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  <p:sldMasterId id="214748365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48" roundtripDataSignature="AMtx7mj0Mbw63BI5NvOb5ijeBpuzLitJl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D8B5DDE-2388-4B13-9361-F0AD37D1C3FF}">
  <a:tblStyle styleId="{7D8B5DDE-2388-4B13-9361-F0AD37D1C3FF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7EEF3"/>
          </a:solidFill>
        </a:fill>
      </a:tcStyle>
    </a:wholeTbl>
    <a:band1H>
      <a:tcTxStyle b="off" i="off"/>
      <a:tcStyle>
        <a:fill>
          <a:solidFill>
            <a:srgbClr val="CCDCE6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CCDCE6"/>
          </a:solidFill>
        </a:fill>
      </a:tcStyle>
    </a:band1V>
    <a:band2V>
      <a:tcTxStyle b="off" i="off"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20" Type="http://schemas.openxmlformats.org/officeDocument/2006/relationships/slide" Target="slides/slide1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22" Type="http://schemas.openxmlformats.org/officeDocument/2006/relationships/slide" Target="slides/slide16.xml"/><Relationship Id="rId44" Type="http://schemas.openxmlformats.org/officeDocument/2006/relationships/slide" Target="slides/slide38.xml"/><Relationship Id="rId21" Type="http://schemas.openxmlformats.org/officeDocument/2006/relationships/slide" Target="slides/slide15.xml"/><Relationship Id="rId43" Type="http://schemas.openxmlformats.org/officeDocument/2006/relationships/slide" Target="slides/slide37.xml"/><Relationship Id="rId24" Type="http://schemas.openxmlformats.org/officeDocument/2006/relationships/slide" Target="slides/slide18.xml"/><Relationship Id="rId46" Type="http://schemas.openxmlformats.org/officeDocument/2006/relationships/slide" Target="slides/slide40.xml"/><Relationship Id="rId23" Type="http://schemas.openxmlformats.org/officeDocument/2006/relationships/slide" Target="slides/slide17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48" Type="http://customschemas.google.com/relationships/presentationmetadata" Target="metadata"/><Relationship Id="rId25" Type="http://schemas.openxmlformats.org/officeDocument/2006/relationships/slide" Target="slides/slide19.xml"/><Relationship Id="rId47" Type="http://schemas.openxmlformats.org/officeDocument/2006/relationships/slide" Target="slides/slide41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4" name="Google Shape;94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7" name="Google Shape;187;p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4" name="Google Shape;194;p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1" name="Google Shape;201;p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8" name="Google Shape;208;p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5" name="Google Shape;215;p3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2" name="Google Shape;222;p3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9" name="Google Shape;229;p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6" name="Google Shape;236;p3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5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5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3" name="Google Shape;103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5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5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5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5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5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5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5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6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6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6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6" name="Google Shape;116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6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6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6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6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6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6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6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7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7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7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0" name="Google Shape;130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7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82" name="Google Shape;382;p3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4" name="Google Shape;144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6" name="Google Shape;166;p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3" name="Google Shape;173;p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0" name="Google Shape;180;p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0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40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4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4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4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4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48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6" name="Google Shape;76;p48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7" name="Google Shape;77;p4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4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4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4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49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3" name="Google Shape;83;p4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4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4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50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50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9" name="Google Shape;89;p5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5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5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4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4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4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43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43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1" name="Google Shape;41;p4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4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4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9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39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47" name="Google Shape;47;p3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3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4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44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44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4" name="Google Shape;54;p4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4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4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45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45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0" name="Google Shape;60;p45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1" name="Google Shape;61;p45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2" name="Google Shape;62;p45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3" name="Google Shape;63;p4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4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4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4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47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9" name="Google Shape;69;p47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0" name="Google Shape;70;p4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4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4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11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10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3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3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3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3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3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3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4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9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6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0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2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0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1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3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5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8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8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3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6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9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2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1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5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7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1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bstract blurred background of department store" id="97" name="Google Shape;97;p1"/>
          <p:cNvPicPr preferRelativeResize="0"/>
          <p:nvPr/>
        </p:nvPicPr>
        <p:blipFill rotWithShape="1">
          <a:blip r:embed="rId3">
            <a:alphaModFix amt="35000"/>
          </a:blip>
          <a:srcRect b="15730" l="0" r="0" t="0"/>
          <a:stretch/>
        </p:blipFill>
        <p:spPr>
          <a:xfrm>
            <a:off x="-1" y="10"/>
            <a:ext cx="12192001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"/>
          <p:cNvSpPr txBox="1"/>
          <p:nvPr>
            <p:ph type="ctrTitle"/>
          </p:nvPr>
        </p:nvSpPr>
        <p:spPr>
          <a:xfrm>
            <a:off x="838199" y="1065862"/>
            <a:ext cx="6052955" cy="47262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8000"/>
              <a:buFont typeface="Calibri"/>
              <a:buNone/>
            </a:pPr>
            <a:r>
              <a:rPr b="1" lang="en-US" sz="8000"/>
              <a:t>Online Super Shop Management System</a:t>
            </a:r>
            <a:endParaRPr sz="8000"/>
          </a:p>
        </p:txBody>
      </p:sp>
      <p:cxnSp>
        <p:nvCxnSpPr>
          <p:cNvPr id="99" name="Google Shape;99;p1"/>
          <p:cNvCxnSpPr/>
          <p:nvPr/>
        </p:nvCxnSpPr>
        <p:spPr>
          <a:xfrm>
            <a:off x="7212899" y="2286000"/>
            <a:ext cx="0" cy="2286000"/>
          </a:xfrm>
          <a:prstGeom prst="straightConnector1">
            <a:avLst/>
          </a:prstGeom>
          <a:noFill/>
          <a:ln cap="flat" cmpd="sng" w="1587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0" name="Google Shape;100;p1"/>
          <p:cNvSpPr txBox="1"/>
          <p:nvPr>
            <p:ph idx="1" type="subTitle"/>
          </p:nvPr>
        </p:nvSpPr>
        <p:spPr>
          <a:xfrm>
            <a:off x="7534651" y="1065850"/>
            <a:ext cx="4323900" cy="472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</a:pPr>
            <a:r>
              <a:rPr i="1" lang="en-US" sz="2000" u="sng">
                <a:solidFill>
                  <a:srgbClr val="FFFFFF"/>
                </a:solidFill>
              </a:rPr>
              <a:t>Presented BY: 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</a:pPr>
            <a:r>
              <a:rPr lang="en-US" sz="2000">
                <a:solidFill>
                  <a:srgbClr val="FFFFFF"/>
                </a:solidFill>
              </a:rPr>
              <a:t>Md. Taofick Mahmoodur Rahaman</a:t>
            </a:r>
            <a:endParaRPr sz="2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</a:pPr>
            <a:r>
              <a:rPr lang="en-US" sz="2000">
                <a:solidFill>
                  <a:srgbClr val="FFFFFF"/>
                </a:solidFill>
              </a:rPr>
              <a:t>ID: 221-35-847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t/>
            </a:r>
            <a:endParaRPr sz="2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</a:pPr>
            <a:r>
              <a:rPr lang="en-US" sz="2000">
                <a:solidFill>
                  <a:srgbClr val="FFFFFF"/>
                </a:solidFill>
              </a:rPr>
              <a:t>MD Mubtasim Fuad Khan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</a:pPr>
            <a:r>
              <a:rPr lang="en-US" sz="2000">
                <a:solidFill>
                  <a:srgbClr val="FFFFFF"/>
                </a:solidFill>
              </a:rPr>
              <a:t>ID: 221-35-883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t/>
            </a:r>
            <a:endParaRPr sz="2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</a:pPr>
            <a:r>
              <a:rPr lang="en-US" sz="2000">
                <a:solidFill>
                  <a:srgbClr val="FFFFFF"/>
                </a:solidFill>
              </a:rPr>
              <a:t>Md. Rakib Hasan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</a:pPr>
            <a:r>
              <a:rPr lang="en-US" sz="2000">
                <a:solidFill>
                  <a:srgbClr val="FFFFFF"/>
                </a:solidFill>
              </a:rPr>
              <a:t>ID: 221-35-964</a:t>
            </a:r>
            <a:endParaRPr sz="2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t/>
            </a:r>
            <a:endParaRPr sz="2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7"/>
          <p:cNvSpPr/>
          <p:nvPr/>
        </p:nvSpPr>
        <p:spPr>
          <a:xfrm rot="-5400000">
            <a:off x="800100" y="1491343"/>
            <a:ext cx="3333749" cy="3499103"/>
          </a:xfrm>
          <a:prstGeom prst="downArrow">
            <a:avLst>
              <a:gd fmla="val 100000" name="adj1"/>
              <a:gd fmla="val 15788" name="adj2"/>
            </a:avLst>
          </a:prstGeom>
          <a:solidFill>
            <a:srgbClr val="4040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27"/>
          <p:cNvSpPr txBox="1"/>
          <p:nvPr>
            <p:ph type="title"/>
          </p:nvPr>
        </p:nvSpPr>
        <p:spPr>
          <a:xfrm>
            <a:off x="1028700" y="1967266"/>
            <a:ext cx="2628900" cy="25472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</a:pPr>
            <a:r>
              <a:rPr lang="en-US"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Case Description-0</a:t>
            </a:r>
            <a:r>
              <a:rPr lang="en-US" sz="3600">
                <a:solidFill>
                  <a:srgbClr val="FFFFFF"/>
                </a:solidFill>
              </a:rPr>
              <a:t>4</a:t>
            </a:r>
            <a:r>
              <a:rPr lang="en-US"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: Shopping Cart</a:t>
            </a:r>
            <a:endParaRPr/>
          </a:p>
        </p:txBody>
      </p:sp>
      <p:graphicFrame>
        <p:nvGraphicFramePr>
          <p:cNvPr id="191" name="Google Shape;191;p27"/>
          <p:cNvGraphicFramePr/>
          <p:nvPr/>
        </p:nvGraphicFramePr>
        <p:xfrm>
          <a:off x="5146462" y="561091"/>
          <a:ext cx="3000000" cy="3000000"/>
        </p:xfrm>
        <a:graphic>
          <a:graphicData uri="http://schemas.openxmlformats.org/drawingml/2006/table">
            <a:tbl>
              <a:tblPr bandCol="1" bandRow="1" firstCol="1" firstRow="1">
                <a:noFill/>
                <a:tableStyleId>{7D8B5DDE-2388-4B13-9361-F0AD37D1C3FF}</a:tableStyleId>
              </a:tblPr>
              <a:tblGrid>
                <a:gridCol w="1991750"/>
                <a:gridCol w="1173325"/>
                <a:gridCol w="2948800"/>
              </a:tblGrid>
              <a:tr h="234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Use Case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40950" marL="40950"/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Shopping Cart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40950" marL="40950"/>
                </a:tc>
                <a:tc hMerge="1"/>
              </a:tr>
              <a:tr h="442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Goal</a:t>
                      </a:r>
                      <a:endParaRPr sz="1400" u="none" cap="none" strike="noStrike"/>
                    </a:p>
                  </a:txBody>
                  <a:tcPr marT="0" marB="0" marR="40950" marL="40950"/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Enable users to add products to a shopping cart and proceed to checkout.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40950" marL="40950"/>
                </a:tc>
                <a:tc hMerge="1"/>
              </a:tr>
              <a:tr h="442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Preconditions</a:t>
                      </a:r>
                      <a:endParaRPr sz="1400" u="none" cap="none" strike="noStrike"/>
                    </a:p>
                  </a:txBody>
                  <a:tcPr marT="0" marB="0" marR="40950" marL="40950"/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User is logged in and has selected products for purchase.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40950" marL="40950"/>
                </a:tc>
                <a:tc hMerge="1"/>
              </a:tr>
              <a:tr h="442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Success End Condition</a:t>
                      </a:r>
                      <a:endParaRPr sz="1400" u="none" cap="none" strike="noStrike"/>
                    </a:p>
                  </a:txBody>
                  <a:tcPr marT="0" marB="0" marR="40950" marL="40950"/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Products are in the user's shopping cart for order placement.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40950" marL="40950"/>
                </a:tc>
                <a:tc hMerge="1"/>
              </a:tr>
              <a:tr h="234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Failed End Condition</a:t>
                      </a:r>
                      <a:endParaRPr sz="1400" u="none" cap="none" strike="noStrike"/>
                    </a:p>
                  </a:txBody>
                  <a:tcPr marT="0" marB="0" marR="40950" marL="40950"/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Products are not added to the shopping cart.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40950" marL="40950"/>
                </a:tc>
                <a:tc hMerge="1"/>
              </a:tr>
              <a:tr h="650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Primary Actors: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 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Secondary Actors: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40950" marL="40950"/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Customers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40950" marL="40950"/>
                </a:tc>
                <a:tc hMerge="1"/>
              </a:tr>
              <a:tr h="234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Trigger</a:t>
                      </a:r>
                      <a:endParaRPr sz="1400" u="none" cap="none" strike="noStrike"/>
                    </a:p>
                  </a:txBody>
                  <a:tcPr marT="0" marB="0" marR="40950" marL="40950"/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User proceeds to checkout from the shopping cart.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40950" marL="40950"/>
                </a:tc>
                <a:tc hMerge="1"/>
              </a:tr>
              <a:tr h="234075">
                <a:tc rowSpan="5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Description / Main Success Scenario</a:t>
                      </a:r>
                      <a:endParaRPr sz="1400" u="none" cap="none" strike="noStrike"/>
                    </a:p>
                  </a:txBody>
                  <a:tcPr marT="0" marB="0" marR="40950" marL="409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Step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40950" marL="409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Action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40950" marL="40950"/>
                </a:tc>
              </a:tr>
              <a:tr h="442400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1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40950" marL="409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The user adds products to the shopping cart.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40950" marL="40950"/>
                </a:tc>
              </a:tr>
              <a:tr h="442400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2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40950" marL="409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The system updates the shopping cart total.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40950" marL="40950"/>
                </a:tc>
              </a:tr>
              <a:tr h="442400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3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40950" marL="409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The user can view and manage the items in the shopping cart.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40950" marL="40950"/>
                </a:tc>
              </a:tr>
              <a:tr h="442400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4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 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40950" marL="409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The user proceeds to checkout.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40950" marL="40950"/>
                </a:tc>
              </a:tr>
              <a:tr h="442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Alternative Flows</a:t>
                      </a:r>
                      <a:endParaRPr sz="1400" u="none" cap="none" strike="noStrike"/>
                    </a:p>
                  </a:txBody>
                  <a:tcPr marT="0" marB="0" marR="40950" marL="40950"/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The user can refine the product list based on search criteria.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40950" marL="40950"/>
                </a:tc>
                <a:tc hMerge="1"/>
              </a:tr>
              <a:tr h="442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Quality Requirements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40950" marL="40950"/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Product information should be loaded within three seconds.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40950" marL="40950"/>
                </a:tc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8"/>
          <p:cNvSpPr/>
          <p:nvPr/>
        </p:nvSpPr>
        <p:spPr>
          <a:xfrm rot="-5400000">
            <a:off x="800100" y="1491343"/>
            <a:ext cx="3333749" cy="3499103"/>
          </a:xfrm>
          <a:prstGeom prst="downArrow">
            <a:avLst>
              <a:gd fmla="val 100000" name="adj1"/>
              <a:gd fmla="val 15788" name="adj2"/>
            </a:avLst>
          </a:prstGeom>
          <a:solidFill>
            <a:srgbClr val="4040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28"/>
          <p:cNvSpPr txBox="1"/>
          <p:nvPr>
            <p:ph type="title"/>
          </p:nvPr>
        </p:nvSpPr>
        <p:spPr>
          <a:xfrm>
            <a:off x="1028700" y="1967266"/>
            <a:ext cx="2628900" cy="25472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</a:pPr>
            <a:r>
              <a:rPr lang="en-US"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Case Description-0</a:t>
            </a:r>
            <a:r>
              <a:rPr lang="en-US" sz="3600">
                <a:solidFill>
                  <a:srgbClr val="FFFFFF"/>
                </a:solidFill>
              </a:rPr>
              <a:t>5</a:t>
            </a:r>
            <a:r>
              <a:rPr lang="en-US"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: Search and Filter</a:t>
            </a:r>
            <a:endParaRPr/>
          </a:p>
        </p:txBody>
      </p:sp>
      <p:graphicFrame>
        <p:nvGraphicFramePr>
          <p:cNvPr id="198" name="Google Shape;198;p28"/>
          <p:cNvGraphicFramePr/>
          <p:nvPr/>
        </p:nvGraphicFramePr>
        <p:xfrm>
          <a:off x="4777316" y="945156"/>
          <a:ext cx="3000000" cy="3000000"/>
        </p:xfrm>
        <a:graphic>
          <a:graphicData uri="http://schemas.openxmlformats.org/drawingml/2006/table">
            <a:tbl>
              <a:tblPr bandCol="1" bandRow="1" firstCol="1" firstRow="1">
                <a:noFill/>
                <a:tableStyleId>{7D8B5DDE-2388-4B13-9361-F0AD37D1C3FF}</a:tableStyleId>
              </a:tblPr>
              <a:tblGrid>
                <a:gridCol w="1829750"/>
                <a:gridCol w="861400"/>
                <a:gridCol w="4089550"/>
              </a:tblGrid>
              <a:tr h="270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Use Case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38325" marL="38325"/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Search and Filter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38325" marL="38325"/>
                </a:tc>
                <a:tc hMerge="1"/>
              </a:tr>
              <a:tr h="270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Goal</a:t>
                      </a:r>
                      <a:endParaRPr sz="1400" u="none" cap="none" strike="noStrike"/>
                    </a:p>
                  </a:txBody>
                  <a:tcPr marT="0" marB="0" marR="38325" marL="38325"/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Allow users to search for products and apply filters.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38325" marL="38325"/>
                </a:tc>
                <a:tc hMerge="1"/>
              </a:tr>
              <a:tr h="270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Preconditions</a:t>
                      </a:r>
                      <a:endParaRPr sz="1400" u="none" cap="none" strike="noStrike"/>
                    </a:p>
                  </a:txBody>
                  <a:tcPr marT="0" marB="0" marR="38325" marL="38325"/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User is on the product catalog or search page.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38325" marL="38325"/>
                </a:tc>
                <a:tc hMerge="1"/>
              </a:tr>
              <a:tr h="511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Success End Condition</a:t>
                      </a:r>
                      <a:endParaRPr sz="1400" u="none" cap="none" strike="noStrike"/>
                    </a:p>
                  </a:txBody>
                  <a:tcPr marT="0" marB="0" marR="38325" marL="38325"/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User has a narrowed-down set of products based on search criteria.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38325" marL="38325"/>
                </a:tc>
                <a:tc hMerge="1"/>
              </a:tr>
              <a:tr h="270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Failed End Condition</a:t>
                      </a:r>
                      <a:endParaRPr sz="1400" u="none" cap="none" strike="noStrike"/>
                    </a:p>
                  </a:txBody>
                  <a:tcPr marT="0" marB="0" marR="38325" marL="38325"/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Search and filtering options are not effective.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38325" marL="38325"/>
                </a:tc>
                <a:tc hMerge="1"/>
              </a:tr>
              <a:tr h="752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Primary Actors: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 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Secondary Actors: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38325" marL="38325"/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Customers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38325" marL="38325"/>
                </a:tc>
                <a:tc hMerge="1"/>
              </a:tr>
              <a:tr h="270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Trigger</a:t>
                      </a:r>
                      <a:endParaRPr sz="1400" u="none" cap="none" strike="noStrike"/>
                    </a:p>
                  </a:txBody>
                  <a:tcPr marT="0" marB="0" marR="38325" marL="38325"/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User enters search terms or applies filters.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38325" marL="38325"/>
                </a:tc>
                <a:tc hMerge="1"/>
              </a:tr>
              <a:tr h="270725">
                <a:tc rowSpan="4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Description / Main Success Scenario</a:t>
                      </a:r>
                      <a:endParaRPr sz="1400" u="none" cap="none" strike="noStrike"/>
                    </a:p>
                  </a:txBody>
                  <a:tcPr marT="0" marB="0" marR="38325" marL="383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Step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38325" marL="383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Action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38325" marL="38325"/>
                </a:tc>
              </a:tr>
              <a:tr h="270725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1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38325" marL="383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The user enters search terms or applies filters.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38325" marL="38325"/>
                </a:tc>
              </a:tr>
              <a:tr h="511700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2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38325" marL="383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The system updates the product grid based on search criteria.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38325" marL="38325"/>
                </a:tc>
              </a:tr>
              <a:tr h="511700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3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38325" marL="383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The user can further refine search results or reset filters.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38325" marL="38325"/>
                </a:tc>
              </a:tr>
              <a:tr h="511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Alternative Flows</a:t>
                      </a:r>
                      <a:endParaRPr sz="1400" u="none" cap="none" strike="noStrike"/>
                    </a:p>
                  </a:txBody>
                  <a:tcPr marT="0" marB="0" marR="38325" marL="38325"/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The system suggests autocomplete options based on entered search terms.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38325" marL="38325"/>
                </a:tc>
                <a:tc hMerge="1"/>
              </a:tr>
              <a:tr h="270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Quality Requirements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38325" marL="38325"/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Search results should be displayed within two seconds.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38325" marL="38325"/>
                </a:tc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0"/>
          <p:cNvSpPr/>
          <p:nvPr/>
        </p:nvSpPr>
        <p:spPr>
          <a:xfrm rot="-5400000">
            <a:off x="800100" y="1491343"/>
            <a:ext cx="3333749" cy="3499103"/>
          </a:xfrm>
          <a:prstGeom prst="downArrow">
            <a:avLst>
              <a:gd fmla="val 100000" name="adj1"/>
              <a:gd fmla="val 15788" name="adj2"/>
            </a:avLst>
          </a:prstGeom>
          <a:solidFill>
            <a:srgbClr val="4040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30"/>
          <p:cNvSpPr txBox="1"/>
          <p:nvPr>
            <p:ph type="title"/>
          </p:nvPr>
        </p:nvSpPr>
        <p:spPr>
          <a:xfrm>
            <a:off x="1028700" y="1967266"/>
            <a:ext cx="2628900" cy="25472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</a:pPr>
            <a:r>
              <a:rPr lang="en-US"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Case Description-0</a:t>
            </a:r>
            <a:r>
              <a:rPr lang="en-US" sz="3600">
                <a:solidFill>
                  <a:srgbClr val="FFFFFF"/>
                </a:solidFill>
              </a:rPr>
              <a:t>6</a:t>
            </a:r>
            <a:r>
              <a:rPr lang="en-US"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: Order Placement</a:t>
            </a:r>
            <a:endParaRPr/>
          </a:p>
        </p:txBody>
      </p:sp>
      <p:graphicFrame>
        <p:nvGraphicFramePr>
          <p:cNvPr id="205" name="Google Shape;205;p30"/>
          <p:cNvGraphicFramePr/>
          <p:nvPr/>
        </p:nvGraphicFramePr>
        <p:xfrm>
          <a:off x="4527804" y="65402"/>
          <a:ext cx="3000000" cy="3000000"/>
        </p:xfrm>
        <a:graphic>
          <a:graphicData uri="http://schemas.openxmlformats.org/drawingml/2006/table">
            <a:tbl>
              <a:tblPr bandCol="1" bandRow="1" firstCol="1" firstRow="1">
                <a:noFill/>
                <a:tableStyleId>{7D8B5DDE-2388-4B13-9361-F0AD37D1C3FF}</a:tableStyleId>
              </a:tblPr>
              <a:tblGrid>
                <a:gridCol w="1967600"/>
                <a:gridCol w="1235700"/>
                <a:gridCol w="4051000"/>
              </a:tblGrid>
              <a:tr h="2507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Use Case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20550" marL="20550"/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Order Placement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20550" marL="20550"/>
                </a:tc>
                <a:tc hMerge="1"/>
              </a:tr>
              <a:tr h="2507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Goal</a:t>
                      </a:r>
                      <a:endParaRPr sz="1600" u="none" cap="none" strike="noStrike"/>
                    </a:p>
                  </a:txBody>
                  <a:tcPr marT="0" marB="0" marR="20550" marL="20550"/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Enable users to place an order for selected products.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20550" marL="20550"/>
                </a:tc>
                <a:tc hMerge="1"/>
              </a:tr>
              <a:tr h="2507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Preconditions</a:t>
                      </a:r>
                      <a:endParaRPr sz="1400" u="none" cap="none" strike="noStrike"/>
                    </a:p>
                  </a:txBody>
                  <a:tcPr marT="0" marB="0" marR="20550" marL="20550"/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User has selected products and is ready to make a purchase.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20550" marL="20550"/>
                </a:tc>
                <a:tc hMerge="1"/>
              </a:tr>
              <a:tr h="481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Success End Condition</a:t>
                      </a:r>
                      <a:endParaRPr sz="1600" u="none" cap="none" strike="noStrike"/>
                    </a:p>
                  </a:txBody>
                  <a:tcPr marT="0" marB="0" marR="20550" marL="20550"/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Order is successfully placed, and the user receives an order confirmation.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20550" marL="20550"/>
                </a:tc>
                <a:tc hMerge="1"/>
              </a:tr>
              <a:tr h="2507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Failed End Condition</a:t>
                      </a:r>
                      <a:endParaRPr sz="1600" u="none" cap="none" strike="noStrike"/>
                    </a:p>
                  </a:txBody>
                  <a:tcPr marT="0" marB="0" marR="20550" marL="20550"/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Order placement is unsuccessful.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20550" marL="20550"/>
                </a:tc>
                <a:tc hMerge="1"/>
              </a:tr>
              <a:tr h="711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Primary Actors:</a:t>
                      </a:r>
                      <a:endParaRPr sz="1600" u="none" cap="none" strike="noStrike"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 </a:t>
                      </a:r>
                      <a:endParaRPr sz="1600" u="none" cap="none" strike="noStrike"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Secondary Actors: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20550" marL="20550"/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Customers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20550" marL="20550"/>
                </a:tc>
                <a:tc hMerge="1"/>
              </a:tr>
              <a:tr h="2507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Trigger</a:t>
                      </a:r>
                      <a:endParaRPr sz="1600" u="none" cap="none" strike="noStrike"/>
                    </a:p>
                  </a:txBody>
                  <a:tcPr marT="0" marB="0" marR="20550" marL="20550"/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User confirms the order details.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20550" marL="20550"/>
                </a:tc>
                <a:tc hMerge="1"/>
              </a:tr>
              <a:tr h="250775">
                <a:tc rowSpan="7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Description / Main Success Scenario</a:t>
                      </a:r>
                      <a:endParaRPr sz="1600" u="none" cap="none" strike="noStrike"/>
                    </a:p>
                  </a:txBody>
                  <a:tcPr marT="0" marB="0" marR="20550" marL="205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Step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20550" marL="205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Action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20550" marL="20550"/>
                </a:tc>
              </a:tr>
              <a:tr h="250775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1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20550" marL="205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The user proceeds to checkout from the shopping cart.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20550" marL="20550"/>
                </a:tc>
              </a:tr>
              <a:tr h="481025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2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20550" marL="205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The system displays the order summary, including selected items and total cost.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20550" marL="20550"/>
                </a:tc>
              </a:tr>
              <a:tr h="250775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3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20550" marL="205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The user confirms the order details.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20550" marL="20550"/>
                </a:tc>
              </a:tr>
              <a:tr h="481025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4</a:t>
                      </a:r>
                      <a:endParaRPr sz="1600" u="none" cap="none" strike="noStrike"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 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20550" marL="205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The system prompts the user to choose a delivery address and payment method.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20550" marL="20550"/>
                </a:tc>
              </a:tr>
              <a:tr h="481025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5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20550" marL="205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The user provides necessary information for delivery and selects a payment method.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20550" marL="20550"/>
                </a:tc>
              </a:tr>
              <a:tr h="481025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6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20550" marL="205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The system validates the information and processes the order.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20550" marL="20550"/>
                </a:tc>
              </a:tr>
              <a:tr h="481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Alternative Flows</a:t>
                      </a:r>
                      <a:endParaRPr sz="1600" u="none" cap="none" strike="noStrike"/>
                    </a:p>
                  </a:txBody>
                  <a:tcPr marT="0" marB="0" marR="20550" marL="20550"/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If the user encounters issues during payment, the system provides guidance.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20550" marL="20550"/>
                </a:tc>
                <a:tc hMerge="1"/>
              </a:tr>
              <a:tr h="2507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Quality Requirements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20550" marL="20550"/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Order processing should take no longer than five seconds.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20550" marL="20550"/>
                </a:tc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2"/>
          <p:cNvSpPr/>
          <p:nvPr/>
        </p:nvSpPr>
        <p:spPr>
          <a:xfrm rot="-5400000">
            <a:off x="800100" y="1491343"/>
            <a:ext cx="3333749" cy="3499103"/>
          </a:xfrm>
          <a:prstGeom prst="downArrow">
            <a:avLst>
              <a:gd fmla="val 100000" name="adj1"/>
              <a:gd fmla="val 15788" name="adj2"/>
            </a:avLst>
          </a:prstGeom>
          <a:solidFill>
            <a:srgbClr val="4040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32"/>
          <p:cNvSpPr txBox="1"/>
          <p:nvPr>
            <p:ph type="title"/>
          </p:nvPr>
        </p:nvSpPr>
        <p:spPr>
          <a:xfrm>
            <a:off x="1028700" y="1967266"/>
            <a:ext cx="2628900" cy="25472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</a:pPr>
            <a:r>
              <a:rPr lang="en-US"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Case Description-07: Payment Integration</a:t>
            </a:r>
            <a:endParaRPr/>
          </a:p>
        </p:txBody>
      </p:sp>
      <p:graphicFrame>
        <p:nvGraphicFramePr>
          <p:cNvPr id="212" name="Google Shape;212;p32"/>
          <p:cNvGraphicFramePr/>
          <p:nvPr/>
        </p:nvGraphicFramePr>
        <p:xfrm>
          <a:off x="4527804" y="449319"/>
          <a:ext cx="3000000" cy="3000000"/>
        </p:xfrm>
        <a:graphic>
          <a:graphicData uri="http://schemas.openxmlformats.org/drawingml/2006/table">
            <a:tbl>
              <a:tblPr bandCol="1" bandRow="1" firstCol="1" firstRow="1">
                <a:noFill/>
                <a:tableStyleId>{7D8B5DDE-2388-4B13-9361-F0AD37D1C3FF}</a:tableStyleId>
              </a:tblPr>
              <a:tblGrid>
                <a:gridCol w="2054975"/>
                <a:gridCol w="971025"/>
                <a:gridCol w="4238800"/>
              </a:tblGrid>
              <a:tr h="246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Use Case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24450" marL="24450"/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Payment Integration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24450" marL="24450"/>
                </a:tc>
                <a:tc hMerge="1"/>
              </a:tr>
              <a:tr h="246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Goal</a:t>
                      </a:r>
                      <a:endParaRPr sz="1400" u="none" cap="none" strike="noStrike"/>
                    </a:p>
                  </a:txBody>
                  <a:tcPr marT="0" marB="0" marR="24450" marL="24450"/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Integrate secure payment processing for user transactions.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24450" marL="24450"/>
                </a:tc>
                <a:tc hMerge="1"/>
              </a:tr>
              <a:tr h="246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Preconditions</a:t>
                      </a:r>
                      <a:endParaRPr sz="1400" u="none" cap="none" strike="noStrike"/>
                    </a:p>
                  </a:txBody>
                  <a:tcPr marT="0" marB="0" marR="24450" marL="24450"/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User is at the checkout stage, and payment information is required.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24450" marL="24450"/>
                </a:tc>
                <a:tc hMerge="1"/>
              </a:tr>
              <a:tr h="492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Success End Condition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24450" marL="24450"/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Payment is successfully processed, and the order is confirmed.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24450" marL="24450"/>
                </a:tc>
                <a:tc hMerge="1"/>
              </a:tr>
              <a:tr h="246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Failed End Condition</a:t>
                      </a:r>
                      <a:endParaRPr sz="1400" u="none" cap="none" strike="noStrike"/>
                    </a:p>
                  </a:txBody>
                  <a:tcPr marT="0" marB="0" marR="24450" marL="24450"/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Payment processing is unsuccessful, and the order is not confirmed.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24450" marL="24450"/>
                </a:tc>
                <a:tc hMerge="1"/>
              </a:tr>
              <a:tr h="754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Primary Actors: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 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Secondary Actors: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24450" marL="24450"/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Customers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24450" marL="24450"/>
                </a:tc>
                <a:tc hMerge="1"/>
              </a:tr>
              <a:tr h="246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Trigger</a:t>
                      </a:r>
                      <a:endParaRPr sz="1400" u="none" cap="none" strike="noStrike"/>
                    </a:p>
                  </a:txBody>
                  <a:tcPr marT="0" marB="0" marR="24450" marL="24450"/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User selects a payment method during the checkout process.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24450" marL="24450"/>
                </a:tc>
                <a:tc hMerge="1"/>
              </a:tr>
              <a:tr h="246800">
                <a:tc rowSpan="6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Description / Main Success Scenario</a:t>
                      </a:r>
                      <a:endParaRPr sz="1400" u="none" cap="none" strike="noStrike"/>
                    </a:p>
                  </a:txBody>
                  <a:tcPr marT="0" marB="0" marR="24450" marL="2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Step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24450" marL="2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Action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24450" marL="24450"/>
                </a:tc>
              </a:tr>
              <a:tr h="497500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1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24450" marL="2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The user selects a payment method during the checkout process.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24450" marL="24450"/>
                </a:tc>
              </a:tr>
              <a:tr h="497500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2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24450" marL="2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The system redirects the user to the chosen payment gateway.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24450" marL="24450"/>
                </a:tc>
              </a:tr>
              <a:tr h="497500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3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24450" marL="2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The user enters payment details and confirms the transaction.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24450" marL="24450"/>
                </a:tc>
              </a:tr>
              <a:tr h="497500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4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 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24450" marL="2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The payment gateway processes the transaction and sends a confirmation to the system.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24450" marL="24450"/>
                </a:tc>
              </a:tr>
              <a:tr h="497500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5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 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24450" marL="2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The system updates the order status to "Paid."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24450" marL="24450"/>
                </a:tc>
              </a:tr>
              <a:tr h="497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Alternative Flows</a:t>
                      </a:r>
                      <a:endParaRPr sz="1400" u="none" cap="none" strike="noStrike"/>
                    </a:p>
                  </a:txBody>
                  <a:tcPr marT="0" marB="0" marR="24450" marL="24450"/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If payment authorization fails, the system prompts the user to retry or choose an alternative method.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24450" marL="24450"/>
                </a:tc>
                <a:tc hMerge="1"/>
              </a:tr>
              <a:tr h="246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Quality Requirements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24450" marL="24450"/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Payment processing should take no longer than ten seconds.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24450" marL="24450"/>
                </a:tc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3"/>
          <p:cNvSpPr/>
          <p:nvPr/>
        </p:nvSpPr>
        <p:spPr>
          <a:xfrm rot="-5400000">
            <a:off x="800100" y="1491343"/>
            <a:ext cx="3333749" cy="3499103"/>
          </a:xfrm>
          <a:prstGeom prst="downArrow">
            <a:avLst>
              <a:gd fmla="val 100000" name="adj1"/>
              <a:gd fmla="val 15788" name="adj2"/>
            </a:avLst>
          </a:prstGeom>
          <a:solidFill>
            <a:srgbClr val="4040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33"/>
          <p:cNvSpPr txBox="1"/>
          <p:nvPr>
            <p:ph type="title"/>
          </p:nvPr>
        </p:nvSpPr>
        <p:spPr>
          <a:xfrm>
            <a:off x="1028700" y="1967266"/>
            <a:ext cx="2628900" cy="25472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300"/>
              <a:buFont typeface="Calibri"/>
              <a:buNone/>
            </a:pPr>
            <a:r>
              <a:rPr lang="en-US" sz="3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Case Description-</a:t>
            </a:r>
            <a:r>
              <a:rPr lang="en-US" sz="3000">
                <a:solidFill>
                  <a:srgbClr val="FFFFFF"/>
                </a:solidFill>
              </a:rPr>
              <a:t>08</a:t>
            </a:r>
            <a:r>
              <a:rPr lang="en-US" sz="3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: Product Reviews and Ratings</a:t>
            </a:r>
            <a:endParaRPr sz="4100"/>
          </a:p>
        </p:txBody>
      </p:sp>
      <p:graphicFrame>
        <p:nvGraphicFramePr>
          <p:cNvPr id="219" name="Google Shape;219;p33"/>
          <p:cNvGraphicFramePr/>
          <p:nvPr/>
        </p:nvGraphicFramePr>
        <p:xfrm>
          <a:off x="4777316" y="751735"/>
          <a:ext cx="3000000" cy="3000000"/>
        </p:xfrm>
        <a:graphic>
          <a:graphicData uri="http://schemas.openxmlformats.org/drawingml/2006/table">
            <a:tbl>
              <a:tblPr bandCol="1" bandRow="1" firstCol="1" firstRow="1">
                <a:noFill/>
                <a:tableStyleId>{7D8B5DDE-2388-4B13-9361-F0AD37D1C3FF}</a:tableStyleId>
              </a:tblPr>
              <a:tblGrid>
                <a:gridCol w="1914275"/>
                <a:gridCol w="895850"/>
                <a:gridCol w="3970575"/>
              </a:tblGrid>
              <a:tr h="253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/>
                        <a:t>Use Case</a:t>
                      </a:r>
                      <a:endParaRPr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0850" marL="50850"/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/>
                        <a:t>Product Reviews and Ratings</a:t>
                      </a:r>
                      <a:endParaRPr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0850" marL="50850"/>
                </a:tc>
                <a:tc hMerge="1"/>
              </a:tr>
              <a:tr h="478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/>
                        <a:t>Goal</a:t>
                      </a:r>
                      <a:endParaRPr sz="1500" u="none" cap="none" strike="noStrike"/>
                    </a:p>
                  </a:txBody>
                  <a:tcPr marT="0" marB="0" marR="50850" marL="50850"/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/>
                        <a:t>Allow registered customers to submit reviews and ratings for products.</a:t>
                      </a:r>
                      <a:endParaRPr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0850" marL="50850"/>
                </a:tc>
                <a:tc hMerge="1"/>
              </a:tr>
              <a:tr h="253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/>
                        <a:t>Preconditions</a:t>
                      </a:r>
                      <a:endParaRPr sz="1500" u="none" cap="none" strike="noStrike"/>
                    </a:p>
                  </a:txBody>
                  <a:tcPr marT="0" marB="0" marR="50850" marL="50850"/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/>
                        <a:t>User has purchased a product.</a:t>
                      </a:r>
                      <a:endParaRPr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0850" marL="50850"/>
                </a:tc>
                <a:tc hMerge="1"/>
              </a:tr>
              <a:tr h="253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/>
                        <a:t>Success End Condition</a:t>
                      </a:r>
                      <a:endParaRPr sz="1500" u="none" cap="none" strike="noStrike"/>
                    </a:p>
                  </a:txBody>
                  <a:tcPr marT="0" marB="0" marR="50850" marL="50850"/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/>
                        <a:t>Product has updated reviews and ratings.</a:t>
                      </a:r>
                      <a:endParaRPr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0850" marL="50850"/>
                </a:tc>
                <a:tc hMerge="1"/>
              </a:tr>
              <a:tr h="253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/>
                        <a:t>Failed End Condition</a:t>
                      </a:r>
                      <a:endParaRPr sz="1500" u="none" cap="none" strike="noStrike"/>
                    </a:p>
                  </a:txBody>
                  <a:tcPr marT="0" marB="0" marR="50850" marL="50850"/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/>
                        <a:t>Product reviews and ratings are not updated.</a:t>
                      </a:r>
                      <a:endParaRPr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0850" marL="50850"/>
                </a:tc>
                <a:tc hMerge="1"/>
              </a:tr>
              <a:tr h="704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/>
                        <a:t>Primary Actors:</a:t>
                      </a:r>
                      <a:endParaRPr sz="1500" u="none" cap="none" strike="noStrike"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/>
                        <a:t> </a:t>
                      </a:r>
                      <a:endParaRPr sz="1500" u="none" cap="none" strike="noStrike"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/>
                        <a:t>Secondary Actors:</a:t>
                      </a:r>
                      <a:endParaRPr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0850" marL="50850"/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/>
                        <a:t>Customers</a:t>
                      </a:r>
                      <a:endParaRPr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0850" marL="50850"/>
                </a:tc>
                <a:tc hMerge="1"/>
              </a:tr>
              <a:tr h="253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/>
                        <a:t>Trigger</a:t>
                      </a:r>
                      <a:endParaRPr sz="1500" u="none" cap="none" strike="noStrike"/>
                    </a:p>
                  </a:txBody>
                  <a:tcPr marT="0" marB="0" marR="50850" marL="50850"/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/>
                        <a:t>User accesses the product details page.</a:t>
                      </a:r>
                      <a:endParaRPr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0850" marL="50850"/>
                </a:tc>
                <a:tc hMerge="1"/>
              </a:tr>
              <a:tr h="253425">
                <a:tc rowSpan="5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/>
                        <a:t>Description / Main Success Scenario</a:t>
                      </a:r>
                      <a:endParaRPr sz="1500" u="none" cap="none" strike="noStrike"/>
                    </a:p>
                  </a:txBody>
                  <a:tcPr marT="0" marB="0" marR="50850" marL="508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/>
                        <a:t>Step</a:t>
                      </a:r>
                      <a:endParaRPr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0850" marL="508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/>
                        <a:t>Action</a:t>
                      </a:r>
                      <a:endParaRPr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0850" marL="50850"/>
                </a:tc>
              </a:tr>
              <a:tr h="253425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/>
                        <a:t>1</a:t>
                      </a:r>
                      <a:endParaRPr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0850" marL="508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/>
                        <a:t>The user accesses the product details page.</a:t>
                      </a:r>
                      <a:endParaRPr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0850" marL="50850"/>
                </a:tc>
              </a:tr>
              <a:tr h="478975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/>
                        <a:t>2</a:t>
                      </a:r>
                      <a:endParaRPr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0850" marL="508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/>
                        <a:t>The system displays options to leave a review and provide a rating.</a:t>
                      </a:r>
                      <a:endParaRPr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0850" marL="50850"/>
                </a:tc>
              </a:tr>
              <a:tr h="478975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/>
                        <a:t>3</a:t>
                      </a:r>
                      <a:endParaRPr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0850" marL="508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/>
                        <a:t>The user submits a review and assigns a rating to the product.</a:t>
                      </a:r>
                      <a:endParaRPr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0850" marL="50850"/>
                </a:tc>
              </a:tr>
              <a:tr h="478975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/>
                        <a:t>4</a:t>
                      </a:r>
                      <a:endParaRPr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0850" marL="508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/>
                        <a:t>The system updates the product's overall rating and displays the review.</a:t>
                      </a:r>
                      <a:endParaRPr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0850" marL="50850"/>
                </a:tc>
              </a:tr>
              <a:tr h="478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/>
                        <a:t>Alternative Flows</a:t>
                      </a:r>
                      <a:endParaRPr sz="1500" u="none" cap="none" strike="noStrike"/>
                    </a:p>
                  </a:txBody>
                  <a:tcPr marT="0" marB="0" marR="50850" marL="50850"/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/>
                        <a:t>If the user decides not to submit a review, the system retains the previous ratings.</a:t>
                      </a:r>
                      <a:endParaRPr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0850" marL="50850"/>
                </a:tc>
                <a:tc hMerge="1"/>
              </a:tr>
              <a:tr h="478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/>
                        <a:t>Quality Requirements</a:t>
                      </a:r>
                      <a:endParaRPr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0850" marL="50850"/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/>
                        <a:t>Reviews and ratings should be processed and updated in real-time.</a:t>
                      </a:r>
                      <a:endParaRPr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0850" marL="50850"/>
                </a:tc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4"/>
          <p:cNvSpPr/>
          <p:nvPr/>
        </p:nvSpPr>
        <p:spPr>
          <a:xfrm rot="-5400000">
            <a:off x="800100" y="1491343"/>
            <a:ext cx="3333749" cy="3499103"/>
          </a:xfrm>
          <a:prstGeom prst="downArrow">
            <a:avLst>
              <a:gd fmla="val 100000" name="adj1"/>
              <a:gd fmla="val 15788" name="adj2"/>
            </a:avLst>
          </a:prstGeom>
          <a:solidFill>
            <a:srgbClr val="4040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34"/>
          <p:cNvSpPr txBox="1"/>
          <p:nvPr>
            <p:ph type="title"/>
          </p:nvPr>
        </p:nvSpPr>
        <p:spPr>
          <a:xfrm>
            <a:off x="1028700" y="1967266"/>
            <a:ext cx="2628900" cy="25472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</a:pPr>
            <a:r>
              <a:rPr lang="en-US"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Case Description-09: Notifications</a:t>
            </a:r>
            <a:endParaRPr/>
          </a:p>
        </p:txBody>
      </p:sp>
      <p:graphicFrame>
        <p:nvGraphicFramePr>
          <p:cNvPr id="226" name="Google Shape;226;p34"/>
          <p:cNvGraphicFramePr/>
          <p:nvPr/>
        </p:nvGraphicFramePr>
        <p:xfrm>
          <a:off x="4527804" y="642582"/>
          <a:ext cx="3000000" cy="3000000"/>
        </p:xfrm>
        <a:graphic>
          <a:graphicData uri="http://schemas.openxmlformats.org/drawingml/2006/table">
            <a:tbl>
              <a:tblPr bandCol="1" bandRow="1" firstCol="1" firstRow="1">
                <a:noFill/>
                <a:tableStyleId>{7D8B5DDE-2388-4B13-9361-F0AD37D1C3FF}</a:tableStyleId>
              </a:tblPr>
              <a:tblGrid>
                <a:gridCol w="2247225"/>
                <a:gridCol w="793800"/>
                <a:gridCol w="4171225"/>
              </a:tblGrid>
              <a:tr h="274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Use Case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49425" marL="49425"/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Notifications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49425" marL="49425"/>
                </a:tc>
                <a:tc hMerge="1"/>
              </a:tr>
              <a:tr h="274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Goal</a:t>
                      </a:r>
                      <a:endParaRPr sz="1600" u="none" cap="none" strike="noStrike"/>
                    </a:p>
                  </a:txBody>
                  <a:tcPr marT="0" marB="0" marR="49425" marL="49425"/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Keep users informed about important events and updates.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49425" marL="49425"/>
                </a:tc>
                <a:tc hMerge="1"/>
              </a:tr>
              <a:tr h="274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Preconditions</a:t>
                      </a:r>
                      <a:endParaRPr sz="1600" u="none" cap="none" strike="noStrike"/>
                    </a:p>
                  </a:txBody>
                  <a:tcPr marT="0" marB="0" marR="49425" marL="49425"/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Relevant events or actions trigger notifications.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49425" marL="49425"/>
                </a:tc>
                <a:tc hMerge="1"/>
              </a:tr>
              <a:tr h="274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Success End Condition</a:t>
                      </a:r>
                      <a:endParaRPr sz="1600" u="none" cap="none" strike="noStrike"/>
                    </a:p>
                  </a:txBody>
                  <a:tcPr marT="0" marB="0" marR="49425" marL="49425"/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Users receive timely notifications about important events.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49425" marL="49425"/>
                </a:tc>
                <a:tc hMerge="1"/>
              </a:tr>
              <a:tr h="274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Failed End Condition</a:t>
                      </a:r>
                      <a:endParaRPr sz="1600" u="none" cap="none" strike="noStrike"/>
                    </a:p>
                  </a:txBody>
                  <a:tcPr marT="0" marB="0" marR="49425" marL="49425"/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Users do not receive notifications.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49425" marL="49425"/>
                </a:tc>
                <a:tc hMerge="1"/>
              </a:tr>
              <a:tr h="763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Primary Actors:</a:t>
                      </a:r>
                      <a:endParaRPr sz="1600" u="none" cap="none" strike="noStrike"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 </a:t>
                      </a:r>
                      <a:endParaRPr sz="1600" u="none" cap="none" strike="noStrike"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Secondary Actors: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49425" marL="49425"/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Customers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 Shop Manager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49425" marL="49425"/>
                </a:tc>
                <a:tc hMerge="1"/>
              </a:tr>
              <a:tr h="519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Trigger</a:t>
                      </a:r>
                      <a:endParaRPr sz="1600" u="none" cap="none" strike="noStrike"/>
                    </a:p>
                  </a:txBody>
                  <a:tcPr marT="0" marB="0" marR="49425" marL="49425"/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System generates notifications for order updates, promotions, or other relevant information.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49425" marL="49425"/>
                </a:tc>
                <a:tc hMerge="1"/>
              </a:tr>
              <a:tr h="274700">
                <a:tc rowSpan="4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Description / Main Success Scenario</a:t>
                      </a:r>
                      <a:endParaRPr sz="1600" u="none" cap="none" strike="noStrike"/>
                    </a:p>
                  </a:txBody>
                  <a:tcPr marT="0" marB="0" marR="49425" marL="49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Step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49425" marL="49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Action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49425" marL="49425"/>
                </a:tc>
              </a:tr>
              <a:tr h="519175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1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49425" marL="49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The system generates notifications for order updates, promotions, or other relevant information.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49425" marL="49425"/>
                </a:tc>
              </a:tr>
              <a:tr h="519175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2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49425" marL="49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Notifications are sent to the respective users via email, in-app messages, or push notifications.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49425" marL="49425"/>
                </a:tc>
              </a:tr>
              <a:tr h="519175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3</a:t>
                      </a:r>
                      <a:endParaRPr sz="1600" u="none" cap="none" strike="noStrike"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 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49425" marL="49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Users can view and manage notifications in their account settings.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49425" marL="49425"/>
                </a:tc>
              </a:tr>
              <a:tr h="519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Alternative Flows</a:t>
                      </a:r>
                      <a:endParaRPr sz="1600" u="none" cap="none" strike="noStrike"/>
                    </a:p>
                  </a:txBody>
                  <a:tcPr marT="0" marB="0" marR="49425" marL="49425"/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Users can customize their notification preferences in the system settings.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49425" marL="49425"/>
                </a:tc>
                <a:tc hMerge="1"/>
              </a:tr>
              <a:tr h="519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Quality Requirements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49425" marL="49425"/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Notifications should be delivered within one minute of the triggering event.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49425" marL="49425"/>
                </a:tc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9"/>
          <p:cNvSpPr/>
          <p:nvPr/>
        </p:nvSpPr>
        <p:spPr>
          <a:xfrm rot="-5400000">
            <a:off x="800100" y="1491343"/>
            <a:ext cx="3333749" cy="3499103"/>
          </a:xfrm>
          <a:prstGeom prst="downArrow">
            <a:avLst>
              <a:gd fmla="val 100000" name="adj1"/>
              <a:gd fmla="val 15788" name="adj2"/>
            </a:avLst>
          </a:prstGeom>
          <a:solidFill>
            <a:srgbClr val="4040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29"/>
          <p:cNvSpPr txBox="1"/>
          <p:nvPr>
            <p:ph type="title"/>
          </p:nvPr>
        </p:nvSpPr>
        <p:spPr>
          <a:xfrm>
            <a:off x="1028700" y="1967266"/>
            <a:ext cx="2628900" cy="25472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</a:pPr>
            <a:r>
              <a:rPr lang="en-US"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Case Description-10: </a:t>
            </a:r>
            <a:r>
              <a:rPr b="1" i="0" lang="en-US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Order Cancellation</a:t>
            </a:r>
            <a:endParaRPr/>
          </a:p>
        </p:txBody>
      </p:sp>
      <p:graphicFrame>
        <p:nvGraphicFramePr>
          <p:cNvPr id="233" name="Google Shape;233;p29"/>
          <p:cNvGraphicFramePr/>
          <p:nvPr/>
        </p:nvGraphicFramePr>
        <p:xfrm>
          <a:off x="4407214" y="3"/>
          <a:ext cx="3000000" cy="3000000"/>
        </p:xfrm>
        <a:graphic>
          <a:graphicData uri="http://schemas.openxmlformats.org/drawingml/2006/table">
            <a:tbl>
              <a:tblPr bandCol="1" bandRow="1" firstCol="1" firstRow="1">
                <a:noFill/>
                <a:tableStyleId>{7D8B5DDE-2388-4B13-9361-F0AD37D1C3FF}</a:tableStyleId>
              </a:tblPr>
              <a:tblGrid>
                <a:gridCol w="1690275"/>
                <a:gridCol w="537875"/>
                <a:gridCol w="5217125"/>
              </a:tblGrid>
              <a:tr h="220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Use Case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21250" marL="21250"/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Order Cancellation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21250" marL="21250"/>
                </a:tc>
                <a:tc hMerge="1"/>
              </a:tr>
              <a:tr h="693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Goal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21250" marL="21250"/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Enable customers or Shop Manager to cancel orders within a specified timeframe and ensure inventory and financial adjustments are handled efficiently.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21250" marL="21250"/>
                </a:tc>
                <a:tc hMerge="1"/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Preconditions</a:t>
                      </a:r>
                      <a:endParaRPr sz="1400" u="none" cap="none" strike="noStrike"/>
                    </a:p>
                  </a:txBody>
                  <a:tcPr marT="0" marB="0" marR="21250" marL="21250"/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Customer is logged into their account, and the order is within the cancellable timeframe.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21250" marL="21250"/>
                </a:tc>
                <a:tc hMerge="1"/>
              </a:tr>
              <a:tr h="693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Success End Condition</a:t>
                      </a:r>
                      <a:endParaRPr sz="1400" u="none" cap="none" strike="noStrike"/>
                    </a:p>
                  </a:txBody>
                  <a:tcPr marT="0" marB="0" marR="21250" marL="21250"/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The order is successfully canceled, inventory is updated, and a refund is initiated if applicable.he user successfully registers and gains access to the system.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21250" marL="21250"/>
                </a:tc>
                <a:tc hMerge="1"/>
              </a:tr>
              <a:tr h="452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Failed End Condition</a:t>
                      </a:r>
                      <a:endParaRPr sz="1400" u="none" cap="none" strike="noStrike"/>
                    </a:p>
                  </a:txBody>
                  <a:tcPr marT="0" marB="0" marR="21250" marL="21250"/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The order remains active, inventory and financial records are unchanged.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21250" marL="21250"/>
                </a:tc>
                <a:tc hMerge="1"/>
              </a:tr>
              <a:tr h="693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Primary Actors: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 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Secondary Actors: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21250" marL="21250"/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Customers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 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Shop Manager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21250" marL="21250"/>
                </a:tc>
                <a:tc hMerge="1"/>
              </a:tr>
              <a:tr h="222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Trigger</a:t>
                      </a:r>
                      <a:endParaRPr sz="1400" u="none" cap="none" strike="noStrike"/>
                    </a:p>
                  </a:txBody>
                  <a:tcPr marT="0" marB="0" marR="21250" marL="21250"/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Customer initiates the cancellation process for an order.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21250" marL="21250"/>
                </a:tc>
                <a:tc hMerge="1"/>
              </a:tr>
              <a:tr h="220975">
                <a:tc rowSpan="9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Description / Main Success Scenario</a:t>
                      </a:r>
                      <a:endParaRPr sz="1400" u="none" cap="none" strike="noStrike"/>
                    </a:p>
                  </a:txBody>
                  <a:tcPr marT="0" marB="0" marR="21250" marL="212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Step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21250" marL="212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Action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21250" marL="21250"/>
                </a:tc>
              </a:tr>
              <a:tr h="169825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0" marB="0" marR="73025" marL="730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Customer accesses their order history.</a:t>
                      </a:r>
                      <a:endParaRPr/>
                    </a:p>
                  </a:txBody>
                  <a:tcPr marT="0" marB="0" marR="73025" marL="73025"/>
                </a:tc>
              </a:tr>
              <a:tr h="169825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0" marB="0" marR="73025" marL="730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System displays list of recent orders with options.</a:t>
                      </a:r>
                      <a:endParaRPr/>
                    </a:p>
                  </a:txBody>
                  <a:tcPr marT="0" marB="0" marR="73025" marL="73025"/>
                </a:tc>
              </a:tr>
              <a:tr h="218625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0" marB="0" marR="73025" marL="730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Customer selects cancellation for an eligible order.</a:t>
                      </a:r>
                      <a:endParaRPr/>
                    </a:p>
                  </a:txBody>
                  <a:tcPr marT="0" marB="0" marR="73025" marL="73025"/>
                </a:tc>
              </a:tr>
              <a:tr h="169825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0" marB="0" marR="73025" marL="730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System asks for confirmation.</a:t>
                      </a:r>
                      <a:endParaRPr/>
                    </a:p>
                  </a:txBody>
                  <a:tcPr marT="0" marB="0" marR="73025" marL="73025"/>
                </a:tc>
              </a:tr>
              <a:tr h="216800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T="0" marB="0" marR="73025" marL="730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Customer confirms.</a:t>
                      </a:r>
                      <a:endParaRPr/>
                    </a:p>
                  </a:txBody>
                  <a:tcPr marT="0" marB="0" marR="73025" marL="73025"/>
                </a:tc>
              </a:tr>
              <a:tr h="218625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/>
                    </a:p>
                  </a:txBody>
                  <a:tcPr marT="0" marB="0" marR="73025" marL="730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System checks eligibility and updates status.</a:t>
                      </a:r>
                      <a:endParaRPr/>
                    </a:p>
                  </a:txBody>
                  <a:tcPr marT="0" marB="0" marR="73025" marL="73025"/>
                </a:tc>
              </a:tr>
              <a:tr h="169825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/>
                    </a:p>
                  </a:txBody>
                  <a:tcPr marT="0" marB="0" marR="73025" marL="730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Inventory adjusted; refund initiated.</a:t>
                      </a:r>
                      <a:endParaRPr/>
                    </a:p>
                  </a:txBody>
                  <a:tcPr marT="0" marB="0" marR="73025" marL="73025"/>
                </a:tc>
              </a:tr>
              <a:tr h="169825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/>
                    </a:p>
                  </a:txBody>
                  <a:tcPr marT="0" marB="0" marR="73025" marL="730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Customer receives confirmation.</a:t>
                      </a:r>
                      <a:endParaRPr/>
                    </a:p>
                  </a:txBody>
                  <a:tcPr marT="0" marB="0" marR="73025" marL="73025"/>
                </a:tc>
              </a:tr>
              <a:tr h="169825">
                <a:tc rowSpan="3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Alternative Flows</a:t>
                      </a:r>
                      <a:endParaRPr sz="1400" u="none" cap="none" strike="noStrike"/>
                    </a:p>
                  </a:txBody>
                  <a:tcPr marT="0" marB="0" marR="21250" marL="212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/>
                    </a:p>
                  </a:txBody>
                  <a:tcPr marT="0" marB="0" marR="73025" marL="730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Order not in cancellable timeframe - system informs customer.</a:t>
                      </a:r>
                      <a:endParaRPr/>
                    </a:p>
                  </a:txBody>
                  <a:tcPr marT="0" marB="0" marR="73025" marL="73025"/>
                </a:tc>
              </a:tr>
              <a:tr h="169825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/>
                    </a:p>
                  </a:txBody>
                  <a:tcPr marT="0" marB="0" marR="73025" marL="730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Product type not cancellable - customer notified.</a:t>
                      </a:r>
                      <a:endParaRPr/>
                    </a:p>
                  </a:txBody>
                  <a:tcPr marT="0" marB="0" marR="73025" marL="73025"/>
                </a:tc>
              </a:tr>
              <a:tr h="169825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c</a:t>
                      </a:r>
                      <a:endParaRPr/>
                    </a:p>
                  </a:txBody>
                  <a:tcPr marT="0" marB="0" marR="73025" marL="730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Technical issue with adjustments - Shop Manager notified.</a:t>
                      </a:r>
                      <a:endParaRPr/>
                    </a:p>
                  </a:txBody>
                  <a:tcPr marT="0" marB="0" marR="73025" marL="73025"/>
                </a:tc>
              </a:tr>
              <a:tr h="930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Quality Requirements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21250" marL="21250"/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Simple and intuitive cancellation process	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Real-time processing of inventory updates and refunds	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Clear feedback to customer during process	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Security measures to prevent fraud</a:t>
                      </a:r>
                      <a:endParaRPr/>
                    </a:p>
                  </a:txBody>
                  <a:tcPr marT="0" marB="0" marR="21250" marL="21250"/>
                </a:tc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5"/>
          <p:cNvSpPr/>
          <p:nvPr/>
        </p:nvSpPr>
        <p:spPr>
          <a:xfrm rot="-5400000">
            <a:off x="800100" y="1491343"/>
            <a:ext cx="3333749" cy="3499103"/>
          </a:xfrm>
          <a:prstGeom prst="downArrow">
            <a:avLst>
              <a:gd fmla="val 100000" name="adj1"/>
              <a:gd fmla="val 15788" name="adj2"/>
            </a:avLst>
          </a:prstGeom>
          <a:solidFill>
            <a:srgbClr val="4040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35"/>
          <p:cNvSpPr txBox="1"/>
          <p:nvPr>
            <p:ph type="title"/>
          </p:nvPr>
        </p:nvSpPr>
        <p:spPr>
          <a:xfrm>
            <a:off x="1028700" y="1967266"/>
            <a:ext cx="2628900" cy="25472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</a:pPr>
            <a:r>
              <a:rPr lang="en-US"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Case Description-11: Delivery Tracking</a:t>
            </a:r>
            <a:endParaRPr/>
          </a:p>
        </p:txBody>
      </p:sp>
      <p:graphicFrame>
        <p:nvGraphicFramePr>
          <p:cNvPr id="240" name="Google Shape;240;p35"/>
          <p:cNvGraphicFramePr/>
          <p:nvPr/>
        </p:nvGraphicFramePr>
        <p:xfrm>
          <a:off x="4777316" y="1007815"/>
          <a:ext cx="3000000" cy="3000000"/>
        </p:xfrm>
        <a:graphic>
          <a:graphicData uri="http://schemas.openxmlformats.org/drawingml/2006/table">
            <a:tbl>
              <a:tblPr bandCol="1" bandRow="1" firstCol="1" firstRow="1">
                <a:noFill/>
                <a:tableStyleId>{7D8B5DDE-2388-4B13-9361-F0AD37D1C3FF}</a:tableStyleId>
              </a:tblPr>
              <a:tblGrid>
                <a:gridCol w="1929925"/>
                <a:gridCol w="817575"/>
                <a:gridCol w="4033200"/>
              </a:tblGrid>
              <a:tr h="279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Use Case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1275" marL="61275"/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Delivery Tracking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1275" marL="61275"/>
                </a:tc>
                <a:tc hMerge="1"/>
              </a:tr>
              <a:tr h="279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Goal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1275" marL="61275"/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Allow users to track the real-time status of their deliveries.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1275" marL="61275"/>
                </a:tc>
                <a:tc hMerge="1"/>
              </a:tr>
              <a:tr h="279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Preconditions</a:t>
                      </a:r>
                      <a:endParaRPr sz="1400" u="none" cap="none" strike="noStrike"/>
                    </a:p>
                  </a:txBody>
                  <a:tcPr marT="0" marB="0" marR="61275" marL="61275"/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Order is in the "Out for Delivery" status.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1275" marL="61275"/>
                </a:tc>
                <a:tc hMerge="1"/>
              </a:tr>
              <a:tr h="527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Success End Condition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1275" marL="61275"/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Users can track the real-time status of their deliveries.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1275" marL="61275"/>
                </a:tc>
                <a:tc hMerge="1"/>
              </a:tr>
              <a:tr h="279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Failed End Condition</a:t>
                      </a:r>
                      <a:endParaRPr sz="1400" u="none" cap="none" strike="noStrike"/>
                    </a:p>
                  </a:txBody>
                  <a:tcPr marT="0" marB="0" marR="61275" marL="61275"/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Users cannot track the delivery status.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1275" marL="61275"/>
                </a:tc>
                <a:tc hMerge="1"/>
              </a:tr>
              <a:tr h="775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Primary Actors: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 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Secondary Actors: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1275" marL="61275"/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Customer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Shop Manager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1275" marL="61275"/>
                </a:tc>
                <a:tc hMerge="1"/>
              </a:tr>
              <a:tr h="279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Trigger</a:t>
                      </a:r>
                      <a:endParaRPr sz="1400" u="none" cap="none" strike="noStrike"/>
                    </a:p>
                  </a:txBody>
                  <a:tcPr marT="0" marB="0" marR="61275" marL="61275"/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Order is in the "Out for Delivery" status.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1275" marL="61275"/>
                </a:tc>
                <a:tc hMerge="1"/>
              </a:tr>
              <a:tr h="279125">
                <a:tc rowSpan="3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Description / Main Success Scenario</a:t>
                      </a:r>
                      <a:endParaRPr sz="1400" u="none" cap="none" strike="noStrike"/>
                    </a:p>
                  </a:txBody>
                  <a:tcPr marT="0" marB="0" marR="61275" marL="612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Step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1275" marL="612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Action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1275" marL="61275"/>
                </a:tc>
              </a:tr>
              <a:tr h="527550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1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1275" marL="612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The system provides a real-time tracking interface for the registered customer.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1275" marL="61275"/>
                </a:tc>
              </a:tr>
              <a:tr h="527550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2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 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1275" marL="612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The Delivery Man updates the delivery status upon successful completion.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1275" marL="61275"/>
                </a:tc>
              </a:tr>
              <a:tr h="527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Alternative Flows</a:t>
                      </a:r>
                      <a:endParaRPr sz="1400" u="none" cap="none" strike="noStrike"/>
                    </a:p>
                  </a:txBody>
                  <a:tcPr marT="0" marB="0" marR="61275" marL="61275"/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If the delivery is delayed, the system provides updated estimated delivery times.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1275" marL="61275"/>
                </a:tc>
                <a:tc hMerge="1"/>
              </a:tr>
              <a:tr h="279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Quality Requirements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1275" marL="61275"/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Delivery status updates should be real-time.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1275" marL="61275"/>
                </a:tc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" name="Google Shape;245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4035" y="402703"/>
            <a:ext cx="10485782" cy="6334199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51"/>
          <p:cNvSpPr txBox="1"/>
          <p:nvPr/>
        </p:nvSpPr>
        <p:spPr>
          <a:xfrm>
            <a:off x="974035" y="402703"/>
            <a:ext cx="609765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Block Diagram-1: Customer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1" name="Google Shape;251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3486" y="124239"/>
            <a:ext cx="9660835" cy="6609522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52"/>
          <p:cNvSpPr txBox="1"/>
          <p:nvPr/>
        </p:nvSpPr>
        <p:spPr>
          <a:xfrm>
            <a:off x="934278" y="283433"/>
            <a:ext cx="609765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Block Diagram-2: Manager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18"/>
          <p:cNvSpPr/>
          <p:nvPr/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5294"/>
                </a:srgbClr>
              </a:gs>
              <a:gs pos="100000">
                <a:srgbClr val="266F8B"/>
              </a:gs>
            </a:gsLst>
            <a:lin ang="8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18"/>
          <p:cNvSpPr/>
          <p:nvPr/>
        </p:nvSpPr>
        <p:spPr>
          <a:xfrm flipH="1" rot="10800000">
            <a:off x="8128857" y="0"/>
            <a:ext cx="4063143" cy="1576412"/>
          </a:xfrm>
          <a:prstGeom prst="rect">
            <a:avLst/>
          </a:prstGeom>
          <a:gradFill>
            <a:gsLst>
              <a:gs pos="0">
                <a:srgbClr val="194A5D">
                  <a:alpha val="67450"/>
                </a:srgbClr>
              </a:gs>
              <a:gs pos="19000">
                <a:srgbClr val="194A5D">
                  <a:alpha val="67450"/>
                </a:srgbClr>
              </a:gs>
              <a:gs pos="100000">
                <a:srgbClr val="3494BA">
                  <a:alpha val="78431"/>
                </a:srgbClr>
              </a:gs>
            </a:gsLst>
            <a:lin ang="19199999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18"/>
          <p:cNvSpPr/>
          <p:nvPr/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0">
                <a:srgbClr val="3494BA">
                  <a:alpha val="0"/>
                </a:srgbClr>
              </a:gs>
              <a:gs pos="23000">
                <a:srgbClr val="3494BA">
                  <a:alpha val="0"/>
                </a:srgbClr>
              </a:gs>
              <a:gs pos="99000">
                <a:srgbClr val="000000">
                  <a:alpha val="73333"/>
                </a:srgbClr>
              </a:gs>
              <a:gs pos="100000">
                <a:srgbClr val="000000">
                  <a:alpha val="73333"/>
                </a:srgbClr>
              </a:gs>
            </a:gsLst>
            <a:lin ang="20399999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18"/>
          <p:cNvSpPr txBox="1"/>
          <p:nvPr>
            <p:ph type="title"/>
          </p:nvPr>
        </p:nvSpPr>
        <p:spPr>
          <a:xfrm>
            <a:off x="1371597" y="348865"/>
            <a:ext cx="10044023" cy="8777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FFFFFF"/>
                </a:solidFill>
              </a:rPr>
              <a:t>Software Requirement Specification</a:t>
            </a:r>
            <a:endParaRPr/>
          </a:p>
        </p:txBody>
      </p:sp>
      <p:sp>
        <p:nvSpPr>
          <p:cNvPr id="110" name="Google Shape;110;p18"/>
          <p:cNvSpPr/>
          <p:nvPr/>
        </p:nvSpPr>
        <p:spPr>
          <a:xfrm>
            <a:off x="1608083" y="1576552"/>
            <a:ext cx="12192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11" name="Google Shape;111;p18"/>
          <p:cNvGraphicFramePr/>
          <p:nvPr/>
        </p:nvGraphicFramePr>
        <p:xfrm>
          <a:off x="1026700" y="1809271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{7D8B5DDE-2388-4B13-9361-F0AD37D1C3FF}</a:tableStyleId>
              </a:tblPr>
              <a:tblGrid>
                <a:gridCol w="2289350"/>
                <a:gridCol w="7972075"/>
              </a:tblGrid>
              <a:tr h="350100">
                <a:tc>
                  <a:txBody>
                    <a:bodyPr/>
                    <a:lstStyle/>
                    <a:p>
                      <a:pPr indent="0" lvl="0" marL="127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FR-01 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725" marB="0" marR="0" marL="673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User Registration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725" marB="0" marR="0" marL="67300"/>
                </a:tc>
              </a:tr>
              <a:tr h="693775">
                <a:tc>
                  <a:txBody>
                    <a:bodyPr/>
                    <a:lstStyle/>
                    <a:p>
                      <a:pPr indent="0" lvl="0" marL="127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Description 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725" marB="0" marR="0" marL="673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Users can register for an account by providing necessary information, including personal details and contact information.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725" marB="0" marR="0" marL="67300"/>
                </a:tc>
              </a:tr>
              <a:tr h="350100">
                <a:tc>
                  <a:txBody>
                    <a:bodyPr/>
                    <a:lstStyle/>
                    <a:p>
                      <a:pPr indent="0" lvl="0" marL="127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Stakeholders 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725" marB="0" marR="0" marL="673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Customers, Shop Managers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725" marB="0" marR="0" marL="67300"/>
                </a:tc>
              </a:tr>
            </a:tbl>
          </a:graphicData>
        </a:graphic>
      </p:graphicFrame>
      <p:graphicFrame>
        <p:nvGraphicFramePr>
          <p:cNvPr id="112" name="Google Shape;112;p18"/>
          <p:cNvGraphicFramePr/>
          <p:nvPr/>
        </p:nvGraphicFramePr>
        <p:xfrm>
          <a:off x="1026700" y="3436070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{7D8B5DDE-2388-4B13-9361-F0AD37D1C3FF}</a:tableStyleId>
              </a:tblPr>
              <a:tblGrid>
                <a:gridCol w="2289350"/>
                <a:gridCol w="7972075"/>
              </a:tblGrid>
              <a:tr h="349625">
                <a:tc>
                  <a:txBody>
                    <a:bodyPr/>
                    <a:lstStyle/>
                    <a:p>
                      <a:pPr indent="0" lvl="0" marL="127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FR-02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725" marB="0" marR="0" marL="673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Product Management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725" marB="0" marR="0" marL="67300"/>
                </a:tc>
              </a:tr>
              <a:tr h="692825">
                <a:tc>
                  <a:txBody>
                    <a:bodyPr/>
                    <a:lstStyle/>
                    <a:p>
                      <a:pPr indent="0" lvl="0" marL="127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Description 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725" marB="0" marR="0" marL="673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This module enables Shop Managers to manage the inventory of products available in the online super shop. Shop Managers can add, edit, and remove product listings.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725" marB="0" marR="0" marL="67300"/>
                </a:tc>
              </a:tr>
              <a:tr h="349625">
                <a:tc>
                  <a:txBody>
                    <a:bodyPr/>
                    <a:lstStyle/>
                    <a:p>
                      <a:pPr indent="0" lvl="0" marL="127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Stakeholders 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725" marB="0" marR="0" marL="673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Shop Managers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725" marB="0" marR="0" marL="67300"/>
                </a:tc>
              </a:tr>
            </a:tbl>
          </a:graphicData>
        </a:graphic>
      </p:graphicFrame>
      <p:graphicFrame>
        <p:nvGraphicFramePr>
          <p:cNvPr id="113" name="Google Shape;113;p18"/>
          <p:cNvGraphicFramePr/>
          <p:nvPr/>
        </p:nvGraphicFramePr>
        <p:xfrm>
          <a:off x="1026700" y="5180608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{7D8B5DDE-2388-4B13-9361-F0AD37D1C3FF}</a:tableStyleId>
              </a:tblPr>
              <a:tblGrid>
                <a:gridCol w="2289350"/>
                <a:gridCol w="7972075"/>
              </a:tblGrid>
              <a:tr h="373150">
                <a:tc>
                  <a:txBody>
                    <a:bodyPr/>
                    <a:lstStyle/>
                    <a:p>
                      <a:pPr indent="0" lvl="0" marL="127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FR-03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725" marB="0" marR="0" marL="673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Browsing Products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725" marB="0" marR="0" marL="67300"/>
                </a:tc>
              </a:tr>
              <a:tr h="739375">
                <a:tc>
                  <a:txBody>
                    <a:bodyPr/>
                    <a:lstStyle/>
                    <a:p>
                      <a:pPr indent="0" lvl="0" marL="127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Description 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725" marB="0" marR="0" marL="673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Users should be able to browse products based on various criteria, such as category, price range, and popularity.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725" marB="0" marR="0" marL="67300"/>
                </a:tc>
              </a:tr>
              <a:tr h="373150">
                <a:tc>
                  <a:txBody>
                    <a:bodyPr/>
                    <a:lstStyle/>
                    <a:p>
                      <a:pPr indent="0" lvl="0" marL="127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Stakeholders 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725" marB="0" marR="0" marL="673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Customers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725" marB="0" marR="0" marL="67300"/>
                </a:tc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diagram of a computer program&#10;&#10;Description automatically generated" id="257" name="Google Shape;257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75722" y="671512"/>
            <a:ext cx="5943600" cy="5514975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53"/>
          <p:cNvSpPr txBox="1"/>
          <p:nvPr/>
        </p:nvSpPr>
        <p:spPr>
          <a:xfrm>
            <a:off x="693254" y="284223"/>
            <a:ext cx="609765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Activity Diagram-1: User Registration and Login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diagram of a product&#10;&#10;Description automatically generated" id="263" name="Google Shape;263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25197" y="1068625"/>
            <a:ext cx="5943600" cy="5029200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54"/>
          <p:cNvSpPr txBox="1"/>
          <p:nvPr/>
        </p:nvSpPr>
        <p:spPr>
          <a:xfrm>
            <a:off x="464654" y="606623"/>
            <a:ext cx="609765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Activity Diagram-2: Browsing and View Product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diagram of a product&#10;&#10;Description automatically generated" id="269" name="Google Shape;269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49167" y="956926"/>
            <a:ext cx="5524500" cy="540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55"/>
          <p:cNvSpPr txBox="1"/>
          <p:nvPr/>
        </p:nvSpPr>
        <p:spPr>
          <a:xfrm>
            <a:off x="534228" y="420885"/>
            <a:ext cx="609765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Activity Diagram-3: Shopping Cart</a:t>
            </a:r>
            <a:endParaRPr b="1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diagram of a product&#10;&#10;Description automatically generated" id="275" name="Google Shape;275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65901" y="0"/>
            <a:ext cx="6097656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56"/>
          <p:cNvSpPr txBox="1"/>
          <p:nvPr/>
        </p:nvSpPr>
        <p:spPr>
          <a:xfrm>
            <a:off x="-1656" y="1098440"/>
            <a:ext cx="609765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Activity Diagram-4: Product Management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diagram of a product&#10;&#10;Description automatically generated" id="281" name="Google Shape;281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73493" y="1176337"/>
            <a:ext cx="4810125" cy="4505325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57"/>
          <p:cNvSpPr txBox="1"/>
          <p:nvPr/>
        </p:nvSpPr>
        <p:spPr>
          <a:xfrm>
            <a:off x="305628" y="630020"/>
            <a:ext cx="609765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Activity Diagram-5: Search and Filter</a:t>
            </a:r>
            <a:endParaRPr b="1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diagram of a process flow&#10;&#10;Description automatically generated" id="287" name="Google Shape;287;p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50867" y="471487"/>
            <a:ext cx="3648075" cy="5915025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58"/>
          <p:cNvSpPr txBox="1"/>
          <p:nvPr/>
        </p:nvSpPr>
        <p:spPr>
          <a:xfrm>
            <a:off x="395082" y="471487"/>
            <a:ext cx="609765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Activity Diagram-6: Order Placement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diagram of a payment method&#10;&#10;Description automatically generated" id="293" name="Google Shape;293;p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94482" y="195262"/>
            <a:ext cx="5943600" cy="6467475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59"/>
          <p:cNvSpPr txBox="1"/>
          <p:nvPr/>
        </p:nvSpPr>
        <p:spPr>
          <a:xfrm>
            <a:off x="-9110" y="482218"/>
            <a:ext cx="609765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Activity Diagram-7: Payment Integration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diagram of a product&#10;&#10;Description automatically generated" id="299" name="Google Shape;299;p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05124" y="1012757"/>
            <a:ext cx="5344354" cy="5643934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60"/>
          <p:cNvSpPr txBox="1"/>
          <p:nvPr/>
        </p:nvSpPr>
        <p:spPr>
          <a:xfrm>
            <a:off x="434836" y="502095"/>
            <a:ext cx="609765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Activity Diagram-8: Product Reviews and Ratings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diagram of a process flow&#10;&#10;Description automatically generated" id="305" name="Google Shape;305;p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46968" y="1018647"/>
            <a:ext cx="7698063" cy="4820705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61"/>
          <p:cNvSpPr txBox="1"/>
          <p:nvPr/>
        </p:nvSpPr>
        <p:spPr>
          <a:xfrm>
            <a:off x="474593" y="591546"/>
            <a:ext cx="609765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Activity Diagram-9: Order Cancellation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diagram of delivery tracking&#10;&#10;Description automatically generated" id="311" name="Google Shape;311;p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42717" y="409575"/>
            <a:ext cx="5321162" cy="6038850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Google Shape;312;p62"/>
          <p:cNvSpPr txBox="1"/>
          <p:nvPr/>
        </p:nvSpPr>
        <p:spPr>
          <a:xfrm>
            <a:off x="0" y="409575"/>
            <a:ext cx="609765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Activity Diagram-10: Delivery Tracking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19"/>
          <p:cNvSpPr/>
          <p:nvPr/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5294"/>
                </a:srgbClr>
              </a:gs>
              <a:gs pos="100000">
                <a:srgbClr val="266F8B"/>
              </a:gs>
            </a:gsLst>
            <a:lin ang="8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19"/>
          <p:cNvSpPr/>
          <p:nvPr/>
        </p:nvSpPr>
        <p:spPr>
          <a:xfrm flipH="1" rot="10800000">
            <a:off x="8128857" y="0"/>
            <a:ext cx="4063143" cy="1576412"/>
          </a:xfrm>
          <a:prstGeom prst="rect">
            <a:avLst/>
          </a:prstGeom>
          <a:gradFill>
            <a:gsLst>
              <a:gs pos="0">
                <a:srgbClr val="194A5D">
                  <a:alpha val="67450"/>
                </a:srgbClr>
              </a:gs>
              <a:gs pos="19000">
                <a:srgbClr val="194A5D">
                  <a:alpha val="67450"/>
                </a:srgbClr>
              </a:gs>
              <a:gs pos="100000">
                <a:srgbClr val="3494BA">
                  <a:alpha val="78431"/>
                </a:srgbClr>
              </a:gs>
            </a:gsLst>
            <a:lin ang="19199999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9"/>
          <p:cNvSpPr/>
          <p:nvPr/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0">
                <a:srgbClr val="3494BA">
                  <a:alpha val="0"/>
                </a:srgbClr>
              </a:gs>
              <a:gs pos="23000">
                <a:srgbClr val="3494BA">
                  <a:alpha val="0"/>
                </a:srgbClr>
              </a:gs>
              <a:gs pos="99000">
                <a:srgbClr val="000000">
                  <a:alpha val="73333"/>
                </a:srgbClr>
              </a:gs>
              <a:gs pos="100000">
                <a:srgbClr val="000000">
                  <a:alpha val="73333"/>
                </a:srgbClr>
              </a:gs>
            </a:gsLst>
            <a:lin ang="20399999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19"/>
          <p:cNvSpPr txBox="1"/>
          <p:nvPr>
            <p:ph type="title"/>
          </p:nvPr>
        </p:nvSpPr>
        <p:spPr>
          <a:xfrm>
            <a:off x="1371597" y="348865"/>
            <a:ext cx="10044023" cy="8777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FFFFFF"/>
                </a:solidFill>
              </a:rPr>
              <a:t>Software Requirement Specification</a:t>
            </a:r>
            <a:endParaRPr/>
          </a:p>
        </p:txBody>
      </p:sp>
      <p:sp>
        <p:nvSpPr>
          <p:cNvPr id="123" name="Google Shape;123;p19"/>
          <p:cNvSpPr/>
          <p:nvPr/>
        </p:nvSpPr>
        <p:spPr>
          <a:xfrm>
            <a:off x="1608083" y="1576552"/>
            <a:ext cx="12192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24" name="Google Shape;124;p19"/>
          <p:cNvGraphicFramePr/>
          <p:nvPr/>
        </p:nvGraphicFramePr>
        <p:xfrm>
          <a:off x="1030012" y="1846189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{7D8B5DDE-2388-4B13-9361-F0AD37D1C3FF}</a:tableStyleId>
              </a:tblPr>
              <a:tblGrid>
                <a:gridCol w="2317050"/>
                <a:gridCol w="8068550"/>
              </a:tblGrid>
              <a:tr h="325200">
                <a:tc>
                  <a:txBody>
                    <a:bodyPr/>
                    <a:lstStyle/>
                    <a:p>
                      <a:pPr indent="0" lvl="0" marL="127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FR-04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725" marB="0" marR="0" marL="673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Shopping Cart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725" marB="0" marR="0" marL="67300"/>
                </a:tc>
              </a:tr>
              <a:tr h="644400">
                <a:tc>
                  <a:txBody>
                    <a:bodyPr/>
                    <a:lstStyle/>
                    <a:p>
                      <a:pPr indent="0" lvl="0" marL="127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Description 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725" marB="0" marR="0" marL="673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A Shopping Cart module allows Customers to review and modify the items in their cart before proceeding to checkout.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725" marB="0" marR="0" marL="67300"/>
                </a:tc>
              </a:tr>
              <a:tr h="325200">
                <a:tc>
                  <a:txBody>
                    <a:bodyPr/>
                    <a:lstStyle/>
                    <a:p>
                      <a:pPr indent="0" lvl="0" marL="127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Stakeholders 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725" marB="0" marR="0" marL="673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Customers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725" marB="0" marR="0" marL="67300"/>
                </a:tc>
              </a:tr>
            </a:tbl>
          </a:graphicData>
        </a:graphic>
      </p:graphicFrame>
      <p:graphicFrame>
        <p:nvGraphicFramePr>
          <p:cNvPr id="125" name="Google Shape;125;p19"/>
          <p:cNvGraphicFramePr/>
          <p:nvPr/>
        </p:nvGraphicFramePr>
        <p:xfrm>
          <a:off x="1030011" y="3410739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{7D8B5DDE-2388-4B13-9361-F0AD37D1C3FF}</a:tableStyleId>
              </a:tblPr>
              <a:tblGrid>
                <a:gridCol w="2317050"/>
                <a:gridCol w="8068550"/>
              </a:tblGrid>
              <a:tr h="325200">
                <a:tc>
                  <a:txBody>
                    <a:bodyPr/>
                    <a:lstStyle/>
                    <a:p>
                      <a:pPr indent="0" lvl="0" marL="127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FR-05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725" marB="0" marR="0" marL="673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Search and Filter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725" marB="0" marR="0" marL="67300"/>
                </a:tc>
              </a:tr>
              <a:tr h="644400">
                <a:tc>
                  <a:txBody>
                    <a:bodyPr/>
                    <a:lstStyle/>
                    <a:p>
                      <a:pPr indent="0" lvl="0" marL="127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Description 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725" marB="0" marR="0" marL="673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Users can search for products based on keywords, categories, and other filters for an enhanced shopping experience.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725" marB="0" marR="0" marL="67300"/>
                </a:tc>
              </a:tr>
              <a:tr h="325200">
                <a:tc>
                  <a:txBody>
                    <a:bodyPr/>
                    <a:lstStyle/>
                    <a:p>
                      <a:pPr indent="0" lvl="0" marL="127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Stakeholders 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725" marB="0" marR="0" marL="673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Customers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725" marB="0" marR="0" marL="67300"/>
                </a:tc>
              </a:tr>
            </a:tbl>
          </a:graphicData>
        </a:graphic>
      </p:graphicFrame>
      <p:sp>
        <p:nvSpPr>
          <p:cNvPr id="126" name="Google Shape;126;p19"/>
          <p:cNvSpPr/>
          <p:nvPr/>
        </p:nvSpPr>
        <p:spPr>
          <a:xfrm>
            <a:off x="3935139" y="5223748"/>
            <a:ext cx="12192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27" name="Google Shape;127;p19"/>
          <p:cNvGraphicFramePr/>
          <p:nvPr/>
        </p:nvGraphicFramePr>
        <p:xfrm>
          <a:off x="1030011" y="4975302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{7D8B5DDE-2388-4B13-9361-F0AD37D1C3FF}</a:tableStyleId>
              </a:tblPr>
              <a:tblGrid>
                <a:gridCol w="2317050"/>
                <a:gridCol w="8068550"/>
              </a:tblGrid>
              <a:tr h="354025">
                <a:tc>
                  <a:txBody>
                    <a:bodyPr/>
                    <a:lstStyle/>
                    <a:p>
                      <a:pPr indent="0" lvl="0" marL="127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FR-06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725" marB="0" marR="0" marL="673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Order Placement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725" marB="0" marR="0" marL="67300"/>
                </a:tc>
              </a:tr>
              <a:tr h="701525">
                <a:tc>
                  <a:txBody>
                    <a:bodyPr/>
                    <a:lstStyle/>
                    <a:p>
                      <a:pPr indent="0" lvl="0" marL="127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Description 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725" marB="0" marR="0" marL="673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Customers can browse the product catalog, add items to the shopping cart, and place orders.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725" marB="0" marR="0" marL="67300"/>
                </a:tc>
              </a:tr>
              <a:tr h="354025">
                <a:tc>
                  <a:txBody>
                    <a:bodyPr/>
                    <a:lstStyle/>
                    <a:p>
                      <a:pPr indent="0" lvl="0" marL="127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Stakeholders 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725" marB="0" marR="0" marL="673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Customers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725" marB="0" marR="0" marL="67300"/>
                </a:tc>
              </a:tr>
            </a:tbl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63"/>
          <p:cNvSpPr txBox="1"/>
          <p:nvPr/>
        </p:nvSpPr>
        <p:spPr>
          <a:xfrm>
            <a:off x="81639" y="377294"/>
            <a:ext cx="609765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Sequence Diagram-1: User Registration 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8" name="Google Shape;318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51301" y="152400"/>
            <a:ext cx="6647275" cy="6553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64"/>
          <p:cNvSpPr txBox="1"/>
          <p:nvPr/>
        </p:nvSpPr>
        <p:spPr>
          <a:xfrm>
            <a:off x="288642" y="407639"/>
            <a:ext cx="6097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Sequence Diagram-2: User Login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4" name="Google Shape;324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8800" y="951226"/>
            <a:ext cx="8361376" cy="5987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65"/>
          <p:cNvSpPr txBox="1"/>
          <p:nvPr/>
        </p:nvSpPr>
        <p:spPr>
          <a:xfrm>
            <a:off x="395080" y="800268"/>
            <a:ext cx="609765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Sequence Diagram-3: View Product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0" name="Google Shape;330;p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19497" y="1895786"/>
            <a:ext cx="7353005" cy="30664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5" name="Google Shape;335;p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51440" y="853450"/>
            <a:ext cx="6329155" cy="5753519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66"/>
          <p:cNvSpPr txBox="1"/>
          <p:nvPr/>
        </p:nvSpPr>
        <p:spPr>
          <a:xfrm>
            <a:off x="-1656" y="484118"/>
            <a:ext cx="609765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Sequence Diagram-4: Shopping Cart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66"/>
          <p:cNvSpPr txBox="1"/>
          <p:nvPr/>
        </p:nvSpPr>
        <p:spPr>
          <a:xfrm>
            <a:off x="8604300" y="1853800"/>
            <a:ext cx="171300" cy="1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chemeClr val="lt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o</a:t>
            </a:r>
            <a:endParaRPr b="1" sz="700">
              <a:solidFill>
                <a:schemeClr val="lt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67"/>
          <p:cNvSpPr txBox="1"/>
          <p:nvPr/>
        </p:nvSpPr>
        <p:spPr>
          <a:xfrm>
            <a:off x="212431" y="323559"/>
            <a:ext cx="6097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Sequence Diagram-5: Product Management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3" name="Google Shape;343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80988" y="758501"/>
            <a:ext cx="6230026" cy="618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68"/>
          <p:cNvSpPr txBox="1"/>
          <p:nvPr/>
        </p:nvSpPr>
        <p:spPr>
          <a:xfrm>
            <a:off x="782706" y="555613"/>
            <a:ext cx="609765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Sequence Diagram-6: Search Product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9" name="Google Shape;349;p6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25085" y="1503962"/>
            <a:ext cx="8341829" cy="385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69"/>
          <p:cNvSpPr txBox="1"/>
          <p:nvPr/>
        </p:nvSpPr>
        <p:spPr>
          <a:xfrm>
            <a:off x="842340" y="522354"/>
            <a:ext cx="609765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Sequence Diagram-7: Order Placement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5" name="Google Shape;355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2725" y="1015072"/>
            <a:ext cx="7201451" cy="6058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70"/>
          <p:cNvSpPr txBox="1"/>
          <p:nvPr/>
        </p:nvSpPr>
        <p:spPr>
          <a:xfrm>
            <a:off x="335445" y="362947"/>
            <a:ext cx="609765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Sequence Diagram-8: Payment Integration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1" name="Google Shape;361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9800" y="855671"/>
            <a:ext cx="10345601" cy="583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71"/>
          <p:cNvSpPr txBox="1"/>
          <p:nvPr/>
        </p:nvSpPr>
        <p:spPr>
          <a:xfrm>
            <a:off x="414959" y="372886"/>
            <a:ext cx="609765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Sequence Diagram-9: Product Reviews and Ratings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7" name="Google Shape;367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5775" y="894630"/>
            <a:ext cx="7149638" cy="596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72"/>
          <p:cNvSpPr txBox="1"/>
          <p:nvPr/>
        </p:nvSpPr>
        <p:spPr>
          <a:xfrm>
            <a:off x="424898" y="521973"/>
            <a:ext cx="609765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Sequence Diagram-10: Order Cancellation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3" name="Google Shape;373;p7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14161" y="946910"/>
            <a:ext cx="6481970" cy="53021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20"/>
          <p:cNvSpPr/>
          <p:nvPr/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5294"/>
                </a:srgbClr>
              </a:gs>
              <a:gs pos="100000">
                <a:srgbClr val="266F8B"/>
              </a:gs>
            </a:gsLst>
            <a:lin ang="8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20"/>
          <p:cNvSpPr/>
          <p:nvPr/>
        </p:nvSpPr>
        <p:spPr>
          <a:xfrm flipH="1" rot="10800000">
            <a:off x="8128857" y="0"/>
            <a:ext cx="4063143" cy="1576412"/>
          </a:xfrm>
          <a:prstGeom prst="rect">
            <a:avLst/>
          </a:prstGeom>
          <a:gradFill>
            <a:gsLst>
              <a:gs pos="0">
                <a:srgbClr val="194A5D">
                  <a:alpha val="67450"/>
                </a:srgbClr>
              </a:gs>
              <a:gs pos="19000">
                <a:srgbClr val="194A5D">
                  <a:alpha val="67450"/>
                </a:srgbClr>
              </a:gs>
              <a:gs pos="100000">
                <a:srgbClr val="3494BA">
                  <a:alpha val="78431"/>
                </a:srgbClr>
              </a:gs>
            </a:gsLst>
            <a:lin ang="19199999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20"/>
          <p:cNvSpPr/>
          <p:nvPr/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0">
                <a:srgbClr val="3494BA">
                  <a:alpha val="0"/>
                </a:srgbClr>
              </a:gs>
              <a:gs pos="23000">
                <a:srgbClr val="3494BA">
                  <a:alpha val="0"/>
                </a:srgbClr>
              </a:gs>
              <a:gs pos="99000">
                <a:srgbClr val="000000">
                  <a:alpha val="73333"/>
                </a:srgbClr>
              </a:gs>
              <a:gs pos="100000">
                <a:srgbClr val="000000">
                  <a:alpha val="73333"/>
                </a:srgbClr>
              </a:gs>
            </a:gsLst>
            <a:lin ang="20399999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20"/>
          <p:cNvSpPr txBox="1"/>
          <p:nvPr>
            <p:ph type="title"/>
          </p:nvPr>
        </p:nvSpPr>
        <p:spPr>
          <a:xfrm>
            <a:off x="1371597" y="348865"/>
            <a:ext cx="10044023" cy="8777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FFFFFF"/>
                </a:solidFill>
              </a:rPr>
              <a:t>Software Requirement Specification</a:t>
            </a:r>
            <a:endParaRPr/>
          </a:p>
        </p:txBody>
      </p:sp>
      <p:sp>
        <p:nvSpPr>
          <p:cNvPr id="137" name="Google Shape;137;p20"/>
          <p:cNvSpPr/>
          <p:nvPr/>
        </p:nvSpPr>
        <p:spPr>
          <a:xfrm>
            <a:off x="1608083" y="1576552"/>
            <a:ext cx="12192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38" name="Google Shape;138;p20"/>
          <p:cNvGraphicFramePr/>
          <p:nvPr/>
        </p:nvGraphicFramePr>
        <p:xfrm>
          <a:off x="1127892" y="1732548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{7D8B5DDE-2388-4B13-9361-F0AD37D1C3FF}</a:tableStyleId>
              </a:tblPr>
              <a:tblGrid>
                <a:gridCol w="2295225"/>
                <a:gridCol w="7992500"/>
              </a:tblGrid>
              <a:tr h="351800">
                <a:tc>
                  <a:txBody>
                    <a:bodyPr/>
                    <a:lstStyle/>
                    <a:p>
                      <a:pPr indent="0" lvl="0" marL="127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FR-07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725" marB="0" marR="0" marL="673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Payment Integration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725" marB="0" marR="0" marL="67300"/>
                </a:tc>
              </a:tr>
              <a:tr h="697125">
                <a:tc>
                  <a:txBody>
                    <a:bodyPr/>
                    <a:lstStyle/>
                    <a:p>
                      <a:pPr indent="0" lvl="0" marL="127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Description 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725" marB="0" marR="0" marL="673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The system must integrate a secure payment gateway to facilitate online transactions. Accepted payment methods should include credit/debit cards, mobile wallets, and other common forms of digital payment or Cash on Delivery.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725" marB="0" marR="0" marL="67300"/>
                </a:tc>
              </a:tr>
              <a:tr h="351800">
                <a:tc>
                  <a:txBody>
                    <a:bodyPr/>
                    <a:lstStyle/>
                    <a:p>
                      <a:pPr indent="0" lvl="0" marL="127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Stakeholders 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725" marB="0" marR="0" marL="673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Shop Manager, Customers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725" marB="0" marR="0" marL="67300"/>
                </a:tc>
              </a:tr>
            </a:tbl>
          </a:graphicData>
        </a:graphic>
      </p:graphicFrame>
      <p:sp>
        <p:nvSpPr>
          <p:cNvPr id="139" name="Google Shape;139;p20"/>
          <p:cNvSpPr/>
          <p:nvPr/>
        </p:nvSpPr>
        <p:spPr>
          <a:xfrm>
            <a:off x="1127892" y="5496982"/>
            <a:ext cx="12192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40" name="Google Shape;140;p20"/>
          <p:cNvGraphicFramePr/>
          <p:nvPr/>
        </p:nvGraphicFramePr>
        <p:xfrm>
          <a:off x="1127892" y="3416007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{7D8B5DDE-2388-4B13-9361-F0AD37D1C3FF}</a:tableStyleId>
              </a:tblPr>
              <a:tblGrid>
                <a:gridCol w="2295225"/>
                <a:gridCol w="7992500"/>
              </a:tblGrid>
              <a:tr h="354300">
                <a:tc>
                  <a:txBody>
                    <a:bodyPr/>
                    <a:lstStyle/>
                    <a:p>
                      <a:pPr indent="0" lvl="0" marL="127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FR-08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725" marB="0" marR="0" marL="673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Product Reviews and Ratings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725" marB="0" marR="0" marL="67300"/>
                </a:tc>
              </a:tr>
              <a:tr h="702075">
                <a:tc>
                  <a:txBody>
                    <a:bodyPr/>
                    <a:lstStyle/>
                    <a:p>
                      <a:pPr indent="0" lvl="0" marL="127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Description 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725" marB="0" marR="0" marL="673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Customers can submit reviews and ratings for products, contributing to the overall feedback and reputation of items.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725" marB="0" marR="0" marL="67300"/>
                </a:tc>
              </a:tr>
              <a:tr h="354300">
                <a:tc>
                  <a:txBody>
                    <a:bodyPr/>
                    <a:lstStyle/>
                    <a:p>
                      <a:pPr indent="0" lvl="0" marL="127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Stakeholders 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725" marB="0" marR="0" marL="673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Customers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725" marB="0" marR="0" marL="67300"/>
                </a:tc>
              </a:tr>
            </a:tbl>
          </a:graphicData>
        </a:graphic>
      </p:graphicFrame>
      <p:graphicFrame>
        <p:nvGraphicFramePr>
          <p:cNvPr id="141" name="Google Shape;141;p20"/>
          <p:cNvGraphicFramePr/>
          <p:nvPr/>
        </p:nvGraphicFramePr>
        <p:xfrm>
          <a:off x="1127892" y="4935120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{7D8B5DDE-2388-4B13-9361-F0AD37D1C3FF}</a:tableStyleId>
              </a:tblPr>
              <a:tblGrid>
                <a:gridCol w="2294725"/>
                <a:gridCol w="7993000"/>
              </a:tblGrid>
              <a:tr h="394825">
                <a:tc>
                  <a:txBody>
                    <a:bodyPr/>
                    <a:lstStyle/>
                    <a:p>
                      <a:pPr indent="0" lvl="0" marL="127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FR-09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725" marB="0" marR="0" marL="673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Notifications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725" marB="0" marR="0" marL="67300"/>
                </a:tc>
              </a:tr>
              <a:tr h="784400">
                <a:tc>
                  <a:txBody>
                    <a:bodyPr/>
                    <a:lstStyle/>
                    <a:p>
                      <a:pPr indent="0" lvl="0" marL="127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Description 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725" marB="0" marR="0" marL="673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The system shall send notifications to Customers regarding order updates, promotions, and other relevant information.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725" marB="0" marR="0" marL="67300"/>
                </a:tc>
              </a:tr>
              <a:tr h="394825">
                <a:tc>
                  <a:txBody>
                    <a:bodyPr/>
                    <a:lstStyle/>
                    <a:p>
                      <a:pPr indent="0" lvl="0" marL="127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Stakeholders 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725" marB="0" marR="0" marL="673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Customers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725" marB="0" marR="0" marL="67300"/>
                </a:tc>
              </a:tr>
            </a:tbl>
          </a:graphicData>
        </a:graphic>
      </p:graphicFrame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73"/>
          <p:cNvSpPr txBox="1"/>
          <p:nvPr/>
        </p:nvSpPr>
        <p:spPr>
          <a:xfrm>
            <a:off x="484533" y="438163"/>
            <a:ext cx="609765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Sequence Diagram-11: Delivery Tracking</a:t>
            </a:r>
            <a:endParaRPr b="1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9" name="Google Shape;379;p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7000" y="1078725"/>
            <a:ext cx="9313451" cy="562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36"/>
          <p:cNvSpPr/>
          <p:nvPr/>
        </p:nvSpPr>
        <p:spPr>
          <a:xfrm>
            <a:off x="0" y="1"/>
            <a:ext cx="12191695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5" name="Google Shape;385;p36"/>
          <p:cNvSpPr/>
          <p:nvPr/>
        </p:nvSpPr>
        <p:spPr>
          <a:xfrm>
            <a:off x="305" y="0"/>
            <a:ext cx="12191695" cy="6858000"/>
          </a:xfrm>
          <a:prstGeom prst="rect">
            <a:avLst/>
          </a:prstGeom>
          <a:gradFill>
            <a:gsLst>
              <a:gs pos="0">
                <a:srgbClr val="2683C6">
                  <a:alpha val="20000"/>
                </a:srgbClr>
              </a:gs>
              <a:gs pos="16000">
                <a:srgbClr val="2683C6">
                  <a:alpha val="20000"/>
                </a:srgbClr>
              </a:gs>
              <a:gs pos="85000">
                <a:srgbClr val="3494BA">
                  <a:alpha val="40000"/>
                </a:srgbClr>
              </a:gs>
              <a:gs pos="100000">
                <a:srgbClr val="3494BA">
                  <a:alpha val="40000"/>
                </a:srgbClr>
              </a:gs>
            </a:gsLst>
            <a:lin ang="120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86" name="Google Shape;386;p36"/>
          <p:cNvGrpSpPr/>
          <p:nvPr/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387" name="Google Shape;387;p36"/>
            <p:cNvSpPr/>
            <p:nvPr/>
          </p:nvSpPr>
          <p:spPr>
            <a:xfrm>
              <a:off x="1560551" y="3985"/>
              <a:ext cx="9313016" cy="6858000"/>
            </a:xfrm>
            <a:custGeom>
              <a:rect b="b" l="l" r="r" t="t"/>
              <a:pathLst>
                <a:path extrusionOk="0" h="6858000" w="9313016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8" name="Google Shape;388;p36"/>
            <p:cNvSpPr/>
            <p:nvPr/>
          </p:nvSpPr>
          <p:spPr>
            <a:xfrm>
              <a:off x="1659468" y="3985"/>
              <a:ext cx="9065550" cy="6858000"/>
            </a:xfrm>
            <a:custGeom>
              <a:rect b="b" l="l" r="r" t="t"/>
              <a:pathLst>
                <a:path extrusionOk="0" h="6858000" w="906555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9" name="Google Shape;389;p36"/>
            <p:cNvSpPr/>
            <p:nvPr/>
          </p:nvSpPr>
          <p:spPr>
            <a:xfrm>
              <a:off x="1648217" y="3985"/>
              <a:ext cx="9088051" cy="6858000"/>
            </a:xfrm>
            <a:custGeom>
              <a:rect b="b" l="l" r="r" t="t"/>
              <a:pathLst>
                <a:path extrusionOk="0" h="6858000" w="9088051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0" name="Google Shape;390;p36"/>
            <p:cNvSpPr/>
            <p:nvPr/>
          </p:nvSpPr>
          <p:spPr>
            <a:xfrm>
              <a:off x="1629061" y="3985"/>
              <a:ext cx="9107210" cy="6858000"/>
            </a:xfrm>
            <a:custGeom>
              <a:rect b="b" l="l" r="r" t="t"/>
              <a:pathLst>
                <a:path extrusionOk="0" h="6858000" w="910721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1" name="Google Shape;391;p36"/>
            <p:cNvSpPr/>
            <p:nvPr/>
          </p:nvSpPr>
          <p:spPr>
            <a:xfrm>
              <a:off x="1303402" y="3985"/>
              <a:ext cx="9767847" cy="6858000"/>
            </a:xfrm>
            <a:custGeom>
              <a:rect b="b" l="l" r="r" t="t"/>
              <a:pathLst>
                <a:path extrusionOk="0" h="6858000" w="9767847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lt1">
                <a:alpha val="50588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2" name="Google Shape;392;p36"/>
            <p:cNvSpPr/>
            <p:nvPr/>
          </p:nvSpPr>
          <p:spPr>
            <a:xfrm>
              <a:off x="1318434" y="3985"/>
              <a:ext cx="9747620" cy="6858000"/>
            </a:xfrm>
            <a:custGeom>
              <a:rect b="b" l="l" r="r" t="t"/>
              <a:pathLst>
                <a:path extrusionOk="0" h="6858000" w="974762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3" name="Google Shape;393;p36"/>
            <p:cNvSpPr/>
            <p:nvPr/>
          </p:nvSpPr>
          <p:spPr>
            <a:xfrm>
              <a:off x="1308320" y="3985"/>
              <a:ext cx="9767847" cy="6858000"/>
            </a:xfrm>
            <a:custGeom>
              <a:rect b="b" l="l" r="r" t="t"/>
              <a:pathLst>
                <a:path extrusionOk="0" h="6858000" w="9767847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lt1">
                <a:alpha val="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94" name="Google Shape;394;p36"/>
          <p:cNvSpPr txBox="1"/>
          <p:nvPr>
            <p:ph type="title"/>
          </p:nvPr>
        </p:nvSpPr>
        <p:spPr>
          <a:xfrm>
            <a:off x="3215729" y="1764407"/>
            <a:ext cx="5760846" cy="23103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Calibri"/>
              <a:buNone/>
            </a:pPr>
            <a:r>
              <a:rPr lang="en-US" sz="5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Thank You</a:t>
            </a:r>
            <a:endParaRPr/>
          </a:p>
        </p:txBody>
      </p:sp>
      <p:sp>
        <p:nvSpPr>
          <p:cNvPr id="395" name="Google Shape;395;p36"/>
          <p:cNvSpPr txBox="1"/>
          <p:nvPr>
            <p:ph idx="1" type="body"/>
          </p:nvPr>
        </p:nvSpPr>
        <p:spPr>
          <a:xfrm>
            <a:off x="3215729" y="4165152"/>
            <a:ext cx="5760846" cy="6820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</a:pPr>
            <a:r>
              <a:rPr lang="en-US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Any Question?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21"/>
          <p:cNvSpPr/>
          <p:nvPr/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5294"/>
                </a:srgbClr>
              </a:gs>
              <a:gs pos="100000">
                <a:srgbClr val="266F8B"/>
              </a:gs>
            </a:gsLst>
            <a:lin ang="8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21"/>
          <p:cNvSpPr/>
          <p:nvPr/>
        </p:nvSpPr>
        <p:spPr>
          <a:xfrm flipH="1" rot="10800000">
            <a:off x="8128857" y="0"/>
            <a:ext cx="4063143" cy="1576412"/>
          </a:xfrm>
          <a:prstGeom prst="rect">
            <a:avLst/>
          </a:prstGeom>
          <a:gradFill>
            <a:gsLst>
              <a:gs pos="0">
                <a:srgbClr val="194A5D">
                  <a:alpha val="67450"/>
                </a:srgbClr>
              </a:gs>
              <a:gs pos="19000">
                <a:srgbClr val="194A5D">
                  <a:alpha val="67450"/>
                </a:srgbClr>
              </a:gs>
              <a:gs pos="100000">
                <a:srgbClr val="3494BA">
                  <a:alpha val="78431"/>
                </a:srgbClr>
              </a:gs>
            </a:gsLst>
            <a:lin ang="19199999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21"/>
          <p:cNvSpPr/>
          <p:nvPr/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0">
                <a:srgbClr val="3494BA">
                  <a:alpha val="0"/>
                </a:srgbClr>
              </a:gs>
              <a:gs pos="23000">
                <a:srgbClr val="3494BA">
                  <a:alpha val="0"/>
                </a:srgbClr>
              </a:gs>
              <a:gs pos="99000">
                <a:srgbClr val="000000">
                  <a:alpha val="73333"/>
                </a:srgbClr>
              </a:gs>
              <a:gs pos="100000">
                <a:srgbClr val="000000">
                  <a:alpha val="73333"/>
                </a:srgbClr>
              </a:gs>
            </a:gsLst>
            <a:lin ang="20399999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21"/>
          <p:cNvSpPr txBox="1"/>
          <p:nvPr>
            <p:ph type="title"/>
          </p:nvPr>
        </p:nvSpPr>
        <p:spPr>
          <a:xfrm>
            <a:off x="1371597" y="348865"/>
            <a:ext cx="10044023" cy="8777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FFFFFF"/>
                </a:solidFill>
              </a:rPr>
              <a:t>Software Requirement Specification</a:t>
            </a:r>
            <a:endParaRPr/>
          </a:p>
        </p:txBody>
      </p:sp>
      <p:sp>
        <p:nvSpPr>
          <p:cNvPr id="151" name="Google Shape;151;p21"/>
          <p:cNvSpPr/>
          <p:nvPr/>
        </p:nvSpPr>
        <p:spPr>
          <a:xfrm>
            <a:off x="1608083" y="1576552"/>
            <a:ext cx="12192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21"/>
          <p:cNvSpPr/>
          <p:nvPr/>
        </p:nvSpPr>
        <p:spPr>
          <a:xfrm>
            <a:off x="1127892" y="5496982"/>
            <a:ext cx="12192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53" name="Google Shape;153;p21"/>
          <p:cNvGraphicFramePr/>
          <p:nvPr/>
        </p:nvGraphicFramePr>
        <p:xfrm>
          <a:off x="980934" y="4290267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{7D8B5DDE-2388-4B13-9361-F0AD37D1C3FF}</a:tableStyleId>
              </a:tblPr>
              <a:tblGrid>
                <a:gridCol w="2270950"/>
                <a:gridCol w="7908025"/>
              </a:tblGrid>
              <a:tr h="417900">
                <a:tc>
                  <a:txBody>
                    <a:bodyPr/>
                    <a:lstStyle/>
                    <a:p>
                      <a:pPr indent="0" lvl="0" marL="127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FR-11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725" marB="0" marR="0" marL="673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Delivery Tracking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725" marB="0" marR="0" marL="67300"/>
                </a:tc>
              </a:tr>
              <a:tr h="828100">
                <a:tc>
                  <a:txBody>
                    <a:bodyPr/>
                    <a:lstStyle/>
                    <a:p>
                      <a:pPr indent="0" lvl="0" marL="127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Description 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725" marB="0" marR="0" marL="673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The system should provide real-time GPS tracking for delivery men to optimize routes and provide accurate delivery estimates.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725" marB="0" marR="0" marL="67300"/>
                </a:tc>
              </a:tr>
              <a:tr h="417900">
                <a:tc>
                  <a:txBody>
                    <a:bodyPr/>
                    <a:lstStyle/>
                    <a:p>
                      <a:pPr indent="0" lvl="0" marL="127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Stakeholders 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725" marB="0" marR="0" marL="673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Customers, Shop Managers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725" marB="0" marR="0" marL="67300"/>
                </a:tc>
              </a:tr>
            </a:tbl>
          </a:graphicData>
        </a:graphic>
      </p:graphicFrame>
      <p:sp>
        <p:nvSpPr>
          <p:cNvPr id="154" name="Google Shape;154;p21"/>
          <p:cNvSpPr/>
          <p:nvPr/>
        </p:nvSpPr>
        <p:spPr>
          <a:xfrm>
            <a:off x="981732" y="5685064"/>
            <a:ext cx="12192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55" name="Google Shape;155;p21"/>
          <p:cNvGraphicFramePr/>
          <p:nvPr/>
        </p:nvGraphicFramePr>
        <p:xfrm>
          <a:off x="980934" y="2189296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{7D8B5DDE-2388-4B13-9361-F0AD37D1C3FF}</a:tableStyleId>
              </a:tblPr>
              <a:tblGrid>
                <a:gridCol w="2270950"/>
                <a:gridCol w="7908025"/>
              </a:tblGrid>
              <a:tr h="362850">
                <a:tc>
                  <a:txBody>
                    <a:bodyPr/>
                    <a:lstStyle/>
                    <a:p>
                      <a:pPr indent="0" lvl="0" marL="127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FR-10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725" marB="0" marR="0" marL="673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Order Cancellation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725" marB="0" marR="0" marL="67300"/>
                </a:tc>
              </a:tr>
              <a:tr h="1025425">
                <a:tc>
                  <a:txBody>
                    <a:bodyPr/>
                    <a:lstStyle/>
                    <a:p>
                      <a:pPr indent="0" lvl="0" marL="127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Description 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725" marB="0" marR="0" marL="673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This feature allows Customers to cancel their orders within a predefined time frame after placing the order. The system should automatically update inventory levels and notify Shop Managers and Delivery Man of the cancellation.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725" marB="0" marR="0" marL="67300"/>
                </a:tc>
              </a:tr>
              <a:tr h="362850">
                <a:tc>
                  <a:txBody>
                    <a:bodyPr/>
                    <a:lstStyle/>
                    <a:p>
                      <a:pPr indent="0" lvl="0" marL="127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Stakeholders 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725" marB="0" marR="0" marL="673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Customers, Shop Managers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725" marB="0" marR="0" marL="67300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24"/>
          <p:cNvSpPr/>
          <p:nvPr/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24"/>
          <p:cNvSpPr/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cap="flat" cmpd="thinThick" w="174625">
            <a:solidFill>
              <a:srgbClr val="26262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Use Case Diagram </a:t>
            </a:r>
            <a:endParaRPr/>
          </a:p>
        </p:txBody>
      </p:sp>
      <p:pic>
        <p:nvPicPr>
          <p:cNvPr id="163" name="Google Shape;163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54286" y="0"/>
            <a:ext cx="7837714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3"/>
          <p:cNvSpPr/>
          <p:nvPr/>
        </p:nvSpPr>
        <p:spPr>
          <a:xfrm rot="-5400000">
            <a:off x="800100" y="1491383"/>
            <a:ext cx="3333749" cy="3499103"/>
          </a:xfrm>
          <a:prstGeom prst="downArrow">
            <a:avLst>
              <a:gd fmla="val 100000" name="adj1"/>
              <a:gd fmla="val 15788" name="adj2"/>
            </a:avLst>
          </a:prstGeom>
          <a:solidFill>
            <a:srgbClr val="4040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23"/>
          <p:cNvSpPr txBox="1"/>
          <p:nvPr>
            <p:ph type="title"/>
          </p:nvPr>
        </p:nvSpPr>
        <p:spPr>
          <a:xfrm>
            <a:off x="1028700" y="1967306"/>
            <a:ext cx="2628900" cy="25472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</a:pPr>
            <a:r>
              <a:rPr lang="en-US"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Case Description-01: User Registration</a:t>
            </a:r>
            <a:endParaRPr/>
          </a:p>
        </p:txBody>
      </p:sp>
      <p:graphicFrame>
        <p:nvGraphicFramePr>
          <p:cNvPr id="170" name="Google Shape;170;p23"/>
          <p:cNvGraphicFramePr/>
          <p:nvPr/>
        </p:nvGraphicFramePr>
        <p:xfrm>
          <a:off x="4527804" y="310281"/>
          <a:ext cx="3000000" cy="3000000"/>
        </p:xfrm>
        <a:graphic>
          <a:graphicData uri="http://schemas.openxmlformats.org/drawingml/2006/table">
            <a:tbl>
              <a:tblPr bandCol="1" bandRow="1" firstCol="1" firstRow="1">
                <a:noFill/>
                <a:tableStyleId>{7D8B5DDE-2388-4B13-9361-F0AD37D1C3FF}</a:tableStyleId>
              </a:tblPr>
              <a:tblGrid>
                <a:gridCol w="1620175"/>
                <a:gridCol w="515575"/>
                <a:gridCol w="5000775"/>
              </a:tblGrid>
              <a:tr h="242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Use Case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21250" marL="21250"/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User Registration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21250" marL="21250"/>
                </a:tc>
                <a:tc hMerge="1"/>
              </a:tr>
              <a:tr h="242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Goal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21250" marL="21250"/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Allow users to register in the system.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21250" marL="21250"/>
                </a:tc>
                <a:tc hMerge="1"/>
              </a:tr>
              <a:tr h="242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Preconditions</a:t>
                      </a:r>
                      <a:endParaRPr sz="1400" u="none" cap="none" strike="noStrike"/>
                    </a:p>
                  </a:txBody>
                  <a:tcPr marT="0" marB="0" marR="21250" marL="21250"/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The user is not registered in the system.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21250" marL="21250"/>
                </a:tc>
                <a:tc hMerge="1"/>
              </a:tr>
              <a:tr h="242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Success End Condition</a:t>
                      </a:r>
                      <a:endParaRPr sz="1400" u="none" cap="none" strike="noStrike"/>
                    </a:p>
                  </a:txBody>
                  <a:tcPr marT="0" marB="0" marR="21250" marL="21250"/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The user successfully registers and gains access to the system.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21250" marL="21250"/>
                </a:tc>
                <a:tc hMerge="1"/>
              </a:tr>
              <a:tr h="242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Failed End Condition</a:t>
                      </a:r>
                      <a:endParaRPr sz="1400" u="none" cap="none" strike="noStrike"/>
                    </a:p>
                  </a:txBody>
                  <a:tcPr marT="0" marB="0" marR="21250" marL="21250"/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Registration is unsuccessful.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21250" marL="21250"/>
                </a:tc>
                <a:tc hMerge="1"/>
              </a:tr>
              <a:tr h="699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Primary Actors: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 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Secondary Actors: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21250" marL="21250"/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Customers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 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21250" marL="21250"/>
                </a:tc>
                <a:tc hMerge="1"/>
              </a:tr>
              <a:tr h="242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Trigger</a:t>
                      </a:r>
                      <a:endParaRPr sz="1400" u="none" cap="none" strike="noStrike"/>
                    </a:p>
                  </a:txBody>
                  <a:tcPr marT="0" marB="0" marR="21250" marL="21250"/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The user initiates the registration process.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21250" marL="21250"/>
                </a:tc>
                <a:tc hMerge="1"/>
              </a:tr>
              <a:tr h="242750">
                <a:tc rowSpan="9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Description / Main Success Scenario</a:t>
                      </a:r>
                      <a:endParaRPr sz="1400" u="none" cap="none" strike="noStrike"/>
                    </a:p>
                  </a:txBody>
                  <a:tcPr marT="0" marB="0" marR="21250" marL="212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Step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21250" marL="212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Action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21250" marL="21250"/>
                </a:tc>
              </a:tr>
              <a:tr h="242750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1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21250" marL="212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The user accesses the registration page.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21250" marL="21250"/>
                </a:tc>
              </a:tr>
              <a:tr h="242750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 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21250" marL="212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 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21250" marL="21250"/>
                </a:tc>
              </a:tr>
              <a:tr h="470925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2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21250" marL="212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The user provides required information, including name, email address, and password.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21250" marL="21250"/>
                </a:tc>
              </a:tr>
              <a:tr h="242750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3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21250" marL="212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The system validates the entered information.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21250" marL="21250"/>
                </a:tc>
              </a:tr>
              <a:tr h="470925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4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21250" marL="212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If validation is successful, the system creates a new user account.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21250" marL="21250"/>
                </a:tc>
              </a:tr>
              <a:tr h="470925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5 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21250" marL="212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The system sends a confirmation email to the user for account verification.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21250" marL="21250"/>
                </a:tc>
              </a:tr>
              <a:tr h="242750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6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21250" marL="212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The user clicks the verification link in the email.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21250" marL="21250"/>
                </a:tc>
              </a:tr>
              <a:tr h="242750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7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21250" marL="212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The system activates the user account.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21250" marL="21250"/>
                </a:tc>
              </a:tr>
              <a:tr h="470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Alternative Flows</a:t>
                      </a:r>
                      <a:endParaRPr sz="1400" u="none" cap="none" strike="noStrike"/>
                    </a:p>
                  </a:txBody>
                  <a:tcPr marT="0" marB="0" marR="21250" marL="21250"/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If the user provides invalid information, the system prompts for corrections.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21250" marL="21250"/>
                </a:tc>
                <a:tc hMerge="1"/>
              </a:tr>
              <a:tr h="242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Quality Requirements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21250" marL="21250"/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The registration process should be completed within two minutes.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21250" marL="21250"/>
                </a:tc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5"/>
          <p:cNvSpPr/>
          <p:nvPr/>
        </p:nvSpPr>
        <p:spPr>
          <a:xfrm rot="-5400000">
            <a:off x="800100" y="1491343"/>
            <a:ext cx="3333749" cy="3499103"/>
          </a:xfrm>
          <a:prstGeom prst="downArrow">
            <a:avLst>
              <a:gd fmla="val 100000" name="adj1"/>
              <a:gd fmla="val 15788" name="adj2"/>
            </a:avLst>
          </a:prstGeom>
          <a:solidFill>
            <a:srgbClr val="4040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25"/>
          <p:cNvSpPr txBox="1"/>
          <p:nvPr>
            <p:ph type="title"/>
          </p:nvPr>
        </p:nvSpPr>
        <p:spPr>
          <a:xfrm>
            <a:off x="1028700" y="1967266"/>
            <a:ext cx="2628900" cy="25472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300"/>
              <a:buFont typeface="Calibri"/>
              <a:buNone/>
            </a:pPr>
            <a:r>
              <a:rPr lang="en-US" sz="3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Case Description-0</a:t>
            </a:r>
            <a:r>
              <a:rPr lang="en-US" sz="3300">
                <a:solidFill>
                  <a:srgbClr val="FFFFFF"/>
                </a:solidFill>
              </a:rPr>
              <a:t>2</a:t>
            </a:r>
            <a:r>
              <a:rPr lang="en-US" sz="3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: Product Management</a:t>
            </a:r>
            <a:endParaRPr/>
          </a:p>
        </p:txBody>
      </p:sp>
      <p:graphicFrame>
        <p:nvGraphicFramePr>
          <p:cNvPr id="177" name="Google Shape;177;p25"/>
          <p:cNvGraphicFramePr/>
          <p:nvPr/>
        </p:nvGraphicFramePr>
        <p:xfrm>
          <a:off x="4795166" y="488107"/>
          <a:ext cx="3000000" cy="3000000"/>
        </p:xfrm>
        <a:graphic>
          <a:graphicData uri="http://schemas.openxmlformats.org/drawingml/2006/table">
            <a:tbl>
              <a:tblPr bandCol="1" bandRow="1" firstCol="1" firstRow="1">
                <a:noFill/>
                <a:tableStyleId>{7D8B5DDE-2388-4B13-9361-F0AD37D1C3FF}</a:tableStyleId>
              </a:tblPr>
              <a:tblGrid>
                <a:gridCol w="2523500"/>
                <a:gridCol w="504025"/>
                <a:gridCol w="3753175"/>
              </a:tblGrid>
              <a:tr h="226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/>
                        <a:t>Use Case</a:t>
                      </a:r>
                      <a:endParaRPr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42975" marL="42975"/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/>
                        <a:t>Product Management</a:t>
                      </a:r>
                      <a:endParaRPr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42975" marL="42975"/>
                </a:tc>
                <a:tc hMerge="1"/>
              </a:tr>
              <a:tr h="226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/>
                        <a:t>Goal</a:t>
                      </a:r>
                      <a:endParaRPr sz="1500" u="none" cap="none" strike="noStrike"/>
                    </a:p>
                  </a:txBody>
                  <a:tcPr marT="0" marB="0" marR="42975" marL="42975"/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/>
                        <a:t>Enable shop managers to manage product information.</a:t>
                      </a:r>
                      <a:endParaRPr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42975" marL="42975"/>
                </a:tc>
                <a:tc hMerge="1"/>
              </a:tr>
              <a:tr h="226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/>
                        <a:t>Preconditions</a:t>
                      </a:r>
                      <a:endParaRPr sz="1500" u="none" cap="none" strike="noStrike"/>
                    </a:p>
                  </a:txBody>
                  <a:tcPr marT="0" marB="0" marR="42975" marL="42975"/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/>
                        <a:t>Shop Manager is logged into the system.</a:t>
                      </a:r>
                      <a:endParaRPr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42975" marL="42975"/>
                </a:tc>
                <a:tc hMerge="1"/>
              </a:tr>
              <a:tr h="226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/>
                        <a:t>Success End Condition</a:t>
                      </a:r>
                      <a:endParaRPr sz="1500" u="none" cap="none" strike="noStrike"/>
                    </a:p>
                  </a:txBody>
                  <a:tcPr marT="0" marB="0" marR="42975" marL="42975"/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/>
                        <a:t>Product information is successfully updated in the system.</a:t>
                      </a:r>
                      <a:endParaRPr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42975" marL="42975"/>
                </a:tc>
                <a:tc hMerge="1"/>
              </a:tr>
              <a:tr h="226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/>
                        <a:t>Failed End Condition</a:t>
                      </a:r>
                      <a:endParaRPr sz="1500" u="none" cap="none" strike="noStrike"/>
                    </a:p>
                  </a:txBody>
                  <a:tcPr marT="0" marB="0" marR="42975" marL="42975"/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/>
                        <a:t>Product information is not updated.</a:t>
                      </a:r>
                      <a:endParaRPr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42975" marL="42975"/>
                </a:tc>
                <a:tc hMerge="1"/>
              </a:tr>
              <a:tr h="659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/>
                        <a:t>Primary Actors:</a:t>
                      </a:r>
                      <a:endParaRPr sz="1500" u="none" cap="none" strike="noStrike"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/>
                        <a:t> </a:t>
                      </a:r>
                      <a:endParaRPr sz="1500" u="none" cap="none" strike="noStrike"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/>
                        <a:t>Secondary Actors:</a:t>
                      </a:r>
                      <a:endParaRPr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42975" marL="42975"/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/>
                        <a:t>Shop Manager</a:t>
                      </a:r>
                      <a:endParaRPr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42975" marL="42975"/>
                </a:tc>
                <a:tc hMerge="1"/>
              </a:tr>
              <a:tr h="443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/>
                        <a:t>Trigger</a:t>
                      </a:r>
                      <a:endParaRPr sz="1500" u="none" cap="none" strike="noStrike"/>
                    </a:p>
                  </a:txBody>
                  <a:tcPr marT="0" marB="0" marR="42975" marL="42975"/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/>
                        <a:t>Shop Manager accesses the product management interface.</a:t>
                      </a:r>
                      <a:endParaRPr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42975" marL="42975"/>
                </a:tc>
                <a:tc hMerge="1"/>
              </a:tr>
              <a:tr h="226425">
                <a:tc rowSpan="6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/>
                        <a:t>Description / Main Success Scenario</a:t>
                      </a:r>
                      <a:endParaRPr sz="1500" u="none" cap="none" strike="noStrike"/>
                    </a:p>
                  </a:txBody>
                  <a:tcPr marT="0" marB="0" marR="42975" marL="42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/>
                        <a:t>Step</a:t>
                      </a:r>
                      <a:endParaRPr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42975" marL="42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/>
                        <a:t>Action</a:t>
                      </a:r>
                      <a:endParaRPr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42975" marL="42975"/>
                </a:tc>
              </a:tr>
              <a:tr h="443050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/>
                        <a:t>1</a:t>
                      </a:r>
                      <a:endParaRPr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42975" marL="42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/>
                        <a:t>The Shop Manager accesses the product management interface..</a:t>
                      </a:r>
                      <a:endParaRPr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42975" marL="42975"/>
                </a:tc>
              </a:tr>
              <a:tr h="226425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/>
                        <a:t>2</a:t>
                      </a:r>
                      <a:endParaRPr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42975" marL="42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/>
                        <a:t>The system displays a list of existing products.</a:t>
                      </a:r>
                      <a:endParaRPr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42975" marL="42975"/>
                </a:tc>
              </a:tr>
              <a:tr h="443050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/>
                        <a:t>3</a:t>
                      </a:r>
                      <a:endParaRPr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42975" marL="42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/>
                        <a:t>The Shop Manager can add new products, edit existing ones, or remove products.</a:t>
                      </a:r>
                      <a:endParaRPr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42975" marL="42975"/>
                </a:tc>
              </a:tr>
              <a:tr h="443050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/>
                        <a:t>4</a:t>
                      </a:r>
                      <a:endParaRPr sz="1500" u="none" cap="none" strike="noStrike"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/>
                        <a:t> </a:t>
                      </a:r>
                      <a:endParaRPr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42975" marL="42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/>
                        <a:t>The Shop Manager updates product details, such as name, description, and price.</a:t>
                      </a:r>
                      <a:endParaRPr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42975" marL="42975"/>
                </a:tc>
              </a:tr>
              <a:tr h="226425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/>
                        <a:t>5</a:t>
                      </a:r>
                      <a:endParaRPr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42975" marL="42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/>
                        <a:t>The system validates and saves the changes.</a:t>
                      </a:r>
                      <a:endParaRPr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42975" marL="42975"/>
                </a:tc>
              </a:tr>
              <a:tr h="443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/>
                        <a:t>Alternative Flows</a:t>
                      </a:r>
                      <a:endParaRPr sz="1500" u="none" cap="none" strike="noStrike"/>
                    </a:p>
                  </a:txBody>
                  <a:tcPr marT="0" marB="0" marR="42975" marL="42975"/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/>
                        <a:t>If the Shop Manager encounters an issue, the system provides error messages.</a:t>
                      </a:r>
                      <a:endParaRPr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42975" marL="42975"/>
                </a:tc>
                <a:tc hMerge="1"/>
              </a:tr>
              <a:tr h="443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/>
                        <a:t>Quality Requirements</a:t>
                      </a:r>
                      <a:endParaRPr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42975" marL="42975"/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/>
                        <a:t>Product information updates should be reflected in real-time.</a:t>
                      </a:r>
                      <a:endParaRPr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42975" marL="42975"/>
                </a:tc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6"/>
          <p:cNvSpPr/>
          <p:nvPr/>
        </p:nvSpPr>
        <p:spPr>
          <a:xfrm rot="-5400000">
            <a:off x="800100" y="1491343"/>
            <a:ext cx="3333749" cy="3499103"/>
          </a:xfrm>
          <a:prstGeom prst="downArrow">
            <a:avLst>
              <a:gd fmla="val 100000" name="adj1"/>
              <a:gd fmla="val 15788" name="adj2"/>
            </a:avLst>
          </a:prstGeom>
          <a:solidFill>
            <a:srgbClr val="4040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26"/>
          <p:cNvSpPr txBox="1"/>
          <p:nvPr>
            <p:ph type="title"/>
          </p:nvPr>
        </p:nvSpPr>
        <p:spPr>
          <a:xfrm>
            <a:off x="1028700" y="1967266"/>
            <a:ext cx="2628900" cy="25472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</a:pPr>
            <a:r>
              <a:rPr lang="en-US"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Case Description-0</a:t>
            </a:r>
            <a:r>
              <a:rPr lang="en-US" sz="3600">
                <a:solidFill>
                  <a:srgbClr val="FFFFFF"/>
                </a:solidFill>
              </a:rPr>
              <a:t>3</a:t>
            </a:r>
            <a:r>
              <a:rPr lang="en-US"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: Browsing Products</a:t>
            </a:r>
            <a:endParaRPr/>
          </a:p>
        </p:txBody>
      </p:sp>
      <p:graphicFrame>
        <p:nvGraphicFramePr>
          <p:cNvPr id="184" name="Google Shape;184;p26"/>
          <p:cNvGraphicFramePr/>
          <p:nvPr/>
        </p:nvGraphicFramePr>
        <p:xfrm>
          <a:off x="4863989" y="643466"/>
          <a:ext cx="3000000" cy="3000000"/>
        </p:xfrm>
        <a:graphic>
          <a:graphicData uri="http://schemas.openxmlformats.org/drawingml/2006/table">
            <a:tbl>
              <a:tblPr bandCol="1" bandRow="1" firstCol="1" firstRow="1">
                <a:noFill/>
                <a:tableStyleId>{7D8B5DDE-2388-4B13-9361-F0AD37D1C3FF}</a:tableStyleId>
              </a:tblPr>
              <a:tblGrid>
                <a:gridCol w="2008975"/>
                <a:gridCol w="576900"/>
                <a:gridCol w="4021475"/>
              </a:tblGrid>
              <a:tr h="260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Use Case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46875" marL="46875"/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Browsing Products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46875" marL="46875"/>
                </a:tc>
                <a:tc hMerge="1"/>
              </a:tr>
              <a:tr h="260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Goal</a:t>
                      </a:r>
                      <a:endParaRPr sz="1400" u="none" cap="none" strike="noStrike"/>
                    </a:p>
                  </a:txBody>
                  <a:tcPr marT="0" marB="0" marR="46875" marL="46875"/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Allow users to browse and view product information.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46875" marL="46875"/>
                </a:tc>
                <a:tc hMerge="1"/>
              </a:tr>
              <a:tr h="260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Preconditions</a:t>
                      </a:r>
                      <a:endParaRPr sz="1400" u="none" cap="none" strike="noStrike"/>
                    </a:p>
                  </a:txBody>
                  <a:tcPr marT="0" marB="0" marR="46875" marL="46875"/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User is on the home page or product catalog.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46875" marL="46875"/>
                </a:tc>
                <a:tc hMerge="1"/>
              </a:tr>
              <a:tr h="260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Success End Condition</a:t>
                      </a:r>
                      <a:endParaRPr sz="1400" u="none" cap="none" strike="noStrike"/>
                    </a:p>
                  </a:txBody>
                  <a:tcPr marT="0" marB="0" marR="46875" marL="46875"/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User has explored product information on the platform.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46875" marL="46875"/>
                </a:tc>
                <a:tc hMerge="1"/>
              </a:tr>
              <a:tr h="260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Failed End Condition</a:t>
                      </a:r>
                      <a:endParaRPr sz="1400" u="none" cap="none" strike="noStrike"/>
                    </a:p>
                  </a:txBody>
                  <a:tcPr marT="0" marB="0" marR="46875" marL="46875"/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User is unable to access product information.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46875" marL="46875"/>
                </a:tc>
                <a:tc hMerge="1"/>
              </a:tr>
              <a:tr h="739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Primary Actors: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 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Secondary Actors: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46875" marL="46875"/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Customers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46875" marL="46875"/>
                </a:tc>
                <a:tc hMerge="1"/>
              </a:tr>
              <a:tr h="260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Trigger</a:t>
                      </a:r>
                      <a:endParaRPr sz="1400" u="none" cap="none" strike="noStrike"/>
                    </a:p>
                  </a:txBody>
                  <a:tcPr marT="0" marB="0" marR="46875" marL="46875"/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User navigates to the product catalog.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46875" marL="46875"/>
                </a:tc>
                <a:tc hMerge="1"/>
              </a:tr>
              <a:tr h="260875">
                <a:tc rowSpan="5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Description / Main Success Scenario</a:t>
                      </a:r>
                      <a:endParaRPr sz="1400" u="none" cap="none" strike="noStrike"/>
                    </a:p>
                  </a:txBody>
                  <a:tcPr marT="0" marB="0" marR="46875" marL="468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Step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46875" marL="468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Action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46875" marL="46875"/>
                </a:tc>
              </a:tr>
              <a:tr h="500425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1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46875" marL="468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The user navigates through product categories or featured items.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46875" marL="46875"/>
                </a:tc>
              </a:tr>
              <a:tr h="500425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2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46875" marL="468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The system displays a grid of products with basic information.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46875" marL="46875"/>
                </a:tc>
              </a:tr>
              <a:tr h="500425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3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46875" marL="468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The user clicks on a product for detailed information.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46875" marL="46875"/>
                </a:tc>
              </a:tr>
              <a:tr h="500425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4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 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46875" marL="468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The system displays detailed product information, including images, description, and price.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46875" marL="46875"/>
                </a:tc>
              </a:tr>
              <a:tr h="500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Alternative Flows</a:t>
                      </a:r>
                      <a:endParaRPr sz="1400" u="none" cap="none" strike="noStrike"/>
                    </a:p>
                  </a:txBody>
                  <a:tcPr marT="0" marB="0" marR="46875" marL="46875"/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The user can refine the product list based on search criteria.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46875" marL="46875"/>
                </a:tc>
                <a:tc hMerge="1"/>
              </a:tr>
              <a:tr h="500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Quality Requirements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46875" marL="46875"/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Product information should be loaded within three seconds.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46875" marL="46875"/>
                </a:tc>
                <a:tc hMerge="1"/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Blue Green">
      <a:dk1>
        <a:srgbClr val="000000"/>
      </a:dk1>
      <a:lt1>
        <a:srgbClr val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Blue Green">
      <a:dk1>
        <a:srgbClr val="000000"/>
      </a:dk1>
      <a:lt1>
        <a:srgbClr val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2024-02-05T10:41:03Z</dcterms:created>
  <dc:creator>Dell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2024-02-05T12:32:02Z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08a940f5-e0f4-4dcb-a450-ef1857e62a8b</vt:lpwstr>
  </property>
  <property fmtid="{D5CDD505-2E9C-101B-9397-08002B2CF9AE}" pid="7" name="MSIP_Label_defa4170-0d19-0005-0004-bc88714345d2_ActionId">
    <vt:lpwstr>57c9b475-aca3-49a5-ac3e-9d1302b16520</vt:lpwstr>
  </property>
  <property fmtid="{D5CDD505-2E9C-101B-9397-08002B2CF9AE}" pid="8" name="MSIP_Label_defa4170-0d19-0005-0004-bc88714345d2_ContentBits">
    <vt:lpwstr>0</vt:lpwstr>
  </property>
</Properties>
</file>