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5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7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74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2" r:id="rId57"/>
    <p:sldId id="286" r:id="rId5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hf114JoGSO1O32EA6naMi3ludI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BAE472-4C41-4D5A-8AE5-57ED1E296867}">
  <a:tblStyle styleId="{39BAE472-4C41-4D5A-8AE5-57ED1E29686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EF3"/>
          </a:solidFill>
        </a:fill>
      </a:tcStyle>
    </a:wholeTbl>
    <a:band1H>
      <a:tcTxStyle b="off" i="off"/>
      <a:tcStyle>
        <a:tcBdr/>
        <a:fill>
          <a:solidFill>
            <a:srgbClr val="CCDC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CDC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4" name="Google Shape;28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2" name="Google Shape;3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3" name="Google Shape;3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4" name="Google Shape;3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1" name="Google Shape;3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8" name="Google Shape;3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5" name="Google Shape;3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2" name="Google Shape;38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4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 descr="Abstract blurred background of department store"/>
          <p:cNvPicPr preferRelativeResize="0"/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libri"/>
              <a:buNone/>
            </a:pPr>
            <a:r>
              <a:rPr lang="en-US" sz="8000" b="1"/>
              <a:t>Online Super Shop Management System</a:t>
            </a:r>
            <a:endParaRPr sz="8000"/>
          </a:p>
        </p:txBody>
      </p:sp>
      <p:cxnSp>
        <p:nvCxnSpPr>
          <p:cNvPr id="99" name="Google Shape;99;p1"/>
          <p:cNvCxnSpPr/>
          <p:nvPr/>
        </p:nvCxnSpPr>
        <p:spPr>
          <a:xfrm>
            <a:off x="7212899" y="2286000"/>
            <a:ext cx="0" cy="2286000"/>
          </a:xfrm>
          <a:prstGeom prst="straightConnector1">
            <a:avLst/>
          </a:prstGeom>
          <a:noFill/>
          <a:ln w="158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7534651" y="1065850"/>
            <a:ext cx="4323900" cy="47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 i="1" u="sng">
                <a:solidFill>
                  <a:srgbClr val="FFFFFF"/>
                </a:solidFill>
              </a:rPr>
              <a:t>Presented BY: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Md. Taofick Mahmoodur Rahaman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ID: 221-35-847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MD Mubtasim Fuad Khan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ID: 221-35-883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Md. Rakib Hasan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ID: 221-35-964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3"/>
          <p:cNvSpPr/>
          <p:nvPr/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Scope</a:t>
            </a:r>
            <a:endParaRPr/>
          </a:p>
        </p:txBody>
      </p:sp>
      <p:pic>
        <p:nvPicPr>
          <p:cNvPr id="205" name="Google Shape;205;p13" descr="Person watching empty phone"/>
          <p:cNvPicPr preferRelativeResize="0"/>
          <p:nvPr/>
        </p:nvPicPr>
        <p:blipFill rotWithShape="1">
          <a:blip r:embed="rId3">
            <a:alphaModFix/>
          </a:blip>
          <a:srcRect l="47306" r="16146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 extrusionOk="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4572000" y="1940439"/>
            <a:ext cx="7493875" cy="481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User Registration and Login: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To allow users to register and log in to the system.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Users will provide necessary information for registration. Secure authentication mechanisms will be implemented for user logins. Password recovery options will be available.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Add Profile and Update Profile: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Enable customers to create and update their profiles within the system.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Customers can input and store personal details. Update profile information such as contact details or preferences.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Product Browsing and Selection: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Facilitate users in browsing and selecting products for purchase.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Display a wide range of products, categorize them, and allow users to browse based on various criteria. Implement a user-friendly interface for product selection.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4" descr="Binoculars looking out on island lighthouse"/>
          <p:cNvPicPr preferRelativeResize="0"/>
          <p:nvPr/>
        </p:nvPicPr>
        <p:blipFill rotWithShape="1">
          <a:blip r:embed="rId3">
            <a:alphaModFix/>
          </a:blip>
          <a:srcRect l="29698" r="29191" b="-1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 extrusionOk="0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568517" y="556340"/>
            <a:ext cx="6831188" cy="81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body" idx="1"/>
          </p:nvPr>
        </p:nvSpPr>
        <p:spPr>
          <a:xfrm>
            <a:off x="472966" y="1608083"/>
            <a:ext cx="7420303" cy="505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Shopping Cart Management: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Provide a convenient way for users to manage their selected items before making a purchase.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Allow users to add, remove, and modify items in their shopping carts. Calculate and display the total cost. Save cart contents for future visits.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Order Placement and Tracking: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Streamline the process of placing orders and allow users to track their orders..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 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Enable registered customers to place orders after browsing products. Provide a tracking feature to monitor the status and location of orders..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Payment Integration: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Facilitate secure and seamless online transactions for product purchases.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Integrate a secure payment gateway supporting various payment methods such as credit/debit cards, mobile wallets, and Cash on Delivery.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4393325" y="431631"/>
            <a:ext cx="6781800" cy="13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Scope</a:t>
            </a:r>
            <a:endParaRPr/>
          </a:p>
        </p:txBody>
      </p:sp>
      <p:pic>
        <p:nvPicPr>
          <p:cNvPr id="223" name="Google Shape;223;p15" descr="Multi-coloured paper-craft art"/>
          <p:cNvPicPr preferRelativeResize="0"/>
          <p:nvPr/>
        </p:nvPicPr>
        <p:blipFill rotWithShape="1">
          <a:blip r:embed="rId3">
            <a:alphaModFix/>
          </a:blip>
          <a:srcRect l="32846" r="30608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 extrusionOk="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24" name="Google Shape;224;p15"/>
          <p:cNvSpPr txBox="1">
            <a:spLocks noGrp="1"/>
          </p:cNvSpPr>
          <p:nvPr>
            <p:ph type="body" idx="1"/>
          </p:nvPr>
        </p:nvSpPr>
        <p:spPr>
          <a:xfrm>
            <a:off x="4393324" y="1870841"/>
            <a:ext cx="7546427" cy="464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Product Reviews and Ratings: </a:t>
            </a:r>
            <a:endParaRPr/>
          </a:p>
          <a:p>
            <a:pPr marL="914400" marR="0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Encourage customer feedback and contribute to the reputation of products.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Allow registered customers to submit reviews and ratings for products. Display aggregated ratings and reviews for each product.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Notifications: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Keep users informed about their orders, promotions, and other relevant information.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Implement automated notifications for order updates, promotions, and other significant events. Allow users to customize their notification preferences.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Delivery Tracking: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Provide real-time tracking for delivery to enhance customer convenience.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Implement GPS-based tracking for delivery personnel to optimize routes and provide accurate delivery estimates. 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887924" y="604346"/>
            <a:ext cx="5334197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Feasibility Study</a:t>
            </a:r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body" idx="1"/>
          </p:nvPr>
        </p:nvSpPr>
        <p:spPr>
          <a:xfrm>
            <a:off x="782820" y="1555844"/>
            <a:ext cx="7331165" cy="502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Technical Feasibility: 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Hardware Compatibility: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Assess compatibility with existing hardware infrastructure and potential need for upgrades.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Software Compatibility: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Evaluate integration with other software, operating systems, databases, and third-party services.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Technical Expertise: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Determine the availability of skilled personnel or the need for training to operate and maintain the system.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Operational Feasibility: 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User Acceptance: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Gather feedback from potential users (administrators, shop managers, customers) to ensure alignment with their needs and expectations.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Impact on Current Operations: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Analyze how the implementation will affect current operations and identify mitigation strategies for potential disruptions.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6" descr="A white and red circular object with a do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225" r="52092" b="-1"/>
          <a:stretch/>
        </p:blipFill>
        <p:spPr>
          <a:xfrm>
            <a:off x="8250620" y="-10886"/>
            <a:ext cx="3941380" cy="6868886"/>
          </a:xfrm>
          <a:prstGeom prst="rect">
            <a:avLst/>
          </a:prstGeom>
          <a:noFill/>
          <a:ln>
            <a:noFill/>
          </a:ln>
          <a:effectLst>
            <a:outerShdw blurRad="127000" dist="50800" dir="10800000" sx="99000" sy="99000" algn="r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>
            <a:spLocks noGrp="1"/>
          </p:cNvSpPr>
          <p:nvPr>
            <p:ph type="title"/>
          </p:nvPr>
        </p:nvSpPr>
        <p:spPr>
          <a:xfrm>
            <a:off x="5223632" y="185549"/>
            <a:ext cx="5444382" cy="70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Feasibility Study</a:t>
            </a:r>
            <a:endParaRPr/>
          </a:p>
        </p:txBody>
      </p:sp>
      <p:pic>
        <p:nvPicPr>
          <p:cNvPr id="238" name="Google Shape;238;p17" descr="Magnifying glass showing decling performance"/>
          <p:cNvPicPr preferRelativeResize="0"/>
          <p:nvPr/>
        </p:nvPicPr>
        <p:blipFill rotWithShape="1">
          <a:blip r:embed="rId3">
            <a:alphaModFix/>
          </a:blip>
          <a:srcRect l="9649" r="40213" b="-1"/>
          <a:stretch/>
        </p:blipFill>
        <p:spPr>
          <a:xfrm>
            <a:off x="0" y="10"/>
            <a:ext cx="4246179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17"/>
          <p:cNvCxnSpPr/>
          <p:nvPr/>
        </p:nvCxnSpPr>
        <p:spPr>
          <a:xfrm>
            <a:off x="5971697" y="871146"/>
            <a:ext cx="736939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4666594" y="1124607"/>
            <a:ext cx="7315200" cy="560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Economic Feasibility: 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Cost-Benefit Analysis: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Conduct a comprehensive analysis of development, implementation, and maintenance costs against expected benefits (e.g., increased efficiency, improved customer satisfaction, potential revenue growth).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Return on Investment (ROI):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Calculate projected ROI over a specified period, considering both tangible and intangible benefits.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Scheduling Feasibility: 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Project Timeline: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Develop a realistic timeline for system implementation, accounting for potential delays, testing periods, and staff training.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Dependencies: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Identify dependencies on external factors (e.g., third-party integrations, regulatory approvals) that may impact the project schedule.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Security and Privacy Considerations: 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Data Encryption: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Confirm the incorporation of robust encryption methods (e.g., SSL) to protect sensitive information.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 b="1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Compliance: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Ensure compliance with relevant data protection regulations and industry standards to safeguard user privacy and security.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8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66F8B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8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94A5D">
                  <a:alpha val="67450"/>
                </a:srgbClr>
              </a:gs>
              <a:gs pos="19000">
                <a:srgbClr val="194A5D">
                  <a:alpha val="67450"/>
                </a:srgbClr>
              </a:gs>
              <a:gs pos="100000">
                <a:srgbClr val="3494BA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8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23000">
                <a:srgbClr val="3494BA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Software Requirement Specification</a:t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1608083" y="157655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1" name="Google Shape;251;p18"/>
          <p:cNvGraphicFramePr/>
          <p:nvPr/>
        </p:nvGraphicFramePr>
        <p:xfrm>
          <a:off x="1026700" y="1809271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{39BAE472-4C41-4D5A-8AE5-57ED1E296867}</a:tableStyleId>
              </a:tblPr>
              <a:tblGrid>
                <a:gridCol w="228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10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FR-01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User Registration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775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Users can register for an account by providing necessary information, including personal details and contact information.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10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Stakeholders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Customers, Shop Managers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2" name="Google Shape;252;p18"/>
          <p:cNvGraphicFramePr/>
          <p:nvPr/>
        </p:nvGraphicFramePr>
        <p:xfrm>
          <a:off x="1026700" y="3436070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{39BAE472-4C41-4D5A-8AE5-57ED1E296867}</a:tableStyleId>
              </a:tblPr>
              <a:tblGrid>
                <a:gridCol w="228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625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FR-02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Product Management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25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This module enables Shop Managers to manage the inventory of products available in the online super shop. Shop Managers can add, edit, and remove product listings.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25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Stakeholders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Shop Managers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3" name="Google Shape;253;p18"/>
          <p:cNvGraphicFramePr/>
          <p:nvPr/>
        </p:nvGraphicFramePr>
        <p:xfrm>
          <a:off x="1026700" y="5180608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{39BAE472-4C41-4D5A-8AE5-57ED1E296867}</a:tableStyleId>
              </a:tblPr>
              <a:tblGrid>
                <a:gridCol w="228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15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FR-03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Browsing Products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75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Users should be able to browse products based on various criteria, such as category, price range, and popularity.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5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Stakeholders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Customers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9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66F8B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9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94A5D">
                  <a:alpha val="67450"/>
                </a:srgbClr>
              </a:gs>
              <a:gs pos="19000">
                <a:srgbClr val="194A5D">
                  <a:alpha val="67450"/>
                </a:srgbClr>
              </a:gs>
              <a:gs pos="100000">
                <a:srgbClr val="3494BA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9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23000">
                <a:srgbClr val="3494BA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Software Requirement Specification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1608083" y="157655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4" name="Google Shape;264;p19"/>
          <p:cNvGraphicFramePr/>
          <p:nvPr/>
        </p:nvGraphicFramePr>
        <p:xfrm>
          <a:off x="1030012" y="1846189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{39BAE472-4C41-4D5A-8AE5-57ED1E296867}</a:tableStyleId>
              </a:tblPr>
              <a:tblGrid>
                <a:gridCol w="23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20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FR-04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Shopping Cart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0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 Shopping Cart module allows Customers to review and modify the items in their cart before proceeding to checkout.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0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Stakeholders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Customers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5" name="Google Shape;265;p19"/>
          <p:cNvGraphicFramePr/>
          <p:nvPr/>
        </p:nvGraphicFramePr>
        <p:xfrm>
          <a:off x="1030011" y="3410739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{39BAE472-4C41-4D5A-8AE5-57ED1E296867}</a:tableStyleId>
              </a:tblPr>
              <a:tblGrid>
                <a:gridCol w="23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20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FR-05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Search and Filter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0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Users can search for products based on keywords, categories, and other filters for an enhanced shopping experience.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0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Stakeholders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Customers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" name="Google Shape;266;p19"/>
          <p:cNvSpPr/>
          <p:nvPr/>
        </p:nvSpPr>
        <p:spPr>
          <a:xfrm>
            <a:off x="3935139" y="522374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7" name="Google Shape;267;p19"/>
          <p:cNvGraphicFramePr/>
          <p:nvPr/>
        </p:nvGraphicFramePr>
        <p:xfrm>
          <a:off x="1030011" y="4975302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{39BAE472-4C41-4D5A-8AE5-57ED1E296867}</a:tableStyleId>
              </a:tblPr>
              <a:tblGrid>
                <a:gridCol w="23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25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FR-06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Order Placement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525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Customers can browse the product catalog, add items to the shopping cart, and place orders.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25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Stakeholders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Customers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0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66F8B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0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94A5D">
                  <a:alpha val="67450"/>
                </a:srgbClr>
              </a:gs>
              <a:gs pos="19000">
                <a:srgbClr val="194A5D">
                  <a:alpha val="67450"/>
                </a:srgbClr>
              </a:gs>
              <a:gs pos="100000">
                <a:srgbClr val="3494BA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0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23000">
                <a:srgbClr val="3494BA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Software Requirement Specification</a:t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1608083" y="157655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8" name="Google Shape;278;p20"/>
          <p:cNvGraphicFramePr/>
          <p:nvPr/>
        </p:nvGraphicFramePr>
        <p:xfrm>
          <a:off x="1127892" y="1732548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{39BAE472-4C41-4D5A-8AE5-57ED1E296867}</a:tableStyleId>
              </a:tblPr>
              <a:tblGrid>
                <a:gridCol w="229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80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FR-07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Payment Integration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125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The system must integrate a secure payment gateway to facilitate online transactions. Accepted payment methods should include credit/debit cards, mobile wallets, and other common forms of digital payment or Cash on Delivery.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0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Stakeholders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Shop Manager, Customers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9" name="Google Shape;279;p20"/>
          <p:cNvSpPr/>
          <p:nvPr/>
        </p:nvSpPr>
        <p:spPr>
          <a:xfrm>
            <a:off x="1127892" y="549698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0" name="Google Shape;280;p20"/>
          <p:cNvGraphicFramePr/>
          <p:nvPr/>
        </p:nvGraphicFramePr>
        <p:xfrm>
          <a:off x="1127892" y="3416007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{39BAE472-4C41-4D5A-8AE5-57ED1E296867}</a:tableStyleId>
              </a:tblPr>
              <a:tblGrid>
                <a:gridCol w="229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0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FR-08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Product Reviews and Ratings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075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Customers can submit reviews and ratings for products, contributing to the overall feedback and reputation of items.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0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Stakeholders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Customers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1" name="Google Shape;281;p20"/>
          <p:cNvGraphicFramePr/>
          <p:nvPr/>
        </p:nvGraphicFramePr>
        <p:xfrm>
          <a:off x="1127892" y="4935120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{39BAE472-4C41-4D5A-8AE5-57ED1E296867}</a:tableStyleId>
              </a:tblPr>
              <a:tblGrid>
                <a:gridCol w="229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825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FR-09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Notifications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40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The system shall send notifications to Customers regarding order updates, promotions, and other relevant information.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Stakeholders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Customers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1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66F8B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1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94A5D">
                  <a:alpha val="67450"/>
                </a:srgbClr>
              </a:gs>
              <a:gs pos="19000">
                <a:srgbClr val="194A5D">
                  <a:alpha val="67450"/>
                </a:srgbClr>
              </a:gs>
              <a:gs pos="100000">
                <a:srgbClr val="3494BA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1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23000">
                <a:srgbClr val="3494BA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1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Software Requirement Specification</a:t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1608083" y="157655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1127892" y="549698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3" name="Google Shape;293;p21"/>
          <p:cNvGraphicFramePr/>
          <p:nvPr/>
        </p:nvGraphicFramePr>
        <p:xfrm>
          <a:off x="980934" y="4290267"/>
          <a:ext cx="10178975" cy="1663900"/>
        </p:xfrm>
        <a:graphic>
          <a:graphicData uri="http://schemas.openxmlformats.org/drawingml/2006/table">
            <a:tbl>
              <a:tblPr firstRow="1" firstCol="1" bandRow="1">
                <a:noFill/>
                <a:tableStyleId>{39BAE472-4C41-4D5A-8AE5-57ED1E296867}</a:tableStyleId>
              </a:tblPr>
              <a:tblGrid>
                <a:gridCol w="22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90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FR-11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Delivery Tracking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10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The system should provide real-time GPS tracking for delivery men to optimize routes and provide accurate delivery estimates.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0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Stakeholders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Customers, Shop Managers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4" name="Google Shape;294;p21"/>
          <p:cNvGraphicFramePr/>
          <p:nvPr/>
        </p:nvGraphicFramePr>
        <p:xfrm>
          <a:off x="980934" y="2189296"/>
          <a:ext cx="10178975" cy="1751125"/>
        </p:xfrm>
        <a:graphic>
          <a:graphicData uri="http://schemas.openxmlformats.org/drawingml/2006/table">
            <a:tbl>
              <a:tblPr firstRow="1" firstCol="1" bandRow="1">
                <a:noFill/>
                <a:tableStyleId>{39BAE472-4C41-4D5A-8AE5-57ED1E296867}</a:tableStyleId>
              </a:tblPr>
              <a:tblGrid>
                <a:gridCol w="22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85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FR-10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Order Cancellation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5425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This feature allows Customers to cancel their orders within a predefined time frame after placing the order. The system should automatically update inventory levels and notify Shop Managers and Delivery Man of the cancellation.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50">
                <a:tc>
                  <a:txBody>
                    <a:bodyPr/>
                    <a:lstStyle/>
                    <a:p>
                      <a:pPr marL="127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Stakeholders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Customers, Shop Managers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00" marR="0" marT="57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Diagram 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4286" y="0"/>
            <a:ext cx="783771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990149" y="2669084"/>
            <a:ext cx="9232491" cy="339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Online Super Shop Management System represents a transformative approach to the retail shopping experience, transitioning from the traditional brick-and-mortar stores to a comprehensive digital platform. This system is designed to bridge the gap between consumers and the products they need, bringing the convenience of shopping to the fingertips of users across a wide demographic. By leveraging modern web technologies, the system aims to provide an efficient, secure, and user-friendly shopping environment that caters to the needs of a diverse user base, including customers, administrators, shop managers, and delivery personnel.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/>
          <p:nvPr/>
        </p:nvSpPr>
        <p:spPr>
          <a:xfrm rot="-5400000">
            <a:off x="800100" y="149138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1028700" y="196730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Description-01: User Registration</a:t>
            </a:r>
            <a:endParaRPr/>
          </a:p>
        </p:txBody>
      </p:sp>
      <p:graphicFrame>
        <p:nvGraphicFramePr>
          <p:cNvPr id="309" name="Google Shape;309;p23"/>
          <p:cNvGraphicFramePr/>
          <p:nvPr/>
        </p:nvGraphicFramePr>
        <p:xfrm>
          <a:off x="4527804" y="310281"/>
          <a:ext cx="7136525" cy="6237438"/>
        </p:xfrm>
        <a:graphic>
          <a:graphicData uri="http://schemas.openxmlformats.org/drawingml/2006/table">
            <a:tbl>
              <a:tblPr firstRow="1" firstCol="1" bandRow="1" bandCol="1">
                <a:noFill/>
                <a:tableStyleId>{39BAE472-4C41-4D5A-8AE5-57ED1E296867}</a:tableStyleId>
              </a:tblPr>
              <a:tblGrid>
                <a:gridCol w="16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 Case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User Registration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Goal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Allow users to register in the system.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Preconditions</a:t>
                      </a:r>
                      <a:endParaRPr sz="1400" u="none" strike="noStrike" cap="none"/>
                    </a:p>
                  </a:txBody>
                  <a:tcPr marL="21250" marR="212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user is not registered in the system.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Success End Condition</a:t>
                      </a:r>
                      <a:endParaRPr sz="1400" u="none" strike="noStrike" cap="none"/>
                    </a:p>
                  </a:txBody>
                  <a:tcPr marL="21250" marR="212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user successfully registers and gains access to the system.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Failed End Condition</a:t>
                      </a:r>
                      <a:endParaRPr sz="1400" u="none" strike="noStrike" cap="none"/>
                    </a:p>
                  </a:txBody>
                  <a:tcPr marL="21250" marR="212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Registration is unsuccessful.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Primary Actors: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Secondary Actors: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Customers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Trigger</a:t>
                      </a:r>
                      <a:endParaRPr sz="1400" u="none" strike="noStrike" cap="none"/>
                    </a:p>
                  </a:txBody>
                  <a:tcPr marL="21250" marR="212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user initiates the registration process.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750">
                <a:tc row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Description / Main Success Scenario</a:t>
                      </a:r>
                      <a:endParaRPr sz="1400" u="none" strike="noStrike" cap="none"/>
                    </a:p>
                  </a:txBody>
                  <a:tcPr marL="21250" marR="212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Step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Action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user accesses the registration page.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0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user provides required information, including name, email address, and password.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system validates the entered information.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0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If validation is successful, the system creates a new user account.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0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 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system sends a confirmation email to the user for account verification.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user clicks the verification link in the email.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system activates the user account.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7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Alternative Flows</a:t>
                      </a:r>
                      <a:endParaRPr sz="1400" u="none" strike="noStrike" cap="none"/>
                    </a:p>
                  </a:txBody>
                  <a:tcPr marL="21250" marR="212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If the user provides invalid information, the system prompts for corrections.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Quality Requirements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registration process should be completed within two minutes.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5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300">
                <a:solidFill>
                  <a:srgbClr val="FFFFFF"/>
                </a:solidFill>
              </a:rPr>
              <a:t>2</a:t>
            </a: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Product Management</a:t>
            </a:r>
            <a:endParaRPr/>
          </a:p>
        </p:txBody>
      </p:sp>
      <p:graphicFrame>
        <p:nvGraphicFramePr>
          <p:cNvPr id="316" name="Google Shape;316;p25"/>
          <p:cNvGraphicFramePr/>
          <p:nvPr/>
        </p:nvGraphicFramePr>
        <p:xfrm>
          <a:off x="4795166" y="488107"/>
          <a:ext cx="3000000" cy="3000000"/>
        </p:xfrm>
        <a:graphic>
          <a:graphicData uri="http://schemas.openxmlformats.org/drawingml/2006/table">
            <a:tbl>
              <a:tblPr firstRow="1" firstCol="1" bandRow="1" bandCol="1">
                <a:noFill/>
                <a:tableStyleId>{39BAE472-4C41-4D5A-8AE5-57ED1E296867}</a:tableStyleId>
              </a:tblPr>
              <a:tblGrid>
                <a:gridCol w="25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Use Case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Product Management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Goal</a:t>
                      </a:r>
                      <a:endParaRPr sz="1500" u="none" strike="noStrike" cap="none"/>
                    </a:p>
                  </a:txBody>
                  <a:tcPr marL="42975" marR="429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Enable shop managers to manage product information.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Preconditions</a:t>
                      </a:r>
                      <a:endParaRPr sz="1500" u="none" strike="noStrike" cap="none"/>
                    </a:p>
                  </a:txBody>
                  <a:tcPr marL="42975" marR="429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Shop Manager is logged into the system.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Success End Condition</a:t>
                      </a:r>
                      <a:endParaRPr sz="1500" u="none" strike="noStrike" cap="none"/>
                    </a:p>
                  </a:txBody>
                  <a:tcPr marL="42975" marR="429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Product information is successfully updated in the system.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Failed End Condition</a:t>
                      </a:r>
                      <a:endParaRPr sz="1500" u="none" strike="noStrike" cap="none"/>
                    </a:p>
                  </a:txBody>
                  <a:tcPr marL="42975" marR="429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Product information is not updated.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Primary Actors: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Secondary Actors: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Shop Manager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Trigger</a:t>
                      </a:r>
                      <a:endParaRPr sz="1500" u="none" strike="noStrike" cap="none"/>
                    </a:p>
                  </a:txBody>
                  <a:tcPr marL="42975" marR="429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Shop Manager accesses the product management interface.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425">
                <a:tc row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Description / Main Success Scenario</a:t>
                      </a:r>
                      <a:endParaRPr sz="1500" u="none" strike="noStrike" cap="none"/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Step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Action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1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The Shop Manager accesses the product management interface..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2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The system displays a list of existing products.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3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The Shop Manager can add new products, edit existing ones, or remove products.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4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The Shop Manager updates product details, such as name, description, and price.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5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The system validates and saves the changes.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Alternative Flows</a:t>
                      </a:r>
                      <a:endParaRPr sz="1500" u="none" strike="noStrike" cap="none"/>
                    </a:p>
                  </a:txBody>
                  <a:tcPr marL="42975" marR="429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If the Shop Manager encounters an issue, the system provides error messages.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Quality Requirements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Product information updates should be reflected in real-time.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975" marR="429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6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600">
                <a:solidFill>
                  <a:srgbClr val="FFFFFF"/>
                </a:solidFill>
              </a:rPr>
              <a:t>3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Browsing Products</a:t>
            </a:r>
            <a:endParaRPr/>
          </a:p>
        </p:txBody>
      </p:sp>
      <p:graphicFrame>
        <p:nvGraphicFramePr>
          <p:cNvPr id="323" name="Google Shape;323;p26"/>
          <p:cNvGraphicFramePr/>
          <p:nvPr/>
        </p:nvGraphicFramePr>
        <p:xfrm>
          <a:off x="4863989" y="643466"/>
          <a:ext cx="3000000" cy="3000000"/>
        </p:xfrm>
        <a:graphic>
          <a:graphicData uri="http://schemas.openxmlformats.org/drawingml/2006/table">
            <a:tbl>
              <a:tblPr firstRow="1" firstCol="1" bandRow="1" bandCol="1">
                <a:noFill/>
                <a:tableStyleId>{39BAE472-4C41-4D5A-8AE5-57ED1E296867}</a:tableStyleId>
              </a:tblPr>
              <a:tblGrid>
                <a:gridCol w="20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 Case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Browsing Products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Goal</a:t>
                      </a:r>
                      <a:endParaRPr sz="1400" u="none" strike="noStrike" cap="none"/>
                    </a:p>
                  </a:txBody>
                  <a:tcPr marL="46875" marR="468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Allow users to browse and view product information.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Preconditions</a:t>
                      </a:r>
                      <a:endParaRPr sz="1400" u="none" strike="noStrike" cap="none"/>
                    </a:p>
                  </a:txBody>
                  <a:tcPr marL="46875" marR="468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User is on the home page or product catalog.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Success End Condition</a:t>
                      </a:r>
                      <a:endParaRPr sz="1400" u="none" strike="noStrike" cap="none"/>
                    </a:p>
                  </a:txBody>
                  <a:tcPr marL="46875" marR="468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User has explored product information on the platform.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Failed End Condition</a:t>
                      </a:r>
                      <a:endParaRPr sz="1400" u="none" strike="noStrike" cap="none"/>
                    </a:p>
                  </a:txBody>
                  <a:tcPr marL="46875" marR="468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User is unable to access product information.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Primary Actors: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Secondary Actors: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Customers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Trigger</a:t>
                      </a:r>
                      <a:endParaRPr sz="1400" u="none" strike="noStrike" cap="none"/>
                    </a:p>
                  </a:txBody>
                  <a:tcPr marL="46875" marR="468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User navigates to the product catalog.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875">
                <a:tc row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Description / Main Success Scenario</a:t>
                      </a:r>
                      <a:endParaRPr sz="1400" u="none" strike="noStrike" cap="none"/>
                    </a:p>
                  </a:txBody>
                  <a:tcPr marL="46875" marR="468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Step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Action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user navigates through product categories or featured items.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system displays a grid of products with basic information.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0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user clicks on a product for detailed information.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0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system displays detailed product information, including images, description, and price.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Alternative Flows</a:t>
                      </a:r>
                      <a:endParaRPr sz="1400" u="none" strike="noStrike" cap="none"/>
                    </a:p>
                  </a:txBody>
                  <a:tcPr marL="46875" marR="468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user can refine the product list based on search criteria.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0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Quality Requirements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Product information should be loaded within three seconds.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875" marR="468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7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600">
                <a:solidFill>
                  <a:srgbClr val="FFFFFF"/>
                </a:solidFill>
              </a:rPr>
              <a:t>4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Shopping Cart</a:t>
            </a:r>
            <a:endParaRPr/>
          </a:p>
        </p:txBody>
      </p:sp>
      <p:graphicFrame>
        <p:nvGraphicFramePr>
          <p:cNvPr id="330" name="Google Shape;330;p27"/>
          <p:cNvGraphicFramePr/>
          <p:nvPr/>
        </p:nvGraphicFramePr>
        <p:xfrm>
          <a:off x="5146462" y="561091"/>
          <a:ext cx="3000000" cy="3000000"/>
        </p:xfrm>
        <a:graphic>
          <a:graphicData uri="http://schemas.openxmlformats.org/drawingml/2006/table">
            <a:tbl>
              <a:tblPr firstRow="1" firstCol="1" bandRow="1" bandCol="1">
                <a:noFill/>
                <a:tableStyleId>{39BAE472-4C41-4D5A-8AE5-57ED1E296867}</a:tableStyleId>
              </a:tblPr>
              <a:tblGrid>
                <a:gridCol w="199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 Case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Shopping Cart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Goal</a:t>
                      </a:r>
                      <a:endParaRPr sz="1400" u="none" strike="noStrike" cap="none"/>
                    </a:p>
                  </a:txBody>
                  <a:tcPr marL="40950" marR="409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Enable users to add products to a shopping cart and proceed to checkout.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Preconditions</a:t>
                      </a:r>
                      <a:endParaRPr sz="1400" u="none" strike="noStrike" cap="none"/>
                    </a:p>
                  </a:txBody>
                  <a:tcPr marL="40950" marR="409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User is logged in and has selected products for purchase.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Success End Condition</a:t>
                      </a:r>
                      <a:endParaRPr sz="1400" u="none" strike="noStrike" cap="none"/>
                    </a:p>
                  </a:txBody>
                  <a:tcPr marL="40950" marR="409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Products are in the user's shopping cart for order placement.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Failed End Condition</a:t>
                      </a:r>
                      <a:endParaRPr sz="1400" u="none" strike="noStrike" cap="none"/>
                    </a:p>
                  </a:txBody>
                  <a:tcPr marL="40950" marR="409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Products are not added to the shopping cart.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Primary Actors: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Secondary Actors: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Customers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Trigger</a:t>
                      </a:r>
                      <a:endParaRPr sz="1400" u="none" strike="noStrike" cap="none"/>
                    </a:p>
                  </a:txBody>
                  <a:tcPr marL="40950" marR="409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User proceeds to checkout from the shopping cart.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075">
                <a:tc row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Description / Main Success Scenario</a:t>
                      </a:r>
                      <a:endParaRPr sz="1400" u="none" strike="noStrike" cap="none"/>
                    </a:p>
                  </a:txBody>
                  <a:tcPr marL="40950" marR="409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Step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Action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user adds products to the shopping cart.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2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system updates the shopping cart total.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2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user can view and manage the items in the shopping cart.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2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user proceeds to checkout.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Alternative Flows</a:t>
                      </a:r>
                      <a:endParaRPr sz="1400" u="none" strike="noStrike" cap="none"/>
                    </a:p>
                  </a:txBody>
                  <a:tcPr marL="40950" marR="409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user can refine the product list based on search criteria.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Quality Requirements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Product information should be loaded within three seconds.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0950" marR="409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8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600">
                <a:solidFill>
                  <a:srgbClr val="FFFFFF"/>
                </a:solidFill>
              </a:rPr>
              <a:t>5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Search and Filter</a:t>
            </a:r>
            <a:endParaRPr/>
          </a:p>
        </p:txBody>
      </p:sp>
      <p:graphicFrame>
        <p:nvGraphicFramePr>
          <p:cNvPr id="337" name="Google Shape;337;p28"/>
          <p:cNvGraphicFramePr/>
          <p:nvPr/>
        </p:nvGraphicFramePr>
        <p:xfrm>
          <a:off x="4777316" y="945156"/>
          <a:ext cx="3000000" cy="3000000"/>
        </p:xfrm>
        <a:graphic>
          <a:graphicData uri="http://schemas.openxmlformats.org/drawingml/2006/table">
            <a:tbl>
              <a:tblPr firstRow="1" firstCol="1" bandRow="1" bandCol="1">
                <a:noFill/>
                <a:tableStyleId>{39BAE472-4C41-4D5A-8AE5-57ED1E296867}</a:tableStyleId>
              </a:tblPr>
              <a:tblGrid>
                <a:gridCol w="182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 Case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Search and Filter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Goal</a:t>
                      </a:r>
                      <a:endParaRPr sz="1400" u="none" strike="noStrike" cap="none"/>
                    </a:p>
                  </a:txBody>
                  <a:tcPr marL="38325" marR="383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Allow users to search for products and apply filters.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Preconditions</a:t>
                      </a:r>
                      <a:endParaRPr sz="1400" u="none" strike="noStrike" cap="none"/>
                    </a:p>
                  </a:txBody>
                  <a:tcPr marL="38325" marR="383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User is on the product catalog or search page.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Success End Condition</a:t>
                      </a:r>
                      <a:endParaRPr sz="1400" u="none" strike="noStrike" cap="none"/>
                    </a:p>
                  </a:txBody>
                  <a:tcPr marL="38325" marR="383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User has a narrowed-down set of products based on search criteria.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Failed End Condition</a:t>
                      </a:r>
                      <a:endParaRPr sz="1400" u="none" strike="noStrike" cap="none"/>
                    </a:p>
                  </a:txBody>
                  <a:tcPr marL="38325" marR="383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Search and filtering options are not effective.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2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Primary Actors: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Secondary Actors: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Customers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Trigger</a:t>
                      </a:r>
                      <a:endParaRPr sz="1400" u="none" strike="noStrike" cap="none"/>
                    </a:p>
                  </a:txBody>
                  <a:tcPr marL="38325" marR="383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User enters search terms or applies filters.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725">
                <a:tc row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Description / Main Success Scenario</a:t>
                      </a:r>
                      <a:endParaRPr sz="1400" u="none" strike="noStrike" cap="none"/>
                    </a:p>
                  </a:txBody>
                  <a:tcPr marL="38325" marR="383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Step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Action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user enters search terms or applies filters.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1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system updates the product grid based on search criteria.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1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user can further refine search results or reset filters.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1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Alternative Flows</a:t>
                      </a:r>
                      <a:endParaRPr sz="1400" u="none" strike="noStrike" cap="none"/>
                    </a:p>
                  </a:txBody>
                  <a:tcPr marL="38325" marR="383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system suggests autocomplete options based on entered search terms.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Quality Requirements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Search results should be displayed within two seconds.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325" marR="383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0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600">
                <a:solidFill>
                  <a:srgbClr val="FFFFFF"/>
                </a:solidFill>
              </a:rPr>
              <a:t>6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Order Placement</a:t>
            </a:r>
            <a:endParaRPr/>
          </a:p>
        </p:txBody>
      </p:sp>
      <p:graphicFrame>
        <p:nvGraphicFramePr>
          <p:cNvPr id="344" name="Google Shape;344;p30"/>
          <p:cNvGraphicFramePr/>
          <p:nvPr/>
        </p:nvGraphicFramePr>
        <p:xfrm>
          <a:off x="4527804" y="65402"/>
          <a:ext cx="3000000" cy="3000000"/>
        </p:xfrm>
        <a:graphic>
          <a:graphicData uri="http://schemas.openxmlformats.org/drawingml/2006/table">
            <a:tbl>
              <a:tblPr firstRow="1" firstCol="1" bandRow="1" bandCol="1">
                <a:noFill/>
                <a:tableStyleId>{39BAE472-4C41-4D5A-8AE5-57ED1E296867}</a:tableStyleId>
              </a:tblPr>
              <a:tblGrid>
                <a:gridCol w="196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Use Case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Order Placement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Goal</a:t>
                      </a:r>
                      <a:endParaRPr sz="1600" u="none" strike="noStrike" cap="none"/>
                    </a:p>
                  </a:txBody>
                  <a:tcPr marL="20550" marR="205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Enable users to place an order for selected products.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Preconditions</a:t>
                      </a:r>
                      <a:endParaRPr sz="1400" u="none" strike="noStrike" cap="none"/>
                    </a:p>
                  </a:txBody>
                  <a:tcPr marL="20550" marR="205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User has selected products and is ready to make a purchase.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Success End Condition</a:t>
                      </a:r>
                      <a:endParaRPr sz="1600" u="none" strike="noStrike" cap="none"/>
                    </a:p>
                  </a:txBody>
                  <a:tcPr marL="20550" marR="205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Order is successfully placed, and the user receives an order confirmation.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Failed End Condition</a:t>
                      </a:r>
                      <a:endParaRPr sz="1600" u="none" strike="noStrike" cap="none"/>
                    </a:p>
                  </a:txBody>
                  <a:tcPr marL="20550" marR="205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Order placement is unsuccessful.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Primary Actors: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Secondary Actors: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Customers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Trigger</a:t>
                      </a:r>
                      <a:endParaRPr sz="1600" u="none" strike="noStrike" cap="none"/>
                    </a:p>
                  </a:txBody>
                  <a:tcPr marL="20550" marR="205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User confirms the order details.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7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Description / Main Success Scenario</a:t>
                      </a:r>
                      <a:endParaRPr sz="1600" u="none" strike="noStrike" cap="none"/>
                    </a:p>
                  </a:txBody>
                  <a:tcPr marL="20550" marR="205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Step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Action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The user proceeds to checkout from the shopping cart.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The system displays the order summary, including selected items and total cost.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The user confirms the order details.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The system prompts the user to choose a delivery address and payment method.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The user provides necessary information for delivery and selects a payment method.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The system validates the information and processes the order.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1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Alternative Flows</a:t>
                      </a:r>
                      <a:endParaRPr sz="1600" u="none" strike="noStrike" cap="none"/>
                    </a:p>
                  </a:txBody>
                  <a:tcPr marL="20550" marR="205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If the user encounters issues during payment, the system provides guidance.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Quality Requirements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Order processing should take no longer than five seconds.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0550" marR="205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Description-07: Payment Integration</a:t>
            </a:r>
            <a:endParaRPr/>
          </a:p>
        </p:txBody>
      </p:sp>
      <p:graphicFrame>
        <p:nvGraphicFramePr>
          <p:cNvPr id="351" name="Google Shape;351;p32"/>
          <p:cNvGraphicFramePr/>
          <p:nvPr/>
        </p:nvGraphicFramePr>
        <p:xfrm>
          <a:off x="4527804" y="449319"/>
          <a:ext cx="3000000" cy="3000000"/>
        </p:xfrm>
        <a:graphic>
          <a:graphicData uri="http://schemas.openxmlformats.org/drawingml/2006/table">
            <a:tbl>
              <a:tblPr firstRow="1" firstCol="1" bandRow="1" bandCol="1">
                <a:noFill/>
                <a:tableStyleId>{39BAE472-4C41-4D5A-8AE5-57ED1E296867}</a:tableStyleId>
              </a:tblPr>
              <a:tblGrid>
                <a:gridCol w="205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 Case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Payment Integration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Goal</a:t>
                      </a:r>
                      <a:endParaRPr sz="1400" u="none" strike="noStrike" cap="none"/>
                    </a:p>
                  </a:txBody>
                  <a:tcPr marL="24450" marR="244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Integrate secure payment processing for user transactions.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Preconditions</a:t>
                      </a:r>
                      <a:endParaRPr sz="1400" u="none" strike="noStrike" cap="none"/>
                    </a:p>
                  </a:txBody>
                  <a:tcPr marL="24450" marR="244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User is at the checkout stage, and payment information is required.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Success End Condition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Payment is successfully processed, and the order is confirmed.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Failed End Condition</a:t>
                      </a:r>
                      <a:endParaRPr sz="1400" u="none" strike="noStrike" cap="none"/>
                    </a:p>
                  </a:txBody>
                  <a:tcPr marL="24450" marR="244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Payment processing is unsuccessful, and the order is not confirmed.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Primary Actors: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Secondary Actors: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Customers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Trigger</a:t>
                      </a:r>
                      <a:endParaRPr sz="1400" u="none" strike="noStrike" cap="none"/>
                    </a:p>
                  </a:txBody>
                  <a:tcPr marL="24450" marR="244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User selects a payment method during the checkout process.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800">
                <a:tc row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Description / Main Success Scenario</a:t>
                      </a:r>
                      <a:endParaRPr sz="1400" u="none" strike="noStrike" cap="none"/>
                    </a:p>
                  </a:txBody>
                  <a:tcPr marL="24450" marR="244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Step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Action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user selects a payment method during the checkout process.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system redirects the user to the chosen payment gateway.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user enters payment details and confirms the transaction.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payment gateway processes the transaction and sends a confirmation to the system.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system updates the order status to "Paid."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Alternative Flows</a:t>
                      </a:r>
                      <a:endParaRPr sz="1400" u="none" strike="noStrike" cap="none"/>
                    </a:p>
                  </a:txBody>
                  <a:tcPr marL="24450" marR="244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If payment authorization fails, the system prompts the user to retry or choose an alternative method.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Quality Requirements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Payment processing should take no longer than ten seconds.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4450" marR="244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3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</a:t>
            </a:r>
            <a:r>
              <a:rPr lang="en-US" sz="3000">
                <a:solidFill>
                  <a:srgbClr val="FFFFFF"/>
                </a:solidFill>
              </a:rPr>
              <a:t>08</a:t>
            </a: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Product Reviews and Ratings</a:t>
            </a:r>
            <a:endParaRPr sz="4100"/>
          </a:p>
        </p:txBody>
      </p:sp>
      <p:graphicFrame>
        <p:nvGraphicFramePr>
          <p:cNvPr id="358" name="Google Shape;358;p33"/>
          <p:cNvGraphicFramePr/>
          <p:nvPr/>
        </p:nvGraphicFramePr>
        <p:xfrm>
          <a:off x="4777316" y="751735"/>
          <a:ext cx="3000000" cy="3000000"/>
        </p:xfrm>
        <a:graphic>
          <a:graphicData uri="http://schemas.openxmlformats.org/drawingml/2006/table">
            <a:tbl>
              <a:tblPr firstRow="1" firstCol="1" bandRow="1" bandCol="1">
                <a:noFill/>
                <a:tableStyleId>{39BAE472-4C41-4D5A-8AE5-57ED1E296867}</a:tableStyleId>
              </a:tblPr>
              <a:tblGrid>
                <a:gridCol w="191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Use Case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Product Reviews and Ratings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Goal</a:t>
                      </a:r>
                      <a:endParaRPr sz="1500" u="none" strike="noStrike" cap="none"/>
                    </a:p>
                  </a:txBody>
                  <a:tcPr marL="50850" marR="508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Allow registered customers to submit reviews and ratings for products.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Preconditions</a:t>
                      </a:r>
                      <a:endParaRPr sz="1500" u="none" strike="noStrike" cap="none"/>
                    </a:p>
                  </a:txBody>
                  <a:tcPr marL="50850" marR="508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User has purchased a product.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Success End Condition</a:t>
                      </a:r>
                      <a:endParaRPr sz="1500" u="none" strike="noStrike" cap="none"/>
                    </a:p>
                  </a:txBody>
                  <a:tcPr marL="50850" marR="508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Product has updated reviews and ratings.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Failed End Condition</a:t>
                      </a:r>
                      <a:endParaRPr sz="1500" u="none" strike="noStrike" cap="none"/>
                    </a:p>
                  </a:txBody>
                  <a:tcPr marL="50850" marR="508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Product reviews and ratings are not updated.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Primary Actors: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Secondary Actors: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Customers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Trigger</a:t>
                      </a:r>
                      <a:endParaRPr sz="1500" u="none" strike="noStrike" cap="none"/>
                    </a:p>
                  </a:txBody>
                  <a:tcPr marL="50850" marR="508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User accesses the product details page.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25">
                <a:tc row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Description / Main Success Scenario</a:t>
                      </a:r>
                      <a:endParaRPr sz="1500" u="none" strike="noStrike" cap="none"/>
                    </a:p>
                  </a:txBody>
                  <a:tcPr marL="50850" marR="508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Step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Action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1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The user accesses the product details page.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2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The system displays options to leave a review and provide a rating.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8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3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The user submits a review and assigns a rating to the product.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8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4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The system updates the product's overall rating and displays the review.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Alternative Flows</a:t>
                      </a:r>
                      <a:endParaRPr sz="1500" u="none" strike="noStrike" cap="none"/>
                    </a:p>
                  </a:txBody>
                  <a:tcPr marL="50850" marR="508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If the user decides not to submit a review, the system retains the previous ratings.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Quality Requirements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Reviews and ratings should be processed and updated in real-time.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850" marR="508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Description-09: Notifications</a:t>
            </a:r>
            <a:endParaRPr/>
          </a:p>
        </p:txBody>
      </p:sp>
      <p:graphicFrame>
        <p:nvGraphicFramePr>
          <p:cNvPr id="365" name="Google Shape;365;p34"/>
          <p:cNvGraphicFramePr/>
          <p:nvPr/>
        </p:nvGraphicFramePr>
        <p:xfrm>
          <a:off x="4527804" y="642582"/>
          <a:ext cx="3000000" cy="3000000"/>
        </p:xfrm>
        <a:graphic>
          <a:graphicData uri="http://schemas.openxmlformats.org/drawingml/2006/table">
            <a:tbl>
              <a:tblPr firstRow="1" firstCol="1" bandRow="1" bandCol="1">
                <a:noFill/>
                <a:tableStyleId>{39BAE472-4C41-4D5A-8AE5-57ED1E296867}</a:tableStyleId>
              </a:tblPr>
              <a:tblGrid>
                <a:gridCol w="224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Use Case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Notifications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Goal</a:t>
                      </a:r>
                      <a:endParaRPr sz="1600" u="none" strike="noStrike" cap="none"/>
                    </a:p>
                  </a:txBody>
                  <a:tcPr marL="49425" marR="494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Keep users informed about important events and updates.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Preconditions</a:t>
                      </a:r>
                      <a:endParaRPr sz="1600" u="none" strike="noStrike" cap="none"/>
                    </a:p>
                  </a:txBody>
                  <a:tcPr marL="49425" marR="494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Relevant events or actions trigger notifications.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Success End Condition</a:t>
                      </a:r>
                      <a:endParaRPr sz="1600" u="none" strike="noStrike" cap="none"/>
                    </a:p>
                  </a:txBody>
                  <a:tcPr marL="49425" marR="494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Users receive timely notifications about important events.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Failed End Condition</a:t>
                      </a:r>
                      <a:endParaRPr sz="1600" u="none" strike="noStrike" cap="none"/>
                    </a:p>
                  </a:txBody>
                  <a:tcPr marL="49425" marR="494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Users do not receive notifications.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Primary Actors: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Secondary Actors: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Customers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Shop Manager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Trigger</a:t>
                      </a:r>
                      <a:endParaRPr sz="1600" u="none" strike="noStrike" cap="none"/>
                    </a:p>
                  </a:txBody>
                  <a:tcPr marL="49425" marR="494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System generates notifications for order updates, promotions, or other relevant information.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700">
                <a:tc row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Description / Main Success Scenario</a:t>
                      </a:r>
                      <a:endParaRPr sz="1600" u="none" strike="noStrike" cap="none"/>
                    </a:p>
                  </a:txBody>
                  <a:tcPr marL="49425" marR="494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Step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Action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The system generates notifications for order updates, promotions, or other relevant information.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Notifications are sent to the respective users via email, in-app messages, or push notifications.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Users can view and manage notifications in their account settings.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Alternative Flows</a:t>
                      </a:r>
                      <a:endParaRPr sz="1600" u="none" strike="noStrike" cap="none"/>
                    </a:p>
                  </a:txBody>
                  <a:tcPr marL="49425" marR="494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Users can customize their notification preferences in the system settings.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Quality Requirements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Notifications should be delivered within one minute of the triggering event.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425" marR="494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9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Description-10: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Cancellation</a:t>
            </a:r>
            <a:endParaRPr/>
          </a:p>
        </p:txBody>
      </p:sp>
      <p:graphicFrame>
        <p:nvGraphicFramePr>
          <p:cNvPr id="372" name="Google Shape;372;p29"/>
          <p:cNvGraphicFramePr/>
          <p:nvPr/>
        </p:nvGraphicFramePr>
        <p:xfrm>
          <a:off x="4407214" y="3"/>
          <a:ext cx="3000000" cy="3000000"/>
        </p:xfrm>
        <a:graphic>
          <a:graphicData uri="http://schemas.openxmlformats.org/drawingml/2006/table">
            <a:tbl>
              <a:tblPr firstRow="1" firstCol="1" bandRow="1" bandCol="1">
                <a:noFill/>
                <a:tableStyleId>{39BAE472-4C41-4D5A-8AE5-57ED1E296867}</a:tableStyleId>
              </a:tblPr>
              <a:tblGrid>
                <a:gridCol w="169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 Case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Cancellation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Goal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Enable customers or Shop Manager to cancel orders within a specified timeframe and ensure inventory and financial adjustments are handled efficiently.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Preconditions</a:t>
                      </a:r>
                      <a:endParaRPr sz="1400" u="none" strike="noStrike" cap="none"/>
                    </a:p>
                  </a:txBody>
                  <a:tcPr marL="21250" marR="212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Customer is logged into their account, and the order is within the cancellable timeframe.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Success End Condition</a:t>
                      </a:r>
                      <a:endParaRPr sz="1400" u="none" strike="noStrike" cap="none"/>
                    </a:p>
                  </a:txBody>
                  <a:tcPr marL="21250" marR="212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order is successfully canceled, inventory is updated, and a refund is initiated if applicable.he user successfully registers and gains access to the system.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Failed End Condition</a:t>
                      </a:r>
                      <a:endParaRPr sz="1400" u="none" strike="noStrike" cap="none"/>
                    </a:p>
                  </a:txBody>
                  <a:tcPr marL="21250" marR="212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The order remains active, inventory and financial records are unchanged.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Primary Actors: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Secondary Actors: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Customers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Shop Manager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Trigger</a:t>
                      </a:r>
                      <a:endParaRPr sz="1400" u="none" strike="noStrike" cap="none"/>
                    </a:p>
                  </a:txBody>
                  <a:tcPr marL="21250" marR="212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Customer initiates the cancellation process for an order.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75">
                <a:tc row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Description / Main Success Scenario</a:t>
                      </a:r>
                      <a:endParaRPr sz="1400" u="none" strike="noStrike" cap="none"/>
                    </a:p>
                  </a:txBody>
                  <a:tcPr marL="21250" marR="212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Step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Action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accesses their order history.</a:t>
                      </a:r>
                      <a:endParaRPr/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displays list of recent orders with options.</a:t>
                      </a:r>
                      <a:endParaRPr/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selects cancellation for an eligible order.</a:t>
                      </a:r>
                      <a:endParaRPr/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9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asks for confirmation.</a:t>
                      </a:r>
                      <a:endParaRPr/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confirms.</a:t>
                      </a:r>
                      <a:endParaRPr/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checks eligibility and updates status.</a:t>
                      </a:r>
                      <a:endParaRPr/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9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Inventory adjusted; refund initiated.</a:t>
                      </a:r>
                      <a:endParaRPr/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9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receives confirmation.</a:t>
                      </a:r>
                      <a:endParaRPr/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82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Alternative Flows</a:t>
                      </a:r>
                      <a:endParaRPr sz="1400" u="none" strike="noStrike" cap="none"/>
                    </a:p>
                  </a:txBody>
                  <a:tcPr marL="21250" marR="212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Order not in cancellable timeframe - system informs customer.</a:t>
                      </a:r>
                      <a:endParaRPr/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9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type not cancellable - customer notified.</a:t>
                      </a:r>
                      <a:endParaRPr/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9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issue with adjustments - Shop Manager notified.</a:t>
                      </a:r>
                      <a:endParaRPr/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930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Quality Requirements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1250" marR="2125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Simple and intuitive cancellation process	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Real-time processing of inventory updates and refunds	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Clear feedback to customer during process	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Security measures to prevent fraud</a:t>
                      </a:r>
                      <a:endParaRPr/>
                    </a:p>
                  </a:txBody>
                  <a:tcPr marL="21250" marR="212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493234" y="613571"/>
            <a:ext cx="5479719" cy="70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648930" y="1887794"/>
            <a:ext cx="5707482" cy="4093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primary objective of the Online Super Shop Management System is to enhance the shopping experience by providing a platform that is accessible, reliable, and capable of meeting the evolving demands of both consumers and businesses. The objectives include: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Seamless Online Shopping Experience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Product and Inventory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and User-friendly Environment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Comprehensive Access and Functionality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" descr="Boxes On Rack In Warehouse"/>
          <p:cNvPicPr preferRelativeResize="0"/>
          <p:nvPr/>
        </p:nvPicPr>
        <p:blipFill rotWithShape="1">
          <a:blip r:embed="rId3">
            <a:alphaModFix/>
          </a:blip>
          <a:srcRect l="30798" r="21300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3"/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8" name="Google Shape;118;p3"/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0">
                  <a:srgbClr val="B4CCD3">
                    <a:alpha val="0"/>
                  </a:srgbClr>
                </a:gs>
                <a:gs pos="19000">
                  <a:srgbClr val="B4CCD3">
                    <a:alpha val="0"/>
                  </a:srgbClr>
                </a:gs>
                <a:gs pos="100000">
                  <a:srgbClr val="B4CCD3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Description-11: Delivery Tracking</a:t>
            </a:r>
            <a:endParaRPr/>
          </a:p>
        </p:txBody>
      </p:sp>
      <p:graphicFrame>
        <p:nvGraphicFramePr>
          <p:cNvPr id="379" name="Google Shape;379;p35"/>
          <p:cNvGraphicFramePr/>
          <p:nvPr/>
        </p:nvGraphicFramePr>
        <p:xfrm>
          <a:off x="4777316" y="1007815"/>
          <a:ext cx="6780700" cy="4840050"/>
        </p:xfrm>
        <a:graphic>
          <a:graphicData uri="http://schemas.openxmlformats.org/drawingml/2006/table">
            <a:tbl>
              <a:tblPr firstRow="1" firstCol="1" bandRow="1" bandCol="1">
                <a:noFill/>
                <a:tableStyleId>{39BAE472-4C41-4D5A-8AE5-57ED1E296867}</a:tableStyleId>
              </a:tblPr>
              <a:tblGrid>
                <a:gridCol w="192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 Case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Delivery Tracking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Goal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Allow users to track the real-time status of their deliveries.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Preconditions</a:t>
                      </a:r>
                      <a:endParaRPr sz="1400" u="none" strike="noStrike" cap="none"/>
                    </a:p>
                  </a:txBody>
                  <a:tcPr marL="61275" marR="612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Order is in the "Out for Delivery" status.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Success End Condition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Users can track the real-time status of their deliveries.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Failed End Condition</a:t>
                      </a:r>
                      <a:endParaRPr sz="1400" u="none" strike="noStrike" cap="none"/>
                    </a:p>
                  </a:txBody>
                  <a:tcPr marL="61275" marR="612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Users cannot track the delivery status.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Primary Actors: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Secondary Actors: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Customer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Shop Manager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Trigger</a:t>
                      </a:r>
                      <a:endParaRPr sz="1400" u="none" strike="noStrike" cap="none"/>
                    </a:p>
                  </a:txBody>
                  <a:tcPr marL="61275" marR="612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Order is in the "Out for Delivery" status.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12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Description / Main Success Scenario</a:t>
                      </a:r>
                      <a:endParaRPr sz="1400" u="none" strike="noStrike" cap="none"/>
                    </a:p>
                  </a:txBody>
                  <a:tcPr marL="61275" marR="612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Step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Action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system provides a real-time tracking interface for the registered customer.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The Delivery Man updates the delivery status upon successful completion.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Alternative Flows</a:t>
                      </a:r>
                      <a:endParaRPr sz="1400" u="none" strike="noStrike" cap="none"/>
                    </a:p>
                  </a:txBody>
                  <a:tcPr marL="61275" marR="612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If the delivery is delayed, the system provides updated estimated delivery times.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Quality Requirements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Delivery status updates should be real-time.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275" marR="612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035" y="402703"/>
            <a:ext cx="10485782" cy="6334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1"/>
          <p:cNvSpPr txBox="1"/>
          <p:nvPr/>
        </p:nvSpPr>
        <p:spPr>
          <a:xfrm>
            <a:off x="974035" y="40270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Diagram-1: Customer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486" y="124239"/>
            <a:ext cx="9660835" cy="660952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2"/>
          <p:cNvSpPr txBox="1"/>
          <p:nvPr/>
        </p:nvSpPr>
        <p:spPr>
          <a:xfrm>
            <a:off x="934278" y="28343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Diagram-2: Manager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53" descr="A diagram of a computer pr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5722" y="671512"/>
            <a:ext cx="5943600" cy="55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3"/>
          <p:cNvSpPr txBox="1"/>
          <p:nvPr/>
        </p:nvSpPr>
        <p:spPr>
          <a:xfrm>
            <a:off x="693254" y="28422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Diagram-1: User Registration and Login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54" descr="A diagram of a produ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5197" y="1068625"/>
            <a:ext cx="59436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4"/>
          <p:cNvSpPr txBox="1"/>
          <p:nvPr/>
        </p:nvSpPr>
        <p:spPr>
          <a:xfrm>
            <a:off x="464654" y="60662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Diagram-2: Browsing and View Product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5" descr="A diagram of a produ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9167" y="956926"/>
            <a:ext cx="5524500" cy="5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5"/>
          <p:cNvSpPr txBox="1"/>
          <p:nvPr/>
        </p:nvSpPr>
        <p:spPr>
          <a:xfrm>
            <a:off x="534228" y="420885"/>
            <a:ext cx="60976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Diagram-3: Shopping Cart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6" descr="A diagram of a produ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5901" y="0"/>
            <a:ext cx="60976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6"/>
          <p:cNvSpPr txBox="1"/>
          <p:nvPr/>
        </p:nvSpPr>
        <p:spPr>
          <a:xfrm>
            <a:off x="-1656" y="1098440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Diagram-4: Product Management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7" descr="A diagram of a produ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3493" y="1176337"/>
            <a:ext cx="4810125" cy="4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7"/>
          <p:cNvSpPr txBox="1"/>
          <p:nvPr/>
        </p:nvSpPr>
        <p:spPr>
          <a:xfrm>
            <a:off x="305628" y="630020"/>
            <a:ext cx="60976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Diagram-5: Search and Filter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58" descr="A diagram of a process flow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0867" y="471487"/>
            <a:ext cx="3648075" cy="59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8"/>
          <p:cNvSpPr txBox="1"/>
          <p:nvPr/>
        </p:nvSpPr>
        <p:spPr>
          <a:xfrm>
            <a:off x="395082" y="471487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Diagram-6: Order Placement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9" descr="A diagram of a payment metho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4482" y="195262"/>
            <a:ext cx="5943600" cy="64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9"/>
          <p:cNvSpPr txBox="1"/>
          <p:nvPr/>
        </p:nvSpPr>
        <p:spPr>
          <a:xfrm>
            <a:off x="-9110" y="482218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Diagram-7: Payment Integration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4" descr="Shopping C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951" y="1793846"/>
            <a:ext cx="3620021" cy="362002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6420464" y="2172930"/>
            <a:ext cx="4647687" cy="388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Registration and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Browsing and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Shopping Cart and Checkout Process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Tracking and Fulfillment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Integration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Reviews and Ratings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Notifications and Alerts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Delivery Tracking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4"/>
          <p:cNvGrpSpPr/>
          <p:nvPr/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</p:grpSpPr>
        <p:sp>
          <p:nvSpPr>
            <p:cNvPr id="130" name="Google Shape;130;p4"/>
            <p:cNvSpPr/>
            <p:nvPr/>
          </p:nvSpPr>
          <p:spPr>
            <a:xfrm>
              <a:off x="6096001" y="52996"/>
              <a:ext cx="6093361" cy="6805003"/>
            </a:xfrm>
            <a:custGeom>
              <a:avLst/>
              <a:gdLst/>
              <a:ahLst/>
              <a:cxnLst/>
              <a:rect l="l" t="t" r="r" b="b"/>
              <a:pathLst>
                <a:path w="5890489" h="6578438" extrusionOk="0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2683C6">
                    <a:alpha val="9411"/>
                  </a:srgbClr>
                </a:gs>
                <a:gs pos="85000">
                  <a:srgbClr val="3494BA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095999" y="52997"/>
              <a:ext cx="6093363" cy="6805004"/>
            </a:xfrm>
            <a:custGeom>
              <a:avLst/>
              <a:gdLst/>
              <a:ahLst/>
              <a:cxnLst/>
              <a:rect l="l" t="t" r="r" b="b"/>
              <a:pathLst>
                <a:path w="5890491" h="6578439" extrusionOk="0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2683C6">
                    <a:alpha val="9411"/>
                  </a:srgbClr>
                </a:gs>
                <a:gs pos="85000">
                  <a:srgbClr val="3494BA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096000" y="52997"/>
              <a:ext cx="6093362" cy="6805004"/>
            </a:xfrm>
            <a:custGeom>
              <a:avLst/>
              <a:gdLst/>
              <a:ahLst/>
              <a:cxnLst/>
              <a:rect l="l" t="t" r="r" b="b"/>
              <a:pathLst>
                <a:path w="5890490" h="6578439" extrusionOk="0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2683C6">
                    <a:alpha val="9411"/>
                  </a:srgbClr>
                </a:gs>
                <a:gs pos="85000">
                  <a:srgbClr val="3494BA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60" descr="A diagram of a produ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5124" y="1012757"/>
            <a:ext cx="5344354" cy="564393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60"/>
          <p:cNvSpPr txBox="1"/>
          <p:nvPr/>
        </p:nvSpPr>
        <p:spPr>
          <a:xfrm>
            <a:off x="434836" y="502095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Diagram-8: Product Reviews and Ratings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61" descr="A diagram of a process flow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6968" y="1018647"/>
            <a:ext cx="7698063" cy="482070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61"/>
          <p:cNvSpPr txBox="1"/>
          <p:nvPr/>
        </p:nvSpPr>
        <p:spPr>
          <a:xfrm>
            <a:off x="474593" y="591546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Diagram-9: Order Cancellation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62" descr="A diagram of delivery track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2717" y="409575"/>
            <a:ext cx="5321162" cy="60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2"/>
          <p:cNvSpPr txBox="1"/>
          <p:nvPr/>
        </p:nvSpPr>
        <p:spPr>
          <a:xfrm>
            <a:off x="0" y="409575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Diagram-10: Delivery Tracking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3"/>
          <p:cNvSpPr txBox="1"/>
          <p:nvPr/>
        </p:nvSpPr>
        <p:spPr>
          <a:xfrm>
            <a:off x="81639" y="377294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Diagram-1: User Registration 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301" y="152400"/>
            <a:ext cx="6647275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4"/>
          <p:cNvSpPr txBox="1"/>
          <p:nvPr/>
        </p:nvSpPr>
        <p:spPr>
          <a:xfrm>
            <a:off x="288642" y="407639"/>
            <a:ext cx="609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Diagram-2: User Login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800" y="951226"/>
            <a:ext cx="8361376" cy="598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5"/>
          <p:cNvSpPr txBox="1"/>
          <p:nvPr/>
        </p:nvSpPr>
        <p:spPr>
          <a:xfrm>
            <a:off x="395080" y="800268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Diagram-3: View Product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9497" y="1895786"/>
            <a:ext cx="7353005" cy="3066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1440" y="853450"/>
            <a:ext cx="6329155" cy="575351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/>
        </p:nvSpPr>
        <p:spPr>
          <a:xfrm>
            <a:off x="-1656" y="484118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Diagram-4: Shopping Cart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6"/>
          <p:cNvSpPr txBox="1"/>
          <p:nvPr/>
        </p:nvSpPr>
        <p:spPr>
          <a:xfrm>
            <a:off x="8604300" y="1853800"/>
            <a:ext cx="171300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lt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</a:t>
            </a:r>
            <a:endParaRPr sz="700" b="1">
              <a:solidFill>
                <a:schemeClr val="lt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/>
        </p:nvSpPr>
        <p:spPr>
          <a:xfrm>
            <a:off x="212431" y="323559"/>
            <a:ext cx="609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Diagram-5: Product Management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988" y="758501"/>
            <a:ext cx="6230026" cy="61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8"/>
          <p:cNvSpPr txBox="1"/>
          <p:nvPr/>
        </p:nvSpPr>
        <p:spPr>
          <a:xfrm>
            <a:off x="782706" y="55561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Diagram-6: Search Product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5085" y="1503962"/>
            <a:ext cx="8341829" cy="3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9"/>
          <p:cNvSpPr txBox="1"/>
          <p:nvPr/>
        </p:nvSpPr>
        <p:spPr>
          <a:xfrm>
            <a:off x="842340" y="522354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Diagram-7: Order Placement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25" y="1015072"/>
            <a:ext cx="7201451" cy="605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Scenario Writing 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10903882" y="591829"/>
            <a:ext cx="13903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11262662" y="821124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10888342" y="1336268"/>
            <a:ext cx="127714" cy="127714"/>
          </a:xfrm>
          <a:custGeom>
            <a:avLst/>
            <a:gdLst/>
            <a:ahLst/>
            <a:cxnLst/>
            <a:rect l="l" t="t" r="r" b="b"/>
            <a:pathLst>
              <a:path w="127714" h="127714" extrusionOk="0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838201" y="2211233"/>
            <a:ext cx="3513082" cy="396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Scenario-1: User Registration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4078" marR="0" lvl="0" indent="0" algn="l" rtl="0">
              <a:lnSpc>
                <a:spcPct val="115000"/>
              </a:lnSpc>
              <a:spcBef>
                <a:spcPts val="72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Description: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2039" marR="0" lvl="0" indent="-3120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for User Registration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2039" marR="0" lvl="0" indent="-3120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Required Fields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2039" marR="0" lvl="0" indent="-3120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Filled fill up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2039" marR="0" lvl="0" indent="-3120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 for Registration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2039" marR="0" lvl="0" indent="-3120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 Successful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4492489" y="2211233"/>
            <a:ext cx="3799438" cy="298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8025" marR="0" lvl="0" indent="-208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Scenario-2: Product Search and Filter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2103" marR="0" lvl="0" indent="-208025" algn="l" rtl="0">
              <a:lnSpc>
                <a:spcPct val="115000"/>
              </a:lnSpc>
              <a:spcBef>
                <a:spcPts val="72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Description: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2039" marR="0" lvl="0" indent="-3120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for Product Search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2039" marR="0" lvl="0" indent="-3120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Filter Options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2039" marR="0" lvl="0" indent="-3120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Filtered Products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2039" marR="0" lvl="0" indent="-3120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Selection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2039" marR="0" lvl="0" indent="-3120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and Filter Successful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8433133" y="2248530"/>
            <a:ext cx="3489337" cy="298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8025" marR="0" lvl="0" indent="-208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Scenario-3: Adding Products to Cart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2103" marR="0" lvl="0" indent="-208025" algn="l" rtl="0">
              <a:lnSpc>
                <a:spcPct val="115000"/>
              </a:lnSpc>
              <a:spcBef>
                <a:spcPts val="72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Description: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2039" marR="0" lvl="0" indent="-3120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 Products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2039" marR="0" lvl="0" indent="-3120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Product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2039" marR="0" lvl="0" indent="-3120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Quantity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2039" marR="0" lvl="0" indent="-3120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to Cart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2039" marR="0" lvl="0" indent="-3120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Added Successfully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0"/>
          <p:cNvSpPr txBox="1"/>
          <p:nvPr/>
        </p:nvSpPr>
        <p:spPr>
          <a:xfrm>
            <a:off x="335445" y="362947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Diagram-8: Payment Integration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800" y="855671"/>
            <a:ext cx="10345601" cy="58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/>
          <p:nvPr/>
        </p:nvSpPr>
        <p:spPr>
          <a:xfrm>
            <a:off x="414959" y="372886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Diagram-9: Product Reviews and Ratings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775" y="894630"/>
            <a:ext cx="7149638" cy="59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2"/>
          <p:cNvSpPr txBox="1"/>
          <p:nvPr/>
        </p:nvSpPr>
        <p:spPr>
          <a:xfrm>
            <a:off x="424898" y="521973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Diagram-10: Order Cancellation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4161" y="946910"/>
            <a:ext cx="6481970" cy="530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3"/>
          <p:cNvSpPr txBox="1"/>
          <p:nvPr/>
        </p:nvSpPr>
        <p:spPr>
          <a:xfrm>
            <a:off x="484533" y="438163"/>
            <a:ext cx="60976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Diagram-11: Delivery Tracking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000" y="1078725"/>
            <a:ext cx="9313451" cy="56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2"/>
          <p:cNvSpPr txBox="1"/>
          <p:nvPr/>
        </p:nvSpPr>
        <p:spPr>
          <a:xfrm>
            <a:off x="213500" y="2282650"/>
            <a:ext cx="25047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 sz="4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600" y="152400"/>
            <a:ext cx="8870609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3"/>
          <p:cNvSpPr txBox="1"/>
          <p:nvPr/>
        </p:nvSpPr>
        <p:spPr>
          <a:xfrm>
            <a:off x="354654" y="436675"/>
            <a:ext cx="322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ER Diagram</a:t>
            </a:r>
            <a:endParaRPr sz="3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763"/>
            <a:ext cx="11887199" cy="549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gradFill>
            <a:gsLst>
              <a:gs pos="0">
                <a:srgbClr val="2683C6">
                  <a:alpha val="20000"/>
                </a:srgbClr>
              </a:gs>
              <a:gs pos="16000">
                <a:srgbClr val="2683C6">
                  <a:alpha val="20000"/>
                </a:srgbClr>
              </a:gs>
              <a:gs pos="85000">
                <a:srgbClr val="3494BA">
                  <a:alpha val="40000"/>
                </a:srgbClr>
              </a:gs>
              <a:gs pos="100000">
                <a:srgbClr val="3494BA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" name="Google Shape;386;p36"/>
          <p:cNvGrpSpPr/>
          <p:nvPr/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87" name="Google Shape;387;p36"/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/>
              <a:ahLst/>
              <a:cxnLst/>
              <a:rect l="l" t="t" r="r" b="b"/>
              <a:pathLst>
                <a:path w="9313016" h="6858000" extrusionOk="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/>
              <a:ahLst/>
              <a:cxnLst/>
              <a:rect l="l" t="t" r="r" b="b"/>
              <a:pathLst>
                <a:path w="9065550" h="6858000" extrusionOk="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/>
              <a:ahLst/>
              <a:cxnLst/>
              <a:rect l="l" t="t" r="r" b="b"/>
              <a:pathLst>
                <a:path w="9088051" h="6858000" extrusionOk="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/>
              <a:ahLst/>
              <a:cxnLst/>
              <a:rect l="l" t="t" r="r" b="b"/>
              <a:pathLst>
                <a:path w="9107210" h="6858000" extrusionOk="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50588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/>
              <a:ahLst/>
              <a:cxnLst/>
              <a:rect l="l" t="t" r="r" b="b"/>
              <a:pathLst>
                <a:path w="9747620" h="6858000" extrusionOk="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36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en-US" sz="5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95" name="Google Shape;395;p36"/>
          <p:cNvSpPr txBox="1">
            <a:spLocks noGrp="1"/>
          </p:cNvSpPr>
          <p:nvPr>
            <p:ph type="body" idx="1"/>
          </p:nvPr>
        </p:nvSpPr>
        <p:spPr>
          <a:xfrm>
            <a:off x="3215729" y="4165152"/>
            <a:ext cx="5760846" cy="68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Any Question?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Scenario Writing 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10903882" y="591829"/>
            <a:ext cx="13903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11262662" y="821124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0888342" y="1336268"/>
            <a:ext cx="127714" cy="127714"/>
          </a:xfrm>
          <a:custGeom>
            <a:avLst/>
            <a:gdLst/>
            <a:ahLst/>
            <a:cxnLst/>
            <a:rect l="l" t="t" r="r" b="b"/>
            <a:pathLst>
              <a:path w="127714" h="127714" extrusionOk="0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481780" y="2291984"/>
            <a:ext cx="3578943" cy="271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Scenario-4: Purchase Process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Description: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for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Purchase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Shipping Details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Payment Method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and Confirm Order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Confirm Order and Pay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Purchase Successful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4234017" y="2291984"/>
            <a:ext cx="3038167" cy="323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Scenario-5: Order Tracking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Description: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for Order Tracking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Order ID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Track Order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Order Status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Tracking Successful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7577959" y="2206669"/>
            <a:ext cx="4132261" cy="304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Scenario-6: Product Review and Rating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Description: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for Product Review and Rating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Purchased Product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Rating and Review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 Rating and Review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and Rating Successfully Added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l="46381" r="1135" b="1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7"/>
          <p:cNvGrpSpPr/>
          <p:nvPr/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64" name="Google Shape;164;p7"/>
            <p:cNvSpPr/>
            <p:nvPr/>
          </p:nvSpPr>
          <p:spPr>
            <a:xfrm>
              <a:off x="-9149" y="238645"/>
              <a:ext cx="5933139" cy="6387893"/>
            </a:xfrm>
            <a:custGeom>
              <a:avLst/>
              <a:gdLst/>
              <a:ahLst/>
              <a:cxnLst/>
              <a:rect l="l" t="t" r="r" b="b"/>
              <a:pathLst>
                <a:path w="5933139" h="6335678" extrusionOk="0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-9149" y="241478"/>
              <a:ext cx="5953893" cy="6434152"/>
            </a:xfrm>
            <a:custGeom>
              <a:avLst/>
              <a:gdLst/>
              <a:ahLst/>
              <a:cxnLst/>
              <a:rect l="l" t="t" r="r" b="b"/>
              <a:pathLst>
                <a:path w="5953893" h="6434152" extrusionOk="0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-9149" y="231462"/>
              <a:ext cx="5953893" cy="6444167"/>
            </a:xfrm>
            <a:custGeom>
              <a:avLst/>
              <a:gdLst/>
              <a:ahLst/>
              <a:cxnLst/>
              <a:rect l="l" t="t" r="r" b="b"/>
              <a:pathLst>
                <a:path w="5953893" h="6434152" extrusionOk="0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-9149" y="3725"/>
              <a:ext cx="5855313" cy="6880645"/>
            </a:xfrm>
            <a:custGeom>
              <a:avLst/>
              <a:gdLst/>
              <a:ahLst/>
              <a:cxnLst/>
              <a:rect l="l" t="t" r="r" b="b"/>
              <a:pathLst>
                <a:path w="5855313" h="6880645" extrusionOk="0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9149" y="26370"/>
              <a:ext cx="6254832" cy="6864558"/>
            </a:xfrm>
            <a:custGeom>
              <a:avLst/>
              <a:gdLst/>
              <a:ahLst/>
              <a:cxnLst/>
              <a:rect l="l" t="t" r="r" b="b"/>
              <a:pathLst>
                <a:path w="6254832" h="6864558" extrusionOk="0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6090574" y="352316"/>
            <a:ext cx="4977976" cy="81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2"/>
                </a:solidFill>
              </a:rPr>
              <a:t>Stakeholder</a:t>
            </a:r>
            <a:endParaRPr/>
          </a:p>
        </p:txBody>
      </p:sp>
      <p:sp>
        <p:nvSpPr>
          <p:cNvPr id="170" name="Google Shape;170;p7"/>
          <p:cNvSpPr txBox="1"/>
          <p:nvPr/>
        </p:nvSpPr>
        <p:spPr>
          <a:xfrm>
            <a:off x="6039174" y="1612801"/>
            <a:ext cx="55596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stakeholders involved in this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Super Shop Management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are: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7"/>
          <p:cNvGrpSpPr/>
          <p:nvPr/>
        </p:nvGrpSpPr>
        <p:grpSpPr>
          <a:xfrm>
            <a:off x="6168139" y="2421538"/>
            <a:ext cx="4984548" cy="1730738"/>
            <a:chOff x="-6970" y="45136"/>
            <a:chExt cx="4984548" cy="1730738"/>
          </a:xfrm>
        </p:grpSpPr>
        <p:sp>
          <p:nvSpPr>
            <p:cNvPr id="172" name="Google Shape;172;p7"/>
            <p:cNvSpPr/>
            <p:nvPr/>
          </p:nvSpPr>
          <p:spPr>
            <a:xfrm>
              <a:off x="0" y="45136"/>
              <a:ext cx="4977578" cy="64759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DBDC6"/>
                </a:gs>
                <a:gs pos="50000">
                  <a:srgbClr val="51BAC5"/>
                </a:gs>
                <a:gs pos="100000">
                  <a:srgbClr val="42A8B3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 txBox="1"/>
            <p:nvPr/>
          </p:nvSpPr>
          <p:spPr>
            <a:xfrm>
              <a:off x="31613" y="76749"/>
              <a:ext cx="4914352" cy="584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Customers</a:t>
              </a: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-6970" y="1126381"/>
              <a:ext cx="4977578" cy="64759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88989A"/>
                </a:gs>
                <a:gs pos="50000">
                  <a:srgbClr val="798C8F"/>
                </a:gs>
                <a:gs pos="100000">
                  <a:srgbClr val="697C7E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74846" y="1128279"/>
              <a:ext cx="4143038" cy="647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Shop Managers</a:t>
              </a: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2" name="Google Shape;182;p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5A696B">
                <a:alpha val="627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8"/>
          <p:cNvSpPr/>
          <p:nvPr/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User Profile-01: Customers</a:t>
            </a:r>
            <a:endParaRPr/>
          </a:p>
        </p:txBody>
      </p:sp>
      <p:graphicFrame>
        <p:nvGraphicFramePr>
          <p:cNvPr id="186" name="Google Shape;186;p8"/>
          <p:cNvGraphicFramePr/>
          <p:nvPr/>
        </p:nvGraphicFramePr>
        <p:xfrm>
          <a:off x="1444932" y="169068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{39BAE472-4C41-4D5A-8AE5-57ED1E296867}</a:tableStyleId>
              </a:tblPr>
              <a:tblGrid>
                <a:gridCol w="43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User Class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Notes on Characteristic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Type of User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External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Age Range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Any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Frequency of Use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Regularly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Mandatory/Discretionary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Discretionary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Computer Experience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Low to High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Operating System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Any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Applications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Web browsers, shopping app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Education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Varied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Goals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Seamless shopping experience, order tracking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Language Skills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Varied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Number of Users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Many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Training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User guides, tutorials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Other Systems Used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Various online shopping platforms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Ways of Working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Convenience-oriented, price-conscious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25" marR="9082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3" name="Google Shape;193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5A696B">
                <a:alpha val="627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9"/>
          <p:cNvSpPr/>
          <p:nvPr/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User Profile-02: Shop Manager </a:t>
            </a:r>
            <a:endParaRPr/>
          </a:p>
        </p:txBody>
      </p:sp>
      <p:graphicFrame>
        <p:nvGraphicFramePr>
          <p:cNvPr id="197" name="Google Shape;197;p9"/>
          <p:cNvGraphicFramePr/>
          <p:nvPr/>
        </p:nvGraphicFramePr>
        <p:xfrm>
          <a:off x="1573804" y="14908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{39BAE472-4C41-4D5A-8AE5-57ED1E296867}</a:tableStyleId>
              </a:tblPr>
              <a:tblGrid>
                <a:gridCol w="418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Class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Notes on Characteristic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of User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Internal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Range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25-55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 of Use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Daily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Mandatory/Discretionary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Mandatory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Computer Experience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 to High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Operating System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Applications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management tools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Education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school diploma or higher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6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Goals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and inventory management, customer satisfaction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 Skills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Proficient in English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Users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Multiple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on product management tools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 Systems Used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Inventory management systems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Ways of Working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Detail-oriented, customer-focused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3525</Words>
  <Application>Microsoft Office PowerPoint</Application>
  <PresentationFormat>Widescreen</PresentationFormat>
  <Paragraphs>676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Times New Roman</vt:lpstr>
      <vt:lpstr>Office Theme</vt:lpstr>
      <vt:lpstr>Office Theme</vt:lpstr>
      <vt:lpstr>Online Super Shop Management System</vt:lpstr>
      <vt:lpstr>Introduction</vt:lpstr>
      <vt:lpstr>PowerPoint Presentation</vt:lpstr>
      <vt:lpstr>Key Features</vt:lpstr>
      <vt:lpstr>Scenario Writing </vt:lpstr>
      <vt:lpstr>Scenario Writing </vt:lpstr>
      <vt:lpstr>Stakeholder</vt:lpstr>
      <vt:lpstr>User Profile-01: Customers</vt:lpstr>
      <vt:lpstr>User Profile-02: Shop Manager </vt:lpstr>
      <vt:lpstr>Scope</vt:lpstr>
      <vt:lpstr>Scope</vt:lpstr>
      <vt:lpstr>Scope</vt:lpstr>
      <vt:lpstr>Feasibility Study</vt:lpstr>
      <vt:lpstr>Feasibility Study</vt:lpstr>
      <vt:lpstr>Software Requirement Specification</vt:lpstr>
      <vt:lpstr>Software Requirement Specification</vt:lpstr>
      <vt:lpstr>Software Requirement Specification</vt:lpstr>
      <vt:lpstr>Software Requirement Specification</vt:lpstr>
      <vt:lpstr>Use Case Diagram </vt:lpstr>
      <vt:lpstr>Case Description-01: User Registration</vt:lpstr>
      <vt:lpstr>Case Description-02: Product Management</vt:lpstr>
      <vt:lpstr>Case Description-03: Browsing Products</vt:lpstr>
      <vt:lpstr>Case Description-04: Shopping Cart</vt:lpstr>
      <vt:lpstr>Case Description-05: Search and Filter</vt:lpstr>
      <vt:lpstr>Case Description-06: Order Placement</vt:lpstr>
      <vt:lpstr>Case Description-07: Payment Integration</vt:lpstr>
      <vt:lpstr>Case Description-08: Product Reviews and Ratings</vt:lpstr>
      <vt:lpstr>Case Description-09: Notifications</vt:lpstr>
      <vt:lpstr>Case Description-10: Order Cancellation</vt:lpstr>
      <vt:lpstr>Case Description-11: Delivery 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Super Shop Management System</dc:title>
  <dc:creator>Dell</dc:creator>
  <cp:lastModifiedBy>Fuad Khan</cp:lastModifiedBy>
  <cp:revision>2</cp:revision>
  <dcterms:created xsi:type="dcterms:W3CDTF">2024-02-05T10:41:03Z</dcterms:created>
  <dcterms:modified xsi:type="dcterms:W3CDTF">2024-05-23T05:12:20Z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2024-02-05T12:32:02Z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08a940f5-e0f4-4dcb-a450-ef1857e62a8b</vt:lpwstr>
  </property>
  <property fmtid="{D5CDD505-2E9C-101B-9397-08002B2CF9AE}" pid="7" name="MSIP_Label_defa4170-0d19-0005-0004-bc88714345d2_ActionId">
    <vt:lpwstr>57c9b475-aca3-49a5-ac3e-9d1302b16520</vt:lpwstr>
  </property>
  <property fmtid="{D5CDD505-2E9C-101B-9397-08002B2CF9AE}" pid="8" name="MSIP_Label_defa4170-0d19-0005-0004-bc88714345d2_ContentBits">
    <vt:lpwstr>0</vt:lpwstr>
  </property>
</Properties>
</file>