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13"/>
  </p:notesMasterIdLst>
  <p:handoutMasterIdLst>
    <p:handoutMasterId r:id="rId14"/>
  </p:handoutMasterIdLst>
  <p:sldIdLst>
    <p:sldId id="287" r:id="rId2"/>
    <p:sldId id="332" r:id="rId3"/>
    <p:sldId id="307" r:id="rId4"/>
    <p:sldId id="342" r:id="rId5"/>
    <p:sldId id="309" r:id="rId6"/>
    <p:sldId id="334" r:id="rId7"/>
    <p:sldId id="337" r:id="rId8"/>
    <p:sldId id="341" r:id="rId9"/>
    <p:sldId id="339" r:id="rId10"/>
    <p:sldId id="340" r:id="rId11"/>
    <p:sldId id="338" r:id="rId12"/>
  </p:sldIdLst>
  <p:sldSz cx="9144000" cy="6858000" type="screen4x3"/>
  <p:notesSz cx="6997700" cy="9271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993300"/>
    <a:srgbClr val="996600"/>
    <a:srgbClr val="993366"/>
    <a:srgbClr val="FFFFFF"/>
    <a:srgbClr val="99CCFF"/>
    <a:srgbClr val="3333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5" autoAdjust="0"/>
    <p:restoredTop sz="94660"/>
  </p:normalViewPr>
  <p:slideViewPr>
    <p:cSldViewPr>
      <p:cViewPr varScale="1">
        <p:scale>
          <a:sx n="82" d="100"/>
          <a:sy n="82" d="100"/>
        </p:scale>
        <p:origin x="145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016" y="-96"/>
      </p:cViewPr>
      <p:guideLst>
        <p:guide orient="horz" pos="2920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>
            <a:extLst>
              <a:ext uri="{FF2B5EF4-FFF2-40B4-BE49-F238E27FC236}">
                <a16:creationId xmlns:a16="http://schemas.microsoft.com/office/drawing/2014/main" id="{074AC5D7-003A-4ACB-BBB3-C7D40D9A798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23" name="Rectangle 3">
            <a:extLst>
              <a:ext uri="{FF2B5EF4-FFF2-40B4-BE49-F238E27FC236}">
                <a16:creationId xmlns:a16="http://schemas.microsoft.com/office/drawing/2014/main" id="{E6CFB976-8D69-4C9D-97FB-79388A244B6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24" name="Rectangle 4">
            <a:extLst>
              <a:ext uri="{FF2B5EF4-FFF2-40B4-BE49-F238E27FC236}">
                <a16:creationId xmlns:a16="http://schemas.microsoft.com/office/drawing/2014/main" id="{9DCDD960-D600-480D-BD75-50E92711DED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58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25" name="Rectangle 5">
            <a:extLst>
              <a:ext uri="{FF2B5EF4-FFF2-40B4-BE49-F238E27FC236}">
                <a16:creationId xmlns:a16="http://schemas.microsoft.com/office/drawing/2014/main" id="{0469B025-90A1-4ACD-881E-2B3E8624184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058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3C6FA798-8A4A-437A-AA2C-F3B576FCCFC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>
            <a:extLst>
              <a:ext uri="{FF2B5EF4-FFF2-40B4-BE49-F238E27FC236}">
                <a16:creationId xmlns:a16="http://schemas.microsoft.com/office/drawing/2014/main" id="{73AC64E1-BEF1-4BF6-A1EC-7A41B444B4E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2195" name="Rectangle 3">
            <a:extLst>
              <a:ext uri="{FF2B5EF4-FFF2-40B4-BE49-F238E27FC236}">
                <a16:creationId xmlns:a16="http://schemas.microsoft.com/office/drawing/2014/main" id="{82C717E8-D747-4A70-9472-66EA66A813F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2196" name="Rectangle 4">
            <a:extLst>
              <a:ext uri="{FF2B5EF4-FFF2-40B4-BE49-F238E27FC236}">
                <a16:creationId xmlns:a16="http://schemas.microsoft.com/office/drawing/2014/main" id="{598A41DC-B957-44C6-92E0-7729B8462B3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5325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392197" name="Rectangle 5">
            <a:extLst>
              <a:ext uri="{FF2B5EF4-FFF2-40B4-BE49-F238E27FC236}">
                <a16:creationId xmlns:a16="http://schemas.microsoft.com/office/drawing/2014/main" id="{2021B68B-97FC-4E06-9CF8-A2819ADF777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03725"/>
            <a:ext cx="5597525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92198" name="Rectangle 6">
            <a:extLst>
              <a:ext uri="{FF2B5EF4-FFF2-40B4-BE49-F238E27FC236}">
                <a16:creationId xmlns:a16="http://schemas.microsoft.com/office/drawing/2014/main" id="{9AC24125-3B7D-488E-AE0E-89106F7633D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58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2199" name="Rectangle 7">
            <a:extLst>
              <a:ext uri="{FF2B5EF4-FFF2-40B4-BE49-F238E27FC236}">
                <a16:creationId xmlns:a16="http://schemas.microsoft.com/office/drawing/2014/main" id="{F61FCB79-4964-4D62-83C2-4B62D75CFD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058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8AE0E907-4C62-4A5D-80BA-00C81F630BF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859C845-8969-4C25-87D6-A42E529759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53B717D-FF21-4BEF-8492-5AE6987002E1}" type="slidenum">
              <a:rPr lang="en-US" altLang="en-US" sz="1200">
                <a:latin typeface="Times New Roman" panose="02020603050405020304" pitchFamily="18" charset="0"/>
              </a:rPr>
              <a:pPr eaLnBrk="1" hangingPunct="1"/>
              <a:t>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86050" name="Rectangle 2">
            <a:extLst>
              <a:ext uri="{FF2B5EF4-FFF2-40B4-BE49-F238E27FC236}">
                <a16:creationId xmlns:a16="http://schemas.microsoft.com/office/drawing/2014/main" id="{72AF5DC7-4801-4B78-A86F-ADC74B5324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86051" name="Rectangle 3">
            <a:extLst>
              <a:ext uri="{FF2B5EF4-FFF2-40B4-BE49-F238E27FC236}">
                <a16:creationId xmlns:a16="http://schemas.microsoft.com/office/drawing/2014/main" id="{D8633540-5238-46F9-A97B-10C3F681E7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>
            <a:extLst>
              <a:ext uri="{FF2B5EF4-FFF2-40B4-BE49-F238E27FC236}">
                <a16:creationId xmlns:a16="http://schemas.microsoft.com/office/drawing/2014/main" id="{39BE0695-0CD6-4586-A741-7BEC55BE473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2217FA95-F116-4DA6-AE70-97B6FD2F4E48}"/>
              </a:ext>
            </a:extLst>
          </p:cNvPr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>
              <a:extLst>
                <a:ext uri="{FF2B5EF4-FFF2-40B4-BE49-F238E27FC236}">
                  <a16:creationId xmlns:a16="http://schemas.microsoft.com/office/drawing/2014/main" id="{F3BEC4F2-3AA7-451B-B7FF-D3C26EDB6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" name="Oval 10">
              <a:extLst>
                <a:ext uri="{FF2B5EF4-FFF2-40B4-BE49-F238E27FC236}">
                  <a16:creationId xmlns:a16="http://schemas.microsoft.com/office/drawing/2014/main" id="{6A5116F2-5C20-417C-A5C6-C25280EB2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" name="Oval 11">
              <a:extLst>
                <a:ext uri="{FF2B5EF4-FFF2-40B4-BE49-F238E27FC236}">
                  <a16:creationId xmlns:a16="http://schemas.microsoft.com/office/drawing/2014/main" id="{4967C01E-38EC-4475-A939-B2A6C0996B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" name="Oval 12">
              <a:extLst>
                <a:ext uri="{FF2B5EF4-FFF2-40B4-BE49-F238E27FC236}">
                  <a16:creationId xmlns:a16="http://schemas.microsoft.com/office/drawing/2014/main" id="{2A683BD3-53F2-485F-A534-5607B9A9A4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" name="Oval 13">
              <a:extLst>
                <a:ext uri="{FF2B5EF4-FFF2-40B4-BE49-F238E27FC236}">
                  <a16:creationId xmlns:a16="http://schemas.microsoft.com/office/drawing/2014/main" id="{C661FCF9-B4C5-4985-9281-06B09AEA05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" name="Oval 14">
              <a:extLst>
                <a:ext uri="{FF2B5EF4-FFF2-40B4-BE49-F238E27FC236}">
                  <a16:creationId xmlns:a16="http://schemas.microsoft.com/office/drawing/2014/main" id="{EC0F483A-76CC-493A-9A39-11DDFD852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2" name="Oval 15">
              <a:extLst>
                <a:ext uri="{FF2B5EF4-FFF2-40B4-BE49-F238E27FC236}">
                  <a16:creationId xmlns:a16="http://schemas.microsoft.com/office/drawing/2014/main" id="{0B236389-A6E5-408A-99B5-90F5464B0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" name="Oval 16">
              <a:extLst>
                <a:ext uri="{FF2B5EF4-FFF2-40B4-BE49-F238E27FC236}">
                  <a16:creationId xmlns:a16="http://schemas.microsoft.com/office/drawing/2014/main" id="{E6360BC8-920D-4C9C-B808-1B3350ACF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" name="Oval 17">
              <a:extLst>
                <a:ext uri="{FF2B5EF4-FFF2-40B4-BE49-F238E27FC236}">
                  <a16:creationId xmlns:a16="http://schemas.microsoft.com/office/drawing/2014/main" id="{889A5C8B-FCED-4DE0-83E3-61CC78E98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5" name="Oval 18">
              <a:extLst>
                <a:ext uri="{FF2B5EF4-FFF2-40B4-BE49-F238E27FC236}">
                  <a16:creationId xmlns:a16="http://schemas.microsoft.com/office/drawing/2014/main" id="{F1E1AE99-4DB5-4128-9771-851E47246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6" name="Oval 19">
              <a:extLst>
                <a:ext uri="{FF2B5EF4-FFF2-40B4-BE49-F238E27FC236}">
                  <a16:creationId xmlns:a16="http://schemas.microsoft.com/office/drawing/2014/main" id="{0FD803C1-E814-4C6F-9EED-9C598127FF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7" name="Oval 20">
              <a:extLst>
                <a:ext uri="{FF2B5EF4-FFF2-40B4-BE49-F238E27FC236}">
                  <a16:creationId xmlns:a16="http://schemas.microsoft.com/office/drawing/2014/main" id="{D6254F18-E21D-4FEA-8E2A-6D992F823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8" name="Oval 21">
              <a:extLst>
                <a:ext uri="{FF2B5EF4-FFF2-40B4-BE49-F238E27FC236}">
                  <a16:creationId xmlns:a16="http://schemas.microsoft.com/office/drawing/2014/main" id="{A01F1F94-3A2E-4E62-830A-A4BDE3180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9" name="Oval 22">
              <a:extLst>
                <a:ext uri="{FF2B5EF4-FFF2-40B4-BE49-F238E27FC236}">
                  <a16:creationId xmlns:a16="http://schemas.microsoft.com/office/drawing/2014/main" id="{BC572EAF-53B3-48E5-B2D9-96C650B99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0" name="Oval 23">
              <a:extLst>
                <a:ext uri="{FF2B5EF4-FFF2-40B4-BE49-F238E27FC236}">
                  <a16:creationId xmlns:a16="http://schemas.microsoft.com/office/drawing/2014/main" id="{C8B17D49-6FF9-4FD3-944E-0934D7807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1" name="Oval 24">
              <a:extLst>
                <a:ext uri="{FF2B5EF4-FFF2-40B4-BE49-F238E27FC236}">
                  <a16:creationId xmlns:a16="http://schemas.microsoft.com/office/drawing/2014/main" id="{AAA2857D-13B6-4A36-B2FB-372C6E8FC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2" name="Oval 25">
              <a:extLst>
                <a:ext uri="{FF2B5EF4-FFF2-40B4-BE49-F238E27FC236}">
                  <a16:creationId xmlns:a16="http://schemas.microsoft.com/office/drawing/2014/main" id="{6C90D84B-542E-43DF-AE79-CE5B0462A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" name="Oval 26">
              <a:extLst>
                <a:ext uri="{FF2B5EF4-FFF2-40B4-BE49-F238E27FC236}">
                  <a16:creationId xmlns:a16="http://schemas.microsoft.com/office/drawing/2014/main" id="{4497AA74-2849-4435-AB2E-90A613B2A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" name="Oval 27">
              <a:extLst>
                <a:ext uri="{FF2B5EF4-FFF2-40B4-BE49-F238E27FC236}">
                  <a16:creationId xmlns:a16="http://schemas.microsoft.com/office/drawing/2014/main" id="{ECA98CCD-5754-42D5-B11B-0D4A934E7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5" name="Oval 28">
              <a:extLst>
                <a:ext uri="{FF2B5EF4-FFF2-40B4-BE49-F238E27FC236}">
                  <a16:creationId xmlns:a16="http://schemas.microsoft.com/office/drawing/2014/main" id="{B3940BA6-7517-475B-9ADC-B031233A2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6" name="Oval 29">
              <a:extLst>
                <a:ext uri="{FF2B5EF4-FFF2-40B4-BE49-F238E27FC236}">
                  <a16:creationId xmlns:a16="http://schemas.microsoft.com/office/drawing/2014/main" id="{70FA40BA-6A5B-4C6A-9E67-DA9560759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7" name="Oval 30">
              <a:extLst>
                <a:ext uri="{FF2B5EF4-FFF2-40B4-BE49-F238E27FC236}">
                  <a16:creationId xmlns:a16="http://schemas.microsoft.com/office/drawing/2014/main" id="{B6B9D56D-CF8F-4B75-8A24-2B58EDA0E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8" name="Oval 31">
              <a:extLst>
                <a:ext uri="{FF2B5EF4-FFF2-40B4-BE49-F238E27FC236}">
                  <a16:creationId xmlns:a16="http://schemas.microsoft.com/office/drawing/2014/main" id="{5A25A7F0-D00D-421D-B295-8F20E7CD1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9" name="Oval 32">
              <a:extLst>
                <a:ext uri="{FF2B5EF4-FFF2-40B4-BE49-F238E27FC236}">
                  <a16:creationId xmlns:a16="http://schemas.microsoft.com/office/drawing/2014/main" id="{49534C70-4DB0-4D4F-AAF0-EF960482C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0" name="Oval 33">
              <a:extLst>
                <a:ext uri="{FF2B5EF4-FFF2-40B4-BE49-F238E27FC236}">
                  <a16:creationId xmlns:a16="http://schemas.microsoft.com/office/drawing/2014/main" id="{C4E7DA11-98B5-446B-87F6-65B27FE8C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1" name="Oval 34">
              <a:extLst>
                <a:ext uri="{FF2B5EF4-FFF2-40B4-BE49-F238E27FC236}">
                  <a16:creationId xmlns:a16="http://schemas.microsoft.com/office/drawing/2014/main" id="{D8DBB1FE-D367-413F-9847-CACFC71E0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2" name="Oval 35">
              <a:extLst>
                <a:ext uri="{FF2B5EF4-FFF2-40B4-BE49-F238E27FC236}">
                  <a16:creationId xmlns:a16="http://schemas.microsoft.com/office/drawing/2014/main" id="{C8B7F7EA-F859-4FAD-A956-AD8889AC7C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3" name="Oval 36">
              <a:extLst>
                <a:ext uri="{FF2B5EF4-FFF2-40B4-BE49-F238E27FC236}">
                  <a16:creationId xmlns:a16="http://schemas.microsoft.com/office/drawing/2014/main" id="{34ECBD71-7482-4C67-9DE6-8ACB592B0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4" name="Oval 37">
              <a:extLst>
                <a:ext uri="{FF2B5EF4-FFF2-40B4-BE49-F238E27FC236}">
                  <a16:creationId xmlns:a16="http://schemas.microsoft.com/office/drawing/2014/main" id="{02688228-368F-4920-BCD5-6CFACDF2E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5" name="Oval 38">
              <a:extLst>
                <a:ext uri="{FF2B5EF4-FFF2-40B4-BE49-F238E27FC236}">
                  <a16:creationId xmlns:a16="http://schemas.microsoft.com/office/drawing/2014/main" id="{29A5EF5A-0E7B-4BA2-B756-439029DDC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6" name="Oval 39">
              <a:extLst>
                <a:ext uri="{FF2B5EF4-FFF2-40B4-BE49-F238E27FC236}">
                  <a16:creationId xmlns:a16="http://schemas.microsoft.com/office/drawing/2014/main" id="{53D72CE6-6F8B-499D-A9C0-82351C6090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37" name="Line 40">
            <a:extLst>
              <a:ext uri="{FF2B5EF4-FFF2-40B4-BE49-F238E27FC236}">
                <a16:creationId xmlns:a16="http://schemas.microsoft.com/office/drawing/2014/main" id="{21572055-9DFB-4D30-AB6F-2598FF20A26C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38" name="Picture 45" descr="wpibig">
            <a:extLst>
              <a:ext uri="{FF2B5EF4-FFF2-40B4-BE49-F238E27FC236}">
                <a16:creationId xmlns:a16="http://schemas.microsoft.com/office/drawing/2014/main" id="{B4D279E6-6412-4EE2-B785-896A96839B5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165850"/>
            <a:ext cx="109537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9" name="Rectangle 5">
            <a:extLst>
              <a:ext uri="{FF2B5EF4-FFF2-40B4-BE49-F238E27FC236}">
                <a16:creationId xmlns:a16="http://schemas.microsoft.com/office/drawing/2014/main" id="{CDABBEF6-A772-4778-98EB-4D0B986948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" name="Rectangle 6">
            <a:extLst>
              <a:ext uri="{FF2B5EF4-FFF2-40B4-BE49-F238E27FC236}">
                <a16:creationId xmlns:a16="http://schemas.microsoft.com/office/drawing/2014/main" id="{62EDAF6B-2C15-40F4-ADFC-2557D9AB40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" name="Rectangle 7">
            <a:extLst>
              <a:ext uri="{FF2B5EF4-FFF2-40B4-BE49-F238E27FC236}">
                <a16:creationId xmlns:a16="http://schemas.microsoft.com/office/drawing/2014/main" id="{BBD2E470-E5C7-4016-A284-25A2A48B22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fld id="{4CD20F28-3800-4AB3-995B-373ADB5CC2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0214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2233387-48E0-4D50-A552-05629D1C86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9D6E038-3079-4B9A-8FB1-4B6055D53B5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90D56-4DF8-47C4-AA56-5AB6853081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914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536B1C1-C498-4B75-8219-F7290E9960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4FA8BFB-1A04-4A86-A163-3521A8F9BBA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F9071F-F8BE-4D85-AF7D-D9FC80D59D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1257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CD43260-432E-45A5-8108-2ED7E27C67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5B613143-3B72-4971-8D52-B9600D39290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C16C72-FEDB-4F37-A7CE-9CD4800B4F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379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BF20879-4758-4261-8B6C-270CCCE337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B07B264-B72A-4C62-95CD-8A2A31AE7BF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E04E44-8DE4-408E-93D7-0264B50734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8224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DB69D8C-CB14-4CBA-A058-41FF9D92FC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19CB80B0-8649-4EAC-AE63-D8DBF9C6DD5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D95153-B9A6-449C-BEB4-3F677990DA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5469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24BA65C-10A7-49A7-B356-1CDA1CCE55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1725D5-A89E-4B14-8CE0-CEE6FF43D0F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31BEC2-003F-4DA7-A557-3FECD40019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4951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F5E8F37-27DA-4447-BA76-3140868835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22E44801-C97B-49A2-9373-9DAB44E5988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B8DFBF-C9DD-4D8E-96B3-7614C787E7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418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8CFEE6B7-DDCE-4158-B71A-F19788676D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CCD0CA01-7028-4AEA-9FF6-5D162BAB9AD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86C9D0-79A4-43A4-A99C-A246317830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6070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C84F88A-42F1-4F6C-840D-7D6CEF3AE2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4E562CD-0B13-4B65-B9DA-2C71DF41C37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83C810-0CB6-4F06-80A4-6DED63D14B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4788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754282D-1436-4B93-AF33-2F9541D2E3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B2C8A22-0344-46D5-9D02-F3B84CCA916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968FE-EF50-45CF-93B9-1A8B9654FA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7595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Line 2">
            <a:extLst>
              <a:ext uri="{FF2B5EF4-FFF2-40B4-BE49-F238E27FC236}">
                <a16:creationId xmlns:a16="http://schemas.microsoft.com/office/drawing/2014/main" id="{41230F1E-662E-4BE2-B567-6FED3663AA6B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F058EADE-544C-4E7E-8474-46F2A9DE5E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9F5D2500-0179-4F0A-A815-ACF4DB2155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DD3B0D3A-1E49-4411-B8D3-21232BA786D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B7EA92F2-B2AB-43EC-858B-401BCEBC320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75396362-06F6-42AD-9BC8-94832D9C5146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31" name="Group 8">
            <a:extLst>
              <a:ext uri="{FF2B5EF4-FFF2-40B4-BE49-F238E27FC236}">
                <a16:creationId xmlns:a16="http://schemas.microsoft.com/office/drawing/2014/main" id="{D726F875-C988-4D29-96C1-7AA3F1F0A7E0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9225" name="Oval 9">
              <a:extLst>
                <a:ext uri="{FF2B5EF4-FFF2-40B4-BE49-F238E27FC236}">
                  <a16:creationId xmlns:a16="http://schemas.microsoft.com/office/drawing/2014/main" id="{7E640C74-F57F-4225-A54F-8FC65B145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226" name="Oval 10">
              <a:extLst>
                <a:ext uri="{FF2B5EF4-FFF2-40B4-BE49-F238E27FC236}">
                  <a16:creationId xmlns:a16="http://schemas.microsoft.com/office/drawing/2014/main" id="{101E4373-B8C2-4613-8296-471C61300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227" name="Oval 11">
              <a:extLst>
                <a:ext uri="{FF2B5EF4-FFF2-40B4-BE49-F238E27FC236}">
                  <a16:creationId xmlns:a16="http://schemas.microsoft.com/office/drawing/2014/main" id="{AF720D7C-90BF-4958-A649-69E7C4417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228" name="Oval 12">
              <a:extLst>
                <a:ext uri="{FF2B5EF4-FFF2-40B4-BE49-F238E27FC236}">
                  <a16:creationId xmlns:a16="http://schemas.microsoft.com/office/drawing/2014/main" id="{1ABBCCBC-B143-48C9-8D40-76B270E88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229" name="Oval 13">
              <a:extLst>
                <a:ext uri="{FF2B5EF4-FFF2-40B4-BE49-F238E27FC236}">
                  <a16:creationId xmlns:a16="http://schemas.microsoft.com/office/drawing/2014/main" id="{297CCC37-53E3-45D2-8DC2-5C37EF16A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230" name="Oval 14">
              <a:extLst>
                <a:ext uri="{FF2B5EF4-FFF2-40B4-BE49-F238E27FC236}">
                  <a16:creationId xmlns:a16="http://schemas.microsoft.com/office/drawing/2014/main" id="{E8E073DC-2695-43BB-83F1-854040CD8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231" name="Oval 15">
              <a:extLst>
                <a:ext uri="{FF2B5EF4-FFF2-40B4-BE49-F238E27FC236}">
                  <a16:creationId xmlns:a16="http://schemas.microsoft.com/office/drawing/2014/main" id="{AD42D4D0-EDB0-46A4-A194-002BCDCBB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232" name="Oval 16">
              <a:extLst>
                <a:ext uri="{FF2B5EF4-FFF2-40B4-BE49-F238E27FC236}">
                  <a16:creationId xmlns:a16="http://schemas.microsoft.com/office/drawing/2014/main" id="{569F29A2-D56E-4F7C-8714-4D7F4290A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233" name="Oval 17">
              <a:extLst>
                <a:ext uri="{FF2B5EF4-FFF2-40B4-BE49-F238E27FC236}">
                  <a16:creationId xmlns:a16="http://schemas.microsoft.com/office/drawing/2014/main" id="{3D594AB2-3FAA-47CF-9293-08CEF5CB70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234" name="Oval 18">
              <a:extLst>
                <a:ext uri="{FF2B5EF4-FFF2-40B4-BE49-F238E27FC236}">
                  <a16:creationId xmlns:a16="http://schemas.microsoft.com/office/drawing/2014/main" id="{08F51C85-3CA3-4F0F-AAF6-6F023FEFF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235" name="Oval 19">
              <a:extLst>
                <a:ext uri="{FF2B5EF4-FFF2-40B4-BE49-F238E27FC236}">
                  <a16:creationId xmlns:a16="http://schemas.microsoft.com/office/drawing/2014/main" id="{A17ABBF3-2D26-44F9-B141-733A92D08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236" name="Oval 20">
              <a:extLst>
                <a:ext uri="{FF2B5EF4-FFF2-40B4-BE49-F238E27FC236}">
                  <a16:creationId xmlns:a16="http://schemas.microsoft.com/office/drawing/2014/main" id="{87D8AB10-E086-436B-99E4-AFE814292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237" name="Oval 21">
              <a:extLst>
                <a:ext uri="{FF2B5EF4-FFF2-40B4-BE49-F238E27FC236}">
                  <a16:creationId xmlns:a16="http://schemas.microsoft.com/office/drawing/2014/main" id="{76767050-DCB7-4252-8BA7-B3279DAA4D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238" name="Oval 22">
              <a:extLst>
                <a:ext uri="{FF2B5EF4-FFF2-40B4-BE49-F238E27FC236}">
                  <a16:creationId xmlns:a16="http://schemas.microsoft.com/office/drawing/2014/main" id="{ACC372DB-D049-46B3-BC79-ECF13D4777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239" name="Oval 23">
              <a:extLst>
                <a:ext uri="{FF2B5EF4-FFF2-40B4-BE49-F238E27FC236}">
                  <a16:creationId xmlns:a16="http://schemas.microsoft.com/office/drawing/2014/main" id="{2210AE33-B6F1-4DAA-AE4E-DB50A3A5D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240" name="Oval 24">
              <a:extLst>
                <a:ext uri="{FF2B5EF4-FFF2-40B4-BE49-F238E27FC236}">
                  <a16:creationId xmlns:a16="http://schemas.microsoft.com/office/drawing/2014/main" id="{7681C3FF-8B5A-46FE-8684-663AD3D1AD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241" name="Oval 25">
              <a:extLst>
                <a:ext uri="{FF2B5EF4-FFF2-40B4-BE49-F238E27FC236}">
                  <a16:creationId xmlns:a16="http://schemas.microsoft.com/office/drawing/2014/main" id="{FB4C7654-9456-4F16-9DDE-414E6041E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242" name="Oval 26">
              <a:extLst>
                <a:ext uri="{FF2B5EF4-FFF2-40B4-BE49-F238E27FC236}">
                  <a16:creationId xmlns:a16="http://schemas.microsoft.com/office/drawing/2014/main" id="{0749933A-9D94-457B-ADC1-6E50D431DC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243" name="Oval 27">
              <a:extLst>
                <a:ext uri="{FF2B5EF4-FFF2-40B4-BE49-F238E27FC236}">
                  <a16:creationId xmlns:a16="http://schemas.microsoft.com/office/drawing/2014/main" id="{ED87B855-0E77-4BE2-9E37-CB00A7A8F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244" name="Oval 28">
              <a:extLst>
                <a:ext uri="{FF2B5EF4-FFF2-40B4-BE49-F238E27FC236}">
                  <a16:creationId xmlns:a16="http://schemas.microsoft.com/office/drawing/2014/main" id="{3FA66BB3-E975-4467-AAFD-0A368582D9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245" name="Oval 29">
              <a:extLst>
                <a:ext uri="{FF2B5EF4-FFF2-40B4-BE49-F238E27FC236}">
                  <a16:creationId xmlns:a16="http://schemas.microsoft.com/office/drawing/2014/main" id="{B8EE5DC8-2155-4799-90DB-B655E92229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246" name="Oval 30">
              <a:extLst>
                <a:ext uri="{FF2B5EF4-FFF2-40B4-BE49-F238E27FC236}">
                  <a16:creationId xmlns:a16="http://schemas.microsoft.com/office/drawing/2014/main" id="{9C4E3C09-CB28-4646-A5F2-B246D6ACCD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247" name="Oval 31">
              <a:extLst>
                <a:ext uri="{FF2B5EF4-FFF2-40B4-BE49-F238E27FC236}">
                  <a16:creationId xmlns:a16="http://schemas.microsoft.com/office/drawing/2014/main" id="{11AA8C15-696A-42D8-A2BF-A30841391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248" name="Oval 32">
              <a:extLst>
                <a:ext uri="{FF2B5EF4-FFF2-40B4-BE49-F238E27FC236}">
                  <a16:creationId xmlns:a16="http://schemas.microsoft.com/office/drawing/2014/main" id="{8F55C983-B33B-4C9B-B91A-8CF082259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249" name="Oval 33">
              <a:extLst>
                <a:ext uri="{FF2B5EF4-FFF2-40B4-BE49-F238E27FC236}">
                  <a16:creationId xmlns:a16="http://schemas.microsoft.com/office/drawing/2014/main" id="{F1F2D325-5A80-4720-A807-A0B65C80D2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250" name="Oval 34">
              <a:extLst>
                <a:ext uri="{FF2B5EF4-FFF2-40B4-BE49-F238E27FC236}">
                  <a16:creationId xmlns:a16="http://schemas.microsoft.com/office/drawing/2014/main" id="{A3FE7917-D18A-477D-BB84-70514492C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251" name="Oval 35">
              <a:extLst>
                <a:ext uri="{FF2B5EF4-FFF2-40B4-BE49-F238E27FC236}">
                  <a16:creationId xmlns:a16="http://schemas.microsoft.com/office/drawing/2014/main" id="{D2891419-9ACB-4915-9B2E-A92039AE4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252" name="Oval 36">
              <a:extLst>
                <a:ext uri="{FF2B5EF4-FFF2-40B4-BE49-F238E27FC236}">
                  <a16:creationId xmlns:a16="http://schemas.microsoft.com/office/drawing/2014/main" id="{47B6DF2E-F68C-41B2-9D69-8B7A057441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253" name="Oval 37">
              <a:extLst>
                <a:ext uri="{FF2B5EF4-FFF2-40B4-BE49-F238E27FC236}">
                  <a16:creationId xmlns:a16="http://schemas.microsoft.com/office/drawing/2014/main" id="{85D4BC5F-EBD7-4E3B-A6A3-37CC372C3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254" name="Oval 38">
              <a:extLst>
                <a:ext uri="{FF2B5EF4-FFF2-40B4-BE49-F238E27FC236}">
                  <a16:creationId xmlns:a16="http://schemas.microsoft.com/office/drawing/2014/main" id="{A7068AEA-CC2A-461C-B28D-D298BEBC9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255" name="Oval 39">
              <a:extLst>
                <a:ext uri="{FF2B5EF4-FFF2-40B4-BE49-F238E27FC236}">
                  <a16:creationId xmlns:a16="http://schemas.microsoft.com/office/drawing/2014/main" id="{EDAE6BA8-504C-473F-A318-E46CB33D3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pic>
        <p:nvPicPr>
          <p:cNvPr id="1032" name="Picture 42" descr="wpibig">
            <a:extLst>
              <a:ext uri="{FF2B5EF4-FFF2-40B4-BE49-F238E27FC236}">
                <a16:creationId xmlns:a16="http://schemas.microsoft.com/office/drawing/2014/main" id="{B96CE0C6-FBCE-48FC-BFBC-CC68296346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165850"/>
            <a:ext cx="109537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>
            <a:extLst>
              <a:ext uri="{FF2B5EF4-FFF2-40B4-BE49-F238E27FC236}">
                <a16:creationId xmlns:a16="http://schemas.microsoft.com/office/drawing/2014/main" id="{29728CC5-F6CD-488A-A817-E7AB1564FE9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04800" y="1066800"/>
            <a:ext cx="6858000" cy="1600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z="4400" dirty="0">
                <a:solidFill>
                  <a:srgbClr val="CC0099"/>
                </a:solidFill>
                <a:ea typeface="+mj-ea"/>
                <a:cs typeface="+mj-cs"/>
              </a:rPr>
              <a:t>SQL: Stored Procedures</a:t>
            </a:r>
            <a:br>
              <a:rPr lang="az-Latn-AZ" sz="4400" dirty="0">
                <a:solidFill>
                  <a:srgbClr val="CC0099"/>
                </a:solidFill>
                <a:ea typeface="+mj-ea"/>
                <a:cs typeface="+mj-cs"/>
              </a:rPr>
            </a:br>
            <a:r>
              <a:rPr lang="en-US" sz="4400" dirty="0">
                <a:solidFill>
                  <a:srgbClr val="CC0099"/>
                </a:solidFill>
                <a:ea typeface="+mj-ea"/>
                <a:cs typeface="+mj-cs"/>
              </a:rPr>
              <a:t>&amp;</a:t>
            </a:r>
            <a:r>
              <a:rPr lang="az-Latn-AZ" sz="4400" dirty="0" err="1">
                <a:solidFill>
                  <a:srgbClr val="CC0099"/>
                </a:solidFill>
                <a:ea typeface="+mj-ea"/>
                <a:cs typeface="+mj-cs"/>
              </a:rPr>
              <a:t>Vie</a:t>
            </a:r>
            <a:r>
              <a:rPr lang="en-US" sz="4400" dirty="0" err="1">
                <a:solidFill>
                  <a:srgbClr val="CC0099"/>
                </a:solidFill>
                <a:ea typeface="+mj-ea"/>
                <a:cs typeface="+mj-cs"/>
              </a:rPr>
              <a:t>ws</a:t>
            </a:r>
            <a:endParaRPr lang="en-US" sz="4400" dirty="0">
              <a:solidFill>
                <a:srgbClr val="CC0099"/>
              </a:solidFill>
              <a:ea typeface="+mj-ea"/>
              <a:cs typeface="+mj-cs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1EA147D-183A-4C7D-9D71-EDF5A469E8E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-228600" y="3429000"/>
            <a:ext cx="7620000" cy="1220787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ea typeface="+mn-ea"/>
                <a:cs typeface="+mn-cs"/>
              </a:rPr>
              <a:t>Instructor:</a:t>
            </a:r>
            <a:r>
              <a:rPr lang="az-Latn-AZ" dirty="0">
                <a:solidFill>
                  <a:schemeClr val="bg2">
                    <a:lumMod val="75000"/>
                  </a:schemeClr>
                </a:solidFill>
                <a:ea typeface="+mn-ea"/>
                <a:cs typeface="+mn-cs"/>
              </a:rPr>
              <a:t>Nurlan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az-Latn-AZ" dirty="0">
                <a:solidFill>
                  <a:schemeClr val="bg2">
                    <a:lumMod val="75000"/>
                  </a:schemeClr>
                </a:solidFill>
                <a:ea typeface="+mn-ea"/>
                <a:cs typeface="+mn-cs"/>
              </a:rPr>
              <a:t>Kənan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az-Latn-AZ" dirty="0">
                <a:solidFill>
                  <a:schemeClr val="bg2">
                    <a:lumMod val="75000"/>
                  </a:schemeClr>
                </a:solidFill>
              </a:rPr>
              <a:t>E</a:t>
            </a:r>
            <a:r>
              <a:rPr lang="tr-TR" dirty="0">
                <a:solidFill>
                  <a:schemeClr val="bg2">
                    <a:lumMod val="75000"/>
                  </a:schemeClr>
                </a:solidFill>
              </a:rPr>
              <a:t>l</a:t>
            </a:r>
            <a:r>
              <a:rPr lang="az-Latn-AZ" dirty="0">
                <a:solidFill>
                  <a:schemeClr val="bg2">
                    <a:lumMod val="75000"/>
                  </a:schemeClr>
                </a:solidFill>
              </a:rPr>
              <a:t>çin</a:t>
            </a:r>
            <a:endParaRPr lang="az-Latn-AZ" dirty="0">
              <a:solidFill>
                <a:schemeClr val="bg2">
                  <a:lumMod val="75000"/>
                </a:schemeClr>
              </a:solidFill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tr-TR" dirty="0">
                <a:solidFill>
                  <a:schemeClr val="bg2">
                    <a:lumMod val="75000"/>
                  </a:schemeClr>
                </a:solidFill>
              </a:rPr>
              <a:t>Fuad</a:t>
            </a:r>
            <a:endParaRPr lang="az-Latn-AZ" dirty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az-Latn-AZ" sz="2000" dirty="0">
                <a:ea typeface="+mn-ea"/>
                <a:cs typeface="+mn-cs"/>
              </a:rPr>
              <a:t> </a:t>
            </a:r>
            <a:endParaRPr lang="en-US" sz="2000" dirty="0"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>
                <a:ea typeface="+mn-ea"/>
                <a:cs typeface="+mn-cs"/>
              </a:rPr>
              <a:t>      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>
                <a:ea typeface="+mn-ea"/>
                <a:cs typeface="+mn-cs"/>
              </a:rPr>
              <a:t> 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800" dirty="0"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sz="2800" dirty="0">
              <a:ea typeface="+mn-ea"/>
              <a:cs typeface="+mn-cs"/>
            </a:endParaRPr>
          </a:p>
        </p:txBody>
      </p:sp>
      <p:sp useBgFill="1">
        <p:nvSpPr>
          <p:cNvPr id="3" name="Rectangle 2">
            <a:extLst>
              <a:ext uri="{FF2B5EF4-FFF2-40B4-BE49-F238E27FC236}">
                <a16:creationId xmlns:a16="http://schemas.microsoft.com/office/drawing/2014/main" id="{07EB4865-3B98-4547-8D4D-92F5BF58A29C}"/>
              </a:ext>
            </a:extLst>
          </p:cNvPr>
          <p:cNvSpPr/>
          <p:nvPr/>
        </p:nvSpPr>
        <p:spPr>
          <a:xfrm>
            <a:off x="0" y="6026052"/>
            <a:ext cx="9144000" cy="831947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FFFF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9C8EA257-C292-4605-A536-417AD3DB3422}"/>
              </a:ext>
            </a:extLst>
          </p:cNvPr>
          <p:cNvSpPr/>
          <p:nvPr/>
        </p:nvSpPr>
        <p:spPr>
          <a:xfrm>
            <a:off x="0" y="6096000"/>
            <a:ext cx="9144000" cy="761999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FFFF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0AB10B-121B-431D-9E69-6D8538D65A48}"/>
              </a:ext>
            </a:extLst>
          </p:cNvPr>
          <p:cNvSpPr txBox="1"/>
          <p:nvPr/>
        </p:nvSpPr>
        <p:spPr>
          <a:xfrm>
            <a:off x="0" y="2971800"/>
            <a:ext cx="6781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SQL CREATE OR REPLACE VIEW Syntax</a:t>
            </a:r>
          </a:p>
          <a:p>
            <a:r>
              <a:rPr lang="en-US" dirty="0"/>
              <a:t>CREATE OR REPLACE VIEW </a:t>
            </a:r>
            <a:r>
              <a:rPr lang="en-US" i="1" dirty="0" err="1"/>
              <a:t>view_name</a:t>
            </a:r>
            <a:r>
              <a:rPr lang="en-US" dirty="0"/>
              <a:t> AS</a:t>
            </a:r>
            <a:br>
              <a:rPr lang="en-US" dirty="0"/>
            </a:br>
            <a:r>
              <a:rPr lang="en-US" dirty="0"/>
              <a:t>SELECT </a:t>
            </a:r>
            <a:r>
              <a:rPr lang="en-US" i="1" dirty="0"/>
              <a:t>column1</a:t>
            </a:r>
            <a:r>
              <a:rPr lang="en-US" dirty="0"/>
              <a:t>, </a:t>
            </a:r>
            <a:r>
              <a:rPr lang="en-US" i="1" dirty="0"/>
              <a:t>column2</a:t>
            </a:r>
            <a:r>
              <a:rPr lang="en-US" dirty="0"/>
              <a:t>, ...</a:t>
            </a:r>
            <a:br>
              <a:rPr lang="en-US" dirty="0"/>
            </a:br>
            <a:r>
              <a:rPr lang="en-US" dirty="0"/>
              <a:t>FROM </a:t>
            </a:r>
            <a:r>
              <a:rPr lang="en-US" i="1" dirty="0" err="1"/>
              <a:t>table_name</a:t>
            </a:r>
            <a:br>
              <a:rPr lang="en-US" dirty="0"/>
            </a:br>
            <a:r>
              <a:rPr lang="en-US" dirty="0"/>
              <a:t>WHERE </a:t>
            </a:r>
            <a:r>
              <a:rPr lang="en-US" i="1" dirty="0"/>
              <a:t>condition</a:t>
            </a:r>
            <a:r>
              <a:rPr lang="en-US" dirty="0"/>
              <a:t>;</a:t>
            </a:r>
            <a:endParaRPr lang="az-Latn-AZ" dirty="0"/>
          </a:p>
          <a:p>
            <a:endParaRPr lang="az-Latn-AZ" dirty="0"/>
          </a:p>
          <a:p>
            <a:endParaRPr lang="az-Latn-AZ" dirty="0"/>
          </a:p>
          <a:p>
            <a:r>
              <a:rPr lang="en-US" b="0" dirty="0"/>
              <a:t>DROP VIEW </a:t>
            </a:r>
            <a:r>
              <a:rPr lang="en-US" b="0" i="1" dirty="0" err="1"/>
              <a:t>view_name</a:t>
            </a:r>
            <a:r>
              <a:rPr lang="en-US" b="0" dirty="0"/>
              <a:t>;</a:t>
            </a:r>
            <a:br>
              <a:rPr lang="en-US" b="0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964ED1-C049-4016-8EDE-97C233E06A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Updating a View</a:t>
            </a:r>
            <a:br>
              <a:rPr lang="az-Latn-AZ" dirty="0"/>
            </a:br>
            <a:r>
              <a:rPr lang="en-US" b="0" dirty="0"/>
              <a:t>SQL DROP VIEW 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718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BD6C49-C77A-4123-B148-AFD6EDCB999B}"/>
              </a:ext>
            </a:extLst>
          </p:cNvPr>
          <p:cNvSpPr txBox="1"/>
          <p:nvPr/>
        </p:nvSpPr>
        <p:spPr>
          <a:xfrm>
            <a:off x="1600200" y="838200"/>
            <a:ext cx="6324600" cy="4800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EA86B04-0A52-47CE-8220-AB8A077587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963062"/>
              </p:ext>
            </p:extLst>
          </p:nvPr>
        </p:nvGraphicFramePr>
        <p:xfrm>
          <a:off x="457200" y="1752600"/>
          <a:ext cx="8229599" cy="4474754"/>
        </p:xfrm>
        <a:graphic>
          <a:graphicData uri="http://schemas.openxmlformats.org/drawingml/2006/table">
            <a:tbl>
              <a:tblPr/>
              <a:tblGrid>
                <a:gridCol w="628839">
                  <a:extLst>
                    <a:ext uri="{9D8B030D-6E8A-4147-A177-3AD203B41FA5}">
                      <a16:colId xmlns:a16="http://schemas.microsoft.com/office/drawing/2014/main" val="2285914126"/>
                    </a:ext>
                  </a:extLst>
                </a:gridCol>
                <a:gridCol w="3554312">
                  <a:extLst>
                    <a:ext uri="{9D8B030D-6E8A-4147-A177-3AD203B41FA5}">
                      <a16:colId xmlns:a16="http://schemas.microsoft.com/office/drawing/2014/main" val="1487758537"/>
                    </a:ext>
                  </a:extLst>
                </a:gridCol>
                <a:gridCol w="4046448">
                  <a:extLst>
                    <a:ext uri="{9D8B030D-6E8A-4147-A177-3AD203B41FA5}">
                      <a16:colId xmlns:a16="http://schemas.microsoft.com/office/drawing/2014/main" val="1257410694"/>
                    </a:ext>
                  </a:extLst>
                </a:gridCol>
              </a:tblGrid>
              <a:tr h="55154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Verdana" panose="020B0604030504040204" pitchFamily="34" charset="0"/>
                        </a:rPr>
                        <a:t>S.No.</a:t>
                      </a:r>
                      <a:endParaRPr lang="en-US" sz="1600">
                        <a:effectLst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Verdana" panose="020B0604030504040204" pitchFamily="34" charset="0"/>
                        </a:rPr>
                        <a:t>View</a:t>
                      </a:r>
                      <a:endParaRPr lang="en-US" sz="1600">
                        <a:effectLst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Verdana" panose="020B0604030504040204" pitchFamily="34" charset="0"/>
                        </a:rPr>
                        <a:t>Stored Procedure</a:t>
                      </a:r>
                      <a:endParaRPr lang="en-US" sz="1600" dirty="0">
                        <a:effectLst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102697"/>
                  </a:ext>
                </a:extLst>
              </a:tr>
              <a:tr h="55154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Verdana" panose="020B0604030504040204" pitchFamily="34" charset="0"/>
                        </a:rPr>
                        <a:t>1</a:t>
                      </a:r>
                      <a:endParaRPr lang="en-US" sz="1600">
                        <a:effectLst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Verdana" panose="020B0604030504040204" pitchFamily="34" charset="0"/>
                        </a:rPr>
                        <a:t>Parametrl</a:t>
                      </a:r>
                      <a:r>
                        <a:rPr lang="az-Latn-AZ" sz="1600" dirty="0">
                          <a:effectLst/>
                          <a:latin typeface="Verdana" panose="020B0604030504040204" pitchFamily="34" charset="0"/>
                        </a:rPr>
                        <a:t>əri qəbul etməz</a:t>
                      </a:r>
                      <a:endParaRPr lang="en-US" sz="1600" dirty="0">
                        <a:effectLst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z-Latn-AZ" sz="1600" dirty="0">
                          <a:effectLst/>
                          <a:latin typeface="Verdana" panose="020B0604030504040204" pitchFamily="34" charset="0"/>
                        </a:rPr>
                        <a:t>Parametrləri qəbul edər</a:t>
                      </a:r>
                      <a:endParaRPr lang="en-US" sz="1600" dirty="0">
                        <a:effectLst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543681"/>
                  </a:ext>
                </a:extLst>
              </a:tr>
              <a:tr h="89625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Verdana" panose="020B0604030504040204" pitchFamily="34" charset="0"/>
                        </a:rPr>
                        <a:t>2</a:t>
                      </a:r>
                      <a:endParaRPr lang="en-US" sz="1600">
                        <a:effectLst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Verdana" panose="020B0604030504040204" pitchFamily="34" charset="0"/>
                        </a:rPr>
                        <a:t>Can be used as a building block in large query.</a:t>
                      </a:r>
                      <a:endParaRPr lang="en-US" sz="1600" dirty="0">
                        <a:effectLst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Verdana" panose="020B0604030504040204" pitchFamily="34" charset="0"/>
                        </a:rPr>
                        <a:t>Can not be used as a building block in large query.</a:t>
                      </a:r>
                      <a:endParaRPr lang="en-US" sz="1600">
                        <a:effectLst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107893"/>
                  </a:ext>
                </a:extLst>
              </a:tr>
              <a:tr h="89625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Verdana" panose="020B0604030504040204" pitchFamily="34" charset="0"/>
                        </a:rPr>
                        <a:t>3</a:t>
                      </a:r>
                      <a:endParaRPr lang="en-US" sz="1600">
                        <a:effectLst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z-Latn-AZ" sz="1600" dirty="0">
                          <a:effectLst/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az-Latn-AZ" sz="1600" dirty="0" err="1">
                          <a:effectLst/>
                          <a:latin typeface="Verdana" panose="020B0604030504040204" pitchFamily="34" charset="0"/>
                        </a:rPr>
                        <a:t>İf,else,loop</a:t>
                      </a:r>
                      <a:r>
                        <a:rPr lang="az-Latn-AZ" sz="1600" dirty="0">
                          <a:effectLst/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az-Latn-AZ" sz="1600" dirty="0" err="1">
                          <a:effectLst/>
                          <a:latin typeface="Verdana" panose="020B0604030504040204" pitchFamily="34" charset="0"/>
                        </a:rPr>
                        <a:t>işlədilmir</a:t>
                      </a:r>
                      <a:endParaRPr lang="en-US" sz="1600" dirty="0">
                        <a:effectLst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z-Latn-AZ" sz="1600" dirty="0">
                          <a:effectLst/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az-Latn-AZ" sz="1600" dirty="0" err="1">
                          <a:effectLst/>
                          <a:latin typeface="Verdana" panose="020B0604030504040204" pitchFamily="34" charset="0"/>
                        </a:rPr>
                        <a:t>İf,else,loop</a:t>
                      </a:r>
                      <a:r>
                        <a:rPr lang="az-Latn-AZ" sz="1600" dirty="0">
                          <a:effectLst/>
                          <a:latin typeface="Verdana" panose="020B0604030504040204" pitchFamily="34" charset="0"/>
                        </a:rPr>
                        <a:t> işlədilir</a:t>
                      </a:r>
                      <a:endParaRPr lang="en-US" sz="1600" dirty="0">
                        <a:effectLst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279434"/>
                  </a:ext>
                </a:extLst>
              </a:tr>
              <a:tr h="55154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Verdana" panose="020B0604030504040204" pitchFamily="34" charset="0"/>
                        </a:rPr>
                        <a:t>4</a:t>
                      </a:r>
                      <a:endParaRPr lang="en-US" sz="1600">
                        <a:effectLst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Verdana" panose="020B0604030504040204" pitchFamily="34" charset="0"/>
                        </a:rPr>
                        <a:t>Can not perform modification to any table.</a:t>
                      </a:r>
                      <a:endParaRPr lang="en-US" sz="1600" dirty="0">
                        <a:effectLst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Verdana" panose="020B0604030504040204" pitchFamily="34" charset="0"/>
                        </a:rPr>
                        <a:t>Can perform modification to one or several tables.</a:t>
                      </a:r>
                      <a:endParaRPr lang="en-US" sz="1600">
                        <a:effectLst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224970"/>
                  </a:ext>
                </a:extLst>
              </a:tr>
              <a:tr h="97245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Verdana" panose="020B0604030504040204" pitchFamily="34" charset="0"/>
                        </a:rPr>
                        <a:t>5</a:t>
                      </a:r>
                      <a:endParaRPr lang="en-US" sz="1600">
                        <a:effectLst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Verdana" panose="020B0604030504040204" pitchFamily="34" charset="0"/>
                        </a:rPr>
                        <a:t>Can be used (sometimes) as the target for Insert, update, delete queries.</a:t>
                      </a:r>
                      <a:endParaRPr lang="en-US" sz="1600" dirty="0">
                        <a:effectLst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Verdana" panose="020B0604030504040204" pitchFamily="34" charset="0"/>
                        </a:rPr>
                        <a:t>Can not be used as the target for Insert, update, delete queries.</a:t>
                      </a:r>
                      <a:endParaRPr lang="en-US" sz="1600" dirty="0">
                        <a:effectLst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017785"/>
                  </a:ext>
                </a:extLst>
              </a:tr>
            </a:tbl>
          </a:graphicData>
        </a:graphic>
      </p:graphicFrame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711B2779-55FA-419F-991E-D0FC3607FE80}"/>
              </a:ext>
            </a:extLst>
          </p:cNvPr>
          <p:cNvSpPr/>
          <p:nvPr/>
        </p:nvSpPr>
        <p:spPr>
          <a:xfrm>
            <a:off x="0" y="6096000"/>
            <a:ext cx="9144000" cy="761999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57636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A2A13-DA90-45A3-8221-17ABA6108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Today’s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8D0CA-7E98-4382-8E52-820763A96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8800"/>
            <a:ext cx="6248400" cy="4302125"/>
          </a:xfrm>
        </p:spPr>
        <p:txBody>
          <a:bodyPr/>
          <a:lstStyle/>
          <a:p>
            <a:pPr>
              <a:buFont typeface="Wingdings" charset="0"/>
              <a:buChar char="l"/>
              <a:defRPr/>
            </a:pPr>
            <a:r>
              <a:rPr lang="en-US" b="1" dirty="0"/>
              <a:t>Stored Procedures</a:t>
            </a:r>
            <a:endParaRPr lang="az-Latn-AZ" b="1" dirty="0"/>
          </a:p>
          <a:p>
            <a:pPr>
              <a:buFont typeface="Wingdings" charset="0"/>
              <a:buChar char="l"/>
              <a:defRPr/>
            </a:pPr>
            <a:r>
              <a:rPr lang="en-US" b="1" dirty="0"/>
              <a:t>Views</a:t>
            </a:r>
            <a:endParaRPr lang="az-Latn-AZ" b="1" dirty="0"/>
          </a:p>
          <a:p>
            <a:pPr>
              <a:buFont typeface="Wingdings" charset="0"/>
              <a:buChar char="l"/>
              <a:defRPr/>
            </a:pPr>
            <a:endParaRPr lang="az-Latn-AZ" b="1" dirty="0"/>
          </a:p>
          <a:p>
            <a:pPr>
              <a:buFont typeface="Wingdings" charset="0"/>
              <a:buChar char="l"/>
              <a:defRPr/>
            </a:pPr>
            <a:endParaRPr lang="az-Latn-AZ" b="1" dirty="0"/>
          </a:p>
          <a:p>
            <a:pPr>
              <a:buFont typeface="Wingdings" charset="0"/>
              <a:buChar char="l"/>
              <a:defRPr/>
            </a:pPr>
            <a:endParaRPr lang="en-US" b="1" dirty="0"/>
          </a:p>
          <a:p>
            <a:pPr marL="0" indent="0">
              <a:buNone/>
              <a:defRPr/>
            </a:pPr>
            <a:endParaRPr lang="en-US" b="1" dirty="0">
              <a:ea typeface="+mn-ea"/>
            </a:endParaRPr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234C9440-5C88-4480-8228-A8393BF3DE82}"/>
              </a:ext>
            </a:extLst>
          </p:cNvPr>
          <p:cNvSpPr/>
          <p:nvPr/>
        </p:nvSpPr>
        <p:spPr>
          <a:xfrm>
            <a:off x="0" y="6026052"/>
            <a:ext cx="9144000" cy="831947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1B9A0-1441-4AFB-9377-537B4ABA4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22238"/>
            <a:ext cx="7772400" cy="715962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Stored 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E6429-BABC-47DF-8CD3-B411A7156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71600"/>
            <a:ext cx="9067800" cy="5486399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Char char="l"/>
              <a:defRPr/>
            </a:pPr>
            <a:r>
              <a:rPr lang="az-Latn-AZ" sz="2000" b="1" dirty="0">
                <a:solidFill>
                  <a:srgbClr val="800000"/>
                </a:solidFill>
                <a:ea typeface="+mn-ea"/>
              </a:rPr>
              <a:t>S</a:t>
            </a:r>
            <a:r>
              <a:rPr lang="en-US" sz="2000" b="1" dirty="0" err="1">
                <a:solidFill>
                  <a:srgbClr val="800000"/>
                </a:solidFill>
                <a:ea typeface="+mn-ea"/>
              </a:rPr>
              <a:t>tored</a:t>
            </a:r>
            <a:r>
              <a:rPr lang="en-US" sz="2000" b="1" dirty="0">
                <a:solidFill>
                  <a:srgbClr val="800000"/>
                </a:solidFill>
                <a:ea typeface="+mn-ea"/>
              </a:rPr>
              <a:t> procedure</a:t>
            </a:r>
            <a:r>
              <a:rPr lang="az-Latn-AZ" sz="2000" b="1" dirty="0">
                <a:solidFill>
                  <a:srgbClr val="800000"/>
                </a:solidFill>
                <a:ea typeface="+mn-ea"/>
              </a:rPr>
              <a:t> nədir</a:t>
            </a:r>
            <a:r>
              <a:rPr lang="en-US" sz="2000" b="1" dirty="0">
                <a:solidFill>
                  <a:srgbClr val="800000"/>
                </a:solidFill>
                <a:ea typeface="+mn-ea"/>
              </a:rPr>
              <a:t>?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l"/>
              <a:defRPr/>
            </a:pPr>
            <a:r>
              <a:rPr lang="az-Latn-AZ" sz="1800" dirty="0" err="1">
                <a:ea typeface="+mn-ea"/>
              </a:rPr>
              <a:t>Stored</a:t>
            </a:r>
            <a:r>
              <a:rPr lang="az-Latn-AZ" sz="1800" dirty="0">
                <a:ea typeface="+mn-ea"/>
              </a:rPr>
              <a:t> </a:t>
            </a:r>
            <a:r>
              <a:rPr lang="az-Latn-AZ" sz="1800" dirty="0" err="1">
                <a:ea typeface="+mn-ea"/>
              </a:rPr>
              <a:t>Procedure</a:t>
            </a:r>
            <a:r>
              <a:rPr lang="az-Latn-AZ" sz="1800" dirty="0">
                <a:ea typeface="+mn-ea"/>
              </a:rPr>
              <a:t> </a:t>
            </a:r>
            <a:r>
              <a:rPr lang="en-US" sz="1800" dirty="0" err="1">
                <a:ea typeface="+mn-ea"/>
              </a:rPr>
              <a:t>verilənlər</a:t>
            </a:r>
            <a:r>
              <a:rPr lang="en-US" sz="1800" dirty="0">
                <a:ea typeface="+mn-ea"/>
              </a:rPr>
              <a:t> </a:t>
            </a:r>
            <a:r>
              <a:rPr lang="en-US" sz="1800" dirty="0" err="1">
                <a:ea typeface="+mn-ea"/>
              </a:rPr>
              <a:t>bazasında</a:t>
            </a:r>
            <a:r>
              <a:rPr lang="en-US" sz="1800" dirty="0">
                <a:ea typeface="+mn-ea"/>
              </a:rPr>
              <a:t> </a:t>
            </a:r>
            <a:r>
              <a:rPr lang="en-US" sz="1800" dirty="0" err="1">
                <a:ea typeface="+mn-ea"/>
              </a:rPr>
              <a:t>yaradılmış</a:t>
            </a:r>
            <a:r>
              <a:rPr lang="en-US" sz="1800" dirty="0">
                <a:ea typeface="+mn-ea"/>
              </a:rPr>
              <a:t> </a:t>
            </a:r>
            <a:r>
              <a:rPr lang="en-US" sz="1800" dirty="0" err="1">
                <a:ea typeface="+mn-ea"/>
              </a:rPr>
              <a:t>və</a:t>
            </a:r>
            <a:r>
              <a:rPr lang="en-US" sz="1800" dirty="0">
                <a:ea typeface="+mn-ea"/>
              </a:rPr>
              <a:t> </a:t>
            </a:r>
            <a:r>
              <a:rPr lang="en-US" sz="1800" dirty="0" err="1">
                <a:ea typeface="+mn-ea"/>
              </a:rPr>
              <a:t>saxlanılan</a:t>
            </a:r>
            <a:r>
              <a:rPr lang="en-US" sz="1800" dirty="0">
                <a:ea typeface="+mn-ea"/>
              </a:rPr>
              <a:t> SQL </a:t>
            </a:r>
            <a:r>
              <a:rPr lang="en-US" sz="1800" dirty="0" err="1">
                <a:ea typeface="+mn-ea"/>
              </a:rPr>
              <a:t>ifadələr</a:t>
            </a:r>
            <a:r>
              <a:rPr lang="en-US" sz="1800" dirty="0">
                <a:ea typeface="+mn-ea"/>
              </a:rPr>
              <a:t> </a:t>
            </a:r>
            <a:r>
              <a:rPr lang="en-US" sz="1800" dirty="0" err="1">
                <a:ea typeface="+mn-ea"/>
              </a:rPr>
              <a:t>qrupudur</a:t>
            </a:r>
            <a:r>
              <a:rPr lang="en-US" sz="1800" dirty="0">
                <a:ea typeface="+mn-ea"/>
              </a:rPr>
              <a:t>.</a:t>
            </a:r>
            <a:endParaRPr lang="az-Latn-AZ" sz="1800" dirty="0">
              <a:ea typeface="+mn-ea"/>
            </a:endParaRPr>
          </a:p>
          <a:p>
            <a:pPr marL="344487" lvl="1" indent="0" eaLnBrk="1" hangingPunct="1">
              <a:lnSpc>
                <a:spcPct val="90000"/>
              </a:lnSpc>
              <a:buNone/>
              <a:defRPr/>
            </a:pPr>
            <a:endParaRPr lang="en-US" sz="1800" dirty="0">
              <a:ea typeface="+mn-ea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Char char="l"/>
              <a:defRPr/>
            </a:pPr>
            <a:r>
              <a:rPr lang="az-Latn-AZ" sz="2000" b="1" dirty="0">
                <a:solidFill>
                  <a:srgbClr val="800000"/>
                </a:solidFill>
                <a:ea typeface="+mn-ea"/>
              </a:rPr>
              <a:t>Üstünlükləri</a:t>
            </a:r>
            <a:endParaRPr lang="en-US" sz="2000" b="1" dirty="0">
              <a:solidFill>
                <a:srgbClr val="800000"/>
              </a:solidFill>
              <a:ea typeface="+mn-ea"/>
            </a:endParaRPr>
          </a:p>
          <a:p>
            <a:pPr>
              <a:buFont typeface="Wingdings" charset="0"/>
              <a:buChar char="l"/>
              <a:defRPr/>
            </a:pPr>
            <a:r>
              <a:rPr lang="az-Latn-AZ" sz="1600" dirty="0">
                <a:latin typeface="+mj-lt"/>
              </a:rPr>
              <a:t>(Təkrarın qarşısını almaq üçün)</a:t>
            </a:r>
            <a:r>
              <a:rPr lang="en-US" sz="1400" dirty="0">
                <a:latin typeface="+mj-lt"/>
              </a:rPr>
              <a:t>Stored </a:t>
            </a:r>
            <a:r>
              <a:rPr lang="en-US" sz="1400" dirty="0" err="1">
                <a:latin typeface="+mj-lt"/>
              </a:rPr>
              <a:t>Procedur</a:t>
            </a:r>
            <a:r>
              <a:rPr lang="az-Latn-AZ" sz="1400" dirty="0">
                <a:latin typeface="+mj-lt"/>
              </a:rPr>
              <a:t>e bir dəfə yaratdıqdan sonra proqramımızda bir neçə dəfə çağıra bilərik</a:t>
            </a:r>
          </a:p>
          <a:p>
            <a:r>
              <a:rPr lang="en-US" sz="1600" dirty="0"/>
              <a:t>Network </a:t>
            </a:r>
            <a:r>
              <a:rPr lang="az-Latn-AZ" sz="1600" dirty="0"/>
              <a:t>axınını azaldar</a:t>
            </a:r>
            <a:endParaRPr lang="en-US" sz="1600" dirty="0"/>
          </a:p>
          <a:p>
            <a:pPr marL="0" indent="0">
              <a:buNone/>
            </a:pPr>
            <a:r>
              <a:rPr lang="en-US" sz="1400" dirty="0" err="1"/>
              <a:t>Ço</a:t>
            </a:r>
            <a:r>
              <a:rPr lang="az-Latn-AZ" sz="1400" dirty="0"/>
              <a:t>x</a:t>
            </a:r>
            <a:r>
              <a:rPr lang="en-US" sz="1400" dirty="0"/>
              <a:t> </a:t>
            </a:r>
            <a:r>
              <a:rPr lang="en-US" sz="1400" dirty="0" err="1"/>
              <a:t>uzun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Sql</a:t>
            </a:r>
            <a:r>
              <a:rPr lang="en-US" sz="1400" dirty="0"/>
              <a:t> </a:t>
            </a:r>
            <a:r>
              <a:rPr lang="en-US" sz="1400" dirty="0" err="1"/>
              <a:t>kod</a:t>
            </a:r>
            <a:r>
              <a:rPr lang="az-Latn-AZ" sz="1400" dirty="0"/>
              <a:t>u ilə</a:t>
            </a:r>
            <a:r>
              <a:rPr lang="en-US" sz="1400" dirty="0"/>
              <a:t> </a:t>
            </a:r>
            <a:r>
              <a:rPr lang="az-Latn-AZ" sz="1400" dirty="0"/>
              <a:t>edilən prosesi </a:t>
            </a:r>
            <a:r>
              <a:rPr lang="en-US" sz="1400" dirty="0"/>
              <a:t>t</a:t>
            </a:r>
            <a:r>
              <a:rPr lang="az-Latn-AZ" sz="1400" dirty="0"/>
              <a:t>ə</a:t>
            </a:r>
            <a:r>
              <a:rPr lang="en-US" sz="1400" dirty="0"/>
              <a:t>k </a:t>
            </a:r>
            <a:r>
              <a:rPr lang="en-US" sz="1400" dirty="0" err="1"/>
              <a:t>bir</a:t>
            </a:r>
            <a:r>
              <a:rPr lang="en-US" sz="1400" dirty="0"/>
              <a:t> SP </a:t>
            </a:r>
            <a:r>
              <a:rPr lang="en-US" sz="1400" dirty="0" err="1"/>
              <a:t>ile</a:t>
            </a:r>
            <a:r>
              <a:rPr lang="en-US" sz="1400" dirty="0"/>
              <a:t> </a:t>
            </a:r>
            <a:r>
              <a:rPr lang="az-Latn-AZ" sz="1400" dirty="0" err="1"/>
              <a:t>elədiyimizi</a:t>
            </a:r>
            <a:r>
              <a:rPr lang="az-Latn-AZ" sz="1400" dirty="0"/>
              <a:t> düşünsək</a:t>
            </a:r>
            <a:r>
              <a:rPr lang="en-US" sz="1400" dirty="0"/>
              <a:t>, </a:t>
            </a:r>
            <a:r>
              <a:rPr lang="en-US" sz="1400" dirty="0" err="1"/>
              <a:t>yüzl</a:t>
            </a:r>
            <a:r>
              <a:rPr lang="az-Latn-AZ" sz="1400" dirty="0"/>
              <a:t>ərlə</a:t>
            </a:r>
            <a:r>
              <a:rPr lang="en-US" sz="1400" dirty="0"/>
              <a:t> s</a:t>
            </a:r>
            <a:r>
              <a:rPr lang="az-Latn-AZ" sz="1400" dirty="0"/>
              <a:t>ə</a:t>
            </a:r>
            <a:r>
              <a:rPr lang="en-US" sz="1400" dirty="0"/>
              <a:t>t</a:t>
            </a:r>
            <a:r>
              <a:rPr lang="az-Latn-AZ" sz="1400" dirty="0"/>
              <a:t>i</a:t>
            </a:r>
            <a:r>
              <a:rPr lang="en-US" sz="1400" dirty="0" err="1"/>
              <a:t>rl</a:t>
            </a:r>
            <a:r>
              <a:rPr lang="az-Latn-AZ" sz="1400" dirty="0"/>
              <a:t>i</a:t>
            </a:r>
            <a:r>
              <a:rPr lang="en-US" sz="1400" dirty="0"/>
              <a:t>k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kod</a:t>
            </a:r>
            <a:r>
              <a:rPr lang="en-US" sz="1400" dirty="0"/>
              <a:t> </a:t>
            </a:r>
            <a:r>
              <a:rPr lang="az-Latn-AZ" sz="1400" dirty="0"/>
              <a:t>toplusuna </a:t>
            </a:r>
            <a:r>
              <a:rPr lang="en-US" sz="1400" dirty="0" err="1"/>
              <a:t>gör</a:t>
            </a:r>
            <a:r>
              <a:rPr lang="az-Latn-AZ" sz="1400" dirty="0"/>
              <a:t>ə</a:t>
            </a:r>
            <a:r>
              <a:rPr lang="en-US" sz="1400" dirty="0"/>
              <a:t> t</a:t>
            </a:r>
            <a:r>
              <a:rPr lang="az-Latn-AZ" sz="1400" dirty="0"/>
              <a:t>ə</a:t>
            </a:r>
            <a:r>
              <a:rPr lang="en-US" sz="1400" dirty="0"/>
              <a:t>k </a:t>
            </a:r>
            <a:r>
              <a:rPr lang="en-US" sz="1400" dirty="0" err="1"/>
              <a:t>bir</a:t>
            </a:r>
            <a:r>
              <a:rPr lang="en-US" sz="1400" dirty="0"/>
              <a:t> SP network </a:t>
            </a:r>
            <a:r>
              <a:rPr lang="az-Latn-AZ" sz="1400" dirty="0"/>
              <a:t>axınında</a:t>
            </a:r>
            <a:r>
              <a:rPr lang="en-US" sz="1400" dirty="0"/>
              <a:t> </a:t>
            </a:r>
            <a:r>
              <a:rPr lang="en-US" sz="1400" dirty="0" err="1"/>
              <a:t>ço</a:t>
            </a:r>
            <a:r>
              <a:rPr lang="az-Latn-AZ" sz="1400" dirty="0"/>
              <a:t>x</a:t>
            </a:r>
            <a:r>
              <a:rPr lang="en-US" sz="1400" dirty="0"/>
              <a:t>  </a:t>
            </a:r>
            <a:r>
              <a:rPr lang="en-US" sz="1400" dirty="0" err="1"/>
              <a:t>az</a:t>
            </a:r>
            <a:r>
              <a:rPr lang="en-US" sz="1400" dirty="0"/>
              <a:t> </a:t>
            </a:r>
            <a:r>
              <a:rPr lang="en-US" sz="1400" dirty="0" err="1"/>
              <a:t>yer</a:t>
            </a:r>
            <a:r>
              <a:rPr lang="en-US" sz="1400" dirty="0"/>
              <a:t> </a:t>
            </a:r>
            <a:r>
              <a:rPr lang="en-US" sz="1400" dirty="0" err="1"/>
              <a:t>tuta</a:t>
            </a:r>
            <a:r>
              <a:rPr lang="az-Latn-AZ" sz="1400" dirty="0"/>
              <a:t>r</a:t>
            </a:r>
            <a:r>
              <a:rPr lang="en-US" sz="1400" dirty="0"/>
              <a:t>.</a:t>
            </a:r>
            <a:endParaRPr lang="az-Latn-AZ" sz="1400" dirty="0"/>
          </a:p>
          <a:p>
            <a:r>
              <a:rPr lang="az-Latn-AZ" sz="1600" dirty="0"/>
              <a:t>P</a:t>
            </a:r>
            <a:r>
              <a:rPr lang="en-US" sz="1600" dirty="0" err="1"/>
              <a:t>erformans</a:t>
            </a:r>
            <a:endParaRPr lang="az-Latn-AZ" sz="1600" dirty="0"/>
          </a:p>
          <a:p>
            <a:pPr marL="0" indent="0">
              <a:buNone/>
            </a:pPr>
            <a:r>
              <a:rPr lang="en-US" sz="1400" dirty="0" err="1"/>
              <a:t>SP’l</a:t>
            </a:r>
            <a:r>
              <a:rPr lang="az-Latn-AZ" sz="1400" dirty="0"/>
              <a:t>ə</a:t>
            </a:r>
            <a:r>
              <a:rPr lang="en-US" sz="1400" dirty="0" err="1"/>
              <a:t>rd</a:t>
            </a:r>
            <a:r>
              <a:rPr lang="az-Latn-AZ" sz="1400" dirty="0"/>
              <a:t>ə</a:t>
            </a:r>
            <a:r>
              <a:rPr lang="en-US" sz="1400" dirty="0" err="1"/>
              <a:t>ki</a:t>
            </a:r>
            <a:r>
              <a:rPr lang="en-US" sz="1400" dirty="0"/>
              <a:t> </a:t>
            </a:r>
            <a:r>
              <a:rPr lang="az-Latn-AZ" sz="1400" dirty="0"/>
              <a:t>ə</a:t>
            </a:r>
            <a:r>
              <a:rPr lang="en-US" sz="1400" dirty="0"/>
              <a:t>n </a:t>
            </a:r>
            <a:r>
              <a:rPr lang="az-Latn-AZ" sz="1400" dirty="0"/>
              <a:t>vacib</a:t>
            </a:r>
            <a:r>
              <a:rPr lang="en-US" sz="1400" dirty="0"/>
              <a:t> </a:t>
            </a:r>
            <a:r>
              <a:rPr lang="az-Latn-AZ" sz="1400" dirty="0"/>
              <a:t>xüsusiyyətlərdən</a:t>
            </a:r>
            <a:r>
              <a:rPr lang="en-US" sz="1400" dirty="0"/>
              <a:t> </a:t>
            </a:r>
            <a:r>
              <a:rPr lang="en-US" sz="1400" dirty="0" err="1"/>
              <a:t>biri</a:t>
            </a:r>
            <a:r>
              <a:rPr lang="en-US" sz="1400" dirty="0"/>
              <a:t> d</a:t>
            </a:r>
            <a:r>
              <a:rPr lang="az-Latn-AZ" sz="1400" dirty="0"/>
              <a:t>ə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az-Latn-AZ" sz="1400" dirty="0"/>
              <a:t>dəfə</a:t>
            </a:r>
            <a:r>
              <a:rPr lang="en-US" sz="1400" dirty="0"/>
              <a:t> </a:t>
            </a:r>
            <a:r>
              <a:rPr lang="az-Latn-AZ" sz="1400" dirty="0" err="1"/>
              <a:t>işlədilməsidir</a:t>
            </a:r>
            <a:r>
              <a:rPr lang="en-US" sz="1400" dirty="0"/>
              <a:t>, </a:t>
            </a:r>
            <a:r>
              <a:rPr lang="az-Latn-AZ" sz="1400" dirty="0"/>
              <a:t>Əgər</a:t>
            </a:r>
            <a:r>
              <a:rPr lang="en-US" sz="1400" dirty="0"/>
              <a:t> </a:t>
            </a:r>
            <a:r>
              <a:rPr lang="en-US" sz="1400" dirty="0" err="1"/>
              <a:t>sql</a:t>
            </a:r>
            <a:r>
              <a:rPr lang="en-US" sz="1400" dirty="0"/>
              <a:t> </a:t>
            </a:r>
            <a:r>
              <a:rPr lang="en-US" sz="1400" dirty="0" err="1"/>
              <a:t>kod</a:t>
            </a:r>
            <a:r>
              <a:rPr lang="en-US" sz="1400" dirty="0"/>
              <a:t> </a:t>
            </a:r>
            <a:r>
              <a:rPr lang="az-Latn-AZ" sz="1400" dirty="0"/>
              <a:t>ilə bunu eləsək edilən hər bir proses</a:t>
            </a:r>
            <a:r>
              <a:rPr lang="en-US" sz="1400" dirty="0"/>
              <a:t> </a:t>
            </a:r>
            <a:r>
              <a:rPr lang="en-US" sz="1400" dirty="0" err="1"/>
              <a:t>clientın</a:t>
            </a:r>
            <a:r>
              <a:rPr lang="en-US" sz="1400" dirty="0"/>
              <a:t> h</a:t>
            </a:r>
            <a:r>
              <a:rPr lang="az-Latn-AZ" sz="1400" dirty="0"/>
              <a:t>ə</a:t>
            </a:r>
            <a:r>
              <a:rPr lang="en-US" sz="1400" dirty="0"/>
              <a:t>r </a:t>
            </a:r>
            <a:r>
              <a:rPr lang="en-US" sz="1400" dirty="0" err="1"/>
              <a:t>ist</a:t>
            </a:r>
            <a:r>
              <a:rPr lang="az-Latn-AZ" sz="1400" dirty="0" err="1"/>
              <a:t>ədiyində</a:t>
            </a:r>
            <a:r>
              <a:rPr lang="en-US" sz="1400" dirty="0"/>
              <a:t> </a:t>
            </a:r>
            <a:r>
              <a:rPr lang="en-US" sz="1400" dirty="0" err="1"/>
              <a:t>yenid</a:t>
            </a:r>
            <a:r>
              <a:rPr lang="az-Latn-AZ" sz="1400" dirty="0"/>
              <a:t>ə</a:t>
            </a:r>
            <a:r>
              <a:rPr lang="en-US" sz="1400" dirty="0"/>
              <a:t>n </a:t>
            </a:r>
            <a:r>
              <a:rPr lang="en-US" sz="1400" dirty="0" err="1"/>
              <a:t>sqle</a:t>
            </a:r>
            <a:r>
              <a:rPr lang="en-US" sz="1400" dirty="0"/>
              <a:t> </a:t>
            </a:r>
            <a:r>
              <a:rPr lang="en-US" sz="1400" dirty="0" err="1"/>
              <a:t>gönd</a:t>
            </a:r>
            <a:r>
              <a:rPr lang="az-Latn-AZ" sz="1400" dirty="0"/>
              <a:t>ə</a:t>
            </a:r>
            <a:r>
              <a:rPr lang="en-US" sz="1400" dirty="0"/>
              <a:t>r</a:t>
            </a:r>
            <a:r>
              <a:rPr lang="az-Latn-AZ" sz="1400" dirty="0" err="1"/>
              <a:t>ilir</a:t>
            </a:r>
            <a:r>
              <a:rPr lang="en-US" sz="1400" dirty="0"/>
              <a:t>. Bu da </a:t>
            </a:r>
            <a:r>
              <a:rPr lang="az-Latn-AZ" sz="1400" dirty="0"/>
              <a:t>sürətə təsir edir</a:t>
            </a:r>
            <a:r>
              <a:rPr lang="en-US" sz="1400" dirty="0"/>
              <a:t>. </a:t>
            </a:r>
            <a:endParaRPr lang="az-Latn-AZ" sz="3600" dirty="0">
              <a:latin typeface="+mj-lt"/>
              <a:ea typeface="+mn-ea"/>
            </a:endParaRPr>
          </a:p>
          <a:p>
            <a:r>
              <a:rPr lang="az-Latn-AZ" sz="1600" dirty="0" err="1">
                <a:latin typeface="+mj-lt"/>
                <a:ea typeface="+mn-ea"/>
              </a:rPr>
              <a:t>Stored</a:t>
            </a:r>
            <a:r>
              <a:rPr lang="az-Latn-AZ" sz="1600" dirty="0">
                <a:latin typeface="+mj-lt"/>
                <a:ea typeface="+mn-ea"/>
              </a:rPr>
              <a:t> </a:t>
            </a:r>
            <a:r>
              <a:rPr lang="az-Latn-AZ" sz="1600" dirty="0" err="1">
                <a:latin typeface="+mj-lt"/>
                <a:ea typeface="+mn-ea"/>
              </a:rPr>
              <a:t>Procedure</a:t>
            </a:r>
            <a:r>
              <a:rPr lang="az-Latn-AZ" sz="1600" dirty="0">
                <a:latin typeface="+mj-lt"/>
                <a:ea typeface="+mn-ea"/>
              </a:rPr>
              <a:t> </a:t>
            </a:r>
            <a:r>
              <a:rPr lang="en-US" sz="1600" dirty="0" err="1">
                <a:latin typeface="+mj-lt"/>
                <a:ea typeface="+mn-ea"/>
              </a:rPr>
              <a:t>məlumatlarınızı</a:t>
            </a:r>
            <a:r>
              <a:rPr lang="en-US" sz="1600" dirty="0">
                <a:latin typeface="+mj-lt"/>
                <a:ea typeface="+mn-ea"/>
              </a:rPr>
              <a:t> </a:t>
            </a:r>
            <a:r>
              <a:rPr lang="en-US" sz="1600" dirty="0" err="1">
                <a:latin typeface="+mj-lt"/>
                <a:ea typeface="+mn-ea"/>
              </a:rPr>
              <a:t>daha</a:t>
            </a:r>
            <a:r>
              <a:rPr lang="en-US" sz="1600" dirty="0">
                <a:latin typeface="+mj-lt"/>
                <a:ea typeface="+mn-ea"/>
              </a:rPr>
              <a:t> </a:t>
            </a:r>
            <a:r>
              <a:rPr lang="en-US" sz="1600" dirty="0" err="1">
                <a:latin typeface="+mj-lt"/>
                <a:ea typeface="+mn-ea"/>
              </a:rPr>
              <a:t>yaxşı</a:t>
            </a:r>
            <a:r>
              <a:rPr lang="az-Latn-AZ" sz="1600" dirty="0">
                <a:latin typeface="+mj-lt"/>
                <a:ea typeface="+mn-ea"/>
              </a:rPr>
              <a:t> </a:t>
            </a:r>
            <a:r>
              <a:rPr lang="az-Latn-AZ" sz="1600" dirty="0" err="1">
                <a:latin typeface="+mj-lt"/>
                <a:ea typeface="+mn-ea"/>
              </a:rPr>
              <a:t>təhlükəsizliyini</a:t>
            </a:r>
            <a:r>
              <a:rPr lang="az-Latn-AZ" sz="1600" dirty="0">
                <a:latin typeface="+mj-lt"/>
                <a:ea typeface="+mn-ea"/>
              </a:rPr>
              <a:t> </a:t>
            </a:r>
            <a:r>
              <a:rPr lang="en-US" sz="1600" dirty="0" err="1">
                <a:latin typeface="+mj-lt"/>
                <a:ea typeface="+mn-ea"/>
              </a:rPr>
              <a:t>təmin</a:t>
            </a:r>
            <a:r>
              <a:rPr lang="en-US" sz="1600" dirty="0">
                <a:latin typeface="+mj-lt"/>
                <a:ea typeface="+mn-ea"/>
              </a:rPr>
              <a:t> </a:t>
            </a:r>
            <a:r>
              <a:rPr lang="en-US" sz="1600" dirty="0" err="1">
                <a:latin typeface="+mj-lt"/>
                <a:ea typeface="+mn-ea"/>
              </a:rPr>
              <a:t>edir</a:t>
            </a:r>
            <a:endParaRPr lang="en-US" sz="1600" dirty="0">
              <a:latin typeface="+mj-lt"/>
              <a:ea typeface="+mn-ea"/>
            </a:endParaRPr>
          </a:p>
          <a:p>
            <a:r>
              <a:rPr lang="en-US" sz="1600" dirty="0" err="1">
                <a:latin typeface="+mj-lt"/>
                <a:ea typeface="+mn-ea"/>
              </a:rPr>
              <a:t>İstifadəçilərə</a:t>
            </a:r>
            <a:r>
              <a:rPr lang="az-Latn-AZ" sz="1600" dirty="0">
                <a:latin typeface="+mj-lt"/>
                <a:ea typeface="+mn-ea"/>
              </a:rPr>
              <a:t> </a:t>
            </a:r>
            <a:r>
              <a:rPr lang="az-Latn-AZ" sz="1600" dirty="0" err="1">
                <a:latin typeface="+mj-lt"/>
                <a:ea typeface="+mn-ea"/>
              </a:rPr>
              <a:t>Stored</a:t>
            </a:r>
            <a:r>
              <a:rPr lang="en-US" sz="1600" dirty="0">
                <a:latin typeface="+mj-lt"/>
                <a:ea typeface="+mn-ea"/>
              </a:rPr>
              <a:t> </a:t>
            </a:r>
            <a:r>
              <a:rPr lang="en-US" sz="1600" dirty="0" err="1">
                <a:latin typeface="+mj-lt"/>
                <a:ea typeface="+mn-ea"/>
              </a:rPr>
              <a:t>prosedur</a:t>
            </a:r>
            <a:r>
              <a:rPr lang="az-Latn-AZ" sz="1600" dirty="0">
                <a:latin typeface="+mj-lt"/>
                <a:ea typeface="+mn-ea"/>
              </a:rPr>
              <a:t>eni</a:t>
            </a:r>
            <a:r>
              <a:rPr lang="en-US" sz="1600" dirty="0">
                <a:latin typeface="+mj-lt"/>
                <a:ea typeface="+mn-ea"/>
              </a:rPr>
              <a:t> </a:t>
            </a:r>
            <a:r>
              <a:rPr lang="en-US" sz="1600" dirty="0" err="1">
                <a:latin typeface="+mj-lt"/>
                <a:ea typeface="+mn-ea"/>
              </a:rPr>
              <a:t>birbaşa</a:t>
            </a:r>
            <a:r>
              <a:rPr lang="en-US" sz="1600" dirty="0">
                <a:latin typeface="+mj-lt"/>
                <a:ea typeface="+mn-ea"/>
              </a:rPr>
              <a:t> </a:t>
            </a:r>
            <a:r>
              <a:rPr lang="en-US" sz="1600" dirty="0" err="1">
                <a:latin typeface="+mj-lt"/>
                <a:ea typeface="+mn-ea"/>
              </a:rPr>
              <a:t>icra</a:t>
            </a:r>
            <a:r>
              <a:rPr lang="en-US" sz="1600" dirty="0">
                <a:latin typeface="+mj-lt"/>
                <a:ea typeface="+mn-ea"/>
              </a:rPr>
              <a:t> </a:t>
            </a:r>
            <a:r>
              <a:rPr lang="en-US" sz="1600" dirty="0" err="1">
                <a:latin typeface="+mj-lt"/>
                <a:ea typeface="+mn-ea"/>
              </a:rPr>
              <a:t>etmək</a:t>
            </a:r>
            <a:r>
              <a:rPr lang="en-US" sz="1600" dirty="0">
                <a:latin typeface="+mj-lt"/>
                <a:ea typeface="+mn-ea"/>
              </a:rPr>
              <a:t> </a:t>
            </a:r>
            <a:r>
              <a:rPr lang="en-US" sz="1600" dirty="0" err="1">
                <a:latin typeface="+mj-lt"/>
                <a:ea typeface="+mn-ea"/>
              </a:rPr>
              <a:t>icazəsi</a:t>
            </a:r>
            <a:r>
              <a:rPr lang="en-US" sz="1600" dirty="0">
                <a:latin typeface="+mj-lt"/>
                <a:ea typeface="+mn-ea"/>
              </a:rPr>
              <a:t> </a:t>
            </a:r>
            <a:r>
              <a:rPr lang="en-US" sz="1600" dirty="0" err="1">
                <a:latin typeface="+mj-lt"/>
                <a:ea typeface="+mn-ea"/>
              </a:rPr>
              <a:t>olma</a:t>
            </a:r>
            <a:r>
              <a:rPr lang="az-Latn-AZ" sz="1600" dirty="0" err="1">
                <a:latin typeface="+mj-lt"/>
                <a:ea typeface="+mn-ea"/>
              </a:rPr>
              <a:t>sada</a:t>
            </a:r>
            <a:r>
              <a:rPr lang="az-Latn-AZ" sz="1600" dirty="0">
                <a:latin typeface="+mj-lt"/>
                <a:ea typeface="+mn-ea"/>
              </a:rPr>
              <a:t> </a:t>
            </a:r>
            <a:r>
              <a:rPr lang="az-Latn-AZ" sz="1600" dirty="0" err="1">
                <a:latin typeface="+mj-lt"/>
                <a:ea typeface="+mn-ea"/>
              </a:rPr>
              <a:t>Stored</a:t>
            </a:r>
            <a:r>
              <a:rPr lang="az-Latn-AZ" sz="1600" dirty="0">
                <a:latin typeface="+mj-lt"/>
                <a:ea typeface="+mn-ea"/>
              </a:rPr>
              <a:t> </a:t>
            </a:r>
            <a:r>
              <a:rPr lang="az-Latn-AZ" sz="1600" dirty="0" err="1">
                <a:latin typeface="+mj-lt"/>
                <a:ea typeface="+mn-ea"/>
              </a:rPr>
              <a:t>procedure</a:t>
            </a:r>
            <a:r>
              <a:rPr lang="en-US" sz="1600" dirty="0">
                <a:latin typeface="+mj-lt"/>
                <a:ea typeface="+mn-ea"/>
              </a:rPr>
              <a:t> </a:t>
            </a:r>
            <a:r>
              <a:rPr lang="en-US" sz="1600" dirty="0" err="1">
                <a:latin typeface="+mj-lt"/>
                <a:ea typeface="+mn-ea"/>
              </a:rPr>
              <a:t>icra</a:t>
            </a:r>
            <a:r>
              <a:rPr lang="en-US" sz="1600" dirty="0">
                <a:latin typeface="+mj-lt"/>
                <a:ea typeface="+mn-ea"/>
              </a:rPr>
              <a:t> </a:t>
            </a:r>
            <a:r>
              <a:rPr lang="en-US" sz="1600" dirty="0" err="1">
                <a:latin typeface="+mj-lt"/>
                <a:ea typeface="+mn-ea"/>
              </a:rPr>
              <a:t>etmək</a:t>
            </a:r>
            <a:r>
              <a:rPr lang="en-US" sz="1600" dirty="0">
                <a:latin typeface="+mj-lt"/>
                <a:ea typeface="+mn-ea"/>
              </a:rPr>
              <a:t> </a:t>
            </a:r>
            <a:r>
              <a:rPr lang="en-US" sz="1600" dirty="0" err="1">
                <a:latin typeface="+mj-lt"/>
                <a:ea typeface="+mn-ea"/>
              </a:rPr>
              <a:t>üçün</a:t>
            </a:r>
            <a:r>
              <a:rPr lang="en-US" sz="1600" dirty="0">
                <a:latin typeface="+mj-lt"/>
                <a:ea typeface="+mn-ea"/>
              </a:rPr>
              <a:t> </a:t>
            </a:r>
            <a:r>
              <a:rPr lang="en-US" sz="1600" dirty="0" err="1">
                <a:latin typeface="+mj-lt"/>
                <a:ea typeface="+mn-ea"/>
              </a:rPr>
              <a:t>icazə</a:t>
            </a:r>
            <a:r>
              <a:rPr lang="en-US" sz="1600" dirty="0">
                <a:latin typeface="+mj-lt"/>
                <a:ea typeface="+mn-ea"/>
              </a:rPr>
              <a:t> </a:t>
            </a:r>
            <a:r>
              <a:rPr lang="en-US" sz="1600" dirty="0" err="1">
                <a:latin typeface="+mj-lt"/>
                <a:ea typeface="+mn-ea"/>
              </a:rPr>
              <a:t>verilə</a:t>
            </a:r>
            <a:r>
              <a:rPr lang="en-US" sz="1600" dirty="0">
                <a:latin typeface="+mj-lt"/>
                <a:ea typeface="+mn-ea"/>
              </a:rPr>
              <a:t> </a:t>
            </a:r>
            <a:r>
              <a:rPr lang="en-US" sz="1600" dirty="0" err="1">
                <a:latin typeface="+mj-lt"/>
                <a:ea typeface="+mn-ea"/>
              </a:rPr>
              <a:t>bilər</a:t>
            </a:r>
            <a:r>
              <a:rPr lang="en-US" sz="1600" dirty="0">
                <a:latin typeface="+mj-lt"/>
                <a:ea typeface="+mn-ea"/>
              </a:rPr>
              <a:t>.</a:t>
            </a:r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FE2057F-9C71-4DE5-A897-D2067C4428C1}"/>
              </a:ext>
            </a:extLst>
          </p:cNvPr>
          <p:cNvSpPr/>
          <p:nvPr/>
        </p:nvSpPr>
        <p:spPr>
          <a:xfrm>
            <a:off x="7467600" y="6096000"/>
            <a:ext cx="1676400" cy="761999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FFFF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74CD8D64-2AAB-442F-9EF4-FBC7A2055884}"/>
              </a:ext>
            </a:extLst>
          </p:cNvPr>
          <p:cNvSpPr/>
          <p:nvPr/>
        </p:nvSpPr>
        <p:spPr>
          <a:xfrm>
            <a:off x="0" y="6096000"/>
            <a:ext cx="9144000" cy="761999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FFFF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FA2CB5-DE3F-49A4-ACA7-31A989BC4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054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F2EA6-BD28-4C62-9DE6-E8825027928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algn="r">
              <a:defRPr/>
            </a:pPr>
            <a:r>
              <a:rPr lang="en-US" sz="1000">
                <a:latin typeface="Arial" charset="0"/>
                <a:ea typeface="ＭＳ Ｐゴシック" charset="0"/>
              </a:rPr>
              <a:t>cs3431</a:t>
            </a:r>
          </a:p>
        </p:txBody>
      </p:sp>
      <p:sp>
        <p:nvSpPr>
          <p:cNvPr id="352258" name="Rectangle 2">
            <a:extLst>
              <a:ext uri="{FF2B5EF4-FFF2-40B4-BE49-F238E27FC236}">
                <a16:creationId xmlns:a16="http://schemas.microsoft.com/office/drawing/2014/main" id="{F41699AC-750B-40DB-8E3B-E5BC7E2CA6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 Stored Procedure</a:t>
            </a:r>
            <a:r>
              <a:rPr lang="az-Latn-AZ" dirty="0">
                <a:ea typeface="+mj-ea"/>
                <a:cs typeface="+mj-cs"/>
              </a:rPr>
              <a:t> Yaratmaq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4E93809-4C97-4100-8F5B-1CA5E18938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517775"/>
            <a:ext cx="7467600" cy="1371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b="1" dirty="0">
                <a:solidFill>
                  <a:srgbClr val="800000"/>
                </a:solidFill>
              </a:rPr>
              <a:t>CREATE [OR REPLACE] PROCEDURE </a:t>
            </a:r>
            <a:r>
              <a:rPr lang="en-US" sz="1400" dirty="0"/>
              <a:t>&lt;</a:t>
            </a:r>
            <a:r>
              <a:rPr lang="en-US" sz="1400" dirty="0" err="1"/>
              <a:t>procedureName</a:t>
            </a:r>
            <a:r>
              <a:rPr lang="en-US" sz="1400" dirty="0"/>
              <a:t>&gt; (&lt;</a:t>
            </a:r>
            <a:r>
              <a:rPr lang="en-US" sz="1400" dirty="0" err="1"/>
              <a:t>paramList</a:t>
            </a:r>
            <a:r>
              <a:rPr lang="en-US" sz="1400" dirty="0"/>
              <a:t>&gt;) [</a:t>
            </a:r>
            <a:r>
              <a:rPr lang="en-US" sz="1400" b="1" dirty="0">
                <a:solidFill>
                  <a:srgbClr val="800000"/>
                </a:solidFill>
              </a:rPr>
              <a:t>IS| AS]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400" dirty="0"/>
              <a:t>	&lt;</a:t>
            </a:r>
            <a:r>
              <a:rPr lang="en-US" sz="1400" dirty="0" err="1"/>
              <a:t>localDeclarations</a:t>
            </a:r>
            <a:r>
              <a:rPr lang="en-US" sz="1400" dirty="0"/>
              <a:t>&gt;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400" b="1" dirty="0">
                <a:solidFill>
                  <a:srgbClr val="800000"/>
                </a:solidFill>
              </a:rPr>
              <a:t>Begin</a:t>
            </a:r>
            <a:endParaRPr lang="en-US" sz="1400" dirty="0"/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400" dirty="0"/>
              <a:t>	&lt;</a:t>
            </a:r>
            <a:r>
              <a:rPr lang="en-US" sz="1400" dirty="0" err="1"/>
              <a:t>procedureBody</a:t>
            </a:r>
            <a:r>
              <a:rPr lang="en-US" sz="1400" dirty="0"/>
              <a:t>&gt;;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400" b="1" dirty="0">
                <a:solidFill>
                  <a:srgbClr val="800000"/>
                </a:solidFill>
              </a:rPr>
              <a:t>End;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400" b="1" dirty="0"/>
              <a:t>/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DD0F96C-3286-407D-8E05-88A19C365CBC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819400"/>
            <a:ext cx="4876800" cy="3276600"/>
            <a:chOff x="1981200" y="1268627"/>
            <a:chExt cx="4876800" cy="2568145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0C611FB9-E76C-4244-8822-7E69126B0F9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562600" y="1268627"/>
              <a:ext cx="685800" cy="895865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F2D9B73E-A6DE-42B2-B3FA-04741FB88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224216"/>
              <a:ext cx="4876800" cy="16125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charset="0"/>
                <a:buChar char="l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692150" indent="-3476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charset="0"/>
                <a:buChar char="l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987425" indent="-29368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charset="0"/>
                <a:buChar char="l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81113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charset="0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98613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0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055813" indent="-3159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0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513013" indent="-3159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0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970213" indent="-3159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0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427413" indent="-3159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0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eaLnBrk="1" hangingPunct="1">
                <a:lnSpc>
                  <a:spcPct val="80000"/>
                </a:lnSpc>
                <a:buFont typeface="Wingdings" charset="0"/>
                <a:buNone/>
                <a:defRPr/>
              </a:pPr>
              <a:r>
                <a:rPr lang="en-US" sz="1600" b="1" dirty="0">
                  <a:solidFill>
                    <a:srgbClr val="3333FF"/>
                  </a:solidFill>
                </a:rPr>
                <a:t>A parameter in the </a:t>
              </a:r>
              <a:r>
                <a:rPr lang="en-US" sz="1600" b="1" dirty="0" err="1">
                  <a:solidFill>
                    <a:srgbClr val="3333FF"/>
                  </a:solidFill>
                </a:rPr>
                <a:t>paramList</a:t>
              </a:r>
              <a:r>
                <a:rPr lang="en-US" sz="1600" b="1" dirty="0">
                  <a:solidFill>
                    <a:srgbClr val="3333FF"/>
                  </a:solidFill>
                </a:rPr>
                <a:t> is specified as:</a:t>
              </a:r>
              <a:endParaRPr lang="en-US" sz="1600" dirty="0"/>
            </a:p>
            <a:p>
              <a:pPr eaLnBrk="1" hangingPunct="1">
                <a:lnSpc>
                  <a:spcPct val="80000"/>
                </a:lnSpc>
                <a:buFont typeface="Wingdings" charset="0"/>
                <a:buNone/>
                <a:defRPr/>
              </a:pPr>
              <a:r>
                <a:rPr lang="en-US" sz="1600" i="1" dirty="0">
                  <a:solidFill>
                    <a:srgbClr val="800000"/>
                  </a:solidFill>
                </a:rPr>
                <a:t>               &lt;name&gt; &lt;mode&gt; &lt;type&gt;</a:t>
              </a:r>
            </a:p>
            <a:p>
              <a:pPr eaLnBrk="1" hangingPunct="1">
                <a:lnSpc>
                  <a:spcPct val="80000"/>
                </a:lnSpc>
                <a:buFont typeface="Wingdings" charset="0"/>
                <a:buNone/>
                <a:defRPr/>
              </a:pPr>
              <a:endParaRPr lang="en-US" sz="1600" dirty="0"/>
            </a:p>
            <a:p>
              <a:pPr eaLnBrk="1" hangingPunct="1">
                <a:lnSpc>
                  <a:spcPct val="80000"/>
                </a:lnSpc>
                <a:buFont typeface="Wingdings" charset="0"/>
                <a:buNone/>
                <a:defRPr/>
              </a:pPr>
              <a:r>
                <a:rPr lang="en-US" sz="1600" b="1" u="sng" dirty="0">
                  <a:solidFill>
                    <a:srgbClr val="800000"/>
                  </a:solidFill>
                </a:rPr>
                <a:t>Mode:</a:t>
              </a:r>
            </a:p>
            <a:p>
              <a:pPr eaLnBrk="1" hangingPunct="1">
                <a:lnSpc>
                  <a:spcPct val="80000"/>
                </a:lnSpc>
                <a:buFont typeface="Wingdings" charset="0"/>
                <a:buNone/>
                <a:defRPr/>
              </a:pPr>
              <a:r>
                <a:rPr lang="en-US" sz="1600" dirty="0"/>
                <a:t>       </a:t>
              </a:r>
              <a:r>
                <a:rPr lang="en-US" sz="1600" b="1" dirty="0"/>
                <a:t>IN</a:t>
              </a:r>
              <a:r>
                <a:rPr lang="en-US" sz="1600" dirty="0"/>
                <a:t> </a:t>
              </a:r>
              <a:r>
                <a:rPr lang="en-US" sz="1600" dirty="0">
                  <a:sym typeface="Wingdings"/>
                </a:rPr>
                <a:t> input parameter  (default)</a:t>
              </a:r>
            </a:p>
            <a:p>
              <a:pPr eaLnBrk="1" hangingPunct="1">
                <a:lnSpc>
                  <a:spcPct val="80000"/>
                </a:lnSpc>
                <a:buFont typeface="Wingdings" charset="0"/>
                <a:buNone/>
                <a:defRPr/>
              </a:pPr>
              <a:r>
                <a:rPr lang="en-US" sz="1600" dirty="0">
                  <a:sym typeface="Wingdings"/>
                </a:rPr>
                <a:t>       </a:t>
              </a:r>
              <a:r>
                <a:rPr lang="en-US" sz="1600" b="1" dirty="0">
                  <a:sym typeface="Wingdings"/>
                </a:rPr>
                <a:t>OUT</a:t>
              </a:r>
              <a:r>
                <a:rPr lang="en-US" sz="1600" dirty="0">
                  <a:sym typeface="Wingdings"/>
                </a:rPr>
                <a:t>  output parameter</a:t>
              </a:r>
            </a:p>
            <a:p>
              <a:pPr eaLnBrk="1" hangingPunct="1">
                <a:lnSpc>
                  <a:spcPct val="80000"/>
                </a:lnSpc>
                <a:buFont typeface="Wingdings" charset="0"/>
                <a:buNone/>
                <a:defRPr/>
              </a:pPr>
              <a:r>
                <a:rPr lang="en-US" sz="1600" dirty="0">
                  <a:sym typeface="Wingdings"/>
                </a:rPr>
                <a:t>      </a:t>
              </a:r>
              <a:r>
                <a:rPr lang="en-US" sz="1600" dirty="0"/>
                <a:t> </a:t>
              </a:r>
              <a:r>
                <a:rPr lang="en-US" sz="1600" b="1" dirty="0"/>
                <a:t>INOUT</a:t>
              </a:r>
              <a:r>
                <a:rPr lang="en-US" sz="1600" dirty="0"/>
                <a:t> </a:t>
              </a:r>
              <a:r>
                <a:rPr lang="en-US" sz="1600" dirty="0">
                  <a:sym typeface="Wingdings"/>
                </a:rPr>
                <a:t> input and output parameter</a:t>
              </a:r>
              <a:endParaRPr lang="en-US" sz="1600" dirty="0"/>
            </a:p>
            <a:p>
              <a:pPr marL="0" indent="0" eaLnBrk="1" hangingPunct="1">
                <a:buFont typeface="Wingdings" charset="0"/>
                <a:buNone/>
                <a:defRPr/>
              </a:pPr>
              <a:endParaRPr lang="en-US" sz="1600" b="1" dirty="0">
                <a:solidFill>
                  <a:srgbClr val="800000"/>
                </a:solidFill>
                <a:cs typeface="+mn-cs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6C43051-C977-46E5-BA4D-E87EF47F1E14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752600"/>
            <a:ext cx="3886200" cy="765175"/>
            <a:chOff x="3276600" y="2359104"/>
            <a:chExt cx="3886200" cy="765096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151BD3D-AE1B-48E8-8F73-92C2D462299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4637088" y="2743239"/>
              <a:ext cx="87312" cy="380961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" name="Rectangle 3">
              <a:extLst>
                <a:ext uri="{FF2B5EF4-FFF2-40B4-BE49-F238E27FC236}">
                  <a16:creationId xmlns:a16="http://schemas.microsoft.com/office/drawing/2014/main" id="{344E0A2E-AB42-43C9-B3D2-58940D5F6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2359104"/>
              <a:ext cx="3886200" cy="3809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charset="0"/>
                <a:buChar char="l"/>
                <a:defRPr sz="3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692150" indent="-3476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charset="0"/>
                <a:buChar char="l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987425" indent="-29368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charset="0"/>
                <a:buChar char="l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81113" indent="-2921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charset="0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598613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0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055813" indent="-3159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0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513013" indent="-3159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0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970213" indent="-3159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0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427413" indent="-3159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0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eaLnBrk="1" hangingPunct="1">
                <a:lnSpc>
                  <a:spcPct val="80000"/>
                </a:lnSpc>
                <a:buFont typeface="Wingdings" charset="0"/>
                <a:buNone/>
                <a:defRPr/>
              </a:pPr>
              <a:r>
                <a:rPr lang="az-Latn-AZ" sz="1400" b="1" dirty="0">
                  <a:solidFill>
                    <a:srgbClr val="3333FF"/>
                  </a:solidFill>
                </a:rPr>
                <a:t>Əgər mövcuddursa</a:t>
              </a:r>
              <a:r>
                <a:rPr lang="en-US" sz="1400" b="1" dirty="0">
                  <a:solidFill>
                    <a:srgbClr val="3333FF"/>
                  </a:solidFill>
                </a:rPr>
                <a:t>, </a:t>
              </a:r>
              <a:r>
                <a:rPr lang="az-Latn-AZ" sz="1400" b="1" dirty="0">
                  <a:solidFill>
                    <a:srgbClr val="3333FF"/>
                  </a:solidFill>
                </a:rPr>
                <a:t>onda(sil)</a:t>
              </a:r>
              <a:r>
                <a:rPr lang="en-US" sz="1400" b="1" dirty="0">
                  <a:solidFill>
                    <a:srgbClr val="3333FF"/>
                  </a:solidFill>
                </a:rPr>
                <a:t> drop  </a:t>
              </a:r>
              <a:r>
                <a:rPr lang="az-Latn-AZ" sz="1400" b="1" dirty="0">
                  <a:solidFill>
                    <a:srgbClr val="3333FF"/>
                  </a:solidFill>
                </a:rPr>
                <a:t>və</a:t>
              </a:r>
              <a:r>
                <a:rPr lang="en-US" sz="1400" b="1" dirty="0">
                  <a:solidFill>
                    <a:srgbClr val="3333FF"/>
                  </a:solidFill>
                </a:rPr>
                <a:t> c</a:t>
              </a:r>
              <a:r>
                <a:rPr lang="az-Latn-AZ" sz="1400" b="1" dirty="0" err="1">
                  <a:solidFill>
                    <a:srgbClr val="3333FF"/>
                  </a:solidFill>
                </a:rPr>
                <a:t>reate</a:t>
              </a:r>
              <a:r>
                <a:rPr lang="az-Latn-AZ" sz="1400" b="1" dirty="0">
                  <a:solidFill>
                    <a:srgbClr val="3333FF"/>
                  </a:solidFill>
                </a:rPr>
                <a:t>(yenidən yarat)</a:t>
              </a:r>
              <a:r>
                <a:rPr lang="en-US" sz="1400" b="1" dirty="0">
                  <a:solidFill>
                    <a:srgbClr val="3333FF"/>
                  </a:solidFill>
                </a:rPr>
                <a:t> </a:t>
              </a:r>
              <a:endParaRPr lang="en-US" sz="1400" dirty="0"/>
            </a:p>
            <a:p>
              <a:pPr marL="0" indent="0" eaLnBrk="1" hangingPunct="1">
                <a:buFont typeface="Wingdings" charset="0"/>
                <a:buNone/>
                <a:defRPr/>
              </a:pPr>
              <a:endParaRPr lang="en-US" sz="1400" b="1" dirty="0">
                <a:solidFill>
                  <a:srgbClr val="800000"/>
                </a:solidFill>
                <a:cs typeface="+mn-cs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F822193-4633-41CF-A8B0-D6481620EBC9}"/>
              </a:ext>
            </a:extLst>
          </p:cNvPr>
          <p:cNvGrpSpPr>
            <a:grpSpLocks/>
          </p:cNvGrpSpPr>
          <p:nvPr/>
        </p:nvGrpSpPr>
        <p:grpSpPr bwMode="auto">
          <a:xfrm>
            <a:off x="5272088" y="1778000"/>
            <a:ext cx="2487612" cy="762000"/>
            <a:chOff x="3276600" y="2359104"/>
            <a:chExt cx="2487535" cy="762000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62236DB-A82E-4A48-95DC-967D940D12D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724355" y="2743279"/>
              <a:ext cx="430199" cy="377825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Rectangle 3">
              <a:extLst>
                <a:ext uri="{FF2B5EF4-FFF2-40B4-BE49-F238E27FC236}">
                  <a16:creationId xmlns:a16="http://schemas.microsoft.com/office/drawing/2014/main" id="{94FB8299-B57E-44E7-ADD2-994C34E618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2359104"/>
              <a:ext cx="2487535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/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None/>
              </a:pPr>
              <a:r>
                <a:rPr lang="en-US" altLang="en-US" sz="1400" b="1" dirty="0">
                  <a:solidFill>
                    <a:srgbClr val="3333FF"/>
                  </a:solidFill>
                </a:rPr>
                <a:t>‘IS’ or ‘AS’  </a:t>
              </a:r>
              <a:r>
                <a:rPr lang="az-Latn-AZ" altLang="en-US" sz="1400" b="1" dirty="0" err="1">
                  <a:solidFill>
                    <a:srgbClr val="3333FF"/>
                  </a:solidFill>
                </a:rPr>
                <a:t>ikisinində</a:t>
              </a:r>
              <a:r>
                <a:rPr lang="az-Latn-AZ" altLang="en-US" sz="1400" b="1" dirty="0">
                  <a:solidFill>
                    <a:srgbClr val="3333FF"/>
                  </a:solidFill>
                </a:rPr>
                <a:t> dəyəri </a:t>
              </a:r>
              <a:r>
                <a:rPr lang="az-Latn-AZ" altLang="en-US" sz="1400" b="1" dirty="0" err="1">
                  <a:solidFill>
                    <a:srgbClr val="3333FF"/>
                  </a:solidFill>
                </a:rPr>
                <a:t>eynidi</a:t>
              </a:r>
              <a:endParaRPr lang="en-US" altLang="en-US" sz="1400" dirty="0"/>
            </a:p>
            <a:p>
              <a:pPr eaLnBrk="1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None/>
              </a:pPr>
              <a:endParaRPr lang="en-US" altLang="en-US" sz="1400" b="1" dirty="0">
                <a:solidFill>
                  <a:srgbClr val="800000"/>
                </a:solidFill>
              </a:endParaRPr>
            </a:p>
          </p:txBody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C74A921-D39E-4817-8575-29A2BC779347}"/>
              </a:ext>
            </a:extLst>
          </p:cNvPr>
          <p:cNvSpPr/>
          <p:nvPr/>
        </p:nvSpPr>
        <p:spPr>
          <a:xfrm>
            <a:off x="0" y="6026052"/>
            <a:ext cx="9144000" cy="831947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FFFF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73AAF-0413-490E-B834-D8112A38C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General Structure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5F7D63-A2F4-4AC8-9FC2-9AFD5C5145ED}"/>
              </a:ext>
            </a:extLst>
          </p:cNvPr>
          <p:cNvSpPr/>
          <p:nvPr/>
        </p:nvSpPr>
        <p:spPr>
          <a:xfrm>
            <a:off x="457200" y="1752600"/>
            <a:ext cx="6477000" cy="396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800" b="1" dirty="0">
                <a:solidFill>
                  <a:srgbClr val="800000"/>
                </a:solidFill>
              </a:rPr>
              <a:t>CREATE [OR REPLACE] PROCEDURE </a:t>
            </a:r>
            <a:r>
              <a:rPr lang="en-US" sz="1800" dirty="0" err="1">
                <a:solidFill>
                  <a:schemeClr val="tx1"/>
                </a:solidFill>
              </a:rPr>
              <a:t>procedure_name</a:t>
            </a:r>
            <a:endParaRPr lang="en-US" sz="18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1800" dirty="0">
                <a:solidFill>
                  <a:schemeClr val="tx1"/>
                </a:solidFill>
              </a:rPr>
              <a:t>    [ (parameter [,parameter]) ]</a:t>
            </a:r>
          </a:p>
          <a:p>
            <a:pPr>
              <a:defRPr/>
            </a:pPr>
            <a:endParaRPr lang="en-US" sz="18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1800" b="1" dirty="0">
                <a:solidFill>
                  <a:srgbClr val="800000"/>
                </a:solidFill>
              </a:rPr>
              <a:t>[IS | AS]</a:t>
            </a:r>
          </a:p>
          <a:p>
            <a:pPr>
              <a:defRPr/>
            </a:pPr>
            <a:r>
              <a:rPr lang="en-US" sz="1800" dirty="0">
                <a:solidFill>
                  <a:schemeClr val="tx1"/>
                </a:solidFill>
              </a:rPr>
              <a:t>    [</a:t>
            </a:r>
            <a:r>
              <a:rPr lang="en-US" sz="1800" dirty="0" err="1">
                <a:solidFill>
                  <a:schemeClr val="tx1"/>
                </a:solidFill>
              </a:rPr>
              <a:t>declaration_section</a:t>
            </a:r>
            <a:r>
              <a:rPr lang="en-US" sz="1800" dirty="0">
                <a:solidFill>
                  <a:schemeClr val="tx1"/>
                </a:solidFill>
              </a:rPr>
              <a:t>]</a:t>
            </a:r>
          </a:p>
          <a:p>
            <a:pPr>
              <a:defRPr/>
            </a:pPr>
            <a:endParaRPr lang="en-US" sz="18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1800" b="1" dirty="0">
                <a:solidFill>
                  <a:srgbClr val="800000"/>
                </a:solidFill>
              </a:rPr>
              <a:t>BEGIN</a:t>
            </a:r>
          </a:p>
          <a:p>
            <a:pPr>
              <a:defRPr/>
            </a:pPr>
            <a:r>
              <a:rPr lang="en-US" sz="1800" dirty="0">
                <a:solidFill>
                  <a:schemeClr val="tx1"/>
                </a:solidFill>
              </a:rPr>
              <a:t>    </a:t>
            </a:r>
            <a:r>
              <a:rPr lang="en-US" sz="1800" dirty="0" err="1">
                <a:solidFill>
                  <a:schemeClr val="tx1"/>
                </a:solidFill>
              </a:rPr>
              <a:t>executable_section</a:t>
            </a:r>
            <a:endParaRPr lang="en-US" sz="18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18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1800" dirty="0">
                <a:solidFill>
                  <a:schemeClr val="tx1"/>
                </a:solidFill>
              </a:rPr>
              <a:t>[</a:t>
            </a:r>
            <a:r>
              <a:rPr lang="en-US" sz="1800" b="1" dirty="0">
                <a:solidFill>
                  <a:srgbClr val="800000"/>
                </a:solidFill>
              </a:rPr>
              <a:t>EXCEPTION</a:t>
            </a:r>
          </a:p>
          <a:p>
            <a:pPr>
              <a:defRPr/>
            </a:pPr>
            <a:r>
              <a:rPr lang="en-US" sz="1800" dirty="0">
                <a:solidFill>
                  <a:schemeClr val="tx1"/>
                </a:solidFill>
              </a:rPr>
              <a:t>    </a:t>
            </a:r>
            <a:r>
              <a:rPr lang="en-US" sz="1800" dirty="0" err="1">
                <a:solidFill>
                  <a:schemeClr val="tx1"/>
                </a:solidFill>
              </a:rPr>
              <a:t>exception_section</a:t>
            </a:r>
            <a:r>
              <a:rPr lang="en-US" sz="1800" dirty="0">
                <a:solidFill>
                  <a:schemeClr val="tx1"/>
                </a:solidFill>
              </a:rPr>
              <a:t>]</a:t>
            </a:r>
          </a:p>
          <a:p>
            <a:pPr>
              <a:defRPr/>
            </a:pPr>
            <a:endParaRPr lang="en-US" sz="18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1800" b="1" dirty="0">
                <a:solidFill>
                  <a:srgbClr val="800000"/>
                </a:solidFill>
              </a:rPr>
              <a:t>END</a:t>
            </a:r>
            <a:r>
              <a:rPr lang="en-US" sz="1800" dirty="0">
                <a:solidFill>
                  <a:srgbClr val="800000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[</a:t>
            </a:r>
            <a:r>
              <a:rPr lang="en-US" sz="1800" dirty="0" err="1">
                <a:solidFill>
                  <a:schemeClr val="tx1"/>
                </a:solidFill>
              </a:rPr>
              <a:t>procedure_name</a:t>
            </a:r>
            <a:r>
              <a:rPr lang="en-US" sz="1800" dirty="0">
                <a:solidFill>
                  <a:schemeClr val="tx1"/>
                </a:solidFill>
              </a:rPr>
              <a:t>];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321165F-6AEA-4C49-BCFC-9E58CB78814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286000" y="4343400"/>
            <a:ext cx="1600200" cy="3048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Rectangle 3">
            <a:extLst>
              <a:ext uri="{FF2B5EF4-FFF2-40B4-BE49-F238E27FC236}">
                <a16:creationId xmlns:a16="http://schemas.microsoft.com/office/drawing/2014/main" id="{9B00461A-5CEA-4CD3-9584-769C4AE13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962400"/>
            <a:ext cx="38862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400" b="1" dirty="0">
                <a:solidFill>
                  <a:srgbClr val="3333FF"/>
                </a:solidFill>
              </a:rPr>
              <a:t>Optional section for exception handling</a:t>
            </a:r>
            <a:endParaRPr lang="en-US" sz="1400" dirty="0"/>
          </a:p>
          <a:p>
            <a:pPr marL="0" indent="0" eaLnBrk="1" hangingPunct="1">
              <a:buFont typeface="Wingdings" charset="0"/>
              <a:buNone/>
              <a:defRPr/>
            </a:pPr>
            <a:endParaRPr lang="en-US" sz="1400" b="1" dirty="0">
              <a:solidFill>
                <a:srgbClr val="800000"/>
              </a:solidFill>
              <a:cs typeface="+mn-cs"/>
            </a:endParaRPr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C3B66E5-DD5C-48CA-8A30-958FB8FDF2B3}"/>
              </a:ext>
            </a:extLst>
          </p:cNvPr>
          <p:cNvSpPr/>
          <p:nvPr/>
        </p:nvSpPr>
        <p:spPr>
          <a:xfrm>
            <a:off x="0" y="6026052"/>
            <a:ext cx="9144000" cy="831947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D668D-20C1-4F8A-84DB-A3B9C3481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5913" y="466725"/>
            <a:ext cx="6781800" cy="979487"/>
          </a:xfrm>
        </p:spPr>
        <p:txBody>
          <a:bodyPr/>
          <a:lstStyle/>
          <a:p>
            <a:pPr algn="ctr"/>
            <a:r>
              <a:rPr lang="az-Latn-AZ" dirty="0" err="1"/>
              <a:t>Vie</a:t>
            </a:r>
            <a:r>
              <a:rPr lang="en-US" dirty="0"/>
              <a:t>w n</a:t>
            </a:r>
            <a:r>
              <a:rPr lang="az-Latn-AZ" dirty="0" err="1"/>
              <a:t>ədir</a:t>
            </a:r>
            <a:r>
              <a:rPr lang="az-Latn-AZ" dirty="0"/>
              <a:t>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EE62E9-E4BF-4B35-8AE9-FA72ED3926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313" y="2819400"/>
            <a:ext cx="7239000" cy="3198812"/>
          </a:xfrm>
        </p:spPr>
        <p:txBody>
          <a:bodyPr/>
          <a:lstStyle/>
          <a:p>
            <a:pPr algn="l"/>
            <a:r>
              <a:rPr lang="en-US" sz="2000" dirty="0"/>
              <a:t>The View virtual table</a:t>
            </a:r>
            <a:r>
              <a:rPr lang="az-Latn-AZ" sz="2000" dirty="0"/>
              <a:t> kimidir. O </a:t>
            </a:r>
            <a:r>
              <a:rPr lang="az-Latn-AZ" sz="2000" dirty="0" err="1"/>
              <a:t>querydə</a:t>
            </a:r>
            <a:r>
              <a:rPr lang="az-Latn-AZ" sz="2000" dirty="0"/>
              <a:t> bir və ya bir neçə </a:t>
            </a:r>
            <a:r>
              <a:rPr lang="az-Latn-AZ" sz="2000" dirty="0" err="1"/>
              <a:t>tablenın</a:t>
            </a:r>
            <a:r>
              <a:rPr lang="az-Latn-AZ" sz="2000" dirty="0"/>
              <a:t> birləşməsi ilə </a:t>
            </a:r>
            <a:r>
              <a:rPr lang="az-Latn-AZ" sz="2000" dirty="0" err="1"/>
              <a:t>yaranır.Vie</a:t>
            </a:r>
            <a:r>
              <a:rPr lang="en-US" sz="2000" dirty="0"/>
              <a:t>w row v</a:t>
            </a:r>
            <a:r>
              <a:rPr lang="az-Latn-AZ" sz="2000" dirty="0"/>
              <a:t>ə </a:t>
            </a:r>
            <a:r>
              <a:rPr lang="az-Latn-AZ" sz="2000" dirty="0" err="1"/>
              <a:t>column</a:t>
            </a:r>
            <a:r>
              <a:rPr lang="az-Latn-AZ" sz="2000" dirty="0"/>
              <a:t> </a:t>
            </a:r>
            <a:r>
              <a:rPr lang="az-Latn-AZ" sz="2000" dirty="0" err="1"/>
              <a:t>lardan</a:t>
            </a:r>
            <a:r>
              <a:rPr lang="az-Latn-AZ" sz="2000" dirty="0"/>
              <a:t> ibarət olur</a:t>
            </a:r>
          </a:p>
          <a:p>
            <a:pPr algn="l"/>
            <a:r>
              <a:rPr lang="en-US" sz="2000" b="1" dirty="0" err="1"/>
              <a:t>Sql</a:t>
            </a:r>
            <a:r>
              <a:rPr lang="en-US" sz="2000" b="1" dirty="0"/>
              <a:t> View :</a:t>
            </a:r>
            <a:endParaRPr lang="az-Latn-AZ" sz="2000" b="1" dirty="0"/>
          </a:p>
          <a:p>
            <a:pPr algn="l"/>
            <a:r>
              <a:rPr lang="en-US" sz="2000" b="1" dirty="0"/>
              <a:t>Create View :</a:t>
            </a:r>
            <a:r>
              <a:rPr lang="en-US" sz="2000" dirty="0"/>
              <a:t> </a:t>
            </a:r>
            <a:r>
              <a:rPr lang="en-US" sz="2000" dirty="0" err="1"/>
              <a:t>Yeni</a:t>
            </a:r>
            <a:r>
              <a:rPr lang="en-US" sz="2000" dirty="0"/>
              <a:t> view </a:t>
            </a:r>
            <a:r>
              <a:rPr lang="az-Latn-AZ" sz="2000" dirty="0"/>
              <a:t>Yaratmaq üçündür</a:t>
            </a:r>
            <a:endParaRPr lang="en-US" sz="2000" dirty="0"/>
          </a:p>
          <a:p>
            <a:pPr algn="l"/>
            <a:r>
              <a:rPr lang="en-US" sz="2000" b="1" dirty="0"/>
              <a:t>Alter/</a:t>
            </a:r>
            <a:r>
              <a:rPr lang="az-Latn-AZ" sz="2000" b="1" dirty="0" err="1"/>
              <a:t>Update</a:t>
            </a:r>
            <a:r>
              <a:rPr lang="az-Latn-AZ" sz="2000" b="1" dirty="0"/>
              <a:t> </a:t>
            </a:r>
            <a:r>
              <a:rPr lang="en-US" sz="2000" b="1" dirty="0"/>
              <a:t>View :</a:t>
            </a:r>
            <a:r>
              <a:rPr lang="en-US" sz="2000" dirty="0"/>
              <a:t> </a:t>
            </a:r>
            <a:r>
              <a:rPr lang="az-Latn-AZ" sz="2000" dirty="0"/>
              <a:t>Daha əvvəl yaradılmış </a:t>
            </a:r>
            <a:r>
              <a:rPr lang="az-Latn-AZ" sz="2000" dirty="0" err="1"/>
              <a:t>vi</a:t>
            </a:r>
            <a:r>
              <a:rPr lang="en-US" sz="2000" dirty="0" err="1"/>
              <a:t>ew</a:t>
            </a:r>
            <a:r>
              <a:rPr lang="ru-RU" sz="2000" dirty="0"/>
              <a:t> </a:t>
            </a:r>
            <a:r>
              <a:rPr lang="az-Latn-AZ" sz="2000" dirty="0"/>
              <a:t>əlavələr</a:t>
            </a:r>
          </a:p>
          <a:p>
            <a:pPr algn="l"/>
            <a:r>
              <a:rPr lang="az-Latn-AZ" sz="2000" dirty="0"/>
              <a:t>Etmək üçündür</a:t>
            </a:r>
          </a:p>
          <a:p>
            <a:pPr algn="l"/>
            <a:r>
              <a:rPr lang="az-Latn-AZ" sz="2000" b="1" dirty="0"/>
              <a:t>D</a:t>
            </a:r>
            <a:r>
              <a:rPr lang="en-US" sz="2000" b="1" dirty="0" err="1"/>
              <a:t>rop</a:t>
            </a:r>
            <a:r>
              <a:rPr lang="en-US" sz="2000" b="1" dirty="0"/>
              <a:t> View :</a:t>
            </a:r>
            <a:r>
              <a:rPr lang="en-US" sz="2000" dirty="0"/>
              <a:t> </a:t>
            </a:r>
            <a:r>
              <a:rPr lang="az-Latn-AZ" sz="2000" dirty="0" err="1"/>
              <a:t>Sİlmək</a:t>
            </a:r>
            <a:r>
              <a:rPr lang="az-Latn-AZ" sz="2000" dirty="0"/>
              <a:t> üçündür</a:t>
            </a:r>
            <a:endParaRPr lang="en-US" sz="2000" dirty="0"/>
          </a:p>
          <a:p>
            <a:pPr algn="l"/>
            <a:r>
              <a:rPr lang="en-US" sz="2000" b="1" dirty="0"/>
              <a:t>With Encryption :</a:t>
            </a:r>
            <a:r>
              <a:rPr lang="en-US" sz="2000" dirty="0"/>
              <a:t> View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az-Latn-AZ" sz="2000" dirty="0" err="1"/>
              <a:t>Şifrələmək</a:t>
            </a:r>
            <a:r>
              <a:rPr lang="az-Latn-AZ" sz="2000" dirty="0"/>
              <a:t> üçün istifadə edilir</a:t>
            </a:r>
            <a:endParaRPr lang="en-US" sz="2000" dirty="0"/>
          </a:p>
          <a:p>
            <a:pPr algn="l"/>
            <a:endParaRPr lang="en-US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F5C9D965-2363-4E2F-AF08-C0168A9ECDF2}"/>
              </a:ext>
            </a:extLst>
          </p:cNvPr>
          <p:cNvSpPr/>
          <p:nvPr/>
        </p:nvSpPr>
        <p:spPr>
          <a:xfrm>
            <a:off x="0" y="6172200"/>
            <a:ext cx="9144000" cy="685799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71221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4F8719-CACF-43E2-B28E-B1AB29F1F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43000"/>
            <a:ext cx="5943600" cy="4870451"/>
          </a:xfrm>
          <a:prstGeom prst="rect">
            <a:avLst/>
          </a:prstGeom>
        </p:spPr>
      </p:pic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AEECC458-AD12-402D-966B-27EAB1747220}"/>
              </a:ext>
            </a:extLst>
          </p:cNvPr>
          <p:cNvSpPr/>
          <p:nvPr/>
        </p:nvSpPr>
        <p:spPr>
          <a:xfrm>
            <a:off x="0" y="6096000"/>
            <a:ext cx="9144000" cy="761999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FFFF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7FD258-6B92-4004-8AB7-0A6441B2ED46}"/>
              </a:ext>
            </a:extLst>
          </p:cNvPr>
          <p:cNvSpPr txBox="1"/>
          <p:nvPr/>
        </p:nvSpPr>
        <p:spPr>
          <a:xfrm>
            <a:off x="1905000" y="228600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Views-lar </a:t>
            </a:r>
            <a:r>
              <a:rPr lang="en-US" dirty="0" err="1"/>
              <a:t>harda</a:t>
            </a:r>
            <a:r>
              <a:rPr lang="en-US" dirty="0"/>
              <a:t> </a:t>
            </a:r>
            <a:r>
              <a:rPr lang="en-US" dirty="0" err="1"/>
              <a:t>saxlan</a:t>
            </a:r>
            <a:r>
              <a:rPr lang="az-Latn-AZ" dirty="0" err="1"/>
              <a:t>ılır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740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37A0E1-67DF-43C0-BE11-352A15F58A30}"/>
              </a:ext>
            </a:extLst>
          </p:cNvPr>
          <p:cNvSpPr txBox="1"/>
          <p:nvPr/>
        </p:nvSpPr>
        <p:spPr>
          <a:xfrm>
            <a:off x="152400" y="381000"/>
            <a:ext cx="9067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Creating an SQL VIEW Syntax:</a:t>
            </a:r>
            <a:endParaRPr lang="az-Latn-AZ" sz="3600" dirty="0"/>
          </a:p>
          <a:p>
            <a:endParaRPr lang="az-Latn-AZ" sz="3600" dirty="0"/>
          </a:p>
          <a:p>
            <a:r>
              <a:rPr lang="en-US" sz="3600" dirty="0"/>
              <a:t> </a:t>
            </a:r>
            <a:endParaRPr lang="az-Latn-AZ" sz="3600" dirty="0"/>
          </a:p>
          <a:p>
            <a:r>
              <a:rPr lang="en-US" sz="3600" dirty="0"/>
              <a:t>CREATE VIEW </a:t>
            </a:r>
            <a:r>
              <a:rPr lang="en-US" sz="3600" dirty="0" err="1"/>
              <a:t>view_name</a:t>
            </a:r>
            <a:r>
              <a:rPr lang="en-US" sz="3600" dirty="0"/>
              <a:t> </a:t>
            </a:r>
            <a:endParaRPr lang="az-Latn-AZ" sz="3600" dirty="0"/>
          </a:p>
          <a:p>
            <a:r>
              <a:rPr lang="en-US" sz="3600" dirty="0"/>
              <a:t>AS SELECT </a:t>
            </a:r>
            <a:r>
              <a:rPr lang="en-US" sz="3600" dirty="0" err="1"/>
              <a:t>column_name</a:t>
            </a:r>
            <a:r>
              <a:rPr lang="en-US" sz="3600" dirty="0"/>
              <a:t>(s) </a:t>
            </a:r>
            <a:endParaRPr lang="az-Latn-AZ" sz="3600" dirty="0"/>
          </a:p>
          <a:p>
            <a:r>
              <a:rPr lang="en-US" sz="3600" dirty="0"/>
              <a:t>FROM </a:t>
            </a:r>
            <a:r>
              <a:rPr lang="en-US" sz="3600" dirty="0" err="1"/>
              <a:t>table_name</a:t>
            </a:r>
            <a:endParaRPr lang="az-Latn-AZ" sz="3600" dirty="0"/>
          </a:p>
          <a:p>
            <a:r>
              <a:rPr lang="en-US" sz="3600" dirty="0"/>
              <a:t>WHERE condition;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EBA530-F801-4BF5-B269-4ACEC4D20248}"/>
              </a:ext>
            </a:extLst>
          </p:cNvPr>
          <p:cNvSpPr txBox="1"/>
          <p:nvPr/>
        </p:nvSpPr>
        <p:spPr>
          <a:xfrm>
            <a:off x="0" y="5410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SELECT * FROM </a:t>
            </a:r>
            <a:r>
              <a:rPr lang="en-US" sz="4400" dirty="0" err="1"/>
              <a:t>view_name</a:t>
            </a:r>
            <a:r>
              <a:rPr lang="en-US" sz="4400" dirty="0"/>
              <a:t> ;</a:t>
            </a:r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B5F8E345-5B72-47C9-87DC-78B232A4753D}"/>
              </a:ext>
            </a:extLst>
          </p:cNvPr>
          <p:cNvSpPr/>
          <p:nvPr/>
        </p:nvSpPr>
        <p:spPr>
          <a:xfrm>
            <a:off x="0" y="6096000"/>
            <a:ext cx="9144000" cy="761999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31836751"/>
      </p:ext>
    </p:extLst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28851</TotalTime>
  <Words>616</Words>
  <Application>Microsoft Office PowerPoint</Application>
  <PresentationFormat>On-screen Show (4:3)</PresentationFormat>
  <Paragraphs>99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MS PGothic</vt:lpstr>
      <vt:lpstr>MS PGothic</vt:lpstr>
      <vt:lpstr>Arial</vt:lpstr>
      <vt:lpstr>Times New Roman</vt:lpstr>
      <vt:lpstr>Verdana</vt:lpstr>
      <vt:lpstr>Wingdings</vt:lpstr>
      <vt:lpstr>Network</vt:lpstr>
      <vt:lpstr>SQL: Stored Procedures &amp;Views</vt:lpstr>
      <vt:lpstr>Today’s Roadmap</vt:lpstr>
      <vt:lpstr>Stored Procedures</vt:lpstr>
      <vt:lpstr>PowerPoint Presentation</vt:lpstr>
      <vt:lpstr> Stored Procedure Yaratmaq</vt:lpstr>
      <vt:lpstr>General Structure </vt:lpstr>
      <vt:lpstr>View nədir?</vt:lpstr>
      <vt:lpstr>PowerPoint Presentation</vt:lpstr>
      <vt:lpstr>PowerPoint Presentation</vt:lpstr>
      <vt:lpstr>SQL Updating a View SQL DROP VIEW Syntax</vt:lpstr>
      <vt:lpstr>PowerPoint Presentation</vt:lpstr>
    </vt:vector>
  </TitlesOfParts>
  <Company>UCLA CSD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Modeling using  XML Schemas</dc:title>
  <dc:creator>pcguest</dc:creator>
  <cp:lastModifiedBy>Fuad Esgerov</cp:lastModifiedBy>
  <cp:revision>2725</cp:revision>
  <dcterms:created xsi:type="dcterms:W3CDTF">2003-04-04T19:16:57Z</dcterms:created>
  <dcterms:modified xsi:type="dcterms:W3CDTF">2020-01-21T14:40:20Z</dcterms:modified>
</cp:coreProperties>
</file>