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EACF56-5F28-4223-ABBE-79ACE01AE1B5}"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ACF56-5F28-4223-ABBE-79ACE01AE1B5}"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ACF56-5F28-4223-ABBE-79ACE01AE1B5}"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ACF56-5F28-4223-ABBE-79ACE01AE1B5}"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ACF56-5F28-4223-ABBE-79ACE01AE1B5}"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EACF56-5F28-4223-ABBE-79ACE01AE1B5}"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EACF56-5F28-4223-ABBE-79ACE01AE1B5}"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ACF56-5F28-4223-ABBE-79ACE01AE1B5}"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ACF56-5F28-4223-ABBE-79ACE01AE1B5}"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ACF56-5F28-4223-ABBE-79ACE01AE1B5}"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ACF56-5F28-4223-ABBE-79ACE01AE1B5}"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E1819-6DD8-4A76-B959-DA4233A328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ACF56-5F28-4223-ABBE-79ACE01AE1B5}" type="datetimeFigureOut">
              <a:rPr lang="en-US" smtClean="0"/>
              <a:pPr/>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E1819-6DD8-4A76-B959-DA4233A328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1 . </a:t>
            </a:r>
            <a:r>
              <a:rPr lang="id-ID" u="sng" dirty="0"/>
              <a:t>A E RO D RO M E :</a:t>
            </a:r>
            <a:r>
              <a:rPr lang="en-US" dirty="0"/>
              <a:t/>
            </a:r>
            <a:br>
              <a:rPr lang="en-US" dirty="0"/>
            </a:br>
            <a:endParaRPr lang="en-US" dirty="0"/>
          </a:p>
        </p:txBody>
      </p:sp>
      <p:sp>
        <p:nvSpPr>
          <p:cNvPr id="3" name="Content Placeholder 2"/>
          <p:cNvSpPr>
            <a:spLocks noGrp="1"/>
          </p:cNvSpPr>
          <p:nvPr>
            <p:ph idx="1"/>
          </p:nvPr>
        </p:nvSpPr>
        <p:spPr/>
        <p:txBody>
          <a:bodyPr/>
          <a:lstStyle/>
          <a:p>
            <a:r>
              <a:rPr lang="id-ID" dirty="0"/>
              <a:t>Suatu daerah di perairan atau dideretan yang ditentukan (termasuk bangunan-bangunan,instalasi dan perlengkapan/alat-alat)untuk dipergunakan sebagian atau keseluruhan,bagi pendaratan pemberangkatan dan pergerakan pesawat.</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id-ID" dirty="0"/>
              <a:t>Untuk runway code nomor 4 dan 6 , diperlukan shoulder.</a:t>
            </a:r>
            <a:endParaRPr lang="en-US" dirty="0"/>
          </a:p>
          <a:p>
            <a:r>
              <a:rPr lang="id-ID" dirty="0"/>
              <a:t>Kecuali apabila lebar runway sudah 60 meter (200 feet) atau lebih shoulder bisa ditiadakan</a:t>
            </a:r>
            <a:r>
              <a:rPr lang="id-ID" dirty="0" smtClean="0"/>
              <a:t>.</a:t>
            </a:r>
            <a:endParaRPr lang="en-US" dirty="0"/>
          </a:p>
          <a:p>
            <a:r>
              <a:rPr lang="id-ID" dirty="0"/>
              <a:t>Lebar dari pada shoulder </a:t>
            </a:r>
            <a:r>
              <a:rPr lang="id-ID" dirty="0" smtClean="0"/>
              <a:t>:</a:t>
            </a:r>
            <a:endParaRPr lang="en-US" dirty="0"/>
          </a:p>
          <a:p>
            <a:r>
              <a:rPr lang="id-ID" dirty="0"/>
              <a:t>Melebar kesamping runway sehingga seluruh lebar runway dan kedua shoulder tidak kurang dari 60 m (200 feet</a:t>
            </a:r>
            <a:r>
              <a:rPr lang="id-ID" dirty="0" smtClean="0"/>
              <a:t>).</a:t>
            </a:r>
            <a:endParaRPr lang="en-US" dirty="0"/>
          </a:p>
          <a:p>
            <a:r>
              <a:rPr lang="id-ID" dirty="0"/>
              <a:t>Kekuatan shoulder </a:t>
            </a:r>
            <a:r>
              <a:rPr lang="id-ID"/>
              <a:t>: </a:t>
            </a:r>
            <a:endParaRPr lang="en-US" dirty="0"/>
          </a:p>
          <a:p>
            <a:r>
              <a:rPr lang="id-ID" dirty="0"/>
              <a:t>Dipersiapkan untuk menampung pesawat apabila keluar dari landasan sehingga tidak mengakibatkan kerusakan pesawat dan juga kuat menampung kendaraan-kendaraan yang beroperasi di shoulder</a:t>
            </a:r>
            <a:r>
              <a:rPr lang="id-ID"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b="1" u="sng" dirty="0"/>
              <a:t>RUNWAY STRIP</a:t>
            </a:r>
            <a:endParaRPr lang="en-US" dirty="0"/>
          </a:p>
          <a:p>
            <a:r>
              <a:rPr lang="id-ID" dirty="0"/>
              <a:t>Suatu daerah yang ditentukan termasuk runway dan stopway (jika ada) dipersiapkan :</a:t>
            </a:r>
            <a:endParaRPr lang="en-US" dirty="0"/>
          </a:p>
          <a:p>
            <a:r>
              <a:rPr lang="id-ID" dirty="0"/>
              <a:t>a). Untuk mengurangi kerusakan apabila pesawat keluar dari landasan.</a:t>
            </a:r>
            <a:endParaRPr lang="en-US" dirty="0"/>
          </a:p>
          <a:p>
            <a:r>
              <a:rPr lang="id-ID" dirty="0"/>
              <a:t>b). Untuk melindungi pesawat selama take-off dan landing</a:t>
            </a:r>
            <a:r>
              <a:rPr lang="id-ID" dirty="0" smtClean="0"/>
              <a:t>.</a:t>
            </a:r>
            <a:r>
              <a:rPr lang="id-ID" b="1" dirty="0"/>
              <a:t> </a:t>
            </a:r>
            <a:endParaRPr lang="en-US" dirty="0"/>
          </a:p>
          <a:p>
            <a:r>
              <a:rPr lang="id-ID" b="1" u="sng" dirty="0" smtClean="0"/>
              <a:t>STOPWAY</a:t>
            </a:r>
            <a:endParaRPr lang="en-US" dirty="0"/>
          </a:p>
          <a:p>
            <a:r>
              <a:rPr lang="id-ID" dirty="0"/>
              <a:t>Lebar stopway sama dengan lebar runway.</a:t>
            </a:r>
            <a:endParaRPr lang="en-US" dirty="0"/>
          </a:p>
          <a:p>
            <a:r>
              <a:rPr lang="id-ID" dirty="0"/>
              <a:t>Kekuatan stopway :</a:t>
            </a:r>
            <a:endParaRPr lang="en-US" dirty="0"/>
          </a:p>
          <a:p>
            <a:r>
              <a:rPr lang="id-ID" dirty="0"/>
              <a:t>Stopway dipersiapkan untuk dapat menampung pesawat apabila pesawat gagal melaksanakan take-off dan tidak dapat berhenti di runway (keluar dari landasan),sehingga tidak dapat mengakibatkan kerusakan yang berat.</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a:p>
        </p:txBody>
      </p:sp>
      <p:sp>
        <p:nvSpPr>
          <p:cNvPr id="3" name="Content Placeholder 2"/>
          <p:cNvSpPr>
            <a:spLocks noGrp="1"/>
          </p:cNvSpPr>
          <p:nvPr>
            <p:ph idx="1"/>
          </p:nvPr>
        </p:nvSpPr>
        <p:spPr>
          <a:xfrm>
            <a:off x="457200" y="838200"/>
            <a:ext cx="8229600" cy="4983163"/>
          </a:xfrm>
        </p:spPr>
        <p:txBody>
          <a:bodyPr>
            <a:noAutofit/>
          </a:bodyPr>
          <a:lstStyle/>
          <a:p>
            <a:r>
              <a:rPr lang="id-ID" sz="1600" b="1" u="sng" dirty="0" smtClean="0"/>
              <a:t>CLEARWAY</a:t>
            </a:r>
            <a:r>
              <a:rPr lang="id-ID" sz="1600" dirty="0"/>
              <a:t> </a:t>
            </a:r>
            <a:endParaRPr lang="en-US" sz="1600" dirty="0" smtClean="0"/>
          </a:p>
          <a:p>
            <a:pPr>
              <a:buNone/>
            </a:pPr>
            <a:endParaRPr lang="en-US" sz="1600" dirty="0"/>
          </a:p>
          <a:p>
            <a:r>
              <a:rPr lang="id-ID" sz="1600" dirty="0"/>
              <a:t>Lokasi dari pada clearway   : dimulai dari akhir take-off runway available.</a:t>
            </a:r>
            <a:endParaRPr lang="en-US" sz="1600" dirty="0"/>
          </a:p>
          <a:p>
            <a:r>
              <a:rPr lang="id-ID" sz="1600" dirty="0"/>
              <a:t>Panjang dari pada clearway : tidak lebih ½ dari take-off runway available.</a:t>
            </a:r>
            <a:endParaRPr lang="en-US" sz="1600" dirty="0"/>
          </a:p>
          <a:p>
            <a:r>
              <a:rPr lang="id-ID" sz="1600" dirty="0"/>
              <a:t>Lebar dari pada clearway     : 75 m (250 feet) kesamping kiri dan kanan dari perpanjangan garis tengah runway (runway centre line</a:t>
            </a:r>
            <a:r>
              <a:rPr lang="id-ID" sz="1600" dirty="0" smtClean="0"/>
              <a:t>).</a:t>
            </a:r>
            <a:endParaRPr lang="en-US" sz="1600" dirty="0"/>
          </a:p>
          <a:p>
            <a:pPr>
              <a:buNone/>
            </a:pPr>
            <a:endParaRPr lang="en-US" sz="1600" dirty="0"/>
          </a:p>
          <a:p>
            <a:r>
              <a:rPr lang="id-ID" sz="1600" b="1" u="sng" dirty="0"/>
              <a:t>DECLARED </a:t>
            </a:r>
            <a:r>
              <a:rPr lang="id-ID" sz="1600" b="1" u="sng" dirty="0" smtClean="0"/>
              <a:t>DISTANCE</a:t>
            </a:r>
            <a:endParaRPr lang="en-US" sz="1600" b="1" u="sng" dirty="0" smtClean="0"/>
          </a:p>
          <a:p>
            <a:pPr>
              <a:buNone/>
            </a:pPr>
            <a:endParaRPr lang="en-US" sz="1600" dirty="0"/>
          </a:p>
          <a:p>
            <a:r>
              <a:rPr lang="id-ID" sz="1600" dirty="0"/>
              <a:t>1. Take-off run available : (TORA)</a:t>
            </a:r>
            <a:endParaRPr lang="en-US" sz="1600" dirty="0"/>
          </a:p>
          <a:p>
            <a:r>
              <a:rPr lang="id-ID" sz="1600" dirty="0"/>
              <a:t>Panjang landasan yang dapat dipergunakan untuk take-off.</a:t>
            </a:r>
            <a:endParaRPr lang="en-US" sz="1600" dirty="0"/>
          </a:p>
          <a:p>
            <a:r>
              <a:rPr lang="id-ID" sz="1600" dirty="0"/>
              <a:t>2. Accelerate stop distance available : (ASDA) </a:t>
            </a:r>
            <a:endParaRPr lang="en-US" sz="1600" dirty="0"/>
          </a:p>
          <a:p>
            <a:r>
              <a:rPr lang="id-ID" sz="1600" dirty="0"/>
              <a:t>Panjang runway (TORA) + stopway (jika ada)</a:t>
            </a:r>
            <a:endParaRPr lang="en-US" sz="1600" dirty="0"/>
          </a:p>
          <a:p>
            <a:r>
              <a:rPr lang="id-ID" sz="1600" dirty="0"/>
              <a:t>3. Take-off distance available : (TODA)</a:t>
            </a:r>
            <a:endParaRPr lang="en-US" sz="1600" dirty="0"/>
          </a:p>
          <a:p>
            <a:r>
              <a:rPr lang="id-ID" sz="1600" dirty="0"/>
              <a:t>Panjang runway (TORA) + Clearway (jika ada)</a:t>
            </a:r>
            <a:endParaRPr lang="en-US" sz="1600" dirty="0"/>
          </a:p>
          <a:p>
            <a:r>
              <a:rPr lang="id-ID" sz="1600" dirty="0"/>
              <a:t>4. Landing distance available : (LDA)</a:t>
            </a:r>
            <a:endParaRPr lang="en-US" sz="1600" dirty="0"/>
          </a:p>
          <a:p>
            <a:r>
              <a:rPr lang="id-ID" sz="1600" dirty="0"/>
              <a:t>Panjang runway yang dapat dipergunakan untuk landing</a:t>
            </a:r>
            <a:r>
              <a:rPr lang="id-ID" sz="1600" dirty="0" smtClean="0"/>
              <a:t>.</a:t>
            </a:r>
            <a:endParaRPr lang="en-US" sz="1600" dirty="0"/>
          </a:p>
          <a:p>
            <a:r>
              <a:rPr lang="id-ID" sz="1600" dirty="0"/>
              <a:t>Catatan :  apabila suatu runway dinyatakan tidak dapat dipergunakan untuk take-off ataupun landing,maka akan dinyatakan dalam Aeronautical Information Publication (AIP) dinyatakan dengan huruf  “NU” (not usable).</a:t>
            </a:r>
            <a:endParaRPr lang="en-US" sz="1600" dirty="0"/>
          </a:p>
          <a:p>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id-ID" dirty="0"/>
              <a:t> </a:t>
            </a:r>
            <a:endParaRPr lang="en-US" dirty="0"/>
          </a:p>
          <a:p>
            <a:r>
              <a:rPr lang="id-ID" dirty="0"/>
              <a:t> RUNWAY     TORA    ASDA     TODA       LDA</a:t>
            </a:r>
            <a:endParaRPr lang="en-US" dirty="0"/>
          </a:p>
          <a:p>
            <a:r>
              <a:rPr lang="id-ID" dirty="0"/>
              <a:t>                           m             m            m            m   	</a:t>
            </a:r>
            <a:endParaRPr lang="en-US" dirty="0"/>
          </a:p>
          <a:p>
            <a:r>
              <a:rPr lang="id-ID" dirty="0"/>
              <a:t>      09              2.000      2.300       2.580       1.850 </a:t>
            </a:r>
            <a:endParaRPr lang="en-US" dirty="0"/>
          </a:p>
          <a:p>
            <a:r>
              <a:rPr lang="id-ID" dirty="0"/>
              <a:t>      27              2.000      2.350       2.350       2.000 </a:t>
            </a:r>
            <a:endParaRPr lang="en-US" dirty="0"/>
          </a:p>
          <a:p>
            <a:r>
              <a:rPr lang="id-ID" dirty="0"/>
              <a:t>      17               N U         N U         N U        1.800</a:t>
            </a:r>
            <a:endParaRPr lang="en-US" dirty="0"/>
          </a:p>
          <a:p>
            <a:r>
              <a:rPr lang="id-ID" dirty="0"/>
              <a:t>      35              1.800      1.800       1.800         N U    </a:t>
            </a:r>
            <a:endParaRPr lang="en-US" dirty="0" smtClean="0"/>
          </a:p>
          <a:p>
            <a:pPr>
              <a:buNone/>
            </a:pPr>
            <a:r>
              <a:rPr lang="id-ID" dirty="0" smtClean="0"/>
              <a:t>                         </a:t>
            </a:r>
            <a:r>
              <a:rPr lang="id-ID" dirty="0"/>
              <a:t> </a:t>
            </a:r>
            <a:endParaRPr lang="en-US" dirty="0"/>
          </a:p>
          <a:p>
            <a:r>
              <a:rPr lang="id-ID" b="1" u="sng" dirty="0"/>
              <a:t>T A X I W A </a:t>
            </a:r>
            <a:r>
              <a:rPr lang="id-ID" b="1" u="sng" dirty="0" smtClean="0"/>
              <a:t>Y</a:t>
            </a:r>
            <a:endParaRPr lang="en-US" b="1" u="sng" dirty="0" smtClean="0"/>
          </a:p>
          <a:p>
            <a:pPr>
              <a:buNone/>
            </a:pPr>
            <a:endParaRPr lang="en-US" dirty="0"/>
          </a:p>
          <a:p>
            <a:r>
              <a:rPr lang="id-ID" dirty="0"/>
              <a:t>Taxiway dipersiapkan untuk memperlancar dan keselamatan pergerakan pesawat di darat.</a:t>
            </a:r>
            <a:endParaRPr lang="en-US" dirty="0"/>
          </a:p>
          <a:p>
            <a:r>
              <a:rPr lang="id-ID" dirty="0"/>
              <a:t>Apabila end of runway (ujung dari pada runway) tidak dilengkapi dengan taxiway,bisa dibuatkan suatu daerah diujung runway dimana dapat dipergunakan pesawat untuk membuat belokan,dikenal sebagai Turning Area.  </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id-ID" dirty="0"/>
              <a:t>Kekuatan taxiway sekurang-kurangnya sama dengan kekuatan runway,yang mana dalam kenyataannya taxiway akan menampung pesawat yang lebih banyak,yang bergerak ataupun yang berhenti.</a:t>
            </a:r>
            <a:endParaRPr lang="en-US" dirty="0"/>
          </a:p>
          <a:p>
            <a:pPr>
              <a:buNone/>
            </a:pPr>
            <a:endParaRPr lang="en-US" dirty="0"/>
          </a:p>
          <a:p>
            <a:r>
              <a:rPr lang="id-ID" u="sng" dirty="0"/>
              <a:t>SIGNAL AREA</a:t>
            </a:r>
            <a:endParaRPr lang="en-US" dirty="0"/>
          </a:p>
          <a:p>
            <a:r>
              <a:rPr lang="id-ID" dirty="0"/>
              <a:t>Suatu daerah di aerodrome dipergunakan untuk menempatkan ground signal (tanda-tanda) di darat.</a:t>
            </a:r>
            <a:endParaRPr lang="en-US" dirty="0"/>
          </a:p>
          <a:p>
            <a:pPr>
              <a:buNone/>
            </a:pPr>
            <a:endParaRPr lang="en-US" dirty="0"/>
          </a:p>
          <a:p>
            <a:r>
              <a:rPr lang="id-ID" dirty="0"/>
              <a:t>Warna dari pada signal area harus kontras dengan warna tanda-tanda yang ditempatkan, diberi pagar warna putih dengan ketinggian kurang dari 0,3 meter.</a:t>
            </a:r>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id-ID" sz="1800" u="sng" dirty="0"/>
              <a:t>macam-macam Ground signal</a:t>
            </a:r>
            <a:endParaRPr lang="en-US" sz="1800" dirty="0"/>
          </a:p>
          <a:p>
            <a:r>
              <a:rPr lang="id-ID" sz="1800" dirty="0"/>
              <a:t>1</a:t>
            </a:r>
            <a:r>
              <a:rPr lang="id-ID" sz="1800" dirty="0" smtClean="0"/>
              <a:t>.</a:t>
            </a:r>
            <a:r>
              <a:rPr lang="id-ID" sz="1800" dirty="0"/>
              <a:t> </a:t>
            </a:r>
            <a:endParaRPr lang="en-US" sz="1800" dirty="0"/>
          </a:p>
          <a:p>
            <a:r>
              <a:rPr lang="id-ID" sz="1800" dirty="0"/>
              <a:t>- 2 buah garis diagonal warna kuning dengan dasar persegi empat warna merah diletakkan di signal area.</a:t>
            </a:r>
            <a:endParaRPr lang="en-US" sz="1800" dirty="0"/>
          </a:p>
          <a:p>
            <a:r>
              <a:rPr lang="id-ID" sz="1800" dirty="0"/>
              <a:t>- Larangan untuk mendarat dan kemungkinan larangan tersebut bisa untuk diperpanjang</a:t>
            </a:r>
            <a:r>
              <a:rPr lang="id-ID" sz="1800" dirty="0" smtClean="0"/>
              <a:t>.</a:t>
            </a:r>
            <a:endParaRPr lang="en-US" sz="1800" dirty="0"/>
          </a:p>
          <a:p>
            <a:r>
              <a:rPr lang="id-ID" sz="1800" dirty="0"/>
              <a:t>2</a:t>
            </a:r>
            <a:r>
              <a:rPr lang="id-ID" sz="1800" dirty="0" smtClean="0"/>
              <a:t>.</a:t>
            </a:r>
            <a:r>
              <a:rPr lang="id-ID" sz="1800" dirty="0"/>
              <a:t> </a:t>
            </a:r>
            <a:endParaRPr lang="en-US" sz="1800" dirty="0"/>
          </a:p>
          <a:p>
            <a:pPr lvl="0"/>
            <a:r>
              <a:rPr lang="id-ID" sz="1800" dirty="0"/>
              <a:t>1 buah garis diagonal warna kuning dengan dasar persegi empat warna merah diletakkan di signal area.</a:t>
            </a:r>
            <a:endParaRPr lang="en-US" sz="1800" dirty="0"/>
          </a:p>
          <a:p>
            <a:pPr lvl="0"/>
            <a:r>
              <a:rPr lang="id-ID" sz="1800" dirty="0"/>
              <a:t>agar berhati-hati pada saat akan mendarat dikarenakan adanya kerusakan di aerodrome</a:t>
            </a:r>
            <a:r>
              <a:rPr lang="id-ID" sz="1800" dirty="0" smtClean="0"/>
              <a:t>.</a:t>
            </a:r>
            <a:endParaRPr lang="en-US" sz="1800" dirty="0"/>
          </a:p>
          <a:p>
            <a:r>
              <a:rPr lang="id-ID" sz="1800" dirty="0"/>
              <a:t>-</a:t>
            </a:r>
            <a:r>
              <a:rPr lang="id-ID" sz="1800" dirty="0" smtClean="0"/>
              <a:t>11-</a:t>
            </a:r>
            <a:endParaRPr lang="en-US" sz="1800" dirty="0"/>
          </a:p>
          <a:p>
            <a:r>
              <a:rPr lang="id-ID" sz="1800" dirty="0"/>
              <a:t> 3</a:t>
            </a:r>
            <a:r>
              <a:rPr lang="id-ID" sz="1800" dirty="0" smtClean="0"/>
              <a:t>.</a:t>
            </a:r>
            <a:endParaRPr lang="en-US" sz="1800" dirty="0"/>
          </a:p>
          <a:p>
            <a:pPr lvl="0"/>
            <a:r>
              <a:rPr lang="id-ID" sz="1800" dirty="0"/>
              <a:t>Dumb-ball dengan warna putih diletakkan di signal area.</a:t>
            </a:r>
            <a:endParaRPr lang="en-US" sz="1800" dirty="0"/>
          </a:p>
          <a:p>
            <a:pPr lvl="0"/>
            <a:r>
              <a:rPr lang="id-ID" sz="1800" dirty="0"/>
              <a:t>take-off landing dan taxi hanya dapat dilaksanakan di runway dan taxiway saja</a:t>
            </a:r>
            <a:r>
              <a:rPr lang="id-ID" sz="1800" dirty="0" smtClean="0"/>
              <a:t>.</a:t>
            </a:r>
            <a:endParaRPr lang="en-US" sz="1800" dirty="0"/>
          </a:p>
          <a:p>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dirty="0"/>
              <a:t>4</a:t>
            </a:r>
            <a:r>
              <a:rPr lang="id-ID" dirty="0" smtClean="0"/>
              <a:t>.</a:t>
            </a:r>
            <a:endParaRPr lang="en-US" dirty="0"/>
          </a:p>
          <a:p>
            <a:pPr lvl="0"/>
            <a:r>
              <a:rPr lang="id-ID" dirty="0"/>
              <a:t>Dumb-ball warna putih dengan garis hitam vertikal,tegak lurus pada porosnya,diletakkan di signal area.</a:t>
            </a:r>
            <a:endParaRPr lang="en-US" dirty="0"/>
          </a:p>
          <a:p>
            <a:pPr lvl="0"/>
            <a:r>
              <a:rPr lang="id-ID" dirty="0"/>
              <a:t>Take-off,landing dan taxi dapat dilaksanakan tidak terbatas pada runway dan taxiway saja</a:t>
            </a:r>
            <a:r>
              <a:rPr lang="id-ID" dirty="0" smtClean="0"/>
              <a:t>.</a:t>
            </a:r>
            <a:endParaRPr lang="en-US" dirty="0"/>
          </a:p>
          <a:p>
            <a:r>
              <a:rPr lang="id-ID" dirty="0"/>
              <a:t>5</a:t>
            </a:r>
            <a:r>
              <a:rPr lang="id-ID" dirty="0" smtClean="0"/>
              <a:t>.</a:t>
            </a:r>
            <a:endParaRPr lang="en-US" dirty="0"/>
          </a:p>
          <a:p>
            <a:pPr lvl="0"/>
            <a:r>
              <a:rPr lang="id-ID" dirty="0"/>
              <a:t>Tanda silang warna putih atau kuning diletakkan horizontal pada suatu runway atau taxiway.</a:t>
            </a:r>
            <a:endParaRPr lang="en-US" dirty="0"/>
          </a:p>
          <a:p>
            <a:pPr lvl="0"/>
            <a:r>
              <a:rPr lang="id-ID" dirty="0"/>
              <a:t>menyatakkan bahwa daerah tersebut tidak dapat dipergunakan</a:t>
            </a:r>
            <a:r>
              <a:rPr lang="id-ID" dirty="0" smtClean="0"/>
              <a:t>.</a:t>
            </a:r>
            <a:endParaRPr lang="en-US" dirty="0"/>
          </a:p>
          <a:p>
            <a:r>
              <a:rPr lang="id-ID" dirty="0"/>
              <a:t>6</a:t>
            </a:r>
            <a:r>
              <a:rPr lang="id-ID" dirty="0" smtClean="0"/>
              <a:t>.</a:t>
            </a:r>
            <a:endParaRPr lang="en-US" dirty="0"/>
          </a:p>
          <a:p>
            <a:pPr lvl="0"/>
            <a:r>
              <a:rPr lang="id-ID" dirty="0"/>
              <a:t>Tanda huruf C hitam dengan dasar persegi empat warna kuning diletakkan pada vertikal pada dinding suatu gedung.</a:t>
            </a:r>
            <a:endParaRPr lang="en-US" dirty="0"/>
          </a:p>
          <a:p>
            <a:pPr lvl="0"/>
            <a:r>
              <a:rPr lang="id-ID" dirty="0"/>
              <a:t>menyatakan : Air Traffic Reporting Office</a:t>
            </a:r>
            <a:r>
              <a:rPr lang="id-ID"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id-ID" dirty="0"/>
              <a:t>7</a:t>
            </a:r>
            <a:r>
              <a:rPr lang="id-ID" dirty="0" smtClean="0"/>
              <a:t>.</a:t>
            </a:r>
            <a:endParaRPr lang="en-US" dirty="0"/>
          </a:p>
          <a:p>
            <a:pPr lvl="0"/>
            <a:r>
              <a:rPr lang="id-ID" dirty="0"/>
              <a:t>Landing T warna putih atau orange di letakkan di signal area.</a:t>
            </a:r>
            <a:endParaRPr lang="en-US" dirty="0"/>
          </a:p>
          <a:p>
            <a:pPr lvl="0"/>
            <a:r>
              <a:rPr lang="id-ID" dirty="0"/>
              <a:t>Menunjukkan arah landing</a:t>
            </a:r>
            <a:r>
              <a:rPr lang="id-ID" dirty="0" smtClean="0"/>
              <a:t>.</a:t>
            </a:r>
            <a:endParaRPr lang="en-US" dirty="0"/>
          </a:p>
          <a:p>
            <a:r>
              <a:rPr lang="id-ID" dirty="0"/>
              <a:t>8</a:t>
            </a:r>
            <a:r>
              <a:rPr lang="id-ID" dirty="0" smtClean="0"/>
              <a:t>.</a:t>
            </a:r>
            <a:endParaRPr lang="en-US" dirty="0"/>
          </a:p>
          <a:p>
            <a:pPr lvl="0"/>
            <a:r>
              <a:rPr lang="id-ID" dirty="0"/>
              <a:t>wind sock atau kantong angin disebut juga wind cone atau wind sleave.</a:t>
            </a:r>
            <a:endParaRPr lang="en-US" dirty="0"/>
          </a:p>
          <a:p>
            <a:pPr lvl="0"/>
            <a:r>
              <a:rPr lang="id-ID" dirty="0"/>
              <a:t>untuk menunjukkan arah angin</a:t>
            </a:r>
            <a:r>
              <a:rPr lang="id-ID"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u="sng" dirty="0" smtClean="0"/>
              <a:t>MARKING</a:t>
            </a:r>
            <a:endParaRPr lang="en-US" dirty="0"/>
          </a:p>
          <a:p>
            <a:r>
              <a:rPr lang="id-ID" dirty="0"/>
              <a:t>1. Runway Markings :</a:t>
            </a:r>
            <a:endParaRPr lang="en-US" dirty="0"/>
          </a:p>
          <a:p>
            <a:r>
              <a:rPr lang="id-ID" dirty="0"/>
              <a:t>pembuatan marking dengan warna menyolok biasa warna putih</a:t>
            </a:r>
            <a:r>
              <a:rPr lang="id-ID" dirty="0" smtClean="0"/>
              <a:t>.</a:t>
            </a:r>
            <a:endParaRPr lang="en-US" dirty="0"/>
          </a:p>
          <a:p>
            <a:r>
              <a:rPr lang="id-ID" dirty="0"/>
              <a:t>2. Taxiway Marking :</a:t>
            </a:r>
            <a:endParaRPr lang="en-US" dirty="0"/>
          </a:p>
          <a:p>
            <a:r>
              <a:rPr lang="id-ID" dirty="0"/>
              <a:t>pembuatan marking juga dengan warna yang menyolok.biasa warna kuning</a:t>
            </a:r>
            <a:r>
              <a:rPr lang="id-ID" dirty="0" smtClean="0"/>
              <a:t>.</a:t>
            </a:r>
            <a:endParaRPr lang="en-US" dirty="0"/>
          </a:p>
          <a:p>
            <a:r>
              <a:rPr lang="id-ID" dirty="0"/>
              <a:t>3. Karakteristik :</a:t>
            </a:r>
            <a:endParaRPr lang="en-US" dirty="0"/>
          </a:p>
          <a:p>
            <a:r>
              <a:rPr lang="id-ID" dirty="0"/>
              <a:t>a. Runway designation marking :  Terdiri dari 2 nomor. (untuk parallel runway diikuti dengan huruf L,C,R).</a:t>
            </a:r>
            <a:endParaRPr lang="en-US" dirty="0"/>
          </a:p>
          <a:p>
            <a:r>
              <a:rPr lang="id-ID" dirty="0"/>
              <a:t>b. Threshold marking                 :  strip-strip putih di ujung runway kalau runway designation marking terletak diantara threshold marking minimum 3 strip di kiri-kanan centre line.</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dirty="0"/>
              <a:t>c. runway centre line marking :  garis putih terputus-putus pada pertengahan runway.</a:t>
            </a:r>
            <a:endParaRPr lang="en-US" dirty="0"/>
          </a:p>
          <a:p>
            <a:r>
              <a:rPr lang="id-ID" dirty="0"/>
              <a:t>d. runway side strip marking   :  garis putih tidak terputus pada sisi kiri dan kanan runway</a:t>
            </a:r>
            <a:r>
              <a:rPr lang="id-ID" dirty="0" smtClean="0"/>
              <a:t>.</a:t>
            </a:r>
            <a:r>
              <a:rPr lang="id-ID" dirty="0"/>
              <a:t> </a:t>
            </a:r>
            <a:endParaRPr lang="en-US" dirty="0"/>
          </a:p>
          <a:p>
            <a:r>
              <a:rPr lang="id-ID" dirty="0"/>
              <a:t>e. fixed distance marking       :  warna kuning dibuat 1000 feet dari threshold.</a:t>
            </a:r>
            <a:endParaRPr lang="en-US" dirty="0"/>
          </a:p>
          <a:p>
            <a:r>
              <a:rPr lang="id-ID" dirty="0"/>
              <a:t>f. touchdown zone marking   :  garis putih berpasangan (di kiri-kanan centre line</a:t>
            </a:r>
            <a:r>
              <a:rPr lang="id-ID" dirty="0" smtClean="0"/>
              <a:t>).</a:t>
            </a:r>
            <a:endParaRPr lang="en-US" dirty="0" smtClean="0"/>
          </a:p>
          <a:p>
            <a:r>
              <a:rPr lang="id-ID" dirty="0"/>
              <a:t>g. taxiway centre line marking  :  garis warna kuning tidak terputus.</a:t>
            </a:r>
            <a:endParaRPr lang="en-US" dirty="0"/>
          </a:p>
          <a:p>
            <a:r>
              <a:rPr lang="id-ID" dirty="0"/>
              <a:t>h.taxi holding position marking : 2 ( 4) garis parallel warna kuning.</a:t>
            </a:r>
            <a:endParaRPr lang="en-US" dirty="0"/>
          </a:p>
          <a:p>
            <a:r>
              <a:rPr lang="id-ID" dirty="0"/>
              <a:t>- 1 (2) terputus-putus.</a:t>
            </a:r>
            <a:endParaRPr lang="en-US" dirty="0"/>
          </a:p>
          <a:p>
            <a:r>
              <a:rPr lang="id-ID" dirty="0"/>
              <a:t>- 1 (2) tidak terputus-putus</a:t>
            </a:r>
            <a:r>
              <a:rPr lang="id-ID" dirty="0" smtClean="0"/>
              <a:t>.</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
            </a:r>
            <a:br>
              <a:rPr lang="en-US" sz="3200" dirty="0" smtClean="0"/>
            </a:br>
            <a:r>
              <a:rPr lang="en-US" sz="3200" dirty="0"/>
              <a:t/>
            </a:r>
            <a:br>
              <a:rPr lang="en-US" sz="3200" dirty="0"/>
            </a:br>
            <a:r>
              <a:rPr lang="en-US" sz="3200" dirty="0" smtClean="0"/>
              <a:t>   </a:t>
            </a:r>
            <a:r>
              <a:rPr lang="id-ID" sz="2000" dirty="0" smtClean="0"/>
              <a:t>2 </a:t>
            </a:r>
            <a:r>
              <a:rPr lang="id-ID" sz="2000" dirty="0"/>
              <a:t>. </a:t>
            </a:r>
            <a:r>
              <a:rPr lang="id-ID" sz="2000" u="sng" dirty="0"/>
              <a:t>R U N W A Y:</a:t>
            </a:r>
            <a:r>
              <a:rPr lang="en-US" sz="2000" dirty="0"/>
              <a:t/>
            </a:r>
            <a:br>
              <a:rPr lang="en-US" sz="2000" dirty="0"/>
            </a:br>
            <a:endParaRPr lang="en-US" sz="2000" dirty="0"/>
          </a:p>
        </p:txBody>
      </p:sp>
      <p:sp>
        <p:nvSpPr>
          <p:cNvPr id="3" name="Content Placeholder 2"/>
          <p:cNvSpPr>
            <a:spLocks noGrp="1"/>
          </p:cNvSpPr>
          <p:nvPr>
            <p:ph idx="1"/>
          </p:nvPr>
        </p:nvSpPr>
        <p:spPr/>
        <p:txBody>
          <a:bodyPr>
            <a:normAutofit/>
          </a:bodyPr>
          <a:lstStyle/>
          <a:p>
            <a:r>
              <a:rPr lang="id-ID" sz="2000" dirty="0"/>
              <a:t>Landasan (terbang).Suatu daerah persegi empat panjang di daratan yang telah dipilih dan disediakan untuk pendaratan dan pemberangkatan pesawat terbang sepanjang sisi panjangnya</a:t>
            </a:r>
            <a:r>
              <a:rPr lang="id-ID" sz="2000" dirty="0" smtClean="0"/>
              <a:t>.</a:t>
            </a:r>
            <a:endParaRPr lang="en-US" sz="2000" dirty="0" smtClean="0"/>
          </a:p>
          <a:p>
            <a:pPr>
              <a:buNone/>
            </a:pPr>
            <a:endParaRPr lang="en-US" sz="2000" dirty="0"/>
          </a:p>
          <a:p>
            <a:r>
              <a:rPr lang="id-ID" sz="2000" dirty="0"/>
              <a:t> 3 . </a:t>
            </a:r>
            <a:r>
              <a:rPr lang="id-ID" sz="2000" u="sng" dirty="0"/>
              <a:t>L A N D I N G  A R E A :</a:t>
            </a:r>
            <a:endParaRPr lang="en-US" sz="2000" dirty="0"/>
          </a:p>
          <a:p>
            <a:endParaRPr lang="en-US" sz="2000" dirty="0"/>
          </a:p>
          <a:p>
            <a:r>
              <a:rPr lang="id-ID" sz="2000" dirty="0"/>
              <a:t>Daerah pendaratan.Bagian dari pada daerah pergerakan yang dipergunakan untuk pendaratan dan pemberangkatan.</a:t>
            </a:r>
            <a:endParaRPr lang="en-US" sz="2000" dirty="0"/>
          </a:p>
          <a:p>
            <a:pPr>
              <a:buNone/>
            </a:pPr>
            <a:r>
              <a:rPr lang="id-ID" sz="2000" dirty="0"/>
              <a:t> </a:t>
            </a:r>
            <a:endParaRPr lang="en-US" sz="2000" dirty="0"/>
          </a:p>
          <a:p>
            <a:r>
              <a:rPr lang="id-ID" sz="2000" dirty="0"/>
              <a:t>4 . </a:t>
            </a:r>
            <a:r>
              <a:rPr lang="id-ID" sz="2000" u="sng" dirty="0"/>
              <a:t>AERODROME ELEVATION :</a:t>
            </a:r>
            <a:endParaRPr lang="en-US" sz="2000" dirty="0"/>
          </a:p>
          <a:p>
            <a:r>
              <a:rPr lang="id-ID" sz="2000" dirty="0"/>
              <a:t>Elevasi pangkalan Udara.Ketinggian suatu titik tertinggi di daerah pendaratan,diukur daripermukaan laut.</a:t>
            </a:r>
            <a:endParaRPr lang="en-US" sz="2000" dirty="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u="sng" dirty="0"/>
              <a:t>L I G H T S</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id-ID" u="sng" dirty="0"/>
              <a:t>Lampu-lampu di runway  </a:t>
            </a:r>
            <a:r>
              <a:rPr lang="id-ID" u="sng" dirty="0" smtClean="0"/>
              <a:t>:</a:t>
            </a:r>
            <a:endParaRPr lang="en-US" dirty="0"/>
          </a:p>
          <a:p>
            <a:r>
              <a:rPr lang="id-ID" dirty="0"/>
              <a:t>1. Threshold light                                       :Hijau </a:t>
            </a:r>
            <a:endParaRPr lang="en-US" dirty="0"/>
          </a:p>
          <a:p>
            <a:r>
              <a:rPr lang="id-ID" dirty="0"/>
              <a:t>2. Centre line light                                      :Putih</a:t>
            </a:r>
            <a:endParaRPr lang="en-US" dirty="0"/>
          </a:p>
          <a:p>
            <a:r>
              <a:rPr lang="id-ID" dirty="0"/>
              <a:t>3. Runway edge light (sisi kanan dan kiri) :Putih</a:t>
            </a:r>
            <a:endParaRPr lang="en-US" dirty="0"/>
          </a:p>
          <a:p>
            <a:r>
              <a:rPr lang="id-ID" dirty="0"/>
              <a:t>4. Runway end light                                    :Merah</a:t>
            </a:r>
            <a:endParaRPr lang="en-US" dirty="0"/>
          </a:p>
          <a:p>
            <a:r>
              <a:rPr lang="id-ID" dirty="0"/>
              <a:t>5. touchdown zone light                              :</a:t>
            </a:r>
            <a:r>
              <a:rPr lang="id-ID" dirty="0" smtClean="0"/>
              <a:t>Putih</a:t>
            </a:r>
            <a:endParaRPr lang="en-US" dirty="0"/>
          </a:p>
          <a:p>
            <a:r>
              <a:rPr lang="id-ID" u="sng" dirty="0"/>
              <a:t>Lampu-lampu di Taxiway   </a:t>
            </a:r>
            <a:r>
              <a:rPr lang="id-ID" u="sng" dirty="0" smtClean="0"/>
              <a:t>:</a:t>
            </a:r>
            <a:r>
              <a:rPr lang="id-ID" dirty="0" smtClean="0"/>
              <a:t> </a:t>
            </a:r>
            <a:endParaRPr lang="en-US" dirty="0"/>
          </a:p>
          <a:p>
            <a:r>
              <a:rPr lang="id-ID" dirty="0"/>
              <a:t>1. Taxiway edge (sisi kiri&amp;kanan)   : Biru</a:t>
            </a:r>
            <a:endParaRPr lang="en-US" dirty="0"/>
          </a:p>
          <a:p>
            <a:r>
              <a:rPr lang="id-ID" dirty="0"/>
              <a:t>2. Taxiway center line light              : Hijau</a:t>
            </a:r>
            <a:endParaRPr lang="en-US" dirty="0"/>
          </a:p>
          <a:p>
            <a:r>
              <a:rPr lang="id-ID" dirty="0"/>
              <a:t>3. Stop Bar light                                : Merah</a:t>
            </a:r>
            <a:endParaRPr lang="en-US" dirty="0"/>
          </a:p>
          <a:p>
            <a:r>
              <a:rPr lang="id-ID" dirty="0"/>
              <a:t>4. Apron Light                                   : Merah</a:t>
            </a:r>
            <a:endParaRPr lang="en-US" dirty="0"/>
          </a:p>
          <a:p>
            <a:r>
              <a:rPr lang="id-ID" dirty="0"/>
              <a:t>5. Approach Light   : Putih                : Putih ----Centre line                 Barette merah –Side Row barette.</a:t>
            </a:r>
            <a:endParaRPr lang="en-US" dirty="0"/>
          </a:p>
          <a:p>
            <a:r>
              <a:rPr lang="id-ID" dirty="0"/>
              <a:t>6. Aerodrome Beacon Light              : Lampu berwarna dan putih nyala secara bergantian.Terletak di aerodrome atau dekat dengan aerodrome,tidak terhalang,dapat dilihat dari segala arah,dan tidak mengganggu pandangan pilot yang akan mendarat.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id-ID" b="1" u="sng" dirty="0" smtClean="0"/>
              <a:t>V </a:t>
            </a:r>
            <a:r>
              <a:rPr lang="id-ID" b="1" u="sng" dirty="0"/>
              <a:t>A S I</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dirty="0"/>
          </a:p>
          <a:p>
            <a:r>
              <a:rPr lang="id-ID" dirty="0"/>
              <a:t>VASI  :   (VISUAL APPROACH SLOPE INDICATOR)</a:t>
            </a:r>
            <a:endParaRPr lang="en-US" dirty="0"/>
          </a:p>
          <a:p>
            <a:r>
              <a:rPr lang="id-ID" dirty="0"/>
              <a:t>Salah satu alat bantu navigasi dengan sistem electrical dan dilihat secara visual.</a:t>
            </a:r>
            <a:endParaRPr lang="en-US" dirty="0"/>
          </a:p>
          <a:p>
            <a:r>
              <a:rPr lang="id-ID" dirty="0"/>
              <a:t>Alat tersebut memberikan berkas sinar (beam) yang menunjukkan posisi glidepath sebuh pesawat apabila sedang melakukan pendaratan.</a:t>
            </a:r>
            <a:endParaRPr lang="en-US" dirty="0"/>
          </a:p>
          <a:p>
            <a:r>
              <a:rPr lang="id-ID" dirty="0"/>
              <a:t>-Tiap unit lampu memancarkan ;</a:t>
            </a:r>
            <a:endParaRPr lang="en-US" dirty="0"/>
          </a:p>
          <a:p>
            <a:r>
              <a:rPr lang="id-ID" dirty="0"/>
              <a:t>  warna putih di bagian atas </a:t>
            </a:r>
            <a:endParaRPr lang="en-US" dirty="0"/>
          </a:p>
          <a:p>
            <a:r>
              <a:rPr lang="id-ID" dirty="0"/>
              <a:t>  warna merah di bagian </a:t>
            </a:r>
            <a:r>
              <a:rPr lang="id-ID" dirty="0" smtClean="0"/>
              <a:t>bawah</a:t>
            </a:r>
            <a:endParaRPr lang="en-US" dirty="0"/>
          </a:p>
          <a:p>
            <a:r>
              <a:rPr lang="id-ID" dirty="0"/>
              <a:t>- apabila pesawat yang sedang melakukan pendaratan melihat lampu :</a:t>
            </a:r>
            <a:endParaRPr lang="en-US" dirty="0"/>
          </a:p>
          <a:p>
            <a:r>
              <a:rPr lang="id-ID" dirty="0"/>
              <a:t>a. warna merah                : berarti pendaratan terlalu rendah.</a:t>
            </a:r>
            <a:endParaRPr lang="en-US" dirty="0"/>
          </a:p>
          <a:p>
            <a:r>
              <a:rPr lang="id-ID" dirty="0"/>
              <a:t>b. warna merah di atas     : berarti pendaratan tepat di glide path.</a:t>
            </a:r>
            <a:endParaRPr lang="en-US" dirty="0"/>
          </a:p>
          <a:p>
            <a:r>
              <a:rPr lang="id-ID" dirty="0"/>
              <a:t>               putih  di bawah</a:t>
            </a:r>
            <a:endParaRPr lang="en-US" dirty="0"/>
          </a:p>
          <a:p>
            <a:r>
              <a:rPr lang="id-ID" dirty="0"/>
              <a:t>c. warna putih                  : berarti pendaratan terlalu tinggi</a:t>
            </a:r>
            <a:r>
              <a:rPr lang="id-ID" dirty="0" smtClean="0"/>
              <a:t>.</a:t>
            </a:r>
            <a:endParaRPr lang="en-US" dirty="0"/>
          </a:p>
          <a:p>
            <a:r>
              <a:rPr lang="id-ID" dirty="0"/>
              <a:t>- peralatan vasi ada bermacam-macam tipe.(misal 3 bar vasi</a:t>
            </a:r>
            <a:r>
              <a:rPr lang="id-ID" dirty="0" smtClean="0"/>
              <a:t>, </a:t>
            </a:r>
            <a:r>
              <a:rPr lang="id-ID" dirty="0"/>
              <a:t>T vasis,Avasis).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t/>
            </a:r>
            <a:br>
              <a:rPr lang="en-US" sz="3200" b="1" u="sng" dirty="0" smtClean="0"/>
            </a:br>
            <a:r>
              <a:rPr lang="id-ID" sz="3200" b="1" u="sng" dirty="0" smtClean="0"/>
              <a:t>VISUAL </a:t>
            </a:r>
            <a:r>
              <a:rPr lang="id-ID" sz="3200" b="1" u="sng" dirty="0"/>
              <a:t>AIDS UNTUK MENUNJUKKAN </a:t>
            </a:r>
            <a:r>
              <a:rPr lang="en-US" sz="3200" dirty="0"/>
              <a:t/>
            </a:r>
            <a:br>
              <a:rPr lang="en-US" sz="3200" dirty="0"/>
            </a:br>
            <a:r>
              <a:rPr lang="id-ID" sz="3200" b="1" u="sng" dirty="0"/>
              <a:t>OBSTACLE</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85000" lnSpcReduction="20000"/>
          </a:bodyPr>
          <a:lstStyle/>
          <a:p>
            <a:r>
              <a:rPr lang="id-ID" u="sng" dirty="0"/>
              <a:t>Visual Aids</a:t>
            </a:r>
            <a:r>
              <a:rPr lang="id-ID" dirty="0"/>
              <a:t> : Petunjuk bantuan yang dapat dilihat</a:t>
            </a:r>
            <a:r>
              <a:rPr lang="id-ID" dirty="0" smtClean="0"/>
              <a:t>.</a:t>
            </a:r>
            <a:endParaRPr lang="en-US" dirty="0"/>
          </a:p>
          <a:p>
            <a:r>
              <a:rPr lang="id-ID" u="sng" dirty="0"/>
              <a:t>Obstacle      : </a:t>
            </a:r>
            <a:r>
              <a:rPr lang="id-ID" dirty="0"/>
              <a:t>(halangan atau rintangan</a:t>
            </a:r>
            <a:r>
              <a:rPr lang="id-ID" dirty="0" smtClean="0"/>
              <a:t>)</a:t>
            </a:r>
            <a:endParaRPr lang="en-US" dirty="0"/>
          </a:p>
          <a:p>
            <a:r>
              <a:rPr lang="id-ID" dirty="0"/>
              <a:t>Semua bangunan tetap ataupun objek / benda yang bergerak (kendaraan,orang,binatang,dll) yang berdiri di daerah pergerakan pesawat</a:t>
            </a:r>
            <a:r>
              <a:rPr lang="id-ID" dirty="0" smtClean="0"/>
              <a:t>.</a:t>
            </a:r>
            <a:endParaRPr lang="en-US" dirty="0"/>
          </a:p>
          <a:p>
            <a:r>
              <a:rPr lang="id-ID" u="sng" dirty="0"/>
              <a:t>Pemberian marking (tanda)pada suatu object </a:t>
            </a:r>
            <a:r>
              <a:rPr lang="id-ID" u="sng" dirty="0" smtClean="0"/>
              <a:t>:</a:t>
            </a:r>
            <a:endParaRPr lang="en-US" dirty="0"/>
          </a:p>
          <a:p>
            <a:r>
              <a:rPr lang="id-ID" dirty="0"/>
              <a:t>a. untuk semua fixed object (objek yang tetap) ditandai dengan warna ; kalau tidak memungkinkan dapat diberi marker (tanda) atau bendera.</a:t>
            </a:r>
            <a:endParaRPr lang="en-US" dirty="0"/>
          </a:p>
          <a:p>
            <a:r>
              <a:rPr lang="id-ID" dirty="0"/>
              <a:t>b. untuk object yang bergerak dapat diberi tanda dengan warna,marker dan bendera</a:t>
            </a:r>
            <a:r>
              <a:rPr lang="id-ID"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dirty="0"/>
              <a:t>1. </a:t>
            </a:r>
            <a:r>
              <a:rPr lang="id-ID" u="sng" dirty="0"/>
              <a:t>Pemakaian warna :</a:t>
            </a:r>
            <a:endParaRPr lang="en-US" dirty="0"/>
          </a:p>
          <a:p>
            <a:r>
              <a:rPr lang="id-ID" dirty="0"/>
              <a:t>    a. Dipilih warna yang kontras ;</a:t>
            </a:r>
            <a:endParaRPr lang="en-US" dirty="0"/>
          </a:p>
          <a:p>
            <a:r>
              <a:rPr lang="id-ID" dirty="0"/>
              <a:t>     - orange dan putih atau merah dan putih.</a:t>
            </a:r>
            <a:endParaRPr lang="en-US" dirty="0"/>
          </a:p>
          <a:p>
            <a:r>
              <a:rPr lang="id-ID" dirty="0"/>
              <a:t>    b. untuk object yang bergerak (kendaraan) dipergunakan satu              warna yang menyolok :   </a:t>
            </a:r>
            <a:endParaRPr lang="en-US" dirty="0"/>
          </a:p>
          <a:p>
            <a:r>
              <a:rPr lang="id-ID" dirty="0"/>
              <a:t>- warna kuning untuk kendaraan-kendaraan dinas di movement area.</a:t>
            </a:r>
            <a:endParaRPr lang="en-US" dirty="0"/>
          </a:p>
          <a:p>
            <a:r>
              <a:rPr lang="id-ID" dirty="0"/>
              <a:t>- warna merah untuk kendaraan-kendaraan yang diperlukan untuk keperluan darurat (emergency</a:t>
            </a:r>
            <a:r>
              <a:rPr lang="id-ID" dirty="0" smtClean="0"/>
              <a:t>).</a:t>
            </a:r>
            <a:endParaRPr lang="en-US" dirty="0"/>
          </a:p>
          <a:p>
            <a:r>
              <a:rPr lang="id-ID" dirty="0"/>
              <a:t>2. </a:t>
            </a:r>
            <a:r>
              <a:rPr lang="id-ID" u="sng" dirty="0"/>
              <a:t>Pemakaian marker :</a:t>
            </a:r>
            <a:endParaRPr lang="en-US" dirty="0"/>
          </a:p>
          <a:p>
            <a:r>
              <a:rPr lang="id-ID" dirty="0"/>
              <a:t>    - Diletakkan pada object dan jelas kelihatan dari semua arah,sekurang-kurangnya 300 meter.</a:t>
            </a:r>
            <a:endParaRPr lang="en-US" dirty="0"/>
          </a:p>
          <a:p>
            <a:r>
              <a:rPr lang="id-ID" dirty="0"/>
              <a:t>    - Warna :  kontras dengan warna object.</a:t>
            </a:r>
            <a:endParaRPr lang="en-US" dirty="0"/>
          </a:p>
          <a:p>
            <a:r>
              <a:rPr lang="id-ID" dirty="0"/>
              <a:t>biasanya : orange dan putih atau merah dan putih</a:t>
            </a:r>
            <a:r>
              <a:rPr lang="id-ID"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dirty="0"/>
              <a:t>3. </a:t>
            </a:r>
            <a:r>
              <a:rPr lang="id-ID" u="sng" dirty="0"/>
              <a:t>Pemakaian bendera :</a:t>
            </a:r>
            <a:endParaRPr lang="en-US" dirty="0"/>
          </a:p>
          <a:p>
            <a:r>
              <a:rPr lang="id-ID" dirty="0"/>
              <a:t>-  untuk fixed object                :  Warna orange atau kombinasi orange putih atau merah putih</a:t>
            </a:r>
            <a:r>
              <a:rPr lang="id-ID" dirty="0" smtClean="0"/>
              <a:t>.</a:t>
            </a:r>
            <a:endParaRPr lang="en-US" dirty="0"/>
          </a:p>
          <a:p>
            <a:r>
              <a:rPr lang="id-ID" dirty="0"/>
              <a:t>-  untuk object yang bergerak :   Kotak-kotak seperti papan catur</a:t>
            </a:r>
            <a:endParaRPr lang="en-US" dirty="0"/>
          </a:p>
          <a:p>
            <a:r>
              <a:rPr lang="id-ID" dirty="0"/>
              <a:t>(mobile object)                       Warna kontras :Orange putih atau merah putih</a:t>
            </a:r>
            <a:r>
              <a:rPr lang="id-ID" dirty="0" smtClean="0"/>
              <a:t>.</a:t>
            </a:r>
            <a:endParaRPr lang="en-US" dirty="0"/>
          </a:p>
          <a:p>
            <a:r>
              <a:rPr lang="id-ID" dirty="0"/>
              <a:t>4. </a:t>
            </a:r>
            <a:r>
              <a:rPr lang="id-ID" u="sng" dirty="0"/>
              <a:t>Pemakaian lampu pada object :</a:t>
            </a:r>
            <a:endParaRPr lang="en-US" dirty="0"/>
          </a:p>
          <a:p>
            <a:r>
              <a:rPr lang="id-ID" dirty="0"/>
              <a:t>-  jika obstacle light dipakai,akan dipakai sebuah lampu atau lebih,diletakkan di puncak daripada object tersebut</a:t>
            </a:r>
            <a:r>
              <a:rPr lang="id-ID" dirty="0" smtClean="0"/>
              <a:t>.</a:t>
            </a:r>
            <a:endParaRPr lang="en-US" dirty="0"/>
          </a:p>
          <a:p>
            <a:r>
              <a:rPr lang="id-ID" dirty="0"/>
              <a:t>-  warna lampu :  Untuk fixed object    : merah (nyala tetap)</a:t>
            </a:r>
            <a:endParaRPr lang="en-US" dirty="0"/>
          </a:p>
          <a:p>
            <a:r>
              <a:rPr lang="id-ID" dirty="0"/>
              <a:t>                            Untuk mobile object : merah atau kuning.(berkedip-kedip atau flashing</a:t>
            </a:r>
            <a:r>
              <a:rPr lang="id-ID"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u="sng" dirty="0"/>
              <a:t>VISUAL AIDS UNTUK MENUNJUKKAN RESTRICTED AREA</a:t>
            </a:r>
            <a:endParaRPr lang="en-US" sz="3200" dirty="0"/>
          </a:p>
        </p:txBody>
      </p:sp>
      <p:sp>
        <p:nvSpPr>
          <p:cNvPr id="3" name="Content Placeholder 2"/>
          <p:cNvSpPr>
            <a:spLocks noGrp="1"/>
          </p:cNvSpPr>
          <p:nvPr>
            <p:ph idx="1"/>
          </p:nvPr>
        </p:nvSpPr>
        <p:spPr/>
        <p:txBody>
          <a:bodyPr>
            <a:normAutofit fontScale="70000" lnSpcReduction="20000"/>
          </a:bodyPr>
          <a:lstStyle/>
          <a:p>
            <a:r>
              <a:rPr lang="id-ID" dirty="0"/>
              <a:t>Restricted Area : Daerah yang tidak boleh dimasuki / dilewati</a:t>
            </a:r>
            <a:r>
              <a:rPr lang="id-ID" dirty="0" smtClean="0"/>
              <a:t>.</a:t>
            </a:r>
            <a:endParaRPr lang="en-US" dirty="0" smtClean="0"/>
          </a:p>
          <a:p>
            <a:pPr>
              <a:buNone/>
            </a:pPr>
            <a:r>
              <a:rPr lang="id-ID" dirty="0"/>
              <a:t> </a:t>
            </a:r>
            <a:endParaRPr lang="en-US" dirty="0"/>
          </a:p>
          <a:p>
            <a:r>
              <a:rPr lang="id-ID" u="sng" dirty="0"/>
              <a:t>1. Close Runway or Taxi :</a:t>
            </a:r>
            <a:endParaRPr lang="en-US" dirty="0"/>
          </a:p>
          <a:p>
            <a:r>
              <a:rPr lang="id-ID" dirty="0"/>
              <a:t>- Tanda     : Silang warna putih atau kuning.</a:t>
            </a:r>
            <a:endParaRPr lang="en-US" dirty="0"/>
          </a:p>
          <a:p>
            <a:r>
              <a:rPr lang="id-ID" dirty="0"/>
              <a:t>- Lokasi    : Pada tiap ujung (end) runway atau taxiway) yang ditutupi ;atau bagian yang dinyatakan ditutup.</a:t>
            </a:r>
            <a:endParaRPr lang="en-US" dirty="0"/>
          </a:p>
          <a:p>
            <a:r>
              <a:rPr lang="id-ID" dirty="0"/>
              <a:t>- Pada malam hari dipasang unserviceability light.</a:t>
            </a:r>
            <a:endParaRPr lang="en-US" dirty="0"/>
          </a:p>
          <a:p>
            <a:pPr>
              <a:buNone/>
            </a:pPr>
            <a:endParaRPr lang="en-US" dirty="0"/>
          </a:p>
          <a:p>
            <a:r>
              <a:rPr lang="id-ID" dirty="0"/>
              <a:t>2. </a:t>
            </a:r>
            <a:r>
              <a:rPr lang="id-ID" u="sng" dirty="0"/>
              <a:t>Unserviceable Area : </a:t>
            </a:r>
            <a:endParaRPr lang="en-US" dirty="0"/>
          </a:p>
          <a:p>
            <a:r>
              <a:rPr lang="id-ID" dirty="0"/>
              <a:t>    Unserviceable markers diletakkan di bagian taxiway,apron atau holding bay yang dinyatakan tidak memungkinkan untuk pergerakan pesawat,tetapi sebagian masih memungkinkan untuk lewat pesawat</a:t>
            </a:r>
            <a:r>
              <a:rPr lang="id-ID"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id-ID" u="sng" dirty="0"/>
              <a:t>Unserviceable markers </a:t>
            </a:r>
            <a:r>
              <a:rPr lang="id-ID" u="sng" dirty="0" smtClean="0"/>
              <a:t>:</a:t>
            </a:r>
            <a:endParaRPr lang="en-US" u="sng" dirty="0" smtClean="0"/>
          </a:p>
          <a:p>
            <a:pPr>
              <a:buNone/>
            </a:pPr>
            <a:r>
              <a:rPr lang="id-ID" dirty="0"/>
              <a:t> </a:t>
            </a:r>
            <a:endParaRPr lang="en-US" dirty="0"/>
          </a:p>
          <a:p>
            <a:r>
              <a:rPr lang="id-ID" dirty="0"/>
              <a:t>Tanda-tanda yang menyolok untuk menyatakan / membatasi unserviceable Area (daerah-daerah yang tidak dapat dipergunakan) biasanya dipakai tanda-tanda antara lain :</a:t>
            </a:r>
            <a:endParaRPr lang="en-US" dirty="0"/>
          </a:p>
          <a:p>
            <a:r>
              <a:rPr lang="id-ID" dirty="0"/>
              <a:t>BENDERA, KERUCUT, LAMPU ATAU PAPAN.</a:t>
            </a:r>
            <a:endParaRPr lang="en-US" dirty="0"/>
          </a:p>
          <a:p>
            <a:r>
              <a:rPr lang="id-ID" dirty="0"/>
              <a:t>-  Pemakaian lampu    : Lampu merah (nyala tetap) atau merah      dan kuning (nyala bergantian/flashing).</a:t>
            </a:r>
            <a:endParaRPr lang="en-US" dirty="0"/>
          </a:p>
          <a:p>
            <a:pPr>
              <a:buNone/>
            </a:pPr>
            <a:endParaRPr lang="en-US" dirty="0"/>
          </a:p>
          <a:p>
            <a:r>
              <a:rPr lang="id-ID" dirty="0"/>
              <a:t>-  Pemakaian kerucut  : Tinggi sekurang-kurangnya 0,5 meter.Warna merah,orange atau kuning atau kombinasi dengan putih</a:t>
            </a:r>
            <a:r>
              <a:rPr lang="id-ID"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id-ID" dirty="0"/>
              <a:t>- Pemakaian bendera              :  Persegi empat,sekurang-kurangnya 0,5 meter.warna merah,orange atau kuning atau kombinasi dengan putih.</a:t>
            </a:r>
            <a:endParaRPr lang="en-US" dirty="0"/>
          </a:p>
          <a:p>
            <a:pPr>
              <a:buNone/>
            </a:pPr>
            <a:endParaRPr lang="en-US" dirty="0"/>
          </a:p>
          <a:p>
            <a:r>
              <a:rPr lang="id-ID" dirty="0"/>
              <a:t>- Pemakaian papan (board)    :  tinggi kurang lebih 0,5 meter ,lebar 0,9 meter.warna merah dan putih,atau orange dan putih (vertical stripes</a:t>
            </a:r>
            <a:r>
              <a:rPr lang="id-ID"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t/>
            </a:r>
            <a:br>
              <a:rPr lang="en-US" sz="3600" u="sng" dirty="0" smtClean="0"/>
            </a:br>
            <a:r>
              <a:rPr lang="en-US" sz="3600" u="sng" dirty="0"/>
              <a:t/>
            </a:r>
            <a:br>
              <a:rPr lang="en-US" sz="3600" u="sng" dirty="0"/>
            </a:br>
            <a:r>
              <a:rPr lang="id-ID" sz="3600" u="sng" dirty="0" smtClean="0"/>
              <a:t>PETA </a:t>
            </a:r>
            <a:r>
              <a:rPr lang="id-ID" sz="3600" u="sng" dirty="0"/>
              <a:t>DAERAH LINTAS</a:t>
            </a:r>
            <a:r>
              <a:rPr lang="en-US" sz="3600" dirty="0"/>
              <a:t/>
            </a:r>
            <a:br>
              <a:rPr lang="en-US" sz="3600" dirty="0"/>
            </a:br>
            <a:r>
              <a:rPr lang="id-ID" sz="3600" dirty="0"/>
              <a:t>(TURN OUT AREA CHART)</a:t>
            </a:r>
            <a:r>
              <a:rPr lang="en-US" sz="3600" dirty="0"/>
              <a:t/>
            </a:r>
            <a:br>
              <a:rPr lang="en-US" sz="3600" dirty="0"/>
            </a:br>
            <a:r>
              <a:rPr lang="id-ID" sz="3600" dirty="0"/>
              <a:t> </a:t>
            </a:r>
            <a:r>
              <a:rPr lang="en-US" sz="3600" dirty="0"/>
              <a:t/>
            </a:r>
            <a:br>
              <a:rPr lang="en-US" sz="3600" dirty="0"/>
            </a:br>
            <a:endParaRPr lang="en-US" sz="3600" dirty="0"/>
          </a:p>
        </p:txBody>
      </p:sp>
      <p:sp>
        <p:nvSpPr>
          <p:cNvPr id="3" name="Content Placeholder 2"/>
          <p:cNvSpPr>
            <a:spLocks noGrp="1"/>
          </p:cNvSpPr>
          <p:nvPr>
            <p:ph idx="1"/>
          </p:nvPr>
        </p:nvSpPr>
        <p:spPr/>
        <p:txBody>
          <a:bodyPr>
            <a:normAutofit fontScale="77500" lnSpcReduction="20000"/>
          </a:bodyPr>
          <a:lstStyle/>
          <a:p>
            <a:r>
              <a:rPr lang="id-ID" dirty="0"/>
              <a:t>Peta daerah lintas adalah : Batas daerah operasi PKP.PK di pelabuhan udara ; dimaksudkan agar para crew PKP.PK atau petugas khusus lainnya dapat mengenal dengan baik keadaan permukaan tanah di semua bagian dari pelabuhan udara dan daerah sekitarnya.</a:t>
            </a:r>
            <a:endParaRPr lang="en-US" dirty="0"/>
          </a:p>
          <a:p>
            <a:pPr>
              <a:buNone/>
            </a:pPr>
            <a:endParaRPr lang="en-US" dirty="0"/>
          </a:p>
          <a:p>
            <a:r>
              <a:rPr lang="id-ID" dirty="0"/>
              <a:t>Peta tersebut ditempatkan pada fire station,tower,kantor kepala pelabuhan udara,ruang yang dipakai untuk operation centre,kendaraan-kendaraan operasi PK.PPK,juga tempat-tempat yang dianggap perlu yang ada hubungannya dengan bantuan kecelakaan pesawat terbang</a:t>
            </a:r>
            <a:r>
              <a:rPr lang="id-ID"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id-ID" dirty="0"/>
              <a:t>Pembuatan peta daerah lintas :</a:t>
            </a:r>
            <a:endParaRPr lang="en-US" dirty="0"/>
          </a:p>
          <a:p>
            <a:pPr>
              <a:buNone/>
            </a:pPr>
            <a:r>
              <a:rPr lang="id-ID" dirty="0"/>
              <a:t> </a:t>
            </a:r>
            <a:endParaRPr lang="en-US" dirty="0"/>
          </a:p>
          <a:p>
            <a:r>
              <a:rPr lang="id-ID" dirty="0"/>
              <a:t>a. Digambar dengan ukuran skala,ukuran dibuat sedemikian rupa sehingga mudah untuk dilihat,dibaca,dan dapat mudah diartikan</a:t>
            </a:r>
            <a:r>
              <a:rPr lang="id-ID" dirty="0" smtClean="0"/>
              <a:t>.</a:t>
            </a:r>
            <a:endParaRPr lang="en-US" dirty="0" smtClean="0"/>
          </a:p>
          <a:p>
            <a:pPr>
              <a:buNone/>
            </a:pPr>
            <a:r>
              <a:rPr lang="id-ID" dirty="0"/>
              <a:t> </a:t>
            </a:r>
            <a:endParaRPr lang="en-US" dirty="0"/>
          </a:p>
          <a:p>
            <a:r>
              <a:rPr lang="id-ID" dirty="0"/>
              <a:t>b. Untuk memudahkan pembacaan peta,terdapat mungkindiberikan warna yang menyolok pada tempat-tempat yang penting,seperti tempat-tempat hydrant,bak air,TPS (tempat penampungan sementara),dan lain-lain.</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t>
            </a:r>
            <a:br>
              <a:rPr lang="en-US" sz="2000" dirty="0" smtClean="0"/>
            </a:br>
            <a:r>
              <a:rPr lang="en-US" sz="2000" dirty="0"/>
              <a:t> </a:t>
            </a:r>
            <a:r>
              <a:rPr lang="en-US" sz="2000" dirty="0" smtClean="0"/>
              <a:t>     </a:t>
            </a:r>
            <a:r>
              <a:rPr lang="id-ID" sz="2000" dirty="0" smtClean="0"/>
              <a:t>5 </a:t>
            </a:r>
            <a:r>
              <a:rPr lang="id-ID" sz="2000" dirty="0"/>
              <a:t>. </a:t>
            </a:r>
            <a:r>
              <a:rPr lang="id-ID" sz="2000" u="sng" dirty="0"/>
              <a:t>A P R O N :</a:t>
            </a:r>
            <a:r>
              <a:rPr lang="en-US" sz="2000" dirty="0"/>
              <a:t/>
            </a:r>
            <a:br>
              <a:rPr lang="en-US" sz="2000" dirty="0"/>
            </a:br>
            <a:endParaRPr lang="en-US" sz="2000" dirty="0"/>
          </a:p>
        </p:txBody>
      </p:sp>
      <p:sp>
        <p:nvSpPr>
          <p:cNvPr id="3" name="Content Placeholder 2"/>
          <p:cNvSpPr>
            <a:spLocks noGrp="1"/>
          </p:cNvSpPr>
          <p:nvPr>
            <p:ph idx="1"/>
          </p:nvPr>
        </p:nvSpPr>
        <p:spPr/>
        <p:txBody>
          <a:bodyPr>
            <a:noAutofit/>
          </a:bodyPr>
          <a:lstStyle/>
          <a:p>
            <a:r>
              <a:rPr lang="id-ID" sz="2000" dirty="0"/>
              <a:t>Suatu daerah yang ditentukan pada sebuah pelabuhan Udara untuk keperluan penempatan pesawat,memuat penumpang dan membongkar barang,pengisian bahan bakar,parkir dan perawatan kecil bagi pesawat Udara.</a:t>
            </a:r>
            <a:endParaRPr lang="en-US" sz="2000" dirty="0"/>
          </a:p>
          <a:p>
            <a:pPr>
              <a:buNone/>
            </a:pPr>
            <a:r>
              <a:rPr lang="id-ID" sz="2000" dirty="0"/>
              <a:t> </a:t>
            </a:r>
            <a:endParaRPr lang="en-US" sz="2000" dirty="0"/>
          </a:p>
          <a:p>
            <a:r>
              <a:rPr lang="id-ID" sz="2000" dirty="0"/>
              <a:t>6 . </a:t>
            </a:r>
            <a:r>
              <a:rPr lang="id-ID" sz="2000" u="sng" dirty="0"/>
              <a:t>MANOEVRING AREA :</a:t>
            </a:r>
            <a:endParaRPr lang="en-US" sz="2000" dirty="0"/>
          </a:p>
          <a:p>
            <a:r>
              <a:rPr lang="id-ID" sz="2000" dirty="0"/>
              <a:t>Bagian dari pada aerodrome (pelabuhan Udara) yang dipergunaskan untuk take-off dan landing pesawat Udara dan untuk pergerakan-pergerakan pesawat yang berhubungan dengan take-off dan landing,tetapi tidak termasuk Apron</a:t>
            </a:r>
            <a:r>
              <a:rPr lang="id-ID" sz="2000" dirty="0" smtClean="0"/>
              <a:t>.</a:t>
            </a:r>
            <a:endParaRPr lang="en-US" sz="2000" dirty="0" smtClean="0"/>
          </a:p>
          <a:p>
            <a:pPr>
              <a:buNone/>
            </a:pPr>
            <a:endParaRPr lang="en-US" sz="2000" dirty="0"/>
          </a:p>
          <a:p>
            <a:r>
              <a:rPr lang="id-ID" sz="2000" dirty="0"/>
              <a:t>7 . </a:t>
            </a:r>
            <a:r>
              <a:rPr lang="id-ID" sz="2000" u="sng" dirty="0"/>
              <a:t>MOVEMENT AREA :</a:t>
            </a:r>
            <a:endParaRPr lang="en-US" sz="2000" dirty="0"/>
          </a:p>
          <a:p>
            <a:r>
              <a:rPr lang="id-ID" sz="2000" dirty="0"/>
              <a:t>Bagian dari pada Aerodrome yang dipergunakan untuk take-off dan landing pesawat dan untuk pergerakan pesawat di darat.</a:t>
            </a:r>
            <a:endParaRPr lang="en-US" sz="2000" dirty="0"/>
          </a:p>
          <a:p>
            <a:pPr>
              <a:buNone/>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id-ID" dirty="0"/>
              <a:t>c. Jelas terdaftar tentang letak runways,taxiways,dan stand by unit PK.PPK. letak dari jalan ;bangunan yang penting dan berbahaya di pelabuhan udara ;jalan singkat crass (Crass Acces road), pintu-pintu masuk ; cassualties- Area (TPS :tempat penampungan sementara) ; letak hydrand dan sumber air ; jalan khusus di pelabuhan udara yang dapat dimasuki ; daerah-daerah yang tidak dapat dilalui ; saluran / selokan dan sebagainya</a:t>
            </a:r>
            <a:r>
              <a:rPr lang="id-ID" dirty="0" smtClean="0"/>
              <a:t>.</a:t>
            </a:r>
            <a:endParaRPr lang="en-US" dirty="0" smtClean="0"/>
          </a:p>
          <a:p>
            <a:pPr>
              <a:buNone/>
            </a:pPr>
            <a:r>
              <a:rPr lang="id-ID" dirty="0"/>
              <a:t> </a:t>
            </a:r>
            <a:endParaRPr lang="en-US" dirty="0"/>
          </a:p>
          <a:p>
            <a:r>
              <a:rPr lang="id-ID" dirty="0"/>
              <a:t>d. Juga digambarkan dengan jelas ;jalan-jalan besar di pelabuhan udara,sungai-sungai,jembatan-jembatan,tanggul atau pematang,daerah yang sulit ditempuh yang berdekatan dengan runway (rawa-rawa,sawah dan sebagainya), yang dapat menghalangi kelancaran kecepatan pemberian bantuan;letak hydrant dan sumber air di luar pelabuhan udara,dll-nya.</a:t>
            </a:r>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id-ID" dirty="0"/>
              <a:t>e. Ditentukan Crash Area,yang dibagi dalam sektor-sektor dengan diberi tanda dengan angka (1, 2, 3 dan seterusnya)</a:t>
            </a:r>
            <a:endParaRPr lang="en-US" dirty="0"/>
          </a:p>
          <a:p>
            <a:pPr>
              <a:buNone/>
            </a:pPr>
            <a:r>
              <a:rPr lang="id-ID" dirty="0"/>
              <a:t> </a:t>
            </a:r>
            <a:endParaRPr lang="en-US" dirty="0"/>
          </a:p>
          <a:p>
            <a:r>
              <a:rPr lang="id-ID" dirty="0"/>
              <a:t>f. Ditentukan daerah lintas, yaitu daerah yang ditentukan oleh unit PK.PPK yang dapat dan mungkin ditempuh dan dicapai Fire station oleh kendaraan operasi PK.PPK. </a:t>
            </a:r>
            <a:endParaRPr lang="en-US" dirty="0"/>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MOCH.SAILAN</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a:p>
          <a:p>
            <a:pPr algn="ctr">
              <a:buNone/>
            </a:pPr>
            <a:endParaRPr lang="en-US" dirty="0" smtClean="0"/>
          </a:p>
          <a:p>
            <a:pPr algn="ctr">
              <a:buNone/>
            </a:pPr>
            <a:r>
              <a:rPr lang="en-US" dirty="0" smtClean="0"/>
              <a:t>TERIMA KASIH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id-ID" sz="1800" dirty="0"/>
              <a:t>8 . </a:t>
            </a:r>
            <a:r>
              <a:rPr lang="id-ID" sz="1800" u="sng" dirty="0"/>
              <a:t>S T O P - W A Y :</a:t>
            </a:r>
            <a:endParaRPr lang="en-US" sz="1800" dirty="0"/>
          </a:p>
          <a:p>
            <a:r>
              <a:rPr lang="id-ID" sz="1800" dirty="0"/>
              <a:t>Suatu daerah di ujung landasan pada arah take-off yang berbentuk persegi empat panjang,dipersiapkan sebagai daerah yang dapat dipergunakan sewaktu-waktu oleh pesawat apabila pesawat mengalami kegagalan pada saat take-off.</a:t>
            </a:r>
            <a:endParaRPr lang="en-US" sz="1800" dirty="0"/>
          </a:p>
          <a:p>
            <a:pPr>
              <a:buNone/>
            </a:pPr>
            <a:endParaRPr lang="en-US" sz="1800" dirty="0"/>
          </a:p>
          <a:p>
            <a:r>
              <a:rPr lang="id-ID" sz="1800" dirty="0"/>
              <a:t>9 . </a:t>
            </a:r>
            <a:r>
              <a:rPr lang="id-ID" sz="1800" u="sng" dirty="0"/>
              <a:t>C L E A R - W A Y :</a:t>
            </a:r>
            <a:endParaRPr lang="en-US" sz="1800" dirty="0"/>
          </a:p>
          <a:p>
            <a:r>
              <a:rPr lang="id-ID" sz="1800" dirty="0"/>
              <a:t>Suatu daerah persegi empat panjang di atas daratan atau perairan dibawah pengawasan yang berwenang,ditentukan dan dipersiapkan sebagai daerah yang dapat dipergunakan oleh pesawat untuk melakukan sebagian dari initial climb menuju ketinggian tertentu. </a:t>
            </a:r>
            <a:endParaRPr lang="en-US" sz="1800" dirty="0"/>
          </a:p>
          <a:p>
            <a:pPr>
              <a:buNone/>
            </a:pPr>
            <a:r>
              <a:rPr lang="id-ID" sz="1800" dirty="0"/>
              <a:t> </a:t>
            </a:r>
            <a:endParaRPr lang="en-US" sz="1800" dirty="0"/>
          </a:p>
          <a:p>
            <a:r>
              <a:rPr lang="id-ID" sz="1800" dirty="0"/>
              <a:t>10 . </a:t>
            </a:r>
            <a:r>
              <a:rPr lang="id-ID" sz="1800" u="sng" dirty="0"/>
              <a:t>S H O U L D E R :</a:t>
            </a:r>
            <a:endParaRPr lang="en-US" sz="1800" dirty="0"/>
          </a:p>
          <a:p>
            <a:r>
              <a:rPr lang="id-ID" sz="1800" dirty="0"/>
              <a:t>Suatu daerah yang berbatasan langsung dengan kanan-kiri     landasan,umumnya ditanami rumput dan bebas dari rintangan-rintangan yang membahayakan,yang dipergunakan untuk menampung kemungkinan adanya pesawat yang keluar jalur landasan secara tidak sengaja. </a:t>
            </a:r>
            <a:endParaRPr lang="en-US" sz="18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id-ID" sz="1800" dirty="0"/>
              <a:t>11 . </a:t>
            </a:r>
            <a:r>
              <a:rPr lang="id-ID" sz="1800" u="sng" dirty="0"/>
              <a:t>T A X I W A Y :</a:t>
            </a:r>
            <a:endParaRPr lang="en-US" sz="1800" dirty="0"/>
          </a:p>
          <a:p>
            <a:r>
              <a:rPr lang="id-ID" sz="1800" dirty="0"/>
              <a:t>Suatu jalur yang sudah ditentukan dan dipersiapkan untuk pesawat Udara yang taxi.</a:t>
            </a:r>
            <a:endParaRPr lang="en-US" sz="1800" dirty="0"/>
          </a:p>
          <a:p>
            <a:pPr>
              <a:buNone/>
            </a:pPr>
            <a:endParaRPr lang="en-US" sz="1800" dirty="0"/>
          </a:p>
          <a:p>
            <a:r>
              <a:rPr lang="id-ID" sz="1800" dirty="0"/>
              <a:t>12 . </a:t>
            </a:r>
            <a:r>
              <a:rPr lang="id-ID" sz="1800" u="sng" dirty="0"/>
              <a:t>T H R E S H O L D :</a:t>
            </a:r>
            <a:endParaRPr lang="en-US" sz="1800" dirty="0"/>
          </a:p>
          <a:p>
            <a:r>
              <a:rPr lang="id-ID" sz="1800" dirty="0"/>
              <a:t>Awal dari pada Runway yang dipergunakan untuk landing.</a:t>
            </a:r>
            <a:endParaRPr lang="en-US" sz="1800" dirty="0"/>
          </a:p>
          <a:p>
            <a:pPr>
              <a:buNone/>
            </a:pPr>
            <a:r>
              <a:rPr lang="id-ID" sz="1800" dirty="0"/>
              <a:t> </a:t>
            </a:r>
            <a:endParaRPr lang="en-US" sz="1800" dirty="0"/>
          </a:p>
          <a:p>
            <a:r>
              <a:rPr lang="id-ID" sz="1800" dirty="0"/>
              <a:t>13 . </a:t>
            </a:r>
            <a:r>
              <a:rPr lang="id-ID" sz="1800" u="sng" dirty="0"/>
              <a:t>DISPLACED THRESHOLD :</a:t>
            </a:r>
            <a:endParaRPr lang="en-US" sz="1800" dirty="0"/>
          </a:p>
          <a:p>
            <a:r>
              <a:rPr lang="id-ID" sz="1800" dirty="0"/>
              <a:t>Threshold yang dipindahkan,misalkan dikarenakan :</a:t>
            </a:r>
            <a:endParaRPr lang="en-US" sz="1800" dirty="0"/>
          </a:p>
          <a:p>
            <a:pPr lvl="0"/>
            <a:r>
              <a:rPr lang="id-ID" sz="1800" dirty="0"/>
              <a:t>kerusakan Runway.</a:t>
            </a:r>
            <a:endParaRPr lang="en-US" sz="1800" dirty="0"/>
          </a:p>
          <a:p>
            <a:pPr lvl="0"/>
            <a:r>
              <a:rPr lang="id-ID" sz="1800" dirty="0"/>
              <a:t>Adanya Obstacle didaerah sebelum Runway</a:t>
            </a:r>
            <a:r>
              <a:rPr lang="id-ID" sz="1800" dirty="0" smtClean="0"/>
              <a:t>.</a:t>
            </a:r>
            <a:endParaRPr lang="en-US" sz="1800" dirty="0" smtClean="0"/>
          </a:p>
          <a:p>
            <a:pPr lvl="0">
              <a:buNone/>
            </a:pPr>
            <a:endParaRPr lang="en-US" sz="1800" dirty="0" smtClean="0"/>
          </a:p>
          <a:p>
            <a:r>
              <a:rPr lang="id-ID" sz="1800" dirty="0"/>
              <a:t>14 . </a:t>
            </a:r>
            <a:r>
              <a:rPr lang="id-ID" sz="1800" u="sng" dirty="0"/>
              <a:t>HOLDING BAY (POSITION) :</a:t>
            </a:r>
            <a:endParaRPr lang="en-US" sz="1800" dirty="0"/>
          </a:p>
          <a:p>
            <a:r>
              <a:rPr lang="id-ID" sz="1800" dirty="0"/>
              <a:t>Suatu daerah dimana sebuah pesawat dapat menunggu atau untuk memberikan jalan kepada pesawat lain (dilewati oleh pesawat lain) guna terselenggaranya kelancaran lalu-lintas di </a:t>
            </a:r>
            <a:r>
              <a:rPr lang="id-ID" sz="1800" dirty="0" smtClean="0"/>
              <a:t>darat</a:t>
            </a:r>
            <a:r>
              <a:rPr lang="en-US" sz="1800"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id-ID" dirty="0"/>
              <a:t>15 . </a:t>
            </a:r>
            <a:r>
              <a:rPr lang="id-ID" u="sng" dirty="0"/>
              <a:t>AERODROME REFERENCE POINT </a:t>
            </a:r>
            <a:r>
              <a:rPr lang="id-ID" dirty="0"/>
              <a:t>:</a:t>
            </a:r>
            <a:endParaRPr lang="en-US" dirty="0"/>
          </a:p>
          <a:p>
            <a:r>
              <a:rPr lang="id-ID" dirty="0"/>
              <a:t>- Letak geografis suatu pelabuhan Udara.</a:t>
            </a:r>
            <a:endParaRPr lang="en-US" dirty="0"/>
          </a:p>
          <a:p>
            <a:r>
              <a:rPr lang="id-ID" dirty="0"/>
              <a:t>- Dinyatakan dalam derajat lintang (latitude) dan derajat bujur (langitude).</a:t>
            </a:r>
            <a:endParaRPr lang="en-US" dirty="0"/>
          </a:p>
          <a:p>
            <a:r>
              <a:rPr lang="id-ID" dirty="0"/>
              <a:t> </a:t>
            </a:r>
            <a:endParaRPr lang="en-US" dirty="0"/>
          </a:p>
          <a:p>
            <a:r>
              <a:rPr lang="id-ID" dirty="0"/>
              <a:t>16 </a:t>
            </a:r>
            <a:r>
              <a:rPr lang="id-ID" u="sng" dirty="0"/>
              <a:t>. AERODROME ELEVATION :</a:t>
            </a:r>
            <a:endParaRPr lang="en-US" dirty="0"/>
          </a:p>
          <a:p>
            <a:r>
              <a:rPr lang="id-ID" dirty="0"/>
              <a:t>- Ketinggian suatu titik tertinggi di daerah pendaratan,diukur dari permukaan laut.</a:t>
            </a:r>
            <a:endParaRPr lang="en-US" dirty="0"/>
          </a:p>
          <a:p>
            <a:r>
              <a:rPr lang="id-ID" dirty="0"/>
              <a:t>- Dinyatakan dalam meter atau </a:t>
            </a:r>
            <a:r>
              <a:rPr lang="id-ID" u="sng" dirty="0"/>
              <a:t>kaki</a:t>
            </a:r>
            <a:r>
              <a:rPr lang="id-ID" dirty="0"/>
              <a:t> (feet).</a:t>
            </a: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u="sng" dirty="0"/>
              <a:t>R U N W A Y</a:t>
            </a:r>
            <a:endParaRPr lang="en-US" dirty="0"/>
          </a:p>
        </p:txBody>
      </p:sp>
      <p:sp>
        <p:nvSpPr>
          <p:cNvPr id="3" name="Content Placeholder 2"/>
          <p:cNvSpPr>
            <a:spLocks noGrp="1"/>
          </p:cNvSpPr>
          <p:nvPr>
            <p:ph idx="1"/>
          </p:nvPr>
        </p:nvSpPr>
        <p:spPr/>
        <p:txBody>
          <a:bodyPr>
            <a:normAutofit fontScale="70000" lnSpcReduction="20000"/>
          </a:bodyPr>
          <a:lstStyle/>
          <a:p>
            <a:r>
              <a:rPr lang="id-ID" dirty="0"/>
              <a:t>Untuk menentukan arah (heading) suatu runway selain faktor lokasi/lapangan,juga faktor angin sangat menentukan.</a:t>
            </a:r>
            <a:endParaRPr lang="en-US" dirty="0"/>
          </a:p>
          <a:p>
            <a:r>
              <a:rPr lang="id-ID" dirty="0"/>
              <a:t>Pengamatan arah angin dilaksanakan untuk sekurang-kurangnya 5 tahun paling sedikit 8x setiap hari (Dengan interval waktu yang sama).</a:t>
            </a:r>
            <a:endParaRPr lang="en-US" dirty="0"/>
          </a:p>
          <a:p>
            <a:r>
              <a:rPr lang="id-ID" u="sng" dirty="0"/>
              <a:t>Kekuatan Runway :</a:t>
            </a:r>
            <a:endParaRPr lang="en-US" dirty="0"/>
          </a:p>
          <a:p>
            <a:r>
              <a:rPr lang="id-ID" dirty="0"/>
              <a:t>Bisa menampung pesawat-pesawat yang dinyatakan dalam penggunaan runway tersebut.</a:t>
            </a:r>
            <a:endParaRPr lang="en-US" dirty="0"/>
          </a:p>
          <a:p>
            <a:r>
              <a:rPr lang="id-ID" dirty="0"/>
              <a:t> </a:t>
            </a:r>
            <a:endParaRPr lang="en-US" dirty="0"/>
          </a:p>
          <a:p>
            <a:r>
              <a:rPr lang="id-ID" u="sng" dirty="0"/>
              <a:t>Jarak antara parallel Runway : </a:t>
            </a:r>
            <a:r>
              <a:rPr lang="id-ID" dirty="0"/>
              <a:t> (Runway yang sejajar)</a:t>
            </a:r>
            <a:endParaRPr lang="en-US" dirty="0"/>
          </a:p>
          <a:p>
            <a:r>
              <a:rPr lang="id-ID" dirty="0"/>
              <a:t>Jarak  minimum dihitung dari centre line tiap runway :</a:t>
            </a:r>
            <a:endParaRPr lang="en-US" dirty="0"/>
          </a:p>
          <a:p>
            <a:pPr lvl="0"/>
            <a:r>
              <a:rPr lang="id-ID" dirty="0"/>
              <a:t>210 meter (700 feet) untuk kode nomor runway 3 atau 4</a:t>
            </a:r>
            <a:endParaRPr lang="en-US" dirty="0"/>
          </a:p>
          <a:p>
            <a:pPr lvl="0"/>
            <a:r>
              <a:rPr lang="id-ID" dirty="0"/>
              <a:t>150 meter (500 feet) untuk kode nomor runway 2</a:t>
            </a:r>
            <a:endParaRPr lang="en-US" dirty="0"/>
          </a:p>
          <a:p>
            <a:pPr lvl="0"/>
            <a:r>
              <a:rPr lang="id-ID" dirty="0"/>
              <a:t>120 meter (400 feet) untuk kode nomor runway 1</a:t>
            </a: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id-ID" u="sng" dirty="0"/>
              <a:t>Runway designated marking :</a:t>
            </a:r>
            <a:endParaRPr lang="en-US" dirty="0"/>
          </a:p>
          <a:p>
            <a:r>
              <a:rPr lang="id-ID" dirty="0"/>
              <a:t> </a:t>
            </a:r>
            <a:endParaRPr lang="en-US" dirty="0"/>
          </a:p>
          <a:p>
            <a:r>
              <a:rPr lang="id-ID" dirty="0"/>
              <a:t>Terdiri dari 2 (dua) angka (nomor) untuk parallel runway  </a:t>
            </a:r>
            <a:endParaRPr lang="en-US" dirty="0"/>
          </a:p>
          <a:p>
            <a:r>
              <a:rPr lang="id-ID" dirty="0"/>
              <a:t>- untuk dua parallel runways      = L , R</a:t>
            </a:r>
            <a:endParaRPr lang="en-US" dirty="0"/>
          </a:p>
          <a:p>
            <a:r>
              <a:rPr lang="id-ID" dirty="0"/>
              <a:t>- untuk tiga parallel runways      = L , C , R </a:t>
            </a:r>
            <a:endParaRPr lang="en-US" dirty="0"/>
          </a:p>
          <a:p>
            <a:r>
              <a:rPr lang="id-ID" dirty="0"/>
              <a:t>- untuk empat parallel rnuways  = L , R , L , R</a:t>
            </a:r>
            <a:endParaRPr lang="en-US" dirty="0"/>
          </a:p>
          <a:p>
            <a:r>
              <a:rPr lang="id-ID" dirty="0"/>
              <a:t>- untuk lima bagian runways      = L , C , R , L , R atau  </a:t>
            </a:r>
            <a:endParaRPr lang="en-US" dirty="0"/>
          </a:p>
          <a:p>
            <a:r>
              <a:rPr lang="id-ID" dirty="0"/>
              <a:t>                                                       L , R , L , C , R</a:t>
            </a:r>
            <a:endParaRPr lang="en-US" dirty="0"/>
          </a:p>
          <a:p>
            <a:r>
              <a:rPr lang="id-ID" dirty="0"/>
              <a:t>- untuk enam parallel runways   = L , C , R , L , C , R</a:t>
            </a:r>
            <a:endParaRPr lang="en-US" dirty="0"/>
          </a:p>
          <a:p>
            <a:r>
              <a:rPr lang="id-ID" dirty="0"/>
              <a:t>catatan  L   =  Left.</a:t>
            </a:r>
            <a:endParaRPr lang="en-US" dirty="0"/>
          </a:p>
          <a:p>
            <a:r>
              <a:rPr lang="id-ID" dirty="0"/>
              <a:t>             R   =  Right.</a:t>
            </a:r>
            <a:endParaRPr lang="en-US" dirty="0"/>
          </a:p>
          <a:p>
            <a:r>
              <a:rPr lang="id-ID" dirty="0"/>
              <a:t>             C   =  Centre. </a:t>
            </a:r>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525963"/>
          </a:xfrm>
        </p:spPr>
        <p:txBody>
          <a:bodyPr>
            <a:noAutofit/>
          </a:bodyPr>
          <a:lstStyle/>
          <a:p>
            <a:r>
              <a:rPr lang="id-ID" sz="1800" u="sng" dirty="0"/>
              <a:t>Cara pemberian nomor pada Runway </a:t>
            </a:r>
            <a:r>
              <a:rPr lang="id-ID" sz="1800" dirty="0"/>
              <a:t>:</a:t>
            </a:r>
            <a:endParaRPr lang="en-US" sz="1800" dirty="0"/>
          </a:p>
          <a:p>
            <a:r>
              <a:rPr lang="id-ID" sz="1800" dirty="0"/>
              <a:t> </a:t>
            </a:r>
            <a:endParaRPr lang="en-US" sz="1800" dirty="0"/>
          </a:p>
          <a:p>
            <a:r>
              <a:rPr lang="id-ID" sz="1800" dirty="0"/>
              <a:t>Azimuth runway dibulatkan menjadi puluhan derajat : </a:t>
            </a:r>
            <a:endParaRPr lang="en-US" sz="1800" dirty="0"/>
          </a:p>
          <a:p>
            <a:r>
              <a:rPr lang="id-ID" sz="1800" dirty="0"/>
              <a:t>1,2,3,4   dibulatkan kebawah.</a:t>
            </a:r>
            <a:endParaRPr lang="en-US" sz="1800" dirty="0"/>
          </a:p>
          <a:p>
            <a:r>
              <a:rPr lang="id-ID" sz="1800" dirty="0"/>
              <a:t>5,6,7,9   dibulatkan keatas.</a:t>
            </a:r>
            <a:endParaRPr lang="en-US" sz="1800" dirty="0"/>
          </a:p>
          <a:p>
            <a:r>
              <a:rPr lang="id-ID" sz="1800" dirty="0"/>
              <a:t> </a:t>
            </a:r>
            <a:endParaRPr lang="en-US" sz="1800" dirty="0"/>
          </a:p>
          <a:p>
            <a:r>
              <a:rPr lang="id-ID" sz="1800" u="sng" dirty="0"/>
              <a:t>Contoh</a:t>
            </a:r>
            <a:r>
              <a:rPr lang="id-ID" sz="1800" dirty="0"/>
              <a:t> : 124 _____menjadi 120</a:t>
            </a:r>
            <a:endParaRPr lang="en-US" sz="1800" dirty="0"/>
          </a:p>
          <a:p>
            <a:r>
              <a:rPr lang="id-ID" sz="1800" dirty="0"/>
              <a:t>               126 _____menjadi 130</a:t>
            </a:r>
            <a:endParaRPr lang="en-US" sz="1800" dirty="0"/>
          </a:p>
          <a:p>
            <a:r>
              <a:rPr lang="id-ID" sz="1800" dirty="0"/>
              <a:t> </a:t>
            </a:r>
            <a:endParaRPr lang="en-US" sz="1800" dirty="0"/>
          </a:p>
          <a:p>
            <a:r>
              <a:rPr lang="id-ID" sz="1800" u="sng" dirty="0"/>
              <a:t>Contoh cara menentukan nomor runway</a:t>
            </a:r>
            <a:r>
              <a:rPr lang="id-ID" sz="1800" dirty="0"/>
              <a:t>  : </a:t>
            </a:r>
            <a:endParaRPr lang="en-US" sz="1800" dirty="0"/>
          </a:p>
          <a:p>
            <a:r>
              <a:rPr lang="id-ID" sz="1800" dirty="0"/>
              <a:t>   </a:t>
            </a:r>
            <a:endParaRPr lang="en-US" sz="1800" dirty="0"/>
          </a:p>
          <a:p>
            <a:r>
              <a:rPr lang="id-ID" sz="1800" dirty="0"/>
              <a:t>Diumpamakan azimuth suatu runway adalah  135</a:t>
            </a:r>
            <a:endParaRPr lang="en-US" sz="1800" dirty="0"/>
          </a:p>
          <a:p>
            <a:r>
              <a:rPr lang="id-ID" sz="1800" dirty="0"/>
              <a:t>Maka nomor runway adalah : </a:t>
            </a:r>
            <a:endParaRPr lang="en-US" sz="1800" dirty="0"/>
          </a:p>
          <a:p>
            <a:r>
              <a:rPr lang="id-ID" sz="1800" dirty="0"/>
              <a:t>135 _________ dibulatkan 140  ________ nomor runway  14.</a:t>
            </a:r>
            <a:endParaRPr lang="en-US" sz="1800" dirty="0"/>
          </a:p>
          <a:p>
            <a:r>
              <a:rPr lang="id-ID" sz="1800" dirty="0"/>
              <a:t>Sedangkan runway yang berlawanan adalah  : </a:t>
            </a:r>
            <a:endParaRPr lang="en-US" sz="1800" dirty="0"/>
          </a:p>
          <a:p>
            <a:r>
              <a:rPr lang="id-ID" sz="1800" dirty="0"/>
              <a:t>140 + 180 = 320  _______nomor runway 32.</a:t>
            </a:r>
            <a:endParaRPr lang="en-US" sz="1800" dirty="0"/>
          </a:p>
          <a:p>
            <a:pPr>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1483</Words>
  <Application>Microsoft Office PowerPoint</Application>
  <PresentationFormat>On-screen Show (4:3)</PresentationFormat>
  <Paragraphs>270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1 . A E RO D RO M E : </vt:lpstr>
      <vt:lpstr>     2 . R U N W A Y: </vt:lpstr>
      <vt:lpstr>               5 . A P R O N : </vt:lpstr>
      <vt:lpstr>PowerPoint Presentation</vt:lpstr>
      <vt:lpstr>PowerPoint Presentation</vt:lpstr>
      <vt:lpstr>PowerPoint Presentation</vt:lpstr>
      <vt:lpstr>R U N W A 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 I G H T S </vt:lpstr>
      <vt:lpstr> V A S I </vt:lpstr>
      <vt:lpstr> VISUAL AIDS UNTUK MENUNJUKKAN  OBSTACLE </vt:lpstr>
      <vt:lpstr>PowerPoint Presentation</vt:lpstr>
      <vt:lpstr>PowerPoint Presentation</vt:lpstr>
      <vt:lpstr>VISUAL AIDS UNTUK MENUNJUKKAN RESTRICTED AREA</vt:lpstr>
      <vt:lpstr>PowerPoint Presentation</vt:lpstr>
      <vt:lpstr>PowerPoint Presentation</vt:lpstr>
      <vt:lpstr>  PETA DAERAH LINTAS (TURN OUT AREA CHART)   </vt:lpstr>
      <vt:lpstr>PowerPoint Presentation</vt:lpstr>
      <vt:lpstr>PowerPoint Presentation</vt:lpstr>
      <vt:lpstr>PowerPoint Presentation</vt:lpstr>
      <vt:lpstr>MOCH.SAILAN</vt:lpstr>
    </vt:vector>
  </TitlesOfParts>
  <Company>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PENGETAHUAN DASAR AERODROME   D E F I N I S I </dc:title>
  <dc:creator>user</dc:creator>
  <cp:lastModifiedBy>ismail - [2010]</cp:lastModifiedBy>
  <cp:revision>13</cp:revision>
  <dcterms:created xsi:type="dcterms:W3CDTF">2010-02-11T19:09:54Z</dcterms:created>
  <dcterms:modified xsi:type="dcterms:W3CDTF">2023-06-20T04:11:54Z</dcterms:modified>
</cp:coreProperties>
</file>