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4" r:id="rId6"/>
    <p:sldId id="267" r:id="rId7"/>
    <p:sldId id="268"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E5A67-C6BC-42C1-B011-4E08C4C780AC}" type="datetimeFigureOut">
              <a:rPr lang="en-GB" smtClean="0"/>
              <a:t>13/01/2023</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53880111-2418-432F-8963-D50F286327DA}"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632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5A67-C6BC-42C1-B011-4E08C4C780AC}" type="datetimeFigureOut">
              <a:rPr lang="en-GB" smtClean="0"/>
              <a:t>13/01/2023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880111-2418-432F-8963-D50F286327DA}"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92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5A67-C6BC-42C1-B011-4E08C4C780AC}" type="datetimeFigureOut">
              <a:rPr lang="en-GB" smtClean="0"/>
              <a:t>13/01/2023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880111-2418-432F-8963-D50F286327DA}"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677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5A67-C6BC-42C1-B011-4E08C4C780AC}" type="datetimeFigureOut">
              <a:rPr lang="en-GB" smtClean="0"/>
              <a:t>13/01/2023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880111-2418-432F-8963-D50F286327DA}"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057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E5A67-C6BC-42C1-B011-4E08C4C780AC}" type="datetimeFigureOut">
              <a:rPr lang="en-GB" smtClean="0"/>
              <a:t>13/01/2023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880111-2418-432F-8963-D50F286327DA}"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427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E5A67-C6BC-42C1-B011-4E08C4C780AC}" type="datetimeFigureOut">
              <a:rPr lang="en-GB" smtClean="0"/>
              <a:t>13/01/2023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880111-2418-432F-8963-D50F286327DA}"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879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E5A67-C6BC-42C1-B011-4E08C4C780AC}" type="datetimeFigureOut">
              <a:rPr lang="en-GB" smtClean="0"/>
              <a:t>13/01/2023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880111-2418-432F-8963-D50F286327DA}"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405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E5A67-C6BC-42C1-B011-4E08C4C780AC}" type="datetimeFigureOut">
              <a:rPr lang="en-GB" smtClean="0"/>
              <a:t>13/01/2023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880111-2418-432F-8963-D50F286327DA}"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42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E5A67-C6BC-42C1-B011-4E08C4C780AC}" type="datetimeFigureOut">
              <a:rPr lang="en-GB" smtClean="0"/>
              <a:t>13/01/2023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880111-2418-432F-8963-D50F286327DA}" type="slidenum">
              <a:rPr lang="en-GB" smtClean="0"/>
              <a:t>‹#›</a:t>
            </a:fld>
            <a:endParaRPr lang="en-GB"/>
          </a:p>
        </p:txBody>
      </p:sp>
    </p:spTree>
    <p:extLst>
      <p:ext uri="{BB962C8B-B14F-4D97-AF65-F5344CB8AC3E}">
        <p14:creationId xmlns:p14="http://schemas.microsoft.com/office/powerpoint/2010/main" val="294830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E5A67-C6BC-42C1-B011-4E08C4C780AC}" type="datetimeFigureOut">
              <a:rPr lang="en-GB" smtClean="0"/>
              <a:t>13/01/2023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880111-2418-432F-8963-D50F286327DA}"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61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3E5A67-C6BC-42C1-B011-4E08C4C780AC}" type="datetimeFigureOut">
              <a:rPr lang="en-GB" smtClean="0"/>
              <a:t>13/01/2023</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53880111-2418-432F-8963-D50F286327DA}"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695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3E5A67-C6BC-42C1-B011-4E08C4C780AC}" type="datetimeFigureOut">
              <a:rPr lang="en-GB" smtClean="0"/>
              <a:t>13/01/2023</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880111-2418-432F-8963-D50F286327DA}"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117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152-AEA4-9412-B029-E0C426B609FF}"/>
              </a:ext>
            </a:extLst>
          </p:cNvPr>
          <p:cNvSpPr>
            <a:spLocks noGrp="1"/>
          </p:cNvSpPr>
          <p:nvPr>
            <p:ph type="ctrTitle"/>
          </p:nvPr>
        </p:nvSpPr>
        <p:spPr>
          <a:xfrm>
            <a:off x="1524000" y="329261"/>
            <a:ext cx="9144000" cy="2387600"/>
          </a:xfrm>
        </p:spPr>
        <p:txBody>
          <a:bodyPr/>
          <a:lstStyle/>
          <a:p>
            <a:r>
              <a:rPr lang="en-US" dirty="0"/>
              <a:t>Project 1</a:t>
            </a:r>
            <a:endParaRPr lang="en-GB" dirty="0"/>
          </a:p>
        </p:txBody>
      </p:sp>
      <p:sp>
        <p:nvSpPr>
          <p:cNvPr id="3" name="Subtitle 2">
            <a:extLst>
              <a:ext uri="{FF2B5EF4-FFF2-40B4-BE49-F238E27FC236}">
                <a16:creationId xmlns:a16="http://schemas.microsoft.com/office/drawing/2014/main" id="{134CDB16-AAB1-3D00-EDFD-CABAD1783419}"/>
              </a:ext>
            </a:extLst>
          </p:cNvPr>
          <p:cNvSpPr>
            <a:spLocks noGrp="1"/>
          </p:cNvSpPr>
          <p:nvPr>
            <p:ph type="subTitle" idx="1"/>
          </p:nvPr>
        </p:nvSpPr>
        <p:spPr/>
        <p:txBody>
          <a:bodyPr/>
          <a:lstStyle/>
          <a:p>
            <a:r>
              <a:rPr lang="en-US" dirty="0"/>
              <a:t>AUS ENERGY</a:t>
            </a:r>
            <a:endParaRPr lang="en-GB" dirty="0"/>
          </a:p>
        </p:txBody>
      </p:sp>
    </p:spTree>
    <p:extLst>
      <p:ext uri="{BB962C8B-B14F-4D97-AF65-F5344CB8AC3E}">
        <p14:creationId xmlns:p14="http://schemas.microsoft.com/office/powerpoint/2010/main" val="131519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9DD5-618A-8277-09E0-911B4C0F40A8}"/>
              </a:ext>
            </a:extLst>
          </p:cNvPr>
          <p:cNvSpPr>
            <a:spLocks noGrp="1"/>
          </p:cNvSpPr>
          <p:nvPr>
            <p:ph type="title"/>
          </p:nvPr>
        </p:nvSpPr>
        <p:spPr/>
        <p:txBody>
          <a:bodyPr/>
          <a:lstStyle/>
          <a:p>
            <a:r>
              <a:rPr lang="en-US" dirty="0"/>
              <a:t>DATA LIFECYLE</a:t>
            </a:r>
            <a:endParaRPr lang="en-GB" dirty="0"/>
          </a:p>
        </p:txBody>
      </p:sp>
      <p:sp>
        <p:nvSpPr>
          <p:cNvPr id="3" name="Content Placeholder 2">
            <a:extLst>
              <a:ext uri="{FF2B5EF4-FFF2-40B4-BE49-F238E27FC236}">
                <a16:creationId xmlns:a16="http://schemas.microsoft.com/office/drawing/2014/main" id="{C98A48C4-F0C8-FD92-3DF5-F2C46C797EA3}"/>
              </a:ext>
            </a:extLst>
          </p:cNvPr>
          <p:cNvSpPr>
            <a:spLocks noGrp="1"/>
          </p:cNvSpPr>
          <p:nvPr>
            <p:ph idx="1"/>
          </p:nvPr>
        </p:nvSpPr>
        <p:spPr/>
        <p:txBody>
          <a:bodyPr/>
          <a:lstStyle/>
          <a:p>
            <a:r>
              <a:rPr lang="en-US" dirty="0"/>
              <a:t>Create</a:t>
            </a:r>
          </a:p>
          <a:p>
            <a:r>
              <a:rPr lang="en-US" dirty="0"/>
              <a:t>Store</a:t>
            </a:r>
          </a:p>
          <a:p>
            <a:r>
              <a:rPr lang="en-US" dirty="0"/>
              <a:t>Use</a:t>
            </a:r>
          </a:p>
          <a:p>
            <a:r>
              <a:rPr lang="en-US" dirty="0"/>
              <a:t>Archive</a:t>
            </a:r>
          </a:p>
          <a:p>
            <a:r>
              <a:rPr lang="en-US" dirty="0"/>
              <a:t>Delete</a:t>
            </a:r>
          </a:p>
          <a:p>
            <a:endParaRPr lang="en-US" dirty="0"/>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324367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6A3D-7101-4519-4F4C-A258EF4DCC21}"/>
              </a:ext>
            </a:extLst>
          </p:cNvPr>
          <p:cNvSpPr>
            <a:spLocks noGrp="1"/>
          </p:cNvSpPr>
          <p:nvPr>
            <p:ph type="title"/>
          </p:nvPr>
        </p:nvSpPr>
        <p:spPr/>
        <p:txBody>
          <a:bodyPr/>
          <a:lstStyle/>
          <a:p>
            <a:r>
              <a:rPr lang="en-US" dirty="0"/>
              <a:t>Create</a:t>
            </a:r>
            <a:endParaRPr lang="en-GB" dirty="0"/>
          </a:p>
        </p:txBody>
      </p:sp>
      <p:sp>
        <p:nvSpPr>
          <p:cNvPr id="3" name="Content Placeholder 2">
            <a:extLst>
              <a:ext uri="{FF2B5EF4-FFF2-40B4-BE49-F238E27FC236}">
                <a16:creationId xmlns:a16="http://schemas.microsoft.com/office/drawing/2014/main" id="{A82C272A-EB53-A2B3-2C22-B70437891519}"/>
              </a:ext>
            </a:extLst>
          </p:cNvPr>
          <p:cNvSpPr>
            <a:spLocks noGrp="1"/>
          </p:cNvSpPr>
          <p:nvPr>
            <p:ph idx="1"/>
          </p:nvPr>
        </p:nvSpPr>
        <p:spPr/>
        <p:txBody>
          <a:bodyPr/>
          <a:lstStyle/>
          <a:p>
            <a:pPr algn="l"/>
            <a:r>
              <a:rPr lang="en-US" b="0" i="0" dirty="0">
                <a:solidFill>
                  <a:srgbClr val="181818"/>
                </a:solidFill>
                <a:effectLst/>
                <a:latin typeface="Trade Gothic W01 Roman"/>
              </a:rPr>
              <a:t>For the data life cycle to begin, data must first be generated. Otherwise, the following steps can’t be initiated.</a:t>
            </a:r>
          </a:p>
          <a:p>
            <a:pPr algn="l"/>
            <a:r>
              <a:rPr lang="en-US" b="0" i="0" dirty="0">
                <a:solidFill>
                  <a:srgbClr val="181818"/>
                </a:solidFill>
                <a:effectLst/>
                <a:latin typeface="Trade Gothic W01 Roman"/>
              </a:rPr>
              <a:t>Data </a:t>
            </a:r>
            <a:r>
              <a:rPr lang="en-US" b="0" i="0" dirty="0">
                <a:solidFill>
                  <a:srgbClr val="181818"/>
                </a:solidFill>
                <a:effectLst/>
                <a:latin typeface="Trade Gothic W01 Bold 2"/>
              </a:rPr>
              <a:t>generation</a:t>
            </a:r>
            <a:r>
              <a:rPr lang="en-US" b="0" i="0" dirty="0">
                <a:solidFill>
                  <a:srgbClr val="181818"/>
                </a:solidFill>
                <a:effectLst/>
                <a:latin typeface="Trade Gothic W01 Roman"/>
              </a:rPr>
              <a:t> occurs regardless of whether you’re aware of it, especially in our increasingly online world. Some of this data is generated by your organization, some by your customers, and some by third parties you may or may not be aware of. Every sale, purchase, hire, communication, interaction—</a:t>
            </a:r>
            <a:r>
              <a:rPr lang="en-US" b="0" i="0" dirty="0">
                <a:solidFill>
                  <a:srgbClr val="181818"/>
                </a:solidFill>
                <a:effectLst/>
                <a:latin typeface="Trade Gothic W01 Obl"/>
              </a:rPr>
              <a:t>everything </a:t>
            </a:r>
            <a:r>
              <a:rPr lang="en-US" b="0" i="0" dirty="0">
                <a:solidFill>
                  <a:srgbClr val="181818"/>
                </a:solidFill>
                <a:effectLst/>
                <a:latin typeface="Trade Gothic W01 Roman"/>
              </a:rPr>
              <a:t>generates data. Given the proper attention, this data can often lead to powerful insights that allow you to better serve your customers and become more effective in your role.</a:t>
            </a:r>
          </a:p>
          <a:p>
            <a:endParaRPr lang="en-GB" dirty="0"/>
          </a:p>
        </p:txBody>
      </p:sp>
    </p:spTree>
    <p:extLst>
      <p:ext uri="{BB962C8B-B14F-4D97-AF65-F5344CB8AC3E}">
        <p14:creationId xmlns:p14="http://schemas.microsoft.com/office/powerpoint/2010/main" val="283671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0654-C2A1-EA83-68A6-DE9779BEFEEC}"/>
              </a:ext>
            </a:extLst>
          </p:cNvPr>
          <p:cNvSpPr>
            <a:spLocks noGrp="1"/>
          </p:cNvSpPr>
          <p:nvPr>
            <p:ph type="title"/>
          </p:nvPr>
        </p:nvSpPr>
        <p:spPr/>
        <p:txBody>
          <a:bodyPr/>
          <a:lstStyle/>
          <a:p>
            <a:r>
              <a:rPr lang="en-US" dirty="0"/>
              <a:t>Data storage</a:t>
            </a:r>
            <a:endParaRPr lang="en-GB" dirty="0"/>
          </a:p>
        </p:txBody>
      </p:sp>
      <p:sp>
        <p:nvSpPr>
          <p:cNvPr id="3" name="Content Placeholder 2">
            <a:extLst>
              <a:ext uri="{FF2B5EF4-FFF2-40B4-BE49-F238E27FC236}">
                <a16:creationId xmlns:a16="http://schemas.microsoft.com/office/drawing/2014/main" id="{1F0987CB-C522-1259-C85B-5C390569313A}"/>
              </a:ext>
            </a:extLst>
          </p:cNvPr>
          <p:cNvSpPr>
            <a:spLocks noGrp="1"/>
          </p:cNvSpPr>
          <p:nvPr>
            <p:ph idx="1"/>
          </p:nvPr>
        </p:nvSpPr>
        <p:spPr/>
        <p:txBody>
          <a:bodyPr/>
          <a:lstStyle/>
          <a:p>
            <a:r>
              <a:rPr lang="en-US" b="0" i="0" dirty="0">
                <a:solidFill>
                  <a:srgbClr val="181818"/>
                </a:solidFill>
                <a:effectLst/>
                <a:latin typeface="Trade Gothic W01 Roman"/>
              </a:rPr>
              <a:t>After data has been collected and processed, it must be </a:t>
            </a:r>
            <a:r>
              <a:rPr lang="en-US" b="0" i="0" dirty="0">
                <a:solidFill>
                  <a:srgbClr val="181818"/>
                </a:solidFill>
                <a:effectLst/>
                <a:latin typeface="Trade Gothic W01 Bold 2"/>
              </a:rPr>
              <a:t>stored </a:t>
            </a:r>
            <a:r>
              <a:rPr lang="en-US" b="0" i="0" dirty="0">
                <a:solidFill>
                  <a:srgbClr val="181818"/>
                </a:solidFill>
                <a:effectLst/>
                <a:latin typeface="Trade Gothic W01 Roman"/>
              </a:rPr>
              <a:t>for future use. This is most commonly achieved through the creation of databases or datasets. These datasets may then be stored in the cloud, on servers, or using another form of physical storage like a hard drive, CD, cassette, or floppy disk.</a:t>
            </a:r>
          </a:p>
          <a:p>
            <a:endParaRPr lang="en-GB" dirty="0"/>
          </a:p>
        </p:txBody>
      </p:sp>
    </p:spTree>
    <p:extLst>
      <p:ext uri="{BB962C8B-B14F-4D97-AF65-F5344CB8AC3E}">
        <p14:creationId xmlns:p14="http://schemas.microsoft.com/office/powerpoint/2010/main" val="370843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1241-29DC-A930-4A53-AAD1BBE42C66}"/>
              </a:ext>
            </a:extLst>
          </p:cNvPr>
          <p:cNvSpPr>
            <a:spLocks noGrp="1"/>
          </p:cNvSpPr>
          <p:nvPr>
            <p:ph type="title"/>
          </p:nvPr>
        </p:nvSpPr>
        <p:spPr/>
        <p:txBody>
          <a:bodyPr/>
          <a:lstStyle/>
          <a:p>
            <a:r>
              <a:rPr lang="en-US" dirty="0"/>
              <a:t>Use</a:t>
            </a:r>
            <a:endParaRPr lang="en-GB" dirty="0"/>
          </a:p>
        </p:txBody>
      </p:sp>
      <p:sp>
        <p:nvSpPr>
          <p:cNvPr id="3" name="Content Placeholder 2">
            <a:extLst>
              <a:ext uri="{FF2B5EF4-FFF2-40B4-BE49-F238E27FC236}">
                <a16:creationId xmlns:a16="http://schemas.microsoft.com/office/drawing/2014/main" id="{E84FF0B0-0476-7AEE-8AD1-EF2648A85564}"/>
              </a:ext>
            </a:extLst>
          </p:cNvPr>
          <p:cNvSpPr>
            <a:spLocks noGrp="1"/>
          </p:cNvSpPr>
          <p:nvPr>
            <p:ph idx="1"/>
          </p:nvPr>
        </p:nvSpPr>
        <p:spPr/>
        <p:txBody>
          <a:bodyPr/>
          <a:lstStyle/>
          <a:p>
            <a:r>
              <a:rPr lang="en-US" i="0" dirty="0">
                <a:solidFill>
                  <a:srgbClr val="111111"/>
                </a:solidFill>
                <a:effectLst/>
                <a:latin typeface="Roboto" panose="02000000000000000000" pitchFamily="2" charset="0"/>
              </a:rPr>
              <a:t>Data in use is data that is currently being updated, processed, erased, accessed or read by a system. This type of data is not being passively stored but is instead actively moving through parts of an IT infrastructure. </a:t>
            </a:r>
            <a:endParaRPr lang="en-GB" dirty="0"/>
          </a:p>
        </p:txBody>
      </p:sp>
    </p:spTree>
    <p:extLst>
      <p:ext uri="{BB962C8B-B14F-4D97-AF65-F5344CB8AC3E}">
        <p14:creationId xmlns:p14="http://schemas.microsoft.com/office/powerpoint/2010/main" val="309517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C241-EA89-9E75-C355-6D57EB869E4E}"/>
              </a:ext>
            </a:extLst>
          </p:cNvPr>
          <p:cNvSpPr>
            <a:spLocks noGrp="1"/>
          </p:cNvSpPr>
          <p:nvPr>
            <p:ph type="title"/>
          </p:nvPr>
        </p:nvSpPr>
        <p:spPr/>
        <p:txBody>
          <a:bodyPr/>
          <a:lstStyle/>
          <a:p>
            <a:r>
              <a:rPr lang="en-US" dirty="0"/>
              <a:t>Archive</a:t>
            </a:r>
            <a:endParaRPr lang="en-GB" dirty="0"/>
          </a:p>
        </p:txBody>
      </p:sp>
      <p:sp>
        <p:nvSpPr>
          <p:cNvPr id="3" name="Content Placeholder 2">
            <a:extLst>
              <a:ext uri="{FF2B5EF4-FFF2-40B4-BE49-F238E27FC236}">
                <a16:creationId xmlns:a16="http://schemas.microsoft.com/office/drawing/2014/main" id="{02C111AD-AF18-116C-A0F3-AA27BE58C628}"/>
              </a:ext>
            </a:extLst>
          </p:cNvPr>
          <p:cNvSpPr>
            <a:spLocks noGrp="1"/>
          </p:cNvSpPr>
          <p:nvPr>
            <p:ph idx="1"/>
          </p:nvPr>
        </p:nvSpPr>
        <p:spPr/>
        <p:txBody>
          <a:bodyPr>
            <a:normAutofit/>
          </a:bodyPr>
          <a:lstStyle/>
          <a:p>
            <a:r>
              <a:rPr lang="en-US" dirty="0"/>
              <a:t>This stage of the data lifecycle involves copying the data to a cheaper storage media, so it can be retrieved again should the data be required for future data analysis.</a:t>
            </a:r>
          </a:p>
          <a:p>
            <a:pPr marL="0" indent="0">
              <a:buNone/>
            </a:pPr>
            <a:r>
              <a:rPr lang="en-US" dirty="0"/>
              <a:t>Examples of archiving data can be found below:</a:t>
            </a:r>
          </a:p>
          <a:p>
            <a:pPr marL="0" indent="0">
              <a:buNone/>
            </a:pPr>
            <a:r>
              <a:rPr lang="en-US" dirty="0"/>
              <a:t>A company archives data containing company financials older than </a:t>
            </a:r>
            <a:r>
              <a:rPr lang="en-US" b="1" dirty="0"/>
              <a:t>five years </a:t>
            </a:r>
            <a:r>
              <a:rPr lang="en-US" dirty="0"/>
              <a:t>as they no longer need to report on it. However, the </a:t>
            </a:r>
            <a:r>
              <a:rPr lang="en-US" b="1" dirty="0"/>
              <a:t>data is archived should they need the data for the future.</a:t>
            </a:r>
          </a:p>
          <a:p>
            <a:pPr marL="0" indent="0">
              <a:buNone/>
            </a:pPr>
            <a:r>
              <a:rPr lang="en-US" dirty="0"/>
              <a:t>Data about previous customers is removed from the website’s database but is stored in an offline archive, data can be retrieved should the data need to be used for future analysis.</a:t>
            </a:r>
            <a:endParaRPr lang="en-GB" dirty="0"/>
          </a:p>
        </p:txBody>
      </p:sp>
    </p:spTree>
    <p:extLst>
      <p:ext uri="{BB962C8B-B14F-4D97-AF65-F5344CB8AC3E}">
        <p14:creationId xmlns:p14="http://schemas.microsoft.com/office/powerpoint/2010/main" val="386763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6A8C-04C3-617B-69E4-2C30968E87E8}"/>
              </a:ext>
            </a:extLst>
          </p:cNvPr>
          <p:cNvSpPr>
            <a:spLocks noGrp="1"/>
          </p:cNvSpPr>
          <p:nvPr>
            <p:ph type="title"/>
          </p:nvPr>
        </p:nvSpPr>
        <p:spPr/>
        <p:txBody>
          <a:bodyPr/>
          <a:lstStyle/>
          <a:p>
            <a:r>
              <a:rPr lang="en-US" dirty="0"/>
              <a:t>delete</a:t>
            </a:r>
            <a:endParaRPr lang="en-GB" dirty="0"/>
          </a:p>
        </p:txBody>
      </p:sp>
      <p:sp>
        <p:nvSpPr>
          <p:cNvPr id="3" name="Content Placeholder 2">
            <a:extLst>
              <a:ext uri="{FF2B5EF4-FFF2-40B4-BE49-F238E27FC236}">
                <a16:creationId xmlns:a16="http://schemas.microsoft.com/office/drawing/2014/main" id="{E47642FB-0EF0-A2DB-36A3-4413FFE62F97}"/>
              </a:ext>
            </a:extLst>
          </p:cNvPr>
          <p:cNvSpPr>
            <a:spLocks noGrp="1"/>
          </p:cNvSpPr>
          <p:nvPr>
            <p:ph idx="1"/>
          </p:nvPr>
        </p:nvSpPr>
        <p:spPr/>
        <p:txBody>
          <a:bodyPr>
            <a:normAutofit/>
          </a:bodyPr>
          <a:lstStyle/>
          <a:p>
            <a:r>
              <a:rPr lang="en-US" dirty="0"/>
              <a:t>An </a:t>
            </a:r>
            <a:r>
              <a:rPr lang="en-US" dirty="0" err="1"/>
              <a:t>organisation</a:t>
            </a:r>
            <a:r>
              <a:rPr lang="en-US" dirty="0"/>
              <a:t> might want to delete data after completed the required analysis on the data.</a:t>
            </a:r>
          </a:p>
          <a:p>
            <a:pPr marL="0" indent="0">
              <a:buNone/>
            </a:pPr>
            <a:r>
              <a:rPr lang="en-US" dirty="0"/>
              <a:t>Data might be deleted due to: </a:t>
            </a:r>
          </a:p>
          <a:p>
            <a:pPr marL="0" indent="0">
              <a:buNone/>
            </a:pPr>
            <a:r>
              <a:rPr lang="en-US" dirty="0"/>
              <a:t>Large volumes of data exist within an </a:t>
            </a:r>
            <a:r>
              <a:rPr lang="en-US" dirty="0" err="1"/>
              <a:t>organisation</a:t>
            </a:r>
            <a:r>
              <a:rPr lang="en-US" dirty="0"/>
              <a:t> and it’s </a:t>
            </a:r>
            <a:r>
              <a:rPr lang="en-US" b="1" dirty="0"/>
              <a:t>not desirable to store all </a:t>
            </a:r>
            <a:r>
              <a:rPr lang="en-US" dirty="0"/>
              <a:t>the data so an </a:t>
            </a:r>
            <a:r>
              <a:rPr lang="en-US" dirty="0" err="1"/>
              <a:t>organisation</a:t>
            </a:r>
            <a:r>
              <a:rPr lang="en-US" dirty="0"/>
              <a:t> might decide to delete data they </a:t>
            </a:r>
            <a:r>
              <a:rPr lang="en-US" b="1" dirty="0"/>
              <a:t>no longer require.</a:t>
            </a:r>
          </a:p>
          <a:p>
            <a:pPr marL="0" indent="0">
              <a:buNone/>
            </a:pPr>
            <a:r>
              <a:rPr lang="en-US"/>
              <a:t>Secondly,  a </a:t>
            </a:r>
            <a:r>
              <a:rPr lang="en-US" dirty="0"/>
              <a:t>customer requests that you destroy their data.</a:t>
            </a:r>
            <a:endParaRPr lang="en-GB" dirty="0"/>
          </a:p>
        </p:txBody>
      </p:sp>
    </p:spTree>
    <p:extLst>
      <p:ext uri="{BB962C8B-B14F-4D97-AF65-F5344CB8AC3E}">
        <p14:creationId xmlns:p14="http://schemas.microsoft.com/office/powerpoint/2010/main" val="76359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73D-B94E-B961-EDEC-E1193E8558AA}"/>
              </a:ext>
            </a:extLst>
          </p:cNvPr>
          <p:cNvSpPr>
            <a:spLocks noGrp="1"/>
          </p:cNvSpPr>
          <p:nvPr>
            <p:ph type="title"/>
          </p:nvPr>
        </p:nvSpPr>
        <p:spPr/>
        <p:txBody>
          <a:bodyPr/>
          <a:lstStyle/>
          <a:p>
            <a:r>
              <a:rPr lang="en-US" dirty="0"/>
              <a:t>tableau</a:t>
            </a:r>
            <a:endParaRPr lang="en-GB" dirty="0"/>
          </a:p>
        </p:txBody>
      </p:sp>
      <p:sp>
        <p:nvSpPr>
          <p:cNvPr id="3" name="Content Placeholder 2">
            <a:extLst>
              <a:ext uri="{FF2B5EF4-FFF2-40B4-BE49-F238E27FC236}">
                <a16:creationId xmlns:a16="http://schemas.microsoft.com/office/drawing/2014/main" id="{73295347-AE79-8CF8-B475-CD6B489D6756}"/>
              </a:ext>
            </a:extLst>
          </p:cNvPr>
          <p:cNvSpPr>
            <a:spLocks noGrp="1"/>
          </p:cNvSpPr>
          <p:nvPr>
            <p:ph idx="1"/>
          </p:nvPr>
        </p:nvSpPr>
        <p:spPr/>
        <p:txBody>
          <a:bodyPr>
            <a:normAutofit lnSpcReduction="10000"/>
          </a:bodyPr>
          <a:lstStyle/>
          <a:p>
            <a:pPr algn="l"/>
            <a:r>
              <a:rPr lang="en-US" i="0" dirty="0">
                <a:solidFill>
                  <a:srgbClr val="222222"/>
                </a:solidFill>
                <a:effectLst/>
                <a:latin typeface="Source Sans Pro" panose="020B0604020202020204" pitchFamily="34" charset="0"/>
              </a:rPr>
              <a:t>Tableau is a powerful and fastest growing data visualization tool used in the Business Intelligence Industry. It helps in simplifying raw data in a very easily understandable format. Tableau helps create the data that can be understood by professionals at any level in an organization. It also allows non-technical users to create customized dashboards.</a:t>
            </a:r>
          </a:p>
          <a:p>
            <a:pPr algn="l"/>
            <a:r>
              <a:rPr lang="en-US" i="0" dirty="0">
                <a:solidFill>
                  <a:srgbClr val="222222"/>
                </a:solidFill>
                <a:effectLst/>
                <a:latin typeface="Source Sans Pro" panose="020B0604020202020204" pitchFamily="34" charset="0"/>
              </a:rPr>
              <a:t>Data analysis is very fast with Tableau tool and the visualizations created are in the form of dashboards and worksheets.</a:t>
            </a:r>
          </a:p>
          <a:p>
            <a:pPr marL="0" indent="0">
              <a:buNone/>
            </a:pPr>
            <a:br>
              <a:rPr lang="en-US" dirty="0"/>
            </a:br>
            <a:endParaRPr lang="en-GB" dirty="0"/>
          </a:p>
        </p:txBody>
      </p:sp>
    </p:spTree>
    <p:extLst>
      <p:ext uri="{BB962C8B-B14F-4D97-AF65-F5344CB8AC3E}">
        <p14:creationId xmlns:p14="http://schemas.microsoft.com/office/powerpoint/2010/main" val="284752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C470-A389-F160-2C3F-9F5AE73ADA86}"/>
              </a:ext>
            </a:extLst>
          </p:cNvPr>
          <p:cNvSpPr>
            <a:spLocks noGrp="1"/>
          </p:cNvSpPr>
          <p:nvPr>
            <p:ph type="title"/>
          </p:nvPr>
        </p:nvSpPr>
        <p:spPr/>
        <p:txBody>
          <a:bodyPr/>
          <a:lstStyle/>
          <a:p>
            <a:r>
              <a:rPr lang="en-US" dirty="0"/>
              <a:t>python</a:t>
            </a:r>
            <a:endParaRPr lang="en-GB" dirty="0"/>
          </a:p>
        </p:txBody>
      </p:sp>
      <p:sp>
        <p:nvSpPr>
          <p:cNvPr id="3" name="Content Placeholder 2">
            <a:extLst>
              <a:ext uri="{FF2B5EF4-FFF2-40B4-BE49-F238E27FC236}">
                <a16:creationId xmlns:a16="http://schemas.microsoft.com/office/drawing/2014/main" id="{DEF4B454-8190-4E86-F179-0863ECEC53A9}"/>
              </a:ext>
            </a:extLst>
          </p:cNvPr>
          <p:cNvSpPr>
            <a:spLocks noGrp="1"/>
          </p:cNvSpPr>
          <p:nvPr>
            <p:ph idx="1"/>
          </p:nvPr>
        </p:nvSpPr>
        <p:spPr/>
        <p:txBody>
          <a:bodyPr/>
          <a:lstStyle/>
          <a:p>
            <a:r>
              <a:rPr lang="en-US" i="0" dirty="0">
                <a:effectLst/>
                <a:latin typeface="Arial" panose="020B0604020202020204" pitchFamily="34" charset="0"/>
                <a:cs typeface="Arial" panose="020B0604020202020204" pitchFamily="34" charset="0"/>
              </a:rPr>
              <a:t>Python is a general-purpose programming language, it can be used for web development, back-end development, software development, data science and more.</a:t>
            </a:r>
          </a:p>
          <a:p>
            <a:r>
              <a:rPr lang="en-US" dirty="0">
                <a:latin typeface="Arial" panose="020B0604020202020204" pitchFamily="34" charset="0"/>
                <a:cs typeface="Arial" panose="020B0604020202020204" pitchFamily="34" charset="0"/>
              </a:rPr>
              <a:t>Python can be used to connect databases. Python can also read and modify files.</a:t>
            </a:r>
          </a:p>
          <a:p>
            <a:r>
              <a:rPr lang="en-US" dirty="0">
                <a:latin typeface="Arial" panose="020B0604020202020204" pitchFamily="34" charset="0"/>
                <a:cs typeface="Arial" panose="020B0604020202020204" pitchFamily="34" charset="0"/>
              </a:rPr>
              <a:t>Python can be used to handle big data and perform complex mathematics operations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2018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547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Gill Sans MT</vt:lpstr>
      <vt:lpstr>Roboto</vt:lpstr>
      <vt:lpstr>Source Sans Pro</vt:lpstr>
      <vt:lpstr>Trade Gothic W01 Bold 2</vt:lpstr>
      <vt:lpstr>Trade Gothic W01 Obl</vt:lpstr>
      <vt:lpstr>Trade Gothic W01 Roman</vt:lpstr>
      <vt:lpstr>Gallery</vt:lpstr>
      <vt:lpstr>Project 1</vt:lpstr>
      <vt:lpstr>DATA LIFECYLE</vt:lpstr>
      <vt:lpstr>Create</vt:lpstr>
      <vt:lpstr>Data storage</vt:lpstr>
      <vt:lpstr>Use</vt:lpstr>
      <vt:lpstr>Archive</vt:lpstr>
      <vt:lpstr>delete</vt:lpstr>
      <vt:lpstr>tableau</vt:lpstr>
      <vt:lpstr>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Fuad Muse</dc:creator>
  <cp:lastModifiedBy>Fuad Muse</cp:lastModifiedBy>
  <cp:revision>4</cp:revision>
  <dcterms:created xsi:type="dcterms:W3CDTF">2023-01-06T09:22:49Z</dcterms:created>
  <dcterms:modified xsi:type="dcterms:W3CDTF">2023-01-13T08:26:55Z</dcterms:modified>
</cp:coreProperties>
</file>