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62" r:id="rId3"/>
    <p:sldId id="263" r:id="rId4"/>
    <p:sldId id="264" r:id="rId5"/>
    <p:sldId id="266" r:id="rId6"/>
    <p:sldId id="267"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DB1797-E44C-43B5-9EE5-ACE0339A41AB}" type="datetimeFigureOut">
              <a:rPr lang="en-GB" smtClean="0"/>
              <a:t>21/01/2023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303424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B1797-E44C-43B5-9EE5-ACE0339A41AB}" type="datetimeFigureOut">
              <a:rPr lang="en-GB" smtClean="0"/>
              <a:t>21/01/2023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308900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B1797-E44C-43B5-9EE5-ACE0339A41AB}" type="datetimeFigureOut">
              <a:rPr lang="en-GB" smtClean="0"/>
              <a:t>21/01/2023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FA26A-B8E4-4FB8-A918-58F52EFB5E08}"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58767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B1797-E44C-43B5-9EE5-ACE0339A41AB}" type="datetimeFigureOut">
              <a:rPr lang="en-GB" smtClean="0"/>
              <a:t>21/01/2023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4058053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B1797-E44C-43B5-9EE5-ACE0339A41AB}" type="datetimeFigureOut">
              <a:rPr lang="en-GB" smtClean="0"/>
              <a:t>21/01/2023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FA26A-B8E4-4FB8-A918-58F52EFB5E0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3495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B1797-E44C-43B5-9EE5-ACE0339A41AB}" type="datetimeFigureOut">
              <a:rPr lang="en-GB" smtClean="0"/>
              <a:t>21/01/2023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324912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B1797-E44C-43B5-9EE5-ACE0339A41AB}" type="datetimeFigureOut">
              <a:rPr lang="en-GB" smtClean="0"/>
              <a:t>21/01/2023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1070289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B1797-E44C-43B5-9EE5-ACE0339A41AB}" type="datetimeFigureOut">
              <a:rPr lang="en-GB" smtClean="0"/>
              <a:t>21/01/2023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115134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B1797-E44C-43B5-9EE5-ACE0339A41AB}" type="datetimeFigureOut">
              <a:rPr lang="en-GB" smtClean="0"/>
              <a:t>21/01/2023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255323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B1797-E44C-43B5-9EE5-ACE0339A41AB}" type="datetimeFigureOut">
              <a:rPr lang="en-GB" smtClean="0"/>
              <a:t>21/01/2023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1077564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DB1797-E44C-43B5-9EE5-ACE0339A41AB}" type="datetimeFigureOut">
              <a:rPr lang="en-GB" smtClean="0"/>
              <a:t>21/01/2023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356528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B1797-E44C-43B5-9EE5-ACE0339A41AB}" type="datetimeFigureOut">
              <a:rPr lang="en-GB" smtClean="0"/>
              <a:t>21/01/2023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246717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B1797-E44C-43B5-9EE5-ACE0339A41AB}" type="datetimeFigureOut">
              <a:rPr lang="en-GB" smtClean="0"/>
              <a:t>21/01/2023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168740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B1797-E44C-43B5-9EE5-ACE0339A41AB}" type="datetimeFigureOut">
              <a:rPr lang="en-GB" smtClean="0"/>
              <a:t>21/01/2023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245895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DB1797-E44C-43B5-9EE5-ACE0339A41AB}" type="datetimeFigureOut">
              <a:rPr lang="en-GB" smtClean="0"/>
              <a:t>21/01/2023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41138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DB1797-E44C-43B5-9EE5-ACE0339A41AB}" type="datetimeFigureOut">
              <a:rPr lang="en-GB" smtClean="0"/>
              <a:t>21/01/2023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0FA26A-B8E4-4FB8-A918-58F52EFB5E08}" type="slidenum">
              <a:rPr lang="en-GB" smtClean="0"/>
              <a:t>‹#›</a:t>
            </a:fld>
            <a:endParaRPr lang="en-GB"/>
          </a:p>
        </p:txBody>
      </p:sp>
    </p:spTree>
    <p:extLst>
      <p:ext uri="{BB962C8B-B14F-4D97-AF65-F5344CB8AC3E}">
        <p14:creationId xmlns:p14="http://schemas.microsoft.com/office/powerpoint/2010/main" val="389225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DB1797-E44C-43B5-9EE5-ACE0339A41AB}" type="datetimeFigureOut">
              <a:rPr lang="en-GB" smtClean="0"/>
              <a:t>21/01/2023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0FA26A-B8E4-4FB8-A918-58F52EFB5E08}" type="slidenum">
              <a:rPr lang="en-GB" smtClean="0"/>
              <a:t>‹#›</a:t>
            </a:fld>
            <a:endParaRPr lang="en-GB"/>
          </a:p>
        </p:txBody>
      </p:sp>
    </p:spTree>
    <p:extLst>
      <p:ext uri="{BB962C8B-B14F-4D97-AF65-F5344CB8AC3E}">
        <p14:creationId xmlns:p14="http://schemas.microsoft.com/office/powerpoint/2010/main" val="11130069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223E-583C-4EB2-B653-448A9180F976}"/>
              </a:ext>
            </a:extLst>
          </p:cNvPr>
          <p:cNvSpPr>
            <a:spLocks noGrp="1"/>
          </p:cNvSpPr>
          <p:nvPr>
            <p:ph type="ctrTitle"/>
          </p:nvPr>
        </p:nvSpPr>
        <p:spPr>
          <a:xfrm>
            <a:off x="1524000" y="1122363"/>
            <a:ext cx="9144000" cy="986355"/>
          </a:xfrm>
        </p:spPr>
        <p:txBody>
          <a:bodyPr/>
          <a:lstStyle/>
          <a:p>
            <a:r>
              <a:rPr lang="en-US" dirty="0"/>
              <a:t>Data Analysis lifecycle</a:t>
            </a:r>
            <a:endParaRPr lang="en-GB" dirty="0"/>
          </a:p>
        </p:txBody>
      </p:sp>
      <p:sp>
        <p:nvSpPr>
          <p:cNvPr id="3" name="Subtitle 2">
            <a:extLst>
              <a:ext uri="{FF2B5EF4-FFF2-40B4-BE49-F238E27FC236}">
                <a16:creationId xmlns:a16="http://schemas.microsoft.com/office/drawing/2014/main" id="{17A9B2F9-EAAB-DB9D-6F5B-A968655BF879}"/>
              </a:ext>
            </a:extLst>
          </p:cNvPr>
          <p:cNvSpPr>
            <a:spLocks noGrp="1"/>
          </p:cNvSpPr>
          <p:nvPr>
            <p:ph type="subTitle" idx="1"/>
          </p:nvPr>
        </p:nvSpPr>
        <p:spPr>
          <a:xfrm>
            <a:off x="623111" y="2351420"/>
            <a:ext cx="8825658" cy="861420"/>
          </a:xfrm>
        </p:spPr>
        <p:txBody>
          <a:bodyPr>
            <a:noAutofit/>
          </a:bodyPr>
          <a:lstStyle/>
          <a:p>
            <a:pPr marL="342900" indent="-342900">
              <a:buFont typeface="Arial" panose="020B0604020202020204" pitchFamily="34" charset="0"/>
              <a:buChar char="•"/>
            </a:pPr>
            <a:r>
              <a:rPr lang="en-US" sz="3600" b="1" dirty="0">
                <a:solidFill>
                  <a:schemeClr val="tx1"/>
                </a:solidFill>
              </a:rPr>
              <a:t>Acquire</a:t>
            </a:r>
          </a:p>
          <a:p>
            <a:pPr marL="342900" indent="-342900">
              <a:buFont typeface="Arial" panose="020B0604020202020204" pitchFamily="34" charset="0"/>
              <a:buChar char="•"/>
            </a:pPr>
            <a:r>
              <a:rPr lang="en-US" sz="3600" b="1" dirty="0">
                <a:solidFill>
                  <a:schemeClr val="tx1"/>
                </a:solidFill>
              </a:rPr>
              <a:t>Transform</a:t>
            </a:r>
          </a:p>
          <a:p>
            <a:pPr marL="342900" indent="-342900">
              <a:buFont typeface="Arial" panose="020B0604020202020204" pitchFamily="34" charset="0"/>
              <a:buChar char="•"/>
            </a:pPr>
            <a:r>
              <a:rPr lang="en-US" sz="3600" b="1" dirty="0">
                <a:solidFill>
                  <a:schemeClr val="tx1"/>
                </a:solidFill>
              </a:rPr>
              <a:t>Organis</a:t>
            </a:r>
            <a:r>
              <a:rPr lang="en-GB" sz="3600" b="1" dirty="0">
                <a:solidFill>
                  <a:schemeClr val="tx1"/>
                </a:solidFill>
              </a:rPr>
              <a:t>e</a:t>
            </a:r>
          </a:p>
          <a:p>
            <a:pPr marL="342900" indent="-342900">
              <a:buFont typeface="Arial" panose="020B0604020202020204" pitchFamily="34" charset="0"/>
              <a:buChar char="•"/>
            </a:pPr>
            <a:r>
              <a:rPr lang="en-GB" sz="3600" b="1" dirty="0">
                <a:solidFill>
                  <a:schemeClr val="tx1"/>
                </a:solidFill>
              </a:rPr>
              <a:t>Analyse</a:t>
            </a:r>
          </a:p>
          <a:p>
            <a:pPr marL="342900" indent="-342900">
              <a:buFont typeface="Arial" panose="020B0604020202020204" pitchFamily="34" charset="0"/>
              <a:buChar char="•"/>
            </a:pPr>
            <a:r>
              <a:rPr lang="en-GB" sz="3600" b="1" dirty="0">
                <a:solidFill>
                  <a:schemeClr val="tx1"/>
                </a:solidFill>
              </a:rPr>
              <a:t>Communicate</a:t>
            </a:r>
          </a:p>
          <a:p>
            <a:pPr marL="342900" indent="-342900">
              <a:buFont typeface="Arial" panose="020B0604020202020204" pitchFamily="34" charset="0"/>
              <a:buChar char="•"/>
            </a:pPr>
            <a:r>
              <a:rPr lang="en-GB" sz="3600" b="1" dirty="0">
                <a:solidFill>
                  <a:schemeClr val="tx1"/>
                </a:solidFill>
              </a:rPr>
              <a:t>Maintain</a:t>
            </a:r>
          </a:p>
          <a:p>
            <a:pPr marL="342900" indent="-342900">
              <a:buFont typeface="Arial" panose="020B0604020202020204" pitchFamily="34" charset="0"/>
              <a:buChar char="•"/>
            </a:pPr>
            <a:endParaRPr lang="en-GB" sz="3600" b="1" dirty="0">
              <a:solidFill>
                <a:schemeClr val="tx1"/>
              </a:solidFill>
            </a:endParaRPr>
          </a:p>
          <a:p>
            <a:pPr marL="342900" indent="-342900">
              <a:buFont typeface="Arial" panose="020B0604020202020204" pitchFamily="34" charset="0"/>
              <a:buChar char="•"/>
            </a:pPr>
            <a:endParaRPr lang="en-GB" sz="3600" b="1" dirty="0">
              <a:solidFill>
                <a:schemeClr val="tx1"/>
              </a:solidFill>
            </a:endParaRPr>
          </a:p>
          <a:p>
            <a:pPr marL="342900" indent="-342900">
              <a:buFont typeface="Arial" panose="020B0604020202020204" pitchFamily="34" charset="0"/>
              <a:buChar char="•"/>
            </a:pPr>
            <a:endParaRPr lang="en-US" sz="3600" b="1" dirty="0">
              <a:solidFill>
                <a:schemeClr val="tx1"/>
              </a:solidFill>
            </a:endParaRPr>
          </a:p>
        </p:txBody>
      </p:sp>
    </p:spTree>
    <p:extLst>
      <p:ext uri="{BB962C8B-B14F-4D97-AF65-F5344CB8AC3E}">
        <p14:creationId xmlns:p14="http://schemas.microsoft.com/office/powerpoint/2010/main" val="266141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E625-D35C-DB7C-ED3F-2BDD1A68D4BF}"/>
              </a:ext>
            </a:extLst>
          </p:cNvPr>
          <p:cNvSpPr>
            <a:spLocks noGrp="1"/>
          </p:cNvSpPr>
          <p:nvPr>
            <p:ph type="title"/>
          </p:nvPr>
        </p:nvSpPr>
        <p:spPr/>
        <p:txBody>
          <a:bodyPr>
            <a:normAutofit fontScale="90000"/>
          </a:bodyPr>
          <a:lstStyle/>
          <a:p>
            <a:r>
              <a:rPr lang="en-US" sz="2800" b="1" dirty="0">
                <a:solidFill>
                  <a:srgbClr val="92D050"/>
                </a:solidFill>
              </a:rPr>
              <a:t>What activities would you need to do before undertaking this project? Think about where the data came from?</a:t>
            </a:r>
            <a:endParaRPr lang="en-GB" sz="4800" b="1" dirty="0">
              <a:solidFill>
                <a:srgbClr val="92D050"/>
              </a:solidFill>
            </a:endParaRPr>
          </a:p>
        </p:txBody>
      </p:sp>
      <p:sp>
        <p:nvSpPr>
          <p:cNvPr id="3" name="Content Placeholder 2">
            <a:extLst>
              <a:ext uri="{FF2B5EF4-FFF2-40B4-BE49-F238E27FC236}">
                <a16:creationId xmlns:a16="http://schemas.microsoft.com/office/drawing/2014/main" id="{FD0C1CF2-E461-875A-4608-BF71CDD8247B}"/>
              </a:ext>
            </a:extLst>
          </p:cNvPr>
          <p:cNvSpPr>
            <a:spLocks noGrp="1"/>
          </p:cNvSpPr>
          <p:nvPr>
            <p:ph idx="1"/>
          </p:nvPr>
        </p:nvSpPr>
        <p:spPr/>
        <p:txBody>
          <a:bodyPr/>
          <a:lstStyle/>
          <a:p>
            <a:r>
              <a:rPr lang="en-US" sz="2000" b="0" i="0" dirty="0">
                <a:effectLst/>
                <a:latin typeface="arial" panose="020B0604020202020204" pitchFamily="34" charset="0"/>
              </a:rPr>
              <a:t>Before starting the project</a:t>
            </a:r>
          </a:p>
          <a:p>
            <a:pPr>
              <a:buFont typeface="Arial" panose="020B0604020202020204" pitchFamily="34" charset="0"/>
              <a:buChar char="•"/>
            </a:pPr>
            <a:r>
              <a:rPr lang="en-US" sz="2400" b="1" i="0" dirty="0">
                <a:effectLst/>
                <a:latin typeface="arial" panose="020B0604020202020204" pitchFamily="34" charset="0"/>
              </a:rPr>
              <a:t>I</a:t>
            </a:r>
            <a:r>
              <a:rPr lang="en-US" sz="2400" i="0" dirty="0">
                <a:effectLst/>
                <a:latin typeface="arial" panose="020B0604020202020204" pitchFamily="34" charset="0"/>
              </a:rPr>
              <a:t> </a:t>
            </a:r>
            <a:r>
              <a:rPr lang="en-US" sz="2400" b="1" i="0" dirty="0">
                <a:solidFill>
                  <a:srgbClr val="FF0000"/>
                </a:solidFill>
                <a:effectLst/>
                <a:latin typeface="arial" panose="020B0604020202020204" pitchFamily="34" charset="0"/>
              </a:rPr>
              <a:t>must know </a:t>
            </a:r>
            <a:r>
              <a:rPr lang="en-US" sz="2400" b="1" i="0" dirty="0">
                <a:effectLst/>
                <a:latin typeface="arial" panose="020B0604020202020204" pitchFamily="34" charset="0"/>
              </a:rPr>
              <a:t>the</a:t>
            </a:r>
            <a:r>
              <a:rPr lang="en-US" sz="2400" i="0" dirty="0">
                <a:effectLst/>
                <a:latin typeface="arial" panose="020B0604020202020204" pitchFamily="34" charset="0"/>
              </a:rPr>
              <a:t> </a:t>
            </a:r>
            <a:r>
              <a:rPr lang="en-US" sz="2400" b="1" i="0" dirty="0">
                <a:solidFill>
                  <a:srgbClr val="FF0000"/>
                </a:solidFill>
                <a:effectLst/>
                <a:latin typeface="arial" panose="020B0604020202020204" pitchFamily="34" charset="0"/>
              </a:rPr>
              <a:t>objective of the requestee </a:t>
            </a:r>
            <a:r>
              <a:rPr lang="en-US" sz="2400" i="0" dirty="0">
                <a:solidFill>
                  <a:srgbClr val="FF0000"/>
                </a:solidFill>
                <a:effectLst/>
                <a:latin typeface="arial" panose="020B0604020202020204" pitchFamily="34" charset="0"/>
              </a:rPr>
              <a:t>&amp; </a:t>
            </a:r>
            <a:r>
              <a:rPr lang="en-US" sz="2400" b="1" i="0" dirty="0">
                <a:solidFill>
                  <a:srgbClr val="FF0000"/>
                </a:solidFill>
                <a:effectLst/>
                <a:latin typeface="arial" panose="020B0604020202020204" pitchFamily="34" charset="0"/>
              </a:rPr>
              <a:t>key answers and insights </a:t>
            </a:r>
            <a:r>
              <a:rPr lang="en-US" sz="2400" b="1" i="0" dirty="0">
                <a:effectLst/>
                <a:latin typeface="arial" panose="020B0604020202020204" pitchFamily="34" charset="0"/>
              </a:rPr>
              <a:t>I am  trying to obtain from the data.</a:t>
            </a:r>
          </a:p>
          <a:p>
            <a:pPr>
              <a:buFont typeface="Arial" panose="020B0604020202020204" pitchFamily="34" charset="0"/>
              <a:buChar char="•"/>
            </a:pPr>
            <a:r>
              <a:rPr lang="en-US" sz="2400" b="1" i="0" dirty="0">
                <a:solidFill>
                  <a:schemeClr val="tx1"/>
                </a:solidFill>
                <a:effectLst/>
                <a:latin typeface="arial" panose="020B0604020202020204" pitchFamily="34" charset="0"/>
              </a:rPr>
              <a:t>I </a:t>
            </a:r>
            <a:r>
              <a:rPr lang="en-US" sz="2400" b="1" i="0" dirty="0">
                <a:solidFill>
                  <a:srgbClr val="FF0000"/>
                </a:solidFill>
                <a:effectLst/>
                <a:latin typeface="arial" panose="020B0604020202020204" pitchFamily="34" charset="0"/>
              </a:rPr>
              <a:t>must know </a:t>
            </a:r>
            <a:r>
              <a:rPr lang="en-US" sz="2400" b="1" i="0" dirty="0">
                <a:solidFill>
                  <a:schemeClr val="tx1"/>
                </a:solidFill>
                <a:effectLst/>
                <a:latin typeface="arial" panose="020B0604020202020204" pitchFamily="34" charset="0"/>
              </a:rPr>
              <a:t>the </a:t>
            </a:r>
            <a:r>
              <a:rPr lang="en-US" sz="2400" b="1" i="0" dirty="0">
                <a:solidFill>
                  <a:srgbClr val="FF0000"/>
                </a:solidFill>
                <a:effectLst/>
                <a:latin typeface="arial" panose="020B0604020202020204" pitchFamily="34" charset="0"/>
              </a:rPr>
              <a:t>roles </a:t>
            </a:r>
            <a:r>
              <a:rPr lang="en-US" sz="2400" b="1" i="0" dirty="0">
                <a:solidFill>
                  <a:schemeClr val="tx1"/>
                </a:solidFill>
                <a:effectLst/>
                <a:latin typeface="arial" panose="020B0604020202020204" pitchFamily="34" charset="0"/>
              </a:rPr>
              <a:t>and </a:t>
            </a:r>
            <a:r>
              <a:rPr lang="en-US" sz="2400" b="1" i="0" dirty="0">
                <a:solidFill>
                  <a:srgbClr val="FF0000"/>
                </a:solidFill>
                <a:effectLst/>
                <a:latin typeface="arial" panose="020B0604020202020204" pitchFamily="34" charset="0"/>
              </a:rPr>
              <a:t>responsibilities of users involved</a:t>
            </a:r>
            <a:r>
              <a:rPr lang="en-US" sz="2400" b="1" i="0" dirty="0">
                <a:solidFill>
                  <a:schemeClr val="tx1"/>
                </a:solidFill>
                <a:effectLst/>
                <a:latin typeface="arial" panose="020B0604020202020204" pitchFamily="34" charset="0"/>
              </a:rPr>
              <a:t>, and how they will interact with my data</a:t>
            </a:r>
          </a:p>
          <a:p>
            <a:pPr>
              <a:buFont typeface="Arial" panose="020B0604020202020204" pitchFamily="34" charset="0"/>
              <a:buChar char="•"/>
            </a:pPr>
            <a:r>
              <a:rPr lang="en-US" sz="2400" b="1" dirty="0">
                <a:solidFill>
                  <a:schemeClr val="tx1"/>
                </a:solidFill>
                <a:latin typeface="arial" panose="020B0604020202020204" pitchFamily="34" charset="0"/>
              </a:rPr>
              <a:t>I </a:t>
            </a:r>
            <a:r>
              <a:rPr lang="en-US" sz="2400" b="1" dirty="0">
                <a:solidFill>
                  <a:srgbClr val="FF0000"/>
                </a:solidFill>
                <a:latin typeface="arial" panose="020B0604020202020204" pitchFamily="34" charset="0"/>
              </a:rPr>
              <a:t>must create </a:t>
            </a:r>
            <a:r>
              <a:rPr lang="en-US" sz="2400" b="1" dirty="0">
                <a:solidFill>
                  <a:schemeClr val="tx1"/>
                </a:solidFill>
                <a:latin typeface="arial" panose="020B0604020202020204" pitchFamily="34" charset="0"/>
              </a:rPr>
              <a:t>a </a:t>
            </a:r>
            <a:r>
              <a:rPr lang="en-US" sz="2400" b="1" dirty="0">
                <a:solidFill>
                  <a:srgbClr val="FF0000"/>
                </a:solidFill>
                <a:latin typeface="arial" panose="020B0604020202020204" pitchFamily="34" charset="0"/>
              </a:rPr>
              <a:t>wireframe, mockup or even a prototype </a:t>
            </a:r>
            <a:r>
              <a:rPr lang="en-US" sz="2400" b="1" dirty="0">
                <a:solidFill>
                  <a:schemeClr val="tx1"/>
                </a:solidFill>
                <a:latin typeface="arial" panose="020B0604020202020204" pitchFamily="34" charset="0"/>
              </a:rPr>
              <a:t>depending on the depth of the project</a:t>
            </a:r>
          </a:p>
          <a:p>
            <a:pPr>
              <a:buFont typeface="Arial" panose="020B0604020202020204" pitchFamily="34" charset="0"/>
              <a:buChar char="•"/>
            </a:pPr>
            <a:endParaRPr lang="en-GB" sz="2000" b="1" dirty="0">
              <a:solidFill>
                <a:schemeClr val="tx1"/>
              </a:solidFill>
            </a:endParaRPr>
          </a:p>
        </p:txBody>
      </p:sp>
    </p:spTree>
    <p:extLst>
      <p:ext uri="{BB962C8B-B14F-4D97-AF65-F5344CB8AC3E}">
        <p14:creationId xmlns:p14="http://schemas.microsoft.com/office/powerpoint/2010/main" val="98491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5F02-1420-6240-EF8D-B172A7D47B9C}"/>
              </a:ext>
            </a:extLst>
          </p:cNvPr>
          <p:cNvSpPr>
            <a:spLocks noGrp="1"/>
          </p:cNvSpPr>
          <p:nvPr>
            <p:ph type="title"/>
          </p:nvPr>
        </p:nvSpPr>
        <p:spPr/>
        <p:txBody>
          <a:bodyPr/>
          <a:lstStyle/>
          <a:p>
            <a:r>
              <a:rPr lang="en-US" dirty="0"/>
              <a:t>What would you need to do if the data changed</a:t>
            </a:r>
            <a:endParaRPr lang="en-GB" dirty="0"/>
          </a:p>
        </p:txBody>
      </p:sp>
      <p:sp>
        <p:nvSpPr>
          <p:cNvPr id="3" name="Content Placeholder 2">
            <a:extLst>
              <a:ext uri="{FF2B5EF4-FFF2-40B4-BE49-F238E27FC236}">
                <a16:creationId xmlns:a16="http://schemas.microsoft.com/office/drawing/2014/main" id="{BCBB2B19-127C-D9CF-ADDF-75FCF301E3C6}"/>
              </a:ext>
            </a:extLst>
          </p:cNvPr>
          <p:cNvSpPr>
            <a:spLocks noGrp="1"/>
          </p:cNvSpPr>
          <p:nvPr>
            <p:ph idx="1"/>
          </p:nvPr>
        </p:nvSpPr>
        <p:spPr/>
        <p:txBody>
          <a:bodyPr>
            <a:normAutofit/>
          </a:bodyPr>
          <a:lstStyle/>
          <a:p>
            <a:r>
              <a:rPr lang="en-US" sz="2400" b="0" i="0" dirty="0">
                <a:solidFill>
                  <a:srgbClr val="202124"/>
                </a:solidFill>
                <a:effectLst/>
                <a:latin typeface="arial" panose="020B0604020202020204" pitchFamily="34" charset="0"/>
              </a:rPr>
              <a:t>If the underlying data changes—for example, if new fields or rows are added, data values or field names are changed, or data is deleted, </a:t>
            </a:r>
            <a:r>
              <a:rPr lang="en-US" sz="2400" b="1" i="0" dirty="0">
                <a:solidFill>
                  <a:srgbClr val="FF0000"/>
                </a:solidFill>
                <a:effectLst/>
                <a:latin typeface="arial" panose="020B0604020202020204" pitchFamily="34" charset="0"/>
              </a:rPr>
              <a:t>Tableau will reflect those changes the next time you connect to the data source</a:t>
            </a:r>
            <a:r>
              <a:rPr lang="en-US" sz="2400" b="1" dirty="0">
                <a:solidFill>
                  <a:srgbClr val="FF0000"/>
                </a:solidFill>
                <a:latin typeface="arial" panose="020B0604020202020204" pitchFamily="34" charset="0"/>
              </a:rPr>
              <a:t> if there is a live connection.</a:t>
            </a:r>
            <a:endParaRPr lang="en-US" sz="2400" b="1" i="0" dirty="0">
              <a:solidFill>
                <a:srgbClr val="FF0000"/>
              </a:solidFill>
              <a:effectLst/>
              <a:latin typeface="arial" panose="020B0604020202020204" pitchFamily="34" charset="0"/>
            </a:endParaRPr>
          </a:p>
          <a:p>
            <a:r>
              <a:rPr lang="en-US" sz="2400" dirty="0">
                <a:solidFill>
                  <a:srgbClr val="202124"/>
                </a:solidFill>
                <a:latin typeface="arial" panose="020B0604020202020204" pitchFamily="34" charset="0"/>
              </a:rPr>
              <a:t>However, if your tableau data is </a:t>
            </a:r>
            <a:r>
              <a:rPr lang="en-US" sz="2400" b="1" dirty="0">
                <a:solidFill>
                  <a:srgbClr val="FF0000"/>
                </a:solidFill>
                <a:latin typeface="arial" panose="020B0604020202020204" pitchFamily="34" charset="0"/>
              </a:rPr>
              <a:t>old and there is no live connection </a:t>
            </a:r>
            <a:r>
              <a:rPr lang="en-US" sz="2400" dirty="0">
                <a:solidFill>
                  <a:srgbClr val="202124"/>
                </a:solidFill>
                <a:latin typeface="arial" panose="020B0604020202020204" pitchFamily="34" charset="0"/>
              </a:rPr>
              <a:t>and not able to automatically update when those changes are made you will need to</a:t>
            </a:r>
            <a:r>
              <a:rPr lang="en-US" sz="2400" b="1" dirty="0">
                <a:solidFill>
                  <a:srgbClr val="FF0000"/>
                </a:solidFill>
                <a:latin typeface="arial" panose="020B0604020202020204" pitchFamily="34" charset="0"/>
              </a:rPr>
              <a:t> re-upload the excel file.</a:t>
            </a:r>
            <a:endParaRPr lang="en-GB" sz="2400" b="1" dirty="0">
              <a:solidFill>
                <a:srgbClr val="FF0000"/>
              </a:solidFill>
            </a:endParaRPr>
          </a:p>
        </p:txBody>
      </p:sp>
    </p:spTree>
    <p:extLst>
      <p:ext uri="{BB962C8B-B14F-4D97-AF65-F5344CB8AC3E}">
        <p14:creationId xmlns:p14="http://schemas.microsoft.com/office/powerpoint/2010/main" val="4260244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274C-4D19-5DC4-057B-85BCC8EB330B}"/>
              </a:ext>
            </a:extLst>
          </p:cNvPr>
          <p:cNvSpPr>
            <a:spLocks noGrp="1"/>
          </p:cNvSpPr>
          <p:nvPr>
            <p:ph type="title"/>
          </p:nvPr>
        </p:nvSpPr>
        <p:spPr>
          <a:xfrm>
            <a:off x="677334" y="609599"/>
            <a:ext cx="8596668" cy="1550989"/>
          </a:xfrm>
        </p:spPr>
        <p:txBody>
          <a:bodyPr>
            <a:normAutofit fontScale="90000"/>
          </a:bodyPr>
          <a:lstStyle/>
          <a:p>
            <a:r>
              <a:rPr lang="en-US" dirty="0"/>
              <a:t>Which aspects of the data analysis lifecycle are you primarily involved with in this project?</a:t>
            </a:r>
            <a:endParaRPr lang="en-GB" dirty="0"/>
          </a:p>
        </p:txBody>
      </p:sp>
      <p:sp>
        <p:nvSpPr>
          <p:cNvPr id="3" name="Content Placeholder 2">
            <a:extLst>
              <a:ext uri="{FF2B5EF4-FFF2-40B4-BE49-F238E27FC236}">
                <a16:creationId xmlns:a16="http://schemas.microsoft.com/office/drawing/2014/main" id="{DD1BCBDB-C04C-C65A-F82C-EFF79D7FD70E}"/>
              </a:ext>
            </a:extLst>
          </p:cNvPr>
          <p:cNvSpPr>
            <a:spLocks noGrp="1"/>
          </p:cNvSpPr>
          <p:nvPr>
            <p:ph idx="1"/>
          </p:nvPr>
        </p:nvSpPr>
        <p:spPr/>
        <p:txBody>
          <a:bodyPr>
            <a:normAutofit/>
          </a:bodyPr>
          <a:lstStyle/>
          <a:p>
            <a:r>
              <a:rPr lang="en-US" sz="3600" dirty="0">
                <a:solidFill>
                  <a:srgbClr val="FF0000"/>
                </a:solidFill>
              </a:rPr>
              <a:t>Analysis</a:t>
            </a:r>
            <a:r>
              <a:rPr lang="en-US" sz="3600" dirty="0"/>
              <a:t>: The data using graphs, charts &amp; Tables</a:t>
            </a:r>
          </a:p>
          <a:p>
            <a:r>
              <a:rPr lang="en-US" sz="3600" dirty="0">
                <a:solidFill>
                  <a:srgbClr val="FF0000"/>
                </a:solidFill>
              </a:rPr>
              <a:t>Communicate </a:t>
            </a:r>
            <a:r>
              <a:rPr lang="en-US" sz="3600" dirty="0"/>
              <a:t>: As I communicated the analysis to the user using visualization</a:t>
            </a:r>
            <a:endParaRPr lang="en-GB" sz="3600" dirty="0"/>
          </a:p>
        </p:txBody>
      </p:sp>
    </p:spTree>
    <p:extLst>
      <p:ext uri="{BB962C8B-B14F-4D97-AF65-F5344CB8AC3E}">
        <p14:creationId xmlns:p14="http://schemas.microsoft.com/office/powerpoint/2010/main" val="361307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11C1-BE20-9A2F-0793-5EF40BB5FE70}"/>
              </a:ext>
            </a:extLst>
          </p:cNvPr>
          <p:cNvSpPr>
            <a:spLocks noGrp="1"/>
          </p:cNvSpPr>
          <p:nvPr>
            <p:ph type="title"/>
          </p:nvPr>
        </p:nvSpPr>
        <p:spPr/>
        <p:txBody>
          <a:bodyPr>
            <a:normAutofit fontScale="90000"/>
          </a:bodyPr>
          <a:lstStyle/>
          <a:p>
            <a:r>
              <a:rPr lang="en-US" dirty="0">
                <a:solidFill>
                  <a:srgbClr val="FF0000"/>
                </a:solidFill>
              </a:rPr>
              <a:t>Summarize</a:t>
            </a:r>
            <a:r>
              <a:rPr lang="en-US" dirty="0"/>
              <a:t> the </a:t>
            </a:r>
            <a:r>
              <a:rPr lang="en-US" dirty="0">
                <a:solidFill>
                  <a:srgbClr val="FF0000"/>
                </a:solidFill>
              </a:rPr>
              <a:t>process you used </a:t>
            </a:r>
            <a:r>
              <a:rPr lang="en-US" dirty="0"/>
              <a:t>from the business requirements to a clear design for your dashboard. </a:t>
            </a:r>
            <a:endParaRPr lang="en-GB" dirty="0"/>
          </a:p>
        </p:txBody>
      </p:sp>
      <p:sp>
        <p:nvSpPr>
          <p:cNvPr id="3" name="Content Placeholder 2">
            <a:extLst>
              <a:ext uri="{FF2B5EF4-FFF2-40B4-BE49-F238E27FC236}">
                <a16:creationId xmlns:a16="http://schemas.microsoft.com/office/drawing/2014/main" id="{39F9A532-5B71-A422-7F79-746CED3059A3}"/>
              </a:ext>
            </a:extLst>
          </p:cNvPr>
          <p:cNvSpPr>
            <a:spLocks noGrp="1"/>
          </p:cNvSpPr>
          <p:nvPr>
            <p:ph idx="1"/>
          </p:nvPr>
        </p:nvSpPr>
        <p:spPr/>
        <p:txBody>
          <a:bodyPr/>
          <a:lstStyle/>
          <a:p>
            <a:pPr>
              <a:lnSpc>
                <a:spcPct val="115000"/>
              </a:lnSpc>
            </a:pPr>
            <a:r>
              <a:rPr lang="en-GB" sz="1800" dirty="0">
                <a:effectLst/>
                <a:latin typeface="Inter"/>
                <a:ea typeface="Inter"/>
                <a:cs typeface="Inter"/>
              </a:rPr>
              <a:t> Filter: Client should be able to filter by country and region. Dots on the map should represent countries and regions the projects are operating in. Map should also include project counts in each country, whilst navigating over it.</a:t>
            </a:r>
            <a:endParaRPr lang="en-GB" sz="1800" dirty="0">
              <a:effectLst/>
              <a:latin typeface="Arial" panose="020B0604020202020204" pitchFamily="34" charset="0"/>
              <a:ea typeface="Arial" panose="020B0604020202020204" pitchFamily="34" charset="0"/>
            </a:endParaRPr>
          </a:p>
          <a:p>
            <a:r>
              <a:rPr lang="en-GB" sz="1800" dirty="0">
                <a:effectLst/>
                <a:latin typeface="Inter"/>
                <a:ea typeface="Inter"/>
                <a:cs typeface="Inter"/>
              </a:rPr>
              <a:t>Ability to input a certain threshold</a:t>
            </a:r>
          </a:p>
          <a:p>
            <a:r>
              <a:rPr lang="en-GB" sz="1800" dirty="0">
                <a:effectLst/>
                <a:latin typeface="Inter"/>
                <a:ea typeface="Inter"/>
                <a:cs typeface="Inter"/>
              </a:rPr>
              <a:t>Ability to zoom in on (filter on) a specific country or region</a:t>
            </a:r>
            <a:endParaRPr lang="en-GB" sz="1800" dirty="0">
              <a:effectLst/>
              <a:latin typeface="Arial" panose="020B0604020202020204" pitchFamily="34" charset="0"/>
              <a:ea typeface="Arial" panose="020B0604020202020204" pitchFamily="34" charset="0"/>
            </a:endParaRPr>
          </a:p>
          <a:p>
            <a:r>
              <a:rPr lang="en-GB" dirty="0">
                <a:latin typeface="Inter"/>
              </a:rPr>
              <a:t>Packed bubble chart, line chart &amp; bar chart to help them understand and visualise </a:t>
            </a:r>
          </a:p>
          <a:p>
            <a:r>
              <a:rPr lang="en-GB" dirty="0">
                <a:latin typeface="Inter"/>
              </a:rPr>
              <a:t>Bins on the histogram to help organise the information better and help the user find trends quicker</a:t>
            </a:r>
          </a:p>
          <a:p>
            <a:r>
              <a:rPr lang="en-GB" dirty="0">
                <a:latin typeface="Inter"/>
              </a:rPr>
              <a:t>Calculated fields to help compare graphs and charts </a:t>
            </a:r>
            <a:endParaRPr lang="en-GB" dirty="0"/>
          </a:p>
        </p:txBody>
      </p:sp>
    </p:spTree>
    <p:extLst>
      <p:ext uri="{BB962C8B-B14F-4D97-AF65-F5344CB8AC3E}">
        <p14:creationId xmlns:p14="http://schemas.microsoft.com/office/powerpoint/2010/main" val="249360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C8E4-CB1F-9C7C-C9CF-9156A8B51856}"/>
              </a:ext>
            </a:extLst>
          </p:cNvPr>
          <p:cNvSpPr>
            <a:spLocks noGrp="1"/>
          </p:cNvSpPr>
          <p:nvPr>
            <p:ph type="title"/>
          </p:nvPr>
        </p:nvSpPr>
        <p:spPr/>
        <p:txBody>
          <a:bodyPr/>
          <a:lstStyle/>
          <a:p>
            <a:r>
              <a:rPr lang="en-US" dirty="0"/>
              <a:t>How would you make sure this design actually met the needs of the business? </a:t>
            </a:r>
            <a:endParaRPr lang="en-GB" dirty="0"/>
          </a:p>
        </p:txBody>
      </p:sp>
      <p:sp>
        <p:nvSpPr>
          <p:cNvPr id="3" name="Content Placeholder 2">
            <a:extLst>
              <a:ext uri="{FF2B5EF4-FFF2-40B4-BE49-F238E27FC236}">
                <a16:creationId xmlns:a16="http://schemas.microsoft.com/office/drawing/2014/main" id="{308385CB-1D60-0D3C-EB31-C4DCEA18F58E}"/>
              </a:ext>
            </a:extLst>
          </p:cNvPr>
          <p:cNvSpPr>
            <a:spLocks noGrp="1"/>
          </p:cNvSpPr>
          <p:nvPr>
            <p:ph idx="1"/>
          </p:nvPr>
        </p:nvSpPr>
        <p:spPr/>
        <p:txBody>
          <a:bodyPr/>
          <a:lstStyle/>
          <a:p>
            <a:r>
              <a:rPr lang="en-US" dirty="0"/>
              <a:t>I would make a rough sketch of the design in the </a:t>
            </a:r>
            <a:r>
              <a:rPr lang="en-US" dirty="0">
                <a:solidFill>
                  <a:srgbClr val="FF0000"/>
                </a:solidFill>
              </a:rPr>
              <a:t>mockup</a:t>
            </a:r>
            <a:r>
              <a:rPr lang="en-US" dirty="0"/>
              <a:t> and discuss any </a:t>
            </a:r>
            <a:r>
              <a:rPr lang="en-US" dirty="0">
                <a:solidFill>
                  <a:srgbClr val="FF0000"/>
                </a:solidFill>
              </a:rPr>
              <a:t>preferable designs </a:t>
            </a:r>
            <a:r>
              <a:rPr lang="en-US" dirty="0"/>
              <a:t>the requestee prefers</a:t>
            </a:r>
          </a:p>
          <a:p>
            <a:r>
              <a:rPr lang="en-US" dirty="0"/>
              <a:t>I would ensure that the design is as </a:t>
            </a:r>
            <a:r>
              <a:rPr lang="en-US" dirty="0">
                <a:solidFill>
                  <a:srgbClr val="FF0000"/>
                </a:solidFill>
              </a:rPr>
              <a:t>simple yet effective </a:t>
            </a:r>
            <a:r>
              <a:rPr lang="en-US" dirty="0"/>
              <a:t>as possible in terms of </a:t>
            </a:r>
            <a:r>
              <a:rPr lang="en-US" dirty="0">
                <a:solidFill>
                  <a:srgbClr val="FF0000"/>
                </a:solidFill>
              </a:rPr>
              <a:t>understanding patterns and trends </a:t>
            </a:r>
            <a:r>
              <a:rPr lang="en-US" dirty="0"/>
              <a:t>for the user</a:t>
            </a:r>
          </a:p>
          <a:p>
            <a:r>
              <a:rPr lang="en-US" dirty="0"/>
              <a:t>I would make use of the </a:t>
            </a:r>
            <a:r>
              <a:rPr lang="en-US" dirty="0">
                <a:solidFill>
                  <a:srgbClr val="FF0000"/>
                </a:solidFill>
              </a:rPr>
              <a:t>MARKS section </a:t>
            </a:r>
            <a:r>
              <a:rPr lang="en-US" dirty="0"/>
              <a:t>and use colors/labels and texts at any given moment</a:t>
            </a:r>
          </a:p>
          <a:p>
            <a:r>
              <a:rPr lang="en-US" dirty="0">
                <a:solidFill>
                  <a:srgbClr val="FF0000"/>
                </a:solidFill>
              </a:rPr>
              <a:t>Hide any tabs </a:t>
            </a:r>
            <a:r>
              <a:rPr lang="en-US" dirty="0"/>
              <a:t>that I don't want to appear </a:t>
            </a:r>
          </a:p>
          <a:p>
            <a:r>
              <a:rPr lang="en-US" dirty="0"/>
              <a:t> Make sure all names are </a:t>
            </a:r>
            <a:r>
              <a:rPr lang="en-US" dirty="0">
                <a:solidFill>
                  <a:srgbClr val="FF0000"/>
                </a:solidFill>
              </a:rPr>
              <a:t>meaningful and readable </a:t>
            </a:r>
          </a:p>
          <a:p>
            <a:r>
              <a:rPr lang="en-US" dirty="0"/>
              <a:t> Test the dashboard </a:t>
            </a:r>
            <a:r>
              <a:rPr lang="en-US" dirty="0">
                <a:solidFill>
                  <a:srgbClr val="FF0000"/>
                </a:solidFill>
              </a:rPr>
              <a:t>as if </a:t>
            </a:r>
            <a:r>
              <a:rPr lang="en-US" dirty="0" err="1">
                <a:solidFill>
                  <a:srgbClr val="FF0000"/>
                </a:solidFill>
              </a:rPr>
              <a:t>i</a:t>
            </a:r>
            <a:r>
              <a:rPr lang="en-US" dirty="0">
                <a:solidFill>
                  <a:srgbClr val="FF0000"/>
                </a:solidFill>
              </a:rPr>
              <a:t> were a user</a:t>
            </a:r>
            <a:r>
              <a:rPr lang="en-US" dirty="0"/>
              <a:t>, from end-to-end</a:t>
            </a:r>
          </a:p>
          <a:p>
            <a:endParaRPr lang="en-GB" dirty="0"/>
          </a:p>
        </p:txBody>
      </p:sp>
    </p:spTree>
    <p:extLst>
      <p:ext uri="{BB962C8B-B14F-4D97-AF65-F5344CB8AC3E}">
        <p14:creationId xmlns:p14="http://schemas.microsoft.com/office/powerpoint/2010/main" val="1977130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8B59-6A86-C75F-B6B9-1037B594CC23}"/>
              </a:ext>
            </a:extLst>
          </p:cNvPr>
          <p:cNvSpPr>
            <a:spLocks noGrp="1"/>
          </p:cNvSpPr>
          <p:nvPr>
            <p:ph type="title"/>
          </p:nvPr>
        </p:nvSpPr>
        <p:spPr/>
        <p:txBody>
          <a:bodyPr/>
          <a:lstStyle/>
          <a:p>
            <a:r>
              <a:rPr lang="en-US" dirty="0"/>
              <a:t>What other techniques could you use to make the design clearer?</a:t>
            </a:r>
            <a:endParaRPr lang="en-GB" dirty="0"/>
          </a:p>
        </p:txBody>
      </p:sp>
      <p:sp>
        <p:nvSpPr>
          <p:cNvPr id="3" name="Content Placeholder 2">
            <a:extLst>
              <a:ext uri="{FF2B5EF4-FFF2-40B4-BE49-F238E27FC236}">
                <a16:creationId xmlns:a16="http://schemas.microsoft.com/office/drawing/2014/main" id="{5609FE32-95A0-956A-0F9E-1536775AA06C}"/>
              </a:ext>
            </a:extLst>
          </p:cNvPr>
          <p:cNvSpPr>
            <a:spLocks noGrp="1"/>
          </p:cNvSpPr>
          <p:nvPr>
            <p:ph idx="1"/>
          </p:nvPr>
        </p:nvSpPr>
        <p:spPr/>
        <p:txBody>
          <a:bodyPr>
            <a:normAutofit/>
          </a:bodyPr>
          <a:lstStyle/>
          <a:p>
            <a:r>
              <a:rPr lang="en-US" sz="2800" dirty="0"/>
              <a:t>I would consider adding format shading to my background</a:t>
            </a:r>
          </a:p>
          <a:p>
            <a:r>
              <a:rPr lang="en-US" sz="2800" dirty="0"/>
              <a:t>Create ICONS the user can hover over to, to attain more information</a:t>
            </a:r>
          </a:p>
          <a:p>
            <a:r>
              <a:rPr lang="en-US" sz="2800" dirty="0"/>
              <a:t>Float my legends</a:t>
            </a:r>
          </a:p>
          <a:p>
            <a:r>
              <a:rPr lang="en-US" sz="2800" dirty="0"/>
              <a:t>Update tooltip</a:t>
            </a:r>
          </a:p>
          <a:p>
            <a:r>
              <a:rPr lang="en-US" sz="2800" dirty="0"/>
              <a:t>Use containers to organize dashboard</a:t>
            </a:r>
            <a:endParaRPr lang="en-GB" sz="2800" dirty="0"/>
          </a:p>
        </p:txBody>
      </p:sp>
    </p:spTree>
    <p:extLst>
      <p:ext uri="{BB962C8B-B14F-4D97-AF65-F5344CB8AC3E}">
        <p14:creationId xmlns:p14="http://schemas.microsoft.com/office/powerpoint/2010/main" val="5969977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499</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Inter</vt:lpstr>
      <vt:lpstr>Trebuchet MS</vt:lpstr>
      <vt:lpstr>Wingdings 3</vt:lpstr>
      <vt:lpstr>Facet</vt:lpstr>
      <vt:lpstr>Data Analysis lifecycle</vt:lpstr>
      <vt:lpstr>What activities would you need to do before undertaking this project? Think about where the data came from?</vt:lpstr>
      <vt:lpstr>What would you need to do if the data changed</vt:lpstr>
      <vt:lpstr>Which aspects of the data analysis lifecycle are you primarily involved with in this project?</vt:lpstr>
      <vt:lpstr>Summarize the process you used from the business requirements to a clear design for your dashboard. </vt:lpstr>
      <vt:lpstr>How would you make sure this design actually met the needs of the business? </vt:lpstr>
      <vt:lpstr>What other techniques could you use to make the design clearer?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Lifecycle</dc:title>
  <dc:creator>Fuad Muse</dc:creator>
  <cp:lastModifiedBy>Fuad Muse</cp:lastModifiedBy>
  <cp:revision>7</cp:revision>
  <dcterms:created xsi:type="dcterms:W3CDTF">2023-01-17T22:42:44Z</dcterms:created>
  <dcterms:modified xsi:type="dcterms:W3CDTF">2023-01-23T07:56:03Z</dcterms:modified>
</cp:coreProperties>
</file>