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Fira Sans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FiraSansExtraBold-boldItalic.fntdata"/><Relationship Id="rId41" Type="http://schemas.openxmlformats.org/officeDocument/2006/relationships/font" Target="fonts/FiraSans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ea5b62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ea5b62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9de5c2d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9de5c2d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ea5b62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9ea5b62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ea5b62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ea5b62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11fb9a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a11fb9a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ea5b62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9ea5b62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ea5b62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ea5b62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ea5b62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9ea5b62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ea5b62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ea5b62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9ea5b62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9ea5b62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007773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007773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ea5b62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ea5b62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9ea5b620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9ea5b620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9ea5b62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9ea5b62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9ea5b62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9ea5b62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9ea5b62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9ea5b62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a11fb9a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a11fb9a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a11fb9a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a11fb9a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a11fb9aa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a11fb9a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a11fb9a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a11fb9a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a11fb9a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a11fb9a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e406955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e406955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a11fb9aa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a11fb9a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9ea5b62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9ea5b62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9ea5b62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9ea5b62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a11fb9aa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a11fb9aa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a11fb9a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a11fb9a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a11fb9aa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a11fb9a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de5c2d9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de5c2d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de5c2d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9de5c2d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9de5c2d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9de5c2d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de5c2d9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de5c2d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ea5b62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ea5b62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11fb9aa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a11fb9a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"/>
              <a:buNone/>
              <a:defRPr sz="2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928400"/>
            <a:ext cx="9144000" cy="2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642400" y="4835850"/>
            <a:ext cx="38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globalaihub.com</a:t>
            </a:r>
            <a:endParaRPr sz="13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41000" y="114825"/>
            <a:ext cx="1680150" cy="2552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jector.tensorflow.org/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hyperlink" Target="https://www.youtube.com/watch?v=dichIcUZfOw" TargetMode="External"/><Relationship Id="rId5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rxiv.org/pdf/2010.11929.pdf" TargetMode="External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nlp.seas.harvard.edu/2018/04/03/attention.html" TargetMode="External"/><Relationship Id="rId4" Type="http://schemas.openxmlformats.org/officeDocument/2006/relationships/hyperlink" Target="http://web.stanford.edu/class/cs224n/" TargetMode="External"/><Relationship Id="rId5" Type="http://schemas.openxmlformats.org/officeDocument/2006/relationships/hyperlink" Target="https://huggingface.co/course/chapter1" TargetMode="External"/><Relationship Id="rId6" Type="http://schemas.openxmlformats.org/officeDocument/2006/relationships/hyperlink" Target="https://www.deeplearning.ai/program/natural-language-processing-specialization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user.ceng.metu.edu.tr/~skalkan/DL/week_13.pdf" TargetMode="External"/><Relationship Id="rId4" Type="http://schemas.openxmlformats.org/officeDocument/2006/relationships/hyperlink" Target="https://kazemnejad.com/blog/transformer_architecture_positional_encoding/" TargetMode="External"/><Relationship Id="rId5" Type="http://schemas.openxmlformats.org/officeDocument/2006/relationships/hyperlink" Target="https://www.youtube.com/watch?v=dichIcUZfOw" TargetMode="External"/><Relationship Id="rId6" Type="http://schemas.openxmlformats.org/officeDocument/2006/relationships/hyperlink" Target="https://arxiv.org/pdf/1706.03762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perswithcode.com/area/natural-language-process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1709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4800"/>
              <a:t>Introduction to Deep Learning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Long Short Term Memory (LSTM)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227000"/>
            <a:ext cx="80962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Transformer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725" y="196925"/>
            <a:ext cx="4238550" cy="46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Encoder Decoder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5" y="979812"/>
            <a:ext cx="7934159" cy="37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Word Embedding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443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https://projector.tensorflow.org/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13"/>
            <a:ext cx="8520602" cy="324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Attention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40575" t="0"/>
          <a:stretch/>
        </p:blipFill>
        <p:spPr>
          <a:xfrm>
            <a:off x="311700" y="1152475"/>
            <a:ext cx="3706275" cy="27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225" y="622800"/>
            <a:ext cx="4235426" cy="41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Scaled Dot Product Attention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Q -&gt; query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K -&gt; key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V -&gt; value</a:t>
            </a:r>
            <a:endParaRPr sz="1700"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36032" l="0" r="0" t="45246"/>
          <a:stretch/>
        </p:blipFill>
        <p:spPr>
          <a:xfrm>
            <a:off x="0" y="2090312"/>
            <a:ext cx="9144000" cy="96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6217" l="0" r="0" t="0"/>
          <a:stretch/>
        </p:blipFill>
        <p:spPr>
          <a:xfrm>
            <a:off x="537125" y="529700"/>
            <a:ext cx="8069750" cy="4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25" y="574325"/>
            <a:ext cx="7439949" cy="41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25686" l="0" r="0" t="28404"/>
          <a:stretch/>
        </p:blipFill>
        <p:spPr>
          <a:xfrm>
            <a:off x="311700" y="1538350"/>
            <a:ext cx="8520598" cy="220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29228"/>
          <a:stretch/>
        </p:blipFill>
        <p:spPr>
          <a:xfrm>
            <a:off x="529625" y="1340875"/>
            <a:ext cx="8302675" cy="33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Before Starting the Course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Upon completion of this course, you will have acquired general knowledge of introductory artificial intelligence algorithms and data analysis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Since the specific topics are difficult to understand and it will not be easy for the one to settle the logic during the lesson, a lot of individual practice is required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Slides will be explained with visuals without drowning in texts. That is why it is extremely important to take notes during the lesson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Since the titles are sufficient for basic level algorithms, the titles should be researched, and research should be done on sites that contain plenty of practice and theoretical information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0" l="0" r="0" t="22191"/>
          <a:stretch/>
        </p:blipFill>
        <p:spPr>
          <a:xfrm>
            <a:off x="372463" y="1086975"/>
            <a:ext cx="8399075" cy="36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0" r="0" t="27714"/>
          <a:stretch/>
        </p:blipFill>
        <p:spPr>
          <a:xfrm>
            <a:off x="193462" y="1017725"/>
            <a:ext cx="8757075" cy="35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2" y="589350"/>
            <a:ext cx="7671475" cy="43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75" y="446950"/>
            <a:ext cx="7554851" cy="4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Positional Encoding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Solution #1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1591388"/>
            <a:ext cx="73818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Positional Encoding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Solution #2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0" y="1494963"/>
            <a:ext cx="74199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013" y="1093163"/>
            <a:ext cx="5099476" cy="36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Positional Encoding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Solution #3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4"/>
              </a:rPr>
              <a:t>https://www.youtube.com/watch?v=dichIcUZfOw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13" y="2375388"/>
            <a:ext cx="35909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 rotWithShape="1">
          <a:blip r:embed="rId3">
            <a:alphaModFix/>
          </a:blip>
          <a:srcRect b="0" l="0" r="0" t="4122"/>
          <a:stretch/>
        </p:blipFill>
        <p:spPr>
          <a:xfrm>
            <a:off x="-97000" y="682675"/>
            <a:ext cx="8947201" cy="41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Dropout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988" y="1087498"/>
            <a:ext cx="7120025" cy="35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Residual Connection</a:t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188" y="1203600"/>
            <a:ext cx="5897625" cy="331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520"/>
              <a:t>What You Will Learn In This Course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Natural Language Processing over time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Transformer Motivation: How an RNN works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Transformer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Encoder-Decoder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Attention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Word Embedding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Positional Encoding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Dropout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Residual Connection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Advantages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Improved Transformers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Courses on NLP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Complexity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0" y="1152475"/>
            <a:ext cx="81819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Advantages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parallelizable (thus faster)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computationally less complex (most of the time)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better capture longer dependencies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more interpretable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Improved Transformers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tr"/>
              <a:t>BERT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GPT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BART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Pegasus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XLM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Reformer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Longformer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ELECTRA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RoBERTa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Vision Transformers</a:t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/>
              <a:t>A</a:t>
            </a:r>
            <a:r>
              <a:rPr lang="tr" sz="1450"/>
              <a:t>N </a:t>
            </a:r>
            <a:r>
              <a:rPr lang="tr" sz="1900"/>
              <a:t>I</a:t>
            </a:r>
            <a:r>
              <a:rPr lang="tr" sz="1450"/>
              <a:t>MAGE IS </a:t>
            </a:r>
            <a:r>
              <a:rPr lang="tr" sz="1900"/>
              <a:t>W</a:t>
            </a:r>
            <a:r>
              <a:rPr lang="tr" sz="1450"/>
              <a:t>ORTH </a:t>
            </a:r>
            <a:r>
              <a:rPr lang="tr" sz="1900"/>
              <a:t>16</a:t>
            </a:r>
            <a:r>
              <a:rPr lang="tr" sz="1450"/>
              <a:t>X</a:t>
            </a:r>
            <a:r>
              <a:rPr lang="tr" sz="1900"/>
              <a:t>16 W</a:t>
            </a:r>
            <a:r>
              <a:rPr lang="tr" sz="1450"/>
              <a:t>ORDS</a:t>
            </a:r>
            <a:r>
              <a:rPr lang="tr" sz="1900"/>
              <a:t>:T</a:t>
            </a:r>
            <a:r>
              <a:rPr lang="tr" sz="1450"/>
              <a:t>RANSFORMERS FOR </a:t>
            </a:r>
            <a:r>
              <a:rPr lang="tr" sz="1900"/>
              <a:t>I</a:t>
            </a:r>
            <a:r>
              <a:rPr lang="tr" sz="1450"/>
              <a:t>MAGE </a:t>
            </a:r>
            <a:r>
              <a:rPr lang="tr" sz="1900"/>
              <a:t>R</a:t>
            </a:r>
            <a:r>
              <a:rPr lang="tr" sz="1450"/>
              <a:t>ECOGNITION AT </a:t>
            </a:r>
            <a:r>
              <a:rPr lang="tr" sz="1900"/>
              <a:t>S</a:t>
            </a:r>
            <a:r>
              <a:rPr lang="tr" sz="1450"/>
              <a:t>CALE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50" u="sng">
                <a:solidFill>
                  <a:schemeClr val="hlink"/>
                </a:solidFill>
                <a:hlinkClick r:id="rId3"/>
              </a:rPr>
              <a:t>https://arxiv.org/pdf/2010.11929.pdf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775" y="1650900"/>
            <a:ext cx="4644950" cy="2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Courses &amp; Resources</a:t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Annotated Transformer: </a:t>
            </a:r>
            <a:r>
              <a:rPr lang="tr" sz="1600" u="sng">
                <a:solidFill>
                  <a:schemeClr val="hlink"/>
                </a:solidFill>
                <a:hlinkClick r:id="rId3"/>
              </a:rPr>
              <a:t>https://nlp.seas.harvard.edu/2018/04/03/attention.html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Stanford University NLP w/ DL - </a:t>
            </a:r>
            <a:r>
              <a:rPr lang="tr" sz="1600" u="sng">
                <a:solidFill>
                  <a:schemeClr val="hlink"/>
                </a:solidFill>
                <a:hlinkClick r:id="rId4"/>
              </a:rPr>
              <a:t>http://web.stanford.edu/class/cs224n/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Huggingface - </a:t>
            </a:r>
            <a:r>
              <a:rPr lang="tr" sz="1600" u="sng">
                <a:solidFill>
                  <a:schemeClr val="hlink"/>
                </a:solidFill>
                <a:hlinkClick r:id="rId5"/>
              </a:rPr>
              <a:t>https://huggingface.co/course/chapter1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Deeplearning.ai NLP - </a:t>
            </a:r>
            <a:r>
              <a:rPr lang="tr" sz="1600" u="sng">
                <a:solidFill>
                  <a:schemeClr val="hlink"/>
                </a:solidFill>
                <a:hlinkClick r:id="rId6"/>
              </a:rPr>
              <a:t>https://www.deeplearning.ai/program/natural-language-processing-specialization/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Bibliography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https://user.ceng.metu.edu.tr/~skalkan/DL/week_13.pdf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u="sng">
                <a:solidFill>
                  <a:schemeClr val="hlink"/>
                </a:solidFill>
                <a:hlinkClick r:id="rId4"/>
              </a:rPr>
              <a:t>https://kazemnejad.com/blog/transformer_architecture_positional_encoding/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u="sng">
                <a:solidFill>
                  <a:schemeClr val="hlink"/>
                </a:solidFill>
                <a:hlinkClick r:id="rId5"/>
              </a:rPr>
              <a:t>https://www.youtube.com/watch?v=dichIcUZfOw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u="sng">
                <a:solidFill>
                  <a:schemeClr val="hlink"/>
                </a:solidFill>
                <a:hlinkClick r:id="rId6"/>
              </a:rPr>
              <a:t>https://arxiv.org/pdf/1706.03762.pdf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Natural Language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/>
              <a:t>Common tasks include: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text classification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translation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summarization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named entity recognition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dialogue (chatbots)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question answering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600"/>
              <a:t>For more info visit </a:t>
            </a:r>
            <a:r>
              <a:rPr lang="tr" sz="1600" u="sng">
                <a:solidFill>
                  <a:schemeClr val="hlink"/>
                </a:solidFill>
                <a:hlinkClick r:id="rId3"/>
              </a:rPr>
              <a:t>https://paperswithcode.com/area/natural-language-processing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6" y="589600"/>
            <a:ext cx="8654151" cy="41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75" y="88075"/>
            <a:ext cx="7188824" cy="47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225" y="236113"/>
            <a:ext cx="5419574" cy="4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Transformer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Recurrent Neural Network (RNN)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0" y="945600"/>
            <a:ext cx="7581835" cy="39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Backpropagation through time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676" y="1086650"/>
            <a:ext cx="4458650" cy="380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