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73" r:id="rId7"/>
    <p:sldId id="262" r:id="rId8"/>
    <p:sldId id="272" r:id="rId9"/>
    <p:sldId id="263" r:id="rId10"/>
    <p:sldId id="264" r:id="rId11"/>
    <p:sldId id="265" r:id="rId12"/>
    <p:sldId id="266" r:id="rId13"/>
    <p:sldId id="267" r:id="rId14"/>
    <p:sldId id="268" r:id="rId15"/>
    <p:sldId id="275" r:id="rId16"/>
    <p:sldId id="277" r:id="rId17"/>
    <p:sldId id="278" r:id="rId18"/>
    <p:sldId id="276" r:id="rId19"/>
    <p:sldId id="279" r:id="rId20"/>
    <p:sldId id="274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5" autoAdjust="0"/>
    <p:restoredTop sz="94007" autoAdjust="0"/>
  </p:normalViewPr>
  <p:slideViewPr>
    <p:cSldViewPr snapToGrid="0">
      <p:cViewPr varScale="1">
        <p:scale>
          <a:sx n="97" d="100"/>
          <a:sy n="97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31ADFD8-D5A9-46DA-99F6-5E20EF8A7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ED0DA38-E4F8-41F9-BCBF-9C7805EEE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A97290E-0ADE-4E15-AB16-D4D8AEFC4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8F1A-BE19-4B71-B5A2-5FC354065B76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8261104-83C8-4818-897E-0FB1405EA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0C2A9A6-89CC-434D-A84B-DDDED0CAE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68E29-F9A6-47DE-AECA-11B975EB8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66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B084A48-72DC-4FB5-AE19-F5EACE3B8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F2B2398-B2EB-4491-A375-440141BDE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8B522CD-9457-4D6C-A77F-3B7AC16FF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8F1A-BE19-4B71-B5A2-5FC354065B76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31745CD-58DC-4999-9A3C-787CE642A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CABACCD-0B29-436D-AD66-9497EE4F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68E29-F9A6-47DE-AECA-11B975EB8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86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FB0AE46F-D974-445F-A049-0F73481920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F230242-9EA4-4799-9274-58A275A99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1428ADD-DCDC-46F1-918E-736F6487F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8F1A-BE19-4B71-B5A2-5FC354065B76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3F6985C-22F0-4769-AA40-1B568097C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29113B7-8B7B-4503-A41E-72DDD7922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68E29-F9A6-47DE-AECA-11B975EB8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08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B537E10-6BED-413E-8207-01278D966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F46E303-5CCC-4C57-92B1-8D3B978D3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E82FC85-2271-4AF7-AAD8-75CC5EBDA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8F1A-BE19-4B71-B5A2-5FC354065B76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1D0E25E-1C43-49B9-BD0B-8C5E880E2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8A051E2-05AA-4CDA-A033-31114CA3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68E29-F9A6-47DE-AECA-11B975EB8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82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6891588-04A8-4247-8F3E-1F53591B6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1BF786F-2E10-466A-A666-DAA4DB454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F126D71-4057-4167-9E8B-91A255942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8F1A-BE19-4B71-B5A2-5FC354065B76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A03A09E-0D03-4DA6-83B1-C00338A5B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2F57C8B-8435-4294-B79D-66A346EE0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68E29-F9A6-47DE-AECA-11B975EB8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68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B6C5DAA-5A2C-4517-BF4E-4736CA5E5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C9A4567-3509-4488-9DED-965EF9FBD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07B1669-6CA7-46B4-8461-90FCC728B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2F8F0BB-714B-4A84-A328-766270F3C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8F1A-BE19-4B71-B5A2-5FC354065B76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631E9CE-15B7-4007-9243-72E4098EE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8DC64DE-5B8F-400A-A608-2A82B0F33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68E29-F9A6-47DE-AECA-11B975EB8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0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4DDC74-3485-4691-AE19-1F97497B0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D19A3AC-046A-4FDD-AE66-FC7A87678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CB8001A-86B7-408A-8328-24BAE42D4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3A7154FE-0405-4706-A5F6-D159018E83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74388FC1-9F7C-4FA6-A238-81017E0DE6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9D2A937B-7B03-4879-9259-B1CC79CB4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8F1A-BE19-4B71-B5A2-5FC354065B76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B1BA2099-C792-4A22-81FA-75F413BFB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22F4AFCD-7BC8-4974-BAA6-1B7C73BDB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68E29-F9A6-47DE-AECA-11B975EB8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00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C741C40-FE7C-4C06-B34F-E84C2F4F5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B0AEF94B-1522-4AF1-A544-85652223D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8F1A-BE19-4B71-B5A2-5FC354065B76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0A9C5AD-6B4E-4437-9053-6F2B1B9A2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44BAE204-671E-42D2-AD29-46701CF26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68E29-F9A6-47DE-AECA-11B975EB8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2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7A6C0D10-84CE-4C9D-83BF-11B28690C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8F1A-BE19-4B71-B5A2-5FC354065B76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2FCB9FD5-1FE3-42C8-AC22-BC5A2C2B6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3458898-8DC1-4712-B07A-3418515D8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68E29-F9A6-47DE-AECA-11B975EB8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16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9A8918C-3C1D-4F15-BEFF-578AFEAB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AE07A8C-3109-485F-A9AC-5770C0747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89C3812-87DD-4090-A25F-4CB6D872A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2B14E5B-843B-4CB4-91B6-E3C472189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8F1A-BE19-4B71-B5A2-5FC354065B76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E45CC17-396E-448C-A205-CF382F455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E9ED940-8870-4A34-A1BC-C23981962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68E29-F9A6-47DE-AECA-11B975EB8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701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FDDD92-CB69-497F-9C8C-1E9B300C0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8620EB2-1DB6-471A-97A9-8D4A47F2F1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BC9979E-38D8-4A7F-98F8-F9888B5FF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01DC008-ADE9-4392-AC86-C183D3AB6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8F1A-BE19-4B71-B5A2-5FC354065B76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F4AA292-6E42-45E0-9FEB-115070D4B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2F34850-8B36-42DA-B7DB-E759F158D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68E29-F9A6-47DE-AECA-11B975EB8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17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1BE223B2-AE23-4655-852A-914B84C32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EB744DF-8FF0-489B-AB26-DC1253D54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A5DA845-77C8-4AC5-9164-4600C7358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F8F1A-BE19-4B71-B5A2-5FC354065B76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D80004C-D308-4A34-BF68-DD0236090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8F9361A-7AA4-4E0E-AE1B-C4B304920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68E29-F9A6-47DE-AECA-11B975EB8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9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çizim içeren bir resim&#10;&#10;Açıklama otomatik olarak oluşturuldu">
            <a:extLst>
              <a:ext uri="{FF2B5EF4-FFF2-40B4-BE49-F238E27FC236}">
                <a16:creationId xmlns:a16="http://schemas.microsoft.com/office/drawing/2014/main" id="{DDC0036B-30BB-4FEC-8F51-5461877E2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477" y="-602091"/>
            <a:ext cx="2163406" cy="2163406"/>
          </a:xfrm>
          <a:prstGeom prst="rect">
            <a:avLst/>
          </a:prstGeom>
        </p:spPr>
      </p:pic>
      <p:sp>
        <p:nvSpPr>
          <p:cNvPr id="21" name="Başlık 1">
            <a:extLst>
              <a:ext uri="{FF2B5EF4-FFF2-40B4-BE49-F238E27FC236}">
                <a16:creationId xmlns:a16="http://schemas.microsoft.com/office/drawing/2014/main" id="{65F55EB9-1A4B-4984-BCA2-C8F2C2496D0A}"/>
              </a:ext>
            </a:extLst>
          </p:cNvPr>
          <p:cNvSpPr txBox="1">
            <a:spLocks/>
          </p:cNvSpPr>
          <p:nvPr/>
        </p:nvSpPr>
        <p:spPr>
          <a:xfrm>
            <a:off x="973231" y="0"/>
            <a:ext cx="9273428" cy="959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dirty="0">
                <a:solidFill>
                  <a:schemeClr val="accent1">
                    <a:lumMod val="50000"/>
                  </a:schemeClr>
                </a:solidFill>
              </a:rPr>
              <a:t>KARAR AĞAÇLARI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A7464520-F015-4A17-B3C0-FD939C015F4F}"/>
              </a:ext>
            </a:extLst>
          </p:cNvPr>
          <p:cNvCxnSpPr>
            <a:cxnSpLocks/>
          </p:cNvCxnSpPr>
          <p:nvPr/>
        </p:nvCxnSpPr>
        <p:spPr>
          <a:xfrm>
            <a:off x="973231" y="959224"/>
            <a:ext cx="1013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3DE3754E-9784-48D1-A13A-CD83148B184D}"/>
              </a:ext>
            </a:extLst>
          </p:cNvPr>
          <p:cNvCxnSpPr>
            <a:cxnSpLocks/>
          </p:cNvCxnSpPr>
          <p:nvPr/>
        </p:nvCxnSpPr>
        <p:spPr>
          <a:xfrm>
            <a:off x="973231" y="6418730"/>
            <a:ext cx="1013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04292D22-0436-4D25-9E75-90C6B12F1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755009" y="1398382"/>
            <a:ext cx="7926873" cy="441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109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C44B3E-6E57-4F9E-8B0F-6374707FD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2715"/>
            <a:ext cx="10515600" cy="1325563"/>
          </a:xfrm>
        </p:spPr>
        <p:txBody>
          <a:bodyPr/>
          <a:lstStyle/>
          <a:p>
            <a:r>
              <a:rPr lang="tr-TR" dirty="0"/>
              <a:t>Örnek:  </a:t>
            </a:r>
            <a:r>
              <a:rPr lang="tr-TR" dirty="0" err="1"/>
              <a:t>tenis_verisi</a:t>
            </a:r>
            <a:endParaRPr lang="en-US" dirty="0"/>
          </a:p>
        </p:txBody>
      </p:sp>
      <p:pic>
        <p:nvPicPr>
          <p:cNvPr id="4" name="Resim 3" descr="çizim içeren bir resim&#10;&#10;Açıklama otomatik olarak oluşturuldu">
            <a:extLst>
              <a:ext uri="{FF2B5EF4-FFF2-40B4-BE49-F238E27FC236}">
                <a16:creationId xmlns:a16="http://schemas.microsoft.com/office/drawing/2014/main" id="{DDC0036B-30BB-4FEC-8F51-5461877E2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594" y="5309864"/>
            <a:ext cx="2163406" cy="2163406"/>
          </a:xfrm>
          <a:prstGeom prst="rect">
            <a:avLst/>
          </a:prstGeom>
        </p:spPr>
      </p:pic>
      <p:graphicFrame>
        <p:nvGraphicFramePr>
          <p:cNvPr id="10" name="Tablo 9">
            <a:extLst>
              <a:ext uri="{FF2B5EF4-FFF2-40B4-BE49-F238E27FC236}">
                <a16:creationId xmlns:a16="http://schemas.microsoft.com/office/drawing/2014/main" id="{073EDAB6-A28D-444E-9714-A3E700BF9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552583"/>
              </p:ext>
            </p:extLst>
          </p:nvPr>
        </p:nvGraphicFramePr>
        <p:xfrm>
          <a:off x="2476657" y="1198405"/>
          <a:ext cx="6010117" cy="5154768"/>
        </p:xfrm>
        <a:graphic>
          <a:graphicData uri="http://schemas.openxmlformats.org/drawingml/2006/table">
            <a:tbl>
              <a:tblPr/>
              <a:tblGrid>
                <a:gridCol w="1482736">
                  <a:extLst>
                    <a:ext uri="{9D8B030D-6E8A-4147-A177-3AD203B41FA5}">
                      <a16:colId xmlns:a16="http://schemas.microsoft.com/office/drawing/2014/main" val="531611670"/>
                    </a:ext>
                  </a:extLst>
                </a:gridCol>
                <a:gridCol w="1155238">
                  <a:extLst>
                    <a:ext uri="{9D8B030D-6E8A-4147-A177-3AD203B41FA5}">
                      <a16:colId xmlns:a16="http://schemas.microsoft.com/office/drawing/2014/main" val="2808519217"/>
                    </a:ext>
                  </a:extLst>
                </a:gridCol>
                <a:gridCol w="1180431">
                  <a:extLst>
                    <a:ext uri="{9D8B030D-6E8A-4147-A177-3AD203B41FA5}">
                      <a16:colId xmlns:a16="http://schemas.microsoft.com/office/drawing/2014/main" val="3379065646"/>
                    </a:ext>
                  </a:extLst>
                </a:gridCol>
                <a:gridCol w="1079661">
                  <a:extLst>
                    <a:ext uri="{9D8B030D-6E8A-4147-A177-3AD203B41FA5}">
                      <a16:colId xmlns:a16="http://schemas.microsoft.com/office/drawing/2014/main" val="2533836856"/>
                    </a:ext>
                  </a:extLst>
                </a:gridCol>
                <a:gridCol w="1112051">
                  <a:extLst>
                    <a:ext uri="{9D8B030D-6E8A-4147-A177-3AD203B41FA5}">
                      <a16:colId xmlns:a16="http://schemas.microsoft.com/office/drawing/2014/main" val="3058560517"/>
                    </a:ext>
                  </a:extLst>
                </a:gridCol>
              </a:tblGrid>
              <a:tr h="42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Hava</a:t>
                      </a:r>
                      <a:endParaRPr lang="en-US" sz="2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4" marR="8634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Sıcaklık</a:t>
                      </a:r>
                    </a:p>
                  </a:txBody>
                  <a:tcPr marL="8634" marR="8634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Nem</a:t>
                      </a:r>
                    </a:p>
                  </a:txBody>
                  <a:tcPr marL="8634" marR="8634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Rüzgar</a:t>
                      </a:r>
                      <a:endParaRPr lang="en-US" sz="2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4" marR="8634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Durum</a:t>
                      </a:r>
                    </a:p>
                  </a:txBody>
                  <a:tcPr marL="8634" marR="8634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890123"/>
                  </a:ext>
                </a:extLst>
              </a:tr>
              <a:tr h="42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Güneşli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4" marR="8634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Sıcak</a:t>
                      </a:r>
                    </a:p>
                  </a:txBody>
                  <a:tcPr marL="8634" marR="8634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Yüksek</a:t>
                      </a:r>
                    </a:p>
                  </a:txBody>
                  <a:tcPr marL="8634" marR="8634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Hafif</a:t>
                      </a:r>
                    </a:p>
                  </a:txBody>
                  <a:tcPr marL="8634" marR="8634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Hayır</a:t>
                      </a:r>
                    </a:p>
                  </a:txBody>
                  <a:tcPr marL="8634" marR="8634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08181"/>
                  </a:ext>
                </a:extLst>
              </a:tr>
              <a:tr h="42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Güneşli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4" marR="8634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Sıcak</a:t>
                      </a:r>
                    </a:p>
                  </a:txBody>
                  <a:tcPr marL="8634" marR="8634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Yüksek</a:t>
                      </a:r>
                    </a:p>
                  </a:txBody>
                  <a:tcPr marL="8634" marR="8634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Güçlü</a:t>
                      </a:r>
                    </a:p>
                  </a:txBody>
                  <a:tcPr marL="8634" marR="8634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Hayır</a:t>
                      </a:r>
                    </a:p>
                  </a:txBody>
                  <a:tcPr marL="8634" marR="8634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022267"/>
                  </a:ext>
                </a:extLst>
              </a:tr>
              <a:tr h="42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Bulutlu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4" marR="8634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Sıcak</a:t>
                      </a:r>
                    </a:p>
                  </a:txBody>
                  <a:tcPr marL="8634" marR="8634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Yüksek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4" marR="8634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Hafif</a:t>
                      </a:r>
                    </a:p>
                  </a:txBody>
                  <a:tcPr marL="8634" marR="8634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Evet</a:t>
                      </a:r>
                    </a:p>
                  </a:txBody>
                  <a:tcPr marL="8634" marR="8634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185713"/>
                  </a:ext>
                </a:extLst>
              </a:tr>
              <a:tr h="42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Yağmurlu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4" marR="8634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Ilık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4" marR="8634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Yüksek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4" marR="8634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Hafif</a:t>
                      </a:r>
                    </a:p>
                  </a:txBody>
                  <a:tcPr marL="8634" marR="8634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Evet</a:t>
                      </a:r>
                    </a:p>
                  </a:txBody>
                  <a:tcPr marL="8634" marR="8634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914284"/>
                  </a:ext>
                </a:extLst>
              </a:tr>
              <a:tr h="42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Yağmurlu</a:t>
                      </a:r>
                    </a:p>
                  </a:txBody>
                  <a:tcPr marL="8634" marR="8634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Soğuk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4" marR="8634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8634" marR="8634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Hafif</a:t>
                      </a:r>
                    </a:p>
                  </a:txBody>
                  <a:tcPr marL="8634" marR="8634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Evet</a:t>
                      </a:r>
                    </a:p>
                  </a:txBody>
                  <a:tcPr marL="8634" marR="8634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641735"/>
                  </a:ext>
                </a:extLst>
              </a:tr>
              <a:tr h="42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Yağmurlu</a:t>
                      </a:r>
                    </a:p>
                  </a:txBody>
                  <a:tcPr marL="8634" marR="8634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Soğuk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4" marR="8634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8634" marR="8634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Güçlü</a:t>
                      </a:r>
                    </a:p>
                  </a:txBody>
                  <a:tcPr marL="8634" marR="8634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Hayır</a:t>
                      </a:r>
                    </a:p>
                  </a:txBody>
                  <a:tcPr marL="8634" marR="8634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460377"/>
                  </a:ext>
                </a:extLst>
              </a:tr>
              <a:tr h="42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Bulutlu</a:t>
                      </a:r>
                    </a:p>
                  </a:txBody>
                  <a:tcPr marL="8634" marR="8634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Soğuk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4" marR="8634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8634" marR="8634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Güçlü</a:t>
                      </a:r>
                    </a:p>
                  </a:txBody>
                  <a:tcPr marL="8634" marR="8634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Evet</a:t>
                      </a:r>
                    </a:p>
                  </a:txBody>
                  <a:tcPr marL="8634" marR="8634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841343"/>
                  </a:ext>
                </a:extLst>
              </a:tr>
              <a:tr h="42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Güneşli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4" marR="8634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Ilık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4" marR="8634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Yüksek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4" marR="8634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Hafif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4" marR="8634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dirty="0" err="1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Hayır</a:t>
                      </a:r>
                      <a:endParaRPr lang="en-US" sz="2200" b="0" i="0" u="none" strike="noStrike" dirty="0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4" marR="8634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402102"/>
                  </a:ext>
                </a:extLst>
              </a:tr>
              <a:tr h="42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Güneşli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4" marR="8634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Soğuk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4" marR="8634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8634" marR="8634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Hafif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4" marR="8634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Evet</a:t>
                      </a:r>
                    </a:p>
                  </a:txBody>
                  <a:tcPr marL="8634" marR="8634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791605"/>
                  </a:ext>
                </a:extLst>
              </a:tr>
              <a:tr h="42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Yağmurlu</a:t>
                      </a:r>
                    </a:p>
                  </a:txBody>
                  <a:tcPr marL="8634" marR="8634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Ilık</a:t>
                      </a:r>
                    </a:p>
                  </a:txBody>
                  <a:tcPr marL="8634" marR="8634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8634" marR="8634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Hafif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4" marR="8634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Evet</a:t>
                      </a:r>
                    </a:p>
                  </a:txBody>
                  <a:tcPr marL="8634" marR="8634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337684"/>
                  </a:ext>
                </a:extLst>
              </a:tr>
              <a:tr h="42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Güneşli</a:t>
                      </a:r>
                    </a:p>
                  </a:txBody>
                  <a:tcPr marL="8634" marR="8634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Ilık</a:t>
                      </a:r>
                    </a:p>
                  </a:txBody>
                  <a:tcPr marL="8634" marR="8634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8634" marR="8634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Güçlü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4" marR="8634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Evet</a:t>
                      </a:r>
                    </a:p>
                  </a:txBody>
                  <a:tcPr marL="8634" marR="8634" marT="8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292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7139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C44B3E-6E57-4F9E-8B0F-6374707FD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25" y="165100"/>
            <a:ext cx="10515600" cy="1325563"/>
          </a:xfrm>
        </p:spPr>
        <p:txBody>
          <a:bodyPr/>
          <a:lstStyle/>
          <a:p>
            <a:r>
              <a:rPr lang="tr-TR" dirty="0"/>
              <a:t>Karar Ağaçları </a:t>
            </a:r>
            <a:r>
              <a:rPr lang="tr-TR" dirty="0" err="1"/>
              <a:t>Python</a:t>
            </a:r>
            <a:r>
              <a:rPr lang="tr-TR" dirty="0"/>
              <a:t> Kodu :</a:t>
            </a:r>
            <a:endParaRPr lang="en-US" dirty="0"/>
          </a:p>
        </p:txBody>
      </p:sp>
      <p:pic>
        <p:nvPicPr>
          <p:cNvPr id="4" name="Resim 3" descr="çizim içeren bir resim&#10;&#10;Açıklama otomatik olarak oluşturuldu">
            <a:extLst>
              <a:ext uri="{FF2B5EF4-FFF2-40B4-BE49-F238E27FC236}">
                <a16:creationId xmlns:a16="http://schemas.microsoft.com/office/drawing/2014/main" id="{DDC0036B-30BB-4FEC-8F51-5461877E2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594" y="5309864"/>
            <a:ext cx="2163406" cy="2163406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01F1BD69-4A74-4ED2-8B4B-28F9CD72C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048" y="1186029"/>
            <a:ext cx="5332965" cy="4782071"/>
          </a:xfrm>
          <a:prstGeom prst="rect">
            <a:avLst/>
          </a:prstGeo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7CDED975-0D65-429F-B472-0386336474DD}"/>
              </a:ext>
            </a:extLst>
          </p:cNvPr>
          <p:cNvSpPr/>
          <p:nvPr/>
        </p:nvSpPr>
        <p:spPr>
          <a:xfrm>
            <a:off x="199377" y="2639260"/>
            <a:ext cx="448072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/>
              <a:t>Karar Ağaçları algoritmasını gerçekleyebilmek için </a:t>
            </a:r>
            <a:r>
              <a:rPr lang="tr-TR" sz="2800" dirty="0" err="1"/>
              <a:t>agac</a:t>
            </a:r>
            <a:r>
              <a:rPr lang="tr-TR" sz="2800" dirty="0"/>
              <a:t> adında bir  </a:t>
            </a:r>
            <a:r>
              <a:rPr lang="tr-TR" sz="2800" dirty="0" err="1"/>
              <a:t>class</a:t>
            </a:r>
            <a:r>
              <a:rPr lang="tr-TR" sz="2800" dirty="0"/>
              <a:t> oluşturdum.</a:t>
            </a:r>
            <a:endParaRPr lang="en-US" sz="2800" dirty="0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82D04F9F-0838-4275-B1B3-91E0D843D3E1}"/>
              </a:ext>
            </a:extLst>
          </p:cNvPr>
          <p:cNvSpPr/>
          <p:nvPr/>
        </p:nvSpPr>
        <p:spPr>
          <a:xfrm>
            <a:off x="415869" y="566271"/>
            <a:ext cx="23218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/>
              <a:t>Fonksiyonlar</a:t>
            </a:r>
            <a:r>
              <a:rPr lang="tr-TR" dirty="0"/>
              <a:t> : </a:t>
            </a:r>
            <a:endParaRPr lang="en-US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C9FCECAD-CEC4-414E-A17C-3F93FF0E7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437" y="2079084"/>
            <a:ext cx="9321302" cy="3380854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7123BDB1-1E4B-4102-A44D-C7B0ED8CC0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1367" y="2067219"/>
            <a:ext cx="8817441" cy="3242645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E9EA7934-4B8F-40DE-9272-6DF5BAA1A7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9309" y="205128"/>
            <a:ext cx="5804436" cy="6538594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A86D8B38-C4BF-4ABD-BF3E-80AD29DF8E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8350" y="205128"/>
            <a:ext cx="6646270" cy="625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7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xit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6" grpId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C44B3E-6E57-4F9E-8B0F-6374707FD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697" y="148815"/>
            <a:ext cx="10515600" cy="1325563"/>
          </a:xfrm>
        </p:spPr>
        <p:txBody>
          <a:bodyPr/>
          <a:lstStyle/>
          <a:p>
            <a:r>
              <a:rPr lang="tr-TR" dirty="0"/>
              <a:t>Örneği gerçekleştirelim … </a:t>
            </a:r>
            <a:endParaRPr lang="en-US" dirty="0"/>
          </a:p>
        </p:txBody>
      </p:sp>
      <p:pic>
        <p:nvPicPr>
          <p:cNvPr id="4" name="Resim 3" descr="çizim içeren bir resim&#10;&#10;Açıklama otomatik olarak oluşturuldu">
            <a:extLst>
              <a:ext uri="{FF2B5EF4-FFF2-40B4-BE49-F238E27FC236}">
                <a16:creationId xmlns:a16="http://schemas.microsoft.com/office/drawing/2014/main" id="{DDC0036B-30BB-4FEC-8F51-5461877E2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594" y="5309864"/>
            <a:ext cx="2163406" cy="2163406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3E8E9DF7-BB78-4872-ACDF-BFED94B63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592" y="1292596"/>
            <a:ext cx="8923809" cy="542857"/>
          </a:xfrm>
          <a:prstGeom prst="rect">
            <a:avLst/>
          </a:prstGeom>
        </p:spPr>
      </p:pic>
      <p:graphicFrame>
        <p:nvGraphicFramePr>
          <p:cNvPr id="8" name="Tablo 7">
            <a:extLst>
              <a:ext uri="{FF2B5EF4-FFF2-40B4-BE49-F238E27FC236}">
                <a16:creationId xmlns:a16="http://schemas.microsoft.com/office/drawing/2014/main" id="{F2F61C63-70E4-4104-B082-D2DB949A1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24064"/>
              </p:ext>
            </p:extLst>
          </p:nvPr>
        </p:nvGraphicFramePr>
        <p:xfrm>
          <a:off x="611856" y="3019104"/>
          <a:ext cx="3808937" cy="1619739"/>
        </p:xfrm>
        <a:graphic>
          <a:graphicData uri="http://schemas.openxmlformats.org/drawingml/2006/table">
            <a:tbl>
              <a:tblPr/>
              <a:tblGrid>
                <a:gridCol w="1394917">
                  <a:extLst>
                    <a:ext uri="{9D8B030D-6E8A-4147-A177-3AD203B41FA5}">
                      <a16:colId xmlns:a16="http://schemas.microsoft.com/office/drawing/2014/main" val="1240087522"/>
                    </a:ext>
                  </a:extLst>
                </a:gridCol>
                <a:gridCol w="690687">
                  <a:extLst>
                    <a:ext uri="{9D8B030D-6E8A-4147-A177-3AD203B41FA5}">
                      <a16:colId xmlns:a16="http://schemas.microsoft.com/office/drawing/2014/main" val="1706219413"/>
                    </a:ext>
                  </a:extLst>
                </a:gridCol>
                <a:gridCol w="799030">
                  <a:extLst>
                    <a:ext uri="{9D8B030D-6E8A-4147-A177-3AD203B41FA5}">
                      <a16:colId xmlns:a16="http://schemas.microsoft.com/office/drawing/2014/main" val="3240290626"/>
                    </a:ext>
                  </a:extLst>
                </a:gridCol>
                <a:gridCol w="924303">
                  <a:extLst>
                    <a:ext uri="{9D8B030D-6E8A-4147-A177-3AD203B41FA5}">
                      <a16:colId xmlns:a16="http://schemas.microsoft.com/office/drawing/2014/main" val="3396617452"/>
                    </a:ext>
                  </a:extLst>
                </a:gridCol>
              </a:tblGrid>
              <a:tr h="3858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Hava</a:t>
                      </a:r>
                      <a:endParaRPr lang="en-US" sz="2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Evet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Hayır</a:t>
                      </a:r>
                      <a:endParaRPr lang="en-US" sz="2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Örnek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93829"/>
                  </a:ext>
                </a:extLst>
              </a:tr>
              <a:tr h="41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Güneşli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7953900"/>
                  </a:ext>
                </a:extLst>
              </a:tr>
              <a:tr h="41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Bulutlu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2908694"/>
                  </a:ext>
                </a:extLst>
              </a:tr>
              <a:tr h="41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Yağmurlu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593294"/>
                  </a:ext>
                </a:extLst>
              </a:tr>
            </a:tbl>
          </a:graphicData>
        </a:graphic>
      </p:graphicFrame>
      <p:pic>
        <p:nvPicPr>
          <p:cNvPr id="9" name="Resim 8">
            <a:extLst>
              <a:ext uri="{FF2B5EF4-FFF2-40B4-BE49-F238E27FC236}">
                <a16:creationId xmlns:a16="http://schemas.microsoft.com/office/drawing/2014/main" id="{A2899011-CBAE-490C-B63C-6268A1815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592" y="2247095"/>
            <a:ext cx="3030201" cy="694823"/>
          </a:xfrm>
          <a:prstGeom prst="rect">
            <a:avLst/>
          </a:prstGeom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A2A757EC-23C6-47E3-9A58-C48D44FB867E}"/>
              </a:ext>
            </a:extLst>
          </p:cNvPr>
          <p:cNvSpPr txBox="1"/>
          <p:nvPr/>
        </p:nvSpPr>
        <p:spPr>
          <a:xfrm>
            <a:off x="4420793" y="3386983"/>
            <a:ext cx="7430548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tr-TR" sz="2400" dirty="0" err="1"/>
              <a:t>Gini</a:t>
            </a:r>
            <a:r>
              <a:rPr lang="tr-TR" sz="2400" dirty="0"/>
              <a:t> indeksi ( Hava == Güneşli ) = 1- (2/5)</a:t>
            </a:r>
            <a:r>
              <a:rPr lang="tr-TR" sz="2400" baseline="30000" dirty="0"/>
              <a:t>2</a:t>
            </a:r>
            <a:r>
              <a:rPr lang="tr-TR" sz="2400" dirty="0"/>
              <a:t> – (3/5)</a:t>
            </a:r>
            <a:r>
              <a:rPr lang="tr-TR" sz="2400" baseline="30000" dirty="0"/>
              <a:t>2</a:t>
            </a:r>
            <a:r>
              <a:rPr lang="tr-TR" sz="2400" dirty="0"/>
              <a:t> = 0,48</a:t>
            </a:r>
            <a:endParaRPr lang="en-US" sz="2400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4F10262A-66AA-4D7F-AC46-0B40256344F7}"/>
              </a:ext>
            </a:extLst>
          </p:cNvPr>
          <p:cNvSpPr txBox="1"/>
          <p:nvPr/>
        </p:nvSpPr>
        <p:spPr>
          <a:xfrm>
            <a:off x="4420793" y="3777619"/>
            <a:ext cx="6865769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tr-TR" sz="2400" dirty="0" err="1"/>
              <a:t>Gini</a:t>
            </a:r>
            <a:r>
              <a:rPr lang="tr-TR" sz="2400" dirty="0"/>
              <a:t> indeksi ( Hava == Bulutlu) = 1- (4/4)</a:t>
            </a:r>
            <a:r>
              <a:rPr lang="tr-TR" sz="2400" baseline="30000" dirty="0"/>
              <a:t>2</a:t>
            </a:r>
            <a:r>
              <a:rPr lang="tr-TR" sz="2400" dirty="0"/>
              <a:t> – (0/4)</a:t>
            </a:r>
            <a:r>
              <a:rPr lang="tr-TR" sz="2400" baseline="30000" dirty="0"/>
              <a:t>2</a:t>
            </a:r>
            <a:r>
              <a:rPr lang="tr-TR" sz="2400" dirty="0"/>
              <a:t> = 0</a:t>
            </a:r>
            <a:endParaRPr lang="en-US" sz="2400" dirty="0"/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E0E2A231-1FB6-43E1-8C9F-7A82E8A81010}"/>
              </a:ext>
            </a:extLst>
          </p:cNvPr>
          <p:cNvSpPr txBox="1"/>
          <p:nvPr/>
        </p:nvSpPr>
        <p:spPr>
          <a:xfrm>
            <a:off x="4420793" y="4169630"/>
            <a:ext cx="7493301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tr-TR" sz="2400" dirty="0" err="1"/>
              <a:t>Gini</a:t>
            </a:r>
            <a:r>
              <a:rPr lang="tr-TR" sz="2400" dirty="0"/>
              <a:t> indeksi ( Hava == Yağmurlu ) = 1- (3/5)</a:t>
            </a:r>
            <a:r>
              <a:rPr lang="tr-TR" sz="2400" baseline="30000" dirty="0"/>
              <a:t>2</a:t>
            </a:r>
            <a:r>
              <a:rPr lang="tr-TR" sz="2400" dirty="0"/>
              <a:t> – (2/5)</a:t>
            </a:r>
            <a:r>
              <a:rPr lang="tr-TR" sz="2400" baseline="30000" dirty="0"/>
              <a:t>2</a:t>
            </a:r>
            <a:r>
              <a:rPr lang="tr-TR" sz="2400" dirty="0"/>
              <a:t> = 0,48</a:t>
            </a:r>
            <a:endParaRPr lang="en-US" sz="2400" dirty="0"/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9C9833C6-B2FF-4BD7-9C2B-E5AECEAAF2D2}"/>
              </a:ext>
            </a:extLst>
          </p:cNvPr>
          <p:cNvSpPr txBox="1"/>
          <p:nvPr/>
        </p:nvSpPr>
        <p:spPr>
          <a:xfrm>
            <a:off x="2516324" y="5049973"/>
            <a:ext cx="7430548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tr-TR" sz="2400" dirty="0" err="1"/>
              <a:t>Gini</a:t>
            </a:r>
            <a:r>
              <a:rPr lang="tr-TR" sz="2400" dirty="0"/>
              <a:t> indeksi ( Hava ) = 0,48*5 + 0*4 + 0,48 * 5 = 0,342</a:t>
            </a:r>
            <a:endParaRPr lang="en-US" sz="2400" dirty="0"/>
          </a:p>
        </p:txBody>
      </p:sp>
      <p:graphicFrame>
        <p:nvGraphicFramePr>
          <p:cNvPr id="17" name="Tablo 16">
            <a:extLst>
              <a:ext uri="{FF2B5EF4-FFF2-40B4-BE49-F238E27FC236}">
                <a16:creationId xmlns:a16="http://schemas.microsoft.com/office/drawing/2014/main" id="{B54E8BF2-A2E1-4596-A90C-D9E4A77636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78573"/>
              </p:ext>
            </p:extLst>
          </p:nvPr>
        </p:nvGraphicFramePr>
        <p:xfrm>
          <a:off x="5800078" y="1908314"/>
          <a:ext cx="2882900" cy="800100"/>
        </p:xfrm>
        <a:graphic>
          <a:graphicData uri="http://schemas.openxmlformats.org/drawingml/2006/table">
            <a:tbl>
              <a:tblPr/>
              <a:tblGrid>
                <a:gridCol w="1308100">
                  <a:extLst>
                    <a:ext uri="{9D8B030D-6E8A-4147-A177-3AD203B41FA5}">
                      <a16:colId xmlns:a16="http://schemas.microsoft.com/office/drawing/2014/main" val="2512882237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155454897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Özellik</a:t>
                      </a:r>
                      <a:endParaRPr lang="en-US" sz="2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Gini </a:t>
                      </a:r>
                      <a:r>
                        <a:rPr lang="en-US" sz="2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İndeksi</a:t>
                      </a:r>
                      <a:endParaRPr lang="en-US" sz="2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59169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Hava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4803451"/>
                  </a:ext>
                </a:extLst>
              </a:tr>
            </a:tbl>
          </a:graphicData>
        </a:graphic>
      </p:graphicFrame>
      <p:graphicFrame>
        <p:nvGraphicFramePr>
          <p:cNvPr id="19" name="Tablo 18">
            <a:extLst>
              <a:ext uri="{FF2B5EF4-FFF2-40B4-BE49-F238E27FC236}">
                <a16:creationId xmlns:a16="http://schemas.microsoft.com/office/drawing/2014/main" id="{4EBFF7D3-7E1B-434A-98D6-FB94D2EAC9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029564"/>
              </p:ext>
            </p:extLst>
          </p:nvPr>
        </p:nvGraphicFramePr>
        <p:xfrm>
          <a:off x="1390592" y="3376467"/>
          <a:ext cx="3568700" cy="1600200"/>
        </p:xfrm>
        <a:graphic>
          <a:graphicData uri="http://schemas.openxmlformats.org/drawingml/2006/table">
            <a:tbl>
              <a:tblPr/>
              <a:tblGrid>
                <a:gridCol w="1306937">
                  <a:extLst>
                    <a:ext uri="{9D8B030D-6E8A-4147-A177-3AD203B41FA5}">
                      <a16:colId xmlns:a16="http://schemas.microsoft.com/office/drawing/2014/main" val="592642809"/>
                    </a:ext>
                  </a:extLst>
                </a:gridCol>
                <a:gridCol w="647124">
                  <a:extLst>
                    <a:ext uri="{9D8B030D-6E8A-4147-A177-3AD203B41FA5}">
                      <a16:colId xmlns:a16="http://schemas.microsoft.com/office/drawing/2014/main" val="3777917314"/>
                    </a:ext>
                  </a:extLst>
                </a:gridCol>
                <a:gridCol w="748634">
                  <a:extLst>
                    <a:ext uri="{9D8B030D-6E8A-4147-A177-3AD203B41FA5}">
                      <a16:colId xmlns:a16="http://schemas.microsoft.com/office/drawing/2014/main" val="1596110040"/>
                    </a:ext>
                  </a:extLst>
                </a:gridCol>
                <a:gridCol w="866005">
                  <a:extLst>
                    <a:ext uri="{9D8B030D-6E8A-4147-A177-3AD203B41FA5}">
                      <a16:colId xmlns:a16="http://schemas.microsoft.com/office/drawing/2014/main" val="2002232944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Sıcaklık</a:t>
                      </a:r>
                      <a:endParaRPr lang="en-US" sz="2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Evet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Hayır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Örnek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682116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Sıcak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2375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Ilık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74019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Soğuk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7197973"/>
                  </a:ext>
                </a:extLst>
              </a:tr>
            </a:tbl>
          </a:graphicData>
        </a:graphic>
      </p:graphicFrame>
      <p:graphicFrame>
        <p:nvGraphicFramePr>
          <p:cNvPr id="21" name="Tablo 20">
            <a:extLst>
              <a:ext uri="{FF2B5EF4-FFF2-40B4-BE49-F238E27FC236}">
                <a16:creationId xmlns:a16="http://schemas.microsoft.com/office/drawing/2014/main" id="{412F1388-E350-4521-AE39-892ADD2E3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374855"/>
              </p:ext>
            </p:extLst>
          </p:nvPr>
        </p:nvGraphicFramePr>
        <p:xfrm>
          <a:off x="2957717" y="4193517"/>
          <a:ext cx="3568700" cy="1200150"/>
        </p:xfrm>
        <a:graphic>
          <a:graphicData uri="http://schemas.openxmlformats.org/drawingml/2006/table">
            <a:tbl>
              <a:tblPr/>
              <a:tblGrid>
                <a:gridCol w="1306937">
                  <a:extLst>
                    <a:ext uri="{9D8B030D-6E8A-4147-A177-3AD203B41FA5}">
                      <a16:colId xmlns:a16="http://schemas.microsoft.com/office/drawing/2014/main" val="1096464801"/>
                    </a:ext>
                  </a:extLst>
                </a:gridCol>
                <a:gridCol w="647124">
                  <a:extLst>
                    <a:ext uri="{9D8B030D-6E8A-4147-A177-3AD203B41FA5}">
                      <a16:colId xmlns:a16="http://schemas.microsoft.com/office/drawing/2014/main" val="1550569343"/>
                    </a:ext>
                  </a:extLst>
                </a:gridCol>
                <a:gridCol w="748634">
                  <a:extLst>
                    <a:ext uri="{9D8B030D-6E8A-4147-A177-3AD203B41FA5}">
                      <a16:colId xmlns:a16="http://schemas.microsoft.com/office/drawing/2014/main" val="1714566723"/>
                    </a:ext>
                  </a:extLst>
                </a:gridCol>
                <a:gridCol w="866005">
                  <a:extLst>
                    <a:ext uri="{9D8B030D-6E8A-4147-A177-3AD203B41FA5}">
                      <a16:colId xmlns:a16="http://schemas.microsoft.com/office/drawing/2014/main" val="2980196002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Nem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Evet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Hayır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Örnek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91750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Yüksek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371980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Düşük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6175386"/>
                  </a:ext>
                </a:extLst>
              </a:tr>
            </a:tbl>
          </a:graphicData>
        </a:graphic>
      </p:graphicFrame>
      <p:graphicFrame>
        <p:nvGraphicFramePr>
          <p:cNvPr id="23" name="Tablo 22">
            <a:extLst>
              <a:ext uri="{FF2B5EF4-FFF2-40B4-BE49-F238E27FC236}">
                <a16:creationId xmlns:a16="http://schemas.microsoft.com/office/drawing/2014/main" id="{ED7F9070-7090-40C0-945E-D6B7F732B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893478"/>
              </p:ext>
            </p:extLst>
          </p:nvPr>
        </p:nvGraphicFramePr>
        <p:xfrm>
          <a:off x="2231378" y="3777619"/>
          <a:ext cx="3568700" cy="1175385"/>
        </p:xfrm>
        <a:graphic>
          <a:graphicData uri="http://schemas.openxmlformats.org/drawingml/2006/table">
            <a:tbl>
              <a:tblPr/>
              <a:tblGrid>
                <a:gridCol w="1306937">
                  <a:extLst>
                    <a:ext uri="{9D8B030D-6E8A-4147-A177-3AD203B41FA5}">
                      <a16:colId xmlns:a16="http://schemas.microsoft.com/office/drawing/2014/main" val="3170734645"/>
                    </a:ext>
                  </a:extLst>
                </a:gridCol>
                <a:gridCol w="647124">
                  <a:extLst>
                    <a:ext uri="{9D8B030D-6E8A-4147-A177-3AD203B41FA5}">
                      <a16:colId xmlns:a16="http://schemas.microsoft.com/office/drawing/2014/main" val="1189878604"/>
                    </a:ext>
                  </a:extLst>
                </a:gridCol>
                <a:gridCol w="748634">
                  <a:extLst>
                    <a:ext uri="{9D8B030D-6E8A-4147-A177-3AD203B41FA5}">
                      <a16:colId xmlns:a16="http://schemas.microsoft.com/office/drawing/2014/main" val="622685077"/>
                    </a:ext>
                  </a:extLst>
                </a:gridCol>
                <a:gridCol w="866005">
                  <a:extLst>
                    <a:ext uri="{9D8B030D-6E8A-4147-A177-3AD203B41FA5}">
                      <a16:colId xmlns:a16="http://schemas.microsoft.com/office/drawing/2014/main" val="3503913382"/>
                    </a:ext>
                  </a:extLst>
                </a:gridCol>
              </a:tblGrid>
              <a:tr h="3498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Rüzgar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Evet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Hayır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Örnek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93212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Hafif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366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Güçlü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193839"/>
                  </a:ext>
                </a:extLst>
              </a:tr>
            </a:tbl>
          </a:graphicData>
        </a:graphic>
      </p:graphicFrame>
      <p:graphicFrame>
        <p:nvGraphicFramePr>
          <p:cNvPr id="31" name="Tablo 30">
            <a:extLst>
              <a:ext uri="{FF2B5EF4-FFF2-40B4-BE49-F238E27FC236}">
                <a16:creationId xmlns:a16="http://schemas.microsoft.com/office/drawing/2014/main" id="{AE48D795-AAB0-4798-BC3D-16BE94266C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557696"/>
              </p:ext>
            </p:extLst>
          </p:nvPr>
        </p:nvGraphicFramePr>
        <p:xfrm>
          <a:off x="6004226" y="2016192"/>
          <a:ext cx="2882900" cy="1197911"/>
        </p:xfrm>
        <a:graphic>
          <a:graphicData uri="http://schemas.openxmlformats.org/drawingml/2006/table">
            <a:tbl>
              <a:tblPr/>
              <a:tblGrid>
                <a:gridCol w="1308100">
                  <a:extLst>
                    <a:ext uri="{9D8B030D-6E8A-4147-A177-3AD203B41FA5}">
                      <a16:colId xmlns:a16="http://schemas.microsoft.com/office/drawing/2014/main" val="1618766454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3614975045"/>
                    </a:ext>
                  </a:extLst>
                </a:gridCol>
              </a:tblGrid>
              <a:tr h="3978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Özellik</a:t>
                      </a:r>
                      <a:endParaRPr lang="en-US" sz="2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Gini İndeksi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005757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Hava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966816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Sıcaklık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6963379"/>
                  </a:ext>
                </a:extLst>
              </a:tr>
            </a:tbl>
          </a:graphicData>
        </a:graphic>
      </p:graphicFrame>
      <p:graphicFrame>
        <p:nvGraphicFramePr>
          <p:cNvPr id="35" name="Tablo 34">
            <a:extLst>
              <a:ext uri="{FF2B5EF4-FFF2-40B4-BE49-F238E27FC236}">
                <a16:creationId xmlns:a16="http://schemas.microsoft.com/office/drawing/2014/main" id="{AC35B4C2-100A-44F6-A283-00EBD07284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035008"/>
              </p:ext>
            </p:extLst>
          </p:nvPr>
        </p:nvGraphicFramePr>
        <p:xfrm>
          <a:off x="6338577" y="2219004"/>
          <a:ext cx="2882900" cy="1600200"/>
        </p:xfrm>
        <a:graphic>
          <a:graphicData uri="http://schemas.openxmlformats.org/drawingml/2006/table">
            <a:tbl>
              <a:tblPr/>
              <a:tblGrid>
                <a:gridCol w="1308100">
                  <a:extLst>
                    <a:ext uri="{9D8B030D-6E8A-4147-A177-3AD203B41FA5}">
                      <a16:colId xmlns:a16="http://schemas.microsoft.com/office/drawing/2014/main" val="673353507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3990945219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Özellik</a:t>
                      </a:r>
                      <a:endParaRPr lang="en-US" sz="2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Gini İndeksi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11713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Hava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4643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Sıcaklık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2950608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Rüzgar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922702"/>
                  </a:ext>
                </a:extLst>
              </a:tr>
            </a:tbl>
          </a:graphicData>
        </a:graphic>
      </p:graphicFrame>
      <p:graphicFrame>
        <p:nvGraphicFramePr>
          <p:cNvPr id="37" name="Tablo 36">
            <a:extLst>
              <a:ext uri="{FF2B5EF4-FFF2-40B4-BE49-F238E27FC236}">
                <a16:creationId xmlns:a16="http://schemas.microsoft.com/office/drawing/2014/main" id="{9F5FEAF7-CC28-4978-A4BD-A74BBAF7F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728462"/>
              </p:ext>
            </p:extLst>
          </p:nvPr>
        </p:nvGraphicFramePr>
        <p:xfrm>
          <a:off x="6694617" y="2490936"/>
          <a:ext cx="2882900" cy="2000250"/>
        </p:xfrm>
        <a:graphic>
          <a:graphicData uri="http://schemas.openxmlformats.org/drawingml/2006/table">
            <a:tbl>
              <a:tblPr/>
              <a:tblGrid>
                <a:gridCol w="1308100">
                  <a:extLst>
                    <a:ext uri="{9D8B030D-6E8A-4147-A177-3AD203B41FA5}">
                      <a16:colId xmlns:a16="http://schemas.microsoft.com/office/drawing/2014/main" val="3126088394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1873476269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Özellik</a:t>
                      </a:r>
                      <a:endParaRPr lang="en-US" sz="2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Gini </a:t>
                      </a:r>
                      <a:r>
                        <a:rPr lang="en-US" sz="2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İndeksi</a:t>
                      </a:r>
                      <a:endParaRPr lang="en-US" sz="2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46092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Hava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2108516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Sıcaklık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4466667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Rüzgar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56312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0313582"/>
                  </a:ext>
                </a:extLst>
              </a:tr>
            </a:tbl>
          </a:graphicData>
        </a:graphic>
      </p:graphicFrame>
      <p:pic>
        <p:nvPicPr>
          <p:cNvPr id="38" name="Resim 37">
            <a:extLst>
              <a:ext uri="{FF2B5EF4-FFF2-40B4-BE49-F238E27FC236}">
                <a16:creationId xmlns:a16="http://schemas.microsoft.com/office/drawing/2014/main" id="{672F8404-2D49-4874-B309-FEE3D44D68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5069" y="5738536"/>
            <a:ext cx="6587909" cy="563946"/>
          </a:xfrm>
          <a:prstGeom prst="rect">
            <a:avLst/>
          </a:prstGeom>
        </p:spPr>
      </p:pic>
      <p:graphicFrame>
        <p:nvGraphicFramePr>
          <p:cNvPr id="41" name="Tablo 40">
            <a:extLst>
              <a:ext uri="{FF2B5EF4-FFF2-40B4-BE49-F238E27FC236}">
                <a16:creationId xmlns:a16="http://schemas.microsoft.com/office/drawing/2014/main" id="{08FBAEF6-CF05-48E3-9BA6-6F0CABA3F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038895"/>
              </p:ext>
            </p:extLst>
          </p:nvPr>
        </p:nvGraphicFramePr>
        <p:xfrm>
          <a:off x="4361945" y="3075421"/>
          <a:ext cx="2882900" cy="2000250"/>
        </p:xfrm>
        <a:graphic>
          <a:graphicData uri="http://schemas.openxmlformats.org/drawingml/2006/table">
            <a:tbl>
              <a:tblPr/>
              <a:tblGrid>
                <a:gridCol w="1308100">
                  <a:extLst>
                    <a:ext uri="{9D8B030D-6E8A-4147-A177-3AD203B41FA5}">
                      <a16:colId xmlns:a16="http://schemas.microsoft.com/office/drawing/2014/main" val="3799980066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139580025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Özellik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Gini </a:t>
                      </a:r>
                      <a:r>
                        <a:rPr lang="en-US" sz="2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İndeksi</a:t>
                      </a:r>
                      <a:endParaRPr lang="en-US" sz="2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29908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Hava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0,342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52813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Sıcaklık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87810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Rüzgar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12183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7315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47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22222E-6 L -0.20104 0.11319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52" y="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çizim içeren bir resim&#10;&#10;Açıklama otomatik olarak oluşturuldu">
            <a:extLst>
              <a:ext uri="{FF2B5EF4-FFF2-40B4-BE49-F238E27FC236}">
                <a16:creationId xmlns:a16="http://schemas.microsoft.com/office/drawing/2014/main" id="{DDC0036B-30BB-4FEC-8F51-5461877E2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594" y="5309864"/>
            <a:ext cx="2163406" cy="2163406"/>
          </a:xfrm>
          <a:prstGeom prst="rect">
            <a:avLst/>
          </a:prstGeom>
        </p:spPr>
      </p:pic>
      <p:sp>
        <p:nvSpPr>
          <p:cNvPr id="5" name="Başlık 1">
            <a:extLst>
              <a:ext uri="{FF2B5EF4-FFF2-40B4-BE49-F238E27FC236}">
                <a16:creationId xmlns:a16="http://schemas.microsoft.com/office/drawing/2014/main" id="{C98DD062-3CCC-4A53-9D8F-A0CBAC1BD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983"/>
            <a:ext cx="10515600" cy="1325563"/>
          </a:xfrm>
        </p:spPr>
        <p:txBody>
          <a:bodyPr/>
          <a:lstStyle/>
          <a:p>
            <a:r>
              <a:rPr lang="tr-TR" dirty="0"/>
              <a:t>Karar Ağacı Güncel Görünüm</a:t>
            </a:r>
            <a:endParaRPr lang="en-US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FD9FD595-473E-459C-A5E1-2FA12A768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191" y="1464546"/>
            <a:ext cx="8146180" cy="397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610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C44B3E-6E57-4F9E-8B0F-6374707FD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8" y="-153088"/>
            <a:ext cx="10515600" cy="1325563"/>
          </a:xfrm>
        </p:spPr>
        <p:txBody>
          <a:bodyPr/>
          <a:lstStyle/>
          <a:p>
            <a:r>
              <a:rPr lang="tr-TR" dirty="0"/>
              <a:t>Örneği gerçekleştirelim …</a:t>
            </a:r>
            <a:endParaRPr lang="en-US" dirty="0"/>
          </a:p>
        </p:txBody>
      </p:sp>
      <p:pic>
        <p:nvPicPr>
          <p:cNvPr id="4" name="Resim 3" descr="çizim içeren bir resim&#10;&#10;Açıklama otomatik olarak oluşturuldu">
            <a:extLst>
              <a:ext uri="{FF2B5EF4-FFF2-40B4-BE49-F238E27FC236}">
                <a16:creationId xmlns:a16="http://schemas.microsoft.com/office/drawing/2014/main" id="{DDC0036B-30BB-4FEC-8F51-5461877E2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594" y="5309864"/>
            <a:ext cx="2163406" cy="2163406"/>
          </a:xfrm>
          <a:prstGeom prst="rect">
            <a:avLst/>
          </a:prstGeom>
        </p:spPr>
      </p:pic>
      <p:graphicFrame>
        <p:nvGraphicFramePr>
          <p:cNvPr id="7" name="Tablo 6">
            <a:extLst>
              <a:ext uri="{FF2B5EF4-FFF2-40B4-BE49-F238E27FC236}">
                <a16:creationId xmlns:a16="http://schemas.microsoft.com/office/drawing/2014/main" id="{30E07C2B-9AD6-4B1A-9929-67D28E376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996196"/>
              </p:ext>
            </p:extLst>
          </p:nvPr>
        </p:nvGraphicFramePr>
        <p:xfrm>
          <a:off x="178448" y="5417056"/>
          <a:ext cx="5854700" cy="1200150"/>
        </p:xfrm>
        <a:graphic>
          <a:graphicData uri="http://schemas.openxmlformats.org/drawingml/2006/table">
            <a:tbl>
              <a:tblPr/>
              <a:tblGrid>
                <a:gridCol w="1307391">
                  <a:extLst>
                    <a:ext uri="{9D8B030D-6E8A-4147-A177-3AD203B41FA5}">
                      <a16:colId xmlns:a16="http://schemas.microsoft.com/office/drawing/2014/main" val="1797409189"/>
                    </a:ext>
                  </a:extLst>
                </a:gridCol>
                <a:gridCol w="1573946">
                  <a:extLst>
                    <a:ext uri="{9D8B030D-6E8A-4147-A177-3AD203B41FA5}">
                      <a16:colId xmlns:a16="http://schemas.microsoft.com/office/drawing/2014/main" val="2793986392"/>
                    </a:ext>
                  </a:extLst>
                </a:gridCol>
                <a:gridCol w="1040836">
                  <a:extLst>
                    <a:ext uri="{9D8B030D-6E8A-4147-A177-3AD203B41FA5}">
                      <a16:colId xmlns:a16="http://schemas.microsoft.com/office/drawing/2014/main" val="1164133341"/>
                    </a:ext>
                  </a:extLst>
                </a:gridCol>
                <a:gridCol w="951984">
                  <a:extLst>
                    <a:ext uri="{9D8B030D-6E8A-4147-A177-3AD203B41FA5}">
                      <a16:colId xmlns:a16="http://schemas.microsoft.com/office/drawing/2014/main" val="1068525886"/>
                    </a:ext>
                  </a:extLst>
                </a:gridCol>
                <a:gridCol w="980543">
                  <a:extLst>
                    <a:ext uri="{9D8B030D-6E8A-4147-A177-3AD203B41FA5}">
                      <a16:colId xmlns:a16="http://schemas.microsoft.com/office/drawing/2014/main" val="2778023623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Hava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Sıcaklık</a:t>
                      </a:r>
                      <a:endParaRPr lang="en-US" sz="2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Nem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Rüzgar</a:t>
                      </a:r>
                      <a:endParaRPr lang="en-US" sz="2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Durum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28258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Bulutlu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Sıcak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Yüksek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Hafif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Evet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44746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Bulutlu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Soğuk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Güçlü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Evet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976337"/>
                  </a:ext>
                </a:extLst>
              </a:tr>
            </a:tbl>
          </a:graphicData>
        </a:graphic>
      </p:graphicFrame>
      <p:graphicFrame>
        <p:nvGraphicFramePr>
          <p:cNvPr id="9" name="Tablo 8">
            <a:extLst>
              <a:ext uri="{FF2B5EF4-FFF2-40B4-BE49-F238E27FC236}">
                <a16:creationId xmlns:a16="http://schemas.microsoft.com/office/drawing/2014/main" id="{0BEF6A24-6931-4F28-AF5F-6CA3AA11D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614111"/>
              </p:ext>
            </p:extLst>
          </p:nvPr>
        </p:nvGraphicFramePr>
        <p:xfrm>
          <a:off x="178498" y="840869"/>
          <a:ext cx="5854700" cy="2400300"/>
        </p:xfrm>
        <a:graphic>
          <a:graphicData uri="http://schemas.openxmlformats.org/drawingml/2006/table">
            <a:tbl>
              <a:tblPr/>
              <a:tblGrid>
                <a:gridCol w="1307391">
                  <a:extLst>
                    <a:ext uri="{9D8B030D-6E8A-4147-A177-3AD203B41FA5}">
                      <a16:colId xmlns:a16="http://schemas.microsoft.com/office/drawing/2014/main" val="2070545493"/>
                    </a:ext>
                  </a:extLst>
                </a:gridCol>
                <a:gridCol w="1573946">
                  <a:extLst>
                    <a:ext uri="{9D8B030D-6E8A-4147-A177-3AD203B41FA5}">
                      <a16:colId xmlns:a16="http://schemas.microsoft.com/office/drawing/2014/main" val="3361903501"/>
                    </a:ext>
                  </a:extLst>
                </a:gridCol>
                <a:gridCol w="1040836">
                  <a:extLst>
                    <a:ext uri="{9D8B030D-6E8A-4147-A177-3AD203B41FA5}">
                      <a16:colId xmlns:a16="http://schemas.microsoft.com/office/drawing/2014/main" val="1510145943"/>
                    </a:ext>
                  </a:extLst>
                </a:gridCol>
                <a:gridCol w="951984">
                  <a:extLst>
                    <a:ext uri="{9D8B030D-6E8A-4147-A177-3AD203B41FA5}">
                      <a16:colId xmlns:a16="http://schemas.microsoft.com/office/drawing/2014/main" val="1635117218"/>
                    </a:ext>
                  </a:extLst>
                </a:gridCol>
                <a:gridCol w="980543">
                  <a:extLst>
                    <a:ext uri="{9D8B030D-6E8A-4147-A177-3AD203B41FA5}">
                      <a16:colId xmlns:a16="http://schemas.microsoft.com/office/drawing/2014/main" val="1702935936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Hava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Sıcaklık</a:t>
                      </a:r>
                      <a:endParaRPr lang="en-US" sz="2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Nem</a:t>
                      </a:r>
                      <a:endParaRPr lang="en-US" sz="2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Rüzgar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Durum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809047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Güneşli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Sıcak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Yüksek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Hafif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Hayır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422176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Güneşli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Sıcak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Yüksek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Güçlü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err="1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Hayır</a:t>
                      </a:r>
                      <a:endParaRPr lang="en-US" sz="2400" b="0" i="0" u="none" strike="noStrike" dirty="0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18166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Güneşli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Ilık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Yüksek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Hafif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Hayır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274948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Güneşli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Soğuk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Hafif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Evet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95176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Güneşli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Ilık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Güçlü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Evet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143202"/>
                  </a:ext>
                </a:extLst>
              </a:tr>
            </a:tbl>
          </a:graphicData>
        </a:graphic>
      </p:graphicFrame>
      <p:graphicFrame>
        <p:nvGraphicFramePr>
          <p:cNvPr id="11" name="Tablo 10">
            <a:extLst>
              <a:ext uri="{FF2B5EF4-FFF2-40B4-BE49-F238E27FC236}">
                <a16:creationId xmlns:a16="http://schemas.microsoft.com/office/drawing/2014/main" id="{A303FB2C-57D2-4072-8148-C89792D36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730818"/>
              </p:ext>
            </p:extLst>
          </p:nvPr>
        </p:nvGraphicFramePr>
        <p:xfrm>
          <a:off x="178448" y="3309614"/>
          <a:ext cx="5854700" cy="2000250"/>
        </p:xfrm>
        <a:graphic>
          <a:graphicData uri="http://schemas.openxmlformats.org/drawingml/2006/table">
            <a:tbl>
              <a:tblPr/>
              <a:tblGrid>
                <a:gridCol w="1307391">
                  <a:extLst>
                    <a:ext uri="{9D8B030D-6E8A-4147-A177-3AD203B41FA5}">
                      <a16:colId xmlns:a16="http://schemas.microsoft.com/office/drawing/2014/main" val="1160315994"/>
                    </a:ext>
                  </a:extLst>
                </a:gridCol>
                <a:gridCol w="1573946">
                  <a:extLst>
                    <a:ext uri="{9D8B030D-6E8A-4147-A177-3AD203B41FA5}">
                      <a16:colId xmlns:a16="http://schemas.microsoft.com/office/drawing/2014/main" val="1986788592"/>
                    </a:ext>
                  </a:extLst>
                </a:gridCol>
                <a:gridCol w="1040836">
                  <a:extLst>
                    <a:ext uri="{9D8B030D-6E8A-4147-A177-3AD203B41FA5}">
                      <a16:colId xmlns:a16="http://schemas.microsoft.com/office/drawing/2014/main" val="961650064"/>
                    </a:ext>
                  </a:extLst>
                </a:gridCol>
                <a:gridCol w="951984">
                  <a:extLst>
                    <a:ext uri="{9D8B030D-6E8A-4147-A177-3AD203B41FA5}">
                      <a16:colId xmlns:a16="http://schemas.microsoft.com/office/drawing/2014/main" val="2854918723"/>
                    </a:ext>
                  </a:extLst>
                </a:gridCol>
                <a:gridCol w="980543">
                  <a:extLst>
                    <a:ext uri="{9D8B030D-6E8A-4147-A177-3AD203B41FA5}">
                      <a16:colId xmlns:a16="http://schemas.microsoft.com/office/drawing/2014/main" val="2152256544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Hava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Sıcaklık</a:t>
                      </a:r>
                      <a:endParaRPr lang="en-US" sz="2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Nem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Rüzgar</a:t>
                      </a:r>
                      <a:endParaRPr lang="en-US" sz="2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Durum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78351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Yağmurlu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Ilık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Yüksek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Hafif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Evet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8262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Yağmurlu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Soğuk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Hafif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Evet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003388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Yağmurlu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Soğuk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Güçlü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Hayır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076818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Yağmurlu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Ilık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Hafif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Evet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916486"/>
                  </a:ext>
                </a:extLst>
              </a:tr>
            </a:tbl>
          </a:graphicData>
        </a:graphic>
      </p:graphicFrame>
      <p:pic>
        <p:nvPicPr>
          <p:cNvPr id="12" name="Resim 11">
            <a:extLst>
              <a:ext uri="{FF2B5EF4-FFF2-40B4-BE49-F238E27FC236}">
                <a16:creationId xmlns:a16="http://schemas.microsoft.com/office/drawing/2014/main" id="{459BFE01-1A1A-410C-AFB3-7BEFA7860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40869"/>
            <a:ext cx="5975991" cy="4839095"/>
          </a:xfrm>
          <a:prstGeom prst="rect">
            <a:avLst/>
          </a:prstGeom>
        </p:spPr>
      </p:pic>
      <p:graphicFrame>
        <p:nvGraphicFramePr>
          <p:cNvPr id="15" name="Tablo 14">
            <a:extLst>
              <a:ext uri="{FF2B5EF4-FFF2-40B4-BE49-F238E27FC236}">
                <a16:creationId xmlns:a16="http://schemas.microsoft.com/office/drawing/2014/main" id="{63E8A3E0-9F0D-453A-8489-897BC4153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888744"/>
              </p:ext>
            </p:extLst>
          </p:nvPr>
        </p:nvGraphicFramePr>
        <p:xfrm>
          <a:off x="7075009" y="6017131"/>
          <a:ext cx="733250" cy="424311"/>
        </p:xfrm>
        <a:graphic>
          <a:graphicData uri="http://schemas.openxmlformats.org/drawingml/2006/table">
            <a:tbl>
              <a:tblPr/>
              <a:tblGrid>
                <a:gridCol w="733250">
                  <a:extLst>
                    <a:ext uri="{9D8B030D-6E8A-4147-A177-3AD203B41FA5}">
                      <a16:colId xmlns:a16="http://schemas.microsoft.com/office/drawing/2014/main" val="4178368449"/>
                    </a:ext>
                  </a:extLst>
                </a:gridCol>
              </a:tblGrid>
              <a:tr h="4243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Evet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468404"/>
                  </a:ext>
                </a:extLst>
              </a:tr>
            </a:tbl>
          </a:graphicData>
        </a:graphic>
      </p:graphicFrame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id="{2ECB549E-149F-4E7A-B828-E8218F775EF5}"/>
              </a:ext>
            </a:extLst>
          </p:cNvPr>
          <p:cNvCxnSpPr/>
          <p:nvPr/>
        </p:nvCxnSpPr>
        <p:spPr>
          <a:xfrm>
            <a:off x="6096000" y="6229286"/>
            <a:ext cx="83371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Ok Bağlayıcısı 17">
            <a:extLst>
              <a:ext uri="{FF2B5EF4-FFF2-40B4-BE49-F238E27FC236}">
                <a16:creationId xmlns:a16="http://schemas.microsoft.com/office/drawing/2014/main" id="{8CD0CD5B-CF8F-4A7F-ABED-60A7400C4517}"/>
              </a:ext>
            </a:extLst>
          </p:cNvPr>
          <p:cNvCxnSpPr>
            <a:cxnSpLocks/>
          </p:cNvCxnSpPr>
          <p:nvPr/>
        </p:nvCxnSpPr>
        <p:spPr>
          <a:xfrm>
            <a:off x="6033148" y="5182151"/>
            <a:ext cx="760942" cy="2849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Ok Bağlayıcısı 19">
            <a:extLst>
              <a:ext uri="{FF2B5EF4-FFF2-40B4-BE49-F238E27FC236}">
                <a16:creationId xmlns:a16="http://schemas.microsoft.com/office/drawing/2014/main" id="{6C75F2F0-9200-47DB-8B90-DA232A6CD6DB}"/>
              </a:ext>
            </a:extLst>
          </p:cNvPr>
          <p:cNvCxnSpPr>
            <a:cxnSpLocks/>
          </p:cNvCxnSpPr>
          <p:nvPr/>
        </p:nvCxnSpPr>
        <p:spPr>
          <a:xfrm>
            <a:off x="6033148" y="3163472"/>
            <a:ext cx="760942" cy="21589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28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C44B3E-6E57-4F9E-8B0F-6374707FD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697" y="148815"/>
            <a:ext cx="10515600" cy="1325563"/>
          </a:xfrm>
        </p:spPr>
        <p:txBody>
          <a:bodyPr/>
          <a:lstStyle/>
          <a:p>
            <a:r>
              <a:rPr lang="tr-TR" dirty="0"/>
              <a:t>Örneği gerçekleştirelim … </a:t>
            </a:r>
            <a:endParaRPr lang="en-US" dirty="0"/>
          </a:p>
        </p:txBody>
      </p:sp>
      <p:pic>
        <p:nvPicPr>
          <p:cNvPr id="4" name="Resim 3" descr="çizim içeren bir resim&#10;&#10;Açıklama otomatik olarak oluşturuldu">
            <a:extLst>
              <a:ext uri="{FF2B5EF4-FFF2-40B4-BE49-F238E27FC236}">
                <a16:creationId xmlns:a16="http://schemas.microsoft.com/office/drawing/2014/main" id="{DDC0036B-30BB-4FEC-8F51-5461877E2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594" y="5309864"/>
            <a:ext cx="2163406" cy="2163406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A2899011-CBAE-490C-B63C-6268A1815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592" y="2019795"/>
            <a:ext cx="3030201" cy="694823"/>
          </a:xfrm>
          <a:prstGeom prst="rect">
            <a:avLst/>
          </a:prstGeom>
        </p:spPr>
      </p:pic>
      <p:graphicFrame>
        <p:nvGraphicFramePr>
          <p:cNvPr id="10" name="Tablo 9">
            <a:extLst>
              <a:ext uri="{FF2B5EF4-FFF2-40B4-BE49-F238E27FC236}">
                <a16:creationId xmlns:a16="http://schemas.microsoft.com/office/drawing/2014/main" id="{1733A93A-9F31-4236-843B-9B7469571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597277"/>
              </p:ext>
            </p:extLst>
          </p:nvPr>
        </p:nvGraphicFramePr>
        <p:xfrm>
          <a:off x="6926164" y="3190992"/>
          <a:ext cx="2882900" cy="1600200"/>
        </p:xfrm>
        <a:graphic>
          <a:graphicData uri="http://schemas.openxmlformats.org/drawingml/2006/table">
            <a:tbl>
              <a:tblPr/>
              <a:tblGrid>
                <a:gridCol w="1308100">
                  <a:extLst>
                    <a:ext uri="{9D8B030D-6E8A-4147-A177-3AD203B41FA5}">
                      <a16:colId xmlns:a16="http://schemas.microsoft.com/office/drawing/2014/main" val="2735957485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3256542458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Özellik</a:t>
                      </a:r>
                      <a:endParaRPr lang="en-US" sz="2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Gini İndeksi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38529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Sıcaklık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681019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Rüzgar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600941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564437"/>
                  </a:ext>
                </a:extLst>
              </a:tr>
            </a:tbl>
          </a:graphicData>
        </a:graphic>
      </p:graphicFrame>
      <p:pic>
        <p:nvPicPr>
          <p:cNvPr id="24" name="Resim 23">
            <a:extLst>
              <a:ext uri="{FF2B5EF4-FFF2-40B4-BE49-F238E27FC236}">
                <a16:creationId xmlns:a16="http://schemas.microsoft.com/office/drawing/2014/main" id="{46FBCE30-276B-4C49-9303-7225B3E3B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2045" y="5643267"/>
            <a:ext cx="6587909" cy="563946"/>
          </a:xfrm>
          <a:prstGeom prst="rect">
            <a:avLst/>
          </a:prstGeom>
        </p:spPr>
      </p:pic>
      <p:graphicFrame>
        <p:nvGraphicFramePr>
          <p:cNvPr id="20" name="Tablo 19">
            <a:extLst>
              <a:ext uri="{FF2B5EF4-FFF2-40B4-BE49-F238E27FC236}">
                <a16:creationId xmlns:a16="http://schemas.microsoft.com/office/drawing/2014/main" id="{4BF62861-1119-4D14-9380-2740955AFB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57499"/>
              </p:ext>
            </p:extLst>
          </p:nvPr>
        </p:nvGraphicFramePr>
        <p:xfrm>
          <a:off x="6926164" y="3190992"/>
          <a:ext cx="2882900" cy="1600200"/>
        </p:xfrm>
        <a:graphic>
          <a:graphicData uri="http://schemas.openxmlformats.org/drawingml/2006/table">
            <a:tbl>
              <a:tblPr/>
              <a:tblGrid>
                <a:gridCol w="1308100">
                  <a:extLst>
                    <a:ext uri="{9D8B030D-6E8A-4147-A177-3AD203B41FA5}">
                      <a16:colId xmlns:a16="http://schemas.microsoft.com/office/drawing/2014/main" val="1011052752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3915482950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Özellik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Gini İndeksi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01147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Sıcaklık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558247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Rüzgar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193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Nem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786582"/>
                  </a:ext>
                </a:extLst>
              </a:tr>
            </a:tbl>
          </a:graphicData>
        </a:graphic>
      </p:graphicFrame>
      <p:pic>
        <p:nvPicPr>
          <p:cNvPr id="29" name="Resim 28">
            <a:extLst>
              <a:ext uri="{FF2B5EF4-FFF2-40B4-BE49-F238E27FC236}">
                <a16:creationId xmlns:a16="http://schemas.microsoft.com/office/drawing/2014/main" id="{D2391784-CC3B-4E08-B4E3-31FAB9B68C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0591" y="1159067"/>
            <a:ext cx="4050671" cy="694823"/>
          </a:xfrm>
          <a:prstGeom prst="rect">
            <a:avLst/>
          </a:prstGeom>
        </p:spPr>
      </p:pic>
      <p:graphicFrame>
        <p:nvGraphicFramePr>
          <p:cNvPr id="25" name="Tablo 24">
            <a:extLst>
              <a:ext uri="{FF2B5EF4-FFF2-40B4-BE49-F238E27FC236}">
                <a16:creationId xmlns:a16="http://schemas.microsoft.com/office/drawing/2014/main" id="{713046A2-D7A6-42BE-A739-5DB9970B6C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251993"/>
              </p:ext>
            </p:extLst>
          </p:nvPr>
        </p:nvGraphicFramePr>
        <p:xfrm>
          <a:off x="799076" y="2880523"/>
          <a:ext cx="5854700" cy="2400300"/>
        </p:xfrm>
        <a:graphic>
          <a:graphicData uri="http://schemas.openxmlformats.org/drawingml/2006/table">
            <a:tbl>
              <a:tblPr/>
              <a:tblGrid>
                <a:gridCol w="1307391">
                  <a:extLst>
                    <a:ext uri="{9D8B030D-6E8A-4147-A177-3AD203B41FA5}">
                      <a16:colId xmlns:a16="http://schemas.microsoft.com/office/drawing/2014/main" val="725040599"/>
                    </a:ext>
                  </a:extLst>
                </a:gridCol>
                <a:gridCol w="1573946">
                  <a:extLst>
                    <a:ext uri="{9D8B030D-6E8A-4147-A177-3AD203B41FA5}">
                      <a16:colId xmlns:a16="http://schemas.microsoft.com/office/drawing/2014/main" val="2165193559"/>
                    </a:ext>
                  </a:extLst>
                </a:gridCol>
                <a:gridCol w="1040836">
                  <a:extLst>
                    <a:ext uri="{9D8B030D-6E8A-4147-A177-3AD203B41FA5}">
                      <a16:colId xmlns:a16="http://schemas.microsoft.com/office/drawing/2014/main" val="4200546968"/>
                    </a:ext>
                  </a:extLst>
                </a:gridCol>
                <a:gridCol w="951984">
                  <a:extLst>
                    <a:ext uri="{9D8B030D-6E8A-4147-A177-3AD203B41FA5}">
                      <a16:colId xmlns:a16="http://schemas.microsoft.com/office/drawing/2014/main" val="2965651840"/>
                    </a:ext>
                  </a:extLst>
                </a:gridCol>
                <a:gridCol w="980543">
                  <a:extLst>
                    <a:ext uri="{9D8B030D-6E8A-4147-A177-3AD203B41FA5}">
                      <a16:colId xmlns:a16="http://schemas.microsoft.com/office/drawing/2014/main" val="617427358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Hava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Sıcaklık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Nem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Rüzgar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Durum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978936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Güneşli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Sıcak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Yüksek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Hafif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Hayır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90500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Güneşli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Sıcak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Yüksek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Güçlü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Hayır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627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Güneşli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Ilık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Yüksek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Hafif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Hayır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4742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Güneşli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Soğuk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Hafif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Evet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09165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Güneşli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Ilık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Güçlü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Evet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140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880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C44B3E-6E57-4F9E-8B0F-6374707FD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8" y="-153088"/>
            <a:ext cx="10515600" cy="1325563"/>
          </a:xfrm>
        </p:spPr>
        <p:txBody>
          <a:bodyPr/>
          <a:lstStyle/>
          <a:p>
            <a:r>
              <a:rPr lang="tr-TR" dirty="0"/>
              <a:t>Örneği gerçekleştirelim …</a:t>
            </a:r>
            <a:endParaRPr lang="en-US" dirty="0"/>
          </a:p>
        </p:txBody>
      </p:sp>
      <p:pic>
        <p:nvPicPr>
          <p:cNvPr id="4" name="Resim 3" descr="çizim içeren bir resim&#10;&#10;Açıklama otomatik olarak oluşturuldu">
            <a:extLst>
              <a:ext uri="{FF2B5EF4-FFF2-40B4-BE49-F238E27FC236}">
                <a16:creationId xmlns:a16="http://schemas.microsoft.com/office/drawing/2014/main" id="{DDC0036B-30BB-4FEC-8F51-5461877E2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594" y="5309864"/>
            <a:ext cx="2163406" cy="2163406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459BFE01-1A1A-410C-AFB3-7BEFA7860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40869"/>
            <a:ext cx="5975991" cy="4839095"/>
          </a:xfrm>
          <a:prstGeom prst="rect">
            <a:avLst/>
          </a:prstGeom>
        </p:spPr>
      </p:pic>
      <p:graphicFrame>
        <p:nvGraphicFramePr>
          <p:cNvPr id="15" name="Tablo 14">
            <a:extLst>
              <a:ext uri="{FF2B5EF4-FFF2-40B4-BE49-F238E27FC236}">
                <a16:creationId xmlns:a16="http://schemas.microsoft.com/office/drawing/2014/main" id="{63E8A3E0-9F0D-453A-8489-897BC4153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957482"/>
              </p:ext>
            </p:extLst>
          </p:nvPr>
        </p:nvGraphicFramePr>
        <p:xfrm>
          <a:off x="2484342" y="2836105"/>
          <a:ext cx="733250" cy="424311"/>
        </p:xfrm>
        <a:graphic>
          <a:graphicData uri="http://schemas.openxmlformats.org/drawingml/2006/table">
            <a:tbl>
              <a:tblPr/>
              <a:tblGrid>
                <a:gridCol w="733250">
                  <a:extLst>
                    <a:ext uri="{9D8B030D-6E8A-4147-A177-3AD203B41FA5}">
                      <a16:colId xmlns:a16="http://schemas.microsoft.com/office/drawing/2014/main" val="4178368449"/>
                    </a:ext>
                  </a:extLst>
                </a:gridCol>
              </a:tblGrid>
              <a:tr h="4243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Evet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468404"/>
                  </a:ext>
                </a:extLst>
              </a:tr>
            </a:tbl>
          </a:graphicData>
        </a:graphic>
      </p:graphicFrame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id="{2ECB549E-149F-4E7A-B828-E8218F775EF5}"/>
              </a:ext>
            </a:extLst>
          </p:cNvPr>
          <p:cNvCxnSpPr>
            <a:cxnSpLocks/>
          </p:cNvCxnSpPr>
          <p:nvPr/>
        </p:nvCxnSpPr>
        <p:spPr>
          <a:xfrm>
            <a:off x="2850967" y="2300748"/>
            <a:ext cx="0" cy="5309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o 4">
            <a:extLst>
              <a:ext uri="{FF2B5EF4-FFF2-40B4-BE49-F238E27FC236}">
                <a16:creationId xmlns:a16="http://schemas.microsoft.com/office/drawing/2014/main" id="{3414664D-A189-4151-9012-FCE25E5D4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857901"/>
              </p:ext>
            </p:extLst>
          </p:nvPr>
        </p:nvGraphicFramePr>
        <p:xfrm>
          <a:off x="178448" y="1021812"/>
          <a:ext cx="5854700" cy="1200150"/>
        </p:xfrm>
        <a:graphic>
          <a:graphicData uri="http://schemas.openxmlformats.org/drawingml/2006/table">
            <a:tbl>
              <a:tblPr/>
              <a:tblGrid>
                <a:gridCol w="1307391">
                  <a:extLst>
                    <a:ext uri="{9D8B030D-6E8A-4147-A177-3AD203B41FA5}">
                      <a16:colId xmlns:a16="http://schemas.microsoft.com/office/drawing/2014/main" val="2745822484"/>
                    </a:ext>
                  </a:extLst>
                </a:gridCol>
                <a:gridCol w="1573946">
                  <a:extLst>
                    <a:ext uri="{9D8B030D-6E8A-4147-A177-3AD203B41FA5}">
                      <a16:colId xmlns:a16="http://schemas.microsoft.com/office/drawing/2014/main" val="586865828"/>
                    </a:ext>
                  </a:extLst>
                </a:gridCol>
                <a:gridCol w="1040836">
                  <a:extLst>
                    <a:ext uri="{9D8B030D-6E8A-4147-A177-3AD203B41FA5}">
                      <a16:colId xmlns:a16="http://schemas.microsoft.com/office/drawing/2014/main" val="3563250603"/>
                    </a:ext>
                  </a:extLst>
                </a:gridCol>
                <a:gridCol w="951984">
                  <a:extLst>
                    <a:ext uri="{9D8B030D-6E8A-4147-A177-3AD203B41FA5}">
                      <a16:colId xmlns:a16="http://schemas.microsoft.com/office/drawing/2014/main" val="2380997291"/>
                    </a:ext>
                  </a:extLst>
                </a:gridCol>
                <a:gridCol w="980543">
                  <a:extLst>
                    <a:ext uri="{9D8B030D-6E8A-4147-A177-3AD203B41FA5}">
                      <a16:colId xmlns:a16="http://schemas.microsoft.com/office/drawing/2014/main" val="775126485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Hava</a:t>
                      </a:r>
                      <a:endParaRPr lang="en-US" sz="2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Sıcaklık</a:t>
                      </a:r>
                      <a:endParaRPr lang="en-US" sz="2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Nem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Rüzgar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Durum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28357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Güneşli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Soğuk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Hafif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Evet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97881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Güneşli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Ilık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Güçlü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Evet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21465"/>
                  </a:ext>
                </a:extLst>
              </a:tr>
            </a:tbl>
          </a:graphicData>
        </a:graphic>
      </p:graphicFrame>
      <p:graphicFrame>
        <p:nvGraphicFramePr>
          <p:cNvPr id="13" name="Tablo 12">
            <a:extLst>
              <a:ext uri="{FF2B5EF4-FFF2-40B4-BE49-F238E27FC236}">
                <a16:creationId xmlns:a16="http://schemas.microsoft.com/office/drawing/2014/main" id="{E8BCA48F-5A00-4C00-9ABD-0E45884A7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42706"/>
              </p:ext>
            </p:extLst>
          </p:nvPr>
        </p:nvGraphicFramePr>
        <p:xfrm>
          <a:off x="178448" y="3429000"/>
          <a:ext cx="5854700" cy="1575435"/>
        </p:xfrm>
        <a:graphic>
          <a:graphicData uri="http://schemas.openxmlformats.org/drawingml/2006/table">
            <a:tbl>
              <a:tblPr/>
              <a:tblGrid>
                <a:gridCol w="1307391">
                  <a:extLst>
                    <a:ext uri="{9D8B030D-6E8A-4147-A177-3AD203B41FA5}">
                      <a16:colId xmlns:a16="http://schemas.microsoft.com/office/drawing/2014/main" val="2775946036"/>
                    </a:ext>
                  </a:extLst>
                </a:gridCol>
                <a:gridCol w="1573946">
                  <a:extLst>
                    <a:ext uri="{9D8B030D-6E8A-4147-A177-3AD203B41FA5}">
                      <a16:colId xmlns:a16="http://schemas.microsoft.com/office/drawing/2014/main" val="1110113448"/>
                    </a:ext>
                  </a:extLst>
                </a:gridCol>
                <a:gridCol w="1040836">
                  <a:extLst>
                    <a:ext uri="{9D8B030D-6E8A-4147-A177-3AD203B41FA5}">
                      <a16:colId xmlns:a16="http://schemas.microsoft.com/office/drawing/2014/main" val="2097834405"/>
                    </a:ext>
                  </a:extLst>
                </a:gridCol>
                <a:gridCol w="951984">
                  <a:extLst>
                    <a:ext uri="{9D8B030D-6E8A-4147-A177-3AD203B41FA5}">
                      <a16:colId xmlns:a16="http://schemas.microsoft.com/office/drawing/2014/main" val="618506931"/>
                    </a:ext>
                  </a:extLst>
                </a:gridCol>
                <a:gridCol w="980543">
                  <a:extLst>
                    <a:ext uri="{9D8B030D-6E8A-4147-A177-3AD203B41FA5}">
                      <a16:colId xmlns:a16="http://schemas.microsoft.com/office/drawing/2014/main" val="3037196880"/>
                    </a:ext>
                  </a:extLst>
                </a:gridCol>
              </a:tblGrid>
              <a:tr h="3719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Hava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Sıcaklık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Nem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Rüzgar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Durum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70448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Güneşli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Sıcak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Yüksek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Hafif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err="1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Hayır</a:t>
                      </a:r>
                      <a:endParaRPr lang="en-US" sz="2400" b="0" i="0" u="none" strike="noStrike" dirty="0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367726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Güneşli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Sıcak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Yüksek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Güçlü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err="1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Hayır</a:t>
                      </a:r>
                      <a:endParaRPr lang="en-US" sz="2400" b="0" i="0" u="none" strike="noStrike" dirty="0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38255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Güneşli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Ilık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Yüksek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Hafif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err="1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Hayır</a:t>
                      </a:r>
                      <a:endParaRPr lang="en-US" sz="2400" b="0" i="0" u="none" strike="noStrike" dirty="0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377107"/>
                  </a:ext>
                </a:extLst>
              </a:tr>
            </a:tbl>
          </a:graphicData>
        </a:graphic>
      </p:graphicFrame>
      <p:graphicFrame>
        <p:nvGraphicFramePr>
          <p:cNvPr id="16" name="Tablo 15">
            <a:extLst>
              <a:ext uri="{FF2B5EF4-FFF2-40B4-BE49-F238E27FC236}">
                <a16:creationId xmlns:a16="http://schemas.microsoft.com/office/drawing/2014/main" id="{245792DA-0007-45C7-9728-9E6E07BA1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738071"/>
              </p:ext>
            </p:extLst>
          </p:nvPr>
        </p:nvGraphicFramePr>
        <p:xfrm>
          <a:off x="2362017" y="5679964"/>
          <a:ext cx="977900" cy="459478"/>
        </p:xfrm>
        <a:graphic>
          <a:graphicData uri="http://schemas.openxmlformats.org/drawingml/2006/table">
            <a:tbl>
              <a:tblPr/>
              <a:tblGrid>
                <a:gridCol w="977900">
                  <a:extLst>
                    <a:ext uri="{9D8B030D-6E8A-4147-A177-3AD203B41FA5}">
                      <a16:colId xmlns:a16="http://schemas.microsoft.com/office/drawing/2014/main" val="3340155489"/>
                    </a:ext>
                  </a:extLst>
                </a:gridCol>
              </a:tblGrid>
              <a:tr h="4594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err="1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Hayır</a:t>
                      </a:r>
                      <a:endParaRPr lang="en-US" sz="2400" b="0" i="0" u="none" strike="noStrike" dirty="0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677"/>
                  </a:ext>
                </a:extLst>
              </a:tr>
            </a:tbl>
          </a:graphicData>
        </a:graphic>
      </p:graphicFrame>
      <p:cxnSp>
        <p:nvCxnSpPr>
          <p:cNvPr id="19" name="Düz Ok Bağlayıcısı 18">
            <a:extLst>
              <a:ext uri="{FF2B5EF4-FFF2-40B4-BE49-F238E27FC236}">
                <a16:creationId xmlns:a16="http://schemas.microsoft.com/office/drawing/2014/main" id="{E9F696A1-E484-4808-8A08-F7F414851687}"/>
              </a:ext>
            </a:extLst>
          </p:cNvPr>
          <p:cNvCxnSpPr>
            <a:cxnSpLocks/>
          </p:cNvCxnSpPr>
          <p:nvPr/>
        </p:nvCxnSpPr>
        <p:spPr>
          <a:xfrm>
            <a:off x="2855495" y="5127967"/>
            <a:ext cx="0" cy="5309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3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çizim içeren bir resim&#10;&#10;Açıklama otomatik olarak oluşturuldu">
            <a:extLst>
              <a:ext uri="{FF2B5EF4-FFF2-40B4-BE49-F238E27FC236}">
                <a16:creationId xmlns:a16="http://schemas.microsoft.com/office/drawing/2014/main" id="{DDC0036B-30BB-4FEC-8F51-5461877E2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594" y="5309864"/>
            <a:ext cx="2163406" cy="2163406"/>
          </a:xfrm>
          <a:prstGeom prst="rect">
            <a:avLst/>
          </a:prstGeom>
        </p:spPr>
      </p:pic>
      <p:sp>
        <p:nvSpPr>
          <p:cNvPr id="5" name="Başlık 1">
            <a:extLst>
              <a:ext uri="{FF2B5EF4-FFF2-40B4-BE49-F238E27FC236}">
                <a16:creationId xmlns:a16="http://schemas.microsoft.com/office/drawing/2014/main" id="{C98DD062-3CCC-4A53-9D8F-A0CBAC1BD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983"/>
            <a:ext cx="10515600" cy="1325563"/>
          </a:xfrm>
        </p:spPr>
        <p:txBody>
          <a:bodyPr/>
          <a:lstStyle/>
          <a:p>
            <a:r>
              <a:rPr lang="tr-TR" dirty="0"/>
              <a:t>Karar Ağacı Güncel Görünüm</a:t>
            </a:r>
            <a:endParaRPr lang="en-US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1E7DF0D0-A57D-4BB8-8D23-FC7E577A1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267" y="1068699"/>
            <a:ext cx="7496837" cy="532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563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C44B3E-6E57-4F9E-8B0F-6374707FD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697" y="148815"/>
            <a:ext cx="10515600" cy="1325563"/>
          </a:xfrm>
        </p:spPr>
        <p:txBody>
          <a:bodyPr/>
          <a:lstStyle/>
          <a:p>
            <a:r>
              <a:rPr lang="tr-TR" dirty="0"/>
              <a:t>Örneği gerçekleştirelim … </a:t>
            </a:r>
            <a:endParaRPr lang="en-US" dirty="0"/>
          </a:p>
        </p:txBody>
      </p:sp>
      <p:pic>
        <p:nvPicPr>
          <p:cNvPr id="4" name="Resim 3" descr="çizim içeren bir resim&#10;&#10;Açıklama otomatik olarak oluşturuldu">
            <a:extLst>
              <a:ext uri="{FF2B5EF4-FFF2-40B4-BE49-F238E27FC236}">
                <a16:creationId xmlns:a16="http://schemas.microsoft.com/office/drawing/2014/main" id="{DDC0036B-30BB-4FEC-8F51-5461877E2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594" y="5309864"/>
            <a:ext cx="2163406" cy="2163406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A2899011-CBAE-490C-B63C-6268A1815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592" y="2019795"/>
            <a:ext cx="3030201" cy="694823"/>
          </a:xfrm>
          <a:prstGeom prst="rect">
            <a:avLst/>
          </a:prstGeom>
        </p:spPr>
      </p:pic>
      <p:pic>
        <p:nvPicPr>
          <p:cNvPr id="24" name="Resim 23">
            <a:extLst>
              <a:ext uri="{FF2B5EF4-FFF2-40B4-BE49-F238E27FC236}">
                <a16:creationId xmlns:a16="http://schemas.microsoft.com/office/drawing/2014/main" id="{46FBCE30-276B-4C49-9303-7225B3E3B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2045" y="5643267"/>
            <a:ext cx="6587909" cy="563946"/>
          </a:xfrm>
          <a:prstGeom prst="rect">
            <a:avLst/>
          </a:prstGeom>
        </p:spPr>
      </p:pic>
      <p:graphicFrame>
        <p:nvGraphicFramePr>
          <p:cNvPr id="11" name="Tablo 10">
            <a:extLst>
              <a:ext uri="{FF2B5EF4-FFF2-40B4-BE49-F238E27FC236}">
                <a16:creationId xmlns:a16="http://schemas.microsoft.com/office/drawing/2014/main" id="{A1F2D085-C0E9-4E1F-8E89-3AA27524A9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77278"/>
              </p:ext>
            </p:extLst>
          </p:nvPr>
        </p:nvGraphicFramePr>
        <p:xfrm>
          <a:off x="7431501" y="2911076"/>
          <a:ext cx="2882900" cy="1600200"/>
        </p:xfrm>
        <a:graphic>
          <a:graphicData uri="http://schemas.openxmlformats.org/drawingml/2006/table">
            <a:tbl>
              <a:tblPr/>
              <a:tblGrid>
                <a:gridCol w="1308100">
                  <a:extLst>
                    <a:ext uri="{9D8B030D-6E8A-4147-A177-3AD203B41FA5}">
                      <a16:colId xmlns:a16="http://schemas.microsoft.com/office/drawing/2014/main" val="3316205853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168713469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Özellik</a:t>
                      </a:r>
                      <a:endParaRPr lang="en-US" sz="2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Gini İndeksi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00013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Sıcaklık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050003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Rüzgar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7290629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11494"/>
                  </a:ext>
                </a:extLst>
              </a:tr>
            </a:tbl>
          </a:graphicData>
        </a:graphic>
      </p:graphicFrame>
      <p:graphicFrame>
        <p:nvGraphicFramePr>
          <p:cNvPr id="15" name="Tablo 14">
            <a:extLst>
              <a:ext uri="{FF2B5EF4-FFF2-40B4-BE49-F238E27FC236}">
                <a16:creationId xmlns:a16="http://schemas.microsoft.com/office/drawing/2014/main" id="{D1C47D11-3E45-46AA-B226-55B562BFA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219268"/>
              </p:ext>
            </p:extLst>
          </p:nvPr>
        </p:nvGraphicFramePr>
        <p:xfrm>
          <a:off x="7431501" y="2911076"/>
          <a:ext cx="2882900" cy="1600200"/>
        </p:xfrm>
        <a:graphic>
          <a:graphicData uri="http://schemas.openxmlformats.org/drawingml/2006/table">
            <a:tbl>
              <a:tblPr/>
              <a:tblGrid>
                <a:gridCol w="1308100">
                  <a:extLst>
                    <a:ext uri="{9D8B030D-6E8A-4147-A177-3AD203B41FA5}">
                      <a16:colId xmlns:a16="http://schemas.microsoft.com/office/drawing/2014/main" val="2564030929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159302718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Özellik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Gini İndeksi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78366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Sıcaklık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8836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Rüzgar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579736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0387008"/>
                  </a:ext>
                </a:extLst>
              </a:tr>
            </a:tbl>
          </a:graphicData>
        </a:graphic>
      </p:graphicFrame>
      <p:pic>
        <p:nvPicPr>
          <p:cNvPr id="16" name="Resim 15">
            <a:extLst>
              <a:ext uri="{FF2B5EF4-FFF2-40B4-BE49-F238E27FC236}">
                <a16:creationId xmlns:a16="http://schemas.microsoft.com/office/drawing/2014/main" id="{FCDF8184-85B2-4D55-9B43-01D6311793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0591" y="1159067"/>
            <a:ext cx="4050671" cy="694823"/>
          </a:xfrm>
          <a:prstGeom prst="rect">
            <a:avLst/>
          </a:prstGeom>
        </p:spPr>
      </p:pic>
      <p:graphicFrame>
        <p:nvGraphicFramePr>
          <p:cNvPr id="18" name="Tablo 17">
            <a:extLst>
              <a:ext uri="{FF2B5EF4-FFF2-40B4-BE49-F238E27FC236}">
                <a16:creationId xmlns:a16="http://schemas.microsoft.com/office/drawing/2014/main" id="{32F2121C-B8CA-4DFB-8FB1-8FC38E933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786904"/>
              </p:ext>
            </p:extLst>
          </p:nvPr>
        </p:nvGraphicFramePr>
        <p:xfrm>
          <a:off x="594697" y="2935763"/>
          <a:ext cx="5854700" cy="2000250"/>
        </p:xfrm>
        <a:graphic>
          <a:graphicData uri="http://schemas.openxmlformats.org/drawingml/2006/table">
            <a:tbl>
              <a:tblPr/>
              <a:tblGrid>
                <a:gridCol w="1307391">
                  <a:extLst>
                    <a:ext uri="{9D8B030D-6E8A-4147-A177-3AD203B41FA5}">
                      <a16:colId xmlns:a16="http://schemas.microsoft.com/office/drawing/2014/main" val="1220309047"/>
                    </a:ext>
                  </a:extLst>
                </a:gridCol>
                <a:gridCol w="1573946">
                  <a:extLst>
                    <a:ext uri="{9D8B030D-6E8A-4147-A177-3AD203B41FA5}">
                      <a16:colId xmlns:a16="http://schemas.microsoft.com/office/drawing/2014/main" val="72378816"/>
                    </a:ext>
                  </a:extLst>
                </a:gridCol>
                <a:gridCol w="1040836">
                  <a:extLst>
                    <a:ext uri="{9D8B030D-6E8A-4147-A177-3AD203B41FA5}">
                      <a16:colId xmlns:a16="http://schemas.microsoft.com/office/drawing/2014/main" val="3162065615"/>
                    </a:ext>
                  </a:extLst>
                </a:gridCol>
                <a:gridCol w="951984">
                  <a:extLst>
                    <a:ext uri="{9D8B030D-6E8A-4147-A177-3AD203B41FA5}">
                      <a16:colId xmlns:a16="http://schemas.microsoft.com/office/drawing/2014/main" val="3667758189"/>
                    </a:ext>
                  </a:extLst>
                </a:gridCol>
                <a:gridCol w="980543">
                  <a:extLst>
                    <a:ext uri="{9D8B030D-6E8A-4147-A177-3AD203B41FA5}">
                      <a16:colId xmlns:a16="http://schemas.microsoft.com/office/drawing/2014/main" val="3921076258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Hava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Sıcaklık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Nem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Rüzgar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Durum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84527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Yağmurlu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Ilık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Yüksek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Hafif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Evet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684116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Yağmurlu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Soğuk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Hafif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Evet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112338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Yağmurlu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Soğuk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Güçlü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Hayır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984649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Yağmurlu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Ilık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Hafif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Evet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890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192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C44B3E-6E57-4F9E-8B0F-6374707FD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8" y="-153088"/>
            <a:ext cx="10515600" cy="1325563"/>
          </a:xfrm>
        </p:spPr>
        <p:txBody>
          <a:bodyPr/>
          <a:lstStyle/>
          <a:p>
            <a:r>
              <a:rPr lang="tr-TR" dirty="0"/>
              <a:t>Örneği gerçekleştirelim …</a:t>
            </a:r>
            <a:endParaRPr lang="en-US" dirty="0"/>
          </a:p>
        </p:txBody>
      </p:sp>
      <p:pic>
        <p:nvPicPr>
          <p:cNvPr id="4" name="Resim 3" descr="çizim içeren bir resim&#10;&#10;Açıklama otomatik olarak oluşturuldu">
            <a:extLst>
              <a:ext uri="{FF2B5EF4-FFF2-40B4-BE49-F238E27FC236}">
                <a16:creationId xmlns:a16="http://schemas.microsoft.com/office/drawing/2014/main" id="{DDC0036B-30BB-4FEC-8F51-5461877E2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594" y="5309864"/>
            <a:ext cx="2163406" cy="2163406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459BFE01-1A1A-410C-AFB3-7BEFA7860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40869"/>
            <a:ext cx="5975991" cy="4839095"/>
          </a:xfrm>
          <a:prstGeom prst="rect">
            <a:avLst/>
          </a:prstGeom>
        </p:spPr>
      </p:pic>
      <p:graphicFrame>
        <p:nvGraphicFramePr>
          <p:cNvPr id="15" name="Tablo 14">
            <a:extLst>
              <a:ext uri="{FF2B5EF4-FFF2-40B4-BE49-F238E27FC236}">
                <a16:creationId xmlns:a16="http://schemas.microsoft.com/office/drawing/2014/main" id="{63E8A3E0-9F0D-453A-8489-897BC4153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110644"/>
              </p:ext>
            </p:extLst>
          </p:nvPr>
        </p:nvGraphicFramePr>
        <p:xfrm>
          <a:off x="2484342" y="3217421"/>
          <a:ext cx="733250" cy="424311"/>
        </p:xfrm>
        <a:graphic>
          <a:graphicData uri="http://schemas.openxmlformats.org/drawingml/2006/table">
            <a:tbl>
              <a:tblPr/>
              <a:tblGrid>
                <a:gridCol w="733250">
                  <a:extLst>
                    <a:ext uri="{9D8B030D-6E8A-4147-A177-3AD203B41FA5}">
                      <a16:colId xmlns:a16="http://schemas.microsoft.com/office/drawing/2014/main" val="4178368449"/>
                    </a:ext>
                  </a:extLst>
                </a:gridCol>
              </a:tblGrid>
              <a:tr h="4243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Evet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468404"/>
                  </a:ext>
                </a:extLst>
              </a:tr>
            </a:tbl>
          </a:graphicData>
        </a:graphic>
      </p:graphicFrame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id="{2ECB549E-149F-4E7A-B828-E8218F775EF5}"/>
              </a:ext>
            </a:extLst>
          </p:cNvPr>
          <p:cNvCxnSpPr>
            <a:cxnSpLocks/>
          </p:cNvCxnSpPr>
          <p:nvPr/>
        </p:nvCxnSpPr>
        <p:spPr>
          <a:xfrm>
            <a:off x="2850967" y="2556387"/>
            <a:ext cx="0" cy="5309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o 15">
            <a:extLst>
              <a:ext uri="{FF2B5EF4-FFF2-40B4-BE49-F238E27FC236}">
                <a16:creationId xmlns:a16="http://schemas.microsoft.com/office/drawing/2014/main" id="{245792DA-0007-45C7-9728-9E6E07BA1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687789"/>
              </p:ext>
            </p:extLst>
          </p:nvPr>
        </p:nvGraphicFramePr>
        <p:xfrm>
          <a:off x="2351797" y="5679964"/>
          <a:ext cx="977900" cy="469466"/>
        </p:xfrm>
        <a:graphic>
          <a:graphicData uri="http://schemas.openxmlformats.org/drawingml/2006/table">
            <a:tbl>
              <a:tblPr/>
              <a:tblGrid>
                <a:gridCol w="977900">
                  <a:extLst>
                    <a:ext uri="{9D8B030D-6E8A-4147-A177-3AD203B41FA5}">
                      <a16:colId xmlns:a16="http://schemas.microsoft.com/office/drawing/2014/main" val="3340155489"/>
                    </a:ext>
                  </a:extLst>
                </a:gridCol>
              </a:tblGrid>
              <a:tr h="4694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err="1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Hayır</a:t>
                      </a:r>
                      <a:endParaRPr lang="en-US" sz="2400" b="0" i="0" u="none" strike="noStrike" dirty="0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677"/>
                  </a:ext>
                </a:extLst>
              </a:tr>
            </a:tbl>
          </a:graphicData>
        </a:graphic>
      </p:graphicFrame>
      <p:cxnSp>
        <p:nvCxnSpPr>
          <p:cNvPr id="19" name="Düz Ok Bağlayıcısı 18">
            <a:extLst>
              <a:ext uri="{FF2B5EF4-FFF2-40B4-BE49-F238E27FC236}">
                <a16:creationId xmlns:a16="http://schemas.microsoft.com/office/drawing/2014/main" id="{E9F696A1-E484-4808-8A08-F7F414851687}"/>
              </a:ext>
            </a:extLst>
          </p:cNvPr>
          <p:cNvCxnSpPr>
            <a:cxnSpLocks/>
          </p:cNvCxnSpPr>
          <p:nvPr/>
        </p:nvCxnSpPr>
        <p:spPr>
          <a:xfrm>
            <a:off x="2840747" y="4896909"/>
            <a:ext cx="0" cy="5309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o 5">
            <a:extLst>
              <a:ext uri="{FF2B5EF4-FFF2-40B4-BE49-F238E27FC236}">
                <a16:creationId xmlns:a16="http://schemas.microsoft.com/office/drawing/2014/main" id="{6475AACF-5FEF-4761-9F50-304F8F5F34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722748"/>
              </p:ext>
            </p:extLst>
          </p:nvPr>
        </p:nvGraphicFramePr>
        <p:xfrm>
          <a:off x="178448" y="3917290"/>
          <a:ext cx="5854700" cy="800100"/>
        </p:xfrm>
        <a:graphic>
          <a:graphicData uri="http://schemas.openxmlformats.org/drawingml/2006/table">
            <a:tbl>
              <a:tblPr/>
              <a:tblGrid>
                <a:gridCol w="1307391">
                  <a:extLst>
                    <a:ext uri="{9D8B030D-6E8A-4147-A177-3AD203B41FA5}">
                      <a16:colId xmlns:a16="http://schemas.microsoft.com/office/drawing/2014/main" val="3402560236"/>
                    </a:ext>
                  </a:extLst>
                </a:gridCol>
                <a:gridCol w="1573946">
                  <a:extLst>
                    <a:ext uri="{9D8B030D-6E8A-4147-A177-3AD203B41FA5}">
                      <a16:colId xmlns:a16="http://schemas.microsoft.com/office/drawing/2014/main" val="2420224816"/>
                    </a:ext>
                  </a:extLst>
                </a:gridCol>
                <a:gridCol w="1040836">
                  <a:extLst>
                    <a:ext uri="{9D8B030D-6E8A-4147-A177-3AD203B41FA5}">
                      <a16:colId xmlns:a16="http://schemas.microsoft.com/office/drawing/2014/main" val="1805304555"/>
                    </a:ext>
                  </a:extLst>
                </a:gridCol>
                <a:gridCol w="951984">
                  <a:extLst>
                    <a:ext uri="{9D8B030D-6E8A-4147-A177-3AD203B41FA5}">
                      <a16:colId xmlns:a16="http://schemas.microsoft.com/office/drawing/2014/main" val="3964749479"/>
                    </a:ext>
                  </a:extLst>
                </a:gridCol>
                <a:gridCol w="980543">
                  <a:extLst>
                    <a:ext uri="{9D8B030D-6E8A-4147-A177-3AD203B41FA5}">
                      <a16:colId xmlns:a16="http://schemas.microsoft.com/office/drawing/2014/main" val="3689158760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Hava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Sıcaklık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Nem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Rüzgar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Durum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68543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Yağmurlu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Soğuk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Güçlü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err="1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Hayır</a:t>
                      </a:r>
                      <a:endParaRPr lang="en-US" sz="2400" b="0" i="0" u="none" strike="noStrike" dirty="0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10777"/>
                  </a:ext>
                </a:extLst>
              </a:tr>
            </a:tbl>
          </a:graphicData>
        </a:graphic>
      </p:graphicFrame>
      <p:graphicFrame>
        <p:nvGraphicFramePr>
          <p:cNvPr id="8" name="Tablo 7">
            <a:extLst>
              <a:ext uri="{FF2B5EF4-FFF2-40B4-BE49-F238E27FC236}">
                <a16:creationId xmlns:a16="http://schemas.microsoft.com/office/drawing/2014/main" id="{DAD6FA86-E972-48B0-AAB3-9A9CA5080E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018044"/>
              </p:ext>
            </p:extLst>
          </p:nvPr>
        </p:nvGraphicFramePr>
        <p:xfrm>
          <a:off x="178448" y="870644"/>
          <a:ext cx="5854700" cy="1600200"/>
        </p:xfrm>
        <a:graphic>
          <a:graphicData uri="http://schemas.openxmlformats.org/drawingml/2006/table">
            <a:tbl>
              <a:tblPr/>
              <a:tblGrid>
                <a:gridCol w="1307391">
                  <a:extLst>
                    <a:ext uri="{9D8B030D-6E8A-4147-A177-3AD203B41FA5}">
                      <a16:colId xmlns:a16="http://schemas.microsoft.com/office/drawing/2014/main" val="2036478167"/>
                    </a:ext>
                  </a:extLst>
                </a:gridCol>
                <a:gridCol w="1573946">
                  <a:extLst>
                    <a:ext uri="{9D8B030D-6E8A-4147-A177-3AD203B41FA5}">
                      <a16:colId xmlns:a16="http://schemas.microsoft.com/office/drawing/2014/main" val="1824319599"/>
                    </a:ext>
                  </a:extLst>
                </a:gridCol>
                <a:gridCol w="1040836">
                  <a:extLst>
                    <a:ext uri="{9D8B030D-6E8A-4147-A177-3AD203B41FA5}">
                      <a16:colId xmlns:a16="http://schemas.microsoft.com/office/drawing/2014/main" val="1197544517"/>
                    </a:ext>
                  </a:extLst>
                </a:gridCol>
                <a:gridCol w="951984">
                  <a:extLst>
                    <a:ext uri="{9D8B030D-6E8A-4147-A177-3AD203B41FA5}">
                      <a16:colId xmlns:a16="http://schemas.microsoft.com/office/drawing/2014/main" val="2061661943"/>
                    </a:ext>
                  </a:extLst>
                </a:gridCol>
                <a:gridCol w="980543">
                  <a:extLst>
                    <a:ext uri="{9D8B030D-6E8A-4147-A177-3AD203B41FA5}">
                      <a16:colId xmlns:a16="http://schemas.microsoft.com/office/drawing/2014/main" val="1421597374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Hava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Sıcaklık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Nem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Rüzgar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Durum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25876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Yağmurlu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Ilık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Yüksek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Hafif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Evet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31489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Yağmurlu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Soğuk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Hafif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Evet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94037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Yağmurlu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Ilık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Hafif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Evet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055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92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çizim içeren bir resim&#10;&#10;Açıklama otomatik olarak oluşturuldu">
            <a:extLst>
              <a:ext uri="{FF2B5EF4-FFF2-40B4-BE49-F238E27FC236}">
                <a16:creationId xmlns:a16="http://schemas.microsoft.com/office/drawing/2014/main" id="{DDC0036B-30BB-4FEC-8F51-5461877E2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594" y="5309864"/>
            <a:ext cx="2163406" cy="2163406"/>
          </a:xfrm>
          <a:prstGeom prst="rect">
            <a:avLst/>
          </a:prstGeom>
        </p:spPr>
      </p:pic>
      <p:sp>
        <p:nvSpPr>
          <p:cNvPr id="5" name="Başlık 1">
            <a:extLst>
              <a:ext uri="{FF2B5EF4-FFF2-40B4-BE49-F238E27FC236}">
                <a16:creationId xmlns:a16="http://schemas.microsoft.com/office/drawing/2014/main" id="{7949CA0D-44CE-468E-A6CD-31C689783E5C}"/>
              </a:ext>
            </a:extLst>
          </p:cNvPr>
          <p:cNvSpPr txBox="1">
            <a:spLocks/>
          </p:cNvSpPr>
          <p:nvPr/>
        </p:nvSpPr>
        <p:spPr>
          <a:xfrm>
            <a:off x="551329" y="2426382"/>
            <a:ext cx="37623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dirty="0"/>
              <a:t>Karar nedir ?</a:t>
            </a:r>
            <a:endParaRPr lang="en-US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44B5802C-2D07-49A8-A8D5-E84116BD9038}"/>
              </a:ext>
            </a:extLst>
          </p:cNvPr>
          <p:cNvSpPr/>
          <p:nvPr/>
        </p:nvSpPr>
        <p:spPr>
          <a:xfrm>
            <a:off x="370871" y="3751945"/>
            <a:ext cx="41232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Helvetica Neue"/>
              </a:rPr>
              <a:t>Bir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iş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veya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sorun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hakkında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düşünülerek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Helvetica Neue"/>
              </a:rPr>
              <a:t>verilen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kesin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yargı</a:t>
            </a:r>
            <a:r>
              <a:rPr lang="tr-TR" dirty="0">
                <a:solidFill>
                  <a:srgbClr val="000000"/>
                </a:solidFill>
                <a:latin typeface="Helvetica Neue"/>
              </a:rPr>
              <a:t>.</a:t>
            </a:r>
            <a:endParaRPr lang="en-US" dirty="0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EE699271-73BF-4FD7-B04A-45B7AF40FEA9}"/>
              </a:ext>
            </a:extLst>
          </p:cNvPr>
          <p:cNvSpPr/>
          <p:nvPr/>
        </p:nvSpPr>
        <p:spPr>
          <a:xfrm>
            <a:off x="7225790" y="1565500"/>
            <a:ext cx="41232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>
                <a:solidFill>
                  <a:srgbClr val="000000"/>
                </a:solidFill>
                <a:latin typeface="Helvetica Neue"/>
              </a:rPr>
              <a:t>Bugün nerede </a:t>
            </a:r>
            <a:r>
              <a:rPr lang="tr-TR" sz="2000" dirty="0">
                <a:solidFill>
                  <a:srgbClr val="000000"/>
                </a:solidFill>
                <a:latin typeface="Helvetica Neue"/>
              </a:rPr>
              <a:t>yemek</a:t>
            </a:r>
            <a:r>
              <a:rPr lang="tr-TR" dirty="0">
                <a:solidFill>
                  <a:srgbClr val="000000"/>
                </a:solidFill>
                <a:latin typeface="Helvetica Neue"/>
              </a:rPr>
              <a:t> yesem ?</a:t>
            </a:r>
            <a:endParaRPr lang="en-US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EE699271-73BF-4FD7-B04A-45B7AF40FEA9}"/>
              </a:ext>
            </a:extLst>
          </p:cNvPr>
          <p:cNvSpPr/>
          <p:nvPr/>
        </p:nvSpPr>
        <p:spPr>
          <a:xfrm>
            <a:off x="4391027" y="2817073"/>
            <a:ext cx="4123292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dirty="0">
                <a:solidFill>
                  <a:srgbClr val="000000"/>
                </a:solidFill>
                <a:latin typeface="Helvetica Neue"/>
              </a:rPr>
              <a:t>Hangi sinemaya gitsek ? </a:t>
            </a:r>
            <a:endParaRPr lang="en-US" dirty="0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AA028878-5B40-4D72-A991-C935B2BB6E43}"/>
              </a:ext>
            </a:extLst>
          </p:cNvPr>
          <p:cNvSpPr/>
          <p:nvPr/>
        </p:nvSpPr>
        <p:spPr>
          <a:xfrm>
            <a:off x="4598894" y="4986698"/>
            <a:ext cx="4123292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dirty="0"/>
              <a:t>Bu veri için hangi makine öğrenmesi algoritmasını kullansam daha iyi sonuç alırım ?</a:t>
            </a:r>
            <a:endParaRPr lang="en-US" dirty="0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5F42AD6E-A3DD-4D48-9B8E-9AF29E2651D4}"/>
              </a:ext>
            </a:extLst>
          </p:cNvPr>
          <p:cNvSpPr/>
          <p:nvPr/>
        </p:nvSpPr>
        <p:spPr>
          <a:xfrm>
            <a:off x="7772637" y="4087681"/>
            <a:ext cx="4123292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dirty="0"/>
              <a:t>Yarın tenis oynasak fırtına çıkar mı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78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1" grpId="1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çizim içeren bir resim&#10;&#10;Açıklama otomatik olarak oluşturuldu">
            <a:extLst>
              <a:ext uri="{FF2B5EF4-FFF2-40B4-BE49-F238E27FC236}">
                <a16:creationId xmlns:a16="http://schemas.microsoft.com/office/drawing/2014/main" id="{DDC0036B-30BB-4FEC-8F51-5461877E2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594" y="5309864"/>
            <a:ext cx="2163406" cy="2163406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D636B947-C9CD-4BBE-A535-BFACA22CE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183" y="1241529"/>
            <a:ext cx="6722926" cy="4374942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D63926D3-1F45-4EE3-8FDD-E33192662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889" y="277069"/>
            <a:ext cx="8842705" cy="658062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3604BDE0-9129-4131-9452-AA4D5DAD22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698" y="1366541"/>
            <a:ext cx="1326161" cy="464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837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çizim içeren bir resim&#10;&#10;Açıklama otomatik olarak oluşturuldu">
            <a:extLst>
              <a:ext uri="{FF2B5EF4-FFF2-40B4-BE49-F238E27FC236}">
                <a16:creationId xmlns:a16="http://schemas.microsoft.com/office/drawing/2014/main" id="{DDC0036B-30BB-4FEC-8F51-5461877E2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594" y="5309864"/>
            <a:ext cx="2163406" cy="2163406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D636B947-C9CD-4BBE-A535-BFACA22CE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4546350" y="1663093"/>
            <a:ext cx="6722926" cy="4374942"/>
          </a:xfrm>
          <a:prstGeom prst="rect">
            <a:avLst/>
          </a:prstGeom>
        </p:spPr>
      </p:pic>
      <p:graphicFrame>
        <p:nvGraphicFramePr>
          <p:cNvPr id="8" name="Tablo 7">
            <a:extLst>
              <a:ext uri="{FF2B5EF4-FFF2-40B4-BE49-F238E27FC236}">
                <a16:creationId xmlns:a16="http://schemas.microsoft.com/office/drawing/2014/main" id="{F8113C8A-D4D0-484B-95EE-C658FC010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974831"/>
              </p:ext>
            </p:extLst>
          </p:nvPr>
        </p:nvGraphicFramePr>
        <p:xfrm>
          <a:off x="241300" y="4915723"/>
          <a:ext cx="5854700" cy="750570"/>
        </p:xfrm>
        <a:graphic>
          <a:graphicData uri="http://schemas.openxmlformats.org/drawingml/2006/table">
            <a:tbl>
              <a:tblPr/>
              <a:tblGrid>
                <a:gridCol w="1307391">
                  <a:extLst>
                    <a:ext uri="{9D8B030D-6E8A-4147-A177-3AD203B41FA5}">
                      <a16:colId xmlns:a16="http://schemas.microsoft.com/office/drawing/2014/main" val="3486548524"/>
                    </a:ext>
                  </a:extLst>
                </a:gridCol>
                <a:gridCol w="1573946">
                  <a:extLst>
                    <a:ext uri="{9D8B030D-6E8A-4147-A177-3AD203B41FA5}">
                      <a16:colId xmlns:a16="http://schemas.microsoft.com/office/drawing/2014/main" val="3021069819"/>
                    </a:ext>
                  </a:extLst>
                </a:gridCol>
                <a:gridCol w="1040836">
                  <a:extLst>
                    <a:ext uri="{9D8B030D-6E8A-4147-A177-3AD203B41FA5}">
                      <a16:colId xmlns:a16="http://schemas.microsoft.com/office/drawing/2014/main" val="398650545"/>
                    </a:ext>
                  </a:extLst>
                </a:gridCol>
                <a:gridCol w="951984">
                  <a:extLst>
                    <a:ext uri="{9D8B030D-6E8A-4147-A177-3AD203B41FA5}">
                      <a16:colId xmlns:a16="http://schemas.microsoft.com/office/drawing/2014/main" val="2946407412"/>
                    </a:ext>
                  </a:extLst>
                </a:gridCol>
                <a:gridCol w="980543">
                  <a:extLst>
                    <a:ext uri="{9D8B030D-6E8A-4147-A177-3AD203B41FA5}">
                      <a16:colId xmlns:a16="http://schemas.microsoft.com/office/drawing/2014/main" val="3386301941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Hava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Sıcaklık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Nem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Rüzgar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Durum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75123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Güneşli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Soğuk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Güçlü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292895"/>
                  </a:ext>
                </a:extLst>
              </a:tr>
            </a:tbl>
          </a:graphicData>
        </a:graphic>
      </p:graphicFrame>
      <p:sp>
        <p:nvSpPr>
          <p:cNvPr id="9" name="Başlık 1">
            <a:extLst>
              <a:ext uri="{FF2B5EF4-FFF2-40B4-BE49-F238E27FC236}">
                <a16:creationId xmlns:a16="http://schemas.microsoft.com/office/drawing/2014/main" id="{96F80411-1BE2-4590-B861-D51419BC5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48" y="148815"/>
            <a:ext cx="11383093" cy="1325563"/>
          </a:xfrm>
        </p:spPr>
        <p:txBody>
          <a:bodyPr/>
          <a:lstStyle/>
          <a:p>
            <a:r>
              <a:rPr lang="tr-TR" dirty="0"/>
              <a:t>Yarın hava aşağıdaki gibi tenis oynayabilir miyim ?</a:t>
            </a:r>
            <a:endParaRPr lang="en-US" dirty="0"/>
          </a:p>
        </p:txBody>
      </p:sp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1BCB9920-F43C-4923-9041-883FD4E8F0F0}"/>
              </a:ext>
            </a:extLst>
          </p:cNvPr>
          <p:cNvCxnSpPr>
            <a:cxnSpLocks/>
          </p:cNvCxnSpPr>
          <p:nvPr/>
        </p:nvCxnSpPr>
        <p:spPr>
          <a:xfrm flipH="1" flipV="1">
            <a:off x="10815484" y="2949677"/>
            <a:ext cx="1209368" cy="14748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Ok Bağlayıcısı 12">
            <a:extLst>
              <a:ext uri="{FF2B5EF4-FFF2-40B4-BE49-F238E27FC236}">
                <a16:creationId xmlns:a16="http://schemas.microsoft.com/office/drawing/2014/main" id="{84AACF76-1997-4292-9E1B-18D58410F22F}"/>
              </a:ext>
            </a:extLst>
          </p:cNvPr>
          <p:cNvCxnSpPr>
            <a:cxnSpLocks/>
          </p:cNvCxnSpPr>
          <p:nvPr/>
        </p:nvCxnSpPr>
        <p:spPr>
          <a:xfrm flipH="1" flipV="1">
            <a:off x="9104671" y="5024284"/>
            <a:ext cx="140315" cy="9961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o 21">
            <a:extLst>
              <a:ext uri="{FF2B5EF4-FFF2-40B4-BE49-F238E27FC236}">
                <a16:creationId xmlns:a16="http://schemas.microsoft.com/office/drawing/2014/main" id="{5F660D2A-ADE9-4648-954B-3C10870BB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876113"/>
              </p:ext>
            </p:extLst>
          </p:nvPr>
        </p:nvGraphicFramePr>
        <p:xfrm>
          <a:off x="241300" y="4953435"/>
          <a:ext cx="5854700" cy="712858"/>
        </p:xfrm>
        <a:graphic>
          <a:graphicData uri="http://schemas.openxmlformats.org/drawingml/2006/table">
            <a:tbl>
              <a:tblPr/>
              <a:tblGrid>
                <a:gridCol w="1307391">
                  <a:extLst>
                    <a:ext uri="{9D8B030D-6E8A-4147-A177-3AD203B41FA5}">
                      <a16:colId xmlns:a16="http://schemas.microsoft.com/office/drawing/2014/main" val="2871581373"/>
                    </a:ext>
                  </a:extLst>
                </a:gridCol>
                <a:gridCol w="1573946">
                  <a:extLst>
                    <a:ext uri="{9D8B030D-6E8A-4147-A177-3AD203B41FA5}">
                      <a16:colId xmlns:a16="http://schemas.microsoft.com/office/drawing/2014/main" val="525097238"/>
                    </a:ext>
                  </a:extLst>
                </a:gridCol>
                <a:gridCol w="1040836">
                  <a:extLst>
                    <a:ext uri="{9D8B030D-6E8A-4147-A177-3AD203B41FA5}">
                      <a16:colId xmlns:a16="http://schemas.microsoft.com/office/drawing/2014/main" val="3155607602"/>
                    </a:ext>
                  </a:extLst>
                </a:gridCol>
                <a:gridCol w="951984">
                  <a:extLst>
                    <a:ext uri="{9D8B030D-6E8A-4147-A177-3AD203B41FA5}">
                      <a16:colId xmlns:a16="http://schemas.microsoft.com/office/drawing/2014/main" val="980206049"/>
                    </a:ext>
                  </a:extLst>
                </a:gridCol>
                <a:gridCol w="980543">
                  <a:extLst>
                    <a:ext uri="{9D8B030D-6E8A-4147-A177-3AD203B41FA5}">
                      <a16:colId xmlns:a16="http://schemas.microsoft.com/office/drawing/2014/main" val="3721042998"/>
                    </a:ext>
                  </a:extLst>
                </a:gridCol>
              </a:tblGrid>
              <a:tr h="28603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Hava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Sıcaklık</a:t>
                      </a:r>
                      <a:endParaRPr lang="en-US" sz="2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Nem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Rüzgar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Durum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777025"/>
                  </a:ext>
                </a:extLst>
              </a:tr>
              <a:tr h="36805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Güneşli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Soğuk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Güçlü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Evet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733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81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çizim içeren bir resim&#10;&#10;Açıklama otomatik olarak oluşturuldu">
            <a:extLst>
              <a:ext uri="{FF2B5EF4-FFF2-40B4-BE49-F238E27FC236}">
                <a16:creationId xmlns:a16="http://schemas.microsoft.com/office/drawing/2014/main" id="{DDC0036B-30BB-4FEC-8F51-5461877E2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594" y="5309864"/>
            <a:ext cx="2163406" cy="2163406"/>
          </a:xfrm>
          <a:prstGeom prst="rect">
            <a:avLst/>
          </a:prstGeom>
        </p:spPr>
      </p:pic>
      <p:sp>
        <p:nvSpPr>
          <p:cNvPr id="7" name="Başlık 1">
            <a:extLst>
              <a:ext uri="{FF2B5EF4-FFF2-40B4-BE49-F238E27FC236}">
                <a16:creationId xmlns:a16="http://schemas.microsoft.com/office/drawing/2014/main" id="{03090621-FF1B-4CE3-BFA4-3043845677FF}"/>
              </a:ext>
            </a:extLst>
          </p:cNvPr>
          <p:cNvSpPr txBox="1">
            <a:spLocks/>
          </p:cNvSpPr>
          <p:nvPr/>
        </p:nvSpPr>
        <p:spPr>
          <a:xfrm>
            <a:off x="372035" y="-77326"/>
            <a:ext cx="51591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dirty="0"/>
              <a:t>Karar Ağaçları nedir ?</a:t>
            </a:r>
            <a:endParaRPr lang="en-US" dirty="0"/>
          </a:p>
        </p:txBody>
      </p:sp>
      <p:grpSp>
        <p:nvGrpSpPr>
          <p:cNvPr id="14" name="Grup 13">
            <a:extLst>
              <a:ext uri="{FF2B5EF4-FFF2-40B4-BE49-F238E27FC236}">
                <a16:creationId xmlns:a16="http://schemas.microsoft.com/office/drawing/2014/main" id="{931D329A-4A1D-4095-96FA-D2C167B032C7}"/>
              </a:ext>
            </a:extLst>
          </p:cNvPr>
          <p:cNvGrpSpPr/>
          <p:nvPr/>
        </p:nvGrpSpPr>
        <p:grpSpPr>
          <a:xfrm>
            <a:off x="1499637" y="955852"/>
            <a:ext cx="8761599" cy="2035279"/>
            <a:chOff x="1617709" y="1065885"/>
            <a:chExt cx="8761599" cy="2035279"/>
          </a:xfrm>
        </p:grpSpPr>
        <p:sp>
          <p:nvSpPr>
            <p:cNvPr id="9" name="Dikdörtgen 8">
              <a:extLst>
                <a:ext uri="{FF2B5EF4-FFF2-40B4-BE49-F238E27FC236}">
                  <a16:creationId xmlns:a16="http://schemas.microsoft.com/office/drawing/2014/main" id="{CF11A8FE-A836-4249-9B4E-F3798142B38B}"/>
                </a:ext>
              </a:extLst>
            </p:cNvPr>
            <p:cNvSpPr/>
            <p:nvPr/>
          </p:nvSpPr>
          <p:spPr>
            <a:xfrm>
              <a:off x="4283308" y="1760360"/>
              <a:ext cx="6096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tr-TR" dirty="0">
                  <a:latin typeface="medium-content-serif-font"/>
                </a:rPr>
                <a:t>Karar ağaçları algoritması en çok kullanılan makine öğrenmesi algoritmalarından biridir.</a:t>
              </a:r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E64AF8A6-D180-40CC-82C6-616D8D381A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7709" y="1065885"/>
              <a:ext cx="2147886" cy="20352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up 16">
            <a:extLst>
              <a:ext uri="{FF2B5EF4-FFF2-40B4-BE49-F238E27FC236}">
                <a16:creationId xmlns:a16="http://schemas.microsoft.com/office/drawing/2014/main" id="{00E415E2-AB27-4BAC-A79A-239B386ED8E1}"/>
              </a:ext>
            </a:extLst>
          </p:cNvPr>
          <p:cNvGrpSpPr/>
          <p:nvPr/>
        </p:nvGrpSpPr>
        <p:grpSpPr>
          <a:xfrm>
            <a:off x="1206882" y="2724326"/>
            <a:ext cx="7853021" cy="1682023"/>
            <a:chOff x="1206882" y="2724326"/>
            <a:chExt cx="7853021" cy="1682023"/>
          </a:xfrm>
        </p:grpSpPr>
        <p:sp>
          <p:nvSpPr>
            <p:cNvPr id="10" name="Dikdörtgen 9">
              <a:extLst>
                <a:ext uri="{FF2B5EF4-FFF2-40B4-BE49-F238E27FC236}">
                  <a16:creationId xmlns:a16="http://schemas.microsoft.com/office/drawing/2014/main" id="{BA6C8C73-00FC-4756-AE83-3FEC4C0CBB2F}"/>
                </a:ext>
              </a:extLst>
            </p:cNvPr>
            <p:cNvSpPr/>
            <p:nvPr/>
          </p:nvSpPr>
          <p:spPr>
            <a:xfrm>
              <a:off x="1206882" y="3376045"/>
              <a:ext cx="600635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r-TR" dirty="0">
                  <a:latin typeface="medium-content-serif-font"/>
                </a:rPr>
                <a:t>Karar ağaçları gözetimli makine öğrenmesi algoritmasıdır.</a:t>
              </a:r>
            </a:p>
          </p:txBody>
        </p:sp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735BEF0C-EE0E-4D85-998C-4583EAC699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1773" y="2724326"/>
              <a:ext cx="1438130" cy="1682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up 17">
            <a:extLst>
              <a:ext uri="{FF2B5EF4-FFF2-40B4-BE49-F238E27FC236}">
                <a16:creationId xmlns:a16="http://schemas.microsoft.com/office/drawing/2014/main" id="{28BE96A9-1F26-404D-862E-5E6453A6897F}"/>
              </a:ext>
            </a:extLst>
          </p:cNvPr>
          <p:cNvGrpSpPr/>
          <p:nvPr/>
        </p:nvGrpSpPr>
        <p:grpSpPr>
          <a:xfrm>
            <a:off x="1024647" y="4468626"/>
            <a:ext cx="9906355" cy="1809372"/>
            <a:chOff x="1024647" y="4468626"/>
            <a:chExt cx="9906355" cy="1809372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A66509F1-81FE-47E8-B562-DAF702131C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4647" y="4468626"/>
              <a:ext cx="3366807" cy="18093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Dikdörtgen 15">
              <a:extLst>
                <a:ext uri="{FF2B5EF4-FFF2-40B4-BE49-F238E27FC236}">
                  <a16:creationId xmlns:a16="http://schemas.microsoft.com/office/drawing/2014/main" id="{52470974-E30D-4B83-8382-56B2D3C19D6D}"/>
                </a:ext>
              </a:extLst>
            </p:cNvPr>
            <p:cNvSpPr/>
            <p:nvPr/>
          </p:nvSpPr>
          <p:spPr>
            <a:xfrm>
              <a:off x="4582166" y="4940532"/>
              <a:ext cx="634883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r-TR" dirty="0">
                  <a:latin typeface="medium-content-serif-font"/>
                </a:rPr>
                <a:t>Karar ağaçları ile regresyon ve sınıflandırma işlemleri yapılabilir.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220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çizim içeren bir resim&#10;&#10;Açıklama otomatik olarak oluşturuldu">
            <a:extLst>
              <a:ext uri="{FF2B5EF4-FFF2-40B4-BE49-F238E27FC236}">
                <a16:creationId xmlns:a16="http://schemas.microsoft.com/office/drawing/2014/main" id="{DDC0036B-30BB-4FEC-8F51-5461877E2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594" y="5309864"/>
            <a:ext cx="2163406" cy="2163406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5FAB92DD-C7D2-400E-8EA1-39AD216CF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516" y="2196399"/>
            <a:ext cx="3986192" cy="2076142"/>
          </a:xfrm>
          <a:prstGeom prst="rect">
            <a:avLst/>
          </a:prstGeom>
        </p:spPr>
      </p:pic>
      <p:sp>
        <p:nvSpPr>
          <p:cNvPr id="14" name="Dikdörtgen 13">
            <a:extLst>
              <a:ext uri="{FF2B5EF4-FFF2-40B4-BE49-F238E27FC236}">
                <a16:creationId xmlns:a16="http://schemas.microsoft.com/office/drawing/2014/main" id="{CB0FD341-2D9C-4A28-A1EF-64B869C9199C}"/>
              </a:ext>
            </a:extLst>
          </p:cNvPr>
          <p:cNvSpPr/>
          <p:nvPr/>
        </p:nvSpPr>
        <p:spPr>
          <a:xfrm>
            <a:off x="475944" y="504505"/>
            <a:ext cx="109294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>
                <a:latin typeface="medium-content-serif-font"/>
              </a:rPr>
              <a:t>Kolay bir örnek ile gösterecek olursak, «VE» operatörü için A ve B verilerinin sonuçlarını aşağıdaki gibi gösterebiliriz. </a:t>
            </a:r>
            <a:endParaRPr lang="en-US" sz="2000" dirty="0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E8AB34C1-7473-45BB-942A-58E4C47B0B04}"/>
              </a:ext>
            </a:extLst>
          </p:cNvPr>
          <p:cNvSpPr/>
          <p:nvPr/>
        </p:nvSpPr>
        <p:spPr>
          <a:xfrm>
            <a:off x="720262" y="4324997"/>
            <a:ext cx="33813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latin typeface="medium-content-serif-font"/>
              </a:rPr>
              <a:t>EĞER </a:t>
            </a:r>
            <a:r>
              <a:rPr lang="en-US" dirty="0">
                <a:latin typeface="medium-content-serif-font"/>
              </a:rPr>
              <a:t>A=</a:t>
            </a:r>
            <a:r>
              <a:rPr lang="tr-TR" dirty="0">
                <a:latin typeface="medium-content-serif-font"/>
              </a:rPr>
              <a:t>Yanlış ise Sonuç</a:t>
            </a:r>
            <a:r>
              <a:rPr lang="en-US" dirty="0">
                <a:latin typeface="medium-content-serif-font"/>
              </a:rPr>
              <a:t>=</a:t>
            </a:r>
            <a:r>
              <a:rPr lang="tr-TR" dirty="0">
                <a:latin typeface="medium-content-serif-font"/>
              </a:rPr>
              <a:t> Yanlış</a:t>
            </a:r>
            <a:endParaRPr lang="en-US" dirty="0">
              <a:latin typeface="medium-content-serif-font"/>
            </a:endParaRP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EF25296D-D3E9-4579-8C29-9869A6C89334}"/>
              </a:ext>
            </a:extLst>
          </p:cNvPr>
          <p:cNvSpPr/>
          <p:nvPr/>
        </p:nvSpPr>
        <p:spPr>
          <a:xfrm>
            <a:off x="668154" y="5012920"/>
            <a:ext cx="4528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medium-content-serif-font"/>
              </a:rPr>
              <a:t>EĞER</a:t>
            </a:r>
            <a:r>
              <a:rPr lang="en-US" dirty="0">
                <a:latin typeface="medium-content-serif-font"/>
              </a:rPr>
              <a:t> A=</a:t>
            </a:r>
            <a:r>
              <a:rPr lang="tr-TR" dirty="0">
                <a:latin typeface="medium-content-serif-font"/>
              </a:rPr>
              <a:t> Doğru</a:t>
            </a:r>
            <a:r>
              <a:rPr lang="en-US" dirty="0">
                <a:latin typeface="medium-content-serif-font"/>
              </a:rPr>
              <a:t> </a:t>
            </a:r>
            <a:r>
              <a:rPr lang="tr-TR" dirty="0">
                <a:latin typeface="medium-content-serif-font"/>
              </a:rPr>
              <a:t>ve </a:t>
            </a:r>
            <a:r>
              <a:rPr lang="en-US" dirty="0">
                <a:latin typeface="medium-content-serif-font"/>
              </a:rPr>
              <a:t>B=</a:t>
            </a:r>
            <a:r>
              <a:rPr lang="tr-TR" dirty="0">
                <a:latin typeface="medium-content-serif-font"/>
              </a:rPr>
              <a:t> Doğru ise Sonuç = Doğru</a:t>
            </a:r>
            <a:endParaRPr lang="en-US" dirty="0">
              <a:latin typeface="medium-content-serif-font"/>
            </a:endParaRPr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33A3CEF5-D7D9-4BAE-B6DA-319585F14110}"/>
              </a:ext>
            </a:extLst>
          </p:cNvPr>
          <p:cNvSpPr/>
          <p:nvPr/>
        </p:nvSpPr>
        <p:spPr>
          <a:xfrm>
            <a:off x="705966" y="5745323"/>
            <a:ext cx="4427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medium-content-serif-font"/>
              </a:rPr>
              <a:t>EĞER</a:t>
            </a:r>
            <a:r>
              <a:rPr lang="en-US" dirty="0">
                <a:latin typeface="medium-content-serif-font"/>
              </a:rPr>
              <a:t> A=</a:t>
            </a:r>
            <a:r>
              <a:rPr lang="tr-TR" dirty="0">
                <a:latin typeface="medium-content-serif-font"/>
              </a:rPr>
              <a:t> Doğru</a:t>
            </a:r>
            <a:r>
              <a:rPr lang="en-US" dirty="0">
                <a:latin typeface="medium-content-serif-font"/>
              </a:rPr>
              <a:t> </a:t>
            </a:r>
            <a:r>
              <a:rPr lang="tr-TR" dirty="0">
                <a:latin typeface="medium-content-serif-font"/>
              </a:rPr>
              <a:t>ve </a:t>
            </a:r>
            <a:r>
              <a:rPr lang="en-US" dirty="0">
                <a:latin typeface="medium-content-serif-font"/>
              </a:rPr>
              <a:t>B=</a:t>
            </a:r>
            <a:r>
              <a:rPr lang="tr-TR" dirty="0">
                <a:latin typeface="medium-content-serif-font"/>
              </a:rPr>
              <a:t> Yanlış ise Sonuç = Yanlış</a:t>
            </a:r>
            <a:endParaRPr lang="en-US" dirty="0">
              <a:latin typeface="medium-content-serif-font"/>
            </a:endParaRPr>
          </a:p>
        </p:txBody>
      </p:sp>
      <p:pic>
        <p:nvPicPr>
          <p:cNvPr id="17" name="Resim 16">
            <a:extLst>
              <a:ext uri="{FF2B5EF4-FFF2-40B4-BE49-F238E27FC236}">
                <a16:creationId xmlns:a16="http://schemas.microsoft.com/office/drawing/2014/main" id="{CBA34165-DE5E-48C3-AAE8-4CA838CBF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970" y="1442242"/>
            <a:ext cx="3509829" cy="2683069"/>
          </a:xfrm>
          <a:prstGeom prst="rect">
            <a:avLst/>
          </a:prstGeom>
        </p:spPr>
      </p:pic>
      <p:sp>
        <p:nvSpPr>
          <p:cNvPr id="21" name="Dikdörtgen 20">
            <a:extLst>
              <a:ext uri="{FF2B5EF4-FFF2-40B4-BE49-F238E27FC236}">
                <a16:creationId xmlns:a16="http://schemas.microsoft.com/office/drawing/2014/main" id="{9CAD477D-FD7F-47D1-81B1-5E632D8FA7DD}"/>
              </a:ext>
            </a:extLst>
          </p:cNvPr>
          <p:cNvSpPr/>
          <p:nvPr/>
        </p:nvSpPr>
        <p:spPr>
          <a:xfrm>
            <a:off x="3920864" y="1710011"/>
            <a:ext cx="7945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>
                <a:solidFill>
                  <a:srgbClr val="FF0000"/>
                </a:solidFill>
                <a:latin typeface="medium-content-serif-font"/>
              </a:rPr>
              <a:t>Yanlış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2" name="Dikdörtgen 21">
            <a:extLst>
              <a:ext uri="{FF2B5EF4-FFF2-40B4-BE49-F238E27FC236}">
                <a16:creationId xmlns:a16="http://schemas.microsoft.com/office/drawing/2014/main" id="{95C81EEE-5546-40FC-B4EB-B5AF9E41119F}"/>
              </a:ext>
            </a:extLst>
          </p:cNvPr>
          <p:cNvSpPr/>
          <p:nvPr/>
        </p:nvSpPr>
        <p:spPr>
          <a:xfrm>
            <a:off x="4171876" y="2383666"/>
            <a:ext cx="7945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>
                <a:solidFill>
                  <a:srgbClr val="FF0000"/>
                </a:solidFill>
                <a:latin typeface="medium-content-serif-font"/>
              </a:rPr>
              <a:t>Yanlış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3" name="Dikdörtgen 22">
            <a:extLst>
              <a:ext uri="{FF2B5EF4-FFF2-40B4-BE49-F238E27FC236}">
                <a16:creationId xmlns:a16="http://schemas.microsoft.com/office/drawing/2014/main" id="{9B698AE5-BB7A-4696-A8A7-FF1F8062A533}"/>
              </a:ext>
            </a:extLst>
          </p:cNvPr>
          <p:cNvSpPr/>
          <p:nvPr/>
        </p:nvSpPr>
        <p:spPr>
          <a:xfrm>
            <a:off x="2205170" y="1782527"/>
            <a:ext cx="8774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>
                <a:solidFill>
                  <a:srgbClr val="00B050"/>
                </a:solidFill>
                <a:latin typeface="medium-content-serif-font"/>
              </a:rPr>
              <a:t>Doğru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24" name="Dikdörtgen 23">
            <a:extLst>
              <a:ext uri="{FF2B5EF4-FFF2-40B4-BE49-F238E27FC236}">
                <a16:creationId xmlns:a16="http://schemas.microsoft.com/office/drawing/2014/main" id="{8308707B-D6CD-4B6A-A058-033324F68309}"/>
              </a:ext>
            </a:extLst>
          </p:cNvPr>
          <p:cNvSpPr/>
          <p:nvPr/>
        </p:nvSpPr>
        <p:spPr>
          <a:xfrm>
            <a:off x="1183194" y="2995202"/>
            <a:ext cx="8774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>
                <a:solidFill>
                  <a:srgbClr val="00B050"/>
                </a:solidFill>
                <a:latin typeface="medium-content-serif-font"/>
              </a:rPr>
              <a:t>Doğru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25" name="Dikdörtgen 24">
            <a:extLst>
              <a:ext uri="{FF2B5EF4-FFF2-40B4-BE49-F238E27FC236}">
                <a16:creationId xmlns:a16="http://schemas.microsoft.com/office/drawing/2014/main" id="{8A6F3D43-D96C-461A-AA24-B1DA86795685}"/>
              </a:ext>
            </a:extLst>
          </p:cNvPr>
          <p:cNvSpPr/>
          <p:nvPr/>
        </p:nvSpPr>
        <p:spPr>
          <a:xfrm>
            <a:off x="1366970" y="3637533"/>
            <a:ext cx="8774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>
                <a:solidFill>
                  <a:srgbClr val="00B050"/>
                </a:solidFill>
                <a:latin typeface="medium-content-serif-font"/>
              </a:rPr>
              <a:t>Doğru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26" name="Dikdörtgen 25">
            <a:extLst>
              <a:ext uri="{FF2B5EF4-FFF2-40B4-BE49-F238E27FC236}">
                <a16:creationId xmlns:a16="http://schemas.microsoft.com/office/drawing/2014/main" id="{CF128966-01E4-4EAA-8F56-82EF8C57A08C}"/>
              </a:ext>
            </a:extLst>
          </p:cNvPr>
          <p:cNvSpPr/>
          <p:nvPr/>
        </p:nvSpPr>
        <p:spPr>
          <a:xfrm>
            <a:off x="2643916" y="2953919"/>
            <a:ext cx="7945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>
                <a:solidFill>
                  <a:srgbClr val="FF0000"/>
                </a:solidFill>
                <a:latin typeface="medium-content-serif-font"/>
              </a:rPr>
              <a:t>Yanlış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7" name="Dikdörtgen 26">
            <a:extLst>
              <a:ext uri="{FF2B5EF4-FFF2-40B4-BE49-F238E27FC236}">
                <a16:creationId xmlns:a16="http://schemas.microsoft.com/office/drawing/2014/main" id="{4A341ADA-2C6C-4446-8A4D-887BB38C8E9C}"/>
              </a:ext>
            </a:extLst>
          </p:cNvPr>
          <p:cNvSpPr/>
          <p:nvPr/>
        </p:nvSpPr>
        <p:spPr>
          <a:xfrm>
            <a:off x="2535206" y="3623735"/>
            <a:ext cx="7945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>
                <a:solidFill>
                  <a:srgbClr val="FF0000"/>
                </a:solidFill>
                <a:latin typeface="medium-content-serif-font"/>
              </a:rPr>
              <a:t>Yanlış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09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C44B3E-6E57-4F9E-8B0F-6374707FD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76" y="374091"/>
            <a:ext cx="1797424" cy="916828"/>
          </a:xfrm>
        </p:spPr>
        <p:txBody>
          <a:bodyPr/>
          <a:lstStyle/>
          <a:p>
            <a:r>
              <a:rPr lang="tr-TR" dirty="0"/>
              <a:t>Kirlilik</a:t>
            </a:r>
            <a:endParaRPr lang="en-US" dirty="0"/>
          </a:p>
        </p:txBody>
      </p:sp>
      <p:pic>
        <p:nvPicPr>
          <p:cNvPr id="4" name="Resim 3" descr="çizim içeren bir resim&#10;&#10;Açıklama otomatik olarak oluşturuldu">
            <a:extLst>
              <a:ext uri="{FF2B5EF4-FFF2-40B4-BE49-F238E27FC236}">
                <a16:creationId xmlns:a16="http://schemas.microsoft.com/office/drawing/2014/main" id="{DDC0036B-30BB-4FEC-8F51-5461877E2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594" y="5309864"/>
            <a:ext cx="2163406" cy="2163406"/>
          </a:xfrm>
          <a:prstGeom prst="rect">
            <a:avLst/>
          </a:prstGeom>
        </p:spPr>
      </p:pic>
      <p:sp>
        <p:nvSpPr>
          <p:cNvPr id="12" name="Dikdörtgen 11">
            <a:extLst>
              <a:ext uri="{FF2B5EF4-FFF2-40B4-BE49-F238E27FC236}">
                <a16:creationId xmlns:a16="http://schemas.microsoft.com/office/drawing/2014/main" id="{95042CCC-0D69-49F8-88E7-0D1F1C3EB50B}"/>
              </a:ext>
            </a:extLst>
          </p:cNvPr>
          <p:cNvSpPr/>
          <p:nvPr/>
        </p:nvSpPr>
        <p:spPr>
          <a:xfrm>
            <a:off x="340659" y="1492585"/>
            <a:ext cx="11645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latin typeface="medium-content-serif-font"/>
              </a:rPr>
              <a:t>Aşağıdaki kutucuklardan rastgele bir top seçimi yapıldığında topların hangi renk olabileceği hakkında neler söyleyebiliriz ? </a:t>
            </a:r>
            <a:endParaRPr lang="en-US" dirty="0">
              <a:latin typeface="medium-content-serif-font"/>
            </a:endParaRP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E626D2D1-D944-4919-A50E-FCA184A1227E}"/>
              </a:ext>
            </a:extLst>
          </p:cNvPr>
          <p:cNvSpPr/>
          <p:nvPr/>
        </p:nvSpPr>
        <p:spPr>
          <a:xfrm>
            <a:off x="182204" y="2630749"/>
            <a:ext cx="3693460" cy="92333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tr-TR" dirty="0">
                <a:latin typeface="medium-content-serif-font"/>
              </a:rPr>
              <a:t>İlk kutucuktan çekilen topun kırmızı olduğunu ne kadar kolay söyleyebiliriz ?</a:t>
            </a:r>
            <a:endParaRPr lang="en-US" dirty="0">
              <a:latin typeface="medium-content-serif-font"/>
            </a:endParaRPr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D4622A35-A124-4D5B-A644-C7E470F473F0}"/>
              </a:ext>
            </a:extLst>
          </p:cNvPr>
          <p:cNvSpPr/>
          <p:nvPr/>
        </p:nvSpPr>
        <p:spPr>
          <a:xfrm>
            <a:off x="4316506" y="2662560"/>
            <a:ext cx="3693460" cy="92333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tr-TR" dirty="0">
                <a:latin typeface="medium-content-serif-font"/>
              </a:rPr>
              <a:t>İkinci kutucuktan çekilen topun kırmızı olduğunu ne kadar kolay söyleyebiliriz ?</a:t>
            </a:r>
            <a:endParaRPr lang="en-US" dirty="0">
              <a:latin typeface="medium-content-serif-font"/>
            </a:endParaRPr>
          </a:p>
        </p:txBody>
      </p:sp>
      <p:pic>
        <p:nvPicPr>
          <p:cNvPr id="15" name="Resim 14">
            <a:extLst>
              <a:ext uri="{FF2B5EF4-FFF2-40B4-BE49-F238E27FC236}">
                <a16:creationId xmlns:a16="http://schemas.microsoft.com/office/drawing/2014/main" id="{C4FD0BCA-976C-4C1A-921C-D9DAF3DCD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53" y="3554079"/>
            <a:ext cx="2904762" cy="2152381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EAACBFE9-0FA1-4846-9894-3548985C0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0426" y="3639793"/>
            <a:ext cx="2780952" cy="2066667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3EA0D516-87C1-4ABF-9444-F59D40A0D0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0489" y="3677071"/>
            <a:ext cx="2685714" cy="1914286"/>
          </a:xfrm>
          <a:prstGeom prst="rect">
            <a:avLst/>
          </a:prstGeom>
        </p:spPr>
      </p:pic>
      <p:sp>
        <p:nvSpPr>
          <p:cNvPr id="18" name="Dikdörtgen 17">
            <a:extLst>
              <a:ext uri="{FF2B5EF4-FFF2-40B4-BE49-F238E27FC236}">
                <a16:creationId xmlns:a16="http://schemas.microsoft.com/office/drawing/2014/main" id="{FE281127-7BC6-4ACD-94DC-607EFABAEC84}"/>
              </a:ext>
            </a:extLst>
          </p:cNvPr>
          <p:cNvSpPr/>
          <p:nvPr/>
        </p:nvSpPr>
        <p:spPr>
          <a:xfrm>
            <a:off x="8346140" y="2630749"/>
            <a:ext cx="3480255" cy="92333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tr-TR" dirty="0">
                <a:latin typeface="medium-content-serif-font"/>
              </a:rPr>
              <a:t>Üçüncü kutucuktan çekilen topun kırmızı olduğunu ne kadar kolay söyleyebiliriz ?</a:t>
            </a:r>
            <a:endParaRPr lang="en-US" dirty="0">
              <a:latin typeface="medium-content-serif-font"/>
            </a:endParaRPr>
          </a:p>
        </p:txBody>
      </p:sp>
    </p:spTree>
    <p:extLst>
      <p:ext uri="{BB962C8B-B14F-4D97-AF65-F5344CB8AC3E}">
        <p14:creationId xmlns:p14="http://schemas.microsoft.com/office/powerpoint/2010/main" val="1958565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çizim içeren bir resim&#10;&#10;Açıklama otomatik olarak oluşturuldu">
            <a:extLst>
              <a:ext uri="{FF2B5EF4-FFF2-40B4-BE49-F238E27FC236}">
                <a16:creationId xmlns:a16="http://schemas.microsoft.com/office/drawing/2014/main" id="{DDC0036B-30BB-4FEC-8F51-5461877E2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594" y="5309864"/>
            <a:ext cx="2163406" cy="2163406"/>
          </a:xfrm>
          <a:prstGeom prst="rect">
            <a:avLst/>
          </a:prstGeom>
        </p:spPr>
      </p:pic>
      <p:sp>
        <p:nvSpPr>
          <p:cNvPr id="5" name="Başlık 4">
            <a:extLst>
              <a:ext uri="{FF2B5EF4-FFF2-40B4-BE49-F238E27FC236}">
                <a16:creationId xmlns:a16="http://schemas.microsoft.com/office/drawing/2014/main" id="{84738000-357A-43BB-B22C-45372766A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91" y="1145055"/>
            <a:ext cx="9955306" cy="1325563"/>
          </a:xfrm>
        </p:spPr>
        <p:txBody>
          <a:bodyPr/>
          <a:lstStyle/>
          <a:p>
            <a:r>
              <a:rPr lang="tr-TR" dirty="0"/>
              <a:t>Peki verimizde kirliliği nasıl ölçebiliriz ?</a:t>
            </a:r>
            <a:endParaRPr lang="en-US" dirty="0"/>
          </a:p>
        </p:txBody>
      </p:sp>
      <p:sp>
        <p:nvSpPr>
          <p:cNvPr id="19" name="Başlık 4">
            <a:extLst>
              <a:ext uri="{FF2B5EF4-FFF2-40B4-BE49-F238E27FC236}">
                <a16:creationId xmlns:a16="http://schemas.microsoft.com/office/drawing/2014/main" id="{A4BAA00F-CB5B-4555-BDCA-25A7454D010D}"/>
              </a:ext>
            </a:extLst>
          </p:cNvPr>
          <p:cNvSpPr txBox="1">
            <a:spLocks/>
          </p:cNvSpPr>
          <p:nvPr/>
        </p:nvSpPr>
        <p:spPr>
          <a:xfrm>
            <a:off x="2229185" y="2855865"/>
            <a:ext cx="4664673" cy="1325563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4400"/>
            </a:lvl1pPr>
          </a:lstStyle>
          <a:p>
            <a:endParaRPr lang="en-US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75CA6241-363C-4F14-BD70-CCC86893F818}"/>
              </a:ext>
            </a:extLst>
          </p:cNvPr>
          <p:cNvSpPr/>
          <p:nvPr/>
        </p:nvSpPr>
        <p:spPr>
          <a:xfrm>
            <a:off x="2519083" y="2846067"/>
            <a:ext cx="215482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400" dirty="0"/>
              <a:t>- </a:t>
            </a:r>
            <a:r>
              <a:rPr lang="tr-TR" sz="4400" dirty="0" err="1"/>
              <a:t>Entropi</a:t>
            </a:r>
            <a:endParaRPr lang="tr-TR" sz="4400" dirty="0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4C96A419-B80F-4230-831D-A5333A4333F6}"/>
              </a:ext>
            </a:extLst>
          </p:cNvPr>
          <p:cNvSpPr/>
          <p:nvPr/>
        </p:nvSpPr>
        <p:spPr>
          <a:xfrm>
            <a:off x="2519083" y="3741052"/>
            <a:ext cx="36665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4400" dirty="0"/>
              <a:t>- </a:t>
            </a:r>
            <a:r>
              <a:rPr lang="tr-TR" sz="4400" dirty="0" err="1"/>
              <a:t>Gini</a:t>
            </a:r>
            <a:r>
              <a:rPr lang="tr-TR" sz="4400" dirty="0"/>
              <a:t> İndeksi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9552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C44B3E-6E57-4F9E-8B0F-6374707FD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tr-TR" dirty="0" err="1"/>
              <a:t>Entropi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4DDA166-02C2-4C4F-9AB0-797563D3E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445"/>
            <a:ext cx="10515600" cy="2073126"/>
          </a:xfrm>
        </p:spPr>
        <p:txBody>
          <a:bodyPr>
            <a:normAutofit/>
          </a:bodyPr>
          <a:lstStyle/>
          <a:p>
            <a:r>
              <a:rPr lang="tr-TR" dirty="0" err="1"/>
              <a:t>Entropi</a:t>
            </a:r>
            <a:r>
              <a:rPr lang="tr-TR" dirty="0"/>
              <a:t> </a:t>
            </a:r>
            <a:r>
              <a:rPr lang="en-US" dirty="0" err="1"/>
              <a:t>belirsizliği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beklenmeyen</a:t>
            </a:r>
            <a:r>
              <a:rPr lang="en-US" dirty="0"/>
              <a:t> </a:t>
            </a:r>
            <a:r>
              <a:rPr lang="en-US" dirty="0" err="1"/>
              <a:t>durumun</a:t>
            </a:r>
            <a:r>
              <a:rPr lang="en-US" dirty="0"/>
              <a:t> </a:t>
            </a:r>
            <a:r>
              <a:rPr lang="en-US" dirty="0" err="1"/>
              <a:t>ortaya</a:t>
            </a:r>
            <a:r>
              <a:rPr lang="en-US" dirty="0"/>
              <a:t> </a:t>
            </a:r>
            <a:r>
              <a:rPr lang="en-US" dirty="0" err="1"/>
              <a:t>çıkma</a:t>
            </a:r>
            <a:r>
              <a:rPr lang="en-US" dirty="0"/>
              <a:t> </a:t>
            </a:r>
            <a:r>
              <a:rPr lang="en-US" dirty="0" err="1"/>
              <a:t>olasılığını</a:t>
            </a:r>
            <a:r>
              <a:rPr lang="en-US" dirty="0"/>
              <a:t> </a:t>
            </a:r>
            <a:r>
              <a:rPr lang="en-US" dirty="0" err="1"/>
              <a:t>gösterir</a:t>
            </a:r>
            <a:r>
              <a:rPr lang="en-US" dirty="0"/>
              <a:t>. </a:t>
            </a:r>
            <a:endParaRPr lang="tr-TR" dirty="0"/>
          </a:p>
          <a:p>
            <a:r>
              <a:rPr lang="en-US" dirty="0" err="1"/>
              <a:t>Eğer</a:t>
            </a:r>
            <a:r>
              <a:rPr lang="en-US" dirty="0"/>
              <a:t> </a:t>
            </a:r>
            <a:r>
              <a:rPr lang="en-US" dirty="0" err="1"/>
              <a:t>örnekler</a:t>
            </a:r>
            <a:r>
              <a:rPr lang="tr-TR" dirty="0"/>
              <a:t>in</a:t>
            </a:r>
            <a:r>
              <a:rPr lang="en-US" dirty="0"/>
              <a:t> </a:t>
            </a:r>
            <a:r>
              <a:rPr lang="en-US" dirty="0" err="1"/>
              <a:t>tamamı</a:t>
            </a:r>
            <a:r>
              <a:rPr lang="en-US" dirty="0"/>
              <a:t> </a:t>
            </a:r>
            <a:r>
              <a:rPr lang="en-US" dirty="0" err="1"/>
              <a:t>düzenli</a:t>
            </a:r>
            <a:r>
              <a:rPr lang="en-US" dirty="0"/>
              <a:t> / </a:t>
            </a:r>
            <a:r>
              <a:rPr lang="en-US" dirty="0" err="1"/>
              <a:t>homojen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tr-TR" dirty="0" err="1"/>
              <a:t>entropi</a:t>
            </a:r>
            <a:r>
              <a:rPr lang="en-US" dirty="0"/>
              <a:t> </a:t>
            </a:r>
            <a:r>
              <a:rPr lang="en-US" dirty="0" err="1"/>
              <a:t>sıfır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en-US" dirty="0"/>
              <a:t>. </a:t>
            </a:r>
            <a:endParaRPr lang="tr-TR" dirty="0"/>
          </a:p>
          <a:p>
            <a:r>
              <a:rPr lang="en-US" dirty="0" err="1"/>
              <a:t>Eğer</a:t>
            </a:r>
            <a:r>
              <a:rPr lang="en-US" dirty="0"/>
              <a:t> </a:t>
            </a:r>
            <a:r>
              <a:rPr lang="tr-TR" dirty="0"/>
              <a:t>örnekler birbirinden farklı ve eşitse</a:t>
            </a:r>
            <a:r>
              <a:rPr lang="en-US" dirty="0"/>
              <a:t> </a:t>
            </a:r>
            <a:r>
              <a:rPr lang="en-US" dirty="0" err="1"/>
              <a:t>entropi</a:t>
            </a:r>
            <a:r>
              <a:rPr lang="en-US" dirty="0"/>
              <a:t> 1 </a:t>
            </a:r>
            <a:r>
              <a:rPr lang="en-US" dirty="0" err="1"/>
              <a:t>olur</a:t>
            </a:r>
            <a:r>
              <a:rPr lang="en-US" dirty="0"/>
              <a:t>. </a:t>
            </a:r>
          </a:p>
        </p:txBody>
      </p:sp>
      <p:pic>
        <p:nvPicPr>
          <p:cNvPr id="4" name="Resim 3" descr="çizim içeren bir resim&#10;&#10;Açıklama otomatik olarak oluşturuldu">
            <a:extLst>
              <a:ext uri="{FF2B5EF4-FFF2-40B4-BE49-F238E27FC236}">
                <a16:creationId xmlns:a16="http://schemas.microsoft.com/office/drawing/2014/main" id="{DDC0036B-30BB-4FEC-8F51-5461877E2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594" y="5309864"/>
            <a:ext cx="2163406" cy="2163406"/>
          </a:xfrm>
          <a:prstGeom prst="rect">
            <a:avLst/>
          </a:prstGeom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10A917D4-B012-47CD-BD9A-D525BD0DC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4" y="3713518"/>
            <a:ext cx="6941127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id="{9454BC45-20AF-49D4-9A51-EC1F1EEB12A6}"/>
              </a:ext>
            </a:extLst>
          </p:cNvPr>
          <p:cNvSpPr/>
          <p:nvPr/>
        </p:nvSpPr>
        <p:spPr>
          <a:xfrm>
            <a:off x="1076322" y="5304193"/>
            <a:ext cx="50196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P</a:t>
            </a:r>
            <a:r>
              <a:rPr lang="en-US" sz="2800" baseline="-25000" dirty="0"/>
              <a:t>i</a:t>
            </a:r>
            <a:r>
              <a:rPr lang="tr-TR" sz="2800" baseline="-25000" dirty="0"/>
              <a:t> </a:t>
            </a:r>
            <a:r>
              <a:rPr lang="en-US" dirty="0"/>
              <a:t> </a:t>
            </a:r>
            <a:r>
              <a:rPr lang="tr-TR" dirty="0"/>
              <a:t>sistemdeki olasılığın tüm olasılıklara oranı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82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C44B3E-6E57-4F9E-8B0F-6374707FD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438"/>
            <a:ext cx="10515600" cy="1325563"/>
          </a:xfrm>
        </p:spPr>
        <p:txBody>
          <a:bodyPr/>
          <a:lstStyle/>
          <a:p>
            <a:r>
              <a:rPr lang="tr-TR" dirty="0" err="1"/>
              <a:t>Gini</a:t>
            </a:r>
            <a:r>
              <a:rPr lang="tr-TR" dirty="0"/>
              <a:t> İndeksi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4DDA166-02C2-4C4F-9AB0-797563D3E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8737"/>
            <a:ext cx="10515600" cy="2500313"/>
          </a:xfrm>
        </p:spPr>
        <p:txBody>
          <a:bodyPr>
            <a:normAutofit/>
          </a:bodyPr>
          <a:lstStyle/>
          <a:p>
            <a:r>
              <a:rPr lang="en-US" dirty="0"/>
              <a:t>Gini </a:t>
            </a:r>
            <a:r>
              <a:rPr lang="en-US" dirty="0" err="1"/>
              <a:t>indeksi</a:t>
            </a:r>
            <a:r>
              <a:rPr lang="en-US" dirty="0"/>
              <a:t>, </a:t>
            </a:r>
            <a:r>
              <a:rPr lang="en-US" dirty="0" err="1"/>
              <a:t>sistemdeki</a:t>
            </a:r>
            <a:r>
              <a:rPr lang="en-US" dirty="0"/>
              <a:t> </a:t>
            </a:r>
            <a:r>
              <a:rPr lang="en-US" dirty="0" err="1"/>
              <a:t>örnekler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eşitsizlik</a:t>
            </a:r>
            <a:r>
              <a:rPr lang="en-US" dirty="0"/>
              <a:t> </a:t>
            </a:r>
            <a:r>
              <a:rPr lang="en-US" dirty="0" err="1"/>
              <a:t>ölçüsüdür</a:t>
            </a:r>
            <a:r>
              <a:rPr lang="en-US" dirty="0"/>
              <a:t>.</a:t>
            </a:r>
          </a:p>
          <a:p>
            <a:r>
              <a:rPr lang="en-US" dirty="0"/>
              <a:t>0 </a:t>
            </a:r>
            <a:r>
              <a:rPr lang="en-US" dirty="0" err="1"/>
              <a:t>ile</a:t>
            </a:r>
            <a:r>
              <a:rPr lang="en-US" dirty="0"/>
              <a:t> 1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değere</a:t>
            </a:r>
            <a:r>
              <a:rPr lang="en-US" dirty="0"/>
              <a:t> </a:t>
            </a:r>
            <a:r>
              <a:rPr lang="en-US" dirty="0" err="1"/>
              <a:t>sahiptir</a:t>
            </a:r>
            <a:r>
              <a:rPr lang="en-US" dirty="0"/>
              <a:t>. </a:t>
            </a:r>
          </a:p>
          <a:p>
            <a:r>
              <a:rPr lang="en-US" dirty="0"/>
              <a:t>Gini </a:t>
            </a:r>
            <a:r>
              <a:rPr lang="tr-TR" dirty="0"/>
              <a:t>i</a:t>
            </a:r>
            <a:r>
              <a:rPr lang="en-US" dirty="0" err="1"/>
              <a:t>ndeksi</a:t>
            </a:r>
            <a:r>
              <a:rPr lang="en-US" dirty="0"/>
              <a:t> 0</a:t>
            </a:r>
            <a:r>
              <a:rPr lang="tr-TR" dirty="0"/>
              <a:t> ise</a:t>
            </a:r>
            <a:r>
              <a:rPr lang="en-US" dirty="0"/>
              <a:t>, </a:t>
            </a:r>
            <a:r>
              <a:rPr lang="en-US" dirty="0" err="1"/>
              <a:t>numunenin</a:t>
            </a:r>
            <a:r>
              <a:rPr lang="en-US" dirty="0"/>
              <a:t> </a:t>
            </a:r>
            <a:r>
              <a:rPr lang="en-US" dirty="0" err="1"/>
              <a:t>tamamen</a:t>
            </a:r>
            <a:r>
              <a:rPr lang="en-US" dirty="0"/>
              <a:t> </a:t>
            </a:r>
            <a:r>
              <a:rPr lang="en-US" dirty="0" err="1"/>
              <a:t>homojen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tr-TR" dirty="0"/>
              <a:t>örneklerin</a:t>
            </a:r>
            <a:r>
              <a:rPr lang="en-US" dirty="0"/>
              <a:t> </a:t>
            </a:r>
            <a:r>
              <a:rPr lang="en-US" dirty="0" err="1"/>
              <a:t>benzer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anlamına</a:t>
            </a:r>
            <a:r>
              <a:rPr lang="en-US" dirty="0"/>
              <a:t> </a:t>
            </a:r>
            <a:r>
              <a:rPr lang="en-US" dirty="0" err="1"/>
              <a:t>gelir</a:t>
            </a:r>
            <a:r>
              <a:rPr lang="tr-TR" dirty="0"/>
              <a:t>.</a:t>
            </a:r>
          </a:p>
          <a:p>
            <a:r>
              <a:rPr lang="tr-TR" dirty="0" err="1"/>
              <a:t>Gini</a:t>
            </a:r>
            <a:r>
              <a:rPr lang="tr-TR" dirty="0"/>
              <a:t> İndeksi </a:t>
            </a:r>
            <a:r>
              <a:rPr lang="en-US" dirty="0"/>
              <a:t>1 </a:t>
            </a:r>
            <a:r>
              <a:rPr lang="tr-TR" dirty="0"/>
              <a:t>ise</a:t>
            </a:r>
            <a:r>
              <a:rPr lang="en-US" dirty="0"/>
              <a:t>, </a:t>
            </a:r>
            <a:r>
              <a:rPr lang="tr-TR" dirty="0"/>
              <a:t>örnekler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maksimum</a:t>
            </a:r>
            <a:r>
              <a:rPr lang="en-US" dirty="0"/>
              <a:t> </a:t>
            </a:r>
            <a:r>
              <a:rPr lang="en-US" dirty="0" err="1"/>
              <a:t>eşitsizlik</a:t>
            </a:r>
            <a:r>
              <a:rPr lang="en-US" dirty="0"/>
              <a:t> </a:t>
            </a:r>
            <a:r>
              <a:rPr lang="tr-TR" dirty="0"/>
              <a:t>vardır.</a:t>
            </a:r>
            <a:endParaRPr lang="en-US" dirty="0"/>
          </a:p>
        </p:txBody>
      </p:sp>
      <p:pic>
        <p:nvPicPr>
          <p:cNvPr id="4" name="Resim 3" descr="çizim içeren bir resim&#10;&#10;Açıklama otomatik olarak oluşturuldu">
            <a:extLst>
              <a:ext uri="{FF2B5EF4-FFF2-40B4-BE49-F238E27FC236}">
                <a16:creationId xmlns:a16="http://schemas.microsoft.com/office/drawing/2014/main" id="{DDC0036B-30BB-4FEC-8F51-5461877E2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594" y="5309864"/>
            <a:ext cx="2163406" cy="2163406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B6872822-4A6C-4D91-81C1-D948EC50E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941" y="3743418"/>
            <a:ext cx="6866667" cy="1485714"/>
          </a:xfrm>
          <a:prstGeom prst="rect">
            <a:avLst/>
          </a:prstGeom>
        </p:spPr>
      </p:pic>
      <p:sp>
        <p:nvSpPr>
          <p:cNvPr id="7" name="Dikdörtgen 6">
            <a:extLst>
              <a:ext uri="{FF2B5EF4-FFF2-40B4-BE49-F238E27FC236}">
                <a16:creationId xmlns:a16="http://schemas.microsoft.com/office/drawing/2014/main" id="{7CC1AC66-7DD0-41D8-8224-0564FD79405E}"/>
              </a:ext>
            </a:extLst>
          </p:cNvPr>
          <p:cNvSpPr/>
          <p:nvPr/>
        </p:nvSpPr>
        <p:spPr>
          <a:xfrm>
            <a:off x="1610955" y="5309864"/>
            <a:ext cx="50196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P</a:t>
            </a:r>
            <a:r>
              <a:rPr lang="en-US" sz="2800" baseline="-25000" dirty="0"/>
              <a:t>i</a:t>
            </a:r>
            <a:r>
              <a:rPr lang="tr-TR" sz="2800" baseline="-25000" dirty="0"/>
              <a:t> </a:t>
            </a:r>
            <a:r>
              <a:rPr lang="en-US" dirty="0"/>
              <a:t> </a:t>
            </a:r>
            <a:r>
              <a:rPr lang="tr-TR" dirty="0"/>
              <a:t>sistemdeki olasılığın tüm olasılıklara oranı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69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C44B3E-6E57-4F9E-8B0F-6374707FD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259" y="165100"/>
            <a:ext cx="10041591" cy="1325563"/>
          </a:xfrm>
        </p:spPr>
        <p:txBody>
          <a:bodyPr/>
          <a:lstStyle/>
          <a:p>
            <a:r>
              <a:rPr lang="tr-TR" dirty="0"/>
              <a:t>Karar Ağacı Bölümleri</a:t>
            </a:r>
            <a:endParaRPr lang="en-US" dirty="0"/>
          </a:p>
        </p:txBody>
      </p:sp>
      <p:pic>
        <p:nvPicPr>
          <p:cNvPr id="4" name="Resim 3" descr="çizim içeren bir resim&#10;&#10;Açıklama otomatik olarak oluşturuldu">
            <a:extLst>
              <a:ext uri="{FF2B5EF4-FFF2-40B4-BE49-F238E27FC236}">
                <a16:creationId xmlns:a16="http://schemas.microsoft.com/office/drawing/2014/main" id="{DDC0036B-30BB-4FEC-8F51-5461877E2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594" y="5309864"/>
            <a:ext cx="2163406" cy="2163406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C9E05E86-EDB6-4839-B3D5-DC8682795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518" y="1281113"/>
            <a:ext cx="5186082" cy="485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99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3364</TotalTime>
  <Words>821</Words>
  <Application>Microsoft Office PowerPoint</Application>
  <PresentationFormat>Geniş ekran</PresentationFormat>
  <Paragraphs>460</Paragraphs>
  <Slides>21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Helvetica Neue</vt:lpstr>
      <vt:lpstr>medium-content-serif-font</vt:lpstr>
      <vt:lpstr>Office Teması</vt:lpstr>
      <vt:lpstr>PowerPoint Sunusu</vt:lpstr>
      <vt:lpstr>PowerPoint Sunusu</vt:lpstr>
      <vt:lpstr>PowerPoint Sunusu</vt:lpstr>
      <vt:lpstr>PowerPoint Sunusu</vt:lpstr>
      <vt:lpstr>Kirlilik</vt:lpstr>
      <vt:lpstr>Peki verimizde kirliliği nasıl ölçebiliriz ?</vt:lpstr>
      <vt:lpstr>Entropi</vt:lpstr>
      <vt:lpstr>Gini İndeksi</vt:lpstr>
      <vt:lpstr>Karar Ağacı Bölümleri</vt:lpstr>
      <vt:lpstr>Örnek:  tenis_verisi</vt:lpstr>
      <vt:lpstr>Karar Ağaçları Python Kodu :</vt:lpstr>
      <vt:lpstr>Örneği gerçekleştirelim … </vt:lpstr>
      <vt:lpstr>Karar Ağacı Güncel Görünüm</vt:lpstr>
      <vt:lpstr>Örneği gerçekleştirelim …</vt:lpstr>
      <vt:lpstr>Örneği gerçekleştirelim … </vt:lpstr>
      <vt:lpstr>Örneği gerçekleştirelim …</vt:lpstr>
      <vt:lpstr>Karar Ağacı Güncel Görünüm</vt:lpstr>
      <vt:lpstr>Örneği gerçekleştirelim … </vt:lpstr>
      <vt:lpstr>Örneği gerçekleştirelim …</vt:lpstr>
      <vt:lpstr>PowerPoint Sunusu</vt:lpstr>
      <vt:lpstr>Yarın hava aşağıdaki gibi tenis oynayabilir miyim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Berk BILGIC</dc:creator>
  <cp:lastModifiedBy>Berk BILGIC</cp:lastModifiedBy>
  <cp:revision>45</cp:revision>
  <dcterms:created xsi:type="dcterms:W3CDTF">2019-11-03T11:06:54Z</dcterms:created>
  <dcterms:modified xsi:type="dcterms:W3CDTF">2019-11-09T00:20:06Z</dcterms:modified>
</cp:coreProperties>
</file>