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496" r:id="rId2"/>
    <p:sldId id="487" r:id="rId3"/>
    <p:sldId id="511" r:id="rId4"/>
    <p:sldId id="488" r:id="rId5"/>
    <p:sldId id="489" r:id="rId6"/>
    <p:sldId id="490" r:id="rId7"/>
    <p:sldId id="491" r:id="rId8"/>
    <p:sldId id="493" r:id="rId9"/>
    <p:sldId id="494" r:id="rId10"/>
    <p:sldId id="503" r:id="rId11"/>
    <p:sldId id="508" r:id="rId12"/>
    <p:sldId id="497" r:id="rId13"/>
    <p:sldId id="500" r:id="rId14"/>
    <p:sldId id="492" r:id="rId15"/>
    <p:sldId id="504" r:id="rId16"/>
    <p:sldId id="505" r:id="rId17"/>
    <p:sldId id="501" r:id="rId18"/>
    <p:sldId id="509" r:id="rId19"/>
    <p:sldId id="495" r:id="rId20"/>
    <p:sldId id="499" r:id="rId21"/>
    <p:sldId id="49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0C9B"/>
    <a:srgbClr val="07D2D7"/>
    <a:srgbClr val="00B050"/>
    <a:srgbClr val="A9DC86"/>
    <a:srgbClr val="A9DC22"/>
    <a:srgbClr val="FF4A37"/>
    <a:srgbClr val="24F3F8"/>
    <a:srgbClr val="FFFFCC"/>
    <a:srgbClr val="FFFF99"/>
    <a:srgbClr val="2CF3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37" autoAdjust="0"/>
    <p:restoredTop sz="94658" autoAdjust="0"/>
  </p:normalViewPr>
  <p:slideViewPr>
    <p:cSldViewPr>
      <p:cViewPr varScale="1">
        <p:scale>
          <a:sx n="108" d="100"/>
          <a:sy n="108" d="100"/>
        </p:scale>
        <p:origin x="1302"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E77858-5730-4B83-A561-3FDDEB3FB0B6}" type="datetimeFigureOut">
              <a:rPr lang="tr-TR" smtClean="0"/>
              <a:pPr/>
              <a:t>8.11.2019</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AAF301-DEC0-4B2B-8DEE-2E85D4B05DCE}" type="slidenum">
              <a:rPr lang="tr-TR" smtClean="0"/>
              <a:pPr/>
              <a:t>‹#›</a:t>
            </a:fld>
            <a:endParaRPr lang="tr-TR"/>
          </a:p>
        </p:txBody>
      </p:sp>
    </p:spTree>
    <p:extLst>
      <p:ext uri="{BB962C8B-B14F-4D97-AF65-F5344CB8AC3E}">
        <p14:creationId xmlns:p14="http://schemas.microsoft.com/office/powerpoint/2010/main" val="2111560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tr-TR"/>
              <a:t>15.02.2016</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566B0-C70A-4703-A899-AF8FA834F7F3}" type="slidenum">
              <a:rPr lang="en-US" smtClean="0"/>
              <a:pPr/>
              <a:t>‹#›</a:t>
            </a:fld>
            <a:endParaRPr lang="en-US"/>
          </a:p>
        </p:txBody>
      </p:sp>
    </p:spTree>
    <p:extLst>
      <p:ext uri="{BB962C8B-B14F-4D97-AF65-F5344CB8AC3E}">
        <p14:creationId xmlns:p14="http://schemas.microsoft.com/office/powerpoint/2010/main" val="1826157471"/>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tr-TR"/>
              <a:t>15.02.2016</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566B0-C70A-4703-A899-AF8FA834F7F3}" type="slidenum">
              <a:rPr lang="en-US" smtClean="0"/>
              <a:pPr/>
              <a:t>‹#›</a:t>
            </a:fld>
            <a:endParaRPr lang="en-US"/>
          </a:p>
        </p:txBody>
      </p:sp>
    </p:spTree>
    <p:extLst>
      <p:ext uri="{BB962C8B-B14F-4D97-AF65-F5344CB8AC3E}">
        <p14:creationId xmlns:p14="http://schemas.microsoft.com/office/powerpoint/2010/main" val="1271622956"/>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tr-TR"/>
              <a:t>15.02.2016</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566B0-C70A-4703-A899-AF8FA834F7F3}" type="slidenum">
              <a:rPr lang="en-US" smtClean="0"/>
              <a:pPr/>
              <a:t>‹#›</a:t>
            </a:fld>
            <a:endParaRPr lang="en-US"/>
          </a:p>
        </p:txBody>
      </p:sp>
    </p:spTree>
    <p:extLst>
      <p:ext uri="{BB962C8B-B14F-4D97-AF65-F5344CB8AC3E}">
        <p14:creationId xmlns:p14="http://schemas.microsoft.com/office/powerpoint/2010/main" val="3548868978"/>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userDrawn="1"/>
        </p:nvCxnSpPr>
        <p:spPr>
          <a:xfrm>
            <a:off x="179514" y="6237312"/>
            <a:ext cx="8712968" cy="0"/>
          </a:xfrm>
          <a:prstGeom prst="line">
            <a:avLst/>
          </a:prstGeom>
          <a:ln w="25400">
            <a:gradFill>
              <a:gsLst>
                <a:gs pos="100000">
                  <a:srgbClr val="002060"/>
                </a:gs>
                <a:gs pos="55000">
                  <a:srgbClr val="21D6E0"/>
                </a:gs>
                <a:gs pos="38000">
                  <a:srgbClr val="002060"/>
                </a:gs>
                <a:gs pos="74000">
                  <a:srgbClr val="005CBF"/>
                </a:gs>
              </a:gsLst>
              <a:lin ang="5400000" scaled="0"/>
            </a:gradFill>
          </a:ln>
        </p:spPr>
        <p:style>
          <a:lnRef idx="1">
            <a:schemeClr val="accent1"/>
          </a:lnRef>
          <a:fillRef idx="0">
            <a:schemeClr val="accent1"/>
          </a:fillRef>
          <a:effectRef idx="0">
            <a:schemeClr val="accent1"/>
          </a:effectRef>
          <a:fontRef idx="minor">
            <a:schemeClr val="tx1"/>
          </a:fontRef>
        </p:style>
      </p:cxnSp>
      <p:sp>
        <p:nvSpPr>
          <p:cNvPr id="10" name="1 İçerik Yer Tutucusu"/>
          <p:cNvSpPr txBox="1">
            <a:spLocks/>
          </p:cNvSpPr>
          <p:nvPr userDrawn="1"/>
        </p:nvSpPr>
        <p:spPr bwMode="auto">
          <a:xfrm>
            <a:off x="2123728" y="6309320"/>
            <a:ext cx="5112568" cy="521617"/>
          </a:xfrm>
          <a:prstGeom prst="rect">
            <a:avLst/>
          </a:prstGeom>
          <a:noFill/>
          <a:ln w="9525">
            <a:noFill/>
            <a:miter lim="800000"/>
            <a:headEnd/>
            <a:tailEnd/>
          </a:ln>
        </p:spPr>
        <p:txBody>
          <a:bodyPr vert="horz" wrap="square" lIns="182810" tIns="91405" rIns="91405" bIns="45702" numCol="1" anchor="t" anchorCtr="0" compatLnSpc="1">
            <a:prstTxWarp prst="textNoShape">
              <a:avLst/>
            </a:prstTxWarp>
            <a:normAutofit fontScale="92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65072" marR="0" lvl="0" indent="-265072" algn="ctr" defTabSz="914050" rtl="0" eaLnBrk="1" fontAlgn="auto" latinLnBrk="0" hangingPunct="1">
              <a:lnSpc>
                <a:spcPct val="100000"/>
              </a:lnSpc>
              <a:spcBef>
                <a:spcPts val="250"/>
              </a:spcBef>
              <a:spcAft>
                <a:spcPts val="0"/>
              </a:spcAft>
              <a:buClr>
                <a:schemeClr val="accent1"/>
              </a:buClr>
              <a:buSzPct val="80000"/>
              <a:buFont typeface="Wingdings 2" pitchFamily="18" charset="2"/>
              <a:buNone/>
              <a:tabLst/>
              <a:defRPr/>
            </a:pPr>
            <a:r>
              <a:rPr lang="tr-TR" sz="3200" b="1" spc="50" dirty="0">
                <a:ln w="11430"/>
                <a:solidFill>
                  <a:srgbClr val="0070C0"/>
                </a:solidFill>
                <a:effectLst>
                  <a:outerShdw blurRad="76200" dist="50800" dir="5400000" algn="tl" rotWithShape="0">
                    <a:srgbClr val="000000">
                      <a:alpha val="65000"/>
                    </a:srgbClr>
                  </a:outerShdw>
                </a:effectLst>
                <a:latin typeface="Calibri" pitchFamily="34" charset="0"/>
              </a:rPr>
              <a:t>Data İstanbul</a:t>
            </a:r>
            <a:endParaRPr kumimoji="0" lang="tr-TR" sz="3200" b="1" i="0" u="none" strike="noStrike" kern="1200" cap="none" spc="50" normalizeH="0" baseline="0" noProof="0" dirty="0">
              <a:ln w="11430"/>
              <a:solidFill>
                <a:srgbClr val="0070C0"/>
              </a:solidFill>
              <a:effectLst>
                <a:outerShdw blurRad="76200" dist="50800" dir="5400000" algn="tl" rotWithShape="0">
                  <a:srgbClr val="000000">
                    <a:alpha val="65000"/>
                  </a:srgbClr>
                </a:outerShdw>
              </a:effectLst>
              <a:uLnTx/>
              <a:uFillTx/>
              <a:latin typeface="Calibri" pitchFamily="34" charset="0"/>
            </a:endParaRPr>
          </a:p>
        </p:txBody>
      </p:sp>
      <p:cxnSp>
        <p:nvCxnSpPr>
          <p:cNvPr id="11" name="Straight Connector 10"/>
          <p:cNvCxnSpPr/>
          <p:nvPr userDrawn="1"/>
        </p:nvCxnSpPr>
        <p:spPr>
          <a:xfrm>
            <a:off x="179512" y="980728"/>
            <a:ext cx="8712968" cy="0"/>
          </a:xfrm>
          <a:prstGeom prst="line">
            <a:avLst/>
          </a:prstGeom>
          <a:ln w="25400">
            <a:gradFill>
              <a:gsLst>
                <a:gs pos="100000">
                  <a:srgbClr val="002060"/>
                </a:gs>
                <a:gs pos="55000">
                  <a:srgbClr val="21D6E0"/>
                </a:gs>
                <a:gs pos="38000">
                  <a:srgbClr val="002060"/>
                </a:gs>
                <a:gs pos="74000">
                  <a:srgbClr val="005CBF"/>
                </a:gs>
              </a:gsLst>
              <a:lin ang="5400000" scaled="0"/>
            </a:gradFill>
          </a:ln>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sz="half" idx="10"/>
          </p:nvPr>
        </p:nvSpPr>
        <p:spPr/>
        <p:txBody>
          <a:bodyPr/>
          <a:lstStyle/>
          <a:p>
            <a:r>
              <a:rPr lang="tr-TR"/>
              <a:t>15.02.2016</a:t>
            </a:r>
            <a:endParaRPr lang="en-US"/>
          </a:p>
        </p:txBody>
      </p:sp>
      <p:sp>
        <p:nvSpPr>
          <p:cNvPr id="16" name="Slide Number Placeholder 15"/>
          <p:cNvSpPr>
            <a:spLocks noGrp="1"/>
          </p:cNvSpPr>
          <p:nvPr>
            <p:ph type="sldNum" sz="quarter" idx="11"/>
          </p:nvPr>
        </p:nvSpPr>
        <p:spPr/>
        <p:txBody>
          <a:bodyPr/>
          <a:lstStyle/>
          <a:p>
            <a:fld id="{8CF566B0-C70A-4703-A899-AF8FA834F7F3}"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a:t>Click to edit Master title style</a:t>
            </a:r>
            <a:endParaRPr lang="tr-TR"/>
          </a:p>
        </p:txBody>
      </p:sp>
      <p:pic>
        <p:nvPicPr>
          <p:cNvPr id="2" name="Picture 1">
            <a:extLst>
              <a:ext uri="{FF2B5EF4-FFF2-40B4-BE49-F238E27FC236}">
                <a16:creationId xmlns:a16="http://schemas.microsoft.com/office/drawing/2014/main" id="{65642073-49FA-490B-8088-8447AF7241AE}"/>
              </a:ext>
            </a:extLst>
          </p:cNvPr>
          <p:cNvPicPr>
            <a:picLocks noChangeAspect="1"/>
          </p:cNvPicPr>
          <p:nvPr userDrawn="1"/>
        </p:nvPicPr>
        <p:blipFill>
          <a:blip r:embed="rId2"/>
          <a:stretch>
            <a:fillRect/>
          </a:stretch>
        </p:blipFill>
        <p:spPr>
          <a:xfrm>
            <a:off x="7884368" y="-1655"/>
            <a:ext cx="1193304" cy="725824"/>
          </a:xfrm>
          <a:prstGeom prst="rect">
            <a:avLst/>
          </a:prstGeom>
        </p:spPr>
      </p:pic>
    </p:spTree>
    <p:extLst>
      <p:ext uri="{BB962C8B-B14F-4D97-AF65-F5344CB8AC3E}">
        <p14:creationId xmlns:p14="http://schemas.microsoft.com/office/powerpoint/2010/main" val="1531285279"/>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tr-TR"/>
              <a:t>15.02.2016</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566B0-C70A-4703-A899-AF8FA834F7F3}" type="slidenum">
              <a:rPr lang="en-US" smtClean="0"/>
              <a:pPr/>
              <a:t>‹#›</a:t>
            </a:fld>
            <a:endParaRPr lang="en-US"/>
          </a:p>
        </p:txBody>
      </p:sp>
    </p:spTree>
    <p:extLst>
      <p:ext uri="{BB962C8B-B14F-4D97-AF65-F5344CB8AC3E}">
        <p14:creationId xmlns:p14="http://schemas.microsoft.com/office/powerpoint/2010/main" val="3307299234"/>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tr-TR"/>
              <a:t>15.02.2016</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566B0-C70A-4703-A899-AF8FA834F7F3}" type="slidenum">
              <a:rPr lang="en-US" smtClean="0"/>
              <a:pPr/>
              <a:t>‹#›</a:t>
            </a:fld>
            <a:endParaRPr lang="en-US"/>
          </a:p>
        </p:txBody>
      </p:sp>
    </p:spTree>
    <p:extLst>
      <p:ext uri="{BB962C8B-B14F-4D97-AF65-F5344CB8AC3E}">
        <p14:creationId xmlns:p14="http://schemas.microsoft.com/office/powerpoint/2010/main" val="2494202329"/>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tr-TR"/>
              <a:t>15.02.2016</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F566B0-C70A-4703-A899-AF8FA834F7F3}" type="slidenum">
              <a:rPr lang="en-US" smtClean="0"/>
              <a:pPr/>
              <a:t>‹#›</a:t>
            </a:fld>
            <a:endParaRPr lang="en-US"/>
          </a:p>
        </p:txBody>
      </p:sp>
    </p:spTree>
    <p:extLst>
      <p:ext uri="{BB962C8B-B14F-4D97-AF65-F5344CB8AC3E}">
        <p14:creationId xmlns:p14="http://schemas.microsoft.com/office/powerpoint/2010/main" val="1812031383"/>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tr-TR"/>
              <a:t>15.02.2016</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F566B0-C70A-4703-A899-AF8FA834F7F3}" type="slidenum">
              <a:rPr lang="en-US" smtClean="0"/>
              <a:pPr/>
              <a:t>‹#›</a:t>
            </a:fld>
            <a:endParaRPr lang="en-US"/>
          </a:p>
        </p:txBody>
      </p:sp>
    </p:spTree>
    <p:extLst>
      <p:ext uri="{BB962C8B-B14F-4D97-AF65-F5344CB8AC3E}">
        <p14:creationId xmlns:p14="http://schemas.microsoft.com/office/powerpoint/2010/main" val="333515873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tr-TR"/>
              <a:t>15.02.2016</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F566B0-C70A-4703-A899-AF8FA834F7F3}" type="slidenum">
              <a:rPr lang="en-US" smtClean="0"/>
              <a:pPr/>
              <a:t>‹#›</a:t>
            </a:fld>
            <a:endParaRPr lang="en-US"/>
          </a:p>
        </p:txBody>
      </p:sp>
    </p:spTree>
    <p:extLst>
      <p:ext uri="{BB962C8B-B14F-4D97-AF65-F5344CB8AC3E}">
        <p14:creationId xmlns:p14="http://schemas.microsoft.com/office/powerpoint/2010/main" val="2905070063"/>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tr-TR"/>
              <a:t>15.02.2016</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566B0-C70A-4703-A899-AF8FA834F7F3}" type="slidenum">
              <a:rPr lang="en-US" smtClean="0"/>
              <a:pPr/>
              <a:t>‹#›</a:t>
            </a:fld>
            <a:endParaRPr lang="en-US"/>
          </a:p>
        </p:txBody>
      </p:sp>
    </p:spTree>
    <p:extLst>
      <p:ext uri="{BB962C8B-B14F-4D97-AF65-F5344CB8AC3E}">
        <p14:creationId xmlns:p14="http://schemas.microsoft.com/office/powerpoint/2010/main" val="227398991"/>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tr-TR"/>
              <a:t>15.02.2016</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566B0-C70A-4703-A899-AF8FA834F7F3}" type="slidenum">
              <a:rPr lang="en-US" smtClean="0"/>
              <a:pPr/>
              <a:t>‹#›</a:t>
            </a:fld>
            <a:endParaRPr lang="en-US"/>
          </a:p>
        </p:txBody>
      </p:sp>
    </p:spTree>
    <p:extLst>
      <p:ext uri="{BB962C8B-B14F-4D97-AF65-F5344CB8AC3E}">
        <p14:creationId xmlns:p14="http://schemas.microsoft.com/office/powerpoint/2010/main" val="240909272"/>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tr-TR"/>
              <a:t>15.02.2016</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566B0-C70A-4703-A899-AF8FA834F7F3}" type="slidenum">
              <a:rPr lang="en-US" smtClean="0"/>
              <a:pPr/>
              <a:t>‹#›</a:t>
            </a:fld>
            <a:endParaRPr lang="en-US"/>
          </a:p>
        </p:txBody>
      </p:sp>
    </p:spTree>
    <p:extLst>
      <p:ext uri="{BB962C8B-B14F-4D97-AF65-F5344CB8AC3E}">
        <p14:creationId xmlns:p14="http://schemas.microsoft.com/office/powerpoint/2010/main" val="3286919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dir="r"/>
  </p:transition>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İçerik Yer Tutucusu"/>
          <p:cNvSpPr txBox="1">
            <a:spLocks/>
          </p:cNvSpPr>
          <p:nvPr/>
        </p:nvSpPr>
        <p:spPr bwMode="auto">
          <a:xfrm>
            <a:off x="611560" y="3429000"/>
            <a:ext cx="8136904" cy="1296144"/>
          </a:xfrm>
          <a:prstGeom prst="rect">
            <a:avLst/>
          </a:prstGeom>
          <a:noFill/>
          <a:ln w="9525">
            <a:noFill/>
            <a:miter lim="800000"/>
            <a:headEnd/>
            <a:tailEnd/>
          </a:ln>
        </p:spPr>
        <p:txBody>
          <a:bodyPr vert="horz" wrap="square" lIns="182810" tIns="91405" rIns="91405" bIns="45702" numCol="1" anchor="ctr" anchorCtr="0" compatLnSpc="1">
            <a:prstTxWarp prst="textNoShape">
              <a:avLst/>
            </a:prstTxWarp>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65072" indent="-265072" algn="r">
              <a:spcBef>
                <a:spcPts val="250"/>
              </a:spcBef>
              <a:buClr>
                <a:schemeClr val="accent1"/>
              </a:buClr>
              <a:buSzPct val="80000"/>
              <a:defRPr/>
            </a:pPr>
            <a:r>
              <a:rPr lang="tr-TR" sz="4800" b="1" spc="50" dirty="0">
                <a:ln w="11430"/>
                <a:solidFill>
                  <a:srgbClr val="FF0000"/>
                </a:solidFill>
                <a:effectLst>
                  <a:outerShdw blurRad="76200" dist="50800" dir="5400000" algn="tl" rotWithShape="0">
                    <a:srgbClr val="000000">
                      <a:alpha val="65000"/>
                    </a:srgbClr>
                  </a:outerShdw>
                </a:effectLst>
                <a:latin typeface="Calibri" pitchFamily="34" charset="0"/>
              </a:rPr>
              <a:t>MAKİNE ÖĞRENMESİNİN TEMELLERİ</a:t>
            </a:r>
          </a:p>
        </p:txBody>
      </p:sp>
      <p:sp>
        <p:nvSpPr>
          <p:cNvPr id="13" name="TextBox 12">
            <a:extLst>
              <a:ext uri="{FF2B5EF4-FFF2-40B4-BE49-F238E27FC236}">
                <a16:creationId xmlns:a16="http://schemas.microsoft.com/office/drawing/2014/main" id="{01DA48DF-1754-4FC6-B0CD-0FFC1F10B92F}"/>
              </a:ext>
            </a:extLst>
          </p:cNvPr>
          <p:cNvSpPr txBox="1"/>
          <p:nvPr/>
        </p:nvSpPr>
        <p:spPr>
          <a:xfrm>
            <a:off x="4337236" y="4911551"/>
            <a:ext cx="4392488" cy="461665"/>
          </a:xfrm>
          <a:prstGeom prst="rect">
            <a:avLst/>
          </a:prstGeom>
          <a:noFill/>
        </p:spPr>
        <p:txBody>
          <a:bodyPr wrap="square" rtlCol="0">
            <a:spAutoFit/>
          </a:bodyPr>
          <a:lstStyle/>
          <a:p>
            <a:pPr algn="r"/>
            <a:r>
              <a:rPr lang="tr-TR" altLang="en-US" sz="2400" b="1" dirty="0">
                <a:solidFill>
                  <a:schemeClr val="accent2">
                    <a:lumMod val="50000"/>
                  </a:schemeClr>
                </a:solidFill>
              </a:rPr>
              <a:t>MAKİNE ÖĞRENMESİNE GİRİŞ</a:t>
            </a:r>
            <a:endParaRPr lang="tr-TR" sz="2400" dirty="0"/>
          </a:p>
        </p:txBody>
      </p:sp>
    </p:spTree>
    <p:extLst>
      <p:ext uri="{BB962C8B-B14F-4D97-AF65-F5344CB8AC3E}">
        <p14:creationId xmlns:p14="http://schemas.microsoft.com/office/powerpoint/2010/main" val="538720395"/>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İçerik Yer Tutucusu"/>
          <p:cNvSpPr txBox="1">
            <a:spLocks/>
          </p:cNvSpPr>
          <p:nvPr/>
        </p:nvSpPr>
        <p:spPr bwMode="auto">
          <a:xfrm>
            <a:off x="827584" y="116632"/>
            <a:ext cx="6480720" cy="504056"/>
          </a:xfrm>
          <a:prstGeom prst="rect">
            <a:avLst/>
          </a:prstGeom>
          <a:noFill/>
          <a:ln w="9525">
            <a:noFill/>
            <a:miter lim="800000"/>
            <a:headEnd/>
            <a:tailEnd/>
          </a:ln>
        </p:spPr>
        <p:txBody>
          <a:bodyPr vert="horz" wrap="square" lIns="182810" tIns="91405" rIns="91405" bIns="45702" numCol="1" anchor="ctr" anchorCtr="0" compatLnSpc="1">
            <a:prstTxWarp prst="textNoShape">
              <a:avLst/>
            </a:prstTxWarp>
            <a:normAutofit fontScale="700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65072" indent="-265072" algn="ctr">
              <a:spcBef>
                <a:spcPts val="250"/>
              </a:spcBef>
              <a:buClr>
                <a:schemeClr val="accent1"/>
              </a:buClr>
              <a:buSzPct val="80000"/>
              <a:defRPr/>
            </a:pPr>
            <a:r>
              <a:rPr lang="tr-TR" sz="4000" b="1" spc="50" dirty="0">
                <a:ln w="11430"/>
                <a:solidFill>
                  <a:schemeClr val="bg1"/>
                </a:solidFill>
                <a:effectLst>
                  <a:outerShdw blurRad="76200" dist="50800" dir="5400000" algn="tl" rotWithShape="0">
                    <a:srgbClr val="000000">
                      <a:alpha val="65000"/>
                    </a:srgbClr>
                  </a:outerShdw>
                </a:effectLst>
                <a:latin typeface="Calibri" pitchFamily="34" charset="0"/>
              </a:rPr>
              <a:t>MAKİNE ÖĞRENMESİNE GİRİŞ</a:t>
            </a:r>
          </a:p>
        </p:txBody>
      </p:sp>
      <p:sp>
        <p:nvSpPr>
          <p:cNvPr id="3" name="TextBox 2">
            <a:extLst>
              <a:ext uri="{FF2B5EF4-FFF2-40B4-BE49-F238E27FC236}">
                <a16:creationId xmlns:a16="http://schemas.microsoft.com/office/drawing/2014/main" id="{AB059539-5EDF-4B2E-9D80-7817A9577C34}"/>
              </a:ext>
            </a:extLst>
          </p:cNvPr>
          <p:cNvSpPr txBox="1"/>
          <p:nvPr/>
        </p:nvSpPr>
        <p:spPr>
          <a:xfrm>
            <a:off x="827584" y="534212"/>
            <a:ext cx="7056784" cy="461665"/>
          </a:xfrm>
          <a:prstGeom prst="rect">
            <a:avLst/>
          </a:prstGeom>
          <a:noFill/>
        </p:spPr>
        <p:txBody>
          <a:bodyPr wrap="square" rtlCol="0">
            <a:spAutoFit/>
          </a:bodyPr>
          <a:lstStyle/>
          <a:p>
            <a:pPr algn="ctr"/>
            <a:r>
              <a:rPr lang="tr-TR" altLang="en-US" sz="2400" b="1" dirty="0">
                <a:solidFill>
                  <a:schemeClr val="accent2">
                    <a:lumMod val="50000"/>
                  </a:schemeClr>
                </a:solidFill>
              </a:rPr>
              <a:t>Ev Fiyat Kestirimi</a:t>
            </a:r>
            <a:endParaRPr lang="tr-TR" sz="2400" dirty="0"/>
          </a:p>
        </p:txBody>
      </p:sp>
      <p:cxnSp>
        <p:nvCxnSpPr>
          <p:cNvPr id="5" name="Straight Arrow Connector 4">
            <a:extLst>
              <a:ext uri="{FF2B5EF4-FFF2-40B4-BE49-F238E27FC236}">
                <a16:creationId xmlns:a16="http://schemas.microsoft.com/office/drawing/2014/main" id="{9801DED1-A4B1-42B4-958C-70C7DB3FB078}"/>
              </a:ext>
            </a:extLst>
          </p:cNvPr>
          <p:cNvCxnSpPr/>
          <p:nvPr/>
        </p:nvCxnSpPr>
        <p:spPr>
          <a:xfrm>
            <a:off x="2195736" y="4869160"/>
            <a:ext cx="4464496"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B1F4BA5-DDA6-4245-8855-4A7D07863EE5}"/>
              </a:ext>
            </a:extLst>
          </p:cNvPr>
          <p:cNvCxnSpPr>
            <a:cxnSpLocks/>
          </p:cNvCxnSpPr>
          <p:nvPr/>
        </p:nvCxnSpPr>
        <p:spPr>
          <a:xfrm flipV="1">
            <a:off x="2348136" y="1700808"/>
            <a:ext cx="0" cy="332075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BB9304DF-2971-486E-8891-8C1309413A7F}"/>
              </a:ext>
            </a:extLst>
          </p:cNvPr>
          <p:cNvGrpSpPr/>
          <p:nvPr/>
        </p:nvGrpSpPr>
        <p:grpSpPr>
          <a:xfrm>
            <a:off x="3473484" y="2919853"/>
            <a:ext cx="161770" cy="143998"/>
            <a:chOff x="3654621" y="2303502"/>
            <a:chExt cx="174597" cy="186654"/>
          </a:xfrm>
        </p:grpSpPr>
        <p:cxnSp>
          <p:nvCxnSpPr>
            <p:cNvPr id="18" name="Straight Connector 17">
              <a:extLst>
                <a:ext uri="{FF2B5EF4-FFF2-40B4-BE49-F238E27FC236}">
                  <a16:creationId xmlns:a16="http://schemas.microsoft.com/office/drawing/2014/main" id="{8C7EFA1B-0AFA-4D1B-9C56-4B9B0746CA07}"/>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4C9F11F-993E-4843-8492-BD947552138F}"/>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E4F914AF-2FF9-49B5-B55E-8BA0518B7F4C}"/>
              </a:ext>
            </a:extLst>
          </p:cNvPr>
          <p:cNvGrpSpPr/>
          <p:nvPr/>
        </p:nvGrpSpPr>
        <p:grpSpPr>
          <a:xfrm>
            <a:off x="4067944" y="2619388"/>
            <a:ext cx="161770" cy="143998"/>
            <a:chOff x="3654621" y="2303502"/>
            <a:chExt cx="174597" cy="186654"/>
          </a:xfrm>
        </p:grpSpPr>
        <p:cxnSp>
          <p:nvCxnSpPr>
            <p:cNvPr id="36" name="Straight Connector 35">
              <a:extLst>
                <a:ext uri="{FF2B5EF4-FFF2-40B4-BE49-F238E27FC236}">
                  <a16:creationId xmlns:a16="http://schemas.microsoft.com/office/drawing/2014/main" id="{81B6882F-16A7-4DF1-9141-A6C0D01BCFFD}"/>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A33A9AF-6DC8-4DC1-8305-8CC8780B8381}"/>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DC7A5262-31A1-4A22-9C26-5778F531E2A3}"/>
              </a:ext>
            </a:extLst>
          </p:cNvPr>
          <p:cNvGrpSpPr/>
          <p:nvPr/>
        </p:nvGrpSpPr>
        <p:grpSpPr>
          <a:xfrm>
            <a:off x="3546553" y="3255206"/>
            <a:ext cx="161770" cy="143998"/>
            <a:chOff x="3654621" y="2303502"/>
            <a:chExt cx="174597" cy="186654"/>
          </a:xfrm>
        </p:grpSpPr>
        <p:cxnSp>
          <p:nvCxnSpPr>
            <p:cNvPr id="39" name="Straight Connector 38">
              <a:extLst>
                <a:ext uri="{FF2B5EF4-FFF2-40B4-BE49-F238E27FC236}">
                  <a16:creationId xmlns:a16="http://schemas.microsoft.com/office/drawing/2014/main" id="{3E9DB2ED-4FCD-4E55-A7CB-E4A02FB5AC05}"/>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E6A290A-68BB-4496-98B1-454A45FEF6E1}"/>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55EC9D1-9542-4628-8241-5F1513CB290A}"/>
              </a:ext>
            </a:extLst>
          </p:cNvPr>
          <p:cNvGrpSpPr/>
          <p:nvPr/>
        </p:nvGrpSpPr>
        <p:grpSpPr>
          <a:xfrm>
            <a:off x="3217337" y="3670606"/>
            <a:ext cx="161770" cy="143998"/>
            <a:chOff x="3654621" y="2303502"/>
            <a:chExt cx="174597" cy="186654"/>
          </a:xfrm>
        </p:grpSpPr>
        <p:cxnSp>
          <p:nvCxnSpPr>
            <p:cNvPr id="42" name="Straight Connector 41">
              <a:extLst>
                <a:ext uri="{FF2B5EF4-FFF2-40B4-BE49-F238E27FC236}">
                  <a16:creationId xmlns:a16="http://schemas.microsoft.com/office/drawing/2014/main" id="{1411F9A8-27EC-4E74-A4AE-4AF710B210D4}"/>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60E1751-D172-47A0-9D1E-206357DF303B}"/>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01AF3A5D-17E3-4A6D-81C2-30AE2A65ED4F}"/>
              </a:ext>
            </a:extLst>
          </p:cNvPr>
          <p:cNvGrpSpPr/>
          <p:nvPr/>
        </p:nvGrpSpPr>
        <p:grpSpPr>
          <a:xfrm>
            <a:off x="3840783" y="2943709"/>
            <a:ext cx="161770" cy="143998"/>
            <a:chOff x="3654621" y="2303502"/>
            <a:chExt cx="174597" cy="186654"/>
          </a:xfrm>
        </p:grpSpPr>
        <p:cxnSp>
          <p:nvCxnSpPr>
            <p:cNvPr id="45" name="Straight Connector 44">
              <a:extLst>
                <a:ext uri="{FF2B5EF4-FFF2-40B4-BE49-F238E27FC236}">
                  <a16:creationId xmlns:a16="http://schemas.microsoft.com/office/drawing/2014/main" id="{BAACBF28-B7F9-4483-8CFD-CA61ADFEE15F}"/>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23EE3B7-EF8F-43E9-82B4-2F651B42C598}"/>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9612C953-F2FC-4BD9-AEEF-88B827110620}"/>
              </a:ext>
            </a:extLst>
          </p:cNvPr>
          <p:cNvGrpSpPr/>
          <p:nvPr/>
        </p:nvGrpSpPr>
        <p:grpSpPr>
          <a:xfrm>
            <a:off x="3161716" y="3294757"/>
            <a:ext cx="161770" cy="143998"/>
            <a:chOff x="3654621" y="2303502"/>
            <a:chExt cx="174597" cy="186654"/>
          </a:xfrm>
        </p:grpSpPr>
        <p:cxnSp>
          <p:nvCxnSpPr>
            <p:cNvPr id="48" name="Straight Connector 47">
              <a:extLst>
                <a:ext uri="{FF2B5EF4-FFF2-40B4-BE49-F238E27FC236}">
                  <a16:creationId xmlns:a16="http://schemas.microsoft.com/office/drawing/2014/main" id="{8B389BB3-E856-4FF0-B165-3F407217C2D0}"/>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56A8F42-C07C-4FAB-BE5A-4731C2FF05B9}"/>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0C1A86E7-2B41-44E0-B7B4-1EAC3E1339EF}"/>
              </a:ext>
            </a:extLst>
          </p:cNvPr>
          <p:cNvGrpSpPr/>
          <p:nvPr/>
        </p:nvGrpSpPr>
        <p:grpSpPr>
          <a:xfrm>
            <a:off x="3007300" y="4009209"/>
            <a:ext cx="161770" cy="143998"/>
            <a:chOff x="3654621" y="2303502"/>
            <a:chExt cx="174597" cy="186654"/>
          </a:xfrm>
        </p:grpSpPr>
        <p:cxnSp>
          <p:nvCxnSpPr>
            <p:cNvPr id="51" name="Straight Connector 50">
              <a:extLst>
                <a:ext uri="{FF2B5EF4-FFF2-40B4-BE49-F238E27FC236}">
                  <a16:creationId xmlns:a16="http://schemas.microsoft.com/office/drawing/2014/main" id="{BC5913FF-11C6-4F46-AB6B-FA60571D7106}"/>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8712A24-7AB0-4F3A-9211-6107B9766A47}"/>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BFE107F9-924A-4A6F-8A98-C9B917024880}"/>
              </a:ext>
            </a:extLst>
          </p:cNvPr>
          <p:cNvGrpSpPr/>
          <p:nvPr/>
        </p:nvGrpSpPr>
        <p:grpSpPr>
          <a:xfrm>
            <a:off x="4370764" y="2829658"/>
            <a:ext cx="161770" cy="143998"/>
            <a:chOff x="3654621" y="2303502"/>
            <a:chExt cx="174597" cy="186654"/>
          </a:xfrm>
        </p:grpSpPr>
        <p:cxnSp>
          <p:nvCxnSpPr>
            <p:cNvPr id="54" name="Straight Connector 53">
              <a:extLst>
                <a:ext uri="{FF2B5EF4-FFF2-40B4-BE49-F238E27FC236}">
                  <a16:creationId xmlns:a16="http://schemas.microsoft.com/office/drawing/2014/main" id="{84DFC760-9F6A-494B-B395-AABA461CE191}"/>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A783106-964C-46B4-964E-1844FDB15A12}"/>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05669738-44DA-466B-A3BE-05B0139722B5}"/>
              </a:ext>
            </a:extLst>
          </p:cNvPr>
          <p:cNvGrpSpPr/>
          <p:nvPr/>
        </p:nvGrpSpPr>
        <p:grpSpPr>
          <a:xfrm>
            <a:off x="4491115" y="2485330"/>
            <a:ext cx="161770" cy="143998"/>
            <a:chOff x="3654621" y="2303502"/>
            <a:chExt cx="174597" cy="186654"/>
          </a:xfrm>
        </p:grpSpPr>
        <p:cxnSp>
          <p:nvCxnSpPr>
            <p:cNvPr id="57" name="Straight Connector 56">
              <a:extLst>
                <a:ext uri="{FF2B5EF4-FFF2-40B4-BE49-F238E27FC236}">
                  <a16:creationId xmlns:a16="http://schemas.microsoft.com/office/drawing/2014/main" id="{689191EF-6CAA-4759-AC30-B612130B3940}"/>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8639B5-739F-4DB8-9F29-52B4F0A8D669}"/>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id="{9792F998-01A3-4048-B3E0-D14F0984A87F}"/>
              </a:ext>
            </a:extLst>
          </p:cNvPr>
          <p:cNvSpPr txBox="1"/>
          <p:nvPr/>
        </p:nvSpPr>
        <p:spPr>
          <a:xfrm>
            <a:off x="4139952" y="5229200"/>
            <a:ext cx="1835759" cy="369332"/>
          </a:xfrm>
          <a:prstGeom prst="rect">
            <a:avLst/>
          </a:prstGeom>
          <a:noFill/>
        </p:spPr>
        <p:txBody>
          <a:bodyPr wrap="none" rtlCol="0">
            <a:spAutoFit/>
          </a:bodyPr>
          <a:lstStyle/>
          <a:p>
            <a:r>
              <a:rPr lang="tr-TR" dirty="0"/>
              <a:t>X</a:t>
            </a:r>
            <a:r>
              <a:rPr lang="tr-TR" sz="1400" dirty="0"/>
              <a:t>1: </a:t>
            </a:r>
            <a:r>
              <a:rPr lang="tr-TR" dirty="0"/>
              <a:t>Büyüklük (m2)</a:t>
            </a:r>
          </a:p>
        </p:txBody>
      </p:sp>
      <p:sp>
        <p:nvSpPr>
          <p:cNvPr id="60" name="TextBox 59">
            <a:extLst>
              <a:ext uri="{FF2B5EF4-FFF2-40B4-BE49-F238E27FC236}">
                <a16:creationId xmlns:a16="http://schemas.microsoft.com/office/drawing/2014/main" id="{4BC16343-F315-46A1-803F-A389ED88082F}"/>
              </a:ext>
            </a:extLst>
          </p:cNvPr>
          <p:cNvSpPr txBox="1"/>
          <p:nvPr/>
        </p:nvSpPr>
        <p:spPr>
          <a:xfrm>
            <a:off x="554807" y="2930433"/>
            <a:ext cx="1254702" cy="369332"/>
          </a:xfrm>
          <a:prstGeom prst="rect">
            <a:avLst/>
          </a:prstGeom>
          <a:noFill/>
        </p:spPr>
        <p:txBody>
          <a:bodyPr wrap="none" rtlCol="0">
            <a:spAutoFit/>
          </a:bodyPr>
          <a:lstStyle/>
          <a:p>
            <a:r>
              <a:rPr lang="tr-TR" dirty="0"/>
              <a:t>X</a:t>
            </a:r>
            <a:r>
              <a:rPr lang="tr-TR" sz="1400" dirty="0"/>
              <a:t>2: </a:t>
            </a:r>
            <a:r>
              <a:rPr lang="tr-TR" dirty="0"/>
              <a:t>Fiyat; TL</a:t>
            </a:r>
          </a:p>
        </p:txBody>
      </p:sp>
      <p:cxnSp>
        <p:nvCxnSpPr>
          <p:cNvPr id="62" name="Straight Connector 61">
            <a:extLst>
              <a:ext uri="{FF2B5EF4-FFF2-40B4-BE49-F238E27FC236}">
                <a16:creationId xmlns:a16="http://schemas.microsoft.com/office/drawing/2014/main" id="{83994F38-2A7C-4410-A9A0-9558EF7D864B}"/>
              </a:ext>
            </a:extLst>
          </p:cNvPr>
          <p:cNvCxnSpPr>
            <a:cxnSpLocks/>
          </p:cNvCxnSpPr>
          <p:nvPr/>
        </p:nvCxnSpPr>
        <p:spPr>
          <a:xfrm flipH="1">
            <a:off x="2996008" y="2310076"/>
            <a:ext cx="2291519" cy="1586043"/>
          </a:xfrm>
          <a:prstGeom prst="line">
            <a:avLst/>
          </a:prstGeom>
          <a:ln w="25400">
            <a:solidFill>
              <a:srgbClr val="E20C9B"/>
            </a:solidFill>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2284BE76-E095-4CFE-A47D-7CEC2B4DD855}"/>
              </a:ext>
            </a:extLst>
          </p:cNvPr>
          <p:cNvGrpSpPr/>
          <p:nvPr/>
        </p:nvGrpSpPr>
        <p:grpSpPr>
          <a:xfrm>
            <a:off x="4907951" y="2546638"/>
            <a:ext cx="161770" cy="143998"/>
            <a:chOff x="3654621" y="2303502"/>
            <a:chExt cx="174597" cy="186654"/>
          </a:xfrm>
        </p:grpSpPr>
        <p:cxnSp>
          <p:nvCxnSpPr>
            <p:cNvPr id="65" name="Straight Connector 64">
              <a:extLst>
                <a:ext uri="{FF2B5EF4-FFF2-40B4-BE49-F238E27FC236}">
                  <a16:creationId xmlns:a16="http://schemas.microsoft.com/office/drawing/2014/main" id="{C1D03FDA-70BF-42C5-BDCD-292995D914F5}"/>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A545392-9CEB-4516-B308-6F3E125A4B94}"/>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8FA9E4E7-F62F-489C-9544-CF0D3F6A626F}"/>
              </a:ext>
            </a:extLst>
          </p:cNvPr>
          <p:cNvGrpSpPr/>
          <p:nvPr/>
        </p:nvGrpSpPr>
        <p:grpSpPr>
          <a:xfrm>
            <a:off x="5288439" y="2444193"/>
            <a:ext cx="161770" cy="143998"/>
            <a:chOff x="3654621" y="2303502"/>
            <a:chExt cx="174597" cy="186654"/>
          </a:xfrm>
        </p:grpSpPr>
        <p:cxnSp>
          <p:nvCxnSpPr>
            <p:cNvPr id="68" name="Straight Connector 67">
              <a:extLst>
                <a:ext uri="{FF2B5EF4-FFF2-40B4-BE49-F238E27FC236}">
                  <a16:creationId xmlns:a16="http://schemas.microsoft.com/office/drawing/2014/main" id="{6DCA6747-0656-4907-9F77-242E7F99A7CB}"/>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B6E73B0-E182-4BE1-A6A3-675CC29930D9}"/>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35D13ADC-2E8E-42A3-A5D6-005CC420A930}"/>
              </a:ext>
            </a:extLst>
          </p:cNvPr>
          <p:cNvGrpSpPr/>
          <p:nvPr/>
        </p:nvGrpSpPr>
        <p:grpSpPr>
          <a:xfrm>
            <a:off x="5601435" y="2609273"/>
            <a:ext cx="161770" cy="143998"/>
            <a:chOff x="3654621" y="2303502"/>
            <a:chExt cx="174597" cy="186654"/>
          </a:xfrm>
        </p:grpSpPr>
        <p:cxnSp>
          <p:nvCxnSpPr>
            <p:cNvPr id="71" name="Straight Connector 70">
              <a:extLst>
                <a:ext uri="{FF2B5EF4-FFF2-40B4-BE49-F238E27FC236}">
                  <a16:creationId xmlns:a16="http://schemas.microsoft.com/office/drawing/2014/main" id="{4BC3E4B6-1A54-4D51-A7EA-C22E3538496F}"/>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B2A460B-6E19-4640-8362-5734C745CAB7}"/>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9" name="Freeform: Shape 18">
            <a:extLst>
              <a:ext uri="{FF2B5EF4-FFF2-40B4-BE49-F238E27FC236}">
                <a16:creationId xmlns:a16="http://schemas.microsoft.com/office/drawing/2014/main" id="{345FF14F-B4E8-450A-8642-29E10DB953CB}"/>
              </a:ext>
            </a:extLst>
          </p:cNvPr>
          <p:cNvSpPr/>
          <p:nvPr/>
        </p:nvSpPr>
        <p:spPr>
          <a:xfrm>
            <a:off x="3043457" y="2435445"/>
            <a:ext cx="2587765" cy="1699078"/>
          </a:xfrm>
          <a:custGeom>
            <a:avLst/>
            <a:gdLst>
              <a:gd name="connsiteX0" fmla="*/ 0 w 2396971"/>
              <a:gd name="connsiteY0" fmla="*/ 1669002 h 1669002"/>
              <a:gd name="connsiteX1" fmla="*/ 479394 w 2396971"/>
              <a:gd name="connsiteY1" fmla="*/ 923278 h 1669002"/>
              <a:gd name="connsiteX2" fmla="*/ 1305018 w 2396971"/>
              <a:gd name="connsiteY2" fmla="*/ 257453 h 1669002"/>
              <a:gd name="connsiteX3" fmla="*/ 2396971 w 2396971"/>
              <a:gd name="connsiteY3" fmla="*/ 0 h 1669002"/>
            </a:gdLst>
            <a:ahLst/>
            <a:cxnLst>
              <a:cxn ang="0">
                <a:pos x="connsiteX0" y="connsiteY0"/>
              </a:cxn>
              <a:cxn ang="0">
                <a:pos x="connsiteX1" y="connsiteY1"/>
              </a:cxn>
              <a:cxn ang="0">
                <a:pos x="connsiteX2" y="connsiteY2"/>
              </a:cxn>
              <a:cxn ang="0">
                <a:pos x="connsiteX3" y="connsiteY3"/>
              </a:cxn>
            </a:cxnLst>
            <a:rect l="l" t="t" r="r" b="b"/>
            <a:pathLst>
              <a:path w="2396971" h="1669002">
                <a:moveTo>
                  <a:pt x="0" y="1669002"/>
                </a:moveTo>
                <a:cubicBezTo>
                  <a:pt x="130945" y="1413769"/>
                  <a:pt x="261891" y="1158536"/>
                  <a:pt x="479394" y="923278"/>
                </a:cubicBezTo>
                <a:cubicBezTo>
                  <a:pt x="696897" y="688020"/>
                  <a:pt x="985422" y="411333"/>
                  <a:pt x="1305018" y="257453"/>
                </a:cubicBezTo>
                <a:cubicBezTo>
                  <a:pt x="1624614" y="103573"/>
                  <a:pt x="2204622" y="5918"/>
                  <a:pt x="239697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1" name="Straight Connector 20">
            <a:extLst>
              <a:ext uri="{FF2B5EF4-FFF2-40B4-BE49-F238E27FC236}">
                <a16:creationId xmlns:a16="http://schemas.microsoft.com/office/drawing/2014/main" id="{75CE6E1C-D838-48C5-ABE6-25FF72C80F9F}"/>
              </a:ext>
            </a:extLst>
          </p:cNvPr>
          <p:cNvCxnSpPr/>
          <p:nvPr/>
        </p:nvCxnSpPr>
        <p:spPr>
          <a:xfrm>
            <a:off x="2262309" y="4365104"/>
            <a:ext cx="14401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26A22BB-E62A-4DC5-A35F-BB11B2BEC8AE}"/>
              </a:ext>
            </a:extLst>
          </p:cNvPr>
          <p:cNvCxnSpPr/>
          <p:nvPr/>
        </p:nvCxnSpPr>
        <p:spPr>
          <a:xfrm>
            <a:off x="2276128" y="3896119"/>
            <a:ext cx="14401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5FFA73F-3EAC-422E-9309-F46F795BF5AB}"/>
              </a:ext>
            </a:extLst>
          </p:cNvPr>
          <p:cNvCxnSpPr>
            <a:cxnSpLocks/>
          </p:cNvCxnSpPr>
          <p:nvPr/>
        </p:nvCxnSpPr>
        <p:spPr>
          <a:xfrm>
            <a:off x="2277097" y="3397703"/>
            <a:ext cx="14401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A84E38B-F02F-4236-ADEC-F10B76A9ECB7}"/>
              </a:ext>
            </a:extLst>
          </p:cNvPr>
          <p:cNvCxnSpPr/>
          <p:nvPr/>
        </p:nvCxnSpPr>
        <p:spPr>
          <a:xfrm>
            <a:off x="2284495" y="2900906"/>
            <a:ext cx="14401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F648921-5839-46AE-8F10-A17DE4ED2AE0}"/>
              </a:ext>
            </a:extLst>
          </p:cNvPr>
          <p:cNvCxnSpPr/>
          <p:nvPr/>
        </p:nvCxnSpPr>
        <p:spPr>
          <a:xfrm>
            <a:off x="2284495" y="2444193"/>
            <a:ext cx="14401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2781DC9-76F6-4F0A-8D05-6070250AC8B9}"/>
              </a:ext>
            </a:extLst>
          </p:cNvPr>
          <p:cNvSpPr txBox="1"/>
          <p:nvPr/>
        </p:nvSpPr>
        <p:spPr>
          <a:xfrm>
            <a:off x="1668328" y="4180438"/>
            <a:ext cx="651140" cy="338554"/>
          </a:xfrm>
          <a:prstGeom prst="rect">
            <a:avLst/>
          </a:prstGeom>
          <a:noFill/>
        </p:spPr>
        <p:txBody>
          <a:bodyPr wrap="none" rtlCol="0">
            <a:spAutoFit/>
          </a:bodyPr>
          <a:lstStyle/>
          <a:p>
            <a:r>
              <a:rPr lang="tr-TR" sz="1600" dirty="0"/>
              <a:t>300 K</a:t>
            </a:r>
          </a:p>
        </p:txBody>
      </p:sp>
      <p:sp>
        <p:nvSpPr>
          <p:cNvPr id="77" name="TextBox 76">
            <a:extLst>
              <a:ext uri="{FF2B5EF4-FFF2-40B4-BE49-F238E27FC236}">
                <a16:creationId xmlns:a16="http://schemas.microsoft.com/office/drawing/2014/main" id="{AC813F9C-BD45-4D2A-B83E-B9CF51452401}"/>
              </a:ext>
            </a:extLst>
          </p:cNvPr>
          <p:cNvSpPr txBox="1"/>
          <p:nvPr/>
        </p:nvSpPr>
        <p:spPr>
          <a:xfrm>
            <a:off x="1678871" y="3746373"/>
            <a:ext cx="651140" cy="338554"/>
          </a:xfrm>
          <a:prstGeom prst="rect">
            <a:avLst/>
          </a:prstGeom>
          <a:noFill/>
        </p:spPr>
        <p:txBody>
          <a:bodyPr wrap="none" rtlCol="0">
            <a:spAutoFit/>
          </a:bodyPr>
          <a:lstStyle/>
          <a:p>
            <a:r>
              <a:rPr lang="tr-TR" sz="1600" dirty="0"/>
              <a:t>400 K</a:t>
            </a:r>
          </a:p>
        </p:txBody>
      </p:sp>
      <p:sp>
        <p:nvSpPr>
          <p:cNvPr id="78" name="TextBox 77">
            <a:extLst>
              <a:ext uri="{FF2B5EF4-FFF2-40B4-BE49-F238E27FC236}">
                <a16:creationId xmlns:a16="http://schemas.microsoft.com/office/drawing/2014/main" id="{52A8DA62-5615-412B-A615-D09B020B2796}"/>
              </a:ext>
            </a:extLst>
          </p:cNvPr>
          <p:cNvSpPr txBox="1"/>
          <p:nvPr/>
        </p:nvSpPr>
        <p:spPr>
          <a:xfrm>
            <a:off x="1688973" y="3249576"/>
            <a:ext cx="651140" cy="338554"/>
          </a:xfrm>
          <a:prstGeom prst="rect">
            <a:avLst/>
          </a:prstGeom>
          <a:noFill/>
        </p:spPr>
        <p:txBody>
          <a:bodyPr wrap="none" rtlCol="0">
            <a:spAutoFit/>
          </a:bodyPr>
          <a:lstStyle/>
          <a:p>
            <a:r>
              <a:rPr lang="tr-TR" sz="1600" dirty="0"/>
              <a:t>500 K</a:t>
            </a:r>
          </a:p>
        </p:txBody>
      </p:sp>
      <p:sp>
        <p:nvSpPr>
          <p:cNvPr id="79" name="TextBox 78">
            <a:extLst>
              <a:ext uri="{FF2B5EF4-FFF2-40B4-BE49-F238E27FC236}">
                <a16:creationId xmlns:a16="http://schemas.microsoft.com/office/drawing/2014/main" id="{D1BED94A-ACF7-461F-B09D-474463C00F19}"/>
              </a:ext>
            </a:extLst>
          </p:cNvPr>
          <p:cNvSpPr txBox="1"/>
          <p:nvPr/>
        </p:nvSpPr>
        <p:spPr>
          <a:xfrm>
            <a:off x="1678871" y="2770934"/>
            <a:ext cx="651140" cy="338554"/>
          </a:xfrm>
          <a:prstGeom prst="rect">
            <a:avLst/>
          </a:prstGeom>
          <a:noFill/>
        </p:spPr>
        <p:txBody>
          <a:bodyPr wrap="none" rtlCol="0">
            <a:spAutoFit/>
          </a:bodyPr>
          <a:lstStyle/>
          <a:p>
            <a:r>
              <a:rPr lang="tr-TR" sz="1600" dirty="0"/>
              <a:t>600 K</a:t>
            </a:r>
          </a:p>
        </p:txBody>
      </p:sp>
      <p:sp>
        <p:nvSpPr>
          <p:cNvPr id="80" name="TextBox 79">
            <a:extLst>
              <a:ext uri="{FF2B5EF4-FFF2-40B4-BE49-F238E27FC236}">
                <a16:creationId xmlns:a16="http://schemas.microsoft.com/office/drawing/2014/main" id="{6B15CE03-CB9E-4834-938E-3075CDC10B5D}"/>
              </a:ext>
            </a:extLst>
          </p:cNvPr>
          <p:cNvSpPr txBox="1"/>
          <p:nvPr/>
        </p:nvSpPr>
        <p:spPr>
          <a:xfrm>
            <a:off x="1703108" y="2283215"/>
            <a:ext cx="651140" cy="338554"/>
          </a:xfrm>
          <a:prstGeom prst="rect">
            <a:avLst/>
          </a:prstGeom>
          <a:noFill/>
        </p:spPr>
        <p:txBody>
          <a:bodyPr wrap="none" rtlCol="0">
            <a:spAutoFit/>
          </a:bodyPr>
          <a:lstStyle/>
          <a:p>
            <a:r>
              <a:rPr lang="tr-TR" sz="1600" dirty="0"/>
              <a:t>700 K</a:t>
            </a:r>
          </a:p>
        </p:txBody>
      </p:sp>
      <p:cxnSp>
        <p:nvCxnSpPr>
          <p:cNvPr id="81" name="Straight Connector 80">
            <a:extLst>
              <a:ext uri="{FF2B5EF4-FFF2-40B4-BE49-F238E27FC236}">
                <a16:creationId xmlns:a16="http://schemas.microsoft.com/office/drawing/2014/main" id="{AD8B57C1-23AF-4D31-B860-95CA15963086}"/>
              </a:ext>
            </a:extLst>
          </p:cNvPr>
          <p:cNvCxnSpPr>
            <a:cxnSpLocks/>
          </p:cNvCxnSpPr>
          <p:nvPr/>
        </p:nvCxnSpPr>
        <p:spPr>
          <a:xfrm rot="5400000">
            <a:off x="2924000" y="4870397"/>
            <a:ext cx="14401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239C35F-471E-43E0-80BD-618791B6B62C}"/>
              </a:ext>
            </a:extLst>
          </p:cNvPr>
          <p:cNvCxnSpPr>
            <a:cxnSpLocks/>
          </p:cNvCxnSpPr>
          <p:nvPr/>
        </p:nvCxnSpPr>
        <p:spPr>
          <a:xfrm rot="5400000">
            <a:off x="3768775" y="4876074"/>
            <a:ext cx="14401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E1841ED-B6E6-4F5D-812E-0BFAE6DD5519}"/>
              </a:ext>
            </a:extLst>
          </p:cNvPr>
          <p:cNvCxnSpPr>
            <a:cxnSpLocks/>
          </p:cNvCxnSpPr>
          <p:nvPr/>
        </p:nvCxnSpPr>
        <p:spPr>
          <a:xfrm rot="5400000">
            <a:off x="4579965" y="4876074"/>
            <a:ext cx="14401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896F388-420E-4062-9190-20F02B82990D}"/>
              </a:ext>
            </a:extLst>
          </p:cNvPr>
          <p:cNvCxnSpPr>
            <a:cxnSpLocks/>
          </p:cNvCxnSpPr>
          <p:nvPr/>
        </p:nvCxnSpPr>
        <p:spPr>
          <a:xfrm rot="5400000">
            <a:off x="5377289" y="4876074"/>
            <a:ext cx="14401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706166B-EAE6-4F24-A82C-BC5B24718932}"/>
              </a:ext>
            </a:extLst>
          </p:cNvPr>
          <p:cNvCxnSpPr>
            <a:cxnSpLocks/>
          </p:cNvCxnSpPr>
          <p:nvPr/>
        </p:nvCxnSpPr>
        <p:spPr>
          <a:xfrm rot="5400000">
            <a:off x="6156176" y="4882988"/>
            <a:ext cx="14401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41EF3838-5E1F-4FA6-BB20-2B20443250F4}"/>
              </a:ext>
            </a:extLst>
          </p:cNvPr>
          <p:cNvSpPr txBox="1"/>
          <p:nvPr/>
        </p:nvSpPr>
        <p:spPr>
          <a:xfrm>
            <a:off x="2727108" y="4927341"/>
            <a:ext cx="497252" cy="338554"/>
          </a:xfrm>
          <a:prstGeom prst="rect">
            <a:avLst/>
          </a:prstGeom>
          <a:noFill/>
        </p:spPr>
        <p:txBody>
          <a:bodyPr wrap="none" rtlCol="0">
            <a:spAutoFit/>
          </a:bodyPr>
          <a:lstStyle/>
          <a:p>
            <a:r>
              <a:rPr lang="tr-TR" sz="1600" dirty="0"/>
              <a:t>100</a:t>
            </a:r>
          </a:p>
        </p:txBody>
      </p:sp>
      <p:sp>
        <p:nvSpPr>
          <p:cNvPr id="87" name="TextBox 86">
            <a:extLst>
              <a:ext uri="{FF2B5EF4-FFF2-40B4-BE49-F238E27FC236}">
                <a16:creationId xmlns:a16="http://schemas.microsoft.com/office/drawing/2014/main" id="{3897EB44-6203-485D-BC7C-5A7D44A17037}"/>
              </a:ext>
            </a:extLst>
          </p:cNvPr>
          <p:cNvSpPr txBox="1"/>
          <p:nvPr/>
        </p:nvSpPr>
        <p:spPr>
          <a:xfrm>
            <a:off x="3581664" y="4928732"/>
            <a:ext cx="497252" cy="338554"/>
          </a:xfrm>
          <a:prstGeom prst="rect">
            <a:avLst/>
          </a:prstGeom>
          <a:noFill/>
        </p:spPr>
        <p:txBody>
          <a:bodyPr wrap="none" rtlCol="0">
            <a:spAutoFit/>
          </a:bodyPr>
          <a:lstStyle/>
          <a:p>
            <a:r>
              <a:rPr lang="tr-TR" sz="1600" dirty="0"/>
              <a:t>120</a:t>
            </a:r>
          </a:p>
        </p:txBody>
      </p:sp>
      <p:sp>
        <p:nvSpPr>
          <p:cNvPr id="88" name="TextBox 87">
            <a:extLst>
              <a:ext uri="{FF2B5EF4-FFF2-40B4-BE49-F238E27FC236}">
                <a16:creationId xmlns:a16="http://schemas.microsoft.com/office/drawing/2014/main" id="{D9ED9FCA-7C60-4D2A-ABB1-1665897EA530}"/>
              </a:ext>
            </a:extLst>
          </p:cNvPr>
          <p:cNvSpPr txBox="1"/>
          <p:nvPr/>
        </p:nvSpPr>
        <p:spPr>
          <a:xfrm>
            <a:off x="4407672" y="4928176"/>
            <a:ext cx="497252" cy="338554"/>
          </a:xfrm>
          <a:prstGeom prst="rect">
            <a:avLst/>
          </a:prstGeom>
          <a:noFill/>
        </p:spPr>
        <p:txBody>
          <a:bodyPr wrap="none" rtlCol="0">
            <a:spAutoFit/>
          </a:bodyPr>
          <a:lstStyle/>
          <a:p>
            <a:r>
              <a:rPr lang="tr-TR" sz="1600" dirty="0"/>
              <a:t>140</a:t>
            </a:r>
          </a:p>
        </p:txBody>
      </p:sp>
      <p:sp>
        <p:nvSpPr>
          <p:cNvPr id="89" name="TextBox 88">
            <a:extLst>
              <a:ext uri="{FF2B5EF4-FFF2-40B4-BE49-F238E27FC236}">
                <a16:creationId xmlns:a16="http://schemas.microsoft.com/office/drawing/2014/main" id="{E1490BC3-B65E-424F-9D7B-910AF97A5886}"/>
              </a:ext>
            </a:extLst>
          </p:cNvPr>
          <p:cNvSpPr txBox="1"/>
          <p:nvPr/>
        </p:nvSpPr>
        <p:spPr>
          <a:xfrm>
            <a:off x="5200671" y="4934255"/>
            <a:ext cx="497252" cy="338554"/>
          </a:xfrm>
          <a:prstGeom prst="rect">
            <a:avLst/>
          </a:prstGeom>
          <a:noFill/>
        </p:spPr>
        <p:txBody>
          <a:bodyPr wrap="none" rtlCol="0">
            <a:spAutoFit/>
          </a:bodyPr>
          <a:lstStyle/>
          <a:p>
            <a:r>
              <a:rPr lang="tr-TR" sz="1600" dirty="0"/>
              <a:t>160</a:t>
            </a:r>
          </a:p>
        </p:txBody>
      </p:sp>
      <p:sp>
        <p:nvSpPr>
          <p:cNvPr id="90" name="TextBox 89">
            <a:extLst>
              <a:ext uri="{FF2B5EF4-FFF2-40B4-BE49-F238E27FC236}">
                <a16:creationId xmlns:a16="http://schemas.microsoft.com/office/drawing/2014/main" id="{DA211454-943A-4B98-840B-973330D61249}"/>
              </a:ext>
            </a:extLst>
          </p:cNvPr>
          <p:cNvSpPr txBox="1"/>
          <p:nvPr/>
        </p:nvSpPr>
        <p:spPr>
          <a:xfrm>
            <a:off x="5951806" y="4934255"/>
            <a:ext cx="497252" cy="338554"/>
          </a:xfrm>
          <a:prstGeom prst="rect">
            <a:avLst/>
          </a:prstGeom>
          <a:noFill/>
        </p:spPr>
        <p:txBody>
          <a:bodyPr wrap="none" rtlCol="0">
            <a:spAutoFit/>
          </a:bodyPr>
          <a:lstStyle/>
          <a:p>
            <a:r>
              <a:rPr lang="tr-TR" sz="1600" dirty="0"/>
              <a:t>180</a:t>
            </a:r>
          </a:p>
        </p:txBody>
      </p:sp>
    </p:spTree>
    <p:extLst>
      <p:ext uri="{BB962C8B-B14F-4D97-AF65-F5344CB8AC3E}">
        <p14:creationId xmlns:p14="http://schemas.microsoft.com/office/powerpoint/2010/main" val="2259065672"/>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İçerik Yer Tutucusu"/>
          <p:cNvSpPr txBox="1">
            <a:spLocks/>
          </p:cNvSpPr>
          <p:nvPr/>
        </p:nvSpPr>
        <p:spPr bwMode="auto">
          <a:xfrm>
            <a:off x="827584" y="116632"/>
            <a:ext cx="6480720" cy="504056"/>
          </a:xfrm>
          <a:prstGeom prst="rect">
            <a:avLst/>
          </a:prstGeom>
          <a:noFill/>
          <a:ln w="9525">
            <a:noFill/>
            <a:miter lim="800000"/>
            <a:headEnd/>
            <a:tailEnd/>
          </a:ln>
        </p:spPr>
        <p:txBody>
          <a:bodyPr vert="horz" wrap="square" lIns="182810" tIns="91405" rIns="91405" bIns="45702" numCol="1" anchor="ctr" anchorCtr="0" compatLnSpc="1">
            <a:prstTxWarp prst="textNoShape">
              <a:avLst/>
            </a:prstTxWarp>
            <a:normAutofit fontScale="700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65072" indent="-265072" algn="ctr">
              <a:spcBef>
                <a:spcPts val="250"/>
              </a:spcBef>
              <a:buClr>
                <a:schemeClr val="accent1"/>
              </a:buClr>
              <a:buSzPct val="80000"/>
              <a:defRPr/>
            </a:pPr>
            <a:r>
              <a:rPr lang="tr-TR" sz="4000" b="1" spc="50" dirty="0">
                <a:ln w="11430"/>
                <a:solidFill>
                  <a:schemeClr val="bg1"/>
                </a:solidFill>
                <a:effectLst>
                  <a:outerShdw blurRad="76200" dist="50800" dir="5400000" algn="tl" rotWithShape="0">
                    <a:srgbClr val="000000">
                      <a:alpha val="65000"/>
                    </a:srgbClr>
                  </a:outerShdw>
                </a:effectLst>
                <a:latin typeface="Calibri" pitchFamily="34" charset="0"/>
              </a:rPr>
              <a:t>MAKİNE ÖĞRENMESİNE GİRİŞ</a:t>
            </a:r>
          </a:p>
        </p:txBody>
      </p:sp>
      <p:sp>
        <p:nvSpPr>
          <p:cNvPr id="3" name="TextBox 2">
            <a:extLst>
              <a:ext uri="{FF2B5EF4-FFF2-40B4-BE49-F238E27FC236}">
                <a16:creationId xmlns:a16="http://schemas.microsoft.com/office/drawing/2014/main" id="{AB059539-5EDF-4B2E-9D80-7817A9577C34}"/>
              </a:ext>
            </a:extLst>
          </p:cNvPr>
          <p:cNvSpPr txBox="1"/>
          <p:nvPr/>
        </p:nvSpPr>
        <p:spPr>
          <a:xfrm>
            <a:off x="827584" y="534212"/>
            <a:ext cx="7056784" cy="461665"/>
          </a:xfrm>
          <a:prstGeom prst="rect">
            <a:avLst/>
          </a:prstGeom>
          <a:noFill/>
        </p:spPr>
        <p:txBody>
          <a:bodyPr wrap="square" rtlCol="0">
            <a:spAutoFit/>
          </a:bodyPr>
          <a:lstStyle/>
          <a:p>
            <a:pPr algn="ctr"/>
            <a:r>
              <a:rPr lang="tr-TR" altLang="en-US" sz="2400" b="1" dirty="0">
                <a:solidFill>
                  <a:schemeClr val="accent2">
                    <a:lumMod val="50000"/>
                  </a:schemeClr>
                </a:solidFill>
              </a:rPr>
              <a:t>Kanser Tanısı Kestirimi</a:t>
            </a:r>
            <a:endParaRPr lang="tr-TR" sz="2400" dirty="0"/>
          </a:p>
        </p:txBody>
      </p:sp>
      <p:cxnSp>
        <p:nvCxnSpPr>
          <p:cNvPr id="5" name="Straight Arrow Connector 4">
            <a:extLst>
              <a:ext uri="{FF2B5EF4-FFF2-40B4-BE49-F238E27FC236}">
                <a16:creationId xmlns:a16="http://schemas.microsoft.com/office/drawing/2014/main" id="{9801DED1-A4B1-42B4-958C-70C7DB3FB078}"/>
              </a:ext>
            </a:extLst>
          </p:cNvPr>
          <p:cNvCxnSpPr/>
          <p:nvPr/>
        </p:nvCxnSpPr>
        <p:spPr>
          <a:xfrm>
            <a:off x="2195736" y="4293096"/>
            <a:ext cx="4464496"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B1F4BA5-DDA6-4245-8855-4A7D07863EE5}"/>
              </a:ext>
            </a:extLst>
          </p:cNvPr>
          <p:cNvCxnSpPr>
            <a:cxnSpLocks/>
          </p:cNvCxnSpPr>
          <p:nvPr/>
        </p:nvCxnSpPr>
        <p:spPr>
          <a:xfrm flipV="1">
            <a:off x="2348136" y="1124744"/>
            <a:ext cx="0" cy="332075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BB9304DF-2971-486E-8891-8C1309413A7F}"/>
              </a:ext>
            </a:extLst>
          </p:cNvPr>
          <p:cNvGrpSpPr/>
          <p:nvPr/>
        </p:nvGrpSpPr>
        <p:grpSpPr>
          <a:xfrm>
            <a:off x="3123124" y="4221097"/>
            <a:ext cx="161770" cy="143998"/>
            <a:chOff x="3654621" y="2303502"/>
            <a:chExt cx="174597" cy="186654"/>
          </a:xfrm>
        </p:grpSpPr>
        <p:cxnSp>
          <p:nvCxnSpPr>
            <p:cNvPr id="18" name="Straight Connector 17">
              <a:extLst>
                <a:ext uri="{FF2B5EF4-FFF2-40B4-BE49-F238E27FC236}">
                  <a16:creationId xmlns:a16="http://schemas.microsoft.com/office/drawing/2014/main" id="{8C7EFA1B-0AFA-4D1B-9C56-4B9B0746CA07}"/>
                </a:ext>
              </a:extLst>
            </p:cNvPr>
            <p:cNvCxnSpPr>
              <a:cxnSpLocks/>
            </p:cNvCxnSpPr>
            <p:nvPr/>
          </p:nvCxnSpPr>
          <p:spPr>
            <a:xfrm>
              <a:off x="3654621" y="2303502"/>
              <a:ext cx="174597" cy="186654"/>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4C9F11F-993E-4843-8492-BD947552138F}"/>
                </a:ext>
              </a:extLst>
            </p:cNvPr>
            <p:cNvCxnSpPr>
              <a:cxnSpLocks/>
            </p:cNvCxnSpPr>
            <p:nvPr/>
          </p:nvCxnSpPr>
          <p:spPr>
            <a:xfrm flipV="1">
              <a:off x="3666463" y="2303502"/>
              <a:ext cx="161771" cy="184709"/>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E4F914AF-2FF9-49B5-B55E-8BA0518B7F4C}"/>
              </a:ext>
            </a:extLst>
          </p:cNvPr>
          <p:cNvGrpSpPr/>
          <p:nvPr/>
        </p:nvGrpSpPr>
        <p:grpSpPr>
          <a:xfrm>
            <a:off x="3655375" y="4215921"/>
            <a:ext cx="161770" cy="143998"/>
            <a:chOff x="3654621" y="2303502"/>
            <a:chExt cx="174597" cy="186654"/>
          </a:xfrm>
        </p:grpSpPr>
        <p:cxnSp>
          <p:nvCxnSpPr>
            <p:cNvPr id="36" name="Straight Connector 35">
              <a:extLst>
                <a:ext uri="{FF2B5EF4-FFF2-40B4-BE49-F238E27FC236}">
                  <a16:creationId xmlns:a16="http://schemas.microsoft.com/office/drawing/2014/main" id="{81B6882F-16A7-4DF1-9141-A6C0D01BCFFD}"/>
                </a:ext>
              </a:extLst>
            </p:cNvPr>
            <p:cNvCxnSpPr>
              <a:cxnSpLocks/>
            </p:cNvCxnSpPr>
            <p:nvPr/>
          </p:nvCxnSpPr>
          <p:spPr>
            <a:xfrm>
              <a:off x="3654621" y="2303502"/>
              <a:ext cx="174597" cy="186654"/>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A33A9AF-6DC8-4DC1-8305-8CC8780B8381}"/>
                </a:ext>
              </a:extLst>
            </p:cNvPr>
            <p:cNvCxnSpPr>
              <a:cxnSpLocks/>
            </p:cNvCxnSpPr>
            <p:nvPr/>
          </p:nvCxnSpPr>
          <p:spPr>
            <a:xfrm flipV="1">
              <a:off x="3666463" y="2303502"/>
              <a:ext cx="161771" cy="184709"/>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DC7A5262-31A1-4A22-9C26-5778F531E2A3}"/>
              </a:ext>
            </a:extLst>
          </p:cNvPr>
          <p:cNvGrpSpPr/>
          <p:nvPr/>
        </p:nvGrpSpPr>
        <p:grpSpPr>
          <a:xfrm>
            <a:off x="2758449" y="4221097"/>
            <a:ext cx="161770" cy="143998"/>
            <a:chOff x="3654621" y="2303502"/>
            <a:chExt cx="174597" cy="186654"/>
          </a:xfrm>
        </p:grpSpPr>
        <p:cxnSp>
          <p:nvCxnSpPr>
            <p:cNvPr id="39" name="Straight Connector 38">
              <a:extLst>
                <a:ext uri="{FF2B5EF4-FFF2-40B4-BE49-F238E27FC236}">
                  <a16:creationId xmlns:a16="http://schemas.microsoft.com/office/drawing/2014/main" id="{3E9DB2ED-4FCD-4E55-A7CB-E4A02FB5AC05}"/>
                </a:ext>
              </a:extLst>
            </p:cNvPr>
            <p:cNvCxnSpPr>
              <a:cxnSpLocks/>
            </p:cNvCxnSpPr>
            <p:nvPr/>
          </p:nvCxnSpPr>
          <p:spPr>
            <a:xfrm>
              <a:off x="3654621" y="2303502"/>
              <a:ext cx="174597" cy="186654"/>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E6A290A-68BB-4496-98B1-454A45FEF6E1}"/>
                </a:ext>
              </a:extLst>
            </p:cNvPr>
            <p:cNvCxnSpPr>
              <a:cxnSpLocks/>
            </p:cNvCxnSpPr>
            <p:nvPr/>
          </p:nvCxnSpPr>
          <p:spPr>
            <a:xfrm flipV="1">
              <a:off x="3666463" y="2303502"/>
              <a:ext cx="161771" cy="184709"/>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55EC9D1-9542-4628-8241-5F1513CB290A}"/>
              </a:ext>
            </a:extLst>
          </p:cNvPr>
          <p:cNvGrpSpPr/>
          <p:nvPr/>
        </p:nvGrpSpPr>
        <p:grpSpPr>
          <a:xfrm>
            <a:off x="2552559" y="4221097"/>
            <a:ext cx="161770" cy="143998"/>
            <a:chOff x="3654621" y="2303502"/>
            <a:chExt cx="174597" cy="186654"/>
          </a:xfrm>
        </p:grpSpPr>
        <p:cxnSp>
          <p:nvCxnSpPr>
            <p:cNvPr id="42" name="Straight Connector 41">
              <a:extLst>
                <a:ext uri="{FF2B5EF4-FFF2-40B4-BE49-F238E27FC236}">
                  <a16:creationId xmlns:a16="http://schemas.microsoft.com/office/drawing/2014/main" id="{1411F9A8-27EC-4E74-A4AE-4AF710B210D4}"/>
                </a:ext>
              </a:extLst>
            </p:cNvPr>
            <p:cNvCxnSpPr>
              <a:cxnSpLocks/>
            </p:cNvCxnSpPr>
            <p:nvPr/>
          </p:nvCxnSpPr>
          <p:spPr>
            <a:xfrm>
              <a:off x="3654621" y="2303502"/>
              <a:ext cx="174597" cy="186654"/>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60E1751-D172-47A0-9D1E-206357DF303B}"/>
                </a:ext>
              </a:extLst>
            </p:cNvPr>
            <p:cNvCxnSpPr>
              <a:cxnSpLocks/>
            </p:cNvCxnSpPr>
            <p:nvPr/>
          </p:nvCxnSpPr>
          <p:spPr>
            <a:xfrm flipV="1">
              <a:off x="3666463" y="2303502"/>
              <a:ext cx="161771" cy="184709"/>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01AF3A5D-17E3-4A6D-81C2-30AE2A65ED4F}"/>
              </a:ext>
            </a:extLst>
          </p:cNvPr>
          <p:cNvGrpSpPr/>
          <p:nvPr/>
        </p:nvGrpSpPr>
        <p:grpSpPr>
          <a:xfrm>
            <a:off x="5096018" y="2754312"/>
            <a:ext cx="161770" cy="143998"/>
            <a:chOff x="3654621" y="2303502"/>
            <a:chExt cx="174597" cy="186654"/>
          </a:xfrm>
        </p:grpSpPr>
        <p:cxnSp>
          <p:nvCxnSpPr>
            <p:cNvPr id="45" name="Straight Connector 44">
              <a:extLst>
                <a:ext uri="{FF2B5EF4-FFF2-40B4-BE49-F238E27FC236}">
                  <a16:creationId xmlns:a16="http://schemas.microsoft.com/office/drawing/2014/main" id="{BAACBF28-B7F9-4483-8CFD-CA61ADFEE15F}"/>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23EE3B7-EF8F-43E9-82B4-2F651B42C598}"/>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9612C953-F2FC-4BD9-AEEF-88B827110620}"/>
              </a:ext>
            </a:extLst>
          </p:cNvPr>
          <p:cNvGrpSpPr/>
          <p:nvPr/>
        </p:nvGrpSpPr>
        <p:grpSpPr>
          <a:xfrm>
            <a:off x="4689741" y="2752811"/>
            <a:ext cx="161770" cy="143998"/>
            <a:chOff x="3654621" y="2303502"/>
            <a:chExt cx="174597" cy="186654"/>
          </a:xfrm>
        </p:grpSpPr>
        <p:cxnSp>
          <p:nvCxnSpPr>
            <p:cNvPr id="48" name="Straight Connector 47">
              <a:extLst>
                <a:ext uri="{FF2B5EF4-FFF2-40B4-BE49-F238E27FC236}">
                  <a16:creationId xmlns:a16="http://schemas.microsoft.com/office/drawing/2014/main" id="{8B389BB3-E856-4FF0-B165-3F407217C2D0}"/>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56A8F42-C07C-4FAB-BE5A-4731C2FF05B9}"/>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0C1A86E7-2B41-44E0-B7B4-1EAC3E1339EF}"/>
              </a:ext>
            </a:extLst>
          </p:cNvPr>
          <p:cNvGrpSpPr/>
          <p:nvPr/>
        </p:nvGrpSpPr>
        <p:grpSpPr>
          <a:xfrm>
            <a:off x="3972250" y="2740771"/>
            <a:ext cx="161770" cy="143998"/>
            <a:chOff x="3654621" y="2303502"/>
            <a:chExt cx="174597" cy="186654"/>
          </a:xfrm>
        </p:grpSpPr>
        <p:cxnSp>
          <p:nvCxnSpPr>
            <p:cNvPr id="51" name="Straight Connector 50">
              <a:extLst>
                <a:ext uri="{FF2B5EF4-FFF2-40B4-BE49-F238E27FC236}">
                  <a16:creationId xmlns:a16="http://schemas.microsoft.com/office/drawing/2014/main" id="{BC5913FF-11C6-4F46-AB6B-FA60571D7106}"/>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8712A24-7AB0-4F3A-9211-6107B9766A47}"/>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BFE107F9-924A-4A6F-8A98-C9B917024880}"/>
              </a:ext>
            </a:extLst>
          </p:cNvPr>
          <p:cNvGrpSpPr/>
          <p:nvPr/>
        </p:nvGrpSpPr>
        <p:grpSpPr>
          <a:xfrm>
            <a:off x="5676899" y="2747299"/>
            <a:ext cx="161770" cy="143998"/>
            <a:chOff x="3654621" y="2303502"/>
            <a:chExt cx="174597" cy="186654"/>
          </a:xfrm>
        </p:grpSpPr>
        <p:cxnSp>
          <p:nvCxnSpPr>
            <p:cNvPr id="54" name="Straight Connector 53">
              <a:extLst>
                <a:ext uri="{FF2B5EF4-FFF2-40B4-BE49-F238E27FC236}">
                  <a16:creationId xmlns:a16="http://schemas.microsoft.com/office/drawing/2014/main" id="{84DFC760-9F6A-494B-B395-AABA461CE191}"/>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A783106-964C-46B4-964E-1844FDB15A12}"/>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05669738-44DA-466B-A3BE-05B0139722B5}"/>
              </a:ext>
            </a:extLst>
          </p:cNvPr>
          <p:cNvGrpSpPr/>
          <p:nvPr/>
        </p:nvGrpSpPr>
        <p:grpSpPr>
          <a:xfrm>
            <a:off x="4370764" y="2751310"/>
            <a:ext cx="161770" cy="143998"/>
            <a:chOff x="3654621" y="2303502"/>
            <a:chExt cx="174597" cy="186654"/>
          </a:xfrm>
        </p:grpSpPr>
        <p:cxnSp>
          <p:nvCxnSpPr>
            <p:cNvPr id="57" name="Straight Connector 56">
              <a:extLst>
                <a:ext uri="{FF2B5EF4-FFF2-40B4-BE49-F238E27FC236}">
                  <a16:creationId xmlns:a16="http://schemas.microsoft.com/office/drawing/2014/main" id="{689191EF-6CAA-4759-AC30-B612130B3940}"/>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8639B5-739F-4DB8-9F29-52B4F0A8D669}"/>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id="{9792F998-01A3-4048-B3E0-D14F0984A87F}"/>
              </a:ext>
            </a:extLst>
          </p:cNvPr>
          <p:cNvSpPr txBox="1"/>
          <p:nvPr/>
        </p:nvSpPr>
        <p:spPr>
          <a:xfrm>
            <a:off x="4139952" y="4653136"/>
            <a:ext cx="1935145" cy="369332"/>
          </a:xfrm>
          <a:prstGeom prst="rect">
            <a:avLst/>
          </a:prstGeom>
          <a:noFill/>
        </p:spPr>
        <p:txBody>
          <a:bodyPr wrap="none" rtlCol="0">
            <a:spAutoFit/>
          </a:bodyPr>
          <a:lstStyle/>
          <a:p>
            <a:r>
              <a:rPr lang="tr-TR" dirty="0"/>
              <a:t>X</a:t>
            </a:r>
            <a:r>
              <a:rPr lang="tr-TR" sz="1400" dirty="0"/>
              <a:t>1: </a:t>
            </a:r>
            <a:r>
              <a:rPr lang="tr-TR" dirty="0"/>
              <a:t>Kitle büyüklüğü</a:t>
            </a:r>
          </a:p>
        </p:txBody>
      </p:sp>
      <p:sp>
        <p:nvSpPr>
          <p:cNvPr id="60" name="TextBox 59">
            <a:extLst>
              <a:ext uri="{FF2B5EF4-FFF2-40B4-BE49-F238E27FC236}">
                <a16:creationId xmlns:a16="http://schemas.microsoft.com/office/drawing/2014/main" id="{4BC16343-F315-46A1-803F-A389ED88082F}"/>
              </a:ext>
            </a:extLst>
          </p:cNvPr>
          <p:cNvSpPr txBox="1"/>
          <p:nvPr/>
        </p:nvSpPr>
        <p:spPr>
          <a:xfrm>
            <a:off x="971141" y="2346134"/>
            <a:ext cx="396262" cy="369332"/>
          </a:xfrm>
          <a:prstGeom prst="rect">
            <a:avLst/>
          </a:prstGeom>
          <a:noFill/>
        </p:spPr>
        <p:txBody>
          <a:bodyPr wrap="none" rtlCol="0">
            <a:spAutoFit/>
          </a:bodyPr>
          <a:lstStyle/>
          <a:p>
            <a:r>
              <a:rPr lang="tr-TR" dirty="0"/>
              <a:t>X</a:t>
            </a:r>
            <a:r>
              <a:rPr lang="tr-TR" sz="1400" dirty="0"/>
              <a:t>2</a:t>
            </a:r>
            <a:endParaRPr lang="tr-TR" dirty="0"/>
          </a:p>
        </p:txBody>
      </p:sp>
      <p:cxnSp>
        <p:nvCxnSpPr>
          <p:cNvPr id="62" name="Straight Connector 61">
            <a:extLst>
              <a:ext uri="{FF2B5EF4-FFF2-40B4-BE49-F238E27FC236}">
                <a16:creationId xmlns:a16="http://schemas.microsoft.com/office/drawing/2014/main" id="{83994F38-2A7C-4410-A9A0-9558EF7D864B}"/>
              </a:ext>
            </a:extLst>
          </p:cNvPr>
          <p:cNvCxnSpPr>
            <a:cxnSpLocks/>
          </p:cNvCxnSpPr>
          <p:nvPr/>
        </p:nvCxnSpPr>
        <p:spPr>
          <a:xfrm flipV="1">
            <a:off x="3560330" y="2821639"/>
            <a:ext cx="2739862" cy="329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CA68839-3E88-44C3-BC9C-18C88DE53632}"/>
              </a:ext>
            </a:extLst>
          </p:cNvPr>
          <p:cNvCxnSpPr>
            <a:cxnSpLocks/>
          </p:cNvCxnSpPr>
          <p:nvPr/>
        </p:nvCxnSpPr>
        <p:spPr>
          <a:xfrm>
            <a:off x="2277097" y="2821639"/>
            <a:ext cx="14401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4F0E2D4E-33B8-452B-9F91-476CAAB4BB3F}"/>
              </a:ext>
            </a:extLst>
          </p:cNvPr>
          <p:cNvGrpSpPr/>
          <p:nvPr/>
        </p:nvGrpSpPr>
        <p:grpSpPr>
          <a:xfrm>
            <a:off x="4266278" y="4217394"/>
            <a:ext cx="161770" cy="143998"/>
            <a:chOff x="3654621" y="2303502"/>
            <a:chExt cx="174597" cy="186654"/>
          </a:xfrm>
        </p:grpSpPr>
        <p:cxnSp>
          <p:nvCxnSpPr>
            <p:cNvPr id="66" name="Straight Connector 65">
              <a:extLst>
                <a:ext uri="{FF2B5EF4-FFF2-40B4-BE49-F238E27FC236}">
                  <a16:creationId xmlns:a16="http://schemas.microsoft.com/office/drawing/2014/main" id="{8B9C8E3B-CE7C-4403-8674-8D8AC2221D9C}"/>
                </a:ext>
              </a:extLst>
            </p:cNvPr>
            <p:cNvCxnSpPr>
              <a:cxnSpLocks/>
            </p:cNvCxnSpPr>
            <p:nvPr/>
          </p:nvCxnSpPr>
          <p:spPr>
            <a:xfrm>
              <a:off x="3654621" y="2303502"/>
              <a:ext cx="174597" cy="186654"/>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217C3F-9E72-4A3A-AEF6-5C4C1EB69A5D}"/>
                </a:ext>
              </a:extLst>
            </p:cNvPr>
            <p:cNvCxnSpPr>
              <a:cxnSpLocks/>
            </p:cNvCxnSpPr>
            <p:nvPr/>
          </p:nvCxnSpPr>
          <p:spPr>
            <a:xfrm flipV="1">
              <a:off x="3666463" y="2303502"/>
              <a:ext cx="161771" cy="184709"/>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4465A16A-5930-4916-8186-87B53096A6CD}"/>
              </a:ext>
            </a:extLst>
          </p:cNvPr>
          <p:cNvGrpSpPr/>
          <p:nvPr/>
        </p:nvGrpSpPr>
        <p:grpSpPr>
          <a:xfrm>
            <a:off x="3464826" y="4221097"/>
            <a:ext cx="161770" cy="143998"/>
            <a:chOff x="3654621" y="2303502"/>
            <a:chExt cx="174597" cy="186654"/>
          </a:xfrm>
        </p:grpSpPr>
        <p:cxnSp>
          <p:nvCxnSpPr>
            <p:cNvPr id="69" name="Straight Connector 68">
              <a:extLst>
                <a:ext uri="{FF2B5EF4-FFF2-40B4-BE49-F238E27FC236}">
                  <a16:creationId xmlns:a16="http://schemas.microsoft.com/office/drawing/2014/main" id="{717B7510-B078-45A2-B2E2-841BE86BE3F6}"/>
                </a:ext>
              </a:extLst>
            </p:cNvPr>
            <p:cNvCxnSpPr>
              <a:cxnSpLocks/>
            </p:cNvCxnSpPr>
            <p:nvPr/>
          </p:nvCxnSpPr>
          <p:spPr>
            <a:xfrm>
              <a:off x="3654621" y="2303502"/>
              <a:ext cx="174597" cy="186654"/>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C4CF55B-B53F-47D6-ADFC-4067D437328E}"/>
                </a:ext>
              </a:extLst>
            </p:cNvPr>
            <p:cNvCxnSpPr>
              <a:cxnSpLocks/>
            </p:cNvCxnSpPr>
            <p:nvPr/>
          </p:nvCxnSpPr>
          <p:spPr>
            <a:xfrm flipV="1">
              <a:off x="3666463" y="2303502"/>
              <a:ext cx="161771" cy="184709"/>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5A421095-8849-4CD9-9814-83DC2DF7758A}"/>
              </a:ext>
            </a:extLst>
          </p:cNvPr>
          <p:cNvGrpSpPr/>
          <p:nvPr/>
        </p:nvGrpSpPr>
        <p:grpSpPr>
          <a:xfrm>
            <a:off x="4612481" y="4221097"/>
            <a:ext cx="161770" cy="143998"/>
            <a:chOff x="3654621" y="2303502"/>
            <a:chExt cx="174597" cy="186654"/>
          </a:xfrm>
        </p:grpSpPr>
        <p:cxnSp>
          <p:nvCxnSpPr>
            <p:cNvPr id="72" name="Straight Connector 71">
              <a:extLst>
                <a:ext uri="{FF2B5EF4-FFF2-40B4-BE49-F238E27FC236}">
                  <a16:creationId xmlns:a16="http://schemas.microsoft.com/office/drawing/2014/main" id="{90822DF8-5750-4BE1-BE63-C97BDB1B7B25}"/>
                </a:ext>
              </a:extLst>
            </p:cNvPr>
            <p:cNvCxnSpPr>
              <a:cxnSpLocks/>
            </p:cNvCxnSpPr>
            <p:nvPr/>
          </p:nvCxnSpPr>
          <p:spPr>
            <a:xfrm>
              <a:off x="3654621" y="2303502"/>
              <a:ext cx="174597" cy="186654"/>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88BD864-C578-4F2A-BE0E-71FE5446F333}"/>
                </a:ext>
              </a:extLst>
            </p:cNvPr>
            <p:cNvCxnSpPr>
              <a:cxnSpLocks/>
            </p:cNvCxnSpPr>
            <p:nvPr/>
          </p:nvCxnSpPr>
          <p:spPr>
            <a:xfrm flipV="1">
              <a:off x="3666463" y="2303502"/>
              <a:ext cx="161771" cy="184709"/>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F07C5889-195B-4535-AFD2-1DFE2CFF139F}"/>
              </a:ext>
            </a:extLst>
          </p:cNvPr>
          <p:cNvSpPr txBox="1"/>
          <p:nvPr/>
        </p:nvSpPr>
        <p:spPr>
          <a:xfrm>
            <a:off x="364979" y="3068960"/>
            <a:ext cx="1663276" cy="369332"/>
          </a:xfrm>
          <a:prstGeom prst="rect">
            <a:avLst/>
          </a:prstGeom>
          <a:noFill/>
        </p:spPr>
        <p:txBody>
          <a:bodyPr wrap="none" rtlCol="0">
            <a:spAutoFit/>
          </a:bodyPr>
          <a:lstStyle/>
          <a:p>
            <a:r>
              <a:rPr lang="tr-TR" dirty="0"/>
              <a:t>Kötü huylu mu?</a:t>
            </a:r>
          </a:p>
        </p:txBody>
      </p:sp>
      <p:sp>
        <p:nvSpPr>
          <p:cNvPr id="4" name="TextBox 3">
            <a:extLst>
              <a:ext uri="{FF2B5EF4-FFF2-40B4-BE49-F238E27FC236}">
                <a16:creationId xmlns:a16="http://schemas.microsoft.com/office/drawing/2014/main" id="{B545FFE2-878F-41A6-8504-1EF4C8D5D3CE}"/>
              </a:ext>
            </a:extLst>
          </p:cNvPr>
          <p:cNvSpPr txBox="1"/>
          <p:nvPr/>
        </p:nvSpPr>
        <p:spPr>
          <a:xfrm>
            <a:off x="1687284" y="2661041"/>
            <a:ext cx="554960" cy="369332"/>
          </a:xfrm>
          <a:prstGeom prst="rect">
            <a:avLst/>
          </a:prstGeom>
          <a:noFill/>
        </p:spPr>
        <p:txBody>
          <a:bodyPr wrap="none" rtlCol="0">
            <a:spAutoFit/>
          </a:bodyPr>
          <a:lstStyle/>
          <a:p>
            <a:r>
              <a:rPr lang="tr-TR" dirty="0"/>
              <a:t>1(E)</a:t>
            </a:r>
          </a:p>
        </p:txBody>
      </p:sp>
      <p:sp>
        <p:nvSpPr>
          <p:cNvPr id="74" name="TextBox 73">
            <a:extLst>
              <a:ext uri="{FF2B5EF4-FFF2-40B4-BE49-F238E27FC236}">
                <a16:creationId xmlns:a16="http://schemas.microsoft.com/office/drawing/2014/main" id="{0590E818-DAA7-4485-B2C5-EFD71CAF519E}"/>
              </a:ext>
            </a:extLst>
          </p:cNvPr>
          <p:cNvSpPr txBox="1"/>
          <p:nvPr/>
        </p:nvSpPr>
        <p:spPr>
          <a:xfrm>
            <a:off x="1652271" y="4102503"/>
            <a:ext cx="587020" cy="369332"/>
          </a:xfrm>
          <a:prstGeom prst="rect">
            <a:avLst/>
          </a:prstGeom>
          <a:noFill/>
        </p:spPr>
        <p:txBody>
          <a:bodyPr wrap="none" rtlCol="0">
            <a:spAutoFit/>
          </a:bodyPr>
          <a:lstStyle/>
          <a:p>
            <a:r>
              <a:rPr lang="tr-TR" dirty="0"/>
              <a:t>0(H)</a:t>
            </a:r>
          </a:p>
        </p:txBody>
      </p:sp>
      <p:cxnSp>
        <p:nvCxnSpPr>
          <p:cNvPr id="75" name="Straight Arrow Connector 74">
            <a:extLst>
              <a:ext uri="{FF2B5EF4-FFF2-40B4-BE49-F238E27FC236}">
                <a16:creationId xmlns:a16="http://schemas.microsoft.com/office/drawing/2014/main" id="{BE8F0AF4-E54B-47EF-AA66-470C742D4F33}"/>
              </a:ext>
            </a:extLst>
          </p:cNvPr>
          <p:cNvCxnSpPr/>
          <p:nvPr/>
        </p:nvCxnSpPr>
        <p:spPr>
          <a:xfrm>
            <a:off x="2195736" y="5486460"/>
            <a:ext cx="4464496"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ED153C54-A7A5-4FAA-9734-13DABA10B260}"/>
              </a:ext>
            </a:extLst>
          </p:cNvPr>
          <p:cNvGrpSpPr/>
          <p:nvPr/>
        </p:nvGrpSpPr>
        <p:grpSpPr>
          <a:xfrm>
            <a:off x="5175991" y="5422465"/>
            <a:ext cx="161770" cy="143998"/>
            <a:chOff x="3654621" y="2303502"/>
            <a:chExt cx="174597" cy="186654"/>
          </a:xfrm>
        </p:grpSpPr>
        <p:cxnSp>
          <p:nvCxnSpPr>
            <p:cNvPr id="98" name="Straight Connector 97">
              <a:extLst>
                <a:ext uri="{FF2B5EF4-FFF2-40B4-BE49-F238E27FC236}">
                  <a16:creationId xmlns:a16="http://schemas.microsoft.com/office/drawing/2014/main" id="{1E66A2E3-4F67-482C-9252-1C1033A331FC}"/>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A003B2F-2D33-4A6E-A43D-0D53DA8B4689}"/>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3CCF0480-72CB-4BAC-A1A5-7E8D062662B5}"/>
              </a:ext>
            </a:extLst>
          </p:cNvPr>
          <p:cNvGrpSpPr/>
          <p:nvPr/>
        </p:nvGrpSpPr>
        <p:grpSpPr>
          <a:xfrm>
            <a:off x="4769714" y="5420964"/>
            <a:ext cx="161770" cy="143998"/>
            <a:chOff x="3654621" y="2303502"/>
            <a:chExt cx="174597" cy="186654"/>
          </a:xfrm>
        </p:grpSpPr>
        <p:cxnSp>
          <p:nvCxnSpPr>
            <p:cNvPr id="101" name="Straight Connector 100">
              <a:extLst>
                <a:ext uri="{FF2B5EF4-FFF2-40B4-BE49-F238E27FC236}">
                  <a16:creationId xmlns:a16="http://schemas.microsoft.com/office/drawing/2014/main" id="{8B78958D-35A3-49C5-80CB-37CECD5EAF2E}"/>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C492B12-CFE6-4191-9AC0-873E72CE3EC3}"/>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17500151-2A3B-4DE9-ACF2-67F1DB0BC578}"/>
              </a:ext>
            </a:extLst>
          </p:cNvPr>
          <p:cNvGrpSpPr/>
          <p:nvPr/>
        </p:nvGrpSpPr>
        <p:grpSpPr>
          <a:xfrm>
            <a:off x="4052223" y="5408924"/>
            <a:ext cx="161770" cy="143998"/>
            <a:chOff x="3654621" y="2303502"/>
            <a:chExt cx="174597" cy="186654"/>
          </a:xfrm>
        </p:grpSpPr>
        <p:cxnSp>
          <p:nvCxnSpPr>
            <p:cNvPr id="104" name="Straight Connector 103">
              <a:extLst>
                <a:ext uri="{FF2B5EF4-FFF2-40B4-BE49-F238E27FC236}">
                  <a16:creationId xmlns:a16="http://schemas.microsoft.com/office/drawing/2014/main" id="{407107E6-DD27-4026-BEAB-88D3550E5820}"/>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E7D7594-43ED-4A3A-A242-E8173A810302}"/>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47491C63-3C81-41A2-AB9D-17D1753D702F}"/>
              </a:ext>
            </a:extLst>
          </p:cNvPr>
          <p:cNvGrpSpPr/>
          <p:nvPr/>
        </p:nvGrpSpPr>
        <p:grpSpPr>
          <a:xfrm>
            <a:off x="5756872" y="5415452"/>
            <a:ext cx="161770" cy="143998"/>
            <a:chOff x="3654621" y="2303502"/>
            <a:chExt cx="174597" cy="186654"/>
          </a:xfrm>
        </p:grpSpPr>
        <p:cxnSp>
          <p:nvCxnSpPr>
            <p:cNvPr id="107" name="Straight Connector 106">
              <a:extLst>
                <a:ext uri="{FF2B5EF4-FFF2-40B4-BE49-F238E27FC236}">
                  <a16:creationId xmlns:a16="http://schemas.microsoft.com/office/drawing/2014/main" id="{15DA4313-3BB4-4688-9AF1-5CF1A3913CE8}"/>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0883F87-DE56-4DC2-A760-BD4026A375C3}"/>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9" name="Group 108">
            <a:extLst>
              <a:ext uri="{FF2B5EF4-FFF2-40B4-BE49-F238E27FC236}">
                <a16:creationId xmlns:a16="http://schemas.microsoft.com/office/drawing/2014/main" id="{0E7E20A9-2E12-4A69-BD05-E9C65F3E661E}"/>
              </a:ext>
            </a:extLst>
          </p:cNvPr>
          <p:cNvGrpSpPr/>
          <p:nvPr/>
        </p:nvGrpSpPr>
        <p:grpSpPr>
          <a:xfrm>
            <a:off x="4450737" y="5419463"/>
            <a:ext cx="161770" cy="143998"/>
            <a:chOff x="3654621" y="2303502"/>
            <a:chExt cx="174597" cy="186654"/>
          </a:xfrm>
        </p:grpSpPr>
        <p:cxnSp>
          <p:nvCxnSpPr>
            <p:cNvPr id="110" name="Straight Connector 109">
              <a:extLst>
                <a:ext uri="{FF2B5EF4-FFF2-40B4-BE49-F238E27FC236}">
                  <a16:creationId xmlns:a16="http://schemas.microsoft.com/office/drawing/2014/main" id="{6FF0F294-9198-4D1F-BE2B-166F2A88C4AE}"/>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AD1FC94-7AFE-4D94-8C60-8D92DBE0A444}"/>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2" name="TextBox 111">
            <a:extLst>
              <a:ext uri="{FF2B5EF4-FFF2-40B4-BE49-F238E27FC236}">
                <a16:creationId xmlns:a16="http://schemas.microsoft.com/office/drawing/2014/main" id="{F60B55FA-7F3D-42E3-BCEE-5754FA0BAA08}"/>
              </a:ext>
            </a:extLst>
          </p:cNvPr>
          <p:cNvSpPr txBox="1"/>
          <p:nvPr/>
        </p:nvSpPr>
        <p:spPr>
          <a:xfrm>
            <a:off x="4139952" y="5752354"/>
            <a:ext cx="1635384" cy="369332"/>
          </a:xfrm>
          <a:prstGeom prst="rect">
            <a:avLst/>
          </a:prstGeom>
          <a:noFill/>
        </p:spPr>
        <p:txBody>
          <a:bodyPr wrap="none" rtlCol="0">
            <a:spAutoFit/>
          </a:bodyPr>
          <a:lstStyle/>
          <a:p>
            <a:r>
              <a:rPr lang="tr-TR" dirty="0"/>
              <a:t>Kitle büyüklüğü</a:t>
            </a:r>
          </a:p>
        </p:txBody>
      </p:sp>
      <p:sp>
        <p:nvSpPr>
          <p:cNvPr id="113" name="Oval 112">
            <a:extLst>
              <a:ext uri="{FF2B5EF4-FFF2-40B4-BE49-F238E27FC236}">
                <a16:creationId xmlns:a16="http://schemas.microsoft.com/office/drawing/2014/main" id="{DB7A15EA-CFFC-48A7-B2EF-A38D8C76F3FE}"/>
              </a:ext>
            </a:extLst>
          </p:cNvPr>
          <p:cNvSpPr/>
          <p:nvPr/>
        </p:nvSpPr>
        <p:spPr>
          <a:xfrm>
            <a:off x="2569401" y="5412378"/>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4" name="Oval 113">
            <a:extLst>
              <a:ext uri="{FF2B5EF4-FFF2-40B4-BE49-F238E27FC236}">
                <a16:creationId xmlns:a16="http://schemas.microsoft.com/office/drawing/2014/main" id="{19402D10-C4E8-4008-ADAF-C79CCF67D46C}"/>
              </a:ext>
            </a:extLst>
          </p:cNvPr>
          <p:cNvSpPr/>
          <p:nvPr/>
        </p:nvSpPr>
        <p:spPr>
          <a:xfrm>
            <a:off x="2758449" y="5412378"/>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5" name="Oval 114">
            <a:extLst>
              <a:ext uri="{FF2B5EF4-FFF2-40B4-BE49-F238E27FC236}">
                <a16:creationId xmlns:a16="http://schemas.microsoft.com/office/drawing/2014/main" id="{8F83ACFA-E8A5-4BBA-A55E-6346AB59DBEE}"/>
              </a:ext>
            </a:extLst>
          </p:cNvPr>
          <p:cNvSpPr/>
          <p:nvPr/>
        </p:nvSpPr>
        <p:spPr>
          <a:xfrm>
            <a:off x="3132001" y="5414424"/>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7" name="Oval 116">
            <a:extLst>
              <a:ext uri="{FF2B5EF4-FFF2-40B4-BE49-F238E27FC236}">
                <a16:creationId xmlns:a16="http://schemas.microsoft.com/office/drawing/2014/main" id="{0C4CEA08-1869-4509-869B-F5AF78AE2B34}"/>
              </a:ext>
            </a:extLst>
          </p:cNvPr>
          <p:cNvSpPr/>
          <p:nvPr/>
        </p:nvSpPr>
        <p:spPr>
          <a:xfrm>
            <a:off x="3478384" y="5414423"/>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8" name="Oval 117">
            <a:extLst>
              <a:ext uri="{FF2B5EF4-FFF2-40B4-BE49-F238E27FC236}">
                <a16:creationId xmlns:a16="http://schemas.microsoft.com/office/drawing/2014/main" id="{5613A7F8-EA9A-45B1-AB37-F5B6BA1F54E6}"/>
              </a:ext>
            </a:extLst>
          </p:cNvPr>
          <p:cNvSpPr/>
          <p:nvPr/>
        </p:nvSpPr>
        <p:spPr>
          <a:xfrm>
            <a:off x="3666347" y="5412896"/>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9" name="Oval 118">
            <a:extLst>
              <a:ext uri="{FF2B5EF4-FFF2-40B4-BE49-F238E27FC236}">
                <a16:creationId xmlns:a16="http://schemas.microsoft.com/office/drawing/2014/main" id="{F368D86C-2C21-46B2-BEFC-B977708F3070}"/>
              </a:ext>
            </a:extLst>
          </p:cNvPr>
          <p:cNvSpPr/>
          <p:nvPr/>
        </p:nvSpPr>
        <p:spPr>
          <a:xfrm>
            <a:off x="4278833" y="5417056"/>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0" name="Oval 119">
            <a:extLst>
              <a:ext uri="{FF2B5EF4-FFF2-40B4-BE49-F238E27FC236}">
                <a16:creationId xmlns:a16="http://schemas.microsoft.com/office/drawing/2014/main" id="{45BB340D-99D2-4D3F-B5E7-52E226E1E28A}"/>
              </a:ext>
            </a:extLst>
          </p:cNvPr>
          <p:cNvSpPr/>
          <p:nvPr/>
        </p:nvSpPr>
        <p:spPr>
          <a:xfrm>
            <a:off x="4625698" y="5416750"/>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213369434"/>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İçerik Yer Tutucusu"/>
          <p:cNvSpPr txBox="1">
            <a:spLocks/>
          </p:cNvSpPr>
          <p:nvPr/>
        </p:nvSpPr>
        <p:spPr bwMode="auto">
          <a:xfrm>
            <a:off x="827584" y="116632"/>
            <a:ext cx="6480720" cy="504056"/>
          </a:xfrm>
          <a:prstGeom prst="rect">
            <a:avLst/>
          </a:prstGeom>
          <a:noFill/>
          <a:ln w="9525">
            <a:noFill/>
            <a:miter lim="800000"/>
            <a:headEnd/>
            <a:tailEnd/>
          </a:ln>
        </p:spPr>
        <p:txBody>
          <a:bodyPr vert="horz" wrap="square" lIns="182810" tIns="91405" rIns="91405" bIns="45702" numCol="1" anchor="ctr" anchorCtr="0" compatLnSpc="1">
            <a:prstTxWarp prst="textNoShape">
              <a:avLst/>
            </a:prstTxWarp>
            <a:normAutofit fontScale="700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65072" indent="-265072" algn="ctr">
              <a:spcBef>
                <a:spcPts val="250"/>
              </a:spcBef>
              <a:buClr>
                <a:schemeClr val="accent1"/>
              </a:buClr>
              <a:buSzPct val="80000"/>
              <a:defRPr/>
            </a:pPr>
            <a:r>
              <a:rPr lang="tr-TR" sz="4000" b="1" spc="50" dirty="0">
                <a:ln w="11430"/>
                <a:solidFill>
                  <a:schemeClr val="bg1"/>
                </a:solidFill>
                <a:effectLst>
                  <a:outerShdw blurRad="76200" dist="50800" dir="5400000" algn="tl" rotWithShape="0">
                    <a:srgbClr val="000000">
                      <a:alpha val="65000"/>
                    </a:srgbClr>
                  </a:outerShdw>
                </a:effectLst>
                <a:latin typeface="Calibri" pitchFamily="34" charset="0"/>
              </a:rPr>
              <a:t>MAKİNE ÖĞRENMESİNE GİRİŞ</a:t>
            </a:r>
          </a:p>
        </p:txBody>
      </p:sp>
      <p:sp>
        <p:nvSpPr>
          <p:cNvPr id="3" name="TextBox 2">
            <a:extLst>
              <a:ext uri="{FF2B5EF4-FFF2-40B4-BE49-F238E27FC236}">
                <a16:creationId xmlns:a16="http://schemas.microsoft.com/office/drawing/2014/main" id="{AB059539-5EDF-4B2E-9D80-7817A9577C34}"/>
              </a:ext>
            </a:extLst>
          </p:cNvPr>
          <p:cNvSpPr txBox="1"/>
          <p:nvPr/>
        </p:nvSpPr>
        <p:spPr>
          <a:xfrm>
            <a:off x="827584" y="534212"/>
            <a:ext cx="7056784" cy="461665"/>
          </a:xfrm>
          <a:prstGeom prst="rect">
            <a:avLst/>
          </a:prstGeom>
          <a:noFill/>
        </p:spPr>
        <p:txBody>
          <a:bodyPr wrap="square" rtlCol="0">
            <a:spAutoFit/>
          </a:bodyPr>
          <a:lstStyle/>
          <a:p>
            <a:pPr algn="ctr"/>
            <a:r>
              <a:rPr lang="tr-TR" altLang="en-US" sz="2400" b="1" dirty="0">
                <a:solidFill>
                  <a:schemeClr val="accent2">
                    <a:lumMod val="50000"/>
                  </a:schemeClr>
                </a:solidFill>
              </a:rPr>
              <a:t>Gözetimli Öğrenme</a:t>
            </a:r>
            <a:endParaRPr lang="tr-TR" sz="2400" dirty="0"/>
          </a:p>
        </p:txBody>
      </p:sp>
      <p:cxnSp>
        <p:nvCxnSpPr>
          <p:cNvPr id="5" name="Straight Arrow Connector 4">
            <a:extLst>
              <a:ext uri="{FF2B5EF4-FFF2-40B4-BE49-F238E27FC236}">
                <a16:creationId xmlns:a16="http://schemas.microsoft.com/office/drawing/2014/main" id="{9801DED1-A4B1-42B4-958C-70C7DB3FB078}"/>
              </a:ext>
            </a:extLst>
          </p:cNvPr>
          <p:cNvCxnSpPr/>
          <p:nvPr/>
        </p:nvCxnSpPr>
        <p:spPr>
          <a:xfrm>
            <a:off x="2195736" y="4869160"/>
            <a:ext cx="4464496"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B1F4BA5-DDA6-4245-8855-4A7D07863EE5}"/>
              </a:ext>
            </a:extLst>
          </p:cNvPr>
          <p:cNvCxnSpPr>
            <a:cxnSpLocks/>
          </p:cNvCxnSpPr>
          <p:nvPr/>
        </p:nvCxnSpPr>
        <p:spPr>
          <a:xfrm flipV="1">
            <a:off x="2348136" y="1700808"/>
            <a:ext cx="0" cy="332075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4284FD6-3AA0-4B3C-BD27-7C318E1D45EB}"/>
              </a:ext>
            </a:extLst>
          </p:cNvPr>
          <p:cNvSpPr/>
          <p:nvPr/>
        </p:nvSpPr>
        <p:spPr>
          <a:xfrm>
            <a:off x="2843808" y="3429000"/>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a:extLst>
              <a:ext uri="{FF2B5EF4-FFF2-40B4-BE49-F238E27FC236}">
                <a16:creationId xmlns:a16="http://schemas.microsoft.com/office/drawing/2014/main" id="{1E67053D-84F2-4116-A554-2B7FA42EB352}"/>
              </a:ext>
            </a:extLst>
          </p:cNvPr>
          <p:cNvSpPr/>
          <p:nvPr/>
        </p:nvSpPr>
        <p:spPr>
          <a:xfrm>
            <a:off x="2813716" y="3847970"/>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4329FA9E-6BF5-42D6-A136-093739D32265}"/>
              </a:ext>
            </a:extLst>
          </p:cNvPr>
          <p:cNvSpPr/>
          <p:nvPr/>
        </p:nvSpPr>
        <p:spPr>
          <a:xfrm>
            <a:off x="3059832" y="3645031"/>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a:extLst>
              <a:ext uri="{FF2B5EF4-FFF2-40B4-BE49-F238E27FC236}">
                <a16:creationId xmlns:a16="http://schemas.microsoft.com/office/drawing/2014/main" id="{40AFDC6B-C3EC-44EC-B581-D370959B6EF7}"/>
              </a:ext>
            </a:extLst>
          </p:cNvPr>
          <p:cNvSpPr/>
          <p:nvPr/>
        </p:nvSpPr>
        <p:spPr>
          <a:xfrm>
            <a:off x="3203848" y="4020220"/>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id="{F235DEE7-7638-4E10-8E6B-1760325DBEEF}"/>
              </a:ext>
            </a:extLst>
          </p:cNvPr>
          <p:cNvSpPr/>
          <p:nvPr/>
        </p:nvSpPr>
        <p:spPr>
          <a:xfrm>
            <a:off x="3522447" y="3722221"/>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a:extLst>
              <a:ext uri="{FF2B5EF4-FFF2-40B4-BE49-F238E27FC236}">
                <a16:creationId xmlns:a16="http://schemas.microsoft.com/office/drawing/2014/main" id="{7F9B364B-4FCD-421D-B85A-4EBCE767F99F}"/>
              </a:ext>
            </a:extLst>
          </p:cNvPr>
          <p:cNvSpPr/>
          <p:nvPr/>
        </p:nvSpPr>
        <p:spPr>
          <a:xfrm>
            <a:off x="3131840" y="3385432"/>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val 14">
            <a:extLst>
              <a:ext uri="{FF2B5EF4-FFF2-40B4-BE49-F238E27FC236}">
                <a16:creationId xmlns:a16="http://schemas.microsoft.com/office/drawing/2014/main" id="{71EFC496-1A80-4E5A-847F-C7BC0AF1F332}"/>
              </a:ext>
            </a:extLst>
          </p:cNvPr>
          <p:cNvSpPr/>
          <p:nvPr/>
        </p:nvSpPr>
        <p:spPr>
          <a:xfrm>
            <a:off x="3654621" y="4092224"/>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Oval 15">
            <a:extLst>
              <a:ext uri="{FF2B5EF4-FFF2-40B4-BE49-F238E27FC236}">
                <a16:creationId xmlns:a16="http://schemas.microsoft.com/office/drawing/2014/main" id="{783A71FE-9449-4FA5-864A-B7FD4ED9042D}"/>
              </a:ext>
            </a:extLst>
          </p:cNvPr>
          <p:cNvSpPr/>
          <p:nvPr/>
        </p:nvSpPr>
        <p:spPr>
          <a:xfrm>
            <a:off x="3828234" y="3876211"/>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Oval 16">
            <a:extLst>
              <a:ext uri="{FF2B5EF4-FFF2-40B4-BE49-F238E27FC236}">
                <a16:creationId xmlns:a16="http://schemas.microsoft.com/office/drawing/2014/main" id="{426AE545-5B16-4989-B781-C0366B7AB345}"/>
              </a:ext>
            </a:extLst>
          </p:cNvPr>
          <p:cNvSpPr/>
          <p:nvPr/>
        </p:nvSpPr>
        <p:spPr>
          <a:xfrm>
            <a:off x="4033386" y="4185091"/>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34" name="Group 33">
            <a:extLst>
              <a:ext uri="{FF2B5EF4-FFF2-40B4-BE49-F238E27FC236}">
                <a16:creationId xmlns:a16="http://schemas.microsoft.com/office/drawing/2014/main" id="{BB9304DF-2971-486E-8891-8C1309413A7F}"/>
              </a:ext>
            </a:extLst>
          </p:cNvPr>
          <p:cNvGrpSpPr/>
          <p:nvPr/>
        </p:nvGrpSpPr>
        <p:grpSpPr>
          <a:xfrm>
            <a:off x="3828233" y="2375470"/>
            <a:ext cx="161770" cy="143998"/>
            <a:chOff x="3654621" y="2303502"/>
            <a:chExt cx="174597" cy="186654"/>
          </a:xfrm>
        </p:grpSpPr>
        <p:cxnSp>
          <p:nvCxnSpPr>
            <p:cNvPr id="18" name="Straight Connector 17">
              <a:extLst>
                <a:ext uri="{FF2B5EF4-FFF2-40B4-BE49-F238E27FC236}">
                  <a16:creationId xmlns:a16="http://schemas.microsoft.com/office/drawing/2014/main" id="{8C7EFA1B-0AFA-4D1B-9C56-4B9B0746CA07}"/>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4C9F11F-993E-4843-8492-BD947552138F}"/>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E4F914AF-2FF9-49B5-B55E-8BA0518B7F4C}"/>
              </a:ext>
            </a:extLst>
          </p:cNvPr>
          <p:cNvGrpSpPr/>
          <p:nvPr/>
        </p:nvGrpSpPr>
        <p:grpSpPr>
          <a:xfrm>
            <a:off x="4340192" y="2507806"/>
            <a:ext cx="161770" cy="143998"/>
            <a:chOff x="3654621" y="2303502"/>
            <a:chExt cx="174597" cy="186654"/>
          </a:xfrm>
        </p:grpSpPr>
        <p:cxnSp>
          <p:nvCxnSpPr>
            <p:cNvPr id="36" name="Straight Connector 35">
              <a:extLst>
                <a:ext uri="{FF2B5EF4-FFF2-40B4-BE49-F238E27FC236}">
                  <a16:creationId xmlns:a16="http://schemas.microsoft.com/office/drawing/2014/main" id="{81B6882F-16A7-4DF1-9141-A6C0D01BCFFD}"/>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A33A9AF-6DC8-4DC1-8305-8CC8780B8381}"/>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DC7A5262-31A1-4A22-9C26-5778F531E2A3}"/>
              </a:ext>
            </a:extLst>
          </p:cNvPr>
          <p:cNvGrpSpPr/>
          <p:nvPr/>
        </p:nvGrpSpPr>
        <p:grpSpPr>
          <a:xfrm>
            <a:off x="3972250" y="2695422"/>
            <a:ext cx="161770" cy="143998"/>
            <a:chOff x="3654621" y="2303502"/>
            <a:chExt cx="174597" cy="186654"/>
          </a:xfrm>
        </p:grpSpPr>
        <p:cxnSp>
          <p:nvCxnSpPr>
            <p:cNvPr id="39" name="Straight Connector 38">
              <a:extLst>
                <a:ext uri="{FF2B5EF4-FFF2-40B4-BE49-F238E27FC236}">
                  <a16:creationId xmlns:a16="http://schemas.microsoft.com/office/drawing/2014/main" id="{3E9DB2ED-4FCD-4E55-A7CB-E4A02FB5AC05}"/>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E6A290A-68BB-4496-98B1-454A45FEF6E1}"/>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55EC9D1-9542-4628-8241-5F1513CB290A}"/>
              </a:ext>
            </a:extLst>
          </p:cNvPr>
          <p:cNvGrpSpPr/>
          <p:nvPr/>
        </p:nvGrpSpPr>
        <p:grpSpPr>
          <a:xfrm>
            <a:off x="3573736" y="2680175"/>
            <a:ext cx="161770" cy="143998"/>
            <a:chOff x="3654621" y="2303502"/>
            <a:chExt cx="174597" cy="186654"/>
          </a:xfrm>
        </p:grpSpPr>
        <p:cxnSp>
          <p:nvCxnSpPr>
            <p:cNvPr id="42" name="Straight Connector 41">
              <a:extLst>
                <a:ext uri="{FF2B5EF4-FFF2-40B4-BE49-F238E27FC236}">
                  <a16:creationId xmlns:a16="http://schemas.microsoft.com/office/drawing/2014/main" id="{1411F9A8-27EC-4E74-A4AE-4AF710B210D4}"/>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60E1751-D172-47A0-9D1E-206357DF303B}"/>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01AF3A5D-17E3-4A6D-81C2-30AE2A65ED4F}"/>
              </a:ext>
            </a:extLst>
          </p:cNvPr>
          <p:cNvGrpSpPr/>
          <p:nvPr/>
        </p:nvGrpSpPr>
        <p:grpSpPr>
          <a:xfrm>
            <a:off x="4148829" y="2954224"/>
            <a:ext cx="161770" cy="143998"/>
            <a:chOff x="3654621" y="2303502"/>
            <a:chExt cx="174597" cy="186654"/>
          </a:xfrm>
        </p:grpSpPr>
        <p:cxnSp>
          <p:nvCxnSpPr>
            <p:cNvPr id="45" name="Straight Connector 44">
              <a:extLst>
                <a:ext uri="{FF2B5EF4-FFF2-40B4-BE49-F238E27FC236}">
                  <a16:creationId xmlns:a16="http://schemas.microsoft.com/office/drawing/2014/main" id="{BAACBF28-B7F9-4483-8CFD-CA61ADFEE15F}"/>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23EE3B7-EF8F-43E9-82B4-2F651B42C598}"/>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9612C953-F2FC-4BD9-AEEF-88B827110620}"/>
              </a:ext>
            </a:extLst>
          </p:cNvPr>
          <p:cNvGrpSpPr/>
          <p:nvPr/>
        </p:nvGrpSpPr>
        <p:grpSpPr>
          <a:xfrm>
            <a:off x="3792683" y="3068987"/>
            <a:ext cx="161770" cy="143998"/>
            <a:chOff x="3654621" y="2303502"/>
            <a:chExt cx="174597" cy="186654"/>
          </a:xfrm>
        </p:grpSpPr>
        <p:cxnSp>
          <p:nvCxnSpPr>
            <p:cNvPr id="48" name="Straight Connector 47">
              <a:extLst>
                <a:ext uri="{FF2B5EF4-FFF2-40B4-BE49-F238E27FC236}">
                  <a16:creationId xmlns:a16="http://schemas.microsoft.com/office/drawing/2014/main" id="{8B389BB3-E856-4FF0-B165-3F407217C2D0}"/>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56A8F42-C07C-4FAB-BE5A-4731C2FF05B9}"/>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0C1A86E7-2B41-44E0-B7B4-1EAC3E1339EF}"/>
              </a:ext>
            </a:extLst>
          </p:cNvPr>
          <p:cNvGrpSpPr/>
          <p:nvPr/>
        </p:nvGrpSpPr>
        <p:grpSpPr>
          <a:xfrm>
            <a:off x="4185329" y="3295508"/>
            <a:ext cx="161770" cy="143998"/>
            <a:chOff x="3654621" y="2303502"/>
            <a:chExt cx="174597" cy="186654"/>
          </a:xfrm>
        </p:grpSpPr>
        <p:cxnSp>
          <p:nvCxnSpPr>
            <p:cNvPr id="51" name="Straight Connector 50">
              <a:extLst>
                <a:ext uri="{FF2B5EF4-FFF2-40B4-BE49-F238E27FC236}">
                  <a16:creationId xmlns:a16="http://schemas.microsoft.com/office/drawing/2014/main" id="{BC5913FF-11C6-4F46-AB6B-FA60571D7106}"/>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8712A24-7AB0-4F3A-9211-6107B9766A47}"/>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BFE107F9-924A-4A6F-8A98-C9B917024880}"/>
              </a:ext>
            </a:extLst>
          </p:cNvPr>
          <p:cNvGrpSpPr/>
          <p:nvPr/>
        </p:nvGrpSpPr>
        <p:grpSpPr>
          <a:xfrm>
            <a:off x="4370764" y="2829658"/>
            <a:ext cx="161770" cy="143998"/>
            <a:chOff x="3654621" y="2303502"/>
            <a:chExt cx="174597" cy="186654"/>
          </a:xfrm>
        </p:grpSpPr>
        <p:cxnSp>
          <p:nvCxnSpPr>
            <p:cNvPr id="54" name="Straight Connector 53">
              <a:extLst>
                <a:ext uri="{FF2B5EF4-FFF2-40B4-BE49-F238E27FC236}">
                  <a16:creationId xmlns:a16="http://schemas.microsoft.com/office/drawing/2014/main" id="{84DFC760-9F6A-494B-B395-AABA461CE191}"/>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A783106-964C-46B4-964E-1844FDB15A12}"/>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05669738-44DA-466B-A3BE-05B0139722B5}"/>
              </a:ext>
            </a:extLst>
          </p:cNvPr>
          <p:cNvGrpSpPr/>
          <p:nvPr/>
        </p:nvGrpSpPr>
        <p:grpSpPr>
          <a:xfrm>
            <a:off x="4646020" y="3219331"/>
            <a:ext cx="161770" cy="143998"/>
            <a:chOff x="3654621" y="2303502"/>
            <a:chExt cx="174597" cy="186654"/>
          </a:xfrm>
        </p:grpSpPr>
        <p:cxnSp>
          <p:nvCxnSpPr>
            <p:cNvPr id="57" name="Straight Connector 56">
              <a:extLst>
                <a:ext uri="{FF2B5EF4-FFF2-40B4-BE49-F238E27FC236}">
                  <a16:creationId xmlns:a16="http://schemas.microsoft.com/office/drawing/2014/main" id="{689191EF-6CAA-4759-AC30-B612130B3940}"/>
                </a:ext>
              </a:extLst>
            </p:cNvPr>
            <p:cNvCxnSpPr>
              <a:cxnSpLocks/>
            </p:cNvCxnSpPr>
            <p:nvPr/>
          </p:nvCxnSpPr>
          <p:spPr>
            <a:xfrm>
              <a:off x="3654621" y="2303502"/>
              <a:ext cx="174597" cy="1866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8639B5-739F-4DB8-9F29-52B4F0A8D669}"/>
                </a:ext>
              </a:extLst>
            </p:cNvPr>
            <p:cNvCxnSpPr>
              <a:cxnSpLocks/>
            </p:cNvCxnSpPr>
            <p:nvPr/>
          </p:nvCxnSpPr>
          <p:spPr>
            <a:xfrm flipV="1">
              <a:off x="3666463" y="2303502"/>
              <a:ext cx="161771" cy="1847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id="{9792F998-01A3-4048-B3E0-D14F0984A87F}"/>
              </a:ext>
            </a:extLst>
          </p:cNvPr>
          <p:cNvSpPr txBox="1"/>
          <p:nvPr/>
        </p:nvSpPr>
        <p:spPr>
          <a:xfrm>
            <a:off x="4139952" y="5229200"/>
            <a:ext cx="396262" cy="369332"/>
          </a:xfrm>
          <a:prstGeom prst="rect">
            <a:avLst/>
          </a:prstGeom>
          <a:noFill/>
        </p:spPr>
        <p:txBody>
          <a:bodyPr wrap="none" rtlCol="0">
            <a:spAutoFit/>
          </a:bodyPr>
          <a:lstStyle/>
          <a:p>
            <a:r>
              <a:rPr lang="tr-TR" dirty="0"/>
              <a:t>X</a:t>
            </a:r>
            <a:r>
              <a:rPr lang="tr-TR" sz="1400" dirty="0"/>
              <a:t>1</a:t>
            </a:r>
            <a:endParaRPr lang="tr-TR" dirty="0"/>
          </a:p>
        </p:txBody>
      </p:sp>
      <p:sp>
        <p:nvSpPr>
          <p:cNvPr id="60" name="TextBox 59">
            <a:extLst>
              <a:ext uri="{FF2B5EF4-FFF2-40B4-BE49-F238E27FC236}">
                <a16:creationId xmlns:a16="http://schemas.microsoft.com/office/drawing/2014/main" id="{4BC16343-F315-46A1-803F-A389ED88082F}"/>
              </a:ext>
            </a:extLst>
          </p:cNvPr>
          <p:cNvSpPr txBox="1"/>
          <p:nvPr/>
        </p:nvSpPr>
        <p:spPr>
          <a:xfrm>
            <a:off x="1634915" y="2987660"/>
            <a:ext cx="396262" cy="369332"/>
          </a:xfrm>
          <a:prstGeom prst="rect">
            <a:avLst/>
          </a:prstGeom>
          <a:noFill/>
        </p:spPr>
        <p:txBody>
          <a:bodyPr wrap="none" rtlCol="0">
            <a:spAutoFit/>
          </a:bodyPr>
          <a:lstStyle/>
          <a:p>
            <a:r>
              <a:rPr lang="tr-TR" dirty="0"/>
              <a:t>X</a:t>
            </a:r>
            <a:r>
              <a:rPr lang="tr-TR" sz="1400" dirty="0"/>
              <a:t>2</a:t>
            </a:r>
            <a:endParaRPr lang="tr-TR" dirty="0"/>
          </a:p>
        </p:txBody>
      </p:sp>
      <p:cxnSp>
        <p:nvCxnSpPr>
          <p:cNvPr id="62" name="Straight Connector 61">
            <a:extLst>
              <a:ext uri="{FF2B5EF4-FFF2-40B4-BE49-F238E27FC236}">
                <a16:creationId xmlns:a16="http://schemas.microsoft.com/office/drawing/2014/main" id="{83994F38-2A7C-4410-A9A0-9558EF7D864B}"/>
              </a:ext>
            </a:extLst>
          </p:cNvPr>
          <p:cNvCxnSpPr/>
          <p:nvPr/>
        </p:nvCxnSpPr>
        <p:spPr>
          <a:xfrm>
            <a:off x="2948854" y="2694693"/>
            <a:ext cx="1758284" cy="1513926"/>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707FA60B-76E5-46A2-A8D7-CC6C71EC0302}"/>
              </a:ext>
            </a:extLst>
          </p:cNvPr>
          <p:cNvSpPr/>
          <p:nvPr/>
        </p:nvSpPr>
        <p:spPr>
          <a:xfrm rot="2216518">
            <a:off x="3053412" y="2321453"/>
            <a:ext cx="2489665" cy="1193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4" name="Oval 63">
            <a:extLst>
              <a:ext uri="{FF2B5EF4-FFF2-40B4-BE49-F238E27FC236}">
                <a16:creationId xmlns:a16="http://schemas.microsoft.com/office/drawing/2014/main" id="{127BAD81-B6A5-4F4A-80D0-4B1FC3219D4B}"/>
              </a:ext>
            </a:extLst>
          </p:cNvPr>
          <p:cNvSpPr/>
          <p:nvPr/>
        </p:nvSpPr>
        <p:spPr>
          <a:xfrm rot="2216518">
            <a:off x="2160410" y="3335504"/>
            <a:ext cx="2489665" cy="119331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088787167"/>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İçerik Yer Tutucusu"/>
          <p:cNvSpPr txBox="1">
            <a:spLocks/>
          </p:cNvSpPr>
          <p:nvPr/>
        </p:nvSpPr>
        <p:spPr bwMode="auto">
          <a:xfrm>
            <a:off x="827584" y="116632"/>
            <a:ext cx="6480720" cy="504056"/>
          </a:xfrm>
          <a:prstGeom prst="rect">
            <a:avLst/>
          </a:prstGeom>
          <a:noFill/>
          <a:ln w="9525">
            <a:noFill/>
            <a:miter lim="800000"/>
            <a:headEnd/>
            <a:tailEnd/>
          </a:ln>
        </p:spPr>
        <p:txBody>
          <a:bodyPr vert="horz" wrap="square" lIns="182810" tIns="91405" rIns="91405" bIns="45702" numCol="1" anchor="ctr" anchorCtr="0" compatLnSpc="1">
            <a:prstTxWarp prst="textNoShape">
              <a:avLst/>
            </a:prstTxWarp>
            <a:normAutofit fontScale="700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65072" indent="-265072" algn="ctr">
              <a:spcBef>
                <a:spcPts val="250"/>
              </a:spcBef>
              <a:buClr>
                <a:schemeClr val="accent1"/>
              </a:buClr>
              <a:buSzPct val="80000"/>
              <a:defRPr/>
            </a:pPr>
            <a:r>
              <a:rPr lang="tr-TR" sz="4000" b="1" spc="50" dirty="0">
                <a:ln w="11430"/>
                <a:solidFill>
                  <a:schemeClr val="bg1"/>
                </a:solidFill>
                <a:effectLst>
                  <a:outerShdw blurRad="76200" dist="50800" dir="5400000" algn="tl" rotWithShape="0">
                    <a:srgbClr val="000000">
                      <a:alpha val="65000"/>
                    </a:srgbClr>
                  </a:outerShdw>
                </a:effectLst>
                <a:latin typeface="Calibri" pitchFamily="34" charset="0"/>
              </a:rPr>
              <a:t>MAKİNE ÖĞRENMESİNE GİRİŞ</a:t>
            </a:r>
          </a:p>
        </p:txBody>
      </p:sp>
      <p:sp>
        <p:nvSpPr>
          <p:cNvPr id="3" name="TextBox 2">
            <a:extLst>
              <a:ext uri="{FF2B5EF4-FFF2-40B4-BE49-F238E27FC236}">
                <a16:creationId xmlns:a16="http://schemas.microsoft.com/office/drawing/2014/main" id="{AB059539-5EDF-4B2E-9D80-7817A9577C34}"/>
              </a:ext>
            </a:extLst>
          </p:cNvPr>
          <p:cNvSpPr txBox="1"/>
          <p:nvPr/>
        </p:nvSpPr>
        <p:spPr>
          <a:xfrm>
            <a:off x="827584" y="534212"/>
            <a:ext cx="7056784" cy="461665"/>
          </a:xfrm>
          <a:prstGeom prst="rect">
            <a:avLst/>
          </a:prstGeom>
          <a:noFill/>
        </p:spPr>
        <p:txBody>
          <a:bodyPr wrap="square" rtlCol="0">
            <a:spAutoFit/>
          </a:bodyPr>
          <a:lstStyle/>
          <a:p>
            <a:pPr algn="ctr"/>
            <a:r>
              <a:rPr lang="tr-TR" altLang="en-US" sz="2400" b="1" dirty="0">
                <a:solidFill>
                  <a:schemeClr val="accent2">
                    <a:lumMod val="50000"/>
                  </a:schemeClr>
                </a:solidFill>
              </a:rPr>
              <a:t>Gözetimsiz Öğrenme</a:t>
            </a:r>
            <a:endParaRPr lang="tr-TR" sz="2400" dirty="0"/>
          </a:p>
        </p:txBody>
      </p:sp>
      <p:cxnSp>
        <p:nvCxnSpPr>
          <p:cNvPr id="5" name="Straight Arrow Connector 4">
            <a:extLst>
              <a:ext uri="{FF2B5EF4-FFF2-40B4-BE49-F238E27FC236}">
                <a16:creationId xmlns:a16="http://schemas.microsoft.com/office/drawing/2014/main" id="{9801DED1-A4B1-42B4-958C-70C7DB3FB078}"/>
              </a:ext>
            </a:extLst>
          </p:cNvPr>
          <p:cNvCxnSpPr/>
          <p:nvPr/>
        </p:nvCxnSpPr>
        <p:spPr>
          <a:xfrm>
            <a:off x="2195736" y="4869160"/>
            <a:ext cx="4464496"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B1F4BA5-DDA6-4245-8855-4A7D07863EE5}"/>
              </a:ext>
            </a:extLst>
          </p:cNvPr>
          <p:cNvCxnSpPr>
            <a:cxnSpLocks/>
          </p:cNvCxnSpPr>
          <p:nvPr/>
        </p:nvCxnSpPr>
        <p:spPr>
          <a:xfrm flipV="1">
            <a:off x="2348136" y="1700808"/>
            <a:ext cx="0" cy="332075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4284FD6-3AA0-4B3C-BD27-7C318E1D45EB}"/>
              </a:ext>
            </a:extLst>
          </p:cNvPr>
          <p:cNvSpPr/>
          <p:nvPr/>
        </p:nvSpPr>
        <p:spPr>
          <a:xfrm>
            <a:off x="2843808" y="3429000"/>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a:extLst>
              <a:ext uri="{FF2B5EF4-FFF2-40B4-BE49-F238E27FC236}">
                <a16:creationId xmlns:a16="http://schemas.microsoft.com/office/drawing/2014/main" id="{1E67053D-84F2-4116-A554-2B7FA42EB352}"/>
              </a:ext>
            </a:extLst>
          </p:cNvPr>
          <p:cNvSpPr/>
          <p:nvPr/>
        </p:nvSpPr>
        <p:spPr>
          <a:xfrm>
            <a:off x="2813716" y="3847970"/>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4329FA9E-6BF5-42D6-A136-093739D32265}"/>
              </a:ext>
            </a:extLst>
          </p:cNvPr>
          <p:cNvSpPr/>
          <p:nvPr/>
        </p:nvSpPr>
        <p:spPr>
          <a:xfrm>
            <a:off x="3059832" y="3645031"/>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a:extLst>
              <a:ext uri="{FF2B5EF4-FFF2-40B4-BE49-F238E27FC236}">
                <a16:creationId xmlns:a16="http://schemas.microsoft.com/office/drawing/2014/main" id="{40AFDC6B-C3EC-44EC-B581-D370959B6EF7}"/>
              </a:ext>
            </a:extLst>
          </p:cNvPr>
          <p:cNvSpPr/>
          <p:nvPr/>
        </p:nvSpPr>
        <p:spPr>
          <a:xfrm>
            <a:off x="3203848" y="4020220"/>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id="{F235DEE7-7638-4E10-8E6B-1760325DBEEF}"/>
              </a:ext>
            </a:extLst>
          </p:cNvPr>
          <p:cNvSpPr/>
          <p:nvPr/>
        </p:nvSpPr>
        <p:spPr>
          <a:xfrm>
            <a:off x="3522447" y="3722221"/>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a:extLst>
              <a:ext uri="{FF2B5EF4-FFF2-40B4-BE49-F238E27FC236}">
                <a16:creationId xmlns:a16="http://schemas.microsoft.com/office/drawing/2014/main" id="{7F9B364B-4FCD-421D-B85A-4EBCE767F99F}"/>
              </a:ext>
            </a:extLst>
          </p:cNvPr>
          <p:cNvSpPr/>
          <p:nvPr/>
        </p:nvSpPr>
        <p:spPr>
          <a:xfrm>
            <a:off x="3131840" y="3385432"/>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val 14">
            <a:extLst>
              <a:ext uri="{FF2B5EF4-FFF2-40B4-BE49-F238E27FC236}">
                <a16:creationId xmlns:a16="http://schemas.microsoft.com/office/drawing/2014/main" id="{71EFC496-1A80-4E5A-847F-C7BC0AF1F332}"/>
              </a:ext>
            </a:extLst>
          </p:cNvPr>
          <p:cNvSpPr/>
          <p:nvPr/>
        </p:nvSpPr>
        <p:spPr>
          <a:xfrm>
            <a:off x="3654621" y="4092224"/>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Oval 15">
            <a:extLst>
              <a:ext uri="{FF2B5EF4-FFF2-40B4-BE49-F238E27FC236}">
                <a16:creationId xmlns:a16="http://schemas.microsoft.com/office/drawing/2014/main" id="{783A71FE-9449-4FA5-864A-B7FD4ED9042D}"/>
              </a:ext>
            </a:extLst>
          </p:cNvPr>
          <p:cNvSpPr/>
          <p:nvPr/>
        </p:nvSpPr>
        <p:spPr>
          <a:xfrm>
            <a:off x="3828234" y="3876211"/>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Oval 16">
            <a:extLst>
              <a:ext uri="{FF2B5EF4-FFF2-40B4-BE49-F238E27FC236}">
                <a16:creationId xmlns:a16="http://schemas.microsoft.com/office/drawing/2014/main" id="{426AE545-5B16-4989-B781-C0366B7AB345}"/>
              </a:ext>
            </a:extLst>
          </p:cNvPr>
          <p:cNvSpPr/>
          <p:nvPr/>
        </p:nvSpPr>
        <p:spPr>
          <a:xfrm>
            <a:off x="4033386" y="4185091"/>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9" name="TextBox 58">
            <a:extLst>
              <a:ext uri="{FF2B5EF4-FFF2-40B4-BE49-F238E27FC236}">
                <a16:creationId xmlns:a16="http://schemas.microsoft.com/office/drawing/2014/main" id="{9792F998-01A3-4048-B3E0-D14F0984A87F}"/>
              </a:ext>
            </a:extLst>
          </p:cNvPr>
          <p:cNvSpPr txBox="1"/>
          <p:nvPr/>
        </p:nvSpPr>
        <p:spPr>
          <a:xfrm>
            <a:off x="4139952" y="5229200"/>
            <a:ext cx="396262" cy="369332"/>
          </a:xfrm>
          <a:prstGeom prst="rect">
            <a:avLst/>
          </a:prstGeom>
          <a:noFill/>
        </p:spPr>
        <p:txBody>
          <a:bodyPr wrap="none" rtlCol="0">
            <a:spAutoFit/>
          </a:bodyPr>
          <a:lstStyle/>
          <a:p>
            <a:r>
              <a:rPr lang="tr-TR" dirty="0"/>
              <a:t>X</a:t>
            </a:r>
            <a:r>
              <a:rPr lang="tr-TR" sz="1400" dirty="0"/>
              <a:t>1</a:t>
            </a:r>
            <a:endParaRPr lang="tr-TR" dirty="0"/>
          </a:p>
        </p:txBody>
      </p:sp>
      <p:sp>
        <p:nvSpPr>
          <p:cNvPr id="60" name="TextBox 59">
            <a:extLst>
              <a:ext uri="{FF2B5EF4-FFF2-40B4-BE49-F238E27FC236}">
                <a16:creationId xmlns:a16="http://schemas.microsoft.com/office/drawing/2014/main" id="{4BC16343-F315-46A1-803F-A389ED88082F}"/>
              </a:ext>
            </a:extLst>
          </p:cNvPr>
          <p:cNvSpPr txBox="1"/>
          <p:nvPr/>
        </p:nvSpPr>
        <p:spPr>
          <a:xfrm>
            <a:off x="1634915" y="2987660"/>
            <a:ext cx="396262" cy="369332"/>
          </a:xfrm>
          <a:prstGeom prst="rect">
            <a:avLst/>
          </a:prstGeom>
          <a:noFill/>
        </p:spPr>
        <p:txBody>
          <a:bodyPr wrap="none" rtlCol="0">
            <a:spAutoFit/>
          </a:bodyPr>
          <a:lstStyle/>
          <a:p>
            <a:r>
              <a:rPr lang="tr-TR" dirty="0"/>
              <a:t>X</a:t>
            </a:r>
            <a:r>
              <a:rPr lang="tr-TR" sz="1400" dirty="0"/>
              <a:t>2</a:t>
            </a:r>
            <a:endParaRPr lang="tr-TR" dirty="0"/>
          </a:p>
        </p:txBody>
      </p:sp>
      <p:sp>
        <p:nvSpPr>
          <p:cNvPr id="61" name="Oval 60">
            <a:extLst>
              <a:ext uri="{FF2B5EF4-FFF2-40B4-BE49-F238E27FC236}">
                <a16:creationId xmlns:a16="http://schemas.microsoft.com/office/drawing/2014/main" id="{BDCC6B77-5E12-4C85-BC96-6492E6008952}"/>
              </a:ext>
            </a:extLst>
          </p:cNvPr>
          <p:cNvSpPr/>
          <p:nvPr/>
        </p:nvSpPr>
        <p:spPr>
          <a:xfrm>
            <a:off x="4652887" y="3243315"/>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2" name="Oval 61">
            <a:extLst>
              <a:ext uri="{FF2B5EF4-FFF2-40B4-BE49-F238E27FC236}">
                <a16:creationId xmlns:a16="http://schemas.microsoft.com/office/drawing/2014/main" id="{909C19F6-8D83-4103-9DB4-B888B09D4A60}"/>
              </a:ext>
            </a:extLst>
          </p:cNvPr>
          <p:cNvSpPr/>
          <p:nvPr/>
        </p:nvSpPr>
        <p:spPr>
          <a:xfrm>
            <a:off x="4194067" y="3284991"/>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3" name="Oval 62">
            <a:extLst>
              <a:ext uri="{FF2B5EF4-FFF2-40B4-BE49-F238E27FC236}">
                <a16:creationId xmlns:a16="http://schemas.microsoft.com/office/drawing/2014/main" id="{04850A67-ACB6-4E7D-ACBC-1C724D262AD2}"/>
              </a:ext>
            </a:extLst>
          </p:cNvPr>
          <p:cNvSpPr/>
          <p:nvPr/>
        </p:nvSpPr>
        <p:spPr>
          <a:xfrm>
            <a:off x="4368907" y="2507806"/>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4" name="Oval 63">
            <a:extLst>
              <a:ext uri="{FF2B5EF4-FFF2-40B4-BE49-F238E27FC236}">
                <a16:creationId xmlns:a16="http://schemas.microsoft.com/office/drawing/2014/main" id="{79136390-0730-45BA-9E40-073A442DB82F}"/>
              </a:ext>
            </a:extLst>
          </p:cNvPr>
          <p:cNvSpPr/>
          <p:nvPr/>
        </p:nvSpPr>
        <p:spPr>
          <a:xfrm>
            <a:off x="4372864" y="2837919"/>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Oval 64">
            <a:extLst>
              <a:ext uri="{FF2B5EF4-FFF2-40B4-BE49-F238E27FC236}">
                <a16:creationId xmlns:a16="http://schemas.microsoft.com/office/drawing/2014/main" id="{619E84AA-B252-4A46-B63E-5F2B5EDFABC3}"/>
              </a:ext>
            </a:extLst>
          </p:cNvPr>
          <p:cNvSpPr/>
          <p:nvPr/>
        </p:nvSpPr>
        <p:spPr>
          <a:xfrm>
            <a:off x="4131107" y="2960962"/>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6" name="Oval 65">
            <a:extLst>
              <a:ext uri="{FF2B5EF4-FFF2-40B4-BE49-F238E27FC236}">
                <a16:creationId xmlns:a16="http://schemas.microsoft.com/office/drawing/2014/main" id="{9CE9B6FC-BD0E-488F-8FE8-5954C2EACD38}"/>
              </a:ext>
            </a:extLst>
          </p:cNvPr>
          <p:cNvSpPr/>
          <p:nvPr/>
        </p:nvSpPr>
        <p:spPr>
          <a:xfrm>
            <a:off x="3784852" y="3067486"/>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7" name="Oval 66">
            <a:extLst>
              <a:ext uri="{FF2B5EF4-FFF2-40B4-BE49-F238E27FC236}">
                <a16:creationId xmlns:a16="http://schemas.microsoft.com/office/drawing/2014/main" id="{BC3E7786-065A-4B3B-A40C-FE679FEA834E}"/>
              </a:ext>
            </a:extLst>
          </p:cNvPr>
          <p:cNvSpPr/>
          <p:nvPr/>
        </p:nvSpPr>
        <p:spPr>
          <a:xfrm>
            <a:off x="3956582" y="2694665"/>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8" name="Oval 67">
            <a:extLst>
              <a:ext uri="{FF2B5EF4-FFF2-40B4-BE49-F238E27FC236}">
                <a16:creationId xmlns:a16="http://schemas.microsoft.com/office/drawing/2014/main" id="{C9413615-60C5-4FB4-923A-BA792072F5A7}"/>
              </a:ext>
            </a:extLst>
          </p:cNvPr>
          <p:cNvSpPr/>
          <p:nvPr/>
        </p:nvSpPr>
        <p:spPr>
          <a:xfrm>
            <a:off x="3812566" y="2375470"/>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Oval 68">
            <a:extLst>
              <a:ext uri="{FF2B5EF4-FFF2-40B4-BE49-F238E27FC236}">
                <a16:creationId xmlns:a16="http://schemas.microsoft.com/office/drawing/2014/main" id="{C5C06080-4986-4DBD-87DC-5F8262FB6CB7}"/>
              </a:ext>
            </a:extLst>
          </p:cNvPr>
          <p:cNvSpPr/>
          <p:nvPr/>
        </p:nvSpPr>
        <p:spPr>
          <a:xfrm>
            <a:off x="3563888" y="2685649"/>
            <a:ext cx="144016" cy="14400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70" name="Straight Connector 69">
            <a:extLst>
              <a:ext uri="{FF2B5EF4-FFF2-40B4-BE49-F238E27FC236}">
                <a16:creationId xmlns:a16="http://schemas.microsoft.com/office/drawing/2014/main" id="{D8B59282-8001-4AB1-B13B-12761D96D780}"/>
              </a:ext>
            </a:extLst>
          </p:cNvPr>
          <p:cNvCxnSpPr/>
          <p:nvPr/>
        </p:nvCxnSpPr>
        <p:spPr>
          <a:xfrm>
            <a:off x="2948854" y="2694693"/>
            <a:ext cx="1758284" cy="1513926"/>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0784E694-0789-47D1-A4A7-DCC1D5203CDE}"/>
              </a:ext>
            </a:extLst>
          </p:cNvPr>
          <p:cNvSpPr/>
          <p:nvPr/>
        </p:nvSpPr>
        <p:spPr>
          <a:xfrm rot="2216518">
            <a:off x="3053412" y="2321453"/>
            <a:ext cx="2489665" cy="1193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1" name="Oval 70">
            <a:extLst>
              <a:ext uri="{FF2B5EF4-FFF2-40B4-BE49-F238E27FC236}">
                <a16:creationId xmlns:a16="http://schemas.microsoft.com/office/drawing/2014/main" id="{6F881AAD-749D-49B9-A084-74CDCBAB6C1C}"/>
              </a:ext>
            </a:extLst>
          </p:cNvPr>
          <p:cNvSpPr/>
          <p:nvPr/>
        </p:nvSpPr>
        <p:spPr>
          <a:xfrm rot="2216518">
            <a:off x="2160410" y="3335504"/>
            <a:ext cx="2489665" cy="119331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956800888"/>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İçerik Yer Tutucusu"/>
          <p:cNvSpPr txBox="1">
            <a:spLocks/>
          </p:cNvSpPr>
          <p:nvPr/>
        </p:nvSpPr>
        <p:spPr bwMode="auto">
          <a:xfrm>
            <a:off x="827584" y="116632"/>
            <a:ext cx="6480720" cy="504056"/>
          </a:xfrm>
          <a:prstGeom prst="rect">
            <a:avLst/>
          </a:prstGeom>
          <a:noFill/>
          <a:ln w="9525">
            <a:noFill/>
            <a:miter lim="800000"/>
            <a:headEnd/>
            <a:tailEnd/>
          </a:ln>
        </p:spPr>
        <p:txBody>
          <a:bodyPr vert="horz" wrap="square" lIns="182810" tIns="91405" rIns="91405" bIns="45702" numCol="1" anchor="ctr" anchorCtr="0" compatLnSpc="1">
            <a:prstTxWarp prst="textNoShape">
              <a:avLst/>
            </a:prstTxWarp>
            <a:normAutofit fontScale="700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65072" indent="-265072" algn="ctr">
              <a:spcBef>
                <a:spcPts val="250"/>
              </a:spcBef>
              <a:buClr>
                <a:schemeClr val="accent1"/>
              </a:buClr>
              <a:buSzPct val="80000"/>
              <a:defRPr/>
            </a:pPr>
            <a:r>
              <a:rPr lang="tr-TR" sz="4000" b="1" spc="50" dirty="0">
                <a:ln w="11430"/>
                <a:solidFill>
                  <a:schemeClr val="bg1"/>
                </a:solidFill>
                <a:effectLst>
                  <a:outerShdw blurRad="76200" dist="50800" dir="5400000" algn="tl" rotWithShape="0">
                    <a:srgbClr val="000000">
                      <a:alpha val="65000"/>
                    </a:srgbClr>
                  </a:outerShdw>
                </a:effectLst>
                <a:latin typeface="Calibri" pitchFamily="34" charset="0"/>
              </a:rPr>
              <a:t>MAKİNE ÖĞRENMESİNE GİRİŞ</a:t>
            </a:r>
          </a:p>
        </p:txBody>
      </p:sp>
      <p:grpSp>
        <p:nvGrpSpPr>
          <p:cNvPr id="32" name="Group 31"/>
          <p:cNvGrpSpPr/>
          <p:nvPr/>
        </p:nvGrpSpPr>
        <p:grpSpPr>
          <a:xfrm>
            <a:off x="413292" y="1306507"/>
            <a:ext cx="8380546" cy="4426749"/>
            <a:chOff x="1253784" y="2757137"/>
            <a:chExt cx="7132932" cy="1183389"/>
          </a:xfrm>
        </p:grpSpPr>
        <p:sp>
          <p:nvSpPr>
            <p:cNvPr id="33" name="Rectangle 6"/>
            <p:cNvSpPr>
              <a:spLocks noChangeArrowheads="1"/>
            </p:cNvSpPr>
            <p:nvPr/>
          </p:nvSpPr>
          <p:spPr bwMode="gray">
            <a:xfrm>
              <a:off x="1331640" y="2779194"/>
              <a:ext cx="6984776" cy="11410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marL="285750" indent="-285750">
                <a:spcBef>
                  <a:spcPts val="600"/>
                </a:spcBef>
                <a:spcAft>
                  <a:spcPts val="200"/>
                </a:spcAft>
                <a:buFont typeface="Wingdings" panose="05000000000000000000" pitchFamily="2" charset="2"/>
                <a:buChar char="ü"/>
              </a:pPr>
              <a:r>
                <a:rPr lang="tr-TR" b="1" dirty="0">
                  <a:solidFill>
                    <a:srgbClr val="002060"/>
                  </a:solidFill>
                </a:rPr>
                <a:t>Makina Öğrenmesi Algoritmaları</a:t>
              </a:r>
            </a:p>
            <a:p>
              <a:pPr marL="742950" lvl="1" indent="-285750">
                <a:buFont typeface="Arial" panose="020B0604020202020204" pitchFamily="34" charset="0"/>
                <a:buChar char="•"/>
              </a:pPr>
              <a:r>
                <a:rPr lang="tr-TR" b="1" dirty="0">
                  <a:solidFill>
                    <a:srgbClr val="002060"/>
                  </a:solidFill>
                </a:rPr>
                <a:t>Gözetimli (supervised)</a:t>
              </a:r>
            </a:p>
            <a:p>
              <a:pPr marL="1200150" lvl="2" indent="-285750">
                <a:buFont typeface="Wingdings" panose="05000000000000000000" pitchFamily="2" charset="2"/>
                <a:buChar char="Ø"/>
              </a:pPr>
              <a:r>
                <a:rPr lang="tr-TR" b="1" dirty="0">
                  <a:solidFill>
                    <a:srgbClr val="002060"/>
                  </a:solidFill>
                </a:rPr>
                <a:t>Etiketlenmiş (labeled) eğitim verisi ile çalışılır</a:t>
              </a:r>
            </a:p>
            <a:p>
              <a:pPr marL="1200150" lvl="2" indent="-285750">
                <a:buFont typeface="Wingdings" panose="05000000000000000000" pitchFamily="2" charset="2"/>
                <a:buChar char="Ø"/>
              </a:pPr>
              <a:r>
                <a:rPr lang="tr-TR" b="1" dirty="0">
                  <a:solidFill>
                    <a:srgbClr val="002060"/>
                  </a:solidFill>
                </a:rPr>
                <a:t>Sürekli olanında da kategorik olanında da eğitim setinin özniteliklerine (feature) karşılık bir sürekli değer ya da sınıfsal değer olan ‘’öngörüsü hedeflenen’’ çıktı vardır</a:t>
              </a:r>
            </a:p>
            <a:p>
              <a:pPr marL="742950" lvl="1" indent="-285750">
                <a:buFont typeface="Arial" panose="020B0604020202020204" pitchFamily="34" charset="0"/>
                <a:buChar char="•"/>
              </a:pPr>
              <a:r>
                <a:rPr lang="tr-TR" altLang="en-US" b="1" dirty="0">
                  <a:solidFill>
                    <a:srgbClr val="002060"/>
                  </a:solidFill>
                </a:rPr>
                <a:t>Gözetimsiz (unsupervised)</a:t>
              </a:r>
            </a:p>
            <a:p>
              <a:pPr marL="1200150" lvl="2" indent="-285750">
                <a:buFont typeface="Wingdings" panose="05000000000000000000" pitchFamily="2" charset="2"/>
                <a:buChar char="Ø"/>
              </a:pPr>
              <a:r>
                <a:rPr lang="tr-TR" altLang="en-US" b="1" dirty="0">
                  <a:solidFill>
                    <a:srgbClr val="002060"/>
                  </a:solidFill>
                </a:rPr>
                <a:t>Etiketlenmemiş eğitim verisi ile çalışılır, veri içindeki önceden bilinmeyen örüntüyü yakalamaya çalışır</a:t>
              </a:r>
            </a:p>
            <a:p>
              <a:pPr marL="285750" lvl="1" indent="-285750">
                <a:spcBef>
                  <a:spcPts val="600"/>
                </a:spcBef>
                <a:spcAft>
                  <a:spcPts val="200"/>
                </a:spcAft>
                <a:buFont typeface="Wingdings" panose="05000000000000000000" pitchFamily="2" charset="2"/>
                <a:buChar char="ü"/>
              </a:pPr>
              <a:r>
                <a:rPr lang="tr-TR" altLang="en-US" b="1" dirty="0">
                  <a:solidFill>
                    <a:srgbClr val="002060"/>
                  </a:solidFill>
                </a:rPr>
                <a:t>Pekiştirmeli Öğrenme (reinforcement), Öneri Sistemleri (recommandation)</a:t>
              </a:r>
            </a:p>
            <a:p>
              <a:pPr marL="1200150" lvl="2" indent="-285750">
                <a:spcBef>
                  <a:spcPts val="600"/>
                </a:spcBef>
                <a:spcAft>
                  <a:spcPts val="200"/>
                </a:spcAft>
                <a:buFont typeface="Wingdings" panose="05000000000000000000" pitchFamily="2" charset="2"/>
                <a:buChar char="Ø"/>
              </a:pPr>
              <a:r>
                <a:rPr lang="tr-TR" altLang="en-US" b="1" dirty="0">
                  <a:solidFill>
                    <a:srgbClr val="002060"/>
                  </a:solidFill>
                </a:rPr>
                <a:t>Otonom araç kontrolü</a:t>
              </a:r>
            </a:p>
            <a:p>
              <a:pPr marL="1200150" lvl="2" indent="-285750">
                <a:spcBef>
                  <a:spcPts val="600"/>
                </a:spcBef>
                <a:spcAft>
                  <a:spcPts val="200"/>
                </a:spcAft>
                <a:buFont typeface="Wingdings" panose="05000000000000000000" pitchFamily="2" charset="2"/>
                <a:buChar char="Ø"/>
              </a:pPr>
              <a:r>
                <a:rPr lang="tr-TR" altLang="en-US" b="1" dirty="0">
                  <a:solidFill>
                    <a:srgbClr val="002060"/>
                  </a:solidFill>
                </a:rPr>
                <a:t>Öneri motorları (netflix, youtube)</a:t>
              </a:r>
            </a:p>
          </p:txBody>
        </p:sp>
        <p:sp>
          <p:nvSpPr>
            <p:cNvPr id="34" name="Freeform 4"/>
            <p:cNvSpPr>
              <a:spLocks/>
            </p:cNvSpPr>
            <p:nvPr/>
          </p:nvSpPr>
          <p:spPr bwMode="gray">
            <a:xfrm>
              <a:off x="1253784" y="3844278"/>
              <a:ext cx="1279495" cy="96248"/>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a:solidFill>
                  <a:schemeClr val="accent2">
                    <a:lumMod val="50000"/>
                  </a:schemeClr>
                </a:solidFill>
              </a:endParaRPr>
            </a:p>
          </p:txBody>
        </p:sp>
        <p:sp>
          <p:nvSpPr>
            <p:cNvPr id="35" name="Freeform 5"/>
            <p:cNvSpPr>
              <a:spLocks/>
            </p:cNvSpPr>
            <p:nvPr/>
          </p:nvSpPr>
          <p:spPr bwMode="gray">
            <a:xfrm rot="10800000">
              <a:off x="7053489" y="2757137"/>
              <a:ext cx="1333227" cy="105143"/>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a:solidFill>
                  <a:schemeClr val="accent2">
                    <a:lumMod val="50000"/>
                  </a:schemeClr>
                </a:solidFill>
              </a:endParaRPr>
            </a:p>
          </p:txBody>
        </p:sp>
      </p:grpSp>
      <p:sp>
        <p:nvSpPr>
          <p:cNvPr id="3" name="TextBox 2">
            <a:extLst>
              <a:ext uri="{FF2B5EF4-FFF2-40B4-BE49-F238E27FC236}">
                <a16:creationId xmlns:a16="http://schemas.microsoft.com/office/drawing/2014/main" id="{AB059539-5EDF-4B2E-9D80-7817A9577C34}"/>
              </a:ext>
            </a:extLst>
          </p:cNvPr>
          <p:cNvSpPr txBox="1"/>
          <p:nvPr/>
        </p:nvSpPr>
        <p:spPr>
          <a:xfrm>
            <a:off x="1466194" y="534212"/>
            <a:ext cx="5266046" cy="461665"/>
          </a:xfrm>
          <a:prstGeom prst="rect">
            <a:avLst/>
          </a:prstGeom>
          <a:noFill/>
        </p:spPr>
        <p:txBody>
          <a:bodyPr wrap="square" rtlCol="0">
            <a:spAutoFit/>
          </a:bodyPr>
          <a:lstStyle/>
          <a:p>
            <a:pPr algn="ctr"/>
            <a:r>
              <a:rPr lang="tr-TR" altLang="en-US" sz="2400" b="1" dirty="0">
                <a:solidFill>
                  <a:schemeClr val="accent2">
                    <a:lumMod val="50000"/>
                  </a:schemeClr>
                </a:solidFill>
              </a:rPr>
              <a:t>Temel Makine Öğrenmesi Kavramları</a:t>
            </a:r>
            <a:endParaRPr lang="tr-TR" sz="2400" dirty="0"/>
          </a:p>
        </p:txBody>
      </p:sp>
    </p:spTree>
    <p:extLst>
      <p:ext uri="{BB962C8B-B14F-4D97-AF65-F5344CB8AC3E}">
        <p14:creationId xmlns:p14="http://schemas.microsoft.com/office/powerpoint/2010/main" val="2118214389"/>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İçerik Yer Tutucusu"/>
          <p:cNvSpPr txBox="1">
            <a:spLocks/>
          </p:cNvSpPr>
          <p:nvPr/>
        </p:nvSpPr>
        <p:spPr bwMode="auto">
          <a:xfrm>
            <a:off x="827584" y="116632"/>
            <a:ext cx="6480720" cy="504056"/>
          </a:xfrm>
          <a:prstGeom prst="rect">
            <a:avLst/>
          </a:prstGeom>
          <a:noFill/>
          <a:ln w="9525">
            <a:noFill/>
            <a:miter lim="800000"/>
            <a:headEnd/>
            <a:tailEnd/>
          </a:ln>
        </p:spPr>
        <p:txBody>
          <a:bodyPr vert="horz" wrap="square" lIns="182810" tIns="91405" rIns="91405" bIns="45702" numCol="1" anchor="ctr" anchorCtr="0" compatLnSpc="1">
            <a:prstTxWarp prst="textNoShape">
              <a:avLst/>
            </a:prstTxWarp>
            <a:normAutofit fontScale="700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65072" indent="-265072" algn="ctr">
              <a:spcBef>
                <a:spcPts val="250"/>
              </a:spcBef>
              <a:buClr>
                <a:schemeClr val="accent1"/>
              </a:buClr>
              <a:buSzPct val="80000"/>
              <a:defRPr/>
            </a:pPr>
            <a:r>
              <a:rPr lang="tr-TR" sz="4000" b="1" spc="50" dirty="0">
                <a:ln w="11430"/>
                <a:solidFill>
                  <a:schemeClr val="bg1"/>
                </a:solidFill>
                <a:effectLst>
                  <a:outerShdw blurRad="76200" dist="50800" dir="5400000" algn="tl" rotWithShape="0">
                    <a:srgbClr val="000000">
                      <a:alpha val="65000"/>
                    </a:srgbClr>
                  </a:outerShdw>
                </a:effectLst>
                <a:latin typeface="Calibri" pitchFamily="34" charset="0"/>
              </a:rPr>
              <a:t>MAKİNE ÖĞRENMESİNE GİRİŞ</a:t>
            </a:r>
          </a:p>
        </p:txBody>
      </p:sp>
      <p:grpSp>
        <p:nvGrpSpPr>
          <p:cNvPr id="32" name="Group 31"/>
          <p:cNvGrpSpPr/>
          <p:nvPr/>
        </p:nvGrpSpPr>
        <p:grpSpPr>
          <a:xfrm>
            <a:off x="404414" y="1031389"/>
            <a:ext cx="8398302" cy="5169427"/>
            <a:chOff x="1246228" y="2753701"/>
            <a:chExt cx="7148044" cy="1193842"/>
          </a:xfrm>
        </p:grpSpPr>
        <p:sp>
          <p:nvSpPr>
            <p:cNvPr id="33" name="Rectangle 6"/>
            <p:cNvSpPr>
              <a:spLocks noChangeArrowheads="1"/>
            </p:cNvSpPr>
            <p:nvPr/>
          </p:nvSpPr>
          <p:spPr bwMode="gray">
            <a:xfrm>
              <a:off x="1331640" y="2779194"/>
              <a:ext cx="6984776" cy="11410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marL="285750" indent="-285750">
                <a:spcBef>
                  <a:spcPts val="600"/>
                </a:spcBef>
                <a:spcAft>
                  <a:spcPts val="200"/>
                </a:spcAft>
                <a:buFont typeface="Wingdings" panose="05000000000000000000" pitchFamily="2" charset="2"/>
                <a:buChar char="ü"/>
              </a:pPr>
              <a:r>
                <a:rPr lang="tr-TR" b="1" dirty="0">
                  <a:solidFill>
                    <a:srgbClr val="002060"/>
                  </a:solidFill>
                </a:rPr>
                <a:t>Özdeğer (feature)</a:t>
              </a:r>
            </a:p>
            <a:p>
              <a:pPr marL="742950" lvl="1" indent="-285750">
                <a:spcBef>
                  <a:spcPts val="600"/>
                </a:spcBef>
                <a:spcAft>
                  <a:spcPts val="200"/>
                </a:spcAft>
                <a:buFont typeface="Arial" panose="020B0604020202020204" pitchFamily="34" charset="0"/>
                <a:buChar char="•"/>
              </a:pPr>
              <a:r>
                <a:rPr lang="tr-TR" b="1" dirty="0">
                  <a:solidFill>
                    <a:srgbClr val="002060"/>
                  </a:solidFill>
                </a:rPr>
                <a:t>Elimizdeki eğitim verisinin her bir kaleminin (item) her bir özelliği (ev fiyat tahmini örneğinde oda sayısı, ev alan büyüklüğü, banyo sayısı birer özdeğerdir (feature))</a:t>
              </a:r>
              <a:endParaRPr lang="tr-TR" altLang="en-US" b="1" dirty="0">
                <a:solidFill>
                  <a:srgbClr val="002060"/>
                </a:solidFill>
              </a:endParaRPr>
            </a:p>
            <a:p>
              <a:pPr marL="285750" lvl="1" indent="-285750">
                <a:spcBef>
                  <a:spcPts val="600"/>
                </a:spcBef>
                <a:spcAft>
                  <a:spcPts val="200"/>
                </a:spcAft>
                <a:buFont typeface="Wingdings" panose="05000000000000000000" pitchFamily="2" charset="2"/>
                <a:buChar char="ü"/>
              </a:pPr>
              <a:r>
                <a:rPr lang="tr-TR" altLang="en-US" b="1" dirty="0">
                  <a:solidFill>
                    <a:srgbClr val="002060"/>
                  </a:solidFill>
                </a:rPr>
                <a:t>Kestirim (prediction)</a:t>
              </a:r>
            </a:p>
            <a:p>
              <a:pPr marL="742950" lvl="1" indent="-285750">
                <a:spcBef>
                  <a:spcPts val="600"/>
                </a:spcBef>
                <a:spcAft>
                  <a:spcPts val="200"/>
                </a:spcAft>
                <a:buFont typeface="Arial" panose="020B0604020202020204" pitchFamily="34" charset="0"/>
                <a:buChar char="•"/>
              </a:pPr>
              <a:r>
                <a:rPr lang="tr-TR" altLang="en-US" b="1" dirty="0">
                  <a:solidFill>
                    <a:srgbClr val="002060"/>
                  </a:solidFill>
                </a:rPr>
                <a:t>Öğrenme gerçekleştikten sonra yeni veriler için modeli tatbik ederek sonuç elde etme eylemidir. Gündelik dilde yaygın olarak ‘’tahmin’’ ile karşılansa da tahmin daha çok rastlantısallık çağrıştırdığı için ‘’kestirim’’ daha isabetli görünüyor</a:t>
              </a:r>
            </a:p>
            <a:p>
              <a:pPr marL="285750" lvl="1" indent="-285750">
                <a:spcBef>
                  <a:spcPts val="600"/>
                </a:spcBef>
                <a:spcAft>
                  <a:spcPts val="200"/>
                </a:spcAft>
                <a:buFont typeface="Wingdings" panose="05000000000000000000" pitchFamily="2" charset="2"/>
                <a:buChar char="ü"/>
              </a:pPr>
              <a:r>
                <a:rPr lang="tr-TR" altLang="en-US" b="1" dirty="0">
                  <a:solidFill>
                    <a:srgbClr val="002060"/>
                  </a:solidFill>
                </a:rPr>
                <a:t>Parametre</a:t>
              </a:r>
            </a:p>
            <a:p>
              <a:pPr marL="742950" lvl="1" indent="-285750">
                <a:spcBef>
                  <a:spcPts val="600"/>
                </a:spcBef>
                <a:spcAft>
                  <a:spcPts val="200"/>
                </a:spcAft>
                <a:buFont typeface="Arial" panose="020B0604020202020204" pitchFamily="34" charset="0"/>
                <a:buChar char="•"/>
              </a:pPr>
              <a:r>
                <a:rPr lang="tr-TR" altLang="en-US" b="1" dirty="0">
                  <a:solidFill>
                    <a:srgbClr val="002060"/>
                  </a:solidFill>
                </a:rPr>
                <a:t>Modelin öğrenme sırasında tespit edilen model parametreleri (Teta)</a:t>
              </a:r>
            </a:p>
            <a:p>
              <a:pPr marL="285750" lvl="1" indent="-285750">
                <a:spcBef>
                  <a:spcPts val="600"/>
                </a:spcBef>
                <a:spcAft>
                  <a:spcPts val="200"/>
                </a:spcAft>
                <a:buFont typeface="Wingdings" panose="05000000000000000000" pitchFamily="2" charset="2"/>
                <a:buChar char="ü"/>
              </a:pPr>
              <a:r>
                <a:rPr lang="tr-TR" altLang="en-US" b="1" dirty="0">
                  <a:solidFill>
                    <a:srgbClr val="002060"/>
                  </a:solidFill>
                </a:rPr>
                <a:t>Hiper parametre</a:t>
              </a:r>
            </a:p>
            <a:p>
              <a:pPr marL="742950" lvl="1" indent="-285750">
                <a:spcBef>
                  <a:spcPts val="600"/>
                </a:spcBef>
                <a:spcAft>
                  <a:spcPts val="200"/>
                </a:spcAft>
                <a:buFont typeface="Arial" panose="020B0604020202020204" pitchFamily="34" charset="0"/>
                <a:buChar char="•"/>
              </a:pPr>
              <a:r>
                <a:rPr lang="tr-TR" altLang="en-US" b="1" dirty="0">
                  <a:solidFill>
                    <a:srgbClr val="002060"/>
                  </a:solidFill>
                </a:rPr>
                <a:t>Modelin ince ayarlarını yaparken belirlenen parametreleri (öğrenme oranı (learning rate), gizli katman (hidden layer) sayısı, node sayısı, regularization parametresi vb.)</a:t>
              </a:r>
            </a:p>
          </p:txBody>
        </p:sp>
        <p:sp>
          <p:nvSpPr>
            <p:cNvPr id="34" name="Freeform 4"/>
            <p:cNvSpPr>
              <a:spLocks/>
            </p:cNvSpPr>
            <p:nvPr/>
          </p:nvSpPr>
          <p:spPr bwMode="gray">
            <a:xfrm>
              <a:off x="1246228" y="3825013"/>
              <a:ext cx="1371228" cy="12253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a:solidFill>
                  <a:schemeClr val="accent2">
                    <a:lumMod val="50000"/>
                  </a:schemeClr>
                </a:solidFill>
              </a:endParaRPr>
            </a:p>
          </p:txBody>
        </p:sp>
        <p:sp>
          <p:nvSpPr>
            <p:cNvPr id="35" name="Freeform 5"/>
            <p:cNvSpPr>
              <a:spLocks/>
            </p:cNvSpPr>
            <p:nvPr/>
          </p:nvSpPr>
          <p:spPr bwMode="gray">
            <a:xfrm rot="10800000">
              <a:off x="7122334" y="2753701"/>
              <a:ext cx="1271938" cy="111108"/>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a:solidFill>
                  <a:schemeClr val="accent2">
                    <a:lumMod val="50000"/>
                  </a:schemeClr>
                </a:solidFill>
              </a:endParaRPr>
            </a:p>
          </p:txBody>
        </p:sp>
      </p:grpSp>
      <p:sp>
        <p:nvSpPr>
          <p:cNvPr id="3" name="TextBox 2">
            <a:extLst>
              <a:ext uri="{FF2B5EF4-FFF2-40B4-BE49-F238E27FC236}">
                <a16:creationId xmlns:a16="http://schemas.microsoft.com/office/drawing/2014/main" id="{AB059539-5EDF-4B2E-9D80-7817A9577C34}"/>
              </a:ext>
            </a:extLst>
          </p:cNvPr>
          <p:cNvSpPr txBox="1"/>
          <p:nvPr/>
        </p:nvSpPr>
        <p:spPr>
          <a:xfrm>
            <a:off x="1466194" y="534212"/>
            <a:ext cx="5266046" cy="461665"/>
          </a:xfrm>
          <a:prstGeom prst="rect">
            <a:avLst/>
          </a:prstGeom>
          <a:noFill/>
        </p:spPr>
        <p:txBody>
          <a:bodyPr wrap="square" rtlCol="0">
            <a:spAutoFit/>
          </a:bodyPr>
          <a:lstStyle/>
          <a:p>
            <a:pPr algn="ctr"/>
            <a:r>
              <a:rPr lang="tr-TR" altLang="en-US" sz="2400" b="1" dirty="0">
                <a:solidFill>
                  <a:schemeClr val="accent2">
                    <a:lumMod val="50000"/>
                  </a:schemeClr>
                </a:solidFill>
              </a:rPr>
              <a:t>Temel Makine Öğrenmesi Kavramları</a:t>
            </a:r>
            <a:endParaRPr lang="tr-TR" sz="2400" dirty="0"/>
          </a:p>
        </p:txBody>
      </p:sp>
    </p:spTree>
    <p:extLst>
      <p:ext uri="{BB962C8B-B14F-4D97-AF65-F5344CB8AC3E}">
        <p14:creationId xmlns:p14="http://schemas.microsoft.com/office/powerpoint/2010/main" val="696401261"/>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İçerik Yer Tutucusu"/>
          <p:cNvSpPr txBox="1">
            <a:spLocks/>
          </p:cNvSpPr>
          <p:nvPr/>
        </p:nvSpPr>
        <p:spPr bwMode="auto">
          <a:xfrm>
            <a:off x="827584" y="116632"/>
            <a:ext cx="6480720" cy="504056"/>
          </a:xfrm>
          <a:prstGeom prst="rect">
            <a:avLst/>
          </a:prstGeom>
          <a:noFill/>
          <a:ln w="9525">
            <a:noFill/>
            <a:miter lim="800000"/>
            <a:headEnd/>
            <a:tailEnd/>
          </a:ln>
        </p:spPr>
        <p:txBody>
          <a:bodyPr vert="horz" wrap="square" lIns="182810" tIns="91405" rIns="91405" bIns="45702" numCol="1" anchor="ctr" anchorCtr="0" compatLnSpc="1">
            <a:prstTxWarp prst="textNoShape">
              <a:avLst/>
            </a:prstTxWarp>
            <a:normAutofit fontScale="700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65072" indent="-265072" algn="ctr">
              <a:spcBef>
                <a:spcPts val="250"/>
              </a:spcBef>
              <a:buClr>
                <a:schemeClr val="accent1"/>
              </a:buClr>
              <a:buSzPct val="80000"/>
              <a:defRPr/>
            </a:pPr>
            <a:r>
              <a:rPr lang="tr-TR" sz="4000" b="1" spc="50" dirty="0">
                <a:ln w="11430"/>
                <a:solidFill>
                  <a:schemeClr val="bg1"/>
                </a:solidFill>
                <a:effectLst>
                  <a:outerShdw blurRad="76200" dist="50800" dir="5400000" algn="tl" rotWithShape="0">
                    <a:srgbClr val="000000">
                      <a:alpha val="65000"/>
                    </a:srgbClr>
                  </a:outerShdw>
                </a:effectLst>
                <a:latin typeface="Calibri" pitchFamily="34" charset="0"/>
              </a:rPr>
              <a:t>MAKİNE ÖĞRENMESİNE GİRİŞ</a:t>
            </a:r>
          </a:p>
        </p:txBody>
      </p:sp>
      <p:grpSp>
        <p:nvGrpSpPr>
          <p:cNvPr id="32" name="Group 31"/>
          <p:cNvGrpSpPr/>
          <p:nvPr/>
        </p:nvGrpSpPr>
        <p:grpSpPr>
          <a:xfrm>
            <a:off x="404414" y="1031389"/>
            <a:ext cx="8398302" cy="5169427"/>
            <a:chOff x="1246228" y="2753701"/>
            <a:chExt cx="7148044" cy="1193842"/>
          </a:xfrm>
        </p:grpSpPr>
        <p:sp>
          <p:nvSpPr>
            <p:cNvPr id="33" name="Rectangle 6"/>
            <p:cNvSpPr>
              <a:spLocks noChangeArrowheads="1"/>
            </p:cNvSpPr>
            <p:nvPr/>
          </p:nvSpPr>
          <p:spPr bwMode="gray">
            <a:xfrm>
              <a:off x="1331640" y="2779194"/>
              <a:ext cx="6984776" cy="11410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marL="285750" indent="-285750">
                <a:spcBef>
                  <a:spcPts val="600"/>
                </a:spcBef>
                <a:spcAft>
                  <a:spcPts val="200"/>
                </a:spcAft>
                <a:buFont typeface="Wingdings" panose="05000000000000000000" pitchFamily="2" charset="2"/>
                <a:buChar char="ü"/>
              </a:pPr>
              <a:r>
                <a:rPr lang="tr-TR" b="1" dirty="0">
                  <a:solidFill>
                    <a:srgbClr val="002060"/>
                  </a:solidFill>
                </a:rPr>
                <a:t>Eğitim verisi (training set)</a:t>
              </a:r>
            </a:p>
            <a:p>
              <a:pPr marL="742950" lvl="1" indent="-285750">
                <a:spcBef>
                  <a:spcPts val="600"/>
                </a:spcBef>
                <a:spcAft>
                  <a:spcPts val="200"/>
                </a:spcAft>
                <a:buFont typeface="Arial" panose="020B0604020202020204" pitchFamily="34" charset="0"/>
                <a:buChar char="•"/>
              </a:pPr>
              <a:r>
                <a:rPr lang="tr-TR" b="1" dirty="0">
                  <a:solidFill>
                    <a:srgbClr val="002060"/>
                  </a:solidFill>
                </a:rPr>
                <a:t>Seçtiğimiz modeli eğitmek için kullandığımız elimizde mevcut olan veri kümesi</a:t>
              </a:r>
            </a:p>
            <a:p>
              <a:pPr marL="742950" lvl="1" indent="-285750">
                <a:spcBef>
                  <a:spcPts val="600"/>
                </a:spcBef>
                <a:spcAft>
                  <a:spcPts val="200"/>
                </a:spcAft>
                <a:buFont typeface="Arial" panose="020B0604020202020204" pitchFamily="34" charset="0"/>
                <a:buChar char="•"/>
              </a:pPr>
              <a:r>
                <a:rPr lang="tr-TR" altLang="en-US" b="1" dirty="0">
                  <a:solidFill>
                    <a:srgbClr val="002060"/>
                  </a:solidFill>
                </a:rPr>
                <a:t>Doğrulama verisi (validation set), test verisi</a:t>
              </a:r>
            </a:p>
            <a:p>
              <a:pPr marL="285750" lvl="1" indent="-285750">
                <a:spcBef>
                  <a:spcPts val="600"/>
                </a:spcBef>
                <a:spcAft>
                  <a:spcPts val="200"/>
                </a:spcAft>
                <a:buFont typeface="Wingdings" panose="05000000000000000000" pitchFamily="2" charset="2"/>
                <a:buChar char="ü"/>
              </a:pPr>
              <a:r>
                <a:rPr lang="tr-TR" altLang="en-US" b="1" dirty="0">
                  <a:solidFill>
                    <a:srgbClr val="002060"/>
                  </a:solidFill>
                </a:rPr>
                <a:t>Aşırı öğrenme (overfitting/high variance)</a:t>
              </a:r>
            </a:p>
            <a:p>
              <a:pPr marL="742950" lvl="1" indent="-285750">
                <a:spcBef>
                  <a:spcPts val="600"/>
                </a:spcBef>
                <a:spcAft>
                  <a:spcPts val="200"/>
                </a:spcAft>
                <a:buFont typeface="Arial" panose="020B0604020202020204" pitchFamily="34" charset="0"/>
                <a:buChar char="•"/>
              </a:pPr>
              <a:r>
                <a:rPr lang="tr-TR" altLang="en-US" b="1" dirty="0">
                  <a:solidFill>
                    <a:srgbClr val="002060"/>
                  </a:solidFill>
                </a:rPr>
                <a:t>Modelin çeşitli nedenlerle ‘’bedel’’i aşırı düşürerek kendisini eğitim verisine aşırı adapte etmesi ve yeni veri karşısında ‘’bocalaması’’ </a:t>
              </a:r>
            </a:p>
            <a:p>
              <a:pPr marL="285750" lvl="1" indent="-285750">
                <a:spcBef>
                  <a:spcPts val="600"/>
                </a:spcBef>
                <a:spcAft>
                  <a:spcPts val="200"/>
                </a:spcAft>
                <a:buFont typeface="Wingdings" panose="05000000000000000000" pitchFamily="2" charset="2"/>
                <a:buChar char="ü"/>
              </a:pPr>
              <a:r>
                <a:rPr lang="tr-TR" altLang="en-US" b="1" dirty="0">
                  <a:solidFill>
                    <a:srgbClr val="002060"/>
                  </a:solidFill>
                </a:rPr>
                <a:t>Eksik öğrenme (underfitting/high bias)</a:t>
              </a:r>
            </a:p>
            <a:p>
              <a:pPr marL="742950" lvl="1" indent="-285750">
                <a:spcBef>
                  <a:spcPts val="600"/>
                </a:spcBef>
                <a:spcAft>
                  <a:spcPts val="200"/>
                </a:spcAft>
                <a:buFont typeface="Arial" panose="020B0604020202020204" pitchFamily="34" charset="0"/>
                <a:buChar char="•"/>
              </a:pPr>
              <a:r>
                <a:rPr lang="tr-TR" altLang="en-US" b="1" dirty="0">
                  <a:solidFill>
                    <a:srgbClr val="002060"/>
                  </a:solidFill>
                </a:rPr>
                <a:t>Modelin ‘’bedel’’ fonksiyonunu yine çeşitli nedenlerle yeterince düşüremeyerek modelin yeterince öğrenemesi</a:t>
              </a:r>
            </a:p>
            <a:p>
              <a:pPr marL="285750" lvl="1" indent="-285750">
                <a:spcBef>
                  <a:spcPts val="600"/>
                </a:spcBef>
                <a:spcAft>
                  <a:spcPts val="200"/>
                </a:spcAft>
                <a:buFont typeface="Wingdings" panose="05000000000000000000" pitchFamily="2" charset="2"/>
                <a:buChar char="ü"/>
              </a:pPr>
              <a:r>
                <a:rPr lang="tr-TR" altLang="en-US" b="1" dirty="0">
                  <a:solidFill>
                    <a:srgbClr val="002060"/>
                  </a:solidFill>
                </a:rPr>
                <a:t>Algoritmanın debug edilmesi</a:t>
              </a:r>
            </a:p>
            <a:p>
              <a:pPr marL="742950" lvl="1" indent="-285750">
                <a:spcBef>
                  <a:spcPts val="600"/>
                </a:spcBef>
                <a:spcAft>
                  <a:spcPts val="200"/>
                </a:spcAft>
                <a:buFont typeface="Arial" panose="020B0604020202020204" pitchFamily="34" charset="0"/>
                <a:buChar char="•"/>
              </a:pPr>
              <a:r>
                <a:rPr lang="tr-TR" altLang="en-US" b="1" dirty="0">
                  <a:solidFill>
                    <a:srgbClr val="002060"/>
                  </a:solidFill>
                </a:rPr>
                <a:t>Öğrenme sona erip model parametreleri ile ortaya çıktıktan sonra doğrulama verileri ile performansının ölçülüp iyileştirme yapılmasıdır (eğitim verisi artırılabilir, azaltılabilir, polinomial feature eklenebilir, regularization parameter optiimize edilebilir)</a:t>
              </a:r>
            </a:p>
          </p:txBody>
        </p:sp>
        <p:sp>
          <p:nvSpPr>
            <p:cNvPr id="34" name="Freeform 4"/>
            <p:cNvSpPr>
              <a:spLocks/>
            </p:cNvSpPr>
            <p:nvPr/>
          </p:nvSpPr>
          <p:spPr bwMode="gray">
            <a:xfrm>
              <a:off x="1246228" y="3825013"/>
              <a:ext cx="1371228" cy="12253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a:solidFill>
                  <a:schemeClr val="accent2">
                    <a:lumMod val="50000"/>
                  </a:schemeClr>
                </a:solidFill>
              </a:endParaRPr>
            </a:p>
          </p:txBody>
        </p:sp>
        <p:sp>
          <p:nvSpPr>
            <p:cNvPr id="35" name="Freeform 5"/>
            <p:cNvSpPr>
              <a:spLocks/>
            </p:cNvSpPr>
            <p:nvPr/>
          </p:nvSpPr>
          <p:spPr bwMode="gray">
            <a:xfrm rot="10800000">
              <a:off x="7122334" y="2753701"/>
              <a:ext cx="1271938" cy="111108"/>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a:solidFill>
                  <a:schemeClr val="accent2">
                    <a:lumMod val="50000"/>
                  </a:schemeClr>
                </a:solidFill>
              </a:endParaRPr>
            </a:p>
          </p:txBody>
        </p:sp>
      </p:grpSp>
      <p:sp>
        <p:nvSpPr>
          <p:cNvPr id="3" name="TextBox 2">
            <a:extLst>
              <a:ext uri="{FF2B5EF4-FFF2-40B4-BE49-F238E27FC236}">
                <a16:creationId xmlns:a16="http://schemas.microsoft.com/office/drawing/2014/main" id="{AB059539-5EDF-4B2E-9D80-7817A9577C34}"/>
              </a:ext>
            </a:extLst>
          </p:cNvPr>
          <p:cNvSpPr txBox="1"/>
          <p:nvPr/>
        </p:nvSpPr>
        <p:spPr>
          <a:xfrm>
            <a:off x="1466194" y="534212"/>
            <a:ext cx="5266046" cy="461665"/>
          </a:xfrm>
          <a:prstGeom prst="rect">
            <a:avLst/>
          </a:prstGeom>
          <a:noFill/>
        </p:spPr>
        <p:txBody>
          <a:bodyPr wrap="square" rtlCol="0">
            <a:spAutoFit/>
          </a:bodyPr>
          <a:lstStyle/>
          <a:p>
            <a:pPr algn="ctr"/>
            <a:r>
              <a:rPr lang="tr-TR" altLang="en-US" sz="2400" b="1" dirty="0">
                <a:solidFill>
                  <a:schemeClr val="accent2">
                    <a:lumMod val="50000"/>
                  </a:schemeClr>
                </a:solidFill>
              </a:rPr>
              <a:t>Temel Makine Öğrenmesi Kavramları</a:t>
            </a:r>
            <a:endParaRPr lang="tr-TR" sz="2400" dirty="0"/>
          </a:p>
        </p:txBody>
      </p:sp>
    </p:spTree>
    <p:extLst>
      <p:ext uri="{BB962C8B-B14F-4D97-AF65-F5344CB8AC3E}">
        <p14:creationId xmlns:p14="http://schemas.microsoft.com/office/powerpoint/2010/main" val="4155913319"/>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İçerik Yer Tutucusu"/>
          <p:cNvSpPr txBox="1">
            <a:spLocks/>
          </p:cNvSpPr>
          <p:nvPr/>
        </p:nvSpPr>
        <p:spPr bwMode="auto">
          <a:xfrm>
            <a:off x="827584" y="116632"/>
            <a:ext cx="6480720" cy="504056"/>
          </a:xfrm>
          <a:prstGeom prst="rect">
            <a:avLst/>
          </a:prstGeom>
          <a:noFill/>
          <a:ln w="9525">
            <a:noFill/>
            <a:miter lim="800000"/>
            <a:headEnd/>
            <a:tailEnd/>
          </a:ln>
        </p:spPr>
        <p:txBody>
          <a:bodyPr vert="horz" wrap="square" lIns="182810" tIns="91405" rIns="91405" bIns="45702" numCol="1" anchor="ctr" anchorCtr="0" compatLnSpc="1">
            <a:prstTxWarp prst="textNoShape">
              <a:avLst/>
            </a:prstTxWarp>
            <a:normAutofit fontScale="700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65072" indent="-265072" algn="ctr">
              <a:spcBef>
                <a:spcPts val="250"/>
              </a:spcBef>
              <a:buClr>
                <a:schemeClr val="accent1"/>
              </a:buClr>
              <a:buSzPct val="80000"/>
              <a:defRPr/>
            </a:pPr>
            <a:r>
              <a:rPr lang="tr-TR" sz="4000" b="1" spc="50" dirty="0">
                <a:ln w="11430"/>
                <a:solidFill>
                  <a:schemeClr val="bg1"/>
                </a:solidFill>
                <a:effectLst>
                  <a:outerShdw blurRad="76200" dist="50800" dir="5400000" algn="tl" rotWithShape="0">
                    <a:srgbClr val="000000">
                      <a:alpha val="65000"/>
                    </a:srgbClr>
                  </a:outerShdw>
                </a:effectLst>
                <a:latin typeface="Calibri" pitchFamily="34" charset="0"/>
              </a:rPr>
              <a:t>MAKİNE ÖĞRENMESİNE GİRİŞ</a:t>
            </a:r>
          </a:p>
        </p:txBody>
      </p:sp>
      <p:sp>
        <p:nvSpPr>
          <p:cNvPr id="3" name="TextBox 2">
            <a:extLst>
              <a:ext uri="{FF2B5EF4-FFF2-40B4-BE49-F238E27FC236}">
                <a16:creationId xmlns:a16="http://schemas.microsoft.com/office/drawing/2014/main" id="{AB059539-5EDF-4B2E-9D80-7817A9577C34}"/>
              </a:ext>
            </a:extLst>
          </p:cNvPr>
          <p:cNvSpPr txBox="1"/>
          <p:nvPr/>
        </p:nvSpPr>
        <p:spPr>
          <a:xfrm>
            <a:off x="827584" y="534212"/>
            <a:ext cx="7056784" cy="461665"/>
          </a:xfrm>
          <a:prstGeom prst="rect">
            <a:avLst/>
          </a:prstGeom>
          <a:noFill/>
        </p:spPr>
        <p:txBody>
          <a:bodyPr wrap="square" rtlCol="0">
            <a:spAutoFit/>
          </a:bodyPr>
          <a:lstStyle/>
          <a:p>
            <a:pPr algn="ctr"/>
            <a:r>
              <a:rPr lang="tr-TR" altLang="en-US" sz="2400" b="1" dirty="0">
                <a:solidFill>
                  <a:schemeClr val="accent2">
                    <a:lumMod val="50000"/>
                  </a:schemeClr>
                </a:solidFill>
              </a:rPr>
              <a:t>Gözetimsiz/Gözetimli Öğrenme Örnekleri</a:t>
            </a:r>
            <a:endParaRPr lang="tr-TR" sz="2400" dirty="0"/>
          </a:p>
        </p:txBody>
      </p:sp>
      <p:grpSp>
        <p:nvGrpSpPr>
          <p:cNvPr id="4" name="Group 3">
            <a:extLst>
              <a:ext uri="{FF2B5EF4-FFF2-40B4-BE49-F238E27FC236}">
                <a16:creationId xmlns:a16="http://schemas.microsoft.com/office/drawing/2014/main" id="{2D3A3A06-0B86-4C2D-AA0E-C242F6CDED35}"/>
              </a:ext>
            </a:extLst>
          </p:cNvPr>
          <p:cNvGrpSpPr/>
          <p:nvPr/>
        </p:nvGrpSpPr>
        <p:grpSpPr>
          <a:xfrm>
            <a:off x="413292" y="1190106"/>
            <a:ext cx="8380546" cy="4426749"/>
            <a:chOff x="1253784" y="2757137"/>
            <a:chExt cx="7132932" cy="1183389"/>
          </a:xfrm>
        </p:grpSpPr>
        <p:sp>
          <p:nvSpPr>
            <p:cNvPr id="5" name="Rectangle 6">
              <a:extLst>
                <a:ext uri="{FF2B5EF4-FFF2-40B4-BE49-F238E27FC236}">
                  <a16:creationId xmlns:a16="http://schemas.microsoft.com/office/drawing/2014/main" id="{656CB89B-EF9C-4D7B-AE64-9F6DA14395B9}"/>
                </a:ext>
              </a:extLst>
            </p:cNvPr>
            <p:cNvSpPr>
              <a:spLocks noChangeArrowheads="1"/>
            </p:cNvSpPr>
            <p:nvPr/>
          </p:nvSpPr>
          <p:spPr bwMode="gray">
            <a:xfrm>
              <a:off x="1331640" y="2779194"/>
              <a:ext cx="6984776" cy="11410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marL="285750" indent="-285750">
                <a:spcBef>
                  <a:spcPts val="600"/>
                </a:spcBef>
                <a:spcAft>
                  <a:spcPts val="200"/>
                </a:spcAft>
                <a:buFont typeface="Wingdings" panose="05000000000000000000" pitchFamily="2" charset="2"/>
                <a:buChar char="q"/>
              </a:pPr>
              <a:r>
                <a:rPr lang="tr-TR" b="1" dirty="0">
                  <a:solidFill>
                    <a:srgbClr val="002060"/>
                  </a:solidFill>
                </a:rPr>
                <a:t>Spam olan ve olmayan işaretlemesi yapılmış bir grup mailden hareketle bir spam filtre öğrenmesi gerçekleştirilmesi</a:t>
              </a:r>
            </a:p>
            <a:p>
              <a:pPr marL="285750" indent="-285750">
                <a:spcBef>
                  <a:spcPts val="600"/>
                </a:spcBef>
                <a:spcAft>
                  <a:spcPts val="200"/>
                </a:spcAft>
                <a:buFont typeface="Wingdings" panose="05000000000000000000" pitchFamily="2" charset="2"/>
                <a:buChar char="q"/>
              </a:pPr>
              <a:r>
                <a:rPr lang="tr-TR" b="1" dirty="0">
                  <a:solidFill>
                    <a:srgbClr val="002060"/>
                  </a:solidFill>
                </a:rPr>
                <a:t>Webde bulunan bir grup makaleden hareketle, makalelerin bahsettikleri konuya göre gruplanması</a:t>
              </a:r>
            </a:p>
            <a:p>
              <a:pPr marL="285750" indent="-285750">
                <a:spcBef>
                  <a:spcPts val="600"/>
                </a:spcBef>
                <a:spcAft>
                  <a:spcPts val="200"/>
                </a:spcAft>
                <a:buFont typeface="Wingdings" panose="05000000000000000000" pitchFamily="2" charset="2"/>
                <a:buChar char="q"/>
              </a:pPr>
              <a:r>
                <a:rPr lang="tr-TR" b="1" dirty="0">
                  <a:solidFill>
                    <a:srgbClr val="002060"/>
                  </a:solidFill>
                </a:rPr>
                <a:t>Verili bir grup müşteri datasından hareketle market segmentlerinin keşfedilmesi ve müşterilerin buna göre gruplanması</a:t>
              </a:r>
            </a:p>
            <a:p>
              <a:pPr marL="285750" indent="-285750">
                <a:spcBef>
                  <a:spcPts val="600"/>
                </a:spcBef>
                <a:spcAft>
                  <a:spcPts val="200"/>
                </a:spcAft>
                <a:buFont typeface="Wingdings" panose="05000000000000000000" pitchFamily="2" charset="2"/>
                <a:buChar char="q"/>
              </a:pPr>
              <a:r>
                <a:rPr lang="tr-TR" b="1" dirty="0">
                  <a:solidFill>
                    <a:srgbClr val="002060"/>
                  </a:solidFill>
                </a:rPr>
                <a:t>Diabet olan veya olmayan bir grup hastanın verilerinden hareketle yeni bir hastanın diabet olup olmadığının tespiti</a:t>
              </a:r>
            </a:p>
          </p:txBody>
        </p:sp>
        <p:sp>
          <p:nvSpPr>
            <p:cNvPr id="6" name="Freeform 4">
              <a:extLst>
                <a:ext uri="{FF2B5EF4-FFF2-40B4-BE49-F238E27FC236}">
                  <a16:creationId xmlns:a16="http://schemas.microsoft.com/office/drawing/2014/main" id="{748735EE-CB8C-42EE-9B17-ABB0C081A72D}"/>
                </a:ext>
              </a:extLst>
            </p:cNvPr>
            <p:cNvSpPr>
              <a:spLocks/>
            </p:cNvSpPr>
            <p:nvPr/>
          </p:nvSpPr>
          <p:spPr bwMode="gray">
            <a:xfrm>
              <a:off x="1253784" y="3844278"/>
              <a:ext cx="1279495" cy="96248"/>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a:solidFill>
                  <a:schemeClr val="accent2">
                    <a:lumMod val="50000"/>
                  </a:schemeClr>
                </a:solidFill>
              </a:endParaRPr>
            </a:p>
          </p:txBody>
        </p:sp>
        <p:sp>
          <p:nvSpPr>
            <p:cNvPr id="7" name="Freeform 5">
              <a:extLst>
                <a:ext uri="{FF2B5EF4-FFF2-40B4-BE49-F238E27FC236}">
                  <a16:creationId xmlns:a16="http://schemas.microsoft.com/office/drawing/2014/main" id="{6A296D33-D7ED-4B46-92E1-4CBFAC3EBDDF}"/>
                </a:ext>
              </a:extLst>
            </p:cNvPr>
            <p:cNvSpPr>
              <a:spLocks/>
            </p:cNvSpPr>
            <p:nvPr/>
          </p:nvSpPr>
          <p:spPr bwMode="gray">
            <a:xfrm rot="10800000">
              <a:off x="7053489" y="2757137"/>
              <a:ext cx="1333227" cy="105143"/>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a:solidFill>
                  <a:schemeClr val="accent2">
                    <a:lumMod val="50000"/>
                  </a:schemeClr>
                </a:solidFill>
              </a:endParaRPr>
            </a:p>
          </p:txBody>
        </p:sp>
      </p:grpSp>
    </p:spTree>
    <p:extLst>
      <p:ext uri="{BB962C8B-B14F-4D97-AF65-F5344CB8AC3E}">
        <p14:creationId xmlns:p14="http://schemas.microsoft.com/office/powerpoint/2010/main" val="3846911402"/>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İçerik Yer Tutucusu"/>
          <p:cNvSpPr txBox="1">
            <a:spLocks/>
          </p:cNvSpPr>
          <p:nvPr/>
        </p:nvSpPr>
        <p:spPr bwMode="auto">
          <a:xfrm>
            <a:off x="827584" y="116632"/>
            <a:ext cx="6480720" cy="504056"/>
          </a:xfrm>
          <a:prstGeom prst="rect">
            <a:avLst/>
          </a:prstGeom>
          <a:noFill/>
          <a:ln w="9525">
            <a:noFill/>
            <a:miter lim="800000"/>
            <a:headEnd/>
            <a:tailEnd/>
          </a:ln>
        </p:spPr>
        <p:txBody>
          <a:bodyPr vert="horz" wrap="square" lIns="182810" tIns="91405" rIns="91405" bIns="45702" numCol="1" anchor="ctr" anchorCtr="0" compatLnSpc="1">
            <a:prstTxWarp prst="textNoShape">
              <a:avLst/>
            </a:prstTxWarp>
            <a:normAutofit fontScale="700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65072" indent="-265072" algn="ctr">
              <a:spcBef>
                <a:spcPts val="250"/>
              </a:spcBef>
              <a:buClr>
                <a:schemeClr val="accent1"/>
              </a:buClr>
              <a:buSzPct val="80000"/>
              <a:defRPr/>
            </a:pPr>
            <a:r>
              <a:rPr lang="tr-TR" sz="4000" b="1" spc="50" dirty="0">
                <a:ln w="11430"/>
                <a:solidFill>
                  <a:schemeClr val="bg1"/>
                </a:solidFill>
                <a:effectLst>
                  <a:outerShdw blurRad="76200" dist="50800" dir="5400000" algn="tl" rotWithShape="0">
                    <a:srgbClr val="000000">
                      <a:alpha val="65000"/>
                    </a:srgbClr>
                  </a:outerShdw>
                </a:effectLst>
                <a:latin typeface="Calibri" pitchFamily="34" charset="0"/>
              </a:rPr>
              <a:t>MAKİNE ÖĞRENMESİNE GİRİŞ</a:t>
            </a:r>
          </a:p>
        </p:txBody>
      </p:sp>
      <p:sp>
        <p:nvSpPr>
          <p:cNvPr id="3" name="TextBox 2">
            <a:extLst>
              <a:ext uri="{FF2B5EF4-FFF2-40B4-BE49-F238E27FC236}">
                <a16:creationId xmlns:a16="http://schemas.microsoft.com/office/drawing/2014/main" id="{AB059539-5EDF-4B2E-9D80-7817A9577C34}"/>
              </a:ext>
            </a:extLst>
          </p:cNvPr>
          <p:cNvSpPr txBox="1"/>
          <p:nvPr/>
        </p:nvSpPr>
        <p:spPr>
          <a:xfrm>
            <a:off x="827584" y="534212"/>
            <a:ext cx="7056784" cy="461665"/>
          </a:xfrm>
          <a:prstGeom prst="rect">
            <a:avLst/>
          </a:prstGeom>
          <a:noFill/>
        </p:spPr>
        <p:txBody>
          <a:bodyPr wrap="square" rtlCol="0">
            <a:spAutoFit/>
          </a:bodyPr>
          <a:lstStyle/>
          <a:p>
            <a:pPr algn="ctr"/>
            <a:r>
              <a:rPr lang="tr-TR" altLang="en-US" sz="2400" b="1" dirty="0">
                <a:solidFill>
                  <a:schemeClr val="accent2">
                    <a:lumMod val="50000"/>
                  </a:schemeClr>
                </a:solidFill>
              </a:rPr>
              <a:t>Gözetimsiz/Gözetimli Öğrenme Örnekleri</a:t>
            </a:r>
            <a:endParaRPr lang="tr-TR" sz="2400" dirty="0"/>
          </a:p>
        </p:txBody>
      </p:sp>
      <p:grpSp>
        <p:nvGrpSpPr>
          <p:cNvPr id="4" name="Group 3">
            <a:extLst>
              <a:ext uri="{FF2B5EF4-FFF2-40B4-BE49-F238E27FC236}">
                <a16:creationId xmlns:a16="http://schemas.microsoft.com/office/drawing/2014/main" id="{2D3A3A06-0B86-4C2D-AA0E-C242F6CDED35}"/>
              </a:ext>
            </a:extLst>
          </p:cNvPr>
          <p:cNvGrpSpPr/>
          <p:nvPr/>
        </p:nvGrpSpPr>
        <p:grpSpPr>
          <a:xfrm>
            <a:off x="413292" y="1340768"/>
            <a:ext cx="8380546" cy="4104456"/>
            <a:chOff x="1253784" y="2757137"/>
            <a:chExt cx="7132932" cy="1183389"/>
          </a:xfrm>
        </p:grpSpPr>
        <p:sp>
          <p:nvSpPr>
            <p:cNvPr id="5" name="Rectangle 6">
              <a:extLst>
                <a:ext uri="{FF2B5EF4-FFF2-40B4-BE49-F238E27FC236}">
                  <a16:creationId xmlns:a16="http://schemas.microsoft.com/office/drawing/2014/main" id="{656CB89B-EF9C-4D7B-AE64-9F6DA14395B9}"/>
                </a:ext>
              </a:extLst>
            </p:cNvPr>
            <p:cNvSpPr>
              <a:spLocks noChangeArrowheads="1"/>
            </p:cNvSpPr>
            <p:nvPr/>
          </p:nvSpPr>
          <p:spPr bwMode="gray">
            <a:xfrm>
              <a:off x="1331640" y="2779194"/>
              <a:ext cx="6984776" cy="11410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marL="285750" indent="-285750">
                <a:spcBef>
                  <a:spcPts val="600"/>
                </a:spcBef>
                <a:spcAft>
                  <a:spcPts val="200"/>
                </a:spcAft>
                <a:buFont typeface="Wingdings" panose="05000000000000000000" pitchFamily="2" charset="2"/>
                <a:buChar char="q"/>
              </a:pPr>
              <a:r>
                <a:rPr lang="tr-TR" b="1" dirty="0">
                  <a:solidFill>
                    <a:srgbClr val="002060"/>
                  </a:solidFill>
                </a:rPr>
                <a:t>Bir grup müşteri içinden hangilerinin account’unun hack’lendiğini, hangilerinin hack’lenmediğinin öngörülmesi</a:t>
              </a:r>
            </a:p>
            <a:p>
              <a:pPr marL="285750" indent="-285750">
                <a:spcBef>
                  <a:spcPts val="600"/>
                </a:spcBef>
                <a:spcAft>
                  <a:spcPts val="200"/>
                </a:spcAft>
                <a:buFont typeface="Wingdings" panose="05000000000000000000" pitchFamily="2" charset="2"/>
                <a:buChar char="q"/>
              </a:pPr>
              <a:r>
                <a:rPr lang="tr-TR" b="1" dirty="0">
                  <a:solidFill>
                    <a:srgbClr val="002060"/>
                  </a:solidFill>
                </a:rPr>
                <a:t>Sosyal medya kullanıcıları arasında ağ analizi yapılması, birbirleri ile daha sık haberleşen öbeklerin belirlenmesi</a:t>
              </a:r>
            </a:p>
            <a:p>
              <a:pPr marL="285750" indent="-285750">
                <a:spcBef>
                  <a:spcPts val="600"/>
                </a:spcBef>
                <a:spcAft>
                  <a:spcPts val="200"/>
                </a:spcAft>
                <a:buFont typeface="Wingdings" panose="05000000000000000000" pitchFamily="2" charset="2"/>
                <a:buChar char="q"/>
              </a:pPr>
              <a:r>
                <a:rPr lang="tr-TR" b="1" dirty="0">
                  <a:solidFill>
                    <a:srgbClr val="002060"/>
                  </a:solidFill>
                </a:rPr>
                <a:t>Bir grup canlının gen haritasının çıkarılması</a:t>
              </a:r>
            </a:p>
            <a:p>
              <a:pPr marL="285750" indent="-285750">
                <a:spcBef>
                  <a:spcPts val="600"/>
                </a:spcBef>
                <a:spcAft>
                  <a:spcPts val="200"/>
                </a:spcAft>
                <a:buFont typeface="Wingdings" panose="05000000000000000000" pitchFamily="2" charset="2"/>
                <a:buChar char="q"/>
              </a:pPr>
              <a:r>
                <a:rPr lang="tr-TR" b="1" dirty="0">
                  <a:solidFill>
                    <a:srgbClr val="002060"/>
                  </a:solidFill>
                </a:rPr>
                <a:t>Data center’larda ‘’computing cluster’’ ların tespit edilmesi</a:t>
              </a:r>
            </a:p>
            <a:p>
              <a:pPr marL="285750" indent="-285750">
                <a:spcBef>
                  <a:spcPts val="600"/>
                </a:spcBef>
                <a:spcAft>
                  <a:spcPts val="200"/>
                </a:spcAft>
                <a:buFont typeface="Wingdings" panose="05000000000000000000" pitchFamily="2" charset="2"/>
                <a:buChar char="q"/>
              </a:pPr>
              <a:r>
                <a:rPr lang="tr-TR" b="1" dirty="0">
                  <a:solidFill>
                    <a:srgbClr val="002060"/>
                  </a:solidFill>
                </a:rPr>
                <a:t>Galaksilerin, yıldız kümelerinin tespiti</a:t>
              </a:r>
            </a:p>
          </p:txBody>
        </p:sp>
        <p:sp>
          <p:nvSpPr>
            <p:cNvPr id="6" name="Freeform 4">
              <a:extLst>
                <a:ext uri="{FF2B5EF4-FFF2-40B4-BE49-F238E27FC236}">
                  <a16:creationId xmlns:a16="http://schemas.microsoft.com/office/drawing/2014/main" id="{748735EE-CB8C-42EE-9B17-ABB0C081A72D}"/>
                </a:ext>
              </a:extLst>
            </p:cNvPr>
            <p:cNvSpPr>
              <a:spLocks/>
            </p:cNvSpPr>
            <p:nvPr/>
          </p:nvSpPr>
          <p:spPr bwMode="gray">
            <a:xfrm>
              <a:off x="1253784" y="3844278"/>
              <a:ext cx="1279495" cy="96248"/>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a:solidFill>
                  <a:schemeClr val="accent2">
                    <a:lumMod val="50000"/>
                  </a:schemeClr>
                </a:solidFill>
              </a:endParaRPr>
            </a:p>
          </p:txBody>
        </p:sp>
        <p:sp>
          <p:nvSpPr>
            <p:cNvPr id="7" name="Freeform 5">
              <a:extLst>
                <a:ext uri="{FF2B5EF4-FFF2-40B4-BE49-F238E27FC236}">
                  <a16:creationId xmlns:a16="http://schemas.microsoft.com/office/drawing/2014/main" id="{6A296D33-D7ED-4B46-92E1-4CBFAC3EBDDF}"/>
                </a:ext>
              </a:extLst>
            </p:cNvPr>
            <p:cNvSpPr>
              <a:spLocks/>
            </p:cNvSpPr>
            <p:nvPr/>
          </p:nvSpPr>
          <p:spPr bwMode="gray">
            <a:xfrm rot="10800000">
              <a:off x="7053489" y="2757137"/>
              <a:ext cx="1333227" cy="105143"/>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a:solidFill>
                  <a:schemeClr val="accent2">
                    <a:lumMod val="50000"/>
                  </a:schemeClr>
                </a:solidFill>
              </a:endParaRPr>
            </a:p>
          </p:txBody>
        </p:sp>
      </p:grpSp>
    </p:spTree>
    <p:extLst>
      <p:ext uri="{BB962C8B-B14F-4D97-AF65-F5344CB8AC3E}">
        <p14:creationId xmlns:p14="http://schemas.microsoft.com/office/powerpoint/2010/main" val="1471918860"/>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İçerik Yer Tutucusu"/>
          <p:cNvSpPr txBox="1">
            <a:spLocks/>
          </p:cNvSpPr>
          <p:nvPr/>
        </p:nvSpPr>
        <p:spPr bwMode="auto">
          <a:xfrm>
            <a:off x="827584" y="116632"/>
            <a:ext cx="6480720" cy="504056"/>
          </a:xfrm>
          <a:prstGeom prst="rect">
            <a:avLst/>
          </a:prstGeom>
          <a:noFill/>
          <a:ln w="9525">
            <a:noFill/>
            <a:miter lim="800000"/>
            <a:headEnd/>
            <a:tailEnd/>
          </a:ln>
        </p:spPr>
        <p:txBody>
          <a:bodyPr vert="horz" wrap="square" lIns="182810" tIns="91405" rIns="91405" bIns="45702" numCol="1" anchor="ctr" anchorCtr="0" compatLnSpc="1">
            <a:prstTxWarp prst="textNoShape">
              <a:avLst/>
            </a:prstTxWarp>
            <a:normAutofit fontScale="700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65072" indent="-265072" algn="ctr">
              <a:spcBef>
                <a:spcPts val="250"/>
              </a:spcBef>
              <a:buClr>
                <a:schemeClr val="accent1"/>
              </a:buClr>
              <a:buSzPct val="80000"/>
              <a:defRPr/>
            </a:pPr>
            <a:r>
              <a:rPr lang="tr-TR" sz="4000" b="1" spc="50" dirty="0">
                <a:ln w="11430"/>
                <a:solidFill>
                  <a:schemeClr val="bg1"/>
                </a:solidFill>
                <a:effectLst>
                  <a:outerShdw blurRad="76200" dist="50800" dir="5400000" algn="tl" rotWithShape="0">
                    <a:srgbClr val="000000">
                      <a:alpha val="65000"/>
                    </a:srgbClr>
                  </a:outerShdw>
                </a:effectLst>
                <a:latin typeface="Calibri" pitchFamily="34" charset="0"/>
              </a:rPr>
              <a:t>MAKİNE ÖĞRENMESİNE GİRİŞ</a:t>
            </a:r>
          </a:p>
        </p:txBody>
      </p:sp>
      <p:sp>
        <p:nvSpPr>
          <p:cNvPr id="3" name="TextBox 2">
            <a:extLst>
              <a:ext uri="{FF2B5EF4-FFF2-40B4-BE49-F238E27FC236}">
                <a16:creationId xmlns:a16="http://schemas.microsoft.com/office/drawing/2014/main" id="{AB059539-5EDF-4B2E-9D80-7817A9577C34}"/>
              </a:ext>
            </a:extLst>
          </p:cNvPr>
          <p:cNvSpPr txBox="1"/>
          <p:nvPr/>
        </p:nvSpPr>
        <p:spPr>
          <a:xfrm>
            <a:off x="827584" y="534212"/>
            <a:ext cx="7056784" cy="461665"/>
          </a:xfrm>
          <a:prstGeom prst="rect">
            <a:avLst/>
          </a:prstGeom>
          <a:noFill/>
        </p:spPr>
        <p:txBody>
          <a:bodyPr wrap="square" rtlCol="0">
            <a:spAutoFit/>
          </a:bodyPr>
          <a:lstStyle/>
          <a:p>
            <a:pPr algn="ctr"/>
            <a:r>
              <a:rPr lang="tr-TR" altLang="en-US" sz="2400" b="1" dirty="0">
                <a:solidFill>
                  <a:schemeClr val="accent2">
                    <a:lumMod val="50000"/>
                  </a:schemeClr>
                </a:solidFill>
              </a:rPr>
              <a:t>Makine Öğrenmesi Algoritmalarına Kuşbakışı Bir Bakış</a:t>
            </a:r>
            <a:endParaRPr lang="tr-TR" sz="2400" dirty="0"/>
          </a:p>
        </p:txBody>
      </p:sp>
      <p:pic>
        <p:nvPicPr>
          <p:cNvPr id="2" name="Picture 1">
            <a:extLst>
              <a:ext uri="{FF2B5EF4-FFF2-40B4-BE49-F238E27FC236}">
                <a16:creationId xmlns:a16="http://schemas.microsoft.com/office/drawing/2014/main" id="{1A8BC913-44CD-4B4B-9339-17E1911169C8}"/>
              </a:ext>
            </a:extLst>
          </p:cNvPr>
          <p:cNvPicPr>
            <a:picLocks noChangeAspect="1"/>
          </p:cNvPicPr>
          <p:nvPr/>
        </p:nvPicPr>
        <p:blipFill>
          <a:blip r:embed="rId2"/>
          <a:stretch>
            <a:fillRect/>
          </a:stretch>
        </p:blipFill>
        <p:spPr>
          <a:xfrm>
            <a:off x="1691680" y="1124743"/>
            <a:ext cx="5904657" cy="4981483"/>
          </a:xfrm>
          <a:prstGeom prst="rect">
            <a:avLst/>
          </a:prstGeom>
        </p:spPr>
      </p:pic>
    </p:spTree>
    <p:extLst>
      <p:ext uri="{BB962C8B-B14F-4D97-AF65-F5344CB8AC3E}">
        <p14:creationId xmlns:p14="http://schemas.microsoft.com/office/powerpoint/2010/main" val="3531935137"/>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İçerik Yer Tutucusu"/>
          <p:cNvSpPr txBox="1">
            <a:spLocks/>
          </p:cNvSpPr>
          <p:nvPr/>
        </p:nvSpPr>
        <p:spPr bwMode="auto">
          <a:xfrm>
            <a:off x="827584" y="116632"/>
            <a:ext cx="6480720" cy="504056"/>
          </a:xfrm>
          <a:prstGeom prst="rect">
            <a:avLst/>
          </a:prstGeom>
          <a:noFill/>
          <a:ln w="9525">
            <a:noFill/>
            <a:miter lim="800000"/>
            <a:headEnd/>
            <a:tailEnd/>
          </a:ln>
        </p:spPr>
        <p:txBody>
          <a:bodyPr vert="horz" wrap="square" lIns="182810" tIns="91405" rIns="91405" bIns="45702" numCol="1" anchor="ctr" anchorCtr="0" compatLnSpc="1">
            <a:prstTxWarp prst="textNoShape">
              <a:avLst/>
            </a:prstTxWarp>
            <a:normAutofit fontScale="700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65072" indent="-265072" algn="ctr">
              <a:spcBef>
                <a:spcPts val="250"/>
              </a:spcBef>
              <a:buClr>
                <a:schemeClr val="accent1"/>
              </a:buClr>
              <a:buSzPct val="80000"/>
              <a:defRPr/>
            </a:pPr>
            <a:r>
              <a:rPr lang="tr-TR" sz="4000" b="1" spc="50" dirty="0">
                <a:ln w="11430"/>
                <a:solidFill>
                  <a:schemeClr val="bg1"/>
                </a:solidFill>
                <a:effectLst>
                  <a:outerShdw blurRad="76200" dist="50800" dir="5400000" algn="tl" rotWithShape="0">
                    <a:srgbClr val="000000">
                      <a:alpha val="65000"/>
                    </a:srgbClr>
                  </a:outerShdw>
                </a:effectLst>
                <a:latin typeface="Calibri" pitchFamily="34" charset="0"/>
              </a:rPr>
              <a:t>MAKİNE ÖĞRENMESİNE GİRİŞ</a:t>
            </a:r>
          </a:p>
        </p:txBody>
      </p:sp>
      <p:grpSp>
        <p:nvGrpSpPr>
          <p:cNvPr id="32" name="Group 31"/>
          <p:cNvGrpSpPr/>
          <p:nvPr/>
        </p:nvGrpSpPr>
        <p:grpSpPr>
          <a:xfrm>
            <a:off x="395536" y="1101302"/>
            <a:ext cx="8424936" cy="1421288"/>
            <a:chOff x="1238672" y="2714510"/>
            <a:chExt cx="7170712" cy="1270430"/>
          </a:xfrm>
        </p:grpSpPr>
        <p:sp>
          <p:nvSpPr>
            <p:cNvPr id="33" name="Rectangle 6"/>
            <p:cNvSpPr>
              <a:spLocks noChangeArrowheads="1"/>
            </p:cNvSpPr>
            <p:nvPr/>
          </p:nvSpPr>
          <p:spPr bwMode="gray">
            <a:xfrm>
              <a:off x="1331640" y="2779194"/>
              <a:ext cx="6984776" cy="11410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marL="285750" indent="-285750">
                <a:spcBef>
                  <a:spcPts val="600"/>
                </a:spcBef>
                <a:spcAft>
                  <a:spcPts val="200"/>
                </a:spcAft>
                <a:buFont typeface="Wingdings" panose="05000000000000000000" pitchFamily="2" charset="2"/>
                <a:buChar char="ü"/>
              </a:pPr>
              <a:r>
                <a:rPr lang="tr-TR" b="1" dirty="0">
                  <a:solidFill>
                    <a:srgbClr val="002060"/>
                  </a:solidFill>
                </a:rPr>
                <a:t>Yapay Zeka, Veri Bilimi, Makine Öğrenmesi, İş Zekası</a:t>
              </a:r>
            </a:p>
            <a:p>
              <a:pPr>
                <a:spcBef>
                  <a:spcPts val="600"/>
                </a:spcBef>
                <a:spcAft>
                  <a:spcPts val="200"/>
                </a:spcAft>
              </a:pPr>
              <a:r>
                <a:rPr lang="tr-TR" b="1" dirty="0">
                  <a:solidFill>
                    <a:srgbClr val="002060"/>
                  </a:solidFill>
                </a:rPr>
                <a:t>	Çok sık duyduğumuz ve gündelik iş hayatında çokca da karıştırılarak 	birbirinin yerine kullanılan bu kavramlar, aslında nelerdir? Birbirleri ile 	ilişkileri nedir?</a:t>
              </a:r>
              <a:endParaRPr lang="tr-TR" altLang="en-US" b="1" dirty="0">
                <a:solidFill>
                  <a:srgbClr val="002060"/>
                </a:solidFill>
              </a:endParaRPr>
            </a:p>
          </p:txBody>
        </p:sp>
        <p:sp>
          <p:nvSpPr>
            <p:cNvPr id="34" name="Freeform 4"/>
            <p:cNvSpPr>
              <a:spLocks/>
            </p:cNvSpPr>
            <p:nvPr/>
          </p:nvSpPr>
          <p:spPr bwMode="gray">
            <a:xfrm>
              <a:off x="1238672" y="3768916"/>
              <a:ext cx="1371228" cy="216024"/>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a:solidFill>
                  <a:schemeClr val="accent2">
                    <a:lumMod val="50000"/>
                  </a:schemeClr>
                </a:solidFill>
              </a:endParaRPr>
            </a:p>
          </p:txBody>
        </p:sp>
        <p:sp>
          <p:nvSpPr>
            <p:cNvPr id="35" name="Freeform 5"/>
            <p:cNvSpPr>
              <a:spLocks/>
            </p:cNvSpPr>
            <p:nvPr/>
          </p:nvSpPr>
          <p:spPr bwMode="gray">
            <a:xfrm rot="10800000">
              <a:off x="6989390" y="2714510"/>
              <a:ext cx="1419994" cy="216024"/>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a:solidFill>
                  <a:schemeClr val="accent2">
                    <a:lumMod val="50000"/>
                  </a:schemeClr>
                </a:solidFill>
              </a:endParaRPr>
            </a:p>
          </p:txBody>
        </p:sp>
      </p:grpSp>
      <p:sp>
        <p:nvSpPr>
          <p:cNvPr id="3" name="TextBox 2">
            <a:extLst>
              <a:ext uri="{FF2B5EF4-FFF2-40B4-BE49-F238E27FC236}">
                <a16:creationId xmlns:a16="http://schemas.microsoft.com/office/drawing/2014/main" id="{AB059539-5EDF-4B2E-9D80-7817A9577C34}"/>
              </a:ext>
            </a:extLst>
          </p:cNvPr>
          <p:cNvSpPr txBox="1"/>
          <p:nvPr/>
        </p:nvSpPr>
        <p:spPr>
          <a:xfrm>
            <a:off x="1886062" y="534212"/>
            <a:ext cx="4392488" cy="461665"/>
          </a:xfrm>
          <a:prstGeom prst="rect">
            <a:avLst/>
          </a:prstGeom>
          <a:noFill/>
        </p:spPr>
        <p:txBody>
          <a:bodyPr wrap="square" rtlCol="0">
            <a:spAutoFit/>
          </a:bodyPr>
          <a:lstStyle/>
          <a:p>
            <a:pPr algn="ctr"/>
            <a:r>
              <a:rPr lang="tr-TR" altLang="en-US" sz="2400" b="1" dirty="0">
                <a:solidFill>
                  <a:schemeClr val="accent2">
                    <a:lumMod val="50000"/>
                  </a:schemeClr>
                </a:solidFill>
              </a:rPr>
              <a:t>Temel Kavramlar</a:t>
            </a:r>
            <a:endParaRPr lang="tr-TR" sz="2400" dirty="0"/>
          </a:p>
        </p:txBody>
      </p:sp>
      <p:grpSp>
        <p:nvGrpSpPr>
          <p:cNvPr id="16" name="Group 15">
            <a:extLst>
              <a:ext uri="{FF2B5EF4-FFF2-40B4-BE49-F238E27FC236}">
                <a16:creationId xmlns:a16="http://schemas.microsoft.com/office/drawing/2014/main" id="{DA889A1F-A54A-42E4-8C38-AD48C0F17929}"/>
              </a:ext>
            </a:extLst>
          </p:cNvPr>
          <p:cNvGrpSpPr/>
          <p:nvPr/>
        </p:nvGrpSpPr>
        <p:grpSpPr>
          <a:xfrm>
            <a:off x="1619672" y="2740951"/>
            <a:ext cx="5750718" cy="3333650"/>
            <a:chOff x="6096000" y="926254"/>
            <a:chExt cx="5750718" cy="3333650"/>
          </a:xfrm>
        </p:grpSpPr>
        <p:sp>
          <p:nvSpPr>
            <p:cNvPr id="17" name="Oval 16">
              <a:extLst>
                <a:ext uri="{FF2B5EF4-FFF2-40B4-BE49-F238E27FC236}">
                  <a16:creationId xmlns:a16="http://schemas.microsoft.com/office/drawing/2014/main" id="{55F52F06-4B06-47CE-BAFE-B227FF099899}"/>
                </a:ext>
              </a:extLst>
            </p:cNvPr>
            <p:cNvSpPr/>
            <p:nvPr/>
          </p:nvSpPr>
          <p:spPr>
            <a:xfrm>
              <a:off x="6096000" y="926254"/>
              <a:ext cx="5590283" cy="301632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tr-TR" sz="1400" b="1" dirty="0">
                  <a:solidFill>
                    <a:srgbClr val="000000"/>
                  </a:solidFill>
                  <a:cs typeface="Times New Roman" panose="02020603050405020304" pitchFamily="18" charset="0"/>
                </a:rPr>
                <a:t>Yapay Zeka</a:t>
              </a:r>
            </a:p>
            <a:p>
              <a:pPr>
                <a:lnSpc>
                  <a:spcPct val="107000"/>
                </a:lnSpc>
                <a:spcAft>
                  <a:spcPts val="800"/>
                </a:spcAft>
              </a:pPr>
              <a:endParaRPr lang="tr-TR" sz="1400" b="1" dirty="0">
                <a:solidFill>
                  <a:srgbClr val="000000"/>
                </a:solidFill>
                <a:cs typeface="Times New Roman" panose="02020603050405020304" pitchFamily="18" charset="0"/>
              </a:endParaRPr>
            </a:p>
            <a:p>
              <a:pPr>
                <a:lnSpc>
                  <a:spcPct val="107000"/>
                </a:lnSpc>
                <a:spcAft>
                  <a:spcPts val="800"/>
                </a:spcAft>
              </a:pPr>
              <a:endParaRPr lang="tr-TR" sz="1400" b="1" dirty="0">
                <a:solidFill>
                  <a:srgbClr val="000000"/>
                </a:solidFill>
                <a:cs typeface="Times New Roman" panose="02020603050405020304" pitchFamily="18" charset="0"/>
              </a:endParaRPr>
            </a:p>
            <a:p>
              <a:pPr>
                <a:lnSpc>
                  <a:spcPct val="107000"/>
                </a:lnSpc>
                <a:spcAft>
                  <a:spcPts val="800"/>
                </a:spcAft>
              </a:pPr>
              <a:endParaRPr lang="tr-TR" sz="1400" b="1" dirty="0">
                <a:solidFill>
                  <a:srgbClr val="000000"/>
                </a:solidFill>
                <a:cs typeface="Times New Roman" panose="02020603050405020304" pitchFamily="18" charset="0"/>
              </a:endParaRPr>
            </a:p>
            <a:p>
              <a:pPr>
                <a:lnSpc>
                  <a:spcPct val="107000"/>
                </a:lnSpc>
                <a:spcAft>
                  <a:spcPts val="800"/>
                </a:spcAft>
              </a:pPr>
              <a:endParaRPr lang="tr-TR" sz="1400" b="1" dirty="0">
                <a:solidFill>
                  <a:srgbClr val="000000"/>
                </a:solidFill>
                <a:cs typeface="Times New Roman" panose="02020603050405020304" pitchFamily="18" charset="0"/>
              </a:endParaRPr>
            </a:p>
            <a:p>
              <a:pPr>
                <a:lnSpc>
                  <a:spcPct val="107000"/>
                </a:lnSpc>
                <a:spcAft>
                  <a:spcPts val="800"/>
                </a:spcAft>
              </a:pPr>
              <a:endParaRPr lang="tr-TR" sz="1400" b="1" dirty="0">
                <a:solidFill>
                  <a:srgbClr val="000000"/>
                </a:solidFill>
                <a:cs typeface="Times New Roman" panose="02020603050405020304" pitchFamily="18" charset="0"/>
              </a:endParaRPr>
            </a:p>
          </p:txBody>
        </p:sp>
        <p:sp>
          <p:nvSpPr>
            <p:cNvPr id="18" name="Oval 17">
              <a:extLst>
                <a:ext uri="{FF2B5EF4-FFF2-40B4-BE49-F238E27FC236}">
                  <a16:creationId xmlns:a16="http://schemas.microsoft.com/office/drawing/2014/main" id="{E46F46A9-9905-4CF2-8C74-4E2105BB5BCC}"/>
                </a:ext>
              </a:extLst>
            </p:cNvPr>
            <p:cNvSpPr/>
            <p:nvPr/>
          </p:nvSpPr>
          <p:spPr>
            <a:xfrm>
              <a:off x="6932048" y="1595704"/>
              <a:ext cx="4290218" cy="2257789"/>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tr-TR" sz="1400" b="1" dirty="0">
                  <a:solidFill>
                    <a:srgbClr val="000000"/>
                  </a:solidFill>
                  <a:cs typeface="Times New Roman" panose="02020603050405020304" pitchFamily="18" charset="0"/>
                </a:rPr>
                <a:t>Veri Bilimi</a:t>
              </a:r>
            </a:p>
            <a:p>
              <a:pPr>
                <a:lnSpc>
                  <a:spcPct val="107000"/>
                </a:lnSpc>
                <a:spcAft>
                  <a:spcPts val="800"/>
                </a:spcAft>
              </a:pPr>
              <a:endParaRPr lang="tr-TR" sz="1400" b="1" dirty="0">
                <a:solidFill>
                  <a:srgbClr val="000000"/>
                </a:solidFill>
                <a:cs typeface="Times New Roman" panose="02020603050405020304" pitchFamily="18" charset="0"/>
              </a:endParaRPr>
            </a:p>
            <a:p>
              <a:pPr>
                <a:lnSpc>
                  <a:spcPct val="107000"/>
                </a:lnSpc>
                <a:spcAft>
                  <a:spcPts val="800"/>
                </a:spcAft>
              </a:pPr>
              <a:endParaRPr lang="tr-TR" sz="1400" b="1" dirty="0">
                <a:solidFill>
                  <a:srgbClr val="000000"/>
                </a:solidFill>
                <a:cs typeface="Times New Roman" panose="02020603050405020304" pitchFamily="18" charset="0"/>
              </a:endParaRPr>
            </a:p>
            <a:p>
              <a:pPr>
                <a:lnSpc>
                  <a:spcPct val="107000"/>
                </a:lnSpc>
                <a:spcAft>
                  <a:spcPts val="800"/>
                </a:spcAft>
              </a:pPr>
              <a:endParaRPr lang="tr-TR" sz="1400" b="1" dirty="0">
                <a:solidFill>
                  <a:srgbClr val="000000"/>
                </a:solidFill>
                <a:cs typeface="Times New Roman" panose="02020603050405020304" pitchFamily="18" charset="0"/>
              </a:endParaRPr>
            </a:p>
            <a:p>
              <a:pPr>
                <a:lnSpc>
                  <a:spcPct val="107000"/>
                </a:lnSpc>
                <a:spcAft>
                  <a:spcPts val="800"/>
                </a:spcAft>
              </a:pPr>
              <a:endParaRPr lang="tr-TR" sz="1400" b="1" dirty="0">
                <a:solidFill>
                  <a:srgbClr val="000000"/>
                </a:solidFill>
                <a:cs typeface="Times New Roman" panose="02020603050405020304" pitchFamily="18" charset="0"/>
              </a:endParaRPr>
            </a:p>
          </p:txBody>
        </p:sp>
        <p:sp>
          <p:nvSpPr>
            <p:cNvPr id="19" name="Oval 18">
              <a:extLst>
                <a:ext uri="{FF2B5EF4-FFF2-40B4-BE49-F238E27FC236}">
                  <a16:creationId xmlns:a16="http://schemas.microsoft.com/office/drawing/2014/main" id="{3366286F-3B98-4E36-8AE6-8F683E392EB1}"/>
                </a:ext>
              </a:extLst>
            </p:cNvPr>
            <p:cNvSpPr/>
            <p:nvPr/>
          </p:nvSpPr>
          <p:spPr>
            <a:xfrm>
              <a:off x="7661320" y="2080099"/>
              <a:ext cx="3341829" cy="1643886"/>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tr-TR" sz="1400" b="1" dirty="0">
                  <a:solidFill>
                    <a:srgbClr val="000000"/>
                  </a:solidFill>
                  <a:cs typeface="Times New Roman" panose="02020603050405020304" pitchFamily="18" charset="0"/>
                </a:rPr>
                <a:t>Makine Öğrenmesi</a:t>
              </a:r>
            </a:p>
            <a:p>
              <a:pPr>
                <a:lnSpc>
                  <a:spcPct val="107000"/>
                </a:lnSpc>
                <a:spcAft>
                  <a:spcPts val="800"/>
                </a:spcAft>
              </a:pPr>
              <a:endParaRPr lang="tr-TR" sz="1400" b="1" dirty="0">
                <a:solidFill>
                  <a:srgbClr val="000000"/>
                </a:solidFill>
                <a:cs typeface="Times New Roman" panose="02020603050405020304" pitchFamily="18" charset="0"/>
              </a:endParaRPr>
            </a:p>
            <a:p>
              <a:pPr>
                <a:lnSpc>
                  <a:spcPct val="107000"/>
                </a:lnSpc>
                <a:spcAft>
                  <a:spcPts val="800"/>
                </a:spcAft>
              </a:pPr>
              <a:endParaRPr lang="tr-TR" sz="1400" b="1" dirty="0">
                <a:solidFill>
                  <a:srgbClr val="000000"/>
                </a:solidFill>
                <a:cs typeface="Times New Roman" panose="02020603050405020304" pitchFamily="18" charset="0"/>
              </a:endParaRPr>
            </a:p>
          </p:txBody>
        </p:sp>
        <p:sp>
          <p:nvSpPr>
            <p:cNvPr id="20" name="Oval 19">
              <a:extLst>
                <a:ext uri="{FF2B5EF4-FFF2-40B4-BE49-F238E27FC236}">
                  <a16:creationId xmlns:a16="http://schemas.microsoft.com/office/drawing/2014/main" id="{79EDBB5D-747B-4D08-AFB5-7D93635517BB}"/>
                </a:ext>
              </a:extLst>
            </p:cNvPr>
            <p:cNvSpPr/>
            <p:nvPr/>
          </p:nvSpPr>
          <p:spPr>
            <a:xfrm>
              <a:off x="8773420" y="2742087"/>
              <a:ext cx="3073298" cy="151781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a:lnSpc>
                  <a:spcPct val="107000"/>
                </a:lnSpc>
                <a:spcAft>
                  <a:spcPts val="800"/>
                </a:spcAft>
              </a:pPr>
              <a:endParaRPr lang="tr-TR" sz="1400" b="1" dirty="0">
                <a:solidFill>
                  <a:srgbClr val="FFFFFF"/>
                </a:solidFill>
                <a:cs typeface="Times New Roman" panose="02020603050405020304" pitchFamily="18" charset="0"/>
              </a:endParaRPr>
            </a:p>
            <a:p>
              <a:pPr algn="r">
                <a:lnSpc>
                  <a:spcPct val="107000"/>
                </a:lnSpc>
                <a:spcAft>
                  <a:spcPts val="800"/>
                </a:spcAft>
              </a:pPr>
              <a:endParaRPr lang="tr-TR" sz="1400" b="1" dirty="0">
                <a:solidFill>
                  <a:srgbClr val="FFFFFF"/>
                </a:solidFill>
                <a:cs typeface="Times New Roman" panose="02020603050405020304" pitchFamily="18" charset="0"/>
              </a:endParaRPr>
            </a:p>
            <a:p>
              <a:pPr algn="r">
                <a:lnSpc>
                  <a:spcPct val="107000"/>
                </a:lnSpc>
                <a:spcAft>
                  <a:spcPts val="800"/>
                </a:spcAft>
              </a:pPr>
              <a:endParaRPr lang="tr-TR" sz="1400" b="1" dirty="0">
                <a:solidFill>
                  <a:srgbClr val="FFFFFF"/>
                </a:solidFill>
                <a:cs typeface="Times New Roman" panose="02020603050405020304" pitchFamily="18" charset="0"/>
              </a:endParaRPr>
            </a:p>
            <a:p>
              <a:pPr algn="r">
                <a:lnSpc>
                  <a:spcPct val="107000"/>
                </a:lnSpc>
                <a:spcAft>
                  <a:spcPts val="800"/>
                </a:spcAft>
              </a:pPr>
              <a:r>
                <a:rPr lang="tr-TR" sz="1400" b="1" dirty="0">
                  <a:solidFill>
                    <a:srgbClr val="FFFFFF"/>
                  </a:solidFill>
                  <a:cs typeface="Times New Roman" panose="02020603050405020304" pitchFamily="18" charset="0"/>
                </a:rPr>
                <a:t>İş Zekası</a:t>
              </a:r>
            </a:p>
            <a:p>
              <a:pPr algn="r">
                <a:lnSpc>
                  <a:spcPct val="107000"/>
                </a:lnSpc>
                <a:spcAft>
                  <a:spcPts val="800"/>
                </a:spcAft>
              </a:pPr>
              <a:endParaRPr lang="tr-TR" sz="1400" b="1" dirty="0">
                <a:solidFill>
                  <a:srgbClr val="FFFFFF"/>
                </a:solidFill>
                <a:cs typeface="Times New Roman" panose="02020603050405020304" pitchFamily="18" charset="0"/>
              </a:endParaRPr>
            </a:p>
            <a:p>
              <a:pPr algn="r">
                <a:lnSpc>
                  <a:spcPct val="107000"/>
                </a:lnSpc>
                <a:spcAft>
                  <a:spcPts val="800"/>
                </a:spcAft>
              </a:pPr>
              <a:endParaRPr lang="tr-TR" sz="1400" b="1" dirty="0">
                <a:solidFill>
                  <a:srgbClr val="FFFFFF"/>
                </a:solidFill>
                <a:cs typeface="Times New Roman" panose="02020603050405020304" pitchFamily="18" charset="0"/>
              </a:endParaRPr>
            </a:p>
          </p:txBody>
        </p:sp>
      </p:grpSp>
    </p:spTree>
    <p:extLst>
      <p:ext uri="{BB962C8B-B14F-4D97-AF65-F5344CB8AC3E}">
        <p14:creationId xmlns:p14="http://schemas.microsoft.com/office/powerpoint/2010/main" val="1416288722"/>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İçerik Yer Tutucusu"/>
          <p:cNvSpPr txBox="1">
            <a:spLocks/>
          </p:cNvSpPr>
          <p:nvPr/>
        </p:nvSpPr>
        <p:spPr bwMode="auto">
          <a:xfrm>
            <a:off x="827584" y="116632"/>
            <a:ext cx="6480720" cy="504056"/>
          </a:xfrm>
          <a:prstGeom prst="rect">
            <a:avLst/>
          </a:prstGeom>
          <a:noFill/>
          <a:ln w="9525">
            <a:noFill/>
            <a:miter lim="800000"/>
            <a:headEnd/>
            <a:tailEnd/>
          </a:ln>
        </p:spPr>
        <p:txBody>
          <a:bodyPr vert="horz" wrap="square" lIns="182810" tIns="91405" rIns="91405" bIns="45702" numCol="1" anchor="ctr" anchorCtr="0" compatLnSpc="1">
            <a:prstTxWarp prst="textNoShape">
              <a:avLst/>
            </a:prstTxWarp>
            <a:normAutofit fontScale="700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65072" indent="-265072" algn="ctr">
              <a:spcBef>
                <a:spcPts val="250"/>
              </a:spcBef>
              <a:buClr>
                <a:schemeClr val="accent1"/>
              </a:buClr>
              <a:buSzPct val="80000"/>
              <a:defRPr/>
            </a:pPr>
            <a:r>
              <a:rPr lang="tr-TR" sz="4000" b="1" spc="50" dirty="0">
                <a:ln w="11430"/>
                <a:solidFill>
                  <a:schemeClr val="bg1"/>
                </a:solidFill>
                <a:effectLst>
                  <a:outerShdw blurRad="76200" dist="50800" dir="5400000" algn="tl" rotWithShape="0">
                    <a:srgbClr val="000000">
                      <a:alpha val="65000"/>
                    </a:srgbClr>
                  </a:outerShdw>
                </a:effectLst>
                <a:latin typeface="Calibri" pitchFamily="34" charset="0"/>
              </a:rPr>
              <a:t>MAKİNE ÖĞRENMESİNE GİRİŞ</a:t>
            </a:r>
          </a:p>
        </p:txBody>
      </p:sp>
      <p:sp>
        <p:nvSpPr>
          <p:cNvPr id="3" name="TextBox 2">
            <a:extLst>
              <a:ext uri="{FF2B5EF4-FFF2-40B4-BE49-F238E27FC236}">
                <a16:creationId xmlns:a16="http://schemas.microsoft.com/office/drawing/2014/main" id="{AB059539-5EDF-4B2E-9D80-7817A9577C34}"/>
              </a:ext>
            </a:extLst>
          </p:cNvPr>
          <p:cNvSpPr txBox="1"/>
          <p:nvPr/>
        </p:nvSpPr>
        <p:spPr>
          <a:xfrm>
            <a:off x="827584" y="534212"/>
            <a:ext cx="7056784" cy="461665"/>
          </a:xfrm>
          <a:prstGeom prst="rect">
            <a:avLst/>
          </a:prstGeom>
          <a:noFill/>
        </p:spPr>
        <p:txBody>
          <a:bodyPr wrap="square" rtlCol="0">
            <a:spAutoFit/>
          </a:bodyPr>
          <a:lstStyle/>
          <a:p>
            <a:pPr algn="ctr"/>
            <a:r>
              <a:rPr lang="tr-TR" altLang="en-US" sz="2400" b="1" dirty="0">
                <a:solidFill>
                  <a:schemeClr val="accent2">
                    <a:lumMod val="50000"/>
                  </a:schemeClr>
                </a:solidFill>
              </a:rPr>
              <a:t>Analitik Platformlar - Cheat Sheet</a:t>
            </a:r>
            <a:endParaRPr lang="tr-TR" sz="2400" dirty="0"/>
          </a:p>
        </p:txBody>
      </p:sp>
      <p:pic>
        <p:nvPicPr>
          <p:cNvPr id="2" name="Picture 1">
            <a:extLst>
              <a:ext uri="{FF2B5EF4-FFF2-40B4-BE49-F238E27FC236}">
                <a16:creationId xmlns:a16="http://schemas.microsoft.com/office/drawing/2014/main" id="{C74E1E7C-3CFF-424D-B1B6-21D198F9BDCE}"/>
              </a:ext>
            </a:extLst>
          </p:cNvPr>
          <p:cNvPicPr>
            <a:picLocks noChangeAspect="1"/>
          </p:cNvPicPr>
          <p:nvPr/>
        </p:nvPicPr>
        <p:blipFill>
          <a:blip r:embed="rId2"/>
          <a:stretch>
            <a:fillRect/>
          </a:stretch>
        </p:blipFill>
        <p:spPr>
          <a:xfrm>
            <a:off x="377788" y="1009902"/>
            <a:ext cx="8388424" cy="5176856"/>
          </a:xfrm>
          <a:prstGeom prst="rect">
            <a:avLst/>
          </a:prstGeom>
        </p:spPr>
      </p:pic>
    </p:spTree>
    <p:extLst>
      <p:ext uri="{BB962C8B-B14F-4D97-AF65-F5344CB8AC3E}">
        <p14:creationId xmlns:p14="http://schemas.microsoft.com/office/powerpoint/2010/main" val="2433270210"/>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ordArt 4"/>
          <p:cNvSpPr>
            <a:spLocks noChangeArrowheads="1" noChangeShapeType="1" noTextEdit="1"/>
          </p:cNvSpPr>
          <p:nvPr/>
        </p:nvSpPr>
        <p:spPr bwMode="gray">
          <a:xfrm>
            <a:off x="1447800" y="3068960"/>
            <a:ext cx="6172200" cy="1143000"/>
          </a:xfrm>
          <a:prstGeom prst="rect">
            <a:avLst/>
          </a:prstGeom>
        </p:spPr>
        <p:txBody>
          <a:bodyPr wrap="none" fromWordArt="1">
            <a:prstTxWarp prst="textFadeUp">
              <a:avLst>
                <a:gd name="adj" fmla="val 0"/>
              </a:avLst>
            </a:prstTxWarp>
          </a:bodyPr>
          <a:lstStyle/>
          <a:p>
            <a:r>
              <a:rPr lang="tr-TR" sz="3600" i="1" kern="10" dirty="0">
                <a:ln w="0"/>
                <a:solidFill>
                  <a:schemeClr val="accent1"/>
                </a:solidFill>
                <a:effectLst>
                  <a:outerShdw blurRad="38100" dist="25400" dir="5400000" algn="ctr" rotWithShape="0">
                    <a:srgbClr val="6E747A">
                      <a:alpha val="43000"/>
                    </a:srgbClr>
                  </a:outerShdw>
                </a:effectLst>
              </a:rPr>
              <a:t>Teşekkürler</a:t>
            </a:r>
            <a:endParaRPr lang="en-US" sz="3600" i="1" kern="1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858847018"/>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İçerik Yer Tutucusu"/>
          <p:cNvSpPr txBox="1">
            <a:spLocks/>
          </p:cNvSpPr>
          <p:nvPr/>
        </p:nvSpPr>
        <p:spPr bwMode="auto">
          <a:xfrm>
            <a:off x="827584" y="116632"/>
            <a:ext cx="6480720" cy="504056"/>
          </a:xfrm>
          <a:prstGeom prst="rect">
            <a:avLst/>
          </a:prstGeom>
          <a:noFill/>
          <a:ln w="9525">
            <a:noFill/>
            <a:miter lim="800000"/>
            <a:headEnd/>
            <a:tailEnd/>
          </a:ln>
        </p:spPr>
        <p:txBody>
          <a:bodyPr vert="horz" wrap="square" lIns="182810" tIns="91405" rIns="91405" bIns="45702" numCol="1" anchor="ctr" anchorCtr="0" compatLnSpc="1">
            <a:prstTxWarp prst="textNoShape">
              <a:avLst/>
            </a:prstTxWarp>
            <a:normAutofit fontScale="700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65072" indent="-265072" algn="ctr">
              <a:spcBef>
                <a:spcPts val="250"/>
              </a:spcBef>
              <a:buClr>
                <a:schemeClr val="accent1"/>
              </a:buClr>
              <a:buSzPct val="80000"/>
              <a:defRPr/>
            </a:pPr>
            <a:r>
              <a:rPr lang="tr-TR" sz="4000" b="1" spc="50" dirty="0">
                <a:ln w="11430"/>
                <a:solidFill>
                  <a:schemeClr val="bg1"/>
                </a:solidFill>
                <a:effectLst>
                  <a:outerShdw blurRad="76200" dist="50800" dir="5400000" algn="tl" rotWithShape="0">
                    <a:srgbClr val="000000">
                      <a:alpha val="65000"/>
                    </a:srgbClr>
                  </a:outerShdw>
                </a:effectLst>
                <a:latin typeface="Calibri" pitchFamily="34" charset="0"/>
              </a:rPr>
              <a:t>MAKİNE ÖĞRENMESİNE GİRİŞ</a:t>
            </a:r>
          </a:p>
        </p:txBody>
      </p:sp>
      <p:grpSp>
        <p:nvGrpSpPr>
          <p:cNvPr id="32" name="Group 31"/>
          <p:cNvGrpSpPr/>
          <p:nvPr/>
        </p:nvGrpSpPr>
        <p:grpSpPr>
          <a:xfrm>
            <a:off x="404414" y="1306078"/>
            <a:ext cx="8407180" cy="4571194"/>
            <a:chOff x="1246228" y="2750776"/>
            <a:chExt cx="7155600" cy="1197898"/>
          </a:xfrm>
        </p:grpSpPr>
        <p:sp>
          <p:nvSpPr>
            <p:cNvPr id="33" name="Rectangle 6"/>
            <p:cNvSpPr>
              <a:spLocks noChangeArrowheads="1"/>
            </p:cNvSpPr>
            <p:nvPr/>
          </p:nvSpPr>
          <p:spPr bwMode="gray">
            <a:xfrm>
              <a:off x="1331640" y="2779194"/>
              <a:ext cx="6984776" cy="11410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marL="285750" indent="-285750">
                <a:spcBef>
                  <a:spcPts val="600"/>
                </a:spcBef>
                <a:spcAft>
                  <a:spcPts val="200"/>
                </a:spcAft>
                <a:buFont typeface="Arial" panose="020B0604020202020204" pitchFamily="34" charset="0"/>
                <a:buChar char="•"/>
              </a:pPr>
              <a:endParaRPr lang="tr-TR" b="1" dirty="0">
                <a:solidFill>
                  <a:srgbClr val="002060"/>
                </a:solidFill>
              </a:endParaRPr>
            </a:p>
            <a:p>
              <a:pPr marL="285750" indent="-285750">
                <a:spcBef>
                  <a:spcPts val="600"/>
                </a:spcBef>
                <a:spcAft>
                  <a:spcPts val="200"/>
                </a:spcAft>
                <a:buFont typeface="Wingdings" panose="05000000000000000000" pitchFamily="2" charset="2"/>
                <a:buChar char="ü"/>
              </a:pPr>
              <a:r>
                <a:rPr lang="tr-TR" b="1" dirty="0">
                  <a:solidFill>
                    <a:srgbClr val="002060"/>
                  </a:solidFill>
                </a:rPr>
                <a:t>Tanımlayıcı (descriptive) analitik</a:t>
              </a:r>
            </a:p>
            <a:p>
              <a:pPr marL="742950" lvl="1" indent="-285750">
                <a:spcBef>
                  <a:spcPts val="600"/>
                </a:spcBef>
                <a:spcAft>
                  <a:spcPts val="200"/>
                </a:spcAft>
                <a:buFont typeface="Arial" panose="020B0604020202020204" pitchFamily="34" charset="0"/>
                <a:buChar char="•"/>
              </a:pPr>
              <a:r>
                <a:rPr lang="tr-TR" sz="1400" b="1" dirty="0">
                  <a:solidFill>
                    <a:srgbClr val="002060"/>
                  </a:solidFill>
                </a:rPr>
                <a:t>Ne oldu ve neden oldu?</a:t>
              </a:r>
            </a:p>
            <a:p>
              <a:pPr marL="742950" lvl="1" indent="-285750">
                <a:spcBef>
                  <a:spcPts val="600"/>
                </a:spcBef>
                <a:spcAft>
                  <a:spcPts val="200"/>
                </a:spcAft>
                <a:buFont typeface="Arial" panose="020B0604020202020204" pitchFamily="34" charset="0"/>
                <a:buChar char="•"/>
              </a:pPr>
              <a:r>
                <a:rPr lang="tr-TR" sz="1400" b="1" dirty="0">
                  <a:solidFill>
                    <a:srgbClr val="002060"/>
                  </a:solidFill>
                </a:rPr>
                <a:t>Veri toplama ve veri madenciliği işidir. Kararları yönlendirmek için sınırlı ‘’snapshot’’ verir. İşin bir bölümünü ya da tamamını özetlemek istediğimizde kullanırız.</a:t>
              </a:r>
            </a:p>
            <a:p>
              <a:pPr marL="285750" indent="-285750">
                <a:spcBef>
                  <a:spcPts val="600"/>
                </a:spcBef>
                <a:spcAft>
                  <a:spcPts val="200"/>
                </a:spcAft>
                <a:buFont typeface="Wingdings" panose="05000000000000000000" pitchFamily="2" charset="2"/>
                <a:buChar char="ü"/>
              </a:pPr>
              <a:r>
                <a:rPr lang="tr-TR" b="1" dirty="0">
                  <a:solidFill>
                    <a:srgbClr val="002060"/>
                  </a:solidFill>
                </a:rPr>
                <a:t>Kestirimci (predictive) analitik</a:t>
              </a:r>
            </a:p>
            <a:p>
              <a:pPr marL="742950" lvl="1" indent="-285750">
                <a:spcBef>
                  <a:spcPts val="600"/>
                </a:spcBef>
                <a:spcAft>
                  <a:spcPts val="200"/>
                </a:spcAft>
                <a:buFont typeface="Arial" panose="020B0604020202020204" pitchFamily="34" charset="0"/>
                <a:buChar char="•"/>
              </a:pPr>
              <a:r>
                <a:rPr lang="tr-TR" sz="1400" b="1" dirty="0">
                  <a:solidFill>
                    <a:srgbClr val="002060"/>
                  </a:solidFill>
                </a:rPr>
                <a:t>Ne olabilir?</a:t>
              </a:r>
            </a:p>
            <a:p>
              <a:pPr marL="742950" lvl="1" indent="-285750">
                <a:spcBef>
                  <a:spcPts val="600"/>
                </a:spcBef>
                <a:spcAft>
                  <a:spcPts val="200"/>
                </a:spcAft>
                <a:buFont typeface="Arial" panose="020B0604020202020204" pitchFamily="34" charset="0"/>
                <a:buChar char="•"/>
              </a:pPr>
              <a:r>
                <a:rPr lang="tr-TR" sz="1400" b="1" dirty="0">
                  <a:solidFill>
                    <a:srgbClr val="002060"/>
                  </a:solidFill>
                </a:rPr>
                <a:t>İstatistiksel modeller ve simulasyonlar kullanılır. Gelecek tahmini ile düşük karmaşıklıkta kararların alınmasında yardımcı olur. Muhtemel sonuca dönük mevcut bilgiler ışığında bir kestirimde  bulunmak istediğimizde kullanırız.</a:t>
              </a:r>
            </a:p>
            <a:p>
              <a:pPr marL="285750" indent="-285750">
                <a:spcBef>
                  <a:spcPts val="600"/>
                </a:spcBef>
                <a:spcAft>
                  <a:spcPts val="200"/>
                </a:spcAft>
                <a:buFont typeface="Wingdings" panose="05000000000000000000" pitchFamily="2" charset="2"/>
                <a:buChar char="ü"/>
              </a:pPr>
              <a:r>
                <a:rPr lang="tr-TR" b="1" dirty="0">
                  <a:solidFill>
                    <a:srgbClr val="002060"/>
                  </a:solidFill>
                </a:rPr>
                <a:t>Öngören (prescriptive) analitik</a:t>
              </a:r>
            </a:p>
            <a:p>
              <a:pPr marL="742950" lvl="1" indent="-285750">
                <a:spcBef>
                  <a:spcPts val="600"/>
                </a:spcBef>
                <a:spcAft>
                  <a:spcPts val="200"/>
                </a:spcAft>
                <a:buFont typeface="Arial" panose="020B0604020202020204" pitchFamily="34" charset="0"/>
                <a:buChar char="•"/>
              </a:pPr>
              <a:r>
                <a:rPr lang="tr-TR" sz="1400" b="1" dirty="0">
                  <a:solidFill>
                    <a:srgbClr val="002060"/>
                  </a:solidFill>
                </a:rPr>
                <a:t>Ne yapmalıyız?</a:t>
              </a:r>
            </a:p>
            <a:p>
              <a:pPr marL="742950" lvl="1" indent="-285750">
                <a:spcBef>
                  <a:spcPts val="600"/>
                </a:spcBef>
                <a:spcAft>
                  <a:spcPts val="200"/>
                </a:spcAft>
                <a:buFont typeface="Arial" panose="020B0604020202020204" pitchFamily="34" charset="0"/>
                <a:buChar char="•"/>
              </a:pPr>
              <a:r>
                <a:rPr lang="tr-TR" sz="1400" b="1" dirty="0">
                  <a:solidFill>
                    <a:srgbClr val="002060"/>
                  </a:solidFill>
                </a:rPr>
                <a:t>Model optimize etme ve sezgisel kestirimlerde bulunma işidir. Modellenecek şeyin üzerindeki kontrolümüz arttığı oranda efektif olarak kullanılabilir. Daha çok, kompleks, önemli ve zamana duyarlı konular hakkında karar verirken kullanılır.</a:t>
              </a:r>
            </a:p>
            <a:p>
              <a:pPr marL="742950" lvl="1" indent="-285750">
                <a:spcBef>
                  <a:spcPts val="600"/>
                </a:spcBef>
                <a:spcAft>
                  <a:spcPts val="200"/>
                </a:spcAft>
                <a:buFont typeface="Arial" panose="020B0604020202020204" pitchFamily="34" charset="0"/>
                <a:buChar char="•"/>
              </a:pPr>
              <a:endParaRPr lang="tr-TR" sz="1400" b="1" dirty="0">
                <a:solidFill>
                  <a:srgbClr val="002060"/>
                </a:solidFill>
              </a:endParaRPr>
            </a:p>
          </p:txBody>
        </p:sp>
        <p:sp>
          <p:nvSpPr>
            <p:cNvPr id="34" name="Freeform 4"/>
            <p:cNvSpPr>
              <a:spLocks/>
            </p:cNvSpPr>
            <p:nvPr/>
          </p:nvSpPr>
          <p:spPr bwMode="gray">
            <a:xfrm>
              <a:off x="1246228" y="3808129"/>
              <a:ext cx="1268631" cy="14054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dirty="0">
                <a:solidFill>
                  <a:schemeClr val="accent2">
                    <a:lumMod val="50000"/>
                  </a:schemeClr>
                </a:solidFill>
              </a:endParaRPr>
            </a:p>
          </p:txBody>
        </p:sp>
        <p:sp>
          <p:nvSpPr>
            <p:cNvPr id="35" name="Freeform 5"/>
            <p:cNvSpPr>
              <a:spLocks/>
            </p:cNvSpPr>
            <p:nvPr/>
          </p:nvSpPr>
          <p:spPr bwMode="gray">
            <a:xfrm rot="10800000">
              <a:off x="7053489" y="2750776"/>
              <a:ext cx="1348339" cy="146688"/>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a:solidFill>
                  <a:schemeClr val="accent2">
                    <a:lumMod val="50000"/>
                  </a:schemeClr>
                </a:solidFill>
              </a:endParaRPr>
            </a:p>
          </p:txBody>
        </p:sp>
      </p:grpSp>
      <p:sp>
        <p:nvSpPr>
          <p:cNvPr id="3" name="TextBox 2">
            <a:extLst>
              <a:ext uri="{FF2B5EF4-FFF2-40B4-BE49-F238E27FC236}">
                <a16:creationId xmlns:a16="http://schemas.microsoft.com/office/drawing/2014/main" id="{AB059539-5EDF-4B2E-9D80-7817A9577C34}"/>
              </a:ext>
            </a:extLst>
          </p:cNvPr>
          <p:cNvSpPr txBox="1"/>
          <p:nvPr/>
        </p:nvSpPr>
        <p:spPr>
          <a:xfrm>
            <a:off x="1886062" y="534212"/>
            <a:ext cx="4392488" cy="461665"/>
          </a:xfrm>
          <a:prstGeom prst="rect">
            <a:avLst/>
          </a:prstGeom>
          <a:noFill/>
        </p:spPr>
        <p:txBody>
          <a:bodyPr wrap="square" rtlCol="0">
            <a:spAutoFit/>
          </a:bodyPr>
          <a:lstStyle/>
          <a:p>
            <a:pPr algn="ctr"/>
            <a:r>
              <a:rPr lang="tr-TR" altLang="en-US" sz="2400" b="1" dirty="0">
                <a:solidFill>
                  <a:schemeClr val="accent2">
                    <a:lumMod val="50000"/>
                  </a:schemeClr>
                </a:solidFill>
              </a:rPr>
              <a:t>Temel Kavramlar</a:t>
            </a:r>
            <a:endParaRPr lang="tr-TR" sz="2400" dirty="0"/>
          </a:p>
        </p:txBody>
      </p:sp>
    </p:spTree>
    <p:extLst>
      <p:ext uri="{BB962C8B-B14F-4D97-AF65-F5344CB8AC3E}">
        <p14:creationId xmlns:p14="http://schemas.microsoft.com/office/powerpoint/2010/main" val="2945694130"/>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İçerik Yer Tutucusu"/>
          <p:cNvSpPr txBox="1">
            <a:spLocks/>
          </p:cNvSpPr>
          <p:nvPr/>
        </p:nvSpPr>
        <p:spPr bwMode="auto">
          <a:xfrm>
            <a:off x="827584" y="116632"/>
            <a:ext cx="6480720" cy="504056"/>
          </a:xfrm>
          <a:prstGeom prst="rect">
            <a:avLst/>
          </a:prstGeom>
          <a:noFill/>
          <a:ln w="9525">
            <a:noFill/>
            <a:miter lim="800000"/>
            <a:headEnd/>
            <a:tailEnd/>
          </a:ln>
        </p:spPr>
        <p:txBody>
          <a:bodyPr vert="horz" wrap="square" lIns="182810" tIns="91405" rIns="91405" bIns="45702" numCol="1" anchor="ctr" anchorCtr="0" compatLnSpc="1">
            <a:prstTxWarp prst="textNoShape">
              <a:avLst/>
            </a:prstTxWarp>
            <a:normAutofit fontScale="700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65072" indent="-265072" algn="ctr">
              <a:spcBef>
                <a:spcPts val="250"/>
              </a:spcBef>
              <a:buClr>
                <a:schemeClr val="accent1"/>
              </a:buClr>
              <a:buSzPct val="80000"/>
              <a:defRPr/>
            </a:pPr>
            <a:r>
              <a:rPr lang="tr-TR" sz="4000" b="1" spc="50" dirty="0">
                <a:ln w="11430"/>
                <a:solidFill>
                  <a:schemeClr val="bg1"/>
                </a:solidFill>
                <a:effectLst>
                  <a:outerShdw blurRad="76200" dist="50800" dir="5400000" algn="tl" rotWithShape="0">
                    <a:srgbClr val="000000">
                      <a:alpha val="65000"/>
                    </a:srgbClr>
                  </a:outerShdw>
                </a:effectLst>
                <a:latin typeface="Calibri" pitchFamily="34" charset="0"/>
              </a:rPr>
              <a:t>MAKİNE ÖĞRENMESİNE GİRİŞ</a:t>
            </a:r>
          </a:p>
        </p:txBody>
      </p:sp>
      <p:grpSp>
        <p:nvGrpSpPr>
          <p:cNvPr id="32" name="Group 31"/>
          <p:cNvGrpSpPr/>
          <p:nvPr/>
        </p:nvGrpSpPr>
        <p:grpSpPr>
          <a:xfrm>
            <a:off x="404414" y="1306078"/>
            <a:ext cx="8407180" cy="4571194"/>
            <a:chOff x="1246228" y="2750776"/>
            <a:chExt cx="7155600" cy="1197898"/>
          </a:xfrm>
        </p:grpSpPr>
        <p:sp>
          <p:nvSpPr>
            <p:cNvPr id="33" name="Rectangle 6"/>
            <p:cNvSpPr>
              <a:spLocks noChangeArrowheads="1"/>
            </p:cNvSpPr>
            <p:nvPr/>
          </p:nvSpPr>
          <p:spPr bwMode="gray">
            <a:xfrm>
              <a:off x="1331640" y="2779194"/>
              <a:ext cx="6984776" cy="11410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marL="285750" indent="-285750">
                <a:spcBef>
                  <a:spcPts val="600"/>
                </a:spcBef>
                <a:spcAft>
                  <a:spcPts val="200"/>
                </a:spcAft>
                <a:buFont typeface="Arial" panose="020B0604020202020204" pitchFamily="34" charset="0"/>
                <a:buChar char="•"/>
              </a:pPr>
              <a:endParaRPr lang="tr-TR" b="1" dirty="0">
                <a:solidFill>
                  <a:srgbClr val="002060"/>
                </a:solidFill>
              </a:endParaRPr>
            </a:p>
            <a:p>
              <a:pPr marL="285750" indent="-285750">
                <a:spcBef>
                  <a:spcPts val="600"/>
                </a:spcBef>
                <a:spcAft>
                  <a:spcPts val="200"/>
                </a:spcAft>
                <a:buFont typeface="Wingdings" panose="05000000000000000000" pitchFamily="2" charset="2"/>
                <a:buChar char="ü"/>
              </a:pPr>
              <a:r>
                <a:rPr lang="tr-TR" b="1" dirty="0">
                  <a:solidFill>
                    <a:srgbClr val="002060"/>
                  </a:solidFill>
                </a:rPr>
                <a:t>Bilgisayarlara açıkca (explicitly) programlamadan öğrenme kabiliyeti kazandırma alanında yapılan çalışmalardır. (Arthur Samuel, 1959)</a:t>
              </a:r>
            </a:p>
            <a:p>
              <a:pPr>
                <a:spcBef>
                  <a:spcPts val="600"/>
                </a:spcBef>
                <a:spcAft>
                  <a:spcPts val="200"/>
                </a:spcAft>
              </a:pPr>
              <a:endParaRPr lang="tr-TR" b="1" dirty="0">
                <a:solidFill>
                  <a:srgbClr val="002060"/>
                </a:solidFill>
              </a:endParaRPr>
            </a:p>
            <a:p>
              <a:pPr marL="285750" indent="-285750">
                <a:spcBef>
                  <a:spcPts val="600"/>
                </a:spcBef>
                <a:spcAft>
                  <a:spcPts val="200"/>
                </a:spcAft>
                <a:buFont typeface="Wingdings" panose="05000000000000000000" pitchFamily="2" charset="2"/>
                <a:buChar char="ü"/>
              </a:pPr>
              <a:r>
                <a:rPr lang="tr-TR" b="1" dirty="0">
                  <a:solidFill>
                    <a:srgbClr val="002060"/>
                  </a:solidFill>
                </a:rPr>
                <a:t>Bir bilgisayar programı herhangi bir Taskı (T) deneyimlerken ölçülebilen performansı (P), taskı deneyimledikçe (E) iyileştirilebiliyorsa buna iyi tarif edilmiş bir öğrenme problemi diyebiliriz. (Tom Mitchell, 1998)</a:t>
              </a:r>
            </a:p>
            <a:p>
              <a:r>
                <a:rPr lang="tr-TR" b="1" dirty="0">
                  <a:solidFill>
                    <a:srgbClr val="002060"/>
                  </a:solidFill>
                </a:rPr>
                <a:t>	Örnek : Satranç Oyunu;</a:t>
              </a:r>
            </a:p>
            <a:p>
              <a:r>
                <a:rPr lang="tr-TR" b="1" dirty="0">
                  <a:solidFill>
                    <a:srgbClr val="002060"/>
                  </a:solidFill>
                </a:rPr>
                <a:t>	E : satranç oyununun pek çok defa oynanması ile kazanılan deneyim</a:t>
              </a:r>
            </a:p>
            <a:p>
              <a:r>
                <a:rPr lang="tr-TR" b="1" dirty="0">
                  <a:solidFill>
                    <a:srgbClr val="002060"/>
                  </a:solidFill>
                </a:rPr>
                <a:t>	T : satranç oynanması</a:t>
              </a:r>
            </a:p>
            <a:p>
              <a:r>
                <a:rPr lang="tr-TR" b="1" dirty="0">
                  <a:solidFill>
                    <a:srgbClr val="002060"/>
                  </a:solidFill>
                </a:rPr>
                <a:t>	P : programın (algoritmanın yönlendirdiği) bir sonraki oyunu kazanma 	olasılığı</a:t>
              </a:r>
            </a:p>
            <a:p>
              <a:pPr marL="285750" indent="-285750">
                <a:spcBef>
                  <a:spcPts val="600"/>
                </a:spcBef>
                <a:spcAft>
                  <a:spcPts val="200"/>
                </a:spcAft>
                <a:buFont typeface="Arial" panose="020B0604020202020204" pitchFamily="34" charset="0"/>
                <a:buChar char="•"/>
              </a:pPr>
              <a:endParaRPr lang="tr-TR" b="1" dirty="0">
                <a:solidFill>
                  <a:srgbClr val="002060"/>
                </a:solidFill>
              </a:endParaRPr>
            </a:p>
            <a:p>
              <a:pPr marL="285750" indent="-285750">
                <a:spcBef>
                  <a:spcPts val="600"/>
                </a:spcBef>
                <a:spcAft>
                  <a:spcPts val="200"/>
                </a:spcAft>
                <a:buFont typeface="Arial" panose="020B0604020202020204" pitchFamily="34" charset="0"/>
                <a:buChar char="•"/>
              </a:pPr>
              <a:endParaRPr lang="tr-TR" b="1" dirty="0">
                <a:solidFill>
                  <a:srgbClr val="002060"/>
                </a:solidFill>
              </a:endParaRPr>
            </a:p>
          </p:txBody>
        </p:sp>
        <p:sp>
          <p:nvSpPr>
            <p:cNvPr id="34" name="Freeform 4"/>
            <p:cNvSpPr>
              <a:spLocks/>
            </p:cNvSpPr>
            <p:nvPr/>
          </p:nvSpPr>
          <p:spPr bwMode="gray">
            <a:xfrm>
              <a:off x="1246228" y="3808129"/>
              <a:ext cx="1268631" cy="14054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dirty="0">
                <a:solidFill>
                  <a:schemeClr val="accent2">
                    <a:lumMod val="50000"/>
                  </a:schemeClr>
                </a:solidFill>
              </a:endParaRPr>
            </a:p>
          </p:txBody>
        </p:sp>
        <p:sp>
          <p:nvSpPr>
            <p:cNvPr id="35" name="Freeform 5"/>
            <p:cNvSpPr>
              <a:spLocks/>
            </p:cNvSpPr>
            <p:nvPr/>
          </p:nvSpPr>
          <p:spPr bwMode="gray">
            <a:xfrm rot="10800000">
              <a:off x="7053489" y="2750776"/>
              <a:ext cx="1348339" cy="146688"/>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a:solidFill>
                  <a:schemeClr val="accent2">
                    <a:lumMod val="50000"/>
                  </a:schemeClr>
                </a:solidFill>
              </a:endParaRPr>
            </a:p>
          </p:txBody>
        </p:sp>
      </p:grpSp>
      <p:sp>
        <p:nvSpPr>
          <p:cNvPr id="3" name="TextBox 2">
            <a:extLst>
              <a:ext uri="{FF2B5EF4-FFF2-40B4-BE49-F238E27FC236}">
                <a16:creationId xmlns:a16="http://schemas.microsoft.com/office/drawing/2014/main" id="{AB059539-5EDF-4B2E-9D80-7817A9577C34}"/>
              </a:ext>
            </a:extLst>
          </p:cNvPr>
          <p:cNvSpPr txBox="1"/>
          <p:nvPr/>
        </p:nvSpPr>
        <p:spPr>
          <a:xfrm>
            <a:off x="1886062" y="534212"/>
            <a:ext cx="4392488" cy="461665"/>
          </a:xfrm>
          <a:prstGeom prst="rect">
            <a:avLst/>
          </a:prstGeom>
          <a:noFill/>
        </p:spPr>
        <p:txBody>
          <a:bodyPr wrap="square" rtlCol="0">
            <a:spAutoFit/>
          </a:bodyPr>
          <a:lstStyle/>
          <a:p>
            <a:pPr algn="ctr"/>
            <a:r>
              <a:rPr lang="tr-TR" altLang="en-US" sz="2400" b="1" dirty="0">
                <a:solidFill>
                  <a:schemeClr val="accent2">
                    <a:lumMod val="50000"/>
                  </a:schemeClr>
                </a:solidFill>
              </a:rPr>
              <a:t>Makine Öğrenmesi Nedir?</a:t>
            </a:r>
            <a:endParaRPr lang="tr-TR" sz="2400" dirty="0"/>
          </a:p>
        </p:txBody>
      </p:sp>
    </p:spTree>
    <p:extLst>
      <p:ext uri="{BB962C8B-B14F-4D97-AF65-F5344CB8AC3E}">
        <p14:creationId xmlns:p14="http://schemas.microsoft.com/office/powerpoint/2010/main" val="2962549697"/>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İçerik Yer Tutucusu"/>
          <p:cNvSpPr txBox="1">
            <a:spLocks/>
          </p:cNvSpPr>
          <p:nvPr/>
        </p:nvSpPr>
        <p:spPr bwMode="auto">
          <a:xfrm>
            <a:off x="827584" y="116632"/>
            <a:ext cx="6480720" cy="504056"/>
          </a:xfrm>
          <a:prstGeom prst="rect">
            <a:avLst/>
          </a:prstGeom>
          <a:noFill/>
          <a:ln w="9525">
            <a:noFill/>
            <a:miter lim="800000"/>
            <a:headEnd/>
            <a:tailEnd/>
          </a:ln>
        </p:spPr>
        <p:txBody>
          <a:bodyPr vert="horz" wrap="square" lIns="182810" tIns="91405" rIns="91405" bIns="45702" numCol="1" anchor="ctr" anchorCtr="0" compatLnSpc="1">
            <a:prstTxWarp prst="textNoShape">
              <a:avLst/>
            </a:prstTxWarp>
            <a:normAutofit fontScale="700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65072" indent="-265072" algn="ctr">
              <a:spcBef>
                <a:spcPts val="250"/>
              </a:spcBef>
              <a:buClr>
                <a:schemeClr val="accent1"/>
              </a:buClr>
              <a:buSzPct val="80000"/>
              <a:defRPr/>
            </a:pPr>
            <a:r>
              <a:rPr lang="tr-TR" sz="4000" b="1" spc="50" dirty="0">
                <a:ln w="11430"/>
                <a:solidFill>
                  <a:schemeClr val="bg1"/>
                </a:solidFill>
                <a:effectLst>
                  <a:outerShdw blurRad="76200" dist="50800" dir="5400000" algn="tl" rotWithShape="0">
                    <a:srgbClr val="000000">
                      <a:alpha val="65000"/>
                    </a:srgbClr>
                  </a:outerShdw>
                </a:effectLst>
                <a:latin typeface="Calibri" pitchFamily="34" charset="0"/>
              </a:rPr>
              <a:t>MAKİNE ÖĞRENMESİNE GİRİŞ</a:t>
            </a:r>
          </a:p>
        </p:txBody>
      </p:sp>
      <p:grpSp>
        <p:nvGrpSpPr>
          <p:cNvPr id="32" name="Group 31"/>
          <p:cNvGrpSpPr/>
          <p:nvPr/>
        </p:nvGrpSpPr>
        <p:grpSpPr>
          <a:xfrm>
            <a:off x="251520" y="1029384"/>
            <a:ext cx="8679448" cy="5153676"/>
            <a:chOff x="1260413" y="2743795"/>
            <a:chExt cx="7121607" cy="1199776"/>
          </a:xfrm>
        </p:grpSpPr>
        <p:sp>
          <p:nvSpPr>
            <p:cNvPr id="33" name="Rectangle 6"/>
            <p:cNvSpPr>
              <a:spLocks noChangeArrowheads="1"/>
            </p:cNvSpPr>
            <p:nvPr/>
          </p:nvSpPr>
          <p:spPr bwMode="gray">
            <a:xfrm>
              <a:off x="1331640" y="2763409"/>
              <a:ext cx="6984776" cy="115684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marL="285750" indent="-285750">
                <a:spcBef>
                  <a:spcPts val="600"/>
                </a:spcBef>
                <a:spcAft>
                  <a:spcPts val="200"/>
                </a:spcAft>
                <a:buFont typeface="Arial" panose="020B0604020202020204" pitchFamily="34" charset="0"/>
                <a:buChar char="•"/>
              </a:pPr>
              <a:endParaRPr lang="tr-TR" b="1" dirty="0">
                <a:solidFill>
                  <a:srgbClr val="002060"/>
                </a:solidFill>
              </a:endParaRPr>
            </a:p>
            <a:p>
              <a:pPr marL="342900" indent="-342900">
                <a:spcBef>
                  <a:spcPts val="600"/>
                </a:spcBef>
                <a:spcAft>
                  <a:spcPts val="200"/>
                </a:spcAft>
                <a:buFont typeface="Wingdings" panose="05000000000000000000" pitchFamily="2" charset="2"/>
                <a:buChar char="ü"/>
              </a:pPr>
              <a:r>
                <a:rPr lang="tr-TR" sz="2000" b="1" dirty="0">
                  <a:solidFill>
                    <a:srgbClr val="002060"/>
                  </a:solidFill>
                </a:rPr>
                <a:t>Popüler Makine Öğrenmesi Örnekleri</a:t>
              </a:r>
            </a:p>
            <a:p>
              <a:pPr marL="742950" lvl="1" indent="-285750">
                <a:buFont typeface="Arial" panose="020B0604020202020204" pitchFamily="34" charset="0"/>
                <a:buChar char="•"/>
              </a:pPr>
              <a:r>
                <a:rPr lang="tr-TR" sz="1600" b="1" dirty="0">
                  <a:solidFill>
                    <a:srgbClr val="002060"/>
                  </a:solidFill>
                </a:rPr>
                <a:t>Email spam analizi</a:t>
              </a:r>
            </a:p>
            <a:p>
              <a:pPr marL="742950" lvl="1" indent="-285750">
                <a:buFont typeface="Arial" panose="020B0604020202020204" pitchFamily="34" charset="0"/>
                <a:buChar char="•"/>
              </a:pPr>
              <a:r>
                <a:rPr lang="tr-TR" sz="1600" b="1" dirty="0">
                  <a:solidFill>
                    <a:srgbClr val="002060"/>
                  </a:solidFill>
                </a:rPr>
                <a:t>Otonom araç yürütme</a:t>
              </a:r>
            </a:p>
            <a:p>
              <a:pPr marL="742950" lvl="1" indent="-285750">
                <a:buFont typeface="Arial" panose="020B0604020202020204" pitchFamily="34" charset="0"/>
                <a:buChar char="•"/>
              </a:pPr>
              <a:r>
                <a:rPr lang="tr-TR" sz="1600" b="1" dirty="0">
                  <a:solidFill>
                    <a:srgbClr val="002060"/>
                  </a:solidFill>
                </a:rPr>
                <a:t>El yazısı tanıma</a:t>
              </a:r>
            </a:p>
            <a:p>
              <a:pPr marL="742950" lvl="1" indent="-285750">
                <a:buFont typeface="Arial" panose="020B0604020202020204" pitchFamily="34" charset="0"/>
                <a:buChar char="•"/>
              </a:pPr>
              <a:r>
                <a:rPr lang="tr-TR" sz="1600" b="1" dirty="0">
                  <a:solidFill>
                    <a:srgbClr val="002060"/>
                  </a:solidFill>
                </a:rPr>
                <a:t>Tibbi kayıtlardan tanı koyma</a:t>
              </a:r>
            </a:p>
            <a:p>
              <a:pPr marL="742950" lvl="1" indent="-285750">
                <a:buFont typeface="Arial" panose="020B0604020202020204" pitchFamily="34" charset="0"/>
                <a:buChar char="•"/>
              </a:pPr>
              <a:r>
                <a:rPr lang="tr-TR" sz="1600" b="1" dirty="0">
                  <a:solidFill>
                    <a:srgbClr val="002060"/>
                  </a:solidFill>
                </a:rPr>
                <a:t>Doğal dil işleme</a:t>
              </a:r>
            </a:p>
            <a:p>
              <a:pPr marL="742950" lvl="1" indent="-285750">
                <a:buFont typeface="Arial" panose="020B0604020202020204" pitchFamily="34" charset="0"/>
                <a:buChar char="•"/>
              </a:pPr>
              <a:r>
                <a:rPr lang="tr-TR" sz="1600" b="1" dirty="0">
                  <a:solidFill>
                    <a:srgbClr val="002060"/>
                  </a:solidFill>
                </a:rPr>
                <a:t>Web click data analizi</a:t>
              </a:r>
            </a:p>
            <a:p>
              <a:pPr marL="742950" lvl="1" indent="-285750">
                <a:buFont typeface="Arial" panose="020B0604020202020204" pitchFamily="34" charset="0"/>
                <a:buChar char="•"/>
              </a:pPr>
              <a:r>
                <a:rPr lang="tr-TR" sz="1600" b="1" dirty="0">
                  <a:solidFill>
                    <a:srgbClr val="002060"/>
                  </a:solidFill>
                </a:rPr>
                <a:t>Öneri Motorları (netflix, youtube)</a:t>
              </a:r>
            </a:p>
            <a:p>
              <a:pPr marL="742950" lvl="1" indent="-285750">
                <a:buFont typeface="Arial" panose="020B0604020202020204" pitchFamily="34" charset="0"/>
                <a:buChar char="•"/>
              </a:pPr>
              <a:r>
                <a:rPr lang="tr-TR" sz="1600" b="1" dirty="0">
                  <a:solidFill>
                    <a:srgbClr val="002060"/>
                  </a:solidFill>
                </a:rPr>
                <a:t>Pazar, müşteri segmentasyonu</a:t>
              </a:r>
            </a:p>
            <a:p>
              <a:pPr marL="742950" lvl="1" indent="-285750">
                <a:buFont typeface="Arial" panose="020B0604020202020204" pitchFamily="34" charset="0"/>
                <a:buChar char="•"/>
              </a:pPr>
              <a:r>
                <a:rPr lang="tr-TR" sz="1600" b="1" dirty="0">
                  <a:solidFill>
                    <a:srgbClr val="002060"/>
                  </a:solidFill>
                </a:rPr>
                <a:t>Talep, fiyat tahmini</a:t>
              </a:r>
            </a:p>
            <a:p>
              <a:pPr marL="742950" lvl="1" indent="-285750">
                <a:buFont typeface="Arial" panose="020B0604020202020204" pitchFamily="34" charset="0"/>
                <a:buChar char="•"/>
              </a:pPr>
              <a:r>
                <a:rPr lang="tr-TR" sz="1600" b="1" dirty="0">
                  <a:solidFill>
                    <a:srgbClr val="002060"/>
                  </a:solidFill>
                </a:rPr>
                <a:t>Fraud analizi</a:t>
              </a:r>
            </a:p>
            <a:p>
              <a:pPr marL="742950" lvl="1" indent="-285750">
                <a:buFont typeface="Arial" panose="020B0604020202020204" pitchFamily="34" charset="0"/>
                <a:buChar char="•"/>
              </a:pPr>
              <a:r>
                <a:rPr lang="tr-TR" sz="1600" b="1" dirty="0">
                  <a:solidFill>
                    <a:srgbClr val="002060"/>
                  </a:solidFill>
                </a:rPr>
                <a:t>Churn analizi</a:t>
              </a:r>
            </a:p>
            <a:p>
              <a:pPr marL="285750" indent="-285750">
                <a:buFont typeface="Wingdings" panose="05000000000000000000" pitchFamily="2" charset="2"/>
                <a:buChar char="ü"/>
              </a:pPr>
              <a:r>
                <a:rPr lang="tr-TR" sz="1600" b="1" dirty="0">
                  <a:solidFill>
                    <a:srgbClr val="002060"/>
                  </a:solidFill>
                </a:rPr>
                <a:t>2000’li yılların başında Makine Öğrenmesinin son ve büyük çıkışı başladı.</a:t>
              </a:r>
            </a:p>
            <a:p>
              <a:pPr marL="285750" indent="-285750">
                <a:buFont typeface="Wingdings" panose="05000000000000000000" pitchFamily="2" charset="2"/>
                <a:buChar char="ü"/>
              </a:pPr>
              <a:r>
                <a:rPr lang="tr-TR" sz="1600" b="1" dirty="0">
                  <a:solidFill>
                    <a:srgbClr val="002060"/>
                  </a:solidFill>
                </a:rPr>
                <a:t>Yeni dönemdeki temel dinamik hesaplama gücündeki artışla gelen daha büyük bir veri seti ile öğrenme imkanına kavuşulması olmuştur.</a:t>
              </a:r>
            </a:p>
            <a:p>
              <a:pPr marL="285750" indent="-285750">
                <a:buFont typeface="Wingdings" panose="05000000000000000000" pitchFamily="2" charset="2"/>
                <a:buChar char="ü"/>
              </a:pPr>
              <a:r>
                <a:rPr lang="tr-TR" sz="1600" b="1" dirty="0">
                  <a:solidFill>
                    <a:srgbClr val="002060"/>
                  </a:solidFill>
                </a:rPr>
                <a:t>Makine Öğrenmesi konusundaki çalışmaları ile tanınan Ethem Alpaydın hocanın sezgisel öngörüsü, yapay zeka ile insan zekasına yaklaşımın büyük olasılıkla veri hesaplama gücü ile gelen daha büyük miktarda verinin işlenmesi ile gerçekleşeceği yönünde.</a:t>
              </a:r>
            </a:p>
            <a:p>
              <a:pPr marL="285750" indent="-285750">
                <a:spcBef>
                  <a:spcPts val="600"/>
                </a:spcBef>
                <a:spcAft>
                  <a:spcPts val="200"/>
                </a:spcAft>
                <a:buFont typeface="Arial" panose="020B0604020202020204" pitchFamily="34" charset="0"/>
                <a:buChar char="•"/>
              </a:pPr>
              <a:endParaRPr lang="tr-TR" b="1" dirty="0">
                <a:solidFill>
                  <a:srgbClr val="002060"/>
                </a:solidFill>
              </a:endParaRPr>
            </a:p>
          </p:txBody>
        </p:sp>
        <p:sp>
          <p:nvSpPr>
            <p:cNvPr id="34" name="Freeform 4"/>
            <p:cNvSpPr>
              <a:spLocks/>
            </p:cNvSpPr>
            <p:nvPr/>
          </p:nvSpPr>
          <p:spPr bwMode="gray">
            <a:xfrm>
              <a:off x="1260413" y="3829246"/>
              <a:ext cx="1234303" cy="1143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dirty="0">
                <a:solidFill>
                  <a:schemeClr val="accent2">
                    <a:lumMod val="50000"/>
                  </a:schemeClr>
                </a:solidFill>
              </a:endParaRPr>
            </a:p>
          </p:txBody>
        </p:sp>
        <p:sp>
          <p:nvSpPr>
            <p:cNvPr id="35" name="Freeform 5"/>
            <p:cNvSpPr>
              <a:spLocks/>
            </p:cNvSpPr>
            <p:nvPr/>
          </p:nvSpPr>
          <p:spPr bwMode="gray">
            <a:xfrm rot="10800000">
              <a:off x="7175077" y="2743795"/>
              <a:ext cx="1206943" cy="119622"/>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a:solidFill>
                  <a:schemeClr val="accent2">
                    <a:lumMod val="50000"/>
                  </a:schemeClr>
                </a:solidFill>
              </a:endParaRPr>
            </a:p>
          </p:txBody>
        </p:sp>
      </p:grpSp>
      <p:sp>
        <p:nvSpPr>
          <p:cNvPr id="3" name="TextBox 2">
            <a:extLst>
              <a:ext uri="{FF2B5EF4-FFF2-40B4-BE49-F238E27FC236}">
                <a16:creationId xmlns:a16="http://schemas.microsoft.com/office/drawing/2014/main" id="{AB059539-5EDF-4B2E-9D80-7817A9577C34}"/>
              </a:ext>
            </a:extLst>
          </p:cNvPr>
          <p:cNvSpPr txBox="1"/>
          <p:nvPr/>
        </p:nvSpPr>
        <p:spPr>
          <a:xfrm>
            <a:off x="1886062" y="534212"/>
            <a:ext cx="4392488" cy="461665"/>
          </a:xfrm>
          <a:prstGeom prst="rect">
            <a:avLst/>
          </a:prstGeom>
          <a:noFill/>
        </p:spPr>
        <p:txBody>
          <a:bodyPr wrap="square" rtlCol="0">
            <a:spAutoFit/>
          </a:bodyPr>
          <a:lstStyle/>
          <a:p>
            <a:pPr algn="ctr"/>
            <a:r>
              <a:rPr lang="tr-TR" altLang="en-US" sz="2400" b="1" dirty="0">
                <a:solidFill>
                  <a:schemeClr val="accent2">
                    <a:lumMod val="50000"/>
                  </a:schemeClr>
                </a:solidFill>
              </a:rPr>
              <a:t>Makine Öğrenmesi Örnekleri</a:t>
            </a:r>
            <a:endParaRPr lang="tr-TR" sz="2400" dirty="0"/>
          </a:p>
        </p:txBody>
      </p:sp>
    </p:spTree>
    <p:extLst>
      <p:ext uri="{BB962C8B-B14F-4D97-AF65-F5344CB8AC3E}">
        <p14:creationId xmlns:p14="http://schemas.microsoft.com/office/powerpoint/2010/main" val="3729644521"/>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İçerik Yer Tutucusu"/>
          <p:cNvSpPr txBox="1">
            <a:spLocks/>
          </p:cNvSpPr>
          <p:nvPr/>
        </p:nvSpPr>
        <p:spPr bwMode="auto">
          <a:xfrm>
            <a:off x="827584" y="116632"/>
            <a:ext cx="6480720" cy="504056"/>
          </a:xfrm>
          <a:prstGeom prst="rect">
            <a:avLst/>
          </a:prstGeom>
          <a:noFill/>
          <a:ln w="9525">
            <a:noFill/>
            <a:miter lim="800000"/>
            <a:headEnd/>
            <a:tailEnd/>
          </a:ln>
        </p:spPr>
        <p:txBody>
          <a:bodyPr vert="horz" wrap="square" lIns="182810" tIns="91405" rIns="91405" bIns="45702" numCol="1" anchor="ctr" anchorCtr="0" compatLnSpc="1">
            <a:prstTxWarp prst="textNoShape">
              <a:avLst/>
            </a:prstTxWarp>
            <a:normAutofit fontScale="700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65072" indent="-265072" algn="ctr">
              <a:spcBef>
                <a:spcPts val="250"/>
              </a:spcBef>
              <a:buClr>
                <a:schemeClr val="accent1"/>
              </a:buClr>
              <a:buSzPct val="80000"/>
              <a:defRPr/>
            </a:pPr>
            <a:r>
              <a:rPr lang="tr-TR" sz="4000" b="1" spc="50" dirty="0">
                <a:ln w="11430"/>
                <a:solidFill>
                  <a:schemeClr val="bg1"/>
                </a:solidFill>
                <a:effectLst>
                  <a:outerShdw blurRad="76200" dist="50800" dir="5400000" algn="tl" rotWithShape="0">
                    <a:srgbClr val="000000">
                      <a:alpha val="65000"/>
                    </a:srgbClr>
                  </a:outerShdw>
                </a:effectLst>
                <a:latin typeface="Calibri" pitchFamily="34" charset="0"/>
              </a:rPr>
              <a:t>MAKİNE ÖĞRENMESİNE GİRİŞ</a:t>
            </a:r>
          </a:p>
        </p:txBody>
      </p:sp>
      <p:grpSp>
        <p:nvGrpSpPr>
          <p:cNvPr id="32" name="Group 31"/>
          <p:cNvGrpSpPr/>
          <p:nvPr/>
        </p:nvGrpSpPr>
        <p:grpSpPr>
          <a:xfrm>
            <a:off x="395536" y="1056912"/>
            <a:ext cx="8424936" cy="1421288"/>
            <a:chOff x="1238672" y="2714510"/>
            <a:chExt cx="7170712" cy="1270430"/>
          </a:xfrm>
        </p:grpSpPr>
        <p:sp>
          <p:nvSpPr>
            <p:cNvPr id="33" name="Rectangle 6"/>
            <p:cNvSpPr>
              <a:spLocks noChangeArrowheads="1"/>
            </p:cNvSpPr>
            <p:nvPr/>
          </p:nvSpPr>
          <p:spPr bwMode="gray">
            <a:xfrm>
              <a:off x="1331640" y="2779194"/>
              <a:ext cx="6984776" cy="11410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marL="285750" indent="-285750">
                <a:spcBef>
                  <a:spcPts val="600"/>
                </a:spcBef>
                <a:spcAft>
                  <a:spcPts val="200"/>
                </a:spcAft>
                <a:buFont typeface="Wingdings" panose="05000000000000000000" pitchFamily="2" charset="2"/>
                <a:buChar char="ü"/>
              </a:pPr>
              <a:r>
                <a:rPr lang="tr-TR" b="1" dirty="0">
                  <a:solidFill>
                    <a:srgbClr val="002060"/>
                  </a:solidFill>
                </a:rPr>
                <a:t>Makina Öğrenmesi ile Yapay Zeka arasında ne fark vardır?</a:t>
              </a:r>
            </a:p>
            <a:p>
              <a:pPr marL="742950" lvl="1" indent="-285750">
                <a:buFont typeface="Arial" panose="020B0604020202020204" pitchFamily="34" charset="0"/>
                <a:buChar char="•"/>
              </a:pPr>
              <a:r>
                <a:rPr lang="tr-TR" b="1" dirty="0">
                  <a:solidFill>
                    <a:srgbClr val="002060"/>
                  </a:solidFill>
                </a:rPr>
                <a:t>Eğer Python’da yazılıyorsa büyük olasılıkla Makine Öğrenmesidir</a:t>
              </a:r>
            </a:p>
            <a:p>
              <a:pPr marL="742950" lvl="1" indent="-285750">
                <a:buFont typeface="Arial" panose="020B0604020202020204" pitchFamily="34" charset="0"/>
                <a:buChar char="•"/>
              </a:pPr>
              <a:r>
                <a:rPr lang="tr-TR" b="1" dirty="0">
                  <a:solidFill>
                    <a:srgbClr val="002060"/>
                  </a:solidFill>
                </a:rPr>
                <a:t>Eğer PowerPoint’de yazılıyorsa/anlatılıyorsa büyük olasılıkla Yapay Zekadır</a:t>
              </a:r>
              <a:endParaRPr lang="tr-TR" altLang="en-US" b="1" dirty="0">
                <a:solidFill>
                  <a:srgbClr val="002060"/>
                </a:solidFill>
              </a:endParaRPr>
            </a:p>
          </p:txBody>
        </p:sp>
        <p:sp>
          <p:nvSpPr>
            <p:cNvPr id="34" name="Freeform 4"/>
            <p:cNvSpPr>
              <a:spLocks/>
            </p:cNvSpPr>
            <p:nvPr/>
          </p:nvSpPr>
          <p:spPr bwMode="gray">
            <a:xfrm>
              <a:off x="1238672" y="3768916"/>
              <a:ext cx="1371228" cy="216024"/>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a:solidFill>
                  <a:schemeClr val="accent2">
                    <a:lumMod val="50000"/>
                  </a:schemeClr>
                </a:solidFill>
              </a:endParaRPr>
            </a:p>
          </p:txBody>
        </p:sp>
        <p:sp>
          <p:nvSpPr>
            <p:cNvPr id="35" name="Freeform 5"/>
            <p:cNvSpPr>
              <a:spLocks/>
            </p:cNvSpPr>
            <p:nvPr/>
          </p:nvSpPr>
          <p:spPr bwMode="gray">
            <a:xfrm rot="10800000">
              <a:off x="6989390" y="2714510"/>
              <a:ext cx="1419994" cy="216024"/>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a:solidFill>
                  <a:schemeClr val="accent2">
                    <a:lumMod val="50000"/>
                  </a:schemeClr>
                </a:solidFill>
              </a:endParaRPr>
            </a:p>
          </p:txBody>
        </p:sp>
      </p:grpSp>
      <p:sp>
        <p:nvSpPr>
          <p:cNvPr id="3" name="TextBox 2">
            <a:extLst>
              <a:ext uri="{FF2B5EF4-FFF2-40B4-BE49-F238E27FC236}">
                <a16:creationId xmlns:a16="http://schemas.microsoft.com/office/drawing/2014/main" id="{AB059539-5EDF-4B2E-9D80-7817A9577C34}"/>
              </a:ext>
            </a:extLst>
          </p:cNvPr>
          <p:cNvSpPr txBox="1"/>
          <p:nvPr/>
        </p:nvSpPr>
        <p:spPr>
          <a:xfrm>
            <a:off x="1886062" y="534212"/>
            <a:ext cx="4392488" cy="461665"/>
          </a:xfrm>
          <a:prstGeom prst="rect">
            <a:avLst/>
          </a:prstGeom>
          <a:noFill/>
        </p:spPr>
        <p:txBody>
          <a:bodyPr wrap="square" rtlCol="0">
            <a:spAutoFit/>
          </a:bodyPr>
          <a:lstStyle/>
          <a:p>
            <a:pPr algn="ctr"/>
            <a:r>
              <a:rPr lang="tr-TR" altLang="en-US" sz="2400" b="1" dirty="0">
                <a:solidFill>
                  <a:schemeClr val="accent2">
                    <a:lumMod val="50000"/>
                  </a:schemeClr>
                </a:solidFill>
              </a:rPr>
              <a:t>Makine Öğrenmesi Ne Değildir?</a:t>
            </a:r>
            <a:endParaRPr lang="tr-TR" sz="2400" dirty="0"/>
          </a:p>
        </p:txBody>
      </p:sp>
      <p:pic>
        <p:nvPicPr>
          <p:cNvPr id="13" name="Picture 12">
            <a:extLst>
              <a:ext uri="{FF2B5EF4-FFF2-40B4-BE49-F238E27FC236}">
                <a16:creationId xmlns:a16="http://schemas.microsoft.com/office/drawing/2014/main" id="{D11072E6-EB34-441A-9829-C0162266E84D}"/>
              </a:ext>
            </a:extLst>
          </p:cNvPr>
          <p:cNvPicPr>
            <a:picLocks noChangeAspect="1"/>
          </p:cNvPicPr>
          <p:nvPr/>
        </p:nvPicPr>
        <p:blipFill>
          <a:blip r:embed="rId2"/>
          <a:stretch>
            <a:fillRect/>
          </a:stretch>
        </p:blipFill>
        <p:spPr>
          <a:xfrm>
            <a:off x="2961190" y="2504834"/>
            <a:ext cx="3865442" cy="3690648"/>
          </a:xfrm>
          <a:prstGeom prst="rect">
            <a:avLst/>
          </a:prstGeom>
        </p:spPr>
      </p:pic>
    </p:spTree>
    <p:extLst>
      <p:ext uri="{BB962C8B-B14F-4D97-AF65-F5344CB8AC3E}">
        <p14:creationId xmlns:p14="http://schemas.microsoft.com/office/powerpoint/2010/main" val="3282317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İçerik Yer Tutucusu"/>
          <p:cNvSpPr txBox="1">
            <a:spLocks/>
          </p:cNvSpPr>
          <p:nvPr/>
        </p:nvSpPr>
        <p:spPr bwMode="auto">
          <a:xfrm>
            <a:off x="827584" y="116632"/>
            <a:ext cx="6480720" cy="504056"/>
          </a:xfrm>
          <a:prstGeom prst="rect">
            <a:avLst/>
          </a:prstGeom>
          <a:noFill/>
          <a:ln w="9525">
            <a:noFill/>
            <a:miter lim="800000"/>
            <a:headEnd/>
            <a:tailEnd/>
          </a:ln>
        </p:spPr>
        <p:txBody>
          <a:bodyPr vert="horz" wrap="square" lIns="182810" tIns="91405" rIns="91405" bIns="45702" numCol="1" anchor="ctr" anchorCtr="0" compatLnSpc="1">
            <a:prstTxWarp prst="textNoShape">
              <a:avLst/>
            </a:prstTxWarp>
            <a:normAutofit fontScale="700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65072" indent="-265072" algn="ctr">
              <a:spcBef>
                <a:spcPts val="250"/>
              </a:spcBef>
              <a:buClr>
                <a:schemeClr val="accent1"/>
              </a:buClr>
              <a:buSzPct val="80000"/>
              <a:defRPr/>
            </a:pPr>
            <a:r>
              <a:rPr lang="tr-TR" sz="4000" b="1" spc="50" dirty="0">
                <a:ln w="11430"/>
                <a:solidFill>
                  <a:schemeClr val="bg1"/>
                </a:solidFill>
                <a:effectLst>
                  <a:outerShdw blurRad="76200" dist="50800" dir="5400000" algn="tl" rotWithShape="0">
                    <a:srgbClr val="000000">
                      <a:alpha val="65000"/>
                    </a:srgbClr>
                  </a:outerShdw>
                </a:effectLst>
                <a:latin typeface="Calibri" pitchFamily="34" charset="0"/>
              </a:rPr>
              <a:t>MAKİNE ÖĞRENMESİNE GİRİŞ</a:t>
            </a:r>
          </a:p>
        </p:txBody>
      </p:sp>
      <p:grpSp>
        <p:nvGrpSpPr>
          <p:cNvPr id="32" name="Group 31"/>
          <p:cNvGrpSpPr/>
          <p:nvPr/>
        </p:nvGrpSpPr>
        <p:grpSpPr>
          <a:xfrm>
            <a:off x="404414" y="1279840"/>
            <a:ext cx="8398302" cy="4597432"/>
            <a:chOff x="1246228" y="2753701"/>
            <a:chExt cx="7148044" cy="1193842"/>
          </a:xfrm>
        </p:grpSpPr>
        <p:sp>
          <p:nvSpPr>
            <p:cNvPr id="33" name="Rectangle 6"/>
            <p:cNvSpPr>
              <a:spLocks noChangeArrowheads="1"/>
            </p:cNvSpPr>
            <p:nvPr/>
          </p:nvSpPr>
          <p:spPr bwMode="gray">
            <a:xfrm>
              <a:off x="1331640" y="2779194"/>
              <a:ext cx="6984776" cy="11410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marL="285750" indent="-285750">
                <a:spcBef>
                  <a:spcPts val="600"/>
                </a:spcBef>
                <a:spcAft>
                  <a:spcPts val="200"/>
                </a:spcAft>
                <a:buFont typeface="Wingdings" panose="05000000000000000000" pitchFamily="2" charset="2"/>
                <a:buChar char="ü"/>
              </a:pPr>
              <a:r>
                <a:rPr lang="tr-TR" b="1" dirty="0">
                  <a:solidFill>
                    <a:srgbClr val="002060"/>
                  </a:solidFill>
                </a:rPr>
                <a:t>Kitlesel Çevrimiçi Açık Kurslar</a:t>
              </a:r>
            </a:p>
            <a:p>
              <a:pPr marL="742950" lvl="1" indent="-285750">
                <a:buFont typeface="Arial" panose="020B0604020202020204" pitchFamily="34" charset="0"/>
                <a:buChar char="•"/>
              </a:pPr>
              <a:r>
                <a:rPr lang="tr-TR" b="1" dirty="0">
                  <a:solidFill>
                    <a:srgbClr val="002060"/>
                  </a:solidFill>
                </a:rPr>
                <a:t>Hangi kursları almalıyım?</a:t>
              </a:r>
            </a:p>
            <a:p>
              <a:pPr marL="742950" lvl="1" indent="-285750">
                <a:buFont typeface="Arial" panose="020B0604020202020204" pitchFamily="34" charset="0"/>
                <a:buChar char="•"/>
              </a:pPr>
              <a:r>
                <a:rPr lang="tr-TR" altLang="en-US" b="1" dirty="0">
                  <a:solidFill>
                    <a:srgbClr val="002060"/>
                  </a:solidFill>
                </a:rPr>
                <a:t>Hangi sırayla öğrenmeliyim?</a:t>
              </a:r>
            </a:p>
            <a:p>
              <a:pPr marL="742950" lvl="1" indent="-285750">
                <a:buFont typeface="Arial" panose="020B0604020202020204" pitchFamily="34" charset="0"/>
                <a:buChar char="•"/>
              </a:pPr>
              <a:r>
                <a:rPr lang="tr-TR" altLang="en-US" b="1" dirty="0">
                  <a:solidFill>
                    <a:srgbClr val="002060"/>
                  </a:solidFill>
                </a:rPr>
                <a:t>Nasıl çalışmalıyım?</a:t>
              </a:r>
            </a:p>
            <a:p>
              <a:pPr marL="1200150" lvl="2" indent="-285750">
                <a:buFont typeface="Wingdings" panose="05000000000000000000" pitchFamily="2" charset="2"/>
                <a:buChar char="Ø"/>
              </a:pPr>
              <a:r>
                <a:rPr lang="tr-TR" sz="1600" b="1" dirty="0">
                  <a:solidFill>
                    <a:srgbClr val="002060"/>
                  </a:solidFill>
                </a:rPr>
                <a:t>Herhangi bir konuda onlarca, bazılarında yüzlerce kendisini aynı kavramlarla hatta aynı sözcüklerle, aynı iddialarla anlatan kurslar var</a:t>
              </a:r>
            </a:p>
            <a:p>
              <a:pPr marL="1200150" lvl="2" indent="-285750">
                <a:buFont typeface="Wingdings" panose="05000000000000000000" pitchFamily="2" charset="2"/>
                <a:buChar char="Ø"/>
              </a:pPr>
              <a:r>
                <a:rPr lang="tr-TR" sz="1600" b="1" dirty="0">
                  <a:solidFill>
                    <a:srgbClr val="002060"/>
                  </a:solidFill>
                </a:rPr>
                <a:t>Blog ve forumlara başvursanız da deneyimlemeden çok fazla ölçemiyorsunuz</a:t>
              </a:r>
            </a:p>
            <a:p>
              <a:pPr marL="1200150" lvl="2" indent="-285750">
                <a:buFont typeface="Wingdings" panose="05000000000000000000" pitchFamily="2" charset="2"/>
                <a:buChar char="Ø"/>
              </a:pPr>
              <a:r>
                <a:rPr lang="tr-TR" sz="1600" b="1" dirty="0">
                  <a:solidFill>
                    <a:srgbClr val="002060"/>
                  </a:solidFill>
                </a:rPr>
                <a:t>Deneyimlemek demek saatler harcamak demek.</a:t>
              </a:r>
            </a:p>
            <a:p>
              <a:pPr lvl="2"/>
              <a:endParaRPr lang="tr-TR" sz="1050" b="1" dirty="0">
                <a:solidFill>
                  <a:srgbClr val="002060"/>
                </a:solidFill>
              </a:endParaRPr>
            </a:p>
            <a:p>
              <a:pPr marL="742950" lvl="1" indent="-285750">
                <a:buFont typeface="Arial" panose="020B0604020202020204" pitchFamily="34" charset="0"/>
                <a:buChar char="•"/>
              </a:pPr>
              <a:r>
                <a:rPr lang="tr-TR" b="1" dirty="0">
                  <a:solidFill>
                    <a:srgbClr val="002060"/>
                  </a:solidFill>
                </a:rPr>
                <a:t>Andrew Ng’nin Machine Learning kursu özelinde, kurs seçimini isabet ettirdiğimizi söyleyebiliriz</a:t>
              </a:r>
            </a:p>
            <a:p>
              <a:pPr marL="742950" lvl="1" indent="-285750">
                <a:buFont typeface="Arial" panose="020B0604020202020204" pitchFamily="34" charset="0"/>
                <a:buChar char="•"/>
              </a:pPr>
              <a:r>
                <a:rPr lang="tr-TR" b="1" dirty="0">
                  <a:solidFill>
                    <a:srgbClr val="002060"/>
                  </a:solidFill>
                </a:rPr>
                <a:t>Ekibin bir ortak deneyimi olarak kurs seçimi için harcanan zaman ve özenin geri dönüşünün gerçekleştiğini düşünüyoruz</a:t>
              </a:r>
              <a:endParaRPr lang="tr-TR" altLang="en-US" b="1" dirty="0">
                <a:solidFill>
                  <a:srgbClr val="002060"/>
                </a:solidFill>
              </a:endParaRPr>
            </a:p>
          </p:txBody>
        </p:sp>
        <p:sp>
          <p:nvSpPr>
            <p:cNvPr id="34" name="Freeform 4"/>
            <p:cNvSpPr>
              <a:spLocks/>
            </p:cNvSpPr>
            <p:nvPr/>
          </p:nvSpPr>
          <p:spPr bwMode="gray">
            <a:xfrm>
              <a:off x="1246228" y="3825013"/>
              <a:ext cx="1371228" cy="12253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a:solidFill>
                  <a:schemeClr val="accent2">
                    <a:lumMod val="50000"/>
                  </a:schemeClr>
                </a:solidFill>
              </a:endParaRPr>
            </a:p>
          </p:txBody>
        </p:sp>
        <p:sp>
          <p:nvSpPr>
            <p:cNvPr id="35" name="Freeform 5"/>
            <p:cNvSpPr>
              <a:spLocks/>
            </p:cNvSpPr>
            <p:nvPr/>
          </p:nvSpPr>
          <p:spPr bwMode="gray">
            <a:xfrm rot="10800000">
              <a:off x="7122334" y="2753701"/>
              <a:ext cx="1271938" cy="111108"/>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a:solidFill>
                  <a:schemeClr val="accent2">
                    <a:lumMod val="50000"/>
                  </a:schemeClr>
                </a:solidFill>
              </a:endParaRPr>
            </a:p>
          </p:txBody>
        </p:sp>
      </p:grpSp>
      <p:sp>
        <p:nvSpPr>
          <p:cNvPr id="3" name="TextBox 2">
            <a:extLst>
              <a:ext uri="{FF2B5EF4-FFF2-40B4-BE49-F238E27FC236}">
                <a16:creationId xmlns:a16="http://schemas.microsoft.com/office/drawing/2014/main" id="{AB059539-5EDF-4B2E-9D80-7817A9577C34}"/>
              </a:ext>
            </a:extLst>
          </p:cNvPr>
          <p:cNvSpPr txBox="1"/>
          <p:nvPr/>
        </p:nvSpPr>
        <p:spPr>
          <a:xfrm>
            <a:off x="1466194" y="534212"/>
            <a:ext cx="5266046" cy="461665"/>
          </a:xfrm>
          <a:prstGeom prst="rect">
            <a:avLst/>
          </a:prstGeom>
          <a:noFill/>
        </p:spPr>
        <p:txBody>
          <a:bodyPr wrap="square" rtlCol="0">
            <a:spAutoFit/>
          </a:bodyPr>
          <a:lstStyle/>
          <a:p>
            <a:pPr algn="ctr"/>
            <a:r>
              <a:rPr lang="tr-TR" altLang="en-US" sz="2400" b="1" dirty="0">
                <a:solidFill>
                  <a:schemeClr val="accent2">
                    <a:lumMod val="50000"/>
                  </a:schemeClr>
                </a:solidFill>
              </a:rPr>
              <a:t>MOOC Tecrübemiz ve Andrew’un Kursu</a:t>
            </a:r>
            <a:endParaRPr lang="tr-TR" sz="2400" dirty="0"/>
          </a:p>
        </p:txBody>
      </p:sp>
    </p:spTree>
    <p:extLst>
      <p:ext uri="{BB962C8B-B14F-4D97-AF65-F5344CB8AC3E}">
        <p14:creationId xmlns:p14="http://schemas.microsoft.com/office/powerpoint/2010/main" val="806257089"/>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İçerik Yer Tutucusu"/>
          <p:cNvSpPr txBox="1">
            <a:spLocks/>
          </p:cNvSpPr>
          <p:nvPr/>
        </p:nvSpPr>
        <p:spPr bwMode="auto">
          <a:xfrm>
            <a:off x="827584" y="116632"/>
            <a:ext cx="6480720" cy="504056"/>
          </a:xfrm>
          <a:prstGeom prst="rect">
            <a:avLst/>
          </a:prstGeom>
          <a:noFill/>
          <a:ln w="9525">
            <a:noFill/>
            <a:miter lim="800000"/>
            <a:headEnd/>
            <a:tailEnd/>
          </a:ln>
        </p:spPr>
        <p:txBody>
          <a:bodyPr vert="horz" wrap="square" lIns="182810" tIns="91405" rIns="91405" bIns="45702" numCol="1" anchor="ctr" anchorCtr="0" compatLnSpc="1">
            <a:prstTxWarp prst="textNoShape">
              <a:avLst/>
            </a:prstTxWarp>
            <a:normAutofit fontScale="700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65072" indent="-265072" algn="ctr">
              <a:spcBef>
                <a:spcPts val="250"/>
              </a:spcBef>
              <a:buClr>
                <a:schemeClr val="accent1"/>
              </a:buClr>
              <a:buSzPct val="80000"/>
              <a:defRPr/>
            </a:pPr>
            <a:r>
              <a:rPr lang="tr-TR" sz="4000" b="1" spc="50" dirty="0">
                <a:ln w="11430"/>
                <a:solidFill>
                  <a:schemeClr val="bg1"/>
                </a:solidFill>
                <a:effectLst>
                  <a:outerShdw blurRad="76200" dist="50800" dir="5400000" algn="tl" rotWithShape="0">
                    <a:srgbClr val="000000">
                      <a:alpha val="65000"/>
                    </a:srgbClr>
                  </a:outerShdw>
                </a:effectLst>
                <a:latin typeface="Calibri" pitchFamily="34" charset="0"/>
              </a:rPr>
              <a:t>MAKİNE ÖĞRENMESİNE GİRİŞ</a:t>
            </a:r>
          </a:p>
        </p:txBody>
      </p:sp>
      <p:grpSp>
        <p:nvGrpSpPr>
          <p:cNvPr id="32" name="Group 31"/>
          <p:cNvGrpSpPr/>
          <p:nvPr/>
        </p:nvGrpSpPr>
        <p:grpSpPr>
          <a:xfrm>
            <a:off x="404414" y="1279840"/>
            <a:ext cx="8398302" cy="4597432"/>
            <a:chOff x="1246228" y="2753701"/>
            <a:chExt cx="7148044" cy="1193842"/>
          </a:xfrm>
        </p:grpSpPr>
        <p:sp>
          <p:nvSpPr>
            <p:cNvPr id="33" name="Rectangle 6"/>
            <p:cNvSpPr>
              <a:spLocks noChangeArrowheads="1"/>
            </p:cNvSpPr>
            <p:nvPr/>
          </p:nvSpPr>
          <p:spPr bwMode="gray">
            <a:xfrm>
              <a:off x="1331640" y="2779194"/>
              <a:ext cx="6984776" cy="11410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marL="285750" indent="-285750">
                <a:spcBef>
                  <a:spcPts val="600"/>
                </a:spcBef>
                <a:spcAft>
                  <a:spcPts val="200"/>
                </a:spcAft>
                <a:buFont typeface="Wingdings" panose="05000000000000000000" pitchFamily="2" charset="2"/>
                <a:buChar char="ü"/>
              </a:pPr>
              <a:r>
                <a:rPr lang="tr-TR" b="1" dirty="0">
                  <a:solidFill>
                    <a:srgbClr val="002060"/>
                  </a:solidFill>
                </a:rPr>
                <a:t>Kimi açık ispatlı, kimi sezgisel olarak algoritmalar konusunda verdiği teorik arka plan bizler için çok değerli idi.</a:t>
              </a:r>
            </a:p>
            <a:p>
              <a:pPr marL="285750" indent="-285750">
                <a:spcBef>
                  <a:spcPts val="600"/>
                </a:spcBef>
                <a:spcAft>
                  <a:spcPts val="200"/>
                </a:spcAft>
                <a:buFont typeface="Wingdings" panose="05000000000000000000" pitchFamily="2" charset="2"/>
                <a:buChar char="ü"/>
              </a:pPr>
              <a:endParaRPr lang="tr-TR" sz="1050" b="1" dirty="0">
                <a:solidFill>
                  <a:srgbClr val="002060"/>
                </a:solidFill>
              </a:endParaRPr>
            </a:p>
            <a:p>
              <a:pPr marL="285750" indent="-285750">
                <a:spcBef>
                  <a:spcPts val="600"/>
                </a:spcBef>
                <a:spcAft>
                  <a:spcPts val="200"/>
                </a:spcAft>
                <a:buFont typeface="Wingdings" panose="05000000000000000000" pitchFamily="2" charset="2"/>
                <a:buChar char="ü"/>
              </a:pPr>
              <a:r>
                <a:rPr lang="tr-TR" b="1" dirty="0">
                  <a:solidFill>
                    <a:srgbClr val="002060"/>
                  </a:solidFill>
                </a:rPr>
                <a:t>Makine Öğrenmesi’nin ilk adımının, aslında algoritmanın neyi aradığının, bedel fonksiyonunun ve onun optimizasyonunun geometrisinin nasıl olduğunun hayal edilebilmesi olduğunu düşünüyoruz.</a:t>
              </a:r>
            </a:p>
            <a:p>
              <a:pPr marL="285750" indent="-285750">
                <a:spcBef>
                  <a:spcPts val="600"/>
                </a:spcBef>
                <a:spcAft>
                  <a:spcPts val="200"/>
                </a:spcAft>
                <a:buFont typeface="Wingdings" panose="05000000000000000000" pitchFamily="2" charset="2"/>
                <a:buChar char="ü"/>
              </a:pPr>
              <a:endParaRPr lang="tr-TR" sz="1050" b="1" dirty="0">
                <a:solidFill>
                  <a:srgbClr val="002060"/>
                </a:solidFill>
              </a:endParaRPr>
            </a:p>
            <a:p>
              <a:pPr marL="285750" indent="-285750">
                <a:spcBef>
                  <a:spcPts val="600"/>
                </a:spcBef>
                <a:spcAft>
                  <a:spcPts val="200"/>
                </a:spcAft>
                <a:buFont typeface="Wingdings" panose="05000000000000000000" pitchFamily="2" charset="2"/>
                <a:buChar char="ü"/>
              </a:pPr>
              <a:r>
                <a:rPr lang="tr-TR" b="1" dirty="0">
                  <a:solidFill>
                    <a:srgbClr val="002060"/>
                  </a:solidFill>
                </a:rPr>
                <a:t>Eğer Makine öğrenmesi için buradan başlayan, bu kısmını yeterince sağlam oturtan bir başlangıç yapılır ise, kütüphaneleri etkin kullanmak, hiper parametre optimizasyonu yapmak, veri üzerinde EDA yapmak, algoritmalar arası tercihte bulunmak çok daha kolay ve erişilebilir yetkinlikler olacaktır.</a:t>
              </a:r>
            </a:p>
          </p:txBody>
        </p:sp>
        <p:sp>
          <p:nvSpPr>
            <p:cNvPr id="34" name="Freeform 4"/>
            <p:cNvSpPr>
              <a:spLocks/>
            </p:cNvSpPr>
            <p:nvPr/>
          </p:nvSpPr>
          <p:spPr bwMode="gray">
            <a:xfrm>
              <a:off x="1246228" y="3825013"/>
              <a:ext cx="1371228" cy="12253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a:solidFill>
                  <a:schemeClr val="accent2">
                    <a:lumMod val="50000"/>
                  </a:schemeClr>
                </a:solidFill>
              </a:endParaRPr>
            </a:p>
          </p:txBody>
        </p:sp>
        <p:sp>
          <p:nvSpPr>
            <p:cNvPr id="35" name="Freeform 5"/>
            <p:cNvSpPr>
              <a:spLocks/>
            </p:cNvSpPr>
            <p:nvPr/>
          </p:nvSpPr>
          <p:spPr bwMode="gray">
            <a:xfrm rot="10800000">
              <a:off x="7122334" y="2753701"/>
              <a:ext cx="1271938" cy="111108"/>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a:solidFill>
                  <a:schemeClr val="accent2">
                    <a:lumMod val="50000"/>
                  </a:schemeClr>
                </a:solidFill>
              </a:endParaRPr>
            </a:p>
          </p:txBody>
        </p:sp>
      </p:grpSp>
      <p:sp>
        <p:nvSpPr>
          <p:cNvPr id="3" name="TextBox 2">
            <a:extLst>
              <a:ext uri="{FF2B5EF4-FFF2-40B4-BE49-F238E27FC236}">
                <a16:creationId xmlns:a16="http://schemas.microsoft.com/office/drawing/2014/main" id="{AB059539-5EDF-4B2E-9D80-7817A9577C34}"/>
              </a:ext>
            </a:extLst>
          </p:cNvPr>
          <p:cNvSpPr txBox="1"/>
          <p:nvPr/>
        </p:nvSpPr>
        <p:spPr>
          <a:xfrm>
            <a:off x="1331640" y="534212"/>
            <a:ext cx="5760640" cy="461665"/>
          </a:xfrm>
          <a:prstGeom prst="rect">
            <a:avLst/>
          </a:prstGeom>
          <a:noFill/>
        </p:spPr>
        <p:txBody>
          <a:bodyPr wrap="square" rtlCol="0">
            <a:spAutoFit/>
          </a:bodyPr>
          <a:lstStyle/>
          <a:p>
            <a:pPr algn="ctr"/>
            <a:r>
              <a:rPr lang="tr-TR" altLang="en-US" sz="2400" b="1" dirty="0">
                <a:solidFill>
                  <a:schemeClr val="accent2">
                    <a:lumMod val="50000"/>
                  </a:schemeClr>
                </a:solidFill>
              </a:rPr>
              <a:t>MOOC Tecrübemiz ve Andrew Ng’nin Kursu</a:t>
            </a:r>
            <a:endParaRPr lang="tr-TR" sz="2400" dirty="0"/>
          </a:p>
        </p:txBody>
      </p:sp>
    </p:spTree>
    <p:extLst>
      <p:ext uri="{BB962C8B-B14F-4D97-AF65-F5344CB8AC3E}">
        <p14:creationId xmlns:p14="http://schemas.microsoft.com/office/powerpoint/2010/main" val="3063580485"/>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İçerik Yer Tutucusu"/>
          <p:cNvSpPr txBox="1">
            <a:spLocks/>
          </p:cNvSpPr>
          <p:nvPr/>
        </p:nvSpPr>
        <p:spPr bwMode="auto">
          <a:xfrm>
            <a:off x="827584" y="116632"/>
            <a:ext cx="6480720" cy="504056"/>
          </a:xfrm>
          <a:prstGeom prst="rect">
            <a:avLst/>
          </a:prstGeom>
          <a:noFill/>
          <a:ln w="9525">
            <a:noFill/>
            <a:miter lim="800000"/>
            <a:headEnd/>
            <a:tailEnd/>
          </a:ln>
        </p:spPr>
        <p:txBody>
          <a:bodyPr vert="horz" wrap="square" lIns="182810" tIns="91405" rIns="91405" bIns="45702" numCol="1" anchor="ctr" anchorCtr="0" compatLnSpc="1">
            <a:prstTxWarp prst="textNoShape">
              <a:avLst/>
            </a:prstTxWarp>
            <a:normAutofit fontScale="700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65072" indent="-265072" algn="ctr">
              <a:spcBef>
                <a:spcPts val="250"/>
              </a:spcBef>
              <a:buClr>
                <a:schemeClr val="accent1"/>
              </a:buClr>
              <a:buSzPct val="80000"/>
              <a:defRPr/>
            </a:pPr>
            <a:r>
              <a:rPr lang="tr-TR" sz="4000" b="1" spc="50" dirty="0">
                <a:ln w="11430"/>
                <a:solidFill>
                  <a:schemeClr val="bg1"/>
                </a:solidFill>
                <a:effectLst>
                  <a:outerShdw blurRad="76200" dist="50800" dir="5400000" algn="tl" rotWithShape="0">
                    <a:srgbClr val="000000">
                      <a:alpha val="65000"/>
                    </a:srgbClr>
                  </a:outerShdw>
                </a:effectLst>
                <a:latin typeface="Calibri" pitchFamily="34" charset="0"/>
              </a:rPr>
              <a:t>MAKİNE ÖĞRENMESİNE GİRİŞ</a:t>
            </a:r>
          </a:p>
        </p:txBody>
      </p:sp>
      <p:grpSp>
        <p:nvGrpSpPr>
          <p:cNvPr id="32" name="Group 31"/>
          <p:cNvGrpSpPr/>
          <p:nvPr/>
        </p:nvGrpSpPr>
        <p:grpSpPr>
          <a:xfrm>
            <a:off x="404414" y="1031389"/>
            <a:ext cx="8398302" cy="5169427"/>
            <a:chOff x="1246228" y="2753701"/>
            <a:chExt cx="7148044" cy="1193842"/>
          </a:xfrm>
        </p:grpSpPr>
        <p:sp>
          <p:nvSpPr>
            <p:cNvPr id="33" name="Rectangle 6"/>
            <p:cNvSpPr>
              <a:spLocks noChangeArrowheads="1"/>
            </p:cNvSpPr>
            <p:nvPr/>
          </p:nvSpPr>
          <p:spPr bwMode="gray">
            <a:xfrm>
              <a:off x="1331640" y="2779194"/>
              <a:ext cx="6984776" cy="11410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marL="285750" indent="-285750">
                <a:spcBef>
                  <a:spcPts val="600"/>
                </a:spcBef>
                <a:spcAft>
                  <a:spcPts val="200"/>
                </a:spcAft>
                <a:buFont typeface="Wingdings" panose="05000000000000000000" pitchFamily="2" charset="2"/>
                <a:buChar char="ü"/>
              </a:pPr>
              <a:r>
                <a:rPr lang="tr-TR" sz="1600" b="1" dirty="0">
                  <a:solidFill>
                    <a:srgbClr val="002060"/>
                  </a:solidFill>
                </a:rPr>
                <a:t>Akran Öğrenme: öğrencilerin birbirine yardım ettikleri ve öğreterek öğrendikleri bir öğretim yöntemidir.</a:t>
              </a:r>
            </a:p>
            <a:p>
              <a:pPr marL="285750" indent="-285750">
                <a:spcBef>
                  <a:spcPts val="600"/>
                </a:spcBef>
                <a:spcAft>
                  <a:spcPts val="200"/>
                </a:spcAft>
                <a:buFont typeface="Wingdings" panose="05000000000000000000" pitchFamily="2" charset="2"/>
                <a:buChar char="ü"/>
              </a:pPr>
              <a:r>
                <a:rPr lang="tr-TR" sz="1600" b="1" dirty="0">
                  <a:solidFill>
                    <a:srgbClr val="002060"/>
                  </a:solidFill>
                </a:rPr>
                <a:t>Biz de bir tür akran öğrenme gerçekleştirdik, hafta boyunca daha iyi hazırlanmış olanlar daha az hazırlanmış olanlara anlattı, kimisi o an anlattıkları ile, kimisi soruları ile katkı verdi. Bir sonraki ders roller değişti.</a:t>
              </a:r>
            </a:p>
            <a:p>
              <a:pPr marL="285750" indent="-285750">
                <a:spcBef>
                  <a:spcPts val="600"/>
                </a:spcBef>
                <a:spcAft>
                  <a:spcPts val="200"/>
                </a:spcAft>
                <a:buFont typeface="Wingdings" panose="05000000000000000000" pitchFamily="2" charset="2"/>
                <a:buChar char="ü"/>
              </a:pPr>
              <a:r>
                <a:rPr lang="tr-TR" sz="1600" b="1" dirty="0">
                  <a:solidFill>
                    <a:srgbClr val="002060"/>
                  </a:solidFill>
                </a:rPr>
                <a:t>Fazlasıyla demokratik ve paylaşımcı bir ortam oluştu.</a:t>
              </a:r>
            </a:p>
            <a:p>
              <a:pPr marL="285750" indent="-285750">
                <a:spcBef>
                  <a:spcPts val="600"/>
                </a:spcBef>
                <a:spcAft>
                  <a:spcPts val="200"/>
                </a:spcAft>
                <a:buFont typeface="Wingdings" panose="05000000000000000000" pitchFamily="2" charset="2"/>
                <a:buChar char="ü"/>
              </a:pPr>
              <a:r>
                <a:rPr lang="tr-TR" sz="1600" b="1" dirty="0">
                  <a:solidFill>
                    <a:srgbClr val="002060"/>
                  </a:solidFill>
                </a:rPr>
                <a:t>Ortam deyince ekibimizden de bir miktar bahsetmek gerekir.</a:t>
              </a:r>
            </a:p>
            <a:p>
              <a:pPr marL="285750" indent="-285750">
                <a:spcBef>
                  <a:spcPts val="600"/>
                </a:spcBef>
                <a:spcAft>
                  <a:spcPts val="200"/>
                </a:spcAft>
                <a:buFont typeface="Wingdings" panose="05000000000000000000" pitchFamily="2" charset="2"/>
                <a:buChar char="ü"/>
              </a:pPr>
              <a:r>
                <a:rPr lang="tr-TR" sz="1600" b="1" dirty="0">
                  <a:solidFill>
                    <a:srgbClr val="002060"/>
                  </a:solidFill>
                </a:rPr>
                <a:t>Böylesi bir kursu doğru oluşmuş bir akran öğrenme grubunda takip etmek büyük şans oldu bizim için. Ben herhangi bir master programından vs. daha değerli buluyorum.</a:t>
              </a:r>
            </a:p>
            <a:p>
              <a:pPr marL="1200150" lvl="2" indent="-285750">
                <a:buFont typeface="Wingdings" panose="05000000000000000000" pitchFamily="2" charset="2"/>
                <a:buChar char="Ø"/>
              </a:pPr>
              <a:r>
                <a:rPr lang="tr-TR" sz="1600" b="1" dirty="0">
                  <a:solidFill>
                    <a:srgbClr val="002060"/>
                  </a:solidFill>
                </a:rPr>
                <a:t>Bir takımın içereceği sağlıklı roller çalışmanın doğal seyri içerisinde oluştu.</a:t>
              </a:r>
            </a:p>
            <a:p>
              <a:pPr marL="1200150" lvl="2" indent="-285750">
                <a:buFont typeface="Wingdings" panose="05000000000000000000" pitchFamily="2" charset="2"/>
                <a:buChar char="Ø"/>
              </a:pPr>
              <a:r>
                <a:rPr lang="tr-TR" sz="1600" b="1" dirty="0">
                  <a:solidFill>
                    <a:srgbClr val="002060"/>
                  </a:solidFill>
                </a:rPr>
                <a:t>Çalıştığımız konulara ilişkin background’larımızdaki farklılıklar hiç bir zaman ayrıştırıcı, dışlayıcı olmadı, aksine kaynaştırıcı, herkesin olabildiği kadar, taşıyabildiği kadar kendi dağarcığından ortak zeminimize malzeme taşıdığı paylaşımcı bir iklim yarattı.</a:t>
              </a:r>
            </a:p>
            <a:p>
              <a:pPr marL="1200150" lvl="2" indent="-285750">
                <a:buFont typeface="Wingdings" panose="05000000000000000000" pitchFamily="2" charset="2"/>
                <a:buChar char="Ø"/>
              </a:pPr>
              <a:r>
                <a:rPr lang="tr-TR" sz="1600" b="1" dirty="0">
                  <a:solidFill>
                    <a:srgbClr val="002060"/>
                  </a:solidFill>
                </a:rPr>
                <a:t>Bir araya gelerek oluşturduğumuz şeyin değerini hızla anladık ve yapıyı daha da sahiplenen bir noktaya sıçradık.</a:t>
              </a:r>
            </a:p>
            <a:p>
              <a:pPr marL="1200150" lvl="2" indent="-285750">
                <a:buFont typeface="Wingdings" panose="05000000000000000000" pitchFamily="2" charset="2"/>
                <a:buChar char="Ø"/>
              </a:pPr>
              <a:r>
                <a:rPr lang="tr-TR" sz="1600" b="1" dirty="0">
                  <a:solidFill>
                    <a:srgbClr val="002060"/>
                  </a:solidFill>
                </a:rPr>
                <a:t>Sonuçta, birlikte katılınılan datahton’lar, alt çalışma grupları, 100’lerce saatlik ortak mesailer ve derken bugünkü makine öğrenmesi günü gibi çıktılar verdi.</a:t>
              </a:r>
            </a:p>
          </p:txBody>
        </p:sp>
        <p:sp>
          <p:nvSpPr>
            <p:cNvPr id="34" name="Freeform 4"/>
            <p:cNvSpPr>
              <a:spLocks/>
            </p:cNvSpPr>
            <p:nvPr/>
          </p:nvSpPr>
          <p:spPr bwMode="gray">
            <a:xfrm>
              <a:off x="1246228" y="3825013"/>
              <a:ext cx="1371228" cy="12253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a:solidFill>
                  <a:schemeClr val="accent2">
                    <a:lumMod val="50000"/>
                  </a:schemeClr>
                </a:solidFill>
              </a:endParaRPr>
            </a:p>
          </p:txBody>
        </p:sp>
        <p:sp>
          <p:nvSpPr>
            <p:cNvPr id="35" name="Freeform 5"/>
            <p:cNvSpPr>
              <a:spLocks/>
            </p:cNvSpPr>
            <p:nvPr/>
          </p:nvSpPr>
          <p:spPr bwMode="gray">
            <a:xfrm rot="10800000">
              <a:off x="7122334" y="2753701"/>
              <a:ext cx="1271938" cy="111108"/>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nchor="ctr"/>
            <a:lstStyle/>
            <a:p>
              <a:pPr marL="285750" indent="-285750">
                <a:spcBef>
                  <a:spcPts val="600"/>
                </a:spcBef>
                <a:spcAft>
                  <a:spcPts val="200"/>
                </a:spcAft>
                <a:buFont typeface="Arial" panose="020B0604020202020204" pitchFamily="34" charset="0"/>
                <a:buChar char="•"/>
              </a:pPr>
              <a:endParaRPr lang="en-US" b="1">
                <a:solidFill>
                  <a:schemeClr val="accent2">
                    <a:lumMod val="50000"/>
                  </a:schemeClr>
                </a:solidFill>
              </a:endParaRPr>
            </a:p>
          </p:txBody>
        </p:sp>
      </p:grpSp>
      <p:sp>
        <p:nvSpPr>
          <p:cNvPr id="3" name="TextBox 2">
            <a:extLst>
              <a:ext uri="{FF2B5EF4-FFF2-40B4-BE49-F238E27FC236}">
                <a16:creationId xmlns:a16="http://schemas.microsoft.com/office/drawing/2014/main" id="{AB059539-5EDF-4B2E-9D80-7817A9577C34}"/>
              </a:ext>
            </a:extLst>
          </p:cNvPr>
          <p:cNvSpPr txBox="1"/>
          <p:nvPr/>
        </p:nvSpPr>
        <p:spPr>
          <a:xfrm>
            <a:off x="1466194" y="534212"/>
            <a:ext cx="5266046" cy="461665"/>
          </a:xfrm>
          <a:prstGeom prst="rect">
            <a:avLst/>
          </a:prstGeom>
          <a:noFill/>
        </p:spPr>
        <p:txBody>
          <a:bodyPr wrap="square" rtlCol="0">
            <a:spAutoFit/>
          </a:bodyPr>
          <a:lstStyle/>
          <a:p>
            <a:pPr algn="ctr"/>
            <a:r>
              <a:rPr lang="tr-TR" altLang="en-US" sz="2400" b="1" dirty="0">
                <a:solidFill>
                  <a:schemeClr val="accent2">
                    <a:lumMod val="50000"/>
                  </a:schemeClr>
                </a:solidFill>
              </a:rPr>
              <a:t>Akran Öğrenme</a:t>
            </a:r>
            <a:endParaRPr lang="tr-TR" sz="2400" dirty="0"/>
          </a:p>
        </p:txBody>
      </p:sp>
    </p:spTree>
    <p:extLst>
      <p:ext uri="{BB962C8B-B14F-4D97-AF65-F5344CB8AC3E}">
        <p14:creationId xmlns:p14="http://schemas.microsoft.com/office/powerpoint/2010/main" val="1774774824"/>
      </p:ext>
    </p:extLst>
  </p:cSld>
  <p:clrMapOvr>
    <a:masterClrMapping/>
  </p:clrMapOvr>
  <p:transition spd="med">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21084</TotalTime>
  <Words>1323</Words>
  <Application>Microsoft Office PowerPoint</Application>
  <PresentationFormat>On-screen Show (4:3)</PresentationFormat>
  <Paragraphs>173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Corvitro Bilişim Tic. Ltd. Şti.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Muharrem Görkem</dc:creator>
  <cp:lastModifiedBy>asus</cp:lastModifiedBy>
  <cp:revision>380</cp:revision>
  <dcterms:created xsi:type="dcterms:W3CDTF">2015-01-18T11:15:46Z</dcterms:created>
  <dcterms:modified xsi:type="dcterms:W3CDTF">2019-11-08T13:54:04Z</dcterms:modified>
</cp:coreProperties>
</file>