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73" r:id="rId6"/>
    <p:sldId id="261" r:id="rId7"/>
    <p:sldId id="262" r:id="rId8"/>
    <p:sldId id="263" r:id="rId9"/>
    <p:sldId id="264" r:id="rId10"/>
    <p:sldId id="274" r:id="rId11"/>
    <p:sldId id="265" r:id="rId12"/>
    <p:sldId id="276" r:id="rId13"/>
    <p:sldId id="266" r:id="rId14"/>
    <p:sldId id="267" r:id="rId15"/>
    <p:sldId id="275" r:id="rId16"/>
    <p:sldId id="268" r:id="rId17"/>
    <p:sldId id="271" r:id="rId18"/>
    <p:sldId id="272" r:id="rId1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0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33FA0B-069F-44FC-A9C7-BCFD60C35B83}" type="datetimeFigureOut">
              <a:rPr lang="es-MX" smtClean="0"/>
              <a:pPr>
                <a:defRPr/>
              </a:pPr>
              <a:t>23/04/2012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12B4A2-CACD-4C42-ABE4-F3EA2A76C0DC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mostRecentIssue.jsp?punumber=56085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MX" b="1" dirty="0"/>
              <a:t>SISTEMA COMPUTARIZADO PARA TOMA DE BIOPSIAS CON AGUJA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M. En C. Fabián Torres Robles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sz="2400" dirty="0" smtClean="0"/>
              <a:t>Director de Tesis: Dr. Fernando </a:t>
            </a:r>
            <a:r>
              <a:rPr lang="es-MX" sz="2400" dirty="0" err="1" smtClean="0"/>
              <a:t>Arámbula</a:t>
            </a:r>
            <a:r>
              <a:rPr lang="es-MX" sz="2400" dirty="0" smtClean="0"/>
              <a:t> </a:t>
            </a:r>
            <a:r>
              <a:rPr lang="es-MX" sz="2400" dirty="0" err="1" smtClean="0"/>
              <a:t>Cosio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METODOLOGÍA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844824"/>
            <a:ext cx="5991615" cy="4495800"/>
          </a:xfrm>
          <a:solidFill>
            <a:srgbClr val="FFFFFF"/>
          </a:solidFill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s-MX" dirty="0" smtClean="0"/>
          </a:p>
          <a:p>
            <a:pPr algn="just">
              <a:lnSpc>
                <a:spcPct val="90000"/>
              </a:lnSpc>
            </a:pPr>
            <a:r>
              <a:rPr lang="es-MX" dirty="0" smtClean="0"/>
              <a:t>La reconstrucción tridimensional (3D) del tumor y de la mama se realizará a partir de imágenes 2D de ultrasonido, utilizando técnicas de composición.</a:t>
            </a:r>
          </a:p>
          <a:p>
            <a:pPr algn="just">
              <a:lnSpc>
                <a:spcPct val="90000"/>
              </a:lnSpc>
              <a:buNone/>
            </a:pPr>
            <a:endParaRPr lang="es-MX" dirty="0" smtClean="0"/>
          </a:p>
          <a:p>
            <a:pPr algn="just">
              <a:lnSpc>
                <a:spcPct val="90000"/>
              </a:lnSpc>
            </a:pPr>
            <a:r>
              <a:rPr lang="es-MX" dirty="0" smtClean="0"/>
              <a:t>La segmentación del contorno de las estructuras de interés segmentado se realizara </a:t>
            </a:r>
            <a:r>
              <a:rPr lang="es-MX" dirty="0" err="1" smtClean="0"/>
              <a:t>semi</a:t>
            </a:r>
            <a:r>
              <a:rPr lang="es-MX" dirty="0" smtClean="0"/>
              <a:t>-automáticamente por un experto.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METODOLOGÍA</a:t>
            </a:r>
            <a:endParaRPr lang="es-ES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16832"/>
            <a:ext cx="5006355" cy="408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endParaRPr lang="es-MX" sz="3000" dirty="0" smtClean="0"/>
          </a:p>
          <a:p>
            <a:pPr algn="just">
              <a:lnSpc>
                <a:spcPct val="80000"/>
              </a:lnSpc>
            </a:pPr>
            <a:endParaRPr lang="es-MX" sz="3000" dirty="0" smtClean="0"/>
          </a:p>
          <a:p>
            <a:pPr algn="just">
              <a:lnSpc>
                <a:spcPct val="80000"/>
              </a:lnSpc>
            </a:pPr>
            <a:r>
              <a:rPr lang="es-MX" sz="3000" dirty="0" smtClean="0"/>
              <a:t>El software del sistema se integrará en una  aplicación en C++ utilizando las herramientas del </a:t>
            </a:r>
            <a:r>
              <a:rPr lang="es-ES" sz="3000" dirty="0" err="1" smtClean="0"/>
              <a:t>Image-Guided</a:t>
            </a:r>
            <a:r>
              <a:rPr lang="es-ES" sz="3000" dirty="0" smtClean="0"/>
              <a:t> Software </a:t>
            </a:r>
            <a:r>
              <a:rPr lang="es-ES" sz="3000" dirty="0" err="1" smtClean="0"/>
              <a:t>Toolkit</a:t>
            </a:r>
            <a:r>
              <a:rPr lang="es-ES" sz="3000" dirty="0" smtClean="0"/>
              <a:t> en el que </a:t>
            </a:r>
            <a:r>
              <a:rPr lang="es-ES" sz="3000" dirty="0" err="1" smtClean="0"/>
              <a:t>sera</a:t>
            </a:r>
            <a:r>
              <a:rPr lang="es-ES" sz="3000" dirty="0" smtClean="0"/>
              <a:t> posible desplegar imágenes con detalles de la anatomía del paciente así como los instrumentos quirúrgicos. </a:t>
            </a:r>
            <a:endParaRPr lang="es-MX" sz="3000" dirty="0" smtClean="0"/>
          </a:p>
          <a:p>
            <a:pPr algn="just">
              <a:lnSpc>
                <a:spcPct val="80000"/>
              </a:lnSpc>
            </a:pPr>
            <a:endParaRPr lang="es-MX" sz="3000" dirty="0" smtClean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VALIDACIÓN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exactitud del sistema se evaluará utilizando maniquíes de alcohol </a:t>
            </a:r>
            <a:r>
              <a:rPr lang="es-MX" dirty="0" err="1" smtClean="0"/>
              <a:t>polivinílico</a:t>
            </a:r>
            <a:r>
              <a:rPr lang="es-MX" dirty="0" smtClean="0"/>
              <a:t>  para recrear una mama con tumores localizados.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429000"/>
            <a:ext cx="3286373" cy="23724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VALIDACIÓN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Se realizará un estudio clínico preliminar para determinar la utilidad del sistema en la detección temprana, diagnóstico y tratamiento quirúrgico local.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CONTRIBUCIONES</a:t>
            </a:r>
          </a:p>
        </p:txBody>
      </p:sp>
      <p:sp>
        <p:nvSpPr>
          <p:cNvPr id="25602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mtClean="0"/>
              <a:t>Este proyecto de investigación contribuye al desarrollo de sistemas para cirugía asistida por computadora con una nueva plataforma de investigación en biopsias con aguja. </a:t>
            </a:r>
          </a:p>
          <a:p>
            <a:pPr algn="just">
              <a:buFont typeface="Arial" charset="0"/>
              <a:buNone/>
            </a:pPr>
            <a:endParaRPr lang="es-MX" smtClean="0"/>
          </a:p>
          <a:p>
            <a:pPr algn="just"/>
            <a:r>
              <a:rPr lang="es-MX" smtClean="0"/>
              <a:t>La técnica propuesta para el rastreo de la punta de la aguja, no requiere de una funda hueca con un sensor de posición integrado.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BIBLIOGRAFÍA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5600" dirty="0" smtClean="0"/>
          </a:p>
          <a:p>
            <a:pPr>
              <a:defRPr/>
            </a:pPr>
            <a:r>
              <a:rPr lang="en-US" sz="5600" dirty="0" err="1" smtClean="0"/>
              <a:t>Arámbula</a:t>
            </a:r>
            <a:r>
              <a:rPr lang="en-US" sz="5600" dirty="0" smtClean="0"/>
              <a:t> </a:t>
            </a:r>
            <a:r>
              <a:rPr lang="en-US" sz="5600" dirty="0" err="1"/>
              <a:t>Cosío</a:t>
            </a:r>
            <a:r>
              <a:rPr lang="en-US" sz="5600" dirty="0"/>
              <a:t> F..;   Lira Berra, E.;   </a:t>
            </a:r>
            <a:r>
              <a:rPr lang="en-US" sz="5600" dirty="0" err="1"/>
              <a:t>Montiel</a:t>
            </a:r>
            <a:r>
              <a:rPr lang="en-US" sz="5600" dirty="0"/>
              <a:t>, N.H.;   Segundo, C.G.;   </a:t>
            </a:r>
            <a:r>
              <a:rPr lang="en-US" sz="5600" dirty="0" err="1"/>
              <a:t>Garduño</a:t>
            </a:r>
            <a:r>
              <a:rPr lang="en-US" sz="5600" dirty="0"/>
              <a:t>, E.;   </a:t>
            </a:r>
            <a:r>
              <a:rPr lang="en-US" sz="5600" dirty="0" err="1"/>
              <a:t>González</a:t>
            </a:r>
            <a:r>
              <a:rPr lang="en-US" sz="5600" dirty="0"/>
              <a:t>, M.A.;   </a:t>
            </a:r>
            <a:r>
              <a:rPr lang="en-US" sz="5600" dirty="0" err="1"/>
              <a:t>Quispe</a:t>
            </a:r>
            <a:r>
              <a:rPr lang="en-US" sz="5600" dirty="0"/>
              <a:t> </a:t>
            </a:r>
            <a:r>
              <a:rPr lang="en-US" sz="5600" dirty="0" err="1"/>
              <a:t>Siccha</a:t>
            </a:r>
            <a:r>
              <a:rPr lang="en-US" sz="5600" dirty="0"/>
              <a:t>, R.M.;   </a:t>
            </a:r>
            <a:r>
              <a:rPr lang="en-US" sz="5600" dirty="0" err="1"/>
              <a:t>Ramírez</a:t>
            </a:r>
            <a:r>
              <a:rPr lang="en-US" sz="5600" dirty="0"/>
              <a:t>, B.R.;   </a:t>
            </a:r>
            <a:r>
              <a:rPr lang="en-US" sz="5600" dirty="0" err="1"/>
              <a:t>Hazan</a:t>
            </a:r>
            <a:r>
              <a:rPr lang="en-US" sz="5600" dirty="0"/>
              <a:t> </a:t>
            </a:r>
            <a:r>
              <a:rPr lang="en-US" sz="5600" dirty="0" err="1"/>
              <a:t>Lasri</a:t>
            </a:r>
            <a:r>
              <a:rPr lang="en-US" sz="5600" dirty="0"/>
              <a:t>, E.;  “Computer Assisted Biopsy of Breast Tumors”.</a:t>
            </a:r>
            <a:r>
              <a:rPr lang="en-US" sz="5600" u="sng" dirty="0">
                <a:hlinkClick r:id="rId2"/>
              </a:rPr>
              <a:t> 2010 Annual International Conference of the IEEE</a:t>
            </a:r>
            <a:r>
              <a:rPr lang="en-US" sz="5600" dirty="0"/>
              <a:t>, Pages 5995 – 5998, August 2010.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>
              <a:defRPr/>
            </a:pPr>
            <a:r>
              <a:rPr lang="en-US" sz="5600" dirty="0"/>
              <a:t>Gary K., Ibáñez L., </a:t>
            </a:r>
            <a:r>
              <a:rPr lang="en-US" sz="5600" dirty="0" err="1"/>
              <a:t>Aylward</a:t>
            </a:r>
            <a:r>
              <a:rPr lang="en-US" sz="5600" dirty="0"/>
              <a:t> S., </a:t>
            </a:r>
            <a:r>
              <a:rPr lang="en-US" sz="5600" dirty="0" err="1"/>
              <a:t>Gobbi</a:t>
            </a:r>
            <a:r>
              <a:rPr lang="en-US" sz="5600" dirty="0"/>
              <a:t> D., Blake M.B., Cleary K. IGSTK: An Open Source Software Toolkit for Image-Guided Surgery, IEEE Computer, pp.46-53, 2006.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>
              <a:defRPr/>
            </a:pPr>
            <a:r>
              <a:rPr lang="en-US" sz="5600" dirty="0"/>
              <a:t>van </a:t>
            </a:r>
            <a:r>
              <a:rPr lang="en-US" sz="5600" dirty="0" err="1"/>
              <a:t>Ginneken</a:t>
            </a:r>
            <a:r>
              <a:rPr lang="en-US" sz="5600" dirty="0"/>
              <a:t> B., </a:t>
            </a:r>
            <a:r>
              <a:rPr lang="en-US" sz="5600" dirty="0" err="1"/>
              <a:t>Frangi</a:t>
            </a:r>
            <a:r>
              <a:rPr lang="en-US" sz="5600" dirty="0"/>
              <a:t> A.F., </a:t>
            </a:r>
            <a:r>
              <a:rPr lang="en-US" sz="5600" dirty="0" err="1"/>
              <a:t>Staal</a:t>
            </a:r>
            <a:r>
              <a:rPr lang="en-US" sz="5600" dirty="0"/>
              <a:t> J.J., </a:t>
            </a:r>
            <a:r>
              <a:rPr lang="en-US" sz="5600" dirty="0" err="1"/>
              <a:t>Haar</a:t>
            </a:r>
            <a:r>
              <a:rPr lang="en-US" sz="5600" dirty="0"/>
              <a:t> </a:t>
            </a:r>
            <a:r>
              <a:rPr lang="en-US" sz="5600" dirty="0" err="1"/>
              <a:t>RomenyB.M</a:t>
            </a:r>
            <a:r>
              <a:rPr lang="en-US" sz="5600" dirty="0"/>
              <a:t>., </a:t>
            </a:r>
            <a:r>
              <a:rPr lang="en-US" sz="5600" dirty="0" err="1"/>
              <a:t>Viergever</a:t>
            </a:r>
            <a:r>
              <a:rPr lang="en-US" sz="5600" dirty="0"/>
              <a:t> M.A., 2002. “Active shape model segmentation with optimal features”. IEEE Trans. Med. Imaging 21(8), 924-933.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>
              <a:defRPr/>
            </a:pPr>
            <a:r>
              <a:rPr lang="en-US" sz="5600" dirty="0"/>
              <a:t>Greenleaf James F., </a:t>
            </a:r>
            <a:r>
              <a:rPr lang="en-US" sz="5600" dirty="0" err="1"/>
              <a:t>Fatemi</a:t>
            </a:r>
            <a:r>
              <a:rPr lang="en-US" sz="5600" dirty="0"/>
              <a:t> </a:t>
            </a:r>
            <a:r>
              <a:rPr lang="en-US" sz="5600" dirty="0" err="1"/>
              <a:t>Mostafa</a:t>
            </a:r>
            <a:r>
              <a:rPr lang="en-US" sz="5600" dirty="0"/>
              <a:t> , and </a:t>
            </a:r>
            <a:r>
              <a:rPr lang="en-US" sz="5600" dirty="0" err="1"/>
              <a:t>Insana</a:t>
            </a:r>
            <a:r>
              <a:rPr lang="en-US" sz="5600" dirty="0"/>
              <a:t> Michael. “Selected Methods for Imaging Elastic Properties of Biological Tissue”. Annual Review for Biomedical Engineering, Volume 5, Pages 57-78, August 2003.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>
              <a:defRPr/>
            </a:pPr>
            <a:r>
              <a:rPr lang="en-US" sz="5600" dirty="0" err="1"/>
              <a:t>Joscowickz</a:t>
            </a:r>
            <a:r>
              <a:rPr lang="en-US" sz="5600" dirty="0"/>
              <a:t> L. and Taylor R.H. Computers in imaging and guided surgery. IEEE Computing in Science and Eng., pp.65-72, 2001.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>
              <a:defRPr/>
            </a:pPr>
            <a:r>
              <a:rPr lang="en-US" sz="5600" dirty="0" err="1"/>
              <a:t>Kass</a:t>
            </a:r>
            <a:r>
              <a:rPr lang="en-US" sz="5600" dirty="0"/>
              <a:t> Michael , </a:t>
            </a:r>
            <a:r>
              <a:rPr lang="en-US" sz="5600" dirty="0" err="1"/>
              <a:t>Witkin</a:t>
            </a:r>
            <a:r>
              <a:rPr lang="en-US" sz="5600" dirty="0"/>
              <a:t> Andrew, and </a:t>
            </a:r>
            <a:r>
              <a:rPr lang="en-US" sz="5600" dirty="0" err="1"/>
              <a:t>Terzopoulus</a:t>
            </a:r>
            <a:r>
              <a:rPr lang="en-US" sz="5600" dirty="0"/>
              <a:t> </a:t>
            </a:r>
            <a:r>
              <a:rPr lang="en-US" sz="5600" dirty="0" err="1"/>
              <a:t>Demetri</a:t>
            </a:r>
            <a:r>
              <a:rPr lang="en-US" sz="5600" dirty="0"/>
              <a:t>. “Snakes: Active Contour Model”. International Journal of Computer Vision, Pages 321-331, 1988.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600" dirty="0"/>
              <a:t> </a:t>
            </a:r>
            <a:endParaRPr lang="es-MX" sz="56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BIBLIOGRAFÍA</a:t>
            </a:r>
          </a:p>
        </p:txBody>
      </p:sp>
      <p:sp>
        <p:nvSpPr>
          <p:cNvPr id="29698" name="2 Marcador de contenido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r>
              <a:rPr lang="en-US" sz="1400" dirty="0" err="1" smtClean="0"/>
              <a:t>Neubach</a:t>
            </a:r>
            <a:r>
              <a:rPr lang="en-US" sz="1400" dirty="0" smtClean="0"/>
              <a:t>, Z.   </a:t>
            </a:r>
            <a:r>
              <a:rPr lang="en-US" sz="1400" dirty="0" err="1" smtClean="0"/>
              <a:t>Shoham</a:t>
            </a:r>
            <a:r>
              <a:rPr lang="en-US" sz="1400" dirty="0" smtClean="0"/>
              <a:t>, M. “Ultrasound-Guided Robot for Flexible Needle Steering”. Biomedical Engineering IEEE, Volume 57. Pages 799 – 805, April 2010 .</a:t>
            </a:r>
            <a:endParaRPr lang="es-MX" sz="1400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r>
              <a:rPr lang="en-US" sz="1400" dirty="0" smtClean="0"/>
              <a:t>Padilla </a:t>
            </a:r>
            <a:r>
              <a:rPr lang="en-US" sz="1400" dirty="0" err="1" smtClean="0"/>
              <a:t>Castañeda</a:t>
            </a:r>
            <a:r>
              <a:rPr lang="en-US" sz="1400" dirty="0" smtClean="0"/>
              <a:t> M.A., </a:t>
            </a:r>
            <a:r>
              <a:rPr lang="en-US" sz="1400" dirty="0" err="1" smtClean="0"/>
              <a:t>Arámbula</a:t>
            </a:r>
            <a:r>
              <a:rPr lang="en-US" sz="1400" dirty="0" smtClean="0"/>
              <a:t> </a:t>
            </a:r>
            <a:r>
              <a:rPr lang="en-US" sz="1400" dirty="0" err="1" smtClean="0"/>
              <a:t>Cosío</a:t>
            </a:r>
            <a:r>
              <a:rPr lang="en-US" sz="1400" dirty="0" smtClean="0"/>
              <a:t> F. Deformable model of the prostate for TURP surgery simulation, Computers &amp; Graphics 28,767–777, 2004.</a:t>
            </a:r>
            <a:endParaRPr lang="es-MX" sz="1400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r>
              <a:rPr lang="en-US" sz="1400" dirty="0" smtClean="0"/>
              <a:t>R.Q. </a:t>
            </a:r>
            <a:r>
              <a:rPr lang="en-US" sz="1400" dirty="0" err="1" smtClean="0"/>
              <a:t>Erkamp</a:t>
            </a:r>
            <a:r>
              <a:rPr lang="en-US" sz="1400" dirty="0" smtClean="0"/>
              <a:t>, P. Wiggins, A.R. </a:t>
            </a:r>
            <a:r>
              <a:rPr lang="en-US" sz="1400" dirty="0" err="1" smtClean="0"/>
              <a:t>Skovoroda</a:t>
            </a:r>
            <a:r>
              <a:rPr lang="en-US" sz="1400" dirty="0" smtClean="0"/>
              <a:t>, S.Y. </a:t>
            </a:r>
            <a:r>
              <a:rPr lang="en-US" sz="1400" dirty="0" err="1" smtClean="0"/>
              <a:t>Emelianov</a:t>
            </a:r>
            <a:r>
              <a:rPr lang="en-US" sz="1400" dirty="0" smtClean="0"/>
              <a:t>, and M. O’Donnell. “Measuring the Elastic Modulus of Small Tissue Sample”. Ultrasound Imaging, Volume 20, Pages 17-28. Jan 1998</a:t>
            </a:r>
            <a:endParaRPr lang="es-MX" sz="1400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r>
              <a:rPr lang="en-US" sz="1400" dirty="0" smtClean="0"/>
              <a:t>Solberg Ole </a:t>
            </a:r>
            <a:r>
              <a:rPr lang="en-US" sz="1400" dirty="0" err="1" smtClean="0"/>
              <a:t>Vegard</a:t>
            </a:r>
            <a:r>
              <a:rPr lang="en-US" sz="1400" dirty="0" smtClean="0"/>
              <a:t>, </a:t>
            </a:r>
            <a:r>
              <a:rPr lang="en-US" sz="1400" dirty="0" err="1" smtClean="0"/>
              <a:t>Lindseth</a:t>
            </a:r>
            <a:r>
              <a:rPr lang="en-US" sz="1400" dirty="0" smtClean="0"/>
              <a:t> Frank, </a:t>
            </a:r>
            <a:r>
              <a:rPr lang="en-US" sz="1400" dirty="0" err="1" smtClean="0"/>
              <a:t>Torp</a:t>
            </a:r>
            <a:r>
              <a:rPr lang="en-US" sz="1400" dirty="0" smtClean="0"/>
              <a:t> Hans, Blake Richard E., and Herne </a:t>
            </a:r>
            <a:r>
              <a:rPr lang="en-US" sz="1400" dirty="0" err="1" smtClean="0"/>
              <a:t>Toril</a:t>
            </a:r>
            <a:r>
              <a:rPr lang="en-US" sz="1400" dirty="0" smtClean="0"/>
              <a:t> A. </a:t>
            </a:r>
            <a:r>
              <a:rPr lang="en-US" sz="1400" dirty="0" err="1" smtClean="0"/>
              <a:t>Nagelhus</a:t>
            </a:r>
            <a:r>
              <a:rPr lang="en-US" sz="1400" dirty="0" smtClean="0"/>
              <a:t>, “Freehand 3d Ultrasound Reconstruction Algorithms: A Review”. Ultrasound in Med. &amp; Biol., Volume 33, Pages 991-1009, 2007  </a:t>
            </a:r>
            <a:endParaRPr lang="es-MX" sz="1400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r>
              <a:rPr lang="en-US" sz="1400" dirty="0" err="1" smtClean="0"/>
              <a:t>Rohling</a:t>
            </a:r>
            <a:r>
              <a:rPr lang="en-US" sz="1400" dirty="0" smtClean="0"/>
              <a:t> Robert, Gee Andrew, and Berman Laurence. “Three-dimensional spatial compounding of ultrasound images”. Medical Image Analysis, Volume 1, Pages 177-193, 1996.</a:t>
            </a:r>
            <a:endParaRPr lang="es-MX" sz="1400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 </a:t>
            </a:r>
            <a:endParaRPr lang="es-MX" sz="1400" dirty="0" smtClean="0"/>
          </a:p>
          <a:p>
            <a:endParaRPr lang="es-MX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OBJETIVO GENERAL</a:t>
            </a:r>
            <a:endParaRPr lang="es-MX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Arial" charset="0"/>
              <a:buNone/>
            </a:pPr>
            <a:r>
              <a:rPr lang="es-MX" smtClean="0"/>
              <a:t>Desarrollar un sistema quirúrgico computarizado para asistir en la toma de biopsias con aguja.</a:t>
            </a:r>
          </a:p>
          <a:p>
            <a:pPr algn="just">
              <a:buFont typeface="Arial" charset="0"/>
              <a:buNone/>
            </a:pPr>
            <a:endParaRPr lang="es-MX" smtClean="0"/>
          </a:p>
          <a:p>
            <a:pPr algn="just"/>
            <a:r>
              <a:rPr lang="es-MX" smtClean="0"/>
              <a:t> El mismo sistema se podrá utilizar para entrenar residentes de radiología en el procedimiento de toma de biopsias.</a:t>
            </a:r>
          </a:p>
          <a:p>
            <a:pPr algn="just"/>
            <a:r>
              <a:rPr lang="es-MX" smtClean="0"/>
              <a:t>Como caso se aplicará el sistema a la toma de biopsias de tumores de mama</a:t>
            </a:r>
          </a:p>
          <a:p>
            <a:pPr algn="just">
              <a:buFont typeface="Arial" charset="0"/>
              <a:buNone/>
            </a:pPr>
            <a:endParaRPr 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  <a:endParaRPr lang="es-MX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Los sistemas quirúrgicos asistidos por computadora facilitan la obtención de datos importantes en tiempo real que, a su vez facilitan la planeación y realización de cirugías haciéndolas más efectivas. </a:t>
            </a:r>
          </a:p>
          <a:p>
            <a:pPr algn="just">
              <a:buFont typeface="Arial" charset="0"/>
              <a:buNone/>
            </a:pPr>
            <a:endParaRPr lang="es-MX" dirty="0" smtClean="0"/>
          </a:p>
          <a:p>
            <a:pPr lvl="1" algn="just"/>
            <a:r>
              <a:rPr lang="es-ES" dirty="0" smtClean="0"/>
              <a:t>Sistemas Quirúrgicos CAS</a:t>
            </a:r>
          </a:p>
          <a:p>
            <a:pPr lvl="1" algn="just"/>
            <a:r>
              <a:rPr lang="es-ES" dirty="0" smtClean="0"/>
              <a:t>Sistemas Asistentes de Diagnóstico  CAD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 algn="just">
              <a:defRPr/>
            </a:pPr>
            <a:r>
              <a:rPr lang="es-MX" dirty="0"/>
              <a:t>Una biopsia se refiera a la extracción de una muestra de tejido para ser examinada histológicamente.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/>
          </a:p>
          <a:p>
            <a:pPr algn="just">
              <a:defRPr/>
            </a:pPr>
            <a:r>
              <a:rPr lang="es-MX" dirty="0"/>
              <a:t>B</a:t>
            </a:r>
            <a:r>
              <a:rPr lang="es-MX" dirty="0" smtClean="0"/>
              <a:t>iopsia percutánea: consiste </a:t>
            </a:r>
            <a:r>
              <a:rPr lang="es-MX" dirty="0"/>
              <a:t>en extraer el tejido mediante el uso de una aguja </a:t>
            </a:r>
            <a:r>
              <a:rPr lang="es-MX" dirty="0" smtClean="0"/>
              <a:t>especial. Se </a:t>
            </a:r>
            <a:r>
              <a:rPr lang="es-MX" dirty="0"/>
              <a:t>utilizan </a:t>
            </a:r>
            <a:r>
              <a:rPr lang="es-MX" dirty="0" smtClean="0"/>
              <a:t>imágenes </a:t>
            </a:r>
            <a:r>
              <a:rPr lang="es-MX" dirty="0"/>
              <a:t>en tiempo </a:t>
            </a:r>
            <a:r>
              <a:rPr lang="es-MX" dirty="0" smtClean="0"/>
              <a:t>real, ecografía.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/>
          </a:p>
          <a:p>
            <a:pPr algn="just">
              <a:defRPr/>
            </a:pPr>
            <a:r>
              <a:rPr lang="es-MX" dirty="0"/>
              <a:t>El éxito </a:t>
            </a:r>
            <a:r>
              <a:rPr lang="es-MX" dirty="0" smtClean="0"/>
              <a:t>está relacionado </a:t>
            </a:r>
            <a:r>
              <a:rPr lang="es-MX" dirty="0"/>
              <a:t>con la exactitud en el posicionamiento de la aguja. </a:t>
            </a:r>
            <a:endParaRPr lang="es-MX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ANTECEDENTES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2820" t="12782" b="17863"/>
          <a:stretch>
            <a:fillRect/>
          </a:stretch>
        </p:blipFill>
        <p:spPr>
          <a:xfrm>
            <a:off x="1835696" y="2279958"/>
            <a:ext cx="5400600" cy="3453298"/>
          </a:xfrm>
          <a:solidFill>
            <a:srgbClr val="FFFFFF"/>
          </a:solidFill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sz="2700" dirty="0" smtClean="0"/>
              <a:t>Equipos comerciales realizan el rastreo de la sonda de ultrasonido y la reconstrucción 3-D de un volumen a partir de un conjunto de imágenes 2D.</a:t>
            </a:r>
          </a:p>
          <a:p>
            <a:pPr algn="just">
              <a:lnSpc>
                <a:spcPct val="90000"/>
              </a:lnSpc>
              <a:buNone/>
            </a:pPr>
            <a:endParaRPr lang="es-MX" sz="2700" dirty="0" smtClean="0"/>
          </a:p>
          <a:p>
            <a:pPr algn="just">
              <a:lnSpc>
                <a:spcPct val="90000"/>
              </a:lnSpc>
            </a:pPr>
            <a:r>
              <a:rPr lang="es-MX" sz="2700" dirty="0" smtClean="0"/>
              <a:t> El rastreo de la sonda se realiza con sensores electromagnéticos fijos a la sonda. </a:t>
            </a:r>
          </a:p>
          <a:p>
            <a:pPr algn="just">
              <a:lnSpc>
                <a:spcPct val="90000"/>
              </a:lnSpc>
            </a:pPr>
            <a:endParaRPr lang="es-MX" sz="2700" dirty="0" smtClean="0"/>
          </a:p>
          <a:p>
            <a:pPr algn="just">
              <a:lnSpc>
                <a:spcPct val="90000"/>
              </a:lnSpc>
            </a:pPr>
            <a:r>
              <a:rPr lang="es-MX" sz="2700" dirty="0" smtClean="0"/>
              <a:t>Para el rastreo de agujas se utilizan sensores electromagnéticos localizados en la punta de la aguja que permiten monitorear la trayectoria de la misma.</a:t>
            </a:r>
          </a:p>
          <a:p>
            <a:pPr>
              <a:lnSpc>
                <a:spcPct val="90000"/>
              </a:lnSpc>
            </a:pPr>
            <a:endParaRPr lang="es-MX" sz="2700" dirty="0" smtClean="0"/>
          </a:p>
          <a:p>
            <a:pPr>
              <a:lnSpc>
                <a:spcPct val="90000"/>
              </a:lnSpc>
            </a:pPr>
            <a:endParaRPr lang="es-MX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ANTECEDENTES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88840"/>
            <a:ext cx="3024361" cy="408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>
              <a:defRPr/>
            </a:pPr>
            <a:r>
              <a:rPr lang="es-MX" dirty="0"/>
              <a:t>En este protocolo se propone el rastreo exterior del instrumento para toma de biopsia junto con la detección automática de la aguja en las imágenes de ultrasonido.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/>
              <a:t> </a:t>
            </a: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3213100"/>
            <a:ext cx="4500562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 l="12820" t="12782" b="17863"/>
          <a:stretch>
            <a:fillRect/>
          </a:stretch>
        </p:blipFill>
        <p:spPr bwMode="auto">
          <a:xfrm>
            <a:off x="900113" y="3514725"/>
            <a:ext cx="2892425" cy="1849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b="1" smtClean="0"/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>
              <a:defRPr/>
            </a:pPr>
            <a:r>
              <a:rPr lang="es-MX" dirty="0" smtClean="0"/>
              <a:t>Integración </a:t>
            </a:r>
            <a:r>
              <a:rPr lang="es-MX" dirty="0"/>
              <a:t>de un rastreador electromagnético comercial MEDSAFE (http://www.ascension-tech.com/), con el que se puede calcular la posición y orientación de una herramienta en el espacio 3D</a:t>
            </a:r>
            <a:r>
              <a:rPr lang="es-MX" dirty="0" smtClean="0"/>
              <a:t>.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 smtClean="0"/>
          </a:p>
          <a:p>
            <a:pPr algn="just">
              <a:defRPr/>
            </a:pPr>
            <a:r>
              <a:rPr lang="es-ES" dirty="0" smtClean="0"/>
              <a:t>Para la </a:t>
            </a:r>
            <a:r>
              <a:rPr lang="es-ES" dirty="0"/>
              <a:t>detección automática de la punta de la aguja </a:t>
            </a:r>
            <a:r>
              <a:rPr lang="es-ES" dirty="0" smtClean="0"/>
              <a:t>se </a:t>
            </a:r>
            <a:r>
              <a:rPr lang="es-ES" dirty="0"/>
              <a:t>utilizarán modelos </a:t>
            </a:r>
            <a:r>
              <a:rPr lang="es-ES" dirty="0" smtClean="0"/>
              <a:t>deformables </a:t>
            </a:r>
            <a:r>
              <a:rPr lang="es-ES" dirty="0"/>
              <a:t>junto con un modelo físico de la deflexión de una aguja de acero y la información de posición del instrumento de biopsia.</a:t>
            </a:r>
            <a:endParaRPr lang="es-MX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218</TotalTime>
  <Words>536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SISTEMA COMPUTARIZADO PARA TOMA DE BIOPSIAS CON AGUJA </vt:lpstr>
      <vt:lpstr>OBJETIVO GENERAL</vt:lpstr>
      <vt:lpstr>ANTECEDENTES</vt:lpstr>
      <vt:lpstr>ANTECEDENTES</vt:lpstr>
      <vt:lpstr>ANTECEDENTES</vt:lpstr>
      <vt:lpstr>ANTECEDENTES</vt:lpstr>
      <vt:lpstr>ANTECEDENTES</vt:lpstr>
      <vt:lpstr>METODOLOGÍA</vt:lpstr>
      <vt:lpstr>METODOLOGÍA</vt:lpstr>
      <vt:lpstr>METODOLOGÍA</vt:lpstr>
      <vt:lpstr>METODOLOGÍA</vt:lpstr>
      <vt:lpstr>METODOLOGÍA</vt:lpstr>
      <vt:lpstr>METODOLOGÍA</vt:lpstr>
      <vt:lpstr>VALIDACIÓN</vt:lpstr>
      <vt:lpstr>VALIDACIÓN</vt:lpstr>
      <vt:lpstr>CONTRIBUCIONES</vt:lpstr>
      <vt:lpstr>BIBLIOGRAFÍA</vt:lpstr>
      <vt:lpstr>BIBLIOGRAFÍA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COMPUTARIZADO PARA TOMA DE BIOPSIAS CON AGUJA</dc:title>
  <dc:creator>Fubu</dc:creator>
  <cp:lastModifiedBy>Administrador</cp:lastModifiedBy>
  <cp:revision>21</cp:revision>
  <dcterms:created xsi:type="dcterms:W3CDTF">2011-05-16T17:08:34Z</dcterms:created>
  <dcterms:modified xsi:type="dcterms:W3CDTF">2012-04-23T10:20:44Z</dcterms:modified>
</cp:coreProperties>
</file>