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388" autoAdjust="0"/>
  </p:normalViewPr>
  <p:slideViewPr>
    <p:cSldViewPr>
      <p:cViewPr varScale="1">
        <p:scale>
          <a:sx n="47" d="100"/>
          <a:sy n="47" d="100"/>
        </p:scale>
        <p:origin x="-77" y="-9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5F5743-7C50-4FB4-BE03-6B89994B5470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38D6CC-E531-49BA-8567-C74576A8A1A6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5743-7C50-4FB4-BE03-6B89994B5470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D6CC-E531-49BA-8567-C74576A8A1A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5F5743-7C50-4FB4-BE03-6B89994B5470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F38D6CC-E531-49BA-8567-C74576A8A1A6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5743-7C50-4FB4-BE03-6B89994B5470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38D6CC-E531-49BA-8567-C74576A8A1A6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5743-7C50-4FB4-BE03-6B89994B5470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F38D6CC-E531-49BA-8567-C74576A8A1A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5F5743-7C50-4FB4-BE03-6B89994B5470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F38D6CC-E531-49BA-8567-C74576A8A1A6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5F5743-7C50-4FB4-BE03-6B89994B5470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F38D6CC-E531-49BA-8567-C74576A8A1A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5743-7C50-4FB4-BE03-6B89994B5470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38D6CC-E531-49BA-8567-C74576A8A1A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5743-7C50-4FB4-BE03-6B89994B5470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38D6CC-E531-49BA-8567-C74576A8A1A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5743-7C50-4FB4-BE03-6B89994B5470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38D6CC-E531-49BA-8567-C74576A8A1A6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5F5743-7C50-4FB4-BE03-6B89994B5470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F38D6CC-E531-49BA-8567-C74576A8A1A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5F5743-7C50-4FB4-BE03-6B89994B5470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F38D6CC-E531-49BA-8567-C74576A8A1A6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cbi.nlm.nih.gov/pubmed/21925692" TargetMode="External"/><Relationship Id="rId13" Type="http://schemas.openxmlformats.org/officeDocument/2006/relationships/hyperlink" Target="http://www.ncbi.nlm.nih.gov/pubmed?term=Metaxas%20DN%5BAuthor%5D&amp;cauthor=true&amp;cauthor_uid=12715992" TargetMode="External"/><Relationship Id="rId18" Type="http://schemas.openxmlformats.org/officeDocument/2006/relationships/hyperlink" Target="http://www.ncbi.nlm.nih.gov/pubmed?term=Dennis%20MA%5BAuthor%5D&amp;cauthor=true&amp;cauthor_uid=7784555" TargetMode="External"/><Relationship Id="rId3" Type="http://schemas.openxmlformats.org/officeDocument/2006/relationships/hyperlink" Target="http://www.ncbi.nlm.nih.gov/pubmed?term=Lee%20SY%5BAuthor%5D&amp;cauthor=true&amp;cauthor_uid=21925692" TargetMode="External"/><Relationship Id="rId7" Type="http://schemas.openxmlformats.org/officeDocument/2006/relationships/hyperlink" Target="http://www.ncbi.nlm.nih.gov/pubmed?term=Li%20AH%5BAuthor%5D&amp;cauthor=true&amp;cauthor_uid=21925692" TargetMode="External"/><Relationship Id="rId12" Type="http://schemas.openxmlformats.org/officeDocument/2006/relationships/hyperlink" Target="http://www.ncbi.nlm.nih.gov/pubmed?term=Madabhushi%20A%5BAuthor%5D&amp;cauthor=true&amp;cauthor_uid=12715992" TargetMode="External"/><Relationship Id="rId17" Type="http://schemas.openxmlformats.org/officeDocument/2006/relationships/hyperlink" Target="http://www.ncbi.nlm.nih.gov/pubmed?term=Rapp%20CL%5BAuthor%5D&amp;cauthor=true&amp;cauthor_uid=7784555" TargetMode="External"/><Relationship Id="rId2" Type="http://schemas.openxmlformats.org/officeDocument/2006/relationships/hyperlink" Target="http://www.ncbi.nlm.nih.gov/pubmed?term=Huang%20QH%5BAuthor%5D&amp;cauthor=true&amp;cauthor_uid=21925692" TargetMode="External"/><Relationship Id="rId16" Type="http://schemas.openxmlformats.org/officeDocument/2006/relationships/hyperlink" Target="http://www.ncbi.nlm.nih.gov/pubmed?term=Thickman%20D%5BAuthor%5D&amp;cauthor=true&amp;cauthor_uid=7784555" TargetMode="External"/><Relationship Id="rId20" Type="http://schemas.openxmlformats.org/officeDocument/2006/relationships/hyperlink" Target="http://www.ncbi.nlm.nih.gov/pubmed?term=Sisney%20GA%5BAuthor%5D&amp;cauthor=true&amp;cauthor_uid=778455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cbi.nlm.nih.gov/pubmed?term=Jin%20LW%5BAuthor%5D&amp;cauthor=true&amp;cauthor_uid=21925692" TargetMode="External"/><Relationship Id="rId11" Type="http://schemas.openxmlformats.org/officeDocument/2006/relationships/hyperlink" Target="http://ieeexplore.ieee.org/xpl/mostRecentIssue.jsp?punumber=5779756" TargetMode="External"/><Relationship Id="rId5" Type="http://schemas.openxmlformats.org/officeDocument/2006/relationships/hyperlink" Target="http://www.ncbi.nlm.nih.gov/pubmed?term=Lu%20MH%5BAuthor%5D&amp;cauthor=true&amp;cauthor_uid=21925692" TargetMode="External"/><Relationship Id="rId15" Type="http://schemas.openxmlformats.org/officeDocument/2006/relationships/hyperlink" Target="http://www.ncbi.nlm.nih.gov/pubmed?term=Stavros%20AT%5BAuthor%5D&amp;cauthor=true&amp;cauthor_uid=7784555" TargetMode="External"/><Relationship Id="rId10" Type="http://schemas.openxmlformats.org/officeDocument/2006/relationships/hyperlink" Target="http://ieeexplore.ieee.org/search/searchresult.jsp?searchWithin=p_Authors:.QT.Yuanyuan%20Wang.QT.&amp;searchWithin=p_Author_Ids:37281443400&amp;newsearch=true" TargetMode="External"/><Relationship Id="rId19" Type="http://schemas.openxmlformats.org/officeDocument/2006/relationships/hyperlink" Target="http://www.ncbi.nlm.nih.gov/pubmed?term=Parker%20SH%5BAuthor%5D&amp;cauthor=true&amp;cauthor_uid=7784555" TargetMode="External"/><Relationship Id="rId4" Type="http://schemas.openxmlformats.org/officeDocument/2006/relationships/hyperlink" Target="http://www.ncbi.nlm.nih.gov/pubmed?term=Liu%20LZ%5BAuthor%5D&amp;cauthor=true&amp;cauthor_uid=21925692" TargetMode="External"/><Relationship Id="rId9" Type="http://schemas.openxmlformats.org/officeDocument/2006/relationships/hyperlink" Target="http://ieeexplore.ieee.org/search/searchresult.jsp?searchWithin=p_Authors:.QT.Jing%20Jiao.QT.&amp;searchWithin=p_Author_Ids:38075292600&amp;newsearch=true" TargetMode="External"/><Relationship Id="rId14" Type="http://schemas.openxmlformats.org/officeDocument/2006/relationships/hyperlink" Target="http://www.ncbi.nlm.nih.gov/pubmed/12715992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cbi.nlm.nih.gov/pubmed?term=Moon%20WK%5bAuthor%5d&amp;cauthor=true&amp;cauthor_uid=15692761" TargetMode="External"/><Relationship Id="rId13" Type="http://schemas.openxmlformats.org/officeDocument/2006/relationships/hyperlink" Target="http://ieeexplore.ieee.org/search/searchresult.jsp?searchWithin=p_Authors:.QT.Woo%20Kyung%20Moon.QT.&amp;newsearch=true" TargetMode="External"/><Relationship Id="rId18" Type="http://schemas.openxmlformats.org/officeDocument/2006/relationships/hyperlink" Target="http://www.ncbi.nlm.nih.gov/pubmed?term=Yeh%20CK%5bAuthor%5d&amp;cauthor=true&amp;cauthor_uid=22518956" TargetMode="External"/><Relationship Id="rId26" Type="http://schemas.openxmlformats.org/officeDocument/2006/relationships/hyperlink" Target="http://www.ncbi.nlm.nih.gov/pubmed/10895451" TargetMode="External"/><Relationship Id="rId3" Type="http://schemas.openxmlformats.org/officeDocument/2006/relationships/hyperlink" Target="http://www.ncbi.nlm.nih.gov/pubmed?term=Youssef%20AB%5bAuthor%5d&amp;cauthor=true&amp;cauthor_uid=12214889" TargetMode="External"/><Relationship Id="rId21" Type="http://schemas.openxmlformats.org/officeDocument/2006/relationships/hyperlink" Target="http://www.ncbi.nlm.nih.gov/pubmed?term=B%C3%B6hmer%20S%5bAuthor%5d&amp;cauthor=true&amp;cauthor_uid=10895451" TargetMode="External"/><Relationship Id="rId7" Type="http://schemas.openxmlformats.org/officeDocument/2006/relationships/hyperlink" Target="http://www.ncbi.nlm.nih.gov/pubmed?term=Wu%20WJ%5bAuthor%5d&amp;cauthor=true&amp;cauthor_uid=15692761" TargetMode="External"/><Relationship Id="rId12" Type="http://schemas.openxmlformats.org/officeDocument/2006/relationships/hyperlink" Target="http://ieeexplore.ieee.org/search/searchresult.jsp?searchWithin=p_Authors:.QT.Yen-Ching%20Chen.QT.&amp;newsearch=true" TargetMode="External"/><Relationship Id="rId17" Type="http://schemas.openxmlformats.org/officeDocument/2006/relationships/hyperlink" Target="http://www.ncbi.nlm.nih.gov/pubmed?term=Li%20CH%5bAuthor%5d&amp;cauthor=true&amp;cauthor_uid=22518956" TargetMode="External"/><Relationship Id="rId25" Type="http://schemas.openxmlformats.org/officeDocument/2006/relationships/hyperlink" Target="http://www.ncbi.nlm.nih.gov/pubmed?term=Hatzmann%20W%5bAuthor%5d&amp;cauthor=true&amp;cauthor_uid=10895451" TargetMode="External"/><Relationship Id="rId2" Type="http://schemas.openxmlformats.org/officeDocument/2006/relationships/hyperlink" Target="http://www.ncbi.nlm.nih.gov/pubmed?term=Abd-Elmoniem%20KZ%5bAuthor%5d&amp;cauthor=true&amp;cauthor_uid=12214889" TargetMode="External"/><Relationship Id="rId16" Type="http://schemas.openxmlformats.org/officeDocument/2006/relationships/hyperlink" Target="http://www.ncbi.nlm.nih.gov/pubmed?term=Wu%20JC%5bAuthor%5d&amp;cauthor=true&amp;cauthor_uid=22518956" TargetMode="External"/><Relationship Id="rId20" Type="http://schemas.openxmlformats.org/officeDocument/2006/relationships/hyperlink" Target="http://www.ncbi.nlm.nih.gov/pubmed?term=Bader%20W%5bAuthor%5d&amp;cauthor=true&amp;cauthor_uid=1089545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cbi.nlm.nih.gov/pubmed?term=Chang%20RF%5bAuthor%5d&amp;cauthor=true&amp;cauthor_uid=15692761" TargetMode="External"/><Relationship Id="rId11" Type="http://schemas.openxmlformats.org/officeDocument/2006/relationships/hyperlink" Target="http://ieeexplore.ieee.org/search/searchresult.jsp?searchWithin=p_Authors:.QT.Sheng-Fang%20Huang.QT.&amp;searchWithin=p_Author_Ids:37962320600&amp;newsearch=true" TargetMode="External"/><Relationship Id="rId24" Type="http://schemas.openxmlformats.org/officeDocument/2006/relationships/hyperlink" Target="http://www.ncbi.nlm.nih.gov/pubmed?term=Westhof%20G%5bAuthor%5d&amp;cauthor=true&amp;cauthor_uid=10895451" TargetMode="External"/><Relationship Id="rId5" Type="http://schemas.openxmlformats.org/officeDocument/2006/relationships/hyperlink" Target="http://www.ncbi.nlm.nih.gov/pubmed/12214889" TargetMode="External"/><Relationship Id="rId15" Type="http://schemas.openxmlformats.org/officeDocument/2006/relationships/hyperlink" Target="http://www.ncbi.nlm.nih.gov/pubmed?term=Liao%20YY%5bAuthor%5d&amp;cauthor=true&amp;cauthor_uid=22518956" TargetMode="External"/><Relationship Id="rId23" Type="http://schemas.openxmlformats.org/officeDocument/2006/relationships/hyperlink" Target="http://www.ncbi.nlm.nih.gov/pubmed?term=Hackmann%20J%5bAuthor%5d&amp;cauthor=true&amp;cauthor_uid=10895451" TargetMode="External"/><Relationship Id="rId28" Type="http://schemas.openxmlformats.org/officeDocument/2006/relationships/hyperlink" Target="http://ieeexplore.ieee.org/search/searchresult.jsp?searchWithin=p_Authors:.QT.Qi%20Liu.QT.&amp;searchWithin=p_Author_Ids:37535789000&amp;newsearch=true" TargetMode="External"/><Relationship Id="rId10" Type="http://schemas.openxmlformats.org/officeDocument/2006/relationships/hyperlink" Target="http://www.ncbi.nlm.nih.gov/pubmed/15692761" TargetMode="External"/><Relationship Id="rId19" Type="http://schemas.openxmlformats.org/officeDocument/2006/relationships/hyperlink" Target="http://www.ncbi.nlm.nih.gov/pubmed/22518956" TargetMode="External"/><Relationship Id="rId4" Type="http://schemas.openxmlformats.org/officeDocument/2006/relationships/hyperlink" Target="http://www.ncbi.nlm.nih.gov/pubmed?term=Kadah%20YM%5bAuthor%5d&amp;cauthor=true&amp;cauthor_uid=12214889" TargetMode="External"/><Relationship Id="rId9" Type="http://schemas.openxmlformats.org/officeDocument/2006/relationships/hyperlink" Target="http://www.ncbi.nlm.nih.gov/pubmed?term=Chen%20DR%5bAuthor%5d&amp;cauthor=true&amp;cauthor_uid=15692761" TargetMode="External"/><Relationship Id="rId14" Type="http://schemas.openxmlformats.org/officeDocument/2006/relationships/hyperlink" Target="http://ieeexplore.ieee.org/xpl/mostRecentIssue.jsp?punumber=4534844" TargetMode="External"/><Relationship Id="rId22" Type="http://schemas.openxmlformats.org/officeDocument/2006/relationships/hyperlink" Target="http://www.ncbi.nlm.nih.gov/pubmed?term=van%20Leeuwen%20P%5bAuthor%5d&amp;cauthor=true&amp;cauthor_uid=10895451" TargetMode="External"/><Relationship Id="rId27" Type="http://schemas.openxmlformats.org/officeDocument/2006/relationships/hyperlink" Target="http://ieeexplore.ieee.org/search/searchresult.jsp?searchWithin=p_Authors:.QT.Qiuxia%20Chen.QT.&amp;searchWithin=p_Author_Ids:37534696400&amp;newsearch=tru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ES_tradnl" dirty="0"/>
              <a:t>Sistema Computarizado para toma de biopsias con </a:t>
            </a:r>
            <a:r>
              <a:rPr lang="es-ES_tradnl" dirty="0" smtClean="0"/>
              <a:t>aguja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M. En C. Fabián Torres Robles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8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Segmentación: Resultados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Probabilidad de Textura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7770502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58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Segmentación: Resultados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Probabilidad Conjunta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86000"/>
            <a:ext cx="2895600" cy="389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37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Segmentación: Resultados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Crecimiento de Regiones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26" y="2514600"/>
            <a:ext cx="762267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7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Segmentación: Conclusiones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Investigación extensa </a:t>
            </a:r>
            <a:r>
              <a:rPr lang="es-ES_tradnl" dirty="0"/>
              <a:t>de métodos de segmentación de tumores de mama en imágenes de ultrasonido y se detallaron las principales dificultades que se encuentran en el proceso. </a:t>
            </a:r>
            <a:endParaRPr lang="es-ES_tradnl" dirty="0" smtClean="0"/>
          </a:p>
          <a:p>
            <a:r>
              <a:rPr lang="es-ES_tradnl" dirty="0"/>
              <a:t>El método de segmentación presentado es capaz de distinguir entre tejido sano y tumores de mama. </a:t>
            </a:r>
            <a:endParaRPr lang="es-ES_tradnl" dirty="0" smtClean="0"/>
          </a:p>
          <a:p>
            <a:r>
              <a:rPr lang="es-ES_tradnl" dirty="0"/>
              <a:t>La elección de la posición de la semilla en el método de crecimiento de regiones es de vital importancia para obtener resultados satisfactorios de la segmentación.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58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trabajos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s-ES" dirty="0" smtClean="0"/>
              <a:t>Estudio </a:t>
            </a:r>
            <a:r>
              <a:rPr lang="es-ES" dirty="0"/>
              <a:t>del arte de </a:t>
            </a:r>
            <a:r>
              <a:rPr lang="es-ES" dirty="0" err="1"/>
              <a:t>elastografía</a:t>
            </a:r>
            <a:r>
              <a:rPr lang="es-ES" dirty="0"/>
              <a:t> 3D.</a:t>
            </a:r>
            <a:endParaRPr lang="en-US" dirty="0"/>
          </a:p>
          <a:p>
            <a:pPr lvl="0"/>
            <a:r>
              <a:rPr lang="es-ES" dirty="0"/>
              <a:t>Estudio del estado del arte de modelos deformables de mama.</a:t>
            </a:r>
            <a:endParaRPr lang="en-US" dirty="0"/>
          </a:p>
          <a:p>
            <a:pPr lvl="0"/>
            <a:r>
              <a:rPr lang="es-ES" dirty="0"/>
              <a:t>Estudio del estado del arte de biopsias guiadas por </a:t>
            </a:r>
            <a:r>
              <a:rPr lang="es-ES" dirty="0" smtClean="0"/>
              <a:t>imágenes</a:t>
            </a:r>
            <a:r>
              <a:rPr lang="en-US" dirty="0" smtClean="0"/>
              <a:t>.</a:t>
            </a:r>
          </a:p>
          <a:p>
            <a:pPr lvl="0"/>
            <a:r>
              <a:rPr lang="es-ES" dirty="0"/>
              <a:t>Implementación del rastreo de las herramientas con un rastreador electromagnético.</a:t>
            </a:r>
            <a:endParaRPr lang="en-US" dirty="0"/>
          </a:p>
          <a:p>
            <a:pPr lvl="0"/>
            <a:r>
              <a:rPr lang="es-ES" dirty="0"/>
              <a:t>Fabricación de fantasmas de ultrasonido con alcohol </a:t>
            </a:r>
            <a:r>
              <a:rPr lang="es-ES" dirty="0" err="1"/>
              <a:t>polivinilico</a:t>
            </a:r>
            <a:r>
              <a:rPr lang="es-ES" dirty="0"/>
              <a:t>.</a:t>
            </a:r>
            <a:endParaRPr lang="en-US" dirty="0"/>
          </a:p>
          <a:p>
            <a:pPr lvl="0"/>
            <a:r>
              <a:rPr lang="es-ES" dirty="0"/>
              <a:t>Asistencia a un estudio de ablación por radio-frecuencia con nano partículas.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8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 Futuro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s-MX" dirty="0"/>
              <a:t>Implementación del método de segmentación de tumores en 3D.</a:t>
            </a:r>
            <a:endParaRPr lang="en-US" dirty="0"/>
          </a:p>
          <a:p>
            <a:pPr lvl="0"/>
            <a:r>
              <a:rPr lang="es-MX" dirty="0"/>
              <a:t>Implementación del método de generación de mallas en imágenes de ultrasonido de mama segmentadas.</a:t>
            </a:r>
            <a:endParaRPr lang="en-US" dirty="0"/>
          </a:p>
          <a:p>
            <a:pPr lvl="0"/>
            <a:r>
              <a:rPr lang="es-MX" dirty="0"/>
              <a:t>Implementación de la estimación del desplazamiento del tejido en imágenes de ultrasonido</a:t>
            </a:r>
            <a:r>
              <a:rPr lang="es-MX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35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dirty="0" smtClean="0"/>
              <a:t>Referencias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 fontAlgn="base"/>
            <a:r>
              <a:rPr lang="en-US" sz="1400" dirty="0"/>
              <a:t>[1] Chen D. R., Chang R. F., Wu W. F., Moon W. K., Wu W. L. (2003)  “3-D breast ultrasound segmentation using active contour model”. Ultrasound in Medicine &amp; Biology, Volume 29, Issue 7, Pages 1017–1026</a:t>
            </a:r>
          </a:p>
          <a:p>
            <a:pPr algn="just" fontAlgn="base"/>
            <a:r>
              <a:rPr lang="en-US" sz="1400" dirty="0"/>
              <a:t>[2] </a:t>
            </a:r>
            <a:r>
              <a:rPr lang="en-US" sz="1400" dirty="0" err="1"/>
              <a:t>Goskel</a:t>
            </a:r>
            <a:r>
              <a:rPr lang="en-US" sz="1400" dirty="0"/>
              <a:t> O., </a:t>
            </a:r>
            <a:r>
              <a:rPr lang="en-US" sz="1400" dirty="0" err="1"/>
              <a:t>Salcudean</a:t>
            </a:r>
            <a:r>
              <a:rPr lang="en-US" sz="1400" dirty="0"/>
              <a:t> S. E. (2009). “B-Mode Ultrasound Image Simulation in Deformable 3D Medium”. Transaction on Medical Imaging, Volume 28, Issue 11, Pages 1657-1669. </a:t>
            </a:r>
          </a:p>
          <a:p>
            <a:pPr algn="just"/>
            <a:r>
              <a:rPr lang="en-US" sz="1400" dirty="0"/>
              <a:t>[3] </a:t>
            </a:r>
            <a:r>
              <a:rPr lang="en-US" sz="1400" u="sng" dirty="0">
                <a:hlinkClick r:id="rId2"/>
              </a:rPr>
              <a:t>Huang Q. H</a:t>
            </a:r>
            <a:r>
              <a:rPr lang="en-US" sz="1400" u="sng" dirty="0"/>
              <a:t>.</a:t>
            </a:r>
            <a:r>
              <a:rPr lang="en-US" sz="1400" dirty="0"/>
              <a:t>, </a:t>
            </a:r>
            <a:r>
              <a:rPr lang="en-US" sz="1400" u="sng" dirty="0">
                <a:hlinkClick r:id="rId3"/>
              </a:rPr>
              <a:t>Lee S. Y</a:t>
            </a:r>
            <a:r>
              <a:rPr lang="en-US" sz="1400" u="sng" dirty="0"/>
              <a:t>.</a:t>
            </a:r>
            <a:r>
              <a:rPr lang="en-US" sz="1400" dirty="0"/>
              <a:t>, </a:t>
            </a:r>
            <a:r>
              <a:rPr lang="en-US" sz="1400" u="sng" dirty="0">
                <a:hlinkClick r:id="rId4"/>
              </a:rPr>
              <a:t>Liu L. Z</a:t>
            </a:r>
            <a:r>
              <a:rPr lang="en-US" sz="1400" u="sng" dirty="0"/>
              <a:t>.</a:t>
            </a:r>
            <a:r>
              <a:rPr lang="en-US" sz="1400" dirty="0"/>
              <a:t>, </a:t>
            </a:r>
            <a:r>
              <a:rPr lang="en-US" sz="1400" u="sng" dirty="0">
                <a:hlinkClick r:id="rId5"/>
              </a:rPr>
              <a:t>Lu M. H</a:t>
            </a:r>
            <a:r>
              <a:rPr lang="en-US" sz="1400" u="sng" dirty="0"/>
              <a:t>.</a:t>
            </a:r>
            <a:r>
              <a:rPr lang="en-US" sz="1400" dirty="0"/>
              <a:t>, </a:t>
            </a:r>
            <a:r>
              <a:rPr lang="en-US" sz="1400" u="sng" dirty="0">
                <a:hlinkClick r:id="rId6"/>
              </a:rPr>
              <a:t>Jin L. W</a:t>
            </a:r>
            <a:r>
              <a:rPr lang="en-US" sz="1400" u="sng" dirty="0"/>
              <a:t>.</a:t>
            </a:r>
            <a:r>
              <a:rPr lang="en-US" sz="1400" dirty="0"/>
              <a:t>, </a:t>
            </a:r>
            <a:r>
              <a:rPr lang="en-US" sz="1400" u="sng" dirty="0">
                <a:hlinkClick r:id="rId7"/>
              </a:rPr>
              <a:t>Li A. H</a:t>
            </a:r>
            <a:r>
              <a:rPr lang="en-US" sz="1400" dirty="0"/>
              <a:t>. (2012) “A robust graph-based segmentation method for breast tumors in ultrasound images”. </a:t>
            </a:r>
            <a:r>
              <a:rPr lang="en-US" sz="1400" u="sng" dirty="0" err="1">
                <a:hlinkClick r:id="rId8" tooltip="Ultrasonics."/>
              </a:rPr>
              <a:t>Ultrasonics</a:t>
            </a:r>
            <a:r>
              <a:rPr lang="en-US" sz="1400" u="sng" dirty="0">
                <a:hlinkClick r:id="rId8" tooltip="Ultrasonics."/>
              </a:rPr>
              <a:t>.</a:t>
            </a:r>
            <a:r>
              <a:rPr lang="en-US" sz="1400" dirty="0"/>
              <a:t>  Volume  52, Issue 2, Pages 266-275</a:t>
            </a:r>
          </a:p>
          <a:p>
            <a:pPr algn="just"/>
            <a:r>
              <a:rPr lang="en-US" sz="1400" dirty="0"/>
              <a:t>[4] </a:t>
            </a:r>
            <a:r>
              <a:rPr lang="en-US" sz="1400" u="sng" dirty="0">
                <a:hlinkClick r:id="rId9"/>
              </a:rPr>
              <a:t>Jiao</a:t>
            </a:r>
            <a:r>
              <a:rPr lang="en-US" sz="1400" u="sng" dirty="0"/>
              <a:t> j.</a:t>
            </a:r>
            <a:r>
              <a:rPr lang="en-US" sz="1400" dirty="0"/>
              <a:t>, </a:t>
            </a:r>
            <a:r>
              <a:rPr lang="en-US" sz="1400" u="sng" dirty="0">
                <a:hlinkClick r:id="rId10"/>
              </a:rPr>
              <a:t>Wang</a:t>
            </a:r>
            <a:r>
              <a:rPr lang="en-US" sz="1400" u="sng" dirty="0"/>
              <a:t> Y</a:t>
            </a:r>
            <a:r>
              <a:rPr lang="en-US" sz="1400" dirty="0"/>
              <a:t>. (2011) “Automatic Boundary Detection in Breast Ultrasound Images Based on Improved Pulse Coupled Neural Network and Active Contour Model”. 5th International Conference on </a:t>
            </a:r>
            <a:r>
              <a:rPr lang="en-US" sz="1400" u="sng" dirty="0">
                <a:hlinkClick r:id="rId11"/>
              </a:rPr>
              <a:t>Bioinformatics and Biomedical Engineering</a:t>
            </a:r>
            <a:r>
              <a:rPr lang="en-US" sz="1400" dirty="0"/>
              <a:t>, Pages 1 – 4.</a:t>
            </a:r>
            <a:endParaRPr lang="en-US" sz="1400" b="1" dirty="0"/>
          </a:p>
          <a:p>
            <a:pPr algn="just"/>
            <a:r>
              <a:rPr lang="en-US" sz="1400" dirty="0"/>
              <a:t>[5] </a:t>
            </a:r>
            <a:r>
              <a:rPr lang="en-US" sz="1400" u="sng" dirty="0" err="1">
                <a:hlinkClick r:id="rId12"/>
              </a:rPr>
              <a:t>Madabushi</a:t>
            </a:r>
            <a:r>
              <a:rPr lang="en-US" sz="1400" u="sng" dirty="0">
                <a:hlinkClick r:id="rId12"/>
              </a:rPr>
              <a:t> A</a:t>
            </a:r>
            <a:r>
              <a:rPr lang="en-US" sz="1400" u="sng" dirty="0"/>
              <a:t>.</a:t>
            </a:r>
            <a:r>
              <a:rPr lang="en-US" sz="1400" dirty="0"/>
              <a:t>, </a:t>
            </a:r>
            <a:r>
              <a:rPr lang="en-US" sz="1400" u="sng" dirty="0">
                <a:hlinkClick r:id="rId13"/>
              </a:rPr>
              <a:t>Metaxas D. N</a:t>
            </a:r>
            <a:r>
              <a:rPr lang="en-US" sz="1400" dirty="0"/>
              <a:t>. (2003) “Combining low-, high-level and empirical domain knowledge for automated segmentation of ultrasonic breast lesions”. </a:t>
            </a:r>
            <a:r>
              <a:rPr lang="en-US" sz="1400" u="sng" dirty="0">
                <a:hlinkClick r:id="rId14" tooltip="IEEE transactions on medical imaging."/>
              </a:rPr>
              <a:t>,</a:t>
            </a:r>
            <a:r>
              <a:rPr lang="en-US" sz="1400" u="sng" dirty="0"/>
              <a:t> Volume</a:t>
            </a:r>
            <a:r>
              <a:rPr lang="en-US" sz="1400" dirty="0"/>
              <a:t>  22, Issue 2, Pages 155-169.</a:t>
            </a:r>
          </a:p>
          <a:p>
            <a:pPr algn="just"/>
            <a:r>
              <a:rPr lang="en-US" sz="1400" dirty="0"/>
              <a:t>[6] </a:t>
            </a:r>
            <a:r>
              <a:rPr lang="en-US" sz="1400" dirty="0" err="1"/>
              <a:t>Azar</a:t>
            </a:r>
            <a:r>
              <a:rPr lang="en-US" sz="1400" dirty="0"/>
              <a:t> F. S., Metaxas D. N., </a:t>
            </a:r>
            <a:r>
              <a:rPr lang="en-US" sz="1400" dirty="0" err="1"/>
              <a:t>Schnall</a:t>
            </a:r>
            <a:r>
              <a:rPr lang="en-US" sz="1400" dirty="0"/>
              <a:t> M. D. (2002) “Methods for modeling and predicting mechanical deformations of the breast under external perturbations”. Medical Image Analysis, Volume 6, Pages 1- 27.</a:t>
            </a:r>
            <a:endParaRPr lang="en-US" sz="1400" b="1" dirty="0"/>
          </a:p>
          <a:p>
            <a:pPr algn="just"/>
            <a:r>
              <a:rPr lang="en-US" sz="1400" dirty="0"/>
              <a:t>[7] </a:t>
            </a:r>
            <a:r>
              <a:rPr lang="en-US" sz="1400" u="sng" dirty="0">
                <a:hlinkClick r:id="rId15"/>
              </a:rPr>
              <a:t>Stavros AT</a:t>
            </a:r>
            <a:r>
              <a:rPr lang="en-US" sz="1400" dirty="0"/>
              <a:t>, </a:t>
            </a:r>
            <a:r>
              <a:rPr lang="en-US" sz="1400" u="sng" dirty="0" err="1">
                <a:hlinkClick r:id="rId16"/>
              </a:rPr>
              <a:t>Thickman</a:t>
            </a:r>
            <a:r>
              <a:rPr lang="en-US" sz="1400" u="sng" dirty="0">
                <a:hlinkClick r:id="rId16"/>
              </a:rPr>
              <a:t> D</a:t>
            </a:r>
            <a:r>
              <a:rPr lang="en-US" sz="1400" dirty="0"/>
              <a:t>, </a:t>
            </a:r>
            <a:r>
              <a:rPr lang="en-US" sz="1400" u="sng" dirty="0">
                <a:hlinkClick r:id="rId17"/>
              </a:rPr>
              <a:t>Rapp CL</a:t>
            </a:r>
            <a:r>
              <a:rPr lang="en-US" sz="1400" dirty="0"/>
              <a:t>, </a:t>
            </a:r>
            <a:r>
              <a:rPr lang="en-US" sz="1400" u="sng" dirty="0">
                <a:hlinkClick r:id="rId18"/>
              </a:rPr>
              <a:t>Dennis MA</a:t>
            </a:r>
            <a:r>
              <a:rPr lang="en-US" sz="1400" dirty="0"/>
              <a:t>, </a:t>
            </a:r>
            <a:r>
              <a:rPr lang="en-US" sz="1400" u="sng" dirty="0">
                <a:hlinkClick r:id="rId19"/>
              </a:rPr>
              <a:t>Parker SH</a:t>
            </a:r>
            <a:r>
              <a:rPr lang="en-US" sz="1400" dirty="0"/>
              <a:t>, </a:t>
            </a:r>
            <a:r>
              <a:rPr lang="en-US" sz="1400" u="sng" dirty="0" err="1">
                <a:hlinkClick r:id="rId20"/>
              </a:rPr>
              <a:t>Sisney</a:t>
            </a:r>
            <a:r>
              <a:rPr lang="en-US" sz="1400" u="sng" dirty="0">
                <a:hlinkClick r:id="rId20"/>
              </a:rPr>
              <a:t> GA</a:t>
            </a:r>
            <a:r>
              <a:rPr lang="en-US" sz="1400" dirty="0"/>
              <a:t>. (1995) “Solid breast nodules: Use of </a:t>
            </a:r>
            <a:r>
              <a:rPr lang="en-US" sz="1400" dirty="0" err="1"/>
              <a:t>sonography</a:t>
            </a:r>
            <a:r>
              <a:rPr lang="en-US" sz="1400" dirty="0"/>
              <a:t> to distinguish between benign and malignant lesions” Radiology, Volume 196, Issue 1, Pages 123-134.</a:t>
            </a:r>
            <a:endParaRPr lang="en-US" sz="1400" b="1" dirty="0"/>
          </a:p>
          <a:p>
            <a:pPr algn="just"/>
            <a:r>
              <a:rPr lang="en-US" sz="1400" dirty="0"/>
              <a:t>[8] </a:t>
            </a:r>
            <a:r>
              <a:rPr lang="en-US" sz="1400" dirty="0" err="1"/>
              <a:t>Leutch</a:t>
            </a:r>
            <a:r>
              <a:rPr lang="en-US" sz="1400" dirty="0"/>
              <a:t> W. </a:t>
            </a:r>
            <a:r>
              <a:rPr lang="en-US" sz="1400" dirty="0" err="1"/>
              <a:t>Leutch</a:t>
            </a:r>
            <a:r>
              <a:rPr lang="en-US" sz="1400" dirty="0"/>
              <a:t> D. (2000) “Teaching Atlas of Breast Ultrasound”, New York: </a:t>
            </a:r>
            <a:r>
              <a:rPr lang="en-US" sz="1400" dirty="0" err="1"/>
              <a:t>Thieme</a:t>
            </a:r>
            <a:r>
              <a:rPr lang="en-US" sz="1400" dirty="0"/>
              <a:t> Medical, Pages 24-38</a:t>
            </a:r>
            <a:r>
              <a:rPr lang="en-US" sz="1400" dirty="0" smtClean="0"/>
              <a:t>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29302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200" dirty="0"/>
              <a:t>[9] </a:t>
            </a:r>
            <a:r>
              <a:rPr lang="en-US" sz="3200" u="sng" dirty="0" err="1">
                <a:hlinkClick r:id="rId2"/>
              </a:rPr>
              <a:t>Abd-Elmoniem</a:t>
            </a:r>
            <a:r>
              <a:rPr lang="en-US" sz="3200" u="sng" dirty="0">
                <a:hlinkClick r:id="rId2"/>
              </a:rPr>
              <a:t> K. Z</a:t>
            </a:r>
            <a:r>
              <a:rPr lang="en-US" sz="3200" u="sng" dirty="0"/>
              <a:t>.</a:t>
            </a:r>
            <a:r>
              <a:rPr lang="en-US" sz="3200" dirty="0"/>
              <a:t>, </a:t>
            </a:r>
            <a:r>
              <a:rPr lang="en-US" sz="3200" u="sng" dirty="0">
                <a:hlinkClick r:id="rId3"/>
              </a:rPr>
              <a:t>Youssef A. B</a:t>
            </a:r>
            <a:r>
              <a:rPr lang="en-US" sz="3200" u="sng" dirty="0"/>
              <a:t>.</a:t>
            </a:r>
            <a:r>
              <a:rPr lang="en-US" sz="3200" dirty="0"/>
              <a:t>, </a:t>
            </a:r>
            <a:r>
              <a:rPr lang="en-US" sz="3200" u="sng" dirty="0" err="1">
                <a:hlinkClick r:id="rId4"/>
              </a:rPr>
              <a:t>Kadah</a:t>
            </a:r>
            <a:r>
              <a:rPr lang="en-US" sz="3200" u="sng" dirty="0">
                <a:hlinkClick r:id="rId4"/>
              </a:rPr>
              <a:t> Y. M</a:t>
            </a:r>
            <a:r>
              <a:rPr lang="en-US" sz="3200" dirty="0"/>
              <a:t>. (2002) “Real-time speckle reduction and coherence enhancement in ultrasound imaging via nonlinear anisotropic diffusion”. </a:t>
            </a:r>
            <a:r>
              <a:rPr lang="en-US" sz="3200" u="sng" dirty="0">
                <a:hlinkClick r:id="rId5" tooltip="IEEE transactions on bio-medical engineering."/>
              </a:rPr>
              <a:t>IEEE Trans Biomed Eng.</a:t>
            </a:r>
            <a:r>
              <a:rPr lang="en-US" sz="3200" dirty="0"/>
              <a:t> Volume 49, Issue 9, Pages 997-1014.</a:t>
            </a:r>
          </a:p>
          <a:p>
            <a:r>
              <a:rPr lang="en-US" sz="3200" dirty="0"/>
              <a:t>[10] </a:t>
            </a:r>
            <a:r>
              <a:rPr lang="en-US" sz="3200" u="sng" dirty="0">
                <a:hlinkClick r:id="rId6"/>
              </a:rPr>
              <a:t>Chang R. F</a:t>
            </a:r>
            <a:r>
              <a:rPr lang="en-US" sz="3200" u="sng" dirty="0"/>
              <a:t>.</a:t>
            </a:r>
            <a:r>
              <a:rPr lang="en-US" sz="3200" dirty="0"/>
              <a:t>, </a:t>
            </a:r>
            <a:r>
              <a:rPr lang="en-US" sz="3200" u="sng" dirty="0">
                <a:hlinkClick r:id="rId7"/>
              </a:rPr>
              <a:t>Wu W. J</a:t>
            </a:r>
            <a:r>
              <a:rPr lang="en-US" sz="3200" u="sng" dirty="0"/>
              <a:t>.</a:t>
            </a:r>
            <a:r>
              <a:rPr lang="en-US" sz="3200" dirty="0"/>
              <a:t>, </a:t>
            </a:r>
            <a:r>
              <a:rPr lang="en-US" sz="3200" u="sng" dirty="0">
                <a:hlinkClick r:id="rId8"/>
              </a:rPr>
              <a:t>Moon W. K</a:t>
            </a:r>
            <a:r>
              <a:rPr lang="en-US" sz="3200" u="sng" dirty="0"/>
              <a:t>.</a:t>
            </a:r>
            <a:r>
              <a:rPr lang="en-US" sz="3200" dirty="0"/>
              <a:t>, </a:t>
            </a:r>
            <a:r>
              <a:rPr lang="en-US" sz="3200" u="sng" dirty="0">
                <a:hlinkClick r:id="rId9"/>
              </a:rPr>
              <a:t>Chen D. R</a:t>
            </a:r>
            <a:r>
              <a:rPr lang="en-US" sz="3200" dirty="0"/>
              <a:t>. (2005)  “Automatic ultrasound segmentation and morphology based diagnosis of solid breast tumors”. </a:t>
            </a:r>
            <a:r>
              <a:rPr lang="en-US" sz="3200" u="sng" dirty="0">
                <a:hlinkClick r:id="rId10" tooltip="Breast cancer research and treatment."/>
              </a:rPr>
              <a:t>Breast Cancer Res Treat.</a:t>
            </a:r>
            <a:r>
              <a:rPr lang="en-US" sz="3200" dirty="0"/>
              <a:t> 2005 Jan;89(2):179-185.</a:t>
            </a:r>
          </a:p>
          <a:p>
            <a:r>
              <a:rPr lang="en-US" sz="3200" dirty="0"/>
              <a:t>[11]</a:t>
            </a:r>
            <a:r>
              <a:rPr lang="en-US" sz="3200" u="sng" dirty="0">
                <a:hlinkClick r:id="rId11"/>
              </a:rPr>
              <a:t> Huang</a:t>
            </a:r>
            <a:r>
              <a:rPr lang="en-US" sz="3200" u="sng" dirty="0"/>
              <a:t> S. F.</a:t>
            </a:r>
            <a:r>
              <a:rPr lang="en-US" sz="3200" dirty="0"/>
              <a:t>, </a:t>
            </a:r>
            <a:r>
              <a:rPr lang="en-US" sz="3200" u="sng" dirty="0">
                <a:hlinkClick r:id="rId12"/>
              </a:rPr>
              <a:t>Chen</a:t>
            </a:r>
            <a:r>
              <a:rPr lang="en-US" sz="3200" u="sng" dirty="0"/>
              <a:t> Y. C.</a:t>
            </a:r>
            <a:r>
              <a:rPr lang="en-US" sz="3200" dirty="0"/>
              <a:t>, </a:t>
            </a:r>
            <a:r>
              <a:rPr lang="en-US" sz="3200" u="sng" dirty="0">
                <a:hlinkClick r:id="rId13"/>
              </a:rPr>
              <a:t>Moon</a:t>
            </a:r>
            <a:r>
              <a:rPr lang="en-US" sz="3200" u="sng" dirty="0"/>
              <a:t> W. K</a:t>
            </a:r>
            <a:r>
              <a:rPr lang="en-US" sz="3200" dirty="0"/>
              <a:t>. (2008)  “Neural network analysis applied to tumor segmentation on 3D breast ultrasound images”. </a:t>
            </a:r>
            <a:r>
              <a:rPr lang="en-US" sz="3200" u="sng" dirty="0">
                <a:hlinkClick r:id="rId14"/>
              </a:rPr>
              <a:t>Biomedical Imaging: From Nano to Macro, </a:t>
            </a:r>
            <a:r>
              <a:rPr lang="en-US" sz="3200" dirty="0"/>
              <a:t> Pages 1303 – 1306. </a:t>
            </a:r>
            <a:endParaRPr lang="en-US" sz="3200" b="1" dirty="0"/>
          </a:p>
          <a:p>
            <a:r>
              <a:rPr lang="es-ES" sz="3200" dirty="0"/>
              <a:t>[12] </a:t>
            </a:r>
            <a:r>
              <a:rPr lang="es-ES" sz="3200" u="sng" dirty="0" err="1">
                <a:hlinkClick r:id="rId15"/>
              </a:rPr>
              <a:t>Liao</a:t>
            </a:r>
            <a:r>
              <a:rPr lang="es-ES" sz="3200" u="sng" dirty="0">
                <a:hlinkClick r:id="rId15"/>
              </a:rPr>
              <a:t> Y. Y</a:t>
            </a:r>
            <a:r>
              <a:rPr lang="es-ES" sz="3200" u="sng" dirty="0"/>
              <a:t>.</a:t>
            </a:r>
            <a:r>
              <a:rPr lang="es-ES" sz="3200" dirty="0"/>
              <a:t>, </a:t>
            </a:r>
            <a:r>
              <a:rPr lang="es-ES" sz="3200" u="sng" dirty="0" err="1">
                <a:hlinkClick r:id="rId16"/>
              </a:rPr>
              <a:t>Wu</a:t>
            </a:r>
            <a:r>
              <a:rPr lang="es-ES" sz="3200" u="sng" dirty="0">
                <a:hlinkClick r:id="rId16"/>
              </a:rPr>
              <a:t> J. C</a:t>
            </a:r>
            <a:r>
              <a:rPr lang="es-ES" sz="3200" u="sng" dirty="0"/>
              <a:t>.</a:t>
            </a:r>
            <a:r>
              <a:rPr lang="es-ES" sz="3200" dirty="0"/>
              <a:t>, </a:t>
            </a:r>
            <a:r>
              <a:rPr lang="es-ES" sz="3200" u="sng" dirty="0">
                <a:hlinkClick r:id="rId17"/>
              </a:rPr>
              <a:t>Li C. H</a:t>
            </a:r>
            <a:r>
              <a:rPr lang="es-ES" sz="3200" u="sng" dirty="0"/>
              <a:t>.</a:t>
            </a:r>
            <a:r>
              <a:rPr lang="es-ES" sz="3200" dirty="0"/>
              <a:t>, </a:t>
            </a:r>
            <a:r>
              <a:rPr lang="es-ES" sz="3200" u="sng" dirty="0" err="1">
                <a:hlinkClick r:id="rId18"/>
              </a:rPr>
              <a:t>Yeh</a:t>
            </a:r>
            <a:r>
              <a:rPr lang="es-ES" sz="3200" u="sng" dirty="0">
                <a:hlinkClick r:id="rId18"/>
              </a:rPr>
              <a:t> C. K</a:t>
            </a:r>
            <a:r>
              <a:rPr lang="es-ES" sz="3200" dirty="0"/>
              <a:t>. </a:t>
            </a:r>
            <a:r>
              <a:rPr lang="en-US" sz="3200" dirty="0"/>
              <a:t>(2011) “Texture feature analysis for breast ultrasound image enhancement”. </a:t>
            </a:r>
            <a:r>
              <a:rPr lang="en-US" sz="3200" u="sng" dirty="0" err="1">
                <a:hlinkClick r:id="rId19" tooltip="Ultrasonic imaging."/>
              </a:rPr>
              <a:t>Ultrason</a:t>
            </a:r>
            <a:r>
              <a:rPr lang="en-US" sz="3200" u="sng" dirty="0">
                <a:hlinkClick r:id="rId19" tooltip="Ultrasonic imaging."/>
              </a:rPr>
              <a:t> Imaging,</a:t>
            </a:r>
            <a:r>
              <a:rPr lang="en-US" sz="3200" dirty="0"/>
              <a:t> </a:t>
            </a:r>
            <a:r>
              <a:rPr lang="en-US" sz="3200" dirty="0" err="1"/>
              <a:t>Voume</a:t>
            </a:r>
            <a:r>
              <a:rPr lang="en-US" sz="3200" dirty="0"/>
              <a:t> 33, Issue 4, Pages 264-278.</a:t>
            </a:r>
          </a:p>
          <a:p>
            <a:pPr fontAlgn="base"/>
            <a:r>
              <a:rPr lang="en-US" sz="3200" dirty="0"/>
              <a:t>[13] Liu B., Cheng H. D., Huang J., </a:t>
            </a:r>
            <a:r>
              <a:rPr lang="en-US" sz="3200" dirty="0" err="1"/>
              <a:t>Tian</a:t>
            </a:r>
            <a:r>
              <a:rPr lang="en-US" sz="3200" dirty="0"/>
              <a:t> J., Tang X., Liu J. (2010) “Fully automatic and segmentation-robust classification of breast tumors based on local texture analysis of ultrasound images” Pattern Recognition, Volume 43, Issue 1, Pages 280–298.</a:t>
            </a:r>
          </a:p>
          <a:p>
            <a:r>
              <a:rPr lang="en-US" sz="3200" dirty="0"/>
              <a:t>[14] </a:t>
            </a:r>
            <a:r>
              <a:rPr lang="en-US" sz="3200" u="sng" dirty="0">
                <a:hlinkClick r:id="rId20"/>
              </a:rPr>
              <a:t>Bader W</a:t>
            </a:r>
            <a:r>
              <a:rPr lang="en-US" sz="3200" u="sng" dirty="0"/>
              <a:t>.</a:t>
            </a:r>
            <a:r>
              <a:rPr lang="en-US" sz="3200" dirty="0"/>
              <a:t>, </a:t>
            </a:r>
            <a:r>
              <a:rPr lang="en-US" sz="3200" u="sng" dirty="0" err="1">
                <a:hlinkClick r:id="rId21"/>
              </a:rPr>
              <a:t>Böhmer</a:t>
            </a:r>
            <a:r>
              <a:rPr lang="en-US" sz="3200" u="sng" dirty="0">
                <a:hlinkClick r:id="rId21"/>
              </a:rPr>
              <a:t> S</a:t>
            </a:r>
            <a:r>
              <a:rPr lang="en-US" sz="3200" u="sng" dirty="0"/>
              <a:t>.</a:t>
            </a:r>
            <a:r>
              <a:rPr lang="en-US" sz="3200" dirty="0"/>
              <a:t>, </a:t>
            </a:r>
            <a:r>
              <a:rPr lang="en-US" sz="3200" u="sng" dirty="0">
                <a:hlinkClick r:id="rId22"/>
              </a:rPr>
              <a:t>van </a:t>
            </a:r>
            <a:r>
              <a:rPr lang="en-US" sz="3200" u="sng" dirty="0" err="1">
                <a:hlinkClick r:id="rId22"/>
              </a:rPr>
              <a:t>Leeuwen</a:t>
            </a:r>
            <a:r>
              <a:rPr lang="en-US" sz="3200" u="sng" dirty="0">
                <a:hlinkClick r:id="rId22"/>
              </a:rPr>
              <a:t> P</a:t>
            </a:r>
            <a:r>
              <a:rPr lang="en-US" sz="3200" u="sng" dirty="0"/>
              <a:t>.</a:t>
            </a:r>
            <a:r>
              <a:rPr lang="en-US" sz="3200" dirty="0"/>
              <a:t>, </a:t>
            </a:r>
            <a:r>
              <a:rPr lang="en-US" sz="3200" u="sng" dirty="0" err="1">
                <a:hlinkClick r:id="rId23"/>
              </a:rPr>
              <a:t>Hackmann</a:t>
            </a:r>
            <a:r>
              <a:rPr lang="en-US" sz="3200" u="sng" dirty="0">
                <a:hlinkClick r:id="rId23"/>
              </a:rPr>
              <a:t> J</a:t>
            </a:r>
            <a:r>
              <a:rPr lang="en-US" sz="3200" u="sng" dirty="0"/>
              <a:t>.</a:t>
            </a:r>
            <a:r>
              <a:rPr lang="en-US" sz="3200" dirty="0"/>
              <a:t>, </a:t>
            </a:r>
            <a:r>
              <a:rPr lang="en-US" sz="3200" u="sng" dirty="0" err="1">
                <a:hlinkClick r:id="rId24"/>
              </a:rPr>
              <a:t>Westhof</a:t>
            </a:r>
            <a:r>
              <a:rPr lang="en-US" sz="3200" u="sng" dirty="0">
                <a:hlinkClick r:id="rId24"/>
              </a:rPr>
              <a:t> G</a:t>
            </a:r>
            <a:r>
              <a:rPr lang="en-US" sz="3200" u="sng" dirty="0"/>
              <a:t>.</a:t>
            </a:r>
            <a:r>
              <a:rPr lang="en-US" sz="3200" dirty="0"/>
              <a:t>, </a:t>
            </a:r>
            <a:r>
              <a:rPr lang="en-US" sz="3200" u="sng" dirty="0" err="1">
                <a:hlinkClick r:id="rId25"/>
              </a:rPr>
              <a:t>Hatzmann</a:t>
            </a:r>
            <a:r>
              <a:rPr lang="en-US" sz="3200" u="sng" dirty="0">
                <a:hlinkClick r:id="rId25"/>
              </a:rPr>
              <a:t> W</a:t>
            </a:r>
            <a:r>
              <a:rPr lang="en-US" sz="3200" dirty="0"/>
              <a:t>. (2000) “Does texture analysis improve breast ultrasound precision?”. </a:t>
            </a:r>
            <a:r>
              <a:rPr lang="en-US" sz="3200" u="sng" dirty="0">
                <a:hlinkClick r:id="rId26" tooltip="Ultrasound in obstetrics &amp; gynecology : the official journal of the International Society of Ultrasound in Obstetrics and Gynecology."/>
              </a:rPr>
              <a:t>Ultrasound </a:t>
            </a:r>
            <a:r>
              <a:rPr lang="en-US" sz="3200" u="sng" dirty="0" err="1">
                <a:hlinkClick r:id="rId26" tooltip="Ultrasound in obstetrics &amp; gynecology : the official journal of the International Society of Ultrasound in Obstetrics and Gynecology."/>
              </a:rPr>
              <a:t>Obstet</a:t>
            </a:r>
            <a:r>
              <a:rPr lang="en-US" sz="3200" u="sng" dirty="0">
                <a:hlinkClick r:id="rId26" tooltip="Ultrasound in obstetrics &amp; gynecology : the official journal of the International Society of Ultrasound in Obstetrics and Gynecology."/>
              </a:rPr>
              <a:t> </a:t>
            </a:r>
            <a:r>
              <a:rPr lang="en-US" sz="3200" u="sng" dirty="0" err="1">
                <a:hlinkClick r:id="rId26" tooltip="Ultrasound in obstetrics &amp; gynecology : the official journal of the International Society of Ultrasound in Obstetrics and Gynecology."/>
              </a:rPr>
              <a:t>Gynecol</a:t>
            </a:r>
            <a:r>
              <a:rPr lang="en-US" sz="3200" u="sng" dirty="0">
                <a:hlinkClick r:id="rId26" tooltip="Ultrasound in obstetrics &amp; gynecology : the official journal of the International Society of Ultrasound in Obstetrics and Gynecology."/>
              </a:rPr>
              <a:t>,</a:t>
            </a:r>
            <a:r>
              <a:rPr lang="en-US" sz="3200" u="sng" dirty="0"/>
              <a:t> Volume 15, Issue 4, Pages </a:t>
            </a:r>
            <a:r>
              <a:rPr lang="en-US" sz="3200" dirty="0"/>
              <a:t>311-316.</a:t>
            </a:r>
          </a:p>
          <a:p>
            <a:r>
              <a:rPr lang="en-US" sz="3200" dirty="0"/>
              <a:t>[15] </a:t>
            </a:r>
            <a:r>
              <a:rPr lang="en-US" sz="3200" u="sng" dirty="0">
                <a:hlinkClick r:id="rId27"/>
              </a:rPr>
              <a:t>Chen</a:t>
            </a:r>
            <a:r>
              <a:rPr lang="en-US" sz="3200" u="sng" dirty="0"/>
              <a:t> Q.</a:t>
            </a:r>
            <a:r>
              <a:rPr lang="en-US" sz="3200" dirty="0"/>
              <a:t>, </a:t>
            </a:r>
            <a:r>
              <a:rPr lang="en-US" sz="3200" u="sng" dirty="0">
                <a:hlinkClick r:id="rId28"/>
              </a:rPr>
              <a:t>Liu</a:t>
            </a:r>
            <a:r>
              <a:rPr lang="en-US" sz="3200" u="sng" dirty="0"/>
              <a:t> Q.</a:t>
            </a:r>
            <a:r>
              <a:rPr lang="en-US" sz="3200" dirty="0"/>
              <a:t> (2010) “Textural Feature Analysis for Ultrasound Breast Tumor Images”. 4th International Conference on Bioinformatics and Biomedical Engineering. Pages. 1 - 4 </a:t>
            </a:r>
            <a:endParaRPr lang="en-US" sz="32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_tradnl" b="1" dirty="0"/>
              <a:t>OBJETIVO </a:t>
            </a:r>
            <a:r>
              <a:rPr lang="es-ES_tradnl" b="1" dirty="0" smtClean="0"/>
              <a:t>GENERAL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s-ES" dirty="0">
                <a:latin typeface="Times New Roman"/>
                <a:ea typeface="Calibri"/>
                <a:cs typeface="Times New Roman"/>
              </a:rPr>
              <a:t>El objetivo de este proyecto es el desarrollo de un método para generar ultrasonido 3D rastreado </a:t>
            </a:r>
            <a:r>
              <a:rPr lang="es-ES" dirty="0" smtClean="0">
                <a:latin typeface="Times New Roman"/>
                <a:ea typeface="Calibri"/>
                <a:cs typeface="Times New Roman"/>
              </a:rPr>
              <a:t>adaptativo, </a:t>
            </a:r>
            <a:r>
              <a:rPr lang="es-ES" dirty="0">
                <a:latin typeface="Times New Roman"/>
                <a:ea typeface="Calibri"/>
                <a:cs typeface="Times New Roman"/>
              </a:rPr>
              <a:t>haciendo uso de una sonda de ultrasonido 2D convencional. 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Users\Fabian\Desktop\descarg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23289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Fabian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614" y="4359045"/>
            <a:ext cx="2517493" cy="124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Fabian\Desktop\descarga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37601"/>
            <a:ext cx="26670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47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 anterior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s-ES_tradnl" dirty="0"/>
              <a:t>Estudio del estado del arte de la cirugía asistida por computadora.</a:t>
            </a:r>
            <a:endParaRPr lang="en-US" dirty="0"/>
          </a:p>
          <a:p>
            <a:pPr lvl="0"/>
            <a:r>
              <a:rPr lang="es-ES_tradnl" dirty="0"/>
              <a:t>Estudio del estado del </a:t>
            </a:r>
            <a:r>
              <a:rPr lang="es-ES_tradnl" dirty="0" smtClean="0"/>
              <a:t>arte, implementación y validación </a:t>
            </a:r>
            <a:r>
              <a:rPr lang="es-ES_tradnl" dirty="0"/>
              <a:t>de la </a:t>
            </a:r>
            <a:r>
              <a:rPr lang="es-ES_tradnl" dirty="0" smtClean="0"/>
              <a:t>calibración </a:t>
            </a:r>
            <a:r>
              <a:rPr lang="es-ES_tradnl" dirty="0"/>
              <a:t>de una sonda de ultrasonido.</a:t>
            </a:r>
            <a:endParaRPr lang="en-US" dirty="0"/>
          </a:p>
          <a:p>
            <a:pPr lvl="0"/>
            <a:r>
              <a:rPr lang="es-ES_tradnl" dirty="0"/>
              <a:t>Estudio del estado del </a:t>
            </a:r>
            <a:r>
              <a:rPr lang="es-ES_tradnl" dirty="0" smtClean="0"/>
              <a:t>arte, implementación y validación de la generación </a:t>
            </a:r>
            <a:r>
              <a:rPr lang="es-ES_tradnl" dirty="0"/>
              <a:t>de volúmenes de ultrasonido a partir de imágenes 2D.</a:t>
            </a:r>
            <a:endParaRPr lang="en-US" dirty="0"/>
          </a:p>
          <a:p>
            <a:pPr lvl="0"/>
            <a:r>
              <a:rPr lang="es-ES_tradnl" dirty="0" smtClean="0"/>
              <a:t>Implementación </a:t>
            </a:r>
            <a:r>
              <a:rPr lang="es-ES_tradnl" dirty="0"/>
              <a:t>de la calibración de la aguja de biopsia.</a:t>
            </a:r>
            <a:endParaRPr lang="en-US" dirty="0"/>
          </a:p>
          <a:p>
            <a:pPr lvl="0"/>
            <a:r>
              <a:rPr lang="es-ES_tradnl" dirty="0"/>
              <a:t>Implementación del rastreo y representación virtual de las herramientas usadas en la toma de biopsias con aguja.</a:t>
            </a:r>
            <a:endParaRPr lang="en-US" dirty="0"/>
          </a:p>
          <a:p>
            <a:pPr lvl="0"/>
            <a:r>
              <a:rPr lang="es-ES_tradnl" dirty="0"/>
              <a:t>Estudio del estado del arte de segmentación de tumores de mama en imágenes de ultrasonido.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0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 Semestral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</a:pPr>
            <a:r>
              <a:rPr lang="es-ES" dirty="0">
                <a:latin typeface="Calibri"/>
                <a:ea typeface="Calibri"/>
                <a:cs typeface="Times New Roman"/>
              </a:rPr>
              <a:t>Implementación de un método de segmentación de tumores de mama en imagines de ultrasonido.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algn="just">
              <a:spcBef>
                <a:spcPts val="0"/>
              </a:spcBef>
            </a:pPr>
            <a:r>
              <a:rPr lang="es-ES" dirty="0" smtClean="0">
                <a:latin typeface="Calibri"/>
                <a:ea typeface="Calibri"/>
                <a:cs typeface="Times New Roman"/>
              </a:rPr>
              <a:t>Estudio del estado del arte de la segmentación de agujas en imagines de ultrasonido.</a:t>
            </a:r>
            <a:endParaRPr lang="en-US" dirty="0" smtClean="0">
              <a:latin typeface="Calibri"/>
              <a:ea typeface="Calibri"/>
              <a:cs typeface="Times New Roman"/>
            </a:endParaRPr>
          </a:p>
          <a:p>
            <a:pPr algn="just">
              <a:spcBef>
                <a:spcPts val="0"/>
              </a:spcBef>
            </a:pPr>
            <a:r>
              <a:rPr lang="es-ES" dirty="0" smtClean="0">
                <a:latin typeface="Calibri"/>
                <a:ea typeface="Calibri"/>
                <a:cs typeface="Times New Roman"/>
              </a:rPr>
              <a:t>Estudio </a:t>
            </a:r>
            <a:r>
              <a:rPr lang="es-ES" dirty="0">
                <a:latin typeface="Calibri"/>
                <a:ea typeface="Calibri"/>
                <a:cs typeface="Times New Roman"/>
              </a:rPr>
              <a:t>del arte de </a:t>
            </a:r>
            <a:r>
              <a:rPr lang="es-ES" dirty="0" err="1">
                <a:latin typeface="Calibri"/>
                <a:ea typeface="Calibri"/>
                <a:cs typeface="Times New Roman"/>
              </a:rPr>
              <a:t>elastografía</a:t>
            </a:r>
            <a:r>
              <a:rPr lang="es-ES" dirty="0">
                <a:latin typeface="Calibri"/>
                <a:ea typeface="Calibri"/>
                <a:cs typeface="Times New Roman"/>
              </a:rPr>
              <a:t> 3D.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algn="just">
              <a:spcBef>
                <a:spcPts val="0"/>
              </a:spcBef>
            </a:pPr>
            <a:r>
              <a:rPr lang="es-ES" dirty="0">
                <a:latin typeface="Calibri"/>
                <a:ea typeface="Calibri"/>
                <a:cs typeface="Times New Roman"/>
              </a:rPr>
              <a:t>Estudio del estado del arte de modelos deformables de mama</a:t>
            </a:r>
            <a:r>
              <a:rPr lang="es-ES" dirty="0" smtClean="0">
                <a:latin typeface="Calibri"/>
                <a:ea typeface="Calibri"/>
                <a:cs typeface="Times New Roman"/>
              </a:rPr>
              <a:t>.</a:t>
            </a:r>
            <a:endParaRPr lang="en-US" dirty="0" smtClean="0">
              <a:latin typeface="Calibri"/>
              <a:ea typeface="Calibri"/>
              <a:cs typeface="Times New Roman"/>
            </a:endParaRPr>
          </a:p>
          <a:p>
            <a:pPr algn="just">
              <a:spcBef>
                <a:spcPts val="0"/>
              </a:spcBef>
              <a:spcAft>
                <a:spcPts val="1000"/>
              </a:spcAft>
            </a:pPr>
            <a:r>
              <a:rPr lang="es-ES" dirty="0" smtClean="0">
                <a:latin typeface="Calibri"/>
                <a:ea typeface="Calibri"/>
                <a:cs typeface="Times New Roman"/>
              </a:rPr>
              <a:t>Estudio </a:t>
            </a:r>
            <a:r>
              <a:rPr lang="es-ES" dirty="0">
                <a:latin typeface="Calibri"/>
                <a:ea typeface="Calibri"/>
                <a:cs typeface="Times New Roman"/>
              </a:rPr>
              <a:t>del estado del arte de biopsias guiadas por imágenes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5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Segemtación</a:t>
            </a:r>
            <a:r>
              <a:rPr lang="es-ES" dirty="0" smtClean="0"/>
              <a:t>: Estado del Arte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s-ES" dirty="0" smtClean="0">
                <a:latin typeface="Calibri"/>
                <a:ea typeface="Calibri"/>
                <a:cs typeface="Calibri"/>
              </a:rPr>
              <a:t>El proceso de segmentación es difícil debido a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662940" lvl="1" indent="-342900" algn="just">
              <a:lnSpc>
                <a:spcPct val="115000"/>
              </a:lnSpc>
              <a:spcBef>
                <a:spcPts val="0"/>
              </a:spcBef>
              <a:buFont typeface="Symbol"/>
              <a:buChar char=""/>
            </a:pPr>
            <a:r>
              <a:rPr lang="es-ES" i="1" dirty="0" err="1" smtClean="0">
                <a:latin typeface="Calibri"/>
                <a:ea typeface="Calibri"/>
                <a:cs typeface="Calibri"/>
              </a:rPr>
              <a:t>Speckle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662940" lvl="1" indent="-342900" algn="just">
              <a:lnSpc>
                <a:spcPct val="115000"/>
              </a:lnSpc>
              <a:spcBef>
                <a:spcPts val="0"/>
              </a:spcBef>
              <a:buFont typeface="Symbol"/>
              <a:buChar char=""/>
            </a:pPr>
            <a:r>
              <a:rPr lang="es-ES" dirty="0">
                <a:latin typeface="Calibri"/>
                <a:ea typeface="Calibri"/>
                <a:cs typeface="Calibri"/>
              </a:rPr>
              <a:t>Sombras </a:t>
            </a:r>
            <a:r>
              <a:rPr lang="es-ES" dirty="0" smtClean="0">
                <a:latin typeface="Calibri"/>
                <a:ea typeface="Calibri"/>
                <a:cs typeface="Calibri"/>
              </a:rPr>
              <a:t>acústicas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662940" lvl="1" indent="-342900" algn="just">
              <a:lnSpc>
                <a:spcPct val="115000"/>
              </a:lnSpc>
              <a:spcBef>
                <a:spcPts val="0"/>
              </a:spcBef>
              <a:buFont typeface="Symbol"/>
              <a:buChar char=""/>
            </a:pPr>
            <a:r>
              <a:rPr lang="es-ES" dirty="0">
                <a:latin typeface="Calibri"/>
                <a:ea typeface="Calibri"/>
                <a:cs typeface="Calibri"/>
              </a:rPr>
              <a:t>Bordes </a:t>
            </a:r>
            <a:r>
              <a:rPr lang="es-ES" dirty="0" smtClean="0">
                <a:latin typeface="Calibri"/>
                <a:ea typeface="Calibri"/>
                <a:cs typeface="Calibri"/>
              </a:rPr>
              <a:t>borrosos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662940" lvl="1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"/>
            </a:pPr>
            <a:r>
              <a:rPr lang="es-ES" dirty="0" smtClean="0">
                <a:latin typeface="Calibri"/>
                <a:ea typeface="Calibri"/>
                <a:cs typeface="Calibri"/>
              </a:rPr>
              <a:t>Forma.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  <p:pic>
        <p:nvPicPr>
          <p:cNvPr id="4098" name="Picture 2" descr="C:\Users\Public\Documents\Breast Tumor Segmentation\Matlab\Training\Data\Training Images\xz1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438400"/>
            <a:ext cx="3810000" cy="366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0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Segmentación: Estado del Arte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s-ES" dirty="0" smtClean="0"/>
              <a:t>Características que hay que tomar en cuenta en la segmentación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distribución espacial</a:t>
            </a:r>
          </a:p>
          <a:p>
            <a:pPr>
              <a:buFont typeface="Arial" pitchFamily="34" charset="0"/>
              <a:buChar char="•"/>
            </a:pPr>
            <a:r>
              <a:rPr lang="es-ES" dirty="0" err="1" smtClean="0"/>
              <a:t>ecogeneidad</a:t>
            </a:r>
            <a:r>
              <a:rPr lang="es-E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patrón </a:t>
            </a:r>
            <a:r>
              <a:rPr lang="es-ES" dirty="0"/>
              <a:t>interno de eco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221242"/>
            <a:ext cx="2667000" cy="223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Public\Documents\Breast Tumor Segmentation\Matlab\Training\Data\Training Images\xz1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246323"/>
            <a:ext cx="2311400" cy="218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42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Segmentación: Estado del Arte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Dos etapas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Pre-procesamiento 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Filtrado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Mejora de contraste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Segmentación</a:t>
            </a:r>
          </a:p>
          <a:p>
            <a:pPr lvl="1">
              <a:buFont typeface="Arial" pitchFamily="34" charset="0"/>
              <a:buChar char="•"/>
            </a:pPr>
            <a:r>
              <a:rPr lang="es-ES" dirty="0" err="1" smtClean="0"/>
              <a:t>Umbralización</a:t>
            </a:r>
            <a:endParaRPr lang="es-ES" dirty="0" smtClean="0"/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Clasificadores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122" name="Picture 2" descr="C:\Users\Public\Documents\Breast Tumor Segmentation\Matlab\Results\IP xy1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0" t="22980" r="28831" b="23172"/>
          <a:stretch/>
        </p:blipFill>
        <p:spPr bwMode="auto">
          <a:xfrm>
            <a:off x="3962400" y="1828800"/>
            <a:ext cx="2329841" cy="364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Public\Documents\Breast Tumor Segmentation\Matlab\Results\RGS xy1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7" t="19471" r="35828" b="18169"/>
          <a:stretch/>
        </p:blipFill>
        <p:spPr bwMode="auto">
          <a:xfrm>
            <a:off x="6705600" y="2119368"/>
            <a:ext cx="2286000" cy="32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26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Segmentación: Implementación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Imagen de probabilidad</a:t>
            </a:r>
            <a:endParaRPr lang="es-ES_tradnl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Intensidad de niveles de gris</a:t>
            </a:r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Textura</a:t>
            </a:r>
          </a:p>
          <a:p>
            <a:pPr>
              <a:buFont typeface="Wingdings" pitchFamily="2" charset="2"/>
              <a:buChar char="q"/>
            </a:pPr>
            <a:r>
              <a:rPr lang="es-ES" dirty="0" smtClean="0"/>
              <a:t>Crecimiento de regiones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86200"/>
            <a:ext cx="746716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76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Segmentación: Resultados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Probabilidad de Intensidad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6" y="2819400"/>
            <a:ext cx="879640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098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</TotalTime>
  <Words>587</Words>
  <Application>Microsoft Office PowerPoint</Application>
  <PresentationFormat>Presentación en pantalla (4:3)</PresentationFormat>
  <Paragraphs>81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Intermedio</vt:lpstr>
      <vt:lpstr>Sistema Computarizado para toma de biopsias con aguja</vt:lpstr>
      <vt:lpstr>OBJETIVO GENERAL</vt:lpstr>
      <vt:lpstr>Trabajo anterior</vt:lpstr>
      <vt:lpstr>Trabajo Semestral</vt:lpstr>
      <vt:lpstr>Segemtación: Estado del Arte</vt:lpstr>
      <vt:lpstr>Segmentación: Estado del Arte</vt:lpstr>
      <vt:lpstr>Segmentación: Estado del Arte</vt:lpstr>
      <vt:lpstr>Segmentación: Implementación</vt:lpstr>
      <vt:lpstr>Segmentación: Resultados</vt:lpstr>
      <vt:lpstr>Segmentación: Resultados</vt:lpstr>
      <vt:lpstr>Segmentación: Resultados</vt:lpstr>
      <vt:lpstr>Segmentación: Resultados</vt:lpstr>
      <vt:lpstr>Segmentación: Conclusiones</vt:lpstr>
      <vt:lpstr>Otros trabajos</vt:lpstr>
      <vt:lpstr>Trabajo Futuro</vt:lpstr>
      <vt:lpstr>Referencias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Computarizado para toma de biopsias con aguja</dc:title>
  <dc:creator>Fabian</dc:creator>
  <cp:lastModifiedBy>Fabian</cp:lastModifiedBy>
  <cp:revision>6</cp:revision>
  <dcterms:created xsi:type="dcterms:W3CDTF">2013-06-19T14:38:45Z</dcterms:created>
  <dcterms:modified xsi:type="dcterms:W3CDTF">2013-06-19T15:48:30Z</dcterms:modified>
</cp:coreProperties>
</file>