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73" r:id="rId6"/>
    <p:sldId id="261" r:id="rId7"/>
    <p:sldId id="277" r:id="rId8"/>
    <p:sldId id="263" r:id="rId9"/>
    <p:sldId id="264" r:id="rId10"/>
    <p:sldId id="274" r:id="rId11"/>
    <p:sldId id="276" r:id="rId12"/>
    <p:sldId id="278" r:id="rId13"/>
    <p:sldId id="279" r:id="rId14"/>
    <p:sldId id="280" r:id="rId15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0" autoAdjust="0"/>
  </p:normalViewPr>
  <p:slideViewPr>
    <p:cSldViewPr>
      <p:cViewPr varScale="1">
        <p:scale>
          <a:sx n="96" d="100"/>
          <a:sy n="96" d="100"/>
        </p:scale>
        <p:origin x="-1066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8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F33FA0B-069F-44FC-A9C7-BCFD60C35B83}" type="datetimeFigureOut">
              <a:rPr lang="es-MX" smtClean="0"/>
              <a:pPr>
                <a:defRPr/>
              </a:pPr>
              <a:t>16/05/2013</a:t>
            </a:fld>
            <a:endParaRPr lang="es-MX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12B4A2-CACD-4C42-ABE4-F3EA2A76C0DC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3FA0B-069F-44FC-A9C7-BCFD60C35B83}" type="datetimeFigureOut">
              <a:rPr lang="es-MX" smtClean="0"/>
              <a:pPr>
                <a:defRPr/>
              </a:pPr>
              <a:t>16/05/2013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12B4A2-CACD-4C42-ABE4-F3EA2A76C0DC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fld id="{0F33FA0B-069F-44FC-A9C7-BCFD60C35B83}" type="datetimeFigureOut">
              <a:rPr lang="es-MX" smtClean="0"/>
              <a:pPr>
                <a:defRPr/>
              </a:pPr>
              <a:t>16/05/2013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D112B4A2-CACD-4C42-ABE4-F3EA2A76C0DC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3FA0B-069F-44FC-A9C7-BCFD60C35B83}" type="datetimeFigureOut">
              <a:rPr lang="es-MX" smtClean="0"/>
              <a:pPr>
                <a:defRPr/>
              </a:pPr>
              <a:t>16/05/2013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12B4A2-CACD-4C42-ABE4-F3EA2A76C0DC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3FA0B-069F-44FC-A9C7-BCFD60C35B83}" type="datetimeFigureOut">
              <a:rPr lang="es-MX" smtClean="0"/>
              <a:pPr>
                <a:defRPr/>
              </a:pPr>
              <a:t>16/05/2013</a:t>
            </a:fld>
            <a:endParaRPr lang="es-MX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12B4A2-CACD-4C42-ABE4-F3EA2A76C0DC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0F33FA0B-069F-44FC-A9C7-BCFD60C35B83}" type="datetimeFigureOut">
              <a:rPr lang="es-MX" smtClean="0"/>
              <a:pPr>
                <a:defRPr/>
              </a:pPr>
              <a:t>16/05/2013</a:t>
            </a:fld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112B4A2-CACD-4C42-ABE4-F3EA2A76C0DC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0F33FA0B-069F-44FC-A9C7-BCFD60C35B83}" type="datetimeFigureOut">
              <a:rPr lang="es-MX" smtClean="0"/>
              <a:pPr>
                <a:defRPr/>
              </a:pPr>
              <a:t>16/05/2013</a:t>
            </a:fld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112B4A2-CACD-4C42-ABE4-F3EA2A76C0DC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s-MX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3FA0B-069F-44FC-A9C7-BCFD60C35B83}" type="datetimeFigureOut">
              <a:rPr lang="es-MX" smtClean="0"/>
              <a:pPr>
                <a:defRPr/>
              </a:pPr>
              <a:t>16/05/2013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12B4A2-CACD-4C42-ABE4-F3EA2A76C0DC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3FA0B-069F-44FC-A9C7-BCFD60C35B83}" type="datetimeFigureOut">
              <a:rPr lang="es-MX" smtClean="0"/>
              <a:pPr>
                <a:defRPr/>
              </a:pPr>
              <a:t>16/05/2013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12B4A2-CACD-4C42-ABE4-F3EA2A76C0DC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3FA0B-069F-44FC-A9C7-BCFD60C35B83}" type="datetimeFigureOut">
              <a:rPr lang="es-MX" smtClean="0"/>
              <a:pPr>
                <a:defRPr/>
              </a:pPr>
              <a:t>16/05/2013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12B4A2-CACD-4C42-ABE4-F3EA2A76C0DC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fld id="{0F33FA0B-069F-44FC-A9C7-BCFD60C35B83}" type="datetimeFigureOut">
              <a:rPr lang="es-MX" smtClean="0"/>
              <a:pPr>
                <a:defRPr/>
              </a:pPr>
              <a:t>16/05/2013</a:t>
            </a:fld>
            <a:endParaRPr lang="es-MX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D112B4A2-CACD-4C42-ABE4-F3EA2A76C0DC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F33FA0B-069F-44FC-A9C7-BCFD60C35B83}" type="datetimeFigureOut">
              <a:rPr lang="es-MX" smtClean="0"/>
              <a:pPr>
                <a:defRPr/>
              </a:pPr>
              <a:t>16/05/2013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12B4A2-CACD-4C42-ABE4-F3EA2A76C0DC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s-MX" b="1" dirty="0" smtClean="0"/>
              <a:t>Ultrasonido 3d en la toma de biopsias de mama y </a:t>
            </a:r>
            <a:r>
              <a:rPr lang="es-MX" b="1" dirty="0" err="1" smtClean="0"/>
              <a:t>elastografia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dirty="0" smtClean="0"/>
              <a:t>M. En C. Fabián Torres Robles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sz="2400" dirty="0" smtClean="0"/>
              <a:t>Director de Tesis: Dr. Fernando </a:t>
            </a:r>
            <a:r>
              <a:rPr lang="es-MX" sz="2400" dirty="0" err="1" smtClean="0"/>
              <a:t>Arámbula</a:t>
            </a:r>
            <a:r>
              <a:rPr lang="es-MX" sz="2400" dirty="0" smtClean="0"/>
              <a:t> </a:t>
            </a:r>
            <a:r>
              <a:rPr lang="es-MX" sz="2400" dirty="0" err="1" smtClean="0"/>
              <a:t>Cosio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METODOLOGÍA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1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700808"/>
            <a:ext cx="6541839" cy="4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METODOLOGÍA</a:t>
            </a:r>
            <a:endParaRPr lang="es-ES" b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916832"/>
            <a:ext cx="5006355" cy="408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Metodologia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3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1" t="5780" r="5716" b="51046"/>
          <a:stretch/>
        </p:blipFill>
        <p:spPr bwMode="auto">
          <a:xfrm>
            <a:off x="2031047" y="1988840"/>
            <a:ext cx="5081905" cy="39185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616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Public\Documents\Segmentation\RegionGrowing\Data\Pruebas\Local Variance\xy2woP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4744"/>
            <a:ext cx="5334001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ublic\Documents\Segmentation\RegionGrowing\Data\Test\xy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166" y="4177506"/>
            <a:ext cx="17430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85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9027" y="2348880"/>
            <a:ext cx="4500562" cy="270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009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b="1" smtClean="0"/>
              <a:t>OBJETIVO GENERAL</a:t>
            </a:r>
            <a:endParaRPr lang="es-MX" smtClean="0"/>
          </a:p>
        </p:txBody>
      </p:sp>
      <p:sp>
        <p:nvSpPr>
          <p:cNvPr id="14338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Arial" charset="0"/>
              <a:buNone/>
            </a:pPr>
            <a:r>
              <a:rPr lang="es-MX" dirty="0" smtClean="0"/>
              <a:t>Desarrollar una metodología para obtener un ultrasonido 3D deformable en línea con una sonda de ultrasonido 2D convencional.</a:t>
            </a:r>
            <a:endParaRPr lang="es-MX" dirty="0" smtClean="0"/>
          </a:p>
          <a:p>
            <a:pPr algn="just">
              <a:buFont typeface="Arial" charset="0"/>
              <a:buNone/>
            </a:pPr>
            <a:endParaRPr lang="es-MX" dirty="0" smtClean="0"/>
          </a:p>
          <a:p>
            <a:pPr lvl="0"/>
            <a:r>
              <a:rPr lang="es-MX" dirty="0" smtClean="0"/>
              <a:t> </a:t>
            </a:r>
            <a:r>
              <a:rPr lang="es-ES" dirty="0"/>
              <a:t>Asistencia en la toma de biopsias y </a:t>
            </a:r>
            <a:r>
              <a:rPr lang="es-ES" dirty="0" err="1"/>
              <a:t>lumpectomias</a:t>
            </a:r>
            <a:r>
              <a:rPr lang="es-ES" dirty="0"/>
              <a:t> de tumores de mama.</a:t>
            </a:r>
            <a:endParaRPr lang="en-US" dirty="0"/>
          </a:p>
          <a:p>
            <a:pPr lvl="0"/>
            <a:r>
              <a:rPr lang="es-ES" dirty="0"/>
              <a:t>Simulación de biopsias.</a:t>
            </a:r>
            <a:endParaRPr lang="en-US" dirty="0"/>
          </a:p>
          <a:p>
            <a:pPr lvl="0"/>
            <a:r>
              <a:rPr lang="es-ES" dirty="0"/>
              <a:t>Palpación instrumentada de tumores de mama. </a:t>
            </a:r>
            <a:endParaRPr lang="en-US" dirty="0"/>
          </a:p>
          <a:p>
            <a:pPr algn="just">
              <a:buFont typeface="Arial" charset="0"/>
              <a:buNone/>
            </a:pPr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b="1" smtClean="0"/>
              <a:t>ANTECEDENTES</a:t>
            </a:r>
            <a:endParaRPr lang="es-MX" smtClean="0"/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dirty="0"/>
              <a:t>Los sistemas de intervención guiada por imágenes permiten al médico tener una mejor planeación, visualización y realización del procedimiento. Estos consisten en el uso de imágenes pre-operatorias y/o </a:t>
            </a:r>
            <a:r>
              <a:rPr lang="es-ES" dirty="0" err="1"/>
              <a:t>intra</a:t>
            </a:r>
            <a:r>
              <a:rPr lang="es-ES" dirty="0"/>
              <a:t>-operatorias de la anatomía del paciente para guiarse en la planeación o realización del procedimiento.</a:t>
            </a:r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b="1" smtClean="0"/>
              <a:t>ANTECEDENTES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marL="0" lvl="0" indent="0">
              <a:buNone/>
            </a:pPr>
            <a:endParaRPr lang="es-ES" dirty="0" smtClean="0"/>
          </a:p>
          <a:p>
            <a:pPr lvl="0"/>
            <a:r>
              <a:rPr lang="es-ES" dirty="0" smtClean="0"/>
              <a:t>Toma </a:t>
            </a:r>
            <a:r>
              <a:rPr lang="es-ES" dirty="0"/>
              <a:t>de imágenes pre-operatorias. </a:t>
            </a:r>
            <a:endParaRPr lang="es-ES" dirty="0" smtClean="0"/>
          </a:p>
          <a:p>
            <a:pPr lvl="0"/>
            <a:r>
              <a:rPr lang="es-ES" dirty="0" smtClean="0"/>
              <a:t>Rastreo </a:t>
            </a:r>
            <a:r>
              <a:rPr lang="es-ES" dirty="0"/>
              <a:t>de los instrumentos </a:t>
            </a:r>
            <a:r>
              <a:rPr lang="es-ES" dirty="0" smtClean="0"/>
              <a:t>quirúrgicos</a:t>
            </a:r>
          </a:p>
          <a:p>
            <a:pPr lvl="0"/>
            <a:r>
              <a:rPr lang="es-ES" dirty="0" smtClean="0"/>
              <a:t>Registro </a:t>
            </a:r>
            <a:r>
              <a:rPr lang="es-ES" dirty="0"/>
              <a:t>de las imágenes pre-operatorias con el paciente. </a:t>
            </a:r>
            <a:endParaRPr lang="en-US" dirty="0"/>
          </a:p>
          <a:p>
            <a:pPr lvl="0"/>
            <a:r>
              <a:rPr lang="es-ES" dirty="0"/>
              <a:t>Visualización de los instrumentos quirúrgicos con respecto al paciente. 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ANTECEDENTES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Las principales ventajas de la biopsia guiada por ultrasonido son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s-ES" dirty="0"/>
              <a:t>El ultrasonido es una técnica de </a:t>
            </a:r>
            <a:r>
              <a:rPr lang="es-ES" dirty="0" err="1"/>
              <a:t>imagenología</a:t>
            </a:r>
            <a:r>
              <a:rPr lang="es-ES" dirty="0"/>
              <a:t> de mínima invasión </a:t>
            </a:r>
            <a:endParaRPr lang="es-ES" dirty="0" smtClean="0"/>
          </a:p>
          <a:p>
            <a:pPr lvl="0"/>
            <a:r>
              <a:rPr lang="es-ES" dirty="0" smtClean="0"/>
              <a:t>Visualización </a:t>
            </a:r>
            <a:r>
              <a:rPr lang="es-ES" dirty="0"/>
              <a:t>en tiempo real </a:t>
            </a:r>
            <a:endParaRPr lang="es-ES" dirty="0" smtClean="0"/>
          </a:p>
          <a:p>
            <a:pPr lvl="0"/>
            <a:r>
              <a:rPr lang="es-ES" dirty="0" smtClean="0"/>
              <a:t>Accesibilidad </a:t>
            </a:r>
            <a:r>
              <a:rPr lang="es-ES" dirty="0"/>
              <a:t>a una gran parte de la anatomía del </a:t>
            </a:r>
            <a:r>
              <a:rPr lang="es-ES" dirty="0" smtClean="0"/>
              <a:t>paciente.</a:t>
            </a:r>
            <a:endParaRPr lang="en-US" dirty="0"/>
          </a:p>
          <a:p>
            <a:pPr lvl="0"/>
            <a:r>
              <a:rPr lang="es-ES" dirty="0"/>
              <a:t>Multidireccional </a:t>
            </a:r>
            <a:r>
              <a:rPr lang="es-ES" dirty="0" smtClean="0"/>
              <a:t>Bajo costo. </a:t>
            </a:r>
          </a:p>
          <a:p>
            <a:pPr lvl="0"/>
            <a:r>
              <a:rPr lang="es-ES" dirty="0" smtClean="0"/>
              <a:t>Confort </a:t>
            </a:r>
            <a:r>
              <a:rPr lang="es-ES" dirty="0"/>
              <a:t>para el paciente.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b="1" smtClean="0"/>
              <a:t>ANTECEDENTES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es-ES" sz="2800" dirty="0" smtClean="0"/>
          </a:p>
          <a:p>
            <a:pPr lvl="0"/>
            <a:r>
              <a:rPr lang="es-ES" sz="2800" dirty="0" smtClean="0"/>
              <a:t>Mala </a:t>
            </a:r>
            <a:r>
              <a:rPr lang="es-ES" sz="2800" dirty="0"/>
              <a:t>visualización de la lesión. </a:t>
            </a:r>
            <a:endParaRPr lang="es-ES" sz="2800" dirty="0" smtClean="0"/>
          </a:p>
          <a:p>
            <a:pPr lvl="0"/>
            <a:r>
              <a:rPr lang="es-ES" sz="2800" dirty="0" smtClean="0"/>
              <a:t>Mala </a:t>
            </a:r>
            <a:r>
              <a:rPr lang="es-ES" sz="2800" dirty="0"/>
              <a:t>visualización de la aguja. </a:t>
            </a:r>
            <a:endParaRPr lang="es-ES" sz="2800" dirty="0" smtClean="0"/>
          </a:p>
          <a:p>
            <a:pPr lvl="0"/>
            <a:r>
              <a:rPr lang="es-ES" sz="2800" dirty="0" smtClean="0"/>
              <a:t>Lesiones </a:t>
            </a:r>
            <a:r>
              <a:rPr lang="es-ES" sz="2800" dirty="0"/>
              <a:t>profundas. </a:t>
            </a:r>
            <a:endParaRPr lang="es-ES" sz="2800" dirty="0" smtClean="0"/>
          </a:p>
          <a:p>
            <a:pPr marL="0" lvl="0" indent="0"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s-MX" sz="2700" dirty="0" smtClean="0"/>
          </a:p>
          <a:p>
            <a:pPr>
              <a:lnSpc>
                <a:spcPct val="90000"/>
              </a:lnSpc>
            </a:pPr>
            <a:endParaRPr lang="es-MX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Antecedentes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/>
              <a:t>Las principales limitaciones de la </a:t>
            </a:r>
            <a:r>
              <a:rPr lang="es-ES" dirty="0" err="1"/>
              <a:t>elastografía</a:t>
            </a:r>
            <a:r>
              <a:rPr lang="es-ES" dirty="0"/>
              <a:t> son:</a:t>
            </a:r>
            <a:endParaRPr lang="en-US" dirty="0"/>
          </a:p>
          <a:p>
            <a:pPr lvl="0"/>
            <a:endParaRPr lang="es-ES" dirty="0" smtClean="0"/>
          </a:p>
          <a:p>
            <a:pPr lvl="0"/>
            <a:r>
              <a:rPr lang="es-ES" dirty="0" smtClean="0"/>
              <a:t>Se </a:t>
            </a:r>
            <a:r>
              <a:rPr lang="es-ES" dirty="0"/>
              <a:t>tiene que determinar que determinar el plano de imagen óptimo </a:t>
            </a:r>
            <a:endParaRPr lang="es-ES" dirty="0" smtClean="0"/>
          </a:p>
          <a:p>
            <a:pPr lvl="0"/>
            <a:r>
              <a:rPr lang="es-ES" dirty="0" smtClean="0"/>
              <a:t>Produce </a:t>
            </a:r>
            <a:r>
              <a:rPr lang="es-ES" dirty="0"/>
              <a:t>una imagen estática </a:t>
            </a:r>
            <a:endParaRPr lang="es-ES" dirty="0" smtClean="0"/>
          </a:p>
          <a:p>
            <a:pPr lvl="0"/>
            <a:r>
              <a:rPr lang="es-ES" dirty="0" smtClean="0"/>
              <a:t>El </a:t>
            </a:r>
            <a:r>
              <a:rPr lang="es-ES" dirty="0"/>
              <a:t>cálculo del módulo de Young del tejido no es directo </a:t>
            </a:r>
            <a:endParaRPr lang="es-ES" dirty="0" smtClean="0"/>
          </a:p>
          <a:p>
            <a:pPr lvl="0"/>
            <a:r>
              <a:rPr lang="es-ES" dirty="0" smtClean="0"/>
              <a:t>La </a:t>
            </a:r>
            <a:r>
              <a:rPr lang="es-ES" dirty="0"/>
              <a:t>no uniformidad de la distribución </a:t>
            </a:r>
            <a:endParaRPr lang="es-ES" dirty="0" smtClean="0"/>
          </a:p>
          <a:p>
            <a:pPr lvl="0"/>
            <a:r>
              <a:rPr lang="es-ES" dirty="0" smtClean="0"/>
              <a:t>La </a:t>
            </a:r>
            <a:r>
              <a:rPr lang="es-ES" dirty="0"/>
              <a:t>interpretación puede no ser correcta ya que el campo de estrés aplicado generalmente no es homogéneo </a:t>
            </a:r>
            <a:endParaRPr lang="es-ES" dirty="0" smtClean="0"/>
          </a:p>
          <a:p>
            <a:pPr lvl="0"/>
            <a:r>
              <a:rPr lang="es-ES" dirty="0" smtClean="0"/>
              <a:t>El </a:t>
            </a:r>
            <a:r>
              <a:rPr lang="es-ES" dirty="0"/>
              <a:t>rastreo del </a:t>
            </a:r>
            <a:r>
              <a:rPr lang="es-ES" i="1" dirty="0" err="1"/>
              <a:t>speckle</a:t>
            </a:r>
            <a:r>
              <a:rPr lang="es-ES" dirty="0"/>
              <a:t> para formar realizar el estimado desplazamiento no es </a:t>
            </a:r>
            <a:r>
              <a:rPr lang="es-ES" dirty="0" smtClean="0"/>
              <a:t>fácil.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b="1" smtClean="0"/>
              <a:t>METODOLOGÍA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rtlCol="0">
            <a:normAutofit fontScale="92500" lnSpcReduction="10000"/>
          </a:bodyPr>
          <a:lstStyle/>
          <a:p>
            <a:pPr algn="just">
              <a:defRPr/>
            </a:pPr>
            <a:r>
              <a:rPr lang="es-MX" dirty="0"/>
              <a:t>En este protocolo se propone el rastreo exterior del instrumento para toma de biopsia junto con la detección automática de la aguja en las imágenes de ultrasonido. 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dirty="0" smtClean="0"/>
              <a:t> 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dirty="0"/>
              <a:t> </a:t>
            </a:r>
            <a:endParaRPr lang="es-MX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dirty="0"/>
              <a:t> </a:t>
            </a:r>
            <a:endParaRPr lang="es-MX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dirty="0"/>
              <a:t> </a:t>
            </a:r>
            <a:endParaRPr lang="es-MX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dirty="0"/>
              <a:t> </a:t>
            </a:r>
            <a:endParaRPr lang="es-MX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dirty="0"/>
              <a:t> </a:t>
            </a:r>
            <a:endParaRPr lang="es-MX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MX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MX" dirty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738" y="3213100"/>
            <a:ext cx="4500562" cy="270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/>
          <a:srcRect l="12820" t="12782" b="17863"/>
          <a:stretch>
            <a:fillRect/>
          </a:stretch>
        </p:blipFill>
        <p:spPr bwMode="auto">
          <a:xfrm>
            <a:off x="900113" y="3514725"/>
            <a:ext cx="2892425" cy="1849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b="1" smtClean="0"/>
              <a:t>METODOLOGÍA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rtlCol="0">
            <a:normAutofit fontScale="925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MX" dirty="0" smtClean="0"/>
          </a:p>
          <a:p>
            <a:pPr algn="just">
              <a:defRPr/>
            </a:pPr>
            <a:r>
              <a:rPr lang="es-MX" dirty="0" smtClean="0"/>
              <a:t>Integración </a:t>
            </a:r>
            <a:r>
              <a:rPr lang="es-MX" dirty="0"/>
              <a:t>de un rastreador electromagnético comercial MEDSAFE (http://www.ascension-tech.com/), con el que se puede calcular la posición y orientación de una herramienta en el espacio 3D</a:t>
            </a:r>
            <a:r>
              <a:rPr lang="es-MX" dirty="0" smtClean="0"/>
              <a:t>. 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MX" dirty="0" smtClean="0"/>
          </a:p>
          <a:p>
            <a:pPr algn="just">
              <a:defRPr/>
            </a:pPr>
            <a:r>
              <a:rPr lang="es-ES" dirty="0" smtClean="0"/>
              <a:t>Para la </a:t>
            </a:r>
            <a:r>
              <a:rPr lang="es-ES" dirty="0"/>
              <a:t>detección automática de la punta de la aguja </a:t>
            </a:r>
            <a:r>
              <a:rPr lang="es-ES" dirty="0" smtClean="0"/>
              <a:t>se </a:t>
            </a:r>
            <a:r>
              <a:rPr lang="es-ES" dirty="0"/>
              <a:t>utilizarán modelos </a:t>
            </a:r>
            <a:r>
              <a:rPr lang="es-ES" dirty="0" smtClean="0"/>
              <a:t>deformables </a:t>
            </a:r>
            <a:r>
              <a:rPr lang="es-ES" dirty="0"/>
              <a:t>junto con un modelo físico de la deflexión de una aguja de acero y la información de posición del instrumento de biopsia.</a:t>
            </a:r>
            <a:endParaRPr lang="es-MX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231</TotalTime>
  <Words>391</Words>
  <Application>Microsoft Office PowerPoint</Application>
  <PresentationFormat>Presentación en pantalla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Median</vt:lpstr>
      <vt:lpstr>Ultrasonido 3d en la toma de biopsias de mama y elastografia</vt:lpstr>
      <vt:lpstr>OBJETIVO GENERAL</vt:lpstr>
      <vt:lpstr>ANTECEDENTES</vt:lpstr>
      <vt:lpstr>ANTECEDENTES</vt:lpstr>
      <vt:lpstr>ANTECEDENTES</vt:lpstr>
      <vt:lpstr>ANTECEDENTES</vt:lpstr>
      <vt:lpstr>Antecedentes</vt:lpstr>
      <vt:lpstr>METODOLOGÍA</vt:lpstr>
      <vt:lpstr>METODOLOGÍA</vt:lpstr>
      <vt:lpstr>METODOLOGÍA</vt:lpstr>
      <vt:lpstr>METODOLOGÍA</vt:lpstr>
      <vt:lpstr>Metodologia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COMPUTARIZADO PARA TOMA DE BIOPSIAS CON AGUJA</dc:title>
  <dc:creator>Fubu</dc:creator>
  <cp:lastModifiedBy>Fabian</cp:lastModifiedBy>
  <cp:revision>24</cp:revision>
  <dcterms:created xsi:type="dcterms:W3CDTF">2011-05-16T17:08:34Z</dcterms:created>
  <dcterms:modified xsi:type="dcterms:W3CDTF">2013-05-16T15:49:31Z</dcterms:modified>
</cp:coreProperties>
</file>