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97" d="100"/>
          <a:sy n="97" d="100"/>
        </p:scale>
        <p:origin x="-2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D7CC3F-79E8-4DFC-A428-90E50C906E1E}" type="datetimeFigureOut">
              <a:rPr lang="es-ES" smtClean="0"/>
              <a:t>04/10/2012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35925F-95F5-4851-BE50-7B5E0E05DF2D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Real-Time Speckle Reduction and Coherence</a:t>
            </a:r>
            <a:br>
              <a:rPr lang="en-US" dirty="0"/>
            </a:br>
            <a:r>
              <a:rPr lang="en-US" dirty="0"/>
              <a:t>Enhancement in Ultrasound Imaging via Nonlinear</a:t>
            </a:r>
            <a:br>
              <a:rPr lang="en-US" dirty="0"/>
            </a:br>
            <a:r>
              <a:rPr lang="es-ES" dirty="0" err="1"/>
              <a:t>Anisotropic</a:t>
            </a:r>
            <a:r>
              <a:rPr lang="es-ES" dirty="0"/>
              <a:t> </a:t>
            </a:r>
            <a:r>
              <a:rPr lang="es-ES" dirty="0" err="1"/>
              <a:t>Diffusion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8928992" cy="1752600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Khaled</a:t>
            </a:r>
            <a:r>
              <a:rPr lang="es-ES" dirty="0"/>
              <a:t> Z. </a:t>
            </a:r>
            <a:r>
              <a:rPr lang="es-ES" dirty="0" err="1" smtClean="0"/>
              <a:t>Abd-Elmoniem</a:t>
            </a:r>
            <a:r>
              <a:rPr lang="es-ES" i="1" dirty="0" smtClean="0"/>
              <a:t>, </a:t>
            </a:r>
            <a:r>
              <a:rPr lang="es-ES" i="1" dirty="0" err="1"/>
              <a:t>Abou-Bakr</a:t>
            </a:r>
            <a:r>
              <a:rPr lang="es-ES" i="1" dirty="0"/>
              <a:t> M. </a:t>
            </a:r>
            <a:r>
              <a:rPr lang="es-ES" i="1" dirty="0" err="1"/>
              <a:t>Youssef</a:t>
            </a:r>
            <a:r>
              <a:rPr lang="es-ES" i="1" dirty="0"/>
              <a:t>, and Yasser M. </a:t>
            </a:r>
            <a:r>
              <a:rPr lang="es-ES" i="1" dirty="0" err="1" smtClean="0"/>
              <a:t>Kadah</a:t>
            </a:r>
            <a:endParaRPr lang="es-ES" i="1" dirty="0" smtClean="0"/>
          </a:p>
          <a:p>
            <a:endParaRPr lang="es-ES" i="1" dirty="0"/>
          </a:p>
          <a:p>
            <a:r>
              <a:rPr lang="es-ES" i="1" dirty="0" smtClean="0"/>
              <a:t>2003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6237312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dirty="0" err="1" smtClean="0"/>
              <a:t>Fabian</a:t>
            </a:r>
            <a:r>
              <a:rPr lang="es-ES" sz="2000" dirty="0" smtClean="0"/>
              <a:t> Torres, </a:t>
            </a:r>
            <a:r>
              <a:rPr lang="es-ES" sz="2000" dirty="0" err="1" smtClean="0"/>
              <a:t>Imaging</a:t>
            </a:r>
            <a:r>
              <a:rPr lang="es-ES" sz="2000" dirty="0" smtClean="0"/>
              <a:t> </a:t>
            </a:r>
            <a:r>
              <a:rPr lang="es-ES" sz="2000" dirty="0" err="1" smtClean="0"/>
              <a:t>Science</a:t>
            </a:r>
            <a:r>
              <a:rPr lang="es-ES" sz="2000" dirty="0" smtClean="0"/>
              <a:t> Club 2012</a:t>
            </a:r>
            <a:endParaRPr lang="es-E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err="1" smtClean="0"/>
              <a:t>Diffusion</a:t>
            </a:r>
            <a:r>
              <a:rPr lang="es-ES" dirty="0" smtClean="0"/>
              <a:t> </a:t>
            </a:r>
            <a:r>
              <a:rPr lang="es-ES" dirty="0" err="1" smtClean="0"/>
              <a:t>Filtering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Isotropic</a:t>
            </a:r>
            <a:r>
              <a:rPr lang="es-ES" dirty="0" smtClean="0"/>
              <a:t> non linear </a:t>
            </a:r>
            <a:r>
              <a:rPr lang="es-ES" dirty="0" err="1" smtClean="0"/>
              <a:t>diffusion</a:t>
            </a:r>
            <a:r>
              <a:rPr lang="es-ES" dirty="0" smtClean="0"/>
              <a:t>: </a:t>
            </a:r>
            <a:r>
              <a:rPr lang="es-ES" dirty="0" err="1" smtClean="0"/>
              <a:t>Gaussian</a:t>
            </a:r>
            <a:r>
              <a:rPr lang="es-ES" dirty="0" smtClean="0"/>
              <a:t> </a:t>
            </a:r>
            <a:r>
              <a:rPr lang="es-ES" dirty="0" err="1" smtClean="0"/>
              <a:t>Filter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Non lineal </a:t>
            </a:r>
            <a:r>
              <a:rPr lang="es-ES" dirty="0" err="1" smtClean="0"/>
              <a:t>Anisotropic</a:t>
            </a:r>
            <a:r>
              <a:rPr lang="es-ES" dirty="0" smtClean="0"/>
              <a:t> </a:t>
            </a:r>
            <a:r>
              <a:rPr lang="es-ES" dirty="0" err="1" smtClean="0"/>
              <a:t>Diffusion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Mean </a:t>
            </a:r>
            <a:r>
              <a:rPr lang="es-ES" dirty="0" err="1" smtClean="0"/>
              <a:t>Curvature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s-ES" dirty="0" smtClean="0"/>
          </a:p>
          <a:p>
            <a:pPr algn="just"/>
            <a:endParaRPr lang="es-E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31839" y="2276872"/>
          <a:ext cx="2808313" cy="830061"/>
        </p:xfrm>
        <a:graphic>
          <a:graphicData uri="http://schemas.openxmlformats.org/presentationml/2006/ole">
            <p:oleObj spid="_x0000_s1026" name="Equation" r:id="rId3" imgW="133344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31840" y="4149080"/>
          <a:ext cx="2880320" cy="819174"/>
        </p:xfrm>
        <a:graphic>
          <a:graphicData uri="http://schemas.openxmlformats.org/presentationml/2006/ole">
            <p:oleObj spid="_x0000_s1027" name="Equation" r:id="rId4" imgW="13842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uses </a:t>
            </a:r>
            <a:r>
              <a:rPr lang="es-ES" dirty="0" err="1" smtClean="0"/>
              <a:t>the</a:t>
            </a:r>
            <a:r>
              <a:rPr lang="es-ES" dirty="0" smtClean="0"/>
              <a:t> local </a:t>
            </a:r>
            <a:r>
              <a:rPr lang="es-ES" dirty="0" err="1" smtClean="0"/>
              <a:t>coherence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select</a:t>
            </a:r>
            <a:r>
              <a:rPr lang="es-ES" dirty="0" smtClean="0"/>
              <a:t> de </a:t>
            </a:r>
            <a:r>
              <a:rPr lang="es-ES" dirty="0" err="1" smtClean="0"/>
              <a:t>diffusion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/>
              <a:t>:</a:t>
            </a:r>
            <a:endParaRPr lang="es-ES" dirty="0" smtClean="0"/>
          </a:p>
          <a:p>
            <a:pPr lvl="1" algn="just"/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coherence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near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0,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speckle</a:t>
            </a:r>
            <a:r>
              <a:rPr lang="es-ES" dirty="0" smtClean="0"/>
              <a:t> </a:t>
            </a:r>
            <a:r>
              <a:rPr lang="es-ES" dirty="0" err="1" smtClean="0"/>
              <a:t>pattern</a:t>
            </a:r>
            <a:r>
              <a:rPr lang="es-ES" dirty="0" smtClean="0"/>
              <a:t> </a:t>
            </a:r>
            <a:r>
              <a:rPr lang="es-ES" dirty="0" err="1" smtClean="0"/>
              <a:t>correspond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FFS and </a:t>
            </a:r>
            <a:r>
              <a:rPr lang="es-ES" dirty="0" err="1" smtClean="0"/>
              <a:t>should</a:t>
            </a:r>
            <a:r>
              <a:rPr lang="es-ES" dirty="0" smtClean="0"/>
              <a:t> use </a:t>
            </a:r>
            <a:r>
              <a:rPr lang="es-ES" dirty="0" err="1" smtClean="0"/>
              <a:t>Isotropic</a:t>
            </a:r>
            <a:r>
              <a:rPr lang="es-ES" dirty="0" smtClean="0"/>
              <a:t> </a:t>
            </a:r>
            <a:r>
              <a:rPr lang="es-ES" dirty="0" err="1" smtClean="0"/>
              <a:t>Diffusion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local </a:t>
            </a:r>
            <a:r>
              <a:rPr lang="es-ES" dirty="0" err="1" smtClean="0"/>
              <a:t>coherence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≤ s (stop </a:t>
            </a:r>
            <a:r>
              <a:rPr lang="es-ES" dirty="0" err="1" smtClean="0"/>
              <a:t>condition</a:t>
            </a:r>
            <a:r>
              <a:rPr lang="es-ES" dirty="0" smtClean="0"/>
              <a:t>)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corresponds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NRLR </a:t>
            </a:r>
            <a:r>
              <a:rPr lang="es-ES" dirty="0" err="1" smtClean="0"/>
              <a:t>speckle</a:t>
            </a:r>
            <a:r>
              <a:rPr lang="es-ES" dirty="0" smtClean="0"/>
              <a:t> </a:t>
            </a:r>
            <a:r>
              <a:rPr lang="es-ES" dirty="0" err="1" smtClean="0"/>
              <a:t>pattern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diffusion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Anisotropic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direction</a:t>
            </a:r>
            <a:r>
              <a:rPr lang="es-ES" dirty="0" smtClean="0"/>
              <a:t> and </a:t>
            </a:r>
            <a:r>
              <a:rPr lang="es-ES" dirty="0" err="1" smtClean="0"/>
              <a:t>strength</a:t>
            </a:r>
            <a:r>
              <a:rPr lang="es-ES" dirty="0" smtClean="0"/>
              <a:t>.</a:t>
            </a:r>
          </a:p>
          <a:p>
            <a:pPr lvl="1" algn="just"/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local </a:t>
            </a:r>
            <a:r>
              <a:rPr lang="es-ES" dirty="0" err="1" smtClean="0"/>
              <a:t>coherence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&gt; s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corresponds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NRSR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fiffusion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selective</a:t>
            </a:r>
            <a:r>
              <a:rPr lang="es-ES" dirty="0" smtClean="0"/>
              <a:t> in </a:t>
            </a:r>
            <a:r>
              <a:rPr lang="es-ES" dirty="0" err="1" smtClean="0"/>
              <a:t>countour</a:t>
            </a:r>
            <a:r>
              <a:rPr lang="es-ES" dirty="0" smtClean="0"/>
              <a:t> </a:t>
            </a:r>
            <a:r>
              <a:rPr lang="es-ES" dirty="0" err="1" smtClean="0"/>
              <a:t>direction</a:t>
            </a:r>
            <a:r>
              <a:rPr lang="es-ES" dirty="0" smtClean="0"/>
              <a:t> (MCM)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1866"/>
            <a:ext cx="6336704" cy="655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844824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err="1" smtClean="0"/>
              <a:t>Conclusion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new nonlinear coherent diffusion model was proposed </a:t>
            </a:r>
            <a:r>
              <a:rPr lang="en-US" dirty="0" smtClean="0"/>
              <a:t>to reduce </a:t>
            </a:r>
            <a:r>
              <a:rPr lang="en-US" dirty="0"/>
              <a:t>ultrasound speckle while preserving the appearance </a:t>
            </a:r>
            <a:r>
              <a:rPr lang="en-US" dirty="0" smtClean="0"/>
              <a:t>of structured </a:t>
            </a:r>
            <a:r>
              <a:rPr lang="en-US" dirty="0"/>
              <a:t>regions and organ surfaces. The new technique </a:t>
            </a:r>
            <a:r>
              <a:rPr lang="en-US" dirty="0" smtClean="0"/>
              <a:t>has the </a:t>
            </a:r>
            <a:r>
              <a:rPr lang="en-US" dirty="0"/>
              <a:t>advantages of robust parameter selection, speed of </a:t>
            </a:r>
            <a:r>
              <a:rPr lang="en-US" dirty="0" smtClean="0"/>
              <a:t>computation and </a:t>
            </a:r>
            <a:r>
              <a:rPr lang="en-US" dirty="0"/>
              <a:t>preservation of texture and organ surfaces. The </a:t>
            </a:r>
            <a:r>
              <a:rPr lang="en-US" dirty="0" smtClean="0"/>
              <a:t>new technique </a:t>
            </a:r>
            <a:r>
              <a:rPr lang="en-US" dirty="0"/>
              <a:t>has a large potential in real-time ultrasound </a:t>
            </a:r>
            <a:r>
              <a:rPr lang="en-US" dirty="0" smtClean="0"/>
              <a:t>imaging enhancement </a:t>
            </a:r>
            <a:r>
              <a:rPr lang="en-US" dirty="0"/>
              <a:t>and in assisting automated </a:t>
            </a:r>
            <a:r>
              <a:rPr lang="en-US" dirty="0" smtClean="0"/>
              <a:t>segmentation/calculation </a:t>
            </a:r>
            <a:r>
              <a:rPr lang="es-ES" dirty="0" err="1" smtClean="0"/>
              <a:t>techniques</a:t>
            </a:r>
            <a:r>
              <a:rPr lang="es-ES" dirty="0" smtClean="0"/>
              <a:t>. 50ms per </a:t>
            </a:r>
            <a:r>
              <a:rPr lang="es-ES" dirty="0" err="1" smtClean="0"/>
              <a:t>image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Abstract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This paper presents a novel approach for </a:t>
            </a:r>
            <a:r>
              <a:rPr lang="en-US" dirty="0" smtClean="0"/>
              <a:t>speckle reduction </a:t>
            </a:r>
            <a:r>
              <a:rPr lang="en-US" dirty="0"/>
              <a:t>and </a:t>
            </a:r>
            <a:r>
              <a:rPr lang="en-US" dirty="0" smtClean="0"/>
              <a:t>coherence enhancement </a:t>
            </a:r>
            <a:r>
              <a:rPr lang="en-US" dirty="0"/>
              <a:t>of ultrasound images </a:t>
            </a:r>
            <a:r>
              <a:rPr lang="en-US" dirty="0" smtClean="0"/>
              <a:t>based </a:t>
            </a:r>
            <a:r>
              <a:rPr lang="fr-FR" dirty="0" smtClean="0"/>
              <a:t>on </a:t>
            </a:r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coherent</a:t>
            </a:r>
            <a:r>
              <a:rPr lang="fr-FR" dirty="0" smtClean="0"/>
              <a:t> diffusion (NCD) model.</a:t>
            </a:r>
          </a:p>
          <a:p>
            <a:pPr algn="just"/>
            <a:endParaRPr lang="fr-FR" dirty="0"/>
          </a:p>
          <a:p>
            <a:pPr algn="just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n-US" dirty="0" smtClean="0"/>
              <a:t>model </a:t>
            </a:r>
            <a:r>
              <a:rPr lang="en-US" dirty="0"/>
              <a:t>combines three different models.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number of methods have been proposed to address </a:t>
            </a:r>
            <a:r>
              <a:rPr lang="en-US" dirty="0" smtClean="0"/>
              <a:t>the problem </a:t>
            </a:r>
            <a:r>
              <a:rPr lang="en-US" dirty="0"/>
              <a:t>of speckle </a:t>
            </a:r>
            <a:r>
              <a:rPr lang="en-US" dirty="0" smtClean="0"/>
              <a:t>noise.</a:t>
            </a:r>
          </a:p>
          <a:p>
            <a:pPr algn="just"/>
            <a:r>
              <a:rPr lang="es-ES" dirty="0" err="1" smtClean="0"/>
              <a:t>Averaging</a:t>
            </a:r>
            <a:r>
              <a:rPr lang="es-ES" dirty="0" smtClean="0"/>
              <a:t> </a:t>
            </a:r>
            <a:r>
              <a:rPr lang="es-ES" dirty="0"/>
              <a:t>and </a:t>
            </a:r>
            <a:r>
              <a:rPr lang="es-ES" dirty="0" err="1"/>
              <a:t>multiframe</a:t>
            </a:r>
            <a:r>
              <a:rPr lang="es-ES" dirty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: </a:t>
            </a:r>
          </a:p>
          <a:p>
            <a:pPr lvl="1" algn="just"/>
            <a:r>
              <a:rPr lang="es-ES" dirty="0" smtClean="0"/>
              <a:t>Reduce </a:t>
            </a:r>
            <a:r>
              <a:rPr lang="es-ES" dirty="0" err="1" smtClean="0"/>
              <a:t>the</a:t>
            </a:r>
            <a:r>
              <a:rPr lang="es-ES" dirty="0" smtClean="0"/>
              <a:t> SNR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uncorrelated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</a:p>
          <a:p>
            <a:pPr lvl="2" algn="just"/>
            <a:r>
              <a:rPr lang="es-ES" dirty="0" smtClean="0"/>
              <a:t>Simple and </a:t>
            </a:r>
            <a:r>
              <a:rPr lang="es-ES" dirty="0" err="1" smtClean="0"/>
              <a:t>fast</a:t>
            </a:r>
            <a:r>
              <a:rPr lang="es-ES" dirty="0" smtClean="0"/>
              <a:t>.</a:t>
            </a:r>
            <a:endParaRPr lang="es-ES" dirty="0"/>
          </a:p>
          <a:p>
            <a:pPr lvl="2"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transducer has to be translated at least by about half </a:t>
            </a:r>
            <a:r>
              <a:rPr lang="en-US" dirty="0" smtClean="0"/>
              <a:t>its element </a:t>
            </a:r>
            <a:r>
              <a:rPr lang="en-US" dirty="0"/>
              <a:t>width for each of the generated </a:t>
            </a:r>
            <a:r>
              <a:rPr lang="en-US" dirty="0" smtClean="0"/>
              <a:t>frames.</a:t>
            </a:r>
          </a:p>
          <a:p>
            <a:pPr lvl="2" algn="just"/>
            <a:r>
              <a:rPr lang="en-US" dirty="0"/>
              <a:t>T</a:t>
            </a:r>
            <a:r>
              <a:rPr lang="en-US" dirty="0" smtClean="0"/>
              <a:t>emporal </a:t>
            </a:r>
            <a:r>
              <a:rPr lang="en-US" dirty="0"/>
              <a:t>averaging based on transducer movement causes </a:t>
            </a:r>
            <a:r>
              <a:rPr lang="en-US" dirty="0" smtClean="0"/>
              <a:t>the loss </a:t>
            </a:r>
            <a:r>
              <a:rPr lang="en-US" dirty="0"/>
              <a:t>of small details such as small vessels and texture patterns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ASR </a:t>
            </a:r>
            <a:r>
              <a:rPr lang="es-ES" dirty="0" smtClean="0"/>
              <a:t>(</a:t>
            </a:r>
            <a:r>
              <a:rPr lang="es-ES" dirty="0" err="1"/>
              <a:t>adaptive</a:t>
            </a:r>
            <a:r>
              <a:rPr lang="es-ES" dirty="0"/>
              <a:t> </a:t>
            </a:r>
            <a:r>
              <a:rPr lang="es-ES" dirty="0" err="1"/>
              <a:t>speckle</a:t>
            </a:r>
            <a:r>
              <a:rPr lang="es-ES" dirty="0"/>
              <a:t> </a:t>
            </a:r>
            <a:r>
              <a:rPr lang="es-ES" dirty="0" err="1" smtClean="0"/>
              <a:t>reduction</a:t>
            </a:r>
            <a:r>
              <a:rPr lang="es-ES" dirty="0" smtClean="0"/>
              <a:t>) </a:t>
            </a:r>
            <a:r>
              <a:rPr lang="es-ES" dirty="0" err="1" smtClean="0"/>
              <a:t>filtering</a:t>
            </a:r>
            <a:endParaRPr lang="es-ES" dirty="0" smtClean="0"/>
          </a:p>
          <a:p>
            <a:pPr lvl="1" algn="just"/>
            <a:r>
              <a:rPr lang="en-US" dirty="0"/>
              <a:t>D</a:t>
            </a:r>
            <a:r>
              <a:rPr lang="en-US" dirty="0" smtClean="0"/>
              <a:t>epends </a:t>
            </a:r>
            <a:r>
              <a:rPr lang="en-US" dirty="0"/>
              <a:t>on the SNR and </a:t>
            </a:r>
            <a:r>
              <a:rPr lang="en-US" dirty="0" smtClean="0"/>
              <a:t>the </a:t>
            </a:r>
            <a:r>
              <a:rPr lang="en-US" dirty="0"/>
              <a:t>autocorrelation function to permit a varying degree </a:t>
            </a:r>
            <a:r>
              <a:rPr lang="en-US" dirty="0" smtClean="0"/>
              <a:t>of smoothing </a:t>
            </a:r>
            <a:r>
              <a:rPr lang="en-US" dirty="0"/>
              <a:t>according to the extent of the speckle </a:t>
            </a:r>
            <a:r>
              <a:rPr lang="en-US" dirty="0" smtClean="0"/>
              <a:t>pattern.</a:t>
            </a:r>
          </a:p>
          <a:p>
            <a:pPr lvl="2" algn="just"/>
            <a:r>
              <a:rPr lang="en-US" dirty="0"/>
              <a:t>This approach works well when </a:t>
            </a:r>
            <a:r>
              <a:rPr lang="en-US" dirty="0" smtClean="0"/>
              <a:t>applied to </a:t>
            </a:r>
            <a:r>
              <a:rPr lang="en-US" dirty="0"/>
              <a:t>the uncompressed backscattered envelope </a:t>
            </a:r>
            <a:r>
              <a:rPr lang="en-US" dirty="0" smtClean="0"/>
              <a:t>signal.</a:t>
            </a:r>
          </a:p>
          <a:p>
            <a:pPr lvl="2" algn="just"/>
            <a:r>
              <a:rPr lang="en-US" dirty="0"/>
              <a:t>I</a:t>
            </a:r>
            <a:r>
              <a:rPr lang="en-US" dirty="0" smtClean="0"/>
              <a:t>naccurate </a:t>
            </a:r>
            <a:r>
              <a:rPr lang="en-US" dirty="0"/>
              <a:t>with the log-compressed signal. </a:t>
            </a:r>
            <a:endParaRPr lang="en-US" dirty="0" smtClean="0"/>
          </a:p>
          <a:p>
            <a:pPr lvl="2" algn="just"/>
            <a:r>
              <a:rPr lang="en-US" dirty="0" smtClean="0"/>
              <a:t>The </a:t>
            </a:r>
            <a:r>
              <a:rPr lang="en-US" dirty="0"/>
              <a:t>parameters </a:t>
            </a:r>
            <a:r>
              <a:rPr lang="en-US" dirty="0" smtClean="0"/>
              <a:t>(</a:t>
            </a:r>
            <a:r>
              <a:rPr lang="en-US" dirty="0"/>
              <a:t>such as </a:t>
            </a:r>
            <a:r>
              <a:rPr lang="en-US" dirty="0" smtClean="0"/>
              <a:t>neighborhood, structure</a:t>
            </a:r>
            <a:r>
              <a:rPr lang="en-US" dirty="0"/>
              <a:t>, and speckle thresholds) may not correlate </a:t>
            </a:r>
            <a:r>
              <a:rPr lang="en-US" dirty="0" smtClean="0"/>
              <a:t>well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/>
              <a:t>actual </a:t>
            </a:r>
            <a:r>
              <a:rPr lang="es-ES" dirty="0" err="1"/>
              <a:t>speckle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Adaptive</a:t>
            </a:r>
            <a:r>
              <a:rPr lang="es-ES" dirty="0" smtClean="0"/>
              <a:t> </a:t>
            </a:r>
            <a:r>
              <a:rPr lang="es-ES" dirty="0" err="1"/>
              <a:t>weighted</a:t>
            </a:r>
            <a:r>
              <a:rPr lang="es-ES" dirty="0"/>
              <a:t> median </a:t>
            </a:r>
            <a:r>
              <a:rPr lang="es-ES" dirty="0" err="1" smtClean="0"/>
              <a:t>filter</a:t>
            </a:r>
            <a:endParaRPr lang="es-E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Pixel values are replaced by the weighted median of a local neighborhood whose width is determined based on the </a:t>
            </a:r>
            <a:r>
              <a:rPr lang="es-ES" dirty="0" smtClean="0"/>
              <a:t>SNR </a:t>
            </a:r>
            <a:r>
              <a:rPr lang="es-ES" dirty="0" err="1" smtClean="0"/>
              <a:t>around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pixel.</a:t>
            </a:r>
          </a:p>
          <a:p>
            <a:pPr lvl="1" algn="just"/>
            <a:endParaRPr lang="es-ES" dirty="0" smtClean="0"/>
          </a:p>
          <a:p>
            <a:pPr lvl="2" algn="just"/>
            <a:r>
              <a:rPr lang="es-ES" dirty="0" smtClean="0"/>
              <a:t>Fine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details</a:t>
            </a:r>
            <a:r>
              <a:rPr lang="es-ES" dirty="0" smtClean="0"/>
              <a:t> are </a:t>
            </a:r>
            <a:r>
              <a:rPr lang="es-ES" dirty="0" err="1" smtClean="0"/>
              <a:t>usually</a:t>
            </a:r>
            <a:r>
              <a:rPr lang="es-ES" dirty="0" smtClean="0"/>
              <a:t> </a:t>
            </a:r>
            <a:r>
              <a:rPr lang="es-ES" dirty="0" err="1" smtClean="0"/>
              <a:t>lost</a:t>
            </a:r>
            <a:r>
              <a:rPr lang="es-ES" dirty="0" smtClean="0"/>
              <a:t>.</a:t>
            </a:r>
          </a:p>
          <a:p>
            <a:pPr lvl="2" algn="just"/>
            <a:endParaRPr lang="es-ES" dirty="0" smtClean="0"/>
          </a:p>
          <a:p>
            <a:pPr lvl="2" algn="just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F</a:t>
            </a:r>
            <a:r>
              <a:rPr lang="en-US" dirty="0" smtClean="0"/>
              <a:t>iltering in the wavelet domain</a:t>
            </a:r>
          </a:p>
          <a:p>
            <a:pPr lvl="1" algn="just"/>
            <a:r>
              <a: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signal is decomposed in the </a:t>
            </a: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wavelet domain and the obtained wavelet coefficients are then </a:t>
            </a:r>
            <a:r>
              <a:rPr lang="es-ES" sz="2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soft-thresholded</a:t>
            </a:r>
            <a:r>
              <a:rPr lang="es-E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2" algn="just"/>
            <a:r>
              <a:rPr lang="es-ES" sz="24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</a:t>
            </a:r>
            <a:r>
              <a:rPr lang="es-E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enhancement</a:t>
            </a:r>
            <a:r>
              <a:rPr lang="es-E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</a:t>
            </a:r>
            <a:r>
              <a:rPr lang="es-E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accomplished</a:t>
            </a:r>
            <a:endParaRPr lang="es-ES" dirty="0"/>
          </a:p>
          <a:p>
            <a:pPr lvl="2" algn="just"/>
            <a:r>
              <a:rPr lang="es-ES" dirty="0" err="1"/>
              <a:t>H</a:t>
            </a:r>
            <a:r>
              <a:rPr lang="es-ES" dirty="0" err="1" smtClean="0"/>
              <a:t>igh</a:t>
            </a:r>
            <a:r>
              <a:rPr lang="es-ES" dirty="0" smtClean="0"/>
              <a:t> </a:t>
            </a:r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 smtClean="0"/>
              <a:t>complexity</a:t>
            </a:r>
            <a:r>
              <a:rPr lang="es-ES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large memory space requirements.</a:t>
            </a:r>
            <a:endParaRPr lang="es-ES" dirty="0" smtClean="0"/>
          </a:p>
          <a:p>
            <a:pPr algn="just"/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Speckle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FFS pattern, which occurs when many fine randomly </a:t>
            </a:r>
            <a:r>
              <a:rPr lang="en-US" dirty="0" smtClean="0"/>
              <a:t>distributed </a:t>
            </a:r>
            <a:r>
              <a:rPr lang="es-ES" dirty="0" err="1" smtClean="0"/>
              <a:t>scattering</a:t>
            </a:r>
            <a:r>
              <a:rPr lang="es-ES" dirty="0" smtClean="0"/>
              <a:t> </a:t>
            </a:r>
            <a:r>
              <a:rPr lang="es-ES" dirty="0" err="1" smtClean="0"/>
              <a:t>sites</a:t>
            </a:r>
            <a:r>
              <a:rPr lang="es-ES" dirty="0" smtClean="0"/>
              <a:t>. </a:t>
            </a:r>
          </a:p>
          <a:p>
            <a:pPr lvl="1" algn="just"/>
            <a:r>
              <a:rPr lang="es-ES" dirty="0" err="1"/>
              <a:t>Rayleigh</a:t>
            </a:r>
            <a:r>
              <a:rPr lang="es-ES" dirty="0"/>
              <a:t> </a:t>
            </a:r>
            <a:r>
              <a:rPr lang="es-ES" dirty="0" err="1" smtClean="0"/>
              <a:t>distributed</a:t>
            </a:r>
            <a:endParaRPr lang="es-ES" dirty="0" smtClean="0"/>
          </a:p>
          <a:p>
            <a:pPr lvl="1" algn="just"/>
            <a:r>
              <a:rPr lang="es-ES" dirty="0" err="1"/>
              <a:t>Blood</a:t>
            </a:r>
            <a:r>
              <a:rPr lang="es-ES" dirty="0"/>
              <a:t> </a:t>
            </a:r>
            <a:r>
              <a:rPr lang="es-ES" dirty="0" err="1" smtClean="0"/>
              <a:t>cells</a:t>
            </a:r>
            <a:endParaRPr lang="es-ES" dirty="0" smtClean="0"/>
          </a:p>
          <a:p>
            <a:pPr marL="360363" lvl="1" indent="-360363" algn="just">
              <a:buFont typeface="Arial" pitchFamily="34" charset="0"/>
              <a:buChar char="•"/>
            </a:pPr>
            <a:r>
              <a:rPr lang="en-US" sz="3200" dirty="0" err="1"/>
              <a:t>Nonrandomly</a:t>
            </a:r>
            <a:r>
              <a:rPr lang="en-US" sz="3200" dirty="0"/>
              <a:t> distributed with long-range order (</a:t>
            </a:r>
            <a:r>
              <a:rPr lang="en-US" sz="3200" dirty="0" smtClean="0"/>
              <a:t>NRLR) </a:t>
            </a:r>
            <a:r>
              <a:rPr lang="es-ES" dirty="0" err="1" smtClean="0"/>
              <a:t>coherent</a:t>
            </a:r>
            <a:r>
              <a:rPr lang="es-ES" dirty="0" smtClean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 smtClean="0"/>
              <a:t>specular</a:t>
            </a:r>
            <a:r>
              <a:rPr lang="es-ES" dirty="0" smtClean="0"/>
              <a:t> </a:t>
            </a:r>
            <a:r>
              <a:rPr lang="en-US" dirty="0" smtClean="0"/>
              <a:t>backscattered </a:t>
            </a:r>
            <a:r>
              <a:rPr lang="en-US" dirty="0"/>
              <a:t>intensity that is in itself spatially </a:t>
            </a:r>
            <a:r>
              <a:rPr lang="en-US" dirty="0" smtClean="0"/>
              <a:t>varying.</a:t>
            </a:r>
            <a:endParaRPr lang="en-US" dirty="0"/>
          </a:p>
          <a:p>
            <a:pPr marL="806450" lvl="1" indent="-360363" algn="just">
              <a:buFont typeface="Arial" pitchFamily="34" charset="0"/>
              <a:buChar char="•"/>
            </a:pPr>
            <a:r>
              <a:rPr lang="es-ES" dirty="0" err="1" smtClean="0"/>
              <a:t>Nakagami</a:t>
            </a:r>
            <a:r>
              <a:rPr lang="es-ES" dirty="0" smtClean="0"/>
              <a:t> </a:t>
            </a:r>
            <a:r>
              <a:rPr lang="es-ES" dirty="0" err="1" smtClean="0"/>
              <a:t>distribution</a:t>
            </a:r>
            <a:endParaRPr lang="es-ES" dirty="0" smtClean="0"/>
          </a:p>
          <a:p>
            <a:pPr lvl="1" algn="just"/>
            <a:r>
              <a:rPr lang="es-ES" dirty="0" err="1"/>
              <a:t>L</a:t>
            </a:r>
            <a:r>
              <a:rPr lang="es-ES" dirty="0" err="1" smtClean="0"/>
              <a:t>obules</a:t>
            </a:r>
            <a:r>
              <a:rPr lang="es-ES" dirty="0" smtClean="0"/>
              <a:t> </a:t>
            </a:r>
            <a:r>
              <a:rPr lang="es-ES" dirty="0"/>
              <a:t>in </a:t>
            </a:r>
            <a:r>
              <a:rPr lang="es-ES" dirty="0" err="1" smtClean="0"/>
              <a:t>liver</a:t>
            </a:r>
            <a:r>
              <a:rPr lang="es-ES" dirty="0" smtClean="0"/>
              <a:t> </a:t>
            </a:r>
            <a:r>
              <a:rPr lang="es-ES" dirty="0" err="1" smtClean="0"/>
              <a:t>parenchyma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Speckle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/>
              <a:t>Nonrandomly</a:t>
            </a:r>
            <a:r>
              <a:rPr lang="en-US" dirty="0"/>
              <a:t> distributed with short-range order (NRSR</a:t>
            </a:r>
            <a:r>
              <a:rPr lang="en-US" dirty="0" smtClean="0"/>
              <a:t>) </a:t>
            </a:r>
            <a:r>
              <a:rPr lang="es-ES" dirty="0" err="1"/>
              <a:t>spatially</a:t>
            </a:r>
            <a:r>
              <a:rPr lang="es-ES" dirty="0"/>
              <a:t> </a:t>
            </a:r>
            <a:r>
              <a:rPr lang="es-ES" dirty="0" err="1"/>
              <a:t>invariant</a:t>
            </a:r>
            <a:r>
              <a:rPr lang="es-ES" dirty="0"/>
              <a:t> </a:t>
            </a:r>
            <a:r>
              <a:rPr lang="es-ES" dirty="0" err="1"/>
              <a:t>coherent</a:t>
            </a:r>
            <a:r>
              <a:rPr lang="es-ES" dirty="0"/>
              <a:t> </a:t>
            </a:r>
            <a:r>
              <a:rPr lang="es-ES" dirty="0" err="1" smtClean="0"/>
              <a:t>structure</a:t>
            </a:r>
            <a:r>
              <a:rPr lang="es-E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present within the random </a:t>
            </a:r>
            <a:r>
              <a:rPr lang="en-US" dirty="0" err="1"/>
              <a:t>scatterer</a:t>
            </a:r>
            <a:r>
              <a:rPr lang="en-US" dirty="0"/>
              <a:t> </a:t>
            </a:r>
            <a:r>
              <a:rPr lang="en-US" dirty="0" smtClean="0"/>
              <a:t>region.</a:t>
            </a:r>
          </a:p>
          <a:p>
            <a:pPr lvl="1" algn="just"/>
            <a:r>
              <a:rPr lang="es-ES" dirty="0" err="1"/>
              <a:t>Rician</a:t>
            </a:r>
            <a:r>
              <a:rPr lang="es-ES" dirty="0"/>
              <a:t> </a:t>
            </a:r>
            <a:r>
              <a:rPr lang="es-ES" dirty="0" err="1" smtClean="0"/>
              <a:t>distribution</a:t>
            </a:r>
            <a:endParaRPr lang="es-ES" dirty="0" smtClean="0"/>
          </a:p>
          <a:p>
            <a:pPr lvl="1" algn="just"/>
            <a:r>
              <a:rPr lang="es-ES" dirty="0" err="1"/>
              <a:t>organ</a:t>
            </a:r>
            <a:r>
              <a:rPr lang="es-ES" dirty="0"/>
              <a:t> </a:t>
            </a:r>
            <a:r>
              <a:rPr lang="es-ES" dirty="0" err="1"/>
              <a:t>surfaces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blood</a:t>
            </a:r>
            <a:r>
              <a:rPr lang="es-ES" dirty="0" smtClean="0"/>
              <a:t> </a:t>
            </a:r>
            <a:r>
              <a:rPr lang="es-ES" dirty="0" err="1"/>
              <a:t>vessels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Lograitmic</a:t>
            </a:r>
            <a:r>
              <a:rPr lang="es-ES" dirty="0" smtClean="0"/>
              <a:t> </a:t>
            </a:r>
            <a:r>
              <a:rPr lang="es-ES" dirty="0" err="1" smtClean="0"/>
              <a:t>Compresion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Due to the limited dynamic range of commercial </a:t>
            </a:r>
            <a:r>
              <a:rPr lang="en-US" dirty="0" smtClean="0"/>
              <a:t>display monitors</a:t>
            </a:r>
            <a:r>
              <a:rPr lang="en-US" dirty="0"/>
              <a:t>, ultrasound imaging systems compress the </a:t>
            </a:r>
            <a:r>
              <a:rPr lang="en-US" dirty="0" smtClean="0"/>
              <a:t>echo signal </a:t>
            </a:r>
            <a:r>
              <a:rPr lang="en-US" dirty="0"/>
              <a:t>to fit in the display </a:t>
            </a:r>
            <a:r>
              <a:rPr lang="en-US" dirty="0" smtClean="0"/>
              <a:t>range, affecting more the high intensities.</a:t>
            </a:r>
          </a:p>
          <a:p>
            <a:pPr algn="just"/>
            <a:r>
              <a:rPr lang="en-US" dirty="0"/>
              <a:t>As a result, the speckle noise </a:t>
            </a:r>
            <a:r>
              <a:rPr lang="en-US" dirty="0" smtClean="0"/>
              <a:t>becomes very </a:t>
            </a:r>
            <a:r>
              <a:rPr lang="en-US" dirty="0"/>
              <a:t>close to white Gaussian </a:t>
            </a:r>
            <a:r>
              <a:rPr lang="en-US" dirty="0" smtClean="0"/>
              <a:t>noise.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</a:t>
            </a:r>
            <a:r>
              <a:rPr lang="es-ES" dirty="0" smtClean="0"/>
              <a:t>has </a:t>
            </a:r>
            <a:r>
              <a:rPr lang="en-US" dirty="0" smtClean="0"/>
              <a:t>an </a:t>
            </a:r>
            <a:r>
              <a:rPr lang="en-US" dirty="0"/>
              <a:t>advantage in image areas where very </a:t>
            </a:r>
            <a:r>
              <a:rPr lang="en-US" dirty="0" smtClean="0"/>
              <a:t>few </a:t>
            </a:r>
            <a:r>
              <a:rPr lang="en-US" dirty="0" err="1" smtClean="0"/>
              <a:t>scatterers</a:t>
            </a:r>
            <a:r>
              <a:rPr lang="en-US" dirty="0" smtClean="0"/>
              <a:t> are present </a:t>
            </a:r>
            <a:r>
              <a:rPr lang="en-US" dirty="0"/>
              <a:t>and the SNR is very poor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591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Median</vt:lpstr>
      <vt:lpstr>1_Median</vt:lpstr>
      <vt:lpstr>Microsoft Equation 3.0</vt:lpstr>
      <vt:lpstr>Real-Time Speckle Reduction and Coherence Enhancement in Ultrasound Imaging via Nonlinear Anisotropic Diffusion</vt:lpstr>
      <vt:lpstr>Abstract</vt:lpstr>
      <vt:lpstr>Introduction</vt:lpstr>
      <vt:lpstr>Introduction</vt:lpstr>
      <vt:lpstr>Introduction</vt:lpstr>
      <vt:lpstr>Introduction</vt:lpstr>
      <vt:lpstr>Speckle Model</vt:lpstr>
      <vt:lpstr>Speckle Model</vt:lpstr>
      <vt:lpstr>Lograitmic Compresion</vt:lpstr>
      <vt:lpstr>Diffusion Filtering Models</vt:lpstr>
      <vt:lpstr>Model</vt:lpstr>
      <vt:lpstr>Slide 12</vt:lpstr>
      <vt:lpstr>Slide 13</vt:lpstr>
      <vt:lpstr>Conclusion</vt:lpstr>
    </vt:vector>
  </TitlesOfParts>
  <Company>Win7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Speckle Reduction and Coherence Enhancement in Ultrasound Imaging via Nonlinear Anisotropic Diffusion</dc:title>
  <dc:creator>Administrador</dc:creator>
  <cp:lastModifiedBy>Administrador</cp:lastModifiedBy>
  <cp:revision>14</cp:revision>
  <dcterms:created xsi:type="dcterms:W3CDTF">2012-10-04T18:21:46Z</dcterms:created>
  <dcterms:modified xsi:type="dcterms:W3CDTF">2012-10-04T20:39:44Z</dcterms:modified>
</cp:coreProperties>
</file>