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435" autoAdjust="0"/>
  </p:normalViewPr>
  <p:slideViewPr>
    <p:cSldViewPr>
      <p:cViewPr varScale="1">
        <p:scale>
          <a:sx n="102" d="100"/>
          <a:sy n="102" d="100"/>
        </p:scale>
        <p:origin x="-161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6A1E14-9436-4499-9C49-7377F641F0CD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F92978-D0FF-4A30-8DD5-107C9AA6912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90800" y="3886200"/>
            <a:ext cx="6477000" cy="1828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The use of three-dimensional ultrasound imaging in</a:t>
            </a:r>
            <a:br>
              <a:rPr lang="en-US" dirty="0"/>
            </a:br>
            <a:r>
              <a:rPr lang="en-US" dirty="0"/>
              <a:t>breast biopsy and prostate </a:t>
            </a:r>
            <a:r>
              <a:rPr lang="en-US" dirty="0" smtClean="0"/>
              <a:t>therapy. </a:t>
            </a:r>
            <a:br>
              <a:rPr lang="en-US" dirty="0" smtClean="0"/>
            </a:br>
            <a:r>
              <a:rPr lang="en-US" sz="2700" dirty="0" err="1" smtClean="0"/>
              <a:t>Fenster</a:t>
            </a:r>
            <a:r>
              <a:rPr lang="en-US" sz="2700" dirty="0" smtClean="0"/>
              <a:t>, </a:t>
            </a:r>
            <a:r>
              <a:rPr lang="en-US" sz="2700" i="1" dirty="0" smtClean="0"/>
              <a:t>et al.</a:t>
            </a:r>
            <a:endParaRPr lang="en-US" sz="27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M. </a:t>
            </a:r>
            <a:r>
              <a:rPr lang="es-ES" dirty="0"/>
              <a:t>e</a:t>
            </a:r>
            <a:r>
              <a:rPr lang="es-ES" dirty="0" smtClean="0"/>
              <a:t>n C. Fabián Torres Robles </a:t>
            </a:r>
            <a:endParaRPr lang="en-US" dirty="0"/>
          </a:p>
        </p:txBody>
      </p:sp>
      <p:sp>
        <p:nvSpPr>
          <p:cNvPr id="5" name="AutoShape 2" descr="data:image/jpeg;base64,/9j/4AAQSkZJRgABAQAAAQABAAD/2wCEAAkGBxQSEhQUEhQWFRUXFxYYFxYVGRcXHRkfGBgWGhciGCAdHSggHCQnHxkiJTEhJSktLi4uGx8zPTMsNygtLisBCgoKDg0OGhAQGzckHyUsLC4sLDQsLywsLCwwLCwrLywtLjUsNCwsNC0sLCwsNC8sLCwsLCwsLCw0LCwsLCwsLP/AABEIAIQAhAMBIgACEQEDEQH/xAAcAAABBQEBAQAAAAAAAAAAAAAFAAECAwQGBwj/xAA8EAACAgEDAwIDBwEHAQkAAAABAgMRAAQSIQUiMRNBUWGRBiMyUnGBoUIUFTNikrHRgjRjcnOissHh8P/EABoBAAIDAQEAAAAAAAAAAAAAAAABAgMEBQb/xAAoEQACAgICAQMCBwAAAAAAAAAAAQIRAxIhMUEEE1EycQUiQmHR4fD/2gAMAwEAAhEDEQA/APOmOVscdjlbHNIiLHKjmqPRuwsKQPzN2j6njLoukFv61/6Qz/H4ce3xyEskV2ySi2DDkCcOjoajyXJLhKGxRZIHxJobhZri8qj0aGSKMR8yA7S0hNEA9pAUUeB9RkPfiS9t+QKcY51S9LjHBjFkWtK7A0LYEluPl/8AeWt0dSoZVTay7h2Cx3Qju5+Dsf8ApHxyt+piP2mcdjHOh6NAJ4pXZYwIyPEY5tSeefjQ/c4Qg6XFIVRI13Ec7kA8rY8OOcJeoUfAljbOMOMTnYzdDj9JpBHGQpRSLkRtzGNTXceNz/RfngkdOhY6ilkX0N24rIrg0WHbuUflJ84454y5BwaAWSGGIugmRQ8bMVIsbo2+fkqSPY/TMsnSJR4Acf8AdkN/A7v4yxZIvyRcWZFyxcrAyxcsREmMWLFjA2scaGYK6MwtVYFgOeL549/jXvkWORRSzKo8syqP1YgD+TifQ0dD0+UCRjNUhXy92SPxIUvwGUgUPdSPfJaqQA2xVaLEGUKN3HbwSCLs+3tlukCBUiUrI5RCrAFGK12jyAR8yRkV6K/kIFPwqFCf1a3zmXG+TWk64K26gnpFwVI31uBZyrlSO4BRYqqJ81g2fWLNJGRvLKTXpoFBLUpLWxrwOfAzbrneBZPXSJfVjKrGg7jRHJYGqFeT75PTdTg7triOtoS1ZbX+oPQoimbjzdG8mlStIg3bpkdXq2VXYSFyCpkVJY+3cQo8REUSosA+cG/3/wA3sk3WGv1hwQu0cCMeBxnR6DSLJqQ/LwhDsXjYVmUs+8+63de+7j2zketaIQzyRKdwVuD8QQCP4OSwqEpa+SM9krLtN1kRklYmF7rqU87qvyhHsPph7pRWWJWUtGS/aDMPN7LsxeAB/t4vOd+z5QToZeFBPJQupNeHAN18x4NZ6BNFGFAiA3KpKL6gU23J2kpSsVBoUCR5Ncmv1MoxeqXI8fPJz3WdeYJCsizqLDKwERVgK2kdq/Ae/kHB2gaOUahI5SvqgvI0iEBVBtrKsRXNcjyc6TrX2hgRmhZpPuuFRQ20sFF76I3c2AQQORxgHSdXjY6gR+nA8phKmYBk7F7+QKVi/dZFfK8WPbS9aCVX2X6TXxnTLp/UThdt8WQfxUGK0eLBvg4Uk1VBXZhtAd2EicOQyMu1qrtXtFE3RzbB0WWRgs0sccpXcUjkFH2sI0TEDn24+GP/AHNLDvK7CQNxAp3YDzSrGt/z+mU+7jukyesqOF605tFY7pFU+o3nkmwpPuVBq8HqMM/aDRoNkyO7GUsWDjkE0xI7Rd38OPGCBnVxNONozS7HGLHxZaRLScgxrkGqIIPwo2DjnGUWyj4so+rAYn0NdnV9NnmjAcKkxlblVpWSlBA+FV+n85o1OvWRoGp0ZHY+jJaF/bsvhyp/p97/AEyiDpyNMSm6Mncw9M1R3CiBRHjivlk1mmYqhMcwb1YwsqEXt3biSPF7PrWcmUYyk2jYm0h+udCfVP6sEivYA9NztZPkL+vNfvnPaTorvKY27Ku2IJHH5SOG+udJEvqFJmgcGJWkUJJuV+1SiKPxDuKmv1zJ1XSSPEsxm9B/TT7tmKAsQCQig3dnwRlmLNKMdL+xXOKbs6Lo/TE06qsbklSgtuL3tv8Abiu4jjOf+23SQdksW4mlRlqyQAVU0B7ACz7jbfN4f1ukmjqUogiVSS8ZZ3jYpW6h2kA91EeTgdftFpw0/cCsjccyWoMe0kccHd3V45zNgct94uyUtapgv7LRuokFullfu2jcbq90fcu0j5nOqXUj0wNi7VYjaB+PeGDiRyPDA8kcCgLN3nF9P1IjkDNqy4WyFLSkE127gRyL5I+WEdT1mKSKRS4jdqYSRPNw4BB4ZeEPHZfBvn2zRmxOcrIRlSJfazpEMjS6mCUn1Du9D0pC24kAheK2+/Pj54C6N0NtRIIywh3Cw0lruF12D+o/Ie+dXpelTaqZNRBqKiuIld0g/CEvgdvJB+vPnJaKAzRmApKABLJHLanZIryFDD7gMqsCDxYGP3nHHqpf0LW2HdQEjnhr72aKPYoXb6j2AC0h8Ko+B+OVPqqnRmkaV7fYqUsSEAbwWruIscXx8Mi0RVCBGxHbusJFuPFE7fxWxAKn2s+4zIUk/AI44z3Kh3FvTY36jDjkEgUPlnOjBN8/Y02cx9rdcZ3jlI2gh1CHmijsrc+9nnAQw59py5EZcIp+87UBAssrMTfuS11xWA873p6WNJGLJ9THxY2LLiBYceENvTYLbem0fEhgQP3xjl3Tf8eD4etF/wC9cjP6WNdnS6Wdy1RxuPu6X1CF7jJKO7jlQTR9+3NUQkLHmOOlDWoLFeXMhHgckGxWR6ZbNFfkwE38xq3J/wB/5wrpoBJSDgyxTFCeKPAAP6Fr+WcbJPV9G2KtGPqWjkXTzMJeVTeECqPTaMws22vNAj9hmJZPVggDDSsxQEmZqk5iWygHuDyPP7ZfD1EHWQRyDs1IG74VPCIZB+oaMZt0o/s+lMbemCqekzM21r2AKF+7IN1Qthj5jSfZB8g3pP2zbTaiWOcF4bZe0dwpjX68GvpmZun6OSJW0KnUSo5aSCUusjqx2gLtrhSb7ec5fqp++k/8bf74ujaVZtRDGx2h3Ck3VA+fr4/fNb9PGC9yLr5+GVbtumdFrvs0jJDJsn0pk374zFLOqbTQ2kDcb8gG+PfOW1EYU0GDj4gMK5IoggEH/nPoyFAihVugABz8BWct9rPsPFq++PbFMfLV2v5/GB7/AObzx75zfS/jEXPWfC+S2fp3Vo4vo8kP9m04lmkjbdH6aRlu8kiw6/h2/Ox598OdB1JMQRSbU6l7tKHc6IG9xbOCL44ODukO0CRQzQeosbgPwGaJz2q1eav38e/kDJ9R1h0+jiQL3y6piNv4jGkzOP1tq/nL8i2/KvLFHgui1OrQXLJFbP3IEPlht4IbkKReVajVzL3VExUebdeRutjxzuAJr2Pvktfq6Z75MMa7vnI5sj6kf6sr1ynbIB4I+nbJY/8AUMjGK8ou6XYG+1zX6TAEAmUEGjTKyhhxxxQ59854YZ+0L9qf+dqz9ZRWBs62BVCjHk+ofFixZcVlhxJJtZG/K6N/pYHHOQdbBGRkrQz0DQoEkh9h6uriX57mWWL+FP8AqzHqutmE23+JptY4ZPcxSWeP2r9wMy9V1jHp+knQ96zKW+bojDn9lr98noPtFozLPJqYtwle+6IPS7VBBN+ODwBnJ0tObjf7eTVt+lOi/wCzMukkkdpzIfSnMkDBZCApO+u1T5aztOF21yzxSyl4RE6Ftki21hV2kjeK/DfgkFf2OXr8hR4dDo2XTxTQmUOoJLHupWPkA7QCfnlHUJ00ymSbTQu6svpiFlIVXLG920Mo3l+OOSMqrdqS7fS74C64OG6uKmkB/McyWfI8jkfIjxhXrsTPs1G0qso5B5phx59wVo/6vhgkjjjOvFpxMzXJ799leotqdJDM67Sy+LvwSL/erwjqNXHEN0rqi2LZiAPqcDR6qLQaGMyGkjjRa8kkgcD4m/8A5zzXrPWJOqagKeyBDdeyA8FmP5m8D4X+ueTw+iefLKXUE3z/AAb5ZNYpeQxJr9Y7mTTorCSRC8w2b1Tcaq+QpSjY+Ptkep6jTaiFXldkkgWQKFJXkOdrD81kfp5y2T1YiAGhaFlAQD022S+wRrFrQLUxHFigawN1TqDaZoWQKI6KMisHDDhifxGqZjnahBNqvBR12C+narcIoRfdJ6szn/Lz9BX7nDWi6gJEmkN0ZdoHyYoifxX85XroNGjbWXa8iEgbnVRfPsaW68URgnos270oVu2n3t+ir2/zz9M0NKS2SC3F6tkuv8ekh8rHub9XYscFjNPVtR6k0jjwWO39Bwv8DMwzZjVRSM83ciWLHrFlhEsONHGWYKotmIUD4kmgMc4oZCrowq1ZSL5HBHnIy4VjXYU6bp5ZNNLCKCiVWBY1TbTageST8h75jPQtR3/csfS5k48ULPvzx5r2w/N1hI9RIsosf4O8szHtNBnv2JUWauqNGs3TFikonJV5CVPpOWCCrUm2t6AulAtWrzmD3px4rhl2iYM6dDN1G5dwDrLBFwoqOOibWu4fMhhYuzhGXo2rClzt1EQXb6dv3rJcjbNxPIUADu/pU+bzn5NANFfrhmkde1InZQENjc7CrJ52r9cWiTUsIv7LPK0SklCX2+iQpLCQWQlD38EeMTi27i1X+8i+/Z0nVZtOmm+9/wAFu2GCKMRlT5b8RvcPJZvexzZviOodMeJVkAJifujkqg1fH8p48HCMMUrM4eWHUGS2eH1CWcgHujO3h/0PNe+FNF1sOYI02jToqpJEw+8pQ3kEUw3G+2+SccNsa45+QdSZP7S9RbqH9mWEtsEYLgjtWTwfbuYAHgfLNX2fMUcbCHbIoOyYPV24NEgghwR2lfbwL9x/96NpZpO4GA1tjYAse0cxgAbOb80P1znJte3aI/u0UgqF82Pdj/UfnijhbjpHhEnJJ2zp4y6OrQJGkbo7pGd6kbZF3k9pNnji6A4zF1zQymEh/TCIGcCPd7EKws1V7rr5ZiafUSMJZXkURi94HIDFQaAq74+mUaxZd7xeqXB72JYgG6a2B/CeRY+OWwxtSXIOXBm1esaXZvA3IoXd4LAeL/T45LQzmFmYg7jGQnH565+n++P/AGIWBvBLeCASp4vz+nyzdA7hEj2FyONwuhRNVurnkix7Zc2qpdFaTu2Zn6fth9Rmo2tKLPDLuW/yng+eOPOZVGEOoyMEjjZ9zKzkjcWoGtoN+/k17X88wIMnjbatilV8EwMbJgYssIDnK3F5YcgcAC8OoXV7Y5AROVKBxe2WxQ9WuVPA58cC685p0lsiOixidfUjYyPTD0gFX0zYpqb8X+XI/ZrRs0UzrVEqtkkL92VeRZDVIGU0CTyeMzz9FlJfZGU7pG8coD+FNyMQQwJHw485haTbV9FyfBob1InCPJLGpZP8X71QBKAWB/KAqkn35GR02tkoASrGT6Yeo/JMZsOvhq2jdxfF/rd0/TyKvpTRkgQuQHdQ/aDIEXabaMkXtPPn5Zh/vrUX6iuEJRZSCkff/QStLz8ASbq+cSV8BYU1D+ttO0I2wOJSlJbb27xxtJLE70v2NAjgX1TShP8AtVtIRfqQj8XirJpWNXfg8e93m3Qa3fE4BUGIWRGXRQrbTY87KIo8bfI8HLVKo5muVg1PICw7hwpZKXaStjlSGF+K4yMW4snSaATaNFDFg5PnuKp8vixJ/wCV+OPDpljuQsOANiuDYZhaE1YIrkEe9eM1arQRaZ1sySBgfSbwtcBAxJu/A9qri6xPqE2b3V1p5FZFpwx497A2jxty7dkdeTJo3orK7ttUC2o9+4EhfPJBPw+J4yqAMUX+reC77vcA7fxHxX4v3/TNOu1tM8aryv4S4HB43UtUOL8ZToZ3aT8bUyMCfxhaqyykgVwfrkuasXHRVCAOFDSEV+Edookrz59644OQnhk5Z1fkkkturz9PfNqK0g+7f1Nu3hT6bcEknYe1r/cZs6XpXG4yArEQRKjkgOvLblvhSCFqvfHvQmgEoyxBjKMtRcvK2SAxZMDFjEVHInJnINgA76lygQsdosBbNdxBNjwfHvlHi64vzWSOQOR1XwOx0chgwJDKQVYeQR4IOEV6xdFoIS1EMwUpvB87gprn3AFHBmRxOEX2CbQZ0PVwu4vuWlKokKqF7wQxYEjdQPFk5pl+0KrxChKMd7o/BVhQWiODQUN87+Wc8MfK3gi+ySm0Hx1yNzJ6iyKjD/DBMiOeDTKTwQRwwI9v0zB1HUpwNM8iJz2DclE+bO7uv54OrHrHHCovgHNtFy66SwSQxHgsAT8PPn640mqcirAHwUbQf1rz++VAY4GWaojsyO0fDLFH/wC/4xwuTVcdILHUZcgxlXLFGMQ4GLJgY+MDKcrbFixAVnIHFiwAY42NiwAfHGLFgAhjjFiwAlWSAxYsAJjLFxYsALFy1cWLACeLFix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Fabian\Desktop\descarga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338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20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Biopsy Guided with 3D Ultrasound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Stereotactic biopsy uses high resolution pre-operative images to plan the procedure, such as stereo X-ray or CT. After the needle insertion, the user acquire another x-ray image to confirm the correct placement of the needle.</a:t>
            </a:r>
          </a:p>
          <a:p>
            <a:pPr algn="just"/>
            <a:r>
              <a:rPr lang="en-US" dirty="0" smtClean="0"/>
              <a:t>X-ray imaging is an invasive procedure because of the radiation, while CT does not provide real time images.</a:t>
            </a:r>
          </a:p>
          <a:p>
            <a:pPr algn="just"/>
            <a:r>
              <a:rPr lang="en-US" dirty="0" smtClean="0"/>
              <a:t>This method combines the advantages of Stereotactic biopsy and 3D Ultrasound.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3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5" y="609600"/>
            <a:ext cx="716582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68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use of 3D ultrasound may allow the development of intra-operative technics, in which all steps are carried out in one session.</a:t>
            </a:r>
          </a:p>
          <a:p>
            <a:pPr algn="just"/>
            <a:r>
              <a:rPr lang="en-US" dirty="0" smtClean="0"/>
              <a:t>3D real-time ultrasound would increase the procedure efficiency.</a:t>
            </a:r>
          </a:p>
          <a:p>
            <a:pPr algn="just"/>
            <a:r>
              <a:rPr lang="en-US" dirty="0" smtClean="0"/>
              <a:t>Improved visualization technics are needed to make the 3D view more intuitive.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2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Abstract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Minimally invasive techniques are rapidly replacing traditional practices because they result in improved benefits </a:t>
            </a:r>
            <a:r>
              <a:rPr lang="en-US" dirty="0" smtClean="0"/>
              <a:t>for patients</a:t>
            </a:r>
            <a:r>
              <a:rPr lang="en-US" dirty="0"/>
              <a:t>, health care providers, payers, employers and hospitals. While two-dimensional (2D) imaging has been used </a:t>
            </a:r>
            <a:r>
              <a:rPr lang="en-US" dirty="0" smtClean="0"/>
              <a:t>to guide </a:t>
            </a:r>
            <a:r>
              <a:rPr lang="en-US" dirty="0"/>
              <a:t>interventional procedures for many decades, the use of three-dimensional (3D) imaging of the anatomy has </a:t>
            </a:r>
            <a:r>
              <a:rPr lang="en-US" dirty="0" smtClean="0"/>
              <a:t>the potential </a:t>
            </a:r>
            <a:r>
              <a:rPr lang="en-US" dirty="0"/>
              <a:t>to provide more accurate and </a:t>
            </a:r>
            <a:r>
              <a:rPr lang="en-US" dirty="0" smtClean="0"/>
              <a:t>less variable </a:t>
            </a:r>
            <a:r>
              <a:rPr lang="en-US" dirty="0"/>
              <a:t>interventional guidance and monitoring options</a:t>
            </a:r>
            <a:r>
              <a:rPr lang="en-US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he development of </a:t>
            </a:r>
            <a:r>
              <a:rPr lang="en-US" dirty="0"/>
              <a:t>3D ultrasound imaging techniques </a:t>
            </a:r>
            <a:r>
              <a:rPr lang="en-US" dirty="0" smtClean="0"/>
              <a:t>has </a:t>
            </a:r>
            <a:r>
              <a:rPr lang="en-US" dirty="0"/>
              <a:t>allowed the development of image-guided therapy and </a:t>
            </a:r>
            <a:r>
              <a:rPr lang="en-US" dirty="0" smtClean="0"/>
              <a:t>surgery and has </a:t>
            </a:r>
            <a:r>
              <a:rPr lang="en-US" dirty="0"/>
              <a:t>the potential to provide </a:t>
            </a:r>
            <a:r>
              <a:rPr lang="en-US" dirty="0" smtClean="0"/>
              <a:t>inexpensive and </a:t>
            </a:r>
            <a:r>
              <a:rPr lang="en-US" dirty="0"/>
              <a:t>near real-time views of the anatomy and pathology enabling minimally invasive interventional procedures.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 the increase of computational power and the development of advance 3D visualization technics, the use of image-guided interventions has increase. Because of that the need of increase in accuracy and minimal invasion is bigger than ever.</a:t>
            </a:r>
          </a:p>
          <a:p>
            <a:pPr algn="just"/>
            <a:r>
              <a:rPr lang="en-US" dirty="0" smtClean="0"/>
              <a:t>The use of ultrasound enables the possibility of obtain 3D near real time images to guide a surgical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2D Ultrasound 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Conventional 2D ultrasound represents thin planes of the patient anatomy, the user has to integrate many 2D images to have a mental 3D map of the anatomy.</a:t>
            </a:r>
          </a:p>
          <a:p>
            <a:pPr algn="just"/>
            <a:r>
              <a:rPr lang="en-US" dirty="0" smtClean="0"/>
              <a:t>The planning and guiding of a procedure requires that the 2D probe is located in an specific position and orientation. </a:t>
            </a:r>
          </a:p>
          <a:p>
            <a:pPr algn="just"/>
            <a:r>
              <a:rPr lang="en-US" dirty="0" smtClean="0"/>
              <a:t>The 2D ultrasound doesn´t allow to acquire planes that are parallel to the surface.</a:t>
            </a:r>
          </a:p>
          <a:p>
            <a:pPr algn="just"/>
            <a:r>
              <a:rPr lang="en-US" dirty="0" smtClean="0"/>
              <a:t>Volumetric measurements has poor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3D Ultrasound Technics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Tracked Ultrasound.- 1D arrays that produce 2D images, this images are used to reconstruct a 3D images using the relative position of the 2D images. Low cost, no real time.</a:t>
            </a:r>
          </a:p>
          <a:p>
            <a:pPr lvl="1" algn="just"/>
            <a:r>
              <a:rPr lang="es-ES" dirty="0" err="1" smtClean="0"/>
              <a:t>Freehand</a:t>
            </a:r>
            <a:endParaRPr lang="es-ES" dirty="0" smtClean="0"/>
          </a:p>
          <a:p>
            <a:pPr lvl="1" algn="just"/>
            <a:r>
              <a:rPr lang="es-ES" dirty="0" err="1" smtClean="0"/>
              <a:t>Mechanical</a:t>
            </a:r>
            <a:endParaRPr lang="en-US" dirty="0" smtClean="0"/>
          </a:p>
          <a:p>
            <a:pPr algn="just"/>
            <a:r>
              <a:rPr lang="en-US" dirty="0" smtClean="0"/>
              <a:t>Tri-dimensional Probe.- 2D arrays that produce 3D images directly. High cost, real time.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39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smtClean="0"/>
              <a:t>3D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visualization technic plays a dominant role in the ability of the user to obtain information from the 3D ultrasound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32766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338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9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 err="1" smtClean="0"/>
              <a:t>Prostate</a:t>
            </a:r>
            <a:r>
              <a:rPr lang="es-ES" dirty="0" smtClean="0"/>
              <a:t> </a:t>
            </a:r>
            <a:r>
              <a:rPr lang="es-ES" dirty="0" err="1"/>
              <a:t>G</a:t>
            </a:r>
            <a:r>
              <a:rPr lang="es-ES" dirty="0" err="1" smtClean="0"/>
              <a:t>uided</a:t>
            </a:r>
            <a:r>
              <a:rPr lang="es-ES" dirty="0" smtClean="0"/>
              <a:t> </a:t>
            </a:r>
            <a:r>
              <a:rPr lang="es-ES" dirty="0" err="1"/>
              <a:t>T</a:t>
            </a:r>
            <a:r>
              <a:rPr lang="es-ES" dirty="0" err="1" smtClean="0"/>
              <a:t>herapy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3D </a:t>
            </a:r>
            <a:r>
              <a:rPr lang="es-ES" dirty="0" err="1"/>
              <a:t>U</a:t>
            </a:r>
            <a:r>
              <a:rPr lang="es-ES" dirty="0" err="1" smtClean="0"/>
              <a:t>ltrsound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the past decade, investigators have </a:t>
            </a:r>
            <a:r>
              <a:rPr lang="en-US" dirty="0" smtClean="0"/>
              <a:t>searched for </a:t>
            </a:r>
            <a:r>
              <a:rPr lang="en-US" dirty="0"/>
              <a:t>alternative minimally invasive therapies </a:t>
            </a:r>
            <a:r>
              <a:rPr lang="en-US" dirty="0" smtClean="0"/>
              <a:t>to treat </a:t>
            </a:r>
            <a:r>
              <a:rPr lang="en-US" dirty="0"/>
              <a:t>localized prostate cancer</a:t>
            </a:r>
            <a:r>
              <a:rPr lang="en-US" dirty="0" smtClean="0"/>
              <a:t>. </a:t>
            </a:r>
            <a:r>
              <a:rPr lang="en-US" dirty="0"/>
              <a:t>Of these, brachytherapy is </a:t>
            </a:r>
            <a:r>
              <a:rPr lang="en-US" dirty="0" smtClean="0"/>
              <a:t>the most </a:t>
            </a:r>
            <a:r>
              <a:rPr lang="en-US" dirty="0"/>
              <a:t>advanced and is considered to be an </a:t>
            </a:r>
            <a:r>
              <a:rPr lang="en-US" dirty="0" smtClean="0"/>
              <a:t>important treatment option.</a:t>
            </a:r>
          </a:p>
          <a:p>
            <a:pPr algn="just"/>
            <a:r>
              <a:rPr lang="en-US" dirty="0"/>
              <a:t>The most common form of prostate </a:t>
            </a:r>
            <a:r>
              <a:rPr lang="en-US" dirty="0" smtClean="0"/>
              <a:t>brachytherapy involves </a:t>
            </a:r>
            <a:r>
              <a:rPr lang="en-US" dirty="0"/>
              <a:t>the implantation of about </a:t>
            </a:r>
            <a:r>
              <a:rPr lang="en-US" dirty="0" smtClean="0"/>
              <a:t>80 radioactive </a:t>
            </a:r>
            <a:r>
              <a:rPr lang="en-US" dirty="0"/>
              <a:t>seeds </a:t>
            </a: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smtClean="0"/>
              <a:t>prostate. </a:t>
            </a:r>
            <a:r>
              <a:rPr lang="en-US" dirty="0"/>
              <a:t>By proper placement of the seeds, the </a:t>
            </a:r>
            <a:r>
              <a:rPr lang="en-US" dirty="0" smtClean="0"/>
              <a:t>prostate can </a:t>
            </a:r>
            <a:r>
              <a:rPr lang="en-US" dirty="0"/>
              <a:t>be subjected to a high radiation dose </a:t>
            </a:r>
            <a:r>
              <a:rPr lang="en-US" dirty="0" smtClean="0"/>
              <a:t>while sparing </a:t>
            </a:r>
            <a:r>
              <a:rPr lang="en-US" dirty="0"/>
              <a:t>surrounding tissues.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CT or ultrasound is </a:t>
            </a:r>
            <a:r>
              <a:rPr lang="en-US" dirty="0" smtClean="0"/>
              <a:t>used to </a:t>
            </a:r>
            <a:r>
              <a:rPr lang="en-US" dirty="0"/>
              <a:t>determine the geometry of the prostate and </a:t>
            </a:r>
            <a:r>
              <a:rPr lang="en-US" dirty="0" smtClean="0"/>
              <a:t>the location </a:t>
            </a:r>
            <a:r>
              <a:rPr lang="en-US" dirty="0"/>
              <a:t>of </a:t>
            </a:r>
            <a:r>
              <a:rPr lang="en-US" dirty="0" smtClean="0"/>
              <a:t>cancer. The user make a plan using this </a:t>
            </a:r>
            <a:r>
              <a:rPr lang="en-US" dirty="0"/>
              <a:t>information and knowledge of the </a:t>
            </a:r>
            <a:r>
              <a:rPr lang="en-US" dirty="0" smtClean="0"/>
              <a:t>radiation distribution </a:t>
            </a:r>
            <a:r>
              <a:rPr lang="en-US" dirty="0"/>
              <a:t>around the </a:t>
            </a:r>
            <a:r>
              <a:rPr lang="en-US" dirty="0" smtClean="0"/>
              <a:t>seeds.</a:t>
            </a:r>
          </a:p>
          <a:p>
            <a:pPr algn="just"/>
            <a:r>
              <a:rPr lang="en-US" dirty="0"/>
              <a:t>Since implantation </a:t>
            </a:r>
            <a:r>
              <a:rPr lang="en-US" dirty="0" smtClean="0"/>
              <a:t>errors can </a:t>
            </a:r>
            <a:r>
              <a:rPr lang="en-US" dirty="0"/>
              <a:t>occur and the seeds may migrate, the </a:t>
            </a:r>
            <a:r>
              <a:rPr lang="en-US" dirty="0" smtClean="0"/>
              <a:t>actual seed </a:t>
            </a:r>
            <a:r>
              <a:rPr lang="en-US" dirty="0"/>
              <a:t>locations are determined with CT or </a:t>
            </a:r>
            <a:r>
              <a:rPr lang="en-US" dirty="0" smtClean="0"/>
              <a:t>fluoroscopy at </a:t>
            </a:r>
            <a:r>
              <a:rPr lang="en-US" dirty="0"/>
              <a:t>an additional separate outpatient </a:t>
            </a:r>
            <a:r>
              <a:rPr lang="en-US" dirty="0" smtClean="0"/>
              <a:t>visit after </a:t>
            </a:r>
            <a:r>
              <a:rPr lang="en-US" dirty="0"/>
              <a:t>the implantation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3D ultrasound with rapid </a:t>
            </a:r>
            <a:r>
              <a:rPr lang="en-US" dirty="0" smtClean="0"/>
              <a:t>scanning and </a:t>
            </a:r>
            <a:r>
              <a:rPr lang="en-US" dirty="0"/>
              <a:t>immediate viewing of the 3D prostate </a:t>
            </a:r>
            <a:r>
              <a:rPr lang="en-US" dirty="0" smtClean="0"/>
              <a:t>anatomy is </a:t>
            </a:r>
            <a:r>
              <a:rPr lang="en-US" dirty="0"/>
              <a:t>the best candidate imaging </a:t>
            </a:r>
            <a:r>
              <a:rPr lang="en-US" dirty="0" smtClean="0"/>
              <a:t>technology allowing </a:t>
            </a:r>
            <a:r>
              <a:rPr lang="en-US" dirty="0"/>
              <a:t>a complete intraoperative </a:t>
            </a:r>
            <a:r>
              <a:rPr lang="en-US" dirty="0" smtClean="0"/>
              <a:t>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90854"/>
            <a:ext cx="3657600" cy="254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1400"/>
            <a:ext cx="4718050" cy="275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0404"/>
            <a:ext cx="3657600" cy="331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770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</TotalTime>
  <Words>638</Words>
  <Application>Microsoft Office PowerPoint</Application>
  <PresentationFormat>Presentación en pantalla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Intermedio</vt:lpstr>
      <vt:lpstr>The use of three-dimensional ultrasound imaging in breast biopsy and prostate therapy.  Fenster, et al.</vt:lpstr>
      <vt:lpstr>Abstract</vt:lpstr>
      <vt:lpstr>Introduction</vt:lpstr>
      <vt:lpstr>2D Ultrasound Advantages</vt:lpstr>
      <vt:lpstr>3D Ultrasound Technics</vt:lpstr>
      <vt:lpstr>3D Visualization</vt:lpstr>
      <vt:lpstr>Prostate Guided Therapy with 3D Ultrsound</vt:lpstr>
      <vt:lpstr>Presentación de PowerPoint</vt:lpstr>
      <vt:lpstr>Presentación de PowerPoint</vt:lpstr>
      <vt:lpstr>Biopsy Guided with 3D Ultrasound</vt:lpstr>
      <vt:lpstr>Presentación de PowerPoint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three-dimensional ultrasound imaging in breast biopsy and prostate therapy</dc:title>
  <dc:creator>Fabian</dc:creator>
  <cp:lastModifiedBy>Fabian</cp:lastModifiedBy>
  <cp:revision>7</cp:revision>
  <dcterms:created xsi:type="dcterms:W3CDTF">2013-06-07T15:17:56Z</dcterms:created>
  <dcterms:modified xsi:type="dcterms:W3CDTF">2013-06-07T16:24:19Z</dcterms:modified>
</cp:coreProperties>
</file>