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4" r:id="rId4"/>
    <p:sldId id="262" r:id="rId5"/>
    <p:sldId id="258" r:id="rId6"/>
    <p:sldId id="263" r:id="rId7"/>
    <p:sldId id="265" r:id="rId8"/>
    <p:sldId id="266" r:id="rId9"/>
    <p:sldId id="267" r:id="rId10"/>
    <p:sldId id="259" r:id="rId11"/>
    <p:sldId id="278" r:id="rId12"/>
    <p:sldId id="260" r:id="rId13"/>
    <p:sldId id="261"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F331D-6DB0-421F-B7E7-225ED2F66049}" type="datetimeFigureOut">
              <a:rPr lang="en-US" smtClean="0"/>
              <a:t>9/2/2013</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6E9BB8-5E75-4A75-95EE-0946E8670B57}" type="slidenum">
              <a:rPr lang="en-US" smtClean="0"/>
              <a:t>‹Nº›</a:t>
            </a:fld>
            <a:endParaRPr lang="en-US"/>
          </a:p>
        </p:txBody>
      </p:sp>
    </p:spTree>
    <p:extLst>
      <p:ext uri="{BB962C8B-B14F-4D97-AF65-F5344CB8AC3E}">
        <p14:creationId xmlns:p14="http://schemas.microsoft.com/office/powerpoint/2010/main" val="295457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970155B-F84A-4229-89E8-84754F8F2CCC}" type="datetime1">
              <a:rPr lang="en-US" smtClean="0"/>
              <a:t>9/2/2013</a:t>
            </a:fld>
            <a:endParaRPr lang="en-US" dirty="0"/>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49175B59-C9F7-4829-8151-30DAA63A3FFD}" type="slidenum">
              <a:rPr lang="en-US" smtClean="0"/>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12C5162-8957-45FA-8FF7-DA9F7BB7B9B2}" type="datetime1">
              <a:rPr lang="en-US" smtClean="0"/>
              <a:t>9/2/2013</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49175B59-C9F7-4829-8151-30DAA63A3FFD}" type="slidenum">
              <a:rPr lang="en-US" smtClean="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21BE3C25-0F05-4EB7-9738-6985E4EB95B1}" type="datetime1">
              <a:rPr lang="en-US" smtClean="0"/>
              <a:t>9/2/2013</a:t>
            </a:fld>
            <a:endParaRPr lang="en-US" dirty="0"/>
          </a:p>
        </p:txBody>
      </p:sp>
      <p:sp>
        <p:nvSpPr>
          <p:cNvPr id="5" name="4 Marcador de pie de página"/>
          <p:cNvSpPr>
            <a:spLocks noGrp="1"/>
          </p:cNvSpPr>
          <p:nvPr>
            <p:ph type="ftr" sz="quarter" idx="11"/>
          </p:nvPr>
        </p:nvSpPr>
        <p:spPr>
          <a:xfrm>
            <a:off x="457201" y="6248207"/>
            <a:ext cx="5573483" cy="365125"/>
          </a:xfrm>
        </p:spPr>
        <p:txBody>
          <a:bodyPr/>
          <a:lstStyle/>
          <a:p>
            <a:endParaRPr lang="en-US" dirty="0"/>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49175B59-C9F7-4829-8151-30DAA63A3FFD}" type="slidenum">
              <a:rPr lang="en-US" smtClean="0"/>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AC4707C8-BEA4-44D8-8790-7D37DADAC54C}" type="datetime1">
              <a:rPr lang="en-US" smtClean="0"/>
              <a:t>9/2/2013</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49175B59-C9F7-4829-8151-30DAA63A3FFD}" type="slidenum">
              <a:rPr lang="en-US" smtClean="0"/>
              <a:t>‹Nº›</a:t>
            </a:fld>
            <a:endParaRPr lang="en-US" dirty="0"/>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786C6A1D-FD94-450D-97D1-EEC320DFAC5A}" type="datetime1">
              <a:rPr lang="en-US" smtClean="0"/>
              <a:t>9/2/2013</a:t>
            </a:fld>
            <a:endParaRPr lang="en-US" dirty="0"/>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9175B59-C9F7-4829-8151-30DAA63A3FFD}" type="slidenum">
              <a:rPr lang="en-US" smtClean="0"/>
              <a:t>‹Nº›</a:t>
            </a:fld>
            <a:endParaRPr lang="en-US" dirty="0"/>
          </a:p>
        </p:txBody>
      </p:sp>
      <p:sp>
        <p:nvSpPr>
          <p:cNvPr id="14" name="13 Marcador de pie de página"/>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5BA3A6F0-35FD-424F-BD96-FECB00D7443E}" type="datetime1">
              <a:rPr lang="en-US" smtClean="0"/>
              <a:t>9/2/2013</a:t>
            </a:fld>
            <a:endParaRPr lang="en-US" dirty="0"/>
          </a:p>
        </p:txBody>
      </p:sp>
      <p:sp>
        <p:nvSpPr>
          <p:cNvPr id="10" name="9 Marcador de número de diapositiva"/>
          <p:cNvSpPr>
            <a:spLocks noGrp="1"/>
          </p:cNvSpPr>
          <p:nvPr>
            <p:ph type="sldNum" sz="quarter" idx="16"/>
          </p:nvPr>
        </p:nvSpPr>
        <p:spPr/>
        <p:txBody>
          <a:bodyPr rtlCol="0"/>
          <a:lstStyle/>
          <a:p>
            <a:fld id="{49175B59-C9F7-4829-8151-30DAA63A3FFD}" type="slidenum">
              <a:rPr lang="en-US" smtClean="0"/>
              <a:t>‹Nº›</a:t>
            </a:fld>
            <a:endParaRPr lang="en-US" dirty="0"/>
          </a:p>
        </p:txBody>
      </p:sp>
      <p:sp>
        <p:nvSpPr>
          <p:cNvPr id="12" name="11 Marcador de pie de página"/>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0576E553-2AFE-4239-9A45-3CD16C6F54E5}" type="datetime1">
              <a:rPr lang="en-US" smtClean="0"/>
              <a:t>9/2/2013</a:t>
            </a:fld>
            <a:endParaRPr lang="en-US" dirty="0"/>
          </a:p>
        </p:txBody>
      </p:sp>
      <p:sp>
        <p:nvSpPr>
          <p:cNvPr id="12" name="11 Marcador de número de diapositiva"/>
          <p:cNvSpPr>
            <a:spLocks noGrp="1"/>
          </p:cNvSpPr>
          <p:nvPr>
            <p:ph type="sldNum" sz="quarter" idx="16"/>
          </p:nvPr>
        </p:nvSpPr>
        <p:spPr/>
        <p:txBody>
          <a:bodyPr rtlCol="0"/>
          <a:lstStyle/>
          <a:p>
            <a:fld id="{49175B59-C9F7-4829-8151-30DAA63A3FFD}" type="slidenum">
              <a:rPr lang="en-US" smtClean="0"/>
              <a:t>‹Nº›</a:t>
            </a:fld>
            <a:endParaRPr lang="en-US" dirty="0"/>
          </a:p>
        </p:txBody>
      </p:sp>
      <p:sp>
        <p:nvSpPr>
          <p:cNvPr id="14" name="13 Marcador de pie de página"/>
          <p:cNvSpPr>
            <a:spLocks noGrp="1"/>
          </p:cNvSpPr>
          <p:nvPr>
            <p:ph type="ftr" sz="quarter" idx="17"/>
          </p:nvPr>
        </p:nvSpPr>
        <p:spPr/>
        <p:txBody>
          <a:bodyPr rtlCol="0"/>
          <a:lstStyle/>
          <a:p>
            <a:endParaRPr lang="en-US" dirty="0"/>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EDEB3E43-931B-4984-9EDB-DE162B3079D3}" type="datetime1">
              <a:rPr lang="en-US" smtClean="0"/>
              <a:t>9/2/2013</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49175B59-C9F7-4829-8151-30DAA63A3FFD}" type="slidenum">
              <a:rPr lang="en-US" smtClean="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43B357A-D1A4-4565-BA31-79CFE18532B0}" type="datetime1">
              <a:rPr lang="en-US" smtClean="0"/>
              <a:t>9/2/2013</a:t>
            </a:fld>
            <a:endParaRPr lang="en-US" dirty="0"/>
          </a:p>
        </p:txBody>
      </p:sp>
      <p:sp>
        <p:nvSpPr>
          <p:cNvPr id="3" name="2 Marcador de pie de página"/>
          <p:cNvSpPr>
            <a:spLocks noGrp="1"/>
          </p:cNvSpPr>
          <p:nvPr>
            <p:ph type="ftr" sz="quarter" idx="11"/>
          </p:nvPr>
        </p:nvSpPr>
        <p:spPr/>
        <p:txBody>
          <a:bodyPr/>
          <a:lstStyle/>
          <a:p>
            <a:endParaRPr lang="en-US" dirty="0"/>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49175B59-C9F7-4829-8151-30DAA63A3FFD}" type="slidenum">
              <a:rPr lang="en-US" smtClean="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CA23CEF4-7BEF-467F-AAC4-F44979CD22AC}" type="datetime1">
              <a:rPr lang="en-US" smtClean="0"/>
              <a:t>9/2/2013</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49175B59-C9F7-4829-8151-30DAA63A3FFD}" type="slidenum">
              <a:rPr lang="en-US" smtClean="0"/>
              <a:t>‹Nº›</a:t>
            </a:fld>
            <a:endParaRPr lang="en-US" dirty="0"/>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Marcador de fecha"/>
          <p:cNvSpPr>
            <a:spLocks noGrp="1"/>
          </p:cNvSpPr>
          <p:nvPr>
            <p:ph type="dt" sz="half" idx="10"/>
          </p:nvPr>
        </p:nvSpPr>
        <p:spPr>
          <a:xfrm>
            <a:off x="6248400" y="6248400"/>
            <a:ext cx="2667000" cy="365125"/>
          </a:xfrm>
        </p:spPr>
        <p:txBody>
          <a:bodyPr rtlCol="0"/>
          <a:lstStyle/>
          <a:p>
            <a:fld id="{1466C670-3C58-46BA-A834-370AF3BA5935}" type="datetime1">
              <a:rPr lang="en-US" smtClean="0"/>
              <a:t>9/2/2013</a:t>
            </a:fld>
            <a:endParaRPr lang="en-US" dirty="0"/>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49175B59-C9F7-4829-8151-30DAA63A3FFD}" type="slidenum">
              <a:rPr lang="en-US" smtClean="0"/>
              <a:t>‹Nº›</a:t>
            </a:fld>
            <a:endParaRPr lang="en-US" dirty="0"/>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n-US" dirty="0"/>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dirty="0" smtClean="0"/>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F408D6E-618B-4365-868F-81CE659E557F}" type="datetime1">
              <a:rPr lang="en-US" smtClean="0"/>
              <a:t>9/2/2013</a:t>
            </a:fld>
            <a:endParaRPr lang="en-US" dirty="0"/>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9175B59-C9F7-4829-8151-30DAA63A3FFD}" type="slidenum">
              <a:rPr lang="en-US" smtClean="0"/>
              <a:t>‹Nº›</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pPr algn="just"/>
            <a:r>
              <a:rPr lang="es-ES" dirty="0" smtClean="0"/>
              <a:t>Ultrasonido </a:t>
            </a:r>
            <a:r>
              <a:rPr lang="es-ES" i="1" dirty="0" err="1" smtClean="0"/>
              <a:t>freehand</a:t>
            </a:r>
            <a:r>
              <a:rPr lang="es-ES" dirty="0" smtClean="0"/>
              <a:t> para la asistencia médica en el diagnóstico y tratamiento de cáncer de mama: resultados preliminares.</a:t>
            </a:r>
            <a:endParaRPr lang="en-US" dirty="0"/>
          </a:p>
        </p:txBody>
      </p:sp>
      <p:sp>
        <p:nvSpPr>
          <p:cNvPr id="3" name="2 Subtítulo"/>
          <p:cNvSpPr>
            <a:spLocks noGrp="1"/>
          </p:cNvSpPr>
          <p:nvPr>
            <p:ph type="subTitle" idx="1"/>
          </p:nvPr>
        </p:nvSpPr>
        <p:spPr/>
        <p:txBody>
          <a:bodyPr/>
          <a:lstStyle/>
          <a:p>
            <a:r>
              <a:rPr lang="es-ES" dirty="0" smtClean="0"/>
              <a:t>M. </a:t>
            </a:r>
            <a:r>
              <a:rPr lang="es-ES" dirty="0"/>
              <a:t>e</a:t>
            </a:r>
            <a:r>
              <a:rPr lang="es-ES" dirty="0" smtClean="0"/>
              <a:t>n C. </a:t>
            </a:r>
            <a:r>
              <a:rPr lang="es-ES" dirty="0" err="1" smtClean="0"/>
              <a:t>Fabian</a:t>
            </a:r>
            <a:r>
              <a:rPr lang="es-ES" dirty="0" smtClean="0"/>
              <a:t> Torres Robles </a:t>
            </a:r>
            <a:endParaRPr lang="en-US" dirty="0"/>
          </a:p>
        </p:txBody>
      </p:sp>
      <p:sp>
        <p:nvSpPr>
          <p:cNvPr id="4" name="3 Marcador de número de diapositiva"/>
          <p:cNvSpPr>
            <a:spLocks noGrp="1"/>
          </p:cNvSpPr>
          <p:nvPr>
            <p:ph type="sldNum" sz="quarter" idx="12"/>
          </p:nvPr>
        </p:nvSpPr>
        <p:spPr/>
        <p:txBody>
          <a:bodyPr/>
          <a:lstStyle/>
          <a:p>
            <a:fld id="{49175B59-C9F7-4829-8151-30DAA63A3FFD}" type="slidenum">
              <a:rPr lang="en-US" smtClean="0"/>
              <a:t>1</a:t>
            </a:fld>
            <a:endParaRPr lang="en-US" dirty="0"/>
          </a:p>
        </p:txBody>
      </p:sp>
    </p:spTree>
    <p:extLst>
      <p:ext uri="{BB962C8B-B14F-4D97-AF65-F5344CB8AC3E}">
        <p14:creationId xmlns:p14="http://schemas.microsoft.com/office/powerpoint/2010/main" val="972514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¿Qué es el ultrasonido 3D </a:t>
            </a:r>
            <a:r>
              <a:rPr lang="es-ES" i="1" dirty="0" err="1" smtClean="0"/>
              <a:t>freehand</a:t>
            </a:r>
            <a:r>
              <a:rPr lang="es-ES" i="1" dirty="0" smtClean="0"/>
              <a:t>?</a:t>
            </a:r>
            <a:endParaRPr lang="en-US" i="1" dirty="0"/>
          </a:p>
        </p:txBody>
      </p:sp>
      <p:sp>
        <p:nvSpPr>
          <p:cNvPr id="3" name="2 Marcador de contenido"/>
          <p:cNvSpPr>
            <a:spLocks noGrp="1"/>
          </p:cNvSpPr>
          <p:nvPr>
            <p:ph sz="quarter" idx="1"/>
          </p:nvPr>
        </p:nvSpPr>
        <p:spPr/>
        <p:txBody>
          <a:bodyPr/>
          <a:lstStyle/>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preferRelativeResize="0">
            <a:picLocks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457200" y="2879092"/>
            <a:ext cx="3491940" cy="2519363"/>
          </a:xfrm>
          <a:prstGeom prst="rect">
            <a:avLst/>
          </a:prstGeom>
          <a:solidFill>
            <a:srgbClr val="FFFFFF"/>
          </a:solidFill>
          <a:ln w="9525">
            <a:solidFill>
              <a:srgbClr val="000000"/>
            </a:solidFill>
            <a:round/>
            <a:headEnd/>
            <a:tailEnd/>
          </a:ln>
        </p:spPr>
      </p:pic>
      <p:pic>
        <p:nvPicPr>
          <p:cNvPr id="1027" name="Picture 3" descr="C:\Users\Fubu\Pictures\Imagenes 2D.PNG"/>
          <p:cNvPicPr>
            <a:picLocks noChangeAspect="1" noChangeArrowheads="1"/>
          </p:cNvPicPr>
          <p:nvPr/>
        </p:nvPicPr>
        <p:blipFill rotWithShape="1">
          <a:blip r:embed="rId3">
            <a:extLst>
              <a:ext uri="{28A0092B-C50C-407E-A947-70E740481C1C}">
                <a14:useLocalDpi xmlns:a14="http://schemas.microsoft.com/office/drawing/2010/main" val="0"/>
              </a:ext>
            </a:extLst>
          </a:blip>
          <a:srcRect l="4496" r="3148"/>
          <a:stretch/>
        </p:blipFill>
        <p:spPr bwMode="auto">
          <a:xfrm>
            <a:off x="4267200" y="1616074"/>
            <a:ext cx="4877598" cy="27229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Fubu\Pictures\Volum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198" y="4495800"/>
            <a:ext cx="4778039" cy="1998713"/>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10</a:t>
            </a:fld>
            <a:endParaRPr lang="en-US" dirty="0"/>
          </a:p>
        </p:txBody>
      </p:sp>
    </p:spTree>
    <p:extLst>
      <p:ext uri="{BB962C8B-B14F-4D97-AF65-F5344CB8AC3E}">
        <p14:creationId xmlns:p14="http://schemas.microsoft.com/office/powerpoint/2010/main" val="3339634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¿Qué es el ultrasonido 3D </a:t>
            </a:r>
            <a:r>
              <a:rPr lang="es-ES" i="1" dirty="0" err="1"/>
              <a:t>freehand</a:t>
            </a:r>
            <a:r>
              <a:rPr lang="es-ES" i="1" dirty="0"/>
              <a:t>?</a:t>
            </a:r>
            <a:endParaRPr lang="en-US" dirty="0"/>
          </a:p>
        </p:txBody>
      </p:sp>
      <p:sp>
        <p:nvSpPr>
          <p:cNvPr id="3" name="2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11</a:t>
            </a:fld>
            <a:endParaRPr lang="en-US" dirty="0"/>
          </a:p>
        </p:txBody>
      </p:sp>
      <p:sp>
        <p:nvSpPr>
          <p:cNvPr id="4" name="3 Marcador de contenido"/>
          <p:cNvSpPr>
            <a:spLocks noGrp="1"/>
          </p:cNvSpPr>
          <p:nvPr>
            <p:ph sz="quarter" idx="1"/>
          </p:nvPr>
        </p:nvSpPr>
        <p:spPr/>
        <p:txBody>
          <a:bodyPr/>
          <a:lstStyle/>
          <a:p>
            <a:endParaRPr lang="en-US" dirty="0"/>
          </a:p>
        </p:txBody>
      </p:sp>
      <p:pic>
        <p:nvPicPr>
          <p:cNvPr id="1026" name="Picture 2" descr="C:\Users\Fubu\Pictures\Tranparenc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55" y="1687493"/>
            <a:ext cx="4495800" cy="216856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Fubu\Pictures\Vista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56217"/>
            <a:ext cx="7924800" cy="2504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Fubu\Pictures\Vistas 3D.PNG"/>
          <p:cNvPicPr>
            <a:picLocks noChangeAspect="1" noChangeArrowheads="1"/>
          </p:cNvPicPr>
          <p:nvPr/>
        </p:nvPicPr>
        <p:blipFill rotWithShape="1">
          <a:blip r:embed="rId4">
            <a:extLst>
              <a:ext uri="{28A0092B-C50C-407E-A947-70E740481C1C}">
                <a14:useLocalDpi xmlns:a14="http://schemas.microsoft.com/office/drawing/2010/main" val="0"/>
              </a:ext>
            </a:extLst>
          </a:blip>
          <a:srcRect r="3981"/>
          <a:stretch/>
        </p:blipFill>
        <p:spPr bwMode="auto">
          <a:xfrm>
            <a:off x="4814455" y="1737477"/>
            <a:ext cx="4177145" cy="206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71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Calibración y Reconstrucción</a:t>
            </a:r>
            <a:endParaRPr lang="en-US" dirty="0"/>
          </a:p>
        </p:txBody>
      </p:sp>
      <p:sp>
        <p:nvSpPr>
          <p:cNvPr id="3" name="2 Marcador de contenido"/>
          <p:cNvSpPr>
            <a:spLocks noGrp="1"/>
          </p:cNvSpPr>
          <p:nvPr>
            <p:ph sz="quarter" idx="1"/>
          </p:nvPr>
        </p:nvSpPr>
        <p:spPr/>
        <p:txBody>
          <a:bodyPr/>
          <a:lstStyle/>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preferRelativeResize="0">
            <a:picLocks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16859" y="2438400"/>
            <a:ext cx="3962400" cy="3200400"/>
          </a:xfrm>
          <a:prstGeom prst="rect">
            <a:avLst/>
          </a:prstGeom>
          <a:solidFill>
            <a:srgbClr val="FFFFFF"/>
          </a:solidFill>
          <a:ln w="9525">
            <a:solidFill>
              <a:srgbClr val="000000"/>
            </a:solidFill>
            <a:round/>
            <a:headEnd/>
            <a:tailEnd/>
          </a:ln>
        </p:spPr>
      </p:pic>
      <p:pic>
        <p:nvPicPr>
          <p:cNvPr id="6" name="5 Imagen" descr=":Metodo voxel.png"/>
          <p:cNvPicPr/>
          <p:nvPr/>
        </p:nvPicPr>
        <p:blipFill rotWithShape="1">
          <a:blip r:embed="rId3"/>
          <a:srcRect r="10186" b="10092"/>
          <a:stretch/>
        </p:blipFill>
        <p:spPr bwMode="auto">
          <a:xfrm>
            <a:off x="4566396" y="2133600"/>
            <a:ext cx="4507005" cy="3733799"/>
          </a:xfrm>
          <a:prstGeom prst="rect">
            <a:avLst/>
          </a:prstGeom>
          <a:noFill/>
          <a:ln w="9525">
            <a:noFill/>
            <a:miter lim="800000"/>
            <a:headEnd/>
            <a:tailEnd/>
          </a:ln>
        </p:spPr>
      </p:pic>
      <p:sp>
        <p:nvSpPr>
          <p:cNvPr id="5" name="4 Rectángulo"/>
          <p:cNvSpPr/>
          <p:nvPr/>
        </p:nvSpPr>
        <p:spPr>
          <a:xfrm>
            <a:off x="452718" y="5867399"/>
            <a:ext cx="3926541" cy="646331"/>
          </a:xfrm>
          <a:prstGeom prst="rect">
            <a:avLst/>
          </a:prstGeom>
        </p:spPr>
        <p:txBody>
          <a:bodyPr wrap="square">
            <a:spAutoFit/>
          </a:bodyPr>
          <a:lstStyle/>
          <a:p>
            <a:r>
              <a:rPr lang="en-US" dirty="0"/>
              <a:t>R. W. </a:t>
            </a:r>
            <a:r>
              <a:rPr lang="en-US" dirty="0" err="1"/>
              <a:t>Prager</a:t>
            </a:r>
            <a:r>
              <a:rPr lang="en-US" dirty="0"/>
              <a:t>, </a:t>
            </a:r>
            <a:r>
              <a:rPr lang="en-US" i="1" dirty="0" smtClean="0"/>
              <a:t>et al.</a:t>
            </a:r>
            <a:r>
              <a:rPr lang="en-US" dirty="0" smtClean="0"/>
              <a:t> </a:t>
            </a:r>
            <a:r>
              <a:rPr lang="en-US" dirty="0"/>
              <a:t>“Rapid calibration for 3-D freehand </a:t>
            </a:r>
            <a:r>
              <a:rPr lang="en-US" dirty="0" smtClean="0"/>
              <a:t>ultrasound” </a:t>
            </a:r>
            <a:endParaRPr lang="en-US" dirty="0"/>
          </a:p>
        </p:txBody>
      </p:sp>
      <p:sp>
        <p:nvSpPr>
          <p:cNvPr id="7" name="6 Rectángulo"/>
          <p:cNvSpPr/>
          <p:nvPr/>
        </p:nvSpPr>
        <p:spPr>
          <a:xfrm>
            <a:off x="4572000" y="5867399"/>
            <a:ext cx="4585447" cy="646331"/>
          </a:xfrm>
          <a:prstGeom prst="rect">
            <a:avLst/>
          </a:prstGeom>
        </p:spPr>
        <p:txBody>
          <a:bodyPr wrap="square">
            <a:spAutoFit/>
          </a:bodyPr>
          <a:lstStyle/>
          <a:p>
            <a:r>
              <a:rPr lang="en-US" dirty="0"/>
              <a:t>O. V. Solberg, </a:t>
            </a:r>
            <a:r>
              <a:rPr lang="en-US" i="1" dirty="0" smtClean="0"/>
              <a:t>et al.</a:t>
            </a:r>
            <a:r>
              <a:rPr lang="en-US" dirty="0" smtClean="0"/>
              <a:t>, </a:t>
            </a:r>
            <a:r>
              <a:rPr lang="en-US" dirty="0"/>
              <a:t>“Freehand 3D Ultrasound Reconstruction Algorithms—A </a:t>
            </a:r>
            <a:r>
              <a:rPr lang="en-US" dirty="0" smtClean="0"/>
              <a:t>Review” </a:t>
            </a:r>
            <a:endParaRPr lang="en-US" dirty="0"/>
          </a:p>
        </p:txBody>
      </p:sp>
      <p:sp>
        <p:nvSpPr>
          <p:cNvPr id="8" name="7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12</a:t>
            </a:fld>
            <a:endParaRPr lang="en-US" dirty="0"/>
          </a:p>
        </p:txBody>
      </p:sp>
    </p:spTree>
    <p:extLst>
      <p:ext uri="{BB962C8B-B14F-4D97-AF65-F5344CB8AC3E}">
        <p14:creationId xmlns:p14="http://schemas.microsoft.com/office/powerpoint/2010/main" val="241888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Segmentación de tumores de mama</a:t>
            </a:r>
            <a:endParaRPr lang="en-US" dirty="0"/>
          </a:p>
        </p:txBody>
      </p:sp>
      <p:sp>
        <p:nvSpPr>
          <p:cNvPr id="3" name="2 Marcador de contenido"/>
          <p:cNvSpPr>
            <a:spLocks noGrp="1"/>
          </p:cNvSpPr>
          <p:nvPr>
            <p:ph sz="quarter"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255" r="31664"/>
          <a:stretch/>
        </p:blipFill>
        <p:spPr bwMode="auto">
          <a:xfrm>
            <a:off x="1143000" y="1851212"/>
            <a:ext cx="7391400" cy="441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13</a:t>
            </a:fld>
            <a:endParaRPr lang="en-US" dirty="0"/>
          </a:p>
        </p:txBody>
      </p:sp>
    </p:spTree>
    <p:extLst>
      <p:ext uri="{BB962C8B-B14F-4D97-AF65-F5344CB8AC3E}">
        <p14:creationId xmlns:p14="http://schemas.microsoft.com/office/powerpoint/2010/main" val="2947882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Intensidad y Textura</a:t>
            </a:r>
            <a:endParaRPr lang="en-US" dirty="0"/>
          </a:p>
        </p:txBody>
      </p:sp>
      <p:pic>
        <p:nvPicPr>
          <p:cNvPr id="4" name="3 Imagen" descr="C:\Users\Public\Documents\Breast Tumor Segmentation\Matlab\Results\IP xy14.jpg"/>
          <p:cNvPicPr/>
          <p:nvPr/>
        </p:nvPicPr>
        <p:blipFill rotWithShape="1">
          <a:blip r:embed="rId2" cstate="print">
            <a:extLst>
              <a:ext uri="{28A0092B-C50C-407E-A947-70E740481C1C}">
                <a14:useLocalDpi xmlns:a14="http://schemas.microsoft.com/office/drawing/2010/main" val="0"/>
              </a:ext>
            </a:extLst>
          </a:blip>
          <a:srcRect l="11464" t="30285" r="7863" b="24540"/>
          <a:stretch/>
        </p:blipFill>
        <p:spPr bwMode="auto">
          <a:xfrm>
            <a:off x="228600" y="1745672"/>
            <a:ext cx="8763000" cy="2216727"/>
          </a:xfrm>
          <a:prstGeom prst="rect">
            <a:avLst/>
          </a:prstGeom>
          <a:noFill/>
          <a:ln>
            <a:noFill/>
          </a:ln>
          <a:extLst>
            <a:ext uri="{53640926-AAD7-44D8-BBD7-CCE9431645EC}">
              <a14:shadowObscured xmlns:a14="http://schemas.microsoft.com/office/drawing/2010/main"/>
            </a:ext>
          </a:extLst>
        </p:spPr>
      </p:pic>
      <p:pic>
        <p:nvPicPr>
          <p:cNvPr id="5" name="4 Marcador de contenido" descr="C:\Users\Public\Documents\Breast Tumor Segmentation\Matlab\Results\TP xy14.jpg"/>
          <p:cNvPicPr>
            <a:picLocks noGrp="1"/>
          </p:cNvPicPr>
          <p:nvPr>
            <p:ph sz="quarter" idx="1"/>
          </p:nvPr>
        </p:nvPicPr>
        <p:blipFill rotWithShape="1">
          <a:blip r:embed="rId3" cstate="print">
            <a:extLst>
              <a:ext uri="{28A0092B-C50C-407E-A947-70E740481C1C}">
                <a14:useLocalDpi xmlns:a14="http://schemas.microsoft.com/office/drawing/2010/main" val="0"/>
              </a:ext>
            </a:extLst>
          </a:blip>
          <a:srcRect l="11051" t="30229" r="69866" b="26345"/>
          <a:stretch/>
        </p:blipFill>
        <p:spPr bwMode="auto">
          <a:xfrm>
            <a:off x="1197104" y="4301837"/>
            <a:ext cx="2057400" cy="2119745"/>
          </a:xfrm>
          <a:prstGeom prst="rect">
            <a:avLst/>
          </a:prstGeom>
          <a:noFill/>
          <a:ln>
            <a:noFill/>
          </a:ln>
          <a:extLst>
            <a:ext uri="{53640926-AAD7-44D8-BBD7-CCE9431645EC}">
              <a14:shadowObscured xmlns:a14="http://schemas.microsoft.com/office/drawing/2010/main"/>
            </a:ext>
          </a:extLst>
        </p:spPr>
      </p:pic>
      <p:pic>
        <p:nvPicPr>
          <p:cNvPr id="6" name="5 Imagen" descr="C:\Users\Public\Documents\Breast Tumor Segmentation\Matlab\Results\TP xy14.jpg"/>
          <p:cNvPicPr/>
          <p:nvPr/>
        </p:nvPicPr>
        <p:blipFill rotWithShape="1">
          <a:blip r:embed="rId3" cstate="print">
            <a:extLst>
              <a:ext uri="{28A0092B-C50C-407E-A947-70E740481C1C}">
                <a14:useLocalDpi xmlns:a14="http://schemas.microsoft.com/office/drawing/2010/main" val="0"/>
              </a:ext>
            </a:extLst>
          </a:blip>
          <a:srcRect l="38481" t="22656" r="7263" b="16973"/>
          <a:stretch/>
        </p:blipFill>
        <p:spPr bwMode="auto">
          <a:xfrm>
            <a:off x="3399975" y="4297506"/>
            <a:ext cx="4343400" cy="2124076"/>
          </a:xfrm>
          <a:prstGeom prst="rect">
            <a:avLst/>
          </a:prstGeom>
          <a:noFill/>
          <a:ln>
            <a:noFill/>
          </a:ln>
          <a:extLst>
            <a:ext uri="{53640926-AAD7-44D8-BBD7-CCE9431645EC}">
              <a14:shadowObscured xmlns:a14="http://schemas.microsoft.com/office/drawing/2010/main"/>
            </a:ext>
          </a:extLst>
        </p:spPr>
      </p:pic>
      <p:sp>
        <p:nvSpPr>
          <p:cNvPr id="7" name="6 CuadroTexto"/>
          <p:cNvSpPr txBox="1"/>
          <p:nvPr/>
        </p:nvSpPr>
        <p:spPr>
          <a:xfrm>
            <a:off x="3048000" y="3787030"/>
            <a:ext cx="2711191" cy="369332"/>
          </a:xfrm>
          <a:prstGeom prst="rect">
            <a:avLst/>
          </a:prstGeom>
          <a:noFill/>
        </p:spPr>
        <p:txBody>
          <a:bodyPr wrap="none" rtlCol="0">
            <a:spAutoFit/>
          </a:bodyPr>
          <a:lstStyle/>
          <a:p>
            <a:r>
              <a:rPr lang="es-ES" dirty="0" smtClean="0"/>
              <a:t>Probabilidad de Intensidad</a:t>
            </a:r>
            <a:endParaRPr lang="en-US" dirty="0"/>
          </a:p>
        </p:txBody>
      </p:sp>
      <p:sp>
        <p:nvSpPr>
          <p:cNvPr id="8" name="7 CuadroTexto"/>
          <p:cNvSpPr txBox="1"/>
          <p:nvPr/>
        </p:nvSpPr>
        <p:spPr>
          <a:xfrm>
            <a:off x="3211029" y="6400800"/>
            <a:ext cx="2423164" cy="369332"/>
          </a:xfrm>
          <a:prstGeom prst="rect">
            <a:avLst/>
          </a:prstGeom>
          <a:noFill/>
        </p:spPr>
        <p:txBody>
          <a:bodyPr wrap="none" rtlCol="0">
            <a:spAutoFit/>
          </a:bodyPr>
          <a:lstStyle/>
          <a:p>
            <a:r>
              <a:rPr lang="es-ES" dirty="0" smtClean="0"/>
              <a:t>Probabilidad de textura</a:t>
            </a:r>
            <a:endParaRPr lang="en-US" dirty="0"/>
          </a:p>
        </p:txBody>
      </p:sp>
      <p:sp>
        <p:nvSpPr>
          <p:cNvPr id="9" name="8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14</a:t>
            </a:fld>
            <a:endParaRPr lang="en-US" dirty="0"/>
          </a:p>
        </p:txBody>
      </p:sp>
    </p:spTree>
    <p:extLst>
      <p:ext uri="{BB962C8B-B14F-4D97-AF65-F5344CB8AC3E}">
        <p14:creationId xmlns:p14="http://schemas.microsoft.com/office/powerpoint/2010/main" val="1184356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Imagen de Probabilidad</a:t>
            </a:r>
            <a:endParaRPr lang="en-US" dirty="0"/>
          </a:p>
        </p:txBody>
      </p:sp>
      <p:sp>
        <p:nvSpPr>
          <p:cNvPr id="3" name="2 Marcador de contenido"/>
          <p:cNvSpPr>
            <a:spLocks noGrp="1"/>
          </p:cNvSpPr>
          <p:nvPr>
            <p:ph sz="quarter" idx="1"/>
          </p:nvPr>
        </p:nvSpPr>
        <p:spPr/>
        <p:txBody>
          <a:bodyPr/>
          <a:lstStyle/>
          <a:p>
            <a:endParaRPr lang="en-US"/>
          </a:p>
        </p:txBody>
      </p:sp>
      <p:pic>
        <p:nvPicPr>
          <p:cNvPr id="4" name="3 Imagen" descr="C:\Users\Public\Documents\Breast Tumor Segmentation\Matlab\Results\PI xy14.jpg"/>
          <p:cNvPicPr/>
          <p:nvPr/>
        </p:nvPicPr>
        <p:blipFill rotWithShape="1">
          <a:blip r:embed="rId2" cstate="print">
            <a:extLst>
              <a:ext uri="{28A0092B-C50C-407E-A947-70E740481C1C}">
                <a14:useLocalDpi xmlns:a14="http://schemas.microsoft.com/office/drawing/2010/main" val="0"/>
              </a:ext>
            </a:extLst>
          </a:blip>
          <a:srcRect l="36323" t="13634" r="37003" b="24335"/>
          <a:stretch/>
        </p:blipFill>
        <p:spPr bwMode="auto">
          <a:xfrm>
            <a:off x="2286000" y="1665397"/>
            <a:ext cx="4648200" cy="5098473"/>
          </a:xfrm>
          <a:prstGeom prst="rect">
            <a:avLst/>
          </a:prstGeom>
          <a:noFill/>
          <a:ln>
            <a:noFill/>
          </a:ln>
          <a:extLst>
            <a:ext uri="{53640926-AAD7-44D8-BBD7-CCE9431645EC}">
              <a14:shadowObscured xmlns:a14="http://schemas.microsoft.com/office/drawing/2010/main"/>
            </a:ext>
          </a:extLst>
        </p:spPr>
      </p:pic>
      <p:sp>
        <p:nvSpPr>
          <p:cNvPr id="5" name="4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15</a:t>
            </a:fld>
            <a:endParaRPr lang="en-US" dirty="0"/>
          </a:p>
        </p:txBody>
      </p:sp>
    </p:spTree>
    <p:extLst>
      <p:ext uri="{BB962C8B-B14F-4D97-AF65-F5344CB8AC3E}">
        <p14:creationId xmlns:p14="http://schemas.microsoft.com/office/powerpoint/2010/main" val="4217788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endParaRPr lang="en-US"/>
          </a:p>
        </p:txBody>
      </p:sp>
      <p:sp>
        <p:nvSpPr>
          <p:cNvPr id="3" name="2 Título"/>
          <p:cNvSpPr>
            <a:spLocks noGrp="1"/>
          </p:cNvSpPr>
          <p:nvPr>
            <p:ph type="title"/>
          </p:nvPr>
        </p:nvSpPr>
        <p:spPr/>
        <p:txBody>
          <a:bodyPr/>
          <a:lstStyle/>
          <a:p>
            <a:r>
              <a:rPr lang="es-ES" dirty="0" smtClean="0"/>
              <a:t>Resultados</a:t>
            </a:r>
            <a:endParaRPr lang="en-US" dirty="0"/>
          </a:p>
        </p:txBody>
      </p:sp>
      <p:sp>
        <p:nvSpPr>
          <p:cNvPr id="4" name="3 Marcador de número de diapositiva"/>
          <p:cNvSpPr>
            <a:spLocks noGrp="1"/>
          </p:cNvSpPr>
          <p:nvPr>
            <p:ph type="sldNum" sz="quarter" idx="11"/>
          </p:nvPr>
        </p:nvSpPr>
        <p:spPr/>
        <p:txBody>
          <a:bodyPr/>
          <a:lstStyle/>
          <a:p>
            <a:fld id="{49175B59-C9F7-4829-8151-30DAA63A3FFD}" type="slidenum">
              <a:rPr lang="en-US" smtClean="0"/>
              <a:t>16</a:t>
            </a:fld>
            <a:endParaRPr lang="en-US" dirty="0"/>
          </a:p>
        </p:txBody>
      </p:sp>
    </p:spTree>
    <p:extLst>
      <p:ext uri="{BB962C8B-B14F-4D97-AF65-F5344CB8AC3E}">
        <p14:creationId xmlns:p14="http://schemas.microsoft.com/office/powerpoint/2010/main" val="2376025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Calibración</a:t>
            </a:r>
            <a:endParaRPr lang="en-US" dirty="0"/>
          </a:p>
        </p:txBody>
      </p:sp>
      <p:pic>
        <p:nvPicPr>
          <p:cNvPr id="1026" name="Imagen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076" y="2152650"/>
            <a:ext cx="3276600" cy="3276600"/>
          </a:xfrm>
          <a:prstGeom prst="rect">
            <a:avLst/>
          </a:prstGeom>
          <a:solidFill>
            <a:srgbClr val="FFFFFF"/>
          </a:solidFill>
        </p:spPr>
      </p:pic>
      <p:sp>
        <p:nvSpPr>
          <p:cNvPr id="3" name="Rectangle 3"/>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5429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49263" algn="l"/>
                <a:tab pos="898525" algn="l"/>
                <a:tab pos="1349375" algn="l"/>
                <a:tab pos="1798638" algn="l"/>
                <a:tab pos="2247900" algn="l"/>
                <a:tab pos="2697163" algn="l"/>
                <a:tab pos="3146425" algn="l"/>
                <a:tab pos="3597275" algn="l"/>
                <a:tab pos="4046538" algn="l"/>
                <a:tab pos="4495800" algn="l"/>
                <a:tab pos="4945063" algn="l"/>
                <a:tab pos="539432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4 Rectángulo"/>
          <p:cNvSpPr/>
          <p:nvPr/>
        </p:nvSpPr>
        <p:spPr>
          <a:xfrm>
            <a:off x="679076" y="5721548"/>
            <a:ext cx="3277721" cy="523220"/>
          </a:xfrm>
          <a:prstGeom prst="rect">
            <a:avLst/>
          </a:prstGeom>
        </p:spPr>
        <p:txBody>
          <a:bodyPr wrap="square">
            <a:spAutoFit/>
          </a:bodyPr>
          <a:lstStyle/>
          <a:p>
            <a:r>
              <a:rPr lang="en-US" sz="2800" dirty="0" err="1" smtClean="0"/>
              <a:t>Exactitud</a:t>
            </a:r>
            <a:r>
              <a:rPr lang="en-US" sz="2800" dirty="0"/>
              <a:t> </a:t>
            </a:r>
            <a:r>
              <a:rPr lang="en-US" sz="2800" dirty="0" smtClean="0"/>
              <a:t>= 0.556mm</a:t>
            </a:r>
            <a:endParaRPr lang="en-US" sz="2800" dirty="0"/>
          </a:p>
        </p:txBody>
      </p:sp>
      <p:pic>
        <p:nvPicPr>
          <p:cNvPr id="9" name="8 Imagen" descr=":::Desktop:Screen shot 2012-06-19 at 1.35.00 PM.png"/>
          <p:cNvPicPr/>
          <p:nvPr/>
        </p:nvPicPr>
        <p:blipFill rotWithShape="1">
          <a:blip r:embed="rId3"/>
          <a:srcRect l="3287" t="6124" r="47342" b="20242"/>
          <a:stretch/>
        </p:blipFill>
        <p:spPr bwMode="auto">
          <a:xfrm>
            <a:off x="4800600" y="2116791"/>
            <a:ext cx="3505200" cy="3312459"/>
          </a:xfrm>
          <a:prstGeom prst="rect">
            <a:avLst/>
          </a:prstGeom>
          <a:noFill/>
          <a:ln w="9525">
            <a:noFill/>
            <a:miter lim="800000"/>
            <a:headEnd/>
            <a:tailEnd/>
          </a:ln>
        </p:spPr>
      </p:pic>
      <p:sp>
        <p:nvSpPr>
          <p:cNvPr id="7" name="6 Rectángulo"/>
          <p:cNvSpPr/>
          <p:nvPr/>
        </p:nvSpPr>
        <p:spPr>
          <a:xfrm>
            <a:off x="4911564" y="5721548"/>
            <a:ext cx="3283271" cy="523220"/>
          </a:xfrm>
          <a:prstGeom prst="rect">
            <a:avLst/>
          </a:prstGeom>
        </p:spPr>
        <p:txBody>
          <a:bodyPr wrap="none">
            <a:spAutoFit/>
          </a:bodyPr>
          <a:lstStyle/>
          <a:p>
            <a:r>
              <a:rPr lang="es-ES_tradnl" sz="2800" dirty="0" smtClean="0"/>
              <a:t>Precisión = </a:t>
            </a:r>
            <a:r>
              <a:rPr lang="es-ES_tradnl" sz="2800" dirty="0"/>
              <a:t>0.249mm.</a:t>
            </a:r>
            <a:endParaRPr lang="en-US" sz="2800" dirty="0"/>
          </a:p>
        </p:txBody>
      </p:sp>
      <p:sp>
        <p:nvSpPr>
          <p:cNvPr id="8" name="7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17</a:t>
            </a:fld>
            <a:endParaRPr lang="en-US" dirty="0"/>
          </a:p>
        </p:txBody>
      </p:sp>
    </p:spTree>
    <p:extLst>
      <p:ext uri="{BB962C8B-B14F-4D97-AF65-F5344CB8AC3E}">
        <p14:creationId xmlns:p14="http://schemas.microsoft.com/office/powerpoint/2010/main" val="3746274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Reconstrucción</a:t>
            </a:r>
            <a:endParaRPr lang="en-US" dirty="0"/>
          </a:p>
        </p:txBody>
      </p:sp>
      <p:pic>
        <p:nvPicPr>
          <p:cNvPr id="3" name="2 Imagen"/>
          <p:cNvPicPr/>
          <p:nvPr/>
        </p:nvPicPr>
        <p:blipFill>
          <a:blip r:embed="rId2" cstate="print">
            <a:extLst>
              <a:ext uri="{28A0092B-C50C-407E-A947-70E740481C1C}">
                <a14:useLocalDpi xmlns:a14="http://schemas.microsoft.com/office/drawing/2010/main" val="0"/>
              </a:ext>
            </a:extLst>
          </a:blip>
          <a:srcRect t="7262" b="5026"/>
          <a:stretch>
            <a:fillRect/>
          </a:stretch>
        </p:blipFill>
        <p:spPr bwMode="auto">
          <a:xfrm>
            <a:off x="658906" y="1998694"/>
            <a:ext cx="4343400" cy="4267200"/>
          </a:xfrm>
          <a:prstGeom prst="rect">
            <a:avLst/>
          </a:prstGeom>
          <a:noFill/>
          <a:ln>
            <a:noFill/>
          </a:ln>
        </p:spPr>
      </p:pic>
      <p:sp>
        <p:nvSpPr>
          <p:cNvPr id="5" name="4 CuadroTexto"/>
          <p:cNvSpPr txBox="1"/>
          <p:nvPr/>
        </p:nvSpPr>
        <p:spPr>
          <a:xfrm>
            <a:off x="5401235" y="2895600"/>
            <a:ext cx="3420360" cy="523220"/>
          </a:xfrm>
          <a:prstGeom prst="rect">
            <a:avLst/>
          </a:prstGeom>
          <a:noFill/>
        </p:spPr>
        <p:txBody>
          <a:bodyPr wrap="none" rtlCol="0">
            <a:spAutoFit/>
          </a:bodyPr>
          <a:lstStyle/>
          <a:p>
            <a:r>
              <a:rPr lang="es-ES" sz="2800" dirty="0" smtClean="0"/>
              <a:t>Promedio X = 0.46mm</a:t>
            </a:r>
            <a:endParaRPr lang="en-US" sz="2800" dirty="0"/>
          </a:p>
        </p:txBody>
      </p:sp>
      <p:sp>
        <p:nvSpPr>
          <p:cNvPr id="6" name="5 CuadroTexto"/>
          <p:cNvSpPr txBox="1"/>
          <p:nvPr/>
        </p:nvSpPr>
        <p:spPr>
          <a:xfrm>
            <a:off x="5401235" y="4386590"/>
            <a:ext cx="3420360" cy="523220"/>
          </a:xfrm>
          <a:prstGeom prst="rect">
            <a:avLst/>
          </a:prstGeom>
          <a:noFill/>
        </p:spPr>
        <p:txBody>
          <a:bodyPr wrap="none" rtlCol="0">
            <a:spAutoFit/>
          </a:bodyPr>
          <a:lstStyle/>
          <a:p>
            <a:r>
              <a:rPr lang="es-ES" sz="2800" dirty="0" smtClean="0"/>
              <a:t>Promedio Y = 0.41mm</a:t>
            </a:r>
            <a:endParaRPr lang="en-US" sz="2800" dirty="0"/>
          </a:p>
        </p:txBody>
      </p:sp>
      <p:sp>
        <p:nvSpPr>
          <p:cNvPr id="7" name="6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18</a:t>
            </a:fld>
            <a:endParaRPr lang="en-US" dirty="0"/>
          </a:p>
        </p:txBody>
      </p:sp>
    </p:spTree>
    <p:extLst>
      <p:ext uri="{BB962C8B-B14F-4D97-AF65-F5344CB8AC3E}">
        <p14:creationId xmlns:p14="http://schemas.microsoft.com/office/powerpoint/2010/main" val="913629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Segmentación</a:t>
            </a:r>
            <a:endParaRPr lang="en-US"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8976" t="4255" b="3647"/>
          <a:stretch/>
        </p:blipFill>
        <p:spPr bwMode="auto">
          <a:xfrm>
            <a:off x="2209800" y="1550893"/>
            <a:ext cx="4724400" cy="507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19</a:t>
            </a:fld>
            <a:endParaRPr lang="en-US" dirty="0"/>
          </a:p>
        </p:txBody>
      </p:sp>
    </p:spTree>
    <p:extLst>
      <p:ext uri="{BB962C8B-B14F-4D97-AF65-F5344CB8AC3E}">
        <p14:creationId xmlns:p14="http://schemas.microsoft.com/office/powerpoint/2010/main" val="468759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n-US" dirty="0"/>
          </a:p>
        </p:txBody>
      </p:sp>
      <p:sp>
        <p:nvSpPr>
          <p:cNvPr id="3" name="2 Marcador de contenido"/>
          <p:cNvSpPr>
            <a:spLocks noGrp="1"/>
          </p:cNvSpPr>
          <p:nvPr>
            <p:ph sz="quarter" idx="1"/>
          </p:nvPr>
        </p:nvSpPr>
        <p:spPr>
          <a:xfrm>
            <a:off x="612648" y="1600200"/>
            <a:ext cx="8153400" cy="5105400"/>
          </a:xfrm>
        </p:spPr>
        <p:txBody>
          <a:bodyPr>
            <a:normAutofit fontScale="25000" lnSpcReduction="20000"/>
          </a:bodyPr>
          <a:lstStyle/>
          <a:p>
            <a:pPr algn="just"/>
            <a:r>
              <a:rPr lang="es-ES" sz="6400" dirty="0" smtClean="0"/>
              <a:t>Introducción</a:t>
            </a:r>
          </a:p>
          <a:p>
            <a:pPr lvl="1" algn="just"/>
            <a:r>
              <a:rPr lang="es-ES" sz="6400" dirty="0" smtClean="0"/>
              <a:t>Objetivo</a:t>
            </a:r>
          </a:p>
          <a:p>
            <a:pPr lvl="1" algn="just"/>
            <a:r>
              <a:rPr lang="es-ES" sz="6400" dirty="0" smtClean="0"/>
              <a:t>Justificación</a:t>
            </a:r>
          </a:p>
          <a:p>
            <a:pPr lvl="1" algn="just"/>
            <a:r>
              <a:rPr lang="es-ES" sz="6400" dirty="0"/>
              <a:t>Desventajas de la biopsia guiada con ultrasonido </a:t>
            </a:r>
            <a:r>
              <a:rPr lang="es-ES" sz="6400" dirty="0" smtClean="0"/>
              <a:t>2D</a:t>
            </a:r>
          </a:p>
          <a:p>
            <a:pPr lvl="1" algn="just"/>
            <a:r>
              <a:rPr lang="es-ES" sz="6400" dirty="0" smtClean="0"/>
              <a:t>Trabajos</a:t>
            </a:r>
          </a:p>
          <a:p>
            <a:pPr lvl="1" algn="just"/>
            <a:r>
              <a:rPr lang="es-ES" sz="6400" dirty="0" smtClean="0"/>
              <a:t>Aportación</a:t>
            </a:r>
          </a:p>
          <a:p>
            <a:pPr algn="just"/>
            <a:r>
              <a:rPr lang="es-ES" sz="6400" dirty="0" smtClean="0"/>
              <a:t>Métodos</a:t>
            </a:r>
          </a:p>
          <a:p>
            <a:pPr lvl="1" algn="just"/>
            <a:r>
              <a:rPr lang="es-ES" sz="6400" dirty="0"/>
              <a:t>¿Qué es el ultrasonido 3D </a:t>
            </a:r>
            <a:r>
              <a:rPr lang="es-ES" sz="6400" dirty="0" err="1"/>
              <a:t>freehand</a:t>
            </a:r>
            <a:r>
              <a:rPr lang="es-ES" sz="6400" dirty="0" smtClean="0"/>
              <a:t>?</a:t>
            </a:r>
          </a:p>
          <a:p>
            <a:pPr lvl="1" algn="just"/>
            <a:r>
              <a:rPr lang="es-ES" sz="6400" dirty="0" smtClean="0"/>
              <a:t>Calibración y Reconstrucción</a:t>
            </a:r>
          </a:p>
          <a:p>
            <a:pPr lvl="1" algn="just"/>
            <a:r>
              <a:rPr lang="es-ES" sz="6400" dirty="0" smtClean="0"/>
              <a:t>Segmentación</a:t>
            </a:r>
          </a:p>
          <a:p>
            <a:pPr lvl="1" algn="just"/>
            <a:r>
              <a:rPr lang="es-ES" sz="6400" dirty="0" smtClean="0"/>
              <a:t>Intensidad y Textura</a:t>
            </a:r>
          </a:p>
          <a:p>
            <a:pPr lvl="1" algn="just"/>
            <a:r>
              <a:rPr lang="es-ES" sz="6400" dirty="0" smtClean="0"/>
              <a:t>Imagen de Probabilidad</a:t>
            </a:r>
          </a:p>
          <a:p>
            <a:pPr algn="just"/>
            <a:r>
              <a:rPr lang="es-ES" sz="6400" dirty="0" smtClean="0"/>
              <a:t>Resultados</a:t>
            </a:r>
          </a:p>
          <a:p>
            <a:pPr lvl="1" algn="just"/>
            <a:r>
              <a:rPr lang="es-ES" sz="6400" dirty="0" smtClean="0"/>
              <a:t>Calibración</a:t>
            </a:r>
          </a:p>
          <a:p>
            <a:pPr lvl="1" algn="just"/>
            <a:r>
              <a:rPr lang="es-ES" sz="6400" dirty="0" smtClean="0"/>
              <a:t>Reconstrucción</a:t>
            </a:r>
          </a:p>
          <a:p>
            <a:pPr lvl="1" algn="just"/>
            <a:r>
              <a:rPr lang="es-ES" sz="6400" dirty="0" smtClean="0"/>
              <a:t>Segmentación</a:t>
            </a:r>
          </a:p>
          <a:p>
            <a:pPr algn="just"/>
            <a:r>
              <a:rPr lang="es-ES" sz="6400" dirty="0" smtClean="0"/>
              <a:t>Conclusiones y Discusión</a:t>
            </a:r>
          </a:p>
          <a:p>
            <a:pPr algn="just"/>
            <a:r>
              <a:rPr lang="es-ES" sz="6400" dirty="0" smtClean="0"/>
              <a:t>Preguntas y Respuestas</a:t>
            </a:r>
          </a:p>
          <a:p>
            <a:pPr lvl="1" algn="just"/>
            <a:endParaRPr lang="es-ES" i="1" dirty="0" smtClean="0"/>
          </a:p>
          <a:p>
            <a:pPr lvl="1" algn="just"/>
            <a:endParaRPr lang="es-ES" dirty="0" smtClean="0"/>
          </a:p>
          <a:p>
            <a:pPr marL="502920" indent="-457200"/>
            <a:endParaRPr lang="es-ES" dirty="0" smtClean="0"/>
          </a:p>
          <a:p>
            <a:pPr lvl="1"/>
            <a:endParaRPr lang="es-ES" dirty="0" smtClean="0"/>
          </a:p>
          <a:p>
            <a:pPr lvl="1"/>
            <a:endParaRPr lang="es-ES" dirty="0" smtClean="0"/>
          </a:p>
          <a:p>
            <a:pPr lvl="1"/>
            <a:endParaRPr lang="en-US" dirty="0"/>
          </a:p>
        </p:txBody>
      </p:sp>
      <p:sp>
        <p:nvSpPr>
          <p:cNvPr id="4" name="3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2</a:t>
            </a:fld>
            <a:endParaRPr lang="en-US" dirty="0"/>
          </a:p>
        </p:txBody>
      </p:sp>
    </p:spTree>
    <p:extLst>
      <p:ext uri="{BB962C8B-B14F-4D97-AF65-F5344CB8AC3E}">
        <p14:creationId xmlns:p14="http://schemas.microsoft.com/office/powerpoint/2010/main" val="3478437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endParaRPr lang="en-US"/>
          </a:p>
        </p:txBody>
      </p:sp>
      <p:sp>
        <p:nvSpPr>
          <p:cNvPr id="3" name="2 Título"/>
          <p:cNvSpPr>
            <a:spLocks noGrp="1"/>
          </p:cNvSpPr>
          <p:nvPr>
            <p:ph type="title"/>
          </p:nvPr>
        </p:nvSpPr>
        <p:spPr/>
        <p:txBody>
          <a:bodyPr/>
          <a:lstStyle/>
          <a:p>
            <a:r>
              <a:rPr lang="es-ES" dirty="0" smtClean="0"/>
              <a:t>Conclusiones y Discusión</a:t>
            </a:r>
            <a:endParaRPr lang="en-US" dirty="0"/>
          </a:p>
        </p:txBody>
      </p:sp>
      <p:sp>
        <p:nvSpPr>
          <p:cNvPr id="4" name="3 Marcador de número de diapositiva"/>
          <p:cNvSpPr>
            <a:spLocks noGrp="1"/>
          </p:cNvSpPr>
          <p:nvPr>
            <p:ph type="sldNum" sz="quarter" idx="11"/>
          </p:nvPr>
        </p:nvSpPr>
        <p:spPr/>
        <p:txBody>
          <a:bodyPr/>
          <a:lstStyle/>
          <a:p>
            <a:fld id="{49175B59-C9F7-4829-8151-30DAA63A3FFD}" type="slidenum">
              <a:rPr lang="en-US" smtClean="0"/>
              <a:t>20</a:t>
            </a:fld>
            <a:endParaRPr lang="en-US" dirty="0"/>
          </a:p>
        </p:txBody>
      </p:sp>
    </p:spTree>
    <p:extLst>
      <p:ext uri="{BB962C8B-B14F-4D97-AF65-F5344CB8AC3E}">
        <p14:creationId xmlns:p14="http://schemas.microsoft.com/office/powerpoint/2010/main" val="1233828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Conclusiones y Discusión</a:t>
            </a:r>
            <a:endParaRPr lang="en-US" dirty="0"/>
          </a:p>
        </p:txBody>
      </p:sp>
      <p:sp>
        <p:nvSpPr>
          <p:cNvPr id="3" name="2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21</a:t>
            </a:fld>
            <a:endParaRPr lang="en-US" dirty="0"/>
          </a:p>
        </p:txBody>
      </p:sp>
      <p:sp>
        <p:nvSpPr>
          <p:cNvPr id="4" name="3 Marcador de contenido"/>
          <p:cNvSpPr>
            <a:spLocks noGrp="1"/>
          </p:cNvSpPr>
          <p:nvPr>
            <p:ph sz="quarter" idx="1"/>
          </p:nvPr>
        </p:nvSpPr>
        <p:spPr/>
        <p:txBody>
          <a:bodyPr/>
          <a:lstStyle/>
          <a:p>
            <a:pPr algn="just"/>
            <a:r>
              <a:rPr lang="es-ES" dirty="0"/>
              <a:t>Los errores </a:t>
            </a:r>
            <a:r>
              <a:rPr lang="es-ES" dirty="0" smtClean="0"/>
              <a:t>en </a:t>
            </a:r>
            <a:r>
              <a:rPr lang="es-ES" dirty="0"/>
              <a:t>la calibración y la reconstrucción son lo suficientemente </a:t>
            </a:r>
            <a:r>
              <a:rPr lang="es-ES" dirty="0" smtClean="0"/>
              <a:t>pequeños.</a:t>
            </a:r>
          </a:p>
          <a:p>
            <a:pPr algn="just"/>
            <a:r>
              <a:rPr lang="es-ES" dirty="0"/>
              <a:t>E</a:t>
            </a:r>
            <a:r>
              <a:rPr lang="es-ES" dirty="0" smtClean="0"/>
              <a:t>l </a:t>
            </a:r>
            <a:r>
              <a:rPr lang="es-ES" dirty="0"/>
              <a:t>método de segmentación es capaz de identificar </a:t>
            </a:r>
            <a:r>
              <a:rPr lang="es-ES" dirty="0" smtClean="0"/>
              <a:t>correctamente </a:t>
            </a:r>
            <a:r>
              <a:rPr lang="es-ES" dirty="0"/>
              <a:t>la región del </a:t>
            </a:r>
            <a:r>
              <a:rPr lang="es-ES" dirty="0" smtClean="0"/>
              <a:t>tumor.</a:t>
            </a:r>
          </a:p>
          <a:p>
            <a:pPr algn="just"/>
            <a:r>
              <a:rPr lang="es-ES" dirty="0"/>
              <a:t>Estos métodos, junto con el rastreo de las herramientas quirúrgicas, pueden ayudar al médico a tener un mejor entendimiento de la anatomía 3D del cada paciente y la posición del </a:t>
            </a:r>
            <a:r>
              <a:rPr lang="es-ES" dirty="0" smtClean="0"/>
              <a:t>tumor.</a:t>
            </a:r>
            <a:endParaRPr lang="en-US" dirty="0"/>
          </a:p>
        </p:txBody>
      </p:sp>
    </p:spTree>
    <p:extLst>
      <p:ext uri="{BB962C8B-B14F-4D97-AF65-F5344CB8AC3E}">
        <p14:creationId xmlns:p14="http://schemas.microsoft.com/office/powerpoint/2010/main" val="3729737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Conclusiones y Discusión</a:t>
            </a:r>
            <a:endParaRPr lang="en-US" dirty="0"/>
          </a:p>
        </p:txBody>
      </p:sp>
      <p:sp>
        <p:nvSpPr>
          <p:cNvPr id="3" name="2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22</a:t>
            </a:fld>
            <a:endParaRPr lang="en-US" dirty="0"/>
          </a:p>
        </p:txBody>
      </p:sp>
      <p:sp>
        <p:nvSpPr>
          <p:cNvPr id="4" name="3 Marcador de contenido"/>
          <p:cNvSpPr>
            <a:spLocks noGrp="1"/>
          </p:cNvSpPr>
          <p:nvPr>
            <p:ph sz="quarter" idx="1"/>
          </p:nvPr>
        </p:nvSpPr>
        <p:spPr/>
        <p:txBody>
          <a:bodyPr/>
          <a:lstStyle/>
          <a:p>
            <a:pPr algn="just"/>
            <a:r>
              <a:rPr lang="es-ES" dirty="0"/>
              <a:t>E</a:t>
            </a:r>
            <a:r>
              <a:rPr lang="es-ES" dirty="0" smtClean="0"/>
              <a:t>s </a:t>
            </a:r>
            <a:r>
              <a:rPr lang="es-ES" dirty="0"/>
              <a:t>importante tomar en cuenta el desplazamiento del tejido al interactuar con las herramientas. </a:t>
            </a:r>
            <a:endParaRPr lang="es-ES" dirty="0" smtClean="0"/>
          </a:p>
          <a:p>
            <a:pPr algn="just"/>
            <a:endParaRPr lang="es-ES" dirty="0" smtClean="0"/>
          </a:p>
          <a:p>
            <a:pPr algn="just"/>
            <a:r>
              <a:rPr lang="es-ES" dirty="0" smtClean="0"/>
              <a:t>Con </a:t>
            </a:r>
            <a:r>
              <a:rPr lang="es-ES" dirty="0"/>
              <a:t>la información obtenida de la segmentación del volumen de ultrasonido se puede crear un modelo deformable de la anatomía del paciente que se puede actualizar en tiempo real utilizando información del desplazamiento obtenida con el ultrasonido 2D convencional. </a:t>
            </a:r>
            <a:endParaRPr lang="en-US" dirty="0"/>
          </a:p>
        </p:txBody>
      </p:sp>
    </p:spTree>
    <p:extLst>
      <p:ext uri="{BB962C8B-B14F-4D97-AF65-F5344CB8AC3E}">
        <p14:creationId xmlns:p14="http://schemas.microsoft.com/office/powerpoint/2010/main" val="2387763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endParaRPr lang="en-US"/>
          </a:p>
        </p:txBody>
      </p:sp>
      <p:sp>
        <p:nvSpPr>
          <p:cNvPr id="3" name="2 Título"/>
          <p:cNvSpPr>
            <a:spLocks noGrp="1"/>
          </p:cNvSpPr>
          <p:nvPr>
            <p:ph type="title"/>
          </p:nvPr>
        </p:nvSpPr>
        <p:spPr/>
        <p:txBody>
          <a:bodyPr/>
          <a:lstStyle/>
          <a:p>
            <a:r>
              <a:rPr lang="es-ES" dirty="0" smtClean="0"/>
              <a:t>Preguntas y Respuestas.</a:t>
            </a:r>
            <a:endParaRPr lang="en-US" dirty="0"/>
          </a:p>
        </p:txBody>
      </p:sp>
      <p:sp>
        <p:nvSpPr>
          <p:cNvPr id="4" name="3 Marcador de número de diapositiva"/>
          <p:cNvSpPr>
            <a:spLocks noGrp="1"/>
          </p:cNvSpPr>
          <p:nvPr>
            <p:ph type="sldNum" sz="quarter" idx="11"/>
          </p:nvPr>
        </p:nvSpPr>
        <p:spPr/>
        <p:txBody>
          <a:bodyPr/>
          <a:lstStyle/>
          <a:p>
            <a:fld id="{49175B59-C9F7-4829-8151-30DAA63A3FFD}" type="slidenum">
              <a:rPr lang="en-US" smtClean="0"/>
              <a:t>23</a:t>
            </a:fld>
            <a:endParaRPr lang="en-US" dirty="0"/>
          </a:p>
        </p:txBody>
      </p:sp>
    </p:spTree>
    <p:extLst>
      <p:ext uri="{BB962C8B-B14F-4D97-AF65-F5344CB8AC3E}">
        <p14:creationId xmlns:p14="http://schemas.microsoft.com/office/powerpoint/2010/main" val="3293403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endParaRPr lang="en-US"/>
          </a:p>
        </p:txBody>
      </p:sp>
      <p:sp>
        <p:nvSpPr>
          <p:cNvPr id="3" name="2 Título"/>
          <p:cNvSpPr>
            <a:spLocks noGrp="1"/>
          </p:cNvSpPr>
          <p:nvPr>
            <p:ph type="title"/>
          </p:nvPr>
        </p:nvSpPr>
        <p:spPr/>
        <p:txBody>
          <a:bodyPr/>
          <a:lstStyle/>
          <a:p>
            <a:r>
              <a:rPr lang="es-ES" dirty="0" smtClean="0"/>
              <a:t>INTRODUCCIÓN</a:t>
            </a:r>
            <a:endParaRPr lang="en-US" dirty="0"/>
          </a:p>
        </p:txBody>
      </p:sp>
      <p:sp>
        <p:nvSpPr>
          <p:cNvPr id="4" name="3 Marcador de número de diapositiva"/>
          <p:cNvSpPr>
            <a:spLocks noGrp="1"/>
          </p:cNvSpPr>
          <p:nvPr>
            <p:ph type="sldNum" sz="quarter" idx="11"/>
          </p:nvPr>
        </p:nvSpPr>
        <p:spPr/>
        <p:txBody>
          <a:bodyPr/>
          <a:lstStyle/>
          <a:p>
            <a:fld id="{49175B59-C9F7-4829-8151-30DAA63A3FFD}" type="slidenum">
              <a:rPr lang="en-US" smtClean="0"/>
              <a:t>3</a:t>
            </a:fld>
            <a:endParaRPr lang="en-US" dirty="0"/>
          </a:p>
        </p:txBody>
      </p:sp>
    </p:spTree>
    <p:extLst>
      <p:ext uri="{BB962C8B-B14F-4D97-AF65-F5344CB8AC3E}">
        <p14:creationId xmlns:p14="http://schemas.microsoft.com/office/powerpoint/2010/main" val="4226944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a:t>
            </a:r>
            <a:endParaRPr lang="en-US" dirty="0"/>
          </a:p>
        </p:txBody>
      </p:sp>
      <p:sp>
        <p:nvSpPr>
          <p:cNvPr id="3" name="2 Marcador de contenido"/>
          <p:cNvSpPr>
            <a:spLocks noGrp="1"/>
          </p:cNvSpPr>
          <p:nvPr>
            <p:ph sz="quarter" idx="1"/>
          </p:nvPr>
        </p:nvSpPr>
        <p:spPr/>
        <p:txBody>
          <a:bodyPr/>
          <a:lstStyle/>
          <a:p>
            <a:endParaRPr lang="en-US" dirty="0"/>
          </a:p>
          <a:p>
            <a:pPr algn="just"/>
            <a:r>
              <a:rPr lang="es-ES" dirty="0" smtClean="0"/>
              <a:t>Desarrollar un sistema </a:t>
            </a:r>
            <a:r>
              <a:rPr lang="es-ES" dirty="0" smtClean="0"/>
              <a:t>que, </a:t>
            </a:r>
            <a:r>
              <a:rPr lang="es-ES" dirty="0"/>
              <a:t>m</a:t>
            </a:r>
            <a:r>
              <a:rPr lang="es-ES" dirty="0" smtClean="0"/>
              <a:t>ediante el uso </a:t>
            </a:r>
            <a:r>
              <a:rPr lang="es-ES" dirty="0"/>
              <a:t>de ultrasonido 3D y técnicas de procesamiento de </a:t>
            </a:r>
            <a:r>
              <a:rPr lang="es-ES" dirty="0" smtClean="0"/>
              <a:t>imágenes, </a:t>
            </a:r>
            <a:r>
              <a:rPr lang="es-ES" dirty="0" smtClean="0"/>
              <a:t>pueda </a:t>
            </a:r>
            <a:r>
              <a:rPr lang="es-ES" dirty="0"/>
              <a:t>reducir algunas de </a:t>
            </a:r>
            <a:r>
              <a:rPr lang="es-ES" dirty="0" smtClean="0"/>
              <a:t>las desventajas </a:t>
            </a:r>
            <a:r>
              <a:rPr lang="es-ES" dirty="0"/>
              <a:t>y mejorar la exactitud y precisión de </a:t>
            </a:r>
            <a:r>
              <a:rPr lang="es-ES" dirty="0" smtClean="0"/>
              <a:t>la toma de biopsias de tumores de mama. Ese sistema servirá para la asistencia </a:t>
            </a:r>
            <a:r>
              <a:rPr lang="es-ES" dirty="0"/>
              <a:t>al médico en la planeación, guía y monitoreo en la toma de biopsias de mama. </a:t>
            </a:r>
            <a:endParaRPr lang="es-ES" dirty="0" smtClean="0"/>
          </a:p>
          <a:p>
            <a:endParaRPr lang="en-US" u="sng" dirty="0"/>
          </a:p>
        </p:txBody>
      </p:sp>
      <p:sp>
        <p:nvSpPr>
          <p:cNvPr id="4" name="3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4</a:t>
            </a:fld>
            <a:endParaRPr lang="en-US" dirty="0"/>
          </a:p>
        </p:txBody>
      </p:sp>
    </p:spTree>
    <p:extLst>
      <p:ext uri="{BB962C8B-B14F-4D97-AF65-F5344CB8AC3E}">
        <p14:creationId xmlns:p14="http://schemas.microsoft.com/office/powerpoint/2010/main" val="1456004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Justificación</a:t>
            </a:r>
            <a:endParaRPr lang="en-US" dirty="0"/>
          </a:p>
        </p:txBody>
      </p:sp>
      <p:sp>
        <p:nvSpPr>
          <p:cNvPr id="3" name="2 Marcador de contenido"/>
          <p:cNvSpPr>
            <a:spLocks noGrp="1"/>
          </p:cNvSpPr>
          <p:nvPr>
            <p:ph sz="quarter" idx="1"/>
          </p:nvPr>
        </p:nvSpPr>
        <p:spPr/>
        <p:txBody>
          <a:bodyPr/>
          <a:lstStyle/>
          <a:p>
            <a:endParaRPr lang="es-ES" dirty="0" smtClean="0"/>
          </a:p>
          <a:p>
            <a:pPr algn="just"/>
            <a:r>
              <a:rPr lang="es-ES" dirty="0" smtClean="0"/>
              <a:t>El ultrasonido se ha vuelto una herramienta útil en la asistencia de procedimientos médicos.</a:t>
            </a:r>
          </a:p>
          <a:p>
            <a:pPr marL="0" indent="0" algn="just">
              <a:buNone/>
            </a:pPr>
            <a:endParaRPr lang="es-ES" dirty="0" smtClean="0"/>
          </a:p>
          <a:p>
            <a:pPr algn="just"/>
            <a:r>
              <a:rPr lang="es-ES" dirty="0" smtClean="0"/>
              <a:t>El cáncer de mama es una de las principales causas de muerte en mujeres alrededor del mundo.</a:t>
            </a:r>
          </a:p>
        </p:txBody>
      </p:sp>
      <p:sp>
        <p:nvSpPr>
          <p:cNvPr id="4" name="3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5</a:t>
            </a:fld>
            <a:endParaRPr lang="en-US" dirty="0"/>
          </a:p>
        </p:txBody>
      </p:sp>
    </p:spTree>
    <p:extLst>
      <p:ext uri="{BB962C8B-B14F-4D97-AF65-F5344CB8AC3E}">
        <p14:creationId xmlns:p14="http://schemas.microsoft.com/office/powerpoint/2010/main" val="3049189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Desventajas de la biopsia guiada con ultrasonido 2D.</a:t>
            </a:r>
            <a:endParaRPr lang="en-US" dirty="0"/>
          </a:p>
        </p:txBody>
      </p:sp>
      <p:sp>
        <p:nvSpPr>
          <p:cNvPr id="3" name="2 Marcador de contenido"/>
          <p:cNvSpPr>
            <a:spLocks noGrp="1"/>
          </p:cNvSpPr>
          <p:nvPr>
            <p:ph sz="quarter" idx="1"/>
          </p:nvPr>
        </p:nvSpPr>
        <p:spPr/>
        <p:txBody>
          <a:bodyPr/>
          <a:lstStyle/>
          <a:p>
            <a:pPr marL="0" indent="0">
              <a:buNone/>
            </a:pPr>
            <a:endParaRPr lang="en-US" dirty="0"/>
          </a:p>
          <a:p>
            <a:pPr algn="just"/>
            <a:r>
              <a:rPr lang="es-ES" dirty="0" smtClean="0"/>
              <a:t>La </a:t>
            </a:r>
            <a:r>
              <a:rPr lang="es-ES" dirty="0"/>
              <a:t>visualización de la lesión puede ser difícil debido a artefactos inherentes al ultrasonido </a:t>
            </a:r>
            <a:endParaRPr lang="es-ES" dirty="0" smtClean="0"/>
          </a:p>
          <a:p>
            <a:pPr marL="0" indent="0" algn="just">
              <a:buNone/>
            </a:pPr>
            <a:endParaRPr lang="en-US" dirty="0"/>
          </a:p>
          <a:p>
            <a:pPr algn="just"/>
            <a:r>
              <a:rPr lang="es-ES" dirty="0"/>
              <a:t>E</a:t>
            </a:r>
            <a:r>
              <a:rPr lang="es-ES" dirty="0" smtClean="0"/>
              <a:t>legir </a:t>
            </a:r>
            <a:r>
              <a:rPr lang="es-ES" dirty="0"/>
              <a:t>el plano de visualización de lesión y alinearlo con la aguja es una tarea difícil que requiere de usuarios experimentados </a:t>
            </a:r>
            <a:endParaRPr lang="en-US" dirty="0"/>
          </a:p>
        </p:txBody>
      </p:sp>
      <p:sp>
        <p:nvSpPr>
          <p:cNvPr id="4" name="3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6</a:t>
            </a:fld>
            <a:endParaRPr lang="en-US" dirty="0"/>
          </a:p>
        </p:txBody>
      </p:sp>
    </p:spTree>
    <p:extLst>
      <p:ext uri="{BB962C8B-B14F-4D97-AF65-F5344CB8AC3E}">
        <p14:creationId xmlns:p14="http://schemas.microsoft.com/office/powerpoint/2010/main" val="3145313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Trabajos Previos</a:t>
            </a:r>
            <a:endParaRPr lang="en-US" dirty="0"/>
          </a:p>
        </p:txBody>
      </p:sp>
      <p:sp>
        <p:nvSpPr>
          <p:cNvPr id="3" name="2 Marcador de contenido"/>
          <p:cNvSpPr>
            <a:spLocks noGrp="1"/>
          </p:cNvSpPr>
          <p:nvPr>
            <p:ph sz="quarter" idx="1"/>
          </p:nvPr>
        </p:nvSpPr>
        <p:spPr/>
        <p:txBody>
          <a:bodyPr/>
          <a:lstStyle/>
          <a:p>
            <a:endParaRPr lang="es-ES" dirty="0" smtClean="0"/>
          </a:p>
          <a:p>
            <a:r>
              <a:rPr lang="es-ES" dirty="0" smtClean="0"/>
              <a:t>Modelos deformables para la planeación de biopsias </a:t>
            </a:r>
            <a:r>
              <a:rPr lang="es-ES" dirty="0" err="1" smtClean="0"/>
              <a:t>esterotácticas</a:t>
            </a:r>
            <a:endParaRPr lang="es-ES" dirty="0" smtClean="0"/>
          </a:p>
          <a:p>
            <a:endParaRPr lang="es-ES" dirty="0" smtClean="0"/>
          </a:p>
          <a:p>
            <a:r>
              <a:rPr lang="es-ES" dirty="0" smtClean="0"/>
              <a:t>Uso de ultrasonido 3D mecánico</a:t>
            </a:r>
          </a:p>
          <a:p>
            <a:endParaRPr lang="es-ES" dirty="0" smtClean="0"/>
          </a:p>
          <a:p>
            <a:r>
              <a:rPr lang="es-ES" dirty="0" smtClean="0"/>
              <a:t>Realidad virtual para la planeación y guía del procedimiento.</a:t>
            </a:r>
            <a:endParaRPr lang="en-US" dirty="0"/>
          </a:p>
        </p:txBody>
      </p:sp>
      <p:sp>
        <p:nvSpPr>
          <p:cNvPr id="4" name="3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7</a:t>
            </a:fld>
            <a:endParaRPr lang="en-US" dirty="0"/>
          </a:p>
        </p:txBody>
      </p:sp>
    </p:spTree>
    <p:extLst>
      <p:ext uri="{BB962C8B-B14F-4D97-AF65-F5344CB8AC3E}">
        <p14:creationId xmlns:p14="http://schemas.microsoft.com/office/powerpoint/2010/main" val="3347590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Aportación</a:t>
            </a:r>
            <a:endParaRPr lang="en-US" dirty="0"/>
          </a:p>
        </p:txBody>
      </p:sp>
      <p:sp>
        <p:nvSpPr>
          <p:cNvPr id="3" name="2 Marcador de contenido"/>
          <p:cNvSpPr>
            <a:spLocks noGrp="1"/>
          </p:cNvSpPr>
          <p:nvPr>
            <p:ph sz="quarter" idx="1"/>
          </p:nvPr>
        </p:nvSpPr>
        <p:spPr/>
        <p:txBody>
          <a:bodyPr/>
          <a:lstStyle/>
          <a:p>
            <a:endParaRPr lang="es-ES" dirty="0" smtClean="0"/>
          </a:p>
          <a:p>
            <a:r>
              <a:rPr lang="es-ES" dirty="0" smtClean="0"/>
              <a:t>Crear </a:t>
            </a:r>
            <a:r>
              <a:rPr lang="es-ES" dirty="0"/>
              <a:t>modelo deformable de la mama a partir de información obtenida con una sonda de ultrasonido 2D convencional. </a:t>
            </a:r>
            <a:endParaRPr lang="en-US" dirty="0"/>
          </a:p>
          <a:p>
            <a:endParaRPr lang="es-ES" dirty="0" smtClean="0"/>
          </a:p>
          <a:p>
            <a:r>
              <a:rPr lang="es-ES" dirty="0" smtClean="0"/>
              <a:t>Considerar </a:t>
            </a:r>
            <a:r>
              <a:rPr lang="es-ES" dirty="0"/>
              <a:t>es el desplazamiento del tejido durante la inserción de la </a:t>
            </a:r>
            <a:r>
              <a:rPr lang="es-ES" dirty="0" smtClean="0"/>
              <a:t>aguja.</a:t>
            </a:r>
          </a:p>
          <a:p>
            <a:endParaRPr lang="es-ES" dirty="0"/>
          </a:p>
        </p:txBody>
      </p:sp>
      <p:sp>
        <p:nvSpPr>
          <p:cNvPr id="4" name="3 Marcador de número de diapositiva"/>
          <p:cNvSpPr>
            <a:spLocks noGrp="1"/>
          </p:cNvSpPr>
          <p:nvPr>
            <p:ph type="sldNum" sz="quarter" idx="12"/>
          </p:nvPr>
        </p:nvSpPr>
        <p:spPr/>
        <p:txBody>
          <a:bodyPr>
            <a:normAutofit fontScale="85000" lnSpcReduction="20000"/>
          </a:bodyPr>
          <a:lstStyle/>
          <a:p>
            <a:fld id="{49175B59-C9F7-4829-8151-30DAA63A3FFD}" type="slidenum">
              <a:rPr lang="en-US" smtClean="0"/>
              <a:t>8</a:t>
            </a:fld>
            <a:endParaRPr lang="en-US" dirty="0"/>
          </a:p>
        </p:txBody>
      </p:sp>
    </p:spTree>
    <p:extLst>
      <p:ext uri="{BB962C8B-B14F-4D97-AF65-F5344CB8AC3E}">
        <p14:creationId xmlns:p14="http://schemas.microsoft.com/office/powerpoint/2010/main" val="114973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endParaRPr lang="en-US"/>
          </a:p>
        </p:txBody>
      </p:sp>
      <p:sp>
        <p:nvSpPr>
          <p:cNvPr id="3" name="2 Título"/>
          <p:cNvSpPr>
            <a:spLocks noGrp="1"/>
          </p:cNvSpPr>
          <p:nvPr>
            <p:ph type="title"/>
          </p:nvPr>
        </p:nvSpPr>
        <p:spPr/>
        <p:txBody>
          <a:bodyPr/>
          <a:lstStyle/>
          <a:p>
            <a:r>
              <a:rPr lang="es-ES" dirty="0" smtClean="0"/>
              <a:t>Métodos</a:t>
            </a:r>
            <a:endParaRPr lang="en-US" dirty="0"/>
          </a:p>
        </p:txBody>
      </p:sp>
      <p:sp>
        <p:nvSpPr>
          <p:cNvPr id="4" name="3 Marcador de número de diapositiva"/>
          <p:cNvSpPr>
            <a:spLocks noGrp="1"/>
          </p:cNvSpPr>
          <p:nvPr>
            <p:ph type="sldNum" sz="quarter" idx="11"/>
          </p:nvPr>
        </p:nvSpPr>
        <p:spPr/>
        <p:txBody>
          <a:bodyPr/>
          <a:lstStyle/>
          <a:p>
            <a:fld id="{49175B59-C9F7-4829-8151-30DAA63A3FFD}" type="slidenum">
              <a:rPr lang="en-US" smtClean="0"/>
              <a:t>9</a:t>
            </a:fld>
            <a:endParaRPr lang="en-US" dirty="0"/>
          </a:p>
        </p:txBody>
      </p:sp>
    </p:spTree>
    <p:extLst>
      <p:ext uri="{BB962C8B-B14F-4D97-AF65-F5344CB8AC3E}">
        <p14:creationId xmlns:p14="http://schemas.microsoft.com/office/powerpoint/2010/main" val="19068855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225</TotalTime>
  <Words>513</Words>
  <Application>Microsoft Office PowerPoint</Application>
  <PresentationFormat>Presentación en pantalla (4:3)</PresentationFormat>
  <Paragraphs>103</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Intermedio</vt:lpstr>
      <vt:lpstr>Ultrasonido freehand para la asistencia médica en el diagnóstico y tratamiento de cáncer de mama: resultados preliminares.</vt:lpstr>
      <vt:lpstr>Índice</vt:lpstr>
      <vt:lpstr>INTRODUCCIÓN</vt:lpstr>
      <vt:lpstr>Objetivo</vt:lpstr>
      <vt:lpstr>Justificación</vt:lpstr>
      <vt:lpstr>Desventajas de la biopsia guiada con ultrasonido 2D.</vt:lpstr>
      <vt:lpstr>Trabajos Previos</vt:lpstr>
      <vt:lpstr>Aportación</vt:lpstr>
      <vt:lpstr>Métodos</vt:lpstr>
      <vt:lpstr>¿Qué es el ultrasonido 3D freehand?</vt:lpstr>
      <vt:lpstr>¿Qué es el ultrasonido 3D freehand?</vt:lpstr>
      <vt:lpstr>Calibración y Reconstrucción</vt:lpstr>
      <vt:lpstr>Segmentación de tumores de mama</vt:lpstr>
      <vt:lpstr>Intensidad y Textura</vt:lpstr>
      <vt:lpstr>Imagen de Probabilidad</vt:lpstr>
      <vt:lpstr>Resultados</vt:lpstr>
      <vt:lpstr>Calibración</vt:lpstr>
      <vt:lpstr>Reconstrucción</vt:lpstr>
      <vt:lpstr>Segmentación</vt:lpstr>
      <vt:lpstr>Conclusiones y Discusión</vt:lpstr>
      <vt:lpstr>Conclusiones y Discusión</vt:lpstr>
      <vt:lpstr>Conclusiones y Discusión</vt:lpstr>
      <vt:lpstr>Preguntas y Respuestas.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Ultrasonido freehand para la asistencia médica en el diagnóstico y tratamiento de cáncer de mama: resultados preliminares.</dc:title>
  <dc:creator>Fubu</dc:creator>
  <cp:lastModifiedBy>Fubu</cp:lastModifiedBy>
  <cp:revision>15</cp:revision>
  <dcterms:created xsi:type="dcterms:W3CDTF">2013-08-29T18:47:03Z</dcterms:created>
  <dcterms:modified xsi:type="dcterms:W3CDTF">2013-09-02T23:48:47Z</dcterms:modified>
</cp:coreProperties>
</file>