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7" r:id="rId30"/>
    <p:sldId id="285" r:id="rId31"/>
    <p:sldId id="288" r:id="rId32"/>
    <p:sldId id="289" r:id="rId33"/>
    <p:sldId id="290" r:id="rId34"/>
    <p:sldId id="286" r:id="rId35"/>
    <p:sldId id="282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621" autoAdjust="0"/>
  </p:normalViewPr>
  <p:slideViewPr>
    <p:cSldViewPr>
      <p:cViewPr varScale="1">
        <p:scale>
          <a:sx n="98" d="100"/>
          <a:sy n="98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16/06/2015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8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6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16/06/2015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00AF-1C5D-4D87-B4FF-F0E73A7CF20A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61F-0D11-49D7-A04B-6AED783726F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16/06/2015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16/06/2015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16/06/2015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16/06/2015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16/06/2015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16/06/2015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16/06/2015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16/06/2015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16/06/2015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sz="3800" dirty="0" smtClean="0"/>
              <a:t>Análisis extenso de descriptores de textura para mejorar la segmentación automática de tumores de mama en imágenes de ultrasonido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>
            <a:extLst/>
          </a:lstStyle>
          <a:p>
            <a:r>
              <a:rPr lang="es-ES" dirty="0" smtClean="0"/>
              <a:t>M. en C. Fabian Torres Robles</a:t>
            </a:r>
          </a:p>
          <a:p>
            <a:r>
              <a:rPr lang="es-ES" dirty="0" smtClean="0"/>
              <a:t>Tutor: Dr. Fernando </a:t>
            </a:r>
            <a:r>
              <a:rPr lang="es-ES" dirty="0" err="1" smtClean="0"/>
              <a:t>Arambula</a:t>
            </a:r>
            <a:r>
              <a:rPr lang="es-ES" dirty="0" smtClean="0"/>
              <a:t> </a:t>
            </a:r>
            <a:r>
              <a:rPr lang="es-ES" dirty="0" err="1" smtClean="0"/>
              <a:t>Cosio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Descriptores de primer orden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smtClean="0"/>
              <a:t>Son descriptores que extraen información de textura a partir de los valores de intensidad de la imagen original.</a:t>
            </a:r>
          </a:p>
          <a:p>
            <a:pPr lvl="1" algn="just"/>
            <a:r>
              <a:rPr lang="es-MX" dirty="0" smtClean="0"/>
              <a:t>Media y </a:t>
            </a:r>
            <a:r>
              <a:rPr lang="es-MX" dirty="0" err="1" smtClean="0"/>
              <a:t>Entropia</a:t>
            </a:r>
            <a:r>
              <a:rPr lang="es-MX" dirty="0" smtClean="0"/>
              <a:t> (</a:t>
            </a:r>
            <a:r>
              <a:rPr lang="es-MX" i="1" dirty="0" err="1" smtClean="0"/>
              <a:t>Huang</a:t>
            </a:r>
            <a:r>
              <a:rPr lang="es-MX" i="1" dirty="0" smtClean="0"/>
              <a:t> et al.</a:t>
            </a:r>
            <a:r>
              <a:rPr lang="es-MX" dirty="0" smtClean="0"/>
              <a:t>)</a:t>
            </a:r>
          </a:p>
          <a:p>
            <a:pPr lvl="1" algn="just"/>
            <a:r>
              <a:rPr lang="es-MX" dirty="0" err="1"/>
              <a:t>C</a:t>
            </a:r>
            <a:r>
              <a:rPr lang="es-MX" dirty="0" err="1" smtClean="0"/>
              <a:t>urtosis</a:t>
            </a:r>
            <a:r>
              <a:rPr lang="es-MX" dirty="0" smtClean="0"/>
              <a:t> y Oblicuidad (</a:t>
            </a:r>
            <a:r>
              <a:rPr lang="es-MX" i="1" dirty="0" err="1" smtClean="0"/>
              <a:t>Pilouras</a:t>
            </a:r>
            <a:r>
              <a:rPr lang="es-MX" i="1" dirty="0" smtClean="0"/>
              <a:t> et al.</a:t>
            </a:r>
            <a:r>
              <a:rPr lang="es-MX" dirty="0" smtClean="0"/>
              <a:t>)</a:t>
            </a:r>
          </a:p>
          <a:p>
            <a:pPr lvl="1" algn="just"/>
            <a:r>
              <a:rPr lang="es-MX" dirty="0" smtClean="0"/>
              <a:t>Diferencia con la Media (</a:t>
            </a:r>
            <a:r>
              <a:rPr lang="es-MX" i="1" dirty="0" err="1" smtClean="0"/>
              <a:t>Madabhushi</a:t>
            </a:r>
            <a:r>
              <a:rPr lang="es-MX" i="1" dirty="0" smtClean="0"/>
              <a:t> et al.</a:t>
            </a:r>
            <a:r>
              <a:rPr lang="es-MX" dirty="0" smtClean="0"/>
              <a:t>)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483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Descriptores de </a:t>
            </a:r>
            <a:r>
              <a:rPr lang="es-MX" dirty="0" err="1" smtClean="0"/>
              <a:t>Haralick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smtClean="0"/>
              <a:t>Basados en la matriz de </a:t>
            </a:r>
            <a:r>
              <a:rPr lang="es-MX" dirty="0" err="1" smtClean="0"/>
              <a:t>co</a:t>
            </a:r>
            <a:r>
              <a:rPr lang="es-MX" dirty="0" smtClean="0"/>
              <a:t>-ocurrencia de los valores de gris de la imagen.</a:t>
            </a:r>
          </a:p>
          <a:p>
            <a:pPr lvl="1" algn="just"/>
            <a:r>
              <a:rPr lang="es-MX" dirty="0" smtClean="0"/>
              <a:t>Entropía y contraste (</a:t>
            </a:r>
            <a:r>
              <a:rPr lang="es-MX" i="1" dirty="0" err="1" smtClean="0"/>
              <a:t>Liu</a:t>
            </a:r>
            <a:r>
              <a:rPr lang="es-MX" i="1" dirty="0" smtClean="0"/>
              <a:t> et al.</a:t>
            </a:r>
            <a:r>
              <a:rPr lang="es-MX" dirty="0" smtClean="0"/>
              <a:t>)</a:t>
            </a:r>
          </a:p>
          <a:p>
            <a:pPr lvl="1" algn="just"/>
            <a:r>
              <a:rPr lang="es-MX" dirty="0" smtClean="0"/>
              <a:t>Varianza </a:t>
            </a:r>
            <a:r>
              <a:rPr lang="es-MX" i="1" dirty="0" smtClean="0"/>
              <a:t>(</a:t>
            </a:r>
            <a:r>
              <a:rPr lang="es-MX" i="1" dirty="0" err="1" smtClean="0"/>
              <a:t>Liao</a:t>
            </a:r>
            <a:r>
              <a:rPr lang="es-MX" i="1" dirty="0" smtClean="0"/>
              <a:t> et al.</a:t>
            </a:r>
            <a:r>
              <a:rPr lang="es-MX" dirty="0" smtClean="0"/>
              <a:t>)</a:t>
            </a:r>
          </a:p>
          <a:p>
            <a:pPr lvl="1" algn="just"/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123508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Descriptores Run-</a:t>
            </a:r>
            <a:r>
              <a:rPr lang="es-MX" dirty="0" err="1" smtClean="0"/>
              <a:t>Length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smtClean="0"/>
              <a:t>Basados en las matrices Run-</a:t>
            </a:r>
            <a:r>
              <a:rPr lang="es-MX" dirty="0" err="1" smtClean="0"/>
              <a:t>Length</a:t>
            </a:r>
            <a:r>
              <a:rPr lang="es-MX" dirty="0" smtClean="0"/>
              <a:t>. Usados para la clasificación de tumores.</a:t>
            </a:r>
          </a:p>
          <a:p>
            <a:pPr lvl="1" algn="just"/>
            <a:r>
              <a:rPr lang="es-MX" dirty="0" smtClean="0"/>
              <a:t>Galloway (</a:t>
            </a:r>
            <a:r>
              <a:rPr lang="es-MX" i="1" dirty="0" err="1" smtClean="0"/>
              <a:t>Lefebvre</a:t>
            </a:r>
            <a:r>
              <a:rPr lang="es-MX" i="1" dirty="0" smtClean="0"/>
              <a:t> et al.,</a:t>
            </a:r>
            <a:r>
              <a:rPr lang="es-MX" i="1" dirty="0" err="1" smtClean="0"/>
              <a:t>Murmis</a:t>
            </a:r>
            <a:r>
              <a:rPr lang="es-MX" i="1" dirty="0" smtClean="0"/>
              <a:t> et al., </a:t>
            </a:r>
            <a:r>
              <a:rPr lang="es-MX" i="1" dirty="0" err="1" smtClean="0"/>
              <a:t>Pilouras</a:t>
            </a:r>
            <a:r>
              <a:rPr lang="es-MX" i="1" dirty="0" smtClean="0"/>
              <a:t> et al.</a:t>
            </a:r>
            <a:r>
              <a:rPr lang="es-MX" dirty="0" smtClean="0"/>
              <a:t>) 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23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Descriptores utilizados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2024" y="1468818"/>
            <a:ext cx="6568551" cy="30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Métodos de segmentación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22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más comunes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smtClean="0"/>
              <a:t>Clasificadores de intensidad y textura local. </a:t>
            </a:r>
          </a:p>
          <a:p>
            <a:pPr algn="just"/>
            <a:r>
              <a:rPr lang="es-MX" dirty="0" smtClean="0"/>
              <a:t>Etapa de pre-procesamiento.</a:t>
            </a:r>
          </a:p>
          <a:p>
            <a:pPr lvl="1" algn="just"/>
            <a:r>
              <a:rPr lang="es-MX" dirty="0" err="1" smtClean="0"/>
              <a:t>Sticks</a:t>
            </a:r>
            <a:r>
              <a:rPr lang="es-MX" dirty="0" smtClean="0"/>
              <a:t> y ecualización </a:t>
            </a:r>
            <a:r>
              <a:rPr lang="es-MX" dirty="0" err="1" smtClean="0"/>
              <a:t>histográmica</a:t>
            </a:r>
            <a:r>
              <a:rPr lang="es-MX" dirty="0" smtClean="0"/>
              <a:t>.</a:t>
            </a:r>
          </a:p>
          <a:p>
            <a:pPr lvl="1" algn="just"/>
            <a:r>
              <a:rPr lang="es-MX" dirty="0" err="1" smtClean="0"/>
              <a:t>Butterworth</a:t>
            </a:r>
            <a:r>
              <a:rPr lang="es-MX" dirty="0" smtClean="0"/>
              <a:t> y Gaussiano, Gaussiano </a:t>
            </a:r>
            <a:r>
              <a:rPr lang="es-MX" dirty="0" err="1" smtClean="0"/>
              <a:t>Anisotrópico</a:t>
            </a:r>
            <a:r>
              <a:rPr lang="es-MX" dirty="0" smtClean="0"/>
              <a:t>.</a:t>
            </a:r>
          </a:p>
          <a:p>
            <a:pPr marL="365760" lvl="1" indent="0">
              <a:buNone/>
            </a:pPr>
            <a:r>
              <a:rPr lang="es-MX" dirty="0" smtClean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250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 implementado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Segmentación de una imagen de probabilidad (</a:t>
            </a:r>
            <a:r>
              <a:rPr lang="es-MX" i="1" dirty="0" err="1" smtClean="0"/>
              <a:t>Madabhushi</a:t>
            </a:r>
            <a:r>
              <a:rPr lang="es-MX" i="1" dirty="0" smtClean="0"/>
              <a:t> et al.)</a:t>
            </a:r>
          </a:p>
          <a:p>
            <a:pPr lvl="1"/>
            <a:r>
              <a:rPr lang="es-MX" dirty="0" smtClean="0"/>
              <a:t>Intensidad</a:t>
            </a:r>
          </a:p>
          <a:p>
            <a:pPr lvl="1"/>
            <a:r>
              <a:rPr lang="es-MX" dirty="0" smtClean="0"/>
              <a:t>Textura</a:t>
            </a:r>
          </a:p>
          <a:p>
            <a:r>
              <a:rPr lang="es-MX" dirty="0" smtClean="0"/>
              <a:t>Etapa de pre-procesamiento.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31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 de pre procesamiento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Mejora de contraste.</a:t>
            </a:r>
          </a:p>
          <a:p>
            <a:pPr lvl="1"/>
            <a:r>
              <a:rPr lang="es-MX" dirty="0" smtClean="0"/>
              <a:t>Ecualización del histograma.</a:t>
            </a:r>
          </a:p>
          <a:p>
            <a:r>
              <a:rPr lang="es-MX" dirty="0" smtClean="0"/>
              <a:t>Homogenización de la región.</a:t>
            </a:r>
          </a:p>
          <a:p>
            <a:pPr lvl="1"/>
            <a:r>
              <a:rPr lang="es-MX" dirty="0" smtClean="0"/>
              <a:t>Filtro Gaussiano </a:t>
            </a:r>
            <a:r>
              <a:rPr lang="es-MX" dirty="0" err="1" smtClean="0"/>
              <a:t>Anisotrópico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 smtClean="0"/>
          </a:p>
          <a:p>
            <a:pPr lvl="1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15816"/>
            <a:ext cx="1390650" cy="1714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57" y="3111785"/>
            <a:ext cx="1390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4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Segmentación</a:t>
            </a:r>
            <a:endParaRPr lang="es-ES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51670"/>
            <a:ext cx="6172200" cy="2865604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298189" y="2326519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</a:rPr>
              <a:t>Original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031282" y="1633368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</a:rPr>
              <a:t>Intensidad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031282" y="4717274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</a:rPr>
              <a:t>Textura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674985" y="2326519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</a:rPr>
              <a:t>Probabilidad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231683" y="2326520"/>
            <a:ext cx="986167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</a:rPr>
              <a:t>Crecimiento de</a:t>
            </a: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ES" sz="10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</a:rPr>
              <a:t>Regiones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8C13F61F-0D11-49D7-A04B-6AED783726F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63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Indice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10450" y="1347614"/>
            <a:ext cx="8153400" cy="327660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Análisis de textura</a:t>
            </a:r>
          </a:p>
          <a:p>
            <a:r>
              <a:rPr lang="es-MX" dirty="0" smtClean="0"/>
              <a:t>Algoritmo de Segmentación</a:t>
            </a:r>
          </a:p>
          <a:p>
            <a:r>
              <a:rPr lang="es-MX" dirty="0" smtClean="0"/>
              <a:t>Resultados</a:t>
            </a:r>
          </a:p>
          <a:p>
            <a:pPr lvl="1"/>
            <a:r>
              <a:rPr lang="es-MX" dirty="0" smtClean="0"/>
              <a:t>Mejoramiento de Contraste</a:t>
            </a:r>
          </a:p>
          <a:p>
            <a:pPr lvl="1"/>
            <a:r>
              <a:rPr lang="es-MX" dirty="0" smtClean="0"/>
              <a:t>Evaluación de la segmentación</a:t>
            </a:r>
          </a:p>
          <a:p>
            <a:r>
              <a:rPr lang="es-MX" dirty="0" smtClean="0"/>
              <a:t>Conclusiones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7729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Mejora de contraste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Se usaron como medidas de contraste.</a:t>
            </a:r>
          </a:p>
          <a:p>
            <a:pPr lvl="1"/>
            <a:r>
              <a:rPr lang="es-MX" dirty="0" smtClean="0"/>
              <a:t>SNR</a:t>
            </a:r>
          </a:p>
          <a:p>
            <a:pPr lvl="1"/>
            <a:r>
              <a:rPr lang="es-MX" dirty="0" smtClean="0"/>
              <a:t>CNR</a:t>
            </a:r>
          </a:p>
          <a:p>
            <a:pPr lvl="1"/>
            <a:r>
              <a:rPr lang="es-MX" dirty="0" smtClean="0"/>
              <a:t>Intersección de los histogramas</a:t>
            </a:r>
          </a:p>
          <a:p>
            <a:pPr lvl="1"/>
            <a:r>
              <a:rPr lang="es-MX" dirty="0" smtClean="0"/>
              <a:t>Distancia de </a:t>
            </a:r>
            <a:r>
              <a:rPr lang="es-MX" dirty="0" err="1" smtClean="0"/>
              <a:t>Minkowski</a:t>
            </a:r>
            <a:endParaRPr lang="es-MX" dirty="0" smtClean="0"/>
          </a:p>
          <a:p>
            <a:r>
              <a:rPr lang="es-MX" dirty="0" smtClean="0"/>
              <a:t>Preservación de bordes</a:t>
            </a:r>
          </a:p>
          <a:p>
            <a:pPr lvl="1"/>
            <a:r>
              <a:rPr lang="es-MX" dirty="0" smtClean="0"/>
              <a:t>EPI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4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 de la imagen original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581300"/>
            <a:ext cx="8153400" cy="8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Descriptores primer orden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Ninguno mejora todos</a:t>
            </a:r>
          </a:p>
          <a:p>
            <a:pPr lvl="1"/>
            <a:r>
              <a:rPr lang="es-MX" dirty="0" smtClean="0"/>
              <a:t>Media (DM INT CNRE)</a:t>
            </a:r>
          </a:p>
          <a:p>
            <a:pPr lvl="1"/>
            <a:r>
              <a:rPr lang="es-MX" dirty="0" smtClean="0"/>
              <a:t>Diferencia (EPI)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00" y="3139419"/>
            <a:ext cx="1390650" cy="1714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143250"/>
            <a:ext cx="1390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Descriptores </a:t>
            </a:r>
            <a:r>
              <a:rPr lang="es-MX" dirty="0" err="1" smtClean="0"/>
              <a:t>Haralick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No mejoran el contraste</a:t>
            </a:r>
          </a:p>
          <a:p>
            <a:pPr lvl="1"/>
            <a:r>
              <a:rPr lang="es-MX" dirty="0" smtClean="0"/>
              <a:t>Homogeneidad</a:t>
            </a:r>
          </a:p>
          <a:p>
            <a:r>
              <a:rPr lang="es-MX" dirty="0" smtClean="0"/>
              <a:t>Mejoran el SNR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143250"/>
            <a:ext cx="1390650" cy="1714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62" y="3155076"/>
            <a:ext cx="1390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0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Descriptores Run-</a:t>
            </a:r>
            <a:r>
              <a:rPr lang="es-MX" dirty="0" err="1" smtClean="0"/>
              <a:t>Length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Mejora todos excepto EPI. Mejor MD e intersección.</a:t>
            </a:r>
          </a:p>
          <a:p>
            <a:pPr lvl="1"/>
            <a:r>
              <a:rPr lang="es-MX" dirty="0" smtClean="0"/>
              <a:t>SRE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69" y="2778246"/>
            <a:ext cx="1390650" cy="1714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7774"/>
            <a:ext cx="1390650" cy="1714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81386"/>
            <a:ext cx="2084851" cy="15636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59" y="3645024"/>
            <a:ext cx="2084850" cy="15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5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Evaluación de la segmentación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30 imágenes evaluadas.</a:t>
            </a:r>
          </a:p>
          <a:p>
            <a:pPr lvl="1"/>
            <a:r>
              <a:rPr lang="es-MX" dirty="0" smtClean="0"/>
              <a:t>Exactitud</a:t>
            </a:r>
          </a:p>
          <a:p>
            <a:pPr lvl="1"/>
            <a:r>
              <a:rPr lang="es-MX" dirty="0" err="1" smtClean="0"/>
              <a:t>Sensitividad</a:t>
            </a:r>
            <a:endParaRPr lang="es-MX" dirty="0" smtClean="0"/>
          </a:p>
          <a:p>
            <a:pPr lvl="1"/>
            <a:r>
              <a:rPr lang="es-MX" dirty="0" smtClean="0"/>
              <a:t>Especificidad</a:t>
            </a:r>
          </a:p>
          <a:p>
            <a:pPr lvl="1"/>
            <a:r>
              <a:rPr lang="es-MX" dirty="0" smtClean="0"/>
              <a:t>PPV</a:t>
            </a:r>
          </a:p>
          <a:p>
            <a:pPr lvl="1"/>
            <a:r>
              <a:rPr lang="es-MX" dirty="0" smtClean="0"/>
              <a:t>NPV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976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 de la segmentación tablas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779662"/>
            <a:ext cx="8153400" cy="10460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5" y="3219822"/>
            <a:ext cx="8725389" cy="11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Resultados de la segmentación imágenes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87948" y="1491630"/>
            <a:ext cx="539670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3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97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Mejora de contraste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Se demostró en los resultados que algunos de los descriptores de textura evaluados mejoran el contraste de la imagen. Siendo el SER de la matriz run-</a:t>
            </a:r>
            <a:r>
              <a:rPr lang="es-MX" dirty="0" err="1" smtClean="0"/>
              <a:t>length</a:t>
            </a:r>
            <a:r>
              <a:rPr lang="es-MX" dirty="0" smtClean="0"/>
              <a:t> el que mejora más la imagen.</a:t>
            </a:r>
          </a:p>
          <a:p>
            <a:pPr algn="just"/>
            <a:r>
              <a:rPr lang="es-MX" dirty="0" smtClean="0"/>
              <a:t>La media y la etapa de pre-procesamiento son otras opciones para la mejora de contraste. </a:t>
            </a:r>
          </a:p>
          <a:p>
            <a:pPr algn="just"/>
            <a:r>
              <a:rPr lang="es-MX" dirty="0" smtClean="0"/>
              <a:t>Los descriptores de textura no son capaces de preservar los bordes del tumor, con excepción de la diferencia con la media.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26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Objetivo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14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El uso de textura mejora los resultados de la segmentación, aunque algunos descriptores no mejoren el contraste en la imagen.</a:t>
            </a:r>
          </a:p>
          <a:p>
            <a:r>
              <a:rPr lang="es-MX" dirty="0" smtClean="0"/>
              <a:t>El descriptor de textura que mejora más la segmentación es el SER de la matriz run-</a:t>
            </a:r>
            <a:r>
              <a:rPr lang="es-MX" dirty="0" err="1" smtClean="0"/>
              <a:t>length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media del histograma y la homogeneidad de la matriz de </a:t>
            </a:r>
            <a:r>
              <a:rPr lang="es-MX" dirty="0" err="1" smtClean="0"/>
              <a:t>co</a:t>
            </a:r>
            <a:r>
              <a:rPr lang="es-MX" dirty="0" smtClean="0"/>
              <a:t>-ocurrencia también muestran buenos resultados.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016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Trabajo futuro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smtClean="0"/>
              <a:t>Evaluar la segmentación haciendo uso de más de una característica de textura y conocer cual es la mejor combinación.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012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798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3528" y="195486"/>
            <a:ext cx="820891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Abd-Elmoniem</a:t>
            </a:r>
            <a:r>
              <a:rPr lang="en-US" sz="1400" dirty="0"/>
              <a:t>, K. Z., Youssef, A.-B. M., &amp; </a:t>
            </a:r>
            <a:r>
              <a:rPr lang="en-US" sz="1400" dirty="0" err="1"/>
              <a:t>Kadah</a:t>
            </a:r>
            <a:r>
              <a:rPr lang="en-US" sz="1400" dirty="0"/>
              <a:t>, Y. M. (2002). Real-time speckle reduction and coherence enhancement in ultrasound imaging via nonlinear anisotropic diffusion. </a:t>
            </a:r>
            <a:r>
              <a:rPr lang="en-US" sz="1400" i="1" dirty="0"/>
              <a:t>IEEE Transactions on Biomedical </a:t>
            </a:r>
            <a:r>
              <a:rPr lang="en-US" sz="1400" i="1" dirty="0" smtClean="0"/>
              <a:t>Engineering</a:t>
            </a:r>
            <a:r>
              <a:rPr lang="en-US" sz="1400" dirty="0"/>
              <a:t>, </a:t>
            </a:r>
            <a:r>
              <a:rPr lang="en-US" sz="1400" i="1" dirty="0"/>
              <a:t>49</a:t>
            </a:r>
            <a:r>
              <a:rPr lang="en-US" sz="1400" dirty="0"/>
              <a:t>(9), 997–1014. Retrieved from http://www.scopus.com/inward/record.url?eid=2-s2.0-0036721081&amp;partnerID=40&amp;md5=d5f5fbf546ad5e4399367f427a718bd0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Aggarwal</a:t>
            </a:r>
            <a:r>
              <a:rPr lang="en-US" sz="1400" dirty="0"/>
              <a:t>, N., &amp; Agrawal, R. K. (2012). First and Second Order Statistics Features for Classification of Magnetic Resonance Brain Images. </a:t>
            </a:r>
            <a:r>
              <a:rPr lang="en-US" sz="1400" i="1" dirty="0"/>
              <a:t>Journal of Signal and Information Processing</a:t>
            </a:r>
            <a:r>
              <a:rPr lang="en-US" sz="1400" dirty="0"/>
              <a:t>, </a:t>
            </a:r>
            <a:r>
              <a:rPr lang="en-US" sz="1400" i="1" dirty="0"/>
              <a:t>3</a:t>
            </a:r>
            <a:r>
              <a:rPr lang="en-US" sz="1400" dirty="0"/>
              <a:t>(May), 146–153.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err="1" smtClean="0"/>
              <a:t>Akobeng</a:t>
            </a:r>
            <a:r>
              <a:rPr lang="en-US" sz="1400" dirty="0"/>
              <a:t>, A. K. (2007). Understanding diagnostic tests 1: sensitivity, specificity and predictive values. </a:t>
            </a:r>
            <a:r>
              <a:rPr lang="en-US" sz="1400" i="1" dirty="0" err="1"/>
              <a:t>Acta</a:t>
            </a:r>
            <a:r>
              <a:rPr lang="en-US" sz="1400" i="1" dirty="0"/>
              <a:t> </a:t>
            </a:r>
            <a:r>
              <a:rPr lang="en-US" sz="1400" i="1" dirty="0" err="1"/>
              <a:t>Paediatrica</a:t>
            </a:r>
            <a:r>
              <a:rPr lang="en-US" sz="1400" i="1" dirty="0"/>
              <a:t> (Oslo, Norway : 1992)</a:t>
            </a:r>
            <a:r>
              <a:rPr lang="en-US" sz="1400" dirty="0"/>
              <a:t>, </a:t>
            </a:r>
            <a:r>
              <a:rPr lang="en-US" sz="1400" i="1" dirty="0"/>
              <a:t>96</a:t>
            </a:r>
            <a:r>
              <a:rPr lang="en-US" sz="1400" dirty="0"/>
              <a:t>(3), 338–41. doi:10.1111/j.1651-2227.2006.00180.x</a:t>
            </a:r>
            <a:endParaRPr lang="es-MX" sz="1400" dirty="0"/>
          </a:p>
          <a:p>
            <a:r>
              <a:rPr lang="en-US" sz="1400" dirty="0"/>
              <a:t>Bader, W., </a:t>
            </a:r>
            <a:r>
              <a:rPr lang="en-US" sz="1400" dirty="0" err="1"/>
              <a:t>Böhmer</a:t>
            </a:r>
            <a:r>
              <a:rPr lang="en-US" sz="1400" dirty="0"/>
              <a:t>, S., Van </a:t>
            </a:r>
            <a:r>
              <a:rPr lang="en-US" sz="1400" dirty="0" err="1"/>
              <a:t>Leeuwen</a:t>
            </a:r>
            <a:r>
              <a:rPr lang="en-US" sz="1400" dirty="0"/>
              <a:t>, P., </a:t>
            </a:r>
            <a:r>
              <a:rPr lang="en-US" sz="1400" dirty="0" err="1"/>
              <a:t>Hackmann</a:t>
            </a:r>
            <a:r>
              <a:rPr lang="en-US" sz="1400" dirty="0"/>
              <a:t>, J., </a:t>
            </a:r>
            <a:r>
              <a:rPr lang="en-US" sz="1400" dirty="0" err="1"/>
              <a:t>Westhof</a:t>
            </a:r>
            <a:r>
              <a:rPr lang="en-US" sz="1400" dirty="0"/>
              <a:t>, G., &amp; </a:t>
            </a:r>
            <a:r>
              <a:rPr lang="en-US" sz="1400" dirty="0" err="1"/>
              <a:t>Hatzmann</a:t>
            </a:r>
            <a:r>
              <a:rPr lang="en-US" sz="1400" dirty="0"/>
              <a:t>, W. (2000). Does texture analysis improve breast ultrasound precision? </a:t>
            </a:r>
            <a:r>
              <a:rPr lang="en-US" sz="1400" i="1" dirty="0"/>
              <a:t>Ultrasound in Obstetrics and Gynecology</a:t>
            </a:r>
            <a:r>
              <a:rPr lang="en-US" sz="1400" dirty="0"/>
              <a:t>, </a:t>
            </a:r>
            <a:r>
              <a:rPr lang="en-US" sz="1400" i="1" dirty="0"/>
              <a:t>15</a:t>
            </a:r>
            <a:r>
              <a:rPr lang="en-US" sz="1400" dirty="0"/>
              <a:t>(4), 311–316. Retrieved from http://www.scopus.com/inward/record.url?eid=2-s2.0-0034543860&amp;partnerID=40&amp;md5=de959bbf56615fddc3548fa4861e418e</a:t>
            </a:r>
            <a:endParaRPr lang="es-MX" sz="1400" dirty="0"/>
          </a:p>
          <a:p>
            <a:endParaRPr lang="es-MX" sz="1400" dirty="0" smtClean="0"/>
          </a:p>
          <a:p>
            <a:r>
              <a:rPr lang="es-MX" sz="1400" dirty="0" err="1" smtClean="0"/>
              <a:t>Barla</a:t>
            </a:r>
            <a:r>
              <a:rPr lang="es-MX" sz="1400" dirty="0"/>
              <a:t>, A., </a:t>
            </a:r>
            <a:r>
              <a:rPr lang="es-MX" sz="1400" dirty="0" err="1"/>
              <a:t>Odone</a:t>
            </a:r>
            <a:r>
              <a:rPr lang="es-MX" sz="1400" dirty="0"/>
              <a:t>, F., &amp; </a:t>
            </a:r>
            <a:r>
              <a:rPr lang="es-MX" sz="1400" dirty="0" err="1"/>
              <a:t>Verri</a:t>
            </a:r>
            <a:r>
              <a:rPr lang="es-MX" sz="1400" dirty="0"/>
              <a:t>, A. (</a:t>
            </a:r>
            <a:r>
              <a:rPr lang="es-MX" sz="1400" dirty="0" err="1"/>
              <a:t>n.d</a:t>
            </a:r>
            <a:r>
              <a:rPr lang="es-MX" sz="1400" dirty="0"/>
              <a:t>.). </a:t>
            </a:r>
            <a:r>
              <a:rPr lang="en-US" sz="1400" dirty="0"/>
              <a:t>Histogram intersection kernel for image classification. In </a:t>
            </a:r>
            <a:r>
              <a:rPr lang="en-US" sz="1400" i="1" dirty="0"/>
              <a:t>Proceedings 2003 International Conference on Image Processing (Cat. No.03CH37429)</a:t>
            </a:r>
            <a:r>
              <a:rPr lang="en-US" sz="1400" dirty="0"/>
              <a:t> (Vol. 2, pp. III–513–16). IEEE. doi:10.1109/ICIP.2003.1247294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Byrd</a:t>
            </a:r>
            <a:r>
              <a:rPr lang="en-US" sz="1400" dirty="0"/>
              <a:t>, K., Zeng, J., &amp; </a:t>
            </a:r>
            <a:r>
              <a:rPr lang="en-US" sz="1400" dirty="0" err="1"/>
              <a:t>Chouikha</a:t>
            </a:r>
            <a:r>
              <a:rPr lang="en-US" sz="1400" dirty="0"/>
              <a:t>, M. (2006). An assessed digital mammography segmentation algorithm used for content-based image retrieval. In </a:t>
            </a:r>
            <a:r>
              <a:rPr lang="en-US" sz="1400" i="1" dirty="0"/>
              <a:t>2006 8th international Conference on Signal Processing</a:t>
            </a:r>
            <a:r>
              <a:rPr lang="en-US" sz="1400" dirty="0"/>
              <a:t> (Vol. 2). IEEE. doi:10.1109/ICOSP.2006.345694</a:t>
            </a:r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623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504" y="123478"/>
            <a:ext cx="8856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Chang, H.-H., Zhuang, A. H., Valentino, D. J., &amp; Chu, W.-C. (2009). Performance measure characterization for evaluating </a:t>
            </a:r>
            <a:r>
              <a:rPr lang="en-US" sz="1400" dirty="0" err="1"/>
              <a:t>neuroimage</a:t>
            </a:r>
            <a:r>
              <a:rPr lang="en-US" sz="1400" dirty="0"/>
              <a:t> segmentation algorithms. </a:t>
            </a:r>
            <a:r>
              <a:rPr lang="en-US" sz="1400" i="1" dirty="0" err="1"/>
              <a:t>NeuroImage</a:t>
            </a:r>
            <a:r>
              <a:rPr lang="en-US" sz="1400" dirty="0"/>
              <a:t>, </a:t>
            </a:r>
            <a:r>
              <a:rPr lang="en-US" sz="1400" i="1" dirty="0"/>
              <a:t>47</a:t>
            </a:r>
            <a:r>
              <a:rPr lang="en-US" sz="1400" dirty="0"/>
              <a:t>(1), 122–35. doi:10.1016/j.neuroimage.2009.03.068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Chang</a:t>
            </a:r>
            <a:r>
              <a:rPr lang="en-US" sz="1400" dirty="0"/>
              <a:t>, R.-F., Wu, W.-J., Moon, W. K., &amp; Chen, D.-R. (2005). Automatic ultrasound segmentation and morphology based diagnosis of solid breast tumors. </a:t>
            </a:r>
            <a:r>
              <a:rPr lang="en-US" sz="1400" i="1" dirty="0"/>
              <a:t>Breast Cancer Research and Treatment</a:t>
            </a:r>
            <a:r>
              <a:rPr lang="en-US" sz="1400" dirty="0"/>
              <a:t>, </a:t>
            </a:r>
            <a:r>
              <a:rPr lang="en-US" sz="1400" i="1" dirty="0"/>
              <a:t>89</a:t>
            </a:r>
            <a:r>
              <a:rPr lang="en-US" sz="1400" dirty="0"/>
              <a:t>(2), 179–185. Retrieved from http://www.scopus.com/inward/record.url?eid=2-s2.0-13844267711&amp;partnerID=40&amp;md5=e041bd7389900373ab3295633ebbfbba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Chen</a:t>
            </a:r>
            <a:r>
              <a:rPr lang="en-US" sz="1400" dirty="0"/>
              <a:t>, D.-R., Chang, R.-F., Wu, W.-J., Moon, W. K., &amp; Wu, W.-L. (2003). 3-D breast ultrasound segmentation using active contour model. </a:t>
            </a:r>
            <a:r>
              <a:rPr lang="en-US" sz="1400" i="1" dirty="0"/>
              <a:t>Ultrasound in Medicine and Biology</a:t>
            </a:r>
            <a:r>
              <a:rPr lang="en-US" sz="1400" dirty="0"/>
              <a:t>, </a:t>
            </a:r>
            <a:r>
              <a:rPr lang="en-US" sz="1400" i="1" dirty="0"/>
              <a:t>29</a:t>
            </a:r>
            <a:r>
              <a:rPr lang="en-US" sz="1400" dirty="0"/>
              <a:t>(7), 1017–1026. Retrieved from http://www.scopus.com/inward/record.url?eid=2-s2.0-0038104383&amp;partnerID=40&amp;md5=7ce9fd930964c1fa833d59c54cbee0f2</a:t>
            </a:r>
            <a:endParaRPr lang="es-MX" sz="1400" dirty="0"/>
          </a:p>
          <a:p>
            <a:endParaRPr lang="es-MX" sz="1400" dirty="0" smtClean="0"/>
          </a:p>
          <a:p>
            <a:r>
              <a:rPr lang="es-MX" sz="1400" dirty="0" smtClean="0"/>
              <a:t>Contreras </a:t>
            </a:r>
            <a:r>
              <a:rPr lang="es-MX" sz="1400" dirty="0"/>
              <a:t>Ortiz, S. H., </a:t>
            </a:r>
            <a:r>
              <a:rPr lang="es-MX" sz="1400" dirty="0" err="1"/>
              <a:t>Chiu</a:t>
            </a:r>
            <a:r>
              <a:rPr lang="es-MX" sz="1400" dirty="0"/>
              <a:t>, T., &amp; Fox, M. D. (2012). </a:t>
            </a:r>
            <a:r>
              <a:rPr lang="en-US" sz="1400" dirty="0"/>
              <a:t>Ultrasound image enhancement: A review. </a:t>
            </a:r>
            <a:r>
              <a:rPr lang="en-US" sz="1400" i="1" dirty="0"/>
              <a:t>Biomedical Signal Processing and Control</a:t>
            </a:r>
            <a:r>
              <a:rPr lang="en-US" sz="1400" dirty="0"/>
              <a:t>, </a:t>
            </a:r>
            <a:r>
              <a:rPr lang="en-US" sz="1400" i="1" dirty="0"/>
              <a:t>7</a:t>
            </a:r>
            <a:r>
              <a:rPr lang="en-US" sz="1400" dirty="0"/>
              <a:t>(5), 419–428. doi:10.1016/j.bspc.2012.02.002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F</a:t>
            </a:r>
            <a:r>
              <a:rPr lang="en-US" sz="1400" dirty="0"/>
              <a:t>. </a:t>
            </a:r>
            <a:r>
              <a:rPr lang="en-US" sz="1400" dirty="0" err="1"/>
              <a:t>Igual</a:t>
            </a:r>
            <a:r>
              <a:rPr lang="en-US" sz="1400" dirty="0"/>
              <a:t> R. Mayo, T. H. U. C. A. R., &amp; </a:t>
            </a:r>
            <a:r>
              <a:rPr lang="en-US" sz="1400" dirty="0" err="1"/>
              <a:t>M.Ujaldon</a:t>
            </a:r>
            <a:r>
              <a:rPr lang="en-US" sz="1400" dirty="0"/>
              <a:t>. (2008). Optimizing Co-Occurrence Matrices on Graphics Processors Using Sparse Representations. In </a:t>
            </a:r>
            <a:r>
              <a:rPr lang="en-US" sz="1400" i="1" dirty="0"/>
              <a:t>9th </a:t>
            </a:r>
            <a:r>
              <a:rPr lang="en-US" sz="1400" i="1" dirty="0" err="1"/>
              <a:t>Int</a:t>
            </a:r>
            <a:r>
              <a:rPr lang="en-US" sz="1400" i="1" dirty="0"/>
              <a:t>�. Workshop on State-of-the-Art in Science and Parallel Computing, Trondheim, Norway</a:t>
            </a:r>
            <a:r>
              <a:rPr lang="en-US" sz="1400" dirty="0"/>
              <a:t>.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Galloway</a:t>
            </a:r>
            <a:r>
              <a:rPr lang="en-US" sz="1400" dirty="0"/>
              <a:t>, M. M. (1975). Texture analysis using gray level run lengths. </a:t>
            </a:r>
            <a:r>
              <a:rPr lang="en-US" sz="1400" i="1" dirty="0"/>
              <a:t>Computer Graphics and Image Processing</a:t>
            </a:r>
            <a:r>
              <a:rPr lang="en-US" sz="1400" dirty="0"/>
              <a:t>, </a:t>
            </a:r>
            <a:r>
              <a:rPr lang="en-US" sz="1400" i="1" dirty="0"/>
              <a:t>4</a:t>
            </a:r>
            <a:r>
              <a:rPr lang="en-US" sz="1400" dirty="0"/>
              <a:t>(2), 172–179. </a:t>
            </a:r>
            <a:r>
              <a:rPr lang="en-US" sz="1400" dirty="0" err="1"/>
              <a:t>doi:http</a:t>
            </a:r>
            <a:r>
              <a:rPr lang="en-US" sz="1400" dirty="0"/>
              <a:t>://dx.doi.org/10.1016/S0146-664X(75)80008-6</a:t>
            </a:r>
            <a:endParaRPr lang="es-MX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94728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9512" y="195486"/>
            <a:ext cx="8280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Guo</a:t>
            </a:r>
            <a:r>
              <a:rPr lang="en-US" sz="1400" dirty="0"/>
              <a:t>, Y., Cheng, H. D., Huang, J., Tian, J., Zhao, W., Sun, L., &amp; Su, Y. (2006). Breast ultrasound image enhancement using fuzzy logic. </a:t>
            </a:r>
            <a:r>
              <a:rPr lang="en-US" sz="1400" i="1" dirty="0"/>
              <a:t>Ultrasound in Medicine &amp; Biology</a:t>
            </a:r>
            <a:r>
              <a:rPr lang="en-US" sz="1400" dirty="0"/>
              <a:t>, </a:t>
            </a:r>
            <a:r>
              <a:rPr lang="en-US" sz="1400" i="1" dirty="0"/>
              <a:t>32</a:t>
            </a:r>
            <a:r>
              <a:rPr lang="en-US" sz="1400" dirty="0"/>
              <a:t>(2), 237–47. doi:10.1016/j.ultrasmedbio.2005.10.007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err="1" smtClean="0"/>
              <a:t>Halliwell</a:t>
            </a:r>
            <a:r>
              <a:rPr lang="en-US" sz="1400" dirty="0"/>
              <a:t>, M. (2010). A tutorial on ultrasonic physics and imaging techniques. </a:t>
            </a:r>
            <a:r>
              <a:rPr lang="en-US" sz="1400" i="1" dirty="0"/>
              <a:t>Proceedings of the Institution of Mechanical Engineers, Part H: Journal of Engineering in Medicine</a:t>
            </a:r>
            <a:r>
              <a:rPr lang="en-US" sz="1400" dirty="0"/>
              <a:t>, </a:t>
            </a:r>
            <a:r>
              <a:rPr lang="en-US" sz="1400" i="1" dirty="0"/>
              <a:t>224</a:t>
            </a:r>
            <a:r>
              <a:rPr lang="en-US" sz="1400" dirty="0"/>
              <a:t>(2), 127–142. Retrieved from http://www.scopus.com/inward/record.url?eid=2-s2.0-76849088916&amp;partnerID=40&amp;md5=2e31c49ee5eacb38e9d8eff368395571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Han </a:t>
            </a:r>
            <a:r>
              <a:rPr lang="en-US" sz="1400" dirty="0" err="1"/>
              <a:t>Chumning</a:t>
            </a:r>
            <a:r>
              <a:rPr lang="en-US" sz="1400" dirty="0"/>
              <a:t>, </a:t>
            </a:r>
            <a:r>
              <a:rPr lang="en-US" sz="1400" dirty="0" err="1"/>
              <a:t>Guo</a:t>
            </a:r>
            <a:r>
              <a:rPr lang="en-US" sz="1400" dirty="0"/>
              <a:t> </a:t>
            </a:r>
            <a:r>
              <a:rPr lang="en-US" sz="1400" dirty="0" err="1"/>
              <a:t>Huadong</a:t>
            </a:r>
            <a:r>
              <a:rPr lang="en-US" sz="1400" dirty="0"/>
              <a:t>, &amp; Wang </a:t>
            </a:r>
            <a:r>
              <a:rPr lang="en-US" sz="1400" dirty="0" err="1"/>
              <a:t>Changlin</a:t>
            </a:r>
            <a:r>
              <a:rPr lang="en-US" sz="1400" dirty="0"/>
              <a:t>. (2002). Edge preservation evaluation of digital speckle filters. In </a:t>
            </a:r>
            <a:r>
              <a:rPr lang="en-US" sz="1400" i="1" dirty="0"/>
              <a:t>IEEE International Geoscience and Remote Sensing Symposium</a:t>
            </a:r>
            <a:r>
              <a:rPr lang="en-US" sz="1400" dirty="0"/>
              <a:t> (Vol. 4, pp. 2471–2473). IEEE. doi:10.1109/IGARSS.2002.1026581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err="1" smtClean="0"/>
              <a:t>Haralick</a:t>
            </a:r>
            <a:r>
              <a:rPr lang="en-US" sz="1400" dirty="0"/>
              <a:t>, R. M. (1979). Statistical and structural approaches to texture. </a:t>
            </a:r>
            <a:r>
              <a:rPr lang="en-US" sz="1400" i="1" dirty="0"/>
              <a:t>Proceedings of the IEEE</a:t>
            </a:r>
            <a:r>
              <a:rPr lang="en-US" sz="1400" dirty="0"/>
              <a:t>, </a:t>
            </a:r>
            <a:r>
              <a:rPr lang="en-US" sz="1400" i="1" dirty="0"/>
              <a:t>67</a:t>
            </a:r>
            <a:r>
              <a:rPr lang="en-US" sz="1400" dirty="0"/>
              <a:t>(5), 786–804. doi:10.1109/PROC.1979.11328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Huang</a:t>
            </a:r>
            <a:r>
              <a:rPr lang="en-US" sz="1400" dirty="0"/>
              <a:t>, D.-S., </a:t>
            </a:r>
            <a:r>
              <a:rPr lang="en-US" sz="1400" dirty="0" err="1"/>
              <a:t>McGinnity</a:t>
            </a:r>
            <a:r>
              <a:rPr lang="en-US" sz="1400" dirty="0"/>
              <a:t>, M., </a:t>
            </a:r>
            <a:r>
              <a:rPr lang="en-US" sz="1400" dirty="0" err="1"/>
              <a:t>Heutte</a:t>
            </a:r>
            <a:r>
              <a:rPr lang="en-US" sz="1400" dirty="0"/>
              <a:t>, L., &amp; Zhang, X.-P. (Eds.). (2010). </a:t>
            </a:r>
            <a:r>
              <a:rPr lang="en-US" sz="1400" i="1" dirty="0"/>
              <a:t>Advanced Intelligent Computing Theories and Applications</a:t>
            </a:r>
            <a:r>
              <a:rPr lang="en-US" sz="1400" dirty="0"/>
              <a:t> (Vol. 93). Berlin, Heidelberg: Springer Berlin Heidelberg. doi:10.1007/978-3-642-14831-6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Huang</a:t>
            </a:r>
            <a:r>
              <a:rPr lang="en-US" sz="1400" dirty="0"/>
              <a:t>, Q.-H., Lee, S.-Y., Liu, L.-Z., Lu, M.-H., </a:t>
            </a:r>
            <a:r>
              <a:rPr lang="en-US" sz="1400" dirty="0" err="1"/>
              <a:t>Jin</a:t>
            </a:r>
            <a:r>
              <a:rPr lang="en-US" sz="1400" dirty="0"/>
              <a:t>, L.-W., &amp; Li, A.-H. (2012). A robust graph-based segmentation method for breast tumors in ultrasound images. </a:t>
            </a:r>
            <a:r>
              <a:rPr lang="en-US" sz="1400" i="1" dirty="0" err="1"/>
              <a:t>Ultrasonics</a:t>
            </a:r>
            <a:r>
              <a:rPr lang="en-US" sz="1400" dirty="0"/>
              <a:t>, </a:t>
            </a:r>
            <a:r>
              <a:rPr lang="en-US" sz="1400" i="1" dirty="0"/>
              <a:t>52</a:t>
            </a:r>
            <a:r>
              <a:rPr lang="en-US" sz="1400" dirty="0"/>
              <a:t>(2), 266–275. Retrieved from http://www.scopus.com/inward/record.url?eid=2-s2.0-81855206603&amp;partnerID=40&amp;md5=64f63b465f4e88b93568bd6afd633289</a:t>
            </a:r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479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1521" y="195486"/>
            <a:ext cx="85689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Huang, S.-F., Chen, Y.-C., &amp; Woo, K. M. (2008). Neural network analysis applied to tumor segmentation on 3D breast ultrasound images. In </a:t>
            </a:r>
            <a:r>
              <a:rPr lang="en-US" sz="1400" i="1" dirty="0"/>
              <a:t>2008 5th IEEE International Symposium on Biomedical Imaging: From Nano to Macro, Proceedings, ISBI</a:t>
            </a:r>
            <a:r>
              <a:rPr lang="en-US" sz="1400" dirty="0"/>
              <a:t> (pp. 1303–1306). Retrieved from http://www.scopus.com/inward/record.url?eid=2-s2.0-51049090141&amp;partnerID=40&amp;md5=fb1a47c542dd589d7e2fb66be1f4d161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Jiao</a:t>
            </a:r>
            <a:r>
              <a:rPr lang="en-US" sz="1400" dirty="0"/>
              <a:t>, J., &amp; Wang, Y. (2011). Automatic boundary detection in breast ultrasound images based on improved pulse coupled neural network and active contour model. In </a:t>
            </a:r>
            <a:r>
              <a:rPr lang="en-US" sz="1400" i="1" dirty="0"/>
              <a:t>5th International Conference on Bioinformatics and Biomedical Engineering, </a:t>
            </a:r>
            <a:r>
              <a:rPr lang="en-US" sz="1400" i="1" dirty="0" err="1"/>
              <a:t>iCBBE</a:t>
            </a:r>
            <a:r>
              <a:rPr lang="en-US" sz="1400" i="1" dirty="0"/>
              <a:t> 2011</a:t>
            </a:r>
            <a:r>
              <a:rPr lang="en-US" sz="1400" dirty="0"/>
              <a:t>. Retrieved from http://www.scopus.com/inward/record.url?eid=2-s2.0-79960133488&amp;partnerID=40&amp;md5=2fbc2be3a6c29e8afa2686a80a22de7d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Lefebvre</a:t>
            </a:r>
            <a:r>
              <a:rPr lang="en-US" sz="1400" dirty="0"/>
              <a:t>, F., </a:t>
            </a:r>
            <a:r>
              <a:rPr lang="en-US" sz="1400" dirty="0" err="1"/>
              <a:t>Meunier</a:t>
            </a:r>
            <a:r>
              <a:rPr lang="en-US" sz="1400" dirty="0"/>
              <a:t>, M., </a:t>
            </a:r>
            <a:r>
              <a:rPr lang="en-US" sz="1400" dirty="0" err="1"/>
              <a:t>Thibault</a:t>
            </a:r>
            <a:r>
              <a:rPr lang="en-US" sz="1400" dirty="0"/>
              <a:t>, F., </a:t>
            </a:r>
            <a:r>
              <a:rPr lang="en-US" sz="1400" dirty="0" err="1"/>
              <a:t>Laugier</a:t>
            </a:r>
            <a:r>
              <a:rPr lang="en-US" sz="1400" dirty="0"/>
              <a:t>, P., &amp; Berger, G. (2000). Computerized ultrasound B-scan characterization of breast nodules. </a:t>
            </a:r>
            <a:r>
              <a:rPr lang="en-US" sz="1400" i="1" dirty="0"/>
              <a:t>Ultrasound in Medicine &amp; Biology</a:t>
            </a:r>
            <a:r>
              <a:rPr lang="en-US" sz="1400" dirty="0"/>
              <a:t>, </a:t>
            </a:r>
            <a:r>
              <a:rPr lang="en-US" sz="1400" i="1" dirty="0"/>
              <a:t>26</a:t>
            </a:r>
            <a:r>
              <a:rPr lang="en-US" sz="1400" dirty="0"/>
              <a:t>(9), 1421–1428. </a:t>
            </a:r>
            <a:r>
              <a:rPr lang="en-US" sz="1400" dirty="0" err="1"/>
              <a:t>doi:http</a:t>
            </a:r>
            <a:r>
              <a:rPr lang="en-US" sz="1400" dirty="0"/>
              <a:t>://dx.doi.org/10.1016/S0301-5629(00)00302-1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Legg</a:t>
            </a:r>
            <a:r>
              <a:rPr lang="en-US" sz="1400" dirty="0"/>
              <a:t>, P. A., Rosin, P. L., Marshall, D., &amp; Morgan, J. E. (2013). Improving accuracy and efficiency of mutual information for multi-modal retinal image registration using adaptive probability density estimation. </a:t>
            </a:r>
            <a:r>
              <a:rPr lang="en-US" sz="1400" i="1" dirty="0"/>
              <a:t>Computerized Medical Imaging and Graphics : The Official Journal of the Computerized Medical Imaging Society</a:t>
            </a:r>
            <a:r>
              <a:rPr lang="en-US" sz="1400" dirty="0"/>
              <a:t>, </a:t>
            </a:r>
            <a:r>
              <a:rPr lang="en-US" sz="1400" i="1" dirty="0"/>
              <a:t>37</a:t>
            </a:r>
            <a:r>
              <a:rPr lang="en-US" sz="1400" dirty="0"/>
              <a:t>(7-8), 597–606. doi:10.1016/j.compmedimag.2013.08.004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Liao</a:t>
            </a:r>
            <a:r>
              <a:rPr lang="en-US" sz="1400" dirty="0"/>
              <a:t>, Y. Y., Wu, J. C., Li, C. H., &amp; </a:t>
            </a:r>
            <a:r>
              <a:rPr lang="en-US" sz="1400" dirty="0" err="1"/>
              <a:t>Yeh</a:t>
            </a:r>
            <a:r>
              <a:rPr lang="en-US" sz="1400" dirty="0"/>
              <a:t>, C. K. (2011). Texture feature analysis for breast ultrasound image enhancement. </a:t>
            </a:r>
            <a:r>
              <a:rPr lang="en-US" sz="1400" i="1" dirty="0" err="1"/>
              <a:t>Ultrason</a:t>
            </a:r>
            <a:r>
              <a:rPr lang="en-US" sz="1400" i="1" dirty="0"/>
              <a:t> Imaging</a:t>
            </a:r>
            <a:r>
              <a:rPr lang="en-US" sz="1400" dirty="0"/>
              <a:t>, </a:t>
            </a:r>
            <a:r>
              <a:rPr lang="en-US" sz="1400" i="1" dirty="0"/>
              <a:t>33</a:t>
            </a:r>
            <a:r>
              <a:rPr lang="en-US" sz="1400" dirty="0"/>
              <a:t>, 264–278.</a:t>
            </a:r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81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20" y="267494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Liu</a:t>
            </a:r>
            <a:r>
              <a:rPr lang="en-US" sz="1400" dirty="0"/>
              <a:t>, B., Cheng, H. D., Huang, J., Tian, J., Tang, X., &amp; Liu, J. (2010). Fully automatic and segmentation-robust classification of breast tumors based on local texture analysis of ultrasound images. </a:t>
            </a:r>
            <a:r>
              <a:rPr lang="en-US" sz="1400" i="1" dirty="0"/>
              <a:t>Pattern Recognition</a:t>
            </a:r>
            <a:r>
              <a:rPr lang="en-US" sz="1400" dirty="0"/>
              <a:t>, </a:t>
            </a:r>
            <a:r>
              <a:rPr lang="en-US" sz="1400" i="1" dirty="0"/>
              <a:t>43</a:t>
            </a:r>
            <a:r>
              <a:rPr lang="en-US" sz="1400" dirty="0"/>
              <a:t>(1), 280–298. Retrieved from http://www.scopus.com/inward/record.url?eid=2-s2.0-68949159836&amp;partnerID=40&amp;md5=849f4e2d8f796deb81ef01d7be063f00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err="1" smtClean="0"/>
              <a:t>Madabhushi</a:t>
            </a:r>
            <a:r>
              <a:rPr lang="en-US" sz="1400" dirty="0"/>
              <a:t>, A., &amp; Metaxas, D. N. (2003). Combining low-, high-level and empirical domain knowledge for automated segmentation of ultrasonic breast lesions. </a:t>
            </a:r>
            <a:r>
              <a:rPr lang="en-US" sz="1400" i="1" dirty="0"/>
              <a:t>IEEE Transactions on Medical Imaging</a:t>
            </a:r>
            <a:r>
              <a:rPr lang="en-US" sz="1400" dirty="0"/>
              <a:t>, </a:t>
            </a:r>
            <a:r>
              <a:rPr lang="en-US" sz="1400" i="1" dirty="0"/>
              <a:t>22</a:t>
            </a:r>
            <a:r>
              <a:rPr lang="en-US" sz="1400" dirty="0"/>
              <a:t>(2), 155–169. Retrieved from http://www.scopus.com/inward/record.url?eid=2-s2.0-0038398643&amp;partnerID=40&amp;md5=8f3c0cb69868bd81039a7d66c017a20e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err="1" smtClean="0"/>
              <a:t>Murmis</a:t>
            </a:r>
            <a:r>
              <a:rPr lang="en-US" sz="1400" dirty="0"/>
              <a:t>, V. G., </a:t>
            </a:r>
            <a:r>
              <a:rPr lang="en-US" sz="1400" dirty="0" err="1"/>
              <a:t>Gisvold</a:t>
            </a:r>
            <a:r>
              <a:rPr lang="en-US" sz="1400" dirty="0"/>
              <a:t>, J. J., </a:t>
            </a:r>
            <a:r>
              <a:rPr lang="en-US" sz="1400" dirty="0" err="1"/>
              <a:t>Kinter</a:t>
            </a:r>
            <a:r>
              <a:rPr lang="en-US" sz="1400" dirty="0"/>
              <a:t>, T. M., &amp; Greenleaf, J. F. (1988). Texture analysis of ultrasound B-scans to aid diagnosis of cancerous lesions in the breast. In </a:t>
            </a:r>
            <a:r>
              <a:rPr lang="en-US" sz="1400" i="1" dirty="0" err="1"/>
              <a:t>Ultrasonics</a:t>
            </a:r>
            <a:r>
              <a:rPr lang="en-US" sz="1400" i="1" dirty="0"/>
              <a:t> Symposium, 1988. Proceedings., IEEE 1988</a:t>
            </a:r>
            <a:r>
              <a:rPr lang="en-US" sz="1400" dirty="0"/>
              <a:t> (pp. 839–842 vol.2). doi:10.1109/ULTSYM.1988.49495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Parikh</a:t>
            </a:r>
            <a:r>
              <a:rPr lang="en-US" sz="1400" dirty="0"/>
              <a:t>, R., Mathai, A., Parikh, S., </a:t>
            </a:r>
            <a:r>
              <a:rPr lang="en-US" sz="1400" dirty="0" err="1"/>
              <a:t>Sekhar</a:t>
            </a:r>
            <a:r>
              <a:rPr lang="en-US" sz="1400" dirty="0"/>
              <a:t>, G. C., &amp; Thomas, R. (2008). Understanding and using sensitivity, specificity and predictive values. </a:t>
            </a:r>
            <a:r>
              <a:rPr lang="en-US" sz="1400" i="1" dirty="0"/>
              <a:t>Indian Journal of Ophthalmology</a:t>
            </a:r>
            <a:r>
              <a:rPr lang="en-US" sz="1400" dirty="0"/>
              <a:t>, </a:t>
            </a:r>
            <a:r>
              <a:rPr lang="en-US" sz="1400" i="1" dirty="0"/>
              <a:t>56</a:t>
            </a:r>
            <a:r>
              <a:rPr lang="en-US" sz="1400" dirty="0"/>
              <a:t>(1), 45–50. Retrieved from http://www.scopus.com/inward/record.url?eid=2-s2.0-38149096396&amp;partnerID=tZOtx3y1</a:t>
            </a:r>
            <a:endParaRPr lang="es-MX" sz="1400" dirty="0"/>
          </a:p>
          <a:p>
            <a:endParaRPr lang="es-MX" sz="1400" dirty="0" smtClean="0"/>
          </a:p>
          <a:p>
            <a:r>
              <a:rPr lang="es-MX" sz="1400" dirty="0" err="1" smtClean="0"/>
              <a:t>Piliouras</a:t>
            </a:r>
            <a:r>
              <a:rPr lang="es-MX" sz="1400" dirty="0"/>
              <a:t>, N., </a:t>
            </a:r>
            <a:r>
              <a:rPr lang="es-MX" sz="1400" dirty="0" err="1"/>
              <a:t>Kalatzis</a:t>
            </a:r>
            <a:r>
              <a:rPr lang="es-MX" sz="1400" dirty="0"/>
              <a:t>, I., </a:t>
            </a:r>
            <a:r>
              <a:rPr lang="es-MX" sz="1400" dirty="0" err="1"/>
              <a:t>Dimitropoulos</a:t>
            </a:r>
            <a:r>
              <a:rPr lang="es-MX" sz="1400" dirty="0"/>
              <a:t>, N., &amp; </a:t>
            </a:r>
            <a:r>
              <a:rPr lang="es-MX" sz="1400" dirty="0" err="1"/>
              <a:t>Cavouras</a:t>
            </a:r>
            <a:r>
              <a:rPr lang="es-MX" sz="1400" dirty="0"/>
              <a:t>, D. (2004). </a:t>
            </a:r>
            <a:r>
              <a:rPr lang="en-US" sz="1400" dirty="0"/>
              <a:t>Development of the cubic least squares mapping linear-kernel support vector machine classifier for improving the characterization of breast lesions on ultrasound. </a:t>
            </a:r>
            <a:r>
              <a:rPr lang="en-US" sz="1400" i="1" dirty="0"/>
              <a:t>Computerized Medical Imaging and Graphics</a:t>
            </a:r>
            <a:r>
              <a:rPr lang="en-US" sz="1400" dirty="0"/>
              <a:t>, </a:t>
            </a:r>
            <a:r>
              <a:rPr lang="en-US" sz="1400" i="1" dirty="0"/>
              <a:t>28</a:t>
            </a:r>
            <a:r>
              <a:rPr lang="en-US" sz="1400" dirty="0"/>
              <a:t>(5), 247–255. </a:t>
            </a:r>
            <a:r>
              <a:rPr lang="en-US" sz="1400" dirty="0" err="1"/>
              <a:t>doi:http</a:t>
            </a:r>
            <a:r>
              <a:rPr lang="en-US" sz="1400" dirty="0"/>
              <a:t>://dx.doi.org/10.1016/j.compmedimag.2004.04.003</a:t>
            </a:r>
            <a:endParaRPr lang="es-MX" sz="1400" dirty="0"/>
          </a:p>
          <a:p>
            <a:endParaRPr lang="en-US" sz="14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965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9513" y="267494"/>
            <a:ext cx="84969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Rajaei</a:t>
            </a:r>
            <a:r>
              <a:rPr lang="en-US" sz="1400" dirty="0"/>
              <a:t>, A., </a:t>
            </a:r>
            <a:r>
              <a:rPr lang="en-US" sz="1400" dirty="0" err="1"/>
              <a:t>Dallalzadeh</a:t>
            </a:r>
            <a:r>
              <a:rPr lang="en-US" sz="1400" dirty="0"/>
              <a:t>, E., &amp; </a:t>
            </a:r>
            <a:r>
              <a:rPr lang="en-US" sz="1400" dirty="0" err="1"/>
              <a:t>Rangarajan</a:t>
            </a:r>
            <a:r>
              <a:rPr lang="en-US" sz="1400" dirty="0"/>
              <a:t>, L. (2012). Segmentation of Pre-processed Medical Images: An Approach Based on Range Filter. </a:t>
            </a:r>
            <a:r>
              <a:rPr lang="en-US" sz="1400" i="1" dirty="0"/>
              <a:t>International Journal of Image, Graphics and Signal Processing(IJIGSP)</a:t>
            </a:r>
            <a:r>
              <a:rPr lang="en-US" sz="1400" dirty="0"/>
              <a:t>, </a:t>
            </a:r>
            <a:r>
              <a:rPr lang="en-US" sz="1400" i="1" dirty="0"/>
              <a:t>4</a:t>
            </a:r>
            <a:r>
              <a:rPr lang="en-US" sz="1400" dirty="0"/>
              <a:t>(9), 8. Retrieved from http://www.mecs-press.org/ijigsp/ijigsp-v4-n9/v4n9-2.html</a:t>
            </a:r>
            <a:endParaRPr lang="es-MX" sz="1400" dirty="0"/>
          </a:p>
          <a:p>
            <a:endParaRPr lang="es-MX" sz="1400" dirty="0" smtClean="0"/>
          </a:p>
          <a:p>
            <a:r>
              <a:rPr lang="es-MX" sz="1400" dirty="0" err="1" smtClean="0"/>
              <a:t>Rubner</a:t>
            </a:r>
            <a:r>
              <a:rPr lang="es-MX" sz="1400" dirty="0"/>
              <a:t>, Y., </a:t>
            </a:r>
            <a:r>
              <a:rPr lang="es-MX" sz="1400" dirty="0" err="1"/>
              <a:t>Tomasi</a:t>
            </a:r>
            <a:r>
              <a:rPr lang="es-MX" sz="1400" dirty="0"/>
              <a:t>, C., &amp; </a:t>
            </a:r>
            <a:r>
              <a:rPr lang="es-MX" sz="1400" dirty="0" err="1"/>
              <a:t>Guibas</a:t>
            </a:r>
            <a:r>
              <a:rPr lang="es-MX" sz="1400" dirty="0"/>
              <a:t>, L. J. (</a:t>
            </a:r>
            <a:r>
              <a:rPr lang="es-MX" sz="1400" dirty="0" err="1"/>
              <a:t>n.d</a:t>
            </a:r>
            <a:r>
              <a:rPr lang="es-MX" sz="1400" dirty="0"/>
              <a:t>.). </a:t>
            </a:r>
            <a:r>
              <a:rPr lang="en-US" sz="1400" dirty="0"/>
              <a:t>The Earth Mover’s Distance as a Metric for Image Retrieval. </a:t>
            </a:r>
            <a:r>
              <a:rPr lang="en-US" sz="1400" i="1" dirty="0"/>
              <a:t>International Journal of Computer Vision</a:t>
            </a:r>
            <a:r>
              <a:rPr lang="en-US" sz="1400" dirty="0"/>
              <a:t>, </a:t>
            </a:r>
            <a:r>
              <a:rPr lang="en-US" sz="1400" i="1" dirty="0"/>
              <a:t>40</a:t>
            </a:r>
            <a:r>
              <a:rPr lang="en-US" sz="1400" dirty="0"/>
              <a:t>(2), 99–121. doi:10.1023/A:1026543900054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err="1" smtClean="0"/>
              <a:t>Selvarajah</a:t>
            </a:r>
            <a:r>
              <a:rPr lang="en-US" sz="1400" dirty="0"/>
              <a:t>, S., &amp; </a:t>
            </a:r>
            <a:r>
              <a:rPr lang="en-US" sz="1400" dirty="0" err="1"/>
              <a:t>Kodituwakku</a:t>
            </a:r>
            <a:r>
              <a:rPr lang="en-US" sz="1400" dirty="0"/>
              <a:t>, S. R. (2011). Analysis and Comparison of Texture Features for Content Based Image Retrieval. </a:t>
            </a:r>
            <a:r>
              <a:rPr lang="en-US" sz="1400" i="1" dirty="0"/>
              <a:t>International Journal of Latest Trends in Computing</a:t>
            </a:r>
            <a:r>
              <a:rPr lang="en-US" sz="1400" dirty="0"/>
              <a:t>, </a:t>
            </a:r>
            <a:r>
              <a:rPr lang="en-US" sz="1400" i="1" dirty="0"/>
              <a:t>2</a:t>
            </a:r>
            <a:r>
              <a:rPr lang="en-US" sz="1400" dirty="0"/>
              <a:t>(1), 108–113. Retrieved from http://www.ijltc.excelingtech.co.uk/vol2issue1/18-vol2issue1.pdf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smtClean="0"/>
              <a:t>Tang</a:t>
            </a:r>
            <a:r>
              <a:rPr lang="en-US" sz="1400" dirty="0"/>
              <a:t>, X. (1998). Texture information in run-length matrices. </a:t>
            </a:r>
            <a:r>
              <a:rPr lang="en-US" sz="1400" i="1" dirty="0"/>
              <a:t>Image Processing, IEEE Transactions on</a:t>
            </a:r>
            <a:r>
              <a:rPr lang="en-US" sz="1400" dirty="0"/>
              <a:t>, </a:t>
            </a:r>
            <a:r>
              <a:rPr lang="en-US" sz="1400" i="1" dirty="0"/>
              <a:t>7</a:t>
            </a:r>
            <a:r>
              <a:rPr lang="en-US" sz="1400" dirty="0"/>
              <a:t>(11), 1602–1609. doi:10.1109/83.725367</a:t>
            </a:r>
            <a:endParaRPr lang="es-MX" sz="1400" dirty="0"/>
          </a:p>
          <a:p>
            <a:endParaRPr lang="en-US" sz="1400" dirty="0" smtClean="0"/>
          </a:p>
          <a:p>
            <a:r>
              <a:rPr lang="en-US" sz="1400" dirty="0" err="1" smtClean="0"/>
              <a:t>Yassine</a:t>
            </a:r>
            <a:r>
              <a:rPr lang="en-US" sz="1400" dirty="0"/>
              <a:t>, I. S., </a:t>
            </a:r>
            <a:r>
              <a:rPr lang="en-US" sz="1400" dirty="0" err="1"/>
              <a:t>Belfkih</a:t>
            </a:r>
            <a:r>
              <a:rPr lang="en-US" sz="1400" dirty="0"/>
              <a:t>, S., </a:t>
            </a:r>
            <a:r>
              <a:rPr lang="en-US" sz="1400" dirty="0" err="1"/>
              <a:t>Najah</a:t>
            </a:r>
            <a:r>
              <a:rPr lang="en-US" sz="1400" dirty="0"/>
              <a:t>, S., &amp; </a:t>
            </a:r>
            <a:r>
              <a:rPr lang="en-US" sz="1400" dirty="0" err="1"/>
              <a:t>Zenkouar</a:t>
            </a:r>
            <a:r>
              <a:rPr lang="en-US" sz="1400" dirty="0"/>
              <a:t>, H. (2010). A new method for texture image segmentation. In </a:t>
            </a:r>
            <a:r>
              <a:rPr lang="en-US" sz="1400" i="1" dirty="0"/>
              <a:t>2010 5th International Symposium On I/V Communications and Mobile Network</a:t>
            </a:r>
            <a:r>
              <a:rPr lang="en-US" sz="1400" dirty="0"/>
              <a:t> (pp. 1–4). IEEE. doi:10.1109/ISVC.2010.5656161</a:t>
            </a:r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201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Realizar un análisis extenso de diferentes descriptores de textura usados en la segmentación o clasificación de tumores de mama en imágenes de ultrasonido, para identificar la habilidad de estos para mejorar el contraste entre el tejido sano y la región tumoral, así como su habilidad para mejorar los resultados de segmentación de un algoritmo automático.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23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46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Actualmente el ultrasonido es responsable de uno de cinco diagnósticos por imágenes.</a:t>
            </a:r>
          </a:p>
          <a:p>
            <a:pPr algn="just"/>
            <a:r>
              <a:rPr lang="es-MX" dirty="0" smtClean="0"/>
              <a:t>La visualización de los tumores de mama en imágenes de ultrasonido no es fácil.</a:t>
            </a:r>
          </a:p>
          <a:p>
            <a:pPr algn="just"/>
            <a:r>
              <a:rPr lang="es-MX" dirty="0" smtClean="0"/>
              <a:t>La textura es una fuente que contiene información visual.</a:t>
            </a:r>
          </a:p>
          <a:p>
            <a:pPr algn="just"/>
            <a:r>
              <a:rPr lang="es-MX" dirty="0" smtClean="0"/>
              <a:t>Las características usadas en métodos de segmentación se deben de seleccionar de acuerdo a la aplicación.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801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Trabajos similares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err="1" smtClean="0"/>
              <a:t>Liao</a:t>
            </a:r>
            <a:r>
              <a:rPr lang="es-MX" dirty="0" smtClean="0"/>
              <a:t> </a:t>
            </a:r>
            <a:r>
              <a:rPr lang="es-MX" i="1" dirty="0" smtClean="0"/>
              <a:t>et al. </a:t>
            </a:r>
            <a:r>
              <a:rPr lang="es-MX" dirty="0" smtClean="0"/>
              <a:t>Comparan la habilidad de los descriptores de textura propuestos por </a:t>
            </a:r>
            <a:r>
              <a:rPr lang="es-MX" dirty="0" err="1" smtClean="0"/>
              <a:t>Haralick</a:t>
            </a:r>
            <a:r>
              <a:rPr lang="es-MX" dirty="0" smtClean="0"/>
              <a:t> </a:t>
            </a:r>
            <a:r>
              <a:rPr lang="es-MX" i="1" dirty="0" smtClean="0"/>
              <a:t>et al. </a:t>
            </a:r>
            <a:r>
              <a:rPr lang="es-MX" dirty="0" smtClean="0"/>
              <a:t>para mejorar el contraste de la imagen y cual de ellos mejora la visualización de la lesión para el especialista.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755576" y="4443958"/>
            <a:ext cx="80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Liao</a:t>
            </a:r>
            <a:r>
              <a:rPr lang="es-MX" sz="900" dirty="0"/>
              <a:t>, Y. Y., </a:t>
            </a:r>
            <a:r>
              <a:rPr lang="es-MX" sz="900" dirty="0" err="1"/>
              <a:t>Wu</a:t>
            </a:r>
            <a:r>
              <a:rPr lang="es-MX" sz="900" dirty="0"/>
              <a:t>, J. C., Li, C. H., &amp; </a:t>
            </a:r>
            <a:r>
              <a:rPr lang="es-MX" sz="900" dirty="0" err="1"/>
              <a:t>Yeh</a:t>
            </a:r>
            <a:r>
              <a:rPr lang="es-MX" sz="900" dirty="0"/>
              <a:t>, C. K. (2011). </a:t>
            </a:r>
            <a:r>
              <a:rPr lang="es-MX" sz="900" dirty="0" err="1"/>
              <a:t>Texture</a:t>
            </a:r>
            <a:r>
              <a:rPr lang="es-MX" sz="900" dirty="0"/>
              <a:t> </a:t>
            </a:r>
            <a:r>
              <a:rPr lang="es-MX" sz="900" dirty="0" err="1"/>
              <a:t>feature</a:t>
            </a:r>
            <a:r>
              <a:rPr lang="es-MX" sz="900" dirty="0"/>
              <a:t> </a:t>
            </a:r>
            <a:r>
              <a:rPr lang="es-MX" sz="900" dirty="0" err="1"/>
              <a:t>analysis</a:t>
            </a:r>
            <a:r>
              <a:rPr lang="es-MX" sz="900" dirty="0"/>
              <a:t> </a:t>
            </a:r>
            <a:r>
              <a:rPr lang="es-MX" sz="900" dirty="0" err="1"/>
              <a:t>for</a:t>
            </a:r>
            <a:r>
              <a:rPr lang="es-MX" sz="900" dirty="0"/>
              <a:t> </a:t>
            </a:r>
            <a:r>
              <a:rPr lang="es-MX" sz="900" dirty="0" err="1"/>
              <a:t>breast</a:t>
            </a:r>
            <a:r>
              <a:rPr lang="es-MX" sz="900" dirty="0"/>
              <a:t> </a:t>
            </a:r>
            <a:r>
              <a:rPr lang="es-MX" sz="900" dirty="0" err="1"/>
              <a:t>ultrasound</a:t>
            </a:r>
            <a:r>
              <a:rPr lang="es-MX" sz="900" dirty="0"/>
              <a:t> </a:t>
            </a:r>
            <a:r>
              <a:rPr lang="es-MX" sz="900" dirty="0" err="1"/>
              <a:t>image</a:t>
            </a:r>
            <a:r>
              <a:rPr lang="es-MX" sz="900" dirty="0"/>
              <a:t> </a:t>
            </a:r>
            <a:r>
              <a:rPr lang="es-MX" sz="900" dirty="0" err="1"/>
              <a:t>enhancement</a:t>
            </a:r>
            <a:r>
              <a:rPr lang="es-MX" sz="900" dirty="0"/>
              <a:t>. </a:t>
            </a:r>
            <a:r>
              <a:rPr lang="es-MX" sz="900" i="1" dirty="0" err="1"/>
              <a:t>Ultrason</a:t>
            </a:r>
            <a:r>
              <a:rPr lang="es-MX" sz="900" i="1" dirty="0"/>
              <a:t> </a:t>
            </a:r>
            <a:r>
              <a:rPr lang="es-MX" sz="900" i="1" dirty="0" err="1"/>
              <a:t>Imaging</a:t>
            </a:r>
            <a:r>
              <a:rPr lang="es-MX" sz="900" dirty="0"/>
              <a:t>, </a:t>
            </a:r>
            <a:r>
              <a:rPr lang="es-MX" sz="900" i="1" dirty="0"/>
              <a:t>33</a:t>
            </a:r>
            <a:r>
              <a:rPr lang="es-MX" sz="900" dirty="0"/>
              <a:t>, 264–278. </a:t>
            </a:r>
            <a:endParaRPr lang="es-MX" sz="900" dirty="0" smtClean="0"/>
          </a:p>
          <a:p>
            <a:r>
              <a:rPr lang="en-US" sz="900" dirty="0" err="1"/>
              <a:t>Haralick</a:t>
            </a:r>
            <a:r>
              <a:rPr lang="en-US" sz="900" dirty="0"/>
              <a:t>, R. M. (1979). Statistical and structural approaches to texture. </a:t>
            </a:r>
            <a:r>
              <a:rPr lang="en-US" sz="900" i="1" dirty="0"/>
              <a:t>Proceedings of the IEEE</a:t>
            </a:r>
            <a:r>
              <a:rPr lang="en-US" sz="900" dirty="0"/>
              <a:t>, </a:t>
            </a:r>
            <a:r>
              <a:rPr lang="en-US" sz="900" i="1" dirty="0"/>
              <a:t>67</a:t>
            </a:r>
            <a:r>
              <a:rPr lang="en-US" sz="900" dirty="0"/>
              <a:t>(5), 786–804. doi:10.1109/PROC.1979.11328 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83541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trabajos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smtClean="0"/>
              <a:t>Diferentes métodos de segmentación automática y clasificación de tumores de mama, que hacen uso de la intensidad del pixel y diferentes descriptores de textura, se han propuesto.</a:t>
            </a:r>
          </a:p>
          <a:p>
            <a:pPr lvl="1" algn="just"/>
            <a:r>
              <a:rPr lang="es-MX" dirty="0" smtClean="0"/>
              <a:t>Primer Orden </a:t>
            </a:r>
          </a:p>
          <a:p>
            <a:pPr lvl="1" algn="just"/>
            <a:r>
              <a:rPr lang="es-MX" dirty="0" err="1" smtClean="0"/>
              <a:t>Haralick</a:t>
            </a:r>
            <a:endParaRPr lang="es-MX" dirty="0" smtClean="0"/>
          </a:p>
          <a:p>
            <a:pPr lvl="1" algn="just"/>
            <a:r>
              <a:rPr lang="es-MX" dirty="0" smtClean="0"/>
              <a:t>Run-</a:t>
            </a:r>
            <a:r>
              <a:rPr lang="es-MX" dirty="0" err="1" smtClean="0"/>
              <a:t>Length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191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Análisis de textura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34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661BE50-E761-4C94-9862-5AEBABDE4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panorámica</Template>
  <TotalTime>0</TotalTime>
  <Words>2107</Words>
  <Application>Microsoft Office PowerPoint</Application>
  <PresentationFormat>Presentación en pantalla (16:9)</PresentationFormat>
  <Paragraphs>181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Calibri</vt:lpstr>
      <vt:lpstr>Tw Cen MT</vt:lpstr>
      <vt:lpstr>Wingdings</vt:lpstr>
      <vt:lpstr>Wingdings 2</vt:lpstr>
      <vt:lpstr>WidescreenPresentation16x9</vt:lpstr>
      <vt:lpstr>Análisis extenso de descriptores de textura para mejorar la segmentación automática de tumores de mama en imágenes de ultrasonido</vt:lpstr>
      <vt:lpstr>Indice</vt:lpstr>
      <vt:lpstr>Objetivo</vt:lpstr>
      <vt:lpstr>Objetivo</vt:lpstr>
      <vt:lpstr>Introducción</vt:lpstr>
      <vt:lpstr>Introducción</vt:lpstr>
      <vt:lpstr>Trabajos similares</vt:lpstr>
      <vt:lpstr>Otros trabajos</vt:lpstr>
      <vt:lpstr>Análisis de textura</vt:lpstr>
      <vt:lpstr>Descriptores de primer orden</vt:lpstr>
      <vt:lpstr>Descriptores de Haralick</vt:lpstr>
      <vt:lpstr>Descriptores Run-Length</vt:lpstr>
      <vt:lpstr>Descriptores utilizados</vt:lpstr>
      <vt:lpstr>Métodos de segmentación</vt:lpstr>
      <vt:lpstr>Métodos más comunes</vt:lpstr>
      <vt:lpstr>Método implementado</vt:lpstr>
      <vt:lpstr>Etapa de pre procesamiento</vt:lpstr>
      <vt:lpstr> Segmentación</vt:lpstr>
      <vt:lpstr>Resultados</vt:lpstr>
      <vt:lpstr>Mejora de contraste</vt:lpstr>
      <vt:lpstr>Valores de la imagen original</vt:lpstr>
      <vt:lpstr>Descriptores primer orden</vt:lpstr>
      <vt:lpstr>Descriptores Haralick</vt:lpstr>
      <vt:lpstr>Descriptores Run-Length</vt:lpstr>
      <vt:lpstr>Evaluación de la segmentación</vt:lpstr>
      <vt:lpstr>Resultados de la segmentación tablas</vt:lpstr>
      <vt:lpstr>Resultados de la segmentación imágenes</vt:lpstr>
      <vt:lpstr>Conclusiones</vt:lpstr>
      <vt:lpstr>Mejora de contraste</vt:lpstr>
      <vt:lpstr>Segmentación</vt:lpstr>
      <vt:lpstr>Trabajo futuro</vt:lpstr>
      <vt:lpstr>Referencias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2015-06-17T01:04:54Z</dcterms:created>
  <dcterms:modified xsi:type="dcterms:W3CDTF">2015-06-17T04:55:52Z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