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31"/>
  </p:notesMasterIdLst>
  <p:sldIdLst>
    <p:sldId id="256" r:id="rId2"/>
    <p:sldId id="257" r:id="rId3"/>
    <p:sldId id="258" r:id="rId4"/>
    <p:sldId id="277" r:id="rId5"/>
    <p:sldId id="280" r:id="rId6"/>
    <p:sldId id="282" r:id="rId7"/>
    <p:sldId id="281" r:id="rId8"/>
    <p:sldId id="266" r:id="rId9"/>
    <p:sldId id="278" r:id="rId10"/>
    <p:sldId id="279" r:id="rId11"/>
    <p:sldId id="290" r:id="rId12"/>
    <p:sldId id="268" r:id="rId13"/>
    <p:sldId id="284" r:id="rId14"/>
    <p:sldId id="283" r:id="rId15"/>
    <p:sldId id="285" r:id="rId16"/>
    <p:sldId id="289" r:id="rId17"/>
    <p:sldId id="299" r:id="rId18"/>
    <p:sldId id="286" r:id="rId19"/>
    <p:sldId id="287" r:id="rId20"/>
    <p:sldId id="292" r:id="rId21"/>
    <p:sldId id="291" r:id="rId22"/>
    <p:sldId id="293" r:id="rId23"/>
    <p:sldId id="288" r:id="rId24"/>
    <p:sldId id="296" r:id="rId25"/>
    <p:sldId id="294" r:id="rId26"/>
    <p:sldId id="297" r:id="rId27"/>
    <p:sldId id="298" r:id="rId28"/>
    <p:sldId id="267" r:id="rId29"/>
    <p:sldId id="26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130" d="100"/>
          <a:sy n="130" d="100"/>
        </p:scale>
        <p:origin x="-1098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a7d1636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a7d1636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a7d1636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a7d1636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7d1636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7d1636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12/27/2021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45479" y="1434892"/>
            <a:ext cx="37248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dirty="0">
                <a:latin typeface="Raleway"/>
                <a:ea typeface="Raleway"/>
                <a:cs typeface="Raleway"/>
                <a:sym typeface="Raleway"/>
              </a:rPr>
              <a:t>Présentation</a:t>
            </a:r>
            <a:endParaRPr sz="27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21225" y="2477706"/>
            <a:ext cx="8222100" cy="821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FUCHS Bastien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-FR" sz="1800" dirty="0" smtClean="0">
                <a:latin typeface="Raleway"/>
                <a:ea typeface="Raleway"/>
                <a:cs typeface="Raleway"/>
                <a:sym typeface="Raleway"/>
              </a:rPr>
              <a:t>Développeur </a:t>
            </a: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pour C</a:t>
            </a:r>
            <a:r>
              <a:rPr lang="fr-FR" sz="1800" dirty="0" smtClean="0"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nnect-E, agence web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79825" y="2709705"/>
            <a:ext cx="407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C:\Users\fuchs\Desktop\icon-left-fo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3206" y="965670"/>
            <a:ext cx="3829634" cy="839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79699" y="3240633"/>
            <a:ext cx="5650187" cy="133868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L’utilisateur est averti si son adresse mail ou son mot de passe saisi est erroné</a:t>
            </a:r>
            <a:endParaRPr lang="fr-FR" sz="2400" dirty="0"/>
          </a:p>
        </p:txBody>
      </p:sp>
      <p:pic>
        <p:nvPicPr>
          <p:cNvPr id="4098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247" y="682837"/>
            <a:ext cx="1978379" cy="4263927"/>
          </a:xfrm>
          <a:prstGeom prst="rect">
            <a:avLst/>
          </a:prstGeom>
          <a:noFill/>
        </p:spPr>
      </p:pic>
      <p:pic>
        <p:nvPicPr>
          <p:cNvPr id="4099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 l="478"/>
          <a:stretch>
            <a:fillRect/>
          </a:stretch>
        </p:blipFill>
        <p:spPr bwMode="auto">
          <a:xfrm>
            <a:off x="4315968" y="782727"/>
            <a:ext cx="3043123" cy="872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101" name="Picture 5" descr="C:\Users\fuchs\Desktop\Sans titre.png"/>
          <p:cNvPicPr>
            <a:picLocks noChangeAspect="1" noChangeArrowheads="1"/>
          </p:cNvPicPr>
          <p:nvPr/>
        </p:nvPicPr>
        <p:blipFill>
          <a:blip r:embed="rId4"/>
          <a:srcRect r="546"/>
          <a:stretch>
            <a:fillRect/>
          </a:stretch>
        </p:blipFill>
        <p:spPr bwMode="auto">
          <a:xfrm>
            <a:off x="4317371" y="1997047"/>
            <a:ext cx="3049036" cy="914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73424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Mot de passe oublié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28416" y="1828800"/>
            <a:ext cx="5445362" cy="2454781"/>
          </a:xfrm>
        </p:spPr>
        <p:txBody>
          <a:bodyPr/>
          <a:lstStyle/>
          <a:p>
            <a:r>
              <a:rPr lang="fr-FR" dirty="0" smtClean="0"/>
              <a:t>En cas d’oubli de mot de passe l’utilisateur peut envoyé son mail à Groupomania pour le réinitialiser ou revenir à la page de connexion</a:t>
            </a:r>
            <a:endParaRPr lang="fr-FR" dirty="0"/>
          </a:p>
        </p:txBody>
      </p:sp>
      <p:pic>
        <p:nvPicPr>
          <p:cNvPr id="8194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084" y="1131448"/>
            <a:ext cx="1836115" cy="3865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070" y="263697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Page articles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96435" y="1250899"/>
            <a:ext cx="4484219" cy="3642970"/>
          </a:xfrm>
        </p:spPr>
        <p:txBody>
          <a:bodyPr>
            <a:normAutofit lnSpcReduction="10000"/>
          </a:bodyPr>
          <a:lstStyle/>
          <a:p>
            <a:r>
              <a:rPr lang="fr-FR" sz="1400" dirty="0" smtClean="0"/>
              <a:t>Une fois connecté l’utilisateur  arrive sur la page d’accueil affichant un message de bienvenue et l’ensemble des articles sous forme de cartes postés du plus récent au plus ancien</a:t>
            </a:r>
          </a:p>
          <a:p>
            <a:endParaRPr lang="fr-FR" sz="1400" dirty="0" smtClean="0"/>
          </a:p>
          <a:p>
            <a:r>
              <a:rPr lang="fr-FR" sz="1400" dirty="0" smtClean="0"/>
              <a:t>Sur cet même page, il est possible de publier un article, commenter  celui qu’on souhaite (incluant les siens)</a:t>
            </a:r>
          </a:p>
          <a:p>
            <a:endParaRPr lang="fr-FR" sz="1400" dirty="0" smtClean="0"/>
          </a:p>
          <a:p>
            <a:r>
              <a:rPr lang="fr-FR" sz="1400" dirty="0" smtClean="0"/>
              <a:t>La publication d’un article ou commentaire actualise automatiquement la page pour afficher le nouvel article ou commentaire publié</a:t>
            </a:r>
          </a:p>
          <a:p>
            <a:endParaRPr lang="fr-FR" sz="1400" dirty="0" smtClean="0"/>
          </a:p>
          <a:p>
            <a:r>
              <a:rPr lang="fr-FR" sz="1400" dirty="0" smtClean="0"/>
              <a:t>Les commentaires sont réduits pour minimiser l’espace. Un </a:t>
            </a:r>
            <a:r>
              <a:rPr lang="fr-FR" sz="1400" dirty="0" smtClean="0"/>
              <a:t>clic </a:t>
            </a:r>
            <a:r>
              <a:rPr lang="fr-FR" sz="1400" dirty="0" smtClean="0"/>
              <a:t>sur « Commenter»  permet de les afficher (également du plus récent au plus ancien) ainsi qu’un compteur indiquant leur nombre</a:t>
            </a:r>
          </a:p>
          <a:p>
            <a:pPr>
              <a:buNone/>
            </a:pPr>
            <a:endParaRPr lang="fr-FR" sz="1400" dirty="0"/>
          </a:p>
        </p:txBody>
      </p:sp>
      <p:pic>
        <p:nvPicPr>
          <p:cNvPr id="5123" name="Picture 3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26" y="943242"/>
            <a:ext cx="3645522" cy="4101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4866" y="4352544"/>
            <a:ext cx="7198157" cy="790956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 smtClean="0"/>
              <a:t>Un article peut contenir un texte et/ou une image</a:t>
            </a:r>
          </a:p>
          <a:p>
            <a:r>
              <a:rPr lang="fr-FR" sz="2200" dirty="0" smtClean="0"/>
              <a:t>Seul le propriétaire peut modifier ou supprimer l’article</a:t>
            </a:r>
          </a:p>
          <a:p>
            <a:endParaRPr lang="fr-FR" dirty="0"/>
          </a:p>
        </p:txBody>
      </p:sp>
      <p:pic>
        <p:nvPicPr>
          <p:cNvPr id="1026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402" y="1070857"/>
            <a:ext cx="3989541" cy="2915025"/>
          </a:xfrm>
          <a:prstGeom prst="rect">
            <a:avLst/>
          </a:prstGeom>
          <a:noFill/>
        </p:spPr>
      </p:pic>
      <p:pic>
        <p:nvPicPr>
          <p:cNvPr id="1027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498" y="714239"/>
            <a:ext cx="3474720" cy="3627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330" y="373424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Publication d’un article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45306" y="2545690"/>
            <a:ext cx="4706528" cy="198661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L’utilisateur ne peut publier d’article sans contenu</a:t>
            </a:r>
          </a:p>
          <a:p>
            <a:endParaRPr lang="fr-FR" dirty="0" smtClean="0"/>
          </a:p>
          <a:p>
            <a:r>
              <a:rPr lang="fr-FR" dirty="0" smtClean="0"/>
              <a:t>Lorsque le texte d’un article dépasse 255 caractères, l’utilisateur est averti par un message</a:t>
            </a:r>
          </a:p>
          <a:p>
            <a:endParaRPr lang="fr-FR" dirty="0" smtClean="0"/>
          </a:p>
        </p:txBody>
      </p:sp>
      <p:pic>
        <p:nvPicPr>
          <p:cNvPr id="9221" name="Picture 5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57" y="1170851"/>
            <a:ext cx="1801760" cy="3715703"/>
          </a:xfrm>
          <a:prstGeom prst="rect">
            <a:avLst/>
          </a:prstGeom>
          <a:noFill/>
        </p:spPr>
      </p:pic>
      <p:pic>
        <p:nvPicPr>
          <p:cNvPr id="9222" name="Picture 6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499" y="1367942"/>
            <a:ext cx="2871450" cy="833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223" name="Picture 7" descr="C:\Users\fuchs\Desktop\Sans tit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4560" y="1182880"/>
            <a:ext cx="1865376" cy="3733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smtClean="0"/>
              <a:t>Publication d’un commentaire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50131" y="2567635"/>
            <a:ext cx="4582169" cy="2070202"/>
          </a:xfrm>
        </p:spPr>
        <p:txBody>
          <a:bodyPr>
            <a:normAutofit fontScale="25000" lnSpcReduction="20000"/>
          </a:bodyPr>
          <a:lstStyle/>
          <a:p>
            <a:r>
              <a:rPr lang="fr-FR" sz="6400" dirty="0" smtClean="0"/>
              <a:t>L’utilisateur ne peut publier de commentaires sans contenu</a:t>
            </a:r>
          </a:p>
          <a:p>
            <a:endParaRPr lang="fr-FR" sz="6400" dirty="0" smtClean="0"/>
          </a:p>
          <a:p>
            <a:r>
              <a:rPr lang="fr-FR" sz="6400" dirty="0" smtClean="0"/>
              <a:t>Lorsque le texte d’un commentaire dépasse 100 caractères, l’utilisateur est averti par un message</a:t>
            </a:r>
          </a:p>
          <a:p>
            <a:endParaRPr lang="fr-FR" sz="6400" dirty="0" smtClean="0"/>
          </a:p>
          <a:p>
            <a:r>
              <a:rPr lang="fr-FR" sz="6400" dirty="0" smtClean="0"/>
              <a:t>Seul le propriétaire peut supprimer son commentaire</a:t>
            </a:r>
          </a:p>
          <a:p>
            <a:endParaRPr lang="fr-FR" sz="6400" dirty="0" smtClean="0"/>
          </a:p>
          <a:p>
            <a:endParaRPr lang="fr-FR" dirty="0"/>
          </a:p>
        </p:txBody>
      </p:sp>
      <p:pic>
        <p:nvPicPr>
          <p:cNvPr id="4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165" y="1089965"/>
            <a:ext cx="3429627" cy="3936492"/>
          </a:xfrm>
          <a:prstGeom prst="rect">
            <a:avLst/>
          </a:prstGeom>
          <a:noFill/>
        </p:spPr>
      </p:pic>
      <p:pic>
        <p:nvPicPr>
          <p:cNvPr id="5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 t="2618" b="2769"/>
          <a:stretch>
            <a:fillRect/>
          </a:stretch>
        </p:blipFill>
        <p:spPr bwMode="auto">
          <a:xfrm>
            <a:off x="5010911" y="1375258"/>
            <a:ext cx="2895117" cy="81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smtClean="0"/>
              <a:t>Page compte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2260" y="3599078"/>
            <a:ext cx="7895954" cy="1042948"/>
          </a:xfrm>
        </p:spPr>
        <p:txBody>
          <a:bodyPr>
            <a:noAutofit/>
          </a:bodyPr>
          <a:lstStyle/>
          <a:p>
            <a:r>
              <a:rPr lang="fr-FR" sz="2000" dirty="0" smtClean="0"/>
              <a:t>L’utilisateur peut accéder à son compte, le modifier et le supprimer</a:t>
            </a:r>
          </a:p>
          <a:p>
            <a:r>
              <a:rPr lang="fr-FR" sz="2000" dirty="0" smtClean="0"/>
              <a:t>Il sera redirigé vers une page confirmant sa suppression et invité à se réinscrire s’il le souhaite</a:t>
            </a:r>
          </a:p>
        </p:txBody>
      </p:sp>
      <p:pic>
        <p:nvPicPr>
          <p:cNvPr id="6147" name="Picture 3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245" y="1353314"/>
            <a:ext cx="3254842" cy="1901951"/>
          </a:xfrm>
          <a:prstGeom prst="rect">
            <a:avLst/>
          </a:prstGeom>
          <a:noFill/>
        </p:spPr>
      </p:pic>
      <p:pic>
        <p:nvPicPr>
          <p:cNvPr id="6148" name="Picture 4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409" y="1382573"/>
            <a:ext cx="3321873" cy="18865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335" y="416966"/>
            <a:ext cx="8510431" cy="608149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Sécurisation des données de connexion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60013" y="2604211"/>
            <a:ext cx="4794310" cy="1950032"/>
          </a:xfrm>
        </p:spPr>
        <p:txBody>
          <a:bodyPr>
            <a:noAutofit/>
          </a:bodyPr>
          <a:lstStyle/>
          <a:p>
            <a:r>
              <a:rPr lang="fr-FR" sz="1800" dirty="0" smtClean="0"/>
              <a:t>Les identifiants de connexion de la base de données sont enregistrés dans un fichier d’environnement à part de l’application</a:t>
            </a:r>
          </a:p>
          <a:p>
            <a:r>
              <a:rPr lang="fr-FR" sz="1800" dirty="0" smtClean="0"/>
              <a:t>Cela permet d’éviter que ces </a:t>
            </a:r>
            <a:r>
              <a:rPr lang="fr-FR" sz="1800" dirty="0" smtClean="0"/>
              <a:t>informations </a:t>
            </a:r>
            <a:r>
              <a:rPr lang="fr-FR" sz="1800" dirty="0" smtClean="0"/>
              <a:t>sensibles  ne soit récupérées par une personne non autorisée</a:t>
            </a:r>
          </a:p>
        </p:txBody>
      </p:sp>
      <p:pic>
        <p:nvPicPr>
          <p:cNvPr id="6146" name="Picture 2" descr="C:\Users\fuchs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041" y="1282305"/>
            <a:ext cx="2462606" cy="3656369"/>
          </a:xfrm>
          <a:prstGeom prst="rect">
            <a:avLst/>
          </a:prstGeom>
          <a:noFill/>
        </p:spPr>
      </p:pic>
      <p:pic>
        <p:nvPicPr>
          <p:cNvPr id="4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0835" y="1481903"/>
            <a:ext cx="1589277" cy="785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385" y="292957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Compte administrateur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23284" y="1945843"/>
            <a:ext cx="4484217" cy="21653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L’administrateur dispose du droit de supprimer tout article ou commentaire qui ne respecterait pas les conditions d’utilisation de l’application</a:t>
            </a:r>
          </a:p>
          <a:p>
            <a:endParaRPr lang="fr-FR" dirty="0" smtClean="0"/>
          </a:p>
          <a:p>
            <a:r>
              <a:rPr lang="fr-FR" dirty="0" smtClean="0"/>
              <a:t>Il peut également publier ou commenter tout article</a:t>
            </a:r>
            <a:endParaRPr lang="fr-FR" dirty="0"/>
          </a:p>
        </p:txBody>
      </p:sp>
      <p:pic>
        <p:nvPicPr>
          <p:cNvPr id="3074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889" y="928452"/>
            <a:ext cx="3496665" cy="4112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4440325" y="1367942"/>
            <a:ext cx="4428549" cy="3039999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rm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cliquant sur le nom du propriétaire</a:t>
            </a:r>
            <a:r>
              <a:rPr kumimoji="0" lang="fr-F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l’article ou du commentaire,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il accède à une page d’information du compte auquel il dispose du droit de supprimer ce dernier </a:t>
            </a:r>
          </a:p>
        </p:txBody>
      </p:sp>
      <p:pic>
        <p:nvPicPr>
          <p:cNvPr id="4098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520" y="1550823"/>
            <a:ext cx="4206883" cy="2240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95410" y="35915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 smtClean="0">
                <a:latin typeface="Raleway"/>
                <a:ea typeface="Raleway"/>
                <a:cs typeface="Raleway"/>
                <a:sym typeface="Raleway"/>
              </a:rPr>
              <a:t>Cahier des charges</a:t>
            </a:r>
            <a:endParaRPr sz="4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27576" y="902310"/>
            <a:ext cx="8566824" cy="3858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fr-FR" sz="2900" i="1" dirty="0" smtClean="0">
                <a:latin typeface="Raleway"/>
                <a:ea typeface="Raleway"/>
                <a:cs typeface="Raleway"/>
                <a:sym typeface="Raleway"/>
              </a:rPr>
              <a:t>Besoin de l’entreprise :</a:t>
            </a: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sz="2800" dirty="0" smtClean="0">
                <a:latin typeface="Raleway"/>
              </a:rPr>
              <a:t>Construire un réseau social interne pour les employés de Groupomania, groupe spécialisé dans la grande distribution, permettant de faciliter les interactions entre collègues</a:t>
            </a:r>
            <a:endParaRPr lang="fr" sz="28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i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i="1" dirty="0" smtClean="0">
                <a:latin typeface="Raleway"/>
                <a:ea typeface="Raleway"/>
                <a:cs typeface="Raleway"/>
                <a:sym typeface="Raleway"/>
              </a:rPr>
              <a:t>Tâches :</a:t>
            </a:r>
            <a:endParaRPr lang="fr-FR" sz="3000" dirty="0" smtClean="0">
              <a:latin typeface="Raleway"/>
              <a:ea typeface="Raleway"/>
              <a:cs typeface="Raleway"/>
              <a:sym typeface="Raleway"/>
            </a:endParaRPr>
          </a:p>
          <a:p>
            <a:pPr>
              <a:spcBef>
                <a:spcPts val="1200"/>
              </a:spcBef>
              <a:buFont typeface="Raleway"/>
              <a:buChar char="●"/>
            </a:pPr>
            <a:r>
              <a:rPr lang="fr-FR" sz="2800" dirty="0" smtClean="0">
                <a:latin typeface="Raleway"/>
                <a:ea typeface="Raleway"/>
                <a:cs typeface="Raleway"/>
                <a:sym typeface="Raleway"/>
              </a:rPr>
              <a:t>Créer un premier MVP pour démontrer le fonctionnement de l’application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500" dirty="0" smtClean="0">
                <a:latin typeface="Raleway"/>
                <a:ea typeface="Raleway"/>
                <a:cs typeface="Raleway"/>
                <a:sym typeface="Raleway"/>
              </a:rPr>
              <a:t>Réaliser la partie front-end de l’application :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5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  <a:ea typeface="Raleway"/>
                <a:cs typeface="Raleway"/>
                <a:sym typeface="Raleway"/>
              </a:rPr>
              <a:t>Les employés pourront écrire et/ou partager des articles avec leurs collègues sur des sujets qui leur intéressent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Les salariés peuvent publier du texte et des contenus multimédias</a:t>
            </a:r>
            <a:endParaRPr lang="fr-FR" sz="25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Le visuel de l’application est libre, seul l’intégration des logos Groupomania est exigé 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L’utilisateur doit pouvoir se connecter et déconnecter de l’application et garder sa session active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La création d’un compte doit être possible depuis un téléphone mobile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L’utilisation d’un Framework front-end est demandé et l’application codée en Javascript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Les utilisateurs doivent pouvoir repérer facilement les dernières participations des employées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Les pages devront respectées les standards WCAG</a:t>
            </a:r>
          </a:p>
          <a:p>
            <a:pPr lvl="1" indent="-342900">
              <a:buSzPts val="1800"/>
              <a:buNone/>
            </a:pPr>
            <a:endParaRPr lang="fr-FR" sz="25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500" dirty="0" smtClean="0">
                <a:latin typeface="Raleway"/>
                <a:ea typeface="Raleway"/>
                <a:cs typeface="Raleway"/>
                <a:sym typeface="Raleway"/>
              </a:rPr>
              <a:t>Réaliser la partie back end de l’application :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fr-FR" sz="25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L’utilisation d’une base de données utilisant le langage SQL est exigé pour le stockage des données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L’utilisateur doit pouvoir requêter ces données requises depuis SQL et soumettre des changements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La suppression du compte est possible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Les données de connexion doivent être sécurisées</a:t>
            </a:r>
          </a:p>
          <a:p>
            <a:pPr lvl="1" indent="-342900">
              <a:buSzPts val="1800"/>
              <a:buFontTx/>
              <a:buChar char="-"/>
            </a:pPr>
            <a:r>
              <a:rPr lang="fr-FR" sz="2500" dirty="0" smtClean="0">
                <a:latin typeface="Raleway"/>
              </a:rPr>
              <a:t>Un compte administrateur doit pouvoir modérer les participations entre les employés</a:t>
            </a:r>
          </a:p>
          <a:p>
            <a:pPr lvl="1" indent="-342900">
              <a:buSzPts val="1800"/>
              <a:buNone/>
            </a:pPr>
            <a:endParaRPr lang="fr-FR" sz="2200" i="1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2167" y="2143702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Standards OWASP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91763" y="2399386"/>
            <a:ext cx="5240536" cy="216948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L’enregistrement de données lors d’une inscription n’autorise pas certains caractères pour éviter l’intrusion de code non autorisé et protège l’utilisateur</a:t>
            </a:r>
          </a:p>
          <a:p>
            <a:endParaRPr lang="fr-FR" dirty="0" smtClean="0"/>
          </a:p>
          <a:p>
            <a:r>
              <a:rPr lang="fr-FR" dirty="0" smtClean="0"/>
              <a:t>Chaque adresse mail est unique dans la base de donnée pour éviter l’utilisation non autorisé d’un utilisateur possédant le même email </a:t>
            </a:r>
            <a:endParaRPr lang="fr-FR" dirty="0"/>
          </a:p>
        </p:txBody>
      </p:sp>
      <p:pic>
        <p:nvPicPr>
          <p:cNvPr id="1026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143" y="885138"/>
            <a:ext cx="1863365" cy="3980384"/>
          </a:xfrm>
          <a:prstGeom prst="rect">
            <a:avLst/>
          </a:prstGeom>
          <a:noFill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04384" y="366108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Injection</a:t>
            </a:r>
            <a:endParaRPr lang="fr-FR" sz="4000" dirty="0"/>
          </a:p>
        </p:txBody>
      </p:sp>
      <p:pic>
        <p:nvPicPr>
          <p:cNvPr id="1027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8080" y="1353310"/>
            <a:ext cx="2746799" cy="795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smtClean="0"/>
              <a:t>Piratage de session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72768" y="2304287"/>
            <a:ext cx="5759917" cy="80467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L’utilisateur doit créer un mot de passe complexe pour éviter qu’un tiers puisse deviner ce dernier 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629" y="3194171"/>
            <a:ext cx="5030656" cy="185451"/>
          </a:xfrm>
          <a:prstGeom prst="rect">
            <a:avLst/>
          </a:prstGeom>
          <a:noFill/>
        </p:spPr>
      </p:pic>
      <p:pic>
        <p:nvPicPr>
          <p:cNvPr id="2051" name="Picture 3" descr="C:\Users\fuchs\Desktop\Sans tit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5573" y="3382672"/>
            <a:ext cx="5032857" cy="104105"/>
          </a:xfrm>
          <a:prstGeom prst="rect">
            <a:avLst/>
          </a:prstGeom>
          <a:noFill/>
        </p:spPr>
      </p:pic>
      <p:pic>
        <p:nvPicPr>
          <p:cNvPr id="6" name="Picture 2" descr="C:\Users\fuchs\Desktop\Sans titre.png"/>
          <p:cNvPicPr>
            <a:picLocks noChangeAspect="1" noChangeArrowheads="1"/>
          </p:cNvPicPr>
          <p:nvPr/>
        </p:nvPicPr>
        <p:blipFill>
          <a:blip r:embed="rId5"/>
          <a:srcRect t="71491" b="8844"/>
          <a:stretch>
            <a:fillRect/>
          </a:stretch>
        </p:blipFill>
        <p:spPr bwMode="auto">
          <a:xfrm>
            <a:off x="3472312" y="1360628"/>
            <a:ext cx="1863365" cy="782727"/>
          </a:xfrm>
          <a:prstGeom prst="rect">
            <a:avLst/>
          </a:prstGeom>
          <a:noFill/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1521564" y="3364991"/>
            <a:ext cx="5698540" cy="1389887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 mot de passe est également haché pour éviter tout utilisation </a:t>
            </a:r>
            <a:r>
              <a: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cas de piratage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342900">
              <a:buClr>
                <a:schemeClr val="accent3"/>
              </a:buClr>
              <a:buSzPts val="1800"/>
              <a:buFont typeface="Wingdings 2"/>
              <a:buChar char="●"/>
              <a:defRPr/>
            </a:pPr>
            <a:r>
              <a:rPr lang="fr-FR" sz="1600" dirty="0" smtClean="0">
                <a:latin typeface="+mn-lt"/>
              </a:rPr>
              <a:t>Les données de l’utilisateur sont supprimées de la base de données lors de la suppression du compte 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ingdings 2"/>
              <a:buChar char="●"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384" y="366108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 smtClean="0"/>
              <a:t> </a:t>
            </a:r>
            <a:r>
              <a:rPr lang="fr-FR" sz="4000" dirty="0" smtClean="0"/>
              <a:t>Contournement du contrôle d’accès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35424" y="1594713"/>
            <a:ext cx="4274930" cy="28424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Pour éviter le contournement d’authentification, l’utilisateur non connecté ne peut accéder aux pages articles et compte s’il ne dispose d’un token d’identification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Ce token crypté permet de garder sa session ouverte pendant 1h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Un message l’invitant à se connecter ou s’inscrire lui est proposé à la place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 plus un utilisateur  autre que l’administrateur  ne dispose du droit d’accès à ses  privilèges de suppression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122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411" y="1089965"/>
            <a:ext cx="3373184" cy="1799539"/>
          </a:xfrm>
          <a:prstGeom prst="rect">
            <a:avLst/>
          </a:prstGeom>
          <a:noFill/>
        </p:spPr>
      </p:pic>
      <p:pic>
        <p:nvPicPr>
          <p:cNvPr id="5123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 b="4586"/>
          <a:stretch>
            <a:fillRect/>
          </a:stretch>
        </p:blipFill>
        <p:spPr bwMode="auto">
          <a:xfrm>
            <a:off x="748460" y="3116275"/>
            <a:ext cx="3408655" cy="18068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906" y="2282691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Standards WCAG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37" y="519728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Perceptible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4769510" y="1850746"/>
            <a:ext cx="4062789" cy="217261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Des textes alternatifs sont implémentés pour renseigner les utilisateurs en cas de problème d’affichage des avatars et images des articles </a:t>
            </a:r>
            <a:endParaRPr lang="fr-FR" dirty="0"/>
          </a:p>
        </p:txBody>
      </p:sp>
      <p:pic>
        <p:nvPicPr>
          <p:cNvPr id="1026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86" y="1543505"/>
            <a:ext cx="4369175" cy="2914113"/>
          </a:xfrm>
          <a:prstGeom prst="rect">
            <a:avLst/>
          </a:prstGeom>
          <a:noFill/>
        </p:spPr>
      </p:pic>
      <p:pic>
        <p:nvPicPr>
          <p:cNvPr id="4098" name="Picture 2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 l="42393" t="88035" r="42513" b="6128"/>
          <a:stretch>
            <a:fillRect/>
          </a:stretch>
        </p:blipFill>
        <p:spPr bwMode="auto">
          <a:xfrm>
            <a:off x="2055571" y="4125773"/>
            <a:ext cx="687629" cy="190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37" y="519728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Utilisable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"/>
          </p:nvPr>
        </p:nvSpPr>
        <p:spPr>
          <a:xfrm>
            <a:off x="5135270" y="2070201"/>
            <a:ext cx="3667768" cy="2157984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Un bouton scroll permet à l’utilisateur de remonter automatiquement vers le haut des articles</a:t>
            </a:r>
            <a:endParaRPr lang="fr-FR" dirty="0"/>
          </a:p>
        </p:txBody>
      </p:sp>
      <p:pic>
        <p:nvPicPr>
          <p:cNvPr id="3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238" y="1696272"/>
            <a:ext cx="4840034" cy="2878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Compréhensible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0040" y="3569818"/>
            <a:ext cx="7742335" cy="1397203"/>
          </a:xfrm>
        </p:spPr>
        <p:txBody>
          <a:bodyPr>
            <a:normAutofit fontScale="70000" lnSpcReduction="20000"/>
          </a:bodyPr>
          <a:lstStyle/>
          <a:p>
            <a:r>
              <a:rPr lang="fr-FR" sz="2000" dirty="0" smtClean="0"/>
              <a:t>Les utilisateurs reçoivent des instructions claires lorsqu’ils doivent rentrer une donnée pour la création de compte, article ou commentaires</a:t>
            </a:r>
          </a:p>
          <a:p>
            <a:endParaRPr lang="fr-FR" sz="2000" dirty="0" smtClean="0"/>
          </a:p>
          <a:p>
            <a:r>
              <a:rPr lang="fr-FR" sz="2000" dirty="0" smtClean="0"/>
              <a:t>L’application précise bien la langue utilisée pour les lecteurs d’écran dans son html</a:t>
            </a:r>
          </a:p>
          <a:p>
            <a:endParaRPr lang="fr-FR" sz="2000" dirty="0" smtClean="0"/>
          </a:p>
          <a:p>
            <a:r>
              <a:rPr lang="fr-FR" sz="2000" dirty="0" smtClean="0"/>
              <a:t>Un menu clair permet à l’utilisateur d’accéder à son compte, la page des articles et le bouton déconnexion</a:t>
            </a:r>
            <a:endParaRPr lang="fr-FR" sz="2000" dirty="0"/>
          </a:p>
        </p:txBody>
      </p:sp>
      <p:pic>
        <p:nvPicPr>
          <p:cNvPr id="3074" name="Picture 2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402" y="3057754"/>
            <a:ext cx="2899256" cy="299923"/>
          </a:xfrm>
          <a:prstGeom prst="rect">
            <a:avLst/>
          </a:prstGeom>
          <a:noFill/>
        </p:spPr>
      </p:pic>
      <p:pic>
        <p:nvPicPr>
          <p:cNvPr id="5" name="Picture 2" descr="C:\Users\fuchs\Desktop\Sans titre.png"/>
          <p:cNvPicPr>
            <a:picLocks noChangeAspect="1" noChangeArrowheads="1"/>
          </p:cNvPicPr>
          <p:nvPr/>
        </p:nvPicPr>
        <p:blipFill>
          <a:blip r:embed="rId4"/>
          <a:srcRect t="20757" b="36565"/>
          <a:stretch>
            <a:fillRect/>
          </a:stretch>
        </p:blipFill>
        <p:spPr bwMode="auto">
          <a:xfrm>
            <a:off x="1466903" y="1236269"/>
            <a:ext cx="1760975" cy="1609344"/>
          </a:xfrm>
          <a:prstGeom prst="rect">
            <a:avLst/>
          </a:prstGeom>
          <a:noFill/>
        </p:spPr>
      </p:pic>
      <p:pic>
        <p:nvPicPr>
          <p:cNvPr id="3075" name="Picture 3" descr="C:\Users\fuchs\Desktop\Sans tit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9706" y="2616477"/>
            <a:ext cx="2287499" cy="745300"/>
          </a:xfrm>
          <a:prstGeom prst="rect">
            <a:avLst/>
          </a:prstGeom>
          <a:noFill/>
        </p:spPr>
      </p:pic>
      <p:pic>
        <p:nvPicPr>
          <p:cNvPr id="3076" name="Picture 4" descr="C:\Users\fuchs\Desktop\Sans tit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2272" y="1380775"/>
            <a:ext cx="3292907" cy="969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580928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Tableau des requêtes et routes de l’API</a:t>
            </a:r>
            <a:endParaRPr lang="fr-FR" sz="3200" dirty="0"/>
          </a:p>
        </p:txBody>
      </p:sp>
      <p:pic>
        <p:nvPicPr>
          <p:cNvPr id="7171" name="Picture 3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6778" y="1059330"/>
            <a:ext cx="4829518" cy="39086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66282" y="823608"/>
            <a:ext cx="7230893" cy="86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400" b="1" u="sng" dirty="0" smtClean="0">
                <a:latin typeface="Raleway"/>
                <a:ea typeface="Raleway"/>
                <a:cs typeface="Raleway"/>
                <a:sym typeface="Raleway"/>
              </a:rPr>
              <a:t>Démonstration de l’application</a:t>
            </a:r>
            <a:endParaRPr sz="3400" b="1" u="sng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179930" y="2213564"/>
            <a:ext cx="474024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" sz="1800" dirty="0" smtClean="0">
                <a:latin typeface="Raleway"/>
                <a:ea typeface="Raleway"/>
                <a:cs typeface="Raleway"/>
                <a:sym typeface="Raleway"/>
              </a:rPr>
              <a:t>Inscription – Connexion – Publication articles et commentaires – Modification et suppression articles – Modification et suppression compte – Accès administrateur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05216" y="50727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dirty="0">
                <a:latin typeface="Raleway"/>
                <a:ea typeface="Raleway"/>
                <a:cs typeface="Raleway"/>
                <a:sym typeface="Raleway"/>
              </a:rPr>
              <a:t>Environnement de travail</a:t>
            </a:r>
            <a:endParaRPr sz="4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39327" y="1440316"/>
            <a:ext cx="8266756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latin typeface="Raleway"/>
                <a:ea typeface="Raleway"/>
                <a:cs typeface="Raleway"/>
                <a:sym typeface="Raleway"/>
              </a:rPr>
              <a:t>Visual Studio Code (IDE)</a:t>
            </a:r>
            <a:endParaRPr sz="1100" dirty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Technologies HTML, JavaScript, Vue 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JS, CSS et 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B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ootstrap pour 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le front end</a:t>
            </a: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Technologies Sequelize , MySQL,  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dotenv, multer</a:t>
            </a: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, bcrypt, jsonwebtoken et express pour le back end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Github</a:t>
            </a:r>
            <a:endParaRPr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Push du code source sur Github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Outils de developpement du navigateurs Google Chrome</a:t>
            </a: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Section « élément » pour contrôler l’implantation du HTML avec les composants de Vue JS</a:t>
            </a:r>
          </a:p>
          <a:p>
            <a:pPr lvl="1"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Section « console » pour afficher les requêtes HTML créées par le Framework Vue JS qui seront envoyées à l’API gérée par l’ORM Sequelize et le gestionnaire de données MySQL</a:t>
            </a: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fr" sz="1100" dirty="0" smtClean="0">
                <a:latin typeface="Raleway"/>
                <a:ea typeface="Raleway"/>
                <a:cs typeface="Raleway"/>
                <a:sym typeface="Raleway"/>
              </a:rPr>
              <a:t>Node.js</a:t>
            </a:r>
          </a:p>
          <a:p>
            <a:pPr lvl="1">
              <a:spcBef>
                <a:spcPts val="1200"/>
              </a:spcBef>
              <a:buFont typeface="Raleway"/>
              <a:buChar char="●"/>
            </a:pPr>
            <a:r>
              <a:rPr lang="fr-FR" sz="1100" dirty="0" smtClean="0">
                <a:latin typeface="Raleway"/>
                <a:ea typeface="Raleway"/>
                <a:cs typeface="Raleway"/>
                <a:sym typeface="Raleway"/>
              </a:rPr>
              <a:t>Utilisation de la commande npm run serve pour l’hébergement de l’application et nodemon server permettant la connexion et l’interaction du back-end avec le front-end </a:t>
            </a: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None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endParaRPr lang="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lvl="1">
              <a:spcBef>
                <a:spcPts val="1200"/>
              </a:spcBef>
              <a:buFont typeface="Raleway"/>
              <a:buChar char="●"/>
            </a:pPr>
            <a:endParaRPr lang="fr-FR" sz="1100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 smtClean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494" y="1668214"/>
            <a:ext cx="8520600" cy="607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Présentation des pages de l’application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80739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Page d’inscription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81882" y="1866299"/>
            <a:ext cx="4830885" cy="198881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L’utilisateur doit enregistrer son nom, prénom, mail, mot de passe et avatar pour pouvoir s’inscrire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Il sera redirigé vers une page confirmant son inscription et invité à se connecter</a:t>
            </a:r>
          </a:p>
        </p:txBody>
      </p:sp>
      <p:pic>
        <p:nvPicPr>
          <p:cNvPr id="5122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580" y="1119226"/>
            <a:ext cx="1760975" cy="3770883"/>
          </a:xfrm>
          <a:prstGeom prst="rect">
            <a:avLst/>
          </a:prstGeom>
          <a:noFill/>
        </p:spPr>
      </p:pic>
      <p:pic>
        <p:nvPicPr>
          <p:cNvPr id="5123" name="Picture 3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30" y="1114246"/>
            <a:ext cx="1785029" cy="3802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3318" y="1836116"/>
            <a:ext cx="5438047" cy="2179930"/>
          </a:xfrm>
        </p:spPr>
        <p:txBody>
          <a:bodyPr/>
          <a:lstStyle/>
          <a:p>
            <a:r>
              <a:rPr lang="fr-FR" dirty="0" smtClean="0"/>
              <a:t>L’utilisateur est averti lorsque les champs requis n’ont pas été remplis</a:t>
            </a:r>
          </a:p>
          <a:p>
            <a:endParaRPr lang="fr-FR" dirty="0"/>
          </a:p>
        </p:txBody>
      </p:sp>
      <p:pic>
        <p:nvPicPr>
          <p:cNvPr id="7170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780" y="660596"/>
            <a:ext cx="2002765" cy="4288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67404" y="2706623"/>
            <a:ext cx="4808939" cy="1850745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L’utilisateur est averti si son adresse mail est déjà enregistré dans la base de données ou si son mot de passe n’est pas confirme aux caractères demandés</a:t>
            </a:r>
            <a:endParaRPr lang="fr-FR" dirty="0"/>
          </a:p>
        </p:txBody>
      </p:sp>
      <p:pic>
        <p:nvPicPr>
          <p:cNvPr id="6147" name="Picture 3" descr="C:\Users\fuchs\Desktop\Sans titre5.png"/>
          <p:cNvPicPr>
            <a:picLocks noChangeAspect="1" noChangeArrowheads="1"/>
          </p:cNvPicPr>
          <p:nvPr/>
        </p:nvPicPr>
        <p:blipFill>
          <a:blip r:embed="rId2"/>
          <a:srcRect r="800" b="4613"/>
          <a:stretch>
            <a:fillRect/>
          </a:stretch>
        </p:blipFill>
        <p:spPr bwMode="auto">
          <a:xfrm>
            <a:off x="4374487" y="1329649"/>
            <a:ext cx="2969973" cy="842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 descr="C:\Users\fuchs\Desktop\Sans tit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859" y="672998"/>
            <a:ext cx="1973109" cy="4230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275" y="292956"/>
            <a:ext cx="8520600" cy="607800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Page de connexion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18764" y="1953158"/>
            <a:ext cx="5855015" cy="2662733"/>
          </a:xfrm>
        </p:spPr>
        <p:txBody>
          <a:bodyPr/>
          <a:lstStyle/>
          <a:p>
            <a:r>
              <a:rPr lang="fr-FR" sz="2400" dirty="0" smtClean="0"/>
              <a:t>L’utilisateur saisit son adresse mail et mot de passe pour être redirigée directement sur la page contenant les articles</a:t>
            </a:r>
          </a:p>
          <a:p>
            <a:endParaRPr lang="fr-FR" dirty="0"/>
          </a:p>
        </p:txBody>
      </p:sp>
      <p:pic>
        <p:nvPicPr>
          <p:cNvPr id="2050" name="Picture 2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422" y="928421"/>
            <a:ext cx="1901952" cy="40899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96665" y="1909268"/>
            <a:ext cx="5013766" cy="1580083"/>
          </a:xfrm>
        </p:spPr>
        <p:txBody>
          <a:bodyPr/>
          <a:lstStyle/>
          <a:p>
            <a:r>
              <a:rPr lang="fr-FR" dirty="0" smtClean="0"/>
              <a:t>L’utilisateur est également  averti lorsque les champs requis n’ont pas été saisis</a:t>
            </a:r>
          </a:p>
        </p:txBody>
      </p:sp>
      <p:pic>
        <p:nvPicPr>
          <p:cNvPr id="3075" name="Picture 3" descr="C:\Users\fuchs\Desktop\Sans tit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797" y="746150"/>
            <a:ext cx="1929853" cy="4149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3056</TotalTime>
  <Words>999</Words>
  <Application>Microsoft Office PowerPoint</Application>
  <PresentationFormat>Affichage à l'écran (16:9)</PresentationFormat>
  <Paragraphs>122</Paragraphs>
  <Slides>29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Débit</vt:lpstr>
      <vt:lpstr>Présentation</vt:lpstr>
      <vt:lpstr>Cahier des charges</vt:lpstr>
      <vt:lpstr>Environnement de travail</vt:lpstr>
      <vt:lpstr>Présentation des pages de l’application</vt:lpstr>
      <vt:lpstr>Page d’inscription</vt:lpstr>
      <vt:lpstr>Diapositive 6</vt:lpstr>
      <vt:lpstr>Diapositive 7</vt:lpstr>
      <vt:lpstr>Page de connexion</vt:lpstr>
      <vt:lpstr>Diapositive 9</vt:lpstr>
      <vt:lpstr>Diapositive 10</vt:lpstr>
      <vt:lpstr>Mot de passe oublié</vt:lpstr>
      <vt:lpstr>Page articles</vt:lpstr>
      <vt:lpstr>Diapositive 13</vt:lpstr>
      <vt:lpstr>Publication d’un article</vt:lpstr>
      <vt:lpstr>Publication d’un commentaire</vt:lpstr>
      <vt:lpstr>Page compte</vt:lpstr>
      <vt:lpstr>Sécurisation des données de connexion</vt:lpstr>
      <vt:lpstr>Compte administrateur</vt:lpstr>
      <vt:lpstr>Diapositive 19</vt:lpstr>
      <vt:lpstr>Standards OWASP</vt:lpstr>
      <vt:lpstr>Injection</vt:lpstr>
      <vt:lpstr>Piratage de session</vt:lpstr>
      <vt:lpstr> Contournement du contrôle d’accès</vt:lpstr>
      <vt:lpstr>Standards WCAG</vt:lpstr>
      <vt:lpstr>Perceptible</vt:lpstr>
      <vt:lpstr>Utilisable</vt:lpstr>
      <vt:lpstr>Compréhensible</vt:lpstr>
      <vt:lpstr>Tableau des requêtes et routes de l’API</vt:lpstr>
      <vt:lpstr>Démonstration de l’application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Bastien FUCHS</dc:creator>
  <cp:lastModifiedBy>Bastien FUCHS</cp:lastModifiedBy>
  <cp:revision>308</cp:revision>
  <dcterms:modified xsi:type="dcterms:W3CDTF">2021-12-27T14:58:36Z</dcterms:modified>
</cp:coreProperties>
</file>