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480175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1192" y="52"/>
      </p:cViewPr>
      <p:guideLst>
        <p:guide orient="horz" pos="2041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668" y="2231975"/>
            <a:ext cx="8062664" cy="1389063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Python</a:t>
            </a:r>
            <a:r>
              <a:rPr lang="zh-CN" altLang="en-US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任务汇报</a:t>
            </a:r>
            <a:br>
              <a:rPr lang="zh-CN" altLang="en-US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40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371600" y="3024063"/>
            <a:ext cx="64008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3200" dirty="0">
              <a:solidFill>
                <a:srgbClr val="660066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endParaRPr lang="en-US" altLang="zh-CN" sz="2400" dirty="0">
              <a:solidFill>
                <a:srgbClr val="660066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rgbClr val="660066"/>
                </a:solidFill>
                <a:ea typeface="楷体_GB2312" pitchFamily="49" charset="-122"/>
              </a:rPr>
              <a:t>汇报小组：本科生第三组</a:t>
            </a:r>
            <a:endParaRPr lang="en-US" altLang="zh-CN" sz="2400" dirty="0">
              <a:solidFill>
                <a:srgbClr val="660066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rgbClr val="660066"/>
                </a:solidFill>
                <a:ea typeface="楷体_GB2312" pitchFamily="49" charset="-122"/>
              </a:rPr>
              <a:t>汇报人：吴佳浩</a:t>
            </a:r>
            <a:endParaRPr lang="en-US" altLang="zh-CN" sz="2400" dirty="0">
              <a:solidFill>
                <a:srgbClr val="66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40907A-A7BC-A3B9-DBA2-363CE89B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" y="719807"/>
            <a:ext cx="9144000" cy="2449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BDA015-8F4E-6B6C-2EB2-E1925313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169187"/>
            <a:ext cx="9073007" cy="33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6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681B9B-32F0-AEFF-BFB0-19F483D49779}"/>
              </a:ext>
            </a:extLst>
          </p:cNvPr>
          <p:cNvSpPr txBox="1"/>
          <p:nvPr/>
        </p:nvSpPr>
        <p:spPr>
          <a:xfrm>
            <a:off x="2051720" y="2736031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92D050"/>
                </a:solidFill>
                <a:highlight>
                  <a:srgbClr val="008000"/>
                </a:highlight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39274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4FDB6D-917D-2B33-1372-8DDF10AAD82E}"/>
              </a:ext>
            </a:extLst>
          </p:cNvPr>
          <p:cNvSpPr txBox="1"/>
          <p:nvPr/>
        </p:nvSpPr>
        <p:spPr>
          <a:xfrm>
            <a:off x="323528" y="791815"/>
            <a:ext cx="9036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kern="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本周任务：数值计算</a:t>
            </a:r>
            <a:endParaRPr lang="en-US" altLang="zh-CN" sz="3200" kern="1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kern="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完成情况：</a:t>
            </a:r>
            <a:endParaRPr lang="en-US" altLang="zh-CN" sz="3200" kern="1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2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数值积分</a:t>
            </a:r>
            <a:endParaRPr lang="en-US" altLang="zh-CN" sz="3200" u="none" strike="noStrike" kern="100" spc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kern="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kern="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数值微分</a:t>
            </a:r>
            <a:endParaRPr lang="en-US" altLang="zh-CN" sz="3200" kern="1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2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常微分方程的数值解法</a:t>
            </a:r>
            <a:endParaRPr lang="en-US" altLang="zh-CN" sz="3200" u="none" strike="noStrike" kern="100" spc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8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C293CEA-21C8-6B86-1299-41A184792484}"/>
              </a:ext>
            </a:extLst>
          </p:cNvPr>
          <p:cNvSpPr/>
          <p:nvPr/>
        </p:nvSpPr>
        <p:spPr>
          <a:xfrm>
            <a:off x="251519" y="1799927"/>
            <a:ext cx="1971961" cy="201211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1.</a:t>
            </a:r>
            <a:r>
              <a:rPr lang="zh-CN" altLang="en-US" sz="2800" dirty="0"/>
              <a:t>数值积分</a:t>
            </a:r>
            <a:endParaRPr lang="en-US" altLang="zh-CN" sz="2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E95D59-99B2-07A3-73AD-9653EC33CEE5}"/>
              </a:ext>
            </a:extLst>
          </p:cNvPr>
          <p:cNvCxnSpPr>
            <a:cxnSpLocks/>
          </p:cNvCxnSpPr>
          <p:nvPr/>
        </p:nvCxnSpPr>
        <p:spPr>
          <a:xfrm flipV="1">
            <a:off x="1636036" y="1582955"/>
            <a:ext cx="154800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910F596-45BB-6BFB-7B18-73F6CF0050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23480" y="2805982"/>
            <a:ext cx="1196392" cy="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E6DFD45-09DA-799F-4E0F-0E0DFE228F5F}"/>
              </a:ext>
            </a:extLst>
          </p:cNvPr>
          <p:cNvCxnSpPr/>
          <p:nvPr/>
        </p:nvCxnSpPr>
        <p:spPr>
          <a:xfrm>
            <a:off x="1871872" y="3600127"/>
            <a:ext cx="1223792" cy="6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4414972E-96B6-C585-03A9-8AD3D32B4DF8}"/>
              </a:ext>
            </a:extLst>
          </p:cNvPr>
          <p:cNvSpPr/>
          <p:nvPr/>
        </p:nvSpPr>
        <p:spPr>
          <a:xfrm>
            <a:off x="3322712" y="1278414"/>
            <a:ext cx="2304256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复化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中矩形公式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0865D4AD-AED2-E951-5E83-E0526B4F41C3}"/>
              </a:ext>
            </a:extLst>
          </p:cNvPr>
          <p:cNvSpPr/>
          <p:nvPr/>
        </p:nvSpPr>
        <p:spPr>
          <a:xfrm>
            <a:off x="3419874" y="2466331"/>
            <a:ext cx="2304256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复化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梯形公式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872744AE-A1B6-74F5-EDE2-F55091BC10A7}"/>
              </a:ext>
            </a:extLst>
          </p:cNvPr>
          <p:cNvSpPr/>
          <p:nvPr/>
        </p:nvSpPr>
        <p:spPr>
          <a:xfrm>
            <a:off x="3322712" y="3812037"/>
            <a:ext cx="2304256" cy="720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复化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辛普森公式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A1A2D65-0E7A-9740-19F0-9DE5C3AB9C3F}"/>
              </a:ext>
            </a:extLst>
          </p:cNvPr>
          <p:cNvSpPr/>
          <p:nvPr/>
        </p:nvSpPr>
        <p:spPr>
          <a:xfrm>
            <a:off x="5904320" y="1511895"/>
            <a:ext cx="1187960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2F1A263-117B-A58B-C24A-90BE88BFAB16}"/>
              </a:ext>
            </a:extLst>
          </p:cNvPr>
          <p:cNvSpPr/>
          <p:nvPr/>
        </p:nvSpPr>
        <p:spPr>
          <a:xfrm>
            <a:off x="5889122" y="2673169"/>
            <a:ext cx="1203158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42D88DB1-41FB-C8DE-606B-B9B9215D0ECC}"/>
              </a:ext>
            </a:extLst>
          </p:cNvPr>
          <p:cNvSpPr/>
          <p:nvPr/>
        </p:nvSpPr>
        <p:spPr>
          <a:xfrm>
            <a:off x="5887462" y="4053287"/>
            <a:ext cx="1187960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9F659160-887E-FE54-0F04-DA1002659657}"/>
              </a:ext>
            </a:extLst>
          </p:cNvPr>
          <p:cNvSpPr/>
          <p:nvPr/>
        </p:nvSpPr>
        <p:spPr>
          <a:xfrm>
            <a:off x="7164288" y="1295871"/>
            <a:ext cx="1979712" cy="72000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9242"/>
              </a:solidFill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40D2039A-53B7-DE97-0007-A1B273F7FD86}"/>
              </a:ext>
            </a:extLst>
          </p:cNvPr>
          <p:cNvSpPr/>
          <p:nvPr/>
        </p:nvSpPr>
        <p:spPr>
          <a:xfrm>
            <a:off x="7164288" y="2437950"/>
            <a:ext cx="1971962" cy="72000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9242"/>
              </a:solidFill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D96C076D-9CD2-BB46-CA01-57B8CC9A71DD}"/>
              </a:ext>
            </a:extLst>
          </p:cNvPr>
          <p:cNvSpPr/>
          <p:nvPr/>
        </p:nvSpPr>
        <p:spPr>
          <a:xfrm>
            <a:off x="7079929" y="3808392"/>
            <a:ext cx="2088232" cy="72000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9242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5E3061-E38E-136F-289B-B2FCA10B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0768" y="3118330"/>
            <a:ext cx="6190488" cy="3977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7C6C1-4F99-7234-3D99-A1E0BD66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04" y="3079086"/>
            <a:ext cx="6190488" cy="3977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90AD04-3C8A-B77A-5BFF-ED1850F8D176}"/>
              </a:ext>
            </a:extLst>
          </p:cNvPr>
          <p:cNvSpPr txBox="1"/>
          <p:nvPr/>
        </p:nvSpPr>
        <p:spPr>
          <a:xfrm>
            <a:off x="971600" y="3114877"/>
            <a:ext cx="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C34D04-6884-4BE8-776F-07F3C98E3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61" y="1362722"/>
            <a:ext cx="6190488" cy="5958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EE2A94-E5F0-8E47-7E4D-2235A095F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739" y="2530569"/>
            <a:ext cx="4987732" cy="4801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A91EF1B-1BE8-0FC4-F241-D2D4FF14F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69" y="3857870"/>
            <a:ext cx="3600400" cy="6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B881153-5E7B-AF5C-DDE5-D4C46029F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" b="5299"/>
          <a:stretch/>
        </p:blipFill>
        <p:spPr>
          <a:xfrm>
            <a:off x="-65889" y="808674"/>
            <a:ext cx="9312140" cy="49516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5A5315F-BBD5-59F5-BF12-289A9C84C9D6}"/>
              </a:ext>
            </a:extLst>
          </p:cNvPr>
          <p:cNvSpPr/>
          <p:nvPr/>
        </p:nvSpPr>
        <p:spPr>
          <a:xfrm>
            <a:off x="-65889" y="2303983"/>
            <a:ext cx="4257486" cy="31683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95CCC5-E2A8-6C4A-1C88-C5F0AA4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" y="2592015"/>
            <a:ext cx="414998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DEC5A7D-64E8-CD4D-BA13-853F65387094}"/>
              </a:ext>
            </a:extLst>
          </p:cNvPr>
          <p:cNvSpPr txBox="1"/>
          <p:nvPr/>
        </p:nvSpPr>
        <p:spPr>
          <a:xfrm>
            <a:off x="683568" y="1079847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2.</a:t>
            </a:r>
            <a:r>
              <a:rPr lang="zh-CN" altLang="en-US" sz="4400" dirty="0"/>
              <a:t>数值微分：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4C92D2-CC21-7161-359D-29EF7D15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20" y="916533"/>
            <a:ext cx="6190488" cy="10225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9E742F-B4BC-C48D-2D03-458C4D9F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3524" y="1849288"/>
            <a:ext cx="6190488" cy="3977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BF9A20-2CC7-810E-FEA5-251F5BB08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944" y="1849288"/>
            <a:ext cx="6190488" cy="397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FF791C3-FE9A-867B-800E-FC63100A60AD}"/>
                  </a:ext>
                </a:extLst>
              </p:cNvPr>
              <p:cNvSpPr txBox="1"/>
              <p:nvPr/>
            </p:nvSpPr>
            <p:spPr>
              <a:xfrm>
                <a:off x="539552" y="2520007"/>
                <a:ext cx="7560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分别取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，采用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以上公式求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处的一阶导数的近似值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FF791C3-FE9A-867B-800E-FC63100A6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20007"/>
                <a:ext cx="7560840" cy="646331"/>
              </a:xfrm>
              <a:prstGeom prst="rect">
                <a:avLst/>
              </a:prstGeom>
              <a:blipFill>
                <a:blip r:embed="rId5"/>
                <a:stretch>
                  <a:fillRect l="-726" t="-6604" r="-645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D8F33FD7-3D55-8983-EC2C-70EB7AAC9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28600" y="3166338"/>
            <a:ext cx="11057617" cy="1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2607A9EE-2618-E0FE-FC8F-D639DD2510C1}"/>
              </a:ext>
            </a:extLst>
          </p:cNvPr>
          <p:cNvSpPr/>
          <p:nvPr/>
        </p:nvSpPr>
        <p:spPr>
          <a:xfrm>
            <a:off x="6444208" y="2592015"/>
            <a:ext cx="1008112" cy="33098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C941CB-2A37-36F3-C416-DD36494D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51"/>
            <a:ext cx="9144000" cy="47670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914AE5-2201-8610-7328-F8236864E779}"/>
              </a:ext>
            </a:extLst>
          </p:cNvPr>
          <p:cNvSpPr/>
          <p:nvPr/>
        </p:nvSpPr>
        <p:spPr>
          <a:xfrm>
            <a:off x="0" y="3384103"/>
            <a:ext cx="9144000" cy="11012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C10111-E624-9858-07D3-AE3DBDF2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466677"/>
            <a:ext cx="9144000" cy="12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3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467463-A4A4-C48F-5DCB-513C2577F642}"/>
              </a:ext>
            </a:extLst>
          </p:cNvPr>
          <p:cNvSpPr txBox="1"/>
          <p:nvPr/>
        </p:nvSpPr>
        <p:spPr>
          <a:xfrm>
            <a:off x="467544" y="935831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常微分方程的数值解法：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E85820-D1E4-2AD1-09AD-1D779DF8848D}"/>
              </a:ext>
            </a:extLst>
          </p:cNvPr>
          <p:cNvSpPr txBox="1"/>
          <p:nvPr/>
        </p:nvSpPr>
        <p:spPr>
          <a:xfrm>
            <a:off x="467544" y="1578094"/>
            <a:ext cx="70567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3.1	Euler</a:t>
            </a:r>
            <a:r>
              <a:rPr lang="zh-CN" altLang="en-US" sz="2800" dirty="0"/>
              <a:t>方法</a:t>
            </a:r>
            <a:endParaRPr lang="en-US" altLang="zh-CN" sz="2800" dirty="0"/>
          </a:p>
          <a:p>
            <a:r>
              <a:rPr lang="en-US" altLang="zh-CN" sz="28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3.2     </a:t>
            </a:r>
            <a:r>
              <a:rPr lang="zh-CN" altLang="zh-CN" sz="28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改进的</a:t>
            </a:r>
            <a:r>
              <a:rPr lang="en-US" altLang="zh-CN" sz="28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Euler</a:t>
            </a:r>
            <a:r>
              <a:rPr lang="zh-CN" altLang="zh-CN" sz="2800" u="none" strike="noStrike" kern="100" spc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endParaRPr lang="en-US" altLang="zh-CN" sz="2800" u="none" strike="noStrike" kern="100" spc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800" kern="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3.3     </a:t>
            </a:r>
            <a:r>
              <a:rPr lang="zh-CN" altLang="en-US" sz="2800" kern="1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龙格库塔方法</a:t>
            </a:r>
            <a:endParaRPr lang="zh-CN" altLang="zh-CN" sz="2800" u="none" strike="noStrike" kern="100" spc="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83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E3CEB3-C393-D488-1B55-975707BB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823"/>
            <a:ext cx="9129558" cy="14401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F501651-D83A-61B4-CF2B-840917FD5051}"/>
              </a:ext>
            </a:extLst>
          </p:cNvPr>
          <p:cNvSpPr/>
          <p:nvPr/>
        </p:nvSpPr>
        <p:spPr>
          <a:xfrm>
            <a:off x="7740352" y="1727919"/>
            <a:ext cx="1008112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6C078-7C06-5D4A-457A-884B0075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023791"/>
            <a:ext cx="8157949" cy="3456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7A94CB-5A82-863D-B39F-815F51A678EF}"/>
              </a:ext>
            </a:extLst>
          </p:cNvPr>
          <p:cNvSpPr txBox="1"/>
          <p:nvPr/>
        </p:nvSpPr>
        <p:spPr>
          <a:xfrm>
            <a:off x="107504" y="251522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讲义内容：</a:t>
            </a:r>
          </a:p>
        </p:txBody>
      </p:sp>
    </p:spTree>
    <p:extLst>
      <p:ext uri="{BB962C8B-B14F-4D97-AF65-F5344CB8AC3E}">
        <p14:creationId xmlns:p14="http://schemas.microsoft.com/office/powerpoint/2010/main" val="403807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37A234-4D41-1B18-B92C-F2B7BF94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3" y="888772"/>
            <a:ext cx="9144000" cy="47026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188214-878E-AFC4-B815-F48C2C61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375991"/>
            <a:ext cx="6190488" cy="3977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051192-1C35-02BA-6594-711B2D7C011D}"/>
              </a:ext>
            </a:extLst>
          </p:cNvPr>
          <p:cNvSpPr/>
          <p:nvPr/>
        </p:nvSpPr>
        <p:spPr>
          <a:xfrm>
            <a:off x="3059832" y="2303982"/>
            <a:ext cx="5904656" cy="5844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72DE01-2CB7-C633-12A2-41882A13D2B3}"/>
              </a:ext>
            </a:extLst>
          </p:cNvPr>
          <p:cNvSpPr/>
          <p:nvPr/>
        </p:nvSpPr>
        <p:spPr>
          <a:xfrm>
            <a:off x="3491880" y="3528119"/>
            <a:ext cx="5472608" cy="5844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D17EC7-C1F4-2FB2-6105-7A9CC4FFB2AD}"/>
              </a:ext>
            </a:extLst>
          </p:cNvPr>
          <p:cNvSpPr/>
          <p:nvPr/>
        </p:nvSpPr>
        <p:spPr>
          <a:xfrm>
            <a:off x="3131840" y="4339445"/>
            <a:ext cx="5904656" cy="1060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D5C210-5972-8D15-3A65-A8EAF4B1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397323"/>
            <a:ext cx="6190488" cy="3977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58CB25-EDEF-B25A-2C72-277454399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516682"/>
            <a:ext cx="6190488" cy="5958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06AD7F-A349-2370-2A2D-F0A6535F4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580" y="4339445"/>
            <a:ext cx="5904656" cy="106088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9D0EA8-09B5-4406-144F-3E2C25F13C9A}"/>
              </a:ext>
            </a:extLst>
          </p:cNvPr>
          <p:cNvSpPr txBox="1"/>
          <p:nvPr/>
        </p:nvSpPr>
        <p:spPr>
          <a:xfrm>
            <a:off x="5214392" y="3814989"/>
            <a:ext cx="3456384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6070" algn="just">
              <a:lnSpc>
                <a:spcPts val="2000"/>
              </a:lnSpc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梯形迭代格式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778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ZkM2EyZTA4OThhOGE2YjMzMmQ2ZjhkNDA5Mjc4ZWEifQ=="/>
  <p:tag name="KSO_WPP_MARK_KEY" val="fe02a583-fe59-46f3-a8b2-37b764f3e03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116</Words>
  <Application>Microsoft Office PowerPoint</Application>
  <PresentationFormat>自定义</PresentationFormat>
  <Paragraphs>24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楷体</vt:lpstr>
      <vt:lpstr>Arial</vt:lpstr>
      <vt:lpstr>Calibri</vt:lpstr>
      <vt:lpstr>Cambria Math</vt:lpstr>
      <vt:lpstr>Times New Roman</vt:lpstr>
      <vt:lpstr>Wingdings</vt:lpstr>
      <vt:lpstr>默认设计模板</vt:lpstr>
      <vt:lpstr>Python任务汇报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jiahao</cp:lastModifiedBy>
  <cp:revision>615</cp:revision>
  <cp:lastPrinted>2411-12-30T00:00:00Z</cp:lastPrinted>
  <dcterms:created xsi:type="dcterms:W3CDTF">2011-11-16T21:06:00Z</dcterms:created>
  <dcterms:modified xsi:type="dcterms:W3CDTF">2023-07-21T10:01:57Z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1703F1075DB9438395B9833B56BFD88B</vt:lpwstr>
  </property>
</Properties>
</file>