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5" r:id="rId3"/>
    <p:sldId id="347" r:id="rId4"/>
    <p:sldId id="349" r:id="rId5"/>
    <p:sldId id="348" r:id="rId6"/>
    <p:sldId id="339" r:id="rId7"/>
    <p:sldId id="340" r:id="rId8"/>
    <p:sldId id="341" r:id="rId9"/>
    <p:sldId id="342" r:id="rId10"/>
    <p:sldId id="344" r:id="rId11"/>
    <p:sldId id="346" r:id="rId12"/>
    <p:sldId id="276" r:id="rId13"/>
  </p:sldIdLst>
  <p:sldSz cx="9144000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3300"/>
    <a:srgbClr val="003217"/>
    <a:srgbClr val="000066"/>
    <a:srgbClr val="FF3300"/>
    <a:srgbClr val="009242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84"/>
      </p:cViewPr>
      <p:guideLst>
        <p:guide orient="horz" pos="204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57E426-08DB-4738-BC37-5E7E51F1C0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88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4A87A2F-0367-4D57-A296-FB3D92AC1C26}" type="datetimeFigureOut">
              <a:rPr lang="zh-CN" altLang="en-US"/>
              <a:pPr>
                <a:defRPr/>
              </a:pPr>
              <a:t>2023/6/17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685800"/>
            <a:ext cx="483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DFB185-BBCA-4686-817D-AAD3440AF8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1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2950"/>
            <a:ext cx="7772400" cy="1389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1888"/>
            <a:ext cx="64008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66F7E-050D-4B1B-A3DC-70F51CAC60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63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9449B-4D08-427A-AE53-4E83D1C27A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98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AF6BE-F138-4389-929D-ED5AC8DDA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4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419"/>
            <a:ext cx="8229600" cy="791468"/>
          </a:xfrm>
        </p:spPr>
        <p:txBody>
          <a:bodyPr/>
          <a:lstStyle>
            <a:lvl1pPr>
              <a:defRPr sz="3200" b="0" baseline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895"/>
            <a:ext cx="8229600" cy="4464496"/>
          </a:xfrm>
        </p:spPr>
        <p:txBody>
          <a:bodyPr/>
          <a:lstStyle>
            <a:lvl1pPr marL="342900" indent="-342900">
              <a:buFont typeface="Wingdings" pitchFamily="2" charset="2"/>
              <a:buChar char="p"/>
              <a:defRPr sz="2600" b="1"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buFont typeface="Wingdings" pitchFamily="2" charset="2"/>
              <a:buChar char="Ø"/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2F15E-1E0F-4B8F-B22B-246E9DFA79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2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013"/>
            <a:ext cx="777240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375"/>
            <a:ext cx="777240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38258-B694-4902-86D7-605BACED7C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47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5721D-6DA6-4601-A2DE-4F25886BA7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51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404018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813"/>
            <a:ext cx="404018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50975"/>
            <a:ext cx="4041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55813"/>
            <a:ext cx="4041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90913-EB15-48B2-837B-0903060C63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22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589CF-3676-4BA1-8488-1EA1CC7421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5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D97B1-E07B-45FF-9582-FFF74F158E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48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0083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763"/>
            <a:ext cx="5111750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5725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9DE45-E946-4B07-8CB7-B1F8CD574E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19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5488"/>
            <a:ext cx="5486400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438"/>
            <a:ext cx="5486400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2063"/>
            <a:ext cx="54864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F49D0-A452-4EA2-8CC4-AC7D392738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66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113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900738"/>
            <a:ext cx="28956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FCB37D2-FC5D-426E-B7EC-0908017128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065B26PPT模板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272588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804248" y="6192415"/>
            <a:ext cx="25074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folHlink"/>
                </a:solidFill>
                <a:ea typeface="楷体" pitchFamily="49" charset="-122"/>
              </a:rPr>
              <a:t>汽车与交通工程学院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223863"/>
            <a:ext cx="8062664" cy="1389063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计算机编程学习注意事项</a:t>
            </a:r>
          </a:p>
        </p:txBody>
      </p:sp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1476375" y="3024063"/>
            <a:ext cx="6400800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3200" dirty="0">
                <a:solidFill>
                  <a:srgbClr val="660066"/>
                </a:solidFill>
                <a:ea typeface="楷体_GB2312" pitchFamily="49" charset="-122"/>
              </a:rPr>
              <a:t>汽车与交通工程学院</a:t>
            </a:r>
          </a:p>
          <a:p>
            <a:pPr algn="ctr">
              <a:spcBef>
                <a:spcPct val="20000"/>
              </a:spcBef>
            </a:pPr>
            <a:r>
              <a:rPr lang="en-US" altLang="zh-CN" sz="3200" dirty="0">
                <a:solidFill>
                  <a:srgbClr val="660066"/>
                </a:solidFill>
                <a:ea typeface="楷体_GB2312" pitchFamily="49" charset="-122"/>
              </a:rPr>
              <a:t>2023</a:t>
            </a:r>
            <a:r>
              <a:rPr lang="zh-CN" altLang="en-US" sz="3200" dirty="0">
                <a:solidFill>
                  <a:srgbClr val="660066"/>
                </a:solidFill>
                <a:ea typeface="楷体_GB2312" pitchFamily="49" charset="-122"/>
              </a:rPr>
              <a:t>年</a:t>
            </a:r>
            <a:r>
              <a:rPr lang="en-US" altLang="zh-CN" sz="3200" dirty="0">
                <a:solidFill>
                  <a:srgbClr val="660066"/>
                </a:solidFill>
                <a:ea typeface="楷体_GB2312" pitchFamily="49" charset="-122"/>
              </a:rPr>
              <a:t>6</a:t>
            </a:r>
            <a:r>
              <a:rPr lang="zh-CN" altLang="en-US" sz="3200" dirty="0">
                <a:solidFill>
                  <a:srgbClr val="660066"/>
                </a:solidFill>
                <a:ea typeface="楷体_GB2312" pitchFamily="49" charset="-122"/>
              </a:rPr>
              <a:t>月</a:t>
            </a:r>
            <a:r>
              <a:rPr lang="en-US" altLang="zh-CN" sz="3200" dirty="0">
                <a:solidFill>
                  <a:srgbClr val="660066"/>
                </a:solidFill>
                <a:ea typeface="楷体_GB2312" pitchFamily="49" charset="-122"/>
              </a:rPr>
              <a:t>17</a:t>
            </a:r>
            <a:r>
              <a:rPr lang="zh-CN" altLang="en-US" sz="3200" dirty="0">
                <a:solidFill>
                  <a:srgbClr val="660066"/>
                </a:solidFill>
                <a:ea typeface="楷体_GB2312" pitchFamily="49" charset="-122"/>
              </a:rPr>
              <a:t>日</a:t>
            </a:r>
            <a:endParaRPr lang="en-US" altLang="zh-CN" sz="3200" dirty="0">
              <a:solidFill>
                <a:srgbClr val="66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-144289"/>
            <a:ext cx="8229600" cy="791468"/>
          </a:xfrm>
        </p:spPr>
        <p:txBody>
          <a:bodyPr/>
          <a:lstStyle/>
          <a:p>
            <a:r>
              <a:rPr lang="zh-CN" altLang="en-US" dirty="0"/>
              <a:t>五、编程学习次序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19807"/>
            <a:ext cx="8795320" cy="5400600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实现编程讲义测试问题：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0"/>
            <a:r>
              <a:rPr lang="en-US" altLang="zh-CN" sz="2000" dirty="0"/>
              <a:t>1. </a:t>
            </a:r>
            <a:r>
              <a:rPr lang="zh-CN" altLang="en-US" sz="2000" dirty="0"/>
              <a:t>数值计算</a:t>
            </a:r>
            <a:endParaRPr lang="en-US" altLang="zh-CN" sz="2000" dirty="0"/>
          </a:p>
          <a:p>
            <a:pPr lvl="0"/>
            <a:r>
              <a:rPr lang="en-US" altLang="zh-CN" sz="2000" dirty="0"/>
              <a:t>2. </a:t>
            </a:r>
            <a:r>
              <a:rPr lang="zh-CN" altLang="en-US" sz="2000" dirty="0"/>
              <a:t>排序</a:t>
            </a:r>
            <a:endParaRPr lang="en-US" altLang="zh-CN" sz="2000" dirty="0"/>
          </a:p>
          <a:p>
            <a:pPr lvl="0"/>
            <a:r>
              <a:rPr lang="en-US" altLang="zh-CN" sz="2000" dirty="0"/>
              <a:t>3. </a:t>
            </a:r>
            <a:r>
              <a:rPr lang="en-US" altLang="zh-CN" sz="2000" dirty="0" err="1"/>
              <a:t>Cplex</a:t>
            </a:r>
            <a:r>
              <a:rPr lang="zh-CN" altLang="en-US" sz="2000" dirty="0"/>
              <a:t>的数学规划问题：运输问题和指派问题</a:t>
            </a:r>
            <a:endParaRPr lang="en-US" altLang="zh-CN" sz="2000" dirty="0"/>
          </a:p>
          <a:p>
            <a:pPr lvl="0"/>
            <a:r>
              <a:rPr lang="en-US" altLang="zh-CN" sz="2000" dirty="0"/>
              <a:t>4. </a:t>
            </a:r>
            <a:r>
              <a:rPr lang="zh-CN" altLang="en-US" sz="2000" dirty="0"/>
              <a:t>最短路问题：</a:t>
            </a:r>
            <a:r>
              <a:rPr lang="en-US" altLang="zh-CN" sz="2000" dirty="0"/>
              <a:t>T</a:t>
            </a:r>
            <a:r>
              <a:rPr lang="zh-CN" altLang="en-US" sz="2000" dirty="0"/>
              <a:t>标号、</a:t>
            </a:r>
            <a:r>
              <a:rPr lang="en-US" altLang="zh-CN" sz="2000" dirty="0"/>
              <a:t>T</a:t>
            </a:r>
            <a:r>
              <a:rPr lang="zh-CN" altLang="en-US" sz="2000" dirty="0"/>
              <a:t>标号（排序）、单队列、双队列、拓扑</a:t>
            </a:r>
            <a:endParaRPr lang="en-US" altLang="zh-CN" sz="2000" dirty="0"/>
          </a:p>
          <a:p>
            <a:pPr lvl="0"/>
            <a:r>
              <a:rPr lang="en-US" altLang="zh-CN" sz="2000" dirty="0"/>
              <a:t>5. </a:t>
            </a:r>
            <a:r>
              <a:rPr lang="zh-CN" altLang="en-US" sz="2000" dirty="0"/>
              <a:t>旅行商问题（遗传算法）</a:t>
            </a:r>
            <a:endParaRPr lang="en-US" altLang="zh-CN" sz="2000" dirty="0"/>
          </a:p>
          <a:p>
            <a:pPr lvl="0"/>
            <a:r>
              <a:rPr lang="en-US" altLang="zh-CN" sz="2000" dirty="0"/>
              <a:t>6. </a:t>
            </a:r>
            <a:r>
              <a:rPr lang="zh-CN" altLang="en-US" sz="2000" dirty="0"/>
              <a:t>非线性规划（一维搜索、最小二乘法问题）</a:t>
            </a:r>
            <a:endParaRPr lang="en-US" altLang="zh-CN" sz="2000" dirty="0"/>
          </a:p>
          <a:p>
            <a:pPr lvl="0"/>
            <a:r>
              <a:rPr lang="en-US" altLang="zh-CN" sz="2000" dirty="0"/>
              <a:t>7. </a:t>
            </a:r>
            <a:r>
              <a:rPr lang="zh-CN" altLang="en-US" sz="2000" dirty="0"/>
              <a:t>用户平衡交通分配问题（</a:t>
            </a:r>
            <a:r>
              <a:rPr lang="en-US" altLang="zh-CN" sz="2000" dirty="0"/>
              <a:t>FW</a:t>
            </a:r>
            <a:r>
              <a:rPr lang="zh-CN" altLang="en-US" sz="2000" dirty="0"/>
              <a:t>方法、投影算法、双投影算法）</a:t>
            </a:r>
            <a:endParaRPr lang="en-US" altLang="zh-CN" sz="2000" dirty="0"/>
          </a:p>
          <a:p>
            <a:pPr lvl="0"/>
            <a:r>
              <a:rPr lang="en-US" altLang="zh-CN" sz="2000" dirty="0"/>
              <a:t>8. SUE</a:t>
            </a:r>
            <a:r>
              <a:rPr lang="zh-CN" altLang="en-US" sz="2000" dirty="0"/>
              <a:t>（有效路径、</a:t>
            </a:r>
            <a:r>
              <a:rPr lang="en-US" altLang="zh-CN" sz="2000" dirty="0"/>
              <a:t>MSA</a:t>
            </a:r>
            <a:r>
              <a:rPr lang="zh-CN" altLang="en-US" sz="2000" dirty="0"/>
              <a:t>、</a:t>
            </a:r>
            <a:r>
              <a:rPr lang="en-US" altLang="zh-CN" sz="2000" dirty="0"/>
              <a:t>SRAM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0"/>
            <a:r>
              <a:rPr lang="en-US" altLang="zh-CN" sz="2000" dirty="0"/>
              <a:t>9. </a:t>
            </a:r>
            <a:r>
              <a:rPr lang="zh-CN" altLang="en-US" sz="2000" dirty="0"/>
              <a:t>连续网络设计问题（遗传算法、</a:t>
            </a:r>
            <a:r>
              <a:rPr lang="en-US" altLang="zh-CN" sz="2000" dirty="0"/>
              <a:t>RBF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0"/>
            <a:r>
              <a:rPr lang="en-US" altLang="zh-CN" sz="2000" dirty="0"/>
              <a:t>10. </a:t>
            </a:r>
            <a:r>
              <a:rPr lang="zh-CN" altLang="en-US" sz="2000" dirty="0"/>
              <a:t>离散网络设计问题（遗传算法、</a:t>
            </a:r>
            <a:r>
              <a:rPr lang="en-US" altLang="zh-CN" sz="2000" dirty="0"/>
              <a:t>RBF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3015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5791"/>
            <a:ext cx="8229600" cy="791468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六、计算机编程学习汇报要求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871"/>
            <a:ext cx="8507288" cy="446449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dirty="0">
                <a:solidFill>
                  <a:srgbClr val="002060"/>
                </a:solidFill>
                <a:ea typeface="微软雅黑" panose="020B0503020204020204" pitchFamily="34" charset="-122"/>
              </a:rPr>
              <a:t>要求做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汇报</a:t>
            </a:r>
            <a:r>
              <a:rPr lang="zh-CN" altLang="en-US" sz="2400" dirty="0">
                <a:solidFill>
                  <a:srgbClr val="002060"/>
                </a:solidFill>
                <a:ea typeface="微软雅黑" panose="020B0503020204020204" pitchFamily="34" charset="-122"/>
              </a:rPr>
              <a:t>，汇报结束以后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上传</a:t>
            </a:r>
            <a:r>
              <a:rPr lang="zh-CN" altLang="en-US" sz="2400" dirty="0">
                <a:solidFill>
                  <a:srgbClr val="002060"/>
                </a:solidFill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solidFill>
                  <a:srgbClr val="002060"/>
                </a:solidFill>
                <a:ea typeface="微软雅黑" panose="020B0503020204020204" pitchFamily="34" charset="-122"/>
              </a:rPr>
              <a:t>QQ</a:t>
            </a:r>
            <a:r>
              <a:rPr lang="zh-CN" altLang="en-US" sz="2400" dirty="0">
                <a:solidFill>
                  <a:srgbClr val="002060"/>
                </a:solidFill>
                <a:ea typeface="微软雅黑" panose="020B0503020204020204" pitchFamily="34" charset="-122"/>
              </a:rPr>
              <a:t>群自己所在组的文件夹中</a:t>
            </a:r>
            <a:endParaRPr lang="en-US" altLang="zh-CN" sz="2400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dirty="0">
                <a:solidFill>
                  <a:srgbClr val="002060"/>
                </a:solidFill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命名</a:t>
            </a:r>
            <a:r>
              <a:rPr lang="zh-CN" altLang="en-US" sz="2400" dirty="0">
                <a:solidFill>
                  <a:srgbClr val="002060"/>
                </a:solidFill>
                <a:ea typeface="微软雅黑" panose="020B0503020204020204" pitchFamily="34" charset="-122"/>
              </a:rPr>
              <a:t>规则</a:t>
            </a:r>
            <a:endParaRPr lang="en-US" altLang="zh-CN" sz="2400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dirty="0">
                <a:solidFill>
                  <a:srgbClr val="002060"/>
                </a:solidFill>
                <a:ea typeface="微软雅黑" panose="020B0503020204020204" pitchFamily="34" charset="-122"/>
              </a:rPr>
              <a:t>研究生：日期</a:t>
            </a:r>
            <a:r>
              <a:rPr lang="en-US" altLang="zh-CN" sz="1800" dirty="0">
                <a:solidFill>
                  <a:srgbClr val="002060"/>
                </a:solidFill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rgbClr val="002060"/>
                </a:solidFill>
                <a:ea typeface="微软雅黑" panose="020B0503020204020204" pitchFamily="34" charset="-122"/>
              </a:rPr>
              <a:t>姓名</a:t>
            </a:r>
            <a:r>
              <a:rPr lang="en-US" altLang="zh-CN" sz="1800" dirty="0">
                <a:solidFill>
                  <a:srgbClr val="002060"/>
                </a:solidFill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rgbClr val="002060"/>
                </a:solidFill>
                <a:ea typeface="微软雅黑" panose="020B0503020204020204" pitchFamily="34" charset="-122"/>
              </a:rPr>
              <a:t>进展汇报</a:t>
            </a:r>
            <a:r>
              <a:rPr lang="en-US" altLang="zh-CN" sz="1800" dirty="0">
                <a:solidFill>
                  <a:srgbClr val="002060"/>
                </a:solidFill>
                <a:ea typeface="微软雅黑" panose="020B0503020204020204" pitchFamily="34" charset="-122"/>
              </a:rPr>
              <a:t>.pptx, </a:t>
            </a:r>
            <a:r>
              <a:rPr lang="zh-CN" altLang="en-US" sz="1800" dirty="0">
                <a:solidFill>
                  <a:srgbClr val="002060"/>
                </a:solidFill>
                <a:ea typeface="微软雅黑" panose="020B0503020204020204" pitchFamily="34" charset="-122"/>
              </a:rPr>
              <a:t>例如</a:t>
            </a:r>
            <a:r>
              <a:rPr lang="en-US" altLang="zh-CN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24 June 2020-</a:t>
            </a:r>
            <a:r>
              <a:rPr lang="zh-CN" altLang="en-US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周旭</a:t>
            </a:r>
            <a:r>
              <a:rPr lang="en-US" altLang="zh-CN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进展汇报</a:t>
            </a:r>
            <a:r>
              <a:rPr lang="en-US" altLang="zh-CN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.pptx</a:t>
            </a:r>
            <a:r>
              <a:rPr lang="zh-CN" altLang="en-US" sz="1800" dirty="0">
                <a:solidFill>
                  <a:srgbClr val="002060"/>
                </a:solidFill>
                <a:ea typeface="微软雅黑" panose="020B0503020204020204" pitchFamily="34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dirty="0">
                <a:solidFill>
                  <a:srgbClr val="002060"/>
                </a:solidFill>
                <a:ea typeface="微软雅黑" panose="020B0503020204020204" pitchFamily="34" charset="-122"/>
              </a:rPr>
              <a:t>本科生：日期</a:t>
            </a:r>
            <a:r>
              <a:rPr lang="en-US" altLang="zh-CN" sz="1800" dirty="0">
                <a:solidFill>
                  <a:srgbClr val="002060"/>
                </a:solidFill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rgbClr val="002060"/>
                </a:solidFill>
                <a:ea typeface="微软雅黑" panose="020B0503020204020204" pitchFamily="34" charset="-122"/>
              </a:rPr>
              <a:t>小组</a:t>
            </a:r>
            <a:r>
              <a:rPr lang="en-US" altLang="zh-CN" sz="1800" dirty="0">
                <a:solidFill>
                  <a:srgbClr val="002060"/>
                </a:solidFill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rgbClr val="002060"/>
                </a:solidFill>
                <a:ea typeface="微软雅黑" panose="020B0503020204020204" pitchFamily="34" charset="-122"/>
              </a:rPr>
              <a:t>进展汇报</a:t>
            </a:r>
            <a:r>
              <a:rPr lang="en-US" altLang="zh-CN" sz="1800" dirty="0">
                <a:solidFill>
                  <a:srgbClr val="002060"/>
                </a:solidFill>
                <a:ea typeface="微软雅黑" panose="020B0503020204020204" pitchFamily="34" charset="-122"/>
              </a:rPr>
              <a:t>.pptx, </a:t>
            </a:r>
            <a:r>
              <a:rPr lang="zh-CN" altLang="en-US" sz="1800" dirty="0">
                <a:solidFill>
                  <a:srgbClr val="002060"/>
                </a:solidFill>
                <a:ea typeface="微软雅黑" panose="020B0503020204020204" pitchFamily="34" charset="-122"/>
              </a:rPr>
              <a:t>例如</a:t>
            </a:r>
            <a:r>
              <a:rPr lang="en-US" altLang="zh-CN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24 June 2020-</a:t>
            </a:r>
            <a:r>
              <a:rPr lang="zh-CN" altLang="en-US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第一组</a:t>
            </a:r>
            <a:r>
              <a:rPr lang="en-US" altLang="zh-CN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进展汇报</a:t>
            </a:r>
            <a:r>
              <a:rPr lang="en-US" altLang="zh-CN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.pptx</a:t>
            </a:r>
            <a:endParaRPr lang="en-US" altLang="zh-CN" sz="1800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dirty="0">
                <a:solidFill>
                  <a:srgbClr val="002060"/>
                </a:solidFill>
                <a:ea typeface="微软雅黑" panose="020B0503020204020204" pitchFamily="34" charset="-122"/>
              </a:rPr>
              <a:t>汇报内容（*为必要的汇报）</a:t>
            </a:r>
            <a:endParaRPr lang="en-US" altLang="zh-CN" sz="2400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上次汇报以来的任务安排*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任务的</a:t>
            </a:r>
            <a:r>
              <a:rPr lang="zh-CN" altLang="en-US" b="1" u="sng" dirty="0">
                <a:solidFill>
                  <a:srgbClr val="FF0000"/>
                </a:solidFill>
                <a:ea typeface="微软雅黑" panose="020B0503020204020204" pitchFamily="34" charset="-122"/>
              </a:rPr>
              <a:t>完成情况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*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任务执行过程中</a:t>
            </a:r>
            <a:r>
              <a:rPr lang="zh-CN" altLang="en-US" b="1" u="sng" dirty="0">
                <a:solidFill>
                  <a:srgbClr val="FF0000"/>
                </a:solidFill>
                <a:ea typeface="微软雅黑" panose="020B0503020204020204" pitchFamily="34" charset="-122"/>
              </a:rPr>
              <a:t>遇到的问题</a:t>
            </a:r>
            <a:endParaRPr lang="en-US" altLang="zh-CN" b="1" u="sng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接下来一周或两周的计划*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程序结构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（函数不展开）、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核心函数代码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的展示*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运行结果与讲义中的结果进行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对比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并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展示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*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marL="457200" lvl="1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注：</a:t>
            </a:r>
            <a:r>
              <a:rPr lang="en-US" altLang="zh-CN" dirty="0">
                <a:solidFill>
                  <a:srgbClr val="002060"/>
                </a:solidFill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群“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编程学习记录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”中有“上次汇报以来的任务安排”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9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80988" y="2370138"/>
            <a:ext cx="84899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9999FF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6000" b="1" dirty="0">
                <a:solidFill>
                  <a:srgbClr val="FF0000"/>
                </a:solidFill>
                <a:latin typeface="华文彩云" pitchFamily="2" charset="-122"/>
                <a:ea typeface="华文彩云" pitchFamily="2" charset="-122"/>
              </a:rPr>
              <a:t>谢谢各位！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5791"/>
            <a:ext cx="8229600" cy="791468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计算机编程学习的组织方法与相关事宜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7879"/>
            <a:ext cx="8229600" cy="446449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自主学习为主、具体指导为辅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负责指导的研究生：</a:t>
            </a:r>
            <a:r>
              <a:rPr lang="zh-CN" altLang="en-US" b="0" dirty="0">
                <a:solidFill>
                  <a:srgbClr val="FF0000"/>
                </a:solidFill>
                <a:ea typeface="微软雅黑" panose="020B0503020204020204" pitchFamily="34" charset="-122"/>
              </a:rPr>
              <a:t>王雨（</a:t>
            </a: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</a:rPr>
              <a:t>2022</a:t>
            </a:r>
            <a:r>
              <a:rPr lang="zh-CN" altLang="en-US" b="0" dirty="0">
                <a:solidFill>
                  <a:srgbClr val="FF0000"/>
                </a:solidFill>
                <a:ea typeface="微软雅黑" panose="020B0503020204020204" pitchFamily="34" charset="-122"/>
              </a:rPr>
              <a:t>级博士研究生）</a:t>
            </a:r>
            <a:endParaRPr lang="en-US" altLang="zh-CN" b="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200400" lvl="7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zh-CN" altLang="en-US" sz="2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董京楠</a:t>
            </a:r>
            <a:r>
              <a:rPr lang="zh-CN" altLang="en-US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级博士研究生）</a:t>
            </a:r>
            <a:endParaRPr lang="en-US" altLang="zh-CN" sz="2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指导方式</a:t>
            </a:r>
            <a:r>
              <a:rPr lang="en-US" altLang="zh-CN" dirty="0">
                <a:solidFill>
                  <a:srgbClr val="002060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研究生</a:t>
            </a:r>
            <a:r>
              <a:rPr lang="en-US" altLang="zh-CN" dirty="0">
                <a:solidFill>
                  <a:srgbClr val="002060"/>
                </a:solidFill>
                <a:ea typeface="微软雅黑" panose="020B0503020204020204" pitchFamily="34" charset="-122"/>
              </a:rPr>
              <a:t>)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每周固定时间汇报编程进度，并依据每个学生的学习进度，单独安排未来一、两周的编程任务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参加汇报的学生：任务到期的学生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日常中碰到的编程问题，随时可以找指定的答疑同学，有解决不了的问题，找老师一起讨论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如果提前完成任务，自行开始下一个任务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16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5791"/>
            <a:ext cx="8229600" cy="791468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一、编程学习相关事宜与组织形式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指导方式</a:t>
            </a:r>
            <a:r>
              <a:rPr lang="en-US" altLang="zh-CN" dirty="0">
                <a:solidFill>
                  <a:srgbClr val="002060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本科生</a:t>
            </a:r>
            <a:r>
              <a:rPr lang="en-US" altLang="zh-CN" dirty="0">
                <a:solidFill>
                  <a:srgbClr val="002060"/>
                </a:solidFill>
                <a:ea typeface="微软雅黑" panose="020B0503020204020204" pitchFamily="34" charset="-122"/>
              </a:rPr>
              <a:t>)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从下周算起，三个周学习编程基础内容，</a:t>
            </a:r>
            <a:r>
              <a:rPr lang="zh-CN" altLang="en-US" b="1" dirty="0">
                <a:solidFill>
                  <a:srgbClr val="002060"/>
                </a:solidFill>
                <a:ea typeface="微软雅黑" panose="020B0503020204020204" pitchFamily="34" charset="-122"/>
              </a:rPr>
              <a:t>不用进行</a:t>
            </a:r>
            <a:r>
              <a:rPr lang="en-US" altLang="zh-CN" b="1" dirty="0">
                <a:solidFill>
                  <a:srgbClr val="002060"/>
                </a:solidFill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solidFill>
                  <a:srgbClr val="002060"/>
                </a:solidFill>
                <a:ea typeface="微软雅黑" panose="020B0503020204020204" pitchFamily="34" charset="-122"/>
              </a:rPr>
              <a:t>汇报</a:t>
            </a:r>
            <a:endParaRPr lang="en-US" altLang="zh-CN" b="1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三个周以后，</a:t>
            </a:r>
            <a:r>
              <a:rPr lang="zh-CN" altLang="en-US" b="1" dirty="0">
                <a:solidFill>
                  <a:srgbClr val="002060"/>
                </a:solidFill>
                <a:ea typeface="微软雅黑" panose="020B0503020204020204" pitchFamily="34" charset="-122"/>
              </a:rPr>
              <a:t>按照小组进行</a:t>
            </a:r>
            <a:r>
              <a:rPr lang="en-US" altLang="zh-CN" b="1" dirty="0">
                <a:solidFill>
                  <a:srgbClr val="002060"/>
                </a:solidFill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solidFill>
                  <a:srgbClr val="002060"/>
                </a:solidFill>
                <a:ea typeface="微软雅黑" panose="020B0503020204020204" pitchFamily="34" charset="-122"/>
              </a:rPr>
              <a:t>汇报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，小组成员轮流汇报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每次</a:t>
            </a:r>
            <a:r>
              <a:rPr lang="en-US" altLang="zh-CN" dirty="0">
                <a:solidFill>
                  <a:srgbClr val="002060"/>
                </a:solidFill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汇报，会单独安排未来一、两周的编程任务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参加汇报的小组：任务到期的小组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日常中碰到的编程问题，可以找指定的答疑同学，有解决不了的问题，找老师一起讨论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如果提前完成任务，自行开始下一个任务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65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5791"/>
            <a:ext cx="8229600" cy="791468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一、编程学习相关事宜与组织形式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注意事项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本科生小组：</a:t>
            </a:r>
            <a:r>
              <a:rPr lang="en-US" altLang="zh-CN" dirty="0">
                <a:solidFill>
                  <a:srgbClr val="002060"/>
                </a:solidFill>
                <a:ea typeface="微软雅黑" panose="020B0503020204020204" pitchFamily="34" charset="-122"/>
              </a:rPr>
              <a:t>4-6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人一组，组内尽可能使用相同编程语言，自行组队</a:t>
            </a:r>
            <a:r>
              <a:rPr lang="en-US" altLang="zh-CN" dirty="0">
                <a:solidFill>
                  <a:srgbClr val="002060"/>
                </a:solidFill>
                <a:ea typeface="微软雅黑" panose="020B0503020204020204" pitchFamily="34" charset="-122"/>
              </a:rPr>
              <a:t>https://docs.qq.com/sheet/DRHZlT3lLUlF2ZENF?ADUIN=1977201540&amp;ADSESSION=1686889289&amp;ADTAG=CLIENT.QQ.5989_.0&amp;ADPUBNO=27321&amp;jumpuin=1977201540&amp;tab=BB08J2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答疑同学会在三周左右进行指定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147C6F-254F-4E76-A199-5E66A4DE4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56" b="61455"/>
          <a:stretch/>
        </p:blipFill>
        <p:spPr>
          <a:xfrm>
            <a:off x="2236632" y="3600127"/>
            <a:ext cx="467073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0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5791"/>
            <a:ext cx="8229600" cy="791468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一、编程学习相关事宜与组织形式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注意事项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请假：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研究生：</a:t>
            </a:r>
            <a:r>
              <a:rPr lang="en-US" altLang="zh-CN" dirty="0">
                <a:solidFill>
                  <a:srgbClr val="002060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与导师沟通；</a:t>
            </a:r>
            <a:r>
              <a:rPr lang="en-US" altLang="zh-CN" dirty="0">
                <a:solidFill>
                  <a:srgbClr val="002060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填写请假登记信息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本科生：</a:t>
            </a:r>
            <a:r>
              <a:rPr lang="en-US" altLang="zh-CN" dirty="0">
                <a:solidFill>
                  <a:srgbClr val="002060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与本组负责的研究生沟通；</a:t>
            </a:r>
            <a:r>
              <a:rPr lang="en-US" altLang="zh-CN" dirty="0">
                <a:solidFill>
                  <a:srgbClr val="002060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填写请假登记信息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8C12E7-BB83-4BED-9C99-685BA3A1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58" y="3265847"/>
            <a:ext cx="7705684" cy="26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5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5791"/>
            <a:ext cx="8229600" cy="791468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二、学习计算机编程的初期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3863"/>
            <a:ext cx="8507288" cy="446449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准备好编程平台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从简易的程序开始入手：只需要基础的</a:t>
            </a:r>
            <a:r>
              <a:rPr lang="en-US" altLang="zh-CN" dirty="0">
                <a:solidFill>
                  <a:srgbClr val="002060"/>
                </a:solidFill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语言知识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推荐网站：</a:t>
            </a:r>
            <a:r>
              <a:rPr lang="en-US" altLang="zh-CN" b="1" dirty="0">
                <a:solidFill>
                  <a:srgbClr val="002060"/>
                </a:solidFill>
                <a:ea typeface="微软雅黑" panose="020B0503020204020204" pitchFamily="34" charset="-122"/>
              </a:rPr>
              <a:t>https://www.runoob.com/csharp/csharp-tutorial.html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掌握文件的读写方法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91A8DB-D169-420D-AC93-02630DE2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312095"/>
            <a:ext cx="6372200" cy="277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7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5791"/>
            <a:ext cx="8229600" cy="791468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三、学习计算机编程的中期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895"/>
            <a:ext cx="8229600" cy="446449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学习目标问题的基础理论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交通网络优化计算机编程讲义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建议也阅读一下相关原始文献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建议的编程实现过程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明确目标问题的输入和输出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设计数据结构，使得编程过程中能够方便的调取所需数据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准备好所需的测试数据，并编程实现数据的导入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把复杂问题拆解为小问题，分别实现一个个小问题（函数）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集成小问题解决复杂问题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76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5791"/>
            <a:ext cx="8229600" cy="791468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三、学习计算机编程的中期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871"/>
            <a:ext cx="8229600" cy="446449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注意事项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编程要建立在掌握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目标问题的基础理论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的基础上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变量和函数的命名要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规范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，尽可能采用相应的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英文完整表述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避免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直接修改参考程序（网上的或者老师编写的）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可以先采用笨办法，先把目标问题实现出来，然后对代码进行优化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多和其它同学讨论编程碰到细节技术问题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自己编程实现目标问题以后，和参考程序（包括其它同学的程序）进行对比，比较正确性或者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精度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，比较程序运行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效率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最后，改良自己的代码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41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5791"/>
            <a:ext cx="8229600" cy="791468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四、学习计算机编程的后期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7879"/>
            <a:ext cx="8229600" cy="446449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摸索窗体应用程序控件的使用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初步具备软件开发的能力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掌握画图（照葫芦画瓢）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计算坐标、画线、画圆、写字、画框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会利用程序生成的数据绘图（建议用</a:t>
            </a:r>
            <a:r>
              <a:rPr lang="en-US" altLang="zh-CN" dirty="0">
                <a:solidFill>
                  <a:srgbClr val="002060"/>
                </a:solidFill>
                <a:ea typeface="微软雅黑" panose="020B0503020204020204" pitchFamily="34" charset="-122"/>
              </a:rPr>
              <a:t>Origin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绘图）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基本能力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要求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在弄清楚目标问题的计算方法的基础上，无论问题多复杂都能够编程实现出来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代码能力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要求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讲究编程规范性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追求代码执行效率</a:t>
            </a: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endParaRPr lang="en-US" altLang="zh-CN" dirty="0">
              <a:solidFill>
                <a:srgbClr val="00206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61785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157259483</TotalTime>
  <Pages>0</Pages>
  <Words>941</Words>
  <Characters>0</Characters>
  <Application>Microsoft Office PowerPoint</Application>
  <DocSecurity>0</DocSecurity>
  <PresentationFormat>自定义</PresentationFormat>
  <Lines>0</Lines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黑体</vt:lpstr>
      <vt:lpstr>华文彩云</vt:lpstr>
      <vt:lpstr>楷体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默认设计模板</vt:lpstr>
      <vt:lpstr>计算机编程学习注意事项</vt:lpstr>
      <vt:lpstr>计算机编程学习的组织方法与相关事宜</vt:lpstr>
      <vt:lpstr>一、编程学习相关事宜与组织形式</vt:lpstr>
      <vt:lpstr>一、编程学习相关事宜与组织形式</vt:lpstr>
      <vt:lpstr>一、编程学习相关事宜与组织形式</vt:lpstr>
      <vt:lpstr>二、学习计算机编程的初期</vt:lpstr>
      <vt:lpstr>三、学习计算机编程的中期</vt:lpstr>
      <vt:lpstr>三、学习计算机编程的中期</vt:lpstr>
      <vt:lpstr>四、学习计算机编程的后期</vt:lpstr>
      <vt:lpstr>五、编程学习次序</vt:lpstr>
      <vt:lpstr>六、计算机编程学习汇报要求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合肥工业大学低碳交通研究中心 申请汇报</dc:title>
  <dc:subject/>
  <dc:creator>Administrator</dc:creator>
  <cp:keywords/>
  <dc:description/>
  <cp:lastModifiedBy>ASUS</cp:lastModifiedBy>
  <cp:revision>532</cp:revision>
  <cp:lastPrinted>1899-12-30T00:00:00Z</cp:lastPrinted>
  <dcterms:created xsi:type="dcterms:W3CDTF">2011-11-16T21:06:53Z</dcterms:created>
  <dcterms:modified xsi:type="dcterms:W3CDTF">2023-06-17T11:18:20Z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