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928225" cy="67976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68">
          <p15:clr>
            <a:srgbClr val="A4A3A4"/>
          </p15:clr>
        </p15:guide>
        <p15:guide id="3" orient="horz" pos="590">
          <p15:clr>
            <a:srgbClr val="A4A3A4"/>
          </p15:clr>
        </p15:guide>
        <p15:guide id="4" orient="horz" pos="753">
          <p15:clr>
            <a:srgbClr val="A4A3A4"/>
          </p15:clr>
        </p15:guide>
        <p15:guide id="5" orient="horz" pos="3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d Fu" initials="cF" lastIdx="2" clrIdx="0">
    <p:extLst>
      <p:ext uri="{19B8F6BF-5375-455C-9EA6-DF929625EA0E}">
        <p15:presenceInfo xmlns:p15="http://schemas.microsoft.com/office/powerpoint/2012/main" userId="a9d18f350813d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F26"/>
    <a:srgbClr val="3F7141"/>
    <a:srgbClr val="FFFFFF"/>
    <a:srgbClr val="254B25"/>
    <a:srgbClr val="006600"/>
    <a:srgbClr val="095D3C"/>
    <a:srgbClr val="659476"/>
    <a:srgbClr val="F5FFF5"/>
    <a:srgbClr val="E7FFE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331" autoAdjust="0"/>
  </p:normalViewPr>
  <p:slideViewPr>
    <p:cSldViewPr showGuides="1">
      <p:cViewPr>
        <p:scale>
          <a:sx n="75" d="100"/>
          <a:sy n="75" d="100"/>
        </p:scale>
        <p:origin x="1320" y="534"/>
      </p:cViewPr>
      <p:guideLst>
        <p:guide pos="416"/>
        <p:guide pos="7268"/>
        <p:guide orient="horz" pos="590"/>
        <p:guide orient="horz" pos="753"/>
        <p:guide orient="horz"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328"/>
    </p:cViewPr>
  </p:sorterViewPr>
  <p:notesViewPr>
    <p:cSldViewPr>
      <p:cViewPr varScale="1">
        <p:scale>
          <a:sx n="119" d="100"/>
          <a:sy n="119" d="100"/>
        </p:scale>
        <p:origin x="68" y="203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fld id="{B547B739-58CF-A24E-997F-D77A7269B292}" type="datetimeFigureOut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  <a:t>2024/1/26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fontAlgn="base"/>
            <a:fld id="{41970AFB-7AED-6049-BFBF-E1DE4EB58336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fld id="{A56328F3-DBA5-514D-BCD2-A752A55B1C84}" type="datetimeFigureOut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  <a:t>2024/1/26</a:t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/>
          </p:cNvSpPr>
          <p:nvPr>
            <p:ph type="body" sz="quarter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2125" cy="341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fontAlgn="base"/>
            <a:fld id="{9D868098-1248-AF4B-9632-94315C0DC7A1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78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0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3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前端后面会演示，我们先简单介绍一下后端</a:t>
            </a:r>
          </a:p>
        </p:txBody>
      </p:sp>
    </p:spTree>
    <p:extLst>
      <p:ext uri="{BB962C8B-B14F-4D97-AF65-F5344CB8AC3E}">
        <p14:creationId xmlns:p14="http://schemas.microsoft.com/office/powerpoint/2010/main" val="345695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虽然前面也使用过</a:t>
            </a:r>
            <a:r>
              <a:rPr lang="en-US" altLang="zh-CN" dirty="0"/>
              <a:t>Golang,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编写过后端程序，这其实我第一次使用</a:t>
            </a:r>
            <a:r>
              <a:rPr lang="en-US" altLang="zh-CN" dirty="0"/>
              <a:t>java</a:t>
            </a:r>
            <a:r>
              <a:rPr lang="zh-CN" altLang="en-US" dirty="0"/>
              <a:t>编写。</a:t>
            </a:r>
          </a:p>
        </p:txBody>
      </p:sp>
    </p:spTree>
    <p:extLst>
      <p:ext uri="{BB962C8B-B14F-4D97-AF65-F5344CB8AC3E}">
        <p14:creationId xmlns:p14="http://schemas.microsoft.com/office/powerpoint/2010/main" val="30157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9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700213"/>
            <a:ext cx="12192000" cy="2736850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trike="noStrike" noProof="1"/>
          </a:p>
        </p:txBody>
      </p:sp>
      <p:pic>
        <p:nvPicPr>
          <p:cNvPr id="2051" name="图片 4" descr="QR 代码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" y="46038"/>
            <a:ext cx="6840538" cy="122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89"/>
            <a:ext cx="9144000" cy="1809749"/>
          </a:xfrm>
        </p:spPr>
        <p:txBody>
          <a:bodyPr anchor="ctr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u="none" strike="noStrike" kern="1200" cap="none" spc="0" normalizeH="0" baseline="0">
                <a:solidFill>
                  <a:schemeClr val="tx1"/>
                </a:solidFill>
                <a:uFillTx/>
                <a:latin typeface="Source Han Serif CN" panose="02020400000000000000" charset="-122"/>
                <a:ea typeface="Source Han Serif CN" panose="0202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7" y="1053000"/>
            <a:ext cx="11835899" cy="5303349"/>
          </a:xfrm>
          <a:prstGeom prst="rect">
            <a:avLst/>
          </a:prstGeom>
        </p:spPr>
        <p:txBody>
          <a:bodyPr>
            <a:normAutofit/>
          </a:bodyPr>
          <a:lstStyle>
            <a:lvl1pPr marL="360680" indent="-360680">
              <a:defRPr sz="2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2pPr>
            <a:lvl3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3pPr>
            <a:lvl4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4pPr>
            <a:lvl5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757" y="6356350"/>
            <a:ext cx="11259836" cy="365124"/>
          </a:xfrm>
        </p:spPr>
        <p:txBody>
          <a:bodyPr anchor="b">
            <a:normAutofit/>
          </a:bodyPr>
          <a:lstStyle>
            <a:lvl1pPr marL="0" indent="0">
              <a:buNone/>
              <a:defRPr sz="1000" baseline="0">
                <a:latin typeface="Source Han Serif CN" panose="02020400000000000000" pitchFamily="18" charset="-128"/>
                <a:cs typeface="Arial" panose="0208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5238" y="6356350"/>
            <a:ext cx="57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48F63A3B-78C7-47BE-AE5E-E10140E04643}" type="slidenum">
              <a:rPr lang="en-US" strike="noStrike" noProof="1" dirty="0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88" y="6356350"/>
            <a:ext cx="338931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Han Sans CN" panose="020B0500000000000000" charset="-122"/>
                <a:ea typeface="Source Han Sans CN" panose="020B0500000000000000" charset="-122"/>
              </a:defRPr>
            </a:lvl1pPr>
          </a:lstStyle>
          <a:p>
            <a:pPr fontAlgn="base"/>
            <a:fld id="{0D7DB13B-A98C-4216-AD36-7C0E0C9139DB}" type="datetime1">
              <a:rPr lang="en-US" altLang="zh-CN" strike="noStrike" noProof="1" smtClean="0">
                <a:latin typeface="Source Han Sans CN" panose="020B0500000000000000" charset="-122"/>
                <a:ea typeface="Source Han Sans CN" panose="020B0500000000000000" charset="-122"/>
                <a:cs typeface="+mn-cs"/>
              </a:rPr>
              <a:t>1/26/2024</a:t>
            </a:fld>
            <a:endParaRPr lang="en-US" strike="noStrike" noProof="1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497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Han Serif SC" charset="-122"/>
                <a:ea typeface="Source Han Serif SC" charset="-122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5238" y="6356350"/>
            <a:ext cx="57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Source Han Sans CN" panose="020B0500000000000000" charset="-122"/>
                <a:ea typeface="Source Han Sans CN" panose="020B0500000000000000" charset="-122"/>
              </a:defRPr>
            </a:lvl1pPr>
          </a:lstStyle>
          <a:p>
            <a:pPr fontAlgn="base"/>
            <a:fld id="{48F63A3B-78C7-47BE-AE5E-E10140E04643}" type="slidenum">
              <a:rPr lang="en-US" strike="noStrike" noProof="1" dirty="0">
                <a:latin typeface="Source Han Sans CN" panose="020B0500000000000000" charset="-122"/>
                <a:ea typeface="Source Han Sans CN" panose="020B0500000000000000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56" y="1412777"/>
            <a:ext cx="5855044" cy="4943120"/>
          </a:xfrm>
          <a:prstGeom prst="rect">
            <a:avLst/>
          </a:prstGeom>
        </p:spPr>
        <p:txBody>
          <a:bodyPr/>
          <a:lstStyle>
            <a:lvl1pPr>
              <a:defRPr sz="2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2pPr>
            <a:lvl3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3pPr>
            <a:lvl4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4pPr>
            <a:lvl5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828456" cy="4943573"/>
          </a:xfrm>
          <a:prstGeom prst="rect">
            <a:avLst/>
          </a:prstGeom>
        </p:spPr>
        <p:txBody>
          <a:bodyPr/>
          <a:lstStyle>
            <a:lvl1pPr>
              <a:defRPr sz="2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2pPr>
            <a:lvl3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3pPr>
            <a:lvl4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4pPr>
            <a:lvl5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Source Han Serif CN" panose="02020400000000000000" charset="-122"/>
                <a:cs typeface="Arial" panose="0208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757" y="6356350"/>
            <a:ext cx="11259836" cy="365124"/>
          </a:xfrm>
        </p:spPr>
        <p:txBody>
          <a:bodyPr anchor="b">
            <a:normAutofit/>
          </a:bodyPr>
          <a:lstStyle>
            <a:lvl1pPr marL="0" indent="0">
              <a:buNone/>
              <a:defRPr sz="1000" u="none" strike="noStrike" kern="1200" cap="none" spc="0" normalizeH="0" baseline="0">
                <a:solidFill>
                  <a:schemeClr val="tx1"/>
                </a:solidFill>
                <a:uFillTx/>
                <a:latin typeface="Source Han Serif CN" panose="02020400000000000000" pitchFamily="18" charset="-128"/>
                <a:cs typeface="Arial" panose="0208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5238" y="6356350"/>
            <a:ext cx="57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48F63A3B-78C7-47BE-AE5E-E10140E04643}" type="slidenum">
              <a:rPr lang="en-US" strike="noStrike" noProof="1" dirty="0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44472" cy="980727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000820"/>
            <a:ext cx="5828456" cy="4839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820"/>
            <a:ext cx="5183188" cy="4839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164757" y="1504876"/>
            <a:ext cx="5855043" cy="4851473"/>
          </a:xfrm>
          <a:prstGeom prst="rect">
            <a:avLst/>
          </a:prstGeo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2pPr>
            <a:lvl3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3pPr>
            <a:lvl4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4pPr>
            <a:lvl5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876"/>
            <a:ext cx="5828456" cy="4851473"/>
          </a:xfrm>
          <a:prstGeom prst="rect">
            <a:avLst/>
          </a:prstGeo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2pPr>
            <a:lvl3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3pPr>
            <a:lvl4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4pPr>
            <a:lvl5pPr>
              <a:defRPr u="none" strike="noStrike" kern="1200" cap="none" spc="0" normalizeH="0">
                <a:solidFill>
                  <a:schemeClr val="tx1"/>
                </a:solidFill>
                <a:uFillTx/>
                <a:latin typeface="Source Han Serif SC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64757" y="6356350"/>
            <a:ext cx="11259836" cy="365124"/>
          </a:xfrm>
        </p:spPr>
        <p:txBody>
          <a:bodyPr anchor="b">
            <a:normAutofit/>
          </a:bodyPr>
          <a:lstStyle>
            <a:lvl1pPr marL="0" indent="0">
              <a:buNone/>
              <a:defRPr sz="1000" baseline="0">
                <a:latin typeface="Source Han Serif CN" panose="02020400000000000000" pitchFamily="18" charset="-128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425238" y="6356350"/>
            <a:ext cx="57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48F63A3B-78C7-47BE-AE5E-E10140E04643}" type="slidenum">
              <a:rPr lang="en-US" strike="noStrike" noProof="1" dirty="0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64757" y="6356350"/>
            <a:ext cx="11259836" cy="365124"/>
          </a:xfrm>
        </p:spPr>
        <p:txBody>
          <a:bodyPr anchor="b">
            <a:normAutofit/>
          </a:bodyPr>
          <a:lstStyle>
            <a:lvl1pPr marL="0" indent="0">
              <a:buNone/>
              <a:defRPr sz="1000" baseline="0">
                <a:latin typeface="Source Han Serif CN" panose="02020400000000000000" pitchFamily="18" charset="-128"/>
                <a:cs typeface="Arial" panose="0208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425238" y="6356350"/>
            <a:ext cx="574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48F63A3B-78C7-47BE-AE5E-E10140E04643}" type="slidenum">
              <a:rPr lang="en-US" strike="noStrike" noProof="1" dirty="0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20638" y="19050"/>
            <a:ext cx="10333037" cy="9175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192088" y="1158875"/>
            <a:ext cx="11807825" cy="50180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952500"/>
            <a:ext cx="12192000" cy="17463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9" name="图片 5" descr="微信图片_20211101165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0050" y="455613"/>
            <a:ext cx="1000125" cy="96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B3561BA9-CDCF-4958-B8AB-66F3BF063E13}" type="slidenum">
              <a:rPr lang="en-US" strike="noStrike" noProof="1" smtClean="0"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思源黑体 CN" panose="020B0500000000000000" pitchFamily="34" charset="-128"/>
          <a:ea typeface="思源黑体 CN" panose="020B0500000000000000" pitchFamily="34" charset="-128"/>
          <a:cs typeface="Arial" panose="02080604020202020204" pitchFamily="34" charset="0"/>
        </a:defRPr>
      </a:lvl1pPr>
    </p:titleStyle>
    <p:bodyStyle>
      <a:lvl1pPr marL="360680" indent="-360680" algn="l" defTabSz="914400" rtl="0" eaLnBrk="1" latinLnBrk="0" hangingPunct="1">
        <a:lnSpc>
          <a:spcPct val="150000"/>
        </a:lnSpc>
        <a:spcBef>
          <a:spcPts val="1000"/>
        </a:spcBef>
        <a:buClr>
          <a:srgbClr val="054F26"/>
        </a:buClr>
        <a:buFont typeface="东文宋体" charset="0"/>
        <a:buChar char="■"/>
        <a:defRPr sz="2800" u="none" strike="noStrike" kern="1200" cap="none" spc="0" normalizeH="0" baseline="0">
          <a:solidFill>
            <a:schemeClr val="tx1"/>
          </a:solidFill>
          <a:uFillTx/>
          <a:latin typeface="思源宋体 CN" panose="02020400000000000000" pitchFamily="18" charset="-128"/>
          <a:ea typeface="思源宋体 CN" panose="02020400000000000000" pitchFamily="18" charset="-128"/>
          <a:cs typeface="Arial" panose="0208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54F26"/>
        </a:buClr>
        <a:buFont typeface="Arial" panose="0208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思源宋体 CN" panose="02020400000000000000" pitchFamily="18" charset="-128"/>
          <a:ea typeface="思源宋体 CN" panose="02020400000000000000" pitchFamily="18" charset="-128"/>
          <a:cs typeface="Arial" panose="0208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54F26"/>
        </a:buClr>
        <a:buFont typeface="Arial" panose="02080604020202020204" pitchFamily="34" charset="0"/>
        <a:buChar char="•"/>
        <a:defRPr sz="2000" u="none" strike="noStrike" kern="1200" cap="none" spc="0" normalizeH="0" baseline="0">
          <a:solidFill>
            <a:schemeClr val="tx1"/>
          </a:solidFill>
          <a:uFillTx/>
          <a:latin typeface="思源宋体 CN" panose="02020400000000000000" pitchFamily="18" charset="-128"/>
          <a:ea typeface="思源宋体 CN" panose="02020400000000000000" pitchFamily="18" charset="-128"/>
          <a:cs typeface="Arial" panose="0208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54F26"/>
        </a:buClr>
        <a:buFont typeface="Arial" panose="02080604020202020204" pitchFamily="34" charset="0"/>
        <a:buChar char="•"/>
        <a:defRPr sz="1800" u="none" strike="noStrike" kern="1200" cap="none" spc="0" normalizeH="0" baseline="0">
          <a:solidFill>
            <a:schemeClr val="tx1"/>
          </a:solidFill>
          <a:uFillTx/>
          <a:latin typeface="思源宋体 CN" panose="02020400000000000000" pitchFamily="18" charset="-128"/>
          <a:ea typeface="思源宋体 CN" panose="02020400000000000000" pitchFamily="18" charset="-128"/>
          <a:cs typeface="Arial" panose="0208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54F26"/>
        </a:buClr>
        <a:buFont typeface="Arial" panose="02080604020202020204" pitchFamily="34" charset="0"/>
        <a:buChar char="•"/>
        <a:defRPr sz="1800" u="none" strike="noStrike" kern="1200" cap="none" spc="0" normalizeH="0" baseline="0">
          <a:solidFill>
            <a:schemeClr val="tx1"/>
          </a:solidFill>
          <a:uFillTx/>
          <a:latin typeface="思源宋体 CN" panose="02020400000000000000" pitchFamily="18" charset="-128"/>
          <a:ea typeface="思源宋体 CN" panose="02020400000000000000" pitchFamily="18" charset="-128"/>
          <a:cs typeface="Arial" panose="0208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E468-CB66-A2D1-905C-70F25247F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图书馆管理系统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21406-8229-C8A2-08FC-756DC7AE6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21311003 - </a:t>
            </a:r>
            <a:r>
              <a:rPr lang="zh-CN" altLang="en-US" dirty="0"/>
              <a:t>胡城</a:t>
            </a:r>
            <a:endParaRPr lang="en-US" altLang="zh-CN" dirty="0"/>
          </a:p>
          <a:p>
            <a:r>
              <a:rPr lang="en-US" altLang="zh-CN" dirty="0"/>
              <a:t>2024.01.26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26C6-2401-3692-CEB7-397FC237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03C8-552D-D9BA-088C-674EA663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  <a:endParaRPr lang="en-US" altLang="zh-CN" dirty="0"/>
          </a:p>
          <a:p>
            <a:r>
              <a:rPr lang="zh-CN" altLang="en-US" dirty="0"/>
              <a:t>数据库设计</a:t>
            </a:r>
            <a:endParaRPr lang="en-US" altLang="zh-CN" dirty="0"/>
          </a:p>
          <a:p>
            <a:r>
              <a:rPr lang="zh-CN" altLang="en-US" dirty="0"/>
              <a:t>系统开发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5FE4-AAC1-7EB9-C4F4-B2D00D534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68E1-34FE-D343-95F7-7FA0783A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原型设计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8957-E3A2-5F8B-973C-FF78614C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9-10</a:t>
            </a:r>
            <a:r>
              <a:rPr lang="zh-CN" altLang="en-US" dirty="0"/>
              <a:t>次实验课内容完成基本需求分析和设计</a:t>
            </a:r>
            <a:endParaRPr lang="en-US" altLang="zh-CN" dirty="0"/>
          </a:p>
          <a:p>
            <a:pPr lvl="1"/>
            <a:r>
              <a:rPr lang="zh-CN" altLang="en-US" dirty="0"/>
              <a:t>概念设计、逻辑结构设计、物理结构设计</a:t>
            </a:r>
            <a:endParaRPr lang="en-US" altLang="zh-CN" dirty="0"/>
          </a:p>
          <a:p>
            <a:r>
              <a:rPr lang="zh-CN" altLang="en-US" dirty="0"/>
              <a:t>以此为基础进行项目原型设计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A896A4-3CD6-64E6-F9F4-35D0072E9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墨刀小助手- 知乎">
            <a:extLst>
              <a:ext uri="{FF2B5EF4-FFF2-40B4-BE49-F238E27FC236}">
                <a16:creationId xmlns:a16="http://schemas.microsoft.com/office/drawing/2014/main" id="{B04E6B9D-F090-9ABF-C036-D9B643A3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958" y="1772885"/>
            <a:ext cx="1152080" cy="11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ma | Software Company | San Francisco CA">
            <a:extLst>
              <a:ext uri="{FF2B5EF4-FFF2-40B4-BE49-F238E27FC236}">
                <a16:creationId xmlns:a16="http://schemas.microsoft.com/office/drawing/2014/main" id="{F75E60B8-06C7-C87F-7FB7-110DC390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171" y="3024967"/>
            <a:ext cx="1739654" cy="17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61252-2347-7A1C-C17B-63DCCBAF0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2" y="3495264"/>
            <a:ext cx="4675260" cy="2629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21869-82E5-FD09-C5B9-7FEC3CE8C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256" y="3462820"/>
            <a:ext cx="4732939" cy="2662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461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27E3-510B-BF5F-9E8B-F9F93CB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数据库设计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DE7E-1A68-78DB-D922-FD5AE1E3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7" y="1053000"/>
            <a:ext cx="5931243" cy="530334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Power Designer</a:t>
            </a:r>
            <a:r>
              <a:rPr lang="zh-CN" altLang="en-US" dirty="0"/>
              <a:t>进行数据库设计</a:t>
            </a:r>
            <a:endParaRPr lang="en-US" altLang="zh-CN" dirty="0"/>
          </a:p>
          <a:p>
            <a:r>
              <a:rPr lang="zh-CN" altLang="en-US" dirty="0"/>
              <a:t>设计思考：</a:t>
            </a:r>
            <a:endParaRPr lang="en-US" altLang="zh-CN" dirty="0"/>
          </a:p>
          <a:p>
            <a:pPr lvl="1"/>
            <a:r>
              <a:rPr lang="zh-CN" altLang="en-US" dirty="0"/>
              <a:t>核心业务包括超期罚款和图书丢失，两者具有共同点，所以可以合并为一种违规类型</a:t>
            </a:r>
            <a:endParaRPr lang="en-US" altLang="zh-CN" dirty="0"/>
          </a:p>
          <a:p>
            <a:pPr lvl="1"/>
            <a:r>
              <a:rPr lang="zh-CN" altLang="en-US" dirty="0"/>
              <a:t>在管理员表中引入级别属性（根管理员，超级管理员，普通管理员），进行分层管理</a:t>
            </a:r>
            <a:endParaRPr lang="en-US" altLang="zh-CN" dirty="0"/>
          </a:p>
          <a:p>
            <a:pPr lvl="1"/>
            <a:r>
              <a:rPr lang="zh-CN" altLang="en-US" dirty="0"/>
              <a:t>如果一类书包含多本，则图书表中图书编号与</a:t>
            </a:r>
            <a:r>
              <a:rPr lang="en-US" altLang="zh-CN" dirty="0"/>
              <a:t>ISBN</a:t>
            </a:r>
            <a:r>
              <a:rPr lang="zh-CN" altLang="en-US" dirty="0"/>
              <a:t>不符合第三范式</a:t>
            </a:r>
            <a:endParaRPr lang="en-US" altLang="zh-CN" dirty="0"/>
          </a:p>
          <a:p>
            <a:pPr lvl="1"/>
            <a:r>
              <a:rPr lang="zh-CN" altLang="en-US" dirty="0"/>
              <a:t>为了开发便利 ，我剔除了不重要的部分非主键属性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741EF-9B2C-F138-52E9-99C8F2BF0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在单人开发中，前期设计是很难一蹴而就的，在后面开发过程中也不会不断思考和修正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CB632-2451-465C-3D11-712D6FA2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06" y="1484865"/>
            <a:ext cx="5770458" cy="46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DFA3-AC8A-7854-B40E-84EEFDBA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系统开发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52AD-5166-24D4-EC0D-7E0A92D7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程序，前后端分离开发</a:t>
            </a:r>
            <a:endParaRPr lang="en-US" altLang="zh-CN" dirty="0"/>
          </a:p>
          <a:p>
            <a:r>
              <a:rPr lang="zh-CN" altLang="en-US" dirty="0"/>
              <a:t>技术栈选择：</a:t>
            </a:r>
            <a:endParaRPr lang="en-US" altLang="zh-CN" dirty="0"/>
          </a:p>
          <a:p>
            <a:pPr lvl="1"/>
            <a:r>
              <a:rPr lang="zh-CN" altLang="en-US" dirty="0"/>
              <a:t>前端：</a:t>
            </a:r>
            <a:r>
              <a:rPr lang="en-US" altLang="zh-CN" dirty="0"/>
              <a:t>Vue3</a:t>
            </a:r>
            <a:r>
              <a:rPr lang="zh-CN" altLang="en-US" dirty="0"/>
              <a:t>，</a:t>
            </a:r>
            <a:r>
              <a:rPr lang="en-US" altLang="zh-CN" dirty="0"/>
              <a:t>Element</a:t>
            </a:r>
            <a:r>
              <a:rPr lang="zh-CN" altLang="en-US" dirty="0"/>
              <a:t>，</a:t>
            </a:r>
            <a:r>
              <a:rPr lang="en-US" altLang="zh-CN" dirty="0" err="1"/>
              <a:t>axios</a:t>
            </a:r>
            <a:endParaRPr lang="en-US" altLang="zh-CN" dirty="0"/>
          </a:p>
          <a:p>
            <a:pPr lvl="1"/>
            <a:r>
              <a:rPr lang="zh-CN" altLang="en-US" dirty="0"/>
              <a:t>后端：</a:t>
            </a:r>
            <a:r>
              <a:rPr lang="en-US" altLang="zh-CN" dirty="0" err="1"/>
              <a:t>SpringBoot</a:t>
            </a:r>
            <a:r>
              <a:rPr lang="en-US" altLang="zh-CN" dirty="0"/>
              <a:t>, </a:t>
            </a:r>
            <a:r>
              <a:rPr lang="en-US" altLang="zh-CN" dirty="0" err="1"/>
              <a:t>MyBatis</a:t>
            </a:r>
            <a:r>
              <a:rPr lang="en-US" altLang="zh-CN" dirty="0"/>
              <a:t>, MySQL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98A5-27C6-8F01-0F9E-A4438F1F8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1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EFD-BC99-E8BC-28A2-CAF95F8A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系统开发 </a:t>
            </a:r>
            <a:r>
              <a:rPr lang="en-US" altLang="zh-CN" dirty="0"/>
              <a:t>– </a:t>
            </a:r>
            <a:r>
              <a:rPr lang="zh-CN" altLang="en-US" dirty="0"/>
              <a:t>后端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DF2B-599E-5024-4571-D8AA5773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框架（</a:t>
            </a:r>
            <a:r>
              <a:rPr lang="en-US" altLang="zh-CN" dirty="0"/>
              <a:t>Spring MVC, Spring, </a:t>
            </a:r>
            <a:r>
              <a:rPr lang="en-US" altLang="zh-CN" dirty="0" err="1"/>
              <a:t>MyBatis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持久层 </a:t>
            </a:r>
            <a:r>
              <a:rPr lang="en-US" altLang="zh-CN" dirty="0"/>
              <a:t>DAO:  </a:t>
            </a:r>
            <a:r>
              <a:rPr lang="zh-CN" altLang="en-US" dirty="0"/>
              <a:t>负责与数据库进行联络与交互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数据库系统原理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>
                <a:solidFill>
                  <a:srgbClr val="FF0000"/>
                </a:solidFill>
              </a:rPr>
              <a:t>课程联系最紧密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业务层 </a:t>
            </a:r>
            <a:r>
              <a:rPr lang="en-US" altLang="zh-CN" dirty="0"/>
              <a:t>Service</a:t>
            </a:r>
            <a:r>
              <a:rPr lang="zh-CN" altLang="en-US" dirty="0"/>
              <a:t>：封装了业务代码</a:t>
            </a:r>
            <a:endParaRPr lang="en-US" altLang="zh-CN" dirty="0"/>
          </a:p>
          <a:p>
            <a:pPr lvl="1"/>
            <a:r>
              <a:rPr lang="zh-CN" altLang="en-US" dirty="0"/>
              <a:t>表现层 </a:t>
            </a:r>
            <a:r>
              <a:rPr lang="en-US" altLang="zh-CN" dirty="0"/>
              <a:t>Controller</a:t>
            </a:r>
            <a:r>
              <a:rPr lang="zh-CN" altLang="en-US" dirty="0"/>
              <a:t>：暴露</a:t>
            </a:r>
            <a:r>
              <a:rPr lang="en-US" altLang="zh-CN" dirty="0"/>
              <a:t>API</a:t>
            </a:r>
            <a:r>
              <a:rPr lang="zh-CN" altLang="en-US" dirty="0"/>
              <a:t>，与前端交互</a:t>
            </a:r>
            <a:endParaRPr lang="en-US" altLang="zh-CN" dirty="0"/>
          </a:p>
          <a:p>
            <a:r>
              <a:rPr lang="zh-CN" altLang="en-US" dirty="0"/>
              <a:t>举个例子，管理员登录接口</a:t>
            </a:r>
            <a:endParaRPr lang="en-US" altLang="zh-CN" dirty="0"/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：通过管理员编号查找密码</a:t>
            </a:r>
            <a:endParaRPr lang="en-US" altLang="zh-CN" dirty="0"/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：管理员是否存在，判断密码是否正确 </a:t>
            </a:r>
            <a:endParaRPr lang="en-US" altLang="zh-CN" dirty="0"/>
          </a:p>
          <a:p>
            <a:pPr lvl="1"/>
            <a:r>
              <a:rPr lang="en-US" altLang="zh-CN" dirty="0"/>
              <a:t>Controller</a:t>
            </a:r>
            <a:r>
              <a:rPr lang="zh-CN" altLang="en-US" dirty="0"/>
              <a:t>：接收编号与密码，验证格式，最后反正结果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AA68E-3A09-0CB2-7C39-EFF7ABCA9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https://worktile.com/blog/pingcode-24/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C42E-BCD9-02F1-6EA5-F7392CC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系统开发</a:t>
            </a:r>
            <a:r>
              <a:rPr lang="en-US" altLang="zh-CN" dirty="0"/>
              <a:t> – </a:t>
            </a:r>
            <a:r>
              <a:rPr lang="zh-CN" altLang="en-US" dirty="0"/>
              <a:t>后端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5A07-8ACC-2E93-F74F-FCF5A4AB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 持久层框架，基于</a:t>
            </a:r>
            <a:r>
              <a:rPr lang="en-US" altLang="zh-CN" dirty="0"/>
              <a:t>JDBC</a:t>
            </a:r>
            <a:r>
              <a:rPr lang="zh-CN" altLang="en-US" dirty="0"/>
              <a:t>进行封装</a:t>
            </a:r>
            <a:endParaRPr lang="en-US" altLang="zh-CN" dirty="0"/>
          </a:p>
          <a:p>
            <a:r>
              <a:rPr lang="zh-CN" altLang="en-US" dirty="0"/>
              <a:t>优势：</a:t>
            </a:r>
            <a:endParaRPr lang="en-US" altLang="zh-CN" dirty="0"/>
          </a:p>
          <a:p>
            <a:pPr lvl="1"/>
            <a:r>
              <a:rPr lang="zh-CN" altLang="en-US" dirty="0"/>
              <a:t>更方便部署和使用</a:t>
            </a:r>
            <a:endParaRPr lang="en-US" altLang="zh-CN" dirty="0"/>
          </a:p>
          <a:p>
            <a:pPr lvl="1"/>
            <a:r>
              <a:rPr lang="zh-CN" altLang="en-US" dirty="0"/>
              <a:t>使用动态</a:t>
            </a:r>
            <a:r>
              <a:rPr lang="en-US" altLang="zh-CN" dirty="0"/>
              <a:t>SQL</a:t>
            </a:r>
            <a:r>
              <a:rPr lang="zh-CN" altLang="en-US" dirty="0"/>
              <a:t>语句，方便维护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文件与</a:t>
            </a:r>
            <a:r>
              <a:rPr lang="en-US" altLang="zh-CN" dirty="0"/>
              <a:t>DAO</a:t>
            </a:r>
            <a:r>
              <a:rPr lang="zh-CN" altLang="en-US" dirty="0"/>
              <a:t>（</a:t>
            </a:r>
            <a:r>
              <a:rPr lang="en-US" altLang="zh-CN" dirty="0"/>
              <a:t>Mapper</a:t>
            </a:r>
            <a:r>
              <a:rPr lang="zh-CN" altLang="en-US" dirty="0"/>
              <a:t>）层绑定</a:t>
            </a:r>
            <a:br>
              <a:rPr lang="en-US" altLang="zh-CN" dirty="0"/>
            </a:br>
            <a:r>
              <a:rPr lang="zh-CN" altLang="en-US" dirty="0"/>
              <a:t>减少</a:t>
            </a:r>
            <a:r>
              <a:rPr lang="en-US" altLang="zh-CN" dirty="0"/>
              <a:t>Java</a:t>
            </a:r>
            <a:r>
              <a:rPr lang="zh-CN" altLang="en-US" dirty="0"/>
              <a:t>代码与</a:t>
            </a:r>
            <a:r>
              <a:rPr lang="en-US" altLang="zh-CN" dirty="0"/>
              <a:t>SQL</a:t>
            </a:r>
            <a:r>
              <a:rPr lang="zh-CN" altLang="en-US" dirty="0"/>
              <a:t>语句的耦合性</a:t>
            </a:r>
            <a:endParaRPr lang="en-US" altLang="zh-CN" dirty="0"/>
          </a:p>
          <a:p>
            <a:r>
              <a:rPr lang="zh-CN" altLang="en-US" dirty="0"/>
              <a:t>举个例子，读者查询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CE23-A793-90FD-4127-3B67F804C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979017-75C1-6CFB-4082-EA409447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20" y="5661155"/>
            <a:ext cx="826380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List&lt;Reader&gt;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query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(Reader reader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Integer pageNum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Integer pageSize)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370C-6BC6-A18F-2EBA-96609095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系统开发</a:t>
            </a:r>
            <a:r>
              <a:rPr lang="en-US" altLang="zh-CN" dirty="0"/>
              <a:t> – </a:t>
            </a:r>
            <a:r>
              <a:rPr lang="zh-CN" altLang="en-US" dirty="0"/>
              <a:t>后端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C3A3-368A-8730-8839-FB961499B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FE4B4B-72B8-2D02-8445-8CF03B4AF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07" y="1087130"/>
            <a:ext cx="10918374" cy="5448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&lt;select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="query"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resultMap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="readerMap"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select reader.id, reader.name, reader.phone, role.id as rid, role.name as rname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from reader, reader_role as role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&lt;where&gt;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reader.role_id = role.id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="reader.id!=null"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and reader.id = #{reader.id}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&lt;/if&gt;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    &lt;if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="reader.name!=null"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and reader.name like CONCAT('%',#{reader.name},'%')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&lt;/if&gt;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    &lt;if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="reader.phone!=null"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and phone like CONCAT('%',#{reader.phone},'%')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&lt;/if&gt;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    &lt;if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="reader.role.id!=null"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and role_id=#{reader.role.id}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&lt;/if&gt;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&lt;/where&gt;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order by reader.id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    limit #{pageNum}, #{pageSize}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  <a:cs typeface="Inziu Iosevka SC" panose="02000509000000000000" pitchFamily="49" charset="-122"/>
              </a:rPr>
              <a:t>&lt;/select&gt;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50E3-1C00-84E8-2E1D-FA5A93BBB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For Listening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01763-0004-8102-592A-4A6BADA36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21311003 - </a:t>
            </a:r>
            <a:r>
              <a:rPr lang="zh-CN" altLang="en-US" dirty="0"/>
              <a:t>胡城</a:t>
            </a:r>
            <a:endParaRPr lang="en-US" altLang="zh-CN" dirty="0"/>
          </a:p>
          <a:p>
            <a:r>
              <a:rPr lang="en-US" altLang="zh-CN" dirty="0"/>
              <a:t>2024.01.26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03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Han">
      <a:majorFont>
        <a:latin typeface="Source Han Sans CN"/>
        <a:ea typeface="Source Han Sans CN"/>
        <a:cs typeface=""/>
      </a:majorFont>
      <a:minorFont>
        <a:latin typeface="Source Han Serif CN"/>
        <a:ea typeface="Source Han Serif CN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587</Words>
  <Application>Microsoft Office PowerPoint</Application>
  <PresentationFormat>Widescreen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Inziu Iosevka SC</vt:lpstr>
      <vt:lpstr>Source Han Sans CN</vt:lpstr>
      <vt:lpstr>Source Han Serif CN</vt:lpstr>
      <vt:lpstr>Source Han Serif SC</vt:lpstr>
      <vt:lpstr>东文宋体</vt:lpstr>
      <vt:lpstr>思源黑体 CN</vt:lpstr>
      <vt:lpstr>思源宋体 CN</vt:lpstr>
      <vt:lpstr>Arial</vt:lpstr>
      <vt:lpstr>Calibri</vt:lpstr>
      <vt:lpstr>Office 主题</vt:lpstr>
      <vt:lpstr>图书馆管理系统</vt:lpstr>
      <vt:lpstr>开发流程</vt:lpstr>
      <vt:lpstr>1. 原型设计</vt:lpstr>
      <vt:lpstr>2. 数据库设计 </vt:lpstr>
      <vt:lpstr>3. 系统开发 </vt:lpstr>
      <vt:lpstr>3. 系统开发 – 后端</vt:lpstr>
      <vt:lpstr>3. 系统开发 – 后端</vt:lpstr>
      <vt:lpstr>3. 系统开发 – 后端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Yuxin</dc:creator>
  <cp:lastModifiedBy>cloud Fu</cp:lastModifiedBy>
  <cp:revision>607</cp:revision>
  <cp:lastPrinted>2023-10-23T07:28:17Z</cp:lastPrinted>
  <dcterms:created xsi:type="dcterms:W3CDTF">2023-10-23T07:28:17Z</dcterms:created>
  <dcterms:modified xsi:type="dcterms:W3CDTF">2024-01-26T13:38:58Z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