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3"/>
  </p:notesMasterIdLst>
  <p:sldIdLst>
    <p:sldId id="406" r:id="rId2"/>
    <p:sldId id="261" r:id="rId3"/>
    <p:sldId id="262" r:id="rId4"/>
    <p:sldId id="400" r:id="rId5"/>
    <p:sldId id="265" r:id="rId6"/>
    <p:sldId id="416" r:id="rId7"/>
    <p:sldId id="417" r:id="rId8"/>
    <p:sldId id="418" r:id="rId9"/>
    <p:sldId id="419" r:id="rId10"/>
    <p:sldId id="420" r:id="rId11"/>
    <p:sldId id="367" r:id="rId12"/>
    <p:sldId id="366" r:id="rId13"/>
    <p:sldId id="358" r:id="rId14"/>
    <p:sldId id="359" r:id="rId15"/>
    <p:sldId id="266" r:id="rId16"/>
    <p:sldId id="269" r:id="rId17"/>
    <p:sldId id="421" r:id="rId18"/>
    <p:sldId id="422" r:id="rId19"/>
    <p:sldId id="423" r:id="rId20"/>
    <p:sldId id="387" r:id="rId21"/>
    <p:sldId id="388" r:id="rId22"/>
    <p:sldId id="389" r:id="rId23"/>
    <p:sldId id="277" r:id="rId24"/>
    <p:sldId id="278" r:id="rId25"/>
    <p:sldId id="279" r:id="rId26"/>
    <p:sldId id="368" r:id="rId27"/>
    <p:sldId id="281" r:id="rId28"/>
    <p:sldId id="282" r:id="rId29"/>
    <p:sldId id="283" r:id="rId30"/>
    <p:sldId id="284" r:id="rId31"/>
    <p:sldId id="378" r:id="rId32"/>
    <p:sldId id="379" r:id="rId33"/>
    <p:sldId id="380" r:id="rId34"/>
    <p:sldId id="381" r:id="rId35"/>
    <p:sldId id="382" r:id="rId36"/>
    <p:sldId id="384" r:id="rId37"/>
    <p:sldId id="390" r:id="rId38"/>
    <p:sldId id="383" r:id="rId39"/>
    <p:sldId id="407" r:id="rId40"/>
    <p:sldId id="410" r:id="rId41"/>
    <p:sldId id="411" r:id="rId42"/>
    <p:sldId id="412" r:id="rId43"/>
    <p:sldId id="413" r:id="rId44"/>
    <p:sldId id="414" r:id="rId45"/>
    <p:sldId id="415" r:id="rId46"/>
    <p:sldId id="285" r:id="rId47"/>
    <p:sldId id="424" r:id="rId48"/>
    <p:sldId id="286" r:id="rId49"/>
    <p:sldId id="287" r:id="rId50"/>
    <p:sldId id="288" r:id="rId51"/>
    <p:sldId id="289" r:id="rId52"/>
    <p:sldId id="292" r:id="rId53"/>
    <p:sldId id="293" r:id="rId54"/>
    <p:sldId id="425" r:id="rId55"/>
    <p:sldId id="426" r:id="rId56"/>
    <p:sldId id="427" r:id="rId57"/>
    <p:sldId id="295" r:id="rId58"/>
    <p:sldId id="428" r:id="rId59"/>
    <p:sldId id="300" r:id="rId60"/>
    <p:sldId id="324" r:id="rId61"/>
    <p:sldId id="369" r:id="rId6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97A11B"/>
    <a:srgbClr val="FF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5766" autoAdjust="0"/>
  </p:normalViewPr>
  <p:slideViewPr>
    <p:cSldViewPr showGuides="1">
      <p:cViewPr varScale="1">
        <p:scale>
          <a:sx n="97" d="100"/>
          <a:sy n="97" d="100"/>
        </p:scale>
        <p:origin x="91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BECA1EF5-64D2-4A0C-A871-FB03DDB4933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945C0-E3E2-4A46-BB59-E14875912D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3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335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李约瑟《中国科学技术史</a:t>
            </a:r>
            <a:r>
              <a:rPr lang="en-US" altLang="zh-CN" sz="1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,V.2, </a:t>
            </a:r>
            <a:r>
              <a:rPr lang="zh-CN" altLang="zh-CN" sz="1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科学思想史》</a:t>
            </a:r>
            <a:r>
              <a:rPr lang="en-US" altLang="zh-CN" sz="1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P8</a:t>
            </a:r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984D2D4-BA88-4136-880C-05A6C9CA389E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9610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-2695575" y="0"/>
            <a:ext cx="11947525" cy="6721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85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13FE575-F66E-4137-AB39-BC5DAAC268FD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0944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1C6263-E501-4538-BCD2-EBAF5CFE1CD1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181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6BB3805-6B5C-49F9-9F75-9F1C2406A737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433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E5D2EE-9EEC-4657-9829-FA5834E304E6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852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945C0-E3E2-4A46-BB59-E14875912D1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0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79EDD31-8A2A-456D-B34D-CE35533EED8B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6790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5DA7D9-B535-4280-BDB2-7DD2151A70D9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8471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97DFDF-AD2A-4038-A12A-7C4A1A81DC5C}" type="slidenum">
              <a:rPr lang="zh-CN" altLang="en-US" smtClean="0"/>
              <a:pPr/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218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92935F9-3AAA-46D1-82AF-677B99141EA7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937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0D25F7B-F7C2-429A-8E14-7526ACDAE554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5114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C2A2F8-98A0-41C9-831F-C95E688D22C8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582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508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429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816911213" y="-2147483648"/>
            <a:ext cx="661146125" cy="214748364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352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-2695575" y="0"/>
            <a:ext cx="11947525" cy="6721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地球周长</a:t>
            </a:r>
            <a:r>
              <a:rPr lang="en-US" altLang="zh-CN" smtClean="0"/>
              <a:t>40076km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埃拉托色尼博学多才，他不仅通晓天文，而且熟知地理；又是诗人、历史学家、语言学家、哲学家，曾担任过亚历山大博物馆的馆长。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　　细心的埃拉托色尼发现：离亚历山大城约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公里的塞恩城</a:t>
            </a:r>
            <a:r>
              <a:rPr lang="en-US" altLang="zh-CN" dirty="0" smtClean="0"/>
              <a:t>(</a:t>
            </a:r>
            <a:r>
              <a:rPr lang="zh-CN" altLang="en-US" dirty="0" smtClean="0"/>
              <a:t>今埃及阿斯旺附近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夏日正午的阳光可以一直照到井底，因而这时候所有地面上的直立物都应该没有影子。但是，亚历山大城地面上的直立物却有一段很短的影子。他认为：直立物的影子是由亚历山大城的阳光与直立物形成的夹角所造成。从地球是圆球和阳光直线传播这两个前提出发，从假想的地心向塞恩城和亚历山大城引两条直线，其中的夹角应等于亚历山大城的阳光与直立物形成的夹角。按照相似三角形的比例关系，已知两地之间的距离，便能测出地球的圆周长。埃拉托色尼测出夹角约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度，是地球圆周角</a:t>
            </a:r>
            <a:r>
              <a:rPr lang="en-US" altLang="zh-CN" dirty="0" smtClean="0"/>
              <a:t>(360</a:t>
            </a:r>
            <a:r>
              <a:rPr lang="zh-CN" altLang="en-US" dirty="0" smtClean="0"/>
              <a:t>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的五十分之一，由此推算地球的周长大约为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万公里，这与实际地球周长</a:t>
            </a:r>
            <a:r>
              <a:rPr lang="en-US" altLang="zh-CN" dirty="0" smtClean="0"/>
              <a:t>(40076</a:t>
            </a:r>
            <a:r>
              <a:rPr lang="zh-CN" altLang="en-US" dirty="0" smtClean="0"/>
              <a:t>公里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相差无几。他还算出太阳与地球间距离为</a:t>
            </a:r>
            <a:r>
              <a:rPr lang="en-US" altLang="zh-CN" dirty="0" smtClean="0"/>
              <a:t>1.47</a:t>
            </a:r>
            <a:r>
              <a:rPr lang="zh-CN" altLang="en-US" dirty="0" smtClean="0"/>
              <a:t>亿公里，和实际距离</a:t>
            </a:r>
            <a:r>
              <a:rPr lang="en-US" altLang="zh-CN" dirty="0" smtClean="0"/>
              <a:t>1.49</a:t>
            </a:r>
            <a:r>
              <a:rPr lang="zh-CN" altLang="en-US" dirty="0" smtClean="0"/>
              <a:t>亿公里也惊人地相近。这充分反映了埃拉托色尼的学说和智慧。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　　埃拉托色尼是首先使用“地理学”名称的人，从此代替传统的“地方志”，写成了三卷专著。书中描述了地球的形状、大小和海陆分布。埃拉托色尼还用经纬网绘制地图，最早把物理学的原理与数学方法相结合，创立了数理地理学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FFC898B-30E1-4D54-B3D4-7A8002F3BD23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471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first high-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c</a:t>
            </a:r>
            <a:r>
              <a:rPr lang="en-US" altLang="zh-CN" smtClean="0"/>
              <a:t> superconductor was discovered in 1986 by IBM researchers Georg Bednorz and K. Alex Müller,</a:t>
            </a:r>
            <a:r>
              <a:rPr lang="en-US" altLang="zh-CN" baseline="30000" smtClean="0"/>
              <a:t>[2][3]</a:t>
            </a:r>
            <a:r>
              <a:rPr lang="en-US" altLang="zh-CN" smtClean="0"/>
              <a:t> who were awarded the 1987 Nobel Prize in Physics "for their important break-through in the discovery of superconductivity in ceramic materials".</a:t>
            </a:r>
            <a:r>
              <a:rPr lang="en-US" altLang="zh-CN" baseline="30000" smtClean="0"/>
              <a:t>[4]</a:t>
            </a: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21E620-874A-4628-8F63-48605E86AF46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6023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8B21-F0A2-49AC-8970-98C5B3696C24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7FD49-19E5-40A9-BA18-0AB54ADB1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D22A-7308-4F06-BE3A-EC070B1266C8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E928-6BDA-445F-BDF9-5E3D9F560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1B79-3E88-4A63-B8F1-9D547376AE25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15504-302C-404E-9747-88E99F84C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8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806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2ECD9-A996-468B-8974-17FF5851068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231B-0407-434A-BF2E-31947F037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2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26A0-9C4F-41BA-9AF3-99E66EEB0106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C8DC-B311-4F34-9067-51F2EDBC5B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89735-F5DD-4CAF-91FB-AAB1691C1E46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C7D6-9E50-499D-9132-33B8E95F3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3156-48BA-48FC-86F1-A771F074F7F6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EC233-11CF-4848-AF28-8426A2F71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079FE-B39B-4265-9E84-EA143DF99B2E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C7507-CBCC-4CBA-AC2A-000DCB7C8F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8E6E-A5A8-4D22-9E40-7DED3D321A6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E944-02AA-486C-95CC-F7B3531BE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7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AA1F-4A7C-4C2C-A866-1C14F869D84D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95A10-226E-4B4B-A4CF-B899E338A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B9EF1-45F7-4C4F-8241-6622BBA29A79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0E383-940E-43F2-B31C-38CFFA3D8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1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EC1CD71A-5ABE-4930-8E5C-3596EECD27B4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03F165-0D07-47E7-805C-A455AF0BA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cglc.fudan.edu.c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hylab.fudan.edu.cn/doku.php?id=course:platform" TargetMode="Externa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2063552" y="1052736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8800" b="1" dirty="0">
                <a:solidFill>
                  <a:schemeClr val="bg1"/>
                </a:solidFill>
              </a:rPr>
              <a:t>基础物理实验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52725" y="3214688"/>
            <a:ext cx="6986588" cy="280660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绪论一</a:t>
            </a:r>
            <a:endParaRPr kumimoji="0" lang="en-US" altLang="zh-CN" sz="6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复旦大学物理教学实验中心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http://Phylab.fudan.edu.cn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http://10.107.0.71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887688"/>
            <a:ext cx="2114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8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j-ea"/>
              </a:rPr>
              <a:t>1.3 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基础物理实验的主要内容</a:t>
            </a:r>
          </a:p>
        </p:txBody>
      </p:sp>
      <p:sp>
        <p:nvSpPr>
          <p:cNvPr id="15363" name="内容占位符 3"/>
          <p:cNvSpPr>
            <a:spLocks noGrp="1"/>
          </p:cNvSpPr>
          <p:nvPr>
            <p:ph idx="1"/>
          </p:nvPr>
        </p:nvSpPr>
        <p:spPr>
          <a:xfrm>
            <a:off x="839788" y="1417639"/>
            <a:ext cx="10080625" cy="49387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力学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：弦线上波的传播规律、转动惯量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热学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：液氮比汽化热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光学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：透镜焦距测量、牛顿环、光的衍射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电磁学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：圆线圈和亥姆霍兹线圈、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谐振电路、直流电桥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近代前沿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：量子论实验、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光实验、磁阻效应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现代测量技术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：数字示波器的使用、计算机实测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报告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：实验报告的书写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数据处理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劳动教育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：实验课结束后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分钟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0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7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229600" cy="923925"/>
          </a:xfrm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5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最美的十大物理实验            </a:t>
            </a:r>
            <a:endParaRPr lang="zh-CN" altLang="zh-CN" smtClean="0"/>
          </a:p>
        </p:txBody>
      </p:sp>
      <p:sp>
        <p:nvSpPr>
          <p:cNvPr id="15363" name="Text Box 1028"/>
          <p:cNvSpPr>
            <a:spLocks noGrp="1" noChangeArrowheads="1"/>
          </p:cNvSpPr>
          <p:nvPr>
            <p:ph idx="1"/>
          </p:nvPr>
        </p:nvSpPr>
        <p:spPr>
          <a:xfrm>
            <a:off x="1952625" y="1285876"/>
            <a:ext cx="8229600" cy="5078413"/>
          </a:xfrm>
        </p:spPr>
        <p:txBody>
          <a:bodyPr>
            <a:spAutoFit/>
          </a:bodyPr>
          <a:lstStyle/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用单电子做的杨氏双缝干涉实验（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1961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伽利略的落体实验（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1600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左右）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密立根油滴实验（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1909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牛顿用棱镜将日光分解为七色的实验（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1665—1666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5.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杨氏用光作的干涉实验（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1801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6.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卡文迪许用扭秤测定万有引力常数的实验（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1798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7.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埃拉托色尼测定地球周长的实验（约公元前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300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8.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伽利略的斜面实验（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1600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左右）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9.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卢瑟福用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ɑ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粒子散射发现原子核的实验（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1911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10.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傅科摆的实验（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1851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15364" name="直接连接符 7"/>
          <p:cNvSpPr>
            <a:spLocks noChangeShapeType="1"/>
          </p:cNvSpPr>
          <p:nvPr/>
        </p:nvSpPr>
        <p:spPr bwMode="auto">
          <a:xfrm>
            <a:off x="2452689" y="4786314"/>
            <a:ext cx="6643687" cy="1587"/>
          </a:xfrm>
          <a:prstGeom prst="line">
            <a:avLst/>
          </a:prstGeom>
          <a:noFill/>
          <a:ln w="444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矩形 8"/>
          <p:cNvSpPr>
            <a:spLocks noChangeArrowheads="1"/>
          </p:cNvSpPr>
          <p:nvPr/>
        </p:nvSpPr>
        <p:spPr bwMode="auto">
          <a:xfrm>
            <a:off x="2024064" y="6345239"/>
            <a:ext cx="7672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https://baike.baidu.com/item/</a:t>
            </a:r>
            <a:r>
              <a:rPr lang="zh-CN" altLang="zh-CN" sz="1800">
                <a:latin typeface="Calibri" panose="020F0502020204030204" pitchFamily="34" charset="0"/>
                <a:ea typeface="宋体" panose="02010600030101010101" pitchFamily="2" charset="-122"/>
              </a:rPr>
              <a:t>十大经典物理实验</a:t>
            </a:r>
            <a:r>
              <a:rPr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/7052845?fr=aladdin</a:t>
            </a:r>
            <a:endParaRPr lang="zh-CN" altLang="en-US" sz="1800">
              <a:solidFill>
                <a:srgbClr val="FFC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utoUpdateAnimBg="0"/>
      <p:bldP spid="15363" grpId="0" bldLvl="0" autoUpdateAnimBg="0"/>
      <p:bldP spid="153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地球周长是多少？</a:t>
            </a:r>
            <a:endParaRPr lang="zh-CN" altLang="zh-CN" dirty="0" smtClean="0"/>
          </a:p>
        </p:txBody>
      </p:sp>
      <p:sp>
        <p:nvSpPr>
          <p:cNvPr id="20483" name="内容占位符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742950" indent="-742950" eaLnBrk="1" hangingPunct="1">
              <a:buFont typeface="Arial" panose="020B0604020202020204" pitchFamily="34" charset="0"/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4×10</a:t>
            </a:r>
            <a:r>
              <a:rPr lang="en-US" altLang="zh-CN" sz="3600" baseline="300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km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indent="-742950" eaLnBrk="1" hangingPunct="1">
              <a:buFont typeface="Arial" panose="020B0604020202020204" pitchFamily="34" charset="0"/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4×10</a:t>
            </a:r>
            <a:r>
              <a:rPr lang="en-US" altLang="zh-CN" sz="3600" baseline="300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km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indent="-742950" eaLnBrk="1" hangingPunct="1">
              <a:buFont typeface="Arial" panose="020B0604020202020204" pitchFamily="34" charset="0"/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4×10</a:t>
            </a:r>
            <a:r>
              <a:rPr lang="en-US" altLang="zh-CN" sz="3600" baseline="300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km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indent="-742950" eaLnBrk="1" hangingPunct="1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埃拉托色尼测定地球周长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1027" descr="egy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t="8694" r="19827" b="23711"/>
          <a:stretch>
            <a:fillRect/>
          </a:stretch>
        </p:blipFill>
        <p:spPr bwMode="auto">
          <a:xfrm>
            <a:off x="1952626" y="1500188"/>
            <a:ext cx="4468813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6881813" y="1500189"/>
            <a:ext cx="3429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FC000"/>
                </a:solidFill>
                <a:latin typeface="微软雅黑" panose="020B0503020204020204" pitchFamily="34" charset="-122"/>
              </a:rPr>
              <a:t>问题：</a:t>
            </a:r>
            <a:endParaRPr lang="en-US" altLang="zh-CN" sz="4000" b="1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C000"/>
                </a:solidFill>
                <a:latin typeface="微软雅黑" panose="020B0503020204020204" pitchFamily="34" charset="-122"/>
              </a:rPr>
              <a:t>给你一根直杆，你能否测出地球的周长？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095500" y="1357313"/>
            <a:ext cx="5608638" cy="4870450"/>
            <a:chOff x="571472" y="1357298"/>
            <a:chExt cx="5608590" cy="4869926"/>
          </a:xfrm>
        </p:grpSpPr>
        <p:sp>
          <p:nvSpPr>
            <p:cNvPr id="7" name="椭圆 6"/>
            <p:cNvSpPr/>
            <p:nvPr/>
          </p:nvSpPr>
          <p:spPr>
            <a:xfrm>
              <a:off x="1928773" y="1785877"/>
              <a:ext cx="714369" cy="35714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91" name="TextBox 7"/>
            <p:cNvSpPr txBox="1">
              <a:spLocks noChangeArrowheads="1"/>
            </p:cNvSpPr>
            <p:nvPr/>
          </p:nvSpPr>
          <p:spPr bwMode="auto">
            <a:xfrm>
              <a:off x="2285957" y="1357298"/>
              <a:ext cx="1338252" cy="36984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亚历山大城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3786132" y="5571657"/>
              <a:ext cx="714369" cy="35715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93" name="TextBox 9"/>
            <p:cNvSpPr txBox="1">
              <a:spLocks noChangeArrowheads="1"/>
            </p:cNvSpPr>
            <p:nvPr/>
          </p:nvSpPr>
          <p:spPr bwMode="auto">
            <a:xfrm>
              <a:off x="4286190" y="5214508"/>
              <a:ext cx="877880" cy="36984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塞恩城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71472" y="6071666"/>
              <a:ext cx="4286213" cy="71429"/>
            </a:xfrm>
            <a:prstGeom prst="line">
              <a:avLst/>
            </a:prstGeom>
            <a:ln w="571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5" name="TextBox 12"/>
            <p:cNvSpPr txBox="1">
              <a:spLocks noChangeArrowheads="1"/>
            </p:cNvSpPr>
            <p:nvPr/>
          </p:nvSpPr>
          <p:spPr bwMode="auto">
            <a:xfrm>
              <a:off x="5071996" y="5857376"/>
              <a:ext cx="1108066" cy="36984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北回归线</a:t>
              </a:r>
            </a:p>
          </p:txBody>
        </p:sp>
      </p:grp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311276"/>
            <a:ext cx="45720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内容占位符 5" descr="图片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1" y="1500188"/>
            <a:ext cx="5381625" cy="4525962"/>
          </a:xfrm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埃拉托色尼测定地球周长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05413" y="6143625"/>
            <a:ext cx="5605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微软雅黑" panose="020B0503020204020204" pitchFamily="34" charset="-122"/>
              </a:rPr>
              <a:t>L = 360</a:t>
            </a:r>
            <a:r>
              <a:rPr kumimoji="1" lang="en-US" altLang="zh-CN" b="1">
                <a:solidFill>
                  <a:schemeClr val="bg1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</a:t>
            </a:r>
            <a:r>
              <a:rPr kumimoji="1" lang="en-US" altLang="zh-CN" b="1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chemeClr val="bg1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 800 / 7.2 </a:t>
            </a:r>
            <a:r>
              <a:rPr kumimoji="1" lang="zh-CN" altLang="en-US" b="1">
                <a:solidFill>
                  <a:schemeClr val="bg1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千米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1916833"/>
            <a:ext cx="10801200" cy="3816424"/>
          </a:xfrm>
        </p:spPr>
        <p:txBody>
          <a:bodyPr rtlCol="0">
            <a:normAutofit/>
          </a:bodyPr>
          <a:lstStyle/>
          <a:p>
            <a:pPr marL="0" indent="-180000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2.1 </a:t>
            </a:r>
            <a:r>
              <a:rPr lang="zh-CN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物理实验在物理学</a:t>
            </a:r>
            <a:r>
              <a:rPr lang="zh-CN" altLang="zh-CN" sz="4000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研究与</a:t>
            </a:r>
            <a:r>
              <a:rPr lang="zh-CN" altLang="zh-CN" sz="4000" dirty="0" smtClean="0">
                <a:solidFill>
                  <a:srgbClr val="FFC000"/>
                </a:solidFill>
                <a:latin typeface="微软雅黑" pitchFamily="34" charset="-122"/>
                <a:cs typeface="+mn-cs"/>
              </a:rPr>
              <a:t>发展</a:t>
            </a:r>
            <a:r>
              <a:rPr lang="zh-CN" altLang="zh-CN" sz="4000" dirty="0" smtClean="0">
                <a:solidFill>
                  <a:schemeClr val="bg1"/>
                </a:solidFill>
                <a:latin typeface="微软雅黑" pitchFamily="34" charset="-122"/>
                <a:cs typeface="+mn-cs"/>
              </a:rPr>
              <a:t>中</a:t>
            </a:r>
            <a:r>
              <a:rPr lang="zh-CN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的作用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2.2 </a:t>
            </a:r>
            <a:r>
              <a:rPr lang="zh-CN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物理实验对物理学在</a:t>
            </a:r>
            <a:r>
              <a:rPr lang="zh-CN" altLang="zh-CN" sz="4000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其他</a:t>
            </a:r>
            <a:r>
              <a:rPr lang="zh-CN" altLang="zh-CN" sz="4000" dirty="0" smtClean="0">
                <a:solidFill>
                  <a:srgbClr val="FFC000"/>
                </a:solidFill>
                <a:latin typeface="微软雅黑" pitchFamily="34" charset="-122"/>
                <a:cs typeface="+mn-cs"/>
              </a:rPr>
              <a:t>学科</a:t>
            </a:r>
            <a:r>
              <a:rPr lang="zh-CN" altLang="zh-CN" sz="4000" dirty="0" smtClean="0">
                <a:solidFill>
                  <a:schemeClr val="bg1"/>
                </a:solidFill>
                <a:latin typeface="微软雅黑" pitchFamily="34" charset="-122"/>
                <a:cs typeface="+mn-cs"/>
              </a:rPr>
              <a:t>中</a:t>
            </a:r>
            <a:r>
              <a:rPr lang="zh-CN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应用的意义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2.3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改变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轻视实践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的传统观念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+mj-ea"/>
              </a:rPr>
              <a:t>2.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基础物理实验的主要内容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indent="-1800000"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2.1 </a:t>
            </a:r>
            <a:r>
              <a:rPr lang="zh-CN" altLang="zh-CN" b="1" dirty="0">
                <a:solidFill>
                  <a:schemeClr val="bg1"/>
                </a:solidFill>
                <a:latin typeface="+mj-ea"/>
                <a:cs typeface="+mj-cs"/>
              </a:rPr>
              <a:t>物理实验在物理学研究与发展中的作用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从物理学史看物理实验的重要性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经典物理学的建立</a:t>
            </a:r>
            <a:r>
              <a:rPr lang="zh-CN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力学（伽里略）</a:t>
            </a:r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cs typeface="+mn-cs"/>
              </a:rPr>
              <a:t> 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电磁学（库仑、法拉第、麦克斯韦）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光学（杨氏、菲涅耳）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近代物理学的建立</a:t>
            </a:r>
            <a:r>
              <a:rPr lang="zh-CN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三大发现（X光、放射性、电子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cs typeface="+mn-cs"/>
              </a:rPr>
              <a:t>）——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从宏观到微观 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两朵乌云（黑体辐射、迈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克耳逊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－莫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雷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实验）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物理学家看物理实验的重要性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35000" y="1700213"/>
            <a:ext cx="10369550" cy="3043237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b="1" u="sng" dirty="0">
                <a:solidFill>
                  <a:srgbClr val="FFC000"/>
                </a:solidFill>
                <a:latin typeface="微软雅黑" panose="020B0503020204020204" pitchFamily="34" charset="-122"/>
              </a:rPr>
              <a:t>牛顿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：“探求事物属性的准确方法是从实验中把他们推导出来。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考察我的理论的方法就在于考虑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</a:rPr>
              <a:t>我所提出的实验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是否确实证明了这个理论；或者提出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</a:rPr>
              <a:t>新的实验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去验证这个理论。”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6750" y="1550988"/>
            <a:ext cx="1112837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36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杨振宁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：“象我这样有了一点名气的人也有不好的影响。在国内有许多青年人都希望搞我这一行（指搞理论），但是，象我这样的人，中国目前不是急需。要增加中国的社会生产力需要的是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很多会动手的人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029"/>
          <p:cNvSpPr txBox="1"/>
          <p:nvPr/>
        </p:nvSpPr>
        <p:spPr>
          <a:xfrm>
            <a:off x="725488" y="4076700"/>
            <a:ext cx="11095037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endParaRPr lang="en-US" altLang="zh-CN" sz="2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36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叶企孙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：“对于象李政道这样优秀的学生，理论课可以免上，只参加考试；但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实验不能免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，每个必做。”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物理学家看物理实验的重要性</a:t>
            </a:r>
          </a:p>
        </p:txBody>
      </p:sp>
    </p:spTree>
    <p:extLst>
      <p:ext uri="{BB962C8B-B14F-4D97-AF65-F5344CB8AC3E}">
        <p14:creationId xmlns:p14="http://schemas.microsoft.com/office/powerpoint/2010/main" val="35951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628775"/>
            <a:ext cx="11102975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物理学是一门实验科学。在物理学的发展过程中，实验是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决定性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的因素。发现新的物理现象，寻找物理规律，验证物理定律等等，都</a:t>
            </a:r>
            <a:r>
              <a:rPr lang="zh-CN" altLang="en-US" sz="3600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只能依靠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实验。离开了实验，物理理论就会成为“无源之水，无本之木”，不可能得到发展。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物理学家看物理实验的重要性</a:t>
            </a:r>
          </a:p>
        </p:txBody>
      </p:sp>
    </p:spTree>
    <p:extLst>
      <p:ext uri="{BB962C8B-B14F-4D97-AF65-F5344CB8AC3E}">
        <p14:creationId xmlns:p14="http://schemas.microsoft.com/office/powerpoint/2010/main" val="13207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课程教材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6147" name="Picture 1027" descr="教材封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892300"/>
            <a:ext cx="3117850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形标注 11"/>
          <p:cNvSpPr/>
          <p:nvPr/>
        </p:nvSpPr>
        <p:spPr>
          <a:xfrm>
            <a:off x="9840416" y="4581128"/>
            <a:ext cx="2163762" cy="654050"/>
          </a:xfrm>
          <a:prstGeom prst="wedgeEllipseCallout">
            <a:avLst>
              <a:gd name="adj1" fmla="val -85704"/>
              <a:gd name="adj2" fmla="val -1994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参考教材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471306"/>
            <a:ext cx="3672408" cy="5177570"/>
          </a:xfrm>
          <a:prstGeom prst="rect">
            <a:avLst/>
          </a:prstGeom>
        </p:spPr>
      </p:pic>
      <p:sp>
        <p:nvSpPr>
          <p:cNvPr id="16" name="椭圆形标注 15"/>
          <p:cNvSpPr/>
          <p:nvPr/>
        </p:nvSpPr>
        <p:spPr>
          <a:xfrm>
            <a:off x="335360" y="274638"/>
            <a:ext cx="3960440" cy="1033975"/>
          </a:xfrm>
          <a:prstGeom prst="wedgeEllipseCallout">
            <a:avLst>
              <a:gd name="adj1" fmla="val 28277"/>
              <a:gd name="adj2" fmla="val 1078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本课程主教材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62465"/>
          <p:cNvSpPr>
            <a:spLocks noGrp="1"/>
          </p:cNvSpPr>
          <p:nvPr/>
        </p:nvSpPr>
        <p:spPr bwMode="auto">
          <a:xfrm>
            <a:off x="2441575" y="1374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3600" b="1">
                <a:solidFill>
                  <a:srgbClr val="FFC000"/>
                </a:solidFill>
              </a:rPr>
              <a:t>以诺贝尔物理学奖为例</a:t>
            </a:r>
            <a:r>
              <a:rPr lang="zh-CN" altLang="en-US" sz="4400">
                <a:solidFill>
                  <a:srgbClr val="FFC000"/>
                </a:solidFill>
              </a:rPr>
              <a:t>：</a:t>
            </a:r>
          </a:p>
        </p:txBody>
      </p:sp>
      <p:sp>
        <p:nvSpPr>
          <p:cNvPr id="30723" name="文本占位符 62466"/>
          <p:cNvSpPr>
            <a:spLocks noGrp="1"/>
          </p:cNvSpPr>
          <p:nvPr/>
        </p:nvSpPr>
        <p:spPr bwMode="auto">
          <a:xfrm>
            <a:off x="2316163" y="2517776"/>
            <a:ext cx="76009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80%</a:t>
            </a:r>
            <a:r>
              <a:rPr lang="zh-CN" altLang="en-US" sz="2800" b="1">
                <a:latin typeface="宋体" panose="02010600030101010101" pitchFamily="2" charset="-122"/>
              </a:rPr>
              <a:t>以上的诺贝尔物理学奖给了实验物理学家。 </a:t>
            </a:r>
            <a:r>
              <a:rPr lang="en-US" altLang="zh-CN" sz="2800" b="1">
                <a:latin typeface="宋体" panose="02010600030101010101" pitchFamily="2" charset="-122"/>
              </a:rPr>
              <a:t>20%</a:t>
            </a:r>
            <a:r>
              <a:rPr lang="zh-CN" altLang="en-US" sz="2800" b="1">
                <a:latin typeface="宋体" panose="02010600030101010101" pitchFamily="2" charset="-122"/>
              </a:rPr>
              <a:t>的奖中很多是实验和理论物理学家分享的。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实验成果可以很快得奖，而理论成果要经过至少两个实验的检验。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有的建立在共同实验基础上的成果可以连续几次获奖。</a:t>
            </a:r>
          </a:p>
        </p:txBody>
      </p:sp>
      <p:pic>
        <p:nvPicPr>
          <p:cNvPr id="30724" name="图片 62468" descr="col-ph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186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FF00"/>
                </a:solidFill>
                <a:latin typeface="微软雅黑" panose="020B0503020204020204" pitchFamily="34" charset="-122"/>
              </a:rPr>
              <a:t>可靠的实验立即获学术界承认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n-cs"/>
              </a:rPr>
              <a:t>Heike </a:t>
            </a:r>
            <a:r>
              <a:rPr lang="en-US" altLang="zh-CN" dirty="0" err="1">
                <a:cs typeface="+mn-cs"/>
              </a:rPr>
              <a:t>Kamerlingh</a:t>
            </a:r>
            <a:r>
              <a:rPr lang="en-US" altLang="zh-CN" dirty="0">
                <a:cs typeface="+mn-cs"/>
              </a:rPr>
              <a:t> </a:t>
            </a:r>
            <a:r>
              <a:rPr lang="en-US" altLang="zh-CN" dirty="0" err="1">
                <a:cs typeface="+mn-cs"/>
              </a:rPr>
              <a:t>Onnes</a:t>
            </a:r>
            <a:r>
              <a:rPr lang="en-US" altLang="zh-CN" dirty="0">
                <a:cs typeface="+mn-cs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1911 </a:t>
            </a:r>
            <a:r>
              <a:rPr lang="zh-CN" altLang="en-US" dirty="0">
                <a:cs typeface="+mn-cs"/>
              </a:rPr>
              <a:t>发现超导，</a:t>
            </a:r>
            <a:r>
              <a:rPr lang="en-US" altLang="zh-CN" dirty="0">
                <a:cs typeface="+mn-cs"/>
              </a:rPr>
              <a:t>1913</a:t>
            </a:r>
            <a:r>
              <a:rPr lang="zh-CN" altLang="en-US" dirty="0">
                <a:cs typeface="+mn-cs"/>
              </a:rPr>
              <a:t>年即获得</a:t>
            </a:r>
            <a:r>
              <a:rPr lang="en-US" altLang="zh-CN" dirty="0">
                <a:cs typeface="+mn-cs"/>
              </a:rPr>
              <a:t>Nobel</a:t>
            </a:r>
            <a:r>
              <a:rPr lang="zh-CN" altLang="en-US" dirty="0">
                <a:cs typeface="+mn-cs"/>
              </a:rPr>
              <a:t>奖</a:t>
            </a:r>
            <a:r>
              <a:rPr lang="en-US" altLang="zh-CN" dirty="0">
                <a:cs typeface="+mn-cs"/>
              </a:rPr>
              <a:t>;</a:t>
            </a:r>
          </a:p>
          <a:p>
            <a:pPr>
              <a:defRPr/>
            </a:pPr>
            <a:r>
              <a:rPr lang="zh-CN" altLang="en-US" dirty="0">
                <a:cs typeface="+mn-cs"/>
              </a:rPr>
              <a:t>巴丁、库伯、施里弗</a:t>
            </a:r>
            <a:r>
              <a:rPr lang="en-US" altLang="zh-CN" dirty="0">
                <a:cs typeface="+mn-cs"/>
              </a:rPr>
              <a:t>1957</a:t>
            </a:r>
            <a:r>
              <a:rPr lang="zh-CN" altLang="en-US" dirty="0">
                <a:cs typeface="+mn-cs"/>
              </a:rPr>
              <a:t>年理论解释超导获诺贝尔奖；</a:t>
            </a:r>
            <a:endParaRPr lang="en-US" altLang="zh-CN" dirty="0">
              <a:cs typeface="+mn-cs"/>
            </a:endParaRPr>
          </a:p>
          <a:p>
            <a:pPr>
              <a:defRPr/>
            </a:pPr>
            <a:r>
              <a:rPr lang="en-US" altLang="zh-CN" dirty="0">
                <a:cs typeface="+mn-cs"/>
              </a:rPr>
              <a:t>G. Bednorz and K. A. Müller</a:t>
            </a: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1986</a:t>
            </a:r>
            <a:r>
              <a:rPr lang="zh-CN" altLang="en-US" dirty="0">
                <a:cs typeface="+mn-cs"/>
              </a:rPr>
              <a:t>年发现高温超导电性，</a:t>
            </a:r>
            <a:r>
              <a:rPr lang="en-US" altLang="zh-CN" dirty="0">
                <a:cs typeface="+mn-cs"/>
              </a:rPr>
              <a:t>1987</a:t>
            </a:r>
            <a:r>
              <a:rPr lang="zh-CN" altLang="en-US" dirty="0">
                <a:cs typeface="+mn-cs"/>
              </a:rPr>
              <a:t>年立即获诺贝尔奖</a:t>
            </a:r>
            <a:endParaRPr lang="en-US" altLang="zh-CN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</a:t>
            </a:r>
            <a:r>
              <a:rPr lang="zh-CN" altLang="en-US" dirty="0">
                <a:cs typeface="+mn-cs"/>
              </a:rPr>
              <a:t>高温超导的理论机制研究现在还在完善中</a:t>
            </a:r>
            <a:endParaRPr lang="en-US" altLang="zh-CN" dirty="0">
              <a:cs typeface="+mn-cs"/>
            </a:endParaRPr>
          </a:p>
          <a:p>
            <a:pPr>
              <a:defRPr/>
            </a:pPr>
            <a:endParaRPr lang="zh-CN" alt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744664" y="1"/>
            <a:ext cx="8651875" cy="1516063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很多理论物理成果被实验证实后， 才获诺贝尔奖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7488" y="2204864"/>
            <a:ext cx="9361040" cy="26463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cs typeface="+mn-cs"/>
              </a:rPr>
              <a:t>如弱相互作用中宇称不守恒：</a:t>
            </a:r>
            <a:endParaRPr lang="en-US" altLang="zh-CN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</a:t>
            </a:r>
            <a:r>
              <a:rPr lang="zh-CN" altLang="en-US" dirty="0">
                <a:cs typeface="+mn-cs"/>
              </a:rPr>
              <a:t>李政道、杨振宁</a:t>
            </a:r>
            <a:r>
              <a:rPr lang="en-US" altLang="zh-CN" dirty="0">
                <a:solidFill>
                  <a:srgbClr val="FFFF00"/>
                </a:solidFill>
                <a:cs typeface="+mn-cs"/>
              </a:rPr>
              <a:t>1956</a:t>
            </a:r>
            <a:r>
              <a:rPr lang="zh-CN" altLang="en-US" dirty="0">
                <a:cs typeface="+mn-cs"/>
              </a:rPr>
              <a:t>年在理论上提出；</a:t>
            </a:r>
            <a:endParaRPr lang="en-US" altLang="zh-CN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</a:t>
            </a:r>
            <a:r>
              <a:rPr lang="zh-CN" altLang="en-US" dirty="0">
                <a:cs typeface="+mn-cs"/>
              </a:rPr>
              <a:t>吴健雄</a:t>
            </a:r>
            <a:r>
              <a:rPr lang="en-US" altLang="zh-CN" dirty="0">
                <a:cs typeface="+mn-cs"/>
              </a:rPr>
              <a:t>3</a:t>
            </a:r>
            <a:r>
              <a:rPr lang="zh-CN" altLang="en-US" dirty="0">
                <a:cs typeface="+mn-cs"/>
              </a:rPr>
              <a:t>个月后开始实验，后来予以证明；</a:t>
            </a:r>
            <a:endParaRPr lang="en-US" altLang="zh-CN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>
                <a:cs typeface="+mn-cs"/>
              </a:rPr>
              <a:t>  </a:t>
            </a:r>
            <a:r>
              <a:rPr lang="en-US" altLang="zh-CN" dirty="0">
                <a:solidFill>
                  <a:srgbClr val="FFFF00"/>
                </a:solidFill>
                <a:cs typeface="+mn-cs"/>
              </a:rPr>
              <a:t>1957</a:t>
            </a:r>
            <a:r>
              <a:rPr lang="zh-CN" altLang="en-US" dirty="0">
                <a:cs typeface="+mn-cs"/>
              </a:rPr>
              <a:t>年底李、杨获奖。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1760539"/>
            <a:ext cx="10972800" cy="49815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材料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：物性测试、新材料的发现、制备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化学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：光谱分析、放射性测量、激光分离同位素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生物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：各类显微镜（光学显微镜、电子显微镜、X光显微镜、原子力显微镜），DNA操纵、切割、重组以及双螺旋结构的分析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医学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：诊断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X光、CT、核磁共振、超声波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Font typeface="Arial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             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治疗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放射性、激光、微波、</a:t>
            </a:r>
            <a:r>
              <a:rPr lang="el-GR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γ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刀</a:t>
            </a:r>
          </a:p>
          <a:p>
            <a:pPr algn="just" eaLnBrk="1" fontAlgn="auto" hangingPunct="1">
              <a:lnSpc>
                <a:spcPct val="90000"/>
              </a:lnSpc>
              <a:spcBef>
                <a:spcPts val="1800"/>
              </a:spcBef>
              <a:spcAft>
                <a:spcPct val="30000"/>
              </a:spcAft>
              <a:buNone/>
              <a:defRPr/>
            </a:pPr>
            <a:r>
              <a:rPr lang="zh-CN" altLang="en-US" sz="3500" b="1" dirty="0">
                <a:solidFill>
                  <a:srgbClr val="FFC000"/>
                </a:solidFill>
                <a:latin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3500" b="1" dirty="0">
                <a:solidFill>
                  <a:srgbClr val="FFFF00"/>
                </a:solidFill>
                <a:latin typeface="微软雅黑" pitchFamily="34" charset="-122"/>
                <a:sym typeface="微软雅黑" pitchFamily="34" charset="-122"/>
              </a:rPr>
              <a:t>结论：物理实验是物理学在其他学科中应用的桥梁</a:t>
            </a:r>
            <a:endParaRPr lang="zh-CN" altLang="en-US" sz="3500" b="1" dirty="0">
              <a:solidFill>
                <a:srgbClr val="FFFF00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j-ea"/>
              </a:rPr>
              <a:t>2.2  </a:t>
            </a:r>
            <a:r>
              <a:rPr lang="zh-CN" altLang="zh-CN" b="1" dirty="0">
                <a:solidFill>
                  <a:schemeClr val="bg1"/>
                </a:solidFill>
                <a:latin typeface="+mj-ea"/>
              </a:rPr>
              <a:t>物理实验对物理学在其他学科中应用的意义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j-ea"/>
              </a:rPr>
              <a:t>2.3 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改变轻视实践的传统观念</a:t>
            </a:r>
          </a:p>
        </p:txBody>
      </p:sp>
      <p:sp>
        <p:nvSpPr>
          <p:cNvPr id="3584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400">
                <a:solidFill>
                  <a:srgbClr val="FFC000"/>
                </a:solidFill>
                <a:latin typeface="微软雅黑" panose="020B0503020204020204" pitchFamily="34" charset="-122"/>
              </a:rPr>
              <a:t>李约瑟之迷</a:t>
            </a:r>
            <a:endParaRPr lang="en-US" altLang="zh-CN" sz="4400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</a:rPr>
              <a:t>       为什么资本主义和现代科学起源于西欧而不是中国或其他文明？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</a:rPr>
              <a:t>解答李约瑟之迷</a:t>
            </a:r>
            <a:endParaRPr lang="zh-CN" altLang="en-US" sz="5400" b="1">
              <a:solidFill>
                <a:schemeClr val="bg1"/>
              </a:solidFill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“儒家相信宇宙的道德秩序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‘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天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’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”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他们使用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‘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道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’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一词，主要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——如果不是唯一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——是指人类社会里的理想道路或秩序。这在他们对待精神世界和知识的态度上表现得很明显。他们固然没有把个人与社会人分开，也没有把社会人与整个自然界分开，可是他们向来主张，研究人类的唯一适当对象就是人本身。因此，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</a:rPr>
              <a:t>在整个中国历史上，儒家反对对自然进行科学的探索，并反对对技术做科学的解释和推广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。”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4"/>
          <p:cNvSpPr>
            <a:spLocks noChangeArrowheads="1"/>
          </p:cNvSpPr>
          <p:nvPr/>
        </p:nvSpPr>
        <p:spPr bwMode="auto">
          <a:xfrm>
            <a:off x="911424" y="1124744"/>
            <a:ext cx="1036915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爱因斯坦在致斯威泽（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J.E.Switzer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）的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信中谈到</a:t>
            </a:r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科学的起源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“西方科学的发展是以两个伟大的成就为基础的：希腊哲学家（在欧几里得几何学中）发明了形式逻辑体系，以及（在文艺复兴时期）发现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通过系统的实验有可能找出因果关系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。在我看来，</a:t>
            </a:r>
            <a:r>
              <a:rPr lang="zh-CN" altLang="en-US" dirty="0">
                <a:solidFill>
                  <a:srgbClr val="B1D8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人们不必对中国圣贤没能做出这些进步感到惊讶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。这些发现竟然被做出来了才是令人惊讶的。”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eaLnBrk="1" fontAlgn="auto" hangingPunct="1">
              <a:spcBef>
                <a:spcPts val="1800"/>
              </a:spcBef>
              <a:spcAft>
                <a:spcPts val="1800"/>
              </a:spcAft>
              <a:buNone/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《论语》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：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樊迟请学稼，子曰：吾不如老农。请学为圃，曰：吾不如老圃。樊迟出。子曰：小人哉，樊须也！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36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物理学以实验为本，</a:t>
            </a:r>
            <a:r>
              <a:rPr lang="zh-CN" altLang="en-US" sz="36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但要重视</a:t>
            </a:r>
            <a:r>
              <a:rPr lang="zh-CN" altLang="zh-CN" sz="36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实验课程学习与科学实验</a:t>
            </a:r>
            <a:r>
              <a:rPr lang="zh-CN" altLang="en-US" sz="3600" b="1" dirty="0">
                <a:solidFill>
                  <a:srgbClr val="FFC000"/>
                </a:solidFill>
                <a:latin typeface="微软雅黑" pitchFamily="34" charset="-122"/>
                <a:cs typeface="+mn-cs"/>
              </a:rPr>
              <a:t>训练，就如逆水行舟。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社会上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轻视实践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现象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cs typeface="+mn-cs"/>
              </a:rPr>
              <a:t>--</a:t>
            </a:r>
            <a:r>
              <a:rPr lang="zh-CN" altLang="zh-CN" dirty="0" smtClean="0">
                <a:solidFill>
                  <a:srgbClr val="FFC000"/>
                </a:solidFill>
                <a:latin typeface="微软雅黑" pitchFamily="34" charset="-122"/>
                <a:cs typeface="+mn-cs"/>
              </a:rPr>
              <a:t>根深蒂固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Rectangle 13"/>
          <p:cNvSpPr>
            <a:spLocks noChangeArrowheads="1"/>
          </p:cNvSpPr>
          <p:nvPr/>
        </p:nvSpPr>
        <p:spPr bwMode="auto">
          <a:xfrm>
            <a:off x="1919289" y="260350"/>
            <a:ext cx="8569325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989" name="组合 8"/>
          <p:cNvGrpSpPr>
            <a:grpSpLocks/>
          </p:cNvGrpSpPr>
          <p:nvPr/>
        </p:nvGrpSpPr>
        <p:grpSpPr bwMode="auto">
          <a:xfrm>
            <a:off x="2208214" y="476250"/>
            <a:ext cx="6484937" cy="1963738"/>
            <a:chOff x="684213" y="476250"/>
            <a:chExt cx="6484467" cy="1963083"/>
          </a:xfrm>
        </p:grpSpPr>
        <p:sp>
          <p:nvSpPr>
            <p:cNvPr id="30727" name="Rectangle 2"/>
            <p:cNvSpPr>
              <a:spLocks noChangeArrowheads="1"/>
            </p:cNvSpPr>
            <p:nvPr/>
          </p:nvSpPr>
          <p:spPr bwMode="auto">
            <a:xfrm>
              <a:off x="1908086" y="476250"/>
              <a:ext cx="4031958" cy="6458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zh-CN" b="1">
                  <a:solidFill>
                    <a:schemeClr val="accent6">
                      <a:lumMod val="50000"/>
                    </a:schemeClr>
                  </a:solidFill>
                  <a:ea typeface="宋体" charset="-122"/>
                  <a:cs typeface="Arial" charset="0"/>
                </a:rPr>
                <a:t>Samuel C.C. Ting</a:t>
              </a:r>
              <a:endParaRPr lang="en-US" altLang="zh-CN">
                <a:solidFill>
                  <a:schemeClr val="accent6">
                    <a:lumMod val="50000"/>
                  </a:schemeClr>
                </a:solidFill>
                <a:ea typeface="宋体" charset="-122"/>
              </a:endParaRPr>
            </a:p>
            <a:p>
              <a:pPr eaLnBrk="1" hangingPunct="1">
                <a:defRPr/>
              </a:pPr>
              <a:r>
                <a:rPr lang="zh-CN" altLang="zh-CN" b="1">
                  <a:solidFill>
                    <a:schemeClr val="accent6">
                      <a:lumMod val="50000"/>
                    </a:schemeClr>
                  </a:solidFill>
                  <a:ea typeface="宋体" charset="-122"/>
                  <a:cs typeface="Arial" charset="0"/>
                </a:rPr>
                <a:t>The Nobel Prize in Physics 1976</a:t>
              </a:r>
              <a:r>
                <a:rPr lang="zh-CN" altLang="zh-CN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 </a:t>
              </a:r>
              <a:endParaRPr lang="en-US" altLang="zh-CN">
                <a:solidFill>
                  <a:schemeClr val="accent6">
                    <a:lumMod val="50000"/>
                  </a:schemeClr>
                </a:solidFill>
                <a:ea typeface="宋体" charset="-122"/>
              </a:endParaRPr>
            </a:p>
          </p:txBody>
        </p:sp>
        <p:sp>
          <p:nvSpPr>
            <p:cNvPr id="30728" name="Rectangle 10"/>
            <p:cNvSpPr>
              <a:spLocks noChangeArrowheads="1"/>
            </p:cNvSpPr>
            <p:nvPr/>
          </p:nvSpPr>
          <p:spPr bwMode="auto">
            <a:xfrm>
              <a:off x="684213" y="1915633"/>
              <a:ext cx="6484467" cy="523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zh-CN" sz="1400" dirty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Samuel C.C. Ting's speech at the Nobel Banquet, December 10, 1976</a:t>
              </a:r>
              <a:endParaRPr lang="en-US" altLang="zh-CN" sz="1400" dirty="0">
                <a:solidFill>
                  <a:schemeClr val="accent6">
                    <a:lumMod val="50000"/>
                  </a:schemeClr>
                </a:solidFill>
                <a:ea typeface="宋体" charset="-122"/>
              </a:endParaRPr>
            </a:p>
            <a:p>
              <a:pPr eaLnBrk="1" hangingPunct="1">
                <a:defRPr/>
              </a:pPr>
              <a:endParaRPr lang="zh-CN" altLang="en-US" sz="1400" dirty="0">
                <a:solidFill>
                  <a:schemeClr val="accent6">
                    <a:lumMod val="50000"/>
                  </a:schemeClr>
                </a:solidFill>
                <a:ea typeface="宋体" charset="-122"/>
              </a:endParaRPr>
            </a:p>
          </p:txBody>
        </p:sp>
        <p:sp>
          <p:nvSpPr>
            <p:cNvPr id="30729" name="Rectangle 12"/>
            <p:cNvSpPr>
              <a:spLocks noChangeArrowheads="1"/>
            </p:cNvSpPr>
            <p:nvPr/>
          </p:nvSpPr>
          <p:spPr bwMode="auto">
            <a:xfrm>
              <a:off x="684213" y="1483977"/>
              <a:ext cx="2952536" cy="3697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zh-CN" b="1">
                  <a:solidFill>
                    <a:schemeClr val="accent6">
                      <a:lumMod val="50000"/>
                    </a:schemeClr>
                  </a:solidFill>
                  <a:ea typeface="宋体" charset="-122"/>
                  <a:cs typeface="Arial" charset="0"/>
                </a:rPr>
                <a:t>Banquet Speech</a:t>
              </a:r>
              <a:endParaRPr lang="zh-CN" altLang="zh-CN">
                <a:solidFill>
                  <a:schemeClr val="accent6">
                    <a:lumMod val="50000"/>
                  </a:schemeClr>
                </a:solidFill>
                <a:ea typeface="宋体" charset="-122"/>
              </a:endParaRPr>
            </a:p>
          </p:txBody>
        </p:sp>
        <p:pic>
          <p:nvPicPr>
            <p:cNvPr id="41994" name="Picture 15" descr="图片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549275"/>
              <a:ext cx="711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990" name="Picture 14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286001"/>
            <a:ext cx="6497638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6"/>
          <p:cNvSpPr>
            <a:spLocks noGrp="1"/>
          </p:cNvSpPr>
          <p:nvPr>
            <p:ph idx="1"/>
          </p:nvPr>
        </p:nvSpPr>
        <p:spPr>
          <a:xfrm>
            <a:off x="1952625" y="403226"/>
            <a:ext cx="8229600" cy="4525963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国王，王后陛下，皇族们，各位朋友：</a:t>
            </a:r>
          </a:p>
          <a:p>
            <a:pPr marL="0" indent="0" algn="just"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       得到诺贝尔奖，是科学家最大的荣誉。我是在旧中国长大的，因此，想借这个机会向发展中国家的青年们强调实验工作的重要性。</a:t>
            </a:r>
          </a:p>
          <a:p>
            <a:pPr marL="0" indent="0" algn="just"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       中国有句话‘劳心者治人，劳力者治于人’，这种落后的思想对发展中国家的青年们有很大的害处。由于这种思想，很多发展中国家的学生都倾向于理论的研究，而避免实验工作。</a:t>
            </a:r>
          </a:p>
          <a:p>
            <a:pPr marL="0" indent="0" algn="just"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       事实上，</a:t>
            </a:r>
            <a:r>
              <a:rPr kumimoji="1" lang="zh-CN" altLang="en-US" sz="2400" b="1">
                <a:solidFill>
                  <a:srgbClr val="FFC000"/>
                </a:solidFill>
                <a:latin typeface="微软雅黑" panose="020B0503020204020204" pitchFamily="34" charset="-122"/>
              </a:rPr>
              <a:t>自然科学理论不能离开实验的基础，特别是物理学更是从实验中产生的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。</a:t>
            </a:r>
          </a:p>
          <a:p>
            <a:pPr marL="0" indent="0" algn="just"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       我希望由于我这次得奖，能够唤起发展中国家学生们的兴趣，而</a:t>
            </a:r>
            <a:r>
              <a:rPr kumimoji="1" lang="zh-CN" altLang="en-US" sz="2400" b="1">
                <a:solidFill>
                  <a:srgbClr val="FFC000"/>
                </a:solidFill>
                <a:latin typeface="微软雅黑" panose="020B0503020204020204" pitchFamily="34" charset="-122"/>
              </a:rPr>
              <a:t>注意实验工作的重要性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</a:rPr>
              <a:t>基础物理实验室地址</a:t>
            </a:r>
            <a:endParaRPr lang="zh-CN" altLang="en-US" sz="5400">
              <a:solidFill>
                <a:schemeClr val="bg1"/>
              </a:solidFill>
            </a:endParaRPr>
          </a:p>
        </p:txBody>
      </p:sp>
      <p:pic>
        <p:nvPicPr>
          <p:cNvPr id="717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17638"/>
            <a:ext cx="7056784" cy="529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形标注 11"/>
          <p:cNvSpPr/>
          <p:nvPr/>
        </p:nvSpPr>
        <p:spPr>
          <a:xfrm>
            <a:off x="7506217" y="5517232"/>
            <a:ext cx="4679950" cy="990600"/>
          </a:xfrm>
          <a:prstGeom prst="wedgeEllipseCallout">
            <a:avLst>
              <a:gd name="adj1" fmla="val -129215"/>
              <a:gd name="adj2" fmla="val -2019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恒隆物理楼二楼西侧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5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29326"/>
            <a:ext cx="2895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2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4550" y="-26988"/>
            <a:ext cx="127825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1970088" y="2133600"/>
            <a:ext cx="8229600" cy="28082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Interest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is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best teacher.</a:t>
            </a:r>
          </a:p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Imagination 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more important than knowledge.</a:t>
            </a:r>
          </a:p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A. Einstein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609600" y="1772816"/>
            <a:ext cx="9374832" cy="41036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3.1 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基本要求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3.2 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</a:rPr>
              <a:t>常见</a:t>
            </a:r>
            <a:r>
              <a:rPr lang="zh-CN" altLang="en-US" sz="4000" dirty="0">
                <a:solidFill>
                  <a:schemeClr val="bg1"/>
                </a:solidFill>
                <a:latin typeface="+mj-ea"/>
              </a:rPr>
              <a:t>的一些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</a:rPr>
              <a:t>问题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3.3 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以往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不及格的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情况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3.4 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特别提醒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lvl="0" algn="l"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基础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物理实验课的要求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3.1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基本要求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609600" y="1643064"/>
            <a:ext cx="10972800" cy="47085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latin typeface="+mn-ea"/>
              </a:rPr>
              <a:t>学生在实验前应认真预习实验内容，明确实验目的、实验内容，并写好</a:t>
            </a:r>
            <a:r>
              <a:rPr lang="zh-CN" altLang="zh-CN" sz="2800" b="1" dirty="0">
                <a:solidFill>
                  <a:srgbClr val="FFFF00"/>
                </a:solidFill>
                <a:latin typeface="+mn-ea"/>
              </a:rPr>
              <a:t>预习报告</a:t>
            </a:r>
            <a:r>
              <a:rPr lang="zh-CN" altLang="zh-CN" sz="2800" dirty="0">
                <a:latin typeface="+mn-ea"/>
              </a:rPr>
              <a:t>，没有预习报告不允许做实验。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latin typeface="+mn-ea"/>
              </a:rPr>
              <a:t>按时到实验室，不得迟到和无故缺席。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迟到扣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分，无故迟到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分钟以上则不允许做实验，该次实验成绩为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病假、事假以盖有该学生所在院系图章的</a:t>
            </a:r>
            <a:r>
              <a:rPr lang="zh-CN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请假条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为准，缺席的实验必须</a:t>
            </a:r>
            <a:r>
              <a:rPr lang="zh-CN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无故缺席，以旷课论处，该实验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分。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zh-CN" altLang="en-US" sz="2400" dirty="0">
              <a:solidFill>
                <a:schemeClr val="bg1"/>
              </a:solidFill>
              <a:latin typeface="+mj-ea"/>
              <a:cs typeface="+mn-cs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6381751" y="1"/>
            <a:ext cx="3286125" cy="1643063"/>
          </a:xfrm>
          <a:prstGeom prst="irregularSeal1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实验前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3.1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基本要求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609600" y="1643064"/>
            <a:ext cx="109728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实验数据的记录</a:t>
            </a:r>
            <a:r>
              <a:rPr lang="zh-CN" altLang="en-US" sz="2800" b="1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不准用铅笔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。</a:t>
            </a:r>
            <a:endParaRPr lang="en-US" altLang="zh-CN" sz="2800" kern="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实验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数据不准任意修改，测错或写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错建议</a:t>
            </a:r>
            <a:r>
              <a:rPr lang="zh-CN" altLang="en-US" sz="2800" kern="0" dirty="0" smtClean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划</a:t>
            </a:r>
            <a:r>
              <a:rPr lang="zh-CN" altLang="en-US" sz="2800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去重写</a:t>
            </a:r>
            <a:r>
              <a:rPr lang="zh-CN" altLang="en-US" sz="2800" kern="0" dirty="0" smtClean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，并</a:t>
            </a:r>
            <a:r>
              <a:rPr lang="zh-CN" altLang="en-US" sz="2800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注明原因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；</a:t>
            </a:r>
            <a:endParaRPr lang="en-US" altLang="zh-CN" sz="2800" kern="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 smtClean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不</a:t>
            </a:r>
            <a:r>
              <a:rPr lang="zh-CN" altLang="en-US" sz="2800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可用涂改液或硬橡皮等方法把原数据抹去。</a:t>
            </a:r>
            <a:endParaRPr lang="en-US" altLang="zh-CN" sz="2800" kern="0" dirty="0">
              <a:solidFill>
                <a:srgbClr val="FFFF00"/>
              </a:solidFill>
              <a:latin typeface="微软雅黑" panose="020B0503020204020204" pitchFamily="34" charset="-122"/>
              <a:cs typeface="+mn-cs"/>
            </a:endParaRPr>
          </a:p>
          <a:p>
            <a:pPr marL="514350" indent="-514350" eaLnBrk="1" hangingPunct="1">
              <a:lnSpc>
                <a:spcPct val="120000"/>
              </a:lnSpc>
              <a:buNone/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cs typeface="+mn-cs"/>
              </a:rPr>
              <a:t>            若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发现在实验中或实验考核中有篡改、抄袭、伪造数据等舞弊行为，由任课老师或监考教师提供证据并由有关领导确认后，视情节轻重，分别处以本实验成绩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cs typeface="+mn-cs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分、本循环实验（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cs typeface="+mn-cs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次实验的总分）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cs typeface="+mn-cs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分、本学期实验课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cs typeface="+mn-cs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分，并参照有关规定给予行政处分。 </a:t>
            </a:r>
            <a:endParaRPr lang="zh-CN" altLang="zh-CN" sz="2800" dirty="0">
              <a:solidFill>
                <a:schemeClr val="bg1"/>
              </a:solidFill>
              <a:latin typeface="+mj-ea"/>
              <a:cs typeface="+mn-cs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6381751" y="1"/>
            <a:ext cx="3286125" cy="1643063"/>
          </a:xfrm>
          <a:prstGeom prst="irregularSeal1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实验中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3.1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基本要求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实验时应积极思考，</a:t>
            </a:r>
            <a:r>
              <a:rPr lang="zh-CN" altLang="en-US" sz="2800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如实记录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各种实验数据和现象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。</a:t>
            </a:r>
            <a:endParaRPr lang="en-US" altLang="zh-CN" sz="2800" kern="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 </a:t>
            </a:r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  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若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有抄袭他人报告和数据现象，该次实验成绩计</a:t>
            </a: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0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分。</a:t>
            </a:r>
            <a:endParaRPr lang="en-US" altLang="zh-CN" sz="2800" kern="0" dirty="0">
              <a:solidFill>
                <a:schemeClr val="bg1"/>
              </a:solidFill>
              <a:latin typeface="微软雅黑" panose="020B0503020204020204" pitchFamily="34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实验中应注意安全并爱护仪器设备。</a:t>
            </a:r>
            <a:endParaRPr lang="en-US" altLang="zh-CN" sz="2800" kern="0" dirty="0">
              <a:solidFill>
                <a:schemeClr val="bg1"/>
              </a:solidFill>
              <a:latin typeface="微软雅黑" panose="020B0503020204020204" pitchFamily="34" charset="-122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实验结束，先将报告递交指导教师</a:t>
            </a:r>
            <a:r>
              <a:rPr lang="zh-CN" altLang="en-US" sz="2800" kern="0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检查并签字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，获得认可后关闭仪器电源、整理实验器材，方可离开实验室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</a:rPr>
              <a:t>。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  <a:cs typeface="+mn-cs"/>
              </a:rPr>
              <a:t>   </a:t>
            </a:r>
            <a:endParaRPr lang="zh-CN" altLang="zh-CN" sz="2800" dirty="0">
              <a:solidFill>
                <a:schemeClr val="bg1"/>
              </a:solidFill>
              <a:latin typeface="+mj-ea"/>
              <a:cs typeface="+mn-cs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6381751" y="1"/>
            <a:ext cx="3286125" cy="1643063"/>
          </a:xfrm>
          <a:prstGeom prst="irregularSeal1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实验中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3.1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基本要求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按要求独立书写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cs typeface="+mn-cs"/>
              </a:rPr>
              <a:t>实验报告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cs typeface="+mn-cs"/>
              </a:rPr>
              <a:t>，不得抄袭别人的报告，引用需注明出处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cs typeface="+mn-cs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+mj-ea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按时</a:t>
            </a:r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（实验结束后</a:t>
            </a:r>
            <a:r>
              <a:rPr lang="en-US" altLang="zh-CN" sz="2800" dirty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48</a:t>
            </a:r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小时内）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将报告交到指定信箱。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L="514350" indent="-51435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迟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交报告</a:t>
            </a:r>
            <a:r>
              <a:rPr lang="zh-CN" altLang="en-US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分数按</a:t>
            </a:r>
            <a:r>
              <a:rPr lang="en-US" altLang="zh-CN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80%</a:t>
            </a:r>
            <a:r>
              <a:rPr lang="zh-CN" altLang="en-US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计入成绩，超过</a:t>
            </a:r>
            <a:r>
              <a:rPr lang="en-US" altLang="zh-CN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周不交报告，则该实验报告为</a:t>
            </a:r>
            <a:r>
              <a:rPr lang="en-US" altLang="zh-CN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4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6381751" y="1"/>
            <a:ext cx="3286125" cy="1643063"/>
          </a:xfrm>
          <a:prstGeom prst="irregularSeal1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实验后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21903" y="328878"/>
            <a:ext cx="80645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3.2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常见的一些问题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621903" y="1523207"/>
            <a:ext cx="10874697" cy="45259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没有及时选课</a:t>
            </a:r>
            <a:r>
              <a:rPr lang="en-US" altLang="zh-CN" dirty="0" smtClean="0">
                <a:latin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前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周的绪论课可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选任一时段旁听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因故无法按时上课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如何补实验？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没有收到报告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对老师批改的报告有疑问</a:t>
            </a:r>
            <a:r>
              <a:rPr lang="en-US" altLang="zh-CN" dirty="0" smtClean="0">
                <a:latin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可以联系任课教师或者课程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负责人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如何联系到任课教师</a:t>
            </a:r>
            <a:r>
              <a:rPr lang="en-US" altLang="zh-CN" dirty="0" smtClean="0">
                <a:latin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网页上有通讯录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</a:rPr>
              <a:t>因故无法参加考试</a:t>
            </a:r>
            <a:r>
              <a:rPr lang="en-US" altLang="zh-CN" dirty="0" smtClean="0">
                <a:latin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提前办理缓考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10250" y="2428876"/>
            <a:ext cx="357188" cy="1357313"/>
          </a:xfrm>
          <a:prstGeom prst="righ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14085" y="2708920"/>
            <a:ext cx="4750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FF00"/>
                </a:solidFill>
                <a:latin typeface="+mn-ea"/>
                <a:ea typeface="+mn-ea"/>
              </a:rPr>
              <a:t>及时联系缺席实验室相应上课时间的任课教师或助教</a:t>
            </a:r>
            <a:endParaRPr lang="zh-CN" altLang="en-US" sz="24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54213" y="16398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数据处理作业、报告</a:t>
            </a: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不交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或</a:t>
            </a: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超期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交；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有</a:t>
            </a: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旷课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不参加</a:t>
            </a: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期末考试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实验操作记录和报告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太差：如报告内容不完整，或主要内容错误率超过</a:t>
            </a:r>
            <a:r>
              <a:rPr lang="en-US" altLang="zh-CN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2/5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相当比例的内容是</a:t>
            </a:r>
            <a:r>
              <a:rPr lang="zh-CN" altLang="en-US" b="1">
                <a:solidFill>
                  <a:srgbClr val="FFFF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抄袭或下载</a:t>
            </a:r>
            <a:r>
              <a:rPr lang="zh-CN" altLang="en-US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的。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95488" y="1506538"/>
            <a:ext cx="7834312" cy="4748212"/>
            <a:chOff x="502493" y="1280817"/>
            <a:chExt cx="7834313" cy="4747666"/>
          </a:xfrm>
        </p:grpSpPr>
        <p:pic>
          <p:nvPicPr>
            <p:cNvPr id="5530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90"/>
            <a:stretch>
              <a:fillRect/>
            </a:stretch>
          </p:blipFill>
          <p:spPr bwMode="auto">
            <a:xfrm>
              <a:off x="502493" y="1280817"/>
              <a:ext cx="7834313" cy="4747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文本框 1"/>
            <p:cNvSpPr>
              <a:spLocks noChangeArrowheads="1"/>
            </p:cNvSpPr>
            <p:nvPr/>
          </p:nvSpPr>
          <p:spPr bwMode="auto">
            <a:xfrm>
              <a:off x="2473504" y="2833094"/>
              <a:ext cx="1179075" cy="7490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笔试成绩</a:t>
              </a:r>
              <a:endParaRPr lang="en-US" altLang="zh-CN" sz="1800" b="1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30%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04" name="文本框 9"/>
            <p:cNvSpPr>
              <a:spLocks noChangeArrowheads="1"/>
            </p:cNvSpPr>
            <p:nvPr/>
          </p:nvSpPr>
          <p:spPr bwMode="auto">
            <a:xfrm>
              <a:off x="4934694" y="3528791"/>
              <a:ext cx="2304256" cy="108966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206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平时成绩</a:t>
              </a: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70%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206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zh-CN" altLang="en-US" sz="1800" b="1" dirty="0">
                  <a:solidFill>
                    <a:srgbClr val="00206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次实验、绪论作业）</a:t>
              </a: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621903" y="328878"/>
            <a:ext cx="8064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3.3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以往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不及格的情况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898650"/>
            <a:ext cx="10972800" cy="381635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本课程是必修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课程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本课程</a:t>
            </a:r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没有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补考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本课程重修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不允许免听</a:t>
            </a:r>
            <a:endParaRPr lang="en-US" altLang="zh-CN" sz="4400" dirty="0" smtClean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本课程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不</a:t>
            </a:r>
            <a:r>
              <a:rPr lang="zh-CN" altLang="en-US" sz="4400" b="1" dirty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允许部分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  <a:cs typeface="+mn-cs"/>
              </a:rPr>
              <a:t>重修</a:t>
            </a:r>
            <a:endParaRPr lang="zh-CN" altLang="en-US" sz="4400" b="1" dirty="0">
              <a:solidFill>
                <a:srgbClr val="FFFF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1903" y="328878"/>
            <a:ext cx="8064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3.4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特别提醒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内容占位符 1"/>
          <p:cNvSpPr txBox="1">
            <a:spLocks/>
          </p:cNvSpPr>
          <p:nvPr/>
        </p:nvSpPr>
        <p:spPr bwMode="auto">
          <a:xfrm>
            <a:off x="621902" y="1844824"/>
            <a:ext cx="1073068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登陆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复旦大学实验室安全教育与管理平台网站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lsem.fudan.edu.cn/wz/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  <a:r>
              <a:rPr lang="zh-CN" altLang="en-US" sz="3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“安全考试系统”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板块</a:t>
            </a:r>
            <a:endParaRPr lang="en-US" altLang="zh-CN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参加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年实验室安全在线校级卷”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考试</a:t>
            </a:r>
            <a:endParaRPr lang="en-US" altLang="zh-CN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注意：满分</a:t>
            </a:r>
            <a:r>
              <a:rPr lang="en-US" altLang="zh-CN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分，</a:t>
            </a:r>
            <a:r>
              <a:rPr lang="en-US" altLang="zh-CN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分及以上的考试成绩视为合格，系统每天凌晨</a:t>
            </a:r>
            <a:r>
              <a:rPr lang="en-US" altLang="zh-CN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1:00</a:t>
            </a:r>
            <a:r>
              <a:rPr lang="zh-CN" alt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将自动重置，成绩</a:t>
            </a:r>
            <a:r>
              <a:rPr lang="zh-CN" altLang="en-US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不合格可</a:t>
            </a:r>
            <a:r>
              <a:rPr lang="zh-CN" alt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再次参加考试</a:t>
            </a:r>
            <a:r>
              <a:rPr lang="zh-CN" altLang="en-US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chemeClr val="tx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考试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合格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后请打印或截图合格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证书。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+mj-ea"/>
                <a:cs typeface="+mj-cs"/>
              </a:rPr>
              <a:t>4. 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实验室</a:t>
            </a:r>
            <a:r>
              <a:rPr lang="zh-CN" altLang="en-US" sz="5400" b="1" dirty="0">
                <a:solidFill>
                  <a:schemeClr val="bg1"/>
                </a:solidFill>
              </a:rPr>
              <a:t>安全教育</a:t>
            </a:r>
            <a:endParaRPr lang="zh-CN" altLang="en-US" sz="5400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1414463"/>
            <a:ext cx="6985000" cy="5238750"/>
          </a:xfrm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1"/>
                </a:solidFill>
              </a:rPr>
              <a:t>二楼西侧实验室走廊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9576" y="2312989"/>
            <a:ext cx="4416425" cy="3311525"/>
          </a:xfrm>
        </p:spPr>
      </p:pic>
      <p:pic>
        <p:nvPicPr>
          <p:cNvPr id="7885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312989"/>
            <a:ext cx="4414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6"/>
          <p:cNvSpPr/>
          <p:nvPr/>
        </p:nvSpPr>
        <p:spPr>
          <a:xfrm>
            <a:off x="6311900" y="5805489"/>
            <a:ext cx="4356100" cy="863871"/>
          </a:xfrm>
          <a:prstGeom prst="wedgeEllipseCallout">
            <a:avLst>
              <a:gd name="adj1" fmla="val -27312"/>
              <a:gd name="adj2" fmla="val -1531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恒隆物理楼一楼西侧楼梯入口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208213" y="1417639"/>
            <a:ext cx="5327650" cy="714375"/>
          </a:xfrm>
          <a:prstGeom prst="wedgeEllipseCallout">
            <a:avLst>
              <a:gd name="adj1" fmla="val -15491"/>
              <a:gd name="adj2" fmla="val 170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恒隆物理楼一楼大厅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4.1 </a:t>
            </a:r>
            <a:r>
              <a:rPr lang="zh-CN" altLang="en-US" b="1" dirty="0" smtClean="0">
                <a:solidFill>
                  <a:schemeClr val="bg1"/>
                </a:solidFill>
              </a:rPr>
              <a:t>实验室安全通道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69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1" y="1965326"/>
            <a:ext cx="4416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334963" y="1578771"/>
            <a:ext cx="3619500" cy="1130149"/>
          </a:xfrm>
          <a:prstGeom prst="wedgeEllipseCallout">
            <a:avLst>
              <a:gd name="adj1" fmla="val 44039"/>
              <a:gd name="adj2" fmla="val 2186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恒隆物理楼二楼大厅</a:t>
            </a:r>
          </a:p>
        </p:txBody>
      </p:sp>
      <p:pic>
        <p:nvPicPr>
          <p:cNvPr id="79877" name="内容占位符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0826" y="1557338"/>
            <a:ext cx="3394075" cy="4525962"/>
          </a:xfrm>
        </p:spPr>
      </p:pic>
      <p:sp>
        <p:nvSpPr>
          <p:cNvPr id="14" name="椭圆形标注 13"/>
          <p:cNvSpPr/>
          <p:nvPr/>
        </p:nvSpPr>
        <p:spPr>
          <a:xfrm>
            <a:off x="2351089" y="5663407"/>
            <a:ext cx="5483225" cy="1000920"/>
          </a:xfrm>
          <a:prstGeom prst="wedgeEllipseCallout">
            <a:avLst>
              <a:gd name="adj1" fmla="val 33337"/>
              <a:gd name="adj2" fmla="val -11364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恒隆物理楼二楼西侧楼梯通道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6956986" y="328879"/>
            <a:ext cx="5235014" cy="1075532"/>
          </a:xfrm>
          <a:prstGeom prst="wedgeEllipseCallout">
            <a:avLst>
              <a:gd name="adj1" fmla="val -11305"/>
              <a:gd name="adj2" fmla="val 2453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远处依次为大厅和东侧楼梯通道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4.1 </a:t>
            </a:r>
            <a:r>
              <a:rPr lang="zh-CN" altLang="en-US" b="1" dirty="0" smtClean="0">
                <a:solidFill>
                  <a:schemeClr val="bg1"/>
                </a:solidFill>
              </a:rPr>
              <a:t>实验室安全通道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97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700808"/>
            <a:ext cx="53752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07368" y="2780928"/>
            <a:ext cx="48965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实验室门口的</a:t>
            </a:r>
            <a:endParaRPr lang="en-US" altLang="zh-CN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“实验室安全信息牌”</a:t>
            </a:r>
            <a:endParaRPr lang="en-US" altLang="zh-CN" sz="3600" b="1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请大家注意查看。</a:t>
            </a:r>
            <a:endParaRPr lang="en-US" altLang="zh-CN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4.2 </a:t>
            </a:r>
            <a:r>
              <a:rPr lang="zh-CN" altLang="en-US" b="1" dirty="0" smtClean="0">
                <a:solidFill>
                  <a:schemeClr val="bg1"/>
                </a:solidFill>
              </a:rPr>
              <a:t>实验室安全个人须知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7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1"/>
          <p:cNvSpPr txBox="1">
            <a:spLocks/>
          </p:cNvSpPr>
          <p:nvPr/>
        </p:nvSpPr>
        <p:spPr bwMode="auto">
          <a:xfrm>
            <a:off x="621902" y="1471878"/>
            <a:ext cx="10874698" cy="498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严格遵守实验室各项规章制度和仪器设备操作规程。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了解实验室安全防护设施，熟悉紧急情况下的疏散路线。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实验过程中保持桌面和地板的清洁和整齐，与实验无关的物品不要放在实验台上，实验结束后应及时清理。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禁止穿拖鞋，禁止在实验室内饮食和吸烟。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不在实验室从事与实验无关的活动。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离开实验室时，应确认实验室水、电、仪器等物品的安全处置。未经允许不得将实验室内仪器物品带出实验室。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4.2 </a:t>
            </a:r>
            <a:r>
              <a:rPr lang="zh-CN" altLang="en-US" b="1" dirty="0" smtClean="0">
                <a:solidFill>
                  <a:schemeClr val="bg1"/>
                </a:solidFill>
              </a:rPr>
              <a:t>实验室安全个人须知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63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1"/>
          <p:cNvSpPr txBox="1">
            <a:spLocks/>
          </p:cNvSpPr>
          <p:nvPr/>
        </p:nvSpPr>
        <p:spPr bwMode="auto">
          <a:xfrm>
            <a:off x="621902" y="1600201"/>
            <a:ext cx="10874698" cy="44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电器或者线路着火，首先</a:t>
            </a: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切断电源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，再用干粉或气体灭火器灭火；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严禁用水灭火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，以防触电或电器爆炸。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首先一定要冷静下来，如果火势不大，可尽快采取措施扑救。如果火势凶猛，要在第一时间报警，并迅速撤离。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应尽量往楼层下面走，若通道已被烟火封阻，则应背向烟火方向离开；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为了防止火场浓烟呛入，可采用湿毛巾或口罩蒙鼻，扶墙或扶手匍匐撤离。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禁止通过普通电梯逃生，切忌轻易跳楼。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消防</a:t>
            </a:r>
            <a:r>
              <a:rPr lang="zh-CN" altLang="en-US" b="1" dirty="0" smtClean="0">
                <a:solidFill>
                  <a:schemeClr val="bg1"/>
                </a:solidFill>
              </a:rPr>
              <a:t>安全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18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1"/>
          <p:cNvSpPr txBox="1">
            <a:spLocks/>
          </p:cNvSpPr>
          <p:nvPr/>
        </p:nvSpPr>
        <p:spPr bwMode="auto">
          <a:xfrm>
            <a:off x="621902" y="1471878"/>
            <a:ext cx="10946706" cy="498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在任课教师的指导下才可使用仪器设备做指定的实验。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在使用仪器前应阅读相关的使用说明书，了解仪器设备的使用条件（例如电源电压、额定输出功率等参数）、调节方法和参数范围、连接方法等。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仪器放置应避免其他物体遮挡散热口；避免仪器叠放在一起；避免仪器放置在桌子边缘。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首次使用在仪器连接好后，最好检查确认连接正确后再开机运行。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未经任课教师批准不得擅自拆卸和改装仪器设备。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完成后（报告经过签字认可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离开实验室前应关闭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仪器电源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902" y="328878"/>
            <a:ext cx="9218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4.4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仪器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设备使用安全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须知</a:t>
            </a:r>
            <a:endParaRPr lang="zh-CN" altLang="en-US" b="1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5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+mj-ea"/>
              </a:rPr>
              <a:t>5.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如何做物理实验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371" name="内容占位符 6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200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5.1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实验前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预习</a:t>
            </a:r>
            <a:endParaRPr lang="en-US" altLang="zh-CN" b="1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如何写预习报告？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5.2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实验中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操作、记录、讨论</a:t>
            </a:r>
            <a:endParaRPr lang="en-US" altLang="zh-CN" b="1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如何做实验记录？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数据处理与实验分析</a:t>
            </a:r>
            <a:endParaRPr lang="en-US" altLang="zh-CN" b="1" dirty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如何写实验报告？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 l="15304" t="12500" r="5989"/>
          <a:stretch>
            <a:fillRect/>
          </a:stretch>
        </p:blipFill>
        <p:spPr bwMode="auto">
          <a:xfrm>
            <a:off x="8167689" y="1690689"/>
            <a:ext cx="2357437" cy="3667125"/>
          </a:xfrm>
          <a:prstGeom prst="rect">
            <a:avLst/>
          </a:prstGeom>
          <a:noFill/>
          <a:ln w="31750">
            <a:solidFill>
              <a:schemeClr val="tx2">
                <a:lumMod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64014" y="5589240"/>
            <a:ext cx="7627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00B0F0"/>
                </a:solidFill>
                <a:hlinkClick r:id="rId3"/>
              </a:rPr>
              <a:t>phylab.fudan.edu.cn/doku.php?id=course:platform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                           </a:t>
            </a:r>
            <a:r>
              <a:rPr lang="zh-CN" altLang="en-US" sz="2400" b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下载电子版</a:t>
            </a:r>
            <a:endParaRPr lang="zh-CN" altLang="en-US" sz="2400" b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"/>
          <p:cNvSpPr>
            <a:spLocks noGrp="1"/>
          </p:cNvSpPr>
          <p:nvPr>
            <p:ph type="title" idx="4294967295"/>
          </p:nvPr>
        </p:nvSpPr>
        <p:spPr>
          <a:xfrm>
            <a:off x="139051" y="192967"/>
            <a:ext cx="4334035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</a:rPr>
              <a:t>基础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charset="-122"/>
              </a:rPr>
              <a:t>物理实验流程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65538" name="内容占位符 6"/>
          <p:cNvSpPr>
            <a:spLocks noGrp="1"/>
          </p:cNvSpPr>
          <p:nvPr>
            <p:ph idx="4294967295"/>
          </p:nvPr>
        </p:nvSpPr>
        <p:spPr>
          <a:xfrm>
            <a:off x="4746780" y="1652632"/>
            <a:ext cx="4597009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如何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</a:rPr>
              <a:t>写预习报告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？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endParaRPr lang="en-US" altLang="zh-CN" sz="2800" b="1" dirty="0" smtClean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如何观察实验现象？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怎样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</a:rPr>
              <a:t>做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实验记录？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</a:rPr>
              <a:t>怎样进行数据处理？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endParaRPr lang="en-US" altLang="zh-CN" sz="2800" b="1" dirty="0" smtClean="0">
              <a:solidFill>
                <a:schemeClr val="bg1"/>
              </a:solidFill>
              <a:latin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</a:rPr>
              <a:t>实验讨论什么？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64552" y="1814559"/>
            <a:ext cx="611796" cy="2263580"/>
          </a:xfrm>
          <a:prstGeom prst="rect">
            <a:avLst/>
          </a:prstGeom>
          <a:solidFill>
            <a:srgbClr val="FFFF00"/>
          </a:solidFill>
          <a:effectLst>
            <a:innerShdw blurRad="254000" dist="50800" dir="16200000">
              <a:prstClr val="black">
                <a:alpha val="70000"/>
              </a:prstClr>
            </a:innerShdw>
          </a:effectLst>
          <a:scene3d>
            <a:camera prst="orthographicFront"/>
            <a:lightRig rig="chilly" dir="t">
              <a:rot lat="0" lon="0" rev="600000"/>
            </a:lightRig>
          </a:scene3d>
          <a:sp3d extrusionH="76200">
            <a:bevelT h="127000"/>
            <a:bevelB w="127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63CA">
                    <a:lumMod val="75000"/>
                  </a:srgbClr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构建知识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8486411" y="1193728"/>
            <a:ext cx="2087931" cy="547045"/>
          </a:xfrm>
          <a:prstGeom prst="borderCallout1">
            <a:avLst>
              <a:gd name="adj1" fmla="val 25746"/>
              <a:gd name="adj2" fmla="val 2844"/>
              <a:gd name="adj3" fmla="val 20799"/>
              <a:gd name="adj4" fmla="val -240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建模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8482034" y="1947716"/>
            <a:ext cx="2092308" cy="535258"/>
          </a:xfrm>
          <a:prstGeom prst="borderCallout1">
            <a:avLst>
              <a:gd name="adj1" fmla="val 97215"/>
              <a:gd name="adj2" fmla="val 47566"/>
              <a:gd name="adj3" fmla="val 100463"/>
              <a:gd name="adj4" fmla="val 49942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162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设计实验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8509675" y="4645307"/>
            <a:ext cx="3418973" cy="524711"/>
          </a:xfrm>
          <a:prstGeom prst="borderCallout1">
            <a:avLst>
              <a:gd name="adj1" fmla="val 2139"/>
              <a:gd name="adj2" fmla="val 40737"/>
              <a:gd name="adj3" fmla="val -328"/>
              <a:gd name="adj4" fmla="val 39636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数据分析与可视化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8482034" y="2687530"/>
            <a:ext cx="2060420" cy="506494"/>
          </a:xfrm>
          <a:prstGeom prst="borderCallout1">
            <a:avLst>
              <a:gd name="adj1" fmla="val 55455"/>
              <a:gd name="adj2" fmla="val 2831"/>
              <a:gd name="adj3" fmla="val 49493"/>
              <a:gd name="adj4" fmla="val -2612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189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增强技能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809794" y="5754084"/>
            <a:ext cx="4118854" cy="472063"/>
          </a:xfrm>
          <a:prstGeom prst="borderCallout1">
            <a:avLst>
              <a:gd name="adj1" fmla="val -5141"/>
              <a:gd name="adj2" fmla="val 6517"/>
              <a:gd name="adj3" fmla="val -9881"/>
              <a:gd name="adj4" fmla="val 8453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27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交流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物理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口头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书面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标题 5"/>
          <p:cNvSpPr txBox="1">
            <a:spLocks/>
          </p:cNvSpPr>
          <p:nvPr/>
        </p:nvSpPr>
        <p:spPr>
          <a:xfrm>
            <a:off x="5035003" y="178374"/>
            <a:ext cx="3426651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pitchFamily="3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</a:rPr>
              <a:t>面临的问题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6947" y="1106662"/>
            <a:ext cx="2235909" cy="1175706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前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预习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6947" y="2735883"/>
            <a:ext cx="2235909" cy="1175706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操作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记录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6948" y="4365104"/>
            <a:ext cx="2235908" cy="2357568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后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现象分析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cs typeface="+mn-cs"/>
              </a:rPr>
              <a:t>讨论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标题 5"/>
          <p:cNvSpPr txBox="1">
            <a:spLocks/>
          </p:cNvSpPr>
          <p:nvPr/>
        </p:nvSpPr>
        <p:spPr>
          <a:xfrm>
            <a:off x="9048328" y="158894"/>
            <a:ext cx="3426651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pitchFamily="3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pitchFamily="34" charset="-122"/>
              </a:rPr>
              <a:t>回顾目标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8509675" y="3605243"/>
            <a:ext cx="2064667" cy="506494"/>
          </a:xfrm>
          <a:prstGeom prst="borderCallout1">
            <a:avLst>
              <a:gd name="adj1" fmla="val 55455"/>
              <a:gd name="adj2" fmla="val 2831"/>
              <a:gd name="adj3" fmla="val 49493"/>
              <a:gd name="adj4" fmla="val -2612"/>
            </a:avLst>
          </a:prstGeom>
          <a:solidFill>
            <a:schemeClr val="bg2">
              <a:lumMod val="50000"/>
            </a:schemeClr>
          </a:solidFill>
          <a:effectLst>
            <a:innerShdw blurRad="254000" dist="50800" dir="189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rPr>
              <a:t>增强技能</a:t>
            </a:r>
          </a:p>
        </p:txBody>
      </p:sp>
      <p:sp>
        <p:nvSpPr>
          <p:cNvPr id="2" name="下箭头 1"/>
          <p:cNvSpPr/>
          <p:nvPr/>
        </p:nvSpPr>
        <p:spPr>
          <a:xfrm>
            <a:off x="2008021" y="2282368"/>
            <a:ext cx="432048" cy="45351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034513" y="3937631"/>
            <a:ext cx="432048" cy="45351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7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" grpId="0" animBg="1"/>
      <p:bldP spid="4" grpId="0" animBg="1"/>
      <p:bldP spid="16" grpId="0" animBg="1"/>
      <p:bldP spid="19" grpId="0"/>
      <p:bldP spid="22" grpId="0" animBg="1"/>
      <p:bldP spid="2" grpId="0" animBg="1"/>
      <p:bldP spid="17" grpId="0" animBg="1"/>
    </p:bld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chemeClr val="bg1"/>
                </a:solidFill>
                <a:latin typeface="+mj-ea"/>
              </a:rPr>
              <a:t>5.1 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实验前</a:t>
            </a:r>
            <a:r>
              <a:rPr lang="en-US" altLang="zh-CN" b="1" dirty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预习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9395" name="内容占位符 6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685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写出预习报告，没有预习不允许做实验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2468564"/>
            <a:ext cx="1097280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+mn-ea"/>
                <a:ea typeface="+mn-ea"/>
              </a:rPr>
              <a:t>一、实验目的</a:t>
            </a:r>
            <a:endParaRPr lang="en-US" altLang="zh-CN" sz="3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  简要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地阐明为什么做实验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+mn-ea"/>
                <a:ea typeface="+mn-ea"/>
              </a:rPr>
              <a:t>二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  <a:ea typeface="+mn-ea"/>
              </a:rPr>
              <a:t>、实验前应回答的问题</a:t>
            </a:r>
            <a:endParaRPr lang="en-US" altLang="zh-CN" sz="3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基础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物理实验补充教材上要求在实验前应回答的问题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  不用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抄写题目，但表述要完整，让别人不对照题目也能明白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你在回答什么问题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实验前</a:t>
            </a: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预习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  <p:sp>
        <p:nvSpPr>
          <p:cNvPr id="60419" name="内容占位符 6"/>
          <p:cNvSpPr>
            <a:spLocks noGrp="1"/>
          </p:cNvSpPr>
          <p:nvPr>
            <p:ph idx="1"/>
          </p:nvPr>
        </p:nvSpPr>
        <p:spPr>
          <a:xfrm>
            <a:off x="1981200" y="1428750"/>
            <a:ext cx="8229600" cy="685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</a:rPr>
              <a:t>写出预习报告，没有预习不允许做实验！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2492376"/>
            <a:ext cx="1097280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三、实验内容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  简要地阐明如何做实验，篇幅力求简短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        列出关键步骤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  <a:ea typeface="+mn-ea"/>
              </a:rPr>
              <a:t>、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体现实验思路和测量对象</a:t>
            </a:r>
            <a:endParaRPr lang="en-US" altLang="zh-CN" sz="28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+mn-ea"/>
                <a:ea typeface="+mn-ea"/>
              </a:rPr>
              <a:t>希望你能</a:t>
            </a:r>
            <a:r>
              <a:rPr lang="en-US" altLang="zh-CN" sz="3200" b="1" dirty="0">
                <a:solidFill>
                  <a:srgbClr val="008000"/>
                </a:solidFill>
                <a:latin typeface="+mn-ea"/>
                <a:ea typeface="+mn-ea"/>
              </a:rPr>
              <a:t>&lt;</a:t>
            </a:r>
            <a:r>
              <a:rPr lang="zh-CN" altLang="en-US" sz="3200" b="1" dirty="0">
                <a:solidFill>
                  <a:srgbClr val="008000"/>
                </a:solidFill>
                <a:latin typeface="+mn-ea"/>
                <a:ea typeface="+mn-ea"/>
              </a:rPr>
              <a:t>带着想法 带着问题</a:t>
            </a:r>
            <a:r>
              <a:rPr lang="en-US" altLang="zh-CN" sz="3200" b="1" dirty="0">
                <a:solidFill>
                  <a:srgbClr val="008000"/>
                </a:solidFill>
                <a:latin typeface="+mn-ea"/>
                <a:ea typeface="+mn-ea"/>
              </a:rPr>
              <a:t>&gt;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  <a:ea typeface="+mn-ea"/>
              </a:rPr>
              <a:t>来实验室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绪论一的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主要内容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课程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总览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物理实验的重要性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、基础物理实验课的要求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、实验室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安全教育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</a:rPr>
              <a:t>、如何做物理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实验前</a:t>
            </a: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预习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  <p:sp>
        <p:nvSpPr>
          <p:cNvPr id="9" name="标题 1"/>
          <p:cNvSpPr txBox="1">
            <a:spLocks noGrp="1"/>
          </p:cNvSpPr>
          <p:nvPr>
            <p:ph idx="1"/>
          </p:nvPr>
        </p:nvSpPr>
        <p:spPr>
          <a:xfrm>
            <a:off x="1981200" y="1546226"/>
            <a:ext cx="8229600" cy="4525963"/>
          </a:xfrm>
        </p:spPr>
        <p:txBody>
          <a:bodyPr rtlCol="0">
            <a:normAutofit fontScale="975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zh-CN" altLang="zh-CN" b="1" dirty="0" smtClean="0">
                <a:solidFill>
                  <a:srgbClr val="FFC000"/>
                </a:solidFill>
                <a:latin typeface="微软雅黑" pitchFamily="34" charset="-122"/>
                <a:cs typeface="+mj-cs"/>
              </a:rPr>
              <a:t>例</a:t>
            </a:r>
            <a:r>
              <a:rPr lang="zh-CN" altLang="zh-CN" b="1" dirty="0">
                <a:solidFill>
                  <a:srgbClr val="FFC000"/>
                </a:solidFill>
                <a:latin typeface="微软雅黑" pitchFamily="34" charset="-122"/>
                <a:cs typeface="+mj-cs"/>
              </a:rPr>
              <a:t>：测量一个圆柱体样品的密度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cs typeface="+mj-cs"/>
            </a:endParaRPr>
          </a:p>
        </p:txBody>
      </p:sp>
      <p:sp>
        <p:nvSpPr>
          <p:cNvPr id="62468" name="内容占位符 6"/>
          <p:cNvSpPr txBox="1">
            <a:spLocks/>
          </p:cNvSpPr>
          <p:nvPr/>
        </p:nvSpPr>
        <p:spPr bwMode="auto">
          <a:xfrm>
            <a:off x="2081213" y="2332039"/>
            <a:ext cx="822960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如何求密度？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明确测量量，直接测量量，间接测量量。先测哪个？后测哪个？多次测量还是单次测量？哪些需要列在表格里？测量顺序？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物理量名称、单位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>
          <a:xfrm>
            <a:off x="7453314" y="2143126"/>
            <a:ext cx="3214687" cy="2143125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</a:rPr>
              <a:t>如何做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</a:endParaRPr>
          </a:p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</a:rPr>
              <a:t>数据表格？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2470" name="Object 8"/>
          <p:cNvGraphicFramePr>
            <a:graphicFrameLocks noChangeAspect="1"/>
          </p:cNvGraphicFramePr>
          <p:nvPr/>
        </p:nvGraphicFramePr>
        <p:xfrm>
          <a:off x="2524126" y="2928939"/>
          <a:ext cx="27098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928939"/>
                        <a:ext cx="2709863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095501" y="1285875"/>
            <a:ext cx="7929563" cy="407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3491" name="标题 5"/>
          <p:cNvSpPr>
            <a:spLocks noGrp="1"/>
          </p:cNvSpPr>
          <p:nvPr>
            <p:ph type="title"/>
          </p:nvPr>
        </p:nvSpPr>
        <p:spPr>
          <a:xfrm>
            <a:off x="1981200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zh-CN" b="1" smtClean="0">
                <a:solidFill>
                  <a:srgbClr val="FFC000"/>
                </a:solidFill>
                <a:latin typeface="微软雅黑" panose="020B0503020204020204" pitchFamily="34" charset="-122"/>
              </a:rPr>
              <a:t>例：测量一个圆柱体样品的密度</a:t>
            </a:r>
            <a:endParaRPr lang="zh-CN" altLang="en-US" smtClean="0">
              <a:solidFill>
                <a:srgbClr val="FFC000"/>
              </a:solidFill>
            </a:endParaRP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2690813" y="5357813"/>
            <a:ext cx="590550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1800"/>
              </a:spcBef>
              <a:buNone/>
            </a:pPr>
            <a:r>
              <a:rPr lang="zh-CN" altLang="zh-CN" sz="2800">
                <a:solidFill>
                  <a:schemeClr val="bg1"/>
                </a:solidFill>
                <a:latin typeface="微软雅黑" panose="020B0503020204020204" pitchFamily="34" charset="-122"/>
              </a:rPr>
              <a:t>样品的质量</a:t>
            </a:r>
            <a:r>
              <a:rPr lang="zh-CN" altLang="zh-CN" sz="2800" i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zh-CN" sz="2800" u="sng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80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g。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样品的密度</a:t>
            </a:r>
            <a:endParaRPr lang="zh-CN" altLang="zh-CN" sz="2800">
              <a:solidFill>
                <a:schemeClr val="bg1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493" name="Object 8"/>
          <p:cNvGraphicFramePr>
            <a:graphicFrameLocks noChangeAspect="1"/>
          </p:cNvGraphicFramePr>
          <p:nvPr/>
        </p:nvGraphicFramePr>
        <p:xfrm>
          <a:off x="4667251" y="5857875"/>
          <a:ext cx="17256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Equation" r:id="rId4" imgW="799753" imgH="431613" progId="Equation.DSMT4">
                  <p:embed/>
                </p:oleObj>
              </mc:Choice>
              <mc:Fallback>
                <p:oleObj name="Equation" r:id="rId4" imgW="799753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1" y="5857875"/>
                        <a:ext cx="1725613" cy="928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16151" y="1357313"/>
          <a:ext cx="7643813" cy="3833809"/>
        </p:xfrm>
        <a:graphic>
          <a:graphicData uri="http://schemas.openxmlformats.org/drawingml/2006/table">
            <a:tbl>
              <a:tblPr/>
              <a:tblGrid>
                <a:gridCol w="1506538"/>
                <a:gridCol w="1208087"/>
                <a:gridCol w="1428750"/>
                <a:gridCol w="1500188"/>
                <a:gridCol w="2000250"/>
              </a:tblGrid>
              <a:tr h="5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测量次数</a:t>
                      </a:r>
                    </a:p>
                  </a:txBody>
                  <a:tcPr marL="0" marR="0" marT="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</a:p>
                  </a:txBody>
                  <a:tcPr marL="0" marR="0" marT="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长度左端</a:t>
                      </a:r>
                    </a:p>
                  </a:txBody>
                  <a:tcPr marL="0" marR="0" marT="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长度右端</a:t>
                      </a:r>
                    </a:p>
                  </a:txBody>
                  <a:tcPr marL="0" marR="0" marT="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 marL="0" marR="0" marT="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/cm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kumimoji="0" lang="en-US" altLang="zh-CN" sz="2400" b="0" i="0" u="none" strike="noStrike" cap="none" normalizeH="0" baseline="-5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/cm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kumimoji="0" lang="en-US" altLang="zh-CN" sz="2400" b="0" i="0" u="none" strike="noStrike" cap="none" normalizeH="0" baseline="-5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/cm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kumimoji="0" lang="en-US" altLang="zh-CN" sz="2400" b="0" i="0" u="none" strike="noStrike" cap="none" normalizeH="0" baseline="-5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kumimoji="0" lang="en-US" altLang="zh-CN" sz="2400" b="0" i="0" u="none" strike="noStrike" cap="none" normalizeH="0" baseline="-5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/cm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4953000" y="4714876"/>
            <a:ext cx="1428750" cy="50006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381750" y="4714876"/>
            <a:ext cx="1500188" cy="50006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实验中</a:t>
            </a: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操作与记录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395025"/>
            <a:ext cx="109728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63C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四、实验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163C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163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器材的名称、型号、规格、参数。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163C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63CA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、实验记录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163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、记录内容：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条件，如温度、湿度、仪器量程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仪器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的调试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过程，实验参数的确定过程等；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观察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到的实验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现象，也包括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异常现象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测量到的实验数据以及实验中的问题和想法。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、记录要求：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直接记录，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不允许打草稿后再誊写！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除了图形，一律用水笔记录。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真实且有条理，不盲目追求干净和整洁，数据修改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规范！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实验中</a:t>
            </a:r>
            <a:r>
              <a:rPr lang="en-US" altLang="zh-CN" b="1" dirty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cs typeface="+mj-cs"/>
              </a:rPr>
              <a:t>操作与记录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609600" y="1585912"/>
            <a:ext cx="4329113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如何使用仪器仪表？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6564" name="组合 13"/>
          <p:cNvGrpSpPr>
            <a:grpSpLocks/>
          </p:cNvGrpSpPr>
          <p:nvPr/>
        </p:nvGrpSpPr>
        <p:grpSpPr bwMode="auto">
          <a:xfrm>
            <a:off x="924718" y="2295526"/>
            <a:ext cx="3698875" cy="2736850"/>
            <a:chOff x="755576" y="2924944"/>
            <a:chExt cx="3700239" cy="2736850"/>
          </a:xfrm>
        </p:grpSpPr>
        <p:grpSp>
          <p:nvGrpSpPr>
            <p:cNvPr id="66569" name="组合 5"/>
            <p:cNvGrpSpPr>
              <a:grpSpLocks/>
            </p:cNvGrpSpPr>
            <p:nvPr/>
          </p:nvGrpSpPr>
          <p:grpSpPr bwMode="auto">
            <a:xfrm>
              <a:off x="755576" y="2924944"/>
              <a:ext cx="3335337" cy="2736850"/>
              <a:chOff x="468313" y="3068638"/>
              <a:chExt cx="3335337" cy="2736850"/>
            </a:xfrm>
          </p:grpSpPr>
          <p:pic>
            <p:nvPicPr>
              <p:cNvPr id="66571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50" y="3068638"/>
                <a:ext cx="3048000" cy="1228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72" name="Line 22"/>
              <p:cNvSpPr>
                <a:spLocks noChangeShapeType="1"/>
              </p:cNvSpPr>
              <p:nvPr/>
            </p:nvSpPr>
            <p:spPr bwMode="auto">
              <a:xfrm>
                <a:off x="3276600" y="3789363"/>
                <a:ext cx="142875" cy="647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6573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313" y="4292600"/>
                <a:ext cx="1414462" cy="1512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74" name="Line 26"/>
              <p:cNvSpPr>
                <a:spLocks noChangeShapeType="1"/>
              </p:cNvSpPr>
              <p:nvPr/>
            </p:nvSpPr>
            <p:spPr bwMode="auto">
              <a:xfrm>
                <a:off x="1258888" y="3789363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65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307384"/>
              <a:ext cx="1323975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65" name="矩形 12"/>
          <p:cNvSpPr>
            <a:spLocks noChangeArrowheads="1"/>
          </p:cNvSpPr>
          <p:nvPr/>
        </p:nvSpPr>
        <p:spPr bwMode="auto">
          <a:xfrm>
            <a:off x="1078831" y="5135292"/>
            <a:ext cx="33131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左端读数为：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10.00cm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右端读数为：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15.25cm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估读、有效数字、单位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6" name="Text Box 15"/>
          <p:cNvSpPr txBox="1">
            <a:spLocks noChangeArrowheads="1"/>
          </p:cNvSpPr>
          <p:nvPr/>
        </p:nvSpPr>
        <p:spPr bwMode="auto">
          <a:xfrm>
            <a:off x="6759575" y="1571625"/>
            <a:ext cx="4051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数字仪表的读数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6567" name="Picture 19" descr="电流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4" y="2849563"/>
            <a:ext cx="2663825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矩形 16"/>
          <p:cNvSpPr>
            <a:spLocks noChangeArrowheads="1"/>
          </p:cNvSpPr>
          <p:nvPr/>
        </p:nvSpPr>
        <p:spPr bwMode="auto">
          <a:xfrm>
            <a:off x="6453188" y="5357814"/>
            <a:ext cx="3877985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对于数字仪表该如何读数？</a:t>
            </a:r>
            <a:endParaRPr lang="en-US" altLang="zh-CN" sz="2400" b="1" dirty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/>
          <p:nvPr/>
        </p:nvSpPr>
        <p:spPr>
          <a:xfrm>
            <a:off x="2347228" y="1145435"/>
            <a:ext cx="7497544" cy="8098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实验中难免遇到问题，怎么办？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9B4AFAF3-6295-4B83-8376-F6722E67C8A6}"/>
              </a:ext>
            </a:extLst>
          </p:cNvPr>
          <p:cNvSpPr txBox="1">
            <a:spLocks/>
          </p:cNvSpPr>
          <p:nvPr/>
        </p:nvSpPr>
        <p:spPr bwMode="auto">
          <a:xfrm>
            <a:off x="208929" y="5820508"/>
            <a:ext cx="11733442" cy="890112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讨论贯穿到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实验全过程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，培养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思考和解决问题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能力。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标题 5"/>
          <p:cNvSpPr txBox="1"/>
          <p:nvPr/>
        </p:nvSpPr>
        <p:spPr>
          <a:xfrm>
            <a:off x="489536" y="1758924"/>
            <a:ext cx="10791040" cy="40463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应对措施：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讨论对象：同组伙伴，其他组同学，带教老师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讨论内容：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不可以：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实验怎么做？参数调哪里？你的读数是多少？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可以：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理论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模型和测量模型的具体应用过程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不明白的操作目的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自己的实验现象和记录数据为什么不符合预期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实验现象或异常现象的物理机制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373796" y="357007"/>
            <a:ext cx="2568575" cy="1511935"/>
            <a:chOff x="9591353" y="357007"/>
            <a:chExt cx="2568575" cy="1511935"/>
          </a:xfrm>
        </p:grpSpPr>
        <p:sp>
          <p:nvSpPr>
            <p:cNvPr id="6" name="禁止符 5"/>
            <p:cNvSpPr/>
            <p:nvPr/>
          </p:nvSpPr>
          <p:spPr>
            <a:xfrm>
              <a:off x="9933112" y="357007"/>
              <a:ext cx="1656080" cy="1511935"/>
            </a:xfrm>
            <a:prstGeom prst="noSmoking">
              <a:avLst>
                <a:gd name="adj" fmla="val 978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91353" y="676966"/>
              <a:ext cx="2568575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哑巴实验</a:t>
              </a:r>
            </a:p>
          </p:txBody>
        </p:sp>
      </p:grpSp>
      <p:sp>
        <p:nvSpPr>
          <p:cNvPr id="15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5.2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实验中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讨论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048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TextBox 5"/>
          <p:cNvSpPr txBox="1">
            <a:spLocks noChangeArrowheads="1"/>
          </p:cNvSpPr>
          <p:nvPr/>
        </p:nvSpPr>
        <p:spPr bwMode="auto">
          <a:xfrm>
            <a:off x="335360" y="1094509"/>
            <a:ext cx="11521280" cy="5555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六、实验现象分析和数据处理（作图纸请另附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、实验现象分析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自己实验中所记录的现象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（不能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自己没记的现象）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不要简单重复现象记录，应对现象进行分析，解释物理机制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、数据处理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对象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自己实验中所记录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数据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（不能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突现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自己没记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的数据）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要求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charset="-122"/>
                <a:cs typeface="+mn-cs"/>
              </a:rPr>
              <a:t>完整的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，注意有效数字、单位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实验结果的正确性做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评估，计算结果和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标准值之间的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相对误差；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根据实验要求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不确定度评定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最小二乘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等数据处理方法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发现自己的数据有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重大错误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，不能正确计算时，怎么办？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告知老师不能按时交报告，周二下午实验室开放时间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错误部分，值班老师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签字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实验报告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0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>
            <a:extLst>
              <a:ext uri="{FF2B5EF4-FFF2-40B4-BE49-F238E27FC236}">
                <a16:creationId xmlns="" xmlns:a16="http://schemas.microsoft.com/office/drawing/2014/main" id="{4B480375-096D-4C41-A1CB-93DFCB90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143000"/>
            <a:ext cx="11521280" cy="5555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七、实验讨论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、误差分析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讨论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条最重要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的误差原因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，切忌简单罗列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、深入分析实验现象或数据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实验中自己记录的，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“突现”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自己没记录的现象和数据！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从表象，到机制，到意义，这里的分析应更加深入，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不要重复之前的内容！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挖掘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实验现象和实验数据之间的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联系。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、对物理模型进行讨论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本实验的理论模型是怎样被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验证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本实验的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理论模型或者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测量模型还可以进行怎样的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必须讨论，预留空间即可，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不是越多越好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，有深度和个人特色！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实验报告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3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如何做数据处理？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（第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周详细讨论）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）有效数字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）不确定度评定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）作图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）最小二乘法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实验报告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360" y="1309628"/>
            <a:ext cx="11593287" cy="5429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8672" y="1500188"/>
            <a:ext cx="9859711" cy="4737123"/>
            <a:chOff x="2881313" y="1500189"/>
            <a:chExt cx="6500812" cy="4357686"/>
          </a:xfrm>
        </p:grpSpPr>
        <p:sp>
          <p:nvSpPr>
            <p:cNvPr id="7" name="矩形 6"/>
            <p:cNvSpPr/>
            <p:nvPr/>
          </p:nvSpPr>
          <p:spPr>
            <a:xfrm>
              <a:off x="2881313" y="4083339"/>
              <a:ext cx="6500812" cy="17745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81313" y="1500189"/>
              <a:ext cx="6500812" cy="385762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96976" y="1526937"/>
            <a:ext cx="27687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八、 实验结论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6976" y="4415935"/>
            <a:ext cx="30572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实验心得及建议</a:t>
            </a:r>
          </a:p>
        </p:txBody>
      </p:sp>
      <p:sp>
        <p:nvSpPr>
          <p:cNvPr id="78857" name="TextBox 4"/>
          <p:cNvSpPr txBox="1">
            <a:spLocks noChangeArrowheads="1"/>
          </p:cNvSpPr>
          <p:nvPr/>
        </p:nvSpPr>
        <p:spPr bwMode="auto">
          <a:xfrm>
            <a:off x="1379475" y="1978606"/>
            <a:ext cx="9505055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参考格式：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某现象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的观察，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某数据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的测量，得到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某结果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，相对误差为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，验证了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，说明了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。（如果误差过大，则说明最重要的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误差原因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1F0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通过结论，别人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完整知道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你做的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事情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，做出的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0FF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2395" y="5657631"/>
            <a:ext cx="68419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教师签名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必须有，否则报告无效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日期：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475" y="5010901"/>
            <a:ext cx="925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这里也很重要，你的想法可以促进教学！让人印象深刻！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实验报告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4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16984" y="2132856"/>
            <a:ext cx="4622304" cy="309007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完成实验后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48小时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内将报告交至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二楼大厅的基础物理实验报告箱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，下次实验时取报告。</a:t>
            </a:r>
            <a:endParaRPr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注意：报告和作业两周内不交</a:t>
            </a:r>
            <a:r>
              <a:rPr lang="en-US" altLang="zh-CN" sz="2800" b="1" dirty="0">
                <a:solidFill>
                  <a:srgbClr val="FFFF00"/>
                </a:solidFill>
                <a:latin typeface="+mj-ea"/>
                <a:ea typeface="+mj-ea"/>
              </a:rPr>
              <a:t>0</a:t>
            </a:r>
            <a:r>
              <a:rPr lang="zh-CN" altLang="en-US" sz="2800" b="1" dirty="0">
                <a:solidFill>
                  <a:srgbClr val="FFFF00"/>
                </a:solidFill>
                <a:latin typeface="+mj-ea"/>
                <a:ea typeface="+mj-ea"/>
              </a:rPr>
              <a:t>分处理！</a:t>
            </a:r>
            <a:endParaRPr lang="zh-CN" altLang="en-US" sz="2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76804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525814"/>
            <a:ext cx="6092052" cy="45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4871864" y="3661383"/>
            <a:ext cx="2173750" cy="567968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71864" y="3661383"/>
            <a:ext cx="5379190" cy="360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标题 5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微软雅黑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微软雅黑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5.3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实验后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cs typeface="+mj-cs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cs typeface="+mj-cs"/>
              </a:rPr>
              <a:t>实验报告</a:t>
            </a:r>
            <a:endParaRPr lang="zh-CN" altLang="en-US" dirty="0">
              <a:solidFill>
                <a:schemeClr val="bg1"/>
              </a:solidFill>
              <a:latin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5400" b="1" dirty="0" smtClean="0">
                <a:solidFill>
                  <a:schemeClr val="bg1"/>
                </a:solidFill>
                <a:latin typeface="+mj-ea"/>
                <a:sym typeface="+mn-ea"/>
              </a:rPr>
              <a:t>1. </a:t>
            </a:r>
            <a:r>
              <a:rPr lang="zh-CN" altLang="en-US" sz="5400" b="1" dirty="0" smtClean="0">
                <a:solidFill>
                  <a:schemeClr val="bg1"/>
                </a:solidFill>
                <a:latin typeface="+mj-ea"/>
                <a:sym typeface="+mn-ea"/>
              </a:rPr>
              <a:t>课程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sym typeface="+mn-ea"/>
              </a:rPr>
              <a:t>总览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14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/>
              <a:t>1.1 </a:t>
            </a:r>
            <a:r>
              <a:rPr lang="zh-CN" altLang="en-US" sz="4000"/>
              <a:t>课程目标</a:t>
            </a:r>
          </a:p>
          <a:p>
            <a:pPr marL="0" indent="0">
              <a:buNone/>
            </a:pPr>
            <a:r>
              <a:rPr lang="en-US" altLang="zh-CN" sz="4000"/>
              <a:t>1.2 </a:t>
            </a:r>
            <a:r>
              <a:rPr lang="zh-CN" altLang="en-US" sz="4000"/>
              <a:t>什么是基础物理实验</a:t>
            </a:r>
          </a:p>
          <a:p>
            <a:pPr marL="0" indent="0">
              <a:buNone/>
            </a:pPr>
            <a:r>
              <a:rPr lang="en-US" altLang="zh-CN" sz="4000"/>
              <a:t>1.3 </a:t>
            </a:r>
            <a:r>
              <a:rPr lang="zh-CN" altLang="en-US" sz="4000"/>
              <a:t>基础物理实验的主要内容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2896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5400" b="1" dirty="0">
                <a:solidFill>
                  <a:srgbClr val="FFFF00"/>
                </a:solidFill>
                <a:latin typeface="+mj-ea"/>
                <a:cs typeface="+mj-cs"/>
              </a:rPr>
              <a:t>课程安排</a:t>
            </a:r>
            <a:endParaRPr lang="zh-CN" altLang="en-US" sz="5400" dirty="0">
              <a:solidFill>
                <a:srgbClr val="FFFF00"/>
              </a:solidFill>
              <a:latin typeface="+mj-ea"/>
              <a:cs typeface="+mj-cs"/>
            </a:endParaRPr>
          </a:p>
        </p:txBody>
      </p:sp>
      <p:sp>
        <p:nvSpPr>
          <p:cNvPr id="83971" name="内容占位符 2"/>
          <p:cNvSpPr>
            <a:spLocks noGrp="1"/>
          </p:cNvSpPr>
          <p:nvPr>
            <p:ph idx="4294967295"/>
          </p:nvPr>
        </p:nvSpPr>
        <p:spPr>
          <a:xfrm>
            <a:off x="510645" y="1459227"/>
            <a:ext cx="10972800" cy="506611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第1周：讲课—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绪论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周：讲课—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数据处理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16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周：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次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课、答疑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第1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周：考试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笔试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更多的信息请登陆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物理教学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实验中心网站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3600" dirty="0" smtClean="0">
                <a:solidFill>
                  <a:srgbClr val="FFFF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“基础物理实验”课程主页</a:t>
            </a:r>
            <a:endParaRPr lang="en-US" altLang="zh-CN" sz="3600" dirty="0" smtClean="0">
              <a:solidFill>
                <a:srgbClr val="FFFF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5000"/>
              </a:lnSpc>
              <a:buNone/>
            </a:pP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http://phylab.fudan.edu.cn/doku.php?id=course:platform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53182"/>
            <a:ext cx="3960440" cy="399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/>
          <p:cNvSpPr>
            <a:spLocks noChangeArrowheads="1"/>
          </p:cNvSpPr>
          <p:nvPr/>
        </p:nvSpPr>
        <p:spPr bwMode="auto">
          <a:xfrm>
            <a:off x="4059238" y="2214564"/>
            <a:ext cx="4608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500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1.1 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课程目标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2A9DD7-DEA0-4F5B-BFAA-214C4F9834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89860" y="1417955"/>
          <a:ext cx="6812280" cy="511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8" r:id="rId4" imgW="5971429" imgH="4600000" progId="Paint.Picture">
                  <p:embed/>
                </p:oleObj>
              </mc:Choice>
              <mc:Fallback>
                <p:oleObj r:id="rId4" imgW="5971429" imgH="4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860" y="1417955"/>
                        <a:ext cx="6812280" cy="5118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4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09600" y="1557338"/>
            <a:ext cx="11390313" cy="4525962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构建知识</a:t>
            </a:r>
            <a:r>
              <a:rPr lang="zh-CN" altLang="en-US" dirty="0"/>
              <a:t>：</a:t>
            </a:r>
            <a:r>
              <a:rPr lang="zh-CN" altLang="en-US" sz="2800" dirty="0"/>
              <a:t>像物理学家一样思考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建模</a:t>
            </a:r>
            <a:r>
              <a:rPr lang="zh-CN" altLang="en-US" dirty="0"/>
              <a:t>：</a:t>
            </a:r>
            <a:r>
              <a:rPr lang="zh-CN" altLang="en-US" sz="2800" dirty="0"/>
              <a:t>建立理论</a:t>
            </a:r>
            <a:r>
              <a:rPr lang="en-US" altLang="zh-CN" sz="2800" dirty="0"/>
              <a:t>/</a:t>
            </a:r>
            <a:r>
              <a:rPr lang="zh-CN" altLang="en-US" sz="2800" dirty="0"/>
              <a:t>实验模型，理解物理建模的过程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设计实验</a:t>
            </a:r>
            <a:r>
              <a:rPr lang="zh-CN" altLang="en-US" dirty="0"/>
              <a:t>：</a:t>
            </a:r>
            <a:r>
              <a:rPr lang="zh-CN" altLang="en-US" sz="2800" dirty="0"/>
              <a:t>理解实验设计思路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增强技能</a:t>
            </a:r>
            <a:r>
              <a:rPr lang="zh-CN" altLang="en-US" dirty="0"/>
              <a:t>：</a:t>
            </a:r>
            <a:r>
              <a:rPr lang="zh-CN" altLang="en-US" sz="2800" dirty="0"/>
              <a:t>实验方法、基本仪器的使用、实验操作技巧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数据分析与可视化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有效数字、不确定度评定、</a:t>
            </a:r>
            <a:r>
              <a:rPr lang="zh-CN" altLang="en-US" sz="2800" dirty="0" smtClean="0">
                <a:solidFill>
                  <a:schemeClr val="bg1"/>
                </a:solidFill>
              </a:rPr>
              <a:t>作图、最小二乘法</a:t>
            </a:r>
            <a:r>
              <a:rPr lang="zh-CN" altLang="en-US" sz="2800" dirty="0">
                <a:solidFill>
                  <a:schemeClr val="bg1"/>
                </a:solidFill>
              </a:rPr>
              <a:t>数据拟合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C000"/>
                </a:solidFill>
              </a:rPr>
              <a:t>交流物理</a:t>
            </a:r>
            <a:r>
              <a:rPr lang="zh-CN" altLang="en-US" dirty="0"/>
              <a:t>：</a:t>
            </a:r>
            <a:r>
              <a:rPr lang="zh-CN" altLang="en-US" sz="2800" dirty="0"/>
              <a:t>会做实验记录、书写实验报告、会用线性图及表格展示数据、会用科学术语</a:t>
            </a:r>
            <a:r>
              <a:rPr lang="zh-CN" altLang="en-US" sz="2800" dirty="0" smtClean="0"/>
              <a:t>提问和回答</a:t>
            </a:r>
            <a:r>
              <a:rPr lang="zh-CN" altLang="en-US" sz="2800" dirty="0"/>
              <a:t>问题、积极参加讨论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88290"/>
            <a:ext cx="10972800" cy="11296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1.1 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24477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j-ea"/>
              </a:rPr>
              <a:t>1.2 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什么是基础物理实验</a:t>
            </a:r>
          </a:p>
        </p:txBody>
      </p:sp>
      <p:sp>
        <p:nvSpPr>
          <p:cNvPr id="23554" name="内容占位符 3"/>
          <p:cNvSpPr>
            <a:spLocks noGrp="1"/>
          </p:cNvSpPr>
          <p:nvPr>
            <p:ph idx="1"/>
          </p:nvPr>
        </p:nvSpPr>
        <p:spPr>
          <a:xfrm>
            <a:off x="609600" y="1773238"/>
            <a:ext cx="10972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最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基本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的物理实验，包括力、热、电、光及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近代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  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物理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实验。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理科、工科、医科各专业都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普遍要做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微软雅黑" panose="020B0503020204020204" pitchFamily="34" charset="-122"/>
              </a:rPr>
              <a:t>的物理实验。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4CFDD-7ACA-4D99-9B73-783F99279C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0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5.4|1|3.199999|2.5|1.300001|4.9|11.2|11.1|17.1|8|2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8.800001|2.599998|8.300001|6.1|28.4|10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0.7999992|46.5|138.3|5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28.1|103.7|53.399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4|17.3|18.2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004646"/>
      </a:dk2>
      <a:lt2>
        <a:srgbClr val="E1F0FF"/>
      </a:lt2>
      <a:accent1>
        <a:srgbClr val="FFFFF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FFFFFF"/>
    </a:dk1>
    <a:lt1>
      <a:sysClr val="window" lastClr="FFFFFF"/>
    </a:lt1>
    <a:dk2>
      <a:srgbClr val="004646"/>
    </a:dk2>
    <a:lt2>
      <a:srgbClr val="E1F0FF"/>
    </a:lt2>
    <a:accent1>
      <a:srgbClr val="FFFFFF"/>
    </a:accent1>
    <a:accent2>
      <a:srgbClr val="268868"/>
    </a:accent2>
    <a:accent3>
      <a:srgbClr val="33BD56"/>
    </a:accent3>
    <a:accent4>
      <a:srgbClr val="4BC5B9"/>
    </a:accent4>
    <a:accent5>
      <a:srgbClr val="3163CA"/>
    </a:accent5>
    <a:accent6>
      <a:srgbClr val="4B14AA"/>
    </a:accent6>
    <a:hlink>
      <a:srgbClr val="D9BE02"/>
    </a:hlink>
    <a:folHlink>
      <a:srgbClr val="F900F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004646"/>
    </a:dk2>
    <a:lt2>
      <a:srgbClr val="E1F0FF"/>
    </a:lt2>
    <a:accent1>
      <a:srgbClr val="FFFFFF"/>
    </a:accent1>
    <a:accent2>
      <a:srgbClr val="268868"/>
    </a:accent2>
    <a:accent3>
      <a:srgbClr val="FFFFFF"/>
    </a:accent3>
    <a:accent4>
      <a:srgbClr val="DADADA"/>
    </a:accent4>
    <a:accent5>
      <a:srgbClr val="FFFFFF"/>
    </a:accent5>
    <a:accent6>
      <a:srgbClr val="217B5E"/>
    </a:accent6>
    <a:hlink>
      <a:srgbClr val="D9BE02"/>
    </a:hlink>
    <a:folHlink>
      <a:srgbClr val="F900F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004646"/>
    </a:dk2>
    <a:lt2>
      <a:srgbClr val="E1F0FF"/>
    </a:lt2>
    <a:accent1>
      <a:srgbClr val="FFFFFF"/>
    </a:accent1>
    <a:accent2>
      <a:srgbClr val="268868"/>
    </a:accent2>
    <a:accent3>
      <a:srgbClr val="FFFFFF"/>
    </a:accent3>
    <a:accent4>
      <a:srgbClr val="DADADA"/>
    </a:accent4>
    <a:accent5>
      <a:srgbClr val="FFFFFF"/>
    </a:accent5>
    <a:accent6>
      <a:srgbClr val="217B5E"/>
    </a:accent6>
    <a:hlink>
      <a:srgbClr val="D9BE02"/>
    </a:hlink>
    <a:folHlink>
      <a:srgbClr val="F900F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004646"/>
    </a:dk2>
    <a:lt2>
      <a:srgbClr val="E1F0FF"/>
    </a:lt2>
    <a:accent1>
      <a:srgbClr val="FFFFFF"/>
    </a:accent1>
    <a:accent2>
      <a:srgbClr val="268868"/>
    </a:accent2>
    <a:accent3>
      <a:srgbClr val="FFFFFF"/>
    </a:accent3>
    <a:accent4>
      <a:srgbClr val="DADADA"/>
    </a:accent4>
    <a:accent5>
      <a:srgbClr val="FFFFFF"/>
    </a:accent5>
    <a:accent6>
      <a:srgbClr val="217B5E"/>
    </a:accent6>
    <a:hlink>
      <a:srgbClr val="D9BE02"/>
    </a:hlink>
    <a:folHlink>
      <a:srgbClr val="F900F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</TotalTime>
  <Words>3976</Words>
  <Application>Microsoft Office PowerPoint</Application>
  <PresentationFormat>宽屏</PresentationFormat>
  <Paragraphs>444</Paragraphs>
  <Slides>61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黑体</vt:lpstr>
      <vt:lpstr>楷体</vt:lpstr>
      <vt:lpstr>宋体</vt:lpstr>
      <vt:lpstr>微软雅黑</vt:lpstr>
      <vt:lpstr>Arial</vt:lpstr>
      <vt:lpstr>Calibri</vt:lpstr>
      <vt:lpstr>Franklin Gothic Book</vt:lpstr>
      <vt:lpstr>Symbol</vt:lpstr>
      <vt:lpstr>Times New Roman</vt:lpstr>
      <vt:lpstr>Verdana</vt:lpstr>
      <vt:lpstr>Wingdings</vt:lpstr>
      <vt:lpstr>Office 主题</vt:lpstr>
      <vt:lpstr>Bitmap Image</vt:lpstr>
      <vt:lpstr>Equation</vt:lpstr>
      <vt:lpstr>基础物理实验</vt:lpstr>
      <vt:lpstr>课程教材</vt:lpstr>
      <vt:lpstr>基础物理实验室地址</vt:lpstr>
      <vt:lpstr>二楼西侧实验室走廊</vt:lpstr>
      <vt:lpstr>绪论一的主要内容</vt:lpstr>
      <vt:lpstr>1. 课程总览</vt:lpstr>
      <vt:lpstr>1.1 课程目标</vt:lpstr>
      <vt:lpstr>1.1 课程目标</vt:lpstr>
      <vt:lpstr>1.2 什么是基础物理实验</vt:lpstr>
      <vt:lpstr>1.3 基础物理实验的主要内容</vt:lpstr>
      <vt:lpstr>最美的十大物理实验            </vt:lpstr>
      <vt:lpstr>地球周长是多少？</vt:lpstr>
      <vt:lpstr>埃拉托色尼测定地球周长</vt:lpstr>
      <vt:lpstr>埃拉托色尼测定地球周长</vt:lpstr>
      <vt:lpstr>2. 基础物理实验的主要内容</vt:lpstr>
      <vt:lpstr>2.1 物理实验在物理学研究与发展中的作用</vt:lpstr>
      <vt:lpstr>物理学家看物理实验的重要性</vt:lpstr>
      <vt:lpstr>物理学家看物理实验的重要性</vt:lpstr>
      <vt:lpstr>物理学家看物理实验的重要性</vt:lpstr>
      <vt:lpstr>PowerPoint 演示文稿</vt:lpstr>
      <vt:lpstr>可靠的实验立即获学术界承认</vt:lpstr>
      <vt:lpstr>很多理论物理成果被实验证实后， 才获诺贝尔奖</vt:lpstr>
      <vt:lpstr>2.2  物理实验对物理学在其他学科中应用的意义</vt:lpstr>
      <vt:lpstr>2.3 改变轻视实践的传统观念</vt:lpstr>
      <vt:lpstr>解答李约瑟之迷</vt:lpstr>
      <vt:lpstr>PowerPoint 演示文稿</vt:lpstr>
      <vt:lpstr>社会上轻视实践现象--根深蒂固</vt:lpstr>
      <vt:lpstr>PowerPoint 演示文稿</vt:lpstr>
      <vt:lpstr>PowerPoint 演示文稿</vt:lpstr>
      <vt:lpstr>PowerPoint 演示文稿</vt:lpstr>
      <vt:lpstr>PowerPoint 演示文稿</vt:lpstr>
      <vt:lpstr>3.1 基本要求</vt:lpstr>
      <vt:lpstr>3.1 基本要求</vt:lpstr>
      <vt:lpstr>3.1 基本要求</vt:lpstr>
      <vt:lpstr>3.1 基本要求</vt:lpstr>
      <vt:lpstr>3.2 常见的一些问题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如何做物理实验</vt:lpstr>
      <vt:lpstr>基础物理实验流程</vt:lpstr>
      <vt:lpstr>5.1 实验前—预习</vt:lpstr>
      <vt:lpstr>5.1 实验前—预习</vt:lpstr>
      <vt:lpstr>5.1 实验前—预习</vt:lpstr>
      <vt:lpstr>例：测量一个圆柱体样品的密度</vt:lpstr>
      <vt:lpstr>5.2 实验中—操作与记录</vt:lpstr>
      <vt:lpstr>5.2 实验中—操作与记录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课程安排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</dc:creator>
  <cp:lastModifiedBy>admin</cp:lastModifiedBy>
  <cp:revision>394</cp:revision>
  <dcterms:created xsi:type="dcterms:W3CDTF">2013-08-19T00:06:59Z</dcterms:created>
  <dcterms:modified xsi:type="dcterms:W3CDTF">2021-09-13T02:50:45Z</dcterms:modified>
</cp:coreProperties>
</file>