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70"/>
  </p:notesMasterIdLst>
  <p:sldIdLst>
    <p:sldId id="319" r:id="rId2"/>
    <p:sldId id="320" r:id="rId3"/>
    <p:sldId id="427" r:id="rId4"/>
    <p:sldId id="391" r:id="rId5"/>
    <p:sldId id="392" r:id="rId6"/>
    <p:sldId id="393" r:id="rId7"/>
    <p:sldId id="394" r:id="rId8"/>
    <p:sldId id="419" r:id="rId9"/>
    <p:sldId id="396" r:id="rId10"/>
    <p:sldId id="398" r:id="rId11"/>
    <p:sldId id="397" r:id="rId12"/>
    <p:sldId id="420" r:id="rId13"/>
    <p:sldId id="322" r:id="rId14"/>
    <p:sldId id="323" r:id="rId15"/>
    <p:sldId id="380" r:id="rId16"/>
    <p:sldId id="325" r:id="rId17"/>
    <p:sldId id="324" r:id="rId18"/>
    <p:sldId id="421" r:id="rId19"/>
    <p:sldId id="422" r:id="rId20"/>
    <p:sldId id="423" r:id="rId21"/>
    <p:sldId id="424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87" r:id="rId33"/>
    <p:sldId id="344" r:id="rId34"/>
    <p:sldId id="345" r:id="rId35"/>
    <p:sldId id="346" r:id="rId36"/>
    <p:sldId id="347" r:id="rId37"/>
    <p:sldId id="348" r:id="rId38"/>
    <p:sldId id="349" r:id="rId39"/>
    <p:sldId id="425" r:id="rId40"/>
    <p:sldId id="351" r:id="rId41"/>
    <p:sldId id="366" r:id="rId42"/>
    <p:sldId id="376" r:id="rId43"/>
    <p:sldId id="371" r:id="rId44"/>
    <p:sldId id="354" r:id="rId45"/>
    <p:sldId id="355" r:id="rId46"/>
    <p:sldId id="356" r:id="rId47"/>
    <p:sldId id="426" r:id="rId48"/>
    <p:sldId id="358" r:id="rId49"/>
    <p:sldId id="428" r:id="rId50"/>
    <p:sldId id="404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382" r:id="rId65"/>
    <p:sldId id="364" r:id="rId66"/>
    <p:sldId id="386" r:id="rId67"/>
    <p:sldId id="377" r:id="rId68"/>
    <p:sldId id="429" r:id="rId6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FFCC"/>
    <a:srgbClr val="FFFF99"/>
    <a:srgbClr val="FF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3944" autoAdjust="0"/>
  </p:normalViewPr>
  <p:slideViewPr>
    <p:cSldViewPr showGuides="1">
      <p:cViewPr varScale="1">
        <p:scale>
          <a:sx n="107" d="100"/>
          <a:sy n="107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2.w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42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2BBD26C1-A786-4846-AC35-BE6E7949B54D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4AB5DD-EDD6-426A-B4B4-2B12E8208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66F71E2-E114-4A7B-91F3-B186301AF350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053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3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7E13E-AAAC-4FA0-B649-0D8851A508F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6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7E13E-AAAC-4FA0-B649-0D8851A508F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3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3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3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1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4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61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8A1BF6-8AC2-458A-9434-8E7A411B2D1F}" type="slidenum">
              <a:rPr lang="zh-CN" altLang="en-US" sz="1200"/>
              <a:pPr algn="r"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4325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5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9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4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5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8ED3F7-D60C-4CF0-B6D3-FE4336940747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62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87711DF-2EC7-4E40-9FA0-4FAE679CB53F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030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比如说我想知道</a:t>
            </a:r>
            <a:r>
              <a:rPr lang="en-US" altLang="zh-CN" smtClean="0"/>
              <a:t>26</a:t>
            </a:r>
            <a:r>
              <a:rPr lang="zh-CN" altLang="en-US" smtClean="0"/>
              <a:t>度时样品</a:t>
            </a:r>
            <a:r>
              <a:rPr lang="en-US" altLang="zh-CN" smtClean="0"/>
              <a:t>A</a:t>
            </a:r>
            <a:r>
              <a:rPr lang="zh-CN" altLang="en-US" smtClean="0"/>
              <a:t>的电阻值，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3505511-EB4A-4F7D-A59A-25E651E8F048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0954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从图上求斜率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81EB26-676E-42CD-AB45-40E97CF882FC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26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数据处理不可以写在图纸上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FD069F1-C164-4421-BE15-280D82212103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529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9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AB5DD-EDD6-426A-B4B4-2B12E8208A28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210-9C7F-4A32-A629-0459470AC473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61577-C0BA-4D3C-8953-2654C7474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810AB-57E2-4D76-9DF9-02A71B068779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7D6CA-ED73-4247-B908-B0398923C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79EE5-BC50-4F82-A8FC-4326BC0B94B1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F7EA-543B-41A7-86F1-35EDCF5AC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1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2EE70-ED5B-4D82-8B1F-29E45622B7B3}" type="datetime1">
              <a:rPr lang="zh-CN" altLang="en-US" smtClean="0"/>
              <a:pPr>
                <a:defRPr/>
              </a:pPr>
              <a:t>2021/9/13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65A9C-C018-420A-8B91-D9488E036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897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F4A4B-929F-4B7B-8990-545F3651CA71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81D6B-9E0A-4D15-8D2D-E1A369FA0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55860-75CC-47B1-84DE-6BED1C10A6B2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FDFE0-91C8-4B1A-B145-3DEF74299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2227D-620B-49BA-B631-00E7C3905612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B2A06-4C5C-4FB9-9BB2-FBD67D7AE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C6DB5-B189-443A-8D28-32ABE154ACBC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D7206-BFFA-4C2A-B3E1-503C0D924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6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7DDF-4BAA-49E3-A5F1-6A66CA9B6878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70AD0-991A-4BD4-921C-D28C9B2D4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51ECB-3D41-4551-B630-001E338F7A94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B1E2-DF51-4F51-A6B8-342A1D947A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3C3B-3193-472E-859E-30D58DA2C305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784EF-E362-44C5-ADF9-4A978A4E9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831AA-08F0-4C4B-8916-C838674AA213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6222-4459-4553-9DFE-CCE4A19BE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D19141AB-79F1-4AAC-9B8A-0B79D4ABC6F1}" type="datetime1">
              <a:rPr lang="zh-CN" altLang="en-US" smtClean="0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7AF296-A757-4741-A1F4-6F86F2EFF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8.wmf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1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42.w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6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6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7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5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0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>
          <a:xfrm>
            <a:off x="2209800" y="1214439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8800" b="1">
                <a:solidFill>
                  <a:schemeClr val="bg1"/>
                </a:solidFill>
              </a:rPr>
              <a:t>基础物理实验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52725" y="3214688"/>
            <a:ext cx="6986588" cy="25003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300" dirty="0">
                <a:solidFill>
                  <a:srgbClr val="FFC000"/>
                </a:solidFill>
                <a:latin typeface="+mj-ea"/>
                <a:ea typeface="+mj-ea"/>
              </a:rPr>
              <a:t>实验数据的处理</a:t>
            </a:r>
            <a:endParaRPr lang="en-US" altLang="zh-CN" sz="6300" dirty="0">
              <a:solidFill>
                <a:srgbClr val="FFC000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复旦大学物理教学实验中心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http://Phylab.fudan.edu.cn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6068A-9742-4FED-AA4F-F50B56B0BC3E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545" y="3325815"/>
            <a:ext cx="2114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标题 1"/>
          <p:cNvSpPr>
            <a:spLocks noGrp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标准不确定度的传递</a:t>
            </a:r>
            <a:endParaRPr lang="zh-CN" altLang="en-US" dirty="0" smtClean="0"/>
          </a:p>
        </p:txBody>
      </p:sp>
      <p:sp>
        <p:nvSpPr>
          <p:cNvPr id="6" name="左大括号 5"/>
          <p:cNvSpPr/>
          <p:nvPr/>
        </p:nvSpPr>
        <p:spPr>
          <a:xfrm>
            <a:off x="2570164" y="2346326"/>
            <a:ext cx="358775" cy="2251075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0" name="TextBox 7"/>
          <p:cNvSpPr txBox="1">
            <a:spLocks noChangeArrowheads="1"/>
          </p:cNvSpPr>
          <p:nvPr/>
        </p:nvSpPr>
        <p:spPr bwMode="auto">
          <a:xfrm>
            <a:off x="3052763" y="2117725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加减：</a:t>
            </a:r>
          </a:p>
        </p:txBody>
      </p:sp>
      <p:sp>
        <p:nvSpPr>
          <p:cNvPr id="5131" name="TextBox 9"/>
          <p:cNvSpPr txBox="1">
            <a:spLocks noChangeArrowheads="1"/>
          </p:cNvSpPr>
          <p:nvPr/>
        </p:nvSpPr>
        <p:spPr bwMode="auto">
          <a:xfrm>
            <a:off x="3052764" y="4197350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乘方：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7224" y="2343151"/>
            <a:ext cx="461665" cy="216982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几个常用的传递公式</a:t>
            </a: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3052764" y="3035300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乘除：</a:t>
            </a:r>
          </a:p>
        </p:txBody>
      </p:sp>
      <p:graphicFrame>
        <p:nvGraphicFramePr>
          <p:cNvPr id="14344" name="Object 18"/>
          <p:cNvGraphicFramePr>
            <a:graphicFrameLocks noChangeAspect="1"/>
          </p:cNvGraphicFramePr>
          <p:nvPr/>
        </p:nvGraphicFramePr>
        <p:xfrm>
          <a:off x="4000501" y="4017964"/>
          <a:ext cx="37877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公式" r:id="rId3" imgW="1892300" imgH="495300" progId="Equation.3">
                  <p:embed/>
                </p:oleObj>
              </mc:Choice>
              <mc:Fallback>
                <p:oleObj name="公式" r:id="rId3" imgW="1892300" imgH="495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4017964"/>
                        <a:ext cx="3787775" cy="992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9"/>
          <p:cNvGraphicFramePr>
            <a:graphicFrameLocks noChangeAspect="1"/>
          </p:cNvGraphicFramePr>
          <p:nvPr/>
        </p:nvGraphicFramePr>
        <p:xfrm>
          <a:off x="4000500" y="2803525"/>
          <a:ext cx="63309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公式" r:id="rId5" imgW="3162300" imgH="508000" progId="Equation.3">
                  <p:embed/>
                </p:oleObj>
              </mc:Choice>
              <mc:Fallback>
                <p:oleObj name="公式" r:id="rId5" imgW="3162300" imgH="508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803525"/>
                        <a:ext cx="6330950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1"/>
          <p:cNvGraphicFramePr>
            <a:graphicFrameLocks noChangeAspect="1"/>
          </p:cNvGraphicFramePr>
          <p:nvPr/>
        </p:nvGraphicFramePr>
        <p:xfrm>
          <a:off x="4000501" y="2143125"/>
          <a:ext cx="4575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公式" r:id="rId7" imgW="2286993" imgH="228699" progId="Equation.3">
                  <p:embed/>
                </p:oleObj>
              </mc:Choice>
              <mc:Fallback>
                <p:oleObj name="公式" r:id="rId7" imgW="2286993" imgH="22869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2143125"/>
                        <a:ext cx="4575175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481FC-0097-431C-BA15-D85DBE39F97D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6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4926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、测量结果不确定度的一般表示法：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   如：长度为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±0.0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40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、不确定度的百分比表示法：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   如，长度为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1.05cm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</a:rPr>
              <a:t>相对不确定度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、不确定度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</a:rPr>
              <a:t>只取一位有效数字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，但在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</a:rPr>
              <a:t>运算过程中一般要取两位或更多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  <a:endParaRPr lang="en-US" altLang="zh-CN" sz="240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7104063" y="1662113"/>
          <a:ext cx="1238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4" imgW="787320" imgH="279360" progId="Equation.DSMT4">
                  <p:embed/>
                </p:oleObj>
              </mc:Choice>
              <mc:Fallback>
                <p:oleObj name="Equation" r:id="rId4" imgW="78732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662113"/>
                        <a:ext cx="1238250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2"/>
          <p:cNvGraphicFramePr>
            <a:graphicFrameLocks noChangeAspect="1"/>
          </p:cNvGraphicFramePr>
          <p:nvPr/>
        </p:nvGraphicFramePr>
        <p:xfrm>
          <a:off x="6181725" y="3065463"/>
          <a:ext cx="1354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6" imgW="1155600" imgH="457200" progId="Equation.DSMT4">
                  <p:embed/>
                </p:oleObj>
              </mc:Choice>
              <mc:Fallback>
                <p:oleObj name="Equation" r:id="rId6" imgW="11556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065463"/>
                        <a:ext cx="1354138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标题 1"/>
          <p:cNvSpPr>
            <a:spLocks/>
          </p:cNvSpPr>
          <p:nvPr/>
        </p:nvSpPr>
        <p:spPr bwMode="auto">
          <a:xfrm>
            <a:off x="1992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</a:rPr>
              <a:t>不确定度的表达</a:t>
            </a:r>
            <a:endParaRPr lang="zh-CN" altLang="en-US" sz="4400">
              <a:latin typeface="Franklin Gothic Medium" panose="020B0603020102020204" pitchFamily="34" charset="0"/>
            </a:endParaRPr>
          </a:p>
        </p:txBody>
      </p:sp>
      <p:sp>
        <p:nvSpPr>
          <p:cNvPr id="15367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548B36-D63D-42F3-AD00-8C1E0FDE28A8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809750" y="274638"/>
            <a:ext cx="84010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5400" b="1" smtClean="0">
                <a:solidFill>
                  <a:srgbClr val="FFC000"/>
                </a:solidFill>
                <a:latin typeface="微软雅黑" panose="020B0503020204020204" pitchFamily="34" charset="-122"/>
              </a:rPr>
              <a:t>有效数字很重要！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11791" y="1589881"/>
            <a:ext cx="49069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</a:rPr>
              <a:t>测量一个物体的厚度</a:t>
            </a:r>
            <a:endParaRPr lang="en-US" altLang="zh-CN" sz="36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3094039" y="2568575"/>
            <a:ext cx="2287587" cy="286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 cm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 cm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2.00 cm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2.000 cm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524500" y="2857500"/>
            <a:ext cx="285750" cy="2286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TextBox 17"/>
          <p:cNvSpPr txBox="1"/>
          <p:nvPr/>
        </p:nvSpPr>
        <p:spPr>
          <a:xfrm>
            <a:off x="5953126" y="3714751"/>
            <a:ext cx="30575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这些表达式不一样</a:t>
            </a:r>
          </a:p>
        </p:txBody>
      </p:sp>
    </p:spTree>
    <p:extLst>
      <p:ext uri="{BB962C8B-B14F-4D97-AF65-F5344CB8AC3E}">
        <p14:creationId xmlns:p14="http://schemas.microsoft.com/office/powerpoint/2010/main" val="2073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6"/>
          <p:cNvSpPr>
            <a:spLocks noGrp="1"/>
          </p:cNvSpPr>
          <p:nvPr>
            <p:ph idx="4294967295"/>
          </p:nvPr>
        </p:nvSpPr>
        <p:spPr>
          <a:xfrm>
            <a:off x="1981200" y="1417638"/>
            <a:ext cx="8229600" cy="50355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b="1" u="sng" dirty="0">
                <a:solidFill>
                  <a:schemeClr val="bg1"/>
                </a:solidFill>
                <a:latin typeface="黑体" panose="02010609060101010101" pitchFamily="49" charset="-122"/>
              </a:rPr>
              <a:t>有效数字</a:t>
            </a:r>
            <a:r>
              <a:rPr lang="en-US" altLang="zh-CN" sz="2400" b="1" u="sng" dirty="0">
                <a:solidFill>
                  <a:schemeClr val="bg1"/>
                </a:solidFill>
                <a:latin typeface="黑体" panose="02010609060101010101" pitchFamily="49" charset="-122"/>
              </a:rPr>
              <a:t>----</a:t>
            </a:r>
            <a:r>
              <a:rPr lang="zh-CN" altLang="en-US" sz="2400" b="1" u="sng" dirty="0">
                <a:solidFill>
                  <a:srgbClr val="FFC000"/>
                </a:solidFill>
                <a:latin typeface="黑体" panose="02010609060101010101" pitchFamily="49" charset="-122"/>
              </a:rPr>
              <a:t>从第一个不为</a:t>
            </a:r>
            <a:r>
              <a:rPr lang="en-US" altLang="zh-CN" sz="2400" b="1" u="sng" dirty="0">
                <a:solidFill>
                  <a:srgbClr val="FFC000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400" b="1" u="sng" dirty="0">
                <a:solidFill>
                  <a:srgbClr val="FFC000"/>
                </a:solidFill>
                <a:latin typeface="黑体" panose="02010609060101010101" pitchFamily="49" charset="-122"/>
              </a:rPr>
              <a:t>的数开始算起</a:t>
            </a:r>
            <a:r>
              <a:rPr lang="zh-CN" altLang="en-US" sz="2400" b="1" u="sng" dirty="0">
                <a:solidFill>
                  <a:schemeClr val="bg1"/>
                </a:solidFill>
                <a:latin typeface="黑体" panose="02010609060101010101" pitchFamily="49" charset="-122"/>
              </a:rPr>
              <a:t>的所有数字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如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, 0.35 (2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); 3.54 (3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); 0.003540 (4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); 3.5400 (5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000" b="1" noProof="1">
                <a:solidFill>
                  <a:srgbClr val="FFFFFF"/>
                </a:solidFill>
                <a:latin typeface="Times New Roman" panose="02020603050405020304" pitchFamily="2" charset="0"/>
                <a:ea typeface="楷体_GB2312" pitchFamily="1" charset="-122"/>
                <a:cs typeface="+mn-ea"/>
              </a:rPr>
              <a:t>    </a:t>
            </a:r>
            <a:r>
              <a:rPr lang="zh-CN" altLang="en-US" sz="2400" b="1" noProof="1">
                <a:solidFill>
                  <a:srgbClr val="FFFFFF"/>
                </a:solidFill>
                <a:latin typeface="Times New Roman" panose="02020603050405020304" pitchFamily="2" charset="0"/>
                <a:ea typeface="楷体_GB2312" pitchFamily="1" charset="-122"/>
                <a:cs typeface="+mn-ea"/>
              </a:rPr>
              <a:t>乘方、立方、开方：和原数相同。</a:t>
            </a:r>
            <a:endParaRPr lang="en-US" altLang="zh-CN" sz="2400" b="1" noProof="1">
              <a:solidFill>
                <a:srgbClr val="FFFFFF"/>
              </a:solidFill>
              <a:latin typeface="Times New Roman" panose="02020603050405020304" pitchFamily="2" charset="0"/>
              <a:ea typeface="楷体_GB2312" pitchFamily="1" charset="-122"/>
              <a:cs typeface="+mn-ea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noProof="1">
                <a:solidFill>
                  <a:srgbClr val="FFFFFF"/>
                </a:solidFill>
                <a:latin typeface="Times New Roman" panose="02020603050405020304" pitchFamily="2" charset="0"/>
                <a:ea typeface="楷体_GB2312" pitchFamily="1" charset="-122"/>
                <a:cs typeface="+mn-ea"/>
              </a:rPr>
              <a:t>    参与运算的准确数字或常数的位数可以认为是无限多。</a:t>
            </a:r>
          </a:p>
          <a:p>
            <a:pPr marL="0" indent="0">
              <a:lnSpc>
                <a:spcPct val="130000"/>
              </a:lnSpc>
              <a:buNone/>
              <a:defRPr/>
            </a:pP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  <a:defRPr/>
            </a:pPr>
            <a:endParaRPr lang="en-US" altLang="zh-CN" sz="19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zh-CN" sz="19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zh-CN" sz="19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zh-CN" sz="19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700" b="1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700" b="1" dirty="0">
                <a:solidFill>
                  <a:schemeClr val="bg1"/>
                </a:solidFill>
                <a:latin typeface="黑体" panose="02010609060101010101" pitchFamily="49" charset="-122"/>
              </a:rPr>
              <a:t>        </a:t>
            </a:r>
            <a:r>
              <a:rPr lang="en-US" altLang="zh-CN" sz="1700" b="1" dirty="0">
                <a:solidFill>
                  <a:schemeClr val="bg1"/>
                </a:solidFill>
                <a:latin typeface="黑体" panose="02010609060101010101" pitchFamily="49" charset="-122"/>
              </a:rPr>
              <a:t> </a:t>
            </a:r>
            <a:endParaRPr lang="zh-CN" altLang="en-US" sz="3000" b="1" dirty="0"/>
          </a:p>
        </p:txBody>
      </p:sp>
      <p:sp>
        <p:nvSpPr>
          <p:cNvPr id="8" name="左大括号 7"/>
          <p:cNvSpPr/>
          <p:nvPr/>
        </p:nvSpPr>
        <p:spPr>
          <a:xfrm>
            <a:off x="2927351" y="3213101"/>
            <a:ext cx="288925" cy="13684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436" name="组合 16"/>
          <p:cNvGrpSpPr>
            <a:grpSpLocks/>
          </p:cNvGrpSpPr>
          <p:nvPr/>
        </p:nvGrpSpPr>
        <p:grpSpPr bwMode="auto">
          <a:xfrm>
            <a:off x="3287714" y="2419351"/>
            <a:ext cx="6681787" cy="2303463"/>
            <a:chOff x="1403648" y="2204566"/>
            <a:chExt cx="6681388" cy="2302637"/>
          </a:xfrm>
        </p:grpSpPr>
        <p:sp>
          <p:nvSpPr>
            <p:cNvPr id="18442" name="TextBox 8"/>
            <p:cNvSpPr txBox="1">
              <a:spLocks noChangeArrowheads="1"/>
            </p:cNvSpPr>
            <p:nvPr/>
          </p:nvSpPr>
          <p:spPr bwMode="auto">
            <a:xfrm>
              <a:off x="1403648" y="2204566"/>
              <a:ext cx="6681388" cy="107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加减法：与</a:t>
              </a:r>
              <a:r>
                <a:rPr lang="zh-CN" altLang="en-US" sz="2400" b="1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不确定度最大项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的末位有效数字对齐</a:t>
              </a:r>
              <a:endParaRPr lang="en-US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</a:t>
              </a:r>
              <a:endPara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57.3</a:t>
              </a:r>
              <a:r>
                <a:rPr lang="en-US" altLang="zh-CN" sz="20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0.0156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－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2.24342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=55.0</a:t>
              </a:r>
              <a:r>
                <a:rPr lang="en-US" altLang="zh-CN" sz="2000" b="1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218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=55.08</a:t>
              </a:r>
            </a:p>
          </p:txBody>
        </p:sp>
        <p:sp>
          <p:nvSpPr>
            <p:cNvPr id="18443" name="TextBox 9"/>
            <p:cNvSpPr txBox="1">
              <a:spLocks noChangeArrowheads="1"/>
            </p:cNvSpPr>
            <p:nvPr/>
          </p:nvSpPr>
          <p:spPr bwMode="auto">
            <a:xfrm>
              <a:off x="1403648" y="3491545"/>
              <a:ext cx="6410490" cy="1015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乘除法：与</a:t>
              </a:r>
              <a:r>
                <a:rPr lang="zh-CN" altLang="en-US" sz="2400" b="1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最少个数的有效数字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相同</a:t>
              </a:r>
              <a:endParaRPr lang="en-US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57.31×0.0</a:t>
              </a:r>
              <a:r>
                <a:rPr lang="en-US" altLang="zh-CN" sz="2000" b="1" u="sng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156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÷2.24342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=0.</a:t>
              </a:r>
              <a:r>
                <a:rPr lang="en-US" altLang="zh-CN" sz="2000" b="1" u="sng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398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514767</a:t>
              </a:r>
              <a:r>
                <a: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=0.</a:t>
              </a:r>
              <a:r>
                <a:rPr lang="en-US" altLang="zh-CN" sz="2000" b="1" u="sng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399</a:t>
              </a:r>
              <a:endPara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07023" y="2686050"/>
            <a:ext cx="615553" cy="1528624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运算规则</a:t>
            </a:r>
          </a:p>
        </p:txBody>
      </p:sp>
      <p:sp>
        <p:nvSpPr>
          <p:cNvPr id="18438" name="标题 1"/>
          <p:cNvSpPr>
            <a:spLocks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chemeClr val="bg1"/>
                </a:solidFill>
                <a:latin typeface="黑体" panose="02010609060101010101" pitchFamily="49" charset="-122"/>
              </a:rPr>
              <a:t>有效数字</a:t>
            </a:r>
          </a:p>
        </p:txBody>
      </p:sp>
      <p:sp>
        <p:nvSpPr>
          <p:cNvPr id="18439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150B2-0448-4D5B-B5F7-0A67244B206E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522789" y="2427288"/>
            <a:ext cx="53879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尾数对齐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519614" y="3665539"/>
            <a:ext cx="5387975" cy="61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位数对齐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6"/>
          <p:cNvSpPr>
            <a:spLocks noGrp="1"/>
          </p:cNvSpPr>
          <p:nvPr>
            <p:ph idx="4294967295"/>
          </p:nvPr>
        </p:nvSpPr>
        <p:spPr>
          <a:xfrm>
            <a:off x="1930400" y="1270000"/>
            <a:ext cx="8229600" cy="485298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对某一表示测量结果的数值，根据保留位数的要求，去掉数据中多余的位，叫数值修约，也叫做化整。 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+mn-ea"/>
              </a:rPr>
              <a:t>“</a:t>
            </a:r>
            <a:r>
              <a:rPr lang="en-US" altLang="zh-CN" sz="4000" b="1" dirty="0">
                <a:solidFill>
                  <a:srgbClr val="FFC000"/>
                </a:solidFill>
                <a:latin typeface="+mn-ea"/>
              </a:rPr>
              <a:t>4</a:t>
            </a:r>
            <a:r>
              <a:rPr lang="zh-CN" altLang="en-US" sz="4000" b="1" dirty="0">
                <a:solidFill>
                  <a:srgbClr val="FFC000"/>
                </a:solidFill>
                <a:latin typeface="+mn-ea"/>
              </a:rPr>
              <a:t>舍</a:t>
            </a:r>
            <a:r>
              <a:rPr lang="en-US" altLang="zh-CN" sz="4000" b="1" dirty="0">
                <a:solidFill>
                  <a:srgbClr val="FFC000"/>
                </a:solidFill>
                <a:latin typeface="+mn-ea"/>
              </a:rPr>
              <a:t>6</a:t>
            </a:r>
            <a:r>
              <a:rPr lang="zh-CN" altLang="en-US" sz="4000" b="1" dirty="0">
                <a:solidFill>
                  <a:srgbClr val="FFC000"/>
                </a:solidFill>
                <a:latin typeface="+mn-ea"/>
              </a:rPr>
              <a:t>入</a:t>
            </a:r>
            <a:r>
              <a:rPr lang="en-US" altLang="zh-CN" sz="4000" b="1" dirty="0">
                <a:solidFill>
                  <a:srgbClr val="FFC000"/>
                </a:solidFill>
                <a:latin typeface="+mn-ea"/>
              </a:rPr>
              <a:t>5</a:t>
            </a:r>
            <a:r>
              <a:rPr lang="zh-CN" altLang="en-US" sz="4000" b="1" dirty="0">
                <a:solidFill>
                  <a:srgbClr val="FFC000"/>
                </a:solidFill>
                <a:latin typeface="+mn-ea"/>
              </a:rPr>
              <a:t>成双”</a:t>
            </a:r>
            <a:endParaRPr lang="zh-CN" altLang="en-US" sz="2000" b="1" dirty="0">
              <a:solidFill>
                <a:srgbClr val="FFC000"/>
              </a:solidFill>
              <a:latin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sz="2000" dirty="0">
              <a:latin typeface="+mn-ea"/>
            </a:endParaRPr>
          </a:p>
        </p:txBody>
      </p:sp>
      <p:sp>
        <p:nvSpPr>
          <p:cNvPr id="19459" name="Text Box 15"/>
          <p:cNvSpPr txBox="1">
            <a:spLocks noChangeArrowheads="1"/>
          </p:cNvSpPr>
          <p:nvPr/>
        </p:nvSpPr>
        <p:spPr bwMode="auto">
          <a:xfrm>
            <a:off x="12423775" y="5864225"/>
            <a:ext cx="2684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1251" y="3478213"/>
            <a:ext cx="3286125" cy="1077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“4”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代表小于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“6”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代表大于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  <a:endParaRPr lang="zh-CN" altLang="en-US" sz="3200" dirty="0">
              <a:solidFill>
                <a:srgbClr val="FFFF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9461" name="标题 1"/>
          <p:cNvSpPr>
            <a:spLocks/>
          </p:cNvSpPr>
          <p:nvPr/>
        </p:nvSpPr>
        <p:spPr bwMode="auto">
          <a:xfrm>
            <a:off x="1952625" y="2857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</a:rPr>
              <a:t>有效数字修约规则</a:t>
            </a:r>
          </a:p>
        </p:txBody>
      </p:sp>
      <p:pic>
        <p:nvPicPr>
          <p:cNvPr id="19462" name="Picture 13" descr="修约规则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3463926"/>
            <a:ext cx="36560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381251" y="4862514"/>
            <a:ext cx="75723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小于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舍、大于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入</a:t>
            </a:r>
            <a:endParaRPr lang="en-US" altLang="zh-CN" sz="2800" dirty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刚好是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时，若前一位为奇数则入，为偶数则舍。</a:t>
            </a:r>
            <a:endParaRPr lang="en-US" altLang="zh-CN" sz="28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946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ECEEC-422E-47EA-AA7C-C91AEA3EFEC2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631951" y="1643063"/>
            <a:ext cx="88566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A famous instance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: a new index  the Vancouver Stock Exchange in 1982.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Initially --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1000.000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;  after 22 mo. </a:t>
            </a: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~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520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(but stock prices had generally increased)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Problem?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rounded down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1000s times daily</a:t>
            </a:r>
          </a:p>
          <a:p>
            <a:pPr eaLnBrk="1" hangingPunct="1"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             rounding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errors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accumulated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.   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Recalculating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-- with better rounding </a:t>
            </a:r>
          </a:p>
          <a:p>
            <a:pPr eaLnBrk="1" hangingPunct="1"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             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1098.892</a:t>
            </a:r>
            <a:endParaRPr lang="en-US" altLang="zh-CN" sz="2800" b="1" baseline="30000" dirty="0">
              <a:solidFill>
                <a:srgbClr val="FFC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739900" y="5876926"/>
            <a:ext cx="882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Nicholas J. Higham (2002). </a:t>
            </a:r>
            <a:r>
              <a:rPr lang="en-US" altLang="zh-CN" sz="2000" i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Accuracy and stability of numerical algorithms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 p. 54. ISBN 978-0-89871-521-7, </a:t>
            </a:r>
            <a:r>
              <a: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转引自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Wikipedia:</a:t>
            </a:r>
            <a:r>
              <a:rPr lang="en-US" altLang="zh-CN" sz="2000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Rounding</a:t>
            </a:r>
          </a:p>
        </p:txBody>
      </p:sp>
      <p:sp>
        <p:nvSpPr>
          <p:cNvPr id="5" name="矩形 4"/>
          <p:cNvSpPr/>
          <p:nvPr/>
        </p:nvSpPr>
        <p:spPr>
          <a:xfrm>
            <a:off x="1952625" y="357188"/>
            <a:ext cx="8072438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Rounding method </a:t>
            </a:r>
            <a:r>
              <a:rPr lang="zh-CN" altLang="en-US" sz="32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修约规则很重要</a:t>
            </a:r>
            <a:endParaRPr lang="en-US" altLang="zh-CN" sz="3200" b="1" dirty="0">
              <a:solidFill>
                <a:srgbClr val="FFC000"/>
              </a:solidFill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          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--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very significant </a:t>
            </a:r>
            <a:r>
              <a:rPr lang="en-US" altLang="zh-CN" sz="2800" dirty="0">
                <a:latin typeface="+mn-ea"/>
                <a:cs typeface="Times New Roman" pitchFamily="18" charset="0"/>
              </a:rPr>
              <a:t>effect on the result.</a:t>
            </a:r>
            <a:endParaRPr lang="zh-CN" altLang="en-US" sz="2800" dirty="0"/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F9AFA7-B914-4F2E-971B-A5780C2A161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1"/>
                </a:solidFill>
                <a:latin typeface="Calibri" panose="020F0502020204030204" pitchFamily="34" charset="0"/>
              </a:rPr>
              <a:t>如何使用修约规则？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981200" y="1428751"/>
            <a:ext cx="8229600" cy="4525963"/>
          </a:xfrm>
        </p:spPr>
        <p:txBody>
          <a:bodyPr/>
          <a:lstStyle/>
          <a:p>
            <a:pPr marL="514350" indent="-514350" algn="just">
              <a:lnSpc>
                <a:spcPct val="114000"/>
              </a:lnSpc>
              <a:buFont typeface="Arial" charset="0"/>
              <a:buAutoNum type="arabicPeriod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选取修约规则的原则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对大量数据进行修约后，误差能达到相互抵消，而不导致互相迭加而积累；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algn="just">
              <a:lnSpc>
                <a:spcPct val="114000"/>
              </a:lnSpc>
              <a:spcBef>
                <a:spcPts val="1800"/>
              </a:spcBef>
              <a:buFont typeface="Arial" charset="0"/>
              <a:buAutoNum type="arabicPeriod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修约过程应该一次完成，不能多次连续修约。例如要使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0.546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保留到一位有效位数，不能先修约成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0.55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，接着再修约成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0.6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，而应当一次修约成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514350" indent="-514350" algn="just"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algn="just">
              <a:buFont typeface="Arial" charset="0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2C413-E03C-4D9C-8C8B-A5C632EEECF5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9875" y="2571751"/>
            <a:ext cx="6572250" cy="32861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一个修约的例子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00" y="1571626"/>
            <a:ext cx="8229600" cy="785813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如：计算值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x</a:t>
            </a:r>
            <a:r>
              <a:rPr lang="en-US" altLang="zh-CN" b="1" baseline="-25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3.54835; x</a:t>
            </a:r>
            <a:r>
              <a:rPr lang="en-US" altLang="zh-CN" b="1" baseline="-250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3.65325</a:t>
            </a:r>
          </a:p>
          <a:p>
            <a:pPr>
              <a:lnSpc>
                <a:spcPct val="95000"/>
              </a:lnSpc>
              <a:buFontTx/>
              <a:buNone/>
              <a:defRPr/>
            </a:pPr>
            <a:r>
              <a:rPr lang="zh-CN" altLang="en-US" dirty="0" smtClean="0"/>
              <a:t>　</a:t>
            </a:r>
            <a:endParaRPr lang="en-US" altLang="zh-CN" dirty="0" smtClean="0">
              <a:solidFill>
                <a:srgbClr val="FFCC00"/>
              </a:solidFill>
              <a:latin typeface="+mn-ea"/>
            </a:endParaRPr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52750" y="2746375"/>
          <a:ext cx="6286500" cy="2952750"/>
        </p:xfrm>
        <a:graphic>
          <a:graphicData uri="http://schemas.openxmlformats.org/drawingml/2006/table">
            <a:tbl>
              <a:tblPr/>
              <a:tblGrid>
                <a:gridCol w="1823357"/>
                <a:gridCol w="2155441"/>
                <a:gridCol w="2307702"/>
              </a:tblGrid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不确定度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取值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2400" b="0" i="0" u="none" strike="noStrike" baseline="-250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取值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3.5484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3.6532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3.548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3.653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3.55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3.7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557" name="矩形 6"/>
          <p:cNvSpPr>
            <a:spLocks noChangeArrowheads="1"/>
          </p:cNvSpPr>
          <p:nvPr/>
        </p:nvSpPr>
        <p:spPr bwMode="auto">
          <a:xfrm>
            <a:off x="4881564" y="6072188"/>
            <a:ext cx="2592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C000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</a:rPr>
              <a:t>舍</a:t>
            </a:r>
            <a:r>
              <a:rPr lang="en-US" altLang="zh-CN" b="1">
                <a:solidFill>
                  <a:srgbClr val="FFC000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</a:rPr>
              <a:t>入</a:t>
            </a:r>
            <a:r>
              <a:rPr lang="en-US" altLang="zh-CN" b="1">
                <a:solidFill>
                  <a:srgbClr val="FFC00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</a:rPr>
              <a:t>成双</a:t>
            </a:r>
            <a:endParaRPr lang="zh-CN" altLang="en-US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55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252CA-609F-4E54-83B4-81F94C07F46E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4367213" y="1123950"/>
          <a:ext cx="6096000" cy="100965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96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990725" y="1268413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计算值：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990725" y="2770188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不确定度：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90725" y="4292600"/>
            <a:ext cx="2592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修约结果：</a:t>
            </a:r>
          </a:p>
        </p:txBody>
      </p:sp>
      <p:graphicFrame>
        <p:nvGraphicFramePr>
          <p:cNvPr id="17" name="表格 16"/>
          <p:cNvGraphicFramePr/>
          <p:nvPr/>
        </p:nvGraphicFramePr>
        <p:xfrm>
          <a:off x="4367213" y="2565401"/>
          <a:ext cx="4392613" cy="1008063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/>
                  </a:extLst>
                </a:gridCol>
                <a:gridCol w="820738">
                  <a:extLst>
                    <a:ext uri="{9D8B030D-6E8A-4147-A177-3AD203B41FA5}"/>
                  </a:extLst>
                </a:gridCol>
                <a:gridCol w="877887">
                  <a:extLst>
                    <a:ext uri="{9D8B030D-6E8A-4147-A177-3AD203B41FA5}"/>
                  </a:extLst>
                </a:gridCol>
                <a:gridCol w="877888">
                  <a:extLst>
                    <a:ext uri="{9D8B030D-6E8A-4147-A177-3AD203B41FA5}"/>
                  </a:extLst>
                </a:gridCol>
                <a:gridCol w="879475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4367213" y="4076701"/>
          <a:ext cx="6096000" cy="1006475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6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9" name="组合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14" y="1"/>
            <a:ext cx="17240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367213" y="1123951"/>
          <a:ext cx="6096000" cy="1006475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6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990725" y="1268413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计算值：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2008189" y="2779713"/>
            <a:ext cx="237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不确定度：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990725" y="4292600"/>
            <a:ext cx="2592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修约结果：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4367213" y="4076701"/>
          <a:ext cx="6096000" cy="10080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367214" y="2565401"/>
          <a:ext cx="3457575" cy="1008063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/>
                  </a:extLst>
                </a:gridCol>
                <a:gridCol w="863600">
                  <a:extLst>
                    <a:ext uri="{9D8B030D-6E8A-4147-A177-3AD203B41FA5}"/>
                  </a:extLst>
                </a:gridCol>
                <a:gridCol w="865187">
                  <a:extLst>
                    <a:ext uri="{9D8B030D-6E8A-4147-A177-3AD203B41FA5}"/>
                  </a:extLst>
                </a:gridCol>
                <a:gridCol w="863600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1" name="组合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14" y="1"/>
            <a:ext cx="17240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4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>
                <a:solidFill>
                  <a:schemeClr val="bg1"/>
                </a:solidFill>
              </a:rPr>
              <a:t>实验数据的处理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2.1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为什么</a:t>
            </a: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要进行数据处理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2.2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有效数字及运算规则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2.3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不确定度的评定</a:t>
            </a:r>
            <a:endParaRPr lang="en-US" altLang="zh-CN" sz="440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2.4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作图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2.5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最小二乘法</a:t>
            </a:r>
            <a:endParaRPr lang="en-US" altLang="zh-CN" sz="4400" dirty="0" smtClean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2.6 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用</a:t>
            </a: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origin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excel</a:t>
            </a: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作线性拟合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863E1-F8CD-4FE6-9735-ED25517C9B1B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91675" y="1123950"/>
            <a:ext cx="8715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721725" y="1123950"/>
            <a:ext cx="869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850189" y="1123950"/>
            <a:ext cx="8715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80238" y="1123950"/>
            <a:ext cx="869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108700" y="1123950"/>
            <a:ext cx="8715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38750" y="1123950"/>
            <a:ext cx="869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367214" y="1123950"/>
            <a:ext cx="8715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60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367213" y="112395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367213" y="212883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367213" y="1123950"/>
            <a:ext cx="0" cy="10048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238750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108700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980238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850188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721725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9591675" y="112395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0463213" y="1123950"/>
            <a:ext cx="0" cy="10048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表格 21"/>
          <p:cNvGraphicFramePr/>
          <p:nvPr/>
        </p:nvGraphicFramePr>
        <p:xfrm>
          <a:off x="4367213" y="2565401"/>
          <a:ext cx="5256213" cy="1008063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/>
                  </a:extLst>
                </a:gridCol>
                <a:gridCol w="876300">
                  <a:extLst>
                    <a:ext uri="{9D8B030D-6E8A-4147-A177-3AD203B41FA5}"/>
                  </a:extLst>
                </a:gridCol>
                <a:gridCol w="876300">
                  <a:extLst>
                    <a:ext uri="{9D8B030D-6E8A-4147-A177-3AD203B41FA5}"/>
                  </a:extLst>
                </a:gridCol>
                <a:gridCol w="874713">
                  <a:extLst>
                    <a:ext uri="{9D8B030D-6E8A-4147-A177-3AD203B41FA5}"/>
                  </a:extLst>
                </a:gridCol>
                <a:gridCol w="876300">
                  <a:extLst>
                    <a:ext uri="{9D8B030D-6E8A-4147-A177-3AD203B41FA5}"/>
                  </a:extLst>
                </a:gridCol>
                <a:gridCol w="876300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367213" y="4149726"/>
          <a:ext cx="6096000" cy="10080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990725" y="1268413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计算值：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1990725" y="2703513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不确定度：</a:t>
            </a: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1990725" y="4292600"/>
            <a:ext cx="2592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修约结果：</a:t>
            </a:r>
          </a:p>
        </p:txBody>
      </p:sp>
      <p:sp>
        <p:nvSpPr>
          <p:cNvPr id="27" name="Rectangle 59"/>
          <p:cNvSpPr/>
          <p:nvPr/>
        </p:nvSpPr>
        <p:spPr>
          <a:xfrm>
            <a:off x="8721725" y="1131889"/>
            <a:ext cx="869950" cy="10048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altLang="x-none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2" charset="0"/>
              </a:rPr>
              <a:t>4</a:t>
            </a:r>
          </a:p>
        </p:txBody>
      </p:sp>
      <p:sp>
        <p:nvSpPr>
          <p:cNvPr id="28" name="AutoShape 61"/>
          <p:cNvSpPr>
            <a:spLocks noChangeArrowheads="1"/>
          </p:cNvSpPr>
          <p:nvPr/>
        </p:nvSpPr>
        <p:spPr bwMode="auto">
          <a:xfrm>
            <a:off x="7373939" y="180976"/>
            <a:ext cx="2376487" cy="792163"/>
          </a:xfrm>
          <a:prstGeom prst="cloudCallout">
            <a:avLst>
              <a:gd name="adj1" fmla="val 58981"/>
              <a:gd name="adj2" fmla="val 912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Calibri" panose="020F0502020204030204" pitchFamily="34" charset="0"/>
                <a:ea typeface="华文琥珀" panose="02010800040101010101" pitchFamily="2" charset="-122"/>
              </a:rPr>
              <a:t>向后看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Calibri" panose="020F0502020204030204" pitchFamily="34" charset="0"/>
                <a:ea typeface="华文琥珀" panose="02010800040101010101" pitchFamily="2" charset="-122"/>
              </a:rPr>
              <a:t>向前看</a:t>
            </a:r>
          </a:p>
        </p:txBody>
      </p:sp>
      <p:pic>
        <p:nvPicPr>
          <p:cNvPr id="29" name="组合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14" y="1"/>
            <a:ext cx="17240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367213" y="1123951"/>
          <a:ext cx="6096000" cy="1006475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6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990725" y="1268413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计算值：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990725" y="2781300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不确定度：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990725" y="4292600"/>
            <a:ext cx="2592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修约结果：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4367213" y="4076701"/>
          <a:ext cx="6096000" cy="10080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367214" y="2565401"/>
          <a:ext cx="3457575" cy="1008063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/>
                  </a:extLst>
                </a:gridCol>
                <a:gridCol w="863600">
                  <a:extLst>
                    <a:ext uri="{9D8B030D-6E8A-4147-A177-3AD203B41FA5}"/>
                  </a:extLst>
                </a:gridCol>
                <a:gridCol w="865187">
                  <a:extLst>
                    <a:ext uri="{9D8B030D-6E8A-4147-A177-3AD203B41FA5}"/>
                  </a:extLst>
                </a:gridCol>
                <a:gridCol w="863600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FF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1" name="组合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14" y="1"/>
            <a:ext cx="17240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/>
          <p:nvPr/>
        </p:nvGraphicFramePr>
        <p:xfrm>
          <a:off x="4362450" y="1116014"/>
          <a:ext cx="6096000" cy="1006475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64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49" marB="4574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latin typeface="Arial" panose="020B0604020202020204" pitchFamily="34" charset="0"/>
                      </a:endParaRP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latin typeface="Arial" panose="020B0604020202020204" pitchFamily="34" charset="0"/>
                      </a:endParaRP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latin typeface="Arial" panose="020B0604020202020204" pitchFamily="34" charset="0"/>
                      </a:endParaRPr>
                    </a:p>
                  </a:txBody>
                  <a:tcPr marT="45749" marB="4574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4351338" y="4076701"/>
          <a:ext cx="6096000" cy="10080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349750" y="4076701"/>
          <a:ext cx="6096000" cy="10080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8">
                  <a:extLst>
                    <a:ext uri="{9D8B030D-6E8A-4147-A177-3AD203B41FA5}"/>
                  </a:extLst>
                </a:gridCol>
                <a:gridCol w="869950">
                  <a:extLst>
                    <a:ext uri="{9D8B030D-6E8A-4147-A177-3AD203B41FA5}"/>
                  </a:extLst>
                </a:gridCol>
                <a:gridCol w="871537">
                  <a:extLst>
                    <a:ext uri="{9D8B030D-6E8A-4147-A177-3AD203B41FA5}"/>
                  </a:extLst>
                </a:gridCol>
              </a:tblGrid>
              <a:tr h="1008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6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x-none" sz="6000" dirty="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solidFill>
                          <a:srgbClr val="FF00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endParaRPr sz="600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2584450" y="5549900"/>
            <a:ext cx="7399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2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分析待测量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间接测量量</a:t>
            </a:r>
            <a:r>
              <a:rPr lang="zh-CN" altLang="en-U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zh-CN" altLang="en-US" smtClean="0">
                <a:solidFill>
                  <a:schemeClr val="bg1"/>
                </a:solidFill>
              </a:rPr>
              <a:t>转化为</a:t>
            </a: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个直接测量量</a:t>
            </a:r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 rot="16200000">
            <a:off x="5807869" y="-1237456"/>
            <a:ext cx="863600" cy="6624638"/>
          </a:xfrm>
          <a:prstGeom prst="can">
            <a:avLst>
              <a:gd name="adj" fmla="val 3487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4625975" y="3278188"/>
          <a:ext cx="2541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公式" r:id="rId3" imgW="1016000" imgH="431800" progId="Equation.3">
                  <p:embed/>
                </p:oleObj>
              </mc:Choice>
              <mc:Fallback>
                <p:oleObj name="公式" r:id="rId3" imgW="1016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278188"/>
                        <a:ext cx="2541588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DD07F-1233-4BCE-B7A3-5C88D903645B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质量的测量：选用最小指示值为</a:t>
            </a:r>
            <a:r>
              <a:rPr lang="en-US" altLang="zh-CN" smtClean="0">
                <a:solidFill>
                  <a:srgbClr val="FFC000"/>
                </a:solidFill>
              </a:rPr>
              <a:t>0.01g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0.02g</a:t>
            </a:r>
            <a:r>
              <a:rPr lang="zh-CN" altLang="en-US" smtClean="0">
                <a:solidFill>
                  <a:schemeClr val="bg1"/>
                </a:solidFill>
              </a:rPr>
              <a:t>的电子天平，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i="1" smtClean="0">
                <a:solidFill>
                  <a:schemeClr val="bg1"/>
                </a:solidFill>
              </a:rPr>
              <a:t>   </a:t>
            </a:r>
            <a:r>
              <a:rPr lang="zh-CN" altLang="en-US" smtClean="0">
                <a:solidFill>
                  <a:schemeClr val="bg1"/>
                </a:solidFill>
              </a:rPr>
              <a:t>测得：</a:t>
            </a:r>
            <a:r>
              <a:rPr lang="en-US" altLang="zh-CN" b="1" i="1" smtClean="0">
                <a:solidFill>
                  <a:schemeClr val="bg1"/>
                </a:solidFill>
              </a:rPr>
              <a:t>M</a:t>
            </a:r>
            <a:r>
              <a:rPr lang="en-US" altLang="zh-CN" b="1" smtClean="0">
                <a:solidFill>
                  <a:schemeClr val="bg1"/>
                </a:solidFill>
              </a:rPr>
              <a:t>=80.36g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高度的测量：选用最小分度值为</a:t>
            </a:r>
            <a:r>
              <a:rPr lang="en-US" altLang="zh-CN" smtClean="0">
                <a:solidFill>
                  <a:srgbClr val="FFC000"/>
                </a:solidFill>
              </a:rPr>
              <a:t>0.1cm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0.01cm</a:t>
            </a:r>
            <a:r>
              <a:rPr lang="zh-CN" altLang="en-US" smtClean="0">
                <a:solidFill>
                  <a:schemeClr val="bg1"/>
                </a:solidFill>
              </a:rPr>
              <a:t>的钢尺，估读</a:t>
            </a:r>
            <a:r>
              <a:rPr lang="en-US" altLang="zh-CN" smtClean="0">
                <a:solidFill>
                  <a:srgbClr val="FFC000"/>
                </a:solidFill>
              </a:rPr>
              <a:t>1/5</a:t>
            </a:r>
            <a:r>
              <a:rPr lang="zh-CN" altLang="en-US" smtClean="0">
                <a:solidFill>
                  <a:srgbClr val="FFC000"/>
                </a:solidFill>
              </a:rPr>
              <a:t>分度</a:t>
            </a:r>
            <a:r>
              <a:rPr lang="zh-CN" altLang="en-US" smtClean="0">
                <a:solidFill>
                  <a:schemeClr val="bg1"/>
                </a:solidFill>
              </a:rPr>
              <a:t>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   测得左端读数：</a:t>
            </a:r>
            <a:r>
              <a:rPr lang="en-US" altLang="zh-CN" sz="2800" b="1" i="1">
                <a:solidFill>
                  <a:schemeClr val="bg1"/>
                </a:solidFill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4.00cm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   测得右端读数：</a:t>
            </a:r>
            <a:r>
              <a:rPr lang="en-US" altLang="zh-CN" sz="2800" b="1" i="1">
                <a:solidFill>
                  <a:schemeClr val="bg1"/>
                </a:solidFill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＝</a:t>
            </a:r>
            <a:r>
              <a:rPr lang="en-US" altLang="zh-CN" sz="2800" b="1">
                <a:solidFill>
                  <a:schemeClr val="bg1"/>
                </a:solidFill>
              </a:rPr>
              <a:t>19.32cm</a:t>
            </a:r>
            <a:endParaRPr lang="en-US" altLang="zh-CN" sz="280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095500" y="285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69A78-6DD5-4921-9B21-EB7234837CEB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直径的测量：选用最小分度值为</a:t>
            </a:r>
            <a:r>
              <a:rPr lang="en-US" altLang="zh-CN" smtClean="0">
                <a:solidFill>
                  <a:srgbClr val="FFC000"/>
                </a:solidFill>
              </a:rPr>
              <a:t>0.002cm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0.002cm</a:t>
            </a:r>
            <a:r>
              <a:rPr lang="zh-CN" altLang="en-US" smtClean="0">
                <a:solidFill>
                  <a:schemeClr val="bg1"/>
                </a:solidFill>
              </a:rPr>
              <a:t>的游标卡尺，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 测得数据如下：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29699" name="图片 3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500439"/>
            <a:ext cx="791845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A1805-D8C9-4D46-8980-8553441CEC2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1809750" y="1600201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</a:t>
            </a:r>
            <a:r>
              <a:rPr lang="zh-CN" altLang="en-US" sz="2400">
                <a:solidFill>
                  <a:schemeClr val="bg1"/>
                </a:solidFill>
              </a:rPr>
              <a:t>质量的测量：选用</a:t>
            </a:r>
            <a:r>
              <a:rPr lang="zh-CN" altLang="en-US" sz="2400" b="1">
                <a:solidFill>
                  <a:schemeClr val="bg1"/>
                </a:solidFill>
              </a:rPr>
              <a:t>最小指示值为</a:t>
            </a:r>
            <a:r>
              <a:rPr lang="en-US" altLang="zh-CN" sz="2400">
                <a:solidFill>
                  <a:srgbClr val="FFC000"/>
                </a:solidFill>
              </a:rPr>
              <a:t>0.01g</a:t>
            </a:r>
            <a:r>
              <a:rPr lang="zh-CN" altLang="en-US" sz="2400" b="1">
                <a:solidFill>
                  <a:schemeClr val="bg1"/>
                </a:solidFill>
              </a:rPr>
              <a:t>、不确定度限值为</a:t>
            </a:r>
            <a:r>
              <a:rPr lang="en-US" altLang="zh-CN" sz="2400">
                <a:solidFill>
                  <a:srgbClr val="FFC000"/>
                </a:solidFill>
              </a:rPr>
              <a:t>0.02g</a:t>
            </a:r>
            <a:r>
              <a:rPr lang="zh-CN" altLang="en-US" sz="2400" b="1">
                <a:solidFill>
                  <a:schemeClr val="bg1"/>
                </a:solidFill>
              </a:rPr>
              <a:t>的电子天平，</a:t>
            </a:r>
            <a:r>
              <a:rPr lang="zh-CN" altLang="en-US" sz="2400">
                <a:solidFill>
                  <a:schemeClr val="bg1"/>
                </a:solidFill>
              </a:rPr>
              <a:t>测得：</a:t>
            </a:r>
            <a:r>
              <a:rPr lang="en-US" altLang="zh-CN" sz="2400" b="1" i="1">
                <a:solidFill>
                  <a:srgbClr val="FFC000"/>
                </a:solidFill>
              </a:rPr>
              <a:t>M</a:t>
            </a:r>
            <a:r>
              <a:rPr lang="en-US" altLang="zh-CN" sz="2400" b="1">
                <a:solidFill>
                  <a:srgbClr val="FFC000"/>
                </a:solidFill>
              </a:rPr>
              <a:t>=80.36g</a:t>
            </a:r>
            <a:endParaRPr lang="en-US" altLang="zh-CN" sz="2000" b="1">
              <a:solidFill>
                <a:srgbClr val="FFC000"/>
              </a:solidFill>
            </a:endParaRPr>
          </a:p>
          <a:p>
            <a:pPr eaLnBrk="1" hangingPunct="1"/>
            <a:endParaRPr lang="en-US" altLang="zh-CN" sz="3600" b="1">
              <a:solidFill>
                <a:srgbClr val="FFC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0723" name="图片 5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00438"/>
            <a:ext cx="792956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箭头 6"/>
          <p:cNvSpPr/>
          <p:nvPr/>
        </p:nvSpPr>
        <p:spPr>
          <a:xfrm>
            <a:off x="9983789" y="4221163"/>
            <a:ext cx="73025" cy="64770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53376" y="4941888"/>
            <a:ext cx="2492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多保留一位有效数字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27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2DB8A-C48B-45E5-91A5-781CDD16C766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472488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高度的测量：选</a:t>
            </a:r>
            <a:r>
              <a:rPr lang="zh-CN" altLang="en-US" sz="2000" b="1">
                <a:solidFill>
                  <a:schemeClr val="bg1"/>
                </a:solidFill>
              </a:rPr>
              <a:t>用最小分度值为</a:t>
            </a:r>
            <a:r>
              <a:rPr lang="en-US" altLang="zh-CN" sz="2000">
                <a:solidFill>
                  <a:srgbClr val="FFC000"/>
                </a:solidFill>
              </a:rPr>
              <a:t>0.1cm</a:t>
            </a:r>
            <a:r>
              <a:rPr lang="zh-CN" altLang="en-US" sz="2000" b="1">
                <a:solidFill>
                  <a:schemeClr val="bg1"/>
                </a:solidFill>
              </a:rPr>
              <a:t>、不确定度限值为</a:t>
            </a:r>
            <a:r>
              <a:rPr lang="en-US" altLang="zh-CN" sz="2000">
                <a:solidFill>
                  <a:srgbClr val="FFC000"/>
                </a:solidFill>
              </a:rPr>
              <a:t>0.01cm</a:t>
            </a:r>
            <a:r>
              <a:rPr lang="zh-CN" altLang="en-US" sz="2000" b="1">
                <a:solidFill>
                  <a:schemeClr val="bg1"/>
                </a:solidFill>
              </a:rPr>
              <a:t>的钢尺，估读</a:t>
            </a:r>
            <a:r>
              <a:rPr lang="en-US" altLang="zh-CN" sz="2000">
                <a:solidFill>
                  <a:srgbClr val="FFC000"/>
                </a:solidFill>
              </a:rPr>
              <a:t>1/5</a:t>
            </a:r>
            <a:r>
              <a:rPr lang="zh-CN" altLang="en-US" sz="2000">
                <a:solidFill>
                  <a:srgbClr val="FFC000"/>
                </a:solidFill>
              </a:rPr>
              <a:t>分度</a:t>
            </a:r>
            <a:r>
              <a:rPr lang="zh-CN" altLang="en-US" sz="2000" b="1">
                <a:solidFill>
                  <a:schemeClr val="bg1"/>
                </a:solidFill>
              </a:rPr>
              <a:t>，测得左端读数：</a:t>
            </a:r>
            <a:r>
              <a:rPr lang="en-US" altLang="zh-CN" sz="2000" b="1" i="1">
                <a:solidFill>
                  <a:schemeClr val="bg1"/>
                </a:solidFill>
              </a:rPr>
              <a:t>H</a:t>
            </a:r>
            <a:r>
              <a:rPr lang="en-US" altLang="zh-CN" sz="2000" b="1" baseline="-25000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＝</a:t>
            </a:r>
            <a:r>
              <a:rPr lang="en-US" altLang="zh-CN" sz="2000" b="1">
                <a:solidFill>
                  <a:schemeClr val="bg1"/>
                </a:solidFill>
              </a:rPr>
              <a:t>4.00cm</a:t>
            </a:r>
            <a:r>
              <a:rPr lang="zh-CN" altLang="en-US" sz="2000" b="1">
                <a:solidFill>
                  <a:schemeClr val="bg1"/>
                </a:solidFill>
              </a:rPr>
              <a:t>，测得右端读数：</a:t>
            </a:r>
            <a:r>
              <a:rPr lang="en-US" altLang="zh-CN" sz="2000" b="1" i="1">
                <a:solidFill>
                  <a:schemeClr val="bg1"/>
                </a:solidFill>
              </a:rPr>
              <a:t>H</a:t>
            </a:r>
            <a:r>
              <a:rPr lang="en-US" altLang="zh-CN" sz="2000" b="1" baseline="-25000">
                <a:solidFill>
                  <a:schemeClr val="bg1"/>
                </a:solidFill>
              </a:rPr>
              <a:t>2</a:t>
            </a:r>
            <a:r>
              <a:rPr lang="zh-CN" altLang="en-US" sz="2000" b="1">
                <a:solidFill>
                  <a:schemeClr val="bg1"/>
                </a:solidFill>
              </a:rPr>
              <a:t>＝</a:t>
            </a:r>
            <a:r>
              <a:rPr lang="en-US" altLang="zh-CN" sz="2000" b="1">
                <a:solidFill>
                  <a:schemeClr val="bg1"/>
                </a:solidFill>
              </a:rPr>
              <a:t>19.32cm</a:t>
            </a:r>
            <a:r>
              <a:rPr lang="zh-CN" altLang="en-US" sz="2000" b="1">
                <a:solidFill>
                  <a:schemeClr val="bg1"/>
                </a:solidFill>
              </a:rPr>
              <a:t>；</a:t>
            </a:r>
            <a:endParaRPr lang="en-US" altLang="zh-CN" sz="1800">
              <a:solidFill>
                <a:schemeClr val="bg1"/>
              </a:solidFill>
            </a:endParaRPr>
          </a:p>
          <a:p>
            <a:pPr eaLnBrk="1" hangingPunct="1"/>
            <a:endParaRPr lang="en-US" altLang="zh-CN" sz="3600" b="1">
              <a:solidFill>
                <a:srgbClr val="FFC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3564" y="5732464"/>
            <a:ext cx="2262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多保留一位有效数字</a:t>
            </a:r>
          </a:p>
        </p:txBody>
      </p:sp>
      <p:pic>
        <p:nvPicPr>
          <p:cNvPr id="31749" name="图片 8" descr="图片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679825"/>
            <a:ext cx="5626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9" descr="图片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365626"/>
            <a:ext cx="79295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箭头 6"/>
          <p:cNvSpPr/>
          <p:nvPr/>
        </p:nvSpPr>
        <p:spPr>
          <a:xfrm>
            <a:off x="9696450" y="5013325"/>
            <a:ext cx="71438" cy="64770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75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E2CF66-B84B-45A1-9377-2142A2721E62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数据处理：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</a:rPr>
              <a:t>直径的测量：选用分度值为</a:t>
            </a:r>
            <a:r>
              <a:rPr lang="en-US" altLang="zh-CN" sz="2000" dirty="0">
                <a:solidFill>
                  <a:srgbClr val="FFC000"/>
                </a:solidFill>
              </a:rPr>
              <a:t>0.002cm</a:t>
            </a:r>
            <a:r>
              <a:rPr lang="zh-CN" altLang="en-US" sz="2000" dirty="0">
                <a:solidFill>
                  <a:schemeClr val="bg1"/>
                </a:solidFill>
              </a:rPr>
              <a:t>、不确定度限值为</a:t>
            </a:r>
            <a:r>
              <a:rPr lang="en-US" altLang="zh-CN" sz="2000" dirty="0">
                <a:solidFill>
                  <a:srgbClr val="FFC000"/>
                </a:solidFill>
              </a:rPr>
              <a:t>0.002cm</a:t>
            </a:r>
            <a:r>
              <a:rPr lang="zh-CN" altLang="en-US" sz="2000" dirty="0">
                <a:solidFill>
                  <a:schemeClr val="bg1"/>
                </a:solidFill>
              </a:rPr>
              <a:t>的游  标卡尺，测得数据如下：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图片 3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068639"/>
            <a:ext cx="60483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 descr="图片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076701"/>
            <a:ext cx="2535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5" descr="图片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797426"/>
            <a:ext cx="47656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6" descr="图片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5805489"/>
            <a:ext cx="7716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39064" y="4429126"/>
            <a:ext cx="26431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计算过程中</a:t>
            </a:r>
            <a:endParaRPr lang="en-US" altLang="zh-CN" sz="2000" dirty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多保留一位有效数字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777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EA695-C814-44C1-B0BE-89CFDDEC44D0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1962150" y="1557338"/>
            <a:ext cx="8686800" cy="45259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9" name="图片 8" descr="图片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205039"/>
            <a:ext cx="815022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片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149601"/>
            <a:ext cx="4333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片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3149601"/>
            <a:ext cx="3889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片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4078289"/>
            <a:ext cx="6345238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图片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797425"/>
            <a:ext cx="69977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图片1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5805489"/>
            <a:ext cx="77835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863975" y="4003676"/>
            <a:ext cx="3879850" cy="727075"/>
            <a:chOff x="2339752" y="4003920"/>
            <a:chExt cx="3879288" cy="726176"/>
          </a:xfrm>
        </p:grpSpPr>
        <p:sp>
          <p:nvSpPr>
            <p:cNvPr id="15" name="椭圆 14"/>
            <p:cNvSpPr/>
            <p:nvPr/>
          </p:nvSpPr>
          <p:spPr>
            <a:xfrm>
              <a:off x="2339752" y="4003920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923848" y="4010262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71434" y="4003920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3803" name="灯片编号占位符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2F278-8E7C-449E-81D3-5BFD1D414342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01050" y="5635626"/>
            <a:ext cx="660400" cy="1008063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1" name="文本框 20"/>
          <p:cNvSpPr txBox="1"/>
          <p:nvPr/>
        </p:nvSpPr>
        <p:spPr>
          <a:xfrm>
            <a:off x="2063750" y="4640264"/>
            <a:ext cx="7964488" cy="9540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为了不改变有效数字，合理使用科学记数法： 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单位换算，交换小数点位置，小单位换成大单位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作图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2063750" y="1546226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</a:rPr>
              <a:t>为什么要作图？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</a:rPr>
              <a:t>作图规则？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</a:rPr>
              <a:t>如何读图？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CN" altLang="en-US" sz="40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+mn-ea"/>
              </a:rPr>
              <a:t>   </a:t>
            </a:r>
            <a:r>
              <a:rPr lang="zh-CN" altLang="en-US" sz="3600" b="1" dirty="0">
                <a:solidFill>
                  <a:srgbClr val="FFC000"/>
                </a:solidFill>
                <a:latin typeface="+mn-ea"/>
              </a:rPr>
              <a:t>作图纸：购买或者下载打印、复印</a:t>
            </a:r>
            <a:endParaRPr lang="zh-CN" altLang="en-US" sz="40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99611-E6BD-4310-8418-DBCC26876199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108201" y="115888"/>
            <a:ext cx="799306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ea"/>
                <a:ea typeface="+mn-ea"/>
              </a:rPr>
              <a:t>为什么要进行数据处理？</a:t>
            </a:r>
            <a:endParaRPr lang="en-US" altLang="zh-CN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793875" y="1312863"/>
            <a:ext cx="86233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物理实验的目的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探寻和验证物理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规律。</a:t>
            </a:r>
            <a:endParaRPr lang="en-US" altLang="zh-CN" sz="2800" dirty="0">
              <a:solidFill>
                <a:srgbClr val="FFFFFF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许多物理规律是用物理量之间的</a:t>
            </a:r>
            <a:r>
              <a:rPr lang="zh-CN" altLang="en-US" sz="2800" b="1" u="sng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定量关系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来表述的。</a:t>
            </a:r>
          </a:p>
          <a:p>
            <a:pPr eaLnBrk="1" hangingPunct="1">
              <a:lnSpc>
                <a:spcPts val="12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实验得到的数据必须经过</a:t>
            </a:r>
            <a:r>
              <a:rPr lang="zh-CN" altLang="en-US" sz="2800" b="1" u="sng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认真地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800" b="1" u="sng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正确地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800" b="1" u="sng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有效地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处理才能得出</a:t>
            </a:r>
            <a:r>
              <a:rPr lang="zh-CN" altLang="en-US" sz="2800" b="1" u="sng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合理的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结论。</a:t>
            </a:r>
            <a:endParaRPr lang="en-US" altLang="zh-CN" sz="2800" dirty="0">
              <a:solidFill>
                <a:srgbClr val="FFFFFF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793875" y="3832225"/>
            <a:ext cx="86423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数据处理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：从大量的、可能是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杂乱无章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的、难以理解的实验数据中抽取并归纳、推导出所得实验结果的定量、规范的表达。</a:t>
            </a:r>
            <a:endParaRPr lang="en-US" altLang="zh-CN" sz="2800" dirty="0">
              <a:solidFill>
                <a:srgbClr val="FFFFFF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solidFill>
                <a:srgbClr val="FFFF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1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C000"/>
                </a:solidFill>
              </a:rPr>
              <a:t>为什么要作图</a:t>
            </a:r>
            <a:endParaRPr lang="zh-CN" altLang="en-US" b="1" dirty="0" smtClean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981201" y="1600201"/>
            <a:ext cx="7427913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清晰地看到定性关系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方便地比较不同特性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合理地从图上得到有用的信息</a:t>
            </a:r>
          </a:p>
        </p:txBody>
      </p:sp>
      <p:pic>
        <p:nvPicPr>
          <p:cNvPr id="35844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298826"/>
            <a:ext cx="2438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085975" y="5291139"/>
            <a:ext cx="248285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螺线管中心轴线上</a:t>
            </a:r>
          </a:p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的磁场分布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727575" y="5291139"/>
            <a:ext cx="2236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电阻随温度的变化关系</a:t>
            </a:r>
          </a:p>
        </p:txBody>
      </p:sp>
      <p:pic>
        <p:nvPicPr>
          <p:cNvPr id="358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298825"/>
            <a:ext cx="2260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5A46E-1F6F-4A18-A37B-1C7F642C5129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5849" name="图片 1" descr="谐振曲线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3290888"/>
            <a:ext cx="21145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123113" y="5291139"/>
            <a:ext cx="22018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LCR</a:t>
            </a:r>
            <a:r>
              <a:rPr lang="zh-CN" altLang="zh-CN" sz="1600" dirty="0"/>
              <a:t>串联电路谐振曲线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37897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238376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2500" y="1714500"/>
            <a:ext cx="7874000" cy="15700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37894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F5CA6-BC84-4DB8-8DDE-C562F4467BBE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  <p:grpSp>
        <p:nvGrpSpPr>
          <p:cNvPr id="38915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38937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38924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25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3" name="灯片编号占位符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E2E63-E9C5-4197-B9E4-B5784411019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39946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238376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39940" name="矩形 8"/>
          <p:cNvSpPr>
            <a:spLocks noChangeArrowheads="1"/>
          </p:cNvSpPr>
          <p:nvPr/>
        </p:nvSpPr>
        <p:spPr bwMode="auto">
          <a:xfrm>
            <a:off x="2222500" y="1714500"/>
            <a:ext cx="7874000" cy="15700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238376" y="4286251"/>
            <a:ext cx="7858125" cy="830263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ts val="575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4.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+”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或者“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〇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”符号来表示，不同组数据要用不同的符号）。</a:t>
            </a:r>
          </a:p>
        </p:txBody>
      </p:sp>
      <p:sp>
        <p:nvSpPr>
          <p:cNvPr id="39943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CC6DBE-88DF-46DC-98AE-48FA06289CD1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  <p:grpSp>
        <p:nvGrpSpPr>
          <p:cNvPr id="40963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41000" name="Picture 2" descr="未标题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67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68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40987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88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3595689" y="3500438"/>
            <a:ext cx="4714875" cy="2571750"/>
            <a:chOff x="2071670" y="3500438"/>
            <a:chExt cx="4714908" cy="2571768"/>
          </a:xfrm>
        </p:grpSpPr>
        <p:sp>
          <p:nvSpPr>
            <p:cNvPr id="39" name="椭圆 38"/>
            <p:cNvSpPr/>
            <p:nvPr/>
          </p:nvSpPr>
          <p:spPr>
            <a:xfrm flipV="1">
              <a:off x="2071670" y="5929330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3000363" y="5429263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4143371" y="4857759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V="1">
              <a:off x="5429255" y="4214818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V="1">
              <a:off x="6643702" y="3500438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37"/>
          <p:cNvGrpSpPr>
            <a:grpSpLocks/>
          </p:cNvGrpSpPr>
          <p:nvPr/>
        </p:nvGrpSpPr>
        <p:grpSpPr bwMode="auto">
          <a:xfrm>
            <a:off x="3494088" y="1785939"/>
            <a:ext cx="4887912" cy="4033837"/>
            <a:chOff x="1970742" y="1785926"/>
            <a:chExt cx="4887274" cy="4033565"/>
          </a:xfrm>
        </p:grpSpPr>
        <p:sp>
          <p:nvSpPr>
            <p:cNvPr id="40977" name="TextBox 44"/>
            <p:cNvSpPr txBox="1">
              <a:spLocks noChangeArrowheads="1"/>
            </p:cNvSpPr>
            <p:nvPr/>
          </p:nvSpPr>
          <p:spPr bwMode="auto">
            <a:xfrm>
              <a:off x="1970742" y="535782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TextBox 45"/>
            <p:cNvSpPr txBox="1">
              <a:spLocks noChangeArrowheads="1"/>
            </p:cNvSpPr>
            <p:nvPr/>
          </p:nvSpPr>
          <p:spPr bwMode="auto">
            <a:xfrm>
              <a:off x="2899436" y="4681847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9" name="TextBox 46"/>
            <p:cNvSpPr txBox="1">
              <a:spLocks noChangeArrowheads="1"/>
            </p:cNvSpPr>
            <p:nvPr/>
          </p:nvSpPr>
          <p:spPr bwMode="auto">
            <a:xfrm>
              <a:off x="4071934" y="368171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TextBox 47"/>
            <p:cNvSpPr txBox="1">
              <a:spLocks noChangeArrowheads="1"/>
            </p:cNvSpPr>
            <p:nvPr/>
          </p:nvSpPr>
          <p:spPr bwMode="auto">
            <a:xfrm>
              <a:off x="5321058" y="285749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1" name="TextBox 48"/>
            <p:cNvSpPr txBox="1">
              <a:spLocks noChangeArrowheads="1"/>
            </p:cNvSpPr>
            <p:nvPr/>
          </p:nvSpPr>
          <p:spPr bwMode="auto">
            <a:xfrm>
              <a:off x="6519462" y="178592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71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2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51"/>
          <p:cNvGrpSpPr>
            <a:grpSpLocks/>
          </p:cNvGrpSpPr>
          <p:nvPr/>
        </p:nvGrpSpPr>
        <p:grpSpPr bwMode="auto">
          <a:xfrm>
            <a:off x="3667125" y="1571626"/>
            <a:ext cx="1906588" cy="830263"/>
            <a:chOff x="2143108" y="1571612"/>
            <a:chExt cx="1906291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2143108" y="1571612"/>
              <a:ext cx="190629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A   +</a:t>
              </a:r>
            </a:p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B          </a:t>
              </a:r>
              <a:endParaRPr lang="zh-CN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flipV="1">
              <a:off x="3357357" y="2110251"/>
              <a:ext cx="142853" cy="1430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0974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451C2-F849-402B-8063-F0F13B1065BC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43019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238376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43012" name="矩形 8"/>
          <p:cNvSpPr>
            <a:spLocks noChangeArrowheads="1"/>
          </p:cNvSpPr>
          <p:nvPr/>
        </p:nvSpPr>
        <p:spPr bwMode="auto">
          <a:xfrm>
            <a:off x="2222500" y="1714500"/>
            <a:ext cx="7874000" cy="15700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238376" y="4286251"/>
            <a:ext cx="7858125" cy="830263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341313" indent="-341313" algn="just" eaLnBrk="1" hangingPunct="1">
              <a:spcBef>
                <a:spcPts val="575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4.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+”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或者“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宋体" charset="-122"/>
              </a:rPr>
              <a:t>〇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”符号来表示）。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38376" y="5214938"/>
            <a:ext cx="7858125" cy="12001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ts val="575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5.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画直线或曲线，标明特殊点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特殊点所用符号应有别于数据点的符号）及坐标值（计算斜率用的点，曲线的峰、谷等）。</a:t>
            </a:r>
            <a:endParaRPr lang="en-US" altLang="zh-CN" sz="24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3016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C3A5-A39F-4A24-91E1-493A84CF3142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  <p:grpSp>
        <p:nvGrpSpPr>
          <p:cNvPr id="44035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44076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8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4039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40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44063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64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3595689" y="59293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4524376" y="54292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667376" y="48577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953251" y="42148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8167689" y="3500439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4046" name="TextBox 44"/>
          <p:cNvSpPr txBox="1">
            <a:spLocks noChangeArrowheads="1"/>
          </p:cNvSpPr>
          <p:nvPr/>
        </p:nvSpPr>
        <p:spPr bwMode="auto">
          <a:xfrm>
            <a:off x="3494089" y="53578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TextBox 45"/>
          <p:cNvSpPr txBox="1">
            <a:spLocks noChangeArrowheads="1"/>
          </p:cNvSpPr>
          <p:nvPr/>
        </p:nvSpPr>
        <p:spPr bwMode="auto">
          <a:xfrm>
            <a:off x="4422776" y="46815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TextBox 46"/>
          <p:cNvSpPr txBox="1">
            <a:spLocks noChangeArrowheads="1"/>
          </p:cNvSpPr>
          <p:nvPr/>
        </p:nvSpPr>
        <p:spPr bwMode="auto">
          <a:xfrm>
            <a:off x="5595939" y="3681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TextBox 47"/>
          <p:cNvSpPr txBox="1">
            <a:spLocks noChangeArrowheads="1"/>
          </p:cNvSpPr>
          <p:nvPr/>
        </p:nvSpPr>
        <p:spPr bwMode="auto">
          <a:xfrm>
            <a:off x="6845300" y="2857501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TextBox 48"/>
          <p:cNvSpPr txBox="1">
            <a:spLocks noChangeArrowheads="1"/>
          </p:cNvSpPr>
          <p:nvPr/>
        </p:nvSpPr>
        <p:spPr bwMode="auto">
          <a:xfrm>
            <a:off x="8043864" y="1785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524251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381375" y="1500189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3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54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7125" y="1571626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4881564" y="2111376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7" name="组合 56"/>
          <p:cNvGrpSpPr>
            <a:grpSpLocks/>
          </p:cNvGrpSpPr>
          <p:nvPr/>
        </p:nvGrpSpPr>
        <p:grpSpPr bwMode="auto">
          <a:xfrm>
            <a:off x="3275014" y="1911350"/>
            <a:ext cx="4905375" cy="3517900"/>
            <a:chOff x="1751206" y="1911309"/>
            <a:chExt cx="4904284" cy="3517955"/>
          </a:xfrm>
        </p:grpSpPr>
        <p:sp>
          <p:nvSpPr>
            <p:cNvPr id="44" name="等腰三角形 43"/>
            <p:cNvSpPr/>
            <p:nvPr/>
          </p:nvSpPr>
          <p:spPr>
            <a:xfrm>
              <a:off x="6380913" y="2071650"/>
              <a:ext cx="214265" cy="214315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917" y="5214949"/>
              <a:ext cx="214265" cy="214315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061" name="TextBox 51"/>
            <p:cNvSpPr txBox="1">
              <a:spLocks noChangeArrowheads="1"/>
            </p:cNvSpPr>
            <p:nvPr/>
          </p:nvSpPr>
          <p:spPr bwMode="auto">
            <a:xfrm>
              <a:off x="4539449" y="1911309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60.00, 38.500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44062" name="TextBox 55"/>
            <p:cNvSpPr txBox="1">
              <a:spLocks noChangeArrowheads="1"/>
            </p:cNvSpPr>
            <p:nvPr/>
          </p:nvSpPr>
          <p:spPr bwMode="auto">
            <a:xfrm>
              <a:off x="1751206" y="4891862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26.00, 31.800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44058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536D3-648B-4221-9C30-48BD7279D574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45068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238376" y="1214438"/>
            <a:ext cx="1679575" cy="40005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9" name="矩形 8"/>
          <p:cNvSpPr/>
          <p:nvPr/>
        </p:nvSpPr>
        <p:spPr>
          <a:xfrm>
            <a:off x="2222500" y="1698625"/>
            <a:ext cx="7874000" cy="10160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根据自变量－因变量选择图纸方向（一般取自变量为横坐标），选择合适比例，图纸上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格所表示的数据量值符合原数据量值变化的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等数（或它们的十进倍率）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便于读取。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500" y="2786064"/>
            <a:ext cx="7874000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000" i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斜体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238376" y="3571876"/>
            <a:ext cx="7858125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ts val="575"/>
              </a:spcBef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4.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+”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或者“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宋体" charset="-122"/>
              </a:rPr>
              <a:t>〇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”符号来表示）。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38376" y="4357689"/>
            <a:ext cx="7858125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ts val="575"/>
              </a:spcBef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画直线或曲线，标明特殊点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特殊点所用符号应有别于数据点的符号）及坐标值（计算斜率用的点，曲线的峰、谷等）。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8376" y="5143501"/>
            <a:ext cx="7858125" cy="461963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marL="341313" indent="-341313" algn="just" eaLnBrk="1" hangingPunct="1">
              <a:spcBef>
                <a:spcPts val="575"/>
              </a:spcBef>
              <a:spcAft>
                <a:spcPct val="30000"/>
              </a:spcAft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6.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写出实验名称、图名、实验者、实验日期。</a:t>
            </a:r>
          </a:p>
        </p:txBody>
      </p:sp>
      <p:sp>
        <p:nvSpPr>
          <p:cNvPr id="45065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38764-B349-4BF8-A78D-18D55903DF7C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6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作图规则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作图规则</a:t>
            </a:r>
          </a:p>
        </p:txBody>
      </p:sp>
      <p:grpSp>
        <p:nvGrpSpPr>
          <p:cNvPr id="46083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46125" name="Picture 2" descr="未标题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6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6087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88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46112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13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3595689" y="59293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4524376" y="54292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667376" y="48577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953251" y="42148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8167689" y="3500439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6094" name="TextBox 44"/>
          <p:cNvSpPr txBox="1">
            <a:spLocks noChangeArrowheads="1"/>
          </p:cNvSpPr>
          <p:nvPr/>
        </p:nvSpPr>
        <p:spPr bwMode="auto">
          <a:xfrm>
            <a:off x="3494089" y="53578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95" name="TextBox 45"/>
          <p:cNvSpPr txBox="1">
            <a:spLocks noChangeArrowheads="1"/>
          </p:cNvSpPr>
          <p:nvPr/>
        </p:nvSpPr>
        <p:spPr bwMode="auto">
          <a:xfrm>
            <a:off x="4422776" y="46815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96" name="TextBox 46"/>
          <p:cNvSpPr txBox="1">
            <a:spLocks noChangeArrowheads="1"/>
          </p:cNvSpPr>
          <p:nvPr/>
        </p:nvSpPr>
        <p:spPr bwMode="auto">
          <a:xfrm>
            <a:off x="5595939" y="3681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97" name="TextBox 47"/>
          <p:cNvSpPr txBox="1">
            <a:spLocks noChangeArrowheads="1"/>
          </p:cNvSpPr>
          <p:nvPr/>
        </p:nvSpPr>
        <p:spPr bwMode="auto">
          <a:xfrm>
            <a:off x="6845300" y="2857501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98" name="TextBox 48"/>
          <p:cNvSpPr txBox="1">
            <a:spLocks noChangeArrowheads="1"/>
          </p:cNvSpPr>
          <p:nvPr/>
        </p:nvSpPr>
        <p:spPr bwMode="auto">
          <a:xfrm>
            <a:off x="8043864" y="1785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524251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381375" y="1500189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1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02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7125" y="1571626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4881564" y="2111376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46105" name="组合 56"/>
          <p:cNvGrpSpPr>
            <a:grpSpLocks/>
          </p:cNvGrpSpPr>
          <p:nvPr/>
        </p:nvGrpSpPr>
        <p:grpSpPr bwMode="auto">
          <a:xfrm>
            <a:off x="3287713" y="1892300"/>
            <a:ext cx="4889500" cy="3536950"/>
            <a:chOff x="1763604" y="1892768"/>
            <a:chExt cx="4888342" cy="3536496"/>
          </a:xfrm>
        </p:grpSpPr>
        <p:sp>
          <p:nvSpPr>
            <p:cNvPr id="44" name="等腰三角形 43"/>
            <p:cNvSpPr/>
            <p:nvPr/>
          </p:nvSpPr>
          <p:spPr>
            <a:xfrm>
              <a:off x="6380547" y="2072133"/>
              <a:ext cx="214262" cy="21428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608" y="5214980"/>
              <a:ext cx="214262" cy="21428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110" name="TextBox 51"/>
            <p:cNvSpPr txBox="1">
              <a:spLocks noChangeArrowheads="1"/>
            </p:cNvSpPr>
            <p:nvPr/>
          </p:nvSpPr>
          <p:spPr bwMode="auto">
            <a:xfrm>
              <a:off x="4535905" y="1892768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60.00, 38.500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46111" name="TextBox 55"/>
            <p:cNvSpPr txBox="1">
              <a:spLocks noChangeArrowheads="1"/>
            </p:cNvSpPr>
            <p:nvPr/>
          </p:nvSpPr>
          <p:spPr bwMode="auto">
            <a:xfrm>
              <a:off x="1763604" y="4902913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26.00, 31.800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381751" y="4714876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46107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2E475-B363-4AC0-A4E9-0A0111271F85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如何读图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839416" y="1409700"/>
            <a:ext cx="10513168" cy="4679950"/>
          </a:xfrm>
        </p:spPr>
        <p:txBody>
          <a:bodyPr wrap="none"/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dirty="0" smtClean="0">
                <a:solidFill>
                  <a:schemeClr val="bg1"/>
                </a:solidFill>
              </a:rPr>
              <a:t>读某个数据点时－有效数字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dirty="0" smtClean="0">
                <a:solidFill>
                  <a:schemeClr val="bg1"/>
                </a:solidFill>
              </a:rPr>
              <a:t>读单一坐标值时－有效数字、单位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dirty="0" smtClean="0">
                <a:solidFill>
                  <a:schemeClr val="bg1"/>
                </a:solidFill>
              </a:rPr>
              <a:t>通过作直线求斜率时</a:t>
            </a:r>
            <a:r>
              <a:rPr lang="zh-CN" altLang="en-US" sz="2800" b="1" dirty="0">
                <a:solidFill>
                  <a:schemeClr val="bg1"/>
                </a:solidFill>
              </a:rPr>
              <a:t>－</a:t>
            </a:r>
            <a:r>
              <a:rPr lang="zh-CN" altLang="en-US" sz="2800" b="1" dirty="0">
                <a:solidFill>
                  <a:srgbClr val="FFFF00"/>
                </a:solidFill>
              </a:rPr>
              <a:t>取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两点</a:t>
            </a:r>
            <a:r>
              <a:rPr lang="zh-CN" altLang="en-US" sz="2800" b="1" dirty="0">
                <a:solidFill>
                  <a:schemeClr val="bg1"/>
                </a:solidFill>
              </a:rPr>
              <a:t>、标出坐标值、计算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斜率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2513013" indent="0">
              <a:spcBef>
                <a:spcPct val="30000"/>
              </a:spcBef>
              <a:spcAft>
                <a:spcPct val="30000"/>
              </a:spcAft>
              <a:buNone/>
            </a:pPr>
            <a:r>
              <a:rPr lang="zh-CN" altLang="en-US" sz="2400" b="1" u="sng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取两点的三</a:t>
            </a:r>
            <a:r>
              <a:rPr lang="zh-CN" altLang="en-US" sz="24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个规则：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13013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取原始数据点；</a:t>
            </a:r>
          </a:p>
          <a:p>
            <a:pPr marL="2513013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尽量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远但不超数据范围；</a:t>
            </a:r>
          </a:p>
          <a:p>
            <a:pPr marL="2513013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尽量取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与X轴刻度线的交点。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96F792-1C97-4C65-A2A2-A5FD953E9E83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74826" y="90488"/>
            <a:ext cx="799306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ea"/>
                <a:ea typeface="+mn-ea"/>
              </a:rPr>
              <a:t>测量与误差</a:t>
            </a:r>
            <a:endParaRPr lang="en-US" altLang="zh-CN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2135188" y="1428751"/>
            <a:ext cx="79930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测量者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测量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测量方法       将待测量与标准量比较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        测量仪器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直接测量：</a:t>
            </a:r>
            <a:endParaRPr lang="en-US" altLang="zh-CN" sz="2400" b="1">
              <a:solidFill>
                <a:srgbClr val="66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用游标卡尺测长度、秒表测时间、温度计测温度等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间接测量：</a:t>
            </a:r>
            <a:endParaRPr lang="en-US" altLang="zh-CN" sz="2400" b="1">
              <a:solidFill>
                <a:srgbClr val="66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测量重力加速度、体积、密度、粘度等</a:t>
            </a:r>
            <a:endParaRPr lang="zh-CN" altLang="en-US" sz="24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232400" y="1563688"/>
            <a:ext cx="285750" cy="2286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例：如何读图</a:t>
            </a:r>
          </a:p>
        </p:txBody>
      </p:sp>
      <p:grpSp>
        <p:nvGrpSpPr>
          <p:cNvPr id="48131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48171" name="Picture 2" descr="未标题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4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8135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6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48158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159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3595689" y="59293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4524376" y="54292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667376" y="48577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953251" y="42148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8167689" y="3500439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8142" name="TextBox 44"/>
          <p:cNvSpPr txBox="1">
            <a:spLocks noChangeArrowheads="1"/>
          </p:cNvSpPr>
          <p:nvPr/>
        </p:nvSpPr>
        <p:spPr bwMode="auto">
          <a:xfrm>
            <a:off x="3494089" y="53578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TextBox 45"/>
          <p:cNvSpPr txBox="1">
            <a:spLocks noChangeArrowheads="1"/>
          </p:cNvSpPr>
          <p:nvPr/>
        </p:nvSpPr>
        <p:spPr bwMode="auto">
          <a:xfrm>
            <a:off x="4422776" y="46815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44" name="TextBox 46"/>
          <p:cNvSpPr txBox="1">
            <a:spLocks noChangeArrowheads="1"/>
          </p:cNvSpPr>
          <p:nvPr/>
        </p:nvSpPr>
        <p:spPr bwMode="auto">
          <a:xfrm>
            <a:off x="5595939" y="3681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45" name="TextBox 47"/>
          <p:cNvSpPr txBox="1">
            <a:spLocks noChangeArrowheads="1"/>
          </p:cNvSpPr>
          <p:nvPr/>
        </p:nvSpPr>
        <p:spPr bwMode="auto">
          <a:xfrm>
            <a:off x="6845300" y="2857501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46" name="TextBox 48"/>
          <p:cNvSpPr txBox="1">
            <a:spLocks noChangeArrowheads="1"/>
          </p:cNvSpPr>
          <p:nvPr/>
        </p:nvSpPr>
        <p:spPr bwMode="auto">
          <a:xfrm>
            <a:off x="8043864" y="1785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524251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381375" y="1500189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9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50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7125" y="1571626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4881564" y="2111376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381751" y="4714876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grpSp>
        <p:nvGrpSpPr>
          <p:cNvPr id="7" name="组合 58"/>
          <p:cNvGrpSpPr>
            <a:grpSpLocks/>
          </p:cNvGrpSpPr>
          <p:nvPr/>
        </p:nvGrpSpPr>
        <p:grpSpPr bwMode="auto">
          <a:xfrm>
            <a:off x="3435351" y="4876800"/>
            <a:ext cx="1095375" cy="552450"/>
            <a:chOff x="1911017" y="4876814"/>
            <a:chExt cx="1095922" cy="552450"/>
          </a:xfrm>
        </p:grpSpPr>
        <p:sp>
          <p:nvSpPr>
            <p:cNvPr id="50" name="等腰三角形 49"/>
            <p:cNvSpPr/>
            <p:nvPr/>
          </p:nvSpPr>
          <p:spPr>
            <a:xfrm>
              <a:off x="2428800" y="5214952"/>
              <a:ext cx="214420" cy="214312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157" name="TextBox 57"/>
            <p:cNvSpPr txBox="1">
              <a:spLocks noChangeArrowheads="1"/>
            </p:cNvSpPr>
            <p:nvPr/>
          </p:nvSpPr>
          <p:spPr bwMode="auto">
            <a:xfrm>
              <a:off x="1911017" y="4876814"/>
              <a:ext cx="1095922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31.800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55" name="灯片编号占位符 4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5EC49-07FC-46B8-943A-7D96C5794CBA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例：如何读图</a:t>
            </a:r>
          </a:p>
        </p:txBody>
      </p:sp>
      <p:grpSp>
        <p:nvGrpSpPr>
          <p:cNvPr id="50179" name="组合 7"/>
          <p:cNvGrpSpPr>
            <a:grpSpLocks/>
          </p:cNvGrpSpPr>
          <p:nvPr/>
        </p:nvGrpSpPr>
        <p:grpSpPr bwMode="auto">
          <a:xfrm>
            <a:off x="2738439" y="1285876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50221" name="Picture 2" descr="未标题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1058864" y="3821114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81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TextBox 14"/>
          <p:cNvSpPr txBox="1">
            <a:spLocks noChangeArrowheads="1"/>
          </p:cNvSpPr>
          <p:nvPr/>
        </p:nvSpPr>
        <p:spPr bwMode="auto">
          <a:xfrm>
            <a:off x="3167063" y="6103939"/>
            <a:ext cx="629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20                 30                   40                  50                  60                 70 </a:t>
            </a:r>
            <a:endParaRPr lang="zh-CN" altLang="en-US" sz="18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183" name="组合 33"/>
          <p:cNvGrpSpPr>
            <a:grpSpLocks/>
          </p:cNvGrpSpPr>
          <p:nvPr/>
        </p:nvGrpSpPr>
        <p:grpSpPr bwMode="auto">
          <a:xfrm>
            <a:off x="4540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84" name="组合 36"/>
          <p:cNvGrpSpPr>
            <a:grpSpLocks/>
          </p:cNvGrpSpPr>
          <p:nvPr/>
        </p:nvGrpSpPr>
        <p:grpSpPr bwMode="auto">
          <a:xfrm>
            <a:off x="3000375" y="1314451"/>
            <a:ext cx="533400" cy="5324475"/>
            <a:chOff x="1476854" y="1314587"/>
            <a:chExt cx="532150" cy="5324535"/>
          </a:xfrm>
        </p:grpSpPr>
        <p:grpSp>
          <p:nvGrpSpPr>
            <p:cNvPr id="50208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209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3595689" y="59293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4524376" y="54292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667376" y="4857751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953251" y="4214814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8167689" y="3500439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0190" name="TextBox 44"/>
          <p:cNvSpPr txBox="1">
            <a:spLocks noChangeArrowheads="1"/>
          </p:cNvSpPr>
          <p:nvPr/>
        </p:nvSpPr>
        <p:spPr bwMode="auto">
          <a:xfrm>
            <a:off x="3494089" y="53578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91" name="TextBox 45"/>
          <p:cNvSpPr txBox="1">
            <a:spLocks noChangeArrowheads="1"/>
          </p:cNvSpPr>
          <p:nvPr/>
        </p:nvSpPr>
        <p:spPr bwMode="auto">
          <a:xfrm>
            <a:off x="4422776" y="46815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92" name="TextBox 46"/>
          <p:cNvSpPr txBox="1">
            <a:spLocks noChangeArrowheads="1"/>
          </p:cNvSpPr>
          <p:nvPr/>
        </p:nvSpPr>
        <p:spPr bwMode="auto">
          <a:xfrm>
            <a:off x="5595939" y="3681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93" name="TextBox 47"/>
          <p:cNvSpPr txBox="1">
            <a:spLocks noChangeArrowheads="1"/>
          </p:cNvSpPr>
          <p:nvPr/>
        </p:nvSpPr>
        <p:spPr bwMode="auto">
          <a:xfrm>
            <a:off x="6845300" y="2857501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94" name="TextBox 48"/>
          <p:cNvSpPr txBox="1">
            <a:spLocks noChangeArrowheads="1"/>
          </p:cNvSpPr>
          <p:nvPr/>
        </p:nvSpPr>
        <p:spPr bwMode="auto">
          <a:xfrm>
            <a:off x="8043864" y="1785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524251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381375" y="1500189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7" name="TextBox 53"/>
          <p:cNvSpPr txBox="1">
            <a:spLocks noChangeArrowheads="1"/>
          </p:cNvSpPr>
          <p:nvPr/>
        </p:nvSpPr>
        <p:spPr bwMode="auto">
          <a:xfrm>
            <a:off x="5810250" y="6315075"/>
            <a:ext cx="801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98" name="TextBox 54"/>
          <p:cNvSpPr txBox="1">
            <a:spLocks noChangeArrowheads="1"/>
          </p:cNvSpPr>
          <p:nvPr/>
        </p:nvSpPr>
        <p:spPr bwMode="auto">
          <a:xfrm rot="16200000">
            <a:off x="2577306" y="3696494"/>
            <a:ext cx="63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7125" y="1571626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4881564" y="2111376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7" name="组合 56"/>
          <p:cNvGrpSpPr>
            <a:grpSpLocks/>
          </p:cNvGrpSpPr>
          <p:nvPr/>
        </p:nvGrpSpPr>
        <p:grpSpPr bwMode="auto">
          <a:xfrm>
            <a:off x="3262313" y="1858964"/>
            <a:ext cx="4940300" cy="3570287"/>
            <a:chOff x="1737781" y="1858955"/>
            <a:chExt cx="4940157" cy="3570309"/>
          </a:xfrm>
        </p:grpSpPr>
        <p:sp>
          <p:nvSpPr>
            <p:cNvPr id="44" name="等腰三角形 43"/>
            <p:cNvSpPr/>
            <p:nvPr/>
          </p:nvSpPr>
          <p:spPr>
            <a:xfrm>
              <a:off x="6381084" y="2071681"/>
              <a:ext cx="214307" cy="214313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323" y="5214951"/>
              <a:ext cx="214307" cy="214313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206" name="TextBox 51"/>
            <p:cNvSpPr txBox="1">
              <a:spLocks noChangeArrowheads="1"/>
            </p:cNvSpPr>
            <p:nvPr/>
          </p:nvSpPr>
          <p:spPr bwMode="auto">
            <a:xfrm>
              <a:off x="4561897" y="1858955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60.00, 38.500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50207" name="TextBox 55"/>
            <p:cNvSpPr txBox="1">
              <a:spLocks noChangeArrowheads="1"/>
            </p:cNvSpPr>
            <p:nvPr/>
          </p:nvSpPr>
          <p:spPr bwMode="auto">
            <a:xfrm>
              <a:off x="1737781" y="4902913"/>
              <a:ext cx="2116041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26.00, 31.800</a:t>
              </a:r>
              <a:r>
                <a: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381751" y="4714876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50203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6FA20-F1F2-415D-9FD5-88E44910C8B8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46"/>
          <p:cNvGrpSpPr>
            <a:grpSpLocks/>
          </p:cNvGrpSpPr>
          <p:nvPr/>
        </p:nvGrpSpPr>
        <p:grpSpPr bwMode="auto">
          <a:xfrm>
            <a:off x="3513477" y="1285875"/>
            <a:ext cx="5082837" cy="3867150"/>
            <a:chOff x="1055802" y="1285875"/>
            <a:chExt cx="7019913" cy="5545307"/>
          </a:xfrm>
        </p:grpSpPr>
        <p:grpSp>
          <p:nvGrpSpPr>
            <p:cNvPr id="52230" name="组合 7"/>
            <p:cNvGrpSpPr>
              <a:grpSpLocks/>
            </p:cNvGrpSpPr>
            <p:nvPr/>
          </p:nvGrpSpPr>
          <p:grpSpPr bwMode="auto">
            <a:xfrm>
              <a:off x="1214438" y="1285875"/>
              <a:ext cx="6715125" cy="5357813"/>
              <a:chOff x="1214414" y="1285860"/>
              <a:chExt cx="6715172" cy="53578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15363" y="1285860"/>
                <a:ext cx="6713477" cy="5358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/>
              </a:p>
            </p:txBody>
          </p:sp>
          <p:pic>
            <p:nvPicPr>
              <p:cNvPr id="52271" name="Picture 2" descr="未标题-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422252" y="898751"/>
                <a:ext cx="4664872" cy="5824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" name="直接连接符 9"/>
            <p:cNvCxnSpPr/>
            <p:nvPr/>
          </p:nvCxnSpPr>
          <p:spPr>
            <a:xfrm rot="5400000">
              <a:off x="-465234" y="3820686"/>
              <a:ext cx="4643853" cy="219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57790" y="6143710"/>
              <a:ext cx="5786002" cy="227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3" name="TextBox 14"/>
            <p:cNvSpPr txBox="1">
              <a:spLocks noChangeArrowheads="1"/>
            </p:cNvSpPr>
            <p:nvPr/>
          </p:nvSpPr>
          <p:spPr bwMode="auto">
            <a:xfrm>
              <a:off x="1643063" y="6103937"/>
              <a:ext cx="6432652" cy="529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20           30           40             50          60           70 </a:t>
              </a:r>
              <a:endParaRPr lang="zh-CN" altLang="en-US" sz="18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2234" name="组合 33"/>
            <p:cNvGrpSpPr>
              <a:grpSpLocks/>
            </p:cNvGrpSpPr>
            <p:nvPr/>
          </p:nvGrpSpPr>
          <p:grpSpPr bwMode="auto">
            <a:xfrm>
              <a:off x="3016250" y="6002338"/>
              <a:ext cx="4643438" cy="150812"/>
              <a:chOff x="3015612" y="6001562"/>
              <a:chExt cx="4644263" cy="150898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2944138" y="6072449"/>
                <a:ext cx="143496" cy="2192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 flipH="1" flipV="1">
                <a:off x="4103080" y="6080378"/>
                <a:ext cx="143495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268601" y="6079282"/>
                <a:ext cx="143495" cy="2192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 flipH="1" flipV="1">
                <a:off x="6427541" y="6080378"/>
                <a:ext cx="143495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 flipH="1" flipV="1">
                <a:off x="7586483" y="6079282"/>
                <a:ext cx="143495" cy="219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35" name="组合 36"/>
            <p:cNvGrpSpPr>
              <a:grpSpLocks/>
            </p:cNvGrpSpPr>
            <p:nvPr/>
          </p:nvGrpSpPr>
          <p:grpSpPr bwMode="auto">
            <a:xfrm>
              <a:off x="1343131" y="1314450"/>
              <a:ext cx="666643" cy="5516732"/>
              <a:chOff x="1343923" y="1314587"/>
              <a:chExt cx="665081" cy="5516796"/>
            </a:xfrm>
          </p:grpSpPr>
          <p:grpSp>
            <p:nvGrpSpPr>
              <p:cNvPr id="52258" name="组合 32"/>
              <p:cNvGrpSpPr>
                <a:grpSpLocks/>
              </p:cNvGrpSpPr>
              <p:nvPr/>
            </p:nvGrpSpPr>
            <p:grpSpPr bwMode="auto">
              <a:xfrm>
                <a:off x="1855854" y="1484132"/>
                <a:ext cx="153150" cy="3730818"/>
                <a:chOff x="1855854" y="1484132"/>
                <a:chExt cx="153150" cy="3730818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857377" y="1484062"/>
                  <a:ext cx="142178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866126" y="2401460"/>
                  <a:ext cx="142178" cy="2277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855188" y="5212845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1855188" y="4270405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1855188" y="3327966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259" name="TextBox 35"/>
              <p:cNvSpPr txBox="1">
                <a:spLocks noChangeArrowheads="1"/>
              </p:cNvSpPr>
              <p:nvPr/>
            </p:nvSpPr>
            <p:spPr bwMode="auto">
              <a:xfrm>
                <a:off x="1343923" y="1314587"/>
                <a:ext cx="576990" cy="5516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40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38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36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 flipV="1">
              <a:off x="2072654" y="5929728"/>
              <a:ext cx="142512" cy="143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3000081" y="5428920"/>
              <a:ext cx="142513" cy="143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4142373" y="4857545"/>
              <a:ext cx="144705" cy="143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V="1">
              <a:off x="5429369" y="4215601"/>
              <a:ext cx="142513" cy="1411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V="1">
              <a:off x="6644013" y="3500812"/>
              <a:ext cx="142513" cy="143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2241" name="TextBox 44"/>
            <p:cNvSpPr txBox="1">
              <a:spLocks noChangeArrowheads="1"/>
            </p:cNvSpPr>
            <p:nvPr/>
          </p:nvSpPr>
          <p:spPr bwMode="auto">
            <a:xfrm>
              <a:off x="1970088" y="5357814"/>
              <a:ext cx="467577" cy="66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TextBox 45"/>
            <p:cNvSpPr txBox="1">
              <a:spLocks noChangeArrowheads="1"/>
            </p:cNvSpPr>
            <p:nvPr/>
          </p:nvSpPr>
          <p:spPr bwMode="auto">
            <a:xfrm>
              <a:off x="2898775" y="4681538"/>
              <a:ext cx="467577" cy="66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TextBox 46"/>
            <p:cNvSpPr txBox="1">
              <a:spLocks noChangeArrowheads="1"/>
            </p:cNvSpPr>
            <p:nvPr/>
          </p:nvSpPr>
          <p:spPr bwMode="auto">
            <a:xfrm>
              <a:off x="4071938" y="3681413"/>
              <a:ext cx="467577" cy="66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Box 47"/>
            <p:cNvSpPr txBox="1">
              <a:spLocks noChangeArrowheads="1"/>
            </p:cNvSpPr>
            <p:nvPr/>
          </p:nvSpPr>
          <p:spPr bwMode="auto">
            <a:xfrm>
              <a:off x="5321300" y="2857501"/>
              <a:ext cx="467577" cy="66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TextBox 48"/>
            <p:cNvSpPr txBox="1">
              <a:spLocks noChangeArrowheads="1"/>
            </p:cNvSpPr>
            <p:nvPr/>
          </p:nvSpPr>
          <p:spPr bwMode="auto">
            <a:xfrm>
              <a:off x="6519863" y="1785938"/>
              <a:ext cx="467577" cy="66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</a:t>
              </a:r>
              <a:endPara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2000301" y="3072849"/>
              <a:ext cx="5643491" cy="3070861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1857790" y="1695627"/>
              <a:ext cx="5500978" cy="4357027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8" name="TextBox 53"/>
            <p:cNvSpPr txBox="1">
              <a:spLocks noChangeArrowheads="1"/>
            </p:cNvSpPr>
            <p:nvPr/>
          </p:nvSpPr>
          <p:spPr bwMode="auto">
            <a:xfrm>
              <a:off x="4286251" y="6122714"/>
              <a:ext cx="1069761" cy="57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 ℃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49" name="TextBox 54"/>
            <p:cNvSpPr txBox="1">
              <a:spLocks noChangeArrowheads="1"/>
            </p:cNvSpPr>
            <p:nvPr/>
          </p:nvSpPr>
          <p:spPr bwMode="auto">
            <a:xfrm rot="16200000">
              <a:off x="884784" y="3620223"/>
              <a:ext cx="894627" cy="55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2814" y="1572701"/>
              <a:ext cx="1672876" cy="8377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  <a:ea typeface="+mn-ea"/>
                </a:rPr>
                <a:t>A   +</a:t>
              </a:r>
            </a:p>
            <a:p>
              <a:pPr eaLnBrk="1" hangingPunct="1"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  <a:ea typeface="+mn-ea"/>
                </a:rPr>
                <a:t>B        </a:t>
              </a:r>
              <a:endParaRPr lang="zh-CN" altLang="en-US" sz="16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3258795" y="2112208"/>
              <a:ext cx="142513" cy="1411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52252" name="组合 56"/>
            <p:cNvGrpSpPr>
              <a:grpSpLocks/>
            </p:cNvGrpSpPr>
            <p:nvPr/>
          </p:nvGrpSpPr>
          <p:grpSpPr bwMode="auto">
            <a:xfrm>
              <a:off x="1803241" y="2023942"/>
              <a:ext cx="4912510" cy="3564328"/>
              <a:chOff x="1803221" y="2023931"/>
              <a:chExt cx="4912544" cy="3564353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6383118" y="2235125"/>
                <a:ext cx="212673" cy="21398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>
                <a:off x="2427823" y="5374300"/>
                <a:ext cx="214866" cy="21398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2256" name="TextBox 51"/>
              <p:cNvSpPr txBox="1">
                <a:spLocks noChangeArrowheads="1"/>
              </p:cNvSpPr>
              <p:nvPr/>
            </p:nvSpPr>
            <p:spPr bwMode="auto">
              <a:xfrm>
                <a:off x="4322069" y="2023931"/>
                <a:ext cx="2393696" cy="485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60.00, 38.500</a:t>
                </a:r>
                <a:r>
                  <a: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52257" name="TextBox 55"/>
              <p:cNvSpPr txBox="1">
                <a:spLocks noChangeArrowheads="1"/>
              </p:cNvSpPr>
              <p:nvPr/>
            </p:nvSpPr>
            <p:spPr bwMode="auto">
              <a:xfrm>
                <a:off x="1803221" y="5016973"/>
                <a:ext cx="2393696" cy="485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26.00, 31.800</a:t>
                </a:r>
                <a:r>
                  <a: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857127" y="4714131"/>
              <a:ext cx="2133300" cy="11928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实验名称：********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图       名：********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  验  者：********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实验日期：********</a:t>
              </a:r>
            </a:p>
          </p:txBody>
        </p:sp>
      </p:grpSp>
      <p:sp>
        <p:nvSpPr>
          <p:cNvPr id="52227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9F904-B30D-4F09-A371-BAD4E76A2EA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标题 1"/>
          <p:cNvSpPr>
            <a:spLocks noGrp="1"/>
          </p:cNvSpPr>
          <p:nvPr>
            <p:ph type="title"/>
          </p:nvPr>
        </p:nvSpPr>
        <p:spPr>
          <a:xfrm>
            <a:off x="2024063" y="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例：如何读图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90575" y="5258874"/>
            <a:ext cx="5990212" cy="67685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9"/>
          <p:cNvGraphicFramePr>
            <a:graphicFrameLocks noChangeAspect="1"/>
          </p:cNvGraphicFramePr>
          <p:nvPr/>
        </p:nvGraphicFramePr>
        <p:xfrm>
          <a:off x="2044701" y="631825"/>
          <a:ext cx="8194675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Graph" r:id="rId3" imgW="4276954" imgH="3024835" progId="Origin50.Graph">
                  <p:embed/>
                </p:oleObj>
              </mc:Choice>
              <mc:Fallback>
                <p:oleObj name="Graph" r:id="rId3" imgW="4276954" imgH="3024835" progId="Origin50.Grap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1" y="631825"/>
                        <a:ext cx="8194675" cy="5797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6" y="4286251"/>
            <a:ext cx="3482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实验名称：伏安法测电阻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图       名：内接与外接时的伏安曲线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7125" y="1428751"/>
            <a:ext cx="1441450" cy="64611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内接法： 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+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外接法：  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/>
              </a:rPr>
              <a:t></a:t>
            </a:r>
            <a:endParaRPr lang="zh-CN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2939" y="2643188"/>
            <a:ext cx="3775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如何找到一条最佳的拟合直线？</a:t>
            </a:r>
          </a:p>
        </p:txBody>
      </p:sp>
      <p:sp>
        <p:nvSpPr>
          <p:cNvPr id="5427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63F06C-7949-412B-91B6-489DD6E63A74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最小二乘法</a:t>
            </a:r>
          </a:p>
        </p:txBody>
      </p:sp>
      <p:sp>
        <p:nvSpPr>
          <p:cNvPr id="6150" name="内容占位符 2"/>
          <p:cNvSpPr>
            <a:spLocks noGrp="1"/>
          </p:cNvSpPr>
          <p:nvPr>
            <p:ph idx="1"/>
          </p:nvPr>
        </p:nvSpPr>
        <p:spPr>
          <a:xfrm>
            <a:off x="1738314" y="1557338"/>
            <a:ext cx="8605837" cy="46799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最小二乘法认为：假设各</a:t>
            </a:r>
            <a:r>
              <a:rPr lang="en-US" altLang="zh-CN" sz="2000" b="1" i="1" dirty="0">
                <a:solidFill>
                  <a:schemeClr val="bg1"/>
                </a:solidFill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</a:rPr>
              <a:t>的值是准确的，所有的不确定度都只联系着</a:t>
            </a:r>
            <a:r>
              <a:rPr lang="en-US" altLang="zh-CN" sz="20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</a:rPr>
              <a:t>，若最佳拟合的直线为：               ，则所测各 值与拟合直线上相应的各估计值                 　  之间的偏差的平方和最小，即，直线方程中：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Arial" charset="0"/>
              <a:buChar char="•"/>
              <a:defRPr/>
            </a:pP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5300" name="Object 12"/>
          <p:cNvGraphicFramePr>
            <a:graphicFrameLocks noChangeAspect="1"/>
          </p:cNvGraphicFramePr>
          <p:nvPr/>
        </p:nvGraphicFramePr>
        <p:xfrm>
          <a:off x="4445000" y="2149476"/>
          <a:ext cx="132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8" name="公式" r:id="rId3" imgW="635000" imgH="203200" progId="Equation.3">
                  <p:embed/>
                </p:oleObj>
              </mc:Choice>
              <mc:Fallback>
                <p:oleObj name="公式" r:id="rId3" imgW="6350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149476"/>
                        <a:ext cx="1320800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3"/>
          <p:cNvGraphicFramePr>
            <a:graphicFrameLocks noChangeAspect="1"/>
          </p:cNvGraphicFramePr>
          <p:nvPr/>
        </p:nvGraphicFramePr>
        <p:xfrm>
          <a:off x="2452688" y="2489200"/>
          <a:ext cx="16430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9" name="公式" r:id="rId5" imgW="710891" imgH="317362" progId="Equation.3">
                  <p:embed/>
                </p:oleObj>
              </mc:Choice>
              <mc:Fallback>
                <p:oleObj name="公式" r:id="rId5" imgW="710891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489200"/>
                        <a:ext cx="1643062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4"/>
          <p:cNvGraphicFramePr>
            <a:graphicFrameLocks noChangeAspect="1"/>
          </p:cNvGraphicFramePr>
          <p:nvPr/>
        </p:nvGraphicFramePr>
        <p:xfrm>
          <a:off x="1841500" y="3143250"/>
          <a:ext cx="2901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公式" r:id="rId7" imgW="1460500" imgH="431800" progId="Equation.3">
                  <p:embed/>
                </p:oleObj>
              </mc:Choice>
              <mc:Fallback>
                <p:oleObj name="公式" r:id="rId7" imgW="14605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143250"/>
                        <a:ext cx="2901950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3143251"/>
            <a:ext cx="50673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3F0B3E-CEE9-4437-87F1-C9A86870E97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20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2351089" y="1628776"/>
            <a:ext cx="7705725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endParaRPr lang="en-US" altLang="zh-CN" sz="2000" b="1" dirty="0">
              <a:latin typeface="Arial" pitchFamily="34" charset="0"/>
            </a:endParaRPr>
          </a:p>
          <a:p>
            <a:pPr eaLnBrk="1" hangingPunct="1">
              <a:defRPr/>
            </a:pPr>
            <a:endParaRPr lang="en-US" altLang="zh-CN" b="1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解方程得：</a:t>
            </a: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相关系数：</a:t>
            </a:r>
          </a:p>
          <a:p>
            <a:pPr eaLnBrk="1" hangingPunct="1"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</a:endParaRPr>
          </a:p>
          <a:p>
            <a:pPr algn="just" eaLnBrk="1" hangingPunct="1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如果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和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的相关性好，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可以粗略考虑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的有效位数的最后一位与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的有效数字最后一位对齐，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的有效数字与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中有效位数较少的相同。</a:t>
            </a:r>
          </a:p>
          <a:p>
            <a:pPr eaLnBrk="1" hangingPunct="1">
              <a:defRPr/>
            </a:pPr>
            <a:endParaRPr lang="en-US" altLang="zh-CN" b="1" dirty="0">
              <a:latin typeface="Arial" pitchFamily="34" charset="0"/>
            </a:endParaRP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6330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63975" y="2133601"/>
          <a:ext cx="11445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" name="公式" r:id="rId5" imgW="584200" imgH="393700" progId="Equation.3">
                  <p:embed/>
                </p:oleObj>
              </mc:Choice>
              <mc:Fallback>
                <p:oleObj name="公式" r:id="rId5" imgW="584200" imgH="393700" progId="Equation.3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133601"/>
                        <a:ext cx="1144588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29"/>
          <p:cNvGraphicFramePr>
            <a:graphicFrameLocks noChangeAspect="1"/>
          </p:cNvGraphicFramePr>
          <p:nvPr/>
        </p:nvGraphicFramePr>
        <p:xfrm>
          <a:off x="5519738" y="1620839"/>
          <a:ext cx="49323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" name="Equation" r:id="rId7" imgW="2957816" imgH="393529" progId="">
                  <p:embed/>
                </p:oleObj>
              </mc:Choice>
              <mc:Fallback>
                <p:oleObj name="Equation" r:id="rId7" imgW="2957816" imgH="393529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620839"/>
                        <a:ext cx="4932362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30"/>
          <p:cNvGraphicFramePr>
            <a:graphicFrameLocks noChangeAspect="1"/>
          </p:cNvGraphicFramePr>
          <p:nvPr/>
        </p:nvGraphicFramePr>
        <p:xfrm>
          <a:off x="5502275" y="2420938"/>
          <a:ext cx="3816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" name="Equation" r:id="rId9" imgW="2235200" imgH="393700" progId="">
                  <p:embed/>
                </p:oleObj>
              </mc:Choice>
              <mc:Fallback>
                <p:oleObj name="Equation" r:id="rId9" imgW="2235200" imgH="39370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420938"/>
                        <a:ext cx="381635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31"/>
          <p:cNvGraphicFramePr>
            <a:graphicFrameLocks noChangeAspect="1"/>
          </p:cNvGraphicFramePr>
          <p:nvPr/>
        </p:nvGraphicFramePr>
        <p:xfrm>
          <a:off x="3819526" y="3213100"/>
          <a:ext cx="14398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2" name="Equation" r:id="rId11" imgW="660687" imgH="241405" progId="">
                  <p:embed/>
                </p:oleObj>
              </mc:Choice>
              <mc:Fallback>
                <p:oleObj name="Equation" r:id="rId11" imgW="660687" imgH="241405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6" y="3213100"/>
                        <a:ext cx="1439863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32"/>
          <p:cNvGraphicFramePr>
            <a:graphicFrameLocks noChangeAspect="1"/>
          </p:cNvGraphicFramePr>
          <p:nvPr/>
        </p:nvGraphicFramePr>
        <p:xfrm>
          <a:off x="3792539" y="3933825"/>
          <a:ext cx="18700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" name="公式" r:id="rId13" imgW="774700" imgH="495300" progId="Equation.3">
                  <p:embed/>
                </p:oleObj>
              </mc:Choice>
              <mc:Fallback>
                <p:oleObj name="公式" r:id="rId13" imgW="774700" imgH="495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933825"/>
                        <a:ext cx="1870075" cy="1195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33"/>
          <p:cNvGraphicFramePr>
            <a:graphicFrameLocks noChangeAspect="1"/>
          </p:cNvGraphicFramePr>
          <p:nvPr/>
        </p:nvGraphicFramePr>
        <p:xfrm>
          <a:off x="5895975" y="3929064"/>
          <a:ext cx="3887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4" name="公式" r:id="rId15" imgW="2184400" imgH="393700" progId="Equation.3">
                  <p:embed/>
                </p:oleObj>
              </mc:Choice>
              <mc:Fallback>
                <p:oleObj name="公式" r:id="rId15" imgW="2184400" imgH="393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3929064"/>
                        <a:ext cx="3887788" cy="70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AutoShape 22"/>
          <p:cNvSpPr>
            <a:spLocks/>
          </p:cNvSpPr>
          <p:nvPr/>
        </p:nvSpPr>
        <p:spPr bwMode="auto">
          <a:xfrm>
            <a:off x="5232401" y="1916113"/>
            <a:ext cx="142875" cy="793750"/>
          </a:xfrm>
          <a:prstGeom prst="leftBrace">
            <a:avLst>
              <a:gd name="adj1" fmla="val 84516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37" name="AutoShape 23"/>
          <p:cNvSpPr>
            <a:spLocks/>
          </p:cNvSpPr>
          <p:nvPr/>
        </p:nvSpPr>
        <p:spPr bwMode="auto">
          <a:xfrm>
            <a:off x="3648076" y="2492376"/>
            <a:ext cx="144463" cy="1008063"/>
          </a:xfrm>
          <a:prstGeom prst="leftBrace">
            <a:avLst>
              <a:gd name="adj1" fmla="val 115492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38" name="灯片编号占位符 18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7600"/>
            <a:ext cx="2844000" cy="3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352CB25D-0DAE-49F0-A0AE-CB55174C9214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j-ea"/>
              </a:rPr>
              <a:t>最小二乘法</a:t>
            </a:r>
          </a:p>
        </p:txBody>
      </p:sp>
      <p:sp>
        <p:nvSpPr>
          <p:cNvPr id="21" name="Text Box 15"/>
          <p:cNvSpPr>
            <a:spLocks noChangeArrowheads="1"/>
          </p:cNvSpPr>
          <p:nvPr/>
        </p:nvSpPr>
        <p:spPr bwMode="auto">
          <a:xfrm>
            <a:off x="6129338" y="4527551"/>
            <a:ext cx="3059112" cy="995363"/>
          </a:xfrm>
          <a:prstGeom prst="ellipse">
            <a:avLst/>
          </a:prstGeom>
          <a:solidFill>
            <a:schemeClr val="accent5"/>
          </a:solidFill>
          <a:ln w="38100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相关系数</a:t>
            </a:r>
            <a:r>
              <a:rPr lang="en-US" altLang="zh-CN" sz="2000" b="1" i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保留到第一个非</a:t>
            </a:r>
            <a:r>
              <a:rPr lang="en-US" altLang="zh-CN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6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20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1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3" name="Rectangle 18"/>
          <p:cNvSpPr>
            <a:spLocks noChangeArrowheads="1"/>
          </p:cNvSpPr>
          <p:nvPr/>
        </p:nvSpPr>
        <p:spPr bwMode="auto">
          <a:xfrm>
            <a:off x="1524001" y="29204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Rectangle 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Rectangle 2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11" name="Text Box 31"/>
          <p:cNvSpPr txBox="1">
            <a:spLocks noChangeArrowheads="1"/>
          </p:cNvSpPr>
          <p:nvPr/>
        </p:nvSpPr>
        <p:spPr bwMode="auto">
          <a:xfrm>
            <a:off x="2063750" y="1341438"/>
            <a:ext cx="828040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巳知某铜棒的电阻与温度关系为：                    。实验测得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组数据（见表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）如下：试用最小二乘法求出参量</a:t>
            </a:r>
            <a:r>
              <a:rPr lang="en-US" altLang="zh-CN" sz="2000" b="1" i="1" dirty="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以及</a:t>
            </a:r>
            <a:r>
              <a:rPr lang="en-US" altLang="zh-CN" sz="2000" b="1" i="1" dirty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k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 。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表 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：在不温度下，铜棒的电阻值</a:t>
            </a:r>
            <a:endParaRPr lang="en-US" altLang="zh-CN" sz="2000" dirty="0">
              <a:solidFill>
                <a:srgbClr val="FFC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25000"/>
              </a:lnSpc>
              <a:defRPr/>
            </a:pPr>
            <a:endParaRPr lang="en-US" altLang="zh-CN" i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359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76" name="Group 60"/>
          <p:cNvGraphicFramePr>
            <a:graphicFrameLocks noGrp="1"/>
          </p:cNvGraphicFramePr>
          <p:nvPr>
            <p:ph sz="quarter" idx="4"/>
          </p:nvPr>
        </p:nvGraphicFramePr>
        <p:xfrm>
          <a:off x="2166939" y="2786063"/>
          <a:ext cx="7958135" cy="1071562"/>
        </p:xfrm>
        <a:graphic>
          <a:graphicData uri="http://schemas.openxmlformats.org/drawingml/2006/table">
            <a:tbl>
              <a:tblPr/>
              <a:tblGrid>
                <a:gridCol w="994140"/>
                <a:gridCol w="995811"/>
                <a:gridCol w="994141"/>
                <a:gridCol w="995811"/>
                <a:gridCol w="994140"/>
                <a:gridCol w="994141"/>
                <a:gridCol w="995811"/>
                <a:gridCol w="994140"/>
              </a:tblGrid>
              <a:tr h="53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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℃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3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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/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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76.30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77.80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79.75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83.90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7389" name="Text Box 77"/>
          <p:cNvSpPr txBox="1">
            <a:spLocks noChangeArrowheads="1"/>
          </p:cNvSpPr>
          <p:nvPr/>
        </p:nvSpPr>
        <p:spPr bwMode="auto">
          <a:xfrm>
            <a:off x="2043114" y="25638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90" name="Text Box 78"/>
          <p:cNvSpPr txBox="1">
            <a:spLocks noChangeArrowheads="1"/>
          </p:cNvSpPr>
          <p:nvPr/>
        </p:nvSpPr>
        <p:spPr bwMode="auto">
          <a:xfrm>
            <a:off x="2279651" y="4076700"/>
            <a:ext cx="75612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i="1" u="sng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此例中只有两个待定的参量</a:t>
            </a: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i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，为得到它们的最佳系数，所需要的数据有</a:t>
            </a: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    和        六个累加数，为此在没有常用的科学型计算器时，通过列表计算的方式来进行，这对提高计算速度将会有极大的帮助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参见表</a:t>
            </a: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，并使工作有条理与不易出错。</a:t>
            </a:r>
          </a:p>
        </p:txBody>
      </p:sp>
      <p:sp>
        <p:nvSpPr>
          <p:cNvPr id="57391" name="Rectangle 8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92" name="Object 68"/>
          <p:cNvGraphicFramePr>
            <a:graphicFrameLocks noChangeAspect="1"/>
          </p:cNvGraphicFramePr>
          <p:nvPr/>
        </p:nvGraphicFramePr>
        <p:xfrm>
          <a:off x="4452939" y="4572000"/>
          <a:ext cx="714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2" name="Equation" r:id="rId5" imgW="254520" imgH="181800" progId="">
                  <p:embed/>
                </p:oleObj>
              </mc:Choice>
              <mc:Fallback>
                <p:oleObj name="Equation" r:id="rId5" imgW="254520" imgH="18180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4572000"/>
                        <a:ext cx="714375" cy="522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3" name="Rectangle 8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94" name="Object 69"/>
          <p:cNvGraphicFramePr>
            <a:graphicFrameLocks noChangeAspect="1"/>
          </p:cNvGraphicFramePr>
          <p:nvPr/>
        </p:nvGraphicFramePr>
        <p:xfrm>
          <a:off x="5326063" y="4587876"/>
          <a:ext cx="7223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3" name="Equation" r:id="rId7" imgW="269280" imgH="181800" progId="">
                  <p:embed/>
                </p:oleObj>
              </mc:Choice>
              <mc:Fallback>
                <p:oleObj name="Equation" r:id="rId7" imgW="269280" imgH="181800" progId="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4587876"/>
                        <a:ext cx="722312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5" name="Rectangle 8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96" name="Object 70"/>
          <p:cNvGraphicFramePr>
            <a:graphicFrameLocks noChangeAspect="1"/>
          </p:cNvGraphicFramePr>
          <p:nvPr/>
        </p:nvGraphicFramePr>
        <p:xfrm>
          <a:off x="6238875" y="4587876"/>
          <a:ext cx="742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4" name="Equation" r:id="rId9" imgW="276480" imgH="181800" progId="">
                  <p:embed/>
                </p:oleObj>
              </mc:Choice>
              <mc:Fallback>
                <p:oleObj name="Equation" r:id="rId9" imgW="276480" imgH="181800" progId="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4587876"/>
                        <a:ext cx="74295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7" name="Rectangle 8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98" name="Object 71"/>
          <p:cNvGraphicFramePr>
            <a:graphicFrameLocks noChangeAspect="1"/>
          </p:cNvGraphicFramePr>
          <p:nvPr/>
        </p:nvGraphicFramePr>
        <p:xfrm>
          <a:off x="7096126" y="4572001"/>
          <a:ext cx="785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5" name="Equation" r:id="rId11" imgW="283680" imgH="181800" progId="">
                  <p:embed/>
                </p:oleObj>
              </mc:Choice>
              <mc:Fallback>
                <p:oleObj name="Equation" r:id="rId11" imgW="283680" imgH="181800" progId="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6" y="4572001"/>
                        <a:ext cx="785813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9" name="Rectangle 8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400" name="Object 72"/>
          <p:cNvGraphicFramePr>
            <a:graphicFrameLocks noChangeAspect="1"/>
          </p:cNvGraphicFramePr>
          <p:nvPr/>
        </p:nvGraphicFramePr>
        <p:xfrm>
          <a:off x="8221663" y="4572001"/>
          <a:ext cx="946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6" name="Equation" r:id="rId13" imgW="356400" imgH="181800" progId="">
                  <p:embed/>
                </p:oleObj>
              </mc:Choice>
              <mc:Fallback>
                <p:oleObj name="Equation" r:id="rId13" imgW="356400" imgH="181800" progId="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663" y="4572001"/>
                        <a:ext cx="94615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1" name="Object 73"/>
          <p:cNvGraphicFramePr>
            <a:graphicFrameLocks noChangeAspect="1"/>
          </p:cNvGraphicFramePr>
          <p:nvPr/>
        </p:nvGraphicFramePr>
        <p:xfrm>
          <a:off x="5965825" y="1365251"/>
          <a:ext cx="14160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7" name="Equation" r:id="rId15" imgW="812447" imgH="228501" progId="">
                  <p:embed/>
                </p:oleObj>
              </mc:Choice>
              <mc:Fallback>
                <p:oleObj name="Equation" r:id="rId15" imgW="812447" imgH="228501" progId="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1365251"/>
                        <a:ext cx="1416050" cy="398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2" name="灯片编号占位符 31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7600"/>
            <a:ext cx="2844000" cy="3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FFB4A-0B12-4D37-84FF-F49562E59EBA}" type="slidenum">
              <a:rPr lang="en-US" altLang="zh-CN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 bwMode="auto">
          <a:xfrm>
            <a:off x="2062163" y="50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最小二乘法应用举例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graphicFrame>
        <p:nvGraphicFramePr>
          <p:cNvPr id="8" name="Object 109"/>
          <p:cNvGraphicFramePr>
            <a:graphicFrameLocks noGrp="1" noChangeAspect="1"/>
          </p:cNvGraphicFramePr>
          <p:nvPr>
            <p:ph sz="half" idx="2"/>
          </p:nvPr>
        </p:nvGraphicFramePr>
        <p:xfrm>
          <a:off x="8020050" y="3930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39306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192"/>
          <p:cNvSpPr txBox="1">
            <a:spLocks noChangeArrowheads="1"/>
          </p:cNvSpPr>
          <p:nvPr/>
        </p:nvSpPr>
        <p:spPr bwMode="auto">
          <a:xfrm>
            <a:off x="4095750" y="1143001"/>
            <a:ext cx="4059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C000"/>
                </a:solidFill>
                <a:latin typeface="+mn-ea"/>
                <a:ea typeface="+mn-ea"/>
              </a:rPr>
              <a:t>表</a:t>
            </a:r>
            <a:r>
              <a:rPr lang="en-US" altLang="zh-CN" sz="2400" dirty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FFC000"/>
                </a:solidFill>
                <a:latin typeface="+mn-ea"/>
                <a:ea typeface="+mn-ea"/>
              </a:rPr>
              <a:t>：用最小二乘法拟合数据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524125" y="1919289"/>
          <a:ext cx="7500938" cy="4473578"/>
        </p:xfrm>
        <a:graphic>
          <a:graphicData uri="http://schemas.openxmlformats.org/drawingml/2006/table">
            <a:tbl>
              <a:tblPr/>
              <a:tblGrid>
                <a:gridCol w="1076325"/>
                <a:gridCol w="1125538"/>
                <a:gridCol w="1176337"/>
                <a:gridCol w="1274763"/>
                <a:gridCol w="1423987"/>
                <a:gridCol w="1423988"/>
              </a:tblGrid>
              <a:tr h="4269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 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 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19.10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76.30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364.81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5821.69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1457.33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77.80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630.01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6052.84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1952.78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30.10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79.75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906.01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6360.06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2400.48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80.80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1296.00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6528.64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2908.80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40.00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82.35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1600.00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6781.52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3294.00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83.90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2034.01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7039.21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3783.89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50.10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2510.01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7242.01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4263.51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69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245.50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566.00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9340.85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45825.98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20060.79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9" name="Object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5500688"/>
            <a:ext cx="806450" cy="500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5500688"/>
            <a:ext cx="806450" cy="500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5572126"/>
            <a:ext cx="714375" cy="442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500688"/>
            <a:ext cx="928688" cy="500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5500689"/>
            <a:ext cx="928688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2301875"/>
            <a:ext cx="428625" cy="484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322513"/>
            <a:ext cx="357188" cy="463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286001"/>
            <a:ext cx="428625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357438"/>
            <a:ext cx="433388" cy="463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2330451"/>
            <a:ext cx="571500" cy="455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标题 1"/>
          <p:cNvSpPr txBox="1">
            <a:spLocks/>
          </p:cNvSpPr>
          <p:nvPr/>
        </p:nvSpPr>
        <p:spPr bwMode="auto">
          <a:xfrm>
            <a:off x="2062163" y="50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最小二乘法应用举例</a:t>
            </a:r>
          </a:p>
        </p:txBody>
      </p:sp>
    </p:spTree>
    <p:extLst>
      <p:ext uri="{BB962C8B-B14F-4D97-AF65-F5344CB8AC3E}">
        <p14:creationId xmlns:p14="http://schemas.microsoft.com/office/powerpoint/2010/main" val="23248913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20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4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2063751" y="765175"/>
            <a:ext cx="7921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Rectangle 16"/>
          <p:cNvSpPr>
            <a:spLocks noChangeArrowheads="1"/>
          </p:cNvSpPr>
          <p:nvPr/>
        </p:nvSpPr>
        <p:spPr bwMode="auto">
          <a:xfrm>
            <a:off x="1524001" y="29204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21"/>
          <p:cNvSpPr txBox="1">
            <a:spLocks noChangeArrowheads="1"/>
          </p:cNvSpPr>
          <p:nvPr/>
        </p:nvSpPr>
        <p:spPr bwMode="auto">
          <a:xfrm>
            <a:off x="1919288" y="569913"/>
            <a:ext cx="803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23"/>
          <p:cNvSpPr txBox="1">
            <a:spLocks noChangeArrowheads="1"/>
          </p:cNvSpPr>
          <p:nvPr/>
        </p:nvSpPr>
        <p:spPr bwMode="auto">
          <a:xfrm>
            <a:off x="2043114" y="25638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2" name="Rectangle 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3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4" name="Rectangle 2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Rectangle 32"/>
          <p:cNvSpPr>
            <a:spLocks noChangeArrowheads="1"/>
          </p:cNvSpPr>
          <p:nvPr/>
        </p:nvSpPr>
        <p:spPr bwMode="auto">
          <a:xfrm>
            <a:off x="6003636" y="3028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16" name="Object 43"/>
          <p:cNvGraphicFramePr>
            <a:graphicFrameLocks noChangeAspect="1"/>
          </p:cNvGraphicFramePr>
          <p:nvPr/>
        </p:nvGraphicFramePr>
        <p:xfrm>
          <a:off x="2163763" y="785813"/>
          <a:ext cx="8140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5" name="Equation" r:id="rId5" imgW="5334000" imgH="762000" progId="">
                  <p:embed/>
                </p:oleObj>
              </mc:Choice>
              <mc:Fallback>
                <p:oleObj name="Equation" r:id="rId5" imgW="5334000" imgH="76200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785813"/>
                        <a:ext cx="8140700" cy="1155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7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18" name="Object 44"/>
          <p:cNvGraphicFramePr>
            <a:graphicFrameLocks noChangeAspect="1"/>
          </p:cNvGraphicFramePr>
          <p:nvPr/>
        </p:nvGraphicFramePr>
        <p:xfrm>
          <a:off x="2159001" y="2000250"/>
          <a:ext cx="5300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6" name="Equation" r:id="rId7" imgW="3543300" imgH="393700" progId="">
                  <p:embed/>
                </p:oleObj>
              </mc:Choice>
              <mc:Fallback>
                <p:oleObj name="Equation" r:id="rId7" imgW="3543300" imgH="393700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2000250"/>
                        <a:ext cx="5300663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Rectangle 3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20" name="Object 45"/>
          <p:cNvGraphicFramePr>
            <a:graphicFrameLocks noChangeAspect="1"/>
          </p:cNvGraphicFramePr>
          <p:nvPr/>
        </p:nvGraphicFramePr>
        <p:xfrm>
          <a:off x="2166938" y="2643189"/>
          <a:ext cx="52562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7" name="Equation" r:id="rId9" imgW="3529068" imgH="799753" progId="Equation.DSMT4">
                  <p:embed/>
                </p:oleObj>
              </mc:Choice>
              <mc:Fallback>
                <p:oleObj name="Equation" r:id="rId9" imgW="3529068" imgH="799753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643189"/>
                        <a:ext cx="5256212" cy="118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Rectangle 3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2155826" y="4097339"/>
            <a:ext cx="82153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说明：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电阻</a:t>
            </a:r>
            <a:r>
              <a:rPr lang="en-US" altLang="zh-CN" sz="2400" b="1" i="1" dirty="0" err="1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与温度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的线性关系良好，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所以取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的有效数字与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对齐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，即：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70.76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；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又因为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31.00℃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8.80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取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有效数字为以上两个差值中较少的位数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位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0.288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由此得到电阻与温度的相关关系为：</a:t>
            </a:r>
          </a:p>
          <a:p>
            <a:pPr eaLnBrk="1" hangingPunct="1">
              <a:defRPr/>
            </a:pPr>
            <a:endParaRPr lang="en-US" altLang="zh-CN" dirty="0">
              <a:latin typeface="Arial" pitchFamily="34" charset="0"/>
            </a:endParaRPr>
          </a:p>
        </p:txBody>
      </p:sp>
      <p:sp>
        <p:nvSpPr>
          <p:cNvPr id="59423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24" name="Object 46"/>
          <p:cNvGraphicFramePr>
            <a:graphicFrameLocks noChangeAspect="1"/>
          </p:cNvGraphicFramePr>
          <p:nvPr/>
        </p:nvGraphicFramePr>
        <p:xfrm>
          <a:off x="7148513" y="5980113"/>
          <a:ext cx="22542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8" name="Equation" r:id="rId11" imgW="1257300" imgH="228600" progId="">
                  <p:embed/>
                </p:oleObj>
              </mc:Choice>
              <mc:Fallback>
                <p:oleObj name="Equation" r:id="rId11" imgW="1257300" imgH="228600" progId="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5980113"/>
                        <a:ext cx="2254250" cy="411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1" name="Object 4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490913" y="2593976"/>
          <a:ext cx="604361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9" name="Equation" r:id="rId13" imgW="3733800" imgH="825500" progId="">
                  <p:embed/>
                </p:oleObj>
              </mc:Choice>
              <mc:Fallback>
                <p:oleObj name="Equation" r:id="rId13" imgW="3733800" imgH="825500" progId="">
                  <p:embed/>
                  <p:pic>
                    <p:nvPicPr>
                      <p:cNvPr id="0" name="Object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593976"/>
                        <a:ext cx="6043612" cy="1336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6" name="灯片编号占位符 34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7600"/>
            <a:ext cx="2844000" cy="3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BAAED-34CA-4472-85B3-C91A0FCD5597}" type="slidenum">
              <a:rPr lang="en-US" altLang="zh-CN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Text Box 15"/>
          <p:cNvSpPr>
            <a:spLocks noChangeArrowheads="1"/>
          </p:cNvSpPr>
          <p:nvPr/>
        </p:nvSpPr>
        <p:spPr bwMode="auto">
          <a:xfrm>
            <a:off x="7885113" y="1679575"/>
            <a:ext cx="2266950" cy="1296988"/>
          </a:xfrm>
          <a:prstGeom prst="ellipse">
            <a:avLst/>
          </a:prstGeom>
          <a:solidFill>
            <a:srgbClr val="008000"/>
          </a:solidFill>
          <a:ln w="38100">
            <a:solidFill>
              <a:srgbClr val="FFFF99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相关系数保留到第一个非</a:t>
            </a:r>
            <a:r>
              <a:rPr lang="en-US" altLang="zh-CN" sz="1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的数字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1724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公式" r:id="rId3" imgW="115049" imgH="217315" progId="Equation.3">
                  <p:embed/>
                </p:oleObj>
              </mc:Choice>
              <mc:Fallback>
                <p:oleObj name="公式" r:id="rId3" imgW="115049" imgH="21731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676400" y="3398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2195514" y="27162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5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192"/>
          <p:cNvSpPr txBox="1">
            <a:spLocks noChangeArrowheads="1"/>
          </p:cNvSpPr>
          <p:nvPr/>
        </p:nvSpPr>
        <p:spPr bwMode="auto">
          <a:xfrm>
            <a:off x="5095875" y="1277938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：列表计算</a:t>
            </a:r>
            <a:endParaRPr lang="en-US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632201" y="174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2" name="Group 90"/>
          <p:cNvGraphicFramePr>
            <a:graphicFrameLocks noGrp="1"/>
          </p:cNvGraphicFramePr>
          <p:nvPr/>
        </p:nvGraphicFramePr>
        <p:xfrm>
          <a:off x="2216150" y="1636714"/>
          <a:ext cx="8280400" cy="451643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/>
                  </a:extLst>
                </a:gridCol>
                <a:gridCol w="708025">
                  <a:extLst>
                    <a:ext uri="{9D8B030D-6E8A-4147-A177-3AD203B41FA5}"/>
                  </a:extLst>
                </a:gridCol>
                <a:gridCol w="719138">
                  <a:extLst>
                    <a:ext uri="{9D8B030D-6E8A-4147-A177-3AD203B41FA5}"/>
                  </a:extLst>
                </a:gridCol>
                <a:gridCol w="841375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1008063">
                  <a:extLst>
                    <a:ext uri="{9D8B030D-6E8A-4147-A177-3AD203B41FA5}"/>
                  </a:extLst>
                </a:gridCol>
                <a:gridCol w="1223962">
                  <a:extLst>
                    <a:ext uri="{9D8B030D-6E8A-4147-A177-3AD203B41FA5}"/>
                  </a:extLst>
                </a:gridCol>
                <a:gridCol w="935038">
                  <a:extLst>
                    <a:ext uri="{9D8B030D-6E8A-4147-A177-3AD203B41FA5}"/>
                  </a:extLst>
                </a:gridCol>
                <a:gridCol w="1296987">
                  <a:extLst>
                    <a:ext uri="{9D8B030D-6E8A-4147-A177-3AD203B41FA5}"/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/ ℃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/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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y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)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×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y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)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×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y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zh-CN" altLang="en-U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计算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/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</a:t>
                      </a: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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 / </a:t>
                      </a:r>
                      <a:endParaRPr kumimoji="0" lang="en-US" altLang="zh-CN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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×10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-4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/ 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593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30.10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36.00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40.00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45.10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50.10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76.30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77.80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79.75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80.80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82.35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83.90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85.10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364.8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630.0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906.0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5821.7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6052.8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6360.1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6528.6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6781.5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7039.2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7242.0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1457.3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1952.8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2400.5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2908.8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3294.0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3783.9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4263.5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</a:p>
                  </a:txBody>
                  <a:tcPr marL="90000" marR="90000" marT="108013" marB="10801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245.50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566.00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9340.8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45825.9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20060.8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3" name="Group 135"/>
          <p:cNvGraphicFramePr>
            <a:graphicFrameLocks noGrp="1"/>
          </p:cNvGraphicFramePr>
          <p:nvPr/>
        </p:nvGraphicFramePr>
        <p:xfrm>
          <a:off x="2216150" y="1636714"/>
          <a:ext cx="8280400" cy="451643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/>
                  </a:extLst>
                </a:gridCol>
                <a:gridCol w="708025">
                  <a:extLst>
                    <a:ext uri="{9D8B030D-6E8A-4147-A177-3AD203B41FA5}"/>
                  </a:extLst>
                </a:gridCol>
                <a:gridCol w="719138">
                  <a:extLst>
                    <a:ext uri="{9D8B030D-6E8A-4147-A177-3AD203B41FA5}"/>
                  </a:extLst>
                </a:gridCol>
                <a:gridCol w="841375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1008063">
                  <a:extLst>
                    <a:ext uri="{9D8B030D-6E8A-4147-A177-3AD203B41FA5}"/>
                  </a:extLst>
                </a:gridCol>
                <a:gridCol w="1223962">
                  <a:extLst>
                    <a:ext uri="{9D8B030D-6E8A-4147-A177-3AD203B41FA5}"/>
                  </a:extLst>
                </a:gridCol>
                <a:gridCol w="935038">
                  <a:extLst>
                    <a:ext uri="{9D8B030D-6E8A-4147-A177-3AD203B41FA5}"/>
                  </a:extLst>
                </a:gridCol>
                <a:gridCol w="1296987">
                  <a:extLst>
                    <a:ext uri="{9D8B030D-6E8A-4147-A177-3AD203B41FA5}"/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/ ℃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/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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y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)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×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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R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y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)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×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x</a:t>
                      </a:r>
                      <a:r>
                        <a:rPr kumimoji="0" lang="en-US" altLang="zh-CN" sz="16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y</a:t>
                      </a:r>
                      <a:r>
                        <a:rPr kumimoji="0" lang="en-US" altLang="zh-CN" sz="16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kumimoji="0" lang="zh-CN" altLang="en-US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计算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/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</a:t>
                      </a: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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 / </a:t>
                      </a:r>
                      <a:endParaRPr kumimoji="0" lang="en-US" altLang="zh-CN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Symbol" panose="05050102010706020507" pitchFamily="2" charset="2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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2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×10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-4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Symbol" panose="05050102010706020507" pitchFamily="2" charset="2"/>
                        </a:rPr>
                        <a:t>/ 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593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30.10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36.00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40.00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45.10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50.10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76.30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77.80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79.75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80.80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82.35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83.90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85.10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364.8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630.0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906.0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2510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5821.7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6052.8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6360.1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6528.6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6781.5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7039.2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7242.0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1457.3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1952.8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2400.5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2908.8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3294.0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3783.9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4263.5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76.26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77.99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79.43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81.13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82.28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83.75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85.19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+0.04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-0.19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+0.32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-0.33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+0.07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+0.15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-0.09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361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81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</a:p>
                  </a:txBody>
                  <a:tcPr marL="90000" marR="90000" marT="108013" marB="10801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245.50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566.00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9340.8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45825.9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20060.8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2845×10</a:t>
                      </a:r>
                      <a:r>
                        <a:rPr kumimoji="0" lang="en-US" altLang="zh-CN" sz="1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-4</a:t>
                      </a:r>
                    </a:p>
                  </a:txBody>
                  <a:tcPr marL="90000" marR="90000" marT="108013" marB="108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2287589" y="5526089"/>
          <a:ext cx="3524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公式" r:id="rId5" imgW="241615" imgH="139882" progId="Equation.3">
                  <p:embed/>
                </p:oleObj>
              </mc:Choice>
              <mc:Fallback>
                <p:oleObj name="公式" r:id="rId5" imgW="241615" imgH="139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526089"/>
                        <a:ext cx="352425" cy="200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2792414" y="5453064"/>
          <a:ext cx="4730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公式" r:id="rId7" imgW="469900" imgH="254000" progId="Equation.3">
                  <p:embed/>
                </p:oleObj>
              </mc:Choice>
              <mc:Fallback>
                <p:oleObj name="公式" r:id="rId7" imgW="469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4" y="5453064"/>
                        <a:ext cx="473075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3511550" y="5453064"/>
          <a:ext cx="4699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name="公式" r:id="rId9" imgW="469900" imgH="254000" progId="Equation.3">
                  <p:embed/>
                </p:oleObj>
              </mc:Choice>
              <mc:Fallback>
                <p:oleObj name="公式" r:id="rId9" imgW="469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453064"/>
                        <a:ext cx="469900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4303714" y="5453064"/>
          <a:ext cx="498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0" name="公式" r:id="rId11" imgW="495300" imgH="254000" progId="Equation.3">
                  <p:embed/>
                </p:oleObj>
              </mc:Choice>
              <mc:Fallback>
                <p:oleObj name="公式" r:id="rId11" imgW="495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4" y="5453064"/>
                        <a:ext cx="498475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5240339" y="5453064"/>
          <a:ext cx="511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公式" r:id="rId13" imgW="508000" imgH="254000" progId="Equation.3">
                  <p:embed/>
                </p:oleObj>
              </mc:Choice>
              <mc:Fallback>
                <p:oleObj name="公式" r:id="rId13" imgW="508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9" y="5453064"/>
                        <a:ext cx="511175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6176963" y="5453064"/>
          <a:ext cx="5842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name="公式" r:id="rId15" imgW="584200" imgH="254000" progId="Equation.3">
                  <p:embed/>
                </p:oleObj>
              </mc:Choice>
              <mc:Fallback>
                <p:oleObj name="公式" r:id="rId15" imgW="584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5453064"/>
                        <a:ext cx="584200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9488489" y="5453064"/>
          <a:ext cx="492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3" name="公式" r:id="rId17" imgW="495300" imgH="254000" progId="Equation.3">
                  <p:embed/>
                </p:oleObj>
              </mc:Choice>
              <mc:Fallback>
                <p:oleObj name="公式" r:id="rId17" imgW="495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489" y="5453064"/>
                        <a:ext cx="492125" cy="257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8742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2331B-DDB2-4A6C-BBB5-587AE5A83E42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74826" y="90488"/>
            <a:ext cx="799306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ea"/>
                <a:ea typeface="+mn-ea"/>
              </a:rPr>
              <a:t>测量与误差</a:t>
            </a:r>
            <a:endParaRPr lang="en-US" altLang="zh-CN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220" name="文本框 5"/>
          <p:cNvSpPr txBox="1">
            <a:spLocks noChangeArrowheads="1"/>
          </p:cNvSpPr>
          <p:nvPr/>
        </p:nvSpPr>
        <p:spPr bwMode="auto">
          <a:xfrm>
            <a:off x="2135188" y="1428750"/>
            <a:ext cx="7993062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真值   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物理量客观上应该有一个真实的数值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测量者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    测量方法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误差                                  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测量值与真值之差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             测量仪器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测量条件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真值是不可知的，故误差的值从根本上也是不可知的，只能估计其</a:t>
            </a:r>
            <a:r>
              <a:rPr lang="zh-CN" altLang="en-US" sz="2800" b="1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范围或限度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，因此科学的测量还要给出结果的精确度或误差范围。</a:t>
            </a:r>
            <a:endParaRPr lang="en-US" altLang="zh-CN" sz="2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583113" y="2420939"/>
            <a:ext cx="285750" cy="2232025"/>
          </a:xfrm>
          <a:prstGeom prst="rightBrace">
            <a:avLst>
              <a:gd name="adj1" fmla="val 6500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1919288" y="838200"/>
            <a:ext cx="4614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计算</a:t>
            </a:r>
            <a:r>
              <a:rPr lang="en-US" altLang="zh-CN" sz="18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和</a:t>
            </a:r>
            <a:r>
              <a:rPr lang="en-US" altLang="zh-CN" sz="18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的不确定度，由公式计算，可得：</a:t>
            </a:r>
          </a:p>
        </p:txBody>
      </p:sp>
      <p:sp>
        <p:nvSpPr>
          <p:cNvPr id="61443" name="矩形 7"/>
          <p:cNvSpPr>
            <a:spLocks noChangeArrowheads="1"/>
          </p:cNvSpPr>
          <p:nvPr/>
        </p:nvSpPr>
        <p:spPr bwMode="auto">
          <a:xfrm>
            <a:off x="1946276" y="43561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故：</a:t>
            </a:r>
          </a:p>
        </p:txBody>
      </p:sp>
      <p:sp>
        <p:nvSpPr>
          <p:cNvPr id="61444" name="矩形 10"/>
          <p:cNvSpPr>
            <a:spLocks noChangeArrowheads="1"/>
          </p:cNvSpPr>
          <p:nvPr/>
        </p:nvSpPr>
        <p:spPr bwMode="auto">
          <a:xfrm>
            <a:off x="1992313" y="5732464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则：</a:t>
            </a: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46" name="Object 2"/>
          <p:cNvGraphicFramePr>
            <a:graphicFrameLocks noChangeAspect="1"/>
          </p:cNvGraphicFramePr>
          <p:nvPr/>
        </p:nvGraphicFramePr>
        <p:xfrm>
          <a:off x="1992314" y="1244600"/>
          <a:ext cx="5183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7" name="公式" r:id="rId4" imgW="2933700" imgH="482600" progId="Equation.3">
                  <p:embed/>
                </p:oleObj>
              </mc:Choice>
              <mc:Fallback>
                <p:oleObj name="公式" r:id="rId4" imgW="2933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244600"/>
                        <a:ext cx="5183187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1524001" y="2915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48" name="Object 3"/>
          <p:cNvGraphicFramePr>
            <a:graphicFrameLocks noChangeAspect="1"/>
          </p:cNvGraphicFramePr>
          <p:nvPr/>
        </p:nvGraphicFramePr>
        <p:xfrm>
          <a:off x="1992313" y="2276475"/>
          <a:ext cx="84947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8" name="公式" r:id="rId6" imgW="5359400" imgH="685800" progId="Equation.3">
                  <p:embed/>
                </p:oleObj>
              </mc:Choice>
              <mc:Fallback>
                <p:oleObj name="公式" r:id="rId6" imgW="53594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276475"/>
                        <a:ext cx="8494712" cy="1074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50" name="Object 4"/>
          <p:cNvGraphicFramePr>
            <a:graphicFrameLocks noChangeAspect="1"/>
          </p:cNvGraphicFramePr>
          <p:nvPr/>
        </p:nvGraphicFramePr>
        <p:xfrm>
          <a:off x="1992314" y="3429000"/>
          <a:ext cx="59086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9" name="公式" r:id="rId8" imgW="3199012" imgH="482391" progId="Equation.3">
                  <p:embed/>
                </p:oleObj>
              </mc:Choice>
              <mc:Fallback>
                <p:oleObj name="公式" r:id="rId8" imgW="3199012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429000"/>
                        <a:ext cx="5908675" cy="896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52" name="Object 5"/>
          <p:cNvGraphicFramePr>
            <a:graphicFrameLocks noChangeAspect="1"/>
          </p:cNvGraphicFramePr>
          <p:nvPr/>
        </p:nvGraphicFramePr>
        <p:xfrm>
          <a:off x="2566988" y="4637089"/>
          <a:ext cx="39608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0" name="公式" r:id="rId10" imgW="2325109" imgH="228699" progId="Equation.3">
                  <p:embed/>
                </p:oleObj>
              </mc:Choice>
              <mc:Fallback>
                <p:oleObj name="公式" r:id="rId10" imgW="2325109" imgH="228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637089"/>
                        <a:ext cx="3960812" cy="388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54" name="Object 6"/>
          <p:cNvGraphicFramePr>
            <a:graphicFrameLocks noChangeAspect="1"/>
          </p:cNvGraphicFramePr>
          <p:nvPr/>
        </p:nvGraphicFramePr>
        <p:xfrm>
          <a:off x="2566989" y="5157788"/>
          <a:ext cx="57864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1" name="公式" r:id="rId12" imgW="3096112" imgH="203024" progId="Equation.3">
                  <p:embed/>
                </p:oleObj>
              </mc:Choice>
              <mc:Fallback>
                <p:oleObj name="公式" r:id="rId12" imgW="3096112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157788"/>
                        <a:ext cx="5786437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56" name="Object 7"/>
          <p:cNvGraphicFramePr>
            <a:graphicFrameLocks noChangeAspect="1"/>
          </p:cNvGraphicFramePr>
          <p:nvPr/>
        </p:nvGraphicFramePr>
        <p:xfrm>
          <a:off x="2566989" y="5734051"/>
          <a:ext cx="2160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2" name="公式" r:id="rId14" imgW="1156202" imgH="228699" progId="Equation.3">
                  <p:embed/>
                </p:oleObj>
              </mc:Choice>
              <mc:Fallback>
                <p:oleObj name="公式" r:id="rId14" imgW="1156202" imgH="228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734051"/>
                        <a:ext cx="2160587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/>
            </a:extLst>
          </p:cNvPr>
          <p:cNvSpPr/>
          <p:nvPr/>
        </p:nvSpPr>
        <p:spPr>
          <a:xfrm>
            <a:off x="6049963" y="4416425"/>
            <a:ext cx="190500" cy="704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/>
            </a:extLst>
          </p:cNvPr>
          <p:cNvSpPr/>
          <p:nvPr/>
        </p:nvSpPr>
        <p:spPr>
          <a:xfrm>
            <a:off x="7332664" y="4937126"/>
            <a:ext cx="166687" cy="7651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/>
            </a:extLst>
          </p:cNvPr>
          <p:cNvSpPr/>
          <p:nvPr/>
        </p:nvSpPr>
        <p:spPr>
          <a:xfrm>
            <a:off x="5518151" y="4467226"/>
            <a:ext cx="188913" cy="600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>
            <a:extLst>
              <a:ext uri="{FF2B5EF4-FFF2-40B4-BE49-F238E27FC236}"/>
            </a:extLst>
          </p:cNvPr>
          <p:cNvSpPr/>
          <p:nvPr/>
        </p:nvSpPr>
        <p:spPr>
          <a:xfrm>
            <a:off x="6478589" y="5026026"/>
            <a:ext cx="166687" cy="5873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81D6B-9E0A-4D15-8D2D-E1A369FA0806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3392" y="476672"/>
            <a:ext cx="103632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用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origin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excel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作线性拟合</a:t>
            </a:r>
            <a:b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lang="zh-CN" altLang="en-US" sz="4800" b="1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5201"/>
          <a:stretch/>
        </p:blipFill>
        <p:spPr>
          <a:xfrm>
            <a:off x="814561" y="1124744"/>
            <a:ext cx="10466015" cy="56166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5703"/>
          <a:stretch/>
        </p:blipFill>
        <p:spPr>
          <a:xfrm>
            <a:off x="834503" y="1124744"/>
            <a:ext cx="10446073" cy="559999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45367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239"/>
          <a:stretch/>
        </p:blipFill>
        <p:spPr>
          <a:xfrm>
            <a:off x="305099" y="332656"/>
            <a:ext cx="11623549" cy="61926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6930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158"/>
          <a:stretch/>
        </p:blipFill>
        <p:spPr>
          <a:xfrm>
            <a:off x="191344" y="332656"/>
            <a:ext cx="11089232" cy="63367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5131"/>
          <a:stretch/>
        </p:blipFill>
        <p:spPr>
          <a:xfrm>
            <a:off x="59668" y="332656"/>
            <a:ext cx="11220908" cy="64087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9578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4963"/>
          <a:stretch/>
        </p:blipFill>
        <p:spPr>
          <a:xfrm>
            <a:off x="119336" y="156019"/>
            <a:ext cx="11920450" cy="636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1772816"/>
            <a:ext cx="6903951" cy="3888432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7785149" y="2780928"/>
          <a:ext cx="392747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6" imgW="1574640" imgH="863280" progId="Equation.DSMT4">
                  <p:embed/>
                </p:oleObj>
              </mc:Choice>
              <mc:Fallback>
                <p:oleObj name="Equation" r:id="rId6" imgW="1574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5149" y="2780928"/>
                        <a:ext cx="3927475" cy="215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2682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692696"/>
            <a:ext cx="7128792" cy="57865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364093"/>
            <a:ext cx="8837659" cy="616125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6899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76672"/>
            <a:ext cx="7344816" cy="61167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>
                <a:latin typeface="宋体" panose="02010600030101010101" pitchFamily="2" charset="-122"/>
              </a:rPr>
              <a:pPr>
                <a:defRPr/>
              </a:pPr>
              <a:t>56</a:t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624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63752" y="609329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图名：电阻阻值随温度的变化关系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5941" t="6465" r="8911" b="4326"/>
          <a:stretch/>
        </p:blipFill>
        <p:spPr>
          <a:xfrm>
            <a:off x="2351583" y="404664"/>
            <a:ext cx="7090179" cy="56886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204864"/>
            <a:ext cx="2676376" cy="251177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600"/>
            <a:ext cx="2844000" cy="363600"/>
          </a:xfrm>
        </p:spPr>
        <p:txBody>
          <a:bodyPr/>
          <a:lstStyle/>
          <a:p>
            <a:pPr>
              <a:defRPr/>
            </a:pPr>
            <a:fld id="{65965A9C-C018-420A-8B91-D9488E03633B}" type="slidenum">
              <a:rPr lang="en-US" altLang="zh-CN" smtClean="0">
                <a:latin typeface="宋体" panose="02010600030101010101" pitchFamily="2" charset="-122"/>
              </a:rPr>
              <a:pPr>
                <a:defRPr/>
              </a:pPr>
              <a:t>57</a:t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1034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645"/>
          <a:stretch/>
        </p:blipFill>
        <p:spPr>
          <a:xfrm>
            <a:off x="191344" y="317908"/>
            <a:ext cx="11809312" cy="626469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848528" y="620688"/>
            <a:ext cx="100811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95600" y="358207"/>
            <a:ext cx="100811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58" y="229368"/>
            <a:ext cx="100811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7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901"/>
            <a:ext cx="1293603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34387" y="4941168"/>
            <a:ext cx="100811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073"/>
            <a:ext cx="7030110" cy="67222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75520" y="2485352"/>
            <a:ext cx="936104" cy="51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00" y="-52039"/>
            <a:ext cx="8351894" cy="6793407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3352" y="2586543"/>
            <a:ext cx="126612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31504" y="3744796"/>
            <a:ext cx="126612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73690" y="5805264"/>
            <a:ext cx="126612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17666"/>
            <a:ext cx="3794167" cy="645399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5663952" y="836712"/>
            <a:ext cx="21602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72939" y="908720"/>
            <a:ext cx="126612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1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ea"/>
              </a:rPr>
              <a:t>不确定度的评定</a:t>
            </a:r>
            <a:endParaRPr lang="en-US" altLang="zh-CN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1981200" y="1487488"/>
            <a:ext cx="8229600" cy="4868862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不确定度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uncertainty of measurement） 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marL="0" indent="0" algn="just" eaLnBrk="1" hangingPunct="1">
              <a:lnSpc>
                <a:spcPct val="120000"/>
              </a:lnSpc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    表征测量结果具有分散性的一个参数，是被测量的真值在某个量值范围内的一个评定。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None/>
              <a:defRPr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FFFF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任何测量都存在不确定度——不确定度存在原理。</a:t>
            </a:r>
            <a:endParaRPr lang="en-US" altLang="zh-CN" sz="2800" b="1" dirty="0">
              <a:solidFill>
                <a:srgbClr val="FFFF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FFFF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不确定度是测量结果不能肯定的程度，是测量质量的量度。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4E7CA-1A7B-42DF-81D2-C3814FDFAF0F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206"/>
          <a:stretch/>
        </p:blipFill>
        <p:spPr>
          <a:xfrm>
            <a:off x="263352" y="260648"/>
            <a:ext cx="11619533" cy="6192687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783632" y="404664"/>
            <a:ext cx="504056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776520" y="595915"/>
            <a:ext cx="864096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602098"/>
            <a:ext cx="3829584" cy="2381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5714"/>
          <a:stretch/>
        </p:blipFill>
        <p:spPr>
          <a:xfrm>
            <a:off x="144074" y="188641"/>
            <a:ext cx="11818036" cy="626469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719736" y="2060848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54308" y="4682936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5511"/>
          <a:stretch/>
        </p:blipFill>
        <p:spPr>
          <a:xfrm>
            <a:off x="263352" y="293672"/>
            <a:ext cx="11730383" cy="623167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07596" y="2983936"/>
            <a:ext cx="151216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5132" y="4941168"/>
            <a:ext cx="2016224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067675" y="3716338"/>
          <a:ext cx="392747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5" imgW="1574640" imgH="863280" progId="Equation.DSMT4">
                  <p:embed/>
                </p:oleObj>
              </mc:Choice>
              <mc:Fallback>
                <p:oleObj name="Equation" r:id="rId5" imgW="1574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7675" y="3716338"/>
                        <a:ext cx="3927475" cy="215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916832"/>
            <a:ext cx="9750814" cy="44644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23592" y="620688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请根据作图规则修改该图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908720"/>
            <a:ext cx="7748254" cy="51845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248" y="198884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拟合结果：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227630" y="2924944"/>
          <a:ext cx="392747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5" imgW="1574640" imgH="863280" progId="Equation.DSMT4">
                  <p:embed/>
                </p:oleObj>
              </mc:Choice>
              <mc:Fallback>
                <p:oleObj name="Equation" r:id="rId5" imgW="1574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7630" y="2924944"/>
                        <a:ext cx="3927475" cy="215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5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4000" b="1" dirty="0">
                <a:solidFill>
                  <a:schemeClr val="bg1"/>
                </a:solidFill>
                <a:latin typeface="微软雅黑" pitchFamily="34" charset="-122"/>
              </a:rPr>
              <a:t>第三周实验安排</a:t>
            </a:r>
            <a:r>
              <a:rPr lang="zh-CN" altLang="en-US" sz="4000" dirty="0">
                <a:solidFill>
                  <a:srgbClr val="FFC000"/>
                </a:solidFill>
                <a:latin typeface="+mj-ea"/>
              </a:rPr>
              <a:t>（恒隆物理楼</a:t>
            </a:r>
            <a:r>
              <a:rPr lang="en-US" altLang="zh-CN" sz="4000" dirty="0">
                <a:solidFill>
                  <a:srgbClr val="FFC000"/>
                </a:solidFill>
                <a:latin typeface="+mj-ea"/>
              </a:rPr>
              <a:t>2</a:t>
            </a:r>
            <a:r>
              <a:rPr lang="zh-CN" altLang="en-US" sz="4000" dirty="0">
                <a:solidFill>
                  <a:srgbClr val="FFC000"/>
                </a:solidFill>
                <a:latin typeface="+mj-ea"/>
              </a:rPr>
              <a:t>楼）</a:t>
            </a:r>
            <a:endParaRPr lang="zh-CN" altLang="zh-CN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77489"/>
              </p:ext>
            </p:extLst>
          </p:nvPr>
        </p:nvGraphicFramePr>
        <p:xfrm>
          <a:off x="2495550" y="1412875"/>
          <a:ext cx="8064946" cy="4743448"/>
        </p:xfrm>
        <a:graphic>
          <a:graphicData uri="http://schemas.openxmlformats.org/drawingml/2006/table">
            <a:tbl>
              <a:tblPr/>
              <a:tblGrid>
                <a:gridCol w="2050761"/>
                <a:gridCol w="2019689"/>
                <a:gridCol w="3994496"/>
              </a:tblGrid>
              <a:tr h="587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组号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实验名称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201-207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液氮比汽化热的测量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弦线上波的传播规律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转动惯量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4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213-219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LCR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串联谐振电路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+mn-ea"/>
                        </a:rPr>
                        <a:t>直流电桥、亥姆霍兹线圈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05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225-231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数字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示波器的使用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226-232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量子论实验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光实验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214-220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透镜焦距的测量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牛顿环、光的衍射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0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202-208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室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计算机实测物理实验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7625" name="Text Box 154"/>
          <p:cNvSpPr txBox="1">
            <a:spLocks noChangeArrowheads="1"/>
          </p:cNvSpPr>
          <p:nvPr/>
        </p:nvSpPr>
        <p:spPr bwMode="auto">
          <a:xfrm>
            <a:off x="3216276" y="6308725"/>
            <a:ext cx="583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EAEF25"/>
                </a:solidFill>
                <a:latin typeface="微软雅黑" panose="020B0503020204020204" pitchFamily="34" charset="-122"/>
              </a:rPr>
              <a:t>请同学们在网上提前选择实验，并写好预习报告！</a:t>
            </a:r>
          </a:p>
        </p:txBody>
      </p:sp>
      <p:sp>
        <p:nvSpPr>
          <p:cNvPr id="67626" name="灯片编号占位符 1"/>
          <p:cNvSpPr txBox="1">
            <a:spLocks noGrp="1" noChangeArrowheads="1"/>
          </p:cNvSpPr>
          <p:nvPr/>
        </p:nvSpPr>
        <p:spPr bwMode="auto">
          <a:xfrm>
            <a:off x="8737200" y="6356350"/>
            <a:ext cx="2844000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EE26DF-D9E9-41F3-8707-6135B8C9F510}" type="slidenum">
              <a:rPr lang="zh-CN" altLang="en-US" sz="12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zh-CN" altLang="en-US" sz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1981200" y="579439"/>
            <a:ext cx="8229600" cy="706437"/>
          </a:xfrm>
        </p:spPr>
        <p:txBody>
          <a:bodyPr/>
          <a:lstStyle/>
          <a:p>
            <a:r>
              <a:rPr lang="zh-CN" altLang="en-US" sz="3600" b="1">
                <a:solidFill>
                  <a:schemeClr val="bg1"/>
                </a:solidFill>
              </a:rPr>
              <a:t>在网上提前选择实验并写</a:t>
            </a:r>
            <a:r>
              <a:rPr lang="zh-CN" altLang="en-US" sz="3600" b="1">
                <a:solidFill>
                  <a:schemeClr val="hlink"/>
                </a:solidFill>
              </a:rPr>
              <a:t>预习报告</a:t>
            </a:r>
            <a:r>
              <a:rPr lang="zh-CN" altLang="en-US" sz="4800" b="1">
                <a:solidFill>
                  <a:schemeClr val="bg1"/>
                </a:solidFill>
              </a:rPr>
              <a:t/>
            </a:r>
            <a:br>
              <a:rPr lang="zh-CN" altLang="en-US" sz="4800" b="1">
                <a:solidFill>
                  <a:schemeClr val="bg1"/>
                </a:solidFill>
              </a:rPr>
            </a:br>
            <a:r>
              <a:rPr lang="zh-CN" altLang="en-US" sz="3600" b="1">
                <a:solidFill>
                  <a:schemeClr val="bg1"/>
                </a:solidFill>
              </a:rPr>
              <a:t>完成</a:t>
            </a:r>
            <a:r>
              <a:rPr lang="zh-CN" altLang="en-US" sz="3600" b="1">
                <a:solidFill>
                  <a:schemeClr val="hlink"/>
                </a:solidFill>
              </a:rPr>
              <a:t>数据处理作业</a:t>
            </a:r>
            <a:r>
              <a:rPr lang="zh-CN" altLang="en-US" sz="3600" b="1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1774826" y="1820863"/>
            <a:ext cx="8640763" cy="4608512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http://phylab.fudan.edu.cn</a:t>
            </a:r>
          </a:p>
          <a:p>
            <a:pPr>
              <a:spcAft>
                <a:spcPts val="600"/>
              </a:spcAft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物理实验课程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“基础物理实验”</a:t>
            </a:r>
            <a:endParaRPr lang="en-US" altLang="zh-CN" sz="2800" dirty="0">
              <a:solidFill>
                <a:schemeClr val="bg1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根据分组名单中的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分组表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确认自己所在组别；</a:t>
            </a:r>
            <a:endParaRPr lang="en-US" altLang="zh-CN" sz="2800" dirty="0">
              <a:solidFill>
                <a:schemeClr val="bg1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严格按照分组表登陆对应的“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· · · · · ·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实验室选实验登记表”选择实验填写姓名，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不得自行换组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；</a:t>
            </a:r>
            <a:endParaRPr lang="en-US" altLang="zh-CN" sz="2800" dirty="0">
              <a:solidFill>
                <a:schemeClr val="bg1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选择登记实验前请仔细阅读选实验登记表前的要求，各个实验室的要求有所不同。</a:t>
            </a:r>
          </a:p>
          <a:p>
            <a:pPr>
              <a:spcAft>
                <a:spcPts val="600"/>
              </a:spcAft>
              <a:buNone/>
              <a:defRPr/>
            </a:pPr>
            <a:endParaRPr lang="zh-CN" altLang="en-US" sz="2800" dirty="0">
              <a:solidFill>
                <a:srgbClr val="FFFF00"/>
              </a:solidFill>
              <a:latin typeface="微软雅黑" pitchFamily="2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0876C9-F0BE-45F1-88DB-DBD1FAC19678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524000" y="1196975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数据处理作业</a:t>
            </a:r>
            <a:endParaRPr lang="zh-CN" alt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2"/>
          <p:cNvSpPr>
            <a:spLocks/>
          </p:cNvSpPr>
          <p:nvPr/>
        </p:nvSpPr>
        <p:spPr bwMode="auto">
          <a:xfrm>
            <a:off x="1992314" y="2276476"/>
            <a:ext cx="84359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algn="ctr" eaLnBrk="1" hangingPunct="1">
              <a:spcBef>
                <a:spcPct val="50000"/>
              </a:spcBef>
              <a:buNone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（数据处理作业电子版在课程网页上下载）</a:t>
            </a:r>
          </a:p>
          <a:p>
            <a:pPr marL="0" indent="0" algn="just" eaLnBrk="1" hangingPunct="1">
              <a:spcBef>
                <a:spcPct val="50000"/>
              </a:spcBef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数据处理作业要求在下周上课前完成，写在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A4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大小的纸张上即可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下周带至实验室交给所在实验室教师或者助教，迟交扣分！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algn="just" eaLnBrk="1" hangingPunct="1">
              <a:spcBef>
                <a:spcPct val="50000"/>
              </a:spcBef>
              <a:buNone/>
              <a:defRPr/>
            </a:pPr>
            <a:endParaRPr lang="zh-CN" alt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1800" b="1" dirty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1800" b="1" dirty="0">
                <a:latin typeface="Times New Roman" pitchFamily="18" charset="0"/>
              </a:rPr>
              <a:t>      </a:t>
            </a:r>
            <a:endParaRPr kumimoji="1" lang="zh-CN" altLang="en-US" sz="1800" b="1" dirty="0">
              <a:latin typeface="Times New Roman" pitchFamily="18" charset="0"/>
            </a:endParaRPr>
          </a:p>
          <a:p>
            <a:pPr algn="just">
              <a:buFontTx/>
              <a:buNone/>
              <a:defRPr/>
            </a:pPr>
            <a:endParaRPr lang="zh-CN" altLang="en-US" sz="18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altLang="zh-CN" sz="1800" b="1" dirty="0"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1800" b="1" dirty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1800" b="1" dirty="0">
                <a:latin typeface="Times New Roman" pitchFamily="18" charset="0"/>
              </a:rPr>
              <a:t>      </a:t>
            </a:r>
            <a:endParaRPr kumimoji="1" lang="zh-CN" altLang="en-US" sz="1800" b="1" dirty="0">
              <a:latin typeface="Times New Roman" pitchFamily="18" charset="0"/>
            </a:endParaRPr>
          </a:p>
          <a:p>
            <a:pPr algn="just">
              <a:buFontTx/>
              <a:buNone/>
              <a:defRPr/>
            </a:pPr>
            <a:endParaRPr lang="zh-CN" altLang="en-US" sz="18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altLang="zh-CN" sz="1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1839" y="1268414"/>
            <a:ext cx="8423275" cy="3324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zh-CN" sz="3600" b="1" dirty="0">
                <a:solidFill>
                  <a:schemeClr val="bg1"/>
                </a:solidFill>
                <a:latin typeface="+mn-ea"/>
                <a:ea typeface="+mn-ea"/>
              </a:rPr>
              <a:t>没有预习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报告</a:t>
            </a:r>
            <a:r>
              <a:rPr lang="zh-CN" altLang="zh-CN" sz="3600" b="1" dirty="0">
                <a:solidFill>
                  <a:schemeClr val="bg1"/>
                </a:solidFill>
                <a:latin typeface="+mn-ea"/>
                <a:ea typeface="+mn-ea"/>
              </a:rPr>
              <a:t>不可以做实验。</a:t>
            </a:r>
            <a:endParaRPr lang="en-US" altLang="zh-CN" sz="3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不得迟到和无故缺席。</a:t>
            </a:r>
            <a:endParaRPr lang="en-US" altLang="zh-CN" sz="3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zh-CN" sz="3600" b="1" dirty="0">
                <a:solidFill>
                  <a:schemeClr val="bg1"/>
                </a:solidFill>
                <a:latin typeface="+mn-ea"/>
                <a:ea typeface="+mn-ea"/>
              </a:rPr>
              <a:t>不许带着别人的实验报告在实验室做实验。</a:t>
            </a:r>
            <a:endParaRPr lang="en-US" altLang="zh-CN" sz="3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endParaRPr lang="zh-CN" altLang="en-US" sz="3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0659" name="Picture 3" descr="C:\Documents and Settings\Administrator\My Documents\My Pictures\图标\atten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84151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2360613" y="184151"/>
            <a:ext cx="3262312" cy="8302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4800" b="1" dirty="0">
                <a:solidFill>
                  <a:srgbClr val="FFC000"/>
                </a:solidFill>
                <a:latin typeface="+mn-ea"/>
                <a:ea typeface="+mn-ea"/>
              </a:rPr>
              <a:t>注意事项！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4059238" y="2214564"/>
            <a:ext cx="4608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3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992313" y="260350"/>
            <a:ext cx="8229600" cy="13604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</a:rPr>
              <a:t>标准不确定度的分类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</a:rPr>
              <a:t/>
            </a:r>
            <a:b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r>
              <a:rPr lang="zh-CN" altLang="zh-CN" sz="3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以“标准偏差”表示的测量不确定度估计值，简称不确定度，常记为</a:t>
            </a:r>
            <a:r>
              <a:rPr lang="en-US" altLang="zh-CN" sz="3200" i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3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20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1992313" y="2133600"/>
            <a:ext cx="1943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多次测量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008188" y="4581526"/>
            <a:ext cx="208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4079875" y="4221163"/>
            <a:ext cx="215900" cy="1295400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70" name="TextBox 11"/>
          <p:cNvSpPr txBox="1">
            <a:spLocks noChangeArrowheads="1"/>
          </p:cNvSpPr>
          <p:nvPr/>
        </p:nvSpPr>
        <p:spPr bwMode="auto">
          <a:xfrm>
            <a:off x="4367214" y="3933825"/>
            <a:ext cx="1863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类不确定度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为仪器的分度值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单次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测量）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4106864" y="5087939"/>
            <a:ext cx="22367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0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仪器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不确定度）</a:t>
            </a:r>
          </a:p>
        </p:txBody>
      </p:sp>
      <p:graphicFrame>
        <p:nvGraphicFramePr>
          <p:cNvPr id="11272" name="Object 22"/>
          <p:cNvGraphicFramePr>
            <a:graphicFrameLocks noChangeAspect="1"/>
          </p:cNvGraphicFramePr>
          <p:nvPr/>
        </p:nvGraphicFramePr>
        <p:xfrm>
          <a:off x="4079875" y="1844675"/>
          <a:ext cx="567213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公式" r:id="rId3" imgW="2832100" imgH="685800" progId="Equation.3">
                  <p:embed/>
                </p:oleObj>
              </mc:Choice>
              <mc:Fallback>
                <p:oleObj name="公式" r:id="rId3" imgW="2832100" imgH="685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844675"/>
                        <a:ext cx="5672138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Box 14"/>
          <p:cNvSpPr txBox="1">
            <a:spLocks noChangeArrowheads="1"/>
          </p:cNvSpPr>
          <p:nvPr/>
        </p:nvSpPr>
        <p:spPr bwMode="auto">
          <a:xfrm>
            <a:off x="6240464" y="3573463"/>
            <a:ext cx="213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/10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（最好）</a:t>
            </a:r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6248401" y="3951288"/>
            <a:ext cx="2138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/5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（中等）</a:t>
            </a:r>
          </a:p>
        </p:txBody>
      </p:sp>
      <p:sp>
        <p:nvSpPr>
          <p:cNvPr id="3087" name="TextBox 16"/>
          <p:cNvSpPr txBox="1">
            <a:spLocks noChangeArrowheads="1"/>
          </p:cNvSpPr>
          <p:nvPr/>
        </p:nvSpPr>
        <p:spPr bwMode="auto">
          <a:xfrm>
            <a:off x="6240464" y="4365625"/>
            <a:ext cx="213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（较差）</a:t>
            </a:r>
          </a:p>
        </p:txBody>
      </p:sp>
      <p:graphicFrame>
        <p:nvGraphicFramePr>
          <p:cNvPr id="11276" name="Object 23"/>
          <p:cNvGraphicFramePr>
            <a:graphicFrameLocks noChangeAspect="1"/>
          </p:cNvGraphicFramePr>
          <p:nvPr/>
        </p:nvGraphicFramePr>
        <p:xfrm>
          <a:off x="6311900" y="5229225"/>
          <a:ext cx="10175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5" imgW="508662" imgH="394213" progId="Equation.3">
                  <p:embed/>
                </p:oleObj>
              </mc:Choice>
              <mc:Fallback>
                <p:oleObj name="公式" r:id="rId5" imgW="508662" imgH="3942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229225"/>
                        <a:ext cx="1017588" cy="788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Box 18"/>
          <p:cNvSpPr txBox="1">
            <a:spLocks noChangeArrowheads="1"/>
          </p:cNvSpPr>
          <p:nvPr/>
        </p:nvSpPr>
        <p:spPr bwMode="auto">
          <a:xfrm>
            <a:off x="7391400" y="5157788"/>
            <a:ext cx="28781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为仪器的</a:t>
            </a:r>
            <a:r>
              <a:rPr lang="zh-CN" altLang="en-US" sz="1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不确定度限值</a:t>
            </a:r>
            <a:r>
              <a:rPr lang="zh-CN" altLang="en-US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称为“</a:t>
            </a:r>
            <a:r>
              <a:rPr lang="zh-CN" altLang="en-US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置信因子</a:t>
            </a: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”，</a:t>
            </a:r>
            <a:endParaRPr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在本课程中一般取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730376" y="2420939"/>
            <a:ext cx="288925" cy="244792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79" name="TextBox 16"/>
          <p:cNvSpPr txBox="1">
            <a:spLocks noChangeArrowheads="1"/>
          </p:cNvSpPr>
          <p:nvPr/>
        </p:nvSpPr>
        <p:spPr bwMode="auto">
          <a:xfrm>
            <a:off x="6240463" y="4724401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B1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（特殊情况，比如数字显示）</a:t>
            </a:r>
          </a:p>
        </p:txBody>
      </p:sp>
      <p:graphicFrame>
        <p:nvGraphicFramePr>
          <p:cNvPr id="11280" name="Object 24"/>
          <p:cNvGraphicFramePr>
            <a:graphicFrameLocks noChangeAspect="1"/>
          </p:cNvGraphicFramePr>
          <p:nvPr/>
        </p:nvGraphicFramePr>
        <p:xfrm>
          <a:off x="9336088" y="58340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7" imgW="228898" imgH="228898" progId="Equation.3">
                  <p:embed/>
                </p:oleObj>
              </mc:Choice>
              <mc:Fallback>
                <p:oleObj name="公式" r:id="rId7" imgW="228898" imgH="22889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088" y="5834063"/>
                        <a:ext cx="360362" cy="360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灯片编号占位符 1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881C2-A289-4BE7-BFBA-D365161BA491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AB1E2-DF51-4F51-A6B8-342A1D947A2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992313" y="26035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chemeClr val="bg1"/>
                </a:solidFill>
                <a:latin typeface="+mj-ea"/>
              </a:rPr>
              <a:t>标准不确定度的合成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192339" y="1844675"/>
            <a:ext cx="8393112" cy="4176713"/>
            <a:chOff x="2192339" y="1844675"/>
            <a:chExt cx="8393112" cy="4176713"/>
          </a:xfrm>
        </p:grpSpPr>
        <p:sp>
          <p:nvSpPr>
            <p:cNvPr id="5" name="左大括号 4"/>
            <p:cNvSpPr/>
            <p:nvPr/>
          </p:nvSpPr>
          <p:spPr>
            <a:xfrm>
              <a:off x="2192339" y="2349501"/>
              <a:ext cx="358775" cy="3311525"/>
            </a:xfrm>
            <a:prstGeom prst="leftBrace">
              <a:avLst>
                <a:gd name="adj1" fmla="val 8333"/>
                <a:gd name="adj2" fmla="val 49724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2566989" y="2043114"/>
              <a:ext cx="1512887" cy="73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  <a:ea typeface="+mn-ea"/>
                </a:rPr>
                <a:t>单次测量： </a:t>
              </a:r>
              <a:endParaRPr lang="en-US" altLang="zh-CN" sz="24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endParaRPr lang="zh-CN" altLang="en-US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2579689" y="5380038"/>
              <a:ext cx="17240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  <a:ea typeface="+mn-ea"/>
                </a:rPr>
                <a:t>多次测量：</a:t>
              </a:r>
            </a:p>
          </p:txBody>
        </p:sp>
        <p:graphicFrame>
          <p:nvGraphicFramePr>
            <p:cNvPr id="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643626"/>
                </p:ext>
              </p:extLst>
            </p:nvPr>
          </p:nvGraphicFramePr>
          <p:xfrm>
            <a:off x="4249738" y="1844675"/>
            <a:ext cx="4464050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4" name="Equation" r:id="rId3" imgW="1524662" imgH="279521" progId="">
                    <p:embed/>
                  </p:oleObj>
                </mc:Choice>
                <mc:Fallback>
                  <p:oleObj name="Equation" r:id="rId3" imgW="1524662" imgH="2795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738" y="1844675"/>
                          <a:ext cx="4464050" cy="819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679275"/>
                </p:ext>
              </p:extLst>
            </p:nvPr>
          </p:nvGraphicFramePr>
          <p:xfrm>
            <a:off x="4270376" y="5189538"/>
            <a:ext cx="4137025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5" name="Equation" r:id="rId5" imgW="1435100" imgH="292100" progId="">
                    <p:embed/>
                  </p:oleObj>
                </mc:Choice>
                <mc:Fallback>
                  <p:oleObj name="Equation" r:id="rId5" imgW="1435100" imgH="2921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376" y="5189538"/>
                          <a:ext cx="4137025" cy="8318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679151"/>
                </p:ext>
              </p:extLst>
            </p:nvPr>
          </p:nvGraphicFramePr>
          <p:xfrm>
            <a:off x="4249738" y="3859213"/>
            <a:ext cx="6119812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6" name="Equation" r:id="rId7" imgW="2159937" imgH="279521" progId="">
                    <p:embed/>
                  </p:oleObj>
                </mc:Choice>
                <mc:Fallback>
                  <p:oleObj name="Equation" r:id="rId7" imgW="2159937" imgH="2795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738" y="3859213"/>
                          <a:ext cx="6119812" cy="7937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23"/>
            <p:cNvSpPr>
              <a:spLocks noChangeArrowheads="1"/>
            </p:cNvSpPr>
            <p:nvPr/>
          </p:nvSpPr>
          <p:spPr bwMode="auto">
            <a:xfrm>
              <a:off x="4176714" y="2947989"/>
              <a:ext cx="6408737" cy="769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rgbClr val="FFC000"/>
                  </a:solidFill>
                  <a:latin typeface="+mn-ea"/>
                  <a:ea typeface="+mn-ea"/>
                </a:rPr>
                <a:t>在长度测量中，长度值是两个位置读数</a:t>
              </a:r>
              <a:r>
                <a:rPr lang="en-US" altLang="zh-CN" sz="2000" b="1" i="1" dirty="0">
                  <a:solidFill>
                    <a:srgbClr val="FFC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000" b="1" baseline="-25000" dirty="0">
                  <a:solidFill>
                    <a:srgbClr val="FFC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FFC000"/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b="1" i="1" dirty="0">
                  <a:solidFill>
                    <a:srgbClr val="FFC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000" b="1" baseline="-25000" dirty="0">
                  <a:solidFill>
                    <a:srgbClr val="FFC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FFC000"/>
                  </a:solidFill>
                  <a:latin typeface="+mn-ea"/>
                  <a:ea typeface="+mn-ea"/>
                </a:rPr>
                <a:t>之差，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rgbClr val="FFC000"/>
                  </a:solidFill>
                  <a:latin typeface="+mn-ea"/>
                  <a:ea typeface="+mn-ea"/>
                </a:rPr>
                <a:t>其不确定度合成公式为</a:t>
              </a:r>
              <a:r>
                <a:rPr lang="zh-CN" altLang="en-US" sz="2000" dirty="0">
                  <a:solidFill>
                    <a:srgbClr val="FFC000"/>
                  </a:solidFill>
                  <a:latin typeface="+mn-ea"/>
                  <a:ea typeface="+mn-ea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7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标题 1"/>
          <p:cNvSpPr>
            <a:spLocks noGrp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标准不确定度的传递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一般传递公式，当各直接测量的量</a:t>
            </a:r>
            <a:r>
              <a:rPr lang="zh-CN" altLang="en-US" sz="2800" b="1" dirty="0">
                <a:solidFill>
                  <a:srgbClr val="FFFF00"/>
                </a:solidFill>
              </a:rPr>
              <a:t>相互独立无关</a:t>
            </a:r>
            <a:r>
              <a:rPr lang="zh-CN" altLang="en-US" sz="2800" b="1" dirty="0">
                <a:solidFill>
                  <a:schemeClr val="bg1"/>
                </a:solidFill>
              </a:rPr>
              <a:t>时：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13316" name="Object 20"/>
          <p:cNvGraphicFramePr>
            <a:graphicFrameLocks noChangeAspect="1"/>
          </p:cNvGraphicFramePr>
          <p:nvPr/>
        </p:nvGraphicFramePr>
        <p:xfrm>
          <a:off x="2744788" y="2205038"/>
          <a:ext cx="60753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公式" r:id="rId3" imgW="3035300" imgH="558800" progId="Equation.3">
                  <p:embed/>
                </p:oleObj>
              </mc:Choice>
              <mc:Fallback>
                <p:oleObj name="公式" r:id="rId3" imgW="3035300" imgH="558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205038"/>
                        <a:ext cx="6075362" cy="111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609AC-C21A-4591-B5B5-1ADF68F8E2B7}" type="slidenum">
              <a:rPr lang="zh-CN" altLang="en-US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8" name="对象 220165"/>
          <p:cNvGraphicFramePr>
            <a:graphicFrameLocks noChangeAspect="1"/>
          </p:cNvGraphicFramePr>
          <p:nvPr/>
        </p:nvGraphicFramePr>
        <p:xfrm>
          <a:off x="2257426" y="3484563"/>
          <a:ext cx="70405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r:id="rId5" imgW="3327120" imgH="482400" progId="Equation.3">
                  <p:embed/>
                </p:oleObj>
              </mc:Choice>
              <mc:Fallback>
                <p:oleObj r:id="rId5" imgW="3327120" imgH="482400" progId="Equation.3">
                  <p:embed/>
                  <p:pic>
                    <p:nvPicPr>
                      <p:cNvPr id="0" name="对象 220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6" y="3484563"/>
                        <a:ext cx="7040563" cy="9699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2BAC1"/>
                          </a:gs>
                          <a:gs pos="50000">
                            <a:srgbClr val="FFF5FE"/>
                          </a:gs>
                          <a:gs pos="100000">
                            <a:srgbClr val="C2BAC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3275013" y="3446463"/>
            <a:ext cx="588962" cy="1008062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6" name="椭圆 15"/>
          <p:cNvSpPr/>
          <p:nvPr/>
        </p:nvSpPr>
        <p:spPr>
          <a:xfrm>
            <a:off x="5189538" y="3484563"/>
            <a:ext cx="588962" cy="1008062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7" name="椭圆 16"/>
          <p:cNvSpPr/>
          <p:nvPr/>
        </p:nvSpPr>
        <p:spPr>
          <a:xfrm>
            <a:off x="7083426" y="3484563"/>
            <a:ext cx="588963" cy="1008062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8" name="文本框 4"/>
          <p:cNvSpPr txBox="1"/>
          <p:nvPr/>
        </p:nvSpPr>
        <p:spPr>
          <a:xfrm>
            <a:off x="2203450" y="4654551"/>
            <a:ext cx="7150100" cy="1903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偏导：</a:t>
            </a:r>
            <a:endParaRPr lang="en-US" altLang="zh-CN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Calibri" panose="020F0502020204030204" pitchFamily="2" charset="0"/>
              </a:rPr>
              <a:t>         测量量对该自变量的变化率，从而得到该自变量对不确定度贡献的大小。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004646"/>
      </a:dk2>
      <a:lt2>
        <a:srgbClr val="E1F0FF"/>
      </a:lt2>
      <a:accent1>
        <a:srgbClr val="FFFFF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3448</Words>
  <Application>Microsoft Office PowerPoint</Application>
  <PresentationFormat>宽屏</PresentationFormat>
  <Paragraphs>1055</Paragraphs>
  <Slides>68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黑体</vt:lpstr>
      <vt:lpstr>华文琥珀</vt:lpstr>
      <vt:lpstr>楷体</vt:lpstr>
      <vt:lpstr>楷体_GB2312</vt:lpstr>
      <vt:lpstr>宋体</vt:lpstr>
      <vt:lpstr>微软雅黑</vt:lpstr>
      <vt:lpstr>Arial</vt:lpstr>
      <vt:lpstr>Calibri</vt:lpstr>
      <vt:lpstr>Franklin Gothic Medium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Microsoft 公式 3.0</vt:lpstr>
      <vt:lpstr>Graph</vt:lpstr>
      <vt:lpstr>基础物理实验</vt:lpstr>
      <vt:lpstr>实验数据的处理</vt:lpstr>
      <vt:lpstr>PowerPoint 演示文稿</vt:lpstr>
      <vt:lpstr>PowerPoint 演示文稿</vt:lpstr>
      <vt:lpstr>PowerPoint 演示文稿</vt:lpstr>
      <vt:lpstr>不确定度的评定</vt:lpstr>
      <vt:lpstr>标准不确定度的分类 以“标准偏差”表示的测量不确定度估计值，简称不确定度，常记为u。</vt:lpstr>
      <vt:lpstr>PowerPoint 演示文稿</vt:lpstr>
      <vt:lpstr>标准不确定度的传递</vt:lpstr>
      <vt:lpstr>标准不确定度的传递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如何使用修约规则？</vt:lpstr>
      <vt:lpstr>一个修约的例子</vt:lpstr>
      <vt:lpstr>PowerPoint 演示文稿</vt:lpstr>
      <vt:lpstr>PowerPoint 演示文稿</vt:lpstr>
      <vt:lpstr>PowerPoint 演示文稿</vt:lpstr>
      <vt:lpstr>PowerPoint 演示文稿</vt:lpstr>
      <vt:lpstr>例：测量一个圆柱体的密度</vt:lpstr>
      <vt:lpstr>PowerPoint 演示文稿</vt:lpstr>
      <vt:lpstr>PowerPoint 演示文稿</vt:lpstr>
      <vt:lpstr>PowerPoint 演示文稿</vt:lpstr>
      <vt:lpstr>例：测量一个圆柱体的密度</vt:lpstr>
      <vt:lpstr>例：测量一个圆柱体的密度</vt:lpstr>
      <vt:lpstr>PowerPoint 演示文稿</vt:lpstr>
      <vt:lpstr>作图</vt:lpstr>
      <vt:lpstr>为什么要作图</vt:lpstr>
      <vt:lpstr>作图规则</vt:lpstr>
      <vt:lpstr>作图规则</vt:lpstr>
      <vt:lpstr>作图规则</vt:lpstr>
      <vt:lpstr>作图规则</vt:lpstr>
      <vt:lpstr>作图规则</vt:lpstr>
      <vt:lpstr>作图规则</vt:lpstr>
      <vt:lpstr>作图规则</vt:lpstr>
      <vt:lpstr>作图规则</vt:lpstr>
      <vt:lpstr>如何读图</vt:lpstr>
      <vt:lpstr>例：如何读图</vt:lpstr>
      <vt:lpstr>例：如何读图</vt:lpstr>
      <vt:lpstr>例：如何读图</vt:lpstr>
      <vt:lpstr>PowerPoint 演示文稿</vt:lpstr>
      <vt:lpstr>最小二乘法</vt:lpstr>
      <vt:lpstr>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用origin和excel作线性拟合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第三周实验安排（恒隆物理楼2楼）</vt:lpstr>
      <vt:lpstr>在网上提前选择实验并写预习报告 完成数据处理作业！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</dc:creator>
  <cp:lastModifiedBy>admin</cp:lastModifiedBy>
  <cp:revision>272</cp:revision>
  <dcterms:created xsi:type="dcterms:W3CDTF">2013-08-19T00:06:59Z</dcterms:created>
  <dcterms:modified xsi:type="dcterms:W3CDTF">2021-09-13T02:12:09Z</dcterms:modified>
</cp:coreProperties>
</file>