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2" r:id="rId5"/>
    <p:sldId id="263" r:id="rId6"/>
    <p:sldId id="285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89"/>
  </p:normalViewPr>
  <p:slideViewPr>
    <p:cSldViewPr>
      <p:cViewPr varScale="1">
        <p:scale>
          <a:sx n="88" d="100"/>
          <a:sy n="88" d="100"/>
        </p:scale>
        <p:origin x="13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10" Type="http://schemas.openxmlformats.org/officeDocument/2006/relationships/image" Target="../media/image48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image" Target="../media/image61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12" Type="http://schemas.openxmlformats.org/officeDocument/2006/relationships/image" Target="../media/image60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11" Type="http://schemas.openxmlformats.org/officeDocument/2006/relationships/image" Target="../media/image59.emf"/><Relationship Id="rId5" Type="http://schemas.openxmlformats.org/officeDocument/2006/relationships/image" Target="../media/image53.emf"/><Relationship Id="rId10" Type="http://schemas.openxmlformats.org/officeDocument/2006/relationships/image" Target="../media/image58.emf"/><Relationship Id="rId4" Type="http://schemas.openxmlformats.org/officeDocument/2006/relationships/image" Target="../media/image52.emf"/><Relationship Id="rId9" Type="http://schemas.openxmlformats.org/officeDocument/2006/relationships/image" Target="../media/image5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35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7" Type="http://schemas.openxmlformats.org/officeDocument/2006/relationships/image" Target="../media/image77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35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006F7EF-8367-8641-B033-27D6BBF046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A7E508C-6621-9945-BE32-88B4EA9100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80AD4D1D-0701-5849-9ACD-841E6DCCF4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A693AFB-EF7B-A242-82F0-B479BC26552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6268FF9-C676-8A4B-A11D-3DE49DDD68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3583EED-06C5-A343-A6DC-794FD0982F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4E38E3-70C4-AF4E-8FC8-7B4D96D830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8BB46B8F-1DE3-9942-B5C8-1EF06C7744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584464-F11B-A24E-AC2C-552DA0803BF6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57D402A-0B27-434F-8D99-92515A332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solidFill>
            <a:srgbClr val="FFFFFF"/>
          </a:solidFill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38E0E40-7A2A-1F4F-8FC3-0468B5A39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5174E6F-AF98-3F47-9CBE-4BB4F3B62A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EEC760-3A99-EA4A-83F7-62FB61AF5F40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3FB7D80-F2F6-5843-9516-3D041E6E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solidFill>
            <a:srgbClr val="FFFFFF"/>
          </a:solidFill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215E51C-915F-AD4A-9A2F-7D149C835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0F8A665-7ED1-1D48-9ACA-55239C92E2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75E90E-05E9-704B-BC5B-6F28237686AC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9F8BA22-D3B6-DE44-9CDB-225DE4553E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solidFill>
            <a:srgbClr val="FFFFFF"/>
          </a:solidFill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3B0A78C-74BD-D045-ADDC-79D181390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0CA6B38-825E-374F-A6D3-31D9FE6E4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11FECA0-0810-594F-B7C1-D6F47D567437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1B70F98-B5A5-3049-A8EC-1A813223A1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solidFill>
            <a:srgbClr val="FFFFFF"/>
          </a:solidFill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34C5961-7B08-7C46-A5CB-3D406A531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A43CF06-3D39-1148-9AE9-ED032BECD6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0A165B5-0271-794E-B1E2-6F2A089B6F71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7F5D396-80FB-C14A-A6AA-C5CBC3C23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solidFill>
            <a:srgbClr val="FFFFFF"/>
          </a:solidFill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F2E44F3-69CB-DF4C-9FE4-061959985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Times New Roman" charset="0"/>
                <a:ea typeface="宋体" charset="0"/>
              </a:rPr>
              <a:t>问题：图中的光在</a:t>
            </a:r>
            <a:r>
              <a:rPr lang="en-US" altLang="zh-CN" dirty="0">
                <a:latin typeface="Times New Roman" charset="0"/>
                <a:ea typeface="宋体" charset="0"/>
              </a:rPr>
              <a:t>d1,d2</a:t>
            </a:r>
            <a:r>
              <a:rPr lang="zh-CN" altLang="en-US" dirty="0">
                <a:latin typeface="Times New Roman" charset="0"/>
                <a:ea typeface="宋体" charset="0"/>
              </a:rPr>
              <a:t>界面处会发生折射吗？</a:t>
            </a:r>
            <a:endParaRPr lang="zh-CN" dirty="0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407A183-C8EC-E445-9DAD-6ECE6C601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FFB725A-38A2-334A-8CCE-6574FC29A449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8C53A65-39EC-CB4A-9365-7C9D2322C0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solidFill>
            <a:srgbClr val="FFFFFF"/>
          </a:solidFill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3E86721-4159-F446-8FB7-A7A6B8A19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63D3C4-1103-644D-8E0F-1A39B3DF25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44760D-FAB1-4742-9D19-1F27906AD9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7CD733-0FE5-7E4B-A4C4-798BC66CF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26A39-AE2E-D34E-92EF-E6D044BCC0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97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C79ED0-B42E-464A-B75C-4AB9B6D4A1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6FF97D-DFEA-5D4F-B8CC-1402B92F73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4D5B21-7EE3-8642-AAB1-938AB379A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9198C6-EC12-644C-844B-BEF1B28428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76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CBCCF8-4E39-9A46-8770-DCFF4AA4B4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A20FD5-87B8-4A46-A780-E23EC5FAB6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55CD41-0D20-4547-BF51-36F9B256E3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D464F7-45F0-7E45-8BD2-437D6664CA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89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454D97-81E1-4F4E-8D17-5C446F946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3A04AA-725E-D04E-A0DF-6BCF14C9B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79679D-CC14-0542-B8E4-EB7A00C14F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E9CD1-8E11-EF44-96E5-B75D287392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9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D58399-20A7-4245-AB97-CD587E123A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82AE85-0B52-9348-8A24-DA4F20EC4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1A9AE9-CAB2-6C41-8F01-7F5ED45832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A3157-427B-6640-9F02-373843AE2C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6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AC2399-25DD-BD44-877F-A3E9E1E039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F5F2CF-331E-C748-80A8-53E48221A4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EA23A-2312-D64E-8EC1-15A3566904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4D952-3B02-A54F-BC8D-854408188B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41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95960BB-3C49-064C-A40F-6C85ADB115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0D4E404-1320-0C49-80D1-D71A22A0E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87431F-7B47-2942-AA89-7E17411683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0F79B-6F11-3B42-80EE-9B63F56A96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7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49C28CE-635B-DD43-BB4E-F5FB15A80E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0DDBB3-6044-8F41-B8B1-1322427D15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C851A9-E66D-6E46-B094-D20C4902A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0D17D-DBF2-DF45-AAAC-7E2F39CA75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19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2C4C275-A5E1-AD46-9F61-B8C351F8BD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E8614E6-0294-7B4D-9CEC-965F8F8910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2FDC134-1EBC-2E4C-9521-8460D30254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3F859-2C78-AD44-A953-A28655A90A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80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ECE55-72FD-534A-A174-5559D75B7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467C4-A777-D24F-8689-1BDEFD234E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9CC638-05F5-7645-89DA-8D30E23CC8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00A71-E848-7641-97A1-FBB3984B20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63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A98A82-42C3-0D43-AD09-D46F3ACA48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CF17A-D7A8-1C46-ADC0-F71971267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D633C5-8982-A741-A90F-9B7F9FB9CE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8A1A7-DF31-E946-9DC8-F567C127DC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21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BEEDC38-74EF-D94D-9931-838F6B79C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846AC97-50D1-C34B-8F76-A5F54E791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5BE6E78-9910-5540-AD9C-181727ECC2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FDB1ABC-6B1B-A848-B4AE-B010693F3C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BA5ACCB-4587-064A-88EE-AEEF8E4262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E52BD5-95D2-DD41-8585-E51782E846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6.e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emf"/><Relationship Id="rId20" Type="http://schemas.openxmlformats.org/officeDocument/2006/relationships/image" Target="../media/image47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2.e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4.emf"/><Relationship Id="rId22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6.emf"/><Relationship Id="rId26" Type="http://schemas.openxmlformats.org/officeDocument/2006/relationships/image" Target="../media/image60.e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3.e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emf"/><Relationship Id="rId20" Type="http://schemas.openxmlformats.org/officeDocument/2006/relationships/image" Target="../media/image57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9.e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61.emf"/><Relationship Id="rId10" Type="http://schemas.openxmlformats.org/officeDocument/2006/relationships/image" Target="../media/image52.e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4.emf"/><Relationship Id="rId22" Type="http://schemas.openxmlformats.org/officeDocument/2006/relationships/image" Target="../media/image58.emf"/><Relationship Id="rId27" Type="http://schemas.openxmlformats.org/officeDocument/2006/relationships/oleObject" Target="../embeddings/oleObject5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5.e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3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6" name="Group 84">
            <a:extLst>
              <a:ext uri="{FF2B5EF4-FFF2-40B4-BE49-F238E27FC236}">
                <a16:creationId xmlns:a16="http://schemas.microsoft.com/office/drawing/2014/main" id="{535495F8-2B56-CC43-8EF6-19E51BD3161F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5013325"/>
            <a:ext cx="2987675" cy="1079500"/>
            <a:chOff x="998" y="3158"/>
            <a:chExt cx="1882" cy="680"/>
          </a:xfrm>
        </p:grpSpPr>
        <p:sp>
          <p:nvSpPr>
            <p:cNvPr id="2129" name="Rectangle 83">
              <a:extLst>
                <a:ext uri="{FF2B5EF4-FFF2-40B4-BE49-F238E27FC236}">
                  <a16:creationId xmlns:a16="http://schemas.microsoft.com/office/drawing/2014/main" id="{A5CD7DF8-9F75-8448-8B93-4BFD096A0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203"/>
              <a:ext cx="1860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graphicFrame>
          <p:nvGraphicFramePr>
            <p:cNvPr id="14418" name="Object 12">
              <a:extLst>
                <a:ext uri="{FF2B5EF4-FFF2-40B4-BE49-F238E27FC236}">
                  <a16:creationId xmlns:a16="http://schemas.microsoft.com/office/drawing/2014/main" id="{AD336696-2CCF-544B-ADD5-E1CFAD81AD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8" y="3158"/>
            <a:ext cx="1882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7" name="公式" r:id="rId3" imgW="37452300" imgH="12877800" progId="Equation.3">
                    <p:embed/>
                  </p:oleObj>
                </mc:Choice>
                <mc:Fallback>
                  <p:oleObj name="公式" r:id="rId3" imgW="37452300" imgH="12877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3158"/>
                          <a:ext cx="1882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6" name="Rectangle 4">
            <a:extLst>
              <a:ext uri="{FF2B5EF4-FFF2-40B4-BE49-F238E27FC236}">
                <a16:creationId xmlns:a16="http://schemas.microsoft.com/office/drawing/2014/main" id="{3AF4987F-4E5A-724B-AA45-2EE53ADE3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916113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自然光垂直入射波片时，晶体内</a:t>
            </a:r>
            <a:r>
              <a:rPr lang="en-US" altLang="zh-CN" sz="320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o</a:t>
            </a:r>
            <a:r>
              <a:rPr lang="zh-CN" altLang="en-US" sz="320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光和</a:t>
            </a:r>
            <a:r>
              <a:rPr lang="en-US" altLang="zh-CN" sz="320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e</a:t>
            </a:r>
            <a:r>
              <a:rPr lang="zh-CN" altLang="en-US" sz="320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光的传播速度不同，相位不同。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从晶体出射时，这两束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线偏振光之间有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04B07AE-A814-D94C-8F06-7CD4D1B16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76250"/>
            <a:ext cx="87122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200">
                <a:solidFill>
                  <a:srgbClr val="FFFF00"/>
                </a:solidFill>
                <a:ea typeface="隶书" pitchFamily="49" charset="-122"/>
              </a:rPr>
              <a:t>一．波片（</a:t>
            </a:r>
            <a:r>
              <a:rPr lang="en-US" altLang="zh-CN" sz="3200">
                <a:solidFill>
                  <a:srgbClr val="FFFF00"/>
                </a:solidFill>
                <a:ea typeface="隶书" pitchFamily="49" charset="-122"/>
              </a:rPr>
              <a:t>Wave Plate): 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（相位延迟片）</a:t>
            </a:r>
            <a:endParaRPr lang="zh-CN" altLang="en-US" sz="3200">
              <a:solidFill>
                <a:srgbClr val="FFFF00"/>
              </a:solidFill>
              <a:ea typeface="隶书" pitchFamily="49" charset="-122"/>
            </a:endParaRP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sz="2800" b="1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1661C0E-7CB2-CB43-B7D8-8701F649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2498725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endParaRPr lang="zh-CN" sz="3200">
              <a:solidFill>
                <a:schemeClr val="bg1"/>
              </a:solidFill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08999DA-FFF8-7244-A621-2322642AF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3678238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endParaRPr lang="zh-CN" sz="3200">
              <a:solidFill>
                <a:schemeClr val="bg1"/>
              </a:solidFill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72D5AE9E-C2FC-3E4A-9FCA-7C20E4BC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0"/>
            <a:ext cx="3960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3600" b="1" dirty="0">
                <a:solidFill>
                  <a:srgbClr val="FFFF00"/>
                </a:solidFill>
              </a:rPr>
              <a:t>光学</a:t>
            </a:r>
            <a:r>
              <a:rPr kumimoji="0" lang="en-US" altLang="zh-CN" sz="3600" b="1" dirty="0">
                <a:solidFill>
                  <a:srgbClr val="FFFF00"/>
                </a:solidFill>
              </a:rPr>
              <a:t>5.4     </a:t>
            </a:r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波片</a:t>
            </a:r>
          </a:p>
        </p:txBody>
      </p:sp>
      <p:grpSp>
        <p:nvGrpSpPr>
          <p:cNvPr id="3157" name="Group 85">
            <a:extLst>
              <a:ext uri="{FF2B5EF4-FFF2-40B4-BE49-F238E27FC236}">
                <a16:creationId xmlns:a16="http://schemas.microsoft.com/office/drawing/2014/main" id="{00FBEA93-7B77-EA4C-A894-E535FA24C992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4221163"/>
            <a:ext cx="2954338" cy="720725"/>
            <a:chOff x="1064" y="2659"/>
            <a:chExt cx="1861" cy="454"/>
          </a:xfrm>
        </p:grpSpPr>
        <p:sp>
          <p:nvSpPr>
            <p:cNvPr id="2127" name="Rectangle 82">
              <a:extLst>
                <a:ext uri="{FF2B5EF4-FFF2-40B4-BE49-F238E27FC236}">
                  <a16:creationId xmlns:a16="http://schemas.microsoft.com/office/drawing/2014/main" id="{43636952-13F7-034B-8381-873398BD3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659"/>
              <a:ext cx="1814" cy="4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graphicFrame>
          <p:nvGraphicFramePr>
            <p:cNvPr id="14416" name="Object 9">
              <a:extLst>
                <a:ext uri="{FF2B5EF4-FFF2-40B4-BE49-F238E27FC236}">
                  <a16:creationId xmlns:a16="http://schemas.microsoft.com/office/drawing/2014/main" id="{FF0BE1EA-CFD8-7049-A664-45B7F96831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4" y="2659"/>
            <a:ext cx="1861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8" name="公式" r:id="rId5" imgW="30429200" imgH="7023100" progId="Equation.3">
                    <p:embed/>
                  </p:oleObj>
                </mc:Choice>
                <mc:Fallback>
                  <p:oleObj name="公式" r:id="rId5" imgW="30429200" imgH="7023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2659"/>
                          <a:ext cx="1861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2" name="Rectangle 10">
            <a:extLst>
              <a:ext uri="{FF2B5EF4-FFF2-40B4-BE49-F238E27FC236}">
                <a16:creationId xmlns:a16="http://schemas.microsoft.com/office/drawing/2014/main" id="{97405909-AFD3-0245-9683-806F2205B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013325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相位差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7AFBC47E-E776-ED45-A7C9-D6CD04D2D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2926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光程差</a:t>
            </a:r>
          </a:p>
        </p:txBody>
      </p:sp>
      <p:grpSp>
        <p:nvGrpSpPr>
          <p:cNvPr id="3085" name="Group 13">
            <a:extLst>
              <a:ext uri="{FF2B5EF4-FFF2-40B4-BE49-F238E27FC236}">
                <a16:creationId xmlns:a16="http://schemas.microsoft.com/office/drawing/2014/main" id="{046466D9-88B9-1947-B22A-85F509F11CD8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4130675"/>
            <a:ext cx="3810000" cy="2286000"/>
            <a:chOff x="288" y="1776"/>
            <a:chExt cx="2400" cy="1440"/>
          </a:xfrm>
        </p:grpSpPr>
        <p:sp>
          <p:nvSpPr>
            <p:cNvPr id="2124" name="Rectangle 14">
              <a:extLst>
                <a:ext uri="{FF2B5EF4-FFF2-40B4-BE49-F238E27FC236}">
                  <a16:creationId xmlns:a16="http://schemas.microsoft.com/office/drawing/2014/main" id="{D52D4B78-155E-C247-B8AB-817DF592D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76"/>
              <a:ext cx="2400" cy="14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3087" name="AutoShape 15">
              <a:extLst>
                <a:ext uri="{FF2B5EF4-FFF2-40B4-BE49-F238E27FC236}">
                  <a16:creationId xmlns:a16="http://schemas.microsoft.com/office/drawing/2014/main" id="{B3EDC241-F508-334B-A1B4-FC41D807C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652"/>
              <a:ext cx="612" cy="336"/>
            </a:xfrm>
            <a:prstGeom prst="wedgeRectCallout">
              <a:avLst>
                <a:gd name="adj1" fmla="val -26472"/>
                <a:gd name="adj2" fmla="val -285713"/>
              </a:avLst>
            </a:prstGeom>
            <a:solidFill>
              <a:srgbClr val="FF00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3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光</a:t>
              </a:r>
              <a:r>
                <a:rPr lang="zh-CN" altLang="en-US" sz="3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轴</a:t>
              </a: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2126" name="Line 16">
              <a:extLst>
                <a:ext uri="{FF2B5EF4-FFF2-40B4-BE49-F238E27FC236}">
                  <a16:creationId xmlns:a16="http://schemas.microsoft.com/office/drawing/2014/main" id="{FA6AAB89-23D8-EA47-8BCE-5220979A9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" y="1860"/>
              <a:ext cx="218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3089" name="Group 17">
            <a:extLst>
              <a:ext uri="{FF2B5EF4-FFF2-40B4-BE49-F238E27FC236}">
                <a16:creationId xmlns:a16="http://schemas.microsoft.com/office/drawing/2014/main" id="{21CDBEF4-E362-C14B-88CB-A8811B95F5B7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3690938"/>
            <a:ext cx="2159000" cy="563562"/>
            <a:chOff x="1128" y="1196"/>
            <a:chExt cx="1360" cy="355"/>
          </a:xfrm>
        </p:grpSpPr>
        <p:graphicFrame>
          <p:nvGraphicFramePr>
            <p:cNvPr id="14410" name="Object 18">
              <a:extLst>
                <a:ext uri="{FF2B5EF4-FFF2-40B4-BE49-F238E27FC236}">
                  <a16:creationId xmlns:a16="http://schemas.microsoft.com/office/drawing/2014/main" id="{4A60FBEB-E8F4-E742-B143-2E856E019D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8" y="1196"/>
            <a:ext cx="31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9" name="公式" r:id="rId7" imgW="63500" imgH="76200" progId="Equation.3">
                    <p:embed/>
                  </p:oleObj>
                </mc:Choice>
                <mc:Fallback>
                  <p:oleObj name="公式" r:id="rId7" imgW="63500" imgH="76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1196"/>
                          <a:ext cx="316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11" name="Object 19">
              <a:extLst>
                <a:ext uri="{FF2B5EF4-FFF2-40B4-BE49-F238E27FC236}">
                  <a16:creationId xmlns:a16="http://schemas.microsoft.com/office/drawing/2014/main" id="{8F296266-920F-A842-831A-16EF825D8A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2" y="1208"/>
            <a:ext cx="31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0" name="公式" r:id="rId9" imgW="63500" imgH="76200" progId="Equation.3">
                    <p:embed/>
                  </p:oleObj>
                </mc:Choice>
                <mc:Fallback>
                  <p:oleObj name="公式" r:id="rId9" imgW="63500" imgH="76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1208"/>
                          <a:ext cx="316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2" name="Group 20">
            <a:extLst>
              <a:ext uri="{FF2B5EF4-FFF2-40B4-BE49-F238E27FC236}">
                <a16:creationId xmlns:a16="http://schemas.microsoft.com/office/drawing/2014/main" id="{7E0853DF-6945-9B43-BB85-F1D12A6DBE8A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4321175"/>
            <a:ext cx="2317750" cy="2536825"/>
            <a:chOff x="3648" y="1560"/>
            <a:chExt cx="1428" cy="1453"/>
          </a:xfrm>
        </p:grpSpPr>
        <p:grpSp>
          <p:nvGrpSpPr>
            <p:cNvPr id="14396" name="Group 21">
              <a:extLst>
                <a:ext uri="{FF2B5EF4-FFF2-40B4-BE49-F238E27FC236}">
                  <a16:creationId xmlns:a16="http://schemas.microsoft.com/office/drawing/2014/main" id="{F525AC00-B552-4443-A2B4-1876572AF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560"/>
              <a:ext cx="348" cy="1453"/>
              <a:chOff x="3648" y="1560"/>
              <a:chExt cx="348" cy="1453"/>
            </a:xfrm>
          </p:grpSpPr>
          <p:grpSp>
            <p:nvGrpSpPr>
              <p:cNvPr id="14403" name="Group 22">
                <a:extLst>
                  <a:ext uri="{FF2B5EF4-FFF2-40B4-BE49-F238E27FC236}">
                    <a16:creationId xmlns:a16="http://schemas.microsoft.com/office/drawing/2014/main" id="{762A7A98-6F91-5A49-817F-9679C2B2CE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976395">
                <a:off x="3648" y="1560"/>
                <a:ext cx="348" cy="1056"/>
                <a:chOff x="1128" y="1560"/>
                <a:chExt cx="348" cy="1056"/>
              </a:xfrm>
            </p:grpSpPr>
            <p:sp>
              <p:nvSpPr>
                <p:cNvPr id="2117" name="Line 23">
                  <a:extLst>
                    <a:ext uri="{FF2B5EF4-FFF2-40B4-BE49-F238E27FC236}">
                      <a16:creationId xmlns:a16="http://schemas.microsoft.com/office/drawing/2014/main" id="{C95C99F5-D242-954E-849C-783A524735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8" y="1560"/>
                  <a:ext cx="348" cy="105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118" name="Oval 24">
                  <a:extLst>
                    <a:ext uri="{FF2B5EF4-FFF2-40B4-BE49-F238E27FC236}">
                      <a16:creationId xmlns:a16="http://schemas.microsoft.com/office/drawing/2014/main" id="{6CAE6ECE-DF97-AE4A-813C-B7E93640F7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1" y="1955"/>
                  <a:ext cx="96" cy="10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119" name="Oval 25">
                  <a:extLst>
                    <a:ext uri="{FF2B5EF4-FFF2-40B4-BE49-F238E27FC236}">
                      <a16:creationId xmlns:a16="http://schemas.microsoft.com/office/drawing/2014/main" id="{68C5AE42-5DBD-894B-8D50-70CB63B97F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4" y="2184"/>
                  <a:ext cx="96" cy="10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120" name="Oval 26">
                  <a:extLst>
                    <a:ext uri="{FF2B5EF4-FFF2-40B4-BE49-F238E27FC236}">
                      <a16:creationId xmlns:a16="http://schemas.microsoft.com/office/drawing/2014/main" id="{7E77198B-E512-FE4B-8636-B839B5E27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6" y="2400"/>
                  <a:ext cx="96" cy="10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121" name="Oval 27">
                  <a:extLst>
                    <a:ext uri="{FF2B5EF4-FFF2-40B4-BE49-F238E27FC236}">
                      <a16:creationId xmlns:a16="http://schemas.microsoft.com/office/drawing/2014/main" id="{330909BA-23C5-5448-89EC-17790AB4E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1716"/>
                  <a:ext cx="96" cy="10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</p:grpSp>
          <p:graphicFrame>
            <p:nvGraphicFramePr>
              <p:cNvPr id="14404" name="Object 28">
                <a:extLst>
                  <a:ext uri="{FF2B5EF4-FFF2-40B4-BE49-F238E27FC236}">
                    <a16:creationId xmlns:a16="http://schemas.microsoft.com/office/drawing/2014/main" id="{2A9C4878-FA85-0E4B-BC7A-929B2519A43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60" y="2423"/>
              <a:ext cx="304" cy="5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31" name="公式" r:id="rId11" imgW="63500" imgH="254000" progId="Equation.3">
                      <p:embed/>
                    </p:oleObj>
                  </mc:Choice>
                  <mc:Fallback>
                    <p:oleObj name="公式" r:id="rId11" imgW="63500" imgH="25400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0" y="2423"/>
                            <a:ext cx="304" cy="5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97" name="Group 29">
              <a:extLst>
                <a:ext uri="{FF2B5EF4-FFF2-40B4-BE49-F238E27FC236}">
                  <a16:creationId xmlns:a16="http://schemas.microsoft.com/office/drawing/2014/main" id="{DD704CC2-A571-8A40-B566-E29AEF826C99}"/>
                </a:ext>
              </a:extLst>
            </p:cNvPr>
            <p:cNvGrpSpPr>
              <a:grpSpLocks/>
            </p:cNvGrpSpPr>
            <p:nvPr/>
          </p:nvGrpSpPr>
          <p:grpSpPr bwMode="auto">
            <a:xfrm rot="976395">
              <a:off x="4728" y="1584"/>
              <a:ext cx="348" cy="1056"/>
              <a:chOff x="1128" y="1560"/>
              <a:chExt cx="348" cy="1056"/>
            </a:xfrm>
          </p:grpSpPr>
          <p:sp>
            <p:nvSpPr>
              <p:cNvPr id="2110" name="Line 30">
                <a:extLst>
                  <a:ext uri="{FF2B5EF4-FFF2-40B4-BE49-F238E27FC236}">
                    <a16:creationId xmlns:a16="http://schemas.microsoft.com/office/drawing/2014/main" id="{5F97220C-3A72-F448-9648-C643BFD87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7" y="1559"/>
                <a:ext cx="348" cy="1057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111" name="Oval 31">
                <a:extLst>
                  <a:ext uri="{FF2B5EF4-FFF2-40B4-BE49-F238E27FC236}">
                    <a16:creationId xmlns:a16="http://schemas.microsoft.com/office/drawing/2014/main" id="{AFC2443C-15C8-B14D-8253-BF9E83D3F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1956"/>
                <a:ext cx="96" cy="10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112" name="Oval 32">
                <a:extLst>
                  <a:ext uri="{FF2B5EF4-FFF2-40B4-BE49-F238E27FC236}">
                    <a16:creationId xmlns:a16="http://schemas.microsoft.com/office/drawing/2014/main" id="{6F2B6B87-4DE6-854E-97ED-D4367E654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" y="2184"/>
                <a:ext cx="96" cy="10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113" name="Oval 33">
                <a:extLst>
                  <a:ext uri="{FF2B5EF4-FFF2-40B4-BE49-F238E27FC236}">
                    <a16:creationId xmlns:a16="http://schemas.microsoft.com/office/drawing/2014/main" id="{FF799E8E-CE3B-B945-88B7-BB085703F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2399"/>
                <a:ext cx="96" cy="10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114" name="Oval 34">
                <a:extLst>
                  <a:ext uri="{FF2B5EF4-FFF2-40B4-BE49-F238E27FC236}">
                    <a16:creationId xmlns:a16="http://schemas.microsoft.com/office/drawing/2014/main" id="{B5E56DDA-370C-1A41-91F8-2FDAE8FD8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1716"/>
                <a:ext cx="96" cy="10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</p:grpSp>
      <p:grpSp>
        <p:nvGrpSpPr>
          <p:cNvPr id="3107" name="Group 35">
            <a:extLst>
              <a:ext uri="{FF2B5EF4-FFF2-40B4-BE49-F238E27FC236}">
                <a16:creationId xmlns:a16="http://schemas.microsoft.com/office/drawing/2014/main" id="{E6271D98-BBEA-1043-AF31-961E786F3CE5}"/>
              </a:ext>
            </a:extLst>
          </p:cNvPr>
          <p:cNvGrpSpPr>
            <a:grpSpLocks/>
          </p:cNvGrpSpPr>
          <p:nvPr/>
        </p:nvGrpSpPr>
        <p:grpSpPr bwMode="auto">
          <a:xfrm>
            <a:off x="5757863" y="3616325"/>
            <a:ext cx="2743200" cy="1028700"/>
            <a:chOff x="720" y="1452"/>
            <a:chExt cx="1728" cy="648"/>
          </a:xfrm>
        </p:grpSpPr>
        <p:sp>
          <p:nvSpPr>
            <p:cNvPr id="14394" name="AutoShape 36">
              <a:extLst>
                <a:ext uri="{FF2B5EF4-FFF2-40B4-BE49-F238E27FC236}">
                  <a16:creationId xmlns:a16="http://schemas.microsoft.com/office/drawing/2014/main" id="{6717D1C8-CF69-1F4D-B97F-8F11AA9766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20" y="1452"/>
              <a:ext cx="636" cy="6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2" y="10800"/>
                  </a:moveTo>
                  <a:cubicBezTo>
                    <a:pt x="102" y="4891"/>
                    <a:pt x="4891" y="102"/>
                    <a:pt x="10800" y="102"/>
                  </a:cubicBezTo>
                  <a:cubicBezTo>
                    <a:pt x="16708" y="101"/>
                    <a:pt x="21497" y="4891"/>
                    <a:pt x="21498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2" y="108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14395" name="AutoShape 37">
              <a:extLst>
                <a:ext uri="{FF2B5EF4-FFF2-40B4-BE49-F238E27FC236}">
                  <a16:creationId xmlns:a16="http://schemas.microsoft.com/office/drawing/2014/main" id="{01ABF6C7-6192-CC42-A1E5-6233A30627B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12" y="1452"/>
              <a:ext cx="636" cy="6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2" y="10800"/>
                  </a:moveTo>
                  <a:cubicBezTo>
                    <a:pt x="102" y="4891"/>
                    <a:pt x="4891" y="102"/>
                    <a:pt x="10800" y="102"/>
                  </a:cubicBezTo>
                  <a:cubicBezTo>
                    <a:pt x="16708" y="101"/>
                    <a:pt x="21497" y="4891"/>
                    <a:pt x="21498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2" y="108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</p:grpSp>
      <p:sp>
        <p:nvSpPr>
          <p:cNvPr id="3110" name="Line 38">
            <a:extLst>
              <a:ext uri="{FF2B5EF4-FFF2-40B4-BE49-F238E27FC236}">
                <a16:creationId xmlns:a16="http://schemas.microsoft.com/office/drawing/2014/main" id="{2CECE263-58C3-D144-983C-6C2A2A58B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4652963"/>
            <a:ext cx="2247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111" name="Line 39">
            <a:extLst>
              <a:ext uri="{FF2B5EF4-FFF2-40B4-BE49-F238E27FC236}">
                <a16:creationId xmlns:a16="http://schemas.microsoft.com/office/drawing/2014/main" id="{AB30B908-08F4-9541-9C1D-BF5C734BF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4854575"/>
            <a:ext cx="2190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grpSp>
        <p:nvGrpSpPr>
          <p:cNvPr id="3112" name="Group 40">
            <a:extLst>
              <a:ext uri="{FF2B5EF4-FFF2-40B4-BE49-F238E27FC236}">
                <a16:creationId xmlns:a16="http://schemas.microsoft.com/office/drawing/2014/main" id="{124366D5-B8A6-DD42-B22B-5C1D37AA3FBA}"/>
              </a:ext>
            </a:extLst>
          </p:cNvPr>
          <p:cNvGrpSpPr>
            <a:grpSpLocks/>
          </p:cNvGrpSpPr>
          <p:nvPr/>
        </p:nvGrpSpPr>
        <p:grpSpPr bwMode="auto">
          <a:xfrm>
            <a:off x="5757863" y="3406775"/>
            <a:ext cx="2743200" cy="1428750"/>
            <a:chOff x="720" y="1320"/>
            <a:chExt cx="1728" cy="900"/>
          </a:xfrm>
        </p:grpSpPr>
        <p:sp>
          <p:nvSpPr>
            <p:cNvPr id="2104" name="Oval 41">
              <a:extLst>
                <a:ext uri="{FF2B5EF4-FFF2-40B4-BE49-F238E27FC236}">
                  <a16:creationId xmlns:a16="http://schemas.microsoft.com/office/drawing/2014/main" id="{C425CE10-2E62-2146-96DB-C451AE5F6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320"/>
              <a:ext cx="636" cy="900"/>
            </a:xfrm>
            <a:prstGeom prst="ellips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105" name="Oval 42">
              <a:extLst>
                <a:ext uri="{FF2B5EF4-FFF2-40B4-BE49-F238E27FC236}">
                  <a16:creationId xmlns:a16="http://schemas.microsoft.com/office/drawing/2014/main" id="{198BAA19-4FE5-3C41-99AF-744356F9D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1320"/>
              <a:ext cx="636" cy="900"/>
            </a:xfrm>
            <a:prstGeom prst="ellips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3115" name="Group 43">
            <a:extLst>
              <a:ext uri="{FF2B5EF4-FFF2-40B4-BE49-F238E27FC236}">
                <a16:creationId xmlns:a16="http://schemas.microsoft.com/office/drawing/2014/main" id="{823E2C52-7B7B-3545-AEBA-A3A2007E9AD8}"/>
              </a:ext>
            </a:extLst>
          </p:cNvPr>
          <p:cNvGrpSpPr>
            <a:grpSpLocks/>
          </p:cNvGrpSpPr>
          <p:nvPr/>
        </p:nvGrpSpPr>
        <p:grpSpPr bwMode="auto">
          <a:xfrm>
            <a:off x="5846763" y="4508500"/>
            <a:ext cx="2686050" cy="2041525"/>
            <a:chOff x="756" y="1872"/>
            <a:chExt cx="1692" cy="1286"/>
          </a:xfrm>
        </p:grpSpPr>
        <p:grpSp>
          <p:nvGrpSpPr>
            <p:cNvPr id="14379" name="Group 44">
              <a:extLst>
                <a:ext uri="{FF2B5EF4-FFF2-40B4-BE49-F238E27FC236}">
                  <a16:creationId xmlns:a16="http://schemas.microsoft.com/office/drawing/2014/main" id="{E5A59291-2E3D-4E47-B8C4-E97B648EF3FB}"/>
                </a:ext>
              </a:extLst>
            </p:cNvPr>
            <p:cNvGrpSpPr>
              <a:grpSpLocks/>
            </p:cNvGrpSpPr>
            <p:nvPr/>
          </p:nvGrpSpPr>
          <p:grpSpPr bwMode="auto">
            <a:xfrm rot="2038979">
              <a:off x="756" y="1872"/>
              <a:ext cx="612" cy="900"/>
              <a:chOff x="1128" y="1560"/>
              <a:chExt cx="612" cy="900"/>
            </a:xfrm>
          </p:grpSpPr>
          <p:sp>
            <p:nvSpPr>
              <p:cNvPr id="2099" name="Line 45">
                <a:extLst>
                  <a:ext uri="{FF2B5EF4-FFF2-40B4-BE49-F238E27FC236}">
                    <a16:creationId xmlns:a16="http://schemas.microsoft.com/office/drawing/2014/main" id="{AE82A97B-C5DB-8C46-BEB6-ACEE59EC7D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8" y="1560"/>
                <a:ext cx="612" cy="90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100" name="Line 46">
                <a:extLst>
                  <a:ext uri="{FF2B5EF4-FFF2-40B4-BE49-F238E27FC236}">
                    <a16:creationId xmlns:a16="http://schemas.microsoft.com/office/drawing/2014/main" id="{3E398498-E840-0940-A3F1-92FC2FED4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" y="1727"/>
                <a:ext cx="180" cy="13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101" name="Line 47">
                <a:extLst>
                  <a:ext uri="{FF2B5EF4-FFF2-40B4-BE49-F238E27FC236}">
                    <a16:creationId xmlns:a16="http://schemas.microsoft.com/office/drawing/2014/main" id="{34AE0578-F52C-AA49-8177-F5F0499FE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0" y="1920"/>
                <a:ext cx="180" cy="13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102" name="Line 48">
                <a:extLst>
                  <a:ext uri="{FF2B5EF4-FFF2-40B4-BE49-F238E27FC236}">
                    <a16:creationId xmlns:a16="http://schemas.microsoft.com/office/drawing/2014/main" id="{A9554884-5663-B24F-958C-B928DE24D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28" y="2088"/>
                <a:ext cx="180" cy="13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103" name="Line 49">
                <a:extLst>
                  <a:ext uri="{FF2B5EF4-FFF2-40B4-BE49-F238E27FC236}">
                    <a16:creationId xmlns:a16="http://schemas.microsoft.com/office/drawing/2014/main" id="{DA2EB48F-12F1-7540-A5C9-A62A8074F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0" y="2268"/>
                <a:ext cx="180" cy="13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graphicFrame>
          <p:nvGraphicFramePr>
            <p:cNvPr id="14380" name="Object 50">
              <a:extLst>
                <a:ext uri="{FF2B5EF4-FFF2-40B4-BE49-F238E27FC236}">
                  <a16:creationId xmlns:a16="http://schemas.microsoft.com/office/drawing/2014/main" id="{A79D39C5-AD34-8D46-8199-FEA0895415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0" y="2566"/>
            <a:ext cx="303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2" name="公式" r:id="rId13" imgW="63500" imgH="254000" progId="Equation.3">
                    <p:embed/>
                  </p:oleObj>
                </mc:Choice>
                <mc:Fallback>
                  <p:oleObj name="公式" r:id="rId13" imgW="63500" imgH="2540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2566"/>
                          <a:ext cx="303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81" name="Group 51">
              <a:extLst>
                <a:ext uri="{FF2B5EF4-FFF2-40B4-BE49-F238E27FC236}">
                  <a16:creationId xmlns:a16="http://schemas.microsoft.com/office/drawing/2014/main" id="{DF2E3B3E-4434-7D40-B5D0-9B7C080A1AA4}"/>
                </a:ext>
              </a:extLst>
            </p:cNvPr>
            <p:cNvGrpSpPr>
              <a:grpSpLocks/>
            </p:cNvGrpSpPr>
            <p:nvPr/>
          </p:nvGrpSpPr>
          <p:grpSpPr bwMode="auto">
            <a:xfrm rot="2038979">
              <a:off x="1836" y="1872"/>
              <a:ext cx="612" cy="900"/>
              <a:chOff x="1128" y="1560"/>
              <a:chExt cx="612" cy="900"/>
            </a:xfrm>
          </p:grpSpPr>
          <p:sp>
            <p:nvSpPr>
              <p:cNvPr id="2094" name="Line 52">
                <a:extLst>
                  <a:ext uri="{FF2B5EF4-FFF2-40B4-BE49-F238E27FC236}">
                    <a16:creationId xmlns:a16="http://schemas.microsoft.com/office/drawing/2014/main" id="{C9357ED4-BA9B-B94C-A9BF-63449F9FC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8" y="1560"/>
                <a:ext cx="612" cy="90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95" name="Line 53">
                <a:extLst>
                  <a:ext uri="{FF2B5EF4-FFF2-40B4-BE49-F238E27FC236}">
                    <a16:creationId xmlns:a16="http://schemas.microsoft.com/office/drawing/2014/main" id="{EBF750AA-58F0-B64E-9520-B5F28269E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" y="1727"/>
                <a:ext cx="180" cy="13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96" name="Line 54">
                <a:extLst>
                  <a:ext uri="{FF2B5EF4-FFF2-40B4-BE49-F238E27FC236}">
                    <a16:creationId xmlns:a16="http://schemas.microsoft.com/office/drawing/2014/main" id="{A32FD848-16D7-AC48-841D-8F6020638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0" y="1920"/>
                <a:ext cx="180" cy="13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97" name="Line 55">
                <a:extLst>
                  <a:ext uri="{FF2B5EF4-FFF2-40B4-BE49-F238E27FC236}">
                    <a16:creationId xmlns:a16="http://schemas.microsoft.com/office/drawing/2014/main" id="{E09F22C0-DED4-1047-85F2-A461D88FF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28" y="2088"/>
                <a:ext cx="180" cy="13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98" name="Line 56">
                <a:extLst>
                  <a:ext uri="{FF2B5EF4-FFF2-40B4-BE49-F238E27FC236}">
                    <a16:creationId xmlns:a16="http://schemas.microsoft.com/office/drawing/2014/main" id="{9CA03884-6691-CD41-B9D1-2C437871D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0" y="2268"/>
                <a:ext cx="180" cy="13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</p:grpSp>
      <p:sp>
        <p:nvSpPr>
          <p:cNvPr id="2067" name="Text Box 57">
            <a:extLst>
              <a:ext uri="{FF2B5EF4-FFF2-40B4-BE49-F238E27FC236}">
                <a16:creationId xmlns:a16="http://schemas.microsoft.com/office/drawing/2014/main" id="{772BFB14-4E05-B54E-B927-D2D739DC4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429000"/>
            <a:ext cx="3582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sz="4400"/>
          </a:p>
        </p:txBody>
      </p:sp>
      <p:sp>
        <p:nvSpPr>
          <p:cNvPr id="2068" name="Text Box 58">
            <a:extLst>
              <a:ext uri="{FF2B5EF4-FFF2-40B4-BE49-F238E27FC236}">
                <a16:creationId xmlns:a16="http://schemas.microsoft.com/office/drawing/2014/main" id="{E916871A-3116-1C44-ADC7-600646DC8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3387725"/>
            <a:ext cx="3155950" cy="76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sz="4400"/>
          </a:p>
        </p:txBody>
      </p:sp>
      <p:grpSp>
        <p:nvGrpSpPr>
          <p:cNvPr id="3134" name="Group 62">
            <a:extLst>
              <a:ext uri="{FF2B5EF4-FFF2-40B4-BE49-F238E27FC236}">
                <a16:creationId xmlns:a16="http://schemas.microsoft.com/office/drawing/2014/main" id="{7E795A3B-84BA-4E43-B013-2CA6E3038812}"/>
              </a:ext>
            </a:extLst>
          </p:cNvPr>
          <p:cNvGrpSpPr>
            <a:grpSpLocks/>
          </p:cNvGrpSpPr>
          <p:nvPr/>
        </p:nvGrpSpPr>
        <p:grpSpPr bwMode="auto">
          <a:xfrm>
            <a:off x="5688013" y="2687638"/>
            <a:ext cx="2952750" cy="1371600"/>
            <a:chOff x="3408" y="528"/>
            <a:chExt cx="1860" cy="864"/>
          </a:xfrm>
        </p:grpSpPr>
        <p:grpSp>
          <p:nvGrpSpPr>
            <p:cNvPr id="14361" name="Group 63">
              <a:extLst>
                <a:ext uri="{FF2B5EF4-FFF2-40B4-BE49-F238E27FC236}">
                  <a16:creationId xmlns:a16="http://schemas.microsoft.com/office/drawing/2014/main" id="{7EFD8BE0-FCDD-8D45-B029-C6D344AA4D1A}"/>
                </a:ext>
              </a:extLst>
            </p:cNvPr>
            <p:cNvGrpSpPr>
              <a:grpSpLocks/>
            </p:cNvGrpSpPr>
            <p:nvPr/>
          </p:nvGrpSpPr>
          <p:grpSpPr bwMode="auto">
            <a:xfrm rot="2553602">
              <a:off x="3408" y="540"/>
              <a:ext cx="792" cy="852"/>
              <a:chOff x="336" y="696"/>
              <a:chExt cx="792" cy="852"/>
            </a:xfrm>
          </p:grpSpPr>
          <p:sp>
            <p:nvSpPr>
              <p:cNvPr id="2083" name="Line 64">
                <a:extLst>
                  <a:ext uri="{FF2B5EF4-FFF2-40B4-BE49-F238E27FC236}">
                    <a16:creationId xmlns:a16="http://schemas.microsoft.com/office/drawing/2014/main" id="{5C4A2C4E-8A9A-7D4B-80C7-38D3B0067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696"/>
                <a:ext cx="792" cy="85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84" name="Oval 65">
                <a:extLst>
                  <a:ext uri="{FF2B5EF4-FFF2-40B4-BE49-F238E27FC236}">
                    <a16:creationId xmlns:a16="http://schemas.microsoft.com/office/drawing/2014/main" id="{E400B4ED-54F5-0D4E-AECB-C860E021B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" y="732"/>
                <a:ext cx="96" cy="10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85" name="Oval 66">
                <a:extLst>
                  <a:ext uri="{FF2B5EF4-FFF2-40B4-BE49-F238E27FC236}">
                    <a16:creationId xmlns:a16="http://schemas.microsoft.com/office/drawing/2014/main" id="{81BEA125-6FF6-9A43-AE1F-664E9F7E3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" y="936"/>
                <a:ext cx="96" cy="10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86" name="Oval 67">
                <a:extLst>
                  <a:ext uri="{FF2B5EF4-FFF2-40B4-BE49-F238E27FC236}">
                    <a16:creationId xmlns:a16="http://schemas.microsoft.com/office/drawing/2014/main" id="{E7FCB112-E047-FE43-8C73-CAC88230B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" y="1152"/>
                <a:ext cx="96" cy="10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87" name="Oval 68">
                <a:extLst>
                  <a:ext uri="{FF2B5EF4-FFF2-40B4-BE49-F238E27FC236}">
                    <a16:creationId xmlns:a16="http://schemas.microsoft.com/office/drawing/2014/main" id="{A45C58D9-4CEA-6842-B5BE-130B86CCD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" y="1344"/>
                <a:ext cx="96" cy="10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88" name="Line 69">
                <a:extLst>
                  <a:ext uri="{FF2B5EF4-FFF2-40B4-BE49-F238E27FC236}">
                    <a16:creationId xmlns:a16="http://schemas.microsoft.com/office/drawing/2014/main" id="{31D39B23-BF6B-6A4A-8075-917528374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" y="804"/>
                <a:ext cx="156" cy="15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89" name="Line 70">
                <a:extLst>
                  <a:ext uri="{FF2B5EF4-FFF2-40B4-BE49-F238E27FC236}">
                    <a16:creationId xmlns:a16="http://schemas.microsoft.com/office/drawing/2014/main" id="{C0A8F53F-B2AF-6B4B-BFCD-F4AEF75A0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4" y="1008"/>
                <a:ext cx="156" cy="15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90" name="Line 71">
                <a:extLst>
                  <a:ext uri="{FF2B5EF4-FFF2-40B4-BE49-F238E27FC236}">
                    <a16:creationId xmlns:a16="http://schemas.microsoft.com/office/drawing/2014/main" id="{06B86DEF-D5AC-2C4C-AA53-734112358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8" y="1224"/>
                <a:ext cx="156" cy="15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14362" name="Group 72">
              <a:extLst>
                <a:ext uri="{FF2B5EF4-FFF2-40B4-BE49-F238E27FC236}">
                  <a16:creationId xmlns:a16="http://schemas.microsoft.com/office/drawing/2014/main" id="{8A3047B4-15A9-854F-B313-45133B8B4D06}"/>
                </a:ext>
              </a:extLst>
            </p:cNvPr>
            <p:cNvGrpSpPr>
              <a:grpSpLocks/>
            </p:cNvGrpSpPr>
            <p:nvPr/>
          </p:nvGrpSpPr>
          <p:grpSpPr bwMode="auto">
            <a:xfrm rot="2469911">
              <a:off x="4476" y="528"/>
              <a:ext cx="792" cy="852"/>
              <a:chOff x="336" y="696"/>
              <a:chExt cx="792" cy="852"/>
            </a:xfrm>
          </p:grpSpPr>
          <p:sp>
            <p:nvSpPr>
              <p:cNvPr id="2075" name="Line 73">
                <a:extLst>
                  <a:ext uri="{FF2B5EF4-FFF2-40B4-BE49-F238E27FC236}">
                    <a16:creationId xmlns:a16="http://schemas.microsoft.com/office/drawing/2014/main" id="{59E151A2-2F51-BD43-A7F6-2B33BAC99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696"/>
                <a:ext cx="792" cy="85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76" name="Oval 74">
                <a:extLst>
                  <a:ext uri="{FF2B5EF4-FFF2-40B4-BE49-F238E27FC236}">
                    <a16:creationId xmlns:a16="http://schemas.microsoft.com/office/drawing/2014/main" id="{0B76E395-59CA-0640-B735-423C40E54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" y="732"/>
                <a:ext cx="96" cy="10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77" name="Oval 75">
                <a:extLst>
                  <a:ext uri="{FF2B5EF4-FFF2-40B4-BE49-F238E27FC236}">
                    <a16:creationId xmlns:a16="http://schemas.microsoft.com/office/drawing/2014/main" id="{9BDA0EF6-C942-D341-ACB5-B8827DD59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" y="936"/>
                <a:ext cx="96" cy="10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78" name="Oval 76">
                <a:extLst>
                  <a:ext uri="{FF2B5EF4-FFF2-40B4-BE49-F238E27FC236}">
                    <a16:creationId xmlns:a16="http://schemas.microsoft.com/office/drawing/2014/main" id="{402928C0-3E9A-AD49-8FB1-F376A188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" y="1151"/>
                <a:ext cx="96" cy="10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79" name="Oval 77">
                <a:extLst>
                  <a:ext uri="{FF2B5EF4-FFF2-40B4-BE49-F238E27FC236}">
                    <a16:creationId xmlns:a16="http://schemas.microsoft.com/office/drawing/2014/main" id="{16EE1498-B677-934F-9338-2C640A9DA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" y="1344"/>
                <a:ext cx="96" cy="10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80" name="Line 78">
                <a:extLst>
                  <a:ext uri="{FF2B5EF4-FFF2-40B4-BE49-F238E27FC236}">
                    <a16:creationId xmlns:a16="http://schemas.microsoft.com/office/drawing/2014/main" id="{62905C38-841D-3947-9484-092DA5748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" y="804"/>
                <a:ext cx="156" cy="15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81" name="Line 79">
                <a:extLst>
                  <a:ext uri="{FF2B5EF4-FFF2-40B4-BE49-F238E27FC236}">
                    <a16:creationId xmlns:a16="http://schemas.microsoft.com/office/drawing/2014/main" id="{4A2D567C-371B-BD4E-BBDB-9CA8D95B8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4" y="1008"/>
                <a:ext cx="156" cy="15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82" name="Line 80">
                <a:extLst>
                  <a:ext uri="{FF2B5EF4-FFF2-40B4-BE49-F238E27FC236}">
                    <a16:creationId xmlns:a16="http://schemas.microsoft.com/office/drawing/2014/main" id="{8829BA25-3C66-2448-86EE-39C995BC5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8" y="1224"/>
                <a:ext cx="156" cy="15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</p:grpSp>
      <p:sp>
        <p:nvSpPr>
          <p:cNvPr id="3158" name="Text Box 86">
            <a:extLst>
              <a:ext uri="{FF2B5EF4-FFF2-40B4-BE49-F238E27FC236}">
                <a16:creationId xmlns:a16="http://schemas.microsoft.com/office/drawing/2014/main" id="{4BB05784-433F-1049-B9CA-2746E3FAD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51656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r>
              <a:rPr lang="en-US" altLang="zh-CN" sz="2800" b="1" i="1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159" name="Text Box 87">
            <a:extLst>
              <a:ext uri="{FF2B5EF4-FFF2-40B4-BE49-F238E27FC236}">
                <a16:creationId xmlns:a16="http://schemas.microsoft.com/office/drawing/2014/main" id="{392A5F0A-B92F-6C4E-BB63-0A5D11042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727700"/>
            <a:ext cx="38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r>
              <a:rPr lang="en-US" altLang="zh-CN" sz="3600">
                <a:solidFill>
                  <a:srgbClr val="FF0066"/>
                </a:solidFill>
              </a:rPr>
              <a:t>e</a:t>
            </a:r>
          </a:p>
        </p:txBody>
      </p:sp>
      <p:sp>
        <p:nvSpPr>
          <p:cNvPr id="3160" name="Rectangle 88">
            <a:extLst>
              <a:ext uri="{FF2B5EF4-FFF2-40B4-BE49-F238E27FC236}">
                <a16:creationId xmlns:a16="http://schemas.microsoft.com/office/drawing/2014/main" id="{73BB216E-72BE-C042-A748-D682BE7D1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81075"/>
            <a:ext cx="84248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charset="0"/>
              <a:buChar char="ü"/>
              <a:defRPr/>
            </a:pPr>
            <a:r>
              <a:rPr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华文楷体" charset="0"/>
                <a:cs typeface="华文楷体" charset="0"/>
              </a:rPr>
              <a:t>改变光的偏振态；</a:t>
            </a:r>
          </a:p>
          <a:p>
            <a:pPr>
              <a:buFont typeface="Wingdings" charset="0"/>
              <a:buChar char="ü"/>
              <a:defRPr/>
            </a:pPr>
            <a:r>
              <a:rPr lang="zh-CN" altLang="en-US" sz="2800" b="1">
                <a:solidFill>
                  <a:srgbClr val="FFFF00"/>
                </a:solidFill>
                <a:latin typeface="Times New Roman" charset="0"/>
                <a:ea typeface="华文楷体" charset="0"/>
                <a:cs typeface="华文楷体" charset="0"/>
              </a:rPr>
              <a:t>表面互相平行、光轴与晶体表面平行的单轴晶体。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  <p:bldP spid="3077" grpId="0" autoUpdateAnimBg="0"/>
      <p:bldP spid="3078" grpId="0" autoUpdateAnimBg="0"/>
      <p:bldP spid="3082" grpId="0" autoUpdateAnimBg="0"/>
      <p:bldP spid="3083" grpId="0" autoUpdateAnimBg="0"/>
      <p:bldP spid="3158" grpId="0"/>
      <p:bldP spid="31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660CA178-F422-B04E-BC68-AA1BE6100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49300"/>
            <a:ext cx="8642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FF00"/>
              </a:buClr>
              <a:buFont typeface="Monotype Sorts" charset="0"/>
              <a:buNone/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圆偏振光通过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</a:rPr>
              <a:t>l/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波片后仍为圆偏振光，但</a:t>
            </a:r>
          </a:p>
          <a:p>
            <a:pPr eaLnBrk="1" hangingPunct="1">
              <a:lnSpc>
                <a:spcPct val="150000"/>
              </a:lnSpc>
              <a:buClr>
                <a:srgbClr val="FFFF00"/>
              </a:buClr>
              <a:buFont typeface="Monotype Sorts" charset="0"/>
              <a:buNone/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转动方向与原来的相反</a:t>
            </a:r>
          </a:p>
        </p:txBody>
      </p:sp>
      <p:grpSp>
        <p:nvGrpSpPr>
          <p:cNvPr id="17411" name="Group 3">
            <a:extLst>
              <a:ext uri="{FF2B5EF4-FFF2-40B4-BE49-F238E27FC236}">
                <a16:creationId xmlns:a16="http://schemas.microsoft.com/office/drawing/2014/main" id="{02887A86-DC8E-F543-A9A3-3E296735C451}"/>
              </a:ext>
            </a:extLst>
          </p:cNvPr>
          <p:cNvGrpSpPr>
            <a:grpSpLocks/>
          </p:cNvGrpSpPr>
          <p:nvPr/>
        </p:nvGrpSpPr>
        <p:grpSpPr bwMode="auto">
          <a:xfrm>
            <a:off x="2305050" y="3048000"/>
            <a:ext cx="1028700" cy="2609850"/>
            <a:chOff x="1008" y="2424"/>
            <a:chExt cx="648" cy="1644"/>
          </a:xfrm>
        </p:grpSpPr>
        <p:grpSp>
          <p:nvGrpSpPr>
            <p:cNvPr id="25626" name="Group 4">
              <a:extLst>
                <a:ext uri="{FF2B5EF4-FFF2-40B4-BE49-F238E27FC236}">
                  <a16:creationId xmlns:a16="http://schemas.microsoft.com/office/drawing/2014/main" id="{5433AE13-8F17-0945-ACBD-38DF01830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424"/>
              <a:ext cx="648" cy="1644"/>
              <a:chOff x="2172" y="936"/>
              <a:chExt cx="648" cy="1644"/>
            </a:xfrm>
          </p:grpSpPr>
          <p:sp>
            <p:nvSpPr>
              <p:cNvPr id="25628" name="Freeform 5">
                <a:extLst>
                  <a:ext uri="{FF2B5EF4-FFF2-40B4-BE49-F238E27FC236}">
                    <a16:creationId xmlns:a16="http://schemas.microsoft.com/office/drawing/2014/main" id="{608DE8DA-09AA-334E-AE3E-08927ADBB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936"/>
                <a:ext cx="480" cy="1644"/>
              </a:xfrm>
              <a:custGeom>
                <a:avLst/>
                <a:gdLst>
                  <a:gd name="T0" fmla="*/ 0 w 480"/>
                  <a:gd name="T1" fmla="*/ 1164 h 1644"/>
                  <a:gd name="T2" fmla="*/ 480 w 480"/>
                  <a:gd name="T3" fmla="*/ 1644 h 1644"/>
                  <a:gd name="T4" fmla="*/ 480 w 480"/>
                  <a:gd name="T5" fmla="*/ 480 h 1644"/>
                  <a:gd name="T6" fmla="*/ 0 w 480"/>
                  <a:gd name="T7" fmla="*/ 0 h 1644"/>
                  <a:gd name="T8" fmla="*/ 0 w 480"/>
                  <a:gd name="T9" fmla="*/ 1164 h 1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0" h="1644">
                    <a:moveTo>
                      <a:pt x="0" y="1164"/>
                    </a:moveTo>
                    <a:lnTo>
                      <a:pt x="480" y="1644"/>
                    </a:lnTo>
                    <a:lnTo>
                      <a:pt x="480" y="480"/>
                    </a:lnTo>
                    <a:lnTo>
                      <a:pt x="0" y="0"/>
                    </a:lnTo>
                    <a:lnTo>
                      <a:pt x="0" y="11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00"/>
                  </a:gs>
                  <a:gs pos="100000">
                    <a:srgbClr val="00BA00"/>
                  </a:gs>
                </a:gsLst>
                <a:lin ang="2700000" scaled="1"/>
              </a:gra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  <p:sp>
            <p:nvSpPr>
              <p:cNvPr id="25629" name="Freeform 6">
                <a:extLst>
                  <a:ext uri="{FF2B5EF4-FFF2-40B4-BE49-F238E27FC236}">
                    <a16:creationId xmlns:a16="http://schemas.microsoft.com/office/drawing/2014/main" id="{C26D9A03-F158-4948-B4F7-9353E2217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948"/>
                <a:ext cx="648" cy="468"/>
              </a:xfrm>
              <a:custGeom>
                <a:avLst/>
                <a:gdLst>
                  <a:gd name="T0" fmla="*/ 234 w 636"/>
                  <a:gd name="T1" fmla="*/ 0 h 456"/>
                  <a:gd name="T2" fmla="*/ 825 w 636"/>
                  <a:gd name="T3" fmla="*/ 656 h 456"/>
                  <a:gd name="T4" fmla="*/ 593 w 636"/>
                  <a:gd name="T5" fmla="*/ 656 h 456"/>
                  <a:gd name="T6" fmla="*/ 0 w 636"/>
                  <a:gd name="T7" fmla="*/ 0 h 456"/>
                  <a:gd name="T8" fmla="*/ 234 w 636"/>
                  <a:gd name="T9" fmla="*/ 0 h 4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6" h="456">
                    <a:moveTo>
                      <a:pt x="180" y="0"/>
                    </a:moveTo>
                    <a:lnTo>
                      <a:pt x="636" y="456"/>
                    </a:lnTo>
                    <a:lnTo>
                      <a:pt x="456" y="456"/>
                    </a:lnTo>
                    <a:lnTo>
                      <a:pt x="0" y="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  <p:sp>
            <p:nvSpPr>
              <p:cNvPr id="11294" name="Rectangle 7">
                <a:extLst>
                  <a:ext uri="{FF2B5EF4-FFF2-40B4-BE49-F238E27FC236}">
                    <a16:creationId xmlns:a16="http://schemas.microsoft.com/office/drawing/2014/main" id="{B817A157-6F96-6849-A9C9-3499EA365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416"/>
                <a:ext cx="168" cy="1152"/>
              </a:xfrm>
              <a:prstGeom prst="rect">
                <a:avLst/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76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11291" name="Line 8">
              <a:extLst>
                <a:ext uri="{FF2B5EF4-FFF2-40B4-BE49-F238E27FC236}">
                  <a16:creationId xmlns:a16="http://schemas.microsoft.com/office/drawing/2014/main" id="{A7CC8EFA-76B8-A849-A6EA-108CC3119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2" y="2712"/>
              <a:ext cx="0" cy="9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7417" name="Group 9">
            <a:extLst>
              <a:ext uri="{FF2B5EF4-FFF2-40B4-BE49-F238E27FC236}">
                <a16:creationId xmlns:a16="http://schemas.microsoft.com/office/drawing/2014/main" id="{97B9EABF-76BD-E64D-9ECE-37F9DB229CCC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981450"/>
            <a:ext cx="1162050" cy="533400"/>
            <a:chOff x="804" y="2508"/>
            <a:chExt cx="840" cy="336"/>
          </a:xfrm>
        </p:grpSpPr>
        <p:sp>
          <p:nvSpPr>
            <p:cNvPr id="11280" name="Line 10">
              <a:extLst>
                <a:ext uri="{FF2B5EF4-FFF2-40B4-BE49-F238E27FC236}">
                  <a16:creationId xmlns:a16="http://schemas.microsoft.com/office/drawing/2014/main" id="{83469F23-7585-1D4A-B983-AD58B0B63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688"/>
              <a:ext cx="81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grpSp>
          <p:nvGrpSpPr>
            <p:cNvPr id="25617" name="Group 11">
              <a:extLst>
                <a:ext uri="{FF2B5EF4-FFF2-40B4-BE49-F238E27FC236}">
                  <a16:creationId xmlns:a16="http://schemas.microsoft.com/office/drawing/2014/main" id="{FC2F40C6-488F-784E-8981-E9CA2B860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4" y="2520"/>
              <a:ext cx="240" cy="324"/>
              <a:chOff x="804" y="2520"/>
              <a:chExt cx="240" cy="324"/>
            </a:xfrm>
          </p:grpSpPr>
          <p:sp>
            <p:nvSpPr>
              <p:cNvPr id="11288" name="Oval 12">
                <a:extLst>
                  <a:ext uri="{FF2B5EF4-FFF2-40B4-BE49-F238E27FC236}">
                    <a16:creationId xmlns:a16="http://schemas.microsoft.com/office/drawing/2014/main" id="{1BCF5F73-7212-E34C-897B-97DBE9637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2520"/>
                <a:ext cx="240" cy="324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00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1289" name="Line 13">
                <a:extLst>
                  <a:ext uri="{FF2B5EF4-FFF2-40B4-BE49-F238E27FC236}">
                    <a16:creationId xmlns:a16="http://schemas.microsoft.com/office/drawing/2014/main" id="{D0335774-6BC2-1E4D-97B1-ECE1698F4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4226">
                <a:off x="1032" y="2640"/>
                <a:ext cx="0" cy="18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25618" name="Group 14">
              <a:extLst>
                <a:ext uri="{FF2B5EF4-FFF2-40B4-BE49-F238E27FC236}">
                  <a16:creationId xmlns:a16="http://schemas.microsoft.com/office/drawing/2014/main" id="{AE937CCE-895E-8249-83E7-BF4ED3961D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0" y="2508"/>
              <a:ext cx="240" cy="324"/>
              <a:chOff x="1080" y="2520"/>
              <a:chExt cx="240" cy="324"/>
            </a:xfrm>
          </p:grpSpPr>
          <p:sp>
            <p:nvSpPr>
              <p:cNvPr id="11286" name="Oval 15">
                <a:extLst>
                  <a:ext uri="{FF2B5EF4-FFF2-40B4-BE49-F238E27FC236}">
                    <a16:creationId xmlns:a16="http://schemas.microsoft.com/office/drawing/2014/main" id="{9B1CACE0-E7E2-D546-A880-F677351F0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2" y="2520"/>
                <a:ext cx="240" cy="324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00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1287" name="Line 16">
                <a:extLst>
                  <a:ext uri="{FF2B5EF4-FFF2-40B4-BE49-F238E27FC236}">
                    <a16:creationId xmlns:a16="http://schemas.microsoft.com/office/drawing/2014/main" id="{75AB7F62-F6B3-1448-A5EE-8EE22D6DF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4226">
                <a:off x="1296" y="2652"/>
                <a:ext cx="1" cy="18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25619" name="Group 17">
              <a:extLst>
                <a:ext uri="{FF2B5EF4-FFF2-40B4-BE49-F238E27FC236}">
                  <a16:creationId xmlns:a16="http://schemas.microsoft.com/office/drawing/2014/main" id="{CE6EBC91-E520-564F-8659-1FF10396F4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8" y="2508"/>
              <a:ext cx="240" cy="324"/>
              <a:chOff x="1368" y="2508"/>
              <a:chExt cx="240" cy="324"/>
            </a:xfrm>
          </p:grpSpPr>
          <p:sp>
            <p:nvSpPr>
              <p:cNvPr id="11284" name="Oval 18">
                <a:extLst>
                  <a:ext uri="{FF2B5EF4-FFF2-40B4-BE49-F238E27FC236}">
                    <a16:creationId xmlns:a16="http://schemas.microsoft.com/office/drawing/2014/main" id="{A216DA16-1A20-B445-8A06-847BF14A2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6" y="2508"/>
                <a:ext cx="242" cy="324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00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1285" name="Line 19">
                <a:extLst>
                  <a:ext uri="{FF2B5EF4-FFF2-40B4-BE49-F238E27FC236}">
                    <a16:creationId xmlns:a16="http://schemas.microsoft.com/office/drawing/2014/main" id="{3BC1EAF1-529F-4C4D-A336-A24A9AEC7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4226">
                <a:off x="1597" y="2639"/>
                <a:ext cx="0" cy="179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</p:grpSp>
      <p:grpSp>
        <p:nvGrpSpPr>
          <p:cNvPr id="17428" name="Group 20">
            <a:extLst>
              <a:ext uri="{FF2B5EF4-FFF2-40B4-BE49-F238E27FC236}">
                <a16:creationId xmlns:a16="http://schemas.microsoft.com/office/drawing/2014/main" id="{12E8BB2E-BA4C-9646-B739-B8A57A4FF798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3981450"/>
            <a:ext cx="1371600" cy="533400"/>
            <a:chOff x="2088" y="2508"/>
            <a:chExt cx="1020" cy="336"/>
          </a:xfrm>
        </p:grpSpPr>
        <p:sp>
          <p:nvSpPr>
            <p:cNvPr id="11270" name="Line 21">
              <a:extLst>
                <a:ext uri="{FF2B5EF4-FFF2-40B4-BE49-F238E27FC236}">
                  <a16:creationId xmlns:a16="http://schemas.microsoft.com/office/drawing/2014/main" id="{96B4F063-8667-5D46-8EA1-AF04C931D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8" y="2700"/>
              <a:ext cx="102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grpSp>
          <p:nvGrpSpPr>
            <p:cNvPr id="25607" name="Group 22">
              <a:extLst>
                <a:ext uri="{FF2B5EF4-FFF2-40B4-BE49-F238E27FC236}">
                  <a16:creationId xmlns:a16="http://schemas.microsoft.com/office/drawing/2014/main" id="{EE0B51F6-FA8C-3744-8C18-09487083B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0" y="2520"/>
              <a:ext cx="240" cy="324"/>
              <a:chOff x="2100" y="2520"/>
              <a:chExt cx="240" cy="324"/>
            </a:xfrm>
          </p:grpSpPr>
          <p:sp>
            <p:nvSpPr>
              <p:cNvPr id="11278" name="Oval 23">
                <a:extLst>
                  <a:ext uri="{FF2B5EF4-FFF2-40B4-BE49-F238E27FC236}">
                    <a16:creationId xmlns:a16="http://schemas.microsoft.com/office/drawing/2014/main" id="{0BABFFC7-E116-F94A-B648-F4D7EC82F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" y="2520"/>
                <a:ext cx="240" cy="324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00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1279" name="Line 24">
                <a:extLst>
                  <a:ext uri="{FF2B5EF4-FFF2-40B4-BE49-F238E27FC236}">
                    <a16:creationId xmlns:a16="http://schemas.microsoft.com/office/drawing/2014/main" id="{D5CE51EE-A0DC-1248-9BA8-9A9DBAD92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9518" flipH="1" flipV="1">
                <a:off x="2328" y="2568"/>
                <a:ext cx="1" cy="18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25608" name="Group 25">
              <a:extLst>
                <a:ext uri="{FF2B5EF4-FFF2-40B4-BE49-F238E27FC236}">
                  <a16:creationId xmlns:a16="http://schemas.microsoft.com/office/drawing/2014/main" id="{D21D8ACE-6036-A54F-91E8-8B73812A0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2" y="2508"/>
              <a:ext cx="240" cy="324"/>
              <a:chOff x="2100" y="2520"/>
              <a:chExt cx="240" cy="324"/>
            </a:xfrm>
          </p:grpSpPr>
          <p:sp>
            <p:nvSpPr>
              <p:cNvPr id="11276" name="Oval 26">
                <a:extLst>
                  <a:ext uri="{FF2B5EF4-FFF2-40B4-BE49-F238E27FC236}">
                    <a16:creationId xmlns:a16="http://schemas.microsoft.com/office/drawing/2014/main" id="{F3DECDEB-3EFA-3C4D-A18D-F2EFB66E1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8" y="2520"/>
                <a:ext cx="242" cy="324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00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1277" name="Line 27">
                <a:extLst>
                  <a:ext uri="{FF2B5EF4-FFF2-40B4-BE49-F238E27FC236}">
                    <a16:creationId xmlns:a16="http://schemas.microsoft.com/office/drawing/2014/main" id="{0997F7C7-3156-DF47-A030-BA61A8B0B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9518" flipH="1" flipV="1">
                <a:off x="2330" y="2568"/>
                <a:ext cx="1" cy="18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25609" name="Group 28">
              <a:extLst>
                <a:ext uri="{FF2B5EF4-FFF2-40B4-BE49-F238E27FC236}">
                  <a16:creationId xmlns:a16="http://schemas.microsoft.com/office/drawing/2014/main" id="{1B5EBB9B-6878-BD4F-B677-5EC0BE13DE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0" y="2520"/>
              <a:ext cx="240" cy="324"/>
              <a:chOff x="2100" y="2520"/>
              <a:chExt cx="240" cy="324"/>
            </a:xfrm>
          </p:grpSpPr>
          <p:sp>
            <p:nvSpPr>
              <p:cNvPr id="11274" name="Oval 29">
                <a:extLst>
                  <a:ext uri="{FF2B5EF4-FFF2-40B4-BE49-F238E27FC236}">
                    <a16:creationId xmlns:a16="http://schemas.microsoft.com/office/drawing/2014/main" id="{E1937CBC-6C7A-EA4B-BEE3-B28CDA087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" y="2520"/>
                <a:ext cx="242" cy="324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00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1275" name="Line 30">
                <a:extLst>
                  <a:ext uri="{FF2B5EF4-FFF2-40B4-BE49-F238E27FC236}">
                    <a16:creationId xmlns:a16="http://schemas.microsoft.com/office/drawing/2014/main" id="{0212CD8C-0DA8-8344-BB49-000550BBA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9518" flipH="1" flipV="1">
                <a:off x="2330" y="2568"/>
                <a:ext cx="1" cy="18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31E3473-9AF6-8249-968A-B6B94BE57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/>
              <a:t>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5BECB0F-BE6A-A944-8451-AEDA3F450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4641850" cy="914400"/>
          </a:xfrm>
        </p:spPr>
        <p:txBody>
          <a:bodyPr lIns="92075" tIns="46038" rIns="92075" bIns="46038"/>
          <a:lstStyle/>
          <a:p>
            <a:pPr algn="just" eaLnBrk="1" hangingPunct="1">
              <a:spcAft>
                <a:spcPct val="30000"/>
              </a:spcAft>
              <a:buFontTx/>
              <a:buNone/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四</a:t>
            </a:r>
            <a:r>
              <a:rPr lang="en-US" altLang="zh-CN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. 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偏振光的检验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71A7647B-95DE-7644-A895-2B3D71F6A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03275"/>
            <a:ext cx="67818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方法：</a:t>
            </a:r>
            <a:endParaRPr lang="zh-CN" altLang="en-US" sz="3600">
              <a:solidFill>
                <a:srgbClr val="FF3300"/>
              </a:solidFill>
              <a:latin typeface="黑体" charset="0"/>
              <a:ea typeface="黑体" charset="0"/>
              <a:cs typeface="黑体" charset="0"/>
            </a:endParaRPr>
          </a:p>
          <a:p>
            <a:pPr eaLnBrk="1" hangingPunct="1">
              <a:lnSpc>
                <a:spcPct val="130000"/>
              </a:lnSpc>
              <a:spcAft>
                <a:spcPct val="40000"/>
              </a:spcAft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第一步：让光通过检偏器</a:t>
            </a:r>
            <a:r>
              <a:rPr lang="en-US" altLang="zh-CN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,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并让检偏器旋转一周，则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EA000F96-40AA-6F46-B2C0-3F80F246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87688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Clr>
                <a:srgbClr val="FFFF00"/>
              </a:buClr>
              <a:buSzPct val="75000"/>
              <a:buFont typeface="Monotype Sorts" charset="0"/>
              <a:buChar char="F"/>
              <a:defRPr/>
            </a:pP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线偏振光</a:t>
            </a:r>
            <a:r>
              <a:rPr lang="en-US" altLang="zh-CN" sz="3600" b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: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两次光强最大</a:t>
            </a:r>
            <a:r>
              <a:rPr lang="en-US" altLang="zh-CN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,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两次为零</a:t>
            </a:r>
            <a:endParaRPr lang="zh-CN" altLang="en-US" sz="3600" b="1">
              <a:solidFill>
                <a:schemeClr val="bg1"/>
              </a:solidFill>
              <a:latin typeface="宋体" charset="0"/>
            </a:endParaRP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1A75AA0E-F746-D74C-B67C-243E776C9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89375"/>
            <a:ext cx="91440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rgbClr val="FFFF00"/>
              </a:buClr>
              <a:buSzPct val="75000"/>
              <a:buFont typeface="Monotype Sorts" charset="0"/>
              <a:buChar char="F"/>
              <a:defRPr/>
            </a:pP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部分偏振光和椭圆偏振光：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两次光强最大</a:t>
            </a:r>
            <a:r>
              <a:rPr lang="en-US" altLang="zh-CN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,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两次最小</a:t>
            </a:r>
            <a:r>
              <a:rPr lang="en-US" altLang="zh-CN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,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但不为零</a:t>
            </a:r>
          </a:p>
        </p:txBody>
      </p:sp>
      <p:grpSp>
        <p:nvGrpSpPr>
          <p:cNvPr id="18439" name="Group 7">
            <a:extLst>
              <a:ext uri="{FF2B5EF4-FFF2-40B4-BE49-F238E27FC236}">
                <a16:creationId xmlns:a16="http://schemas.microsoft.com/office/drawing/2014/main" id="{DE560992-050C-6F4A-B592-92599013AE95}"/>
              </a:ext>
            </a:extLst>
          </p:cNvPr>
          <p:cNvGrpSpPr>
            <a:grpSpLocks/>
          </p:cNvGrpSpPr>
          <p:nvPr/>
        </p:nvGrpSpPr>
        <p:grpSpPr bwMode="auto">
          <a:xfrm>
            <a:off x="6743700" y="514350"/>
            <a:ext cx="2400300" cy="1771650"/>
            <a:chOff x="4248" y="180"/>
            <a:chExt cx="1512" cy="1116"/>
          </a:xfrm>
        </p:grpSpPr>
        <p:grpSp>
          <p:nvGrpSpPr>
            <p:cNvPr id="26637" name="Group 8">
              <a:extLst>
                <a:ext uri="{FF2B5EF4-FFF2-40B4-BE49-F238E27FC236}">
                  <a16:creationId xmlns:a16="http://schemas.microsoft.com/office/drawing/2014/main" id="{44C6692F-0DD9-4341-A9B0-3379F3FCD5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8" y="180"/>
              <a:ext cx="564" cy="1104"/>
              <a:chOff x="960" y="720"/>
              <a:chExt cx="564" cy="1104"/>
            </a:xfrm>
          </p:grpSpPr>
          <p:sp>
            <p:nvSpPr>
              <p:cNvPr id="12303" name="Oval 9">
                <a:extLst>
                  <a:ext uri="{FF2B5EF4-FFF2-40B4-BE49-F238E27FC236}">
                    <a16:creationId xmlns:a16="http://schemas.microsoft.com/office/drawing/2014/main" id="{D7595AC7-B4A9-014B-9D79-7C7821972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720"/>
                <a:ext cx="504" cy="1104"/>
              </a:xfrm>
              <a:prstGeom prst="ellipse">
                <a:avLst/>
              </a:prstGeom>
              <a:gradFill rotWithShape="0">
                <a:gsLst>
                  <a:gs pos="0">
                    <a:srgbClr val="007676"/>
                  </a:gs>
                  <a:gs pos="50000">
                    <a:srgbClr val="00FFFF"/>
                  </a:gs>
                  <a:gs pos="100000">
                    <a:srgbClr val="007676"/>
                  </a:gs>
                </a:gsLst>
                <a:lin ang="5400000" scaled="1"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2304" name="Oval 10">
                <a:extLst>
                  <a:ext uri="{FF2B5EF4-FFF2-40B4-BE49-F238E27FC236}">
                    <a16:creationId xmlns:a16="http://schemas.microsoft.com/office/drawing/2014/main" id="{43C46454-0618-9D4B-8D40-957BB5B78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504" cy="1104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18443" name="AutoShape 11">
              <a:extLst>
                <a:ext uri="{FF2B5EF4-FFF2-40B4-BE49-F238E27FC236}">
                  <a16:creationId xmlns:a16="http://schemas.microsoft.com/office/drawing/2014/main" id="{5E4045B9-BB23-9449-95C6-3E693CD9B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984"/>
              <a:ext cx="792" cy="312"/>
            </a:xfrm>
            <a:prstGeom prst="wedgeRectCallout">
              <a:avLst>
                <a:gd name="adj1" fmla="val -90657"/>
                <a:gd name="adj2" fmla="val -10898"/>
              </a:avLst>
            </a:prstGeom>
            <a:solidFill>
              <a:schemeClr val="tx2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imes New Roman" charset="0"/>
                  <a:ea typeface="宋体" charset="0"/>
                  <a:cs typeface="宋体" charset="0"/>
                </a:rPr>
                <a:t>检偏</a:t>
              </a:r>
              <a:r>
                <a:rPr lang="zh-CN" altLang="en-US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imes New Roman" charset="0"/>
                  <a:ea typeface="宋体" charset="0"/>
                  <a:cs typeface="宋体" charset="0"/>
                </a:rPr>
                <a:t>器</a:t>
              </a:r>
              <a:endParaRPr lang="zh-CN" altLang="en-US" sz="2800" b="1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8444" name="Group 12">
            <a:extLst>
              <a:ext uri="{FF2B5EF4-FFF2-40B4-BE49-F238E27FC236}">
                <a16:creationId xmlns:a16="http://schemas.microsoft.com/office/drawing/2014/main" id="{3568A1BB-CF78-1C49-AF03-7A5AFAF10592}"/>
              </a:ext>
            </a:extLst>
          </p:cNvPr>
          <p:cNvGrpSpPr>
            <a:grpSpLocks/>
          </p:cNvGrpSpPr>
          <p:nvPr/>
        </p:nvGrpSpPr>
        <p:grpSpPr bwMode="auto">
          <a:xfrm>
            <a:off x="6153150" y="1428750"/>
            <a:ext cx="2362200" cy="0"/>
            <a:chOff x="3876" y="756"/>
            <a:chExt cx="1488" cy="0"/>
          </a:xfrm>
        </p:grpSpPr>
        <p:sp>
          <p:nvSpPr>
            <p:cNvPr id="12299" name="Line 13">
              <a:extLst>
                <a:ext uri="{FF2B5EF4-FFF2-40B4-BE49-F238E27FC236}">
                  <a16:creationId xmlns:a16="http://schemas.microsoft.com/office/drawing/2014/main" id="{14D7FD2D-BFE1-6E48-8AE9-331777384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756"/>
              <a:ext cx="639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2300" name="Line 14">
              <a:extLst>
                <a:ext uri="{FF2B5EF4-FFF2-40B4-BE49-F238E27FC236}">
                  <a16:creationId xmlns:a16="http://schemas.microsoft.com/office/drawing/2014/main" id="{6C5DAF5F-C0DF-214E-B7A1-5F4524168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5" y="756"/>
              <a:ext cx="54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8447" name="AutoShape 15">
            <a:extLst>
              <a:ext uri="{FF2B5EF4-FFF2-40B4-BE49-F238E27FC236}">
                <a16:creationId xmlns:a16="http://schemas.microsoft.com/office/drawing/2014/main" id="{6B3F6ADA-301C-424D-AC89-CAC050D46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476250"/>
            <a:ext cx="1123950" cy="533400"/>
          </a:xfrm>
          <a:prstGeom prst="curvedDownArrow">
            <a:avLst>
              <a:gd name="adj1" fmla="val 42143"/>
              <a:gd name="adj2" fmla="val 84286"/>
              <a:gd name="adj3" fmla="val 33333"/>
            </a:avLst>
          </a:prstGeom>
          <a:solidFill>
            <a:srgbClr val="FF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8448" name="Rectangle 16">
            <a:extLst>
              <a:ext uri="{FF2B5EF4-FFF2-40B4-BE49-F238E27FC236}">
                <a16:creationId xmlns:a16="http://schemas.microsoft.com/office/drawing/2014/main" id="{D77A0127-BB0B-A94F-A997-B0D0169C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5516563"/>
            <a:ext cx="9142412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spcAft>
                <a:spcPct val="30000"/>
              </a:spcAft>
              <a:buClr>
                <a:srgbClr val="FFFF00"/>
              </a:buClr>
              <a:buFontTx/>
              <a:buChar char="•"/>
              <a:defRPr/>
            </a:pP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  <a:ea typeface="宋体" charset="0"/>
                <a:cs typeface="宋体" charset="0"/>
              </a:rPr>
              <a:t>自然光和圆偏振光：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  <a:ea typeface="宋体" charset="0"/>
                <a:cs typeface="宋体" charset="0"/>
              </a:rPr>
              <a:t>光强始终不变</a:t>
            </a:r>
            <a:endParaRPr lang="zh-CN" altLang="en-US" sz="3600" b="1">
              <a:solidFill>
                <a:schemeClr val="bg1"/>
              </a:solidFill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  <p:bldP spid="18436" grpId="0" build="p" autoUpdateAnimBg="0"/>
      <p:bldP spid="18437" grpId="0" autoUpdateAnimBg="0"/>
      <p:bldP spid="18438" grpId="0" autoUpdateAnimBg="0"/>
      <p:bldP spid="18447" grpId="0" animBg="1"/>
      <p:bldP spid="1844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1B03119-300A-EC4B-846C-DC3EA2DD1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/>
              <a:t> 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50915F99-FDF0-0B46-9CC1-BB0FEEF88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3538"/>
            <a:ext cx="91440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第二步：区别自然光与圆偏振光， 部分偏振光与椭圆偏振光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975D4B3F-A8F6-3C41-A4D5-E0D7D4615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93913"/>
            <a:ext cx="91440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FF00"/>
              </a:buClr>
              <a:buSzPct val="75000"/>
              <a:buFont typeface="Monotype Sorts" charset="0"/>
              <a:buChar char="F"/>
              <a:defRPr/>
            </a:pP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圆偏振光和椭圆偏振光</a:t>
            </a: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由两个有确定位相差的相互垂直的光振动合成而成</a:t>
            </a:r>
            <a:endParaRPr lang="zh-CN" altLang="en-US" sz="3600" b="1">
              <a:solidFill>
                <a:schemeClr val="bg1"/>
              </a:solidFill>
              <a:latin typeface="宋体" charset="0"/>
            </a:endParaRP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F73AA9AE-994B-D84A-ADA3-8B71A7CD2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29063"/>
            <a:ext cx="91440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FF00"/>
              </a:buClr>
              <a:buSzPct val="75000"/>
              <a:buFont typeface="Monotype Sorts" charset="0"/>
              <a:buChar char="F"/>
              <a:defRPr/>
            </a:pP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自然光和部分偏振光：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不同振动面上的光振动彼此独立，即两个相互垂直的振动之间没有恒定的位相差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utoUpdateAnimBg="0"/>
      <p:bldP spid="1946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AAD6948-E707-6E4C-828B-9614564AB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/>
              <a:t>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B07AEFC-F050-A04B-ABF6-B40C07DAF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8" y="304800"/>
            <a:ext cx="9142412" cy="1504950"/>
          </a:xfrm>
        </p:spPr>
        <p:txBody>
          <a:bodyPr lIns="92075" tIns="46038" rIns="92075" bIns="46038"/>
          <a:lstStyle/>
          <a:p>
            <a:pPr algn="just" eaLnBrk="1" hangingPunct="1">
              <a:buClr>
                <a:srgbClr val="FFFF00"/>
              </a:buClr>
              <a:defRPr/>
            </a:pP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基本方法：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在检偏器前加一块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</a:rPr>
              <a:t>l/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波片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800C1980-8CFE-944F-A3BE-ABBD69BB5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44888"/>
            <a:ext cx="6743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Monotype Sorts" pitchFamily="2" charset="2"/>
              <a:buChar char="¬"/>
            </a:pP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区别自然光和圆偏振光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:</a:t>
            </a:r>
            <a:endParaRPr lang="en-US" altLang="zh-CN" sz="36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0485" name="Group 5">
            <a:extLst>
              <a:ext uri="{FF2B5EF4-FFF2-40B4-BE49-F238E27FC236}">
                <a16:creationId xmlns:a16="http://schemas.microsoft.com/office/drawing/2014/main" id="{EE9B0210-0C43-254C-AED9-E5AF27E7134B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504950"/>
            <a:ext cx="2495550" cy="1847850"/>
            <a:chOff x="3384" y="948"/>
            <a:chExt cx="1572" cy="1164"/>
          </a:xfrm>
        </p:grpSpPr>
        <p:grpSp>
          <p:nvGrpSpPr>
            <p:cNvPr id="28690" name="Group 6">
              <a:extLst>
                <a:ext uri="{FF2B5EF4-FFF2-40B4-BE49-F238E27FC236}">
                  <a16:creationId xmlns:a16="http://schemas.microsoft.com/office/drawing/2014/main" id="{8F57CEF5-6901-F74E-AB38-E00957496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4" y="948"/>
              <a:ext cx="564" cy="1104"/>
              <a:chOff x="960" y="720"/>
              <a:chExt cx="564" cy="1104"/>
            </a:xfrm>
          </p:grpSpPr>
          <p:sp>
            <p:nvSpPr>
              <p:cNvPr id="14356" name="Oval 7">
                <a:extLst>
                  <a:ext uri="{FF2B5EF4-FFF2-40B4-BE49-F238E27FC236}">
                    <a16:creationId xmlns:a16="http://schemas.microsoft.com/office/drawing/2014/main" id="{F35370B1-AB1D-4146-A144-ACFC25080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720"/>
                <a:ext cx="504" cy="1104"/>
              </a:xfrm>
              <a:prstGeom prst="ellipse">
                <a:avLst/>
              </a:prstGeom>
              <a:gradFill rotWithShape="0">
                <a:gsLst>
                  <a:gs pos="0">
                    <a:srgbClr val="007676"/>
                  </a:gs>
                  <a:gs pos="50000">
                    <a:srgbClr val="00FFFF"/>
                  </a:gs>
                  <a:gs pos="100000">
                    <a:srgbClr val="007676"/>
                  </a:gs>
                </a:gsLst>
                <a:lin ang="5400000" scaled="1"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4357" name="Oval 8">
                <a:extLst>
                  <a:ext uri="{FF2B5EF4-FFF2-40B4-BE49-F238E27FC236}">
                    <a16:creationId xmlns:a16="http://schemas.microsoft.com/office/drawing/2014/main" id="{4875A3C2-2E3D-4F4C-9FA4-C2010F966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504" cy="1104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14355" name="AutoShape 9">
              <a:extLst>
                <a:ext uri="{FF2B5EF4-FFF2-40B4-BE49-F238E27FC236}">
                  <a16:creationId xmlns:a16="http://schemas.microsoft.com/office/drawing/2014/main" id="{64E40985-6037-5F4F-A82A-FDFB5E4FB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1800"/>
              <a:ext cx="792" cy="312"/>
            </a:xfrm>
            <a:prstGeom prst="wedgeRectCallout">
              <a:avLst>
                <a:gd name="adj1" fmla="val -90657"/>
                <a:gd name="adj2" fmla="val -18588"/>
              </a:avLst>
            </a:prstGeom>
            <a:solidFill>
              <a:schemeClr val="tx2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3200" b="1">
                  <a:solidFill>
                    <a:schemeClr val="bg1"/>
                  </a:solidFill>
                  <a:latin typeface="Times New Roman" charset="0"/>
                  <a:ea typeface="宋体" charset="0"/>
                  <a:cs typeface="宋体" charset="0"/>
                </a:rPr>
                <a:t>检偏器</a:t>
              </a:r>
              <a:endParaRPr lang="zh-CN" altLang="en-US" sz="2800" b="1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20490" name="Group 10">
            <a:extLst>
              <a:ext uri="{FF2B5EF4-FFF2-40B4-BE49-F238E27FC236}">
                <a16:creationId xmlns:a16="http://schemas.microsoft.com/office/drawing/2014/main" id="{C4851ADA-2DA2-EE44-A329-97C01BC07D0C}"/>
              </a:ext>
            </a:extLst>
          </p:cNvPr>
          <p:cNvGrpSpPr>
            <a:grpSpLocks/>
          </p:cNvGrpSpPr>
          <p:nvPr/>
        </p:nvGrpSpPr>
        <p:grpSpPr bwMode="auto">
          <a:xfrm>
            <a:off x="3867150" y="1295400"/>
            <a:ext cx="895350" cy="2209800"/>
            <a:chOff x="1008" y="2424"/>
            <a:chExt cx="648" cy="1644"/>
          </a:xfrm>
        </p:grpSpPr>
        <p:grpSp>
          <p:nvGrpSpPr>
            <p:cNvPr id="28685" name="Group 11">
              <a:extLst>
                <a:ext uri="{FF2B5EF4-FFF2-40B4-BE49-F238E27FC236}">
                  <a16:creationId xmlns:a16="http://schemas.microsoft.com/office/drawing/2014/main" id="{34EA104A-93B5-A445-AF02-A1BABE6A09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424"/>
              <a:ext cx="648" cy="1644"/>
              <a:chOff x="2172" y="936"/>
              <a:chExt cx="648" cy="1644"/>
            </a:xfrm>
          </p:grpSpPr>
          <p:sp>
            <p:nvSpPr>
              <p:cNvPr id="28687" name="Freeform 12">
                <a:extLst>
                  <a:ext uri="{FF2B5EF4-FFF2-40B4-BE49-F238E27FC236}">
                    <a16:creationId xmlns:a16="http://schemas.microsoft.com/office/drawing/2014/main" id="{8EABAA41-86BA-644A-AEB4-76E2D1566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936"/>
                <a:ext cx="480" cy="1644"/>
              </a:xfrm>
              <a:custGeom>
                <a:avLst/>
                <a:gdLst>
                  <a:gd name="T0" fmla="*/ 0 w 480"/>
                  <a:gd name="T1" fmla="*/ 1164 h 1644"/>
                  <a:gd name="T2" fmla="*/ 480 w 480"/>
                  <a:gd name="T3" fmla="*/ 1644 h 1644"/>
                  <a:gd name="T4" fmla="*/ 480 w 480"/>
                  <a:gd name="T5" fmla="*/ 480 h 1644"/>
                  <a:gd name="T6" fmla="*/ 0 w 480"/>
                  <a:gd name="T7" fmla="*/ 0 h 1644"/>
                  <a:gd name="T8" fmla="*/ 0 w 480"/>
                  <a:gd name="T9" fmla="*/ 1164 h 1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0" h="1644">
                    <a:moveTo>
                      <a:pt x="0" y="1164"/>
                    </a:moveTo>
                    <a:lnTo>
                      <a:pt x="480" y="1644"/>
                    </a:lnTo>
                    <a:lnTo>
                      <a:pt x="480" y="480"/>
                    </a:lnTo>
                    <a:lnTo>
                      <a:pt x="0" y="0"/>
                    </a:lnTo>
                    <a:lnTo>
                      <a:pt x="0" y="11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00"/>
                  </a:gs>
                  <a:gs pos="100000">
                    <a:srgbClr val="00BA00"/>
                  </a:gs>
                </a:gsLst>
                <a:lin ang="2700000" scaled="1"/>
              </a:gra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  <p:sp>
            <p:nvSpPr>
              <p:cNvPr id="28688" name="Freeform 13">
                <a:extLst>
                  <a:ext uri="{FF2B5EF4-FFF2-40B4-BE49-F238E27FC236}">
                    <a16:creationId xmlns:a16="http://schemas.microsoft.com/office/drawing/2014/main" id="{A4700250-90E8-5B4C-B747-2D78B75EB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948"/>
                <a:ext cx="648" cy="468"/>
              </a:xfrm>
              <a:custGeom>
                <a:avLst/>
                <a:gdLst>
                  <a:gd name="T0" fmla="*/ 234 w 636"/>
                  <a:gd name="T1" fmla="*/ 0 h 456"/>
                  <a:gd name="T2" fmla="*/ 825 w 636"/>
                  <a:gd name="T3" fmla="*/ 656 h 456"/>
                  <a:gd name="T4" fmla="*/ 593 w 636"/>
                  <a:gd name="T5" fmla="*/ 656 h 456"/>
                  <a:gd name="T6" fmla="*/ 0 w 636"/>
                  <a:gd name="T7" fmla="*/ 0 h 456"/>
                  <a:gd name="T8" fmla="*/ 234 w 636"/>
                  <a:gd name="T9" fmla="*/ 0 h 4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6" h="456">
                    <a:moveTo>
                      <a:pt x="180" y="0"/>
                    </a:moveTo>
                    <a:lnTo>
                      <a:pt x="636" y="456"/>
                    </a:lnTo>
                    <a:lnTo>
                      <a:pt x="456" y="456"/>
                    </a:lnTo>
                    <a:lnTo>
                      <a:pt x="0" y="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  <p:sp>
            <p:nvSpPr>
              <p:cNvPr id="14353" name="Rectangle 14">
                <a:extLst>
                  <a:ext uri="{FF2B5EF4-FFF2-40B4-BE49-F238E27FC236}">
                    <a16:creationId xmlns:a16="http://schemas.microsoft.com/office/drawing/2014/main" id="{B4948065-009D-E64A-8793-02FB9E31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416"/>
                <a:ext cx="169" cy="1154"/>
              </a:xfrm>
              <a:prstGeom prst="rect">
                <a:avLst/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76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14350" name="Line 15">
              <a:extLst>
                <a:ext uri="{FF2B5EF4-FFF2-40B4-BE49-F238E27FC236}">
                  <a16:creationId xmlns:a16="http://schemas.microsoft.com/office/drawing/2014/main" id="{DA1D0124-B243-904A-8251-B7CB272DD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3" y="2712"/>
              <a:ext cx="0" cy="9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20496" name="Group 16">
            <a:extLst>
              <a:ext uri="{FF2B5EF4-FFF2-40B4-BE49-F238E27FC236}">
                <a16:creationId xmlns:a16="http://schemas.microsoft.com/office/drawing/2014/main" id="{7A15A9E1-6456-A64F-B253-ED6FE6BEAF5A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2419350"/>
            <a:ext cx="4476750" cy="19050"/>
            <a:chOff x="1800" y="1524"/>
            <a:chExt cx="2820" cy="12"/>
          </a:xfrm>
        </p:grpSpPr>
        <p:sp>
          <p:nvSpPr>
            <p:cNvPr id="14346" name="Line 17">
              <a:extLst>
                <a:ext uri="{FF2B5EF4-FFF2-40B4-BE49-F238E27FC236}">
                  <a16:creationId xmlns:a16="http://schemas.microsoft.com/office/drawing/2014/main" id="{FEE9608D-B20C-4A41-B01F-C4007B61BC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4" y="1524"/>
              <a:ext cx="708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4347" name="Line 18">
              <a:extLst>
                <a:ext uri="{FF2B5EF4-FFF2-40B4-BE49-F238E27FC236}">
                  <a16:creationId xmlns:a16="http://schemas.microsoft.com/office/drawing/2014/main" id="{0620749A-A32E-E843-8608-74BDE20EE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524"/>
              <a:ext cx="66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4348" name="Line 19">
              <a:extLst>
                <a:ext uri="{FF2B5EF4-FFF2-40B4-BE49-F238E27FC236}">
                  <a16:creationId xmlns:a16="http://schemas.microsoft.com/office/drawing/2014/main" id="{19610FC9-479B-8147-9C2E-FE18D16E7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1524"/>
              <a:ext cx="80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20500" name="AutoShape 20">
            <a:extLst>
              <a:ext uri="{FF2B5EF4-FFF2-40B4-BE49-F238E27FC236}">
                <a16:creationId xmlns:a16="http://schemas.microsoft.com/office/drawing/2014/main" id="{9B3D5666-A004-BA4E-B2B7-07190ABFD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352550"/>
            <a:ext cx="1123950" cy="533400"/>
          </a:xfrm>
          <a:prstGeom prst="curvedDownArrow">
            <a:avLst>
              <a:gd name="adj1" fmla="val 42143"/>
              <a:gd name="adj2" fmla="val 84286"/>
              <a:gd name="adj3" fmla="val 33333"/>
            </a:avLst>
          </a:prstGeom>
          <a:solidFill>
            <a:srgbClr val="FF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74BE4786-DDCA-7141-863B-2FCB6D498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41800"/>
            <a:ext cx="8858250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经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</a:rPr>
              <a:t>l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/4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波片后圆偏振光成为线偏振光，转动检偏器，有最大光强和消光的为圆偏振光，没有变化的则为自然光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  <p:bldP spid="20484" grpId="0" autoUpdateAnimBg="0"/>
      <p:bldP spid="20500" grpId="0" animBg="1"/>
      <p:bldP spid="205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B235932-708F-F54C-8C47-B0323BD6B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/>
              <a:t>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60ECF0C-BC42-234E-A6F2-7B6083FCD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2413" cy="933450"/>
          </a:xfrm>
        </p:spPr>
        <p:txBody>
          <a:bodyPr lIns="92075" tIns="46038" rIns="92075" bIns="46038"/>
          <a:lstStyle/>
          <a:p>
            <a:pPr algn="just" eaLnBrk="1" hangingPunct="1">
              <a:buClr>
                <a:srgbClr val="FFFF00"/>
              </a:buClr>
              <a:buFont typeface="Monotype Sorts" charset="0"/>
              <a:buChar char="­"/>
              <a:defRPr/>
            </a:pP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区别部分偏振光和椭圆偏振光</a:t>
            </a:r>
            <a:r>
              <a:rPr lang="en-US" altLang="zh-CN" sz="3600" b="1">
                <a:effectLst>
                  <a:outerShdw blurRad="38100" dist="38100" dir="2700000" algn="tl">
                    <a:srgbClr val="FFFFFF"/>
                  </a:outerShdw>
                </a:effectLst>
                <a:latin typeface="宋体" charset="0"/>
              </a:rPr>
              <a:t>:</a:t>
            </a:r>
            <a:endParaRPr lang="en-US" altLang="zh-CN" sz="3600" b="1">
              <a:latin typeface="宋体" charset="0"/>
            </a:endParaRP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29A22F49-A594-BC47-8874-9049D4F37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630363"/>
            <a:ext cx="84455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</a:rPr>
              <a:t>l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/4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波片的光轴方向平行于椭圆偏振光的长轴或短轴</a:t>
            </a:r>
            <a:r>
              <a:rPr lang="en-US" altLang="zh-CN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,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经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</a:rPr>
              <a:t>l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/4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波片后椭圆偏振光变为线偏振光，可根据光强的变化进行区别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E5880806-F60E-2E40-86D1-A7DB9CA7D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7289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0" hangingPunct="0">
              <a:defRPr/>
            </a:pPr>
            <a:r>
              <a:rPr lang="zh-CN" altLang="en-US" b="1">
                <a:solidFill>
                  <a:srgbClr val="FFFF00"/>
                </a:solidFill>
                <a:ea typeface="黑体" charset="0"/>
                <a:cs typeface="黑体" charset="0"/>
              </a:rPr>
              <a:t>偏振态的实验检验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rgbClr val="FFFF00"/>
                </a:solidFill>
                <a:ea typeface="黑体" charset="0"/>
                <a:cs typeface="黑体" charset="0"/>
              </a:rPr>
              <a:t>Experimental Identification of Polarization</a:t>
            </a:r>
            <a:r>
              <a:rPr lang="zh-CN" altLang="en-US" sz="2800" b="1">
                <a:solidFill>
                  <a:srgbClr val="FFFF00"/>
                </a:solidFill>
                <a:ea typeface="黑体" charset="0"/>
                <a:cs typeface="黑体" charset="0"/>
              </a:rPr>
              <a:t>）</a:t>
            </a:r>
          </a:p>
        </p:txBody>
      </p:sp>
      <p:grpSp>
        <p:nvGrpSpPr>
          <p:cNvPr id="22531" name="Group 3">
            <a:extLst>
              <a:ext uri="{FF2B5EF4-FFF2-40B4-BE49-F238E27FC236}">
                <a16:creationId xmlns:a16="http://schemas.microsoft.com/office/drawing/2014/main" id="{B1AAC612-14FF-A640-AF68-FC61719081DE}"/>
              </a:ext>
            </a:extLst>
          </p:cNvPr>
          <p:cNvGrpSpPr>
            <a:grpSpLocks/>
          </p:cNvGrpSpPr>
          <p:nvPr/>
        </p:nvGrpSpPr>
        <p:grpSpPr bwMode="auto">
          <a:xfrm>
            <a:off x="330200" y="1168400"/>
            <a:ext cx="8534400" cy="533400"/>
            <a:chOff x="96" y="1104"/>
            <a:chExt cx="5376" cy="336"/>
          </a:xfrm>
        </p:grpSpPr>
        <p:sp>
          <p:nvSpPr>
            <p:cNvPr id="22532" name="Rectangle 4">
              <a:extLst>
                <a:ext uri="{FF2B5EF4-FFF2-40B4-BE49-F238E27FC236}">
                  <a16:creationId xmlns:a16="http://schemas.microsoft.com/office/drawing/2014/main" id="{29660EBE-68A2-7947-A460-214D5F84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104"/>
              <a:ext cx="1200" cy="336"/>
            </a:xfrm>
            <a:prstGeom prst="rect">
              <a:avLst/>
            </a:prstGeom>
            <a:gradFill rotWithShape="0">
              <a:gsLst>
                <a:gs pos="0">
                  <a:srgbClr val="FF0066"/>
                </a:gs>
                <a:gs pos="50000">
                  <a:schemeClr val="accent2"/>
                </a:gs>
                <a:gs pos="100000">
                  <a:srgbClr val="FF00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04" name="Rectangle 5">
              <a:extLst>
                <a:ext uri="{FF2B5EF4-FFF2-40B4-BE49-F238E27FC236}">
                  <a16:creationId xmlns:a16="http://schemas.microsoft.com/office/drawing/2014/main" id="{24FF648E-2FC1-464F-966E-8A3685C10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104"/>
              <a:ext cx="532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20000"/>
                </a:spcBef>
              </a:pPr>
              <a:r>
                <a:rPr lang="zh-CN" altLang="en-US" sz="3200" dirty="0">
                  <a:solidFill>
                    <a:srgbClr val="FFFF00"/>
                  </a:solidFill>
                  <a:ea typeface="楷体_GB2312" pitchFamily="49" charset="-122"/>
                </a:rPr>
                <a:t>检验工具</a:t>
              </a:r>
              <a:r>
                <a:rPr lang="en-US" altLang="zh-CN" sz="3200" dirty="0">
                  <a:ea typeface="楷体_GB2312" pitchFamily="49" charset="-122"/>
                </a:rPr>
                <a:t>——</a:t>
              </a:r>
              <a:r>
                <a:rPr lang="zh-CN" altLang="en-US" sz="3200" dirty="0">
                  <a:solidFill>
                    <a:schemeClr val="bg1"/>
                  </a:solidFill>
                  <a:ea typeface="楷体_GB2312" pitchFamily="49" charset="-122"/>
                </a:rPr>
                <a:t>检偏器</a:t>
              </a:r>
              <a:r>
                <a:rPr lang="en-US" altLang="zh-CN" sz="3200" dirty="0">
                  <a:solidFill>
                    <a:schemeClr val="bg1"/>
                  </a:solidFill>
                  <a:ea typeface="楷体_GB2312" pitchFamily="49" charset="-122"/>
                </a:rPr>
                <a:t>+</a:t>
              </a:r>
              <a:r>
                <a:rPr lang="zh-CN" altLang="en-US" sz="3200" dirty="0">
                  <a:solidFill>
                    <a:schemeClr val="bg1"/>
                  </a:solidFill>
                  <a:ea typeface="楷体_GB2312" pitchFamily="49" charset="-122"/>
                </a:rPr>
                <a:t>已知光轴方向的</a:t>
              </a:r>
              <a:r>
                <a:rPr lang="en-US" altLang="zh-CN" sz="3200" dirty="0">
                  <a:solidFill>
                    <a:schemeClr val="bg1"/>
                  </a:solidFill>
                  <a:ea typeface="楷体_GB2312" pitchFamily="49" charset="-122"/>
                </a:rPr>
                <a:t>1/4</a:t>
              </a:r>
              <a:r>
                <a:rPr lang="zh-CN" altLang="en-US" sz="3200" dirty="0">
                  <a:solidFill>
                    <a:schemeClr val="bg1"/>
                  </a:solidFill>
                  <a:ea typeface="楷体_GB2312" pitchFamily="49" charset="-122"/>
                </a:rPr>
                <a:t>波片 </a:t>
              </a:r>
            </a:p>
          </p:txBody>
        </p:sp>
      </p:grpSp>
      <p:sp>
        <p:nvSpPr>
          <p:cNvPr id="22534" name="Rectangle 6">
            <a:extLst>
              <a:ext uri="{FF2B5EF4-FFF2-40B4-BE49-F238E27FC236}">
                <a16:creationId xmlns:a16="http://schemas.microsoft.com/office/drawing/2014/main" id="{0D96B772-2FA1-674C-81B9-D98AA0ABC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993900"/>
            <a:ext cx="325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zh-CN" altLang="en-US" sz="3200" b="1">
                <a:solidFill>
                  <a:srgbClr val="FFFF00"/>
                </a:solidFill>
                <a:latin typeface="Times New Roman" charset="0"/>
                <a:ea typeface="楷体_GB2312" charset="0"/>
                <a:cs typeface="楷体_GB2312" charset="0"/>
              </a:rPr>
              <a:t>线偏振光</a:t>
            </a:r>
            <a:endParaRPr lang="zh-CN" altLang="en-US" sz="32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508A6876-95F9-5045-B5BC-BE9389EA1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3086100"/>
            <a:ext cx="18669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zh-CN" altLang="en-US" sz="320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二次消光 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E250CACE-46A2-4045-B222-F1A422FF3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2832100"/>
            <a:ext cx="4076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200" b="1" dirty="0">
                <a:solidFill>
                  <a:srgbClr val="FFFF00"/>
                </a:solidFill>
                <a:ea typeface="楷体_GB2312" pitchFamily="49" charset="-122"/>
              </a:rPr>
              <a:t>圆偏振光</a:t>
            </a:r>
            <a:r>
              <a:rPr lang="en-US" altLang="zh-CN" sz="3200" dirty="0">
                <a:ea typeface="楷体_GB2312" pitchFamily="49" charset="-122"/>
              </a:rPr>
              <a:t>—</a:t>
            </a:r>
            <a:r>
              <a:rPr lang="en-US" altLang="zh-CN" sz="3200" dirty="0">
                <a:solidFill>
                  <a:srgbClr val="FFFF00"/>
                </a:solidFill>
                <a:ea typeface="楷体_GB2312" pitchFamily="49" charset="-122"/>
              </a:rPr>
              <a:t>1/4</a:t>
            </a:r>
            <a:r>
              <a:rPr lang="zh-CN" altLang="en-US" sz="3200" dirty="0">
                <a:solidFill>
                  <a:srgbClr val="FFFF00"/>
                </a:solidFill>
                <a:ea typeface="楷体_GB2312" pitchFamily="49" charset="-122"/>
              </a:rPr>
              <a:t>波片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5CCEC971-D1BA-214A-B485-12FBB7991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3200">
                <a:solidFill>
                  <a:schemeClr val="bg1"/>
                </a:solidFill>
                <a:ea typeface="楷体_GB2312" pitchFamily="49" charset="-122"/>
              </a:rPr>
              <a:t>      </a:t>
            </a:r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F4E95E85-1949-2B45-9725-9D21EDB4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3670300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200" b="1" dirty="0">
                <a:solidFill>
                  <a:srgbClr val="FFFF00"/>
                </a:solidFill>
                <a:ea typeface="楷体_GB2312" pitchFamily="49" charset="-122"/>
              </a:rPr>
              <a:t>自然光</a:t>
            </a:r>
            <a:r>
              <a:rPr lang="en-US" altLang="zh-CN" sz="3200" dirty="0">
                <a:solidFill>
                  <a:schemeClr val="bg1"/>
                </a:solidFill>
                <a:ea typeface="楷体_GB2312" pitchFamily="49" charset="-122"/>
              </a:rPr>
              <a:t>——1/4</a:t>
            </a:r>
            <a:r>
              <a:rPr lang="zh-CN" altLang="en-US" sz="3200" dirty="0">
                <a:solidFill>
                  <a:schemeClr val="bg1"/>
                </a:solidFill>
                <a:ea typeface="楷体_GB2312" pitchFamily="49" charset="-122"/>
              </a:rPr>
              <a:t>波片</a:t>
            </a:r>
            <a:r>
              <a:rPr lang="en-US" altLang="zh-CN" sz="3200" dirty="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ea typeface="楷体_GB2312" pitchFamily="49" charset="-122"/>
              </a:rPr>
              <a:t>检偏器</a:t>
            </a:r>
            <a:r>
              <a:rPr lang="en-US" altLang="zh-CN" sz="3200" dirty="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ea typeface="楷体_GB2312" pitchFamily="49" charset="-122"/>
              </a:rPr>
              <a:t>强度无变化</a:t>
            </a:r>
          </a:p>
        </p:txBody>
      </p:sp>
      <p:sp>
        <p:nvSpPr>
          <p:cNvPr id="22539" name="Rectangle 11">
            <a:extLst>
              <a:ext uri="{FF2B5EF4-FFF2-40B4-BE49-F238E27FC236}">
                <a16:creationId xmlns:a16="http://schemas.microsoft.com/office/drawing/2014/main" id="{0A275374-C79F-F445-A6FC-32ABD948F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343400"/>
            <a:ext cx="8915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3200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FF00"/>
                </a:solidFill>
                <a:ea typeface="楷体_GB2312" pitchFamily="49" charset="-122"/>
              </a:rPr>
              <a:t>椭圆偏振光</a:t>
            </a:r>
            <a:r>
              <a:rPr lang="en-US" altLang="zh-CN" sz="3200" dirty="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ea typeface="楷体_GB2312" pitchFamily="49" charset="-122"/>
              </a:rPr>
              <a:t>检偏器停在二强二弱的最佳位置</a:t>
            </a:r>
          </a:p>
        </p:txBody>
      </p:sp>
      <p:sp>
        <p:nvSpPr>
          <p:cNvPr id="22540" name="Rectangle 12">
            <a:extLst>
              <a:ext uri="{FF2B5EF4-FFF2-40B4-BE49-F238E27FC236}">
                <a16:creationId xmlns:a16="http://schemas.microsoft.com/office/drawing/2014/main" id="{19318FF3-969F-B34C-B9FE-ADF8BFB1B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902200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3200" dirty="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ea typeface="楷体_GB2312" pitchFamily="49" charset="-122"/>
              </a:rPr>
              <a:t>前插入</a:t>
            </a:r>
            <a:r>
              <a:rPr lang="en-US" altLang="zh-CN" sz="3200" dirty="0">
                <a:solidFill>
                  <a:schemeClr val="bg1"/>
                </a:solidFill>
                <a:ea typeface="楷体_GB2312" pitchFamily="49" charset="-122"/>
              </a:rPr>
              <a:t>1/4</a:t>
            </a:r>
            <a:r>
              <a:rPr lang="zh-CN" altLang="en-US" sz="3200" dirty="0">
                <a:solidFill>
                  <a:schemeClr val="bg1"/>
                </a:solidFill>
                <a:ea typeface="楷体_GB2312" pitchFamily="49" charset="-122"/>
              </a:rPr>
              <a:t>波片使其光轴与检偏器透射</a:t>
            </a:r>
          </a:p>
        </p:txBody>
      </p:sp>
      <p:sp>
        <p:nvSpPr>
          <p:cNvPr id="22541" name="Rectangle 13">
            <a:extLst>
              <a:ext uri="{FF2B5EF4-FFF2-40B4-BE49-F238E27FC236}">
                <a16:creationId xmlns:a16="http://schemas.microsoft.com/office/drawing/2014/main" id="{377D06D2-3336-D946-A37C-8012218D0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5511800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3200" dirty="0"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chemeClr val="bg1"/>
                </a:solidFill>
                <a:ea typeface="楷体_GB2312" pitchFamily="49" charset="-122"/>
              </a:rPr>
              <a:t>方向平行变成线偏振光</a:t>
            </a:r>
            <a:r>
              <a:rPr lang="en-US" altLang="zh-CN" sz="3200" dirty="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ea typeface="楷体_GB2312" pitchFamily="49" charset="-122"/>
              </a:rPr>
              <a:t>检偏器旋转</a:t>
            </a:r>
            <a:r>
              <a:rPr lang="en-US" altLang="zh-CN" sz="3200" dirty="0">
                <a:solidFill>
                  <a:schemeClr val="bg1"/>
                </a:solidFill>
                <a:ea typeface="楷体_GB2312" pitchFamily="49" charset="-122"/>
              </a:rPr>
              <a:t>360°</a:t>
            </a:r>
          </a:p>
        </p:txBody>
      </p:sp>
      <p:sp>
        <p:nvSpPr>
          <p:cNvPr id="22542" name="Rectangle 14">
            <a:extLst>
              <a:ext uri="{FF2B5EF4-FFF2-40B4-BE49-F238E27FC236}">
                <a16:creationId xmlns:a16="http://schemas.microsoft.com/office/drawing/2014/main" id="{B3CC067A-3BD3-7A4C-94A1-A80F12B70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134100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3200" dirty="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ea typeface="楷体_GB2312" pitchFamily="49" charset="-122"/>
              </a:rPr>
              <a:t>二次最强、二次消光。</a:t>
            </a:r>
          </a:p>
        </p:txBody>
      </p:sp>
      <p:sp>
        <p:nvSpPr>
          <p:cNvPr id="16397" name="Text Box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B12AD3-3FA5-764B-A7DE-69FE3B46B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6172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endParaRPr lang="zh-CN" sz="2400"/>
          </a:p>
        </p:txBody>
      </p:sp>
      <p:sp>
        <p:nvSpPr>
          <p:cNvPr id="16398" name="AutoShape 1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25F24B06-3F2D-9C4F-86FD-934AE66BE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172200"/>
            <a:ext cx="838200" cy="609600"/>
          </a:xfrm>
          <a:prstGeom prst="actionButtonRetur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6399" name="AutoShape 17">
            <a:extLst>
              <a:ext uri="{FF2B5EF4-FFF2-40B4-BE49-F238E27FC236}">
                <a16:creationId xmlns:a16="http://schemas.microsoft.com/office/drawing/2014/main" id="{048D1E93-487B-A246-A77A-EF7B58C7E961}"/>
              </a:ext>
            </a:extLst>
          </p:cNvPr>
          <p:cNvSpPr>
            <a:spLocks/>
          </p:cNvSpPr>
          <p:nvPr/>
        </p:nvSpPr>
        <p:spPr bwMode="auto">
          <a:xfrm>
            <a:off x="3779838" y="2205038"/>
            <a:ext cx="203200" cy="1130300"/>
          </a:xfrm>
          <a:prstGeom prst="rightBrace">
            <a:avLst>
              <a:gd name="adj1" fmla="val 46354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5376" name="Rectangle 18">
            <a:extLst>
              <a:ext uri="{FF2B5EF4-FFF2-40B4-BE49-F238E27FC236}">
                <a16:creationId xmlns:a16="http://schemas.microsoft.com/office/drawing/2014/main" id="{151A3D0A-0AEC-2F49-ABD1-4CC1B1AC8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2441575"/>
            <a:ext cx="307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dirty="0">
                <a:solidFill>
                  <a:schemeClr val="bg1"/>
                </a:solidFill>
                <a:ea typeface="楷体_GB2312" pitchFamily="49" charset="-122"/>
              </a:rPr>
              <a:t>检偏器转动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360</a:t>
            </a:r>
            <a:r>
              <a:rPr lang="en-US" altLang="zh-CN" sz="3200" dirty="0">
                <a:solidFill>
                  <a:schemeClr val="bg1"/>
                </a:solidFill>
                <a:ea typeface="楷体_GB2312" pitchFamily="49" charset="-122"/>
              </a:rPr>
              <a:t>°</a:t>
            </a:r>
          </a:p>
        </p:txBody>
      </p:sp>
      <p:sp>
        <p:nvSpPr>
          <p:cNvPr id="16401" name="AutoShape 19">
            <a:extLst>
              <a:ext uri="{FF2B5EF4-FFF2-40B4-BE49-F238E27FC236}">
                <a16:creationId xmlns:a16="http://schemas.microsoft.com/office/drawing/2014/main" id="{AF53B970-D3C4-814C-876F-9EC485332B6C}"/>
              </a:ext>
            </a:extLst>
          </p:cNvPr>
          <p:cNvSpPr>
            <a:spLocks/>
          </p:cNvSpPr>
          <p:nvPr/>
        </p:nvSpPr>
        <p:spPr bwMode="auto">
          <a:xfrm>
            <a:off x="6804025" y="2060575"/>
            <a:ext cx="292100" cy="1308100"/>
          </a:xfrm>
          <a:prstGeom prst="leftBrace">
            <a:avLst>
              <a:gd name="adj1" fmla="val 37319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sz="36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2548" name="Rectangle 20">
            <a:extLst>
              <a:ext uri="{FF2B5EF4-FFF2-40B4-BE49-F238E27FC236}">
                <a16:creationId xmlns:a16="http://schemas.microsoft.com/office/drawing/2014/main" id="{4DCE5407-B66B-574C-B05C-738CC2D02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1930400"/>
            <a:ext cx="18669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zh-CN" altLang="en-US" sz="320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二次最强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utoUpdateAnimBg="0"/>
      <p:bldP spid="22535" grpId="0" autoUpdateAnimBg="0"/>
      <p:bldP spid="22536" grpId="0" autoUpdateAnimBg="0"/>
      <p:bldP spid="22537" grpId="0" autoUpdateAnimBg="0"/>
      <p:bldP spid="22538" grpId="0" autoUpdateAnimBg="0"/>
      <p:bldP spid="22539" grpId="0" autoUpdateAnimBg="0"/>
      <p:bldP spid="22540" grpId="0" autoUpdateAnimBg="0"/>
      <p:bldP spid="22541" grpId="0" autoUpdateAnimBg="0"/>
      <p:bldP spid="22542" grpId="0" autoUpdateAnimBg="0"/>
      <p:bldP spid="15376" grpId="0"/>
      <p:bldP spid="2254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A0155F8-A78D-4D45-9BF8-7F6F833A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1917700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zh-CN" altLang="en-US" sz="320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最后得二次最强、二次最弱。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0006554-7862-1F44-ADBC-BFCE1F72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200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部分偏振光</a:t>
            </a:r>
            <a:r>
              <a:rPr lang="en-US" altLang="zh-CN" sz="320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sz="3200">
                <a:solidFill>
                  <a:schemeClr val="bg1"/>
                </a:solidFill>
                <a:ea typeface="楷体_GB2312" pitchFamily="49" charset="-122"/>
              </a:rPr>
              <a:t>步骤与检验椭圆偏振光相同，</a:t>
            </a:r>
          </a:p>
        </p:txBody>
      </p:sp>
      <p:sp>
        <p:nvSpPr>
          <p:cNvPr id="17412" name="Text Box 13">
            <a:extLst>
              <a:ext uri="{FF2B5EF4-FFF2-40B4-BE49-F238E27FC236}">
                <a16:creationId xmlns:a16="http://schemas.microsoft.com/office/drawing/2014/main" id="{FE0E6EF8-EBD3-8D4F-B136-86A605FF2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800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0" hangingPunct="0">
              <a:defRPr/>
            </a:pPr>
            <a:r>
              <a:rPr lang="zh-CN" altLang="en-US" sz="2800" b="1">
                <a:solidFill>
                  <a:srgbClr val="FFFF00"/>
                </a:solidFill>
                <a:ea typeface="黑体" charset="0"/>
                <a:cs typeface="黑体" charset="0"/>
              </a:rPr>
              <a:t>偏振态的实验检验（</a:t>
            </a:r>
            <a:r>
              <a:rPr lang="en-US" altLang="zh-CN" sz="2800" b="1">
                <a:solidFill>
                  <a:srgbClr val="FFFF00"/>
                </a:solidFill>
                <a:ea typeface="黑体" charset="0"/>
                <a:cs typeface="黑体" charset="0"/>
              </a:rPr>
              <a:t>Experimental Identification of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rgbClr val="FFFF00"/>
                </a:solidFill>
                <a:ea typeface="黑体" charset="0"/>
                <a:cs typeface="黑体" charset="0"/>
              </a:rPr>
              <a:t>       Polarization</a:t>
            </a:r>
            <a:r>
              <a:rPr lang="zh-CN" altLang="en-US" sz="2800" b="1">
                <a:solidFill>
                  <a:srgbClr val="FFFF00"/>
                </a:solidFill>
                <a:ea typeface="黑体" charset="0"/>
                <a:cs typeface="黑体" charset="0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8B898078-1C36-6246-885B-F67BF1E8B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0200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0" hangingPunct="0">
              <a:defRPr/>
            </a:pPr>
            <a:r>
              <a:rPr lang="zh-CN" altLang="en-US" sz="2800">
                <a:solidFill>
                  <a:schemeClr val="accent2"/>
                </a:solidFill>
                <a:ea typeface="黑体" charset="0"/>
                <a:cs typeface="黑体" charset="0"/>
              </a:rPr>
              <a:t>偏振态的实验检验（</a:t>
            </a:r>
            <a:r>
              <a:rPr lang="en-US" altLang="zh-CN" sz="2800">
                <a:solidFill>
                  <a:schemeClr val="accent2"/>
                </a:solidFill>
                <a:ea typeface="黑体" charset="0"/>
                <a:cs typeface="黑体" charset="0"/>
              </a:rPr>
              <a:t>Experimental Identification of </a:t>
            </a:r>
          </a:p>
          <a:p>
            <a:pPr eaLnBrk="0" hangingPunct="0">
              <a:defRPr/>
            </a:pPr>
            <a:r>
              <a:rPr lang="en-US" altLang="zh-CN" sz="2800">
                <a:solidFill>
                  <a:schemeClr val="accent2"/>
                </a:solidFill>
                <a:ea typeface="黑体" charset="0"/>
                <a:cs typeface="黑体" charset="0"/>
              </a:rPr>
              <a:t>       Polarization</a:t>
            </a:r>
            <a:r>
              <a:rPr lang="zh-CN" altLang="en-US" sz="2800">
                <a:solidFill>
                  <a:schemeClr val="accent2"/>
                </a:solidFill>
                <a:ea typeface="黑体" charset="0"/>
                <a:cs typeface="黑体" charset="0"/>
              </a:rPr>
              <a:t>）</a:t>
            </a:r>
          </a:p>
        </p:txBody>
      </p:sp>
      <p:pic>
        <p:nvPicPr>
          <p:cNvPr id="26627" name="Picture 3" descr="5-25">
            <a:extLst>
              <a:ext uri="{FF2B5EF4-FFF2-40B4-BE49-F238E27FC236}">
                <a16:creationId xmlns:a16="http://schemas.microsoft.com/office/drawing/2014/main" id="{02FF2E6C-CEDC-1349-85E0-8179188F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4" b="20721"/>
          <a:stretch>
            <a:fillRect/>
          </a:stretch>
        </p:blipFill>
        <p:spPr bwMode="auto">
          <a:xfrm>
            <a:off x="395288" y="3278188"/>
            <a:ext cx="8172450" cy="30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D970DC3-F54E-3641-8B48-BCDCEB417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08012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endParaRPr lang="zh-CN" sz="2400"/>
          </a:p>
        </p:txBody>
      </p:sp>
      <p:sp>
        <p:nvSpPr>
          <p:cNvPr id="18437" name="Text Box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E0CDF5-4460-3244-9F9F-E5EEDBD95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6172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endParaRPr lang="zh-CN" sz="2400"/>
          </a:p>
        </p:txBody>
      </p:sp>
      <p:sp>
        <p:nvSpPr>
          <p:cNvPr id="18438" name="AutoShape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E700C506-289E-C140-8B78-AF3AB5EC4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172200"/>
            <a:ext cx="838200" cy="609600"/>
          </a:xfrm>
          <a:prstGeom prst="actionButtonRetur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6A9131EA-D971-0E42-8F18-71DEF902C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200" dirty="0">
                <a:solidFill>
                  <a:srgbClr val="FFFF00"/>
                </a:solidFill>
                <a:ea typeface="楷体_GB2312" pitchFamily="49" charset="-122"/>
              </a:rPr>
              <a:t>补偿器</a:t>
            </a:r>
            <a:r>
              <a:rPr lang="en-US" altLang="zh-CN" sz="3200" dirty="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ea typeface="楷体_GB2312" pitchFamily="49" charset="-122"/>
              </a:rPr>
              <a:t>通过它可得任意相位差的器件。</a:t>
            </a:r>
            <a:r>
              <a:rPr lang="zh-CN" altLang="en-US" sz="3200" dirty="0">
                <a:ea typeface="楷体_GB2312" pitchFamily="49" charset="-122"/>
              </a:rPr>
              <a:t> </a:t>
            </a: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80B09B33-FD57-624B-9C4D-DB4A48DBA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8915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en-US" altLang="zh-CN" dirty="0" err="1">
                <a:solidFill>
                  <a:srgbClr val="FFFF00"/>
                </a:solidFill>
                <a:latin typeface="Times New Roman" charset="0"/>
                <a:ea typeface="楷体_GB2312" charset="0"/>
                <a:cs typeface="楷体_GB2312" charset="0"/>
              </a:rPr>
              <a:t>Babinet</a:t>
            </a:r>
            <a:r>
              <a:rPr lang="zh-CN" altLang="en-US" dirty="0">
                <a:solidFill>
                  <a:srgbClr val="FFFF00"/>
                </a:solidFill>
                <a:latin typeface="Times New Roman" charset="0"/>
                <a:ea typeface="楷体_GB2312" charset="0"/>
                <a:cs typeface="楷体_GB2312" charset="0"/>
              </a:rPr>
              <a:t>补偿器：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光轴互相垂直的两块劈状石英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角度小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。</a:t>
            </a:r>
            <a:endParaRPr lang="zh-CN" altLang="en-US" sz="3200" b="1" dirty="0">
              <a:solidFill>
                <a:schemeClr val="bg1"/>
              </a:solidFill>
              <a:latin typeface="Times New Roman" charset="0"/>
              <a:ea typeface="楷体_GB2312" charset="0"/>
              <a:cs typeface="楷体_GB2312" charset="0"/>
            </a:endParaRPr>
          </a:p>
        </p:txBody>
      </p:sp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EB661BDE-B4DA-3D45-A751-FF272EB81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628775"/>
          <a:ext cx="860425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Equation" r:id="rId5" imgW="3581400" imgH="304800" progId="Equation.3">
                  <p:embed/>
                </p:oleObj>
              </mc:Choice>
              <mc:Fallback>
                <p:oleObj name="Equation" r:id="rId5" imgW="3581400" imgH="304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628775"/>
                        <a:ext cx="860425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10">
            <a:extLst>
              <a:ext uri="{FF2B5EF4-FFF2-40B4-BE49-F238E27FC236}">
                <a16:creationId xmlns:a16="http://schemas.microsoft.com/office/drawing/2014/main" id="{69E4CF5C-11E9-6747-B3AC-ED3F9527F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79700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光通过补偿器的不同地方，可得任意相位差。</a:t>
            </a:r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357ACC68-A006-1747-B4AF-1A496166E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513"/>
            <a:ext cx="845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zh-CN" altLang="en-US" sz="320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通过</a:t>
            </a:r>
            <a:r>
              <a:rPr lang="en-US" altLang="zh-CN" sz="3200" i="1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d</a:t>
            </a:r>
            <a:r>
              <a:rPr lang="en-US" altLang="zh-CN" sz="3200" baseline="-3000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1</a:t>
            </a:r>
            <a:r>
              <a:rPr lang="zh-CN" altLang="en-US" sz="320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和</a:t>
            </a:r>
            <a:r>
              <a:rPr lang="en-US" altLang="zh-CN" sz="3200" i="1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d</a:t>
            </a:r>
            <a:r>
              <a:rPr lang="en-US" altLang="zh-CN" sz="3200" baseline="-3000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2</a:t>
            </a:r>
            <a:r>
              <a:rPr lang="zh-CN" altLang="en-US" sz="3200">
                <a:solidFill>
                  <a:schemeClr val="bg1"/>
                </a:solidFill>
                <a:latin typeface="Times New Roman" charset="0"/>
                <a:ea typeface="楷体_GB2312" charset="0"/>
                <a:cs typeface="楷体_GB2312" charset="0"/>
              </a:rPr>
              <a:t>后两束光的相位差： </a:t>
            </a:r>
          </a:p>
        </p:txBody>
      </p:sp>
      <p:sp>
        <p:nvSpPr>
          <p:cNvPr id="18444" name="Text Box 1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3D0A3F-7DD2-EE4C-9D09-FB5C037D5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52583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endParaRPr lang="zh-CN" sz="2400"/>
          </a:p>
        </p:txBody>
      </p:sp>
      <p:sp>
        <p:nvSpPr>
          <p:cNvPr id="18445" name="Text Box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E116E9-F73D-E448-B66A-41CBD0AB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505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endParaRPr lang="zh-CN" sz="2400"/>
          </a:p>
        </p:txBody>
      </p:sp>
      <p:sp>
        <p:nvSpPr>
          <p:cNvPr id="18446" name="AutoShape 1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E3B681C9-DA53-7547-9592-FB7BE8CD9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05200"/>
            <a:ext cx="838200" cy="609600"/>
          </a:xfrm>
          <a:prstGeom prst="actionButtonRetur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82189-3920-CFE3-1353-98B8C3034E64}"/>
              </a:ext>
            </a:extLst>
          </p:cNvPr>
          <p:cNvSpPr txBox="1"/>
          <p:nvPr/>
        </p:nvSpPr>
        <p:spPr>
          <a:xfrm>
            <a:off x="623733" y="6400800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问题：图中的光在</a:t>
            </a:r>
            <a:r>
              <a:rPr lang="en-US" altLang="zh-CN" sz="1600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d1,d2</a:t>
            </a:r>
            <a:r>
              <a:rPr lang="zh-CN" altLang="en-US" sz="1600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界面处会发生折射吗？</a:t>
            </a:r>
          </a:p>
          <a:p>
            <a:endParaRPr lang="en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utoUpdateAnimBg="0"/>
      <p:bldP spid="26632" grpId="0" autoUpdateAnimBg="0"/>
      <p:bldP spid="26634" grpId="0" autoUpdateAnimBg="0"/>
      <p:bldP spid="2663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5-26">
            <a:extLst>
              <a:ext uri="{FF2B5EF4-FFF2-40B4-BE49-F238E27FC236}">
                <a16:creationId xmlns:a16="http://schemas.microsoft.com/office/drawing/2014/main" id="{390913C3-98FC-CA49-82E9-B9649C342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44000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700B7A6-134C-144F-8012-030CB0872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19283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endParaRPr lang="zh-CN" sz="2400"/>
          </a:p>
        </p:txBody>
      </p:sp>
      <p:sp>
        <p:nvSpPr>
          <p:cNvPr id="19460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9AE2E2-4B83-F74B-9935-D5B6F9948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6172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endParaRPr lang="zh-CN" sz="2400"/>
          </a:p>
        </p:txBody>
      </p:sp>
      <p:sp>
        <p:nvSpPr>
          <p:cNvPr id="19461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A21D21B-DD2B-9A4C-97D4-8560B7378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172200"/>
            <a:ext cx="838200" cy="609600"/>
          </a:xfrm>
          <a:prstGeom prst="actionButtonRetur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ABA8FB45-DA9D-4843-9DDE-BE324709F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0" hangingPunct="0">
              <a:defRPr/>
            </a:pPr>
            <a:r>
              <a:rPr lang="zh-CN" altLang="en-US" sz="2800">
                <a:solidFill>
                  <a:schemeClr val="accent2"/>
                </a:solidFill>
                <a:ea typeface="黑体" charset="0"/>
                <a:cs typeface="黑体" charset="0"/>
              </a:rPr>
              <a:t>偏振态的实验检验（</a:t>
            </a:r>
            <a:r>
              <a:rPr lang="en-US" altLang="zh-CN" sz="2800">
                <a:solidFill>
                  <a:schemeClr val="accent2"/>
                </a:solidFill>
                <a:ea typeface="黑体" charset="0"/>
                <a:cs typeface="黑体" charset="0"/>
              </a:rPr>
              <a:t>Experimental Identification of </a:t>
            </a:r>
          </a:p>
          <a:p>
            <a:pPr eaLnBrk="0" hangingPunct="0">
              <a:defRPr/>
            </a:pPr>
            <a:r>
              <a:rPr lang="en-US" altLang="zh-CN" sz="2800">
                <a:solidFill>
                  <a:schemeClr val="accent2"/>
                </a:solidFill>
                <a:ea typeface="黑体" charset="0"/>
                <a:cs typeface="黑体" charset="0"/>
              </a:rPr>
              <a:t>       Polarization</a:t>
            </a:r>
            <a:r>
              <a:rPr lang="zh-CN" altLang="en-US" sz="2800">
                <a:solidFill>
                  <a:schemeClr val="accent2"/>
                </a:solidFill>
                <a:ea typeface="黑体" charset="0"/>
                <a:cs typeface="黑体" charset="0"/>
              </a:rPr>
              <a:t>）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263EB8F-D978-FD45-86B3-4A6719164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52513"/>
            <a:ext cx="5503863" cy="857250"/>
          </a:xfrm>
        </p:spPr>
        <p:txBody>
          <a:bodyPr lIns="92075" tIns="46038" rIns="92075" bIns="46038"/>
          <a:lstStyle/>
          <a:p>
            <a:pPr algn="just" eaLnBrk="1" hangingPunct="1">
              <a:buFontTx/>
              <a:buNone/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一</a:t>
            </a:r>
            <a:r>
              <a:rPr lang="en-US" altLang="zh-CN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偏振光干涉原理</a:t>
            </a:r>
            <a:endParaRPr lang="zh-CN" altLang="en-US" sz="3600">
              <a:solidFill>
                <a:schemeClr val="bg1"/>
              </a:solidFill>
              <a:latin typeface="宋体" charset="0"/>
            </a:endParaRP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75EEC558-BFB3-1243-81C8-57A0B0630A2F}"/>
              </a:ext>
            </a:extLst>
          </p:cNvPr>
          <p:cNvGrpSpPr>
            <a:grpSpLocks/>
          </p:cNvGrpSpPr>
          <p:nvPr/>
        </p:nvGrpSpPr>
        <p:grpSpPr bwMode="auto">
          <a:xfrm>
            <a:off x="7600950" y="2652713"/>
            <a:ext cx="1066800" cy="2895600"/>
            <a:chOff x="2172" y="936"/>
            <a:chExt cx="648" cy="1644"/>
          </a:xfrm>
        </p:grpSpPr>
        <p:sp>
          <p:nvSpPr>
            <p:cNvPr id="38990" name="Freeform 4">
              <a:extLst>
                <a:ext uri="{FF2B5EF4-FFF2-40B4-BE49-F238E27FC236}">
                  <a16:creationId xmlns:a16="http://schemas.microsoft.com/office/drawing/2014/main" id="{2F867D79-F58E-A748-8279-2EFA9AAF4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936"/>
              <a:ext cx="480" cy="1644"/>
            </a:xfrm>
            <a:custGeom>
              <a:avLst/>
              <a:gdLst>
                <a:gd name="T0" fmla="*/ 0 w 480"/>
                <a:gd name="T1" fmla="*/ 1164 h 1644"/>
                <a:gd name="T2" fmla="*/ 480 w 480"/>
                <a:gd name="T3" fmla="*/ 1644 h 1644"/>
                <a:gd name="T4" fmla="*/ 480 w 480"/>
                <a:gd name="T5" fmla="*/ 480 h 1644"/>
                <a:gd name="T6" fmla="*/ 0 w 480"/>
                <a:gd name="T7" fmla="*/ 0 h 1644"/>
                <a:gd name="T8" fmla="*/ 0 w 480"/>
                <a:gd name="T9" fmla="*/ 1164 h 16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0" h="1644">
                  <a:moveTo>
                    <a:pt x="0" y="1164"/>
                  </a:moveTo>
                  <a:lnTo>
                    <a:pt x="480" y="1644"/>
                  </a:lnTo>
                  <a:lnTo>
                    <a:pt x="480" y="480"/>
                  </a:lnTo>
                  <a:lnTo>
                    <a:pt x="0" y="0"/>
                  </a:lnTo>
                  <a:lnTo>
                    <a:pt x="0" y="1164"/>
                  </a:lnTo>
                  <a:close/>
                </a:path>
              </a:pathLst>
            </a:cu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lin ang="5400000" scaled="1"/>
            </a:gradFill>
            <a:ln w="9525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38991" name="Freeform 5">
              <a:extLst>
                <a:ext uri="{FF2B5EF4-FFF2-40B4-BE49-F238E27FC236}">
                  <a16:creationId xmlns:a16="http://schemas.microsoft.com/office/drawing/2014/main" id="{003A76E4-6591-D642-861D-8E14FFE6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948"/>
              <a:ext cx="648" cy="468"/>
            </a:xfrm>
            <a:custGeom>
              <a:avLst/>
              <a:gdLst>
                <a:gd name="T0" fmla="*/ 234 w 636"/>
                <a:gd name="T1" fmla="*/ 0 h 456"/>
                <a:gd name="T2" fmla="*/ 825 w 636"/>
                <a:gd name="T3" fmla="*/ 656 h 456"/>
                <a:gd name="T4" fmla="*/ 593 w 636"/>
                <a:gd name="T5" fmla="*/ 656 h 456"/>
                <a:gd name="T6" fmla="*/ 0 w 636"/>
                <a:gd name="T7" fmla="*/ 0 h 456"/>
                <a:gd name="T8" fmla="*/ 234 w 636"/>
                <a:gd name="T9" fmla="*/ 0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6" h="456">
                  <a:moveTo>
                    <a:pt x="180" y="0"/>
                  </a:moveTo>
                  <a:lnTo>
                    <a:pt x="636" y="456"/>
                  </a:lnTo>
                  <a:lnTo>
                    <a:pt x="456" y="456"/>
                  </a:lnTo>
                  <a:lnTo>
                    <a:pt x="0" y="0"/>
                  </a:lnTo>
                  <a:lnTo>
                    <a:pt x="180" y="0"/>
                  </a:lnTo>
                  <a:close/>
                </a:path>
              </a:pathLst>
            </a:cu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lin ang="5400000" scaled="1"/>
            </a:gradFill>
            <a:ln w="9525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20560" name="Rectangle 6">
              <a:extLst>
                <a:ext uri="{FF2B5EF4-FFF2-40B4-BE49-F238E27FC236}">
                  <a16:creationId xmlns:a16="http://schemas.microsoft.com/office/drawing/2014/main" id="{56018721-CB24-6E44-B7FB-98C5FBDF2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416"/>
              <a:ext cx="170" cy="1152"/>
            </a:xfrm>
            <a:prstGeom prst="rect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30727" name="Group 7">
            <a:extLst>
              <a:ext uri="{FF2B5EF4-FFF2-40B4-BE49-F238E27FC236}">
                <a16:creationId xmlns:a16="http://schemas.microsoft.com/office/drawing/2014/main" id="{92EC6DCB-ED2F-ED47-B458-50C4FE8F94B2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100513"/>
            <a:ext cx="1028700" cy="152400"/>
            <a:chOff x="4524" y="2352"/>
            <a:chExt cx="648" cy="96"/>
          </a:xfrm>
        </p:grpSpPr>
        <p:sp>
          <p:nvSpPr>
            <p:cNvPr id="20554" name="Line 8">
              <a:extLst>
                <a:ext uri="{FF2B5EF4-FFF2-40B4-BE49-F238E27FC236}">
                  <a16:creationId xmlns:a16="http://schemas.microsoft.com/office/drawing/2014/main" id="{574F5F60-5486-B840-B67D-B79E778AB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4" y="2412"/>
              <a:ext cx="64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0555" name="Oval 9">
              <a:extLst>
                <a:ext uri="{FF2B5EF4-FFF2-40B4-BE49-F238E27FC236}">
                  <a16:creationId xmlns:a16="http://schemas.microsoft.com/office/drawing/2014/main" id="{9EC7824D-8E67-644B-96ED-ED7DA0DC0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" y="2352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0556" name="Oval 10">
              <a:extLst>
                <a:ext uri="{FF2B5EF4-FFF2-40B4-BE49-F238E27FC236}">
                  <a16:creationId xmlns:a16="http://schemas.microsoft.com/office/drawing/2014/main" id="{A74495D2-BFD2-4042-9B58-EEF75F46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2352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0557" name="Oval 11">
              <a:extLst>
                <a:ext uri="{FF2B5EF4-FFF2-40B4-BE49-F238E27FC236}">
                  <a16:creationId xmlns:a16="http://schemas.microsoft.com/office/drawing/2014/main" id="{AD569DAC-CB77-974C-B9B6-5CDCD5E37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52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30732" name="Group 12">
            <a:extLst>
              <a:ext uri="{FF2B5EF4-FFF2-40B4-BE49-F238E27FC236}">
                <a16:creationId xmlns:a16="http://schemas.microsoft.com/office/drawing/2014/main" id="{9B55D8EF-CC8B-C44D-94F6-36906781B075}"/>
              </a:ext>
            </a:extLst>
          </p:cNvPr>
          <p:cNvGrpSpPr>
            <a:grpSpLocks/>
          </p:cNvGrpSpPr>
          <p:nvPr/>
        </p:nvGrpSpPr>
        <p:grpSpPr bwMode="auto">
          <a:xfrm>
            <a:off x="723900" y="2582863"/>
            <a:ext cx="2228850" cy="2527300"/>
            <a:chOff x="456" y="1900"/>
            <a:chExt cx="1404" cy="1592"/>
          </a:xfrm>
        </p:grpSpPr>
        <p:grpSp>
          <p:nvGrpSpPr>
            <p:cNvPr id="38978" name="Group 13">
              <a:extLst>
                <a:ext uri="{FF2B5EF4-FFF2-40B4-BE49-F238E27FC236}">
                  <a16:creationId xmlns:a16="http://schemas.microsoft.com/office/drawing/2014/main" id="{02CA22FB-D1C1-4A46-8D61-520BB490AD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" y="2328"/>
              <a:ext cx="1404" cy="1164"/>
              <a:chOff x="372" y="504"/>
              <a:chExt cx="1404" cy="1164"/>
            </a:xfrm>
          </p:grpSpPr>
          <p:grpSp>
            <p:nvGrpSpPr>
              <p:cNvPr id="38980" name="Group 14">
                <a:extLst>
                  <a:ext uri="{FF2B5EF4-FFF2-40B4-BE49-F238E27FC236}">
                    <a16:creationId xmlns:a16="http://schemas.microsoft.com/office/drawing/2014/main" id="{E2AE3891-1F9D-4942-AC00-8844D1E76A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2" y="504"/>
                <a:ext cx="564" cy="1104"/>
                <a:chOff x="960" y="720"/>
                <a:chExt cx="564" cy="1104"/>
              </a:xfrm>
            </p:grpSpPr>
            <p:sp>
              <p:nvSpPr>
                <p:cNvPr id="20552" name="Oval 15">
                  <a:extLst>
                    <a:ext uri="{FF2B5EF4-FFF2-40B4-BE49-F238E27FC236}">
                      <a16:creationId xmlns:a16="http://schemas.microsoft.com/office/drawing/2014/main" id="{1831E1F0-5FB2-714C-9568-0E2581301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0" y="720"/>
                  <a:ext cx="504" cy="110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7676"/>
                    </a:gs>
                    <a:gs pos="50000">
                      <a:srgbClr val="00FFFF"/>
                    </a:gs>
                    <a:gs pos="100000">
                      <a:srgbClr val="007676"/>
                    </a:gs>
                  </a:gsLst>
                  <a:lin ang="5400000" scaled="1"/>
                </a:gra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0553" name="Oval 16">
                  <a:extLst>
                    <a:ext uri="{FF2B5EF4-FFF2-40B4-BE49-F238E27FC236}">
                      <a16:creationId xmlns:a16="http://schemas.microsoft.com/office/drawing/2014/main" id="{1BD81D6E-33A1-3D4B-96D9-7D9710B559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720"/>
                  <a:ext cx="504" cy="1104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38981" name="Group 17">
                <a:extLst>
                  <a:ext uri="{FF2B5EF4-FFF2-40B4-BE49-F238E27FC236}">
                    <a16:creationId xmlns:a16="http://schemas.microsoft.com/office/drawing/2014/main" id="{C609CB3B-B024-BB4D-81F8-7F72FC98A8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" y="612"/>
                <a:ext cx="1092" cy="1056"/>
                <a:chOff x="372" y="612"/>
                <a:chExt cx="1092" cy="1056"/>
              </a:xfrm>
            </p:grpSpPr>
            <p:sp>
              <p:nvSpPr>
                <p:cNvPr id="20550" name="Line 18">
                  <a:extLst>
                    <a:ext uri="{FF2B5EF4-FFF2-40B4-BE49-F238E27FC236}">
                      <a16:creationId xmlns:a16="http://schemas.microsoft.com/office/drawing/2014/main" id="{BA69E5C6-EE8A-F54A-84D8-BD55E74C7E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4" y="612"/>
                  <a:ext cx="0" cy="924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30739" name="AutoShape 19">
                  <a:extLst>
                    <a:ext uri="{FF2B5EF4-FFF2-40B4-BE49-F238E27FC236}">
                      <a16:creationId xmlns:a16="http://schemas.microsoft.com/office/drawing/2014/main" id="{46C3249D-24E9-7F45-9C80-DE0EDD4B7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" y="1356"/>
                  <a:ext cx="792" cy="312"/>
                </a:xfrm>
                <a:prstGeom prst="wedgeRectCallout">
                  <a:avLst>
                    <a:gd name="adj1" fmla="val 80556"/>
                    <a:gd name="adj2" fmla="val -22435"/>
                  </a:avLst>
                </a:prstGeom>
                <a:solidFill>
                  <a:schemeClr val="tx2"/>
                </a:solidFill>
                <a:ln w="9525">
                  <a:solidFill>
                    <a:srgbClr val="FF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zh-CN" altLang="en-US" sz="32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</a:rPr>
                    <a:t>起偏器</a:t>
                  </a:r>
                  <a:endParaRPr lang="zh-CN" altLang="en-US" sz="28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aphicFrame>
          <p:nvGraphicFramePr>
            <p:cNvPr id="38979" name="Object 20">
              <a:extLst>
                <a:ext uri="{FF2B5EF4-FFF2-40B4-BE49-F238E27FC236}">
                  <a16:creationId xmlns:a16="http://schemas.microsoft.com/office/drawing/2014/main" id="{859AE66B-C795-634A-B37E-03A6D73D2B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0" y="1900"/>
            <a:ext cx="311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1" name="公式" r:id="rId3" imgW="63500" imgH="152400" progId="Equation.3">
                    <p:embed/>
                  </p:oleObj>
                </mc:Choice>
                <mc:Fallback>
                  <p:oleObj name="公式" r:id="rId3" imgW="63500" imgH="152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" y="1900"/>
                          <a:ext cx="311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41" name="Group 21">
            <a:extLst>
              <a:ext uri="{FF2B5EF4-FFF2-40B4-BE49-F238E27FC236}">
                <a16:creationId xmlns:a16="http://schemas.microsoft.com/office/drawing/2014/main" id="{52E02A66-6EBB-9342-A851-B73B3694DA12}"/>
              </a:ext>
            </a:extLst>
          </p:cNvPr>
          <p:cNvGrpSpPr>
            <a:grpSpLocks/>
          </p:cNvGrpSpPr>
          <p:nvPr/>
        </p:nvGrpSpPr>
        <p:grpSpPr bwMode="auto">
          <a:xfrm>
            <a:off x="4762500" y="2544763"/>
            <a:ext cx="2247900" cy="2565400"/>
            <a:chOff x="3000" y="1864"/>
            <a:chExt cx="1416" cy="1616"/>
          </a:xfrm>
        </p:grpSpPr>
        <p:grpSp>
          <p:nvGrpSpPr>
            <p:cNvPr id="38971" name="Group 22">
              <a:extLst>
                <a:ext uri="{FF2B5EF4-FFF2-40B4-BE49-F238E27FC236}">
                  <a16:creationId xmlns:a16="http://schemas.microsoft.com/office/drawing/2014/main" id="{AA78AE74-36E3-FC47-B355-D574E26F32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0" y="2316"/>
              <a:ext cx="1416" cy="1164"/>
              <a:chOff x="3528" y="2220"/>
              <a:chExt cx="1416" cy="1164"/>
            </a:xfrm>
          </p:grpSpPr>
          <p:grpSp>
            <p:nvGrpSpPr>
              <p:cNvPr id="38973" name="Group 23">
                <a:extLst>
                  <a:ext uri="{FF2B5EF4-FFF2-40B4-BE49-F238E27FC236}">
                    <a16:creationId xmlns:a16="http://schemas.microsoft.com/office/drawing/2014/main" id="{4DA8A648-F11B-F245-BD3F-3F09A0D907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2220"/>
                <a:ext cx="576" cy="1104"/>
                <a:chOff x="4428" y="2568"/>
                <a:chExt cx="576" cy="1104"/>
              </a:xfrm>
            </p:grpSpPr>
            <p:sp>
              <p:nvSpPr>
                <p:cNvPr id="20544" name="Oval 24">
                  <a:extLst>
                    <a:ext uri="{FF2B5EF4-FFF2-40B4-BE49-F238E27FC236}">
                      <a16:creationId xmlns:a16="http://schemas.microsoft.com/office/drawing/2014/main" id="{373F22A8-0146-294F-93FA-EC75687C56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2568"/>
                  <a:ext cx="504" cy="110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7676"/>
                    </a:gs>
                    <a:gs pos="50000">
                      <a:srgbClr val="00FFFF"/>
                    </a:gs>
                    <a:gs pos="100000">
                      <a:srgbClr val="007676"/>
                    </a:gs>
                  </a:gsLst>
                  <a:lin ang="5400000" scaled="1"/>
                </a:gra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0545" name="Oval 25">
                  <a:extLst>
                    <a:ext uri="{FF2B5EF4-FFF2-40B4-BE49-F238E27FC236}">
                      <a16:creationId xmlns:a16="http://schemas.microsoft.com/office/drawing/2014/main" id="{5A346B45-D49A-7241-A9BF-A4C18DF70F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8" y="2568"/>
                  <a:ext cx="504" cy="1104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30746" name="AutoShape 26">
                <a:extLst>
                  <a:ext uri="{FF2B5EF4-FFF2-40B4-BE49-F238E27FC236}">
                    <a16:creationId xmlns:a16="http://schemas.microsoft.com/office/drawing/2014/main" id="{CA63ADAD-8D05-1F42-929C-863A55617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3072"/>
                <a:ext cx="792" cy="312"/>
              </a:xfrm>
              <a:prstGeom prst="wedgeRectCallout">
                <a:avLst>
                  <a:gd name="adj1" fmla="val 80556"/>
                  <a:gd name="adj2" fmla="val -22435"/>
                </a:avLst>
              </a:prstGeom>
              <a:solidFill>
                <a:schemeClr val="tx2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zh-CN" altLang="en-US" sz="3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Times New Roman" charset="0"/>
                    <a:ea typeface="宋体" charset="0"/>
                    <a:cs typeface="宋体" charset="0"/>
                  </a:rPr>
                  <a:t>检偏器</a:t>
                </a:r>
                <a:endPara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543" name="Line 27">
                <a:extLst>
                  <a:ext uri="{FF2B5EF4-FFF2-40B4-BE49-F238E27FC236}">
                    <a16:creationId xmlns:a16="http://schemas.microsoft.com/office/drawing/2014/main" id="{68AAA042-5B5E-3742-AD1C-6670DC501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4" y="2760"/>
                <a:ext cx="432" cy="7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graphicFrame>
          <p:nvGraphicFramePr>
            <p:cNvPr id="38972" name="Object 28">
              <a:extLst>
                <a:ext uri="{FF2B5EF4-FFF2-40B4-BE49-F238E27FC236}">
                  <a16:creationId xmlns:a16="http://schemas.microsoft.com/office/drawing/2014/main" id="{EC8C33C8-C40A-B440-A0AF-7B1CEDABD1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1" y="1864"/>
            <a:ext cx="338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2" name="公式" r:id="rId5" imgW="76200" imgH="152400" progId="Equation.3">
                    <p:embed/>
                  </p:oleObj>
                </mc:Choice>
                <mc:Fallback>
                  <p:oleObj name="公式" r:id="rId5" imgW="76200" imgH="1524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1" y="1864"/>
                          <a:ext cx="338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49" name="Group 29">
            <a:extLst>
              <a:ext uri="{FF2B5EF4-FFF2-40B4-BE49-F238E27FC236}">
                <a16:creationId xmlns:a16="http://schemas.microsoft.com/office/drawing/2014/main" id="{CD0E0477-0692-5A42-8B33-10BA25103390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2900363"/>
            <a:ext cx="2114550" cy="1504950"/>
            <a:chOff x="216" y="2100"/>
            <a:chExt cx="1332" cy="948"/>
          </a:xfrm>
        </p:grpSpPr>
        <p:sp>
          <p:nvSpPr>
            <p:cNvPr id="30750" name="Text Box 30">
              <a:extLst>
                <a:ext uri="{FF2B5EF4-FFF2-40B4-BE49-F238E27FC236}">
                  <a16:creationId xmlns:a16="http://schemas.microsoft.com/office/drawing/2014/main" id="{A1C4E289-5016-264C-BCD2-3D1CB8AB8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" y="2100"/>
              <a:ext cx="924" cy="67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/>
                <a:t> </a:t>
              </a:r>
              <a:r>
                <a:rPr lang="zh-CN" altLang="en-US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单色自然光</a:t>
              </a:r>
              <a:endParaRPr lang="zh-CN" altLang="en-US" sz="2800" b="1"/>
            </a:p>
          </p:txBody>
        </p:sp>
        <p:grpSp>
          <p:nvGrpSpPr>
            <p:cNvPr id="38963" name="Group 31">
              <a:extLst>
                <a:ext uri="{FF2B5EF4-FFF2-40B4-BE49-F238E27FC236}">
                  <a16:creationId xmlns:a16="http://schemas.microsoft.com/office/drawing/2014/main" id="{173048D2-595D-9240-868C-B30D8AF729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" y="2784"/>
              <a:ext cx="996" cy="264"/>
              <a:chOff x="336" y="2064"/>
              <a:chExt cx="996" cy="264"/>
            </a:xfrm>
          </p:grpSpPr>
          <p:sp>
            <p:nvSpPr>
              <p:cNvPr id="20532" name="Line 32">
                <a:extLst>
                  <a:ext uri="{FF2B5EF4-FFF2-40B4-BE49-F238E27FC236}">
                    <a16:creationId xmlns:a16="http://schemas.microsoft.com/office/drawing/2014/main" id="{294534BA-DA15-3B43-8B2F-E887BBC4E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2184"/>
                <a:ext cx="996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533" name="Oval 33">
                <a:extLst>
                  <a:ext uri="{FF2B5EF4-FFF2-40B4-BE49-F238E27FC236}">
                    <a16:creationId xmlns:a16="http://schemas.microsoft.com/office/drawing/2014/main" id="{8859F92B-96FD-CB4D-BDDF-961E95D9E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" y="2136"/>
                <a:ext cx="84" cy="96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534" name="Oval 34">
                <a:extLst>
                  <a:ext uri="{FF2B5EF4-FFF2-40B4-BE49-F238E27FC236}">
                    <a16:creationId xmlns:a16="http://schemas.microsoft.com/office/drawing/2014/main" id="{3EC48235-2D66-CD41-9B9B-55A5EA157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84" cy="96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535" name="Oval 35">
                <a:extLst>
                  <a:ext uri="{FF2B5EF4-FFF2-40B4-BE49-F238E27FC236}">
                    <a16:creationId xmlns:a16="http://schemas.microsoft.com/office/drawing/2014/main" id="{278821C7-E31B-624C-BA7A-F378991B7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136"/>
                <a:ext cx="84" cy="96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536" name="Line 36">
                <a:extLst>
                  <a:ext uri="{FF2B5EF4-FFF2-40B4-BE49-F238E27FC236}">
                    <a16:creationId xmlns:a16="http://schemas.microsoft.com/office/drawing/2014/main" id="{1966A867-8A70-F449-B592-42A74F1DC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076"/>
                <a:ext cx="0" cy="252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537" name="Line 37">
                <a:extLst>
                  <a:ext uri="{FF2B5EF4-FFF2-40B4-BE49-F238E27FC236}">
                    <a16:creationId xmlns:a16="http://schemas.microsoft.com/office/drawing/2014/main" id="{4ECD7EE7-8B31-C540-9DB9-9BF5C923C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8" y="2064"/>
                <a:ext cx="0" cy="252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538" name="Line 38">
                <a:extLst>
                  <a:ext uri="{FF2B5EF4-FFF2-40B4-BE49-F238E27FC236}">
                    <a16:creationId xmlns:a16="http://schemas.microsoft.com/office/drawing/2014/main" id="{48840C56-6C39-4E4C-B423-94518981D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076"/>
                <a:ext cx="0" cy="252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</p:grpSp>
      <p:grpSp>
        <p:nvGrpSpPr>
          <p:cNvPr id="30759" name="Group 39">
            <a:extLst>
              <a:ext uri="{FF2B5EF4-FFF2-40B4-BE49-F238E27FC236}">
                <a16:creationId xmlns:a16="http://schemas.microsoft.com/office/drawing/2014/main" id="{6656AA3F-BA91-1840-8188-678BBD2C3731}"/>
              </a:ext>
            </a:extLst>
          </p:cNvPr>
          <p:cNvGrpSpPr>
            <a:grpSpLocks/>
          </p:cNvGrpSpPr>
          <p:nvPr/>
        </p:nvGrpSpPr>
        <p:grpSpPr bwMode="auto">
          <a:xfrm>
            <a:off x="4743450" y="3554413"/>
            <a:ext cx="1714500" cy="1187450"/>
            <a:chOff x="3156" y="2020"/>
            <a:chExt cx="1080" cy="748"/>
          </a:xfrm>
        </p:grpSpPr>
        <p:grpSp>
          <p:nvGrpSpPr>
            <p:cNvPr id="38948" name="Group 40">
              <a:extLst>
                <a:ext uri="{FF2B5EF4-FFF2-40B4-BE49-F238E27FC236}">
                  <a16:creationId xmlns:a16="http://schemas.microsoft.com/office/drawing/2014/main" id="{C3775E77-716D-1044-84A1-677E5973C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6" y="2268"/>
              <a:ext cx="1080" cy="288"/>
              <a:chOff x="3156" y="2268"/>
              <a:chExt cx="1080" cy="288"/>
            </a:xfrm>
          </p:grpSpPr>
          <p:sp>
            <p:nvSpPr>
              <p:cNvPr id="20519" name="Line 41">
                <a:extLst>
                  <a:ext uri="{FF2B5EF4-FFF2-40B4-BE49-F238E27FC236}">
                    <a16:creationId xmlns:a16="http://schemas.microsoft.com/office/drawing/2014/main" id="{35D09AF1-6EEF-364A-A596-7C6B4563B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6" y="2424"/>
                <a:ext cx="108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38952" name="Group 42">
                <a:extLst>
                  <a:ext uri="{FF2B5EF4-FFF2-40B4-BE49-F238E27FC236}">
                    <a16:creationId xmlns:a16="http://schemas.microsoft.com/office/drawing/2014/main" id="{B9C1AEFA-055E-2049-AAB2-DE4122B6FE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6" y="2268"/>
                <a:ext cx="840" cy="288"/>
                <a:chOff x="3288" y="2268"/>
                <a:chExt cx="840" cy="288"/>
              </a:xfrm>
            </p:grpSpPr>
            <p:sp>
              <p:nvSpPr>
                <p:cNvPr id="20526" name="Line 43">
                  <a:extLst>
                    <a:ext uri="{FF2B5EF4-FFF2-40B4-BE49-F238E27FC236}">
                      <a16:creationId xmlns:a16="http://schemas.microsoft.com/office/drawing/2014/main" id="{777D57E1-B5F3-894B-8AA7-7C0D096E01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88" y="2280"/>
                  <a:ext cx="120" cy="276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0527" name="Line 44">
                  <a:extLst>
                    <a:ext uri="{FF2B5EF4-FFF2-40B4-BE49-F238E27FC236}">
                      <a16:creationId xmlns:a16="http://schemas.microsoft.com/office/drawing/2014/main" id="{5A456BE0-B586-C44C-877D-A03C143C60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16" y="2268"/>
                  <a:ext cx="120" cy="276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0528" name="Line 45">
                  <a:extLst>
                    <a:ext uri="{FF2B5EF4-FFF2-40B4-BE49-F238E27FC236}">
                      <a16:creationId xmlns:a16="http://schemas.microsoft.com/office/drawing/2014/main" id="{9C9E83DB-942C-F740-8C32-7566D750A0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68" y="2268"/>
                  <a:ext cx="120" cy="276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0529" name="Line 46">
                  <a:extLst>
                    <a:ext uri="{FF2B5EF4-FFF2-40B4-BE49-F238E27FC236}">
                      <a16:creationId xmlns:a16="http://schemas.microsoft.com/office/drawing/2014/main" id="{7F300921-ADDD-CC4F-A4DF-ABAE551498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08" y="2268"/>
                  <a:ext cx="120" cy="276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38953" name="Group 47">
                <a:extLst>
                  <a:ext uri="{FF2B5EF4-FFF2-40B4-BE49-F238E27FC236}">
                    <a16:creationId xmlns:a16="http://schemas.microsoft.com/office/drawing/2014/main" id="{417834EC-5946-0A42-B172-B0202791AF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8" y="2340"/>
                <a:ext cx="936" cy="156"/>
                <a:chOff x="3240" y="2340"/>
                <a:chExt cx="936" cy="156"/>
              </a:xfrm>
            </p:grpSpPr>
            <p:sp>
              <p:nvSpPr>
                <p:cNvPr id="20522" name="Line 48">
                  <a:extLst>
                    <a:ext uri="{FF2B5EF4-FFF2-40B4-BE49-F238E27FC236}">
                      <a16:creationId xmlns:a16="http://schemas.microsoft.com/office/drawing/2014/main" id="{06DB7D4D-6B7F-0742-86BA-1D9C72F0F4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2352"/>
                  <a:ext cx="204" cy="144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0523" name="Line 49">
                  <a:extLst>
                    <a:ext uri="{FF2B5EF4-FFF2-40B4-BE49-F238E27FC236}">
                      <a16:creationId xmlns:a16="http://schemas.microsoft.com/office/drawing/2014/main" id="{B37458D5-4301-804D-B22A-B6F51404A7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4" y="2340"/>
                  <a:ext cx="204" cy="144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0524" name="Line 50">
                  <a:extLst>
                    <a:ext uri="{FF2B5EF4-FFF2-40B4-BE49-F238E27FC236}">
                      <a16:creationId xmlns:a16="http://schemas.microsoft.com/office/drawing/2014/main" id="{230E2CDC-171F-884A-8E9F-070F190804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8" y="2352"/>
                  <a:ext cx="204" cy="144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0525" name="Line 51">
                  <a:extLst>
                    <a:ext uri="{FF2B5EF4-FFF2-40B4-BE49-F238E27FC236}">
                      <a16:creationId xmlns:a16="http://schemas.microsoft.com/office/drawing/2014/main" id="{29D6D452-2304-3E43-9DC8-3C7DD0859E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72" y="2352"/>
                  <a:ext cx="204" cy="144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</p:grpSp>
        </p:grpSp>
        <p:graphicFrame>
          <p:nvGraphicFramePr>
            <p:cNvPr id="38949" name="Object 52">
              <a:extLst>
                <a:ext uri="{FF2B5EF4-FFF2-40B4-BE49-F238E27FC236}">
                  <a16:creationId xmlns:a16="http://schemas.microsoft.com/office/drawing/2014/main" id="{58758DDD-A3E5-AD4E-9E99-9C70CDAC59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9" y="2020"/>
            <a:ext cx="27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3" name="公式" r:id="rId7" imgW="38100" imgH="50800" progId="Equation.3">
                    <p:embed/>
                  </p:oleObj>
                </mc:Choice>
                <mc:Fallback>
                  <p:oleObj name="公式" r:id="rId7" imgW="38100" imgH="508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" y="2020"/>
                          <a:ext cx="27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0" name="Object 53">
              <a:extLst>
                <a:ext uri="{FF2B5EF4-FFF2-40B4-BE49-F238E27FC236}">
                  <a16:creationId xmlns:a16="http://schemas.microsoft.com/office/drawing/2014/main" id="{C875F766-0DF9-694D-B16D-CFDD9CEDB4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6" y="2428"/>
            <a:ext cx="30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4" name="公式" r:id="rId9" imgW="38100" imgH="50800" progId="Equation.3">
                    <p:embed/>
                  </p:oleObj>
                </mc:Choice>
                <mc:Fallback>
                  <p:oleObj name="公式" r:id="rId9" imgW="38100" imgH="508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6" y="2428"/>
                          <a:ext cx="30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74" name="Group 54">
            <a:extLst>
              <a:ext uri="{FF2B5EF4-FFF2-40B4-BE49-F238E27FC236}">
                <a16:creationId xmlns:a16="http://schemas.microsoft.com/office/drawing/2014/main" id="{1D40FCE7-2CB2-F943-9F92-AD212FE85BA3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2195513"/>
            <a:ext cx="3486150" cy="3676650"/>
            <a:chOff x="1572" y="1656"/>
            <a:chExt cx="2196" cy="2316"/>
          </a:xfrm>
        </p:grpSpPr>
        <p:grpSp>
          <p:nvGrpSpPr>
            <p:cNvPr id="38928" name="Group 55">
              <a:extLst>
                <a:ext uri="{FF2B5EF4-FFF2-40B4-BE49-F238E27FC236}">
                  <a16:creationId xmlns:a16="http://schemas.microsoft.com/office/drawing/2014/main" id="{DCE9F88F-BC7B-2C4D-952E-9E9FC4680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028"/>
              <a:ext cx="588" cy="1728"/>
              <a:chOff x="2172" y="936"/>
              <a:chExt cx="648" cy="1644"/>
            </a:xfrm>
          </p:grpSpPr>
          <p:sp>
            <p:nvSpPr>
              <p:cNvPr id="38945" name="Freeform 56">
                <a:extLst>
                  <a:ext uri="{FF2B5EF4-FFF2-40B4-BE49-F238E27FC236}">
                    <a16:creationId xmlns:a16="http://schemas.microsoft.com/office/drawing/2014/main" id="{1EF5D331-BF15-434E-9DAA-3007336EF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936"/>
                <a:ext cx="480" cy="1644"/>
              </a:xfrm>
              <a:custGeom>
                <a:avLst/>
                <a:gdLst>
                  <a:gd name="T0" fmla="*/ 0 w 480"/>
                  <a:gd name="T1" fmla="*/ 1164 h 1644"/>
                  <a:gd name="T2" fmla="*/ 480 w 480"/>
                  <a:gd name="T3" fmla="*/ 1644 h 1644"/>
                  <a:gd name="T4" fmla="*/ 480 w 480"/>
                  <a:gd name="T5" fmla="*/ 480 h 1644"/>
                  <a:gd name="T6" fmla="*/ 0 w 480"/>
                  <a:gd name="T7" fmla="*/ 0 h 1644"/>
                  <a:gd name="T8" fmla="*/ 0 w 480"/>
                  <a:gd name="T9" fmla="*/ 1164 h 1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0" h="1644">
                    <a:moveTo>
                      <a:pt x="0" y="1164"/>
                    </a:moveTo>
                    <a:lnTo>
                      <a:pt x="480" y="1644"/>
                    </a:lnTo>
                    <a:lnTo>
                      <a:pt x="480" y="480"/>
                    </a:lnTo>
                    <a:lnTo>
                      <a:pt x="0" y="0"/>
                    </a:lnTo>
                    <a:lnTo>
                      <a:pt x="0" y="116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rgbClr val="000000"/>
                  </a:gs>
                </a:gsLst>
                <a:lin ang="5400000" scaled="1"/>
              </a:gra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  <p:sp>
            <p:nvSpPr>
              <p:cNvPr id="38946" name="Freeform 57">
                <a:extLst>
                  <a:ext uri="{FF2B5EF4-FFF2-40B4-BE49-F238E27FC236}">
                    <a16:creationId xmlns:a16="http://schemas.microsoft.com/office/drawing/2014/main" id="{ACCDB481-791D-224A-B270-8BDFDC9B7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948"/>
                <a:ext cx="648" cy="468"/>
              </a:xfrm>
              <a:custGeom>
                <a:avLst/>
                <a:gdLst>
                  <a:gd name="T0" fmla="*/ 190 w 636"/>
                  <a:gd name="T1" fmla="*/ 0 h 456"/>
                  <a:gd name="T2" fmla="*/ 672 w 636"/>
                  <a:gd name="T3" fmla="*/ 493 h 456"/>
                  <a:gd name="T4" fmla="*/ 483 w 636"/>
                  <a:gd name="T5" fmla="*/ 493 h 456"/>
                  <a:gd name="T6" fmla="*/ 0 w 636"/>
                  <a:gd name="T7" fmla="*/ 0 h 456"/>
                  <a:gd name="T8" fmla="*/ 190 w 636"/>
                  <a:gd name="T9" fmla="*/ 0 h 4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6" h="456">
                    <a:moveTo>
                      <a:pt x="180" y="0"/>
                    </a:moveTo>
                    <a:lnTo>
                      <a:pt x="636" y="456"/>
                    </a:lnTo>
                    <a:lnTo>
                      <a:pt x="456" y="456"/>
                    </a:lnTo>
                    <a:lnTo>
                      <a:pt x="0" y="0"/>
                    </a:lnTo>
                    <a:lnTo>
                      <a:pt x="18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rgbClr val="000000"/>
                  </a:gs>
                </a:gsLst>
                <a:lin ang="5400000" scaled="1"/>
              </a:gra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  <p:sp>
            <p:nvSpPr>
              <p:cNvPr id="30778" name="Rectangle 58">
                <a:extLst>
                  <a:ext uri="{FF2B5EF4-FFF2-40B4-BE49-F238E27FC236}">
                    <a16:creationId xmlns:a16="http://schemas.microsoft.com/office/drawing/2014/main" id="{1F594DAE-F703-9944-999D-C0FA89AFE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416"/>
                <a:ext cx="168" cy="1145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8929" name="Group 59">
              <a:extLst>
                <a:ext uri="{FF2B5EF4-FFF2-40B4-BE49-F238E27FC236}">
                  <a16:creationId xmlns:a16="http://schemas.microsoft.com/office/drawing/2014/main" id="{FFBFD47E-8A43-6B42-88B0-8ED319B30E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2" y="1656"/>
              <a:ext cx="1512" cy="660"/>
              <a:chOff x="1788" y="1344"/>
              <a:chExt cx="1512" cy="660"/>
            </a:xfrm>
          </p:grpSpPr>
          <p:sp>
            <p:nvSpPr>
              <p:cNvPr id="30780" name="Text Box 60">
                <a:extLst>
                  <a:ext uri="{FF2B5EF4-FFF2-40B4-BE49-F238E27FC236}">
                    <a16:creationId xmlns:a16="http://schemas.microsoft.com/office/drawing/2014/main" id="{3D625E11-A328-DC4B-9200-2AA8958A48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8" y="1344"/>
                <a:ext cx="1512" cy="365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32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双折射晶片</a:t>
                </a:r>
                <a:endParaRPr lang="zh-CN" altLang="en-US" sz="3200" b="1"/>
              </a:p>
            </p:txBody>
          </p:sp>
          <p:sp>
            <p:nvSpPr>
              <p:cNvPr id="20512" name="AutoShape 61">
                <a:extLst>
                  <a:ext uri="{FF2B5EF4-FFF2-40B4-BE49-F238E27FC236}">
                    <a16:creationId xmlns:a16="http://schemas.microsoft.com/office/drawing/2014/main" id="{7E966CFC-611F-7D40-A7F2-2072499D7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351349">
                <a:off x="2496" y="1656"/>
                <a:ext cx="204" cy="348"/>
              </a:xfrm>
              <a:prstGeom prst="downArrow">
                <a:avLst>
                  <a:gd name="adj1" fmla="val 50000"/>
                  <a:gd name="adj2" fmla="val 42647"/>
                </a:avLst>
              </a:prstGeom>
              <a:solidFill>
                <a:srgbClr val="00FF00"/>
              </a:solid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38930" name="Group 62">
              <a:extLst>
                <a:ext uri="{FF2B5EF4-FFF2-40B4-BE49-F238E27FC236}">
                  <a16:creationId xmlns:a16="http://schemas.microsoft.com/office/drawing/2014/main" id="{6A58403E-FE61-1440-94CE-5CE468AEC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4" y="2256"/>
              <a:ext cx="1284" cy="1128"/>
              <a:chOff x="2508" y="2220"/>
              <a:chExt cx="1284" cy="1128"/>
            </a:xfrm>
          </p:grpSpPr>
          <p:grpSp>
            <p:nvGrpSpPr>
              <p:cNvPr id="38935" name="Group 63">
                <a:extLst>
                  <a:ext uri="{FF2B5EF4-FFF2-40B4-BE49-F238E27FC236}">
                    <a16:creationId xmlns:a16="http://schemas.microsoft.com/office/drawing/2014/main" id="{A87F6E99-2031-CF44-A6D8-1CAEB3EF41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36" y="2344"/>
                <a:ext cx="233" cy="1004"/>
                <a:chOff x="2552" y="520"/>
                <a:chExt cx="233" cy="1004"/>
              </a:xfrm>
            </p:grpSpPr>
            <p:sp>
              <p:nvSpPr>
                <p:cNvPr id="20507" name="Line 64">
                  <a:extLst>
                    <a:ext uri="{FF2B5EF4-FFF2-40B4-BE49-F238E27FC236}">
                      <a16:creationId xmlns:a16="http://schemas.microsoft.com/office/drawing/2014/main" id="{6BCDDEA9-2409-1841-8584-F0235D0CF0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80" y="600"/>
                  <a:ext cx="0" cy="924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grpSp>
              <p:nvGrpSpPr>
                <p:cNvPr id="38940" name="Group 65">
                  <a:extLst>
                    <a:ext uri="{FF2B5EF4-FFF2-40B4-BE49-F238E27FC236}">
                      <a16:creationId xmlns:a16="http://schemas.microsoft.com/office/drawing/2014/main" id="{84602556-246D-D840-8F36-4177AA3917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52" y="520"/>
                  <a:ext cx="233" cy="452"/>
                  <a:chOff x="2552" y="520"/>
                  <a:chExt cx="233" cy="452"/>
                </a:xfrm>
              </p:grpSpPr>
              <p:graphicFrame>
                <p:nvGraphicFramePr>
                  <p:cNvPr id="38941" name="Object 66">
                    <a:extLst>
                      <a:ext uri="{FF2B5EF4-FFF2-40B4-BE49-F238E27FC236}">
                        <a16:creationId xmlns:a16="http://schemas.microsoft.com/office/drawing/2014/main" id="{4F342471-7BE5-B64B-8197-7466B20E763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552" y="520"/>
                  <a:ext cx="233" cy="3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9105" name="公式" r:id="rId11" imgW="38100" imgH="101600" progId="Equation.3">
                          <p:embed/>
                        </p:oleObj>
                      </mc:Choice>
                      <mc:Fallback>
                        <p:oleObj name="公式" r:id="rId11" imgW="38100" imgH="101600" progId="Equation.3">
                          <p:embed/>
                          <p:pic>
                            <p:nvPicPr>
                              <p:cNvPr id="0" name="Object 6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52" y="520"/>
                                <a:ext cx="233" cy="32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8942" name="Freeform 67">
                    <a:extLst>
                      <a:ext uri="{FF2B5EF4-FFF2-40B4-BE49-F238E27FC236}">
                        <a16:creationId xmlns:a16="http://schemas.microsoft.com/office/drawing/2014/main" id="{4A55192D-663C-494D-B1A8-AD82B41DDF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2" y="888"/>
                    <a:ext cx="72" cy="84"/>
                  </a:xfrm>
                  <a:custGeom>
                    <a:avLst/>
                    <a:gdLst>
                      <a:gd name="T0" fmla="*/ 0 w 72"/>
                      <a:gd name="T1" fmla="*/ 0 h 84"/>
                      <a:gd name="T2" fmla="*/ 72 w 72"/>
                      <a:gd name="T3" fmla="*/ 84 h 8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2" h="84">
                        <a:moveTo>
                          <a:pt x="0" y="0"/>
                        </a:moveTo>
                        <a:cubicBezTo>
                          <a:pt x="37" y="25"/>
                          <a:pt x="52" y="45"/>
                          <a:pt x="72" y="84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N"/>
                  </a:p>
                </p:txBody>
              </p:sp>
            </p:grpSp>
          </p:grpSp>
          <p:grpSp>
            <p:nvGrpSpPr>
              <p:cNvPr id="38936" name="Group 68">
                <a:extLst>
                  <a:ext uri="{FF2B5EF4-FFF2-40B4-BE49-F238E27FC236}">
                    <a16:creationId xmlns:a16="http://schemas.microsoft.com/office/drawing/2014/main" id="{2754A6DF-2493-524E-95B5-1A6FC88224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8" y="2220"/>
                <a:ext cx="1284" cy="1044"/>
                <a:chOff x="2424" y="396"/>
                <a:chExt cx="1284" cy="1044"/>
              </a:xfrm>
            </p:grpSpPr>
            <p:sp>
              <p:nvSpPr>
                <p:cNvPr id="20505" name="Line 69">
                  <a:extLst>
                    <a:ext uri="{FF2B5EF4-FFF2-40B4-BE49-F238E27FC236}">
                      <a16:creationId xmlns:a16="http://schemas.microsoft.com/office/drawing/2014/main" id="{151D8496-F9AE-0A45-BDEF-B77BDBFA0C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24" y="408"/>
                  <a:ext cx="528" cy="1032"/>
                </a:xfrm>
                <a:prstGeom prst="line">
                  <a:avLst/>
                </a:prstGeom>
                <a:noFill/>
                <a:ln w="57150">
                  <a:solidFill>
                    <a:srgbClr val="FF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30790" name="AutoShape 70">
                  <a:extLst>
                    <a:ext uri="{FF2B5EF4-FFF2-40B4-BE49-F238E27FC236}">
                      <a16:creationId xmlns:a16="http://schemas.microsoft.com/office/drawing/2014/main" id="{E6377B43-FE0D-9B4D-AF24-16624A88EA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396"/>
                  <a:ext cx="636" cy="288"/>
                </a:xfrm>
                <a:prstGeom prst="wedgeRectCallout">
                  <a:avLst>
                    <a:gd name="adj1" fmla="val -107546"/>
                    <a:gd name="adj2" fmla="val 115972"/>
                  </a:avLst>
                </a:prstGeom>
                <a:solidFill>
                  <a:srgbClr val="00FFFF"/>
                </a:solidFill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zh-CN" altLang="en-US" sz="32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charset="0"/>
                      <a:ea typeface="宋体" charset="0"/>
                      <a:cs typeface="宋体" charset="0"/>
                    </a:rPr>
                    <a:t>光轴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</p:grpSp>
        </p:grpSp>
        <p:grpSp>
          <p:nvGrpSpPr>
            <p:cNvPr id="38931" name="Group 71">
              <a:extLst>
                <a:ext uri="{FF2B5EF4-FFF2-40B4-BE49-F238E27FC236}">
                  <a16:creationId xmlns:a16="http://schemas.microsoft.com/office/drawing/2014/main" id="{07653C8D-ACC2-4A48-A196-EFF9E36DB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576"/>
              <a:ext cx="729" cy="396"/>
              <a:chOff x="2544" y="3576"/>
              <a:chExt cx="729" cy="396"/>
            </a:xfrm>
          </p:grpSpPr>
          <p:graphicFrame>
            <p:nvGraphicFramePr>
              <p:cNvPr id="38932" name="Object 72">
                <a:extLst>
                  <a:ext uri="{FF2B5EF4-FFF2-40B4-BE49-F238E27FC236}">
                    <a16:creationId xmlns:a16="http://schemas.microsoft.com/office/drawing/2014/main" id="{DECC7FB2-02C7-9348-BD57-12EC8737E5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80" y="3603"/>
              <a:ext cx="293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06" name="公式" r:id="rId13" imgW="50800" imgH="101600" progId="Equation.3">
                      <p:embed/>
                    </p:oleObj>
                  </mc:Choice>
                  <mc:Fallback>
                    <p:oleObj name="公式" r:id="rId13" imgW="50800" imgH="10160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0" y="3603"/>
                            <a:ext cx="293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1" name="Line 73">
                <a:extLst>
                  <a:ext uri="{FF2B5EF4-FFF2-40B4-BE49-F238E27FC236}">
                    <a16:creationId xmlns:a16="http://schemas.microsoft.com/office/drawing/2014/main" id="{400099C1-F4AC-A242-9DEC-0F5213832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576"/>
                <a:ext cx="276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0502" name="Line 74">
                <a:extLst>
                  <a:ext uri="{FF2B5EF4-FFF2-40B4-BE49-F238E27FC236}">
                    <a16:creationId xmlns:a16="http://schemas.microsoft.com/office/drawing/2014/main" id="{64F3B9B4-AFAA-9044-A777-12CA4EE28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6" y="3588"/>
                <a:ext cx="276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</p:grpSp>
      <p:grpSp>
        <p:nvGrpSpPr>
          <p:cNvPr id="30795" name="Group 75">
            <a:extLst>
              <a:ext uri="{FF2B5EF4-FFF2-40B4-BE49-F238E27FC236}">
                <a16:creationId xmlns:a16="http://schemas.microsoft.com/office/drawing/2014/main" id="{2BBADE03-A964-8748-92A3-5DD72DF64707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967163"/>
            <a:ext cx="1295400" cy="400050"/>
            <a:chOff x="1788" y="948"/>
            <a:chExt cx="816" cy="252"/>
          </a:xfrm>
        </p:grpSpPr>
        <p:sp>
          <p:nvSpPr>
            <p:cNvPr id="20492" name="Line 76">
              <a:extLst>
                <a:ext uri="{FF2B5EF4-FFF2-40B4-BE49-F238E27FC236}">
                  <a16:creationId xmlns:a16="http://schemas.microsoft.com/office/drawing/2014/main" id="{9757147B-08B1-0F47-AF67-8C955BE60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8" y="1080"/>
              <a:ext cx="81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0493" name="Line 77">
              <a:extLst>
                <a:ext uri="{FF2B5EF4-FFF2-40B4-BE49-F238E27FC236}">
                  <a16:creationId xmlns:a16="http://schemas.microsoft.com/office/drawing/2014/main" id="{520C29CE-508D-B646-87A0-D7567473C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948"/>
              <a:ext cx="0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0494" name="Line 78">
              <a:extLst>
                <a:ext uri="{FF2B5EF4-FFF2-40B4-BE49-F238E27FC236}">
                  <a16:creationId xmlns:a16="http://schemas.microsoft.com/office/drawing/2014/main" id="{71559045-33C4-724F-802C-6DA482702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948"/>
              <a:ext cx="0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0495" name="Line 79">
              <a:extLst>
                <a:ext uri="{FF2B5EF4-FFF2-40B4-BE49-F238E27FC236}">
                  <a16:creationId xmlns:a16="http://schemas.microsoft.com/office/drawing/2014/main" id="{67A69CDA-CF9A-EF47-A87F-D3CF999C7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948"/>
              <a:ext cx="0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30800" name="Text Box 80">
            <a:extLst>
              <a:ext uri="{FF2B5EF4-FFF2-40B4-BE49-F238E27FC236}">
                <a16:creationId xmlns:a16="http://schemas.microsoft.com/office/drawing/2014/main" id="{B369BB1F-8D7B-BF47-99D6-29497EC39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0"/>
            <a:ext cx="5184775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3600" b="1">
                <a:solidFill>
                  <a:srgbClr val="FF0066"/>
                </a:solidFill>
                <a:latin typeface="楷体" charset="0"/>
                <a:ea typeface="楷体" charset="0"/>
                <a:cs typeface="楷体" charset="0"/>
              </a:rPr>
              <a:t>光学</a:t>
            </a:r>
            <a:r>
              <a:rPr kumimoji="0" lang="en-US" altLang="zh-CN" sz="3600" b="1">
                <a:solidFill>
                  <a:srgbClr val="FF0066"/>
                </a:solidFill>
                <a:latin typeface="楷体" charset="0"/>
                <a:ea typeface="楷体" charset="0"/>
                <a:cs typeface="楷体" charset="0"/>
              </a:rPr>
              <a:t>5.5 </a:t>
            </a: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charset="0"/>
                <a:ea typeface="楷体" charset="0"/>
                <a:cs typeface="楷体" charset="0"/>
              </a:rPr>
              <a:t>偏振光的干涉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6" name="Object 10">
            <a:extLst>
              <a:ext uri="{FF2B5EF4-FFF2-40B4-BE49-F238E27FC236}">
                <a16:creationId xmlns:a16="http://schemas.microsoft.com/office/drawing/2014/main" id="{428877E2-1798-534A-AB50-6AB36D859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075" y="4005263"/>
          <a:ext cx="73961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公式" r:id="rId4" imgW="4876800" imgH="368300" progId="Equation.3">
                  <p:embed/>
                </p:oleObj>
              </mc:Choice>
              <mc:Fallback>
                <p:oleObj name="公式" r:id="rId4" imgW="48768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4005263"/>
                        <a:ext cx="7396163" cy="58102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" name="Rectangle 2">
            <a:extLst>
              <a:ext uri="{FF2B5EF4-FFF2-40B4-BE49-F238E27FC236}">
                <a16:creationId xmlns:a16="http://schemas.microsoft.com/office/drawing/2014/main" id="{F2F64238-5B47-0642-9801-47C69B456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214313"/>
            <a:ext cx="8458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200" b="1">
                <a:solidFill>
                  <a:srgbClr val="FFFF00"/>
                </a:solidFill>
                <a:ea typeface="楷体_GB2312" pitchFamily="49" charset="-122"/>
              </a:rPr>
              <a:t>椭圆偏振光</a:t>
            </a:r>
            <a:r>
              <a:rPr lang="en-US" altLang="zh-CN" sz="3200" b="1">
                <a:solidFill>
                  <a:srgbClr val="FFFF00"/>
                </a:solidFill>
                <a:ea typeface="楷体_GB2312" pitchFamily="49" charset="-122"/>
              </a:rPr>
              <a:t>—</a:t>
            </a:r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电矢量的端点在垂直于光传播方 </a:t>
            </a:r>
          </a:p>
          <a:p>
            <a:pPr algn="just">
              <a:spcBef>
                <a:spcPct val="20000"/>
              </a:spcBef>
            </a:pPr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                        向的平面内画出一个椭圆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3EE6A66-973A-4A4C-A4CE-492EF959E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1282700"/>
            <a:ext cx="87137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200" b="1">
                <a:solidFill>
                  <a:srgbClr val="FFFF00"/>
                </a:solidFill>
                <a:ea typeface="楷体_GB2312" pitchFamily="49" charset="-122"/>
              </a:rPr>
              <a:t>圆偏振光</a:t>
            </a:r>
            <a:r>
              <a:rPr lang="en-US" altLang="zh-CN" sz="3200" b="1">
                <a:solidFill>
                  <a:srgbClr val="FFFF00"/>
                </a:solidFill>
                <a:ea typeface="楷体_GB2312" pitchFamily="49" charset="-122"/>
              </a:rPr>
              <a:t>—</a:t>
            </a:r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电矢量的端点在垂直于光传播方向</a:t>
            </a:r>
          </a:p>
          <a:p>
            <a:pPr algn="just">
              <a:spcBef>
                <a:spcPct val="20000"/>
              </a:spcBef>
            </a:pPr>
            <a:r>
              <a:rPr lang="zh-CN" altLang="en-US" sz="3200" b="1">
                <a:solidFill>
                  <a:schemeClr val="bg1"/>
                </a:solidFill>
                <a:ea typeface="楷体_GB2312" pitchFamily="49" charset="-122"/>
              </a:rPr>
              <a:t>                     的平面内画出一个圆</a:t>
            </a:r>
            <a:r>
              <a:rPr lang="zh-CN" altLang="en-US" sz="3200" b="1">
                <a:solidFill>
                  <a:srgbClr val="FFFF00"/>
                </a:solidFill>
                <a:ea typeface="楷体_GB2312" pitchFamily="49" charset="-122"/>
              </a:rPr>
              <a:t>。</a:t>
            </a:r>
          </a:p>
          <a:p>
            <a:pPr algn="just">
              <a:spcBef>
                <a:spcPct val="20000"/>
              </a:spcBef>
            </a:pPr>
            <a:endParaRPr lang="en-US" altLang="zh-CN" sz="3200" b="1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9FFFAD3-A2A8-D343-AD4F-22762A7BB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708275"/>
            <a:ext cx="8458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Times New Roman" charset="0"/>
                <a:ea typeface="楷体_GB2312" charset="0"/>
                <a:cs typeface="楷体_GB2312" charset="0"/>
              </a:rPr>
              <a:t>两列频率相同、振动方向互相垂直，且沿同一方向传播的线偏振光叠加可得椭圆偏振光。</a:t>
            </a:r>
          </a:p>
          <a:p>
            <a:pPr marL="342900" indent="-342900" algn="just">
              <a:spcBef>
                <a:spcPct val="20000"/>
              </a:spcBef>
              <a:defRPr/>
            </a:pPr>
            <a:endParaRPr lang="en-US" altLang="zh-CN" sz="3200" b="1" dirty="0">
              <a:solidFill>
                <a:srgbClr val="FFFF00"/>
              </a:solidFill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078" name="Text Box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B1330BC-9DA0-F742-995E-D0AE26D5E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603567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endParaRPr lang="zh-CN" sz="2400">
              <a:solidFill>
                <a:srgbClr val="FFFF00"/>
              </a:solidFill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19FB52FC-DB4A-BC4F-9372-10FD25706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351463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endParaRPr lang="zh-CN" sz="3200" b="1">
              <a:solidFill>
                <a:srgbClr val="FFFF00"/>
              </a:solidFill>
              <a:latin typeface="Times New Roman" charset="0"/>
              <a:ea typeface="楷体_GB2312" charset="0"/>
              <a:cs typeface="楷体_GB2312" charset="0"/>
            </a:endParaRPr>
          </a:p>
        </p:txBody>
      </p:sp>
      <p:grpSp>
        <p:nvGrpSpPr>
          <p:cNvPr id="4107" name="Group 11">
            <a:extLst>
              <a:ext uri="{FF2B5EF4-FFF2-40B4-BE49-F238E27FC236}">
                <a16:creationId xmlns:a16="http://schemas.microsoft.com/office/drawing/2014/main" id="{CF1AE355-04EB-5C46-97C6-3BCD1C3A41A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4652963"/>
            <a:ext cx="3257550" cy="533400"/>
            <a:chOff x="166" y="2636"/>
            <a:chExt cx="2052" cy="336"/>
          </a:xfrm>
        </p:grpSpPr>
        <p:sp>
          <p:nvSpPr>
            <p:cNvPr id="3082" name="Rectangle 12">
              <a:extLst>
                <a:ext uri="{FF2B5EF4-FFF2-40B4-BE49-F238E27FC236}">
                  <a16:creationId xmlns:a16="http://schemas.microsoft.com/office/drawing/2014/main" id="{1EF2B215-0C87-5841-BC97-58C728A5C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" y="2636"/>
              <a:ext cx="205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defRPr/>
              </a:pPr>
              <a:r>
                <a:rPr lang="zh-CN" altLang="en-US" sz="3200">
                  <a:solidFill>
                    <a:srgbClr val="FFFF00"/>
                  </a:solidFill>
                  <a:latin typeface="Times New Roman" charset="0"/>
                  <a:ea typeface="楷体_GB2312" charset="0"/>
                  <a:cs typeface="楷体_GB2312" charset="0"/>
                </a:rPr>
                <a:t>消去（        ）得</a:t>
              </a:r>
            </a:p>
          </p:txBody>
        </p:sp>
        <p:graphicFrame>
          <p:nvGraphicFramePr>
            <p:cNvPr id="15371" name="Object 13">
              <a:extLst>
                <a:ext uri="{FF2B5EF4-FFF2-40B4-BE49-F238E27FC236}">
                  <a16:creationId xmlns:a16="http://schemas.microsoft.com/office/drawing/2014/main" id="{3275241F-6741-3F44-B0AF-DE189EF2B1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7" y="2674"/>
            <a:ext cx="62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7" name="公式" r:id="rId6" imgW="381000" imgH="76200" progId="Equation.3">
                    <p:embed/>
                  </p:oleObj>
                </mc:Choice>
                <mc:Fallback>
                  <p:oleObj name="公式" r:id="rId6" imgW="381000" imgH="76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2674"/>
                          <a:ext cx="621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0" name="Object 14">
            <a:extLst>
              <a:ext uri="{FF2B5EF4-FFF2-40B4-BE49-F238E27FC236}">
                <a16:creationId xmlns:a16="http://schemas.microsoft.com/office/drawing/2014/main" id="{07D2B67E-181E-E848-9801-3E73F3F8E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750" y="5383213"/>
          <a:ext cx="5754688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公式" r:id="rId8" imgW="3048000" imgH="660400" progId="Equation.3">
                  <p:embed/>
                </p:oleObj>
              </mc:Choice>
              <mc:Fallback>
                <p:oleObj name="公式" r:id="rId8" imgW="3048000" imgH="660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5383213"/>
                        <a:ext cx="5754688" cy="12874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00" grpId="0" autoUpdateAnimBg="0"/>
      <p:bldP spid="4102" grpId="0" autoUpdateAnimBg="0"/>
      <p:bldP spid="410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D5364EA7-7ED9-2646-B246-F5037DACF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0"/>
            <a:ext cx="8648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经晶片：</a:t>
            </a:r>
            <a:r>
              <a:rPr lang="zh-CN" altLang="en-US" sz="3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光和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光的位相差为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40001E12-9C17-7548-842C-D0AFB4306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4450" y="854075"/>
          <a:ext cx="4659313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" name="公式" r:id="rId3" imgW="1498600" imgH="381000" progId="Equation.3">
                  <p:embed/>
                </p:oleObj>
              </mc:Choice>
              <mc:Fallback>
                <p:oleObj name="公式" r:id="rId3" imgW="14986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854075"/>
                        <a:ext cx="4659313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>
            <a:extLst>
              <a:ext uri="{FF2B5EF4-FFF2-40B4-BE49-F238E27FC236}">
                <a16:creationId xmlns:a16="http://schemas.microsoft.com/office/drawing/2014/main" id="{1E145675-BDF8-D047-B338-FEC5A2695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2292350"/>
            <a:ext cx="7962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----</a:t>
            </a: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振动方向垂直，位相差固定</a:t>
            </a:r>
            <a:endParaRPr lang="zh-CN" altLang="en-US" sz="3600" b="1">
              <a:solidFill>
                <a:srgbClr val="FFFF00"/>
              </a:solidFill>
            </a:endParaRPr>
          </a:p>
        </p:txBody>
      </p:sp>
      <p:grpSp>
        <p:nvGrpSpPr>
          <p:cNvPr id="31749" name="Group 5">
            <a:extLst>
              <a:ext uri="{FF2B5EF4-FFF2-40B4-BE49-F238E27FC236}">
                <a16:creationId xmlns:a16="http://schemas.microsoft.com/office/drawing/2014/main" id="{54C92FF9-2C4B-C54D-8B77-6BDA9422CF0D}"/>
              </a:ext>
            </a:extLst>
          </p:cNvPr>
          <p:cNvGrpSpPr>
            <a:grpSpLocks/>
          </p:cNvGrpSpPr>
          <p:nvPr/>
        </p:nvGrpSpPr>
        <p:grpSpPr bwMode="auto">
          <a:xfrm>
            <a:off x="4762500" y="3136900"/>
            <a:ext cx="4060825" cy="3346450"/>
            <a:chOff x="2964" y="1876"/>
            <a:chExt cx="2558" cy="2108"/>
          </a:xfrm>
        </p:grpSpPr>
        <p:sp>
          <p:nvSpPr>
            <p:cNvPr id="21533" name="Line 6">
              <a:extLst>
                <a:ext uri="{FF2B5EF4-FFF2-40B4-BE49-F238E27FC236}">
                  <a16:creationId xmlns:a16="http://schemas.microsoft.com/office/drawing/2014/main" id="{C8F03453-4C79-7044-9C22-512CB2B1A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2160"/>
              <a:ext cx="0" cy="182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1534" name="Line 7">
              <a:extLst>
                <a:ext uri="{FF2B5EF4-FFF2-40B4-BE49-F238E27FC236}">
                  <a16:creationId xmlns:a16="http://schemas.microsoft.com/office/drawing/2014/main" id="{2B1D0A05-D0D0-3F45-90FC-54FB6D16C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4"/>
              <a:ext cx="232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graphicFrame>
          <p:nvGraphicFramePr>
            <p:cNvPr id="39967" name="Object 8">
              <a:extLst>
                <a:ext uri="{FF2B5EF4-FFF2-40B4-BE49-F238E27FC236}">
                  <a16:creationId xmlns:a16="http://schemas.microsoft.com/office/drawing/2014/main" id="{02986A1D-BF4D-1F40-8442-5B1281D542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8" y="1876"/>
            <a:ext cx="347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0" name="公式" r:id="rId5" imgW="63500" imgH="152400" progId="Equation.3">
                    <p:embed/>
                  </p:oleObj>
                </mc:Choice>
                <mc:Fallback>
                  <p:oleObj name="公式" r:id="rId5" imgW="63500" imgH="152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1876"/>
                          <a:ext cx="347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8" name="Object 9">
              <a:extLst>
                <a:ext uri="{FF2B5EF4-FFF2-40B4-BE49-F238E27FC236}">
                  <a16:creationId xmlns:a16="http://schemas.microsoft.com/office/drawing/2014/main" id="{FBC9005D-FEE7-3B4B-BB1C-5DE0B8CFFE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6" y="3100"/>
            <a:ext cx="376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1" name="公式" r:id="rId7" imgW="76200" imgH="152400" progId="Equation.3">
                    <p:embed/>
                  </p:oleObj>
                </mc:Choice>
                <mc:Fallback>
                  <p:oleObj name="公式" r:id="rId7" imgW="76200" imgH="152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6" y="3100"/>
                          <a:ext cx="376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54" name="Group 10">
            <a:extLst>
              <a:ext uri="{FF2B5EF4-FFF2-40B4-BE49-F238E27FC236}">
                <a16:creationId xmlns:a16="http://schemas.microsoft.com/office/drawing/2014/main" id="{4605D100-4AE2-E943-8A48-57E6FBE10043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3455988"/>
            <a:ext cx="590550" cy="2360612"/>
            <a:chOff x="4164" y="2077"/>
            <a:chExt cx="372" cy="1487"/>
          </a:xfrm>
        </p:grpSpPr>
        <p:sp>
          <p:nvSpPr>
            <p:cNvPr id="21531" name="Line 11">
              <a:extLst>
                <a:ext uri="{FF2B5EF4-FFF2-40B4-BE49-F238E27FC236}">
                  <a16:creationId xmlns:a16="http://schemas.microsoft.com/office/drawing/2014/main" id="{5CE6F1E1-7581-7943-B717-55CF11DC4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" y="2400"/>
              <a:ext cx="0" cy="1164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graphicFrame>
          <p:nvGraphicFramePr>
            <p:cNvPr id="39964" name="Object 12">
              <a:extLst>
                <a:ext uri="{FF2B5EF4-FFF2-40B4-BE49-F238E27FC236}">
                  <a16:creationId xmlns:a16="http://schemas.microsoft.com/office/drawing/2014/main" id="{4FBF19C8-8B01-BB4D-A264-D5BB0D2E73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8" y="2077"/>
            <a:ext cx="36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2" name="公式" r:id="rId9" imgW="101600" imgH="165100" progId="Equation.3">
                    <p:embed/>
                  </p:oleObj>
                </mc:Choice>
                <mc:Fallback>
                  <p:oleObj name="公式" r:id="rId9" imgW="101600" imgH="165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2077"/>
                          <a:ext cx="368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57" name="Group 13">
            <a:extLst>
              <a:ext uri="{FF2B5EF4-FFF2-40B4-BE49-F238E27FC236}">
                <a16:creationId xmlns:a16="http://schemas.microsoft.com/office/drawing/2014/main" id="{697A3D15-39CB-ED4F-806D-F9479EF2A7FC}"/>
              </a:ext>
            </a:extLst>
          </p:cNvPr>
          <p:cNvGrpSpPr>
            <a:grpSpLocks/>
          </p:cNvGrpSpPr>
          <p:nvPr/>
        </p:nvGrpSpPr>
        <p:grpSpPr bwMode="auto">
          <a:xfrm>
            <a:off x="6642100" y="3911600"/>
            <a:ext cx="1668463" cy="1905000"/>
            <a:chOff x="4148" y="2364"/>
            <a:chExt cx="1051" cy="1200"/>
          </a:xfrm>
        </p:grpSpPr>
        <p:grpSp>
          <p:nvGrpSpPr>
            <p:cNvPr id="39956" name="Group 14">
              <a:extLst>
                <a:ext uri="{FF2B5EF4-FFF2-40B4-BE49-F238E27FC236}">
                  <a16:creationId xmlns:a16="http://schemas.microsoft.com/office/drawing/2014/main" id="{AFAED2A2-39E2-BD48-AF7F-46DA2FC1E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8" y="2412"/>
              <a:ext cx="592" cy="1152"/>
              <a:chOff x="4148" y="2412"/>
              <a:chExt cx="592" cy="1152"/>
            </a:xfrm>
          </p:grpSpPr>
          <p:sp>
            <p:nvSpPr>
              <p:cNvPr id="21526" name="Line 15">
                <a:extLst>
                  <a:ext uri="{FF2B5EF4-FFF2-40B4-BE49-F238E27FC236}">
                    <a16:creationId xmlns:a16="http://schemas.microsoft.com/office/drawing/2014/main" id="{A9DEC6EC-A95B-754D-A43C-EAA70F4AD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52" y="2688"/>
                <a:ext cx="576" cy="876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1527" name="Line 16">
                <a:extLst>
                  <a:ext uri="{FF2B5EF4-FFF2-40B4-BE49-F238E27FC236}">
                    <a16:creationId xmlns:a16="http://schemas.microsoft.com/office/drawing/2014/main" id="{CF94C2A5-5755-3540-8556-619C166DE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8" y="2412"/>
                <a:ext cx="552" cy="30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39960" name="Group 17">
                <a:extLst>
                  <a:ext uri="{FF2B5EF4-FFF2-40B4-BE49-F238E27FC236}">
                    <a16:creationId xmlns:a16="http://schemas.microsoft.com/office/drawing/2014/main" id="{061BCFF8-0EB5-794E-BF98-1A5B15F7FA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8" y="2944"/>
                <a:ext cx="259" cy="428"/>
                <a:chOff x="3968" y="2788"/>
                <a:chExt cx="259" cy="428"/>
              </a:xfrm>
            </p:grpSpPr>
            <p:sp>
              <p:nvSpPr>
                <p:cNvPr id="39961" name="Freeform 18">
                  <a:extLst>
                    <a:ext uri="{FF2B5EF4-FFF2-40B4-BE49-F238E27FC236}">
                      <a16:creationId xmlns:a16="http://schemas.microsoft.com/office/drawing/2014/main" id="{1AFEA05F-B5A8-1141-87EF-91E6C62D7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3180"/>
                  <a:ext cx="120" cy="36"/>
                </a:xfrm>
                <a:custGeom>
                  <a:avLst/>
                  <a:gdLst>
                    <a:gd name="T0" fmla="*/ 0 w 120"/>
                    <a:gd name="T1" fmla="*/ 0 h 36"/>
                    <a:gd name="T2" fmla="*/ 120 w 120"/>
                    <a:gd name="T3" fmla="*/ 36 h 3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20" h="36">
                      <a:moveTo>
                        <a:pt x="0" y="0"/>
                      </a:moveTo>
                      <a:cubicBezTo>
                        <a:pt x="6" y="1"/>
                        <a:pt x="120" y="2"/>
                        <a:pt x="120" y="36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N"/>
                </a:p>
              </p:txBody>
            </p:sp>
            <p:graphicFrame>
              <p:nvGraphicFramePr>
                <p:cNvPr id="39962" name="Object 19">
                  <a:extLst>
                    <a:ext uri="{FF2B5EF4-FFF2-40B4-BE49-F238E27FC236}">
                      <a16:creationId xmlns:a16="http://schemas.microsoft.com/office/drawing/2014/main" id="{61C00212-1CDD-1847-B1D1-E7CDFCA9811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68" y="2788"/>
                <a:ext cx="259" cy="3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153" name="公式" r:id="rId11" imgW="38100" imgH="101600" progId="Equation.3">
                        <p:embed/>
                      </p:oleObj>
                    </mc:Choice>
                    <mc:Fallback>
                      <p:oleObj name="公式" r:id="rId11" imgW="38100" imgH="101600" progId="Equation.3">
                        <p:embed/>
                        <p:pic>
                          <p:nvPicPr>
                            <p:cNvPr id="0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68" y="2788"/>
                              <a:ext cx="259" cy="3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39957" name="Object 20">
              <a:extLst>
                <a:ext uri="{FF2B5EF4-FFF2-40B4-BE49-F238E27FC236}">
                  <a16:creationId xmlns:a16="http://schemas.microsoft.com/office/drawing/2014/main" id="{4BA5B2CB-5532-E24A-BAE2-0CBD56CFA2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3" y="2364"/>
            <a:ext cx="446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4" name="公式" r:id="rId13" imgW="114300" imgH="177800" progId="Equation.3">
                    <p:embed/>
                  </p:oleObj>
                </mc:Choice>
                <mc:Fallback>
                  <p:oleObj name="公式" r:id="rId13" imgW="114300" imgH="177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3" y="2364"/>
                          <a:ext cx="446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65" name="Group 21">
            <a:extLst>
              <a:ext uri="{FF2B5EF4-FFF2-40B4-BE49-F238E27FC236}">
                <a16:creationId xmlns:a16="http://schemas.microsoft.com/office/drawing/2014/main" id="{3BFBEC10-4F75-AF42-A462-3288E4D78ECF}"/>
              </a:ext>
            </a:extLst>
          </p:cNvPr>
          <p:cNvGrpSpPr>
            <a:grpSpLocks/>
          </p:cNvGrpSpPr>
          <p:nvPr/>
        </p:nvGrpSpPr>
        <p:grpSpPr bwMode="auto">
          <a:xfrm>
            <a:off x="5068888" y="3949700"/>
            <a:ext cx="1598612" cy="1866900"/>
            <a:chOff x="3157" y="2388"/>
            <a:chExt cx="1007" cy="1176"/>
          </a:xfrm>
        </p:grpSpPr>
        <p:grpSp>
          <p:nvGrpSpPr>
            <p:cNvPr id="39952" name="Group 22">
              <a:extLst>
                <a:ext uri="{FF2B5EF4-FFF2-40B4-BE49-F238E27FC236}">
                  <a16:creationId xmlns:a16="http://schemas.microsoft.com/office/drawing/2014/main" id="{D94F3F08-AD73-A944-9484-D9C0472AD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2388"/>
              <a:ext cx="576" cy="1176"/>
              <a:chOff x="3588" y="2388"/>
              <a:chExt cx="576" cy="1176"/>
            </a:xfrm>
          </p:grpSpPr>
          <p:sp>
            <p:nvSpPr>
              <p:cNvPr id="21522" name="Line 23">
                <a:extLst>
                  <a:ext uri="{FF2B5EF4-FFF2-40B4-BE49-F238E27FC236}">
                    <a16:creationId xmlns:a16="http://schemas.microsoft.com/office/drawing/2014/main" id="{7CC4033F-2400-7544-A1E4-DBD269976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264"/>
                <a:ext cx="552" cy="300"/>
              </a:xfrm>
              <a:prstGeom prst="line">
                <a:avLst/>
              </a:prstGeom>
              <a:noFill/>
              <a:ln w="57150">
                <a:solidFill>
                  <a:srgbClr val="00FFFF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1523" name="Line 24">
                <a:extLst>
                  <a:ext uri="{FF2B5EF4-FFF2-40B4-BE49-F238E27FC236}">
                    <a16:creationId xmlns:a16="http://schemas.microsoft.com/office/drawing/2014/main" id="{A07EA665-C520-F840-BA69-8C3672FFF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8" y="2388"/>
                <a:ext cx="576" cy="87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graphicFrame>
          <p:nvGraphicFramePr>
            <p:cNvPr id="39953" name="Object 25">
              <a:extLst>
                <a:ext uri="{FF2B5EF4-FFF2-40B4-BE49-F238E27FC236}">
                  <a16:creationId xmlns:a16="http://schemas.microsoft.com/office/drawing/2014/main" id="{CAFA4392-0642-3541-A9CD-4CE7642308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7" y="2796"/>
            <a:ext cx="446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5" name="公式" r:id="rId15" imgW="114300" imgH="177800" progId="Equation.3">
                    <p:embed/>
                  </p:oleObj>
                </mc:Choice>
                <mc:Fallback>
                  <p:oleObj name="公式" r:id="rId15" imgW="114300" imgH="1778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7" y="2796"/>
                          <a:ext cx="446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70" name="Text Box 26">
            <a:extLst>
              <a:ext uri="{FF2B5EF4-FFF2-40B4-BE49-F238E27FC236}">
                <a16:creationId xmlns:a16="http://schemas.microsoft.com/office/drawing/2014/main" id="{232AC4D0-4D53-3142-B6A3-0C0EDA990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211513"/>
            <a:ext cx="272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振幅为</a:t>
            </a:r>
          </a:p>
        </p:txBody>
      </p:sp>
      <p:graphicFrame>
        <p:nvGraphicFramePr>
          <p:cNvPr id="31771" name="Object 27">
            <a:extLst>
              <a:ext uri="{FF2B5EF4-FFF2-40B4-BE49-F238E27FC236}">
                <a16:creationId xmlns:a16="http://schemas.microsoft.com/office/drawing/2014/main" id="{5F8F5856-4EA6-5248-8E99-A48F92E3D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2675" y="4991100"/>
          <a:ext cx="30638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6" name="公式" r:id="rId17" imgW="927100" imgH="165100" progId="Equation.3">
                  <p:embed/>
                </p:oleObj>
              </mc:Choice>
              <mc:Fallback>
                <p:oleObj name="公式" r:id="rId17" imgW="927100" imgH="165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4991100"/>
                        <a:ext cx="30638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Object 28">
            <a:extLst>
              <a:ext uri="{FF2B5EF4-FFF2-40B4-BE49-F238E27FC236}">
                <a16:creationId xmlns:a16="http://schemas.microsoft.com/office/drawing/2014/main" id="{7D57DA52-1F4F-CB44-9818-3285C882A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7438" y="4016375"/>
          <a:ext cx="30448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7" name="公式" r:id="rId19" imgW="939800" imgH="165100" progId="Equation.3">
                  <p:embed/>
                </p:oleObj>
              </mc:Choice>
              <mc:Fallback>
                <p:oleObj name="公式" r:id="rId19" imgW="939800" imgH="1651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016375"/>
                        <a:ext cx="30448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73" name="Group 29">
            <a:extLst>
              <a:ext uri="{FF2B5EF4-FFF2-40B4-BE49-F238E27FC236}">
                <a16:creationId xmlns:a16="http://schemas.microsoft.com/office/drawing/2014/main" id="{CD91DBB7-39F1-3C47-AE5D-6BC3F8E0BA88}"/>
              </a:ext>
            </a:extLst>
          </p:cNvPr>
          <p:cNvGrpSpPr>
            <a:grpSpLocks/>
          </p:cNvGrpSpPr>
          <p:nvPr/>
        </p:nvGrpSpPr>
        <p:grpSpPr bwMode="auto">
          <a:xfrm>
            <a:off x="5937250" y="5645150"/>
            <a:ext cx="368300" cy="830263"/>
            <a:chOff x="3680" y="3468"/>
            <a:chExt cx="232" cy="523"/>
          </a:xfrm>
        </p:grpSpPr>
        <p:sp>
          <p:nvSpPr>
            <p:cNvPr id="39949" name="Freeform 30">
              <a:extLst>
                <a:ext uri="{FF2B5EF4-FFF2-40B4-BE49-F238E27FC236}">
                  <a16:creationId xmlns:a16="http://schemas.microsoft.com/office/drawing/2014/main" id="{8A3CB06D-E22E-9F45-A0F5-69575EB43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" y="3468"/>
              <a:ext cx="28" cy="108"/>
            </a:xfrm>
            <a:custGeom>
              <a:avLst/>
              <a:gdLst>
                <a:gd name="T0" fmla="*/ 28 w 28"/>
                <a:gd name="T1" fmla="*/ 0 h 108"/>
                <a:gd name="T2" fmla="*/ 4 w 28"/>
                <a:gd name="T3" fmla="*/ 108 h 1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" h="108">
                  <a:moveTo>
                    <a:pt x="28" y="0"/>
                  </a:moveTo>
                  <a:cubicBezTo>
                    <a:pt x="0" y="83"/>
                    <a:pt x="4" y="47"/>
                    <a:pt x="4" y="108"/>
                  </a:cubicBezTo>
                </a:path>
              </a:pathLst>
            </a:custGeom>
            <a:noFill/>
            <a:ln w="28575" cmpd="sng">
              <a:solidFill>
                <a:srgbClr val="00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graphicFrame>
          <p:nvGraphicFramePr>
            <p:cNvPr id="39950" name="Object 31">
              <a:extLst>
                <a:ext uri="{FF2B5EF4-FFF2-40B4-BE49-F238E27FC236}">
                  <a16:creationId xmlns:a16="http://schemas.microsoft.com/office/drawing/2014/main" id="{EA011EB9-6664-7749-A2AB-3FA852A5AC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0" y="3676"/>
            <a:ext cx="22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8" name="公式" r:id="rId21" imgW="38100" imgH="101600" progId="Equation.3">
                    <p:embed/>
                  </p:oleObj>
                </mc:Choice>
                <mc:Fallback>
                  <p:oleObj name="公式" r:id="rId21" imgW="38100" imgH="101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" y="3676"/>
                          <a:ext cx="224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1" name="Freeform 32">
              <a:extLst>
                <a:ext uri="{FF2B5EF4-FFF2-40B4-BE49-F238E27FC236}">
                  <a16:creationId xmlns:a16="http://schemas.microsoft.com/office/drawing/2014/main" id="{C8EE7022-E9CA-D94A-8F2F-B5773C845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3516"/>
              <a:ext cx="60" cy="192"/>
            </a:xfrm>
            <a:custGeom>
              <a:avLst/>
              <a:gdLst>
                <a:gd name="T0" fmla="*/ 0 w 60"/>
                <a:gd name="T1" fmla="*/ 192 h 192"/>
                <a:gd name="T2" fmla="*/ 48 w 60"/>
                <a:gd name="T3" fmla="*/ 36 h 192"/>
                <a:gd name="T4" fmla="*/ 60 w 60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" h="192">
                  <a:moveTo>
                    <a:pt x="0" y="192"/>
                  </a:moveTo>
                  <a:cubicBezTo>
                    <a:pt x="17" y="140"/>
                    <a:pt x="31" y="88"/>
                    <a:pt x="48" y="36"/>
                  </a:cubicBezTo>
                  <a:cubicBezTo>
                    <a:pt x="52" y="24"/>
                    <a:pt x="60" y="0"/>
                    <a:pt x="60" y="0"/>
                  </a:cubicBezTo>
                </a:path>
              </a:pathLst>
            </a:custGeom>
            <a:noFill/>
            <a:ln w="38100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8" grpId="0" autoUpdateAnimBg="0"/>
      <p:bldP spid="3177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09C6DF36-F3A3-204A-8D09-AC62ED252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经检偏器：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光和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光都沿检偏器的偏振化方向振动，但振幅矢量方向相反</a:t>
            </a:r>
            <a:r>
              <a:rPr lang="en-US" altLang="zh-CN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附加位相差</a:t>
            </a: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2" charset="2"/>
              </a:rPr>
              <a:t></a:t>
            </a:r>
            <a:r>
              <a:rPr lang="en-US" altLang="zh-CN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2" charset="2"/>
              </a:rPr>
              <a:t>)</a:t>
            </a:r>
            <a:endParaRPr lang="en-US" altLang="zh-CN" sz="3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0A4D9DFA-B299-5D45-A204-EA1238930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0" y="1500188"/>
            <a:ext cx="4362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----</a:t>
            </a: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满足相干条件</a:t>
            </a:r>
            <a:endParaRPr lang="zh-CN" altLang="en-US" sz="3600" b="1">
              <a:solidFill>
                <a:srgbClr val="FFFF00"/>
              </a:solidFill>
            </a:endParaRP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4F66BB62-8007-EA4E-A7D2-33C856038E67}"/>
              </a:ext>
            </a:extLst>
          </p:cNvPr>
          <p:cNvGrpSpPr>
            <a:grpSpLocks/>
          </p:cNvGrpSpPr>
          <p:nvPr/>
        </p:nvGrpSpPr>
        <p:grpSpPr bwMode="auto">
          <a:xfrm>
            <a:off x="5083175" y="2495550"/>
            <a:ext cx="4060825" cy="3357563"/>
            <a:chOff x="3072" y="1744"/>
            <a:chExt cx="2558" cy="2115"/>
          </a:xfrm>
        </p:grpSpPr>
        <p:grpSp>
          <p:nvGrpSpPr>
            <p:cNvPr id="40981" name="Group 5">
              <a:extLst>
                <a:ext uri="{FF2B5EF4-FFF2-40B4-BE49-F238E27FC236}">
                  <a16:creationId xmlns:a16="http://schemas.microsoft.com/office/drawing/2014/main" id="{AD48C2E1-1686-CF4A-BD38-7AC3BF5304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744"/>
              <a:ext cx="2558" cy="2108"/>
              <a:chOff x="3072" y="1744"/>
              <a:chExt cx="2558" cy="2108"/>
            </a:xfrm>
          </p:grpSpPr>
          <p:grpSp>
            <p:nvGrpSpPr>
              <p:cNvPr id="40986" name="Group 6">
                <a:extLst>
                  <a:ext uri="{FF2B5EF4-FFF2-40B4-BE49-F238E27FC236}">
                    <a16:creationId xmlns:a16="http://schemas.microsoft.com/office/drawing/2014/main" id="{D0834B8C-6190-FF46-9CFC-52F15DFDA9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1744"/>
                <a:ext cx="2558" cy="2108"/>
                <a:chOff x="2964" y="1876"/>
                <a:chExt cx="2558" cy="2108"/>
              </a:xfrm>
            </p:grpSpPr>
            <p:sp>
              <p:nvSpPr>
                <p:cNvPr id="22571" name="Line 7">
                  <a:extLst>
                    <a:ext uri="{FF2B5EF4-FFF2-40B4-BE49-F238E27FC236}">
                      <a16:creationId xmlns:a16="http://schemas.microsoft.com/office/drawing/2014/main" id="{7D2F0345-D1E2-C644-980C-3ED198452B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4" y="2160"/>
                  <a:ext cx="0" cy="1824"/>
                </a:xfrm>
                <a:prstGeom prst="line">
                  <a:avLst/>
                </a:pr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2572" name="Line 8">
                  <a:extLst>
                    <a:ext uri="{FF2B5EF4-FFF2-40B4-BE49-F238E27FC236}">
                      <a16:creationId xmlns:a16="http://schemas.microsoft.com/office/drawing/2014/main" id="{AF24B876-A79D-5F49-8DEE-B241D31409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4" y="3564"/>
                  <a:ext cx="2328" cy="0"/>
                </a:xfrm>
                <a:prstGeom prst="line">
                  <a:avLst/>
                </a:pr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graphicFrame>
              <p:nvGraphicFramePr>
                <p:cNvPr id="41005" name="Object 9">
                  <a:extLst>
                    <a:ext uri="{FF2B5EF4-FFF2-40B4-BE49-F238E27FC236}">
                      <a16:creationId xmlns:a16="http://schemas.microsoft.com/office/drawing/2014/main" id="{C93A8286-8E97-CC4A-A053-51ADB55B9C6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768" y="1876"/>
                <a:ext cx="347" cy="4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241" name="公式" r:id="rId3" imgW="63500" imgH="152400" progId="Equation.3">
                        <p:embed/>
                      </p:oleObj>
                    </mc:Choice>
                    <mc:Fallback>
                      <p:oleObj name="公式" r:id="rId3" imgW="63500" imgH="152400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68" y="1876"/>
                              <a:ext cx="347" cy="49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006" name="Object 10">
                  <a:extLst>
                    <a:ext uri="{FF2B5EF4-FFF2-40B4-BE49-F238E27FC236}">
                      <a16:creationId xmlns:a16="http://schemas.microsoft.com/office/drawing/2014/main" id="{853E7A16-19CE-4442-B48F-C9FFC7AF080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46" y="3100"/>
                <a:ext cx="376" cy="4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242" name="公式" r:id="rId5" imgW="76200" imgH="152400" progId="Equation.3">
                        <p:embed/>
                      </p:oleObj>
                    </mc:Choice>
                    <mc:Fallback>
                      <p:oleObj name="公式" r:id="rId5" imgW="76200" imgH="152400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46" y="3100"/>
                              <a:ext cx="376" cy="49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0987" name="Group 11">
                <a:extLst>
                  <a:ext uri="{FF2B5EF4-FFF2-40B4-BE49-F238E27FC236}">
                    <a16:creationId xmlns:a16="http://schemas.microsoft.com/office/drawing/2014/main" id="{C2B05DD3-F61C-7947-AA7B-3242F2169D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56" y="2232"/>
                <a:ext cx="1051" cy="1200"/>
                <a:chOff x="4256" y="2232"/>
                <a:chExt cx="1051" cy="1200"/>
              </a:xfrm>
            </p:grpSpPr>
            <p:grpSp>
              <p:nvGrpSpPr>
                <p:cNvPr id="40996" name="Group 12">
                  <a:extLst>
                    <a:ext uri="{FF2B5EF4-FFF2-40B4-BE49-F238E27FC236}">
                      <a16:creationId xmlns:a16="http://schemas.microsoft.com/office/drawing/2014/main" id="{7616E7F5-463B-8247-8C20-0CA33BDE2D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56" y="2280"/>
                  <a:ext cx="592" cy="1152"/>
                  <a:chOff x="4148" y="2412"/>
                  <a:chExt cx="592" cy="1152"/>
                </a:xfrm>
              </p:grpSpPr>
              <p:sp>
                <p:nvSpPr>
                  <p:cNvPr id="22566" name="Line 13">
                    <a:extLst>
                      <a:ext uri="{FF2B5EF4-FFF2-40B4-BE49-F238E27FC236}">
                        <a16:creationId xmlns:a16="http://schemas.microsoft.com/office/drawing/2014/main" id="{F22AFFA4-526D-2C43-AF0E-4EC62CE538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52" y="2688"/>
                    <a:ext cx="576" cy="876"/>
                  </a:xfrm>
                  <a:prstGeom prst="line">
                    <a:avLst/>
                  </a:prstGeom>
                  <a:noFill/>
                  <a:ln w="57150">
                    <a:solidFill>
                      <a:srgbClr val="FF00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Times New Roman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22567" name="Line 14">
                    <a:extLst>
                      <a:ext uri="{FF2B5EF4-FFF2-40B4-BE49-F238E27FC236}">
                        <a16:creationId xmlns:a16="http://schemas.microsoft.com/office/drawing/2014/main" id="{FFF1E65A-1B5C-BF4C-85DF-A4B2601262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88" y="2412"/>
                    <a:ext cx="552" cy="300"/>
                  </a:xfrm>
                  <a:prstGeom prst="line">
                    <a:avLst/>
                  </a:prstGeom>
                  <a:noFill/>
                  <a:ln w="28575">
                    <a:solidFill>
                      <a:srgbClr val="00FF0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Times New Roman" charset="0"/>
                      <a:ea typeface="宋体" charset="0"/>
                      <a:cs typeface="宋体" charset="0"/>
                    </a:endParaRPr>
                  </a:p>
                </p:txBody>
              </p:sp>
              <p:grpSp>
                <p:nvGrpSpPr>
                  <p:cNvPr id="41000" name="Group 15">
                    <a:extLst>
                      <a:ext uri="{FF2B5EF4-FFF2-40B4-BE49-F238E27FC236}">
                        <a16:creationId xmlns:a16="http://schemas.microsoft.com/office/drawing/2014/main" id="{7435FCC8-D50B-A241-8999-82C447FB4F9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48" y="2944"/>
                    <a:ext cx="259" cy="428"/>
                    <a:chOff x="3968" y="2788"/>
                    <a:chExt cx="259" cy="428"/>
                  </a:xfrm>
                </p:grpSpPr>
                <p:sp>
                  <p:nvSpPr>
                    <p:cNvPr id="41001" name="Freeform 16">
                      <a:extLst>
                        <a:ext uri="{FF2B5EF4-FFF2-40B4-BE49-F238E27FC236}">
                          <a16:creationId xmlns:a16="http://schemas.microsoft.com/office/drawing/2014/main" id="{576E054A-4B84-364E-8215-880C140F703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84" y="3180"/>
                      <a:ext cx="120" cy="36"/>
                    </a:xfrm>
                    <a:custGeom>
                      <a:avLst/>
                      <a:gdLst>
                        <a:gd name="T0" fmla="*/ 0 w 120"/>
                        <a:gd name="T1" fmla="*/ 0 h 36"/>
                        <a:gd name="T2" fmla="*/ 120 w 120"/>
                        <a:gd name="T3" fmla="*/ 36 h 36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120" h="36">
                          <a:moveTo>
                            <a:pt x="0" y="0"/>
                          </a:moveTo>
                          <a:cubicBezTo>
                            <a:pt x="6" y="1"/>
                            <a:pt x="120" y="2"/>
                            <a:pt x="120" y="36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00FF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CN"/>
                    </a:p>
                  </p:txBody>
                </p:sp>
                <p:graphicFrame>
                  <p:nvGraphicFramePr>
                    <p:cNvPr id="41002" name="Object 17">
                      <a:extLst>
                        <a:ext uri="{FF2B5EF4-FFF2-40B4-BE49-F238E27FC236}">
                          <a16:creationId xmlns:a16="http://schemas.microsoft.com/office/drawing/2014/main" id="{6DB12786-3670-D949-A74B-3DABC6169FAE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3968" y="2788"/>
                    <a:ext cx="259" cy="36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1243" name="公式" r:id="rId7" imgW="38100" imgH="101600" progId="Equation.3">
                            <p:embed/>
                          </p:oleObj>
                        </mc:Choice>
                        <mc:Fallback>
                          <p:oleObj name="公式" r:id="rId7" imgW="38100" imgH="101600" progId="Equation.3">
                            <p:embed/>
                            <p:pic>
                              <p:nvPicPr>
                                <p:cNvPr id="0" name="Object 17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968" y="2788"/>
                                  <a:ext cx="259" cy="36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>
                                            <a:alpha val="74997"/>
                                          </a:srgbClr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  <p:graphicFrame>
              <p:nvGraphicFramePr>
                <p:cNvPr id="40997" name="Object 18">
                  <a:extLst>
                    <a:ext uri="{FF2B5EF4-FFF2-40B4-BE49-F238E27FC236}">
                      <a16:creationId xmlns:a16="http://schemas.microsoft.com/office/drawing/2014/main" id="{43C4C00B-16B0-444E-99A2-4EAE4C48B8E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61" y="2232"/>
                <a:ext cx="446" cy="5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244" name="公式" r:id="rId9" imgW="114300" imgH="177800" progId="Equation.3">
                        <p:embed/>
                      </p:oleObj>
                    </mc:Choice>
                    <mc:Fallback>
                      <p:oleObj name="公式" r:id="rId9" imgW="114300" imgH="177800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61" y="2232"/>
                              <a:ext cx="446" cy="5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0988" name="Group 19">
                <a:extLst>
                  <a:ext uri="{FF2B5EF4-FFF2-40B4-BE49-F238E27FC236}">
                    <a16:creationId xmlns:a16="http://schemas.microsoft.com/office/drawing/2014/main" id="{D7844C0A-D255-264F-AF89-2974E327DA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5" y="2256"/>
                <a:ext cx="1007" cy="1176"/>
                <a:chOff x="3265" y="2256"/>
                <a:chExt cx="1007" cy="1176"/>
              </a:xfrm>
            </p:grpSpPr>
            <p:grpSp>
              <p:nvGrpSpPr>
                <p:cNvPr id="40992" name="Group 20">
                  <a:extLst>
                    <a:ext uri="{FF2B5EF4-FFF2-40B4-BE49-F238E27FC236}">
                      <a16:creationId xmlns:a16="http://schemas.microsoft.com/office/drawing/2014/main" id="{42466AA8-3063-C144-B532-0F042FAABF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6" y="2256"/>
                  <a:ext cx="576" cy="1176"/>
                  <a:chOff x="3588" y="2388"/>
                  <a:chExt cx="576" cy="1176"/>
                </a:xfrm>
              </p:grpSpPr>
              <p:sp>
                <p:nvSpPr>
                  <p:cNvPr id="22562" name="Line 21">
                    <a:extLst>
                      <a:ext uri="{FF2B5EF4-FFF2-40B4-BE49-F238E27FC236}">
                        <a16:creationId xmlns:a16="http://schemas.microsoft.com/office/drawing/2014/main" id="{94B4F411-D2D1-4F4E-9228-39B0ABD66A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264"/>
                    <a:ext cx="552" cy="300"/>
                  </a:xfrm>
                  <a:prstGeom prst="line">
                    <a:avLst/>
                  </a:prstGeom>
                  <a:noFill/>
                  <a:ln w="57150">
                    <a:solidFill>
                      <a:srgbClr val="00FFFF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Times New Roman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22563" name="Line 22">
                    <a:extLst>
                      <a:ext uri="{FF2B5EF4-FFF2-40B4-BE49-F238E27FC236}">
                        <a16:creationId xmlns:a16="http://schemas.microsoft.com/office/drawing/2014/main" id="{933DA00E-C592-1F48-ACE1-6B630D42A6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88" y="2388"/>
                    <a:ext cx="576" cy="876"/>
                  </a:xfrm>
                  <a:prstGeom prst="line">
                    <a:avLst/>
                  </a:prstGeom>
                  <a:noFill/>
                  <a:ln w="28575">
                    <a:solidFill>
                      <a:srgbClr val="00FF0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Times New Roman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graphicFrame>
              <p:nvGraphicFramePr>
                <p:cNvPr id="40993" name="Object 23">
                  <a:extLst>
                    <a:ext uri="{FF2B5EF4-FFF2-40B4-BE49-F238E27FC236}">
                      <a16:creationId xmlns:a16="http://schemas.microsoft.com/office/drawing/2014/main" id="{CF066836-9E6B-1149-B771-0F3C2F8D0F3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5" y="2664"/>
                <a:ext cx="446" cy="5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245" name="公式" r:id="rId11" imgW="114300" imgH="177800" progId="Equation.3">
                        <p:embed/>
                      </p:oleObj>
                    </mc:Choice>
                    <mc:Fallback>
                      <p:oleObj name="公式" r:id="rId11" imgW="114300" imgH="177800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5" y="2664"/>
                              <a:ext cx="446" cy="5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0989" name="Group 24">
                <a:extLst>
                  <a:ext uri="{FF2B5EF4-FFF2-40B4-BE49-F238E27FC236}">
                    <a16:creationId xmlns:a16="http://schemas.microsoft.com/office/drawing/2014/main" id="{9355C9C7-3B42-FC48-B45D-F14C6540C5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1933"/>
                <a:ext cx="372" cy="1487"/>
                <a:chOff x="4272" y="1933"/>
                <a:chExt cx="372" cy="1487"/>
              </a:xfrm>
            </p:grpSpPr>
            <p:sp>
              <p:nvSpPr>
                <p:cNvPr id="22558" name="Line 25">
                  <a:extLst>
                    <a:ext uri="{FF2B5EF4-FFF2-40B4-BE49-F238E27FC236}">
                      <a16:creationId xmlns:a16="http://schemas.microsoft.com/office/drawing/2014/main" id="{09121EBA-BB6C-3044-A7B2-A03B7D3BC0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72" y="2256"/>
                  <a:ext cx="0" cy="1164"/>
                </a:xfrm>
                <a:prstGeom prst="line">
                  <a:avLst/>
                </a:prstGeom>
                <a:noFill/>
                <a:ln w="571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graphicFrame>
              <p:nvGraphicFramePr>
                <p:cNvPr id="40991" name="Object 26">
                  <a:extLst>
                    <a:ext uri="{FF2B5EF4-FFF2-40B4-BE49-F238E27FC236}">
                      <a16:creationId xmlns:a16="http://schemas.microsoft.com/office/drawing/2014/main" id="{CB2C5B8C-9814-0049-BDB0-F523F1F916A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76" y="1933"/>
                <a:ext cx="368" cy="4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246" name="公式" r:id="rId13" imgW="101600" imgH="165100" progId="Equation.3">
                        <p:embed/>
                      </p:oleObj>
                    </mc:Choice>
                    <mc:Fallback>
                      <p:oleObj name="公式" r:id="rId13" imgW="101600" imgH="165100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6" y="1933"/>
                              <a:ext cx="368" cy="4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0982" name="Group 27">
              <a:extLst>
                <a:ext uri="{FF2B5EF4-FFF2-40B4-BE49-F238E27FC236}">
                  <a16:creationId xmlns:a16="http://schemas.microsoft.com/office/drawing/2014/main" id="{9027D861-277B-FD42-A4F3-138D2FAEB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6" y="3336"/>
              <a:ext cx="232" cy="523"/>
              <a:chOff x="3680" y="3468"/>
              <a:chExt cx="232" cy="523"/>
            </a:xfrm>
          </p:grpSpPr>
          <p:sp>
            <p:nvSpPr>
              <p:cNvPr id="40983" name="Freeform 28">
                <a:extLst>
                  <a:ext uri="{FF2B5EF4-FFF2-40B4-BE49-F238E27FC236}">
                    <a16:creationId xmlns:a16="http://schemas.microsoft.com/office/drawing/2014/main" id="{119A24E5-C3BF-AF40-8853-B03D1A03E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" y="3468"/>
                <a:ext cx="28" cy="108"/>
              </a:xfrm>
              <a:custGeom>
                <a:avLst/>
                <a:gdLst>
                  <a:gd name="T0" fmla="*/ 28 w 28"/>
                  <a:gd name="T1" fmla="*/ 0 h 108"/>
                  <a:gd name="T2" fmla="*/ 4 w 28"/>
                  <a:gd name="T3" fmla="*/ 108 h 10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" h="108">
                    <a:moveTo>
                      <a:pt x="28" y="0"/>
                    </a:moveTo>
                    <a:cubicBezTo>
                      <a:pt x="0" y="83"/>
                      <a:pt x="4" y="47"/>
                      <a:pt x="4" y="108"/>
                    </a:cubicBezTo>
                  </a:path>
                </a:pathLst>
              </a:custGeom>
              <a:noFill/>
              <a:ln w="28575" cmpd="sng">
                <a:solidFill>
                  <a:srgbClr val="00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  <p:graphicFrame>
            <p:nvGraphicFramePr>
              <p:cNvPr id="40984" name="Object 29">
                <a:extLst>
                  <a:ext uri="{FF2B5EF4-FFF2-40B4-BE49-F238E27FC236}">
                    <a16:creationId xmlns:a16="http://schemas.microsoft.com/office/drawing/2014/main" id="{9F1A65FB-4527-5A47-9D2B-4E6B50B3BB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80" y="3676"/>
              <a:ext cx="224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47" name="公式" r:id="rId15" imgW="38100" imgH="101600" progId="Equation.3">
                      <p:embed/>
                    </p:oleObj>
                  </mc:Choice>
                  <mc:Fallback>
                    <p:oleObj name="公式" r:id="rId15" imgW="38100" imgH="10160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0" y="3676"/>
                            <a:ext cx="224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85" name="Freeform 30">
                <a:extLst>
                  <a:ext uri="{FF2B5EF4-FFF2-40B4-BE49-F238E27FC236}">
                    <a16:creationId xmlns:a16="http://schemas.microsoft.com/office/drawing/2014/main" id="{CD3E129F-3628-6841-ADEA-B0FAB9FC8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3516"/>
                <a:ext cx="60" cy="192"/>
              </a:xfrm>
              <a:custGeom>
                <a:avLst/>
                <a:gdLst>
                  <a:gd name="T0" fmla="*/ 0 w 60"/>
                  <a:gd name="T1" fmla="*/ 192 h 192"/>
                  <a:gd name="T2" fmla="*/ 48 w 60"/>
                  <a:gd name="T3" fmla="*/ 36 h 192"/>
                  <a:gd name="T4" fmla="*/ 60 w 60"/>
                  <a:gd name="T5" fmla="*/ 0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0" h="192">
                    <a:moveTo>
                      <a:pt x="0" y="192"/>
                    </a:moveTo>
                    <a:cubicBezTo>
                      <a:pt x="17" y="140"/>
                      <a:pt x="31" y="88"/>
                      <a:pt x="48" y="36"/>
                    </a:cubicBezTo>
                    <a:cubicBezTo>
                      <a:pt x="52" y="24"/>
                      <a:pt x="60" y="0"/>
                      <a:pt x="60" y="0"/>
                    </a:cubicBezTo>
                  </a:path>
                </a:pathLst>
              </a:custGeom>
              <a:noFill/>
              <a:ln w="38100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</p:grpSp>
      </p:grpSp>
      <p:grpSp>
        <p:nvGrpSpPr>
          <p:cNvPr id="32799" name="Group 31">
            <a:extLst>
              <a:ext uri="{FF2B5EF4-FFF2-40B4-BE49-F238E27FC236}">
                <a16:creationId xmlns:a16="http://schemas.microsoft.com/office/drawing/2014/main" id="{0C2D0EFA-1B2D-AC4D-B7B0-9F2124E13BDD}"/>
              </a:ext>
            </a:extLst>
          </p:cNvPr>
          <p:cNvGrpSpPr>
            <a:grpSpLocks/>
          </p:cNvGrpSpPr>
          <p:nvPr/>
        </p:nvGrpSpPr>
        <p:grpSpPr bwMode="auto">
          <a:xfrm>
            <a:off x="5476875" y="4699000"/>
            <a:ext cx="1511300" cy="1273175"/>
            <a:chOff x="3320" y="3132"/>
            <a:chExt cx="952" cy="802"/>
          </a:xfrm>
        </p:grpSpPr>
        <p:sp>
          <p:nvSpPr>
            <p:cNvPr id="22545" name="Line 32">
              <a:extLst>
                <a:ext uri="{FF2B5EF4-FFF2-40B4-BE49-F238E27FC236}">
                  <a16:creationId xmlns:a16="http://schemas.microsoft.com/office/drawing/2014/main" id="{92AFDE86-B661-5740-A738-0E9BADBE3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3132"/>
              <a:ext cx="0" cy="31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grpSp>
          <p:nvGrpSpPr>
            <p:cNvPr id="40978" name="Group 33">
              <a:extLst>
                <a:ext uri="{FF2B5EF4-FFF2-40B4-BE49-F238E27FC236}">
                  <a16:creationId xmlns:a16="http://schemas.microsoft.com/office/drawing/2014/main" id="{A44499A8-7879-1440-A55F-978BEDE3DF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0" y="3408"/>
              <a:ext cx="952" cy="526"/>
              <a:chOff x="3320" y="3408"/>
              <a:chExt cx="952" cy="526"/>
            </a:xfrm>
          </p:grpSpPr>
          <p:sp>
            <p:nvSpPr>
              <p:cNvPr id="22547" name="Line 34">
                <a:extLst>
                  <a:ext uri="{FF2B5EF4-FFF2-40B4-BE49-F238E27FC236}">
                    <a16:creationId xmlns:a16="http://schemas.microsoft.com/office/drawing/2014/main" id="{A61B2768-D321-F142-92A2-038F74C6A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8" y="3432"/>
                <a:ext cx="564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graphicFrame>
            <p:nvGraphicFramePr>
              <p:cNvPr id="40980" name="Object 35">
                <a:extLst>
                  <a:ext uri="{FF2B5EF4-FFF2-40B4-BE49-F238E27FC236}">
                    <a16:creationId xmlns:a16="http://schemas.microsoft.com/office/drawing/2014/main" id="{52AFA62C-64E1-7C41-940B-A7F5CC6FC8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20" y="3408"/>
              <a:ext cx="526" cy="5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48" name="公式" r:id="rId17" imgW="177800" imgH="177800" progId="Equation.3">
                      <p:embed/>
                    </p:oleObj>
                  </mc:Choice>
                  <mc:Fallback>
                    <p:oleObj name="公式" r:id="rId17" imgW="177800" imgH="1778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0" y="3408"/>
                            <a:ext cx="526" cy="5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2804" name="Group 36">
            <a:extLst>
              <a:ext uri="{FF2B5EF4-FFF2-40B4-BE49-F238E27FC236}">
                <a16:creationId xmlns:a16="http://schemas.microsoft.com/office/drawing/2014/main" id="{5C0DA2F1-6718-8640-92D2-F0038F0470D0}"/>
              </a:ext>
            </a:extLst>
          </p:cNvPr>
          <p:cNvGrpSpPr>
            <a:grpSpLocks/>
          </p:cNvGrpSpPr>
          <p:nvPr/>
        </p:nvGrpSpPr>
        <p:grpSpPr bwMode="auto">
          <a:xfrm>
            <a:off x="6988175" y="3860800"/>
            <a:ext cx="1495425" cy="2168525"/>
            <a:chOff x="4272" y="2604"/>
            <a:chExt cx="942" cy="1366"/>
          </a:xfrm>
        </p:grpSpPr>
        <p:sp>
          <p:nvSpPr>
            <p:cNvPr id="22541" name="Line 37">
              <a:extLst>
                <a:ext uri="{FF2B5EF4-FFF2-40B4-BE49-F238E27FC236}">
                  <a16:creationId xmlns:a16="http://schemas.microsoft.com/office/drawing/2014/main" id="{03DB419A-172C-DD42-98DF-1FB42B3BF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6" y="2604"/>
              <a:ext cx="0" cy="85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grpSp>
          <p:nvGrpSpPr>
            <p:cNvPr id="40974" name="Group 38">
              <a:extLst>
                <a:ext uri="{FF2B5EF4-FFF2-40B4-BE49-F238E27FC236}">
                  <a16:creationId xmlns:a16="http://schemas.microsoft.com/office/drawing/2014/main" id="{8138B1F6-14CB-1C43-9F7A-70F295E6AA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432"/>
              <a:ext cx="942" cy="538"/>
              <a:chOff x="4272" y="3432"/>
              <a:chExt cx="942" cy="538"/>
            </a:xfrm>
          </p:grpSpPr>
          <p:sp>
            <p:nvSpPr>
              <p:cNvPr id="22543" name="Line 39">
                <a:extLst>
                  <a:ext uri="{FF2B5EF4-FFF2-40B4-BE49-F238E27FC236}">
                    <a16:creationId xmlns:a16="http://schemas.microsoft.com/office/drawing/2014/main" id="{0E9E888D-8D16-834A-93E2-5E3F57F36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432"/>
                <a:ext cx="56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graphicFrame>
            <p:nvGraphicFramePr>
              <p:cNvPr id="40976" name="Object 40">
                <a:extLst>
                  <a:ext uri="{FF2B5EF4-FFF2-40B4-BE49-F238E27FC236}">
                    <a16:creationId xmlns:a16="http://schemas.microsoft.com/office/drawing/2014/main" id="{92CB934B-C73F-5C45-8CAF-ECE8D0AC57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88" y="3444"/>
              <a:ext cx="526" cy="5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49" name="公式" r:id="rId19" imgW="177800" imgH="177800" progId="Equation.3">
                      <p:embed/>
                    </p:oleObj>
                  </mc:Choice>
                  <mc:Fallback>
                    <p:oleObj name="公式" r:id="rId19" imgW="177800" imgH="17780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8" y="3444"/>
                            <a:ext cx="526" cy="5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2809" name="Text Box 41">
            <a:extLst>
              <a:ext uri="{FF2B5EF4-FFF2-40B4-BE49-F238E27FC236}">
                <a16:creationId xmlns:a16="http://schemas.microsoft.com/office/drawing/2014/main" id="{491D69F1-8439-A74F-99B9-D34AB2D17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51000"/>
            <a:ext cx="268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zh-CN" altLang="en-US" sz="3600" b="1">
                <a:solidFill>
                  <a:schemeClr val="bg1"/>
                </a:solidFill>
              </a:rPr>
              <a:t>振幅为：</a:t>
            </a:r>
          </a:p>
        </p:txBody>
      </p:sp>
      <p:graphicFrame>
        <p:nvGraphicFramePr>
          <p:cNvPr id="32810" name="Object 42">
            <a:extLst>
              <a:ext uri="{FF2B5EF4-FFF2-40B4-BE49-F238E27FC236}">
                <a16:creationId xmlns:a16="http://schemas.microsoft.com/office/drawing/2014/main" id="{FC66F672-91B9-C64A-A682-24F5B80DF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3" y="4059238"/>
          <a:ext cx="33242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0" name="公式" r:id="rId21" imgW="1041400" imgH="165100" progId="Equation.3">
                  <p:embed/>
                </p:oleObj>
              </mc:Choice>
              <mc:Fallback>
                <p:oleObj name="公式" r:id="rId21" imgW="1041400" imgH="1651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4059238"/>
                        <a:ext cx="33242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1" name="Object 43">
            <a:extLst>
              <a:ext uri="{FF2B5EF4-FFF2-40B4-BE49-F238E27FC236}">
                <a16:creationId xmlns:a16="http://schemas.microsoft.com/office/drawing/2014/main" id="{826D0E51-811C-2B4B-B020-528A2891EB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2454275"/>
          <a:ext cx="3382963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1" name="公式" r:id="rId23" imgW="1016000" imgH="165100" progId="Equation.3">
                  <p:embed/>
                </p:oleObj>
              </mc:Choice>
              <mc:Fallback>
                <p:oleObj name="公式" r:id="rId23" imgW="1016000" imgH="1651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2454275"/>
                        <a:ext cx="3382963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2" name="Object 44">
            <a:extLst>
              <a:ext uri="{FF2B5EF4-FFF2-40B4-BE49-F238E27FC236}">
                <a16:creationId xmlns:a16="http://schemas.microsoft.com/office/drawing/2014/main" id="{83792AB6-5453-BF4C-AF01-33DC1C0A8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3308350"/>
          <a:ext cx="33226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2" name="公式" r:id="rId25" imgW="1117600" imgH="152400" progId="Equation.3">
                  <p:embed/>
                </p:oleObj>
              </mc:Choice>
              <mc:Fallback>
                <p:oleObj name="公式" r:id="rId25" imgW="1117600" imgH="1524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308350"/>
                        <a:ext cx="3322638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3" name="Object 45">
            <a:extLst>
              <a:ext uri="{FF2B5EF4-FFF2-40B4-BE49-F238E27FC236}">
                <a16:creationId xmlns:a16="http://schemas.microsoft.com/office/drawing/2014/main" id="{20EDFCE1-C57F-2448-8A1D-B2D992A4D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5425" y="4946650"/>
          <a:ext cx="30765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3" name="公式" r:id="rId27" imgW="1117600" imgH="152400" progId="Equation.3">
                  <p:embed/>
                </p:oleObj>
              </mc:Choice>
              <mc:Fallback>
                <p:oleObj name="公式" r:id="rId27" imgW="1117600" imgH="1524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4946650"/>
                        <a:ext cx="307657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4" name="Text Box 46">
            <a:extLst>
              <a:ext uri="{FF2B5EF4-FFF2-40B4-BE49-F238E27FC236}">
                <a16:creationId xmlns:a16="http://schemas.microsoft.com/office/drawing/2014/main" id="{7C84C207-AA6B-5D48-ABF1-B79FA993D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5575300"/>
            <a:ext cx="3333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----</a:t>
            </a:r>
            <a:r>
              <a:rPr lang="zh-CN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振幅相等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autoUpdateAnimBg="0"/>
      <p:bldP spid="32809" grpId="0" autoUpdateAnimBg="0"/>
      <p:bldP spid="3281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13C37944-A378-2246-88CC-2AB7EE3B6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7353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Clr>
                <a:srgbClr val="FFFF00"/>
              </a:buClr>
              <a:buSzPct val="75000"/>
              <a:buFont typeface="Monotype Sorts" charset="0"/>
              <a:buChar char="F"/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两相干偏振光总的位相差为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3B8D06BC-8D52-DD47-BF05-F0DE87B1A8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138" y="992188"/>
          <a:ext cx="29495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公式" r:id="rId3" imgW="939800" imgH="127000" progId="Equation.3">
                  <p:embed/>
                </p:oleObj>
              </mc:Choice>
              <mc:Fallback>
                <p:oleObj name="公式" r:id="rId3" imgW="939800" imgH="12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992188"/>
                        <a:ext cx="2949575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75C0343C-0017-F04F-9C96-BAE9FAC55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7650" y="693738"/>
          <a:ext cx="421798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公式" r:id="rId5" imgW="1485900" imgH="381000" progId="Equation.3">
                  <p:embed/>
                </p:oleObj>
              </mc:Choice>
              <mc:Fallback>
                <p:oleObj name="公式" r:id="rId5" imgW="14859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693738"/>
                        <a:ext cx="4217988" cy="147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>
            <a:extLst>
              <a:ext uri="{FF2B5EF4-FFF2-40B4-BE49-F238E27FC236}">
                <a16:creationId xmlns:a16="http://schemas.microsoft.com/office/drawing/2014/main" id="{F3B78C31-DF2B-F546-A538-BFF4DCADB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2224088"/>
            <a:ext cx="78517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讨论：</a:t>
            </a:r>
          </a:p>
          <a:p>
            <a:pPr>
              <a:buClr>
                <a:srgbClr val="FFFF00"/>
              </a:buClr>
              <a:buSzPct val="75000"/>
              <a:buFont typeface="Monotype Sorts" pitchFamily="2" charset="2"/>
              <a:buNone/>
            </a:pP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2" charset="2"/>
              </a:rPr>
              <a:t>D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2" charset="2"/>
                <a:sym typeface="Symbol" pitchFamily="2" charset="2"/>
              </a:rPr>
              <a:t> 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2" charset="2"/>
              </a:rPr>
              <a:t>=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2" charset="2"/>
              </a:rPr>
              <a:t>p  </a:t>
            </a:r>
            <a:r>
              <a:rPr lang="zh-CN" altLang="en-US" sz="36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或 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36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36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 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=(2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2" charset="2"/>
              </a:rPr>
              <a:t>l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/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6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:</a:t>
            </a:r>
            <a:endParaRPr lang="en-US" altLang="zh-CN" sz="3600" b="1">
              <a:latin typeface="宋体" panose="02010600030101010101" pitchFamily="2" charset="-122"/>
            </a:endParaRP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9131A7CD-2772-9848-A905-ED0C2A924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4478338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rgbClr val="FFFF00"/>
              </a:buClr>
              <a:buSzPct val="75000"/>
              <a:buFont typeface="Monotype Sorts" pitchFamily="2" charset="2"/>
              <a:buNone/>
            </a:pP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2" charset="2"/>
              </a:rPr>
              <a:t>D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2" charset="2"/>
                <a:sym typeface="Symbol" pitchFamily="2" charset="2"/>
              </a:rPr>
              <a:t>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2" charset="2"/>
              </a:rPr>
              <a:t> =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+1)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2" charset="2"/>
              </a:rPr>
              <a:t>p  </a:t>
            </a:r>
            <a:r>
              <a:rPr lang="zh-CN" altLang="en-US" sz="36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或 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36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36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 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2" charset="2"/>
              </a:rPr>
              <a:t>l</a:t>
            </a:r>
            <a:r>
              <a:rPr lang="en-US" altLang="zh-CN" sz="3600" b="1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2" charset="2"/>
              </a:rPr>
              <a:t>:</a:t>
            </a:r>
            <a:endParaRPr lang="en-US" altLang="zh-CN" sz="3600" b="1">
              <a:latin typeface="宋体" panose="02010600030101010101" pitchFamily="2" charset="-122"/>
            </a:endParaRP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8BA06402-3D8B-E14F-AF49-E2CCBDC83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3602038"/>
            <a:ext cx="624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00"/>
              </a:buClr>
              <a:buFont typeface="Monotype Sorts" charset="0"/>
              <a:buNone/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干涉极大，视场最亮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41CE9553-49DE-4F47-B30E-9E500D00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5289550"/>
            <a:ext cx="626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Clr>
                <a:srgbClr val="FFFF00"/>
              </a:buClr>
              <a:buFont typeface="Monotype Sorts" charset="0"/>
              <a:buNone/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干涉极小，视场最暗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7" grpId="0" build="p" autoUpdateAnimBg="0"/>
      <p:bldP spid="33798" grpId="0" autoUpdateAnimBg="0"/>
      <p:bldP spid="33799" grpId="0" autoUpdateAnimBg="0"/>
      <p:bldP spid="3380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026">
            <a:extLst>
              <a:ext uri="{FF2B5EF4-FFF2-40B4-BE49-F238E27FC236}">
                <a16:creationId xmlns:a16="http://schemas.microsoft.com/office/drawing/2014/main" id="{D5679FAB-7314-D741-BB93-0190F02B3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373188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buClr>
                <a:srgbClr val="FFFF00"/>
              </a:buClr>
              <a:buFont typeface="Monotype Sorts" charset="0"/>
              <a:buNone/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白光入射则出现色彩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----</a:t>
            </a: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色偏振</a:t>
            </a:r>
            <a:endParaRPr lang="zh-CN" altLang="en-US" sz="3600" b="1">
              <a:solidFill>
                <a:srgbClr val="FFFF00"/>
              </a:solidFill>
            </a:endParaRPr>
          </a:p>
        </p:txBody>
      </p:sp>
      <p:sp>
        <p:nvSpPr>
          <p:cNvPr id="34819" name="Text Box 1027">
            <a:extLst>
              <a:ext uri="{FF2B5EF4-FFF2-40B4-BE49-F238E27FC236}">
                <a16:creationId xmlns:a16="http://schemas.microsoft.com/office/drawing/2014/main" id="{88715909-A5F9-F34D-966A-DE4F1209D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384175"/>
            <a:ext cx="9420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Clr>
                <a:srgbClr val="FFFF00"/>
              </a:buClr>
              <a:buFont typeface="Monotype Sorts" charset="0"/>
              <a:buNone/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晶片厚度不均匀时，出现干涉条纹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34820" name="Rectangle 1028">
            <a:extLst>
              <a:ext uri="{FF2B5EF4-FFF2-40B4-BE49-F238E27FC236}">
                <a16:creationId xmlns:a16="http://schemas.microsoft.com/office/drawing/2014/main" id="{D3A8DC46-1566-5B40-A6A5-163F4537B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9500"/>
            <a:ext cx="4189413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defRPr/>
            </a:pP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二</a:t>
            </a: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人工双折射</a:t>
            </a: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34821" name="Text Box 1029">
            <a:extLst>
              <a:ext uri="{FF2B5EF4-FFF2-40B4-BE49-F238E27FC236}">
                <a16:creationId xmlns:a16="http://schemas.microsoft.com/office/drawing/2014/main" id="{D55B64DA-B9D7-6545-B3D6-576EB4537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254375"/>
            <a:ext cx="8642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>
                <a:srgbClr val="FFFF00"/>
              </a:buClr>
              <a:buSzPct val="75000"/>
              <a:buFont typeface="Monotype Sorts" charset="0"/>
              <a:buNone/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各向同性非晶体在人为条件下，变为各向异性而产生的双折射现象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  <p:bldP spid="34820" grpId="0" autoUpdateAnimBg="0"/>
      <p:bldP spid="3482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4740698C-D4BC-F541-8401-21E4D7EB1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905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Aft>
                <a:spcPct val="10000"/>
              </a:spcAft>
              <a:defRPr/>
            </a:pP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</a:t>
            </a: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光弹性效应</a:t>
            </a:r>
            <a:endParaRPr lang="zh-CN" altLang="en-US" sz="3600" b="1">
              <a:solidFill>
                <a:srgbClr val="FFFF00"/>
              </a:solidFill>
            </a:endParaRPr>
          </a:p>
        </p:txBody>
      </p:sp>
      <p:grpSp>
        <p:nvGrpSpPr>
          <p:cNvPr id="35843" name="Group 3">
            <a:extLst>
              <a:ext uri="{FF2B5EF4-FFF2-40B4-BE49-F238E27FC236}">
                <a16:creationId xmlns:a16="http://schemas.microsoft.com/office/drawing/2014/main" id="{30C8C7EF-3D2A-CB48-8FC8-83D31190909F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419225"/>
            <a:ext cx="6343650" cy="2584450"/>
            <a:chOff x="912" y="1120"/>
            <a:chExt cx="3996" cy="1628"/>
          </a:xfrm>
        </p:grpSpPr>
        <p:grpSp>
          <p:nvGrpSpPr>
            <p:cNvPr id="44084" name="Group 4">
              <a:extLst>
                <a:ext uri="{FF2B5EF4-FFF2-40B4-BE49-F238E27FC236}">
                  <a16:creationId xmlns:a16="http://schemas.microsoft.com/office/drawing/2014/main" id="{7A036255-B8CE-6D45-B2AF-3B1229665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1120"/>
              <a:ext cx="1416" cy="1616"/>
              <a:chOff x="3456" y="1120"/>
              <a:chExt cx="1416" cy="1616"/>
            </a:xfrm>
          </p:grpSpPr>
          <p:grpSp>
            <p:nvGrpSpPr>
              <p:cNvPr id="44094" name="Group 5">
                <a:extLst>
                  <a:ext uri="{FF2B5EF4-FFF2-40B4-BE49-F238E27FC236}">
                    <a16:creationId xmlns:a16="http://schemas.microsoft.com/office/drawing/2014/main" id="{756D5A86-D26A-1E40-839B-5A409DF760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572"/>
                <a:ext cx="1416" cy="1164"/>
                <a:chOff x="3456" y="1572"/>
                <a:chExt cx="1416" cy="1164"/>
              </a:xfrm>
            </p:grpSpPr>
            <p:grpSp>
              <p:nvGrpSpPr>
                <p:cNvPr id="44096" name="Group 6">
                  <a:extLst>
                    <a:ext uri="{FF2B5EF4-FFF2-40B4-BE49-F238E27FC236}">
                      <a16:creationId xmlns:a16="http://schemas.microsoft.com/office/drawing/2014/main" id="{CD16B646-FBCD-D044-8052-D731E822CE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96" y="1572"/>
                  <a:ext cx="576" cy="1104"/>
                  <a:chOff x="4428" y="2568"/>
                  <a:chExt cx="576" cy="1104"/>
                </a:xfrm>
              </p:grpSpPr>
              <p:sp>
                <p:nvSpPr>
                  <p:cNvPr id="25667" name="Oval 7">
                    <a:extLst>
                      <a:ext uri="{FF2B5EF4-FFF2-40B4-BE49-F238E27FC236}">
                        <a16:creationId xmlns:a16="http://schemas.microsoft.com/office/drawing/2014/main" id="{647CCA34-0C91-DC4B-9725-F3E9CA89F0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00" y="2568"/>
                    <a:ext cx="504" cy="110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007676"/>
                      </a:gs>
                      <a:gs pos="50000">
                        <a:srgbClr val="00FFFF"/>
                      </a:gs>
                      <a:gs pos="100000">
                        <a:srgbClr val="007676"/>
                      </a:gs>
                    </a:gsLst>
                    <a:lin ang="5400000" scaled="1"/>
                  </a:gra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Times New Roman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25668" name="Oval 8">
                    <a:extLst>
                      <a:ext uri="{FF2B5EF4-FFF2-40B4-BE49-F238E27FC236}">
                        <a16:creationId xmlns:a16="http://schemas.microsoft.com/office/drawing/2014/main" id="{912FE8DC-C7BE-9944-A77B-FCF03F880C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28" y="2568"/>
                    <a:ext cx="504" cy="1104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Times New Roman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25665" name="AutoShape 9">
                  <a:extLst>
                    <a:ext uri="{FF2B5EF4-FFF2-40B4-BE49-F238E27FC236}">
                      <a16:creationId xmlns:a16="http://schemas.microsoft.com/office/drawing/2014/main" id="{5D2D736E-8F6B-6E4C-99E8-21D3A6BFD8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2424"/>
                  <a:ext cx="792" cy="312"/>
                </a:xfrm>
                <a:prstGeom prst="wedgeRectCallout">
                  <a:avLst>
                    <a:gd name="adj1" fmla="val 80556"/>
                    <a:gd name="adj2" fmla="val -22435"/>
                  </a:avLst>
                </a:prstGeom>
                <a:solidFill>
                  <a:schemeClr val="tx2"/>
                </a:solidFill>
                <a:ln w="9525">
                  <a:solidFill>
                    <a:srgbClr val="FF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zh-CN" altLang="en-US" sz="3200" b="1">
                      <a:solidFill>
                        <a:schemeClr val="bg1"/>
                      </a:solidFill>
                      <a:latin typeface="Times New Roman" charset="0"/>
                      <a:ea typeface="宋体" charset="0"/>
                      <a:cs typeface="宋体" charset="0"/>
                    </a:rPr>
                    <a:t>检偏器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5666" name="Line 10">
                  <a:extLst>
                    <a:ext uri="{FF2B5EF4-FFF2-40B4-BE49-F238E27FC236}">
                      <a16:creationId xmlns:a16="http://schemas.microsoft.com/office/drawing/2014/main" id="{5A0BF1DA-143F-9546-9645-E72156ED22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3364329">
                  <a:off x="4215" y="2063"/>
                  <a:ext cx="681" cy="11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</p:grpSp>
          <p:graphicFrame>
            <p:nvGraphicFramePr>
              <p:cNvPr id="44095" name="Object 11">
                <a:extLst>
                  <a:ext uri="{FF2B5EF4-FFF2-40B4-BE49-F238E27FC236}">
                    <a16:creationId xmlns:a16="http://schemas.microsoft.com/office/drawing/2014/main" id="{F2046CB4-E6D1-2C4A-9D69-B743D31FB3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27" y="1120"/>
              <a:ext cx="338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27" name="公式" r:id="rId3" imgW="76200" imgH="152400" progId="Equation.3">
                      <p:embed/>
                    </p:oleObj>
                  </mc:Choice>
                  <mc:Fallback>
                    <p:oleObj name="公式" r:id="rId3" imgW="76200" imgH="1524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7" y="1120"/>
                            <a:ext cx="338" cy="4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4085" name="Group 12">
              <a:extLst>
                <a:ext uri="{FF2B5EF4-FFF2-40B4-BE49-F238E27FC236}">
                  <a16:creationId xmlns:a16="http://schemas.microsoft.com/office/drawing/2014/main" id="{0B374A5F-B320-0748-B36E-1B1900094B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156"/>
              <a:ext cx="1404" cy="1592"/>
              <a:chOff x="912" y="1156"/>
              <a:chExt cx="1404" cy="1592"/>
            </a:xfrm>
          </p:grpSpPr>
          <p:grpSp>
            <p:nvGrpSpPr>
              <p:cNvPr id="44086" name="Group 13">
                <a:extLst>
                  <a:ext uri="{FF2B5EF4-FFF2-40B4-BE49-F238E27FC236}">
                    <a16:creationId xmlns:a16="http://schemas.microsoft.com/office/drawing/2014/main" id="{BA8727BA-CF3E-A94E-9199-8537E94311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1584"/>
                <a:ext cx="1404" cy="1164"/>
                <a:chOff x="912" y="1584"/>
                <a:chExt cx="1404" cy="1164"/>
              </a:xfrm>
            </p:grpSpPr>
            <p:grpSp>
              <p:nvGrpSpPr>
                <p:cNvPr id="44088" name="Group 14">
                  <a:extLst>
                    <a:ext uri="{FF2B5EF4-FFF2-40B4-BE49-F238E27FC236}">
                      <a16:creationId xmlns:a16="http://schemas.microsoft.com/office/drawing/2014/main" id="{1D420592-7982-2040-92A8-6360201533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52" y="1584"/>
                  <a:ext cx="564" cy="1104"/>
                  <a:chOff x="960" y="720"/>
                  <a:chExt cx="564" cy="1104"/>
                </a:xfrm>
              </p:grpSpPr>
              <p:sp>
                <p:nvSpPr>
                  <p:cNvPr id="25660" name="Oval 15">
                    <a:extLst>
                      <a:ext uri="{FF2B5EF4-FFF2-40B4-BE49-F238E27FC236}">
                        <a16:creationId xmlns:a16="http://schemas.microsoft.com/office/drawing/2014/main" id="{D897BE3C-68B9-F547-990F-0EF324C7D1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720"/>
                    <a:ext cx="504" cy="110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007676"/>
                      </a:gs>
                      <a:gs pos="50000">
                        <a:srgbClr val="00FFFF"/>
                      </a:gs>
                      <a:gs pos="100000">
                        <a:srgbClr val="007676"/>
                      </a:gs>
                    </a:gsLst>
                    <a:lin ang="5400000" scaled="1"/>
                  </a:gra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Times New Roman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25661" name="Oval 16">
                    <a:extLst>
                      <a:ext uri="{FF2B5EF4-FFF2-40B4-BE49-F238E27FC236}">
                        <a16:creationId xmlns:a16="http://schemas.microsoft.com/office/drawing/2014/main" id="{F49494F2-2731-7F4F-8138-66D760120B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0" y="720"/>
                    <a:ext cx="504" cy="1104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Times New Roman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grpSp>
              <p:nvGrpSpPr>
                <p:cNvPr id="44089" name="Group 17">
                  <a:extLst>
                    <a:ext uri="{FF2B5EF4-FFF2-40B4-BE49-F238E27FC236}">
                      <a16:creationId xmlns:a16="http://schemas.microsoft.com/office/drawing/2014/main" id="{BB2AA0DB-E795-BE4E-85E9-60725EE7E2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2" y="1761"/>
                  <a:ext cx="1122" cy="987"/>
                  <a:chOff x="912" y="1761"/>
                  <a:chExt cx="1122" cy="987"/>
                </a:xfrm>
              </p:grpSpPr>
              <p:sp>
                <p:nvSpPr>
                  <p:cNvPr id="25658" name="Line 18">
                    <a:extLst>
                      <a:ext uri="{FF2B5EF4-FFF2-40B4-BE49-F238E27FC236}">
                        <a16:creationId xmlns:a16="http://schemas.microsoft.com/office/drawing/2014/main" id="{1FA3B07A-AD2F-E146-98D1-278FA9475F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410041">
                    <a:off x="2008" y="1761"/>
                    <a:ext cx="26" cy="77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Times New Roman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25659" name="AutoShape 19">
                    <a:extLst>
                      <a:ext uri="{FF2B5EF4-FFF2-40B4-BE49-F238E27FC236}">
                        <a16:creationId xmlns:a16="http://schemas.microsoft.com/office/drawing/2014/main" id="{1A07FDF3-502B-284F-AB19-7B2B998AB2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2436"/>
                    <a:ext cx="792" cy="312"/>
                  </a:xfrm>
                  <a:prstGeom prst="wedgeRectCallout">
                    <a:avLst>
                      <a:gd name="adj1" fmla="val 80556"/>
                      <a:gd name="adj2" fmla="val -22435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FF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>
                        <a:solidFill>
                          <a:schemeClr val="bg1"/>
                        </a:solidFill>
                        <a:latin typeface="Times New Roman" charset="0"/>
                        <a:ea typeface="宋体" charset="0"/>
                        <a:cs typeface="宋体" charset="0"/>
                      </a:rPr>
                      <a:t>起偏器</a:t>
                    </a:r>
                    <a:endParaRPr lang="zh-CN" altLang="en-US" sz="2800" b="1">
                      <a:solidFill>
                        <a:schemeClr val="bg1"/>
                      </a:solidFill>
                      <a:latin typeface="Times New Roman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</p:grpSp>
          <p:graphicFrame>
            <p:nvGraphicFramePr>
              <p:cNvPr id="44087" name="Object 20">
                <a:extLst>
                  <a:ext uri="{FF2B5EF4-FFF2-40B4-BE49-F238E27FC236}">
                    <a16:creationId xmlns:a16="http://schemas.microsoft.com/office/drawing/2014/main" id="{419FABB5-3182-644D-8519-9F9F132EF6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76" y="1156"/>
              <a:ext cx="311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28" name="公式" r:id="rId5" imgW="63500" imgH="152400" progId="Equation.3">
                      <p:embed/>
                    </p:oleObj>
                  </mc:Choice>
                  <mc:Fallback>
                    <p:oleObj name="公式" r:id="rId5" imgW="63500" imgH="1524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1156"/>
                            <a:ext cx="311" cy="4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5861" name="Group 21">
            <a:extLst>
              <a:ext uri="{FF2B5EF4-FFF2-40B4-BE49-F238E27FC236}">
                <a16:creationId xmlns:a16="http://schemas.microsoft.com/office/drawing/2014/main" id="{EFA27C8E-1888-B84A-8DB1-8F8C20B9E8FC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879725"/>
            <a:ext cx="1581150" cy="419100"/>
            <a:chOff x="336" y="2064"/>
            <a:chExt cx="996" cy="264"/>
          </a:xfrm>
        </p:grpSpPr>
        <p:sp>
          <p:nvSpPr>
            <p:cNvPr id="25645" name="Line 22">
              <a:extLst>
                <a:ext uri="{FF2B5EF4-FFF2-40B4-BE49-F238E27FC236}">
                  <a16:creationId xmlns:a16="http://schemas.microsoft.com/office/drawing/2014/main" id="{F84380B0-228B-1940-B022-CA8AC6A8C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84"/>
              <a:ext cx="996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5646" name="Oval 23">
              <a:extLst>
                <a:ext uri="{FF2B5EF4-FFF2-40B4-BE49-F238E27FC236}">
                  <a16:creationId xmlns:a16="http://schemas.microsoft.com/office/drawing/2014/main" id="{443FA597-710D-434A-9BCB-8C43EF86C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2136"/>
              <a:ext cx="84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5647" name="Oval 24">
              <a:extLst>
                <a:ext uri="{FF2B5EF4-FFF2-40B4-BE49-F238E27FC236}">
                  <a16:creationId xmlns:a16="http://schemas.microsoft.com/office/drawing/2014/main" id="{F0911468-F764-DC44-A197-639EF3346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2136"/>
              <a:ext cx="84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5648" name="Oval 25">
              <a:extLst>
                <a:ext uri="{FF2B5EF4-FFF2-40B4-BE49-F238E27FC236}">
                  <a16:creationId xmlns:a16="http://schemas.microsoft.com/office/drawing/2014/main" id="{F3216EBD-DB72-224C-93F4-0F991BA7B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36"/>
              <a:ext cx="84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5649" name="Line 26">
              <a:extLst>
                <a:ext uri="{FF2B5EF4-FFF2-40B4-BE49-F238E27FC236}">
                  <a16:creationId xmlns:a16="http://schemas.microsoft.com/office/drawing/2014/main" id="{0A1A1D43-0B49-8740-9BBC-280F7F356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076"/>
              <a:ext cx="0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5650" name="Line 27">
              <a:extLst>
                <a:ext uri="{FF2B5EF4-FFF2-40B4-BE49-F238E27FC236}">
                  <a16:creationId xmlns:a16="http://schemas.microsoft.com/office/drawing/2014/main" id="{F768667D-B8A0-624D-9797-E0F5D03BC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064"/>
              <a:ext cx="0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5651" name="Line 28">
              <a:extLst>
                <a:ext uri="{FF2B5EF4-FFF2-40B4-BE49-F238E27FC236}">
                  <a16:creationId xmlns:a16="http://schemas.microsoft.com/office/drawing/2014/main" id="{09469FF2-CCA6-1947-AEB4-D008483AE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76"/>
              <a:ext cx="0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35869" name="Group 29">
            <a:extLst>
              <a:ext uri="{FF2B5EF4-FFF2-40B4-BE49-F238E27FC236}">
                <a16:creationId xmlns:a16="http://schemas.microsoft.com/office/drawing/2014/main" id="{6C40BA42-1A32-064B-A0F5-AF5CF5AA31B6}"/>
              </a:ext>
            </a:extLst>
          </p:cNvPr>
          <p:cNvGrpSpPr>
            <a:grpSpLocks/>
          </p:cNvGrpSpPr>
          <p:nvPr/>
        </p:nvGrpSpPr>
        <p:grpSpPr bwMode="auto">
          <a:xfrm>
            <a:off x="4610100" y="2003425"/>
            <a:ext cx="857250" cy="2152650"/>
            <a:chOff x="2172" y="936"/>
            <a:chExt cx="648" cy="1644"/>
          </a:xfrm>
        </p:grpSpPr>
        <p:sp>
          <p:nvSpPr>
            <p:cNvPr id="35870" name="Freeform 30">
              <a:extLst>
                <a:ext uri="{FF2B5EF4-FFF2-40B4-BE49-F238E27FC236}">
                  <a16:creationId xmlns:a16="http://schemas.microsoft.com/office/drawing/2014/main" id="{F0C5173A-4460-D342-B306-BD3878CFD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936"/>
              <a:ext cx="480" cy="1644"/>
            </a:xfrm>
            <a:custGeom>
              <a:avLst/>
              <a:gdLst>
                <a:gd name="T0" fmla="*/ 0 w 480"/>
                <a:gd name="T1" fmla="*/ 1164 h 1644"/>
                <a:gd name="T2" fmla="*/ 480 w 480"/>
                <a:gd name="T3" fmla="*/ 1644 h 1644"/>
                <a:gd name="T4" fmla="*/ 480 w 480"/>
                <a:gd name="T5" fmla="*/ 480 h 1644"/>
                <a:gd name="T6" fmla="*/ 0 w 480"/>
                <a:gd name="T7" fmla="*/ 0 h 1644"/>
                <a:gd name="T8" fmla="*/ 0 w 480"/>
                <a:gd name="T9" fmla="*/ 1164 h 16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0" h="1644">
                  <a:moveTo>
                    <a:pt x="0" y="1164"/>
                  </a:moveTo>
                  <a:lnTo>
                    <a:pt x="480" y="1644"/>
                  </a:lnTo>
                  <a:lnTo>
                    <a:pt x="480" y="480"/>
                  </a:lnTo>
                  <a:lnTo>
                    <a:pt x="0" y="0"/>
                  </a:lnTo>
                  <a:lnTo>
                    <a:pt x="0" y="1164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50000">
                  <a:schemeClr val="tx2"/>
                </a:gs>
                <a:gs pos="100000">
                  <a:srgbClr val="000000"/>
                </a:gs>
              </a:gsLst>
              <a:lin ang="5400000" scaled="1"/>
            </a:gradFill>
            <a:ln w="9525" cmpd="sng">
              <a:solidFill>
                <a:srgbClr val="00FF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35871" name="Freeform 31">
              <a:extLst>
                <a:ext uri="{FF2B5EF4-FFF2-40B4-BE49-F238E27FC236}">
                  <a16:creationId xmlns:a16="http://schemas.microsoft.com/office/drawing/2014/main" id="{A2F426DA-C15B-E44F-B768-64FFB4C48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948"/>
              <a:ext cx="648" cy="468"/>
            </a:xfrm>
            <a:custGeom>
              <a:avLst/>
              <a:gdLst>
                <a:gd name="T0" fmla="*/ 186 w 636"/>
                <a:gd name="T1" fmla="*/ 0 h 456"/>
                <a:gd name="T2" fmla="*/ 660 w 636"/>
                <a:gd name="T3" fmla="*/ 480 h 456"/>
                <a:gd name="T4" fmla="*/ 474 w 636"/>
                <a:gd name="T5" fmla="*/ 480 h 456"/>
                <a:gd name="T6" fmla="*/ 0 w 636"/>
                <a:gd name="T7" fmla="*/ 0 h 456"/>
                <a:gd name="T8" fmla="*/ 186 w 636"/>
                <a:gd name="T9" fmla="*/ 0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6" h="456">
                  <a:moveTo>
                    <a:pt x="180" y="0"/>
                  </a:moveTo>
                  <a:lnTo>
                    <a:pt x="636" y="456"/>
                  </a:lnTo>
                  <a:lnTo>
                    <a:pt x="456" y="456"/>
                  </a:lnTo>
                  <a:lnTo>
                    <a:pt x="0" y="0"/>
                  </a:lnTo>
                  <a:lnTo>
                    <a:pt x="18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50000">
                  <a:schemeClr val="tx2"/>
                </a:gs>
                <a:gs pos="100000">
                  <a:srgbClr val="000000"/>
                </a:gs>
              </a:gsLst>
              <a:lin ang="5400000" scaled="1"/>
            </a:gradFill>
            <a:ln w="9525" cmpd="sng">
              <a:solidFill>
                <a:srgbClr val="00FF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35872" name="Rectangle 32">
              <a:extLst>
                <a:ext uri="{FF2B5EF4-FFF2-40B4-BE49-F238E27FC236}">
                  <a16:creationId xmlns:a16="http://schemas.microsoft.com/office/drawing/2014/main" id="{43115D99-71C1-CB4B-AA98-87CB5E409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416"/>
              <a:ext cx="168" cy="115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chemeClr val="tx2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5873" name="Group 33">
            <a:extLst>
              <a:ext uri="{FF2B5EF4-FFF2-40B4-BE49-F238E27FC236}">
                <a16:creationId xmlns:a16="http://schemas.microsoft.com/office/drawing/2014/main" id="{74EA5F0C-DA7E-A243-9B52-50096DBCDAAD}"/>
              </a:ext>
            </a:extLst>
          </p:cNvPr>
          <p:cNvGrpSpPr>
            <a:grpSpLocks/>
          </p:cNvGrpSpPr>
          <p:nvPr/>
        </p:nvGrpSpPr>
        <p:grpSpPr bwMode="auto">
          <a:xfrm>
            <a:off x="3695700" y="2860675"/>
            <a:ext cx="1295400" cy="400050"/>
            <a:chOff x="2328" y="2028"/>
            <a:chExt cx="816" cy="252"/>
          </a:xfrm>
        </p:grpSpPr>
        <p:sp>
          <p:nvSpPr>
            <p:cNvPr id="25638" name="Line 34">
              <a:extLst>
                <a:ext uri="{FF2B5EF4-FFF2-40B4-BE49-F238E27FC236}">
                  <a16:creationId xmlns:a16="http://schemas.microsoft.com/office/drawing/2014/main" id="{936B8C9D-FA4D-8047-85DB-C6ADB6750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" y="2160"/>
              <a:ext cx="81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5639" name="Line 35">
              <a:extLst>
                <a:ext uri="{FF2B5EF4-FFF2-40B4-BE49-F238E27FC236}">
                  <a16:creationId xmlns:a16="http://schemas.microsoft.com/office/drawing/2014/main" id="{94AE5738-2161-6148-AFCB-752A321B16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462257">
              <a:off x="2436" y="2028"/>
              <a:ext cx="1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5640" name="Line 36">
              <a:extLst>
                <a:ext uri="{FF2B5EF4-FFF2-40B4-BE49-F238E27FC236}">
                  <a16:creationId xmlns:a16="http://schemas.microsoft.com/office/drawing/2014/main" id="{6C59F974-8542-684F-904F-CCC3FCA7AE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19306">
              <a:off x="2664" y="2028"/>
              <a:ext cx="1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5641" name="Line 37">
              <a:extLst>
                <a:ext uri="{FF2B5EF4-FFF2-40B4-BE49-F238E27FC236}">
                  <a16:creationId xmlns:a16="http://schemas.microsoft.com/office/drawing/2014/main" id="{44CE61EB-23F0-0D4E-B837-23E260A75F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362524">
              <a:off x="2880" y="2028"/>
              <a:ext cx="1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35878" name="Line 38">
            <a:extLst>
              <a:ext uri="{FF2B5EF4-FFF2-40B4-BE49-F238E27FC236}">
                <a16:creationId xmlns:a16="http://schemas.microsoft.com/office/drawing/2014/main" id="{46CBDBB2-8134-C042-8774-2B9D2D35A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050" y="2517775"/>
            <a:ext cx="0" cy="1314450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grpSp>
        <p:nvGrpSpPr>
          <p:cNvPr id="35879" name="Group 39">
            <a:extLst>
              <a:ext uri="{FF2B5EF4-FFF2-40B4-BE49-F238E27FC236}">
                <a16:creationId xmlns:a16="http://schemas.microsoft.com/office/drawing/2014/main" id="{DFDE3A51-B17B-2B47-B7C9-CC89A0A7643F}"/>
              </a:ext>
            </a:extLst>
          </p:cNvPr>
          <p:cNvGrpSpPr>
            <a:grpSpLocks/>
          </p:cNvGrpSpPr>
          <p:nvPr/>
        </p:nvGrpSpPr>
        <p:grpSpPr bwMode="auto">
          <a:xfrm>
            <a:off x="4394200" y="1565275"/>
            <a:ext cx="1249363" cy="3086100"/>
            <a:chOff x="2792" y="1188"/>
            <a:chExt cx="787" cy="1944"/>
          </a:xfrm>
        </p:grpSpPr>
        <p:grpSp>
          <p:nvGrpSpPr>
            <p:cNvPr id="44061" name="Group 40">
              <a:extLst>
                <a:ext uri="{FF2B5EF4-FFF2-40B4-BE49-F238E27FC236}">
                  <a16:creationId xmlns:a16="http://schemas.microsoft.com/office/drawing/2014/main" id="{C71D0F0C-EB08-FA4D-8A8D-EAA69A03A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2" y="2543"/>
              <a:ext cx="460" cy="589"/>
              <a:chOff x="2336" y="3287"/>
              <a:chExt cx="460" cy="589"/>
            </a:xfrm>
          </p:grpSpPr>
          <p:grpSp>
            <p:nvGrpSpPr>
              <p:cNvPr id="44066" name="Group 41">
                <a:extLst>
                  <a:ext uri="{FF2B5EF4-FFF2-40B4-BE49-F238E27FC236}">
                    <a16:creationId xmlns:a16="http://schemas.microsoft.com/office/drawing/2014/main" id="{5C251D19-568D-F349-891C-4E2AF9ED6D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8" y="3300"/>
                <a:ext cx="168" cy="576"/>
                <a:chOff x="2628" y="3300"/>
                <a:chExt cx="168" cy="576"/>
              </a:xfrm>
            </p:grpSpPr>
            <p:sp>
              <p:nvSpPr>
                <p:cNvPr id="25636" name="Line 42">
                  <a:extLst>
                    <a:ext uri="{FF2B5EF4-FFF2-40B4-BE49-F238E27FC236}">
                      <a16:creationId xmlns:a16="http://schemas.microsoft.com/office/drawing/2014/main" id="{CA0C9898-8392-3748-9517-46160B95D3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96" y="3468"/>
                  <a:ext cx="0" cy="408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5637" name="Line 43">
                  <a:extLst>
                    <a:ext uri="{FF2B5EF4-FFF2-40B4-BE49-F238E27FC236}">
                      <a16:creationId xmlns:a16="http://schemas.microsoft.com/office/drawing/2014/main" id="{9DB781CF-3F2A-0048-9D79-298418BA6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28" y="3300"/>
                  <a:ext cx="0" cy="408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</p:grpSp>
          <p:graphicFrame>
            <p:nvGraphicFramePr>
              <p:cNvPr id="44067" name="Object 44">
                <a:extLst>
                  <a:ext uri="{FF2B5EF4-FFF2-40B4-BE49-F238E27FC236}">
                    <a16:creationId xmlns:a16="http://schemas.microsoft.com/office/drawing/2014/main" id="{67086A76-C79A-304F-832E-6766DAE2C5B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36" y="3287"/>
              <a:ext cx="319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29" name="公式" r:id="rId7" imgW="76200" imgH="114300" progId="Equation.3">
                      <p:embed/>
                    </p:oleObj>
                  </mc:Choice>
                  <mc:Fallback>
                    <p:oleObj name="公式" r:id="rId7" imgW="76200" imgH="11430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6" y="3287"/>
                            <a:ext cx="319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4062" name="Group 45">
              <a:extLst>
                <a:ext uri="{FF2B5EF4-FFF2-40B4-BE49-F238E27FC236}">
                  <a16:creationId xmlns:a16="http://schemas.microsoft.com/office/drawing/2014/main" id="{74F3CD8E-30B2-6849-A3C9-5855D3D50F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4" y="1188"/>
              <a:ext cx="495" cy="576"/>
              <a:chOff x="2628" y="1932"/>
              <a:chExt cx="495" cy="576"/>
            </a:xfrm>
          </p:grpSpPr>
          <p:sp>
            <p:nvSpPr>
              <p:cNvPr id="25631" name="Line 46">
                <a:extLst>
                  <a:ext uri="{FF2B5EF4-FFF2-40B4-BE49-F238E27FC236}">
                    <a16:creationId xmlns:a16="http://schemas.microsoft.com/office/drawing/2014/main" id="{925525E1-6940-2747-8813-15A2E7B44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8" y="1932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5632" name="Line 47">
                <a:extLst>
                  <a:ext uri="{FF2B5EF4-FFF2-40B4-BE49-F238E27FC236}">
                    <a16:creationId xmlns:a16="http://schemas.microsoft.com/office/drawing/2014/main" id="{1AF4A8E0-875F-3049-B8FB-A1819B0CC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6" y="2100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graphicFrame>
            <p:nvGraphicFramePr>
              <p:cNvPr id="44065" name="Object 48">
                <a:extLst>
                  <a:ext uri="{FF2B5EF4-FFF2-40B4-BE49-F238E27FC236}">
                    <a16:creationId xmlns:a16="http://schemas.microsoft.com/office/drawing/2014/main" id="{B12AFB9E-3A58-7F4F-8C21-AD95C05A1DB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" y="2003"/>
              <a:ext cx="319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30" name="公式" r:id="rId9" imgW="76200" imgH="114300" progId="Equation.3">
                      <p:embed/>
                    </p:oleObj>
                  </mc:Choice>
                  <mc:Fallback>
                    <p:oleObj name="公式" r:id="rId9" imgW="76200" imgH="114300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4" y="2003"/>
                            <a:ext cx="319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5889" name="Text Box 49">
            <a:extLst>
              <a:ext uri="{FF2B5EF4-FFF2-40B4-BE49-F238E27FC236}">
                <a16:creationId xmlns:a16="http://schemas.microsoft.com/office/drawing/2014/main" id="{EF85AE23-D982-C144-9ED4-D2CF8361E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84225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Clr>
                <a:srgbClr val="FFFF00"/>
              </a:buClr>
              <a:buSzPct val="75000"/>
              <a:buFont typeface="Monotype Sorts" charset="0"/>
              <a:buChar char="F"/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在机械力作用下产生的双折射现象</a:t>
            </a:r>
            <a:endParaRPr lang="zh-CN" altLang="en-US" sz="3600" b="1">
              <a:solidFill>
                <a:schemeClr val="bg1"/>
              </a:solidFill>
              <a:latin typeface="宋体" charset="0"/>
            </a:endParaRPr>
          </a:p>
        </p:txBody>
      </p:sp>
      <p:sp>
        <p:nvSpPr>
          <p:cNvPr id="35890" name="Text Box 50">
            <a:extLst>
              <a:ext uri="{FF2B5EF4-FFF2-40B4-BE49-F238E27FC236}">
                <a16:creationId xmlns:a16="http://schemas.microsoft.com/office/drawing/2014/main" id="{9B7B9BBC-10A6-784B-86FF-7FC157338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479925"/>
            <a:ext cx="329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实验表明：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graphicFrame>
        <p:nvGraphicFramePr>
          <p:cNvPr id="35891" name="Object 51">
            <a:extLst>
              <a:ext uri="{FF2B5EF4-FFF2-40B4-BE49-F238E27FC236}">
                <a16:creationId xmlns:a16="http://schemas.microsoft.com/office/drawing/2014/main" id="{6218338C-2711-5741-BDE3-9EFC3ABD9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4479925"/>
          <a:ext cx="31210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1" name="公式" r:id="rId11" imgW="863600" imgH="165100" progId="Equation.3">
                  <p:embed/>
                </p:oleObj>
              </mc:Choice>
              <mc:Fallback>
                <p:oleObj name="公式" r:id="rId11" imgW="863600" imgH="1651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4479925"/>
                        <a:ext cx="31210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2" name="Text Box 52">
            <a:extLst>
              <a:ext uri="{FF2B5EF4-FFF2-40B4-BE49-F238E27FC236}">
                <a16:creationId xmlns:a16="http://schemas.microsoft.com/office/drawing/2014/main" id="{D968DAAB-42D9-4543-942A-B9429BABA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7175"/>
            <a:ext cx="662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sz="36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比例系数</a:t>
            </a:r>
            <a:r>
              <a:rPr lang="zh-CN" altLang="en-US" sz="36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，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zh-CN" altLang="en-US" sz="36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压强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grpSp>
        <p:nvGrpSpPr>
          <p:cNvPr id="35893" name="Group 53">
            <a:extLst>
              <a:ext uri="{FF2B5EF4-FFF2-40B4-BE49-F238E27FC236}">
                <a16:creationId xmlns:a16="http://schemas.microsoft.com/office/drawing/2014/main" id="{73587E6B-08F3-1F44-AC5D-36345ACCA0F8}"/>
              </a:ext>
            </a:extLst>
          </p:cNvPr>
          <p:cNvGrpSpPr>
            <a:grpSpLocks/>
          </p:cNvGrpSpPr>
          <p:nvPr/>
        </p:nvGrpSpPr>
        <p:grpSpPr bwMode="auto">
          <a:xfrm>
            <a:off x="5467350" y="2428875"/>
            <a:ext cx="1828800" cy="1168400"/>
            <a:chOff x="3444" y="1756"/>
            <a:chExt cx="1152" cy="736"/>
          </a:xfrm>
        </p:grpSpPr>
        <p:graphicFrame>
          <p:nvGraphicFramePr>
            <p:cNvPr id="44051" name="Object 54">
              <a:extLst>
                <a:ext uri="{FF2B5EF4-FFF2-40B4-BE49-F238E27FC236}">
                  <a16:creationId xmlns:a16="http://schemas.microsoft.com/office/drawing/2014/main" id="{812664B2-6F36-7741-8DAD-59B7495D01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1756"/>
            <a:ext cx="29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2" name="公式" r:id="rId13" imgW="38100" imgH="50800" progId="Equation.3">
                    <p:embed/>
                  </p:oleObj>
                </mc:Choice>
                <mc:Fallback>
                  <p:oleObj name="公式" r:id="rId13" imgW="38100" imgH="508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756"/>
                          <a:ext cx="29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2" name="Object 55">
              <a:extLst>
                <a:ext uri="{FF2B5EF4-FFF2-40B4-BE49-F238E27FC236}">
                  <a16:creationId xmlns:a16="http://schemas.microsoft.com/office/drawing/2014/main" id="{1581E633-1477-3245-ACA4-A202965DDC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0" y="2152"/>
            <a:ext cx="32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3" name="公式" r:id="rId15" imgW="38100" imgH="50800" progId="Equation.3">
                    <p:embed/>
                  </p:oleObj>
                </mc:Choice>
                <mc:Fallback>
                  <p:oleObj name="公式" r:id="rId15" imgW="38100" imgH="508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" y="2152"/>
                          <a:ext cx="32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53" name="Group 56">
              <a:extLst>
                <a:ext uri="{FF2B5EF4-FFF2-40B4-BE49-F238E27FC236}">
                  <a16:creationId xmlns:a16="http://schemas.microsoft.com/office/drawing/2014/main" id="{6CCFC7AE-B13C-C94C-84A1-03E1D6350D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2028"/>
              <a:ext cx="1152" cy="264"/>
              <a:chOff x="3456" y="2028"/>
              <a:chExt cx="1152" cy="264"/>
            </a:xfrm>
          </p:grpSpPr>
          <p:sp>
            <p:nvSpPr>
              <p:cNvPr id="25622" name="Line 57">
                <a:extLst>
                  <a:ext uri="{FF2B5EF4-FFF2-40B4-BE49-F238E27FC236}">
                    <a16:creationId xmlns:a16="http://schemas.microsoft.com/office/drawing/2014/main" id="{00CF3B6B-5C89-9744-8582-047AC2BAC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160"/>
                <a:ext cx="115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5623" name="Oval 58">
                <a:extLst>
                  <a:ext uri="{FF2B5EF4-FFF2-40B4-BE49-F238E27FC236}">
                    <a16:creationId xmlns:a16="http://schemas.microsoft.com/office/drawing/2014/main" id="{5E6F17AF-1254-4346-96BF-F104372FD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21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5624" name="Oval 59">
                <a:extLst>
                  <a:ext uri="{FF2B5EF4-FFF2-40B4-BE49-F238E27FC236}">
                    <a16:creationId xmlns:a16="http://schemas.microsoft.com/office/drawing/2014/main" id="{FC80F7DA-120B-6042-8F67-C4C49D2DF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21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5625" name="Oval 60">
                <a:extLst>
                  <a:ext uri="{FF2B5EF4-FFF2-40B4-BE49-F238E27FC236}">
                    <a16:creationId xmlns:a16="http://schemas.microsoft.com/office/drawing/2014/main" id="{952FB9AB-2802-9A43-9204-D5B6D0618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5626" name="Line 61">
                <a:extLst>
                  <a:ext uri="{FF2B5EF4-FFF2-40B4-BE49-F238E27FC236}">
                    <a16:creationId xmlns:a16="http://schemas.microsoft.com/office/drawing/2014/main" id="{C6BA6545-FE83-404D-B7A7-A1D5C27C4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6" y="2028"/>
                <a:ext cx="0" cy="264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5627" name="Line 62">
                <a:extLst>
                  <a:ext uri="{FF2B5EF4-FFF2-40B4-BE49-F238E27FC236}">
                    <a16:creationId xmlns:a16="http://schemas.microsoft.com/office/drawing/2014/main" id="{CA27D5D2-EA50-8945-9F78-EE65D3534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028"/>
                <a:ext cx="0" cy="264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5628" name="Line 63">
                <a:extLst>
                  <a:ext uri="{FF2B5EF4-FFF2-40B4-BE49-F238E27FC236}">
                    <a16:creationId xmlns:a16="http://schemas.microsoft.com/office/drawing/2014/main" id="{B1D66C36-295F-EE4C-88E7-426507434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4" y="2028"/>
                <a:ext cx="0" cy="264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</p:grpSp>
      <p:grpSp>
        <p:nvGrpSpPr>
          <p:cNvPr id="35904" name="Group 64">
            <a:extLst>
              <a:ext uri="{FF2B5EF4-FFF2-40B4-BE49-F238E27FC236}">
                <a16:creationId xmlns:a16="http://schemas.microsoft.com/office/drawing/2014/main" id="{C2EC9305-D552-AD47-810A-DB23FABDE500}"/>
              </a:ext>
            </a:extLst>
          </p:cNvPr>
          <p:cNvGrpSpPr>
            <a:grpSpLocks/>
          </p:cNvGrpSpPr>
          <p:nvPr/>
        </p:nvGrpSpPr>
        <p:grpSpPr bwMode="auto">
          <a:xfrm>
            <a:off x="7810500" y="2936875"/>
            <a:ext cx="990600" cy="228600"/>
            <a:chOff x="4920" y="2088"/>
            <a:chExt cx="624" cy="144"/>
          </a:xfrm>
        </p:grpSpPr>
        <p:sp>
          <p:nvSpPr>
            <p:cNvPr id="25615" name="Line 65">
              <a:extLst>
                <a:ext uri="{FF2B5EF4-FFF2-40B4-BE49-F238E27FC236}">
                  <a16:creationId xmlns:a16="http://schemas.microsoft.com/office/drawing/2014/main" id="{8D4EF1F1-7219-4643-8286-14F6E5143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0" y="2172"/>
              <a:ext cx="6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5616" name="Line 66">
              <a:extLst>
                <a:ext uri="{FF2B5EF4-FFF2-40B4-BE49-F238E27FC236}">
                  <a16:creationId xmlns:a16="http://schemas.microsoft.com/office/drawing/2014/main" id="{8FD9DCA9-3F17-D243-AAAC-D80CF9BA75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41152">
              <a:off x="4949" y="2088"/>
              <a:ext cx="218" cy="14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5617" name="Line 67">
              <a:extLst>
                <a:ext uri="{FF2B5EF4-FFF2-40B4-BE49-F238E27FC236}">
                  <a16:creationId xmlns:a16="http://schemas.microsoft.com/office/drawing/2014/main" id="{40250313-300A-DC45-B134-46D154543B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41152">
              <a:off x="5117" y="2088"/>
              <a:ext cx="218" cy="14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5618" name="Line 68">
              <a:extLst>
                <a:ext uri="{FF2B5EF4-FFF2-40B4-BE49-F238E27FC236}">
                  <a16:creationId xmlns:a16="http://schemas.microsoft.com/office/drawing/2014/main" id="{5B7DD5DB-0EB8-5A48-9006-737EF2F5A8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41152">
              <a:off x="5273" y="2088"/>
              <a:ext cx="218" cy="14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89" grpId="0" autoUpdateAnimBg="0"/>
      <p:bldP spid="35890" grpId="0" autoUpdateAnimBg="0"/>
      <p:bldP spid="3589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91C0D21D-D39C-C84C-835B-17836D08B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350" y="1003300"/>
          <a:ext cx="5186363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name="公式" r:id="rId3" imgW="1955800" imgH="381000" progId="Equation.3">
                  <p:embed/>
                </p:oleObj>
              </mc:Choice>
              <mc:Fallback>
                <p:oleObj name="公式" r:id="rId3" imgW="1955800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1003300"/>
                        <a:ext cx="5186363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55C4286D-3EAC-454D-8800-F1022E4BD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0050" y="1098550"/>
          <a:ext cx="297815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公式" r:id="rId5" imgW="990600" imgH="381000" progId="Equation.3">
                  <p:embed/>
                </p:oleObj>
              </mc:Choice>
              <mc:Fallback>
                <p:oleObj name="公式" r:id="rId5" imgW="9906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1098550"/>
                        <a:ext cx="2978150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4">
            <a:extLst>
              <a:ext uri="{FF2B5EF4-FFF2-40B4-BE49-F238E27FC236}">
                <a16:creationId xmlns:a16="http://schemas.microsoft.com/office/drawing/2014/main" id="{6C800E71-D60E-344D-8585-2D9D1A8B6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3009900"/>
            <a:ext cx="8529637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即</a:t>
            </a: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</a:t>
            </a:r>
            <a:r>
              <a:rPr lang="zh-CN" altLang="en-US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</a:t>
            </a:r>
            <a:r>
              <a:rPr lang="zh-CN" altLang="en-US" sz="3600" b="1">
                <a:effectLst>
                  <a:outerShdw blurRad="38100" dist="38100" dir="2700000" algn="tl">
                    <a:srgbClr val="FFFFFF"/>
                  </a:outerShdw>
                </a:effectLst>
                <a:sym typeface="Symbol" charset="0"/>
              </a:rPr>
              <a:t> 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随</a:t>
            </a:r>
            <a:r>
              <a:rPr lang="zh-CN" altLang="en-US" sz="3600" b="1">
                <a:effectLst>
                  <a:outerShdw blurRad="38100" dist="38100" dir="2700000" algn="tl">
                    <a:srgbClr val="FFFFFF"/>
                  </a:outerShdw>
                </a:effectLst>
                <a:sym typeface="Symbol" charset="0"/>
              </a:rPr>
              <a:t> 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p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的变化而变化，材料内部压强不均匀时将出现干涉条纹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>
            <a:extLst>
              <a:ext uri="{FF2B5EF4-FFF2-40B4-BE49-F238E27FC236}">
                <a16:creationId xmlns:a16="http://schemas.microsoft.com/office/drawing/2014/main" id="{6B4E7A1F-6C59-C149-8AC0-78857F073E38}"/>
              </a:ext>
            </a:extLst>
          </p:cNvPr>
          <p:cNvGrpSpPr>
            <a:grpSpLocks/>
          </p:cNvGrpSpPr>
          <p:nvPr/>
        </p:nvGrpSpPr>
        <p:grpSpPr bwMode="auto">
          <a:xfrm>
            <a:off x="606425" y="1477963"/>
            <a:ext cx="7029450" cy="2603500"/>
            <a:chOff x="372" y="1084"/>
            <a:chExt cx="4428" cy="1640"/>
          </a:xfrm>
        </p:grpSpPr>
        <p:grpSp>
          <p:nvGrpSpPr>
            <p:cNvPr id="46134" name="Group 3">
              <a:extLst>
                <a:ext uri="{FF2B5EF4-FFF2-40B4-BE49-F238E27FC236}">
                  <a16:creationId xmlns:a16="http://schemas.microsoft.com/office/drawing/2014/main" id="{EFF30407-EB50-184D-A2A1-EDBC3842C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4" y="1108"/>
              <a:ext cx="1416" cy="1616"/>
              <a:chOff x="3456" y="1120"/>
              <a:chExt cx="1416" cy="1616"/>
            </a:xfrm>
          </p:grpSpPr>
          <p:grpSp>
            <p:nvGrpSpPr>
              <p:cNvPr id="46144" name="Group 4">
                <a:extLst>
                  <a:ext uri="{FF2B5EF4-FFF2-40B4-BE49-F238E27FC236}">
                    <a16:creationId xmlns:a16="http://schemas.microsoft.com/office/drawing/2014/main" id="{78C13BAA-6420-504C-A99D-96C5347144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572"/>
                <a:ext cx="1416" cy="1164"/>
                <a:chOff x="3456" y="1572"/>
                <a:chExt cx="1416" cy="1164"/>
              </a:xfrm>
            </p:grpSpPr>
            <p:grpSp>
              <p:nvGrpSpPr>
                <p:cNvPr id="46146" name="Group 5">
                  <a:extLst>
                    <a:ext uri="{FF2B5EF4-FFF2-40B4-BE49-F238E27FC236}">
                      <a16:creationId xmlns:a16="http://schemas.microsoft.com/office/drawing/2014/main" id="{F4597CFD-9DD7-BB4C-B0BD-3C8BD1E2BD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96" y="1572"/>
                  <a:ext cx="576" cy="1104"/>
                  <a:chOff x="4428" y="2568"/>
                  <a:chExt cx="576" cy="1104"/>
                </a:xfrm>
              </p:grpSpPr>
              <p:sp>
                <p:nvSpPr>
                  <p:cNvPr id="27717" name="Oval 6">
                    <a:extLst>
                      <a:ext uri="{FF2B5EF4-FFF2-40B4-BE49-F238E27FC236}">
                        <a16:creationId xmlns:a16="http://schemas.microsoft.com/office/drawing/2014/main" id="{76329FD3-7353-F247-8A8B-DFD462A234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00" y="2568"/>
                    <a:ext cx="504" cy="110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007676"/>
                      </a:gs>
                      <a:gs pos="50000">
                        <a:srgbClr val="00FFFF"/>
                      </a:gs>
                      <a:gs pos="100000">
                        <a:srgbClr val="007676"/>
                      </a:gs>
                    </a:gsLst>
                    <a:lin ang="5400000" scaled="1"/>
                  </a:gra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Times New Roman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27718" name="Oval 7">
                    <a:extLst>
                      <a:ext uri="{FF2B5EF4-FFF2-40B4-BE49-F238E27FC236}">
                        <a16:creationId xmlns:a16="http://schemas.microsoft.com/office/drawing/2014/main" id="{357D99B4-53FF-B745-98D1-6CCB4AE542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28" y="2568"/>
                    <a:ext cx="504" cy="1104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Times New Roman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37896" name="AutoShape 8">
                  <a:extLst>
                    <a:ext uri="{FF2B5EF4-FFF2-40B4-BE49-F238E27FC236}">
                      <a16:creationId xmlns:a16="http://schemas.microsoft.com/office/drawing/2014/main" id="{A373CD59-5040-944A-8907-60D622EAF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2424"/>
                  <a:ext cx="792" cy="312"/>
                </a:xfrm>
                <a:prstGeom prst="wedgeRectCallout">
                  <a:avLst>
                    <a:gd name="adj1" fmla="val 80556"/>
                    <a:gd name="adj2" fmla="val -22435"/>
                  </a:avLst>
                </a:prstGeom>
                <a:solidFill>
                  <a:schemeClr val="tx2"/>
                </a:solidFill>
                <a:ln w="9525">
                  <a:solidFill>
                    <a:srgbClr val="FF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zh-CN" altLang="en-US" sz="32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Times New Roman" charset="0"/>
                      <a:ea typeface="宋体" charset="0"/>
                      <a:cs typeface="宋体" charset="0"/>
                    </a:rPr>
                    <a:t>检偏器</a:t>
                  </a:r>
                  <a:endParaRPr lang="zh-CN" altLang="en-US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27716" name="Line 9">
                  <a:extLst>
                    <a:ext uri="{FF2B5EF4-FFF2-40B4-BE49-F238E27FC236}">
                      <a16:creationId xmlns:a16="http://schemas.microsoft.com/office/drawing/2014/main" id="{315A53CD-4BF9-1A4F-A6F4-566807C2C3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3364329">
                  <a:off x="4215" y="2061"/>
                  <a:ext cx="681" cy="11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</p:grpSp>
          <p:graphicFrame>
            <p:nvGraphicFramePr>
              <p:cNvPr id="46145" name="Object 10">
                <a:extLst>
                  <a:ext uri="{FF2B5EF4-FFF2-40B4-BE49-F238E27FC236}">
                    <a16:creationId xmlns:a16="http://schemas.microsoft.com/office/drawing/2014/main" id="{AD764C45-4C04-B64F-8473-3CB9DDA2BFB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27" y="1120"/>
              <a:ext cx="338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77" name="公式" r:id="rId3" imgW="76200" imgH="152400" progId="Equation.3">
                      <p:embed/>
                    </p:oleObj>
                  </mc:Choice>
                  <mc:Fallback>
                    <p:oleObj name="公式" r:id="rId3" imgW="76200" imgH="1524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7" y="1120"/>
                            <a:ext cx="338" cy="4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6135" name="Group 11">
              <a:extLst>
                <a:ext uri="{FF2B5EF4-FFF2-40B4-BE49-F238E27FC236}">
                  <a16:creationId xmlns:a16="http://schemas.microsoft.com/office/drawing/2014/main" id="{EC9EEDEE-B71F-4C42-85AD-F8A1D0CFD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084"/>
              <a:ext cx="1404" cy="1592"/>
              <a:chOff x="912" y="1156"/>
              <a:chExt cx="1404" cy="1592"/>
            </a:xfrm>
          </p:grpSpPr>
          <p:grpSp>
            <p:nvGrpSpPr>
              <p:cNvPr id="46136" name="Group 12">
                <a:extLst>
                  <a:ext uri="{FF2B5EF4-FFF2-40B4-BE49-F238E27FC236}">
                    <a16:creationId xmlns:a16="http://schemas.microsoft.com/office/drawing/2014/main" id="{BEE050D8-2D42-6E45-B104-D52666CA9B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1584"/>
                <a:ext cx="1404" cy="1164"/>
                <a:chOff x="912" y="1584"/>
                <a:chExt cx="1404" cy="1164"/>
              </a:xfrm>
            </p:grpSpPr>
            <p:grpSp>
              <p:nvGrpSpPr>
                <p:cNvPr id="46138" name="Group 13">
                  <a:extLst>
                    <a:ext uri="{FF2B5EF4-FFF2-40B4-BE49-F238E27FC236}">
                      <a16:creationId xmlns:a16="http://schemas.microsoft.com/office/drawing/2014/main" id="{565FC1C8-3893-3346-9440-88040CAD5C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52" y="1584"/>
                  <a:ext cx="564" cy="1104"/>
                  <a:chOff x="960" y="720"/>
                  <a:chExt cx="564" cy="1104"/>
                </a:xfrm>
              </p:grpSpPr>
              <p:sp>
                <p:nvSpPr>
                  <p:cNvPr id="27710" name="Oval 14">
                    <a:extLst>
                      <a:ext uri="{FF2B5EF4-FFF2-40B4-BE49-F238E27FC236}">
                        <a16:creationId xmlns:a16="http://schemas.microsoft.com/office/drawing/2014/main" id="{7E91973B-F97F-6F4E-A89B-5C5CAB5A6B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720"/>
                    <a:ext cx="504" cy="110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007676"/>
                      </a:gs>
                      <a:gs pos="50000">
                        <a:srgbClr val="00FFFF"/>
                      </a:gs>
                      <a:gs pos="100000">
                        <a:srgbClr val="007676"/>
                      </a:gs>
                    </a:gsLst>
                    <a:lin ang="5400000" scaled="1"/>
                  </a:gra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Times New Roman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27711" name="Oval 15">
                    <a:extLst>
                      <a:ext uri="{FF2B5EF4-FFF2-40B4-BE49-F238E27FC236}">
                        <a16:creationId xmlns:a16="http://schemas.microsoft.com/office/drawing/2014/main" id="{35958018-1727-D34A-A725-6F487A7D39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0" y="720"/>
                    <a:ext cx="504" cy="1104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Times New Roman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grpSp>
              <p:nvGrpSpPr>
                <p:cNvPr id="46139" name="Group 16">
                  <a:extLst>
                    <a:ext uri="{FF2B5EF4-FFF2-40B4-BE49-F238E27FC236}">
                      <a16:creationId xmlns:a16="http://schemas.microsoft.com/office/drawing/2014/main" id="{7DE627BD-302B-3D45-A9E8-C315044B41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2" y="1761"/>
                  <a:ext cx="1122" cy="987"/>
                  <a:chOff x="912" y="1761"/>
                  <a:chExt cx="1122" cy="987"/>
                </a:xfrm>
              </p:grpSpPr>
              <p:sp>
                <p:nvSpPr>
                  <p:cNvPr id="27708" name="Line 17">
                    <a:extLst>
                      <a:ext uri="{FF2B5EF4-FFF2-40B4-BE49-F238E27FC236}">
                        <a16:creationId xmlns:a16="http://schemas.microsoft.com/office/drawing/2014/main" id="{21EC206F-DE3F-084C-A39C-9351270347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410041">
                    <a:off x="2008" y="1761"/>
                    <a:ext cx="26" cy="77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latin typeface="Times New Roman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37906" name="AutoShape 18">
                    <a:extLst>
                      <a:ext uri="{FF2B5EF4-FFF2-40B4-BE49-F238E27FC236}">
                        <a16:creationId xmlns:a16="http://schemas.microsoft.com/office/drawing/2014/main" id="{4AD1D949-FBC5-0D4A-9042-27FE5A338F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2436"/>
                    <a:ext cx="792" cy="312"/>
                  </a:xfrm>
                  <a:prstGeom prst="wedgeRectCallout">
                    <a:avLst>
                      <a:gd name="adj1" fmla="val 80556"/>
                      <a:gd name="adj2" fmla="val -22435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FF00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808080"/>
                          </a:outerShdw>
                        </a:effectLst>
                      </a:rPr>
                      <a:t>起偏器</a:t>
                    </a:r>
                    <a:endParaRPr lang="zh-CN" altLang="en-US" sz="2800" b="1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aphicFrame>
            <p:nvGraphicFramePr>
              <p:cNvPr id="46137" name="Object 19">
                <a:extLst>
                  <a:ext uri="{FF2B5EF4-FFF2-40B4-BE49-F238E27FC236}">
                    <a16:creationId xmlns:a16="http://schemas.microsoft.com/office/drawing/2014/main" id="{B97E963B-7ACD-B04E-804F-50C88BB6FA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76" y="1156"/>
              <a:ext cx="311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78" name="公式" r:id="rId5" imgW="63500" imgH="152400" progId="Equation.3">
                      <p:embed/>
                    </p:oleObj>
                  </mc:Choice>
                  <mc:Fallback>
                    <p:oleObj name="公式" r:id="rId5" imgW="63500" imgH="1524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1156"/>
                            <a:ext cx="311" cy="4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7651" name="Rectangle 20">
            <a:extLst>
              <a:ext uri="{FF2B5EF4-FFF2-40B4-BE49-F238E27FC236}">
                <a16:creationId xmlns:a16="http://schemas.microsoft.com/office/drawing/2014/main" id="{D41E7081-9928-F241-B52B-09F66C92D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675" y="366713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/>
              <a:t> </a:t>
            </a:r>
          </a:p>
        </p:txBody>
      </p:sp>
      <p:sp>
        <p:nvSpPr>
          <p:cNvPr id="37909" name="Rectangle 21">
            <a:extLst>
              <a:ext uri="{FF2B5EF4-FFF2-40B4-BE49-F238E27FC236}">
                <a16:creationId xmlns:a16="http://schemas.microsoft.com/office/drawing/2014/main" id="{512C3301-AA5D-FC4B-8D59-201DA419E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0"/>
            <a:ext cx="9142412" cy="895350"/>
          </a:xfrm>
        </p:spPr>
        <p:txBody>
          <a:bodyPr lIns="92075" tIns="46038" rIns="92075" bIns="46038"/>
          <a:lstStyle/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</a:t>
            </a: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克尔效应</a:t>
            </a:r>
          </a:p>
        </p:txBody>
      </p:sp>
      <p:sp>
        <p:nvSpPr>
          <p:cNvPr id="37910" name="Text Box 22">
            <a:extLst>
              <a:ext uri="{FF2B5EF4-FFF2-40B4-BE49-F238E27FC236}">
                <a16:creationId xmlns:a16="http://schemas.microsoft.com/office/drawing/2014/main" id="{9829E254-DDF3-6A4B-8E42-A4974F164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71120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在强电场作用下产生的双折射现象</a:t>
            </a:r>
            <a:endParaRPr lang="zh-CN" altLang="en-US" sz="3600" b="1">
              <a:solidFill>
                <a:schemeClr val="bg1"/>
              </a:solidFill>
              <a:latin typeface="宋体" charset="0"/>
            </a:endParaRPr>
          </a:p>
        </p:txBody>
      </p:sp>
      <p:grpSp>
        <p:nvGrpSpPr>
          <p:cNvPr id="37911" name="Group 23">
            <a:extLst>
              <a:ext uri="{FF2B5EF4-FFF2-40B4-BE49-F238E27FC236}">
                <a16:creationId xmlns:a16="http://schemas.microsoft.com/office/drawing/2014/main" id="{A5DB0747-4A02-D74E-933A-374DDD90A32F}"/>
              </a:ext>
            </a:extLst>
          </p:cNvPr>
          <p:cNvGrpSpPr>
            <a:grpSpLocks/>
          </p:cNvGrpSpPr>
          <p:nvPr/>
        </p:nvGrpSpPr>
        <p:grpSpPr bwMode="auto">
          <a:xfrm>
            <a:off x="777875" y="2919413"/>
            <a:ext cx="1581150" cy="419100"/>
            <a:chOff x="336" y="2064"/>
            <a:chExt cx="996" cy="264"/>
          </a:xfrm>
        </p:grpSpPr>
        <p:sp>
          <p:nvSpPr>
            <p:cNvPr id="27695" name="Line 24">
              <a:extLst>
                <a:ext uri="{FF2B5EF4-FFF2-40B4-BE49-F238E27FC236}">
                  <a16:creationId xmlns:a16="http://schemas.microsoft.com/office/drawing/2014/main" id="{BCD55798-FE36-8D48-9D11-F5EEEC6A3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84"/>
              <a:ext cx="996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7696" name="Oval 25">
              <a:extLst>
                <a:ext uri="{FF2B5EF4-FFF2-40B4-BE49-F238E27FC236}">
                  <a16:creationId xmlns:a16="http://schemas.microsoft.com/office/drawing/2014/main" id="{529227B1-7397-3740-A5F6-0DF96400E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2136"/>
              <a:ext cx="84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7697" name="Oval 26">
              <a:extLst>
                <a:ext uri="{FF2B5EF4-FFF2-40B4-BE49-F238E27FC236}">
                  <a16:creationId xmlns:a16="http://schemas.microsoft.com/office/drawing/2014/main" id="{476E8269-5AB8-9248-BDC3-1D0033743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2136"/>
              <a:ext cx="84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7698" name="Oval 27">
              <a:extLst>
                <a:ext uri="{FF2B5EF4-FFF2-40B4-BE49-F238E27FC236}">
                  <a16:creationId xmlns:a16="http://schemas.microsoft.com/office/drawing/2014/main" id="{54C26130-F1F5-5C44-A82B-1A6BF3D55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36"/>
              <a:ext cx="84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7699" name="Line 28">
              <a:extLst>
                <a:ext uri="{FF2B5EF4-FFF2-40B4-BE49-F238E27FC236}">
                  <a16:creationId xmlns:a16="http://schemas.microsoft.com/office/drawing/2014/main" id="{16CC60EC-C76B-AC4D-B985-00B3C8CF5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076"/>
              <a:ext cx="0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7700" name="Line 29">
              <a:extLst>
                <a:ext uri="{FF2B5EF4-FFF2-40B4-BE49-F238E27FC236}">
                  <a16:creationId xmlns:a16="http://schemas.microsoft.com/office/drawing/2014/main" id="{676D9B62-D47D-C542-92F6-848BB5044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064"/>
              <a:ext cx="0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7701" name="Line 30">
              <a:extLst>
                <a:ext uri="{FF2B5EF4-FFF2-40B4-BE49-F238E27FC236}">
                  <a16:creationId xmlns:a16="http://schemas.microsoft.com/office/drawing/2014/main" id="{72705A90-EB1C-B540-8EC5-953B21AB0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76"/>
              <a:ext cx="0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37919" name="Group 31">
            <a:extLst>
              <a:ext uri="{FF2B5EF4-FFF2-40B4-BE49-F238E27FC236}">
                <a16:creationId xmlns:a16="http://schemas.microsoft.com/office/drawing/2014/main" id="{D003135C-DAB7-BE43-994A-5AA92062C4FB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2201863"/>
            <a:ext cx="1695450" cy="2143125"/>
            <a:chOff x="2466" y="1540"/>
            <a:chExt cx="1068" cy="1350"/>
          </a:xfrm>
        </p:grpSpPr>
        <p:grpSp>
          <p:nvGrpSpPr>
            <p:cNvPr id="46113" name="Group 32">
              <a:extLst>
                <a:ext uri="{FF2B5EF4-FFF2-40B4-BE49-F238E27FC236}">
                  <a16:creationId xmlns:a16="http://schemas.microsoft.com/office/drawing/2014/main" id="{E7E99AAA-4997-944C-B329-741B74675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6" y="1848"/>
              <a:ext cx="1068" cy="594"/>
              <a:chOff x="2466" y="1848"/>
              <a:chExt cx="1068" cy="594"/>
            </a:xfrm>
          </p:grpSpPr>
          <p:sp>
            <p:nvSpPr>
              <p:cNvPr id="27693" name="AutoShape 33">
                <a:extLst>
                  <a:ext uri="{FF2B5EF4-FFF2-40B4-BE49-F238E27FC236}">
                    <a16:creationId xmlns:a16="http://schemas.microsoft.com/office/drawing/2014/main" id="{7E3E54C8-C068-D644-AD7A-7F646FBD4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706" y="1614"/>
                <a:ext cx="588" cy="1068"/>
              </a:xfrm>
              <a:prstGeom prst="can">
                <a:avLst>
                  <a:gd name="adj" fmla="val 45408"/>
                </a:avLst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7694" name="Oval 34">
                <a:extLst>
                  <a:ext uri="{FF2B5EF4-FFF2-40B4-BE49-F238E27FC236}">
                    <a16:creationId xmlns:a16="http://schemas.microsoft.com/office/drawing/2014/main" id="{968F3506-3999-7B4E-A145-6BA539DEB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4" y="1848"/>
                <a:ext cx="324" cy="588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46114" name="Group 35">
              <a:extLst>
                <a:ext uri="{FF2B5EF4-FFF2-40B4-BE49-F238E27FC236}">
                  <a16:creationId xmlns:a16="http://schemas.microsoft.com/office/drawing/2014/main" id="{758949CB-DD56-6641-8098-66B491322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6" y="2280"/>
              <a:ext cx="408" cy="610"/>
              <a:chOff x="2784" y="2280"/>
              <a:chExt cx="408" cy="610"/>
            </a:xfrm>
          </p:grpSpPr>
          <p:sp>
            <p:nvSpPr>
              <p:cNvPr id="27689" name="Line 36">
                <a:extLst>
                  <a:ext uri="{FF2B5EF4-FFF2-40B4-BE49-F238E27FC236}">
                    <a16:creationId xmlns:a16="http://schemas.microsoft.com/office/drawing/2014/main" id="{A1702E02-7AAD-A748-B043-C1C40CA51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280"/>
                <a:ext cx="0" cy="37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7690" name="Line 37">
                <a:extLst>
                  <a:ext uri="{FF2B5EF4-FFF2-40B4-BE49-F238E27FC236}">
                    <a16:creationId xmlns:a16="http://schemas.microsoft.com/office/drawing/2014/main" id="{2B7554EF-5DB3-9D40-B570-2331155C6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2" y="2292"/>
                <a:ext cx="0" cy="37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7691" name="Line 38">
                <a:extLst>
                  <a:ext uri="{FF2B5EF4-FFF2-40B4-BE49-F238E27FC236}">
                    <a16:creationId xmlns:a16="http://schemas.microsoft.com/office/drawing/2014/main" id="{C9F69AD4-2F2A-1C4E-8965-881ED622A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520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graphicFrame>
            <p:nvGraphicFramePr>
              <p:cNvPr id="46124" name="Object 39">
                <a:extLst>
                  <a:ext uri="{FF2B5EF4-FFF2-40B4-BE49-F238E27FC236}">
                    <a16:creationId xmlns:a16="http://schemas.microsoft.com/office/drawing/2014/main" id="{15154EF3-F8F3-414C-8150-0CF3D96247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6" y="2488"/>
              <a:ext cx="199" cy="4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79" name="公式" r:id="rId7" imgW="38100" imgH="139700" progId="Equation.3">
                      <p:embed/>
                    </p:oleObj>
                  </mc:Choice>
                  <mc:Fallback>
                    <p:oleObj name="公式" r:id="rId7" imgW="38100" imgH="1397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6" y="2488"/>
                            <a:ext cx="199" cy="4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6115" name="Group 40">
              <a:extLst>
                <a:ext uri="{FF2B5EF4-FFF2-40B4-BE49-F238E27FC236}">
                  <a16:creationId xmlns:a16="http://schemas.microsoft.com/office/drawing/2014/main" id="{98CAFF5A-0F4A-3845-8AFE-50423D9A4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540"/>
              <a:ext cx="584" cy="932"/>
              <a:chOff x="2784" y="1540"/>
              <a:chExt cx="584" cy="932"/>
            </a:xfrm>
          </p:grpSpPr>
          <p:sp>
            <p:nvSpPr>
              <p:cNvPr id="27684" name="AutoShape 41">
                <a:extLst>
                  <a:ext uri="{FF2B5EF4-FFF2-40B4-BE49-F238E27FC236}">
                    <a16:creationId xmlns:a16="http://schemas.microsoft.com/office/drawing/2014/main" id="{134BE05C-465E-A84E-9B20-10C10A72C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980"/>
                <a:ext cx="528" cy="60"/>
              </a:xfrm>
              <a:prstGeom prst="parallelogram">
                <a:avLst>
                  <a:gd name="adj" fmla="val 220000"/>
                </a:avLst>
              </a:prstGeom>
              <a:solidFill>
                <a:srgbClr val="00FF00"/>
              </a:solidFill>
              <a:ln w="9525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7685" name="AutoShape 42">
                <a:extLst>
                  <a:ext uri="{FF2B5EF4-FFF2-40B4-BE49-F238E27FC236}">
                    <a16:creationId xmlns:a16="http://schemas.microsoft.com/office/drawing/2014/main" id="{E1119812-E38B-E147-8517-B5DDD2BB7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96"/>
                <a:ext cx="528" cy="60"/>
              </a:xfrm>
              <a:prstGeom prst="parallelogram">
                <a:avLst>
                  <a:gd name="adj" fmla="val 220000"/>
                </a:avLst>
              </a:prstGeom>
              <a:solidFill>
                <a:srgbClr val="CCFFCC"/>
              </a:solidFill>
              <a:ln w="9525">
                <a:solidFill>
                  <a:srgbClr val="00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7686" name="Line 43">
                <a:extLst>
                  <a:ext uri="{FF2B5EF4-FFF2-40B4-BE49-F238E27FC236}">
                    <a16:creationId xmlns:a16="http://schemas.microsoft.com/office/drawing/2014/main" id="{7A8AE1AB-7867-A444-A6BC-0108AE38C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6" y="177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7687" name="Line 44">
                <a:extLst>
                  <a:ext uri="{FF2B5EF4-FFF2-40B4-BE49-F238E27FC236}">
                    <a16:creationId xmlns:a16="http://schemas.microsoft.com/office/drawing/2014/main" id="{00337BF7-211A-9944-9A7E-8E54D8DCB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6" y="2244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graphicFrame>
            <p:nvGraphicFramePr>
              <p:cNvPr id="46120" name="Object 45">
                <a:extLst>
                  <a:ext uri="{FF2B5EF4-FFF2-40B4-BE49-F238E27FC236}">
                    <a16:creationId xmlns:a16="http://schemas.microsoft.com/office/drawing/2014/main" id="{C7A7CF0D-A3CD-2F49-8D68-1782E25AF7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40" y="1540"/>
              <a:ext cx="328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80" name="公式" r:id="rId9" imgW="50800" imgH="50800" progId="Equation.3">
                      <p:embed/>
                    </p:oleObj>
                  </mc:Choice>
                  <mc:Fallback>
                    <p:oleObj name="公式" r:id="rId9" imgW="50800" imgH="5080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0" y="1540"/>
                            <a:ext cx="328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7934" name="AutoShape 46">
            <a:extLst>
              <a:ext uri="{FF2B5EF4-FFF2-40B4-BE49-F238E27FC236}">
                <a16:creationId xmlns:a16="http://schemas.microsoft.com/office/drawing/2014/main" id="{D49C61A7-6119-174B-B457-98A3ACD91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225" y="1833563"/>
            <a:ext cx="1466850" cy="571500"/>
          </a:xfrm>
          <a:prstGeom prst="wedgeRectCallout">
            <a:avLst>
              <a:gd name="adj1" fmla="val 35389"/>
              <a:gd name="adj2" fmla="val 120000"/>
            </a:avLst>
          </a:prstGeom>
          <a:solidFill>
            <a:srgbClr val="00FF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克尔盒</a:t>
            </a:r>
            <a:endParaRPr lang="zh-CN" altLang="en-US" sz="2800" b="1">
              <a:solidFill>
                <a:schemeClr val="bg1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7935" name="Text Box 47">
            <a:extLst>
              <a:ext uri="{FF2B5EF4-FFF2-40B4-BE49-F238E27FC236}">
                <a16:creationId xmlns:a16="http://schemas.microsoft.com/office/drawing/2014/main" id="{4CCDEA89-CFFD-6C4E-9A4F-E973EC0D9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4195763"/>
            <a:ext cx="3295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实验表明：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graphicFrame>
        <p:nvGraphicFramePr>
          <p:cNvPr id="37936" name="Object 48">
            <a:extLst>
              <a:ext uri="{FF2B5EF4-FFF2-40B4-BE49-F238E27FC236}">
                <a16:creationId xmlns:a16="http://schemas.microsoft.com/office/drawing/2014/main" id="{9BDCB27F-4ADE-834E-99CE-CD4F95ABC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9963" y="4141788"/>
          <a:ext cx="3733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1" name="公式" r:id="rId11" imgW="1130300" imgH="177800" progId="Equation.3">
                  <p:embed/>
                </p:oleObj>
              </mc:Choice>
              <mc:Fallback>
                <p:oleObj name="公式" r:id="rId11" imgW="1130300" imgH="1778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4141788"/>
                        <a:ext cx="3733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7" name="Text Box 49">
            <a:extLst>
              <a:ext uri="{FF2B5EF4-FFF2-40B4-BE49-F238E27FC236}">
                <a16:creationId xmlns:a16="http://schemas.microsoft.com/office/drawing/2014/main" id="{65DC9ABA-DB7F-A34D-BA19-A445610CB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4972050"/>
            <a:ext cx="794385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32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克尔系数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，</a:t>
            </a:r>
            <a:r>
              <a:rPr lang="en-US" altLang="zh-CN" sz="32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电强强度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，</a:t>
            </a:r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</a:t>
            </a:r>
            <a:r>
              <a:rPr lang="en-US" altLang="zh-CN" sz="32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0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sym typeface="Symbol" charset="0"/>
              </a:rPr>
              <a:t>：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光在真空中的波长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grpSp>
        <p:nvGrpSpPr>
          <p:cNvPr id="37938" name="Group 50">
            <a:extLst>
              <a:ext uri="{FF2B5EF4-FFF2-40B4-BE49-F238E27FC236}">
                <a16:creationId xmlns:a16="http://schemas.microsoft.com/office/drawing/2014/main" id="{BAE04AB2-5E95-2741-93EE-EDE02E3B7E59}"/>
              </a:ext>
            </a:extLst>
          </p:cNvPr>
          <p:cNvGrpSpPr>
            <a:grpSpLocks/>
          </p:cNvGrpSpPr>
          <p:nvPr/>
        </p:nvGrpSpPr>
        <p:grpSpPr bwMode="auto">
          <a:xfrm>
            <a:off x="5349875" y="2493963"/>
            <a:ext cx="1828800" cy="1168400"/>
            <a:chOff x="3444" y="1756"/>
            <a:chExt cx="1152" cy="736"/>
          </a:xfrm>
        </p:grpSpPr>
        <p:graphicFrame>
          <p:nvGraphicFramePr>
            <p:cNvPr id="46103" name="Object 51">
              <a:extLst>
                <a:ext uri="{FF2B5EF4-FFF2-40B4-BE49-F238E27FC236}">
                  <a16:creationId xmlns:a16="http://schemas.microsoft.com/office/drawing/2014/main" id="{AAF1D087-FB31-914C-8E96-7B0307C30E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1756"/>
            <a:ext cx="29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2" name="公式" r:id="rId13" imgW="38100" imgH="50800" progId="Equation.3">
                    <p:embed/>
                  </p:oleObj>
                </mc:Choice>
                <mc:Fallback>
                  <p:oleObj name="公式" r:id="rId13" imgW="38100" imgH="508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756"/>
                          <a:ext cx="29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4" name="Object 52">
              <a:extLst>
                <a:ext uri="{FF2B5EF4-FFF2-40B4-BE49-F238E27FC236}">
                  <a16:creationId xmlns:a16="http://schemas.microsoft.com/office/drawing/2014/main" id="{5FAEF6E7-83F8-3E45-836D-6B5A366560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0" y="2152"/>
            <a:ext cx="32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3" name="公式" r:id="rId15" imgW="38100" imgH="50800" progId="Equation.3">
                    <p:embed/>
                  </p:oleObj>
                </mc:Choice>
                <mc:Fallback>
                  <p:oleObj name="公式" r:id="rId15" imgW="38100" imgH="508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" y="2152"/>
                          <a:ext cx="32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105" name="Group 53">
              <a:extLst>
                <a:ext uri="{FF2B5EF4-FFF2-40B4-BE49-F238E27FC236}">
                  <a16:creationId xmlns:a16="http://schemas.microsoft.com/office/drawing/2014/main" id="{DBA37FC9-90C5-324B-A3A2-D37F5F70E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2028"/>
              <a:ext cx="1152" cy="264"/>
              <a:chOff x="3456" y="2028"/>
              <a:chExt cx="1152" cy="264"/>
            </a:xfrm>
          </p:grpSpPr>
          <p:sp>
            <p:nvSpPr>
              <p:cNvPr id="27674" name="Line 54">
                <a:extLst>
                  <a:ext uri="{FF2B5EF4-FFF2-40B4-BE49-F238E27FC236}">
                    <a16:creationId xmlns:a16="http://schemas.microsoft.com/office/drawing/2014/main" id="{2BC1A96F-96B1-6648-93B9-7DD11956A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160"/>
                <a:ext cx="115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7675" name="Oval 55">
                <a:extLst>
                  <a:ext uri="{FF2B5EF4-FFF2-40B4-BE49-F238E27FC236}">
                    <a16:creationId xmlns:a16="http://schemas.microsoft.com/office/drawing/2014/main" id="{7BA92449-894F-F246-BA91-511F4A3A3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21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7676" name="Oval 56">
                <a:extLst>
                  <a:ext uri="{FF2B5EF4-FFF2-40B4-BE49-F238E27FC236}">
                    <a16:creationId xmlns:a16="http://schemas.microsoft.com/office/drawing/2014/main" id="{729F9311-4D92-1E42-9A42-A1D43DF3D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21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7677" name="Oval 57">
                <a:extLst>
                  <a:ext uri="{FF2B5EF4-FFF2-40B4-BE49-F238E27FC236}">
                    <a16:creationId xmlns:a16="http://schemas.microsoft.com/office/drawing/2014/main" id="{9F6DC000-978A-0443-A40A-2337137FD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7678" name="Line 58">
                <a:extLst>
                  <a:ext uri="{FF2B5EF4-FFF2-40B4-BE49-F238E27FC236}">
                    <a16:creationId xmlns:a16="http://schemas.microsoft.com/office/drawing/2014/main" id="{16F63686-F15E-894A-A8DE-945DE622F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6" y="2028"/>
                <a:ext cx="0" cy="264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7679" name="Line 59">
                <a:extLst>
                  <a:ext uri="{FF2B5EF4-FFF2-40B4-BE49-F238E27FC236}">
                    <a16:creationId xmlns:a16="http://schemas.microsoft.com/office/drawing/2014/main" id="{60E72246-AE1D-5F4E-B0F3-DAA755DE2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028"/>
                <a:ext cx="0" cy="264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7680" name="Line 60">
                <a:extLst>
                  <a:ext uri="{FF2B5EF4-FFF2-40B4-BE49-F238E27FC236}">
                    <a16:creationId xmlns:a16="http://schemas.microsoft.com/office/drawing/2014/main" id="{01EFED78-33B1-6A41-9D4F-CB3B8D54E1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4" y="2028"/>
                <a:ext cx="0" cy="264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</p:grpSp>
      <p:grpSp>
        <p:nvGrpSpPr>
          <p:cNvPr id="37949" name="Group 61">
            <a:extLst>
              <a:ext uri="{FF2B5EF4-FFF2-40B4-BE49-F238E27FC236}">
                <a16:creationId xmlns:a16="http://schemas.microsoft.com/office/drawing/2014/main" id="{A52623E8-9385-6C48-8A1D-EFEADAACEFF0}"/>
              </a:ext>
            </a:extLst>
          </p:cNvPr>
          <p:cNvGrpSpPr>
            <a:grpSpLocks/>
          </p:cNvGrpSpPr>
          <p:nvPr/>
        </p:nvGrpSpPr>
        <p:grpSpPr bwMode="auto">
          <a:xfrm>
            <a:off x="7654925" y="2982913"/>
            <a:ext cx="990600" cy="228600"/>
            <a:chOff x="4920" y="2088"/>
            <a:chExt cx="624" cy="144"/>
          </a:xfrm>
        </p:grpSpPr>
        <p:sp>
          <p:nvSpPr>
            <p:cNvPr id="27667" name="Line 62">
              <a:extLst>
                <a:ext uri="{FF2B5EF4-FFF2-40B4-BE49-F238E27FC236}">
                  <a16:creationId xmlns:a16="http://schemas.microsoft.com/office/drawing/2014/main" id="{35417A27-61FC-144D-9EC5-004C0A720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0" y="2172"/>
              <a:ext cx="6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7668" name="Line 63">
              <a:extLst>
                <a:ext uri="{FF2B5EF4-FFF2-40B4-BE49-F238E27FC236}">
                  <a16:creationId xmlns:a16="http://schemas.microsoft.com/office/drawing/2014/main" id="{9A9B5232-D20E-CC43-B629-67CC15E3F7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41152">
              <a:off x="4949" y="2088"/>
              <a:ext cx="218" cy="14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7669" name="Line 64">
              <a:extLst>
                <a:ext uri="{FF2B5EF4-FFF2-40B4-BE49-F238E27FC236}">
                  <a16:creationId xmlns:a16="http://schemas.microsoft.com/office/drawing/2014/main" id="{477A451D-BAD7-3642-BD98-9ED1AFBB08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41152">
              <a:off x="5117" y="2088"/>
              <a:ext cx="218" cy="14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7670" name="Line 65">
              <a:extLst>
                <a:ext uri="{FF2B5EF4-FFF2-40B4-BE49-F238E27FC236}">
                  <a16:creationId xmlns:a16="http://schemas.microsoft.com/office/drawing/2014/main" id="{DFBC22EC-5254-DB48-94FA-B9683E56BE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41152">
              <a:off x="5273" y="2088"/>
              <a:ext cx="218" cy="14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37954" name="Group 66">
            <a:extLst>
              <a:ext uri="{FF2B5EF4-FFF2-40B4-BE49-F238E27FC236}">
                <a16:creationId xmlns:a16="http://schemas.microsoft.com/office/drawing/2014/main" id="{3893510D-203A-DF41-9CDD-EA339660B677}"/>
              </a:ext>
            </a:extLst>
          </p:cNvPr>
          <p:cNvGrpSpPr>
            <a:grpSpLocks/>
          </p:cNvGrpSpPr>
          <p:nvPr/>
        </p:nvGrpSpPr>
        <p:grpSpPr bwMode="auto">
          <a:xfrm>
            <a:off x="2854325" y="2900363"/>
            <a:ext cx="1295400" cy="400050"/>
            <a:chOff x="2328" y="2028"/>
            <a:chExt cx="816" cy="252"/>
          </a:xfrm>
        </p:grpSpPr>
        <p:sp>
          <p:nvSpPr>
            <p:cNvPr id="27663" name="Line 67">
              <a:extLst>
                <a:ext uri="{FF2B5EF4-FFF2-40B4-BE49-F238E27FC236}">
                  <a16:creationId xmlns:a16="http://schemas.microsoft.com/office/drawing/2014/main" id="{722A50E0-1CD7-5547-9609-C34DD0521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" y="2160"/>
              <a:ext cx="81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7664" name="Line 68">
              <a:extLst>
                <a:ext uri="{FF2B5EF4-FFF2-40B4-BE49-F238E27FC236}">
                  <a16:creationId xmlns:a16="http://schemas.microsoft.com/office/drawing/2014/main" id="{5EA817B9-B050-6348-BEFC-F6CD655AE0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462257">
              <a:off x="2436" y="2028"/>
              <a:ext cx="1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7665" name="Line 69">
              <a:extLst>
                <a:ext uri="{FF2B5EF4-FFF2-40B4-BE49-F238E27FC236}">
                  <a16:creationId xmlns:a16="http://schemas.microsoft.com/office/drawing/2014/main" id="{07601FCD-39C3-F34A-B774-1F7127AA41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19306">
              <a:off x="2664" y="2028"/>
              <a:ext cx="1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27666" name="Line 70">
              <a:extLst>
                <a:ext uri="{FF2B5EF4-FFF2-40B4-BE49-F238E27FC236}">
                  <a16:creationId xmlns:a16="http://schemas.microsoft.com/office/drawing/2014/main" id="{245CE54D-D337-334A-B25A-2B2A2370D0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362524">
              <a:off x="2880" y="2028"/>
              <a:ext cx="1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9" grpId="0" build="p" autoUpdateAnimBg="0"/>
      <p:bldP spid="37910" grpId="0" autoUpdateAnimBg="0"/>
      <p:bldP spid="37934" grpId="0" animBg="1" autoUpdateAnimBg="0"/>
      <p:bldP spid="37935" grpId="0" autoUpdateAnimBg="0"/>
      <p:bldP spid="3793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E4EC2670-2B17-2249-B5E6-85A2533E4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93688"/>
            <a:ext cx="672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经极板后两光的光程差为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id="{0CE99A79-9FBD-5746-92D5-A9A877C18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1120775"/>
          <a:ext cx="570706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公式" r:id="rId3" imgW="1727200" imgH="177800" progId="Equation.3">
                  <p:embed/>
                </p:oleObj>
              </mc:Choice>
              <mc:Fallback>
                <p:oleObj name="公式" r:id="rId3" imgW="1727200" imgH="17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120775"/>
                        <a:ext cx="5707063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F82D31E0-823A-E84B-BFA3-7DE713A40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9550" y="2054225"/>
          <a:ext cx="264795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公式" r:id="rId5" imgW="736600" imgH="419100" progId="Equation.3">
                  <p:embed/>
                </p:oleObj>
              </mc:Choice>
              <mc:Fallback>
                <p:oleObj name="公式" r:id="rId5" imgW="736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2054225"/>
                        <a:ext cx="2647950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5">
            <a:extLst>
              <a:ext uri="{FF2B5EF4-FFF2-40B4-BE49-F238E27FC236}">
                <a16:creationId xmlns:a16="http://schemas.microsoft.com/office/drawing/2014/main" id="{DF82CF6E-A522-5E4D-ADB2-ECDB2CEE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3709988"/>
            <a:ext cx="842962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即电压变化时</a:t>
            </a:r>
            <a:r>
              <a:rPr lang="zh-CN" altLang="en-US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 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变化，从而使透过</a:t>
            </a:r>
            <a:r>
              <a:rPr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P</a:t>
            </a:r>
            <a:r>
              <a:rPr lang="en-US" altLang="zh-CN" sz="36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2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的光强随之变化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22C29F99-855D-4240-9AC2-8E323D99C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5353050"/>
            <a:ext cx="622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----</a:t>
            </a: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可制作为“光开关”</a:t>
            </a:r>
            <a:endParaRPr lang="zh-CN" altLang="en-US" sz="3600" b="1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7" grpId="0" autoUpdateAnimBg="0"/>
      <p:bldP spid="3891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BF220-5366-AA48-8191-4EBA2915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28C0B-5496-6448-B0EE-A191362D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5.1, 5.2, 5.6, 5.10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3B8C20-890E-384A-972B-CE87F925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500438"/>
            <a:ext cx="8458200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右旋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right-handed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）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迎着光的传播方向，电矢量端点描出的椭圆（圆）沿顺时针方向旋转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叫右旋椭圆（圆）偏振光。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D3B4AC0-2C99-4942-B52F-E9E47E703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8" y="4956175"/>
            <a:ext cx="84582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左旋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left-handed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）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chemeClr val="bg1"/>
                </a:solidFill>
                <a:ea typeface="华文楷体" panose="02010600040101010101" pitchFamily="2" charset="-122"/>
              </a:rPr>
              <a:t>迎着光的传播方向，电矢量端点描出的椭圆（圆）沿逆时针方向旋转。叫左旋椭圆（圆）偏振光。</a:t>
            </a:r>
          </a:p>
          <a:p>
            <a:pPr algn="just">
              <a:spcBef>
                <a:spcPct val="20000"/>
              </a:spcBef>
            </a:pPr>
            <a:endParaRPr lang="zh-CN" altLang="en-US" sz="2800" b="1">
              <a:solidFill>
                <a:schemeClr val="bg1"/>
              </a:solidFill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</a:pPr>
            <a:endParaRPr lang="en-US" altLang="zh-CN" sz="28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100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AD1089E-2114-3846-8248-CA8B98D53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19283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endParaRPr lang="zh-CN" sz="2400"/>
          </a:p>
        </p:txBody>
      </p:sp>
      <p:sp>
        <p:nvSpPr>
          <p:cNvPr id="4101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4B0593-5168-D04B-AB11-060CB0AE0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6172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endParaRPr lang="zh-CN" sz="2400"/>
          </a:p>
        </p:txBody>
      </p:sp>
      <p:sp>
        <p:nvSpPr>
          <p:cNvPr id="4102" name="AutoShape 10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F85A4D5D-45E1-D245-B48A-90C17FF97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172200"/>
            <a:ext cx="838200" cy="609600"/>
          </a:xfrm>
          <a:prstGeom prst="actionButtonRetur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graphicFrame>
        <p:nvGraphicFramePr>
          <p:cNvPr id="7184" name="Object 16">
            <a:extLst>
              <a:ext uri="{FF2B5EF4-FFF2-40B4-BE49-F238E27FC236}">
                <a16:creationId xmlns:a16="http://schemas.microsoft.com/office/drawing/2014/main" id="{6585BB86-2D5C-934C-B410-7963963CF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0225" y="55563"/>
          <a:ext cx="5751513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公式" r:id="rId4" imgW="3048000" imgH="660400" progId="Equation.3">
                  <p:embed/>
                </p:oleObj>
              </mc:Choice>
              <mc:Fallback>
                <p:oleObj name="公式" r:id="rId4" imgW="3048000" imgH="660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55563"/>
                        <a:ext cx="5751513" cy="128587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6" name="Group 18">
            <a:extLst>
              <a:ext uri="{FF2B5EF4-FFF2-40B4-BE49-F238E27FC236}">
                <a16:creationId xmlns:a16="http://schemas.microsoft.com/office/drawing/2014/main" id="{74AD58BF-A8DB-1143-8E51-2BB55775054A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1322388"/>
            <a:ext cx="7172325" cy="2035175"/>
            <a:chOff x="663" y="799"/>
            <a:chExt cx="4518" cy="1282"/>
          </a:xfrm>
        </p:grpSpPr>
        <p:sp>
          <p:nvSpPr>
            <p:cNvPr id="4105" name="Text Box 1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E72D945-DA80-6B42-A181-F93DF7B2D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3" y="1471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sz="2400"/>
            </a:p>
          </p:txBody>
        </p:sp>
        <p:sp>
          <p:nvSpPr>
            <p:cNvPr id="4106" name="AutoShape 13">
              <a:hlinkClick r:id="" action="ppaction://hlinkshowjump?jump=lastslideviewed" highlightClick="1"/>
              <a:extLst>
                <a:ext uri="{FF2B5EF4-FFF2-40B4-BE49-F238E27FC236}">
                  <a16:creationId xmlns:a16="http://schemas.microsoft.com/office/drawing/2014/main" id="{37683B46-33F3-8643-9689-118FAFD0B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1458"/>
              <a:ext cx="528" cy="384"/>
            </a:xfrm>
            <a:prstGeom prst="actionButtonReturn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pic>
          <p:nvPicPr>
            <p:cNvPr id="17419" name="Picture 14" descr="5-22">
              <a:extLst>
                <a:ext uri="{FF2B5EF4-FFF2-40B4-BE49-F238E27FC236}">
                  <a16:creationId xmlns:a16="http://schemas.microsoft.com/office/drawing/2014/main" id="{F45FEB50-2ADB-6040-BA67-EBDFF99B6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" y="799"/>
              <a:ext cx="4518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8" name="Text Box 17">
              <a:extLst>
                <a:ext uri="{FF2B5EF4-FFF2-40B4-BE49-F238E27FC236}">
                  <a16:creationId xmlns:a16="http://schemas.microsoft.com/office/drawing/2014/main" id="{BBB787EB-8606-264B-96D0-C4F739EA3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570"/>
              <a:ext cx="21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defRPr/>
              </a:pPr>
              <a:r>
                <a:rPr lang="en-US" altLang="zh-CN" sz="2400">
                  <a:latin typeface="Symbol" charset="0"/>
                </a:rPr>
                <a:t>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444151-5074-DB4A-9592-FE7292779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/>
              <a:t>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928DEC3-7FC3-7640-9558-F2184C2D5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8" y="323850"/>
            <a:ext cx="9142412" cy="1047750"/>
          </a:xfrm>
        </p:spPr>
        <p:txBody>
          <a:bodyPr lIns="92075" tIns="46038" rIns="92075" bIns="46038"/>
          <a:lstStyle/>
          <a:p>
            <a:pPr algn="just" eaLnBrk="1" hangingPunct="1">
              <a:spcAft>
                <a:spcPct val="40000"/>
              </a:spcAft>
              <a:buFontTx/>
              <a:buNone/>
              <a:defRPr/>
            </a:pPr>
            <a:r>
              <a:rPr lang="zh-CN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二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.</a:t>
            </a:r>
            <a:r>
              <a:rPr lang="zh-CN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+mn-cs"/>
              </a:rPr>
              <a:t>四分之一波片</a:t>
            </a:r>
            <a:endParaRPr lang="zh-CN" altLang="en-US" sz="4800">
              <a:solidFill>
                <a:srgbClr val="FFFF00"/>
              </a:solidFill>
              <a:latin typeface="宋体" pitchFamily="2" charset="-122"/>
              <a:cs typeface="+mn-cs"/>
            </a:endParaRP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168D0C91-0429-B04B-B3CD-AB8664058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2050"/>
            <a:ext cx="91440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buClr>
                <a:srgbClr val="FFFF00"/>
              </a:buClr>
              <a:buSzPct val="75000"/>
              <a:buFont typeface="Monotype Sorts" charset="0"/>
              <a:buChar char="F"/>
              <a:defRPr/>
            </a:pPr>
            <a:r>
              <a:rPr lang="zh-CN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四分之一波片</a:t>
            </a:r>
            <a:r>
              <a:rPr lang="en-US" altLang="zh-CN" sz="4400" b="1">
                <a:effectLst>
                  <a:outerShdw blurRad="38100" dist="38100" dir="2700000" algn="tl">
                    <a:srgbClr val="FFFFFF"/>
                  </a:outerShdw>
                </a:effectLst>
                <a:latin typeface="宋体" charset="0"/>
              </a:rPr>
              <a:t>(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</a:rPr>
              <a:t>l/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波片</a:t>
            </a:r>
            <a:r>
              <a:rPr lang="en-US" altLang="zh-CN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): 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晶体厚度恰能使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光和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光光程差为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</a:rPr>
              <a:t>l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/4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的晶片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8A358CA7-B661-604F-81A9-559D73E4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67050"/>
            <a:ext cx="121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zh-CN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即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A2860CA6-DF83-2244-92F8-97BE53B6A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3048000"/>
          <a:ext cx="3441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公式" r:id="rId3" imgW="1041400" imgH="165100" progId="Equation.3">
                  <p:embed/>
                </p:oleObj>
              </mc:Choice>
              <mc:Fallback>
                <p:oleObj name="公式" r:id="rId3" imgW="1041400" imgH="165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048000"/>
                        <a:ext cx="3441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137C8407-1329-864E-AFFA-ED577C5780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2679700"/>
          <a:ext cx="957263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公式" r:id="rId5" imgW="228600" imgH="381000" progId="Equation.3">
                  <p:embed/>
                </p:oleObj>
              </mc:Choice>
              <mc:Fallback>
                <p:oleObj name="公式" r:id="rId5" imgW="2286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2679700"/>
                        <a:ext cx="957263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4263E976-9A7A-3E4F-ADED-73BFE165D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" y="4051300"/>
          <a:ext cx="50927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公式" r:id="rId7" imgW="1651000" imgH="381000" progId="Equation.3">
                  <p:embed/>
                </p:oleObj>
              </mc:Choice>
              <mc:Fallback>
                <p:oleObj name="公式" r:id="rId7" imgW="1651000" imgH="38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051300"/>
                        <a:ext cx="509270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BCAE0F8F-7A95-A843-ACC7-B9ED6FA0E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5150" y="4089400"/>
          <a:ext cx="117951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公式" r:id="rId9" imgW="254000" imgH="381000" progId="Equation.3">
                  <p:embed/>
                </p:oleObj>
              </mc:Choice>
              <mc:Fallback>
                <p:oleObj name="公式" r:id="rId9" imgW="254000" imgH="38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4089400"/>
                        <a:ext cx="1179513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  <p:bldP spid="12292" grpId="0" autoUpdateAnimBg="0"/>
      <p:bldP spid="1229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E1B9A68E-652D-1A4A-B99E-F231F8D0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75"/>
            <a:ext cx="48768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Clr>
                <a:srgbClr val="FFFF00"/>
              </a:buClr>
              <a:buFont typeface="Monotype Sorts" charset="0"/>
              <a:buChar char="Ê"/>
              <a:defRPr/>
            </a:pP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线偏振光通过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</a:rPr>
              <a:t>l/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波片后将变为椭圆</a:t>
            </a:r>
            <a:r>
              <a:rPr lang="en-US" altLang="zh-CN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圆</a:t>
            </a:r>
            <a:r>
              <a:rPr lang="en-US" altLang="zh-CN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偏振光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CF683B35-FCA0-1C42-B3A1-CFB2363A703A}"/>
              </a:ext>
            </a:extLst>
          </p:cNvPr>
          <p:cNvGrpSpPr>
            <a:grpSpLocks/>
          </p:cNvGrpSpPr>
          <p:nvPr/>
        </p:nvGrpSpPr>
        <p:grpSpPr bwMode="auto">
          <a:xfrm>
            <a:off x="5962650" y="819150"/>
            <a:ext cx="1028700" cy="2609850"/>
            <a:chOff x="2172" y="936"/>
            <a:chExt cx="648" cy="1644"/>
          </a:xfrm>
        </p:grpSpPr>
        <p:sp>
          <p:nvSpPr>
            <p:cNvPr id="20518" name="Freeform 4">
              <a:extLst>
                <a:ext uri="{FF2B5EF4-FFF2-40B4-BE49-F238E27FC236}">
                  <a16:creationId xmlns:a16="http://schemas.microsoft.com/office/drawing/2014/main" id="{B6856498-1FFB-4542-B990-36AA4650F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936"/>
              <a:ext cx="480" cy="1644"/>
            </a:xfrm>
            <a:custGeom>
              <a:avLst/>
              <a:gdLst>
                <a:gd name="T0" fmla="*/ 0 w 480"/>
                <a:gd name="T1" fmla="*/ 1164 h 1644"/>
                <a:gd name="T2" fmla="*/ 480 w 480"/>
                <a:gd name="T3" fmla="*/ 1644 h 1644"/>
                <a:gd name="T4" fmla="*/ 480 w 480"/>
                <a:gd name="T5" fmla="*/ 480 h 1644"/>
                <a:gd name="T6" fmla="*/ 0 w 480"/>
                <a:gd name="T7" fmla="*/ 0 h 1644"/>
                <a:gd name="T8" fmla="*/ 0 w 480"/>
                <a:gd name="T9" fmla="*/ 1164 h 16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0" h="1644">
                  <a:moveTo>
                    <a:pt x="0" y="1164"/>
                  </a:moveTo>
                  <a:lnTo>
                    <a:pt x="480" y="1644"/>
                  </a:lnTo>
                  <a:lnTo>
                    <a:pt x="480" y="480"/>
                  </a:lnTo>
                  <a:lnTo>
                    <a:pt x="0" y="0"/>
                  </a:lnTo>
                  <a:lnTo>
                    <a:pt x="0" y="1164"/>
                  </a:lnTo>
                  <a:close/>
                </a:path>
              </a:pathLst>
            </a:custGeom>
            <a:gradFill rotWithShape="0">
              <a:gsLst>
                <a:gs pos="0">
                  <a:srgbClr val="00FF00"/>
                </a:gs>
                <a:gs pos="100000">
                  <a:srgbClr val="00BA00"/>
                </a:gs>
              </a:gsLst>
              <a:lin ang="2700000" scaled="1"/>
            </a:gradFill>
            <a:ln w="9525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20519" name="Freeform 5">
              <a:extLst>
                <a:ext uri="{FF2B5EF4-FFF2-40B4-BE49-F238E27FC236}">
                  <a16:creationId xmlns:a16="http://schemas.microsoft.com/office/drawing/2014/main" id="{B17853BA-B1F0-EA40-8143-E637CAB63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948"/>
              <a:ext cx="648" cy="468"/>
            </a:xfrm>
            <a:custGeom>
              <a:avLst/>
              <a:gdLst>
                <a:gd name="T0" fmla="*/ 234 w 636"/>
                <a:gd name="T1" fmla="*/ 0 h 456"/>
                <a:gd name="T2" fmla="*/ 825 w 636"/>
                <a:gd name="T3" fmla="*/ 656 h 456"/>
                <a:gd name="T4" fmla="*/ 593 w 636"/>
                <a:gd name="T5" fmla="*/ 656 h 456"/>
                <a:gd name="T6" fmla="*/ 0 w 636"/>
                <a:gd name="T7" fmla="*/ 0 h 456"/>
                <a:gd name="T8" fmla="*/ 234 w 636"/>
                <a:gd name="T9" fmla="*/ 0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6" h="456">
                  <a:moveTo>
                    <a:pt x="180" y="0"/>
                  </a:moveTo>
                  <a:lnTo>
                    <a:pt x="636" y="456"/>
                  </a:lnTo>
                  <a:lnTo>
                    <a:pt x="456" y="456"/>
                  </a:lnTo>
                  <a:lnTo>
                    <a:pt x="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FF00"/>
            </a:solidFill>
            <a:ln w="9525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N"/>
            </a:p>
          </p:txBody>
        </p:sp>
        <p:sp>
          <p:nvSpPr>
            <p:cNvPr id="6184" name="Rectangle 6">
              <a:extLst>
                <a:ext uri="{FF2B5EF4-FFF2-40B4-BE49-F238E27FC236}">
                  <a16:creationId xmlns:a16="http://schemas.microsoft.com/office/drawing/2014/main" id="{40E2F014-CF6A-A04C-8F11-0AA1BF94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416"/>
              <a:ext cx="168" cy="1152"/>
            </a:xfrm>
            <a:prstGeom prst="rect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3319" name="Group 7">
            <a:extLst>
              <a:ext uri="{FF2B5EF4-FFF2-40B4-BE49-F238E27FC236}">
                <a16:creationId xmlns:a16="http://schemas.microsoft.com/office/drawing/2014/main" id="{900C9466-6029-324D-AF46-240ADD068811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123950"/>
            <a:ext cx="1504950" cy="1466850"/>
            <a:chOff x="3180" y="468"/>
            <a:chExt cx="948" cy="924"/>
          </a:xfrm>
        </p:grpSpPr>
        <p:sp>
          <p:nvSpPr>
            <p:cNvPr id="6180" name="Line 8">
              <a:extLst>
                <a:ext uri="{FF2B5EF4-FFF2-40B4-BE49-F238E27FC236}">
                  <a16:creationId xmlns:a16="http://schemas.microsoft.com/office/drawing/2014/main" id="{218C459C-451F-1543-AC37-7CB9034CD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468"/>
              <a:ext cx="0" cy="9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3321" name="AutoShape 9">
              <a:extLst>
                <a:ext uri="{FF2B5EF4-FFF2-40B4-BE49-F238E27FC236}">
                  <a16:creationId xmlns:a16="http://schemas.microsoft.com/office/drawing/2014/main" id="{AA7098AD-B6ED-6346-8987-76C8B6141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492"/>
              <a:ext cx="636" cy="288"/>
            </a:xfrm>
            <a:prstGeom prst="wedgeRectCallout">
              <a:avLst>
                <a:gd name="adj1" fmla="val 92454"/>
                <a:gd name="adj2" fmla="val 53472"/>
              </a:avLst>
            </a:prstGeom>
            <a:solidFill>
              <a:srgbClr val="00FF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charset="0"/>
                  <a:ea typeface="宋体" charset="0"/>
                  <a:cs typeface="宋体" charset="0"/>
                </a:rPr>
                <a:t>光轴</a:t>
              </a:r>
              <a:endParaRPr lang="zh-CN" altLang="en-US" sz="2800" b="1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3322" name="Group 10">
            <a:extLst>
              <a:ext uri="{FF2B5EF4-FFF2-40B4-BE49-F238E27FC236}">
                <a16:creationId xmlns:a16="http://schemas.microsoft.com/office/drawing/2014/main" id="{FE8AF2E5-296B-BC4B-B248-23D30C76CDD1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047750"/>
            <a:ext cx="838200" cy="1638300"/>
            <a:chOff x="3588" y="312"/>
            <a:chExt cx="528" cy="1032"/>
          </a:xfrm>
        </p:grpSpPr>
        <p:grpSp>
          <p:nvGrpSpPr>
            <p:cNvPr id="20512" name="Group 11">
              <a:extLst>
                <a:ext uri="{FF2B5EF4-FFF2-40B4-BE49-F238E27FC236}">
                  <a16:creationId xmlns:a16="http://schemas.microsoft.com/office/drawing/2014/main" id="{1FB1B524-A58F-EA4F-8605-74F8C2886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6" y="388"/>
              <a:ext cx="233" cy="344"/>
              <a:chOff x="3776" y="388"/>
              <a:chExt cx="233" cy="344"/>
            </a:xfrm>
          </p:grpSpPr>
          <p:graphicFrame>
            <p:nvGraphicFramePr>
              <p:cNvPr id="20514" name="Object 12">
                <a:extLst>
                  <a:ext uri="{FF2B5EF4-FFF2-40B4-BE49-F238E27FC236}">
                    <a16:creationId xmlns:a16="http://schemas.microsoft.com/office/drawing/2014/main" id="{DB26053E-B5A4-FA47-A99B-4057BC9FC72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76" y="388"/>
              <a:ext cx="233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9" name="公式" r:id="rId3" imgW="38100" imgH="101600" progId="Equation.3">
                      <p:embed/>
                    </p:oleObj>
                  </mc:Choice>
                  <mc:Fallback>
                    <p:oleObj name="公式" r:id="rId3" imgW="38100" imgH="1016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6" y="388"/>
                            <a:ext cx="233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15" name="Freeform 13">
                <a:extLst>
                  <a:ext uri="{FF2B5EF4-FFF2-40B4-BE49-F238E27FC236}">
                    <a16:creationId xmlns:a16="http://schemas.microsoft.com/office/drawing/2014/main" id="{5329D2D0-C27E-F74D-B7FC-0087A52D3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" y="648"/>
                <a:ext cx="72" cy="84"/>
              </a:xfrm>
              <a:custGeom>
                <a:avLst/>
                <a:gdLst>
                  <a:gd name="T0" fmla="*/ 0 w 72"/>
                  <a:gd name="T1" fmla="*/ 0 h 84"/>
                  <a:gd name="T2" fmla="*/ 72 w 72"/>
                  <a:gd name="T3" fmla="*/ 84 h 8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2" h="84">
                    <a:moveTo>
                      <a:pt x="0" y="0"/>
                    </a:moveTo>
                    <a:cubicBezTo>
                      <a:pt x="37" y="25"/>
                      <a:pt x="52" y="45"/>
                      <a:pt x="72" y="84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</p:grpSp>
        <p:sp>
          <p:nvSpPr>
            <p:cNvPr id="6177" name="Line 14">
              <a:extLst>
                <a:ext uri="{FF2B5EF4-FFF2-40B4-BE49-F238E27FC236}">
                  <a16:creationId xmlns:a16="http://schemas.microsoft.com/office/drawing/2014/main" id="{168DD831-F5A0-6B48-B491-249634AA41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" y="312"/>
              <a:ext cx="528" cy="10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3327" name="Group 15">
            <a:extLst>
              <a:ext uri="{FF2B5EF4-FFF2-40B4-BE49-F238E27FC236}">
                <a16:creationId xmlns:a16="http://schemas.microsoft.com/office/drawing/2014/main" id="{7609A062-9B46-5A4C-A07E-0DA8418500E7}"/>
              </a:ext>
            </a:extLst>
          </p:cNvPr>
          <p:cNvGrpSpPr>
            <a:grpSpLocks/>
          </p:cNvGrpSpPr>
          <p:nvPr/>
        </p:nvGrpSpPr>
        <p:grpSpPr bwMode="auto">
          <a:xfrm>
            <a:off x="4838700" y="1866900"/>
            <a:ext cx="1485900" cy="1533525"/>
            <a:chOff x="3204" y="936"/>
            <a:chExt cx="936" cy="966"/>
          </a:xfrm>
        </p:grpSpPr>
        <p:grpSp>
          <p:nvGrpSpPr>
            <p:cNvPr id="20506" name="Group 16">
              <a:extLst>
                <a:ext uri="{FF2B5EF4-FFF2-40B4-BE49-F238E27FC236}">
                  <a16:creationId xmlns:a16="http://schemas.microsoft.com/office/drawing/2014/main" id="{C4179209-6739-F44E-A093-6622E9C280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936"/>
              <a:ext cx="816" cy="240"/>
              <a:chOff x="3012" y="828"/>
              <a:chExt cx="816" cy="240"/>
            </a:xfrm>
          </p:grpSpPr>
          <p:sp>
            <p:nvSpPr>
              <p:cNvPr id="6172" name="Line 17">
                <a:extLst>
                  <a:ext uri="{FF2B5EF4-FFF2-40B4-BE49-F238E27FC236}">
                    <a16:creationId xmlns:a16="http://schemas.microsoft.com/office/drawing/2014/main" id="{DE47D203-B60C-5A47-9A62-9DFAE3B97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948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6173" name="Line 18">
                <a:extLst>
                  <a:ext uri="{FF2B5EF4-FFF2-40B4-BE49-F238E27FC236}">
                    <a16:creationId xmlns:a16="http://schemas.microsoft.com/office/drawing/2014/main" id="{B0B1A14B-A5B9-8445-8892-5191B8A3A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0" y="840"/>
                <a:ext cx="108" cy="228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6174" name="Line 19">
                <a:extLst>
                  <a:ext uri="{FF2B5EF4-FFF2-40B4-BE49-F238E27FC236}">
                    <a16:creationId xmlns:a16="http://schemas.microsoft.com/office/drawing/2014/main" id="{6CDFB3D5-7265-C24E-902E-6AB6C3464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828"/>
                <a:ext cx="108" cy="228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6175" name="Line 20">
                <a:extLst>
                  <a:ext uri="{FF2B5EF4-FFF2-40B4-BE49-F238E27FC236}">
                    <a16:creationId xmlns:a16="http://schemas.microsoft.com/office/drawing/2014/main" id="{374FCF3A-C732-9B44-B2B1-FA051D1C2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828"/>
                <a:ext cx="108" cy="228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13333" name="Text Box 21">
              <a:extLst>
                <a:ext uri="{FF2B5EF4-FFF2-40B4-BE49-F238E27FC236}">
                  <a16:creationId xmlns:a16="http://schemas.microsoft.com/office/drawing/2014/main" id="{C9E8AC31-D4F7-4543-98F8-994D6EBF6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1152"/>
              <a:ext cx="80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3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线偏振光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334" name="Group 22">
            <a:extLst>
              <a:ext uri="{FF2B5EF4-FFF2-40B4-BE49-F238E27FC236}">
                <a16:creationId xmlns:a16="http://schemas.microsoft.com/office/drawing/2014/main" id="{DD998533-0B93-B04E-B4EA-E77D89F820F6}"/>
              </a:ext>
            </a:extLst>
          </p:cNvPr>
          <p:cNvGrpSpPr>
            <a:grpSpLocks/>
          </p:cNvGrpSpPr>
          <p:nvPr/>
        </p:nvGrpSpPr>
        <p:grpSpPr bwMode="auto">
          <a:xfrm>
            <a:off x="6953250" y="1714500"/>
            <a:ext cx="1943100" cy="1809750"/>
            <a:chOff x="4536" y="840"/>
            <a:chExt cx="1224" cy="1140"/>
          </a:xfrm>
        </p:grpSpPr>
        <p:grpSp>
          <p:nvGrpSpPr>
            <p:cNvPr id="20494" name="Group 23">
              <a:extLst>
                <a:ext uri="{FF2B5EF4-FFF2-40B4-BE49-F238E27FC236}">
                  <a16:creationId xmlns:a16="http://schemas.microsoft.com/office/drawing/2014/main" id="{DBCD6C3D-F1A8-6B46-BB07-03B8279E8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8" y="840"/>
              <a:ext cx="1008" cy="408"/>
              <a:chOff x="4236" y="732"/>
              <a:chExt cx="1008" cy="408"/>
            </a:xfrm>
          </p:grpSpPr>
          <p:sp>
            <p:nvSpPr>
              <p:cNvPr id="6160" name="Line 24">
                <a:extLst>
                  <a:ext uri="{FF2B5EF4-FFF2-40B4-BE49-F238E27FC236}">
                    <a16:creationId xmlns:a16="http://schemas.microsoft.com/office/drawing/2014/main" id="{BBC06F31-26B8-194F-A949-2B7708098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6" y="948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20497" name="Group 25">
                <a:extLst>
                  <a:ext uri="{FF2B5EF4-FFF2-40B4-BE49-F238E27FC236}">
                    <a16:creationId xmlns:a16="http://schemas.microsoft.com/office/drawing/2014/main" id="{63616CF6-4F7D-A946-B8EB-2854F5A81A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08" y="744"/>
                <a:ext cx="180" cy="396"/>
                <a:chOff x="4380" y="744"/>
                <a:chExt cx="180" cy="396"/>
              </a:xfrm>
            </p:grpSpPr>
            <p:sp>
              <p:nvSpPr>
                <p:cNvPr id="6168" name="Oval 26">
                  <a:extLst>
                    <a:ext uri="{FF2B5EF4-FFF2-40B4-BE49-F238E27FC236}">
                      <a16:creationId xmlns:a16="http://schemas.microsoft.com/office/drawing/2014/main" id="{A257C4E9-FA16-4844-ABA9-CC28DABEA5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744"/>
                  <a:ext cx="180" cy="396"/>
                </a:xfrm>
                <a:prstGeom prst="ellips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6169" name="Line 27">
                  <a:extLst>
                    <a:ext uri="{FF2B5EF4-FFF2-40B4-BE49-F238E27FC236}">
                      <a16:creationId xmlns:a16="http://schemas.microsoft.com/office/drawing/2014/main" id="{E1917D35-A93C-8747-BA87-F80B92EBF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48" y="88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20498" name="Group 28">
                <a:extLst>
                  <a:ext uri="{FF2B5EF4-FFF2-40B4-BE49-F238E27FC236}">
                    <a16:creationId xmlns:a16="http://schemas.microsoft.com/office/drawing/2014/main" id="{6C96DFDC-8ADF-FF44-B7F2-36D9D2BF8D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0" y="732"/>
                <a:ext cx="180" cy="396"/>
                <a:chOff x="4476" y="840"/>
                <a:chExt cx="180" cy="396"/>
              </a:xfrm>
            </p:grpSpPr>
            <p:sp>
              <p:nvSpPr>
                <p:cNvPr id="6166" name="Oval 29">
                  <a:extLst>
                    <a:ext uri="{FF2B5EF4-FFF2-40B4-BE49-F238E27FC236}">
                      <a16:creationId xmlns:a16="http://schemas.microsoft.com/office/drawing/2014/main" id="{23287B2C-E687-7F4F-810F-6805622CC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6" y="840"/>
                  <a:ext cx="180" cy="396"/>
                </a:xfrm>
                <a:prstGeom prst="ellips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6167" name="Line 30">
                  <a:extLst>
                    <a:ext uri="{FF2B5EF4-FFF2-40B4-BE49-F238E27FC236}">
                      <a16:creationId xmlns:a16="http://schemas.microsoft.com/office/drawing/2014/main" id="{7F04E5A9-F008-354F-8355-A847C00C2D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4" y="98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20499" name="Group 31">
                <a:extLst>
                  <a:ext uri="{FF2B5EF4-FFF2-40B4-BE49-F238E27FC236}">
                    <a16:creationId xmlns:a16="http://schemas.microsoft.com/office/drawing/2014/main" id="{94C23F9A-FAE4-DB47-A988-4CB4C59574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732"/>
                <a:ext cx="180" cy="396"/>
                <a:chOff x="4920" y="756"/>
                <a:chExt cx="180" cy="396"/>
              </a:xfrm>
            </p:grpSpPr>
            <p:sp>
              <p:nvSpPr>
                <p:cNvPr id="6164" name="Oval 32">
                  <a:extLst>
                    <a:ext uri="{FF2B5EF4-FFF2-40B4-BE49-F238E27FC236}">
                      <a16:creationId xmlns:a16="http://schemas.microsoft.com/office/drawing/2014/main" id="{76B2A77F-C369-EA44-9521-D4BEF7FF7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0" y="756"/>
                  <a:ext cx="180" cy="396"/>
                </a:xfrm>
                <a:prstGeom prst="ellips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6165" name="Line 33">
                  <a:extLst>
                    <a:ext uri="{FF2B5EF4-FFF2-40B4-BE49-F238E27FC236}">
                      <a16:creationId xmlns:a16="http://schemas.microsoft.com/office/drawing/2014/main" id="{1DB56828-B562-C441-B70C-529264EED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90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</p:grpSp>
        </p:grpSp>
        <p:sp>
          <p:nvSpPr>
            <p:cNvPr id="13346" name="Text Box 34">
              <a:extLst>
                <a:ext uri="{FF2B5EF4-FFF2-40B4-BE49-F238E27FC236}">
                  <a16:creationId xmlns:a16="http://schemas.microsoft.com/office/drawing/2014/main" id="{B842DABE-B30D-0349-8E5C-792EA11B1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" y="1230"/>
              <a:ext cx="122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3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椭圆</a:t>
              </a:r>
              <a:r>
                <a:rPr lang="en-US" altLang="zh-CN" sz="3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zh-CN" altLang="en-US" sz="3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圆</a:t>
              </a:r>
              <a:r>
                <a:rPr lang="en-US" altLang="zh-CN" sz="3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r>
                <a:rPr lang="zh-CN" altLang="en-US" sz="3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偏振光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sp>
        <p:nvSpPr>
          <p:cNvPr id="13347" name="Text Box 35">
            <a:extLst>
              <a:ext uri="{FF2B5EF4-FFF2-40B4-BE49-F238E27FC236}">
                <a16:creationId xmlns:a16="http://schemas.microsoft.com/office/drawing/2014/main" id="{D12F0081-209F-0149-A3BE-603BFCB05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900"/>
            <a:ext cx="3467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讨论：</a:t>
            </a:r>
            <a:endParaRPr lang="zh-CN" altLang="en-US" sz="4400">
              <a:solidFill>
                <a:srgbClr val="FF3300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grpSp>
        <p:nvGrpSpPr>
          <p:cNvPr id="37" name="Group 18">
            <a:extLst>
              <a:ext uri="{FF2B5EF4-FFF2-40B4-BE49-F238E27FC236}">
                <a16:creationId xmlns:a16="http://schemas.microsoft.com/office/drawing/2014/main" id="{7D8DE2D2-E631-944B-8D90-646D3CAE024C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3716338"/>
            <a:ext cx="7172325" cy="2035175"/>
            <a:chOff x="663" y="799"/>
            <a:chExt cx="4518" cy="1282"/>
          </a:xfrm>
        </p:grpSpPr>
        <p:sp>
          <p:nvSpPr>
            <p:cNvPr id="6154" name="Text Box 1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C912164-945A-354D-A741-928E80128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3" y="1471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sz="2400"/>
            </a:p>
          </p:txBody>
        </p:sp>
        <p:sp>
          <p:nvSpPr>
            <p:cNvPr id="6155" name="AutoShape 13">
              <a:hlinkClick r:id="" action="ppaction://hlinkshowjump?jump=lastslideviewed" highlightClick="1"/>
              <a:extLst>
                <a:ext uri="{FF2B5EF4-FFF2-40B4-BE49-F238E27FC236}">
                  <a16:creationId xmlns:a16="http://schemas.microsoft.com/office/drawing/2014/main" id="{1AAF75E8-F591-BE47-9E42-D2D4CA782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1458"/>
              <a:ext cx="528" cy="384"/>
            </a:xfrm>
            <a:prstGeom prst="actionButtonReturn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pic>
          <p:nvPicPr>
            <p:cNvPr id="20492" name="Picture 14" descr="5-22">
              <a:extLst>
                <a:ext uri="{FF2B5EF4-FFF2-40B4-BE49-F238E27FC236}">
                  <a16:creationId xmlns:a16="http://schemas.microsoft.com/office/drawing/2014/main" id="{3106EFA6-AAEE-6F4D-BD93-B50032C4F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" y="799"/>
              <a:ext cx="4518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7" name="Text Box 17">
              <a:extLst>
                <a:ext uri="{FF2B5EF4-FFF2-40B4-BE49-F238E27FC236}">
                  <a16:creationId xmlns:a16="http://schemas.microsoft.com/office/drawing/2014/main" id="{67801E3A-0B49-064D-80E5-1F7888255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570"/>
              <a:ext cx="21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defRPr/>
              </a:pPr>
              <a:r>
                <a:rPr lang="en-US" altLang="zh-CN" sz="2400">
                  <a:latin typeface="Symbol" charset="0"/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4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>
            <a:extLst>
              <a:ext uri="{FF2B5EF4-FFF2-40B4-BE49-F238E27FC236}">
                <a16:creationId xmlns:a16="http://schemas.microsoft.com/office/drawing/2014/main" id="{F9E475FD-B035-6342-97AC-C321C446E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813"/>
            <a:ext cx="91440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Clr>
                <a:srgbClr val="FFFF00"/>
              </a:buClr>
              <a:buFont typeface="Monotype Sorts" charset="0"/>
              <a:buChar char="Ë"/>
              <a:defRPr/>
            </a:pP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圆或</a:t>
            </a:r>
            <a:r>
              <a:rPr lang="zh-CN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主轴与波片光轴平行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的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正椭圆偏振光通过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</a:rPr>
              <a:t>l/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波片后可变为线偏振光</a:t>
            </a: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351476FF-E104-FE4E-AAAB-F61017F99C8D}"/>
              </a:ext>
            </a:extLst>
          </p:cNvPr>
          <p:cNvGrpSpPr>
            <a:grpSpLocks/>
          </p:cNvGrpSpPr>
          <p:nvPr/>
        </p:nvGrpSpPr>
        <p:grpSpPr bwMode="auto">
          <a:xfrm>
            <a:off x="985838" y="2803525"/>
            <a:ext cx="7172325" cy="2035175"/>
            <a:chOff x="663" y="799"/>
            <a:chExt cx="4518" cy="1282"/>
          </a:xfrm>
        </p:grpSpPr>
        <p:sp>
          <p:nvSpPr>
            <p:cNvPr id="7172" name="Text Box 1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B6DBFA4-E29D-9A42-A9AC-8F2221A87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3" y="1471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defRPr/>
              </a:pPr>
              <a:endParaRPr lang="zh-CN" sz="2400"/>
            </a:p>
          </p:txBody>
        </p:sp>
        <p:sp>
          <p:nvSpPr>
            <p:cNvPr id="7173" name="AutoShape 13">
              <a:hlinkClick r:id="" action="ppaction://hlinkshowjump?jump=lastslideviewed" highlightClick="1"/>
              <a:extLst>
                <a:ext uri="{FF2B5EF4-FFF2-40B4-BE49-F238E27FC236}">
                  <a16:creationId xmlns:a16="http://schemas.microsoft.com/office/drawing/2014/main" id="{4E6DD3DE-C44F-CE46-8C82-73D65989A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1458"/>
              <a:ext cx="528" cy="384"/>
            </a:xfrm>
            <a:prstGeom prst="actionButtonReturn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pic>
          <p:nvPicPr>
            <p:cNvPr id="21510" name="Picture 14" descr="5-22">
              <a:extLst>
                <a:ext uri="{FF2B5EF4-FFF2-40B4-BE49-F238E27FC236}">
                  <a16:creationId xmlns:a16="http://schemas.microsoft.com/office/drawing/2014/main" id="{A96F6E53-09A0-0944-8BD9-0E3D8A1F0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" y="799"/>
              <a:ext cx="4518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Text Box 17">
              <a:extLst>
                <a:ext uri="{FF2B5EF4-FFF2-40B4-BE49-F238E27FC236}">
                  <a16:creationId xmlns:a16="http://schemas.microsoft.com/office/drawing/2014/main" id="{AF040313-0607-EF47-A672-53C61718D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570"/>
              <a:ext cx="21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defRPr/>
              </a:pPr>
              <a:r>
                <a:rPr lang="en-US" altLang="zh-CN" sz="2400">
                  <a:latin typeface="Symbol" charset="0"/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1" name="Group 65">
            <a:extLst>
              <a:ext uri="{FF2B5EF4-FFF2-40B4-BE49-F238E27FC236}">
                <a16:creationId xmlns:a16="http://schemas.microsoft.com/office/drawing/2014/main" id="{8FCDFAEF-329F-8646-953A-281767B88CD8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2565400"/>
            <a:ext cx="3011488" cy="830263"/>
            <a:chOff x="1603" y="1620"/>
            <a:chExt cx="1897" cy="523"/>
          </a:xfrm>
        </p:grpSpPr>
        <p:graphicFrame>
          <p:nvGraphicFramePr>
            <p:cNvPr id="22590" name="Object 2">
              <a:extLst>
                <a:ext uri="{FF2B5EF4-FFF2-40B4-BE49-F238E27FC236}">
                  <a16:creationId xmlns:a16="http://schemas.microsoft.com/office/drawing/2014/main" id="{A5337CF4-400F-6F4B-9092-EBD7690698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3" y="1756"/>
            <a:ext cx="798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6" name="Equation" r:id="rId3" imgW="279400" imgH="63500" progId="Equation.3">
                    <p:embed/>
                  </p:oleObj>
                </mc:Choice>
                <mc:Fallback>
                  <p:oleObj name="Equation" r:id="rId3" imgW="279400" imgH="635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1756"/>
                          <a:ext cx="798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91" name="Group 3">
              <a:extLst>
                <a:ext uri="{FF2B5EF4-FFF2-40B4-BE49-F238E27FC236}">
                  <a16:creationId xmlns:a16="http://schemas.microsoft.com/office/drawing/2014/main" id="{44251B9E-4442-704B-996E-8FD8229777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6" y="1620"/>
              <a:ext cx="914" cy="494"/>
              <a:chOff x="2208" y="3588"/>
              <a:chExt cx="872" cy="464"/>
            </a:xfrm>
          </p:grpSpPr>
          <p:sp>
            <p:nvSpPr>
              <p:cNvPr id="14340" name="Text Box 4">
                <a:extLst>
                  <a:ext uri="{FF2B5EF4-FFF2-40B4-BE49-F238E27FC236}">
                    <a16:creationId xmlns:a16="http://schemas.microsoft.com/office/drawing/2014/main" id="{13D4DBC8-3D15-F741-8D0C-52A40C709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588"/>
                <a:ext cx="504" cy="4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44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或</a:t>
                </a:r>
                <a:endPara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aphicFrame>
            <p:nvGraphicFramePr>
              <p:cNvPr id="22593" name="Object 5">
                <a:extLst>
                  <a:ext uri="{FF2B5EF4-FFF2-40B4-BE49-F238E27FC236}">
                    <a16:creationId xmlns:a16="http://schemas.microsoft.com/office/drawing/2014/main" id="{78B2E349-3C08-B24C-B5E0-9348B38C05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16" y="3688"/>
              <a:ext cx="364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67" name="Equation" r:id="rId5" imgW="50800" imgH="50800" progId="Equation.DSMT4">
                      <p:embed/>
                    </p:oleObj>
                  </mc:Choice>
                  <mc:Fallback>
                    <p:oleObj name="Equation" r:id="rId5" imgW="50800" imgH="508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6" y="3688"/>
                            <a:ext cx="364" cy="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4342" name="Group 6">
            <a:extLst>
              <a:ext uri="{FF2B5EF4-FFF2-40B4-BE49-F238E27FC236}">
                <a16:creationId xmlns:a16="http://schemas.microsoft.com/office/drawing/2014/main" id="{786A67DC-7435-3B48-A304-28C31C57EA8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66700"/>
            <a:ext cx="7010400" cy="1465263"/>
            <a:chOff x="1344" y="168"/>
            <a:chExt cx="4416" cy="923"/>
          </a:xfrm>
        </p:grpSpPr>
        <p:sp>
          <p:nvSpPr>
            <p:cNvPr id="14343" name="Text Box 7">
              <a:extLst>
                <a:ext uri="{FF2B5EF4-FFF2-40B4-BE49-F238E27FC236}">
                  <a16:creationId xmlns:a16="http://schemas.microsoft.com/office/drawing/2014/main" id="{F81EC7AA-4AED-B04A-84EC-74A8A8349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80"/>
              <a:ext cx="4416" cy="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4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位相差为           的两相互垂直谐振动的合成</a:t>
              </a:r>
              <a:endParaRPr lang="zh-CN" altLang="en-US" sz="4400" b="1">
                <a:solidFill>
                  <a:schemeClr val="bg1"/>
                </a:solidFill>
              </a:endParaRPr>
            </a:p>
          </p:txBody>
        </p:sp>
        <p:graphicFrame>
          <p:nvGraphicFramePr>
            <p:cNvPr id="22589" name="Object 8">
              <a:extLst>
                <a:ext uri="{FF2B5EF4-FFF2-40B4-BE49-F238E27FC236}">
                  <a16:creationId xmlns:a16="http://schemas.microsoft.com/office/drawing/2014/main" id="{3B564E0B-734E-E847-8AD1-C80840CA80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4" y="168"/>
            <a:ext cx="98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8" name="公式" r:id="rId7" imgW="381000" imgH="152400" progId="Equation.3">
                    <p:embed/>
                  </p:oleObj>
                </mc:Choice>
                <mc:Fallback>
                  <p:oleObj name="公式" r:id="rId7" imgW="381000" imgH="152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168"/>
                          <a:ext cx="982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5" name="Group 9">
            <a:extLst>
              <a:ext uri="{FF2B5EF4-FFF2-40B4-BE49-F238E27FC236}">
                <a16:creationId xmlns:a16="http://schemas.microsoft.com/office/drawing/2014/main" id="{0DD6D7A1-8A2E-CF40-B5DC-42449391DAC7}"/>
              </a:ext>
            </a:extLst>
          </p:cNvPr>
          <p:cNvGrpSpPr>
            <a:grpSpLocks/>
          </p:cNvGrpSpPr>
          <p:nvPr/>
        </p:nvGrpSpPr>
        <p:grpSpPr bwMode="auto">
          <a:xfrm>
            <a:off x="0" y="1733550"/>
            <a:ext cx="9144000" cy="857250"/>
            <a:chOff x="0" y="1092"/>
            <a:chExt cx="5760" cy="540"/>
          </a:xfrm>
        </p:grpSpPr>
        <p:sp>
          <p:nvSpPr>
            <p:cNvPr id="14346" name="Text Box 10">
              <a:extLst>
                <a:ext uri="{FF2B5EF4-FFF2-40B4-BE49-F238E27FC236}">
                  <a16:creationId xmlns:a16="http://schemas.microsoft.com/office/drawing/2014/main" id="{C482D37B-58B4-A64B-9BB0-F2DCF9BF9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52"/>
              <a:ext cx="576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4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经波片</a:t>
              </a:r>
              <a:r>
                <a:rPr lang="en-US" altLang="zh-CN" sz="4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 </a:t>
              </a:r>
              <a:r>
                <a:rPr lang="zh-CN" altLang="en-US" sz="4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产生       位相差</a:t>
              </a:r>
              <a:endParaRPr lang="zh-CN" altLang="en-US" sz="4400" b="1">
                <a:solidFill>
                  <a:schemeClr val="bg1"/>
                </a:solidFill>
              </a:endParaRPr>
            </a:p>
          </p:txBody>
        </p:sp>
        <p:graphicFrame>
          <p:nvGraphicFramePr>
            <p:cNvPr id="22587" name="Object 11">
              <a:extLst>
                <a:ext uri="{FF2B5EF4-FFF2-40B4-BE49-F238E27FC236}">
                  <a16:creationId xmlns:a16="http://schemas.microsoft.com/office/drawing/2014/main" id="{9963EC18-A69D-7449-8316-F66F755593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9" y="1092"/>
            <a:ext cx="700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9" name="公式" r:id="rId9" imgW="228600" imgH="152400" progId="Equation.3">
                    <p:embed/>
                  </p:oleObj>
                </mc:Choice>
                <mc:Fallback>
                  <p:oleObj name="公式" r:id="rId9" imgW="228600" imgH="152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" y="1092"/>
                          <a:ext cx="700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8" name="Group 12">
            <a:extLst>
              <a:ext uri="{FF2B5EF4-FFF2-40B4-BE49-F238E27FC236}">
                <a16:creationId xmlns:a16="http://schemas.microsoft.com/office/drawing/2014/main" id="{1D7ED16E-DAFA-8042-81FF-00DBD4AA1512}"/>
              </a:ext>
            </a:extLst>
          </p:cNvPr>
          <p:cNvGrpSpPr>
            <a:grpSpLocks/>
          </p:cNvGrpSpPr>
          <p:nvPr/>
        </p:nvGrpSpPr>
        <p:grpSpPr bwMode="auto">
          <a:xfrm>
            <a:off x="1924050" y="3562350"/>
            <a:ext cx="1028700" cy="2609850"/>
            <a:chOff x="1008" y="2424"/>
            <a:chExt cx="648" cy="1644"/>
          </a:xfrm>
        </p:grpSpPr>
        <p:grpSp>
          <p:nvGrpSpPr>
            <p:cNvPr id="22581" name="Group 13">
              <a:extLst>
                <a:ext uri="{FF2B5EF4-FFF2-40B4-BE49-F238E27FC236}">
                  <a16:creationId xmlns:a16="http://schemas.microsoft.com/office/drawing/2014/main" id="{DB6A50D2-3098-434F-969E-FCF1356E0B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424"/>
              <a:ext cx="648" cy="1644"/>
              <a:chOff x="2172" y="936"/>
              <a:chExt cx="648" cy="1644"/>
            </a:xfrm>
          </p:grpSpPr>
          <p:sp>
            <p:nvSpPr>
              <p:cNvPr id="22583" name="Freeform 14">
                <a:extLst>
                  <a:ext uri="{FF2B5EF4-FFF2-40B4-BE49-F238E27FC236}">
                    <a16:creationId xmlns:a16="http://schemas.microsoft.com/office/drawing/2014/main" id="{90539DFE-DBEE-3C4B-8A72-9A7AAEA85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936"/>
                <a:ext cx="480" cy="1644"/>
              </a:xfrm>
              <a:custGeom>
                <a:avLst/>
                <a:gdLst>
                  <a:gd name="T0" fmla="*/ 0 w 480"/>
                  <a:gd name="T1" fmla="*/ 1164 h 1644"/>
                  <a:gd name="T2" fmla="*/ 480 w 480"/>
                  <a:gd name="T3" fmla="*/ 1644 h 1644"/>
                  <a:gd name="T4" fmla="*/ 480 w 480"/>
                  <a:gd name="T5" fmla="*/ 480 h 1644"/>
                  <a:gd name="T6" fmla="*/ 0 w 480"/>
                  <a:gd name="T7" fmla="*/ 0 h 1644"/>
                  <a:gd name="T8" fmla="*/ 0 w 480"/>
                  <a:gd name="T9" fmla="*/ 1164 h 1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0" h="1644">
                    <a:moveTo>
                      <a:pt x="0" y="1164"/>
                    </a:moveTo>
                    <a:lnTo>
                      <a:pt x="480" y="1644"/>
                    </a:lnTo>
                    <a:lnTo>
                      <a:pt x="480" y="480"/>
                    </a:lnTo>
                    <a:lnTo>
                      <a:pt x="0" y="0"/>
                    </a:lnTo>
                    <a:lnTo>
                      <a:pt x="0" y="11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00"/>
                  </a:gs>
                  <a:gs pos="100000">
                    <a:srgbClr val="00BA00"/>
                  </a:gs>
                </a:gsLst>
                <a:lin ang="2700000" scaled="1"/>
              </a:gra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  <p:sp>
            <p:nvSpPr>
              <p:cNvPr id="22584" name="Freeform 15">
                <a:extLst>
                  <a:ext uri="{FF2B5EF4-FFF2-40B4-BE49-F238E27FC236}">
                    <a16:creationId xmlns:a16="http://schemas.microsoft.com/office/drawing/2014/main" id="{06D67AC2-FABE-F64C-8CB7-601A0A6E2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948"/>
                <a:ext cx="648" cy="468"/>
              </a:xfrm>
              <a:custGeom>
                <a:avLst/>
                <a:gdLst>
                  <a:gd name="T0" fmla="*/ 234 w 636"/>
                  <a:gd name="T1" fmla="*/ 0 h 456"/>
                  <a:gd name="T2" fmla="*/ 825 w 636"/>
                  <a:gd name="T3" fmla="*/ 656 h 456"/>
                  <a:gd name="T4" fmla="*/ 593 w 636"/>
                  <a:gd name="T5" fmla="*/ 656 h 456"/>
                  <a:gd name="T6" fmla="*/ 0 w 636"/>
                  <a:gd name="T7" fmla="*/ 0 h 456"/>
                  <a:gd name="T8" fmla="*/ 234 w 636"/>
                  <a:gd name="T9" fmla="*/ 0 h 4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6" h="456">
                    <a:moveTo>
                      <a:pt x="180" y="0"/>
                    </a:moveTo>
                    <a:lnTo>
                      <a:pt x="636" y="456"/>
                    </a:lnTo>
                    <a:lnTo>
                      <a:pt x="456" y="456"/>
                    </a:lnTo>
                    <a:lnTo>
                      <a:pt x="0" y="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  <p:sp>
            <p:nvSpPr>
              <p:cNvPr id="8249" name="Rectangle 16">
                <a:extLst>
                  <a:ext uri="{FF2B5EF4-FFF2-40B4-BE49-F238E27FC236}">
                    <a16:creationId xmlns:a16="http://schemas.microsoft.com/office/drawing/2014/main" id="{76434CD9-FE52-164C-B27E-DA48D042B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416"/>
                <a:ext cx="168" cy="1152"/>
              </a:xfrm>
              <a:prstGeom prst="rect">
                <a:avLst/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76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8246" name="Line 17">
              <a:extLst>
                <a:ext uri="{FF2B5EF4-FFF2-40B4-BE49-F238E27FC236}">
                  <a16:creationId xmlns:a16="http://schemas.microsoft.com/office/drawing/2014/main" id="{6F64D43A-0806-4145-A840-193A7BF51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2" y="2712"/>
              <a:ext cx="0" cy="9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4354" name="Group 18">
            <a:extLst>
              <a:ext uri="{FF2B5EF4-FFF2-40B4-BE49-F238E27FC236}">
                <a16:creationId xmlns:a16="http://schemas.microsoft.com/office/drawing/2014/main" id="{42755BD9-DE37-914E-9990-992B9E234C23}"/>
              </a:ext>
            </a:extLst>
          </p:cNvPr>
          <p:cNvGrpSpPr>
            <a:grpSpLocks/>
          </p:cNvGrpSpPr>
          <p:nvPr/>
        </p:nvGrpSpPr>
        <p:grpSpPr bwMode="auto">
          <a:xfrm>
            <a:off x="6153150" y="3505200"/>
            <a:ext cx="1028700" cy="2609850"/>
            <a:chOff x="4044" y="2388"/>
            <a:chExt cx="648" cy="1644"/>
          </a:xfrm>
        </p:grpSpPr>
        <p:grpSp>
          <p:nvGrpSpPr>
            <p:cNvPr id="22576" name="Group 19">
              <a:extLst>
                <a:ext uri="{FF2B5EF4-FFF2-40B4-BE49-F238E27FC236}">
                  <a16:creationId xmlns:a16="http://schemas.microsoft.com/office/drawing/2014/main" id="{BF407986-1134-7E4F-9785-B5B9D60B66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4" y="2388"/>
              <a:ext cx="648" cy="1644"/>
              <a:chOff x="2172" y="936"/>
              <a:chExt cx="648" cy="1644"/>
            </a:xfrm>
          </p:grpSpPr>
          <p:sp>
            <p:nvSpPr>
              <p:cNvPr id="22578" name="Freeform 20">
                <a:extLst>
                  <a:ext uri="{FF2B5EF4-FFF2-40B4-BE49-F238E27FC236}">
                    <a16:creationId xmlns:a16="http://schemas.microsoft.com/office/drawing/2014/main" id="{1DC25E49-D35D-8D41-90C3-D49B0881C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936"/>
                <a:ext cx="480" cy="1644"/>
              </a:xfrm>
              <a:custGeom>
                <a:avLst/>
                <a:gdLst>
                  <a:gd name="T0" fmla="*/ 0 w 480"/>
                  <a:gd name="T1" fmla="*/ 1164 h 1644"/>
                  <a:gd name="T2" fmla="*/ 480 w 480"/>
                  <a:gd name="T3" fmla="*/ 1644 h 1644"/>
                  <a:gd name="T4" fmla="*/ 480 w 480"/>
                  <a:gd name="T5" fmla="*/ 480 h 1644"/>
                  <a:gd name="T6" fmla="*/ 0 w 480"/>
                  <a:gd name="T7" fmla="*/ 0 h 1644"/>
                  <a:gd name="T8" fmla="*/ 0 w 480"/>
                  <a:gd name="T9" fmla="*/ 1164 h 1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0" h="1644">
                    <a:moveTo>
                      <a:pt x="0" y="1164"/>
                    </a:moveTo>
                    <a:lnTo>
                      <a:pt x="480" y="1644"/>
                    </a:lnTo>
                    <a:lnTo>
                      <a:pt x="480" y="480"/>
                    </a:lnTo>
                    <a:lnTo>
                      <a:pt x="0" y="0"/>
                    </a:lnTo>
                    <a:lnTo>
                      <a:pt x="0" y="11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00"/>
                  </a:gs>
                  <a:gs pos="100000">
                    <a:srgbClr val="00BA00"/>
                  </a:gs>
                </a:gsLst>
                <a:lin ang="2700000" scaled="1"/>
              </a:gra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  <p:sp>
            <p:nvSpPr>
              <p:cNvPr id="22579" name="Freeform 21">
                <a:extLst>
                  <a:ext uri="{FF2B5EF4-FFF2-40B4-BE49-F238E27FC236}">
                    <a16:creationId xmlns:a16="http://schemas.microsoft.com/office/drawing/2014/main" id="{DEA3401A-D67C-7346-8184-EFC938717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948"/>
                <a:ext cx="648" cy="468"/>
              </a:xfrm>
              <a:custGeom>
                <a:avLst/>
                <a:gdLst>
                  <a:gd name="T0" fmla="*/ 234 w 636"/>
                  <a:gd name="T1" fmla="*/ 0 h 456"/>
                  <a:gd name="T2" fmla="*/ 825 w 636"/>
                  <a:gd name="T3" fmla="*/ 656 h 456"/>
                  <a:gd name="T4" fmla="*/ 593 w 636"/>
                  <a:gd name="T5" fmla="*/ 656 h 456"/>
                  <a:gd name="T6" fmla="*/ 0 w 636"/>
                  <a:gd name="T7" fmla="*/ 0 h 456"/>
                  <a:gd name="T8" fmla="*/ 234 w 636"/>
                  <a:gd name="T9" fmla="*/ 0 h 4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6" h="456">
                    <a:moveTo>
                      <a:pt x="180" y="0"/>
                    </a:moveTo>
                    <a:lnTo>
                      <a:pt x="636" y="456"/>
                    </a:lnTo>
                    <a:lnTo>
                      <a:pt x="456" y="456"/>
                    </a:lnTo>
                    <a:lnTo>
                      <a:pt x="0" y="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  <p:sp>
            <p:nvSpPr>
              <p:cNvPr id="8244" name="Rectangle 22">
                <a:extLst>
                  <a:ext uri="{FF2B5EF4-FFF2-40B4-BE49-F238E27FC236}">
                    <a16:creationId xmlns:a16="http://schemas.microsoft.com/office/drawing/2014/main" id="{69AC031E-F470-2543-95C8-3B116FC33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416"/>
                <a:ext cx="168" cy="1152"/>
              </a:xfrm>
              <a:prstGeom prst="rect">
                <a:avLst/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76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8241" name="Line 23">
              <a:extLst>
                <a:ext uri="{FF2B5EF4-FFF2-40B4-BE49-F238E27FC236}">
                  <a16:creationId xmlns:a16="http://schemas.microsoft.com/office/drawing/2014/main" id="{E528277E-A047-9940-89DA-FF6DF4435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2772"/>
              <a:ext cx="0" cy="9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4360" name="Group 24">
            <a:extLst>
              <a:ext uri="{FF2B5EF4-FFF2-40B4-BE49-F238E27FC236}">
                <a16:creationId xmlns:a16="http://schemas.microsoft.com/office/drawing/2014/main" id="{671881F0-938E-0F4D-B372-2A6A0ACB9D82}"/>
              </a:ext>
            </a:extLst>
          </p:cNvPr>
          <p:cNvGrpSpPr>
            <a:grpSpLocks/>
          </p:cNvGrpSpPr>
          <p:nvPr/>
        </p:nvGrpSpPr>
        <p:grpSpPr bwMode="auto">
          <a:xfrm>
            <a:off x="2914650" y="4629150"/>
            <a:ext cx="1295400" cy="1558925"/>
            <a:chOff x="1632" y="3096"/>
            <a:chExt cx="816" cy="982"/>
          </a:xfrm>
        </p:grpSpPr>
        <p:grpSp>
          <p:nvGrpSpPr>
            <p:cNvPr id="22570" name="Group 25">
              <a:extLst>
                <a:ext uri="{FF2B5EF4-FFF2-40B4-BE49-F238E27FC236}">
                  <a16:creationId xmlns:a16="http://schemas.microsoft.com/office/drawing/2014/main" id="{9CE01191-41EE-BD4A-84F1-79A7582A9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096"/>
              <a:ext cx="816" cy="240"/>
              <a:chOff x="3012" y="828"/>
              <a:chExt cx="816" cy="240"/>
            </a:xfrm>
          </p:grpSpPr>
          <p:sp>
            <p:nvSpPr>
              <p:cNvPr id="8236" name="Line 26">
                <a:extLst>
                  <a:ext uri="{FF2B5EF4-FFF2-40B4-BE49-F238E27FC236}">
                    <a16:creationId xmlns:a16="http://schemas.microsoft.com/office/drawing/2014/main" id="{0A675B60-2A8E-C44C-AB63-119BFE1B4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948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8237" name="Line 27">
                <a:extLst>
                  <a:ext uri="{FF2B5EF4-FFF2-40B4-BE49-F238E27FC236}">
                    <a16:creationId xmlns:a16="http://schemas.microsoft.com/office/drawing/2014/main" id="{2D56B186-DFA4-0A4A-A5C5-156417968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0" y="840"/>
                <a:ext cx="108" cy="228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8238" name="Line 28">
                <a:extLst>
                  <a:ext uri="{FF2B5EF4-FFF2-40B4-BE49-F238E27FC236}">
                    <a16:creationId xmlns:a16="http://schemas.microsoft.com/office/drawing/2014/main" id="{10FA0944-5C17-7644-AD12-E41C04399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828"/>
                <a:ext cx="108" cy="228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8239" name="Line 29">
                <a:extLst>
                  <a:ext uri="{FF2B5EF4-FFF2-40B4-BE49-F238E27FC236}">
                    <a16:creationId xmlns:a16="http://schemas.microsoft.com/office/drawing/2014/main" id="{2729FA03-0624-994B-9A52-1A44AC471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828"/>
                <a:ext cx="108" cy="228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14366" name="Text Box 30">
              <a:extLst>
                <a:ext uri="{FF2B5EF4-FFF2-40B4-BE49-F238E27FC236}">
                  <a16:creationId xmlns:a16="http://schemas.microsoft.com/office/drawing/2014/main" id="{EAF247EB-B195-274D-A4BC-B001954EF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328"/>
              <a:ext cx="76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3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线偏振光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367" name="Group 31">
            <a:extLst>
              <a:ext uri="{FF2B5EF4-FFF2-40B4-BE49-F238E27FC236}">
                <a16:creationId xmlns:a16="http://schemas.microsoft.com/office/drawing/2014/main" id="{29327FC2-474F-9A43-A047-6589C03FFB1D}"/>
              </a:ext>
            </a:extLst>
          </p:cNvPr>
          <p:cNvGrpSpPr>
            <a:grpSpLocks/>
          </p:cNvGrpSpPr>
          <p:nvPr/>
        </p:nvGrpSpPr>
        <p:grpSpPr bwMode="auto">
          <a:xfrm>
            <a:off x="7143750" y="4610100"/>
            <a:ext cx="1314450" cy="1590675"/>
            <a:chOff x="4668" y="3084"/>
            <a:chExt cx="828" cy="1002"/>
          </a:xfrm>
        </p:grpSpPr>
        <p:grpSp>
          <p:nvGrpSpPr>
            <p:cNvPr id="22564" name="Group 32">
              <a:extLst>
                <a:ext uri="{FF2B5EF4-FFF2-40B4-BE49-F238E27FC236}">
                  <a16:creationId xmlns:a16="http://schemas.microsoft.com/office/drawing/2014/main" id="{08575405-ACBC-2A48-B398-157AEA0F65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0" y="3084"/>
              <a:ext cx="816" cy="240"/>
              <a:chOff x="3012" y="828"/>
              <a:chExt cx="816" cy="240"/>
            </a:xfrm>
          </p:grpSpPr>
          <p:sp>
            <p:nvSpPr>
              <p:cNvPr id="8230" name="Line 33">
                <a:extLst>
                  <a:ext uri="{FF2B5EF4-FFF2-40B4-BE49-F238E27FC236}">
                    <a16:creationId xmlns:a16="http://schemas.microsoft.com/office/drawing/2014/main" id="{FC0B3A29-757D-7749-9CE1-4A5B7906E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948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8231" name="Line 34">
                <a:extLst>
                  <a:ext uri="{FF2B5EF4-FFF2-40B4-BE49-F238E27FC236}">
                    <a16:creationId xmlns:a16="http://schemas.microsoft.com/office/drawing/2014/main" id="{D95D0391-AA65-284C-B431-6917BA5F1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0" y="840"/>
                <a:ext cx="108" cy="228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8232" name="Line 35">
                <a:extLst>
                  <a:ext uri="{FF2B5EF4-FFF2-40B4-BE49-F238E27FC236}">
                    <a16:creationId xmlns:a16="http://schemas.microsoft.com/office/drawing/2014/main" id="{513DB1FD-C15F-7F43-9056-5AA4F04B0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828"/>
                <a:ext cx="108" cy="228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8233" name="Line 36">
                <a:extLst>
                  <a:ext uri="{FF2B5EF4-FFF2-40B4-BE49-F238E27FC236}">
                    <a16:creationId xmlns:a16="http://schemas.microsoft.com/office/drawing/2014/main" id="{47B183A6-9265-284E-AB03-AECAA46AD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828"/>
                <a:ext cx="108" cy="228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14373" name="Text Box 37">
              <a:extLst>
                <a:ext uri="{FF2B5EF4-FFF2-40B4-BE49-F238E27FC236}">
                  <a16:creationId xmlns:a16="http://schemas.microsoft.com/office/drawing/2014/main" id="{F5F66F62-27C4-544F-8D19-357185E80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8" y="3336"/>
              <a:ext cx="80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3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线偏振光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374" name="Group 38">
            <a:extLst>
              <a:ext uri="{FF2B5EF4-FFF2-40B4-BE49-F238E27FC236}">
                <a16:creationId xmlns:a16="http://schemas.microsoft.com/office/drawing/2014/main" id="{EAE62B04-FE70-A641-84F4-7C82D1043660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4457700"/>
            <a:ext cx="1600200" cy="1825625"/>
            <a:chOff x="192" y="2988"/>
            <a:chExt cx="1008" cy="1150"/>
          </a:xfrm>
        </p:grpSpPr>
        <p:sp>
          <p:nvSpPr>
            <p:cNvPr id="8217" name="Line 39">
              <a:extLst>
                <a:ext uri="{FF2B5EF4-FFF2-40B4-BE49-F238E27FC236}">
                  <a16:creationId xmlns:a16="http://schemas.microsoft.com/office/drawing/2014/main" id="{1A86CCF9-B9CC-6241-964F-37984B01D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204"/>
              <a:ext cx="10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grpSp>
          <p:nvGrpSpPr>
            <p:cNvPr id="22554" name="Group 40">
              <a:extLst>
                <a:ext uri="{FF2B5EF4-FFF2-40B4-BE49-F238E27FC236}">
                  <a16:creationId xmlns:a16="http://schemas.microsoft.com/office/drawing/2014/main" id="{95665C20-8881-4A46-B30E-88087A5B0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" y="3000"/>
              <a:ext cx="252" cy="396"/>
              <a:chOff x="4380" y="744"/>
              <a:chExt cx="180" cy="396"/>
            </a:xfrm>
          </p:grpSpPr>
          <p:sp>
            <p:nvSpPr>
              <p:cNvPr id="8226" name="Oval 41">
                <a:extLst>
                  <a:ext uri="{FF2B5EF4-FFF2-40B4-BE49-F238E27FC236}">
                    <a16:creationId xmlns:a16="http://schemas.microsoft.com/office/drawing/2014/main" id="{AF76E68A-5F0A-0040-8590-9C57928F1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744"/>
                <a:ext cx="180" cy="396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8227" name="Line 42">
                <a:extLst>
                  <a:ext uri="{FF2B5EF4-FFF2-40B4-BE49-F238E27FC236}">
                    <a16:creationId xmlns:a16="http://schemas.microsoft.com/office/drawing/2014/main" id="{3AFB8660-7328-E641-BC15-6E2F4716F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8" y="888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22555" name="Group 43">
              <a:extLst>
                <a:ext uri="{FF2B5EF4-FFF2-40B4-BE49-F238E27FC236}">
                  <a16:creationId xmlns:a16="http://schemas.microsoft.com/office/drawing/2014/main" id="{19F06C38-1F2B-1246-96ED-CC556D598F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" y="2988"/>
              <a:ext cx="264" cy="396"/>
              <a:chOff x="4476" y="840"/>
              <a:chExt cx="180" cy="396"/>
            </a:xfrm>
          </p:grpSpPr>
          <p:sp>
            <p:nvSpPr>
              <p:cNvPr id="8224" name="Oval 44">
                <a:extLst>
                  <a:ext uri="{FF2B5EF4-FFF2-40B4-BE49-F238E27FC236}">
                    <a16:creationId xmlns:a16="http://schemas.microsoft.com/office/drawing/2014/main" id="{0708E097-BD1F-A948-814B-F899BD75D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" y="840"/>
                <a:ext cx="180" cy="396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8225" name="Line 45">
                <a:extLst>
                  <a:ext uri="{FF2B5EF4-FFF2-40B4-BE49-F238E27FC236}">
                    <a16:creationId xmlns:a16="http://schemas.microsoft.com/office/drawing/2014/main" id="{B8D36720-40EB-C64D-A831-DD28FB40E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4" y="98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22556" name="Group 46">
              <a:extLst>
                <a:ext uri="{FF2B5EF4-FFF2-40B4-BE49-F238E27FC236}">
                  <a16:creationId xmlns:a16="http://schemas.microsoft.com/office/drawing/2014/main" id="{85F53BC6-0629-0845-B39C-D98C075BE5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6" y="2988"/>
              <a:ext cx="240" cy="396"/>
              <a:chOff x="4920" y="756"/>
              <a:chExt cx="180" cy="396"/>
            </a:xfrm>
          </p:grpSpPr>
          <p:sp>
            <p:nvSpPr>
              <p:cNvPr id="8222" name="Oval 47">
                <a:extLst>
                  <a:ext uri="{FF2B5EF4-FFF2-40B4-BE49-F238E27FC236}">
                    <a16:creationId xmlns:a16="http://schemas.microsoft.com/office/drawing/2014/main" id="{C8FEE1E9-EDE1-4349-9D4D-906C37BD8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0" y="756"/>
                <a:ext cx="180" cy="396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8223" name="Line 48">
                <a:extLst>
                  <a:ext uri="{FF2B5EF4-FFF2-40B4-BE49-F238E27FC236}">
                    <a16:creationId xmlns:a16="http://schemas.microsoft.com/office/drawing/2014/main" id="{7A8640C6-23A8-C24A-9015-574BF7F17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9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14385" name="Text Box 49">
              <a:extLst>
                <a:ext uri="{FF2B5EF4-FFF2-40B4-BE49-F238E27FC236}">
                  <a16:creationId xmlns:a16="http://schemas.microsoft.com/office/drawing/2014/main" id="{4F45F160-5A27-1547-AA4A-7EFE091C9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3388"/>
              <a:ext cx="76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3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圆偏振光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386" name="Group 50">
            <a:extLst>
              <a:ext uri="{FF2B5EF4-FFF2-40B4-BE49-F238E27FC236}">
                <a16:creationId xmlns:a16="http://schemas.microsoft.com/office/drawing/2014/main" id="{90F7EB6F-3BA2-4A4F-83AE-4D502C605EB5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4476750"/>
            <a:ext cx="1828800" cy="1847850"/>
            <a:chOff x="3108" y="3000"/>
            <a:chExt cx="1152" cy="1164"/>
          </a:xfrm>
        </p:grpSpPr>
        <p:grpSp>
          <p:nvGrpSpPr>
            <p:cNvPr id="22541" name="Group 51">
              <a:extLst>
                <a:ext uri="{FF2B5EF4-FFF2-40B4-BE49-F238E27FC236}">
                  <a16:creationId xmlns:a16="http://schemas.microsoft.com/office/drawing/2014/main" id="{771DB9D4-FCBC-C34B-8A21-6D2DFE48D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2" y="3000"/>
              <a:ext cx="1008" cy="408"/>
              <a:chOff x="4236" y="732"/>
              <a:chExt cx="1008" cy="408"/>
            </a:xfrm>
          </p:grpSpPr>
          <p:sp>
            <p:nvSpPr>
              <p:cNvPr id="8207" name="Line 52">
                <a:extLst>
                  <a:ext uri="{FF2B5EF4-FFF2-40B4-BE49-F238E27FC236}">
                    <a16:creationId xmlns:a16="http://schemas.microsoft.com/office/drawing/2014/main" id="{5413E10D-D7C5-A548-B2E0-A24756072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6" y="948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22544" name="Group 53">
                <a:extLst>
                  <a:ext uri="{FF2B5EF4-FFF2-40B4-BE49-F238E27FC236}">
                    <a16:creationId xmlns:a16="http://schemas.microsoft.com/office/drawing/2014/main" id="{D37039BB-EEFF-0746-90C9-BA4DA94FF9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08" y="744"/>
                <a:ext cx="180" cy="396"/>
                <a:chOff x="4380" y="744"/>
                <a:chExt cx="180" cy="396"/>
              </a:xfrm>
            </p:grpSpPr>
            <p:sp>
              <p:nvSpPr>
                <p:cNvPr id="8215" name="Oval 54">
                  <a:extLst>
                    <a:ext uri="{FF2B5EF4-FFF2-40B4-BE49-F238E27FC236}">
                      <a16:creationId xmlns:a16="http://schemas.microsoft.com/office/drawing/2014/main" id="{F94DE4E9-A6CD-9A48-A3F5-38F89DCFC1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744"/>
                  <a:ext cx="180" cy="396"/>
                </a:xfrm>
                <a:prstGeom prst="ellips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8216" name="Line 55">
                  <a:extLst>
                    <a:ext uri="{FF2B5EF4-FFF2-40B4-BE49-F238E27FC236}">
                      <a16:creationId xmlns:a16="http://schemas.microsoft.com/office/drawing/2014/main" id="{32EDDA08-F456-2A45-AAB5-28600252DB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48" y="88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22545" name="Group 56">
                <a:extLst>
                  <a:ext uri="{FF2B5EF4-FFF2-40B4-BE49-F238E27FC236}">
                    <a16:creationId xmlns:a16="http://schemas.microsoft.com/office/drawing/2014/main" id="{4247BEF4-39F0-6945-9DAE-92C2E5B3A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0" y="732"/>
                <a:ext cx="180" cy="396"/>
                <a:chOff x="4476" y="840"/>
                <a:chExt cx="180" cy="396"/>
              </a:xfrm>
            </p:grpSpPr>
            <p:sp>
              <p:nvSpPr>
                <p:cNvPr id="8213" name="Oval 57">
                  <a:extLst>
                    <a:ext uri="{FF2B5EF4-FFF2-40B4-BE49-F238E27FC236}">
                      <a16:creationId xmlns:a16="http://schemas.microsoft.com/office/drawing/2014/main" id="{175ED6EC-D1B0-ED40-BF52-25553BA5E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6" y="840"/>
                  <a:ext cx="180" cy="396"/>
                </a:xfrm>
                <a:prstGeom prst="ellips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8214" name="Line 58">
                  <a:extLst>
                    <a:ext uri="{FF2B5EF4-FFF2-40B4-BE49-F238E27FC236}">
                      <a16:creationId xmlns:a16="http://schemas.microsoft.com/office/drawing/2014/main" id="{35D50823-5BA8-7045-9096-AAE506ACF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4" y="98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22546" name="Group 59">
                <a:extLst>
                  <a:ext uri="{FF2B5EF4-FFF2-40B4-BE49-F238E27FC236}">
                    <a16:creationId xmlns:a16="http://schemas.microsoft.com/office/drawing/2014/main" id="{2C43C890-B1A0-8041-B07D-13FAC1026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732"/>
                <a:ext cx="180" cy="396"/>
                <a:chOff x="4920" y="756"/>
                <a:chExt cx="180" cy="396"/>
              </a:xfrm>
            </p:grpSpPr>
            <p:sp>
              <p:nvSpPr>
                <p:cNvPr id="8211" name="Oval 60">
                  <a:extLst>
                    <a:ext uri="{FF2B5EF4-FFF2-40B4-BE49-F238E27FC236}">
                      <a16:creationId xmlns:a16="http://schemas.microsoft.com/office/drawing/2014/main" id="{2B072E86-9BEB-BD45-85BA-36DD7679B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0" y="756"/>
                  <a:ext cx="180" cy="396"/>
                </a:xfrm>
                <a:prstGeom prst="ellips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8212" name="Line 61">
                  <a:extLst>
                    <a:ext uri="{FF2B5EF4-FFF2-40B4-BE49-F238E27FC236}">
                      <a16:creationId xmlns:a16="http://schemas.microsoft.com/office/drawing/2014/main" id="{CEE99D68-119A-DB41-87B4-1BA6D63613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90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  <a:cs typeface="宋体" charset="0"/>
                  </a:endParaRPr>
                </a:p>
              </p:txBody>
            </p:sp>
          </p:grpSp>
        </p:grpSp>
        <p:sp>
          <p:nvSpPr>
            <p:cNvPr id="14398" name="Text Box 62">
              <a:extLst>
                <a:ext uri="{FF2B5EF4-FFF2-40B4-BE49-F238E27FC236}">
                  <a16:creationId xmlns:a16="http://schemas.microsoft.com/office/drawing/2014/main" id="{56752AB3-97A8-5141-B511-39494834B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" y="3414"/>
              <a:ext cx="103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sz="3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椭圆偏振光</a:t>
              </a:r>
            </a:p>
          </p:txBody>
        </p:sp>
      </p:grpSp>
      <p:sp>
        <p:nvSpPr>
          <p:cNvPr id="14399" name="Text Box 63">
            <a:extLst>
              <a:ext uri="{FF2B5EF4-FFF2-40B4-BE49-F238E27FC236}">
                <a16:creationId xmlns:a16="http://schemas.microsoft.com/office/drawing/2014/main" id="{4CE58283-BF65-154B-9E69-9E7A78A0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5750"/>
            <a:ext cx="2171700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正椭圆</a:t>
            </a:r>
            <a:r>
              <a:rPr lang="en-US" altLang="zh-CN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 (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圆</a:t>
            </a:r>
            <a:r>
              <a:rPr lang="en-US" altLang="zh-CN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 altLang="zh-CN" sz="4400" b="1">
              <a:solidFill>
                <a:schemeClr val="bg1"/>
              </a:solidFill>
            </a:endParaRPr>
          </a:p>
        </p:txBody>
      </p:sp>
      <p:sp>
        <p:nvSpPr>
          <p:cNvPr id="14400" name="Text Box 64">
            <a:extLst>
              <a:ext uri="{FF2B5EF4-FFF2-40B4-BE49-F238E27FC236}">
                <a16:creationId xmlns:a16="http://schemas.microsoft.com/office/drawing/2014/main" id="{F6D14049-9B64-B247-A29C-E5107BAE5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28900"/>
            <a:ext cx="251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透射时</a:t>
            </a:r>
            <a:r>
              <a:rPr lang="en-US" altLang="zh-CN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9" grpId="0" autoUpdateAnimBg="0"/>
      <p:bldP spid="144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DF2342C-3931-094A-B7AE-2DB18BA22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/>
              <a:t>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C6A49B1-BFCB-574F-9A0F-AE76D0408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8" y="381000"/>
            <a:ext cx="9142412" cy="1009650"/>
          </a:xfrm>
        </p:spPr>
        <p:txBody>
          <a:bodyPr lIns="92075" tIns="46038" rIns="92075" bIns="46038"/>
          <a:lstStyle/>
          <a:p>
            <a:pPr algn="just" eaLnBrk="1" hangingPunct="1">
              <a:spcAft>
                <a:spcPct val="40000"/>
              </a:spcAft>
              <a:buFontTx/>
              <a:buNone/>
              <a:defRPr/>
            </a:pP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三</a:t>
            </a:r>
            <a:r>
              <a:rPr lang="en-US" altLang="zh-CN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.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+mn-cs"/>
              </a:rPr>
              <a:t>二分之一波片</a:t>
            </a:r>
            <a:endParaRPr lang="zh-CN" altLang="en-US" sz="4800" b="1">
              <a:solidFill>
                <a:schemeClr val="bg1"/>
              </a:solidFill>
              <a:latin typeface="宋体" pitchFamily="2" charset="-122"/>
              <a:cs typeface="+mn-cs"/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DE9A6937-9FB7-6540-941F-ED341631A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19250"/>
            <a:ext cx="958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endParaRPr lang="zh-CN" sz="2800" b="1">
              <a:solidFill>
                <a:schemeClr val="bg1"/>
              </a:solidFill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035B62E3-C836-3446-967A-8E74613CD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57300"/>
            <a:ext cx="9144000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Clr>
                <a:srgbClr val="FFFF00"/>
              </a:buClr>
              <a:buSzPct val="75000"/>
              <a:buFont typeface="Monotype Sorts" charset="0"/>
              <a:buChar char="F"/>
              <a:defRPr/>
            </a:pPr>
            <a:r>
              <a:rPr lang="zh-CN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二分之一波片</a:t>
            </a:r>
            <a:r>
              <a:rPr lang="en-US" altLang="zh-CN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</a:rPr>
              <a:t>l/</a:t>
            </a:r>
            <a:r>
              <a:rPr lang="en-US" altLang="zh-CN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波片</a:t>
            </a:r>
            <a:r>
              <a:rPr lang="en-US" altLang="zh-CN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): 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晶体厚度恰能使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光和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光光程差为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</a:rPr>
              <a:t>l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/2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的晶片</a:t>
            </a:r>
            <a:endParaRPr lang="zh-CN" altLang="en-US" sz="4400" b="1">
              <a:solidFill>
                <a:schemeClr val="bg1"/>
              </a:solidFill>
              <a:latin typeface="宋体" charset="0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1B9B129B-5126-BF4F-A408-F11B00B86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09900"/>
            <a:ext cx="1390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即：</a:t>
            </a:r>
            <a:endParaRPr lang="zh-CN" altLang="en-US" sz="4400" b="1"/>
          </a:p>
        </p:txBody>
      </p:sp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C78AC994-5CAE-6D45-8F9C-09F5ED36A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6700" y="3143250"/>
          <a:ext cx="3441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公式" r:id="rId3" imgW="1041400" imgH="165100" progId="Equation.3">
                  <p:embed/>
                </p:oleObj>
              </mc:Choice>
              <mc:Fallback>
                <p:oleObj name="公式" r:id="rId3" imgW="1041400" imgH="165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3143250"/>
                        <a:ext cx="3441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F136E8ED-91DE-AD4E-850C-A6A827272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4750" y="2755900"/>
          <a:ext cx="9683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公式" r:id="rId5" imgW="228600" imgH="381000" progId="Equation.3">
                  <p:embed/>
                </p:oleObj>
              </mc:Choice>
              <mc:Fallback>
                <p:oleObj name="公式" r:id="rId5" imgW="228600" imgH="38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755900"/>
                        <a:ext cx="96837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>
            <a:extLst>
              <a:ext uri="{FF2B5EF4-FFF2-40B4-BE49-F238E27FC236}">
                <a16:creationId xmlns:a16="http://schemas.microsoft.com/office/drawing/2014/main" id="{C1CD4734-62B7-A54F-B4E0-CC0CC80BC8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108450"/>
          <a:ext cx="5321300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公式" r:id="rId7" imgW="1651000" imgH="381000" progId="Equation.3">
                  <p:embed/>
                </p:oleObj>
              </mc:Choice>
              <mc:Fallback>
                <p:oleObj name="公式" r:id="rId7" imgW="1651000" imgH="38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08450"/>
                        <a:ext cx="5321300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>
            <a:extLst>
              <a:ext uri="{FF2B5EF4-FFF2-40B4-BE49-F238E27FC236}">
                <a16:creationId xmlns:a16="http://schemas.microsoft.com/office/drawing/2014/main" id="{9D44B764-9029-6342-977D-FC67BB006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0250" y="4697413"/>
          <a:ext cx="10763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公式" r:id="rId9" imgW="215900" imgH="50800" progId="Equation.3">
                  <p:embed/>
                </p:oleObj>
              </mc:Choice>
              <mc:Fallback>
                <p:oleObj name="公式" r:id="rId9" imgW="215900" imgH="50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4697413"/>
                        <a:ext cx="10763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  <p:bldP spid="15365" grpId="0" autoUpdateAnimBg="0"/>
      <p:bldP spid="1536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F6F3866-1AA9-2C4B-8A18-9D1370F74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/>
              <a:t>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065FA8C-DD04-F64F-B1C8-68D0F4489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8" y="1162050"/>
            <a:ext cx="9142412" cy="2305050"/>
          </a:xfrm>
        </p:spPr>
        <p:txBody>
          <a:bodyPr lIns="92075" tIns="46038" rIns="92075" bIns="46038"/>
          <a:lstStyle/>
          <a:p>
            <a:pPr algn="just" eaLnBrk="1" hangingPunct="1">
              <a:spcAft>
                <a:spcPct val="40000"/>
              </a:spcAft>
              <a:buClr>
                <a:srgbClr val="FFFF00"/>
              </a:buClr>
              <a:buFont typeface="Monotype Sorts" charset="0"/>
              <a:buChar char="Ê"/>
              <a:defRPr/>
            </a:pP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线偏振光通过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</a:rPr>
              <a:t>l/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波片后仍为线偏振光，但振动方向与原振动方向相比转过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44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</a:rPr>
              <a:t>q</a:t>
            </a:r>
            <a:r>
              <a:rPr lang="en-US" altLang="zh-CN" sz="44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0"/>
              </a:rPr>
              <a:t>角</a:t>
            </a:r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843BEEE2-DBAD-4948-9129-62823C86164E}"/>
              </a:ext>
            </a:extLst>
          </p:cNvPr>
          <p:cNvGrpSpPr>
            <a:grpSpLocks/>
          </p:cNvGrpSpPr>
          <p:nvPr/>
        </p:nvGrpSpPr>
        <p:grpSpPr bwMode="auto">
          <a:xfrm>
            <a:off x="1924050" y="3562350"/>
            <a:ext cx="1028700" cy="2609850"/>
            <a:chOff x="1008" y="2424"/>
            <a:chExt cx="648" cy="1644"/>
          </a:xfrm>
        </p:grpSpPr>
        <p:grpSp>
          <p:nvGrpSpPr>
            <p:cNvPr id="24610" name="Group 5">
              <a:extLst>
                <a:ext uri="{FF2B5EF4-FFF2-40B4-BE49-F238E27FC236}">
                  <a16:creationId xmlns:a16="http://schemas.microsoft.com/office/drawing/2014/main" id="{D5AA3486-BB8B-0445-9698-E4C16A5159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424"/>
              <a:ext cx="648" cy="1644"/>
              <a:chOff x="2172" y="936"/>
              <a:chExt cx="648" cy="1644"/>
            </a:xfrm>
          </p:grpSpPr>
          <p:sp>
            <p:nvSpPr>
              <p:cNvPr id="24612" name="Freeform 6">
                <a:extLst>
                  <a:ext uri="{FF2B5EF4-FFF2-40B4-BE49-F238E27FC236}">
                    <a16:creationId xmlns:a16="http://schemas.microsoft.com/office/drawing/2014/main" id="{EC7FBE1D-E4F6-3A41-803F-799D52F84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936"/>
                <a:ext cx="480" cy="1644"/>
              </a:xfrm>
              <a:custGeom>
                <a:avLst/>
                <a:gdLst>
                  <a:gd name="T0" fmla="*/ 0 w 480"/>
                  <a:gd name="T1" fmla="*/ 1164 h 1644"/>
                  <a:gd name="T2" fmla="*/ 480 w 480"/>
                  <a:gd name="T3" fmla="*/ 1644 h 1644"/>
                  <a:gd name="T4" fmla="*/ 480 w 480"/>
                  <a:gd name="T5" fmla="*/ 480 h 1644"/>
                  <a:gd name="T6" fmla="*/ 0 w 480"/>
                  <a:gd name="T7" fmla="*/ 0 h 1644"/>
                  <a:gd name="T8" fmla="*/ 0 w 480"/>
                  <a:gd name="T9" fmla="*/ 1164 h 1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0" h="1644">
                    <a:moveTo>
                      <a:pt x="0" y="1164"/>
                    </a:moveTo>
                    <a:lnTo>
                      <a:pt x="480" y="1644"/>
                    </a:lnTo>
                    <a:lnTo>
                      <a:pt x="480" y="480"/>
                    </a:lnTo>
                    <a:lnTo>
                      <a:pt x="0" y="0"/>
                    </a:lnTo>
                    <a:lnTo>
                      <a:pt x="0" y="11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00"/>
                  </a:gs>
                  <a:gs pos="100000">
                    <a:srgbClr val="00BA00"/>
                  </a:gs>
                </a:gsLst>
                <a:lin ang="2700000" scaled="1"/>
              </a:gra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  <p:sp>
            <p:nvSpPr>
              <p:cNvPr id="24613" name="Freeform 7">
                <a:extLst>
                  <a:ext uri="{FF2B5EF4-FFF2-40B4-BE49-F238E27FC236}">
                    <a16:creationId xmlns:a16="http://schemas.microsoft.com/office/drawing/2014/main" id="{F6228BC4-D1F9-FD4F-8EEE-101C607A8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948"/>
                <a:ext cx="648" cy="468"/>
              </a:xfrm>
              <a:custGeom>
                <a:avLst/>
                <a:gdLst>
                  <a:gd name="T0" fmla="*/ 234 w 636"/>
                  <a:gd name="T1" fmla="*/ 0 h 456"/>
                  <a:gd name="T2" fmla="*/ 825 w 636"/>
                  <a:gd name="T3" fmla="*/ 656 h 456"/>
                  <a:gd name="T4" fmla="*/ 593 w 636"/>
                  <a:gd name="T5" fmla="*/ 656 h 456"/>
                  <a:gd name="T6" fmla="*/ 0 w 636"/>
                  <a:gd name="T7" fmla="*/ 0 h 456"/>
                  <a:gd name="T8" fmla="*/ 234 w 636"/>
                  <a:gd name="T9" fmla="*/ 0 h 4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6" h="456">
                    <a:moveTo>
                      <a:pt x="180" y="0"/>
                    </a:moveTo>
                    <a:lnTo>
                      <a:pt x="636" y="456"/>
                    </a:lnTo>
                    <a:lnTo>
                      <a:pt x="456" y="456"/>
                    </a:lnTo>
                    <a:lnTo>
                      <a:pt x="0" y="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0FF00"/>
              </a:solidFill>
              <a:ln w="952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  <p:sp>
            <p:nvSpPr>
              <p:cNvPr id="10278" name="Rectangle 8">
                <a:extLst>
                  <a:ext uri="{FF2B5EF4-FFF2-40B4-BE49-F238E27FC236}">
                    <a16:creationId xmlns:a16="http://schemas.microsoft.com/office/drawing/2014/main" id="{83F11BAC-0DE2-FE4C-B4F8-BE6489C32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416"/>
                <a:ext cx="168" cy="1152"/>
              </a:xfrm>
              <a:prstGeom prst="rect">
                <a:avLst/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76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10275" name="Line 9">
              <a:extLst>
                <a:ext uri="{FF2B5EF4-FFF2-40B4-BE49-F238E27FC236}">
                  <a16:creationId xmlns:a16="http://schemas.microsoft.com/office/drawing/2014/main" id="{4B16F3E8-A356-1D4B-B216-8AA50AFB0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2" y="2712"/>
              <a:ext cx="0" cy="9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6394" name="Group 10">
            <a:extLst>
              <a:ext uri="{FF2B5EF4-FFF2-40B4-BE49-F238E27FC236}">
                <a16:creationId xmlns:a16="http://schemas.microsoft.com/office/drawing/2014/main" id="{71B9CBF9-B324-8C40-B6C9-CBEB7AEB70CC}"/>
              </a:ext>
            </a:extLst>
          </p:cNvPr>
          <p:cNvGrpSpPr>
            <a:grpSpLocks/>
          </p:cNvGrpSpPr>
          <p:nvPr/>
        </p:nvGrpSpPr>
        <p:grpSpPr bwMode="auto">
          <a:xfrm>
            <a:off x="933450" y="4591050"/>
            <a:ext cx="1295400" cy="381000"/>
            <a:chOff x="3012" y="828"/>
            <a:chExt cx="816" cy="240"/>
          </a:xfrm>
        </p:grpSpPr>
        <p:sp>
          <p:nvSpPr>
            <p:cNvPr id="10270" name="Line 11">
              <a:extLst>
                <a:ext uri="{FF2B5EF4-FFF2-40B4-BE49-F238E27FC236}">
                  <a16:creationId xmlns:a16="http://schemas.microsoft.com/office/drawing/2014/main" id="{3601F6C6-2F26-3F4C-8893-CF41123EC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2" y="948"/>
              <a:ext cx="81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271" name="Line 12">
              <a:extLst>
                <a:ext uri="{FF2B5EF4-FFF2-40B4-BE49-F238E27FC236}">
                  <a16:creationId xmlns:a16="http://schemas.microsoft.com/office/drawing/2014/main" id="{91373AB2-0292-6041-BB17-42843E40DD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0" y="840"/>
              <a:ext cx="108" cy="228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272" name="Line 13">
              <a:extLst>
                <a:ext uri="{FF2B5EF4-FFF2-40B4-BE49-F238E27FC236}">
                  <a16:creationId xmlns:a16="http://schemas.microsoft.com/office/drawing/2014/main" id="{358FC87E-BBF4-AA4C-9394-F42C23665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828"/>
              <a:ext cx="108" cy="228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273" name="Line 14">
              <a:extLst>
                <a:ext uri="{FF2B5EF4-FFF2-40B4-BE49-F238E27FC236}">
                  <a16:creationId xmlns:a16="http://schemas.microsoft.com/office/drawing/2014/main" id="{4B4D5439-9FCC-F74F-906F-716F5D86C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828"/>
              <a:ext cx="108" cy="228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6399" name="Group 15">
            <a:extLst>
              <a:ext uri="{FF2B5EF4-FFF2-40B4-BE49-F238E27FC236}">
                <a16:creationId xmlns:a16="http://schemas.microsoft.com/office/drawing/2014/main" id="{111EA8E5-290E-E545-AF98-E4E9379B310B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3905250"/>
            <a:ext cx="838200" cy="1638300"/>
            <a:chOff x="3588" y="312"/>
            <a:chExt cx="528" cy="1032"/>
          </a:xfrm>
        </p:grpSpPr>
        <p:grpSp>
          <p:nvGrpSpPr>
            <p:cNvPr id="24602" name="Group 16">
              <a:extLst>
                <a:ext uri="{FF2B5EF4-FFF2-40B4-BE49-F238E27FC236}">
                  <a16:creationId xmlns:a16="http://schemas.microsoft.com/office/drawing/2014/main" id="{4D8BBFA3-9F7C-4D40-B1A5-8EFB6CEDB3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6" y="388"/>
              <a:ext cx="233" cy="344"/>
              <a:chOff x="3776" y="388"/>
              <a:chExt cx="233" cy="344"/>
            </a:xfrm>
          </p:grpSpPr>
          <p:graphicFrame>
            <p:nvGraphicFramePr>
              <p:cNvPr id="24604" name="Object 17">
                <a:extLst>
                  <a:ext uri="{FF2B5EF4-FFF2-40B4-BE49-F238E27FC236}">
                    <a16:creationId xmlns:a16="http://schemas.microsoft.com/office/drawing/2014/main" id="{7BFF532F-06C6-0A42-82C0-84E8219380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76" y="388"/>
              <a:ext cx="233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05" name="公式" r:id="rId3" imgW="38100" imgH="101600" progId="Equation.3">
                      <p:embed/>
                    </p:oleObj>
                  </mc:Choice>
                  <mc:Fallback>
                    <p:oleObj name="公式" r:id="rId3" imgW="38100" imgH="1016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6" y="388"/>
                            <a:ext cx="233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05" name="Freeform 18">
                <a:extLst>
                  <a:ext uri="{FF2B5EF4-FFF2-40B4-BE49-F238E27FC236}">
                    <a16:creationId xmlns:a16="http://schemas.microsoft.com/office/drawing/2014/main" id="{F1EE0E1A-1A9B-1449-8EA9-856A795B2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" y="648"/>
                <a:ext cx="72" cy="84"/>
              </a:xfrm>
              <a:custGeom>
                <a:avLst/>
                <a:gdLst>
                  <a:gd name="T0" fmla="*/ 0 w 72"/>
                  <a:gd name="T1" fmla="*/ 0 h 84"/>
                  <a:gd name="T2" fmla="*/ 72 w 72"/>
                  <a:gd name="T3" fmla="*/ 84 h 8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2" h="84">
                    <a:moveTo>
                      <a:pt x="0" y="0"/>
                    </a:moveTo>
                    <a:cubicBezTo>
                      <a:pt x="37" y="25"/>
                      <a:pt x="52" y="45"/>
                      <a:pt x="72" y="84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N"/>
              </a:p>
            </p:txBody>
          </p:sp>
        </p:grpSp>
        <p:sp>
          <p:nvSpPr>
            <p:cNvPr id="10267" name="Line 19">
              <a:extLst>
                <a:ext uri="{FF2B5EF4-FFF2-40B4-BE49-F238E27FC236}">
                  <a16:creationId xmlns:a16="http://schemas.microsoft.com/office/drawing/2014/main" id="{9540FF29-689D-EF42-BFB4-C64C061D8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" y="312"/>
              <a:ext cx="528" cy="10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6404" name="Group 20">
            <a:extLst>
              <a:ext uri="{FF2B5EF4-FFF2-40B4-BE49-F238E27FC236}">
                <a16:creationId xmlns:a16="http://schemas.microsoft.com/office/drawing/2014/main" id="{6A415E97-7B05-264A-943C-226708C9F80E}"/>
              </a:ext>
            </a:extLst>
          </p:cNvPr>
          <p:cNvGrpSpPr>
            <a:grpSpLocks/>
          </p:cNvGrpSpPr>
          <p:nvPr/>
        </p:nvGrpSpPr>
        <p:grpSpPr bwMode="auto">
          <a:xfrm>
            <a:off x="2933700" y="4572000"/>
            <a:ext cx="1295400" cy="457200"/>
            <a:chOff x="1848" y="2880"/>
            <a:chExt cx="816" cy="288"/>
          </a:xfrm>
        </p:grpSpPr>
        <p:sp>
          <p:nvSpPr>
            <p:cNvPr id="10262" name="Line 21">
              <a:extLst>
                <a:ext uri="{FF2B5EF4-FFF2-40B4-BE49-F238E27FC236}">
                  <a16:creationId xmlns:a16="http://schemas.microsoft.com/office/drawing/2014/main" id="{8E35F173-3E8B-0F4E-B6A6-D2708E14E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3024"/>
              <a:ext cx="81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263" name="Line 22">
              <a:extLst>
                <a:ext uri="{FF2B5EF4-FFF2-40B4-BE49-F238E27FC236}">
                  <a16:creationId xmlns:a16="http://schemas.microsoft.com/office/drawing/2014/main" id="{AAA47331-B055-D842-ADB6-91BFCFE08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880"/>
              <a:ext cx="72" cy="27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264" name="Line 23">
              <a:extLst>
                <a:ext uri="{FF2B5EF4-FFF2-40B4-BE49-F238E27FC236}">
                  <a16:creationId xmlns:a16="http://schemas.microsoft.com/office/drawing/2014/main" id="{96EC73B3-E3E2-E640-9E83-34A5024E0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2880"/>
              <a:ext cx="72" cy="27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265" name="Line 24">
              <a:extLst>
                <a:ext uri="{FF2B5EF4-FFF2-40B4-BE49-F238E27FC236}">
                  <a16:creationId xmlns:a16="http://schemas.microsoft.com/office/drawing/2014/main" id="{12B06B62-F146-3C4B-870B-471272C19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92"/>
              <a:ext cx="72" cy="27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16409" name="Group 25">
            <a:extLst>
              <a:ext uri="{FF2B5EF4-FFF2-40B4-BE49-F238E27FC236}">
                <a16:creationId xmlns:a16="http://schemas.microsoft.com/office/drawing/2014/main" id="{F5876703-416B-BC49-89F8-A498F297A3AB}"/>
              </a:ext>
            </a:extLst>
          </p:cNvPr>
          <p:cNvGrpSpPr>
            <a:grpSpLocks/>
          </p:cNvGrpSpPr>
          <p:nvPr/>
        </p:nvGrpSpPr>
        <p:grpSpPr bwMode="auto">
          <a:xfrm>
            <a:off x="5276850" y="2838450"/>
            <a:ext cx="2473325" cy="3143250"/>
            <a:chOff x="3324" y="1788"/>
            <a:chExt cx="1558" cy="1980"/>
          </a:xfrm>
        </p:grpSpPr>
        <p:sp>
          <p:nvSpPr>
            <p:cNvPr id="10257" name="Rectangle 26">
              <a:extLst>
                <a:ext uri="{FF2B5EF4-FFF2-40B4-BE49-F238E27FC236}">
                  <a16:creationId xmlns:a16="http://schemas.microsoft.com/office/drawing/2014/main" id="{60155AFC-3F3A-F840-B8BB-3E1AE8548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280"/>
              <a:ext cx="1104" cy="1488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258" name="Line 27">
              <a:extLst>
                <a:ext uri="{FF2B5EF4-FFF2-40B4-BE49-F238E27FC236}">
                  <a16:creationId xmlns:a16="http://schemas.microsoft.com/office/drawing/2014/main" id="{9803309E-9B50-CB49-B3EA-4C3847F33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4" y="3024"/>
              <a:ext cx="110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259" name="Line 28">
              <a:extLst>
                <a:ext uri="{FF2B5EF4-FFF2-40B4-BE49-F238E27FC236}">
                  <a16:creationId xmlns:a16="http://schemas.microsoft.com/office/drawing/2014/main" id="{B9D7CBC8-DA81-F349-B67B-A5C6CDA12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280"/>
              <a:ext cx="0" cy="148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graphicFrame>
          <p:nvGraphicFramePr>
            <p:cNvPr id="24596" name="Object 29">
              <a:extLst>
                <a:ext uri="{FF2B5EF4-FFF2-40B4-BE49-F238E27FC236}">
                  <a16:creationId xmlns:a16="http://schemas.microsoft.com/office/drawing/2014/main" id="{B053AAC0-0614-124C-BE4B-0371482048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2784"/>
            <a:ext cx="466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6" name="公式" r:id="rId5" imgW="114300" imgH="165100" progId="Equation.3">
                    <p:embed/>
                  </p:oleObj>
                </mc:Choice>
                <mc:Fallback>
                  <p:oleObj name="公式" r:id="rId5" imgW="114300" imgH="1651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784"/>
                          <a:ext cx="466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30">
              <a:extLst>
                <a:ext uri="{FF2B5EF4-FFF2-40B4-BE49-F238E27FC236}">
                  <a16:creationId xmlns:a16="http://schemas.microsoft.com/office/drawing/2014/main" id="{9E47A9BD-C3C5-4340-920A-58A9D700BB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4" y="1788"/>
            <a:ext cx="466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7" name="公式" r:id="rId7" imgW="114300" imgH="165100" progId="Equation.3">
                    <p:embed/>
                  </p:oleObj>
                </mc:Choice>
                <mc:Fallback>
                  <p:oleObj name="公式" r:id="rId7" imgW="114300" imgH="1651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4" y="1788"/>
                          <a:ext cx="466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15" name="Line 31">
            <a:extLst>
              <a:ext uri="{FF2B5EF4-FFF2-40B4-BE49-F238E27FC236}">
                <a16:creationId xmlns:a16="http://schemas.microsoft.com/office/drawing/2014/main" id="{C16CE100-C787-5044-852A-B671A0E21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6850" y="3600450"/>
            <a:ext cx="1752600" cy="23812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6416" name="Line 32">
            <a:extLst>
              <a:ext uri="{FF2B5EF4-FFF2-40B4-BE49-F238E27FC236}">
                <a16:creationId xmlns:a16="http://schemas.microsoft.com/office/drawing/2014/main" id="{E6F5736E-1DF0-344D-AB4E-D49E113DC4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0750" y="4533900"/>
            <a:ext cx="171450" cy="381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graphicFrame>
        <p:nvGraphicFramePr>
          <p:cNvPr id="16417" name="Object 33">
            <a:extLst>
              <a:ext uri="{FF2B5EF4-FFF2-40B4-BE49-F238E27FC236}">
                <a16:creationId xmlns:a16="http://schemas.microsoft.com/office/drawing/2014/main" id="{FA0A9BE0-D69E-3642-9689-357C298AF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9600" y="3854450"/>
          <a:ext cx="4381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8" name="公式" r:id="rId9" imgW="38100" imgH="101600" progId="Equation.3">
                  <p:embed/>
                </p:oleObj>
              </mc:Choice>
              <mc:Fallback>
                <p:oleObj name="公式" r:id="rId9" imgW="38100" imgH="101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854450"/>
                        <a:ext cx="4381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18" name="Group 34">
            <a:extLst>
              <a:ext uri="{FF2B5EF4-FFF2-40B4-BE49-F238E27FC236}">
                <a16:creationId xmlns:a16="http://schemas.microsoft.com/office/drawing/2014/main" id="{EAF0439F-8E1D-2D40-AECD-5FCD21E2793C}"/>
              </a:ext>
            </a:extLst>
          </p:cNvPr>
          <p:cNvGrpSpPr>
            <a:grpSpLocks/>
          </p:cNvGrpSpPr>
          <p:nvPr/>
        </p:nvGrpSpPr>
        <p:grpSpPr bwMode="auto">
          <a:xfrm>
            <a:off x="5276850" y="3619500"/>
            <a:ext cx="1733550" cy="2381250"/>
            <a:chOff x="3324" y="2280"/>
            <a:chExt cx="1092" cy="1500"/>
          </a:xfrm>
        </p:grpSpPr>
        <p:sp>
          <p:nvSpPr>
            <p:cNvPr id="10254" name="Line 35">
              <a:extLst>
                <a:ext uri="{FF2B5EF4-FFF2-40B4-BE49-F238E27FC236}">
                  <a16:creationId xmlns:a16="http://schemas.microsoft.com/office/drawing/2014/main" id="{F44EC232-3183-704F-8537-0D035AF3E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4" y="2280"/>
              <a:ext cx="1092" cy="150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dash"/>
              <a:round/>
              <a:headEnd type="triangl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graphicFrame>
          <p:nvGraphicFramePr>
            <p:cNvPr id="24591" name="Object 36">
              <a:extLst>
                <a:ext uri="{FF2B5EF4-FFF2-40B4-BE49-F238E27FC236}">
                  <a16:creationId xmlns:a16="http://schemas.microsoft.com/office/drawing/2014/main" id="{C1E57C84-2A2C-2B49-B313-65E5C6D45A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2" y="2416"/>
            <a:ext cx="27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9" name="公式" r:id="rId11" imgW="38100" imgH="101600" progId="Equation.3">
                    <p:embed/>
                  </p:oleObj>
                </mc:Choice>
                <mc:Fallback>
                  <p:oleObj name="公式" r:id="rId11" imgW="38100" imgH="1016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" y="2416"/>
                          <a:ext cx="276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6" name="Line 37">
              <a:extLst>
                <a:ext uri="{FF2B5EF4-FFF2-40B4-BE49-F238E27FC236}">
                  <a16:creationId xmlns:a16="http://schemas.microsoft.com/office/drawing/2014/main" id="{20604DBC-0BE5-5445-A4BA-687F672C57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76698" flipV="1">
              <a:off x="3888" y="2832"/>
              <a:ext cx="108" cy="2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6422" name="Text Box 38">
            <a:extLst>
              <a:ext uri="{FF2B5EF4-FFF2-40B4-BE49-F238E27FC236}">
                <a16:creationId xmlns:a16="http://schemas.microsoft.com/office/drawing/2014/main" id="{D4C1BF48-66F2-B741-8F54-9E3AA0D4A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5750"/>
            <a:ext cx="2952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zh-CN" altLang="en-US" sz="4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讨论：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16422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1346</Words>
  <Application>Microsoft Macintosh PowerPoint</Application>
  <PresentationFormat>On-screen Show (4:3)</PresentationFormat>
  <Paragraphs>150</Paragraphs>
  <Slides>28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楷体</vt:lpstr>
      <vt:lpstr>黑体</vt:lpstr>
      <vt:lpstr>宋体</vt:lpstr>
      <vt:lpstr>华文楷体</vt:lpstr>
      <vt:lpstr>Monotype Sorts</vt:lpstr>
      <vt:lpstr>Symbol</vt:lpstr>
      <vt:lpstr>Times New Roman</vt:lpstr>
      <vt:lpstr>Wingdings</vt:lpstr>
      <vt:lpstr>默认设计模板</vt:lpstr>
      <vt:lpstr>公式</vt:lpstr>
      <vt:lpstr>Equation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 </vt:lpstr>
      <vt:lpstr>PowerPoint Presentation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Homework</vt:lpstr>
    </vt:vector>
  </TitlesOfParts>
  <Company>Legend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Legend User</dc:creator>
  <cp:lastModifiedBy>Microsoft Office User</cp:lastModifiedBy>
  <cp:revision>43</cp:revision>
  <dcterms:created xsi:type="dcterms:W3CDTF">2006-11-09T14:17:20Z</dcterms:created>
  <dcterms:modified xsi:type="dcterms:W3CDTF">2022-05-11T03:14:56Z</dcterms:modified>
</cp:coreProperties>
</file>