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448" r:id="rId3"/>
    <p:sldId id="335" r:id="rId4"/>
    <p:sldId id="331" r:id="rId5"/>
    <p:sldId id="332" r:id="rId6"/>
    <p:sldId id="333" r:id="rId7"/>
    <p:sldId id="334" r:id="rId8"/>
    <p:sldId id="327" r:id="rId9"/>
    <p:sldId id="341" r:id="rId10"/>
    <p:sldId id="403" r:id="rId11"/>
    <p:sldId id="342" r:id="rId12"/>
    <p:sldId id="343" r:id="rId13"/>
    <p:sldId id="344" r:id="rId14"/>
    <p:sldId id="262" r:id="rId15"/>
    <p:sldId id="348" r:id="rId16"/>
    <p:sldId id="349" r:id="rId17"/>
    <p:sldId id="350" r:id="rId18"/>
    <p:sldId id="404" r:id="rId19"/>
    <p:sldId id="304" r:id="rId20"/>
    <p:sldId id="305" r:id="rId21"/>
    <p:sldId id="417" r:id="rId22"/>
    <p:sldId id="407" r:id="rId23"/>
    <p:sldId id="411" r:id="rId24"/>
    <p:sldId id="360" r:id="rId25"/>
    <p:sldId id="439" r:id="rId26"/>
    <p:sldId id="366" r:id="rId27"/>
    <p:sldId id="452" r:id="rId28"/>
    <p:sldId id="409" r:id="rId29"/>
    <p:sldId id="410" r:id="rId30"/>
    <p:sldId id="413" r:id="rId31"/>
    <p:sldId id="414" r:id="rId32"/>
    <p:sldId id="415" r:id="rId33"/>
    <p:sldId id="441" r:id="rId34"/>
    <p:sldId id="442" r:id="rId35"/>
    <p:sldId id="443" r:id="rId36"/>
    <p:sldId id="375" r:id="rId37"/>
    <p:sldId id="440" r:id="rId38"/>
    <p:sldId id="376" r:id="rId39"/>
    <p:sldId id="444" r:id="rId40"/>
    <p:sldId id="321" r:id="rId41"/>
    <p:sldId id="322" r:id="rId42"/>
    <p:sldId id="419" r:id="rId43"/>
    <p:sldId id="420" r:id="rId44"/>
    <p:sldId id="421" r:id="rId45"/>
    <p:sldId id="422" r:id="rId46"/>
    <p:sldId id="377" r:id="rId47"/>
    <p:sldId id="445" r:id="rId48"/>
    <p:sldId id="381" r:id="rId49"/>
    <p:sldId id="382" r:id="rId50"/>
    <p:sldId id="383" r:id="rId51"/>
    <p:sldId id="384" r:id="rId52"/>
    <p:sldId id="385" r:id="rId53"/>
    <p:sldId id="386" r:id="rId54"/>
    <p:sldId id="446" r:id="rId55"/>
    <p:sldId id="387" r:id="rId56"/>
    <p:sldId id="388" r:id="rId57"/>
    <p:sldId id="389" r:id="rId58"/>
    <p:sldId id="390" r:id="rId59"/>
    <p:sldId id="391" r:id="rId60"/>
    <p:sldId id="425" r:id="rId61"/>
    <p:sldId id="426" r:id="rId62"/>
    <p:sldId id="447" r:id="rId63"/>
    <p:sldId id="428" r:id="rId64"/>
    <p:sldId id="429" r:id="rId65"/>
    <p:sldId id="394" r:id="rId66"/>
    <p:sldId id="395" r:id="rId67"/>
    <p:sldId id="396" r:id="rId68"/>
    <p:sldId id="397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53" r:id="rId7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6"/>
    <p:restoredTop sz="94467"/>
  </p:normalViewPr>
  <p:slideViewPr>
    <p:cSldViewPr>
      <p:cViewPr varScale="1">
        <p:scale>
          <a:sx n="77" d="100"/>
          <a:sy n="77" d="100"/>
        </p:scale>
        <p:origin x="16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9.wmf"/><Relationship Id="rId6" Type="http://schemas.openxmlformats.org/officeDocument/2006/relationships/image" Target="../media/image60.wmf"/><Relationship Id="rId5" Type="http://schemas.openxmlformats.org/officeDocument/2006/relationships/image" Target="../media/image38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38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image" Target="../media/image38.wmf"/><Relationship Id="rId1" Type="http://schemas.openxmlformats.org/officeDocument/2006/relationships/image" Target="../media/image65.wmf"/><Relationship Id="rId6" Type="http://schemas.openxmlformats.org/officeDocument/2006/relationships/image" Target="../media/image72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5.wmf"/><Relationship Id="rId5" Type="http://schemas.openxmlformats.org/officeDocument/2006/relationships/image" Target="../media/image80.wmf"/><Relationship Id="rId10" Type="http://schemas.openxmlformats.org/officeDocument/2006/relationships/image" Target="../media/image84.wmf"/><Relationship Id="rId4" Type="http://schemas.openxmlformats.org/officeDocument/2006/relationships/image" Target="../media/image79.wmf"/><Relationship Id="rId9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3" Type="http://schemas.openxmlformats.org/officeDocument/2006/relationships/image" Target="../media/image38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2" Type="http://schemas.openxmlformats.org/officeDocument/2006/relationships/image" Target="../media/image94.wmf"/><Relationship Id="rId16" Type="http://schemas.openxmlformats.org/officeDocument/2006/relationships/image" Target="../media/image107.emf"/><Relationship Id="rId1" Type="http://schemas.openxmlformats.org/officeDocument/2006/relationships/image" Target="../media/image93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5" Type="http://schemas.openxmlformats.org/officeDocument/2006/relationships/image" Target="../media/image10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Relationship Id="rId14" Type="http://schemas.openxmlformats.org/officeDocument/2006/relationships/image" Target="../media/image10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4.wmf"/><Relationship Id="rId3" Type="http://schemas.openxmlformats.org/officeDocument/2006/relationships/image" Target="../media/image108.wmf"/><Relationship Id="rId7" Type="http://schemas.openxmlformats.org/officeDocument/2006/relationships/image" Target="../media/image94.wmf"/><Relationship Id="rId12" Type="http://schemas.openxmlformats.org/officeDocument/2006/relationships/image" Target="../media/image103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0.wmf"/><Relationship Id="rId11" Type="http://schemas.openxmlformats.org/officeDocument/2006/relationships/image" Target="../media/image102.wmf"/><Relationship Id="rId5" Type="http://schemas.openxmlformats.org/officeDocument/2006/relationships/image" Target="../media/image110.wmf"/><Relationship Id="rId10" Type="http://schemas.openxmlformats.org/officeDocument/2006/relationships/image" Target="../media/image101.wmf"/><Relationship Id="rId4" Type="http://schemas.openxmlformats.org/officeDocument/2006/relationships/image" Target="../media/image109.wmf"/><Relationship Id="rId9" Type="http://schemas.openxmlformats.org/officeDocument/2006/relationships/image" Target="../media/image38.wmf"/><Relationship Id="rId1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05.wmf"/><Relationship Id="rId1" Type="http://schemas.openxmlformats.org/officeDocument/2006/relationships/image" Target="../media/image111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12.wmf"/><Relationship Id="rId18" Type="http://schemas.openxmlformats.org/officeDocument/2006/relationships/image" Target="../media/image11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12" Type="http://schemas.openxmlformats.org/officeDocument/2006/relationships/image" Target="../media/image105.wmf"/><Relationship Id="rId17" Type="http://schemas.openxmlformats.org/officeDocument/2006/relationships/image" Target="../media/image116.wmf"/><Relationship Id="rId2" Type="http://schemas.openxmlformats.org/officeDocument/2006/relationships/image" Target="../media/image121.wmf"/><Relationship Id="rId16" Type="http://schemas.openxmlformats.org/officeDocument/2006/relationships/image" Target="../media/image115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11.wmf"/><Relationship Id="rId5" Type="http://schemas.openxmlformats.org/officeDocument/2006/relationships/image" Target="../media/image124.wmf"/><Relationship Id="rId15" Type="http://schemas.openxmlformats.org/officeDocument/2006/relationships/image" Target="../media/image114.wmf"/><Relationship Id="rId10" Type="http://schemas.openxmlformats.org/officeDocument/2006/relationships/image" Target="../media/image129.wmf"/><Relationship Id="rId19" Type="http://schemas.openxmlformats.org/officeDocument/2006/relationships/image" Target="../media/image118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Relationship Id="rId14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1.wmf"/><Relationship Id="rId7" Type="http://schemas.openxmlformats.org/officeDocument/2006/relationships/image" Target="../media/image114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05.wmf"/><Relationship Id="rId9" Type="http://schemas.openxmlformats.org/officeDocument/2006/relationships/image" Target="../media/image11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wmf"/><Relationship Id="rId1" Type="http://schemas.openxmlformats.org/officeDocument/2006/relationships/image" Target="../media/image133.png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image" Target="../media/image148.e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12" Type="http://schemas.openxmlformats.org/officeDocument/2006/relationships/image" Target="../media/image147.wmf"/><Relationship Id="rId2" Type="http://schemas.openxmlformats.org/officeDocument/2006/relationships/image" Target="../media/image137.emf"/><Relationship Id="rId1" Type="http://schemas.openxmlformats.org/officeDocument/2006/relationships/image" Target="../media/image136.wmf"/><Relationship Id="rId6" Type="http://schemas.openxmlformats.org/officeDocument/2006/relationships/image" Target="../media/image141.emf"/><Relationship Id="rId11" Type="http://schemas.openxmlformats.org/officeDocument/2006/relationships/image" Target="../media/image146.wmf"/><Relationship Id="rId5" Type="http://schemas.openxmlformats.org/officeDocument/2006/relationships/image" Target="../media/image140.wmf"/><Relationship Id="rId15" Type="http://schemas.openxmlformats.org/officeDocument/2006/relationships/image" Target="../media/image150.wmf"/><Relationship Id="rId10" Type="http://schemas.openxmlformats.org/officeDocument/2006/relationships/image" Target="../media/image145.emf"/><Relationship Id="rId4" Type="http://schemas.openxmlformats.org/officeDocument/2006/relationships/image" Target="../media/image139.emf"/><Relationship Id="rId9" Type="http://schemas.openxmlformats.org/officeDocument/2006/relationships/image" Target="../media/image144.emf"/><Relationship Id="rId14" Type="http://schemas.openxmlformats.org/officeDocument/2006/relationships/image" Target="../media/image14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pn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11" Type="http://schemas.openxmlformats.org/officeDocument/2006/relationships/image" Target="../media/image172.wmf"/><Relationship Id="rId5" Type="http://schemas.openxmlformats.org/officeDocument/2006/relationships/image" Target="../media/image166.wmf"/><Relationship Id="rId10" Type="http://schemas.openxmlformats.org/officeDocument/2006/relationships/image" Target="../media/image171.wmf"/><Relationship Id="rId4" Type="http://schemas.openxmlformats.org/officeDocument/2006/relationships/image" Target="../media/image165.wmf"/><Relationship Id="rId9" Type="http://schemas.openxmlformats.org/officeDocument/2006/relationships/image" Target="../media/image17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e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image" Target="../media/image202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12" Type="http://schemas.openxmlformats.org/officeDocument/2006/relationships/image" Target="../media/image201.wmf"/><Relationship Id="rId2" Type="http://schemas.openxmlformats.org/officeDocument/2006/relationships/image" Target="../media/image191.wmf"/><Relationship Id="rId16" Type="http://schemas.openxmlformats.org/officeDocument/2006/relationships/image" Target="../media/image187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5" Type="http://schemas.openxmlformats.org/officeDocument/2006/relationships/image" Target="../media/image189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Relationship Id="rId14" Type="http://schemas.openxmlformats.org/officeDocument/2006/relationships/image" Target="../media/image18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187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8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image" Target="../media/image211.wmf"/><Relationship Id="rId7" Type="http://schemas.openxmlformats.org/officeDocument/2006/relationships/image" Target="../media/image214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3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8.wmf"/><Relationship Id="rId7" Type="http://schemas.openxmlformats.org/officeDocument/2006/relationships/image" Target="../media/image221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08.wmf"/><Relationship Id="rId5" Type="http://schemas.openxmlformats.org/officeDocument/2006/relationships/image" Target="../media/image220.wmf"/><Relationship Id="rId10" Type="http://schemas.openxmlformats.org/officeDocument/2006/relationships/image" Target="../media/image224.wmf"/><Relationship Id="rId4" Type="http://schemas.openxmlformats.org/officeDocument/2006/relationships/image" Target="../media/image219.wmf"/><Relationship Id="rId9" Type="http://schemas.openxmlformats.org/officeDocument/2006/relationships/image" Target="../media/image223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11" Type="http://schemas.openxmlformats.org/officeDocument/2006/relationships/image" Target="../media/image235.wmf"/><Relationship Id="rId5" Type="http://schemas.openxmlformats.org/officeDocument/2006/relationships/image" Target="../media/image229.wmf"/><Relationship Id="rId10" Type="http://schemas.openxmlformats.org/officeDocument/2006/relationships/image" Target="../media/image234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image" Target="../media/image232.wmf"/><Relationship Id="rId7" Type="http://schemas.openxmlformats.org/officeDocument/2006/relationships/image" Target="../media/image226.wmf"/><Relationship Id="rId2" Type="http://schemas.openxmlformats.org/officeDocument/2006/relationships/image" Target="../media/image231.wmf"/><Relationship Id="rId1" Type="http://schemas.openxmlformats.org/officeDocument/2006/relationships/image" Target="../media/image236.wmf"/><Relationship Id="rId6" Type="http://schemas.openxmlformats.org/officeDocument/2006/relationships/image" Target="../media/image237.wmf"/><Relationship Id="rId5" Type="http://schemas.openxmlformats.org/officeDocument/2006/relationships/image" Target="../media/image234.wmf"/><Relationship Id="rId10" Type="http://schemas.openxmlformats.org/officeDocument/2006/relationships/image" Target="../media/image240.wmf"/><Relationship Id="rId4" Type="http://schemas.openxmlformats.org/officeDocument/2006/relationships/image" Target="../media/image233.wmf"/><Relationship Id="rId9" Type="http://schemas.openxmlformats.org/officeDocument/2006/relationships/image" Target="../media/image239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image" Target="../media/image252.wmf"/><Relationship Id="rId18" Type="http://schemas.openxmlformats.org/officeDocument/2006/relationships/image" Target="../media/image257.wmf"/><Relationship Id="rId3" Type="http://schemas.openxmlformats.org/officeDocument/2006/relationships/image" Target="../media/image243.wmf"/><Relationship Id="rId21" Type="http://schemas.openxmlformats.org/officeDocument/2006/relationships/image" Target="../media/image189.wmf"/><Relationship Id="rId7" Type="http://schemas.openxmlformats.org/officeDocument/2006/relationships/image" Target="../media/image247.wmf"/><Relationship Id="rId12" Type="http://schemas.openxmlformats.org/officeDocument/2006/relationships/image" Target="../media/image251.wmf"/><Relationship Id="rId17" Type="http://schemas.openxmlformats.org/officeDocument/2006/relationships/image" Target="../media/image256.emf"/><Relationship Id="rId2" Type="http://schemas.openxmlformats.org/officeDocument/2006/relationships/image" Target="../media/image242.wmf"/><Relationship Id="rId16" Type="http://schemas.openxmlformats.org/officeDocument/2006/relationships/image" Target="../media/image255.emf"/><Relationship Id="rId20" Type="http://schemas.openxmlformats.org/officeDocument/2006/relationships/image" Target="../media/image259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11" Type="http://schemas.openxmlformats.org/officeDocument/2006/relationships/image" Target="../media/image250.wmf"/><Relationship Id="rId5" Type="http://schemas.openxmlformats.org/officeDocument/2006/relationships/image" Target="../media/image245.wmf"/><Relationship Id="rId15" Type="http://schemas.openxmlformats.org/officeDocument/2006/relationships/image" Target="../media/image254.emf"/><Relationship Id="rId10" Type="http://schemas.openxmlformats.org/officeDocument/2006/relationships/image" Target="../media/image249.wmf"/><Relationship Id="rId19" Type="http://schemas.openxmlformats.org/officeDocument/2006/relationships/image" Target="../media/image258.wmf"/><Relationship Id="rId4" Type="http://schemas.openxmlformats.org/officeDocument/2006/relationships/image" Target="../media/image244.wmf"/><Relationship Id="rId9" Type="http://schemas.openxmlformats.org/officeDocument/2006/relationships/image" Target="../media/image94.wmf"/><Relationship Id="rId14" Type="http://schemas.openxmlformats.org/officeDocument/2006/relationships/image" Target="../media/image253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13" Type="http://schemas.openxmlformats.org/officeDocument/2006/relationships/image" Target="../media/image259.wmf"/><Relationship Id="rId3" Type="http://schemas.openxmlformats.org/officeDocument/2006/relationships/image" Target="../media/image262.wmf"/><Relationship Id="rId7" Type="http://schemas.openxmlformats.org/officeDocument/2006/relationships/image" Target="../media/image264.emf"/><Relationship Id="rId12" Type="http://schemas.openxmlformats.org/officeDocument/2006/relationships/image" Target="../media/image258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6" Type="http://schemas.openxmlformats.org/officeDocument/2006/relationships/image" Target="../media/image242.wmf"/><Relationship Id="rId11" Type="http://schemas.openxmlformats.org/officeDocument/2006/relationships/image" Target="../media/image257.wmf"/><Relationship Id="rId5" Type="http://schemas.openxmlformats.org/officeDocument/2006/relationships/image" Target="../media/image241.wmf"/><Relationship Id="rId10" Type="http://schemas.openxmlformats.org/officeDocument/2006/relationships/image" Target="../media/image267.emf"/><Relationship Id="rId4" Type="http://schemas.openxmlformats.org/officeDocument/2006/relationships/image" Target="../media/image263.wmf"/><Relationship Id="rId9" Type="http://schemas.openxmlformats.org/officeDocument/2006/relationships/image" Target="../media/image266.emf"/><Relationship Id="rId14" Type="http://schemas.openxmlformats.org/officeDocument/2006/relationships/image" Target="../media/image189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image" Target="../media/image270.emf"/><Relationship Id="rId7" Type="http://schemas.openxmlformats.org/officeDocument/2006/relationships/image" Target="../media/image274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10" Type="http://schemas.openxmlformats.org/officeDocument/2006/relationships/image" Target="../media/image277.wmf"/><Relationship Id="rId4" Type="http://schemas.openxmlformats.org/officeDocument/2006/relationships/image" Target="../media/image271.emf"/><Relationship Id="rId9" Type="http://schemas.openxmlformats.org/officeDocument/2006/relationships/image" Target="../media/image27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emf"/><Relationship Id="rId3" Type="http://schemas.openxmlformats.org/officeDocument/2006/relationships/image" Target="../media/image280.wmf"/><Relationship Id="rId7" Type="http://schemas.openxmlformats.org/officeDocument/2006/relationships/image" Target="../media/image282.e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281.wmf"/><Relationship Id="rId9" Type="http://schemas.openxmlformats.org/officeDocument/2006/relationships/image" Target="../media/image28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7" Type="http://schemas.openxmlformats.org/officeDocument/2006/relationships/image" Target="../media/image299.wmf"/><Relationship Id="rId2" Type="http://schemas.openxmlformats.org/officeDocument/2006/relationships/image" Target="../media/image294.wmf"/><Relationship Id="rId1" Type="http://schemas.openxmlformats.org/officeDocument/2006/relationships/image" Target="../media/image292.wmf"/><Relationship Id="rId6" Type="http://schemas.openxmlformats.org/officeDocument/2006/relationships/image" Target="../media/image298.wmf"/><Relationship Id="rId5" Type="http://schemas.openxmlformats.org/officeDocument/2006/relationships/image" Target="../media/image297.wmf"/><Relationship Id="rId4" Type="http://schemas.openxmlformats.org/officeDocument/2006/relationships/image" Target="../media/image296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image" Target="../media/image310.wmf"/><Relationship Id="rId3" Type="http://schemas.openxmlformats.org/officeDocument/2006/relationships/image" Target="../media/image302.wmf"/><Relationship Id="rId7" Type="http://schemas.openxmlformats.org/officeDocument/2006/relationships/image" Target="../media/image305.wmf"/><Relationship Id="rId12" Type="http://schemas.openxmlformats.org/officeDocument/2006/relationships/image" Target="../media/image309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4.wmf"/><Relationship Id="rId11" Type="http://schemas.openxmlformats.org/officeDocument/2006/relationships/image" Target="../media/image308.wmf"/><Relationship Id="rId5" Type="http://schemas.openxmlformats.org/officeDocument/2006/relationships/image" Target="../media/image303.wmf"/><Relationship Id="rId10" Type="http://schemas.openxmlformats.org/officeDocument/2006/relationships/image" Target="../media/image212.wmf"/><Relationship Id="rId4" Type="http://schemas.openxmlformats.org/officeDocument/2006/relationships/image" Target="../media/image55.wmf"/><Relationship Id="rId9" Type="http://schemas.openxmlformats.org/officeDocument/2006/relationships/image" Target="../media/image307.wmf"/><Relationship Id="rId14" Type="http://schemas.openxmlformats.org/officeDocument/2006/relationships/image" Target="../media/image246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13" Type="http://schemas.openxmlformats.org/officeDocument/2006/relationships/image" Target="../media/image316.wmf"/><Relationship Id="rId3" Type="http://schemas.openxmlformats.org/officeDocument/2006/relationships/image" Target="../media/image313.wmf"/><Relationship Id="rId7" Type="http://schemas.openxmlformats.org/officeDocument/2006/relationships/image" Target="../media/image315.wmf"/><Relationship Id="rId12" Type="http://schemas.openxmlformats.org/officeDocument/2006/relationships/image" Target="../media/image304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6" Type="http://schemas.openxmlformats.org/officeDocument/2006/relationships/image" Target="../media/image55.wmf"/><Relationship Id="rId11" Type="http://schemas.openxmlformats.org/officeDocument/2006/relationships/image" Target="../media/image303.wmf"/><Relationship Id="rId5" Type="http://schemas.openxmlformats.org/officeDocument/2006/relationships/image" Target="../media/image302.wmf"/><Relationship Id="rId10" Type="http://schemas.openxmlformats.org/officeDocument/2006/relationships/image" Target="../media/image301.wmf"/><Relationship Id="rId4" Type="http://schemas.openxmlformats.org/officeDocument/2006/relationships/image" Target="../media/image314.wmf"/><Relationship Id="rId9" Type="http://schemas.openxmlformats.org/officeDocument/2006/relationships/image" Target="../media/image30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319.wmf"/><Relationship Id="rId7" Type="http://schemas.openxmlformats.org/officeDocument/2006/relationships/image" Target="../media/image321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6" Type="http://schemas.openxmlformats.org/officeDocument/2006/relationships/image" Target="../media/image233.wmf"/><Relationship Id="rId5" Type="http://schemas.openxmlformats.org/officeDocument/2006/relationships/image" Target="../media/image320.wmf"/><Relationship Id="rId4" Type="http://schemas.openxmlformats.org/officeDocument/2006/relationships/image" Target="../media/image231.wmf"/><Relationship Id="rId9" Type="http://schemas.openxmlformats.org/officeDocument/2006/relationships/image" Target="../media/image322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image" Target="../media/image325.wmf"/><Relationship Id="rId7" Type="http://schemas.openxmlformats.org/officeDocument/2006/relationships/image" Target="../media/image329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28.wmf"/><Relationship Id="rId5" Type="http://schemas.openxmlformats.org/officeDocument/2006/relationships/image" Target="../media/image327.wmf"/><Relationship Id="rId10" Type="http://schemas.openxmlformats.org/officeDocument/2006/relationships/image" Target="../media/image331.wmf"/><Relationship Id="rId4" Type="http://schemas.openxmlformats.org/officeDocument/2006/relationships/image" Target="../media/image326.wmf"/><Relationship Id="rId9" Type="http://schemas.openxmlformats.org/officeDocument/2006/relationships/image" Target="../media/image330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3" Type="http://schemas.openxmlformats.org/officeDocument/2006/relationships/image" Target="../media/image334.wmf"/><Relationship Id="rId7" Type="http://schemas.openxmlformats.org/officeDocument/2006/relationships/image" Target="../media/image338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Relationship Id="rId6" Type="http://schemas.openxmlformats.org/officeDocument/2006/relationships/image" Target="../media/image337.wmf"/><Relationship Id="rId5" Type="http://schemas.openxmlformats.org/officeDocument/2006/relationships/image" Target="../media/image336.wmf"/><Relationship Id="rId4" Type="http://schemas.openxmlformats.org/officeDocument/2006/relationships/image" Target="../media/image335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13" Type="http://schemas.openxmlformats.org/officeDocument/2006/relationships/image" Target="../media/image351.emf"/><Relationship Id="rId3" Type="http://schemas.openxmlformats.org/officeDocument/2006/relationships/image" Target="../media/image233.wmf"/><Relationship Id="rId7" Type="http://schemas.openxmlformats.org/officeDocument/2006/relationships/image" Target="../media/image345.wmf"/><Relationship Id="rId12" Type="http://schemas.openxmlformats.org/officeDocument/2006/relationships/image" Target="../media/image350.wmf"/><Relationship Id="rId2" Type="http://schemas.openxmlformats.org/officeDocument/2006/relationships/image" Target="../media/image341.emf"/><Relationship Id="rId1" Type="http://schemas.openxmlformats.org/officeDocument/2006/relationships/image" Target="../media/image340.emf"/><Relationship Id="rId6" Type="http://schemas.openxmlformats.org/officeDocument/2006/relationships/image" Target="../media/image344.wmf"/><Relationship Id="rId11" Type="http://schemas.openxmlformats.org/officeDocument/2006/relationships/image" Target="../media/image349.wmf"/><Relationship Id="rId5" Type="http://schemas.openxmlformats.org/officeDocument/2006/relationships/image" Target="../media/image343.wmf"/><Relationship Id="rId10" Type="http://schemas.openxmlformats.org/officeDocument/2006/relationships/image" Target="../media/image348.wmf"/><Relationship Id="rId4" Type="http://schemas.openxmlformats.org/officeDocument/2006/relationships/image" Target="../media/image342.emf"/><Relationship Id="rId9" Type="http://schemas.openxmlformats.org/officeDocument/2006/relationships/image" Target="../media/image347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image" Target="../media/image362.emf"/><Relationship Id="rId18" Type="http://schemas.openxmlformats.org/officeDocument/2006/relationships/image" Target="../media/image367.wmf"/><Relationship Id="rId3" Type="http://schemas.openxmlformats.org/officeDocument/2006/relationships/image" Target="../media/image233.wmf"/><Relationship Id="rId7" Type="http://schemas.openxmlformats.org/officeDocument/2006/relationships/image" Target="../media/image357.wmf"/><Relationship Id="rId12" Type="http://schemas.openxmlformats.org/officeDocument/2006/relationships/image" Target="../media/image361.emf"/><Relationship Id="rId17" Type="http://schemas.openxmlformats.org/officeDocument/2006/relationships/image" Target="../media/image366.wmf"/><Relationship Id="rId2" Type="http://schemas.openxmlformats.org/officeDocument/2006/relationships/image" Target="../media/image353.emf"/><Relationship Id="rId16" Type="http://schemas.openxmlformats.org/officeDocument/2006/relationships/image" Target="../media/image365.wmf"/><Relationship Id="rId1" Type="http://schemas.openxmlformats.org/officeDocument/2006/relationships/image" Target="../media/image352.emf"/><Relationship Id="rId6" Type="http://schemas.openxmlformats.org/officeDocument/2006/relationships/image" Target="../media/image356.wmf"/><Relationship Id="rId11" Type="http://schemas.openxmlformats.org/officeDocument/2006/relationships/image" Target="../media/image360.emf"/><Relationship Id="rId5" Type="http://schemas.openxmlformats.org/officeDocument/2006/relationships/image" Target="../media/image355.wmf"/><Relationship Id="rId15" Type="http://schemas.openxmlformats.org/officeDocument/2006/relationships/image" Target="../media/image364.wmf"/><Relationship Id="rId10" Type="http://schemas.openxmlformats.org/officeDocument/2006/relationships/image" Target="../media/image350.wmf"/><Relationship Id="rId4" Type="http://schemas.openxmlformats.org/officeDocument/2006/relationships/image" Target="../media/image354.emf"/><Relationship Id="rId9" Type="http://schemas.openxmlformats.org/officeDocument/2006/relationships/image" Target="../media/image359.wmf"/><Relationship Id="rId14" Type="http://schemas.openxmlformats.org/officeDocument/2006/relationships/image" Target="../media/image363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" Type="http://schemas.openxmlformats.org/officeDocument/2006/relationships/image" Target="../media/image368.wmf"/><Relationship Id="rId6" Type="http://schemas.openxmlformats.org/officeDocument/2006/relationships/image" Target="../media/image373.wmf"/><Relationship Id="rId5" Type="http://schemas.openxmlformats.org/officeDocument/2006/relationships/image" Target="../media/image372.wmf"/><Relationship Id="rId4" Type="http://schemas.openxmlformats.org/officeDocument/2006/relationships/image" Target="../media/image37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wmf"/><Relationship Id="rId2" Type="http://schemas.openxmlformats.org/officeDocument/2006/relationships/image" Target="../media/image376.wmf"/><Relationship Id="rId1" Type="http://schemas.openxmlformats.org/officeDocument/2006/relationships/image" Target="../media/image375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wmf"/><Relationship Id="rId2" Type="http://schemas.openxmlformats.org/officeDocument/2006/relationships/image" Target="../media/image380.wmf"/><Relationship Id="rId1" Type="http://schemas.openxmlformats.org/officeDocument/2006/relationships/image" Target="../media/image379.wmf"/><Relationship Id="rId4" Type="http://schemas.openxmlformats.org/officeDocument/2006/relationships/image" Target="../media/image382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5.wmf"/><Relationship Id="rId1" Type="http://schemas.openxmlformats.org/officeDocument/2006/relationships/image" Target="../media/image384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7.wmf"/><Relationship Id="rId1" Type="http://schemas.openxmlformats.org/officeDocument/2006/relationships/image" Target="../media/image38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wmf"/><Relationship Id="rId3" Type="http://schemas.openxmlformats.org/officeDocument/2006/relationships/image" Target="../media/image391.wmf"/><Relationship Id="rId7" Type="http://schemas.openxmlformats.org/officeDocument/2006/relationships/image" Target="../media/image395.wmf"/><Relationship Id="rId2" Type="http://schemas.openxmlformats.org/officeDocument/2006/relationships/image" Target="../media/image390.wmf"/><Relationship Id="rId1" Type="http://schemas.openxmlformats.org/officeDocument/2006/relationships/image" Target="../media/image389.wmf"/><Relationship Id="rId6" Type="http://schemas.openxmlformats.org/officeDocument/2006/relationships/image" Target="../media/image394.wmf"/><Relationship Id="rId5" Type="http://schemas.openxmlformats.org/officeDocument/2006/relationships/image" Target="../media/image393.wmf"/><Relationship Id="rId10" Type="http://schemas.openxmlformats.org/officeDocument/2006/relationships/image" Target="../media/image398.wmf"/><Relationship Id="rId4" Type="http://schemas.openxmlformats.org/officeDocument/2006/relationships/image" Target="../media/image392.wmf"/><Relationship Id="rId9" Type="http://schemas.openxmlformats.org/officeDocument/2006/relationships/image" Target="../media/image397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13" Type="http://schemas.openxmlformats.org/officeDocument/2006/relationships/image" Target="../media/image411.wmf"/><Relationship Id="rId3" Type="http://schemas.openxmlformats.org/officeDocument/2006/relationships/image" Target="../media/image401.wmf"/><Relationship Id="rId7" Type="http://schemas.openxmlformats.org/officeDocument/2006/relationships/image" Target="../media/image405.wmf"/><Relationship Id="rId12" Type="http://schemas.openxmlformats.org/officeDocument/2006/relationships/image" Target="../media/image410.wmf"/><Relationship Id="rId2" Type="http://schemas.openxmlformats.org/officeDocument/2006/relationships/image" Target="../media/image400.wmf"/><Relationship Id="rId1" Type="http://schemas.openxmlformats.org/officeDocument/2006/relationships/image" Target="../media/image399.wmf"/><Relationship Id="rId6" Type="http://schemas.openxmlformats.org/officeDocument/2006/relationships/image" Target="../media/image404.wmf"/><Relationship Id="rId11" Type="http://schemas.openxmlformats.org/officeDocument/2006/relationships/image" Target="../media/image409.wmf"/><Relationship Id="rId5" Type="http://schemas.openxmlformats.org/officeDocument/2006/relationships/image" Target="../media/image403.wmf"/><Relationship Id="rId10" Type="http://schemas.openxmlformats.org/officeDocument/2006/relationships/image" Target="../media/image408.wmf"/><Relationship Id="rId4" Type="http://schemas.openxmlformats.org/officeDocument/2006/relationships/image" Target="../media/image402.wmf"/><Relationship Id="rId9" Type="http://schemas.openxmlformats.org/officeDocument/2006/relationships/image" Target="../media/image407.wmf"/><Relationship Id="rId14" Type="http://schemas.openxmlformats.org/officeDocument/2006/relationships/image" Target="../media/image412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wmf"/><Relationship Id="rId2" Type="http://schemas.openxmlformats.org/officeDocument/2006/relationships/image" Target="../media/image414.wmf"/><Relationship Id="rId1" Type="http://schemas.openxmlformats.org/officeDocument/2006/relationships/image" Target="../media/image413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7.wmf"/><Relationship Id="rId1" Type="http://schemas.openxmlformats.org/officeDocument/2006/relationships/image" Target="../media/image416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wmf"/><Relationship Id="rId3" Type="http://schemas.openxmlformats.org/officeDocument/2006/relationships/image" Target="../media/image420.wmf"/><Relationship Id="rId7" Type="http://schemas.openxmlformats.org/officeDocument/2006/relationships/image" Target="../media/image424.wmf"/><Relationship Id="rId2" Type="http://schemas.openxmlformats.org/officeDocument/2006/relationships/image" Target="../media/image419.wmf"/><Relationship Id="rId1" Type="http://schemas.openxmlformats.org/officeDocument/2006/relationships/image" Target="../media/image418.wmf"/><Relationship Id="rId6" Type="http://schemas.openxmlformats.org/officeDocument/2006/relationships/image" Target="../media/image423.wmf"/><Relationship Id="rId5" Type="http://schemas.openxmlformats.org/officeDocument/2006/relationships/image" Target="../media/image422.wmf"/><Relationship Id="rId4" Type="http://schemas.openxmlformats.org/officeDocument/2006/relationships/image" Target="../media/image421.wmf"/><Relationship Id="rId9" Type="http://schemas.openxmlformats.org/officeDocument/2006/relationships/image" Target="../media/image426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9.wmf"/><Relationship Id="rId2" Type="http://schemas.openxmlformats.org/officeDocument/2006/relationships/image" Target="../media/image428.wmf"/><Relationship Id="rId1" Type="http://schemas.openxmlformats.org/officeDocument/2006/relationships/image" Target="../media/image427.wmf"/><Relationship Id="rId6" Type="http://schemas.openxmlformats.org/officeDocument/2006/relationships/image" Target="../media/image422.wmf"/><Relationship Id="rId5" Type="http://schemas.openxmlformats.org/officeDocument/2006/relationships/image" Target="../media/image431.wmf"/><Relationship Id="rId4" Type="http://schemas.openxmlformats.org/officeDocument/2006/relationships/image" Target="../media/image430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4.wmf"/><Relationship Id="rId2" Type="http://schemas.openxmlformats.org/officeDocument/2006/relationships/image" Target="../media/image433.wmf"/><Relationship Id="rId1" Type="http://schemas.openxmlformats.org/officeDocument/2006/relationships/image" Target="../media/image432.wmf"/><Relationship Id="rId4" Type="http://schemas.openxmlformats.org/officeDocument/2006/relationships/image" Target="../media/image4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38.wmf"/><Relationship Id="rId4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E327B89A-0FC4-B447-AAFE-A5F7C4AC20C7}" type="datetimeFigureOut">
              <a:rPr lang="zh-CN" altLang="en-US"/>
              <a:pPr>
                <a:defRPr/>
              </a:pPr>
              <a:t>2022/3/31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78ED7EEF-255E-2145-B6CB-EFA621FBDF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47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2BB6F2-1771-534B-A321-F4E1726FCC1D}" type="datetimeFigureOut">
              <a:rPr lang="zh-CN" altLang="en-US"/>
              <a:pPr>
                <a:defRPr/>
              </a:pPr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007BECB-B3AA-C043-9106-204FEC0F37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53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>
              <a:latin typeface="Calibri" charset="0"/>
              <a:ea typeface="宋体" charset="0"/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AE78E5A-7BBA-1346-9516-8007C1B436B9}" type="slidenum">
              <a:rPr kumimoji="0" lang="zh-CN" altLang="en-US" sz="1200"/>
              <a:pPr/>
              <a:t>15</a:t>
            </a:fld>
            <a:endParaRPr kumimoji="0"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忽略自感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07BECB-B3AA-C043-9106-204FEC0F37B7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7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2E85C-A1D5-AC46-B786-07BC5DB6CE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98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C0A39-FC43-1C46-B600-FC4655FA28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15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655F-D592-8145-827A-50C918CCB8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26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B816D-51CA-3649-AAA2-0A2729351B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36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C00D9-3343-034F-B289-DEB214DCA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19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1C460-5643-6C4A-B4C3-0886426FEA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83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661D7-444F-4449-8658-659D1BDF0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3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F90AA-300D-A749-9C6B-8322826A4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77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2863D-4EE2-4047-92BB-601A1B6123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892A9-97CA-DD4D-8E68-2173273AD0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01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3EBE9-5EBD-E849-A038-6F0BF583D4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70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65A3FC9-E5C2-B143-991E-0C9649A71E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6.wmf"/><Relationship Id="rId26" Type="http://schemas.openxmlformats.org/officeDocument/2006/relationships/oleObject" Target="../embeddings/oleObject17.bin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34" Type="http://schemas.openxmlformats.org/officeDocument/2006/relationships/oleObject" Target="../embeddings/oleObject22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2.bin"/><Relationship Id="rId25" Type="http://schemas.openxmlformats.org/officeDocument/2006/relationships/image" Target="../media/image19.wmf"/><Relationship Id="rId33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1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image" Target="../media/image18.emf"/><Relationship Id="rId28" Type="http://schemas.openxmlformats.org/officeDocument/2006/relationships/oleObject" Target="../embeddings/oleObject18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20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20.wmf"/><Relationship Id="rId30" Type="http://schemas.openxmlformats.org/officeDocument/2006/relationships/image" Target="../media/image21.wmf"/><Relationship Id="rId8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6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2.wmf"/><Relationship Id="rId5" Type="http://schemas.openxmlformats.org/officeDocument/2006/relationships/image" Target="../media/image37.png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6.wmf"/><Relationship Id="rId4" Type="http://schemas.openxmlformats.org/officeDocument/2006/relationships/image" Target="../media/image29.wmf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2.wmf"/><Relationship Id="rId5" Type="http://schemas.openxmlformats.org/officeDocument/2006/relationships/image" Target="../media/image49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38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8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5" Type="http://schemas.openxmlformats.org/officeDocument/2006/relationships/image" Target="../media/image61.emf"/><Relationship Id="rId4" Type="http://schemas.openxmlformats.org/officeDocument/2006/relationships/oleObject" Target="../embeddings/oleObject6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3.emf"/><Relationship Id="rId4" Type="http://schemas.openxmlformats.org/officeDocument/2006/relationships/oleObject" Target="../embeddings/oleObject6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67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38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7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1.wmf"/><Relationship Id="rId22" Type="http://schemas.openxmlformats.org/officeDocument/2006/relationships/image" Target="../media/image8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90.emf"/><Relationship Id="rId3" Type="http://schemas.openxmlformats.org/officeDocument/2006/relationships/image" Target="../media/image92.gi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89.emf"/><Relationship Id="rId5" Type="http://schemas.openxmlformats.org/officeDocument/2006/relationships/image" Target="../media/image86.emf"/><Relationship Id="rId15" Type="http://schemas.openxmlformats.org/officeDocument/2006/relationships/image" Target="../media/image91.e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104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99.wmf"/><Relationship Id="rId26" Type="http://schemas.openxmlformats.org/officeDocument/2006/relationships/oleObject" Target="../embeddings/oleObject118.bin"/><Relationship Id="rId39" Type="http://schemas.openxmlformats.org/officeDocument/2006/relationships/image" Target="../media/image107.emf"/><Relationship Id="rId21" Type="http://schemas.openxmlformats.org/officeDocument/2006/relationships/oleObject" Target="../embeddings/oleObject114.bin"/><Relationship Id="rId34" Type="http://schemas.openxmlformats.org/officeDocument/2006/relationships/oleObject" Target="../embeddings/oleObject122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12.bin"/><Relationship Id="rId25" Type="http://schemas.openxmlformats.org/officeDocument/2006/relationships/image" Target="../media/image101.wmf"/><Relationship Id="rId33" Type="http://schemas.openxmlformats.org/officeDocument/2006/relationships/image" Target="../media/image105.wmf"/><Relationship Id="rId38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29" Type="http://schemas.openxmlformats.org/officeDocument/2006/relationships/image" Target="../media/image10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9.bin"/><Relationship Id="rId24" Type="http://schemas.openxmlformats.org/officeDocument/2006/relationships/oleObject" Target="../embeddings/oleObject117.bin"/><Relationship Id="rId32" Type="http://schemas.openxmlformats.org/officeDocument/2006/relationships/oleObject" Target="../embeddings/oleObject121.bin"/><Relationship Id="rId37" Type="http://schemas.openxmlformats.org/officeDocument/2006/relationships/oleObject" Target="../embeddings/oleObject124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6.bin"/><Relationship Id="rId28" Type="http://schemas.openxmlformats.org/officeDocument/2006/relationships/oleObject" Target="../embeddings/oleObject119.bin"/><Relationship Id="rId36" Type="http://schemas.openxmlformats.org/officeDocument/2006/relationships/oleObject" Target="../embeddings/oleObject123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13.bin"/><Relationship Id="rId31" Type="http://schemas.openxmlformats.org/officeDocument/2006/relationships/image" Target="../media/image104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97.wmf"/><Relationship Id="rId22" Type="http://schemas.openxmlformats.org/officeDocument/2006/relationships/oleObject" Target="../embeddings/oleObject115.bin"/><Relationship Id="rId27" Type="http://schemas.openxmlformats.org/officeDocument/2006/relationships/image" Target="../media/image102.wmf"/><Relationship Id="rId30" Type="http://schemas.openxmlformats.org/officeDocument/2006/relationships/oleObject" Target="../embeddings/oleObject120.bin"/><Relationship Id="rId35" Type="http://schemas.openxmlformats.org/officeDocument/2006/relationships/image" Target="../media/image106.wmf"/><Relationship Id="rId8" Type="http://schemas.openxmlformats.org/officeDocument/2006/relationships/image" Target="../media/image38.wmf"/><Relationship Id="rId3" Type="http://schemas.openxmlformats.org/officeDocument/2006/relationships/oleObject" Target="../embeddings/oleObject10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96.wmf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139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02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04.wmf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00.wmf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38.bin"/><Relationship Id="rId30" Type="http://schemas.openxmlformats.org/officeDocument/2006/relationships/image" Target="../media/image10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15.wmf"/><Relationship Id="rId22" Type="http://schemas.openxmlformats.org/officeDocument/2006/relationships/image" Target="../media/image119.w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27.wmf"/><Relationship Id="rId26" Type="http://schemas.openxmlformats.org/officeDocument/2006/relationships/oleObject" Target="../embeddings/oleObject162.bin"/><Relationship Id="rId39" Type="http://schemas.openxmlformats.org/officeDocument/2006/relationships/image" Target="../media/image117.wmf"/><Relationship Id="rId21" Type="http://schemas.openxmlformats.org/officeDocument/2006/relationships/oleObject" Target="../embeddings/oleObject159.bin"/><Relationship Id="rId34" Type="http://schemas.openxmlformats.org/officeDocument/2006/relationships/oleObject" Target="../embeddings/oleObject166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29" Type="http://schemas.openxmlformats.org/officeDocument/2006/relationships/image" Target="../media/image112.wmf"/><Relationship Id="rId41" Type="http://schemas.openxmlformats.org/officeDocument/2006/relationships/image" Target="../media/image11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11.wmf"/><Relationship Id="rId32" Type="http://schemas.openxmlformats.org/officeDocument/2006/relationships/oleObject" Target="../embeddings/oleObject165.bin"/><Relationship Id="rId37" Type="http://schemas.openxmlformats.org/officeDocument/2006/relationships/image" Target="../media/image116.wmf"/><Relationship Id="rId40" Type="http://schemas.openxmlformats.org/officeDocument/2006/relationships/oleObject" Target="../embeddings/oleObject169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28" Type="http://schemas.openxmlformats.org/officeDocument/2006/relationships/oleObject" Target="../embeddings/oleObject163.bin"/><Relationship Id="rId36" Type="http://schemas.openxmlformats.org/officeDocument/2006/relationships/oleObject" Target="../embeddings/oleObject167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58.bin"/><Relationship Id="rId31" Type="http://schemas.openxmlformats.org/officeDocument/2006/relationships/image" Target="../media/image11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Relationship Id="rId27" Type="http://schemas.openxmlformats.org/officeDocument/2006/relationships/image" Target="../media/image105.wmf"/><Relationship Id="rId30" Type="http://schemas.openxmlformats.org/officeDocument/2006/relationships/oleObject" Target="../embeddings/oleObject164.bin"/><Relationship Id="rId35" Type="http://schemas.openxmlformats.org/officeDocument/2006/relationships/image" Target="../media/image115.wmf"/><Relationship Id="rId8" Type="http://schemas.openxmlformats.org/officeDocument/2006/relationships/image" Target="../media/image122.wmf"/><Relationship Id="rId3" Type="http://schemas.openxmlformats.org/officeDocument/2006/relationships/oleObject" Target="../embeddings/oleObject150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1.bin"/><Relationship Id="rId33" Type="http://schemas.openxmlformats.org/officeDocument/2006/relationships/image" Target="../media/image114.wmf"/><Relationship Id="rId38" Type="http://schemas.openxmlformats.org/officeDocument/2006/relationships/oleObject" Target="../embeddings/oleObject16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77.bin"/><Relationship Id="rId25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33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wmf"/><Relationship Id="rId18" Type="http://schemas.openxmlformats.org/officeDocument/2006/relationships/oleObject" Target="../embeddings/oleObject192.bin"/><Relationship Id="rId26" Type="http://schemas.openxmlformats.org/officeDocument/2006/relationships/image" Target="../media/image146.wmf"/><Relationship Id="rId3" Type="http://schemas.openxmlformats.org/officeDocument/2006/relationships/oleObject" Target="../embeddings/oleObject184.bin"/><Relationship Id="rId21" Type="http://schemas.openxmlformats.org/officeDocument/2006/relationships/image" Target="../media/image144.emf"/><Relationship Id="rId34" Type="http://schemas.openxmlformats.org/officeDocument/2006/relationships/image" Target="../media/image149.emf"/><Relationship Id="rId7" Type="http://schemas.openxmlformats.org/officeDocument/2006/relationships/oleObject" Target="../embeddings/oleObject186.bin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142.wmf"/><Relationship Id="rId25" Type="http://schemas.openxmlformats.org/officeDocument/2006/relationships/oleObject" Target="../embeddings/oleObject196.bin"/><Relationship Id="rId33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1.bin"/><Relationship Id="rId20" Type="http://schemas.openxmlformats.org/officeDocument/2006/relationships/oleObject" Target="../embeddings/oleObject193.bin"/><Relationship Id="rId29" Type="http://schemas.openxmlformats.org/officeDocument/2006/relationships/oleObject" Target="../embeddings/oleObject198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88.bin"/><Relationship Id="rId24" Type="http://schemas.openxmlformats.org/officeDocument/2006/relationships/oleObject" Target="../embeddings/oleObject195.bin"/><Relationship Id="rId32" Type="http://schemas.openxmlformats.org/officeDocument/2006/relationships/oleObject" Target="../embeddings/oleObject200.bin"/><Relationship Id="rId5" Type="http://schemas.openxmlformats.org/officeDocument/2006/relationships/oleObject" Target="../embeddings/oleObject185.bin"/><Relationship Id="rId15" Type="http://schemas.openxmlformats.org/officeDocument/2006/relationships/image" Target="../media/image141.emf"/><Relationship Id="rId23" Type="http://schemas.openxmlformats.org/officeDocument/2006/relationships/image" Target="../media/image145.emf"/><Relationship Id="rId28" Type="http://schemas.openxmlformats.org/officeDocument/2006/relationships/image" Target="../media/image147.wmf"/><Relationship Id="rId36" Type="http://schemas.openxmlformats.org/officeDocument/2006/relationships/image" Target="../media/image150.wmf"/><Relationship Id="rId10" Type="http://schemas.openxmlformats.org/officeDocument/2006/relationships/image" Target="../media/image139.emf"/><Relationship Id="rId19" Type="http://schemas.openxmlformats.org/officeDocument/2006/relationships/image" Target="../media/image143.wmf"/><Relationship Id="rId31" Type="http://schemas.openxmlformats.org/officeDocument/2006/relationships/image" Target="../media/image148.e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87.bin"/><Relationship Id="rId14" Type="http://schemas.openxmlformats.org/officeDocument/2006/relationships/oleObject" Target="../embeddings/oleObject190.bin"/><Relationship Id="rId22" Type="http://schemas.openxmlformats.org/officeDocument/2006/relationships/oleObject" Target="../embeddings/oleObject194.bin"/><Relationship Id="rId27" Type="http://schemas.openxmlformats.org/officeDocument/2006/relationships/oleObject" Target="../embeddings/oleObject197.bin"/><Relationship Id="rId30" Type="http://schemas.openxmlformats.org/officeDocument/2006/relationships/oleObject" Target="../embeddings/oleObject199.bin"/><Relationship Id="rId35" Type="http://schemas.openxmlformats.org/officeDocument/2006/relationships/oleObject" Target="../embeddings/oleObject202.bin"/><Relationship Id="rId8" Type="http://schemas.openxmlformats.org/officeDocument/2006/relationships/image" Target="../media/image13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7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5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3" Type="http://schemas.openxmlformats.org/officeDocument/2006/relationships/image" Target="../media/image153.wmf"/><Relationship Id="rId7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07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15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161.wmf"/><Relationship Id="rId3" Type="http://schemas.openxmlformats.org/officeDocument/2006/relationships/oleObject" Target="../embeddings/oleObject209.bin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160.wmf"/><Relationship Id="rId5" Type="http://schemas.openxmlformats.org/officeDocument/2006/relationships/image" Target="../media/image37.png"/><Relationship Id="rId10" Type="http://schemas.openxmlformats.org/officeDocument/2006/relationships/oleObject" Target="../embeddings/oleObject212.bin"/><Relationship Id="rId4" Type="http://schemas.openxmlformats.org/officeDocument/2006/relationships/image" Target="../media/image157.wmf"/><Relationship Id="rId9" Type="http://schemas.openxmlformats.org/officeDocument/2006/relationships/image" Target="../media/image15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214.bin"/><Relationship Id="rId21" Type="http://schemas.openxmlformats.org/officeDocument/2006/relationships/oleObject" Target="../embeddings/oleObject223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20" Type="http://schemas.openxmlformats.org/officeDocument/2006/relationships/image" Target="../media/image17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218.bin"/><Relationship Id="rId24" Type="http://schemas.openxmlformats.org/officeDocument/2006/relationships/image" Target="../media/image172.wmf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23" Type="http://schemas.openxmlformats.org/officeDocument/2006/relationships/oleObject" Target="../embeddings/oleObject224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167.wmf"/><Relationship Id="rId22" Type="http://schemas.openxmlformats.org/officeDocument/2006/relationships/image" Target="../media/image17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22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image" Target="../media/image178.wmf"/><Relationship Id="rId18" Type="http://schemas.openxmlformats.org/officeDocument/2006/relationships/image" Target="../media/image181.wmf"/><Relationship Id="rId3" Type="http://schemas.openxmlformats.org/officeDocument/2006/relationships/image" Target="../media/image153.wmf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230.bin"/><Relationship Id="rId17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2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27.bin"/><Relationship Id="rId11" Type="http://schemas.openxmlformats.org/officeDocument/2006/relationships/image" Target="../media/image177.wmf"/><Relationship Id="rId5" Type="http://schemas.openxmlformats.org/officeDocument/2006/relationships/image" Target="../media/image174.wmf"/><Relationship Id="rId15" Type="http://schemas.openxmlformats.org/officeDocument/2006/relationships/image" Target="../media/image179.wmf"/><Relationship Id="rId10" Type="http://schemas.openxmlformats.org/officeDocument/2006/relationships/oleObject" Target="../embeddings/oleObject229.bin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23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189.wmf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186.wmf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wmf"/><Relationship Id="rId20" Type="http://schemas.openxmlformats.org/officeDocument/2006/relationships/oleObject" Target="../embeddings/oleObject242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10" Type="http://schemas.openxmlformats.org/officeDocument/2006/relationships/image" Target="../media/image185.wmf"/><Relationship Id="rId19" Type="http://schemas.openxmlformats.org/officeDocument/2006/relationships/oleObject" Target="../embeddings/oleObject241.bin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187.wmf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197.wmf"/><Relationship Id="rId26" Type="http://schemas.openxmlformats.org/officeDocument/2006/relationships/image" Target="../media/image201.wmf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3.bin"/><Relationship Id="rId34" Type="http://schemas.openxmlformats.org/officeDocument/2006/relationships/oleObject" Target="../embeddings/oleObject260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33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29" Type="http://schemas.openxmlformats.org/officeDocument/2006/relationships/oleObject" Target="../embeddings/oleObject257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00.wmf"/><Relationship Id="rId32" Type="http://schemas.openxmlformats.org/officeDocument/2006/relationships/image" Target="../media/image189.wmf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202.wmf"/><Relationship Id="rId36" Type="http://schemas.openxmlformats.org/officeDocument/2006/relationships/image" Target="../media/image187.wmf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252.bin"/><Relationship Id="rId31" Type="http://schemas.openxmlformats.org/officeDocument/2006/relationships/oleObject" Target="../embeddings/oleObject258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195.wmf"/><Relationship Id="rId22" Type="http://schemas.openxmlformats.org/officeDocument/2006/relationships/image" Target="../media/image199.w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188.wmf"/><Relationship Id="rId35" Type="http://schemas.openxmlformats.org/officeDocument/2006/relationships/oleObject" Target="../embeddings/oleObject261.bin"/><Relationship Id="rId8" Type="http://schemas.openxmlformats.org/officeDocument/2006/relationships/image" Target="../media/image19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267.bin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1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66.bin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9.bin"/><Relationship Id="rId10" Type="http://schemas.openxmlformats.org/officeDocument/2006/relationships/image" Target="../media/image188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65.bin"/><Relationship Id="rId14" Type="http://schemas.openxmlformats.org/officeDocument/2006/relationships/oleObject" Target="../embeddings/oleObject26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0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20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78.bin"/><Relationship Id="rId18" Type="http://schemas.openxmlformats.org/officeDocument/2006/relationships/image" Target="../media/image215.wmf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10" Type="http://schemas.openxmlformats.org/officeDocument/2006/relationships/image" Target="../media/image38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1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86.bin"/><Relationship Id="rId18" Type="http://schemas.openxmlformats.org/officeDocument/2006/relationships/image" Target="../media/image222.wmf"/><Relationship Id="rId3" Type="http://schemas.openxmlformats.org/officeDocument/2006/relationships/oleObject" Target="../embeddings/oleObject281.bin"/><Relationship Id="rId21" Type="http://schemas.openxmlformats.org/officeDocument/2006/relationships/image" Target="../media/image223.wmf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wmf"/><Relationship Id="rId20" Type="http://schemas.openxmlformats.org/officeDocument/2006/relationships/oleObject" Target="../embeddings/oleObject290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7.bin"/><Relationship Id="rId23" Type="http://schemas.openxmlformats.org/officeDocument/2006/relationships/image" Target="../media/image224.wmf"/><Relationship Id="rId10" Type="http://schemas.openxmlformats.org/officeDocument/2006/relationships/image" Target="../media/image219.wmf"/><Relationship Id="rId19" Type="http://schemas.openxmlformats.org/officeDocument/2006/relationships/oleObject" Target="../embeddings/oleObject289.bin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08.wmf"/><Relationship Id="rId22" Type="http://schemas.openxmlformats.org/officeDocument/2006/relationships/oleObject" Target="../embeddings/oleObject29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32.wmf"/><Relationship Id="rId3" Type="http://schemas.openxmlformats.org/officeDocument/2006/relationships/oleObject" Target="../embeddings/oleObject292.bin"/><Relationship Id="rId21" Type="http://schemas.openxmlformats.org/officeDocument/2006/relationships/oleObject" Target="../embeddings/oleObject301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99.bin"/><Relationship Id="rId25" Type="http://schemas.openxmlformats.org/officeDocument/2006/relationships/oleObject" Target="../embeddings/oleObject3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96.bin"/><Relationship Id="rId24" Type="http://schemas.openxmlformats.org/officeDocument/2006/relationships/image" Target="../media/image235.wmf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23" Type="http://schemas.openxmlformats.org/officeDocument/2006/relationships/oleObject" Target="../embeddings/oleObject302.bin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300.bin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30.wmf"/><Relationship Id="rId22" Type="http://schemas.openxmlformats.org/officeDocument/2006/relationships/image" Target="../media/image23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309.bin"/><Relationship Id="rId18" Type="http://schemas.openxmlformats.org/officeDocument/2006/relationships/image" Target="../media/image238.wmf"/><Relationship Id="rId3" Type="http://schemas.openxmlformats.org/officeDocument/2006/relationships/oleObject" Target="../embeddings/oleObject304.bin"/><Relationship Id="rId21" Type="http://schemas.openxmlformats.org/officeDocument/2006/relationships/oleObject" Target="../embeddings/oleObject313.bin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3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6.wmf"/><Relationship Id="rId20" Type="http://schemas.openxmlformats.org/officeDocument/2006/relationships/image" Target="../media/image239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5" Type="http://schemas.openxmlformats.org/officeDocument/2006/relationships/oleObject" Target="../embeddings/oleObject310.bin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312.bin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307.bin"/><Relationship Id="rId14" Type="http://schemas.openxmlformats.org/officeDocument/2006/relationships/image" Target="../media/image237.wmf"/><Relationship Id="rId22" Type="http://schemas.openxmlformats.org/officeDocument/2006/relationships/image" Target="../media/image240.wmf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248.wmf"/><Relationship Id="rId26" Type="http://schemas.openxmlformats.org/officeDocument/2006/relationships/image" Target="../media/image251.wmf"/><Relationship Id="rId39" Type="http://schemas.openxmlformats.org/officeDocument/2006/relationships/oleObject" Target="../embeddings/oleObject332.bin"/><Relationship Id="rId21" Type="http://schemas.openxmlformats.org/officeDocument/2006/relationships/oleObject" Target="../embeddings/oleObject323.bin"/><Relationship Id="rId34" Type="http://schemas.openxmlformats.org/officeDocument/2006/relationships/image" Target="../media/image255.emf"/><Relationship Id="rId42" Type="http://schemas.openxmlformats.org/officeDocument/2006/relationships/oleObject" Target="../embeddings/oleObject334.bin"/><Relationship Id="rId7" Type="http://schemas.openxmlformats.org/officeDocument/2006/relationships/oleObject" Target="../embeddings/oleObject3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7.wmf"/><Relationship Id="rId29" Type="http://schemas.openxmlformats.org/officeDocument/2006/relationships/oleObject" Target="../embeddings/oleObject327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318.bin"/><Relationship Id="rId24" Type="http://schemas.openxmlformats.org/officeDocument/2006/relationships/image" Target="../media/image250.wmf"/><Relationship Id="rId32" Type="http://schemas.openxmlformats.org/officeDocument/2006/relationships/image" Target="../media/image254.emf"/><Relationship Id="rId37" Type="http://schemas.openxmlformats.org/officeDocument/2006/relationships/oleObject" Target="../embeddings/oleObject331.bin"/><Relationship Id="rId40" Type="http://schemas.openxmlformats.org/officeDocument/2006/relationships/image" Target="../media/image258.wmf"/><Relationship Id="rId45" Type="http://schemas.openxmlformats.org/officeDocument/2006/relationships/image" Target="../media/image189.wmf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23" Type="http://schemas.openxmlformats.org/officeDocument/2006/relationships/oleObject" Target="../embeddings/oleObject324.bin"/><Relationship Id="rId28" Type="http://schemas.openxmlformats.org/officeDocument/2006/relationships/image" Target="../media/image252.wmf"/><Relationship Id="rId36" Type="http://schemas.openxmlformats.org/officeDocument/2006/relationships/image" Target="../media/image256.emf"/><Relationship Id="rId10" Type="http://schemas.openxmlformats.org/officeDocument/2006/relationships/image" Target="../media/image244.wmf"/><Relationship Id="rId19" Type="http://schemas.openxmlformats.org/officeDocument/2006/relationships/oleObject" Target="../embeddings/oleObject322.bin"/><Relationship Id="rId31" Type="http://schemas.openxmlformats.org/officeDocument/2006/relationships/oleObject" Target="../embeddings/oleObject328.bin"/><Relationship Id="rId44" Type="http://schemas.openxmlformats.org/officeDocument/2006/relationships/oleObject" Target="../embeddings/oleObject335.bin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246.wmf"/><Relationship Id="rId22" Type="http://schemas.openxmlformats.org/officeDocument/2006/relationships/image" Target="../media/image249.wmf"/><Relationship Id="rId27" Type="http://schemas.openxmlformats.org/officeDocument/2006/relationships/oleObject" Target="../embeddings/oleObject326.bin"/><Relationship Id="rId30" Type="http://schemas.openxmlformats.org/officeDocument/2006/relationships/image" Target="../media/image253.emf"/><Relationship Id="rId35" Type="http://schemas.openxmlformats.org/officeDocument/2006/relationships/oleObject" Target="../embeddings/oleObject330.bin"/><Relationship Id="rId43" Type="http://schemas.openxmlformats.org/officeDocument/2006/relationships/image" Target="../media/image259.wmf"/><Relationship Id="rId8" Type="http://schemas.openxmlformats.org/officeDocument/2006/relationships/image" Target="../media/image243.wmf"/><Relationship Id="rId3" Type="http://schemas.openxmlformats.org/officeDocument/2006/relationships/oleObject" Target="../embeddings/oleObject314.bin"/><Relationship Id="rId12" Type="http://schemas.openxmlformats.org/officeDocument/2006/relationships/image" Target="../media/image245.wmf"/><Relationship Id="rId17" Type="http://schemas.openxmlformats.org/officeDocument/2006/relationships/oleObject" Target="../embeddings/oleObject321.bin"/><Relationship Id="rId25" Type="http://schemas.openxmlformats.org/officeDocument/2006/relationships/oleObject" Target="../embeddings/oleObject325.bin"/><Relationship Id="rId33" Type="http://schemas.openxmlformats.org/officeDocument/2006/relationships/oleObject" Target="../embeddings/oleObject329.bin"/><Relationship Id="rId38" Type="http://schemas.openxmlformats.org/officeDocument/2006/relationships/image" Target="../media/image257.wmf"/><Relationship Id="rId20" Type="http://schemas.openxmlformats.org/officeDocument/2006/relationships/image" Target="../media/image94.wmf"/><Relationship Id="rId41" Type="http://schemas.openxmlformats.org/officeDocument/2006/relationships/oleObject" Target="../embeddings/oleObject33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13" Type="http://schemas.openxmlformats.org/officeDocument/2006/relationships/oleObject" Target="../embeddings/oleObject341.bin"/><Relationship Id="rId18" Type="http://schemas.openxmlformats.org/officeDocument/2006/relationships/image" Target="../media/image265.emf"/><Relationship Id="rId26" Type="http://schemas.openxmlformats.org/officeDocument/2006/relationships/image" Target="../media/image258.wmf"/><Relationship Id="rId3" Type="http://schemas.openxmlformats.org/officeDocument/2006/relationships/oleObject" Target="../embeddings/oleObject336.bin"/><Relationship Id="rId21" Type="http://schemas.openxmlformats.org/officeDocument/2006/relationships/oleObject" Target="../embeddings/oleObject345.bin"/><Relationship Id="rId7" Type="http://schemas.openxmlformats.org/officeDocument/2006/relationships/oleObject" Target="../embeddings/oleObject338.bin"/><Relationship Id="rId12" Type="http://schemas.openxmlformats.org/officeDocument/2006/relationships/image" Target="../media/image241.wmf"/><Relationship Id="rId17" Type="http://schemas.openxmlformats.org/officeDocument/2006/relationships/oleObject" Target="../embeddings/oleObject343.bin"/><Relationship Id="rId25" Type="http://schemas.openxmlformats.org/officeDocument/2006/relationships/oleObject" Target="../embeddings/oleObject3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4.emf"/><Relationship Id="rId20" Type="http://schemas.openxmlformats.org/officeDocument/2006/relationships/image" Target="../media/image266.emf"/><Relationship Id="rId29" Type="http://schemas.openxmlformats.org/officeDocument/2006/relationships/image" Target="../media/image259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61.wmf"/><Relationship Id="rId11" Type="http://schemas.openxmlformats.org/officeDocument/2006/relationships/oleObject" Target="../embeddings/oleObject340.bin"/><Relationship Id="rId24" Type="http://schemas.openxmlformats.org/officeDocument/2006/relationships/image" Target="../media/image257.wmf"/><Relationship Id="rId5" Type="http://schemas.openxmlformats.org/officeDocument/2006/relationships/oleObject" Target="../embeddings/oleObject337.bin"/><Relationship Id="rId15" Type="http://schemas.openxmlformats.org/officeDocument/2006/relationships/oleObject" Target="../embeddings/oleObject342.bin"/><Relationship Id="rId23" Type="http://schemas.openxmlformats.org/officeDocument/2006/relationships/oleObject" Target="../embeddings/oleObject346.bin"/><Relationship Id="rId28" Type="http://schemas.openxmlformats.org/officeDocument/2006/relationships/oleObject" Target="../embeddings/oleObject349.bin"/><Relationship Id="rId10" Type="http://schemas.openxmlformats.org/officeDocument/2006/relationships/image" Target="../media/image263.wmf"/><Relationship Id="rId19" Type="http://schemas.openxmlformats.org/officeDocument/2006/relationships/oleObject" Target="../embeddings/oleObject344.bin"/><Relationship Id="rId31" Type="http://schemas.openxmlformats.org/officeDocument/2006/relationships/image" Target="../media/image189.wmf"/><Relationship Id="rId4" Type="http://schemas.openxmlformats.org/officeDocument/2006/relationships/image" Target="../media/image260.wmf"/><Relationship Id="rId9" Type="http://schemas.openxmlformats.org/officeDocument/2006/relationships/oleObject" Target="../embeddings/oleObject339.bin"/><Relationship Id="rId14" Type="http://schemas.openxmlformats.org/officeDocument/2006/relationships/image" Target="../media/image242.wmf"/><Relationship Id="rId22" Type="http://schemas.openxmlformats.org/officeDocument/2006/relationships/image" Target="../media/image267.emf"/><Relationship Id="rId27" Type="http://schemas.openxmlformats.org/officeDocument/2006/relationships/oleObject" Target="../embeddings/oleObject348.bin"/><Relationship Id="rId30" Type="http://schemas.openxmlformats.org/officeDocument/2006/relationships/oleObject" Target="../embeddings/oleObject35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emf"/><Relationship Id="rId13" Type="http://schemas.openxmlformats.org/officeDocument/2006/relationships/oleObject" Target="../embeddings/oleObject356.bin"/><Relationship Id="rId18" Type="http://schemas.openxmlformats.org/officeDocument/2006/relationships/image" Target="../media/image275.wmf"/><Relationship Id="rId3" Type="http://schemas.openxmlformats.org/officeDocument/2006/relationships/oleObject" Target="../embeddings/oleObject351.bin"/><Relationship Id="rId21" Type="http://schemas.openxmlformats.org/officeDocument/2006/relationships/oleObject" Target="../embeddings/oleObject360.bin"/><Relationship Id="rId7" Type="http://schemas.openxmlformats.org/officeDocument/2006/relationships/oleObject" Target="../embeddings/oleObject353.bin"/><Relationship Id="rId12" Type="http://schemas.openxmlformats.org/officeDocument/2006/relationships/image" Target="../media/image272.wmf"/><Relationship Id="rId17" Type="http://schemas.openxmlformats.org/officeDocument/2006/relationships/oleObject" Target="../embeddings/oleObject3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4.wmf"/><Relationship Id="rId20" Type="http://schemas.openxmlformats.org/officeDocument/2006/relationships/image" Target="../media/image276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69.wmf"/><Relationship Id="rId11" Type="http://schemas.openxmlformats.org/officeDocument/2006/relationships/oleObject" Target="../embeddings/oleObject355.bin"/><Relationship Id="rId5" Type="http://schemas.openxmlformats.org/officeDocument/2006/relationships/oleObject" Target="../embeddings/oleObject352.bin"/><Relationship Id="rId15" Type="http://schemas.openxmlformats.org/officeDocument/2006/relationships/oleObject" Target="../embeddings/oleObject357.bin"/><Relationship Id="rId10" Type="http://schemas.openxmlformats.org/officeDocument/2006/relationships/image" Target="../media/image271.emf"/><Relationship Id="rId19" Type="http://schemas.openxmlformats.org/officeDocument/2006/relationships/oleObject" Target="../embeddings/oleObject359.bin"/><Relationship Id="rId4" Type="http://schemas.openxmlformats.org/officeDocument/2006/relationships/image" Target="../media/image268.wmf"/><Relationship Id="rId9" Type="http://schemas.openxmlformats.org/officeDocument/2006/relationships/oleObject" Target="../embeddings/oleObject354.bin"/><Relationship Id="rId14" Type="http://schemas.openxmlformats.org/officeDocument/2006/relationships/image" Target="../media/image273.wmf"/><Relationship Id="rId22" Type="http://schemas.openxmlformats.org/officeDocument/2006/relationships/image" Target="../media/image27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367.bin"/><Relationship Id="rId18" Type="http://schemas.openxmlformats.org/officeDocument/2006/relationships/image" Target="../media/image282.emf"/><Relationship Id="rId3" Type="http://schemas.openxmlformats.org/officeDocument/2006/relationships/oleObject" Target="../embeddings/oleObject361.bin"/><Relationship Id="rId21" Type="http://schemas.openxmlformats.org/officeDocument/2006/relationships/oleObject" Target="../embeddings/oleObject371.bin"/><Relationship Id="rId7" Type="http://schemas.openxmlformats.org/officeDocument/2006/relationships/oleObject" Target="../embeddings/oleObject363.bin"/><Relationship Id="rId12" Type="http://schemas.openxmlformats.org/officeDocument/2006/relationships/image" Target="../media/image281.wmf"/><Relationship Id="rId17" Type="http://schemas.openxmlformats.org/officeDocument/2006/relationships/oleObject" Target="../embeddings/oleObject3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wmf"/><Relationship Id="rId20" Type="http://schemas.openxmlformats.org/officeDocument/2006/relationships/image" Target="../media/image283.e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366.bin"/><Relationship Id="rId5" Type="http://schemas.openxmlformats.org/officeDocument/2006/relationships/oleObject" Target="../embeddings/oleObject362.bin"/><Relationship Id="rId15" Type="http://schemas.openxmlformats.org/officeDocument/2006/relationships/oleObject" Target="../embeddings/oleObject368.bin"/><Relationship Id="rId10" Type="http://schemas.openxmlformats.org/officeDocument/2006/relationships/oleObject" Target="../embeddings/oleObject365.bin"/><Relationship Id="rId19" Type="http://schemas.openxmlformats.org/officeDocument/2006/relationships/oleObject" Target="../embeddings/oleObject370.bin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364.bin"/><Relationship Id="rId14" Type="http://schemas.openxmlformats.org/officeDocument/2006/relationships/image" Target="../media/image268.wmf"/><Relationship Id="rId22" Type="http://schemas.openxmlformats.org/officeDocument/2006/relationships/image" Target="../media/image28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373.bin"/><Relationship Id="rId4" Type="http://schemas.openxmlformats.org/officeDocument/2006/relationships/image" Target="../media/image285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7.bin"/><Relationship Id="rId13" Type="http://schemas.openxmlformats.org/officeDocument/2006/relationships/image" Target="../media/image291.wmf"/><Relationship Id="rId3" Type="http://schemas.openxmlformats.org/officeDocument/2006/relationships/image" Target="../media/image293.jpeg"/><Relationship Id="rId7" Type="http://schemas.openxmlformats.org/officeDocument/2006/relationships/image" Target="../media/image289.wmf"/><Relationship Id="rId12" Type="http://schemas.openxmlformats.org/officeDocument/2006/relationships/oleObject" Target="../embeddings/oleObject3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76.bin"/><Relationship Id="rId11" Type="http://schemas.openxmlformats.org/officeDocument/2006/relationships/image" Target="../media/image290.wmf"/><Relationship Id="rId5" Type="http://schemas.openxmlformats.org/officeDocument/2006/relationships/image" Target="../media/image288.wmf"/><Relationship Id="rId15" Type="http://schemas.openxmlformats.org/officeDocument/2006/relationships/image" Target="../media/image292.wmf"/><Relationship Id="rId10" Type="http://schemas.openxmlformats.org/officeDocument/2006/relationships/oleObject" Target="../embeddings/oleObject378.bin"/><Relationship Id="rId4" Type="http://schemas.openxmlformats.org/officeDocument/2006/relationships/oleObject" Target="../embeddings/oleObject375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38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3.bin"/><Relationship Id="rId13" Type="http://schemas.openxmlformats.org/officeDocument/2006/relationships/image" Target="../media/image297.wmf"/><Relationship Id="rId3" Type="http://schemas.openxmlformats.org/officeDocument/2006/relationships/image" Target="../media/image293.jpeg"/><Relationship Id="rId7" Type="http://schemas.openxmlformats.org/officeDocument/2006/relationships/image" Target="../media/image294.wmf"/><Relationship Id="rId12" Type="http://schemas.openxmlformats.org/officeDocument/2006/relationships/oleObject" Target="../embeddings/oleObject385.bin"/><Relationship Id="rId17" Type="http://schemas.openxmlformats.org/officeDocument/2006/relationships/image" Target="../media/image2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7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82.bin"/><Relationship Id="rId11" Type="http://schemas.openxmlformats.org/officeDocument/2006/relationships/image" Target="../media/image296.wmf"/><Relationship Id="rId5" Type="http://schemas.openxmlformats.org/officeDocument/2006/relationships/image" Target="../media/image292.wmf"/><Relationship Id="rId15" Type="http://schemas.openxmlformats.org/officeDocument/2006/relationships/image" Target="../media/image298.wmf"/><Relationship Id="rId10" Type="http://schemas.openxmlformats.org/officeDocument/2006/relationships/oleObject" Target="../embeddings/oleObject384.bin"/><Relationship Id="rId4" Type="http://schemas.openxmlformats.org/officeDocument/2006/relationships/oleObject" Target="../embeddings/oleObject381.bin"/><Relationship Id="rId9" Type="http://schemas.openxmlformats.org/officeDocument/2006/relationships/image" Target="../media/image295.wmf"/><Relationship Id="rId14" Type="http://schemas.openxmlformats.org/officeDocument/2006/relationships/oleObject" Target="../embeddings/oleObject386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oleObject" Target="../embeddings/oleObject393.bin"/><Relationship Id="rId18" Type="http://schemas.openxmlformats.org/officeDocument/2006/relationships/image" Target="../media/image306.wmf"/><Relationship Id="rId26" Type="http://schemas.openxmlformats.org/officeDocument/2006/relationships/oleObject" Target="../embeddings/oleObject400.bin"/><Relationship Id="rId3" Type="http://schemas.openxmlformats.org/officeDocument/2006/relationships/oleObject" Target="../embeddings/oleObject388.bin"/><Relationship Id="rId21" Type="http://schemas.openxmlformats.org/officeDocument/2006/relationships/oleObject" Target="../embeddings/oleObject397.bin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303.wmf"/><Relationship Id="rId17" Type="http://schemas.openxmlformats.org/officeDocument/2006/relationships/oleObject" Target="../embeddings/oleObject395.bin"/><Relationship Id="rId25" Type="http://schemas.openxmlformats.org/officeDocument/2006/relationships/oleObject" Target="../embeddings/oleObject3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5.wmf"/><Relationship Id="rId20" Type="http://schemas.openxmlformats.org/officeDocument/2006/relationships/image" Target="../media/image307.wmf"/><Relationship Id="rId29" Type="http://schemas.openxmlformats.org/officeDocument/2006/relationships/image" Target="../media/image310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92.bin"/><Relationship Id="rId24" Type="http://schemas.openxmlformats.org/officeDocument/2006/relationships/image" Target="../media/image308.wmf"/><Relationship Id="rId5" Type="http://schemas.openxmlformats.org/officeDocument/2006/relationships/oleObject" Target="../embeddings/oleObject389.bin"/><Relationship Id="rId15" Type="http://schemas.openxmlformats.org/officeDocument/2006/relationships/oleObject" Target="../embeddings/oleObject394.bin"/><Relationship Id="rId23" Type="http://schemas.openxmlformats.org/officeDocument/2006/relationships/oleObject" Target="../embeddings/oleObject398.bin"/><Relationship Id="rId28" Type="http://schemas.openxmlformats.org/officeDocument/2006/relationships/oleObject" Target="../embeddings/oleObject401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396.bin"/><Relationship Id="rId31" Type="http://schemas.openxmlformats.org/officeDocument/2006/relationships/image" Target="../media/image246.wmf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391.bin"/><Relationship Id="rId14" Type="http://schemas.openxmlformats.org/officeDocument/2006/relationships/image" Target="../media/image304.wmf"/><Relationship Id="rId22" Type="http://schemas.openxmlformats.org/officeDocument/2006/relationships/image" Target="../media/image212.wmf"/><Relationship Id="rId27" Type="http://schemas.openxmlformats.org/officeDocument/2006/relationships/image" Target="../media/image309.wmf"/><Relationship Id="rId30" Type="http://schemas.openxmlformats.org/officeDocument/2006/relationships/oleObject" Target="../embeddings/oleObject40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oleObject" Target="../embeddings/oleObject408.bin"/><Relationship Id="rId18" Type="http://schemas.openxmlformats.org/officeDocument/2006/relationships/oleObject" Target="../embeddings/oleObject411.bin"/><Relationship Id="rId26" Type="http://schemas.openxmlformats.org/officeDocument/2006/relationships/image" Target="../media/image303.wmf"/><Relationship Id="rId3" Type="http://schemas.openxmlformats.org/officeDocument/2006/relationships/oleObject" Target="../embeddings/oleObject403.bin"/><Relationship Id="rId21" Type="http://schemas.openxmlformats.org/officeDocument/2006/relationships/image" Target="../media/image300.wmf"/><Relationship Id="rId7" Type="http://schemas.openxmlformats.org/officeDocument/2006/relationships/oleObject" Target="../embeddings/oleObject405.bin"/><Relationship Id="rId12" Type="http://schemas.openxmlformats.org/officeDocument/2006/relationships/image" Target="../media/image302.wmf"/><Relationship Id="rId17" Type="http://schemas.openxmlformats.org/officeDocument/2006/relationships/image" Target="../media/image315.wmf"/><Relationship Id="rId25" Type="http://schemas.openxmlformats.org/officeDocument/2006/relationships/oleObject" Target="../embeddings/oleObject4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0.bin"/><Relationship Id="rId20" Type="http://schemas.openxmlformats.org/officeDocument/2006/relationships/oleObject" Target="../embeddings/oleObject412.bin"/><Relationship Id="rId29" Type="http://schemas.openxmlformats.org/officeDocument/2006/relationships/oleObject" Target="../embeddings/oleObject418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12.wmf"/><Relationship Id="rId11" Type="http://schemas.openxmlformats.org/officeDocument/2006/relationships/oleObject" Target="../embeddings/oleObject407.bin"/><Relationship Id="rId24" Type="http://schemas.openxmlformats.org/officeDocument/2006/relationships/oleObject" Target="../embeddings/oleObject414.bin"/><Relationship Id="rId32" Type="http://schemas.openxmlformats.org/officeDocument/2006/relationships/image" Target="../media/image316.wmf"/><Relationship Id="rId5" Type="http://schemas.openxmlformats.org/officeDocument/2006/relationships/oleObject" Target="../embeddings/oleObject404.bin"/><Relationship Id="rId15" Type="http://schemas.openxmlformats.org/officeDocument/2006/relationships/oleObject" Target="../embeddings/oleObject409.bin"/><Relationship Id="rId23" Type="http://schemas.openxmlformats.org/officeDocument/2006/relationships/image" Target="../media/image301.wmf"/><Relationship Id="rId28" Type="http://schemas.openxmlformats.org/officeDocument/2006/relationships/oleObject" Target="../embeddings/oleObject417.bin"/><Relationship Id="rId10" Type="http://schemas.openxmlformats.org/officeDocument/2006/relationships/image" Target="../media/image314.wmf"/><Relationship Id="rId19" Type="http://schemas.openxmlformats.org/officeDocument/2006/relationships/image" Target="../media/image308.wmf"/><Relationship Id="rId31" Type="http://schemas.openxmlformats.org/officeDocument/2006/relationships/oleObject" Target="../embeddings/oleObject419.bin"/><Relationship Id="rId4" Type="http://schemas.openxmlformats.org/officeDocument/2006/relationships/image" Target="../media/image311.wmf"/><Relationship Id="rId9" Type="http://schemas.openxmlformats.org/officeDocument/2006/relationships/oleObject" Target="../embeddings/oleObject406.bin"/><Relationship Id="rId14" Type="http://schemas.openxmlformats.org/officeDocument/2006/relationships/image" Target="../media/image55.wmf"/><Relationship Id="rId22" Type="http://schemas.openxmlformats.org/officeDocument/2006/relationships/oleObject" Target="../embeddings/oleObject413.bin"/><Relationship Id="rId27" Type="http://schemas.openxmlformats.org/officeDocument/2006/relationships/oleObject" Target="../embeddings/oleObject416.bin"/><Relationship Id="rId30" Type="http://schemas.openxmlformats.org/officeDocument/2006/relationships/image" Target="../media/image30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425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420.bin"/><Relationship Id="rId7" Type="http://schemas.openxmlformats.org/officeDocument/2006/relationships/oleObject" Target="../embeddings/oleObject422.bin"/><Relationship Id="rId12" Type="http://schemas.openxmlformats.org/officeDocument/2006/relationships/image" Target="../media/image320.wmf"/><Relationship Id="rId17" Type="http://schemas.openxmlformats.org/officeDocument/2006/relationships/oleObject" Target="../embeddings/oleObject4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1.wmf"/><Relationship Id="rId20" Type="http://schemas.openxmlformats.org/officeDocument/2006/relationships/image" Target="../media/image322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424.bin"/><Relationship Id="rId5" Type="http://schemas.openxmlformats.org/officeDocument/2006/relationships/oleObject" Target="../embeddings/oleObject421.bin"/><Relationship Id="rId15" Type="http://schemas.openxmlformats.org/officeDocument/2006/relationships/oleObject" Target="../embeddings/oleObject426.bin"/><Relationship Id="rId10" Type="http://schemas.openxmlformats.org/officeDocument/2006/relationships/image" Target="../media/image231.wmf"/><Relationship Id="rId19" Type="http://schemas.openxmlformats.org/officeDocument/2006/relationships/oleObject" Target="../embeddings/oleObject428.bin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423.bin"/><Relationship Id="rId14" Type="http://schemas.openxmlformats.org/officeDocument/2006/relationships/image" Target="../media/image233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13" Type="http://schemas.openxmlformats.org/officeDocument/2006/relationships/image" Target="../media/image327.wmf"/><Relationship Id="rId18" Type="http://schemas.openxmlformats.org/officeDocument/2006/relationships/oleObject" Target="../embeddings/oleObject436.bin"/><Relationship Id="rId3" Type="http://schemas.openxmlformats.org/officeDocument/2006/relationships/oleObject" Target="../embeddings/oleObject429.bin"/><Relationship Id="rId21" Type="http://schemas.openxmlformats.org/officeDocument/2006/relationships/image" Target="../media/image330.wmf"/><Relationship Id="rId7" Type="http://schemas.openxmlformats.org/officeDocument/2006/relationships/oleObject" Target="../embeddings/oleObject431.bin"/><Relationship Id="rId12" Type="http://schemas.openxmlformats.org/officeDocument/2006/relationships/oleObject" Target="../embeddings/oleObject433.bin"/><Relationship Id="rId17" Type="http://schemas.openxmlformats.org/officeDocument/2006/relationships/image" Target="../media/image3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5.bin"/><Relationship Id="rId20" Type="http://schemas.openxmlformats.org/officeDocument/2006/relationships/oleObject" Target="../embeddings/oleObject437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24.wmf"/><Relationship Id="rId11" Type="http://schemas.openxmlformats.org/officeDocument/2006/relationships/image" Target="../media/image37.png"/><Relationship Id="rId5" Type="http://schemas.openxmlformats.org/officeDocument/2006/relationships/oleObject" Target="../embeddings/oleObject430.bin"/><Relationship Id="rId15" Type="http://schemas.openxmlformats.org/officeDocument/2006/relationships/image" Target="../media/image328.wmf"/><Relationship Id="rId23" Type="http://schemas.openxmlformats.org/officeDocument/2006/relationships/image" Target="../media/image331.wmf"/><Relationship Id="rId10" Type="http://schemas.openxmlformats.org/officeDocument/2006/relationships/image" Target="../media/image326.wmf"/><Relationship Id="rId19" Type="http://schemas.openxmlformats.org/officeDocument/2006/relationships/image" Target="../media/image233.wmf"/><Relationship Id="rId4" Type="http://schemas.openxmlformats.org/officeDocument/2006/relationships/image" Target="../media/image323.wmf"/><Relationship Id="rId9" Type="http://schemas.openxmlformats.org/officeDocument/2006/relationships/oleObject" Target="../embeddings/oleObject432.bin"/><Relationship Id="rId14" Type="http://schemas.openxmlformats.org/officeDocument/2006/relationships/oleObject" Target="../embeddings/oleObject434.bin"/><Relationship Id="rId22" Type="http://schemas.openxmlformats.org/officeDocument/2006/relationships/oleObject" Target="../embeddings/oleObject438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13" Type="http://schemas.openxmlformats.org/officeDocument/2006/relationships/oleObject" Target="../embeddings/oleObject444.bin"/><Relationship Id="rId18" Type="http://schemas.openxmlformats.org/officeDocument/2006/relationships/image" Target="../media/image339.wmf"/><Relationship Id="rId3" Type="http://schemas.openxmlformats.org/officeDocument/2006/relationships/oleObject" Target="../embeddings/oleObject439.bin"/><Relationship Id="rId7" Type="http://schemas.openxmlformats.org/officeDocument/2006/relationships/oleObject" Target="../embeddings/oleObject441.bin"/><Relationship Id="rId12" Type="http://schemas.openxmlformats.org/officeDocument/2006/relationships/image" Target="../media/image336.wmf"/><Relationship Id="rId17" Type="http://schemas.openxmlformats.org/officeDocument/2006/relationships/oleObject" Target="../embeddings/oleObject4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8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33.wmf"/><Relationship Id="rId11" Type="http://schemas.openxmlformats.org/officeDocument/2006/relationships/oleObject" Target="../embeddings/oleObject443.bin"/><Relationship Id="rId5" Type="http://schemas.openxmlformats.org/officeDocument/2006/relationships/oleObject" Target="../embeddings/oleObject440.bin"/><Relationship Id="rId15" Type="http://schemas.openxmlformats.org/officeDocument/2006/relationships/oleObject" Target="../embeddings/oleObject445.bin"/><Relationship Id="rId10" Type="http://schemas.openxmlformats.org/officeDocument/2006/relationships/image" Target="../media/image335.wmf"/><Relationship Id="rId4" Type="http://schemas.openxmlformats.org/officeDocument/2006/relationships/image" Target="../media/image332.wmf"/><Relationship Id="rId9" Type="http://schemas.openxmlformats.org/officeDocument/2006/relationships/oleObject" Target="../embeddings/oleObject442.bin"/><Relationship Id="rId14" Type="http://schemas.openxmlformats.org/officeDocument/2006/relationships/image" Target="../media/image337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452.bin"/><Relationship Id="rId18" Type="http://schemas.openxmlformats.org/officeDocument/2006/relationships/image" Target="../media/image346.wmf"/><Relationship Id="rId26" Type="http://schemas.openxmlformats.org/officeDocument/2006/relationships/image" Target="../media/image350.wmf"/><Relationship Id="rId3" Type="http://schemas.openxmlformats.org/officeDocument/2006/relationships/oleObject" Target="../embeddings/oleObject447.bin"/><Relationship Id="rId21" Type="http://schemas.openxmlformats.org/officeDocument/2006/relationships/oleObject" Target="../embeddings/oleObject456.bin"/><Relationship Id="rId7" Type="http://schemas.openxmlformats.org/officeDocument/2006/relationships/oleObject" Target="../embeddings/oleObject449.bin"/><Relationship Id="rId12" Type="http://schemas.openxmlformats.org/officeDocument/2006/relationships/image" Target="../media/image343.wmf"/><Relationship Id="rId17" Type="http://schemas.openxmlformats.org/officeDocument/2006/relationships/oleObject" Target="../embeddings/oleObject454.bin"/><Relationship Id="rId25" Type="http://schemas.openxmlformats.org/officeDocument/2006/relationships/oleObject" Target="../embeddings/oleObject4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5.wmf"/><Relationship Id="rId20" Type="http://schemas.openxmlformats.org/officeDocument/2006/relationships/image" Target="../media/image347.wmf"/><Relationship Id="rId29" Type="http://schemas.openxmlformats.org/officeDocument/2006/relationships/oleObject" Target="../embeddings/oleObject460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41.emf"/><Relationship Id="rId11" Type="http://schemas.openxmlformats.org/officeDocument/2006/relationships/oleObject" Target="../embeddings/oleObject451.bin"/><Relationship Id="rId24" Type="http://schemas.openxmlformats.org/officeDocument/2006/relationships/image" Target="../media/image349.wmf"/><Relationship Id="rId5" Type="http://schemas.openxmlformats.org/officeDocument/2006/relationships/oleObject" Target="../embeddings/oleObject448.bin"/><Relationship Id="rId15" Type="http://schemas.openxmlformats.org/officeDocument/2006/relationships/oleObject" Target="../embeddings/oleObject453.bin"/><Relationship Id="rId23" Type="http://schemas.openxmlformats.org/officeDocument/2006/relationships/oleObject" Target="../embeddings/oleObject457.bin"/><Relationship Id="rId28" Type="http://schemas.openxmlformats.org/officeDocument/2006/relationships/image" Target="../media/image351.emf"/><Relationship Id="rId10" Type="http://schemas.openxmlformats.org/officeDocument/2006/relationships/image" Target="../media/image342.emf"/><Relationship Id="rId19" Type="http://schemas.openxmlformats.org/officeDocument/2006/relationships/oleObject" Target="../embeddings/oleObject455.bin"/><Relationship Id="rId4" Type="http://schemas.openxmlformats.org/officeDocument/2006/relationships/image" Target="../media/image340.emf"/><Relationship Id="rId9" Type="http://schemas.openxmlformats.org/officeDocument/2006/relationships/oleObject" Target="../embeddings/oleObject450.bin"/><Relationship Id="rId14" Type="http://schemas.openxmlformats.org/officeDocument/2006/relationships/image" Target="../media/image344.wmf"/><Relationship Id="rId22" Type="http://schemas.openxmlformats.org/officeDocument/2006/relationships/image" Target="../media/image348.wmf"/><Relationship Id="rId27" Type="http://schemas.openxmlformats.org/officeDocument/2006/relationships/oleObject" Target="../embeddings/oleObject459.bin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6.bin"/><Relationship Id="rId18" Type="http://schemas.openxmlformats.org/officeDocument/2006/relationships/image" Target="../media/image358.wmf"/><Relationship Id="rId26" Type="http://schemas.openxmlformats.org/officeDocument/2006/relationships/image" Target="../media/image361.emf"/><Relationship Id="rId21" Type="http://schemas.openxmlformats.org/officeDocument/2006/relationships/oleObject" Target="../embeddings/oleObject470.bin"/><Relationship Id="rId34" Type="http://schemas.openxmlformats.org/officeDocument/2006/relationships/image" Target="../media/image365.wmf"/><Relationship Id="rId7" Type="http://schemas.openxmlformats.org/officeDocument/2006/relationships/oleObject" Target="../embeddings/oleObject463.bin"/><Relationship Id="rId12" Type="http://schemas.openxmlformats.org/officeDocument/2006/relationships/image" Target="../media/image355.wmf"/><Relationship Id="rId17" Type="http://schemas.openxmlformats.org/officeDocument/2006/relationships/oleObject" Target="../embeddings/oleObject468.bin"/><Relationship Id="rId25" Type="http://schemas.openxmlformats.org/officeDocument/2006/relationships/oleObject" Target="../embeddings/oleObject472.bin"/><Relationship Id="rId33" Type="http://schemas.openxmlformats.org/officeDocument/2006/relationships/oleObject" Target="../embeddings/oleObject476.bin"/><Relationship Id="rId38" Type="http://schemas.openxmlformats.org/officeDocument/2006/relationships/image" Target="../media/image3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7.wmf"/><Relationship Id="rId20" Type="http://schemas.openxmlformats.org/officeDocument/2006/relationships/image" Target="../media/image359.wmf"/><Relationship Id="rId29" Type="http://schemas.openxmlformats.org/officeDocument/2006/relationships/oleObject" Target="../embeddings/oleObject474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53.emf"/><Relationship Id="rId11" Type="http://schemas.openxmlformats.org/officeDocument/2006/relationships/oleObject" Target="../embeddings/oleObject465.bin"/><Relationship Id="rId24" Type="http://schemas.openxmlformats.org/officeDocument/2006/relationships/image" Target="../media/image360.emf"/><Relationship Id="rId32" Type="http://schemas.openxmlformats.org/officeDocument/2006/relationships/image" Target="../media/image364.wmf"/><Relationship Id="rId37" Type="http://schemas.openxmlformats.org/officeDocument/2006/relationships/oleObject" Target="../embeddings/oleObject478.bin"/><Relationship Id="rId5" Type="http://schemas.openxmlformats.org/officeDocument/2006/relationships/oleObject" Target="../embeddings/oleObject462.bin"/><Relationship Id="rId15" Type="http://schemas.openxmlformats.org/officeDocument/2006/relationships/oleObject" Target="../embeddings/oleObject467.bin"/><Relationship Id="rId23" Type="http://schemas.openxmlformats.org/officeDocument/2006/relationships/oleObject" Target="../embeddings/oleObject471.bin"/><Relationship Id="rId28" Type="http://schemas.openxmlformats.org/officeDocument/2006/relationships/image" Target="../media/image362.emf"/><Relationship Id="rId36" Type="http://schemas.openxmlformats.org/officeDocument/2006/relationships/image" Target="../media/image366.wmf"/><Relationship Id="rId10" Type="http://schemas.openxmlformats.org/officeDocument/2006/relationships/image" Target="../media/image354.emf"/><Relationship Id="rId19" Type="http://schemas.openxmlformats.org/officeDocument/2006/relationships/oleObject" Target="../embeddings/oleObject469.bin"/><Relationship Id="rId31" Type="http://schemas.openxmlformats.org/officeDocument/2006/relationships/oleObject" Target="../embeddings/oleObject475.bin"/><Relationship Id="rId4" Type="http://schemas.openxmlformats.org/officeDocument/2006/relationships/image" Target="../media/image352.emf"/><Relationship Id="rId9" Type="http://schemas.openxmlformats.org/officeDocument/2006/relationships/oleObject" Target="../embeddings/oleObject464.bin"/><Relationship Id="rId14" Type="http://schemas.openxmlformats.org/officeDocument/2006/relationships/image" Target="../media/image356.wmf"/><Relationship Id="rId22" Type="http://schemas.openxmlformats.org/officeDocument/2006/relationships/image" Target="../media/image350.wmf"/><Relationship Id="rId27" Type="http://schemas.openxmlformats.org/officeDocument/2006/relationships/oleObject" Target="../embeddings/oleObject473.bin"/><Relationship Id="rId30" Type="http://schemas.openxmlformats.org/officeDocument/2006/relationships/image" Target="../media/image363.wmf"/><Relationship Id="rId35" Type="http://schemas.openxmlformats.org/officeDocument/2006/relationships/oleObject" Target="../embeddings/oleObject477.bin"/><Relationship Id="rId8" Type="http://schemas.openxmlformats.org/officeDocument/2006/relationships/image" Target="../media/image233.wmf"/><Relationship Id="rId3" Type="http://schemas.openxmlformats.org/officeDocument/2006/relationships/oleObject" Target="../embeddings/oleObject46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1.bin"/><Relationship Id="rId13" Type="http://schemas.openxmlformats.org/officeDocument/2006/relationships/image" Target="../media/image372.wmf"/><Relationship Id="rId3" Type="http://schemas.openxmlformats.org/officeDocument/2006/relationships/image" Target="../media/image374.wmf"/><Relationship Id="rId7" Type="http://schemas.openxmlformats.org/officeDocument/2006/relationships/image" Target="../media/image369.wmf"/><Relationship Id="rId12" Type="http://schemas.openxmlformats.org/officeDocument/2006/relationships/oleObject" Target="../embeddings/oleObject4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480.bin"/><Relationship Id="rId11" Type="http://schemas.openxmlformats.org/officeDocument/2006/relationships/image" Target="../media/image371.wmf"/><Relationship Id="rId5" Type="http://schemas.openxmlformats.org/officeDocument/2006/relationships/image" Target="../media/image368.wmf"/><Relationship Id="rId15" Type="http://schemas.openxmlformats.org/officeDocument/2006/relationships/image" Target="../media/image373.wmf"/><Relationship Id="rId10" Type="http://schemas.openxmlformats.org/officeDocument/2006/relationships/oleObject" Target="../embeddings/oleObject482.bin"/><Relationship Id="rId4" Type="http://schemas.openxmlformats.org/officeDocument/2006/relationships/oleObject" Target="../embeddings/oleObject479.bin"/><Relationship Id="rId9" Type="http://schemas.openxmlformats.org/officeDocument/2006/relationships/image" Target="../media/image370.wmf"/><Relationship Id="rId14" Type="http://schemas.openxmlformats.org/officeDocument/2006/relationships/oleObject" Target="../embeddings/oleObject484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7.bin"/><Relationship Id="rId3" Type="http://schemas.openxmlformats.org/officeDocument/2006/relationships/image" Target="../media/image378.png"/><Relationship Id="rId7" Type="http://schemas.openxmlformats.org/officeDocument/2006/relationships/image" Target="../media/image3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486.bin"/><Relationship Id="rId5" Type="http://schemas.openxmlformats.org/officeDocument/2006/relationships/image" Target="../media/image375.wmf"/><Relationship Id="rId4" Type="http://schemas.openxmlformats.org/officeDocument/2006/relationships/oleObject" Target="../embeddings/oleObject485.bin"/><Relationship Id="rId9" Type="http://schemas.openxmlformats.org/officeDocument/2006/relationships/image" Target="../media/image377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wmf"/><Relationship Id="rId3" Type="http://schemas.openxmlformats.org/officeDocument/2006/relationships/image" Target="../media/image374.wmf"/><Relationship Id="rId7" Type="http://schemas.openxmlformats.org/officeDocument/2006/relationships/image" Target="../media/image380.wmf"/><Relationship Id="rId12" Type="http://schemas.openxmlformats.org/officeDocument/2006/relationships/image" Target="../media/image3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489.bin"/><Relationship Id="rId11" Type="http://schemas.openxmlformats.org/officeDocument/2006/relationships/oleObject" Target="../embeddings/oleObject491.bin"/><Relationship Id="rId5" Type="http://schemas.openxmlformats.org/officeDocument/2006/relationships/image" Target="../media/image379.wmf"/><Relationship Id="rId10" Type="http://schemas.openxmlformats.org/officeDocument/2006/relationships/image" Target="../media/image381.wmf"/><Relationship Id="rId4" Type="http://schemas.openxmlformats.org/officeDocument/2006/relationships/oleObject" Target="../embeddings/oleObject488.bin"/><Relationship Id="rId9" Type="http://schemas.openxmlformats.org/officeDocument/2006/relationships/oleObject" Target="../embeddings/oleObject490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85.wmf"/><Relationship Id="rId5" Type="http://schemas.openxmlformats.org/officeDocument/2006/relationships/oleObject" Target="../embeddings/oleObject493.bin"/><Relationship Id="rId4" Type="http://schemas.openxmlformats.org/officeDocument/2006/relationships/image" Target="../media/image384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png"/><Relationship Id="rId7" Type="http://schemas.openxmlformats.org/officeDocument/2006/relationships/image" Target="../media/image3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495.bin"/><Relationship Id="rId5" Type="http://schemas.openxmlformats.org/officeDocument/2006/relationships/image" Target="../media/image386.wmf"/><Relationship Id="rId4" Type="http://schemas.openxmlformats.org/officeDocument/2006/relationships/oleObject" Target="../embeddings/oleObject49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wmf"/><Relationship Id="rId13" Type="http://schemas.openxmlformats.org/officeDocument/2006/relationships/oleObject" Target="../embeddings/oleObject501.bin"/><Relationship Id="rId18" Type="http://schemas.openxmlformats.org/officeDocument/2006/relationships/image" Target="../media/image396.wmf"/><Relationship Id="rId3" Type="http://schemas.openxmlformats.org/officeDocument/2006/relationships/oleObject" Target="../embeddings/oleObject496.bin"/><Relationship Id="rId21" Type="http://schemas.openxmlformats.org/officeDocument/2006/relationships/oleObject" Target="../embeddings/oleObject505.bin"/><Relationship Id="rId7" Type="http://schemas.openxmlformats.org/officeDocument/2006/relationships/oleObject" Target="../embeddings/oleObject498.bin"/><Relationship Id="rId12" Type="http://schemas.openxmlformats.org/officeDocument/2006/relationships/image" Target="../media/image393.wmf"/><Relationship Id="rId17" Type="http://schemas.openxmlformats.org/officeDocument/2006/relationships/oleObject" Target="../embeddings/oleObject5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5.wmf"/><Relationship Id="rId20" Type="http://schemas.openxmlformats.org/officeDocument/2006/relationships/image" Target="../media/image397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90.wmf"/><Relationship Id="rId11" Type="http://schemas.openxmlformats.org/officeDocument/2006/relationships/oleObject" Target="../embeddings/oleObject500.bin"/><Relationship Id="rId5" Type="http://schemas.openxmlformats.org/officeDocument/2006/relationships/oleObject" Target="../embeddings/oleObject497.bin"/><Relationship Id="rId15" Type="http://schemas.openxmlformats.org/officeDocument/2006/relationships/oleObject" Target="../embeddings/oleObject502.bin"/><Relationship Id="rId10" Type="http://schemas.openxmlformats.org/officeDocument/2006/relationships/image" Target="../media/image392.wmf"/><Relationship Id="rId19" Type="http://schemas.openxmlformats.org/officeDocument/2006/relationships/oleObject" Target="../embeddings/oleObject504.bin"/><Relationship Id="rId4" Type="http://schemas.openxmlformats.org/officeDocument/2006/relationships/image" Target="../media/image389.wmf"/><Relationship Id="rId9" Type="http://schemas.openxmlformats.org/officeDocument/2006/relationships/oleObject" Target="../embeddings/oleObject499.bin"/><Relationship Id="rId14" Type="http://schemas.openxmlformats.org/officeDocument/2006/relationships/image" Target="../media/image394.wmf"/><Relationship Id="rId22" Type="http://schemas.openxmlformats.org/officeDocument/2006/relationships/image" Target="../media/image398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13" Type="http://schemas.openxmlformats.org/officeDocument/2006/relationships/oleObject" Target="../embeddings/oleObject511.bin"/><Relationship Id="rId18" Type="http://schemas.openxmlformats.org/officeDocument/2006/relationships/image" Target="../media/image406.wmf"/><Relationship Id="rId26" Type="http://schemas.openxmlformats.org/officeDocument/2006/relationships/image" Target="../media/image409.wmf"/><Relationship Id="rId3" Type="http://schemas.openxmlformats.org/officeDocument/2006/relationships/oleObject" Target="../embeddings/oleObject506.bin"/><Relationship Id="rId21" Type="http://schemas.openxmlformats.org/officeDocument/2006/relationships/oleObject" Target="../embeddings/oleObject515.bin"/><Relationship Id="rId7" Type="http://schemas.openxmlformats.org/officeDocument/2006/relationships/oleObject" Target="../embeddings/oleObject508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513.bin"/><Relationship Id="rId25" Type="http://schemas.openxmlformats.org/officeDocument/2006/relationships/oleObject" Target="../embeddings/oleObject5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5.wmf"/><Relationship Id="rId20" Type="http://schemas.openxmlformats.org/officeDocument/2006/relationships/image" Target="../media/image407.wmf"/><Relationship Id="rId29" Type="http://schemas.openxmlformats.org/officeDocument/2006/relationships/oleObject" Target="../embeddings/oleObject520.bin"/><Relationship Id="rId1" Type="http://schemas.openxmlformats.org/officeDocument/2006/relationships/vmlDrawing" Target="../drawings/vmlDrawing61.vml"/><Relationship Id="rId6" Type="http://schemas.openxmlformats.org/officeDocument/2006/relationships/image" Target="../media/image400.wmf"/><Relationship Id="rId11" Type="http://schemas.openxmlformats.org/officeDocument/2006/relationships/oleObject" Target="../embeddings/oleObject510.bin"/><Relationship Id="rId24" Type="http://schemas.openxmlformats.org/officeDocument/2006/relationships/oleObject" Target="../embeddings/oleObject517.bin"/><Relationship Id="rId32" Type="http://schemas.openxmlformats.org/officeDocument/2006/relationships/image" Target="../media/image412.wmf"/><Relationship Id="rId5" Type="http://schemas.openxmlformats.org/officeDocument/2006/relationships/oleObject" Target="../embeddings/oleObject507.bin"/><Relationship Id="rId15" Type="http://schemas.openxmlformats.org/officeDocument/2006/relationships/oleObject" Target="../embeddings/oleObject512.bin"/><Relationship Id="rId23" Type="http://schemas.openxmlformats.org/officeDocument/2006/relationships/oleObject" Target="../embeddings/oleObject516.bin"/><Relationship Id="rId28" Type="http://schemas.openxmlformats.org/officeDocument/2006/relationships/image" Target="../media/image410.wmf"/><Relationship Id="rId10" Type="http://schemas.openxmlformats.org/officeDocument/2006/relationships/image" Target="../media/image402.wmf"/><Relationship Id="rId19" Type="http://schemas.openxmlformats.org/officeDocument/2006/relationships/oleObject" Target="../embeddings/oleObject514.bin"/><Relationship Id="rId31" Type="http://schemas.openxmlformats.org/officeDocument/2006/relationships/oleObject" Target="../embeddings/oleObject521.bin"/><Relationship Id="rId4" Type="http://schemas.openxmlformats.org/officeDocument/2006/relationships/image" Target="../media/image399.wmf"/><Relationship Id="rId9" Type="http://schemas.openxmlformats.org/officeDocument/2006/relationships/oleObject" Target="../embeddings/oleObject509.bin"/><Relationship Id="rId14" Type="http://schemas.openxmlformats.org/officeDocument/2006/relationships/image" Target="../media/image404.wmf"/><Relationship Id="rId22" Type="http://schemas.openxmlformats.org/officeDocument/2006/relationships/image" Target="../media/image408.wmf"/><Relationship Id="rId27" Type="http://schemas.openxmlformats.org/officeDocument/2006/relationships/oleObject" Target="../embeddings/oleObject519.bin"/><Relationship Id="rId30" Type="http://schemas.openxmlformats.org/officeDocument/2006/relationships/image" Target="../media/image411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4.bin"/><Relationship Id="rId3" Type="http://schemas.openxmlformats.org/officeDocument/2006/relationships/image" Target="../media/image388.png"/><Relationship Id="rId7" Type="http://schemas.openxmlformats.org/officeDocument/2006/relationships/image" Target="../media/image4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523.bin"/><Relationship Id="rId5" Type="http://schemas.openxmlformats.org/officeDocument/2006/relationships/image" Target="../media/image413.wmf"/><Relationship Id="rId4" Type="http://schemas.openxmlformats.org/officeDocument/2006/relationships/oleObject" Target="../embeddings/oleObject522.bin"/><Relationship Id="rId9" Type="http://schemas.openxmlformats.org/officeDocument/2006/relationships/image" Target="../media/image415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png"/><Relationship Id="rId7" Type="http://schemas.openxmlformats.org/officeDocument/2006/relationships/image" Target="../media/image4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526.bin"/><Relationship Id="rId5" Type="http://schemas.openxmlformats.org/officeDocument/2006/relationships/image" Target="../media/image416.wmf"/><Relationship Id="rId4" Type="http://schemas.openxmlformats.org/officeDocument/2006/relationships/oleObject" Target="../embeddings/oleObject525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9.bin"/><Relationship Id="rId13" Type="http://schemas.openxmlformats.org/officeDocument/2006/relationships/image" Target="../media/image422.wmf"/><Relationship Id="rId18" Type="http://schemas.openxmlformats.org/officeDocument/2006/relationships/oleObject" Target="../embeddings/oleObject534.bin"/><Relationship Id="rId3" Type="http://schemas.openxmlformats.org/officeDocument/2006/relationships/image" Target="../media/image388.png"/><Relationship Id="rId21" Type="http://schemas.openxmlformats.org/officeDocument/2006/relationships/image" Target="../media/image426.wmf"/><Relationship Id="rId7" Type="http://schemas.openxmlformats.org/officeDocument/2006/relationships/image" Target="../media/image419.wmf"/><Relationship Id="rId12" Type="http://schemas.openxmlformats.org/officeDocument/2006/relationships/oleObject" Target="../embeddings/oleObject531.bin"/><Relationship Id="rId17" Type="http://schemas.openxmlformats.org/officeDocument/2006/relationships/image" Target="../media/image4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3.bin"/><Relationship Id="rId20" Type="http://schemas.openxmlformats.org/officeDocument/2006/relationships/oleObject" Target="../embeddings/oleObject535.bin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528.bin"/><Relationship Id="rId11" Type="http://schemas.openxmlformats.org/officeDocument/2006/relationships/image" Target="../media/image421.wmf"/><Relationship Id="rId5" Type="http://schemas.openxmlformats.org/officeDocument/2006/relationships/image" Target="../media/image418.wmf"/><Relationship Id="rId15" Type="http://schemas.openxmlformats.org/officeDocument/2006/relationships/image" Target="../media/image423.wmf"/><Relationship Id="rId10" Type="http://schemas.openxmlformats.org/officeDocument/2006/relationships/oleObject" Target="../embeddings/oleObject530.bin"/><Relationship Id="rId19" Type="http://schemas.openxmlformats.org/officeDocument/2006/relationships/image" Target="../media/image425.wmf"/><Relationship Id="rId4" Type="http://schemas.openxmlformats.org/officeDocument/2006/relationships/oleObject" Target="../embeddings/oleObject527.bin"/><Relationship Id="rId9" Type="http://schemas.openxmlformats.org/officeDocument/2006/relationships/image" Target="../media/image420.wmf"/><Relationship Id="rId14" Type="http://schemas.openxmlformats.org/officeDocument/2006/relationships/oleObject" Target="../embeddings/oleObject532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wmf"/><Relationship Id="rId13" Type="http://schemas.openxmlformats.org/officeDocument/2006/relationships/oleObject" Target="../embeddings/oleObject541.bin"/><Relationship Id="rId3" Type="http://schemas.openxmlformats.org/officeDocument/2006/relationships/oleObject" Target="../embeddings/oleObject536.bin"/><Relationship Id="rId7" Type="http://schemas.openxmlformats.org/officeDocument/2006/relationships/oleObject" Target="../embeddings/oleObject538.bin"/><Relationship Id="rId12" Type="http://schemas.openxmlformats.org/officeDocument/2006/relationships/image" Target="../media/image4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428.wmf"/><Relationship Id="rId11" Type="http://schemas.openxmlformats.org/officeDocument/2006/relationships/oleObject" Target="../embeddings/oleObject540.bin"/><Relationship Id="rId5" Type="http://schemas.openxmlformats.org/officeDocument/2006/relationships/oleObject" Target="../embeddings/oleObject537.bin"/><Relationship Id="rId10" Type="http://schemas.openxmlformats.org/officeDocument/2006/relationships/image" Target="../media/image430.wmf"/><Relationship Id="rId4" Type="http://schemas.openxmlformats.org/officeDocument/2006/relationships/image" Target="../media/image427.wmf"/><Relationship Id="rId9" Type="http://schemas.openxmlformats.org/officeDocument/2006/relationships/oleObject" Target="../embeddings/oleObject539.bin"/><Relationship Id="rId14" Type="http://schemas.openxmlformats.org/officeDocument/2006/relationships/image" Target="../media/image422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4.wmf"/><Relationship Id="rId3" Type="http://schemas.openxmlformats.org/officeDocument/2006/relationships/oleObject" Target="../embeddings/oleObject542.bin"/><Relationship Id="rId7" Type="http://schemas.openxmlformats.org/officeDocument/2006/relationships/oleObject" Target="../embeddings/oleObject5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433.wmf"/><Relationship Id="rId5" Type="http://schemas.openxmlformats.org/officeDocument/2006/relationships/oleObject" Target="../embeddings/oleObject543.bin"/><Relationship Id="rId10" Type="http://schemas.openxmlformats.org/officeDocument/2006/relationships/image" Target="../media/image435.wmf"/><Relationship Id="rId4" Type="http://schemas.openxmlformats.org/officeDocument/2006/relationships/image" Target="../media/image432.wmf"/><Relationship Id="rId9" Type="http://schemas.openxmlformats.org/officeDocument/2006/relationships/oleObject" Target="../embeddings/oleObject545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%E5%8A%A8%E7%94%BB%E5%BA%93/2%E3%80%81%E7%94%B5%E5%AD%A6%E5%A4%B9/5-01%E7%94%B5%E7%A3%81%E6%84%9F%E5%BA%94%E7%8E%B0.ex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4213" y="-26988"/>
            <a:ext cx="7772400" cy="1209676"/>
          </a:xfrm>
        </p:spPr>
        <p:txBody>
          <a:bodyPr/>
          <a:lstStyle/>
          <a:p>
            <a:pPr eaLnBrk="1" hangingPunct="1"/>
            <a:r>
              <a:rPr kumimoji="0" lang="en-US" altLang="zh-CN" sz="4800">
                <a:latin typeface="Arial" charset="0"/>
                <a:ea typeface="宋体" charset="0"/>
              </a:rPr>
              <a:t>Chapter 6 </a:t>
            </a:r>
            <a:r>
              <a:rPr kumimoji="0" lang="zh-CN" altLang="en-US" sz="4800" b="1">
                <a:latin typeface="Arial" charset="0"/>
                <a:ea typeface="宋体" charset="0"/>
              </a:rPr>
              <a:t>电磁感应</a:t>
            </a:r>
          </a:p>
        </p:txBody>
      </p:sp>
      <p:sp>
        <p:nvSpPr>
          <p:cNvPr id="15362" name="Rectangle 6"/>
          <p:cNvSpPr>
            <a:spLocks noChangeArrowheads="1"/>
          </p:cNvSpPr>
          <p:nvPr/>
        </p:nvSpPr>
        <p:spPr bwMode="auto">
          <a:xfrm>
            <a:off x="1908175" y="1052513"/>
            <a:ext cx="5283200" cy="42481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楷体" charset="0"/>
                <a:ea typeface="楷体" charset="0"/>
                <a:cs typeface="楷体" charset="0"/>
              </a:rPr>
              <a:t>6.1 </a:t>
            </a:r>
            <a:r>
              <a:rPr lang="zh-CN" altLang="en-US" sz="3600" b="1">
                <a:latin typeface="楷体" charset="0"/>
                <a:ea typeface="楷体" charset="0"/>
                <a:cs typeface="楷体" charset="0"/>
              </a:rPr>
              <a:t>法拉第电磁感应定律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楷体" charset="0"/>
                <a:ea typeface="楷体" charset="0"/>
                <a:cs typeface="楷体" charset="0"/>
              </a:rPr>
              <a:t>6.2 </a:t>
            </a:r>
            <a:r>
              <a:rPr lang="zh-CN" altLang="en-US" sz="3600" b="1">
                <a:latin typeface="楷体" charset="0"/>
                <a:ea typeface="楷体" charset="0"/>
                <a:cs typeface="楷体" charset="0"/>
              </a:rPr>
              <a:t>感应电动势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楷体" charset="0"/>
                <a:ea typeface="楷体" charset="0"/>
                <a:cs typeface="楷体" charset="0"/>
              </a:rPr>
              <a:t>6.3 </a:t>
            </a:r>
            <a:r>
              <a:rPr lang="zh-CN" altLang="en-US" sz="3600" b="1">
                <a:latin typeface="楷体" charset="0"/>
                <a:ea typeface="楷体" charset="0"/>
                <a:cs typeface="楷体" charset="0"/>
              </a:rPr>
              <a:t>自感</a:t>
            </a:r>
            <a:r>
              <a:rPr lang="en-US" altLang="zh-CN" sz="3600" b="1">
                <a:latin typeface="楷体" charset="0"/>
                <a:ea typeface="楷体" charset="0"/>
                <a:cs typeface="楷体" charset="0"/>
              </a:rPr>
              <a:t>,</a:t>
            </a:r>
            <a:r>
              <a:rPr lang="zh-CN" altLang="en-US" sz="3600" b="1">
                <a:latin typeface="楷体" charset="0"/>
                <a:ea typeface="楷体" charset="0"/>
                <a:cs typeface="楷体" charset="0"/>
              </a:rPr>
              <a:t>互感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3600" b="1">
                <a:latin typeface="楷体" charset="0"/>
                <a:ea typeface="楷体" charset="0"/>
                <a:cs typeface="楷体" charset="0"/>
              </a:rPr>
              <a:t>6.4 </a:t>
            </a:r>
            <a:r>
              <a:rPr kumimoji="1" lang="zh-CN" altLang="en-US" sz="3600" b="1">
                <a:latin typeface="楷体" charset="0"/>
                <a:ea typeface="楷体" charset="0"/>
                <a:cs typeface="楷体" charset="0"/>
              </a:rPr>
              <a:t>暂态过程</a:t>
            </a:r>
            <a:endParaRPr kumimoji="1" lang="en-US" altLang="zh-CN" sz="3600" b="1">
              <a:latin typeface="楷体" charset="0"/>
              <a:ea typeface="楷体" charset="0"/>
              <a:cs typeface="楷体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3600" b="1">
                <a:solidFill>
                  <a:srgbClr val="7F7F7F"/>
                </a:solidFill>
                <a:latin typeface="楷体" charset="0"/>
                <a:ea typeface="楷体" charset="0"/>
                <a:cs typeface="楷体" charset="0"/>
              </a:rPr>
              <a:t>6.5 </a:t>
            </a:r>
            <a:r>
              <a:rPr kumimoji="1" lang="zh-CN" altLang="en-US" sz="3600" b="1">
                <a:solidFill>
                  <a:srgbClr val="7F7F7F"/>
                </a:solidFill>
                <a:latin typeface="楷体" charset="0"/>
                <a:ea typeface="楷体" charset="0"/>
                <a:cs typeface="楷体" charset="0"/>
              </a:rPr>
              <a:t>超导体</a:t>
            </a:r>
            <a:endParaRPr lang="zh-CN" altLang="en-US" sz="3600" b="1">
              <a:solidFill>
                <a:srgbClr val="7F7F7F"/>
              </a:solidFill>
              <a:latin typeface="楷体" charset="0"/>
              <a:ea typeface="楷体" charset="0"/>
              <a:cs typeface="楷体" charset="0"/>
            </a:endParaRPr>
          </a:p>
        </p:txBody>
      </p:sp>
      <p:sp>
        <p:nvSpPr>
          <p:cNvPr id="15363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BCA3AD5-7EE7-2E4A-8A49-3F65314543AD}" type="slidenum">
              <a:rPr kumimoji="0" lang="en-US" altLang="zh-CN" sz="1400"/>
              <a:pPr/>
              <a:t>1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4"/>
          <p:cNvGrpSpPr>
            <a:grpSpLocks/>
          </p:cNvGrpSpPr>
          <p:nvPr/>
        </p:nvGrpSpPr>
        <p:grpSpPr bwMode="auto">
          <a:xfrm>
            <a:off x="323850" y="0"/>
            <a:ext cx="4267200" cy="5791200"/>
            <a:chOff x="240" y="432"/>
            <a:chExt cx="2688" cy="3648"/>
          </a:xfrm>
        </p:grpSpPr>
        <p:sp>
          <p:nvSpPr>
            <p:cNvPr id="24658" name="Rectangle 5"/>
            <p:cNvSpPr>
              <a:spLocks noChangeArrowheads="1"/>
            </p:cNvSpPr>
            <p:nvPr/>
          </p:nvSpPr>
          <p:spPr bwMode="auto">
            <a:xfrm>
              <a:off x="240" y="432"/>
              <a:ext cx="2688" cy="36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24659" name="Group 6"/>
            <p:cNvGrpSpPr>
              <a:grpSpLocks/>
            </p:cNvGrpSpPr>
            <p:nvPr/>
          </p:nvGrpSpPr>
          <p:grpSpPr bwMode="auto">
            <a:xfrm>
              <a:off x="528" y="576"/>
              <a:ext cx="2064" cy="1584"/>
              <a:chOff x="1104" y="768"/>
              <a:chExt cx="1728" cy="1056"/>
            </a:xfrm>
          </p:grpSpPr>
          <p:sp>
            <p:nvSpPr>
              <p:cNvPr id="24660" name="Line 7"/>
              <p:cNvSpPr>
                <a:spLocks noChangeShapeType="1"/>
              </p:cNvSpPr>
              <p:nvPr/>
            </p:nvSpPr>
            <p:spPr bwMode="auto">
              <a:xfrm>
                <a:off x="1104" y="768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1" name="Line 8"/>
              <p:cNvSpPr>
                <a:spLocks noChangeShapeType="1"/>
              </p:cNvSpPr>
              <p:nvPr/>
            </p:nvSpPr>
            <p:spPr bwMode="auto">
              <a:xfrm>
                <a:off x="1200" y="864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2" name="Line 9"/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3" name="Line 10"/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4" name="Line 11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5" name="Line 12"/>
              <p:cNvSpPr>
                <a:spLocks noChangeShapeType="1"/>
              </p:cNvSpPr>
              <p:nvPr/>
            </p:nvSpPr>
            <p:spPr bwMode="auto">
              <a:xfrm>
                <a:off x="1296" y="1248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6" name="Line 13"/>
              <p:cNvSpPr>
                <a:spLocks noChangeShapeType="1"/>
              </p:cNvSpPr>
              <p:nvPr/>
            </p:nvSpPr>
            <p:spPr bwMode="auto">
              <a:xfrm>
                <a:off x="1104" y="1344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7" name="Line 14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8" name="Line 15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9" name="Line 16"/>
              <p:cNvSpPr>
                <a:spLocks noChangeShapeType="1"/>
              </p:cNvSpPr>
              <p:nvPr/>
            </p:nvSpPr>
            <p:spPr bwMode="auto">
              <a:xfrm>
                <a:off x="1104" y="1632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0" name="Line 17"/>
              <p:cNvSpPr>
                <a:spLocks noChangeShapeType="1"/>
              </p:cNvSpPr>
              <p:nvPr/>
            </p:nvSpPr>
            <p:spPr bwMode="auto">
              <a:xfrm>
                <a:off x="1200" y="1728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1" name="Line 18"/>
              <p:cNvSpPr>
                <a:spLocks noChangeShapeType="1"/>
              </p:cNvSpPr>
              <p:nvPr/>
            </p:nvSpPr>
            <p:spPr bwMode="auto">
              <a:xfrm>
                <a:off x="1296" y="1824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578" name="Text Box 19"/>
          <p:cNvSpPr txBox="1">
            <a:spLocks noChangeArrowheads="1"/>
          </p:cNvSpPr>
          <p:nvPr/>
        </p:nvSpPr>
        <p:spPr bwMode="auto">
          <a:xfrm>
            <a:off x="4667250" y="76200"/>
            <a:ext cx="4267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CC0000"/>
                </a:solidFill>
                <a:latin typeface="Times New Roman" charset="0"/>
              </a:rPr>
              <a:t>磁通量</a:t>
            </a:r>
            <a:r>
              <a:rPr kumimoji="0" lang="zh-CN" altLang="en-US" sz="2800" b="1">
                <a:solidFill>
                  <a:srgbClr val="050000"/>
                </a:solidFill>
                <a:latin typeface="Times New Roman" charset="0"/>
              </a:rPr>
              <a:t>：通过某一曲面的磁感线数为通过此曲面的磁通量</a:t>
            </a:r>
            <a:r>
              <a:rPr kumimoji="0" lang="en-US" altLang="zh-CN" sz="2800" b="1">
                <a:solidFill>
                  <a:srgbClr val="050000"/>
                </a:solidFill>
                <a:latin typeface="Times New Roman" charset="0"/>
              </a:rPr>
              <a:t>.</a:t>
            </a:r>
          </a:p>
        </p:txBody>
      </p:sp>
      <p:graphicFrame>
        <p:nvGraphicFramePr>
          <p:cNvPr id="178196" name="Object 20"/>
          <p:cNvGraphicFramePr>
            <a:graphicFrameLocks noChangeAspect="1"/>
          </p:cNvGraphicFramePr>
          <p:nvPr/>
        </p:nvGraphicFramePr>
        <p:xfrm>
          <a:off x="5030788" y="1387475"/>
          <a:ext cx="34464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7" name="Equation" r:id="rId3" imgW="1205977" imgH="215806" progId="Equation.3">
                  <p:embed/>
                </p:oleObj>
              </mc:Choice>
              <mc:Fallback>
                <p:oleObj name="Equation" r:id="rId3" imgW="1205977" imgH="21580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1387475"/>
                        <a:ext cx="3446462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7" name="Object 21"/>
          <p:cNvGraphicFramePr>
            <a:graphicFrameLocks noChangeAspect="1"/>
          </p:cNvGraphicFramePr>
          <p:nvPr/>
        </p:nvGraphicFramePr>
        <p:xfrm>
          <a:off x="5183188" y="1992313"/>
          <a:ext cx="30654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8" name="Equation" r:id="rId5" imgW="1104900" imgH="241300" progId="Equation.3">
                  <p:embed/>
                </p:oleObj>
              </mc:Choice>
              <mc:Fallback>
                <p:oleObj name="Equation" r:id="rId5" imgW="11049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1992313"/>
                        <a:ext cx="30654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8" name="Object 22"/>
          <p:cNvGraphicFramePr>
            <a:graphicFrameLocks noChangeAspect="1"/>
          </p:cNvGraphicFramePr>
          <p:nvPr/>
        </p:nvGraphicFramePr>
        <p:xfrm>
          <a:off x="5048250" y="3505200"/>
          <a:ext cx="3048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9" name="Equation" r:id="rId7" imgW="964781" imgH="177723" progId="Equation.3">
                  <p:embed/>
                </p:oleObj>
              </mc:Choice>
              <mc:Fallback>
                <p:oleObj name="Equation" r:id="rId7" imgW="964781" imgH="17772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3505200"/>
                        <a:ext cx="30480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9" name="Object 23"/>
          <p:cNvGraphicFramePr>
            <a:graphicFrameLocks noChangeAspect="1"/>
          </p:cNvGraphicFramePr>
          <p:nvPr/>
        </p:nvGraphicFramePr>
        <p:xfrm>
          <a:off x="5451475" y="4256088"/>
          <a:ext cx="2438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0" name="Equation" r:id="rId9" imgW="723586" imgH="253890" progId="Equation.DSMT4">
                  <p:embed/>
                </p:oleObj>
              </mc:Choice>
              <mc:Fallback>
                <p:oleObj name="Equation" r:id="rId9" imgW="723586" imgH="25389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4256088"/>
                        <a:ext cx="2438400" cy="8032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972050" y="5257800"/>
            <a:ext cx="3476625" cy="519113"/>
            <a:chOff x="3168" y="3744"/>
            <a:chExt cx="2190" cy="327"/>
          </a:xfrm>
        </p:grpSpPr>
        <p:sp>
          <p:nvSpPr>
            <p:cNvPr id="24656" name="Text Box 25"/>
            <p:cNvSpPr txBox="1">
              <a:spLocks noChangeArrowheads="1"/>
            </p:cNvSpPr>
            <p:nvPr/>
          </p:nvSpPr>
          <p:spPr bwMode="auto">
            <a:xfrm>
              <a:off x="3168" y="3744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050000"/>
                  </a:solidFill>
                  <a:latin typeface="Times New Roman" charset="0"/>
                </a:rPr>
                <a:t>单位</a:t>
              </a:r>
            </a:p>
          </p:txBody>
        </p:sp>
        <p:graphicFrame>
          <p:nvGraphicFramePr>
            <p:cNvPr id="24657" name="Object 26"/>
            <p:cNvGraphicFramePr>
              <a:graphicFrameLocks noChangeAspect="1"/>
            </p:cNvGraphicFramePr>
            <p:nvPr/>
          </p:nvGraphicFramePr>
          <p:xfrm>
            <a:off x="3792" y="3744"/>
            <a:ext cx="156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1" name="Equation" r:id="rId11" imgW="1562100" imgH="279400" progId="Equation.3">
                    <p:embed/>
                  </p:oleObj>
                </mc:Choice>
                <mc:Fallback>
                  <p:oleObj name="Equation" r:id="rId11" imgW="1562100" imgH="2794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744"/>
                          <a:ext cx="156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8203" name="Object 27"/>
          <p:cNvGraphicFramePr>
            <a:graphicFrameLocks noChangeAspect="1"/>
          </p:cNvGraphicFramePr>
          <p:nvPr/>
        </p:nvGraphicFramePr>
        <p:xfrm>
          <a:off x="5487988" y="2765425"/>
          <a:ext cx="20748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2" name="Equation" r:id="rId13" imgW="723586" imgH="203112" progId="Equation.3">
                  <p:embed/>
                </p:oleObj>
              </mc:Choice>
              <mc:Fallback>
                <p:oleObj name="Equation" r:id="rId13" imgW="723586" imgH="20311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765425"/>
                        <a:ext cx="20748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gradFill rotWithShape="0">
                              <a:gsLst>
                                <a:gs pos="0">
                                  <a:srgbClr val="9BC29B"/>
                                </a:gs>
                                <a:gs pos="50000">
                                  <a:srgbClr val="CCFFCC"/>
                                </a:gs>
                                <a:gs pos="100000">
                                  <a:srgbClr val="9BC29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23850" y="2819400"/>
            <a:ext cx="3992563" cy="2849563"/>
            <a:chOff x="240" y="2208"/>
            <a:chExt cx="2515" cy="1795"/>
          </a:xfrm>
        </p:grpSpPr>
        <p:sp>
          <p:nvSpPr>
            <p:cNvPr id="24643" name="Freeform 29"/>
            <p:cNvSpPr>
              <a:spLocks/>
            </p:cNvSpPr>
            <p:nvPr/>
          </p:nvSpPr>
          <p:spPr bwMode="auto">
            <a:xfrm>
              <a:off x="432" y="3523"/>
              <a:ext cx="2304" cy="317"/>
            </a:xfrm>
            <a:custGeom>
              <a:avLst/>
              <a:gdLst>
                <a:gd name="T0" fmla="*/ 0 w 2304"/>
                <a:gd name="T1" fmla="*/ 317 h 317"/>
                <a:gd name="T2" fmla="*/ 576 w 2304"/>
                <a:gd name="T3" fmla="*/ 125 h 317"/>
                <a:gd name="T4" fmla="*/ 1104 w 2304"/>
                <a:gd name="T5" fmla="*/ 29 h 317"/>
                <a:gd name="T6" fmla="*/ 1776 w 2304"/>
                <a:gd name="T7" fmla="*/ 8 h 317"/>
                <a:gd name="T8" fmla="*/ 2304 w 2304"/>
                <a:gd name="T9" fmla="*/ 7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4"/>
                <a:gd name="T16" fmla="*/ 0 h 317"/>
                <a:gd name="T17" fmla="*/ 2304 w 230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4" h="317">
                  <a:moveTo>
                    <a:pt x="0" y="317"/>
                  </a:moveTo>
                  <a:cubicBezTo>
                    <a:pt x="196" y="245"/>
                    <a:pt x="392" y="173"/>
                    <a:pt x="576" y="125"/>
                  </a:cubicBezTo>
                  <a:cubicBezTo>
                    <a:pt x="760" y="77"/>
                    <a:pt x="904" y="48"/>
                    <a:pt x="1104" y="29"/>
                  </a:cubicBezTo>
                  <a:cubicBezTo>
                    <a:pt x="1304" y="10"/>
                    <a:pt x="1576" y="0"/>
                    <a:pt x="1776" y="8"/>
                  </a:cubicBezTo>
                  <a:cubicBezTo>
                    <a:pt x="1976" y="16"/>
                    <a:pt x="2194" y="63"/>
                    <a:pt x="2304" y="77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644" name="Object 30"/>
            <p:cNvGraphicFramePr>
              <a:graphicFrameLocks noChangeAspect="1"/>
            </p:cNvGraphicFramePr>
            <p:nvPr/>
          </p:nvGraphicFramePr>
          <p:xfrm>
            <a:off x="1237" y="2256"/>
            <a:ext cx="25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3" name="公式" r:id="rId15" imgW="152334" imgH="190417" progId="Equation.3">
                    <p:embed/>
                  </p:oleObj>
                </mc:Choice>
                <mc:Fallback>
                  <p:oleObj name="公式" r:id="rId15" imgW="152334" imgH="19041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2256"/>
                          <a:ext cx="25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45" name="Line 31"/>
            <p:cNvSpPr>
              <a:spLocks noChangeShapeType="1"/>
            </p:cNvSpPr>
            <p:nvPr/>
          </p:nvSpPr>
          <p:spPr bwMode="auto">
            <a:xfrm>
              <a:off x="1680" y="3312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6" name="Line 32"/>
            <p:cNvSpPr>
              <a:spLocks noChangeShapeType="1"/>
            </p:cNvSpPr>
            <p:nvPr/>
          </p:nvSpPr>
          <p:spPr bwMode="auto">
            <a:xfrm flipV="1">
              <a:off x="1632" y="3216"/>
              <a:ext cx="576" cy="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7" name="Arc 33"/>
            <p:cNvSpPr>
              <a:spLocks/>
            </p:cNvSpPr>
            <p:nvPr/>
          </p:nvSpPr>
          <p:spPr bwMode="auto">
            <a:xfrm flipV="1">
              <a:off x="370" y="2301"/>
              <a:ext cx="1209" cy="8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66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8" name="Arc 34"/>
            <p:cNvSpPr>
              <a:spLocks/>
            </p:cNvSpPr>
            <p:nvPr/>
          </p:nvSpPr>
          <p:spPr bwMode="auto">
            <a:xfrm flipV="1">
              <a:off x="240" y="2208"/>
              <a:ext cx="2208" cy="1094"/>
            </a:xfrm>
            <a:custGeom>
              <a:avLst/>
              <a:gdLst>
                <a:gd name="T0" fmla="*/ 0 w 21363"/>
                <a:gd name="T1" fmla="*/ 0 h 21600"/>
                <a:gd name="T2" fmla="*/ 0 w 21363"/>
                <a:gd name="T3" fmla="*/ 0 h 21600"/>
                <a:gd name="T4" fmla="*/ 0 w 2136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363"/>
                <a:gd name="T10" fmla="*/ 0 h 21600"/>
                <a:gd name="T11" fmla="*/ 21363 w 2136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63" h="21600" fill="none" extrusionOk="0">
                  <a:moveTo>
                    <a:pt x="-1" y="0"/>
                  </a:moveTo>
                  <a:cubicBezTo>
                    <a:pt x="10696" y="0"/>
                    <a:pt x="19782" y="7829"/>
                    <a:pt x="21362" y="18409"/>
                  </a:cubicBezTo>
                </a:path>
                <a:path w="21363" h="21600" stroke="0" extrusionOk="0">
                  <a:moveTo>
                    <a:pt x="-1" y="0"/>
                  </a:moveTo>
                  <a:cubicBezTo>
                    <a:pt x="10696" y="0"/>
                    <a:pt x="19782" y="7829"/>
                    <a:pt x="21362" y="1840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66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9" name="Line 35"/>
            <p:cNvSpPr>
              <a:spLocks noChangeShapeType="1"/>
            </p:cNvSpPr>
            <p:nvPr/>
          </p:nvSpPr>
          <p:spPr bwMode="auto">
            <a:xfrm flipV="1">
              <a:off x="336" y="3120"/>
              <a:ext cx="2419" cy="409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0" name="Freeform 36"/>
            <p:cNvSpPr>
              <a:spLocks/>
            </p:cNvSpPr>
            <p:nvPr/>
          </p:nvSpPr>
          <p:spPr bwMode="auto">
            <a:xfrm>
              <a:off x="624" y="3792"/>
              <a:ext cx="1944" cy="211"/>
            </a:xfrm>
            <a:custGeom>
              <a:avLst/>
              <a:gdLst>
                <a:gd name="T0" fmla="*/ 0 w 1944"/>
                <a:gd name="T1" fmla="*/ 211 h 211"/>
                <a:gd name="T2" fmla="*/ 518 w 1944"/>
                <a:gd name="T3" fmla="*/ 74 h 211"/>
                <a:gd name="T4" fmla="*/ 1030 w 1944"/>
                <a:gd name="T5" fmla="*/ 5 h 211"/>
                <a:gd name="T6" fmla="*/ 1476 w 1944"/>
                <a:gd name="T7" fmla="*/ 46 h 211"/>
                <a:gd name="T8" fmla="*/ 1944 w 1944"/>
                <a:gd name="T9" fmla="*/ 165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4"/>
                <a:gd name="T16" fmla="*/ 0 h 211"/>
                <a:gd name="T17" fmla="*/ 1944 w 1944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4" h="211">
                  <a:moveTo>
                    <a:pt x="0" y="211"/>
                  </a:moveTo>
                  <a:cubicBezTo>
                    <a:pt x="173" y="162"/>
                    <a:pt x="346" y="108"/>
                    <a:pt x="518" y="74"/>
                  </a:cubicBezTo>
                  <a:cubicBezTo>
                    <a:pt x="690" y="40"/>
                    <a:pt x="870" y="10"/>
                    <a:pt x="1030" y="5"/>
                  </a:cubicBezTo>
                  <a:cubicBezTo>
                    <a:pt x="1190" y="0"/>
                    <a:pt x="1324" y="19"/>
                    <a:pt x="1476" y="46"/>
                  </a:cubicBezTo>
                  <a:cubicBezTo>
                    <a:pt x="1628" y="73"/>
                    <a:pt x="1847" y="140"/>
                    <a:pt x="1944" y="165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1" name="Freeform 37"/>
            <p:cNvSpPr>
              <a:spLocks/>
            </p:cNvSpPr>
            <p:nvPr/>
          </p:nvSpPr>
          <p:spPr bwMode="auto">
            <a:xfrm>
              <a:off x="624" y="2832"/>
              <a:ext cx="1672" cy="984"/>
            </a:xfrm>
            <a:custGeom>
              <a:avLst/>
              <a:gdLst>
                <a:gd name="T0" fmla="*/ 56 w 1672"/>
                <a:gd name="T1" fmla="*/ 432 h 984"/>
                <a:gd name="T2" fmla="*/ 632 w 1672"/>
                <a:gd name="T3" fmla="*/ 48 h 984"/>
                <a:gd name="T4" fmla="*/ 1256 w 1672"/>
                <a:gd name="T5" fmla="*/ 144 h 984"/>
                <a:gd name="T6" fmla="*/ 1640 w 1672"/>
                <a:gd name="T7" fmla="*/ 864 h 984"/>
                <a:gd name="T8" fmla="*/ 1448 w 1672"/>
                <a:gd name="T9" fmla="*/ 864 h 984"/>
                <a:gd name="T10" fmla="*/ 1112 w 1672"/>
                <a:gd name="T11" fmla="*/ 816 h 984"/>
                <a:gd name="T12" fmla="*/ 824 w 1672"/>
                <a:gd name="T13" fmla="*/ 912 h 984"/>
                <a:gd name="T14" fmla="*/ 728 w 1672"/>
                <a:gd name="T15" fmla="*/ 768 h 984"/>
                <a:gd name="T16" fmla="*/ 536 w 1672"/>
                <a:gd name="T17" fmla="*/ 576 h 984"/>
                <a:gd name="T18" fmla="*/ 296 w 1672"/>
                <a:gd name="T19" fmla="*/ 480 h 984"/>
                <a:gd name="T20" fmla="*/ 56 w 1672"/>
                <a:gd name="T21" fmla="*/ 432 h 9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2"/>
                <a:gd name="T34" fmla="*/ 0 h 984"/>
                <a:gd name="T35" fmla="*/ 1672 w 1672"/>
                <a:gd name="T36" fmla="*/ 984 h 9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2" h="984">
                  <a:moveTo>
                    <a:pt x="56" y="432"/>
                  </a:moveTo>
                  <a:cubicBezTo>
                    <a:pt x="112" y="360"/>
                    <a:pt x="432" y="96"/>
                    <a:pt x="632" y="48"/>
                  </a:cubicBezTo>
                  <a:cubicBezTo>
                    <a:pt x="832" y="0"/>
                    <a:pt x="1088" y="8"/>
                    <a:pt x="1256" y="144"/>
                  </a:cubicBezTo>
                  <a:cubicBezTo>
                    <a:pt x="1424" y="280"/>
                    <a:pt x="1608" y="744"/>
                    <a:pt x="1640" y="864"/>
                  </a:cubicBezTo>
                  <a:cubicBezTo>
                    <a:pt x="1672" y="984"/>
                    <a:pt x="1536" y="872"/>
                    <a:pt x="1448" y="864"/>
                  </a:cubicBezTo>
                  <a:cubicBezTo>
                    <a:pt x="1360" y="856"/>
                    <a:pt x="1216" y="808"/>
                    <a:pt x="1112" y="816"/>
                  </a:cubicBezTo>
                  <a:cubicBezTo>
                    <a:pt x="1008" y="824"/>
                    <a:pt x="888" y="920"/>
                    <a:pt x="824" y="912"/>
                  </a:cubicBezTo>
                  <a:cubicBezTo>
                    <a:pt x="760" y="904"/>
                    <a:pt x="776" y="824"/>
                    <a:pt x="728" y="768"/>
                  </a:cubicBezTo>
                  <a:cubicBezTo>
                    <a:pt x="680" y="712"/>
                    <a:pt x="608" y="624"/>
                    <a:pt x="536" y="576"/>
                  </a:cubicBezTo>
                  <a:cubicBezTo>
                    <a:pt x="464" y="528"/>
                    <a:pt x="376" y="504"/>
                    <a:pt x="296" y="480"/>
                  </a:cubicBezTo>
                  <a:cubicBezTo>
                    <a:pt x="216" y="456"/>
                    <a:pt x="0" y="504"/>
                    <a:pt x="56" y="4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DED"/>
                </a:gs>
                <a:gs pos="100000">
                  <a:srgbClr val="94E6B9"/>
                </a:gs>
              </a:gsLst>
              <a:path path="rect">
                <a:fillToRect l="50000" t="50000" r="50000" b="50000"/>
              </a:path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52" name="Object 38"/>
            <p:cNvGraphicFramePr>
              <a:graphicFrameLocks noChangeAspect="1"/>
            </p:cNvGraphicFramePr>
            <p:nvPr/>
          </p:nvGraphicFramePr>
          <p:xfrm>
            <a:off x="1394" y="3456"/>
            <a:ext cx="20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4" name="公式" r:id="rId17" imgW="152334" imgH="190417" progId="Equation.3">
                    <p:embed/>
                  </p:oleObj>
                </mc:Choice>
                <mc:Fallback>
                  <p:oleObj name="公式" r:id="rId17" imgW="152334" imgH="190417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3456"/>
                          <a:ext cx="20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gradFill rotWithShape="0">
                                <a:gsLst>
                                  <a:gs pos="0">
                                    <a:schemeClr val="folHlink"/>
                                  </a:gs>
                                  <a:gs pos="50000">
                                    <a:schemeClr val="bg1"/>
                                  </a:gs>
                                  <a:gs pos="100000">
                                    <a:schemeClr val="folHlink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215" name="Freeform 39"/>
            <p:cNvSpPr>
              <a:spLocks/>
            </p:cNvSpPr>
            <p:nvPr/>
          </p:nvSpPr>
          <p:spPr bwMode="auto">
            <a:xfrm>
              <a:off x="1495" y="2940"/>
              <a:ext cx="385" cy="166"/>
            </a:xfrm>
            <a:custGeom>
              <a:avLst/>
              <a:gdLst>
                <a:gd name="T0" fmla="*/ 0 w 385"/>
                <a:gd name="T1" fmla="*/ 166 h 166"/>
                <a:gd name="T2" fmla="*/ 144 w 385"/>
                <a:gd name="T3" fmla="*/ 111 h 166"/>
                <a:gd name="T4" fmla="*/ 281 w 385"/>
                <a:gd name="T5" fmla="*/ 60 h 166"/>
                <a:gd name="T6" fmla="*/ 385 w 38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166">
                  <a:moveTo>
                    <a:pt x="0" y="166"/>
                  </a:moveTo>
                  <a:cubicBezTo>
                    <a:pt x="24" y="157"/>
                    <a:pt x="97" y="129"/>
                    <a:pt x="144" y="111"/>
                  </a:cubicBezTo>
                  <a:cubicBezTo>
                    <a:pt x="191" y="93"/>
                    <a:pt x="241" y="78"/>
                    <a:pt x="281" y="60"/>
                  </a:cubicBezTo>
                  <a:cubicBezTo>
                    <a:pt x="321" y="42"/>
                    <a:pt x="363" y="12"/>
                    <a:pt x="385" y="0"/>
                  </a:cubicBezTo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19050" cap="flat" cmpd="sng">
              <a:solidFill>
                <a:srgbClr val="0000FF"/>
              </a:solidFill>
              <a:prstDash val="solid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54" name="Line 40"/>
            <p:cNvSpPr>
              <a:spLocks noChangeShapeType="1"/>
            </p:cNvSpPr>
            <p:nvPr/>
          </p:nvSpPr>
          <p:spPr bwMode="auto">
            <a:xfrm flipH="1">
              <a:off x="1728" y="3239"/>
              <a:ext cx="336" cy="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55" name="Freeform 41"/>
            <p:cNvSpPr>
              <a:spLocks/>
            </p:cNvSpPr>
            <p:nvPr/>
          </p:nvSpPr>
          <p:spPr bwMode="auto">
            <a:xfrm>
              <a:off x="1817" y="3531"/>
              <a:ext cx="418" cy="7"/>
            </a:xfrm>
            <a:custGeom>
              <a:avLst/>
              <a:gdLst>
                <a:gd name="T0" fmla="*/ 418 w 418"/>
                <a:gd name="T1" fmla="*/ 0 h 7"/>
                <a:gd name="T2" fmla="*/ 199 w 418"/>
                <a:gd name="T3" fmla="*/ 0 h 7"/>
                <a:gd name="T4" fmla="*/ 0 w 418"/>
                <a:gd name="T5" fmla="*/ 7 h 7"/>
                <a:gd name="T6" fmla="*/ 0 60000 65536"/>
                <a:gd name="T7" fmla="*/ 0 60000 65536"/>
                <a:gd name="T8" fmla="*/ 0 60000 65536"/>
                <a:gd name="T9" fmla="*/ 0 w 418"/>
                <a:gd name="T10" fmla="*/ 0 h 7"/>
                <a:gd name="T11" fmla="*/ 418 w 418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7">
                  <a:moveTo>
                    <a:pt x="418" y="0"/>
                  </a:moveTo>
                  <a:lnTo>
                    <a:pt x="199" y="0"/>
                  </a:lnTo>
                  <a:lnTo>
                    <a:pt x="0" y="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238250" y="3848100"/>
            <a:ext cx="2286000" cy="1409700"/>
            <a:chOff x="816" y="2856"/>
            <a:chExt cx="1440" cy="888"/>
          </a:xfrm>
        </p:grpSpPr>
        <p:sp>
          <p:nvSpPr>
            <p:cNvPr id="24633" name="Freeform 43"/>
            <p:cNvSpPr>
              <a:spLocks/>
            </p:cNvSpPr>
            <p:nvPr/>
          </p:nvSpPr>
          <p:spPr bwMode="auto">
            <a:xfrm>
              <a:off x="1680" y="2880"/>
              <a:ext cx="480" cy="864"/>
            </a:xfrm>
            <a:custGeom>
              <a:avLst/>
              <a:gdLst>
                <a:gd name="T0" fmla="*/ 0 w 528"/>
                <a:gd name="T1" fmla="*/ 0 h 816"/>
                <a:gd name="T2" fmla="*/ 52 w 528"/>
                <a:gd name="T3" fmla="*/ 937 h 816"/>
                <a:gd name="T4" fmla="*/ 95 w 528"/>
                <a:gd name="T5" fmla="*/ 2284 h 816"/>
                <a:gd name="T6" fmla="*/ 0 60000 65536"/>
                <a:gd name="T7" fmla="*/ 0 60000 65536"/>
                <a:gd name="T8" fmla="*/ 0 60000 65536"/>
                <a:gd name="T9" fmla="*/ 0 w 528"/>
                <a:gd name="T10" fmla="*/ 0 h 816"/>
                <a:gd name="T11" fmla="*/ 528 w 52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816">
                  <a:moveTo>
                    <a:pt x="0" y="0"/>
                  </a:moveTo>
                  <a:cubicBezTo>
                    <a:pt x="100" y="100"/>
                    <a:pt x="200" y="200"/>
                    <a:pt x="288" y="336"/>
                  </a:cubicBezTo>
                  <a:cubicBezTo>
                    <a:pt x="376" y="472"/>
                    <a:pt x="488" y="736"/>
                    <a:pt x="528" y="816"/>
                  </a:cubicBezTo>
                </a:path>
              </a:pathLst>
            </a:custGeom>
            <a:noFill/>
            <a:ln w="19050" cap="flat" cmpd="sng">
              <a:solidFill>
                <a:srgbClr val="33CC33"/>
              </a:solidFill>
              <a:prstDash val="solid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4" name="Freeform 44"/>
            <p:cNvSpPr>
              <a:spLocks/>
            </p:cNvSpPr>
            <p:nvPr/>
          </p:nvSpPr>
          <p:spPr bwMode="auto">
            <a:xfrm>
              <a:off x="1468" y="2856"/>
              <a:ext cx="548" cy="840"/>
            </a:xfrm>
            <a:custGeom>
              <a:avLst/>
              <a:gdLst>
                <a:gd name="T0" fmla="*/ 0 w 548"/>
                <a:gd name="T1" fmla="*/ 0 h 840"/>
                <a:gd name="T2" fmla="*/ 286 w 548"/>
                <a:gd name="T3" fmla="*/ 332 h 840"/>
                <a:gd name="T4" fmla="*/ 548 w 548"/>
                <a:gd name="T5" fmla="*/ 840 h 840"/>
                <a:gd name="T6" fmla="*/ 0 60000 65536"/>
                <a:gd name="T7" fmla="*/ 0 60000 65536"/>
                <a:gd name="T8" fmla="*/ 0 60000 65536"/>
                <a:gd name="T9" fmla="*/ 0 w 548"/>
                <a:gd name="T10" fmla="*/ 0 h 840"/>
                <a:gd name="T11" fmla="*/ 548 w 548"/>
                <a:gd name="T12" fmla="*/ 840 h 8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8" h="840">
                  <a:moveTo>
                    <a:pt x="0" y="0"/>
                  </a:moveTo>
                  <a:cubicBezTo>
                    <a:pt x="48" y="55"/>
                    <a:pt x="195" y="192"/>
                    <a:pt x="286" y="332"/>
                  </a:cubicBezTo>
                  <a:cubicBezTo>
                    <a:pt x="377" y="472"/>
                    <a:pt x="504" y="755"/>
                    <a:pt x="548" y="840"/>
                  </a:cubicBezTo>
                </a:path>
              </a:pathLst>
            </a:custGeom>
            <a:noFill/>
            <a:ln w="19050" cap="flat" cmpd="sng">
              <a:solidFill>
                <a:srgbClr val="33CC33"/>
              </a:solidFill>
              <a:prstDash val="solid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5" name="Freeform 45"/>
            <p:cNvSpPr>
              <a:spLocks/>
            </p:cNvSpPr>
            <p:nvPr/>
          </p:nvSpPr>
          <p:spPr bwMode="auto">
            <a:xfrm>
              <a:off x="1248" y="2880"/>
              <a:ext cx="576" cy="768"/>
            </a:xfrm>
            <a:custGeom>
              <a:avLst/>
              <a:gdLst>
                <a:gd name="T0" fmla="*/ 0 w 528"/>
                <a:gd name="T1" fmla="*/ 0 h 816"/>
                <a:gd name="T2" fmla="*/ 1375 w 528"/>
                <a:gd name="T3" fmla="*/ 113 h 816"/>
                <a:gd name="T4" fmla="*/ 2525 w 528"/>
                <a:gd name="T5" fmla="*/ 274 h 816"/>
                <a:gd name="T6" fmla="*/ 0 60000 65536"/>
                <a:gd name="T7" fmla="*/ 0 60000 65536"/>
                <a:gd name="T8" fmla="*/ 0 60000 65536"/>
                <a:gd name="T9" fmla="*/ 0 w 528"/>
                <a:gd name="T10" fmla="*/ 0 h 816"/>
                <a:gd name="T11" fmla="*/ 528 w 52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816">
                  <a:moveTo>
                    <a:pt x="0" y="0"/>
                  </a:moveTo>
                  <a:cubicBezTo>
                    <a:pt x="100" y="100"/>
                    <a:pt x="200" y="200"/>
                    <a:pt x="288" y="336"/>
                  </a:cubicBezTo>
                  <a:cubicBezTo>
                    <a:pt x="376" y="472"/>
                    <a:pt x="488" y="736"/>
                    <a:pt x="528" y="816"/>
                  </a:cubicBezTo>
                </a:path>
              </a:pathLst>
            </a:custGeom>
            <a:noFill/>
            <a:ln w="19050" cap="flat" cmpd="sng">
              <a:solidFill>
                <a:srgbClr val="33CC33"/>
              </a:solidFill>
              <a:prstDash val="solid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6" name="Freeform 46"/>
            <p:cNvSpPr>
              <a:spLocks/>
            </p:cNvSpPr>
            <p:nvPr/>
          </p:nvSpPr>
          <p:spPr bwMode="auto">
            <a:xfrm>
              <a:off x="1104" y="2928"/>
              <a:ext cx="576" cy="720"/>
            </a:xfrm>
            <a:custGeom>
              <a:avLst/>
              <a:gdLst>
                <a:gd name="T0" fmla="*/ 0 w 528"/>
                <a:gd name="T1" fmla="*/ 0 h 816"/>
                <a:gd name="T2" fmla="*/ 1375 w 528"/>
                <a:gd name="T3" fmla="*/ 35 h 816"/>
                <a:gd name="T4" fmla="*/ 2525 w 528"/>
                <a:gd name="T5" fmla="*/ 86 h 816"/>
                <a:gd name="T6" fmla="*/ 0 60000 65536"/>
                <a:gd name="T7" fmla="*/ 0 60000 65536"/>
                <a:gd name="T8" fmla="*/ 0 60000 65536"/>
                <a:gd name="T9" fmla="*/ 0 w 528"/>
                <a:gd name="T10" fmla="*/ 0 h 816"/>
                <a:gd name="T11" fmla="*/ 528 w 52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816">
                  <a:moveTo>
                    <a:pt x="0" y="0"/>
                  </a:moveTo>
                  <a:cubicBezTo>
                    <a:pt x="100" y="100"/>
                    <a:pt x="200" y="200"/>
                    <a:pt x="288" y="336"/>
                  </a:cubicBezTo>
                  <a:cubicBezTo>
                    <a:pt x="376" y="472"/>
                    <a:pt x="488" y="736"/>
                    <a:pt x="528" y="816"/>
                  </a:cubicBezTo>
                </a:path>
              </a:pathLst>
            </a:custGeom>
            <a:noFill/>
            <a:ln w="19050" cap="flat" cmpd="sng">
              <a:solidFill>
                <a:srgbClr val="33CC33"/>
              </a:solidFill>
              <a:prstDash val="solid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7" name="Freeform 47"/>
            <p:cNvSpPr>
              <a:spLocks/>
            </p:cNvSpPr>
            <p:nvPr/>
          </p:nvSpPr>
          <p:spPr bwMode="auto">
            <a:xfrm>
              <a:off x="960" y="3024"/>
              <a:ext cx="576" cy="672"/>
            </a:xfrm>
            <a:custGeom>
              <a:avLst/>
              <a:gdLst>
                <a:gd name="T0" fmla="*/ 0 w 528"/>
                <a:gd name="T1" fmla="*/ 0 h 816"/>
                <a:gd name="T2" fmla="*/ 1375 w 528"/>
                <a:gd name="T3" fmla="*/ 10 h 816"/>
                <a:gd name="T4" fmla="*/ 2525 w 528"/>
                <a:gd name="T5" fmla="*/ 25 h 816"/>
                <a:gd name="T6" fmla="*/ 0 60000 65536"/>
                <a:gd name="T7" fmla="*/ 0 60000 65536"/>
                <a:gd name="T8" fmla="*/ 0 60000 65536"/>
                <a:gd name="T9" fmla="*/ 0 w 528"/>
                <a:gd name="T10" fmla="*/ 0 h 816"/>
                <a:gd name="T11" fmla="*/ 528 w 52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816">
                  <a:moveTo>
                    <a:pt x="0" y="0"/>
                  </a:moveTo>
                  <a:cubicBezTo>
                    <a:pt x="100" y="100"/>
                    <a:pt x="200" y="200"/>
                    <a:pt x="288" y="336"/>
                  </a:cubicBezTo>
                  <a:cubicBezTo>
                    <a:pt x="376" y="472"/>
                    <a:pt x="488" y="736"/>
                    <a:pt x="528" y="816"/>
                  </a:cubicBezTo>
                </a:path>
              </a:pathLst>
            </a:custGeom>
            <a:noFill/>
            <a:ln w="19050" cap="flat" cmpd="sng">
              <a:solidFill>
                <a:srgbClr val="33CC33"/>
              </a:solidFill>
              <a:prstDash val="solid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Freeform 48"/>
            <p:cNvSpPr>
              <a:spLocks/>
            </p:cNvSpPr>
            <p:nvPr/>
          </p:nvSpPr>
          <p:spPr bwMode="auto">
            <a:xfrm>
              <a:off x="816" y="3120"/>
              <a:ext cx="384" cy="336"/>
            </a:xfrm>
            <a:custGeom>
              <a:avLst/>
              <a:gdLst>
                <a:gd name="T0" fmla="*/ 0 w 528"/>
                <a:gd name="T1" fmla="*/ 0 h 816"/>
                <a:gd name="T2" fmla="*/ 1 w 528"/>
                <a:gd name="T3" fmla="*/ 0 h 816"/>
                <a:gd name="T4" fmla="*/ 2 w 528"/>
                <a:gd name="T5" fmla="*/ 0 h 816"/>
                <a:gd name="T6" fmla="*/ 0 60000 65536"/>
                <a:gd name="T7" fmla="*/ 0 60000 65536"/>
                <a:gd name="T8" fmla="*/ 0 60000 65536"/>
                <a:gd name="T9" fmla="*/ 0 w 528"/>
                <a:gd name="T10" fmla="*/ 0 h 816"/>
                <a:gd name="T11" fmla="*/ 528 w 52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816">
                  <a:moveTo>
                    <a:pt x="0" y="0"/>
                  </a:moveTo>
                  <a:cubicBezTo>
                    <a:pt x="100" y="100"/>
                    <a:pt x="200" y="200"/>
                    <a:pt x="288" y="336"/>
                  </a:cubicBezTo>
                  <a:cubicBezTo>
                    <a:pt x="376" y="472"/>
                    <a:pt x="488" y="736"/>
                    <a:pt x="528" y="816"/>
                  </a:cubicBezTo>
                </a:path>
              </a:pathLst>
            </a:custGeom>
            <a:noFill/>
            <a:ln w="19050" cap="flat" cmpd="sng">
              <a:solidFill>
                <a:srgbClr val="33CC33"/>
              </a:solidFill>
              <a:prstDash val="solid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9" name="Freeform 49"/>
            <p:cNvSpPr>
              <a:spLocks/>
            </p:cNvSpPr>
            <p:nvPr/>
          </p:nvSpPr>
          <p:spPr bwMode="auto">
            <a:xfrm>
              <a:off x="816" y="2968"/>
              <a:ext cx="1200" cy="344"/>
            </a:xfrm>
            <a:custGeom>
              <a:avLst/>
              <a:gdLst>
                <a:gd name="T0" fmla="*/ 0 w 1200"/>
                <a:gd name="T1" fmla="*/ 344 h 344"/>
                <a:gd name="T2" fmla="*/ 384 w 1200"/>
                <a:gd name="T3" fmla="*/ 104 h 344"/>
                <a:gd name="T4" fmla="*/ 720 w 1200"/>
                <a:gd name="T5" fmla="*/ 8 h 344"/>
                <a:gd name="T6" fmla="*/ 1200 w 1200"/>
                <a:gd name="T7" fmla="*/ 152 h 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344"/>
                <a:gd name="T14" fmla="*/ 1200 w 1200"/>
                <a:gd name="T15" fmla="*/ 344 h 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344">
                  <a:moveTo>
                    <a:pt x="0" y="344"/>
                  </a:moveTo>
                  <a:cubicBezTo>
                    <a:pt x="132" y="252"/>
                    <a:pt x="264" y="160"/>
                    <a:pt x="384" y="104"/>
                  </a:cubicBezTo>
                  <a:cubicBezTo>
                    <a:pt x="504" y="48"/>
                    <a:pt x="584" y="0"/>
                    <a:pt x="720" y="8"/>
                  </a:cubicBezTo>
                  <a:cubicBezTo>
                    <a:pt x="856" y="16"/>
                    <a:pt x="1120" y="128"/>
                    <a:pt x="1200" y="152"/>
                  </a:cubicBezTo>
                </a:path>
              </a:pathLst>
            </a:custGeom>
            <a:noFill/>
            <a:ln w="19050" cap="flat" cmpd="sng">
              <a:solidFill>
                <a:srgbClr val="33CC33"/>
              </a:solidFill>
              <a:prstDash val="solid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0" name="Freeform 50"/>
            <p:cNvSpPr>
              <a:spLocks/>
            </p:cNvSpPr>
            <p:nvPr/>
          </p:nvSpPr>
          <p:spPr bwMode="auto">
            <a:xfrm>
              <a:off x="1008" y="3152"/>
              <a:ext cx="1104" cy="208"/>
            </a:xfrm>
            <a:custGeom>
              <a:avLst/>
              <a:gdLst>
                <a:gd name="T0" fmla="*/ 0 w 1104"/>
                <a:gd name="T1" fmla="*/ 208 h 208"/>
                <a:gd name="T2" fmla="*/ 288 w 1104"/>
                <a:gd name="T3" fmla="*/ 64 h 208"/>
                <a:gd name="T4" fmla="*/ 720 w 1104"/>
                <a:gd name="T5" fmla="*/ 16 h 208"/>
                <a:gd name="T6" fmla="*/ 1104 w 1104"/>
                <a:gd name="T7" fmla="*/ 160 h 2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208"/>
                <a:gd name="T14" fmla="*/ 1104 w 1104"/>
                <a:gd name="T15" fmla="*/ 208 h 2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208">
                  <a:moveTo>
                    <a:pt x="0" y="208"/>
                  </a:moveTo>
                  <a:cubicBezTo>
                    <a:pt x="84" y="152"/>
                    <a:pt x="168" y="96"/>
                    <a:pt x="288" y="64"/>
                  </a:cubicBezTo>
                  <a:cubicBezTo>
                    <a:pt x="408" y="32"/>
                    <a:pt x="584" y="0"/>
                    <a:pt x="720" y="16"/>
                  </a:cubicBezTo>
                  <a:cubicBezTo>
                    <a:pt x="856" y="32"/>
                    <a:pt x="1040" y="136"/>
                    <a:pt x="1104" y="160"/>
                  </a:cubicBezTo>
                </a:path>
              </a:pathLst>
            </a:custGeom>
            <a:noFill/>
            <a:ln w="19050" cap="flat" cmpd="sng">
              <a:solidFill>
                <a:srgbClr val="33CC33"/>
              </a:solidFill>
              <a:prstDash val="solid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1" name="Freeform 51"/>
            <p:cNvSpPr>
              <a:spLocks/>
            </p:cNvSpPr>
            <p:nvPr/>
          </p:nvSpPr>
          <p:spPr bwMode="auto">
            <a:xfrm>
              <a:off x="1200" y="3296"/>
              <a:ext cx="960" cy="160"/>
            </a:xfrm>
            <a:custGeom>
              <a:avLst/>
              <a:gdLst>
                <a:gd name="T0" fmla="*/ 0 w 960"/>
                <a:gd name="T1" fmla="*/ 160 h 160"/>
                <a:gd name="T2" fmla="*/ 336 w 960"/>
                <a:gd name="T3" fmla="*/ 16 h 160"/>
                <a:gd name="T4" fmla="*/ 720 w 960"/>
                <a:gd name="T5" fmla="*/ 64 h 160"/>
                <a:gd name="T6" fmla="*/ 960 w 960"/>
                <a:gd name="T7" fmla="*/ 16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0"/>
                <a:gd name="T13" fmla="*/ 0 h 160"/>
                <a:gd name="T14" fmla="*/ 960 w 960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0" h="160">
                  <a:moveTo>
                    <a:pt x="0" y="160"/>
                  </a:moveTo>
                  <a:cubicBezTo>
                    <a:pt x="108" y="96"/>
                    <a:pt x="216" y="32"/>
                    <a:pt x="336" y="16"/>
                  </a:cubicBezTo>
                  <a:cubicBezTo>
                    <a:pt x="456" y="0"/>
                    <a:pt x="616" y="40"/>
                    <a:pt x="720" y="64"/>
                  </a:cubicBezTo>
                  <a:cubicBezTo>
                    <a:pt x="824" y="88"/>
                    <a:pt x="920" y="144"/>
                    <a:pt x="960" y="160"/>
                  </a:cubicBezTo>
                </a:path>
              </a:pathLst>
            </a:custGeom>
            <a:noFill/>
            <a:ln w="19050" cap="flat" cmpd="sng">
              <a:solidFill>
                <a:srgbClr val="33CC33"/>
              </a:solidFill>
              <a:prstDash val="solid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2" name="Freeform 52"/>
            <p:cNvSpPr>
              <a:spLocks/>
            </p:cNvSpPr>
            <p:nvPr/>
          </p:nvSpPr>
          <p:spPr bwMode="auto">
            <a:xfrm>
              <a:off x="1344" y="3504"/>
              <a:ext cx="912" cy="96"/>
            </a:xfrm>
            <a:custGeom>
              <a:avLst/>
              <a:gdLst>
                <a:gd name="T0" fmla="*/ 0 w 912"/>
                <a:gd name="T1" fmla="*/ 96 h 96"/>
                <a:gd name="T2" fmla="*/ 288 w 912"/>
                <a:gd name="T3" fmla="*/ 0 h 96"/>
                <a:gd name="T4" fmla="*/ 912 w 912"/>
                <a:gd name="T5" fmla="*/ 96 h 96"/>
                <a:gd name="T6" fmla="*/ 0 60000 65536"/>
                <a:gd name="T7" fmla="*/ 0 60000 65536"/>
                <a:gd name="T8" fmla="*/ 0 60000 65536"/>
                <a:gd name="T9" fmla="*/ 0 w 912"/>
                <a:gd name="T10" fmla="*/ 0 h 96"/>
                <a:gd name="T11" fmla="*/ 912 w 91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96">
                  <a:moveTo>
                    <a:pt x="0" y="96"/>
                  </a:moveTo>
                  <a:cubicBezTo>
                    <a:pt x="68" y="48"/>
                    <a:pt x="136" y="0"/>
                    <a:pt x="288" y="0"/>
                  </a:cubicBezTo>
                  <a:cubicBezTo>
                    <a:pt x="440" y="0"/>
                    <a:pt x="808" y="80"/>
                    <a:pt x="912" y="96"/>
                  </a:cubicBezTo>
                </a:path>
              </a:pathLst>
            </a:custGeom>
            <a:noFill/>
            <a:ln w="19050" cap="flat" cmpd="sng">
              <a:solidFill>
                <a:srgbClr val="33CC33"/>
              </a:solidFill>
              <a:prstDash val="solid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2139950" y="2895600"/>
            <a:ext cx="1152525" cy="1447800"/>
            <a:chOff x="1384" y="2256"/>
            <a:chExt cx="726" cy="912"/>
          </a:xfrm>
        </p:grpSpPr>
        <p:graphicFrame>
          <p:nvGraphicFramePr>
            <p:cNvPr id="24629" name="Object 54"/>
            <p:cNvGraphicFramePr>
              <a:graphicFrameLocks noChangeAspect="1"/>
            </p:cNvGraphicFramePr>
            <p:nvPr/>
          </p:nvGraphicFramePr>
          <p:xfrm>
            <a:off x="1728" y="2256"/>
            <a:ext cx="38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5" name="Equation" r:id="rId19" imgW="215713" imgH="203024" progId="Equation.3">
                    <p:embed/>
                  </p:oleObj>
                </mc:Choice>
                <mc:Fallback>
                  <p:oleObj name="Equation" r:id="rId19" imgW="215713" imgH="203024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256"/>
                          <a:ext cx="38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0" name="Freeform 55" descr="20%"/>
            <p:cNvSpPr>
              <a:spLocks/>
            </p:cNvSpPr>
            <p:nvPr/>
          </p:nvSpPr>
          <p:spPr bwMode="auto">
            <a:xfrm>
              <a:off x="1384" y="2976"/>
              <a:ext cx="352" cy="192"/>
            </a:xfrm>
            <a:custGeom>
              <a:avLst/>
              <a:gdLst>
                <a:gd name="T0" fmla="*/ 52 w 352"/>
                <a:gd name="T1" fmla="*/ 8 h 192"/>
                <a:gd name="T2" fmla="*/ 200 w 352"/>
                <a:gd name="T3" fmla="*/ 0 h 192"/>
                <a:gd name="T4" fmla="*/ 352 w 352"/>
                <a:gd name="T5" fmla="*/ 188 h 192"/>
                <a:gd name="T6" fmla="*/ 166 w 352"/>
                <a:gd name="T7" fmla="*/ 192 h 192"/>
                <a:gd name="T8" fmla="*/ 159 w 352"/>
                <a:gd name="T9" fmla="*/ 185 h 192"/>
                <a:gd name="T10" fmla="*/ 0 w 352"/>
                <a:gd name="T11" fmla="*/ 20 h 192"/>
                <a:gd name="T12" fmla="*/ 52 w 352"/>
                <a:gd name="T13" fmla="*/ 8 h 1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2"/>
                <a:gd name="T22" fmla="*/ 0 h 192"/>
                <a:gd name="T23" fmla="*/ 352 w 352"/>
                <a:gd name="T24" fmla="*/ 192 h 1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2" h="192">
                  <a:moveTo>
                    <a:pt x="52" y="8"/>
                  </a:moveTo>
                  <a:lnTo>
                    <a:pt x="200" y="0"/>
                  </a:lnTo>
                  <a:lnTo>
                    <a:pt x="352" y="188"/>
                  </a:lnTo>
                  <a:lnTo>
                    <a:pt x="166" y="192"/>
                  </a:lnTo>
                  <a:lnTo>
                    <a:pt x="159" y="185"/>
                  </a:lnTo>
                  <a:lnTo>
                    <a:pt x="0" y="20"/>
                  </a:lnTo>
                  <a:lnTo>
                    <a:pt x="52" y="8"/>
                  </a:lnTo>
                  <a:close/>
                </a:path>
              </a:pathLst>
            </a:custGeom>
            <a:pattFill prst="pct20">
              <a:fgClr>
                <a:srgbClr val="A50021"/>
              </a:fgClr>
              <a:bgClr>
                <a:srgbClr val="FFDDFF"/>
              </a:bgClr>
            </a:pattFill>
            <a:ln w="12700" cap="flat" cmpd="sng">
              <a:solidFill>
                <a:srgbClr val="CC00CC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Line 56"/>
            <p:cNvSpPr>
              <a:spLocks noChangeShapeType="1"/>
            </p:cNvSpPr>
            <p:nvPr/>
          </p:nvSpPr>
          <p:spPr bwMode="auto">
            <a:xfrm flipV="1">
              <a:off x="1536" y="2577"/>
              <a:ext cx="336" cy="507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2" name="Freeform 57"/>
            <p:cNvSpPr>
              <a:spLocks/>
            </p:cNvSpPr>
            <p:nvPr/>
          </p:nvSpPr>
          <p:spPr bwMode="auto">
            <a:xfrm>
              <a:off x="1544" y="3052"/>
              <a:ext cx="104" cy="28"/>
            </a:xfrm>
            <a:custGeom>
              <a:avLst/>
              <a:gdLst>
                <a:gd name="T0" fmla="*/ 0 w 104"/>
                <a:gd name="T1" fmla="*/ 28 h 28"/>
                <a:gd name="T2" fmla="*/ 104 w 104"/>
                <a:gd name="T3" fmla="*/ 0 h 28"/>
                <a:gd name="T4" fmla="*/ 0 60000 65536"/>
                <a:gd name="T5" fmla="*/ 0 60000 65536"/>
                <a:gd name="T6" fmla="*/ 0 w 104"/>
                <a:gd name="T7" fmla="*/ 0 h 28"/>
                <a:gd name="T8" fmla="*/ 104 w 104"/>
                <a:gd name="T9" fmla="*/ 28 h 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28">
                  <a:moveTo>
                    <a:pt x="0" y="28"/>
                  </a:moveTo>
                  <a:lnTo>
                    <a:pt x="104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381250" y="3352800"/>
            <a:ext cx="1930400" cy="838200"/>
            <a:chOff x="1536" y="2544"/>
            <a:chExt cx="1216" cy="528"/>
          </a:xfrm>
        </p:grpSpPr>
        <p:graphicFrame>
          <p:nvGraphicFramePr>
            <p:cNvPr id="24627" name="Object 59"/>
            <p:cNvGraphicFramePr>
              <a:graphicFrameLocks noChangeAspect="1"/>
            </p:cNvGraphicFramePr>
            <p:nvPr/>
          </p:nvGraphicFramePr>
          <p:xfrm>
            <a:off x="2448" y="2544"/>
            <a:ext cx="30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6" name="公式" r:id="rId21" imgW="152334" imgH="190417" progId="Equation.3">
                    <p:embed/>
                  </p:oleObj>
                </mc:Choice>
                <mc:Fallback>
                  <p:oleObj name="公式" r:id="rId21" imgW="152334" imgH="190417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544"/>
                          <a:ext cx="30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8" name="Line 60"/>
            <p:cNvSpPr>
              <a:spLocks noChangeShapeType="1"/>
            </p:cNvSpPr>
            <p:nvPr/>
          </p:nvSpPr>
          <p:spPr bwMode="auto">
            <a:xfrm flipV="1">
              <a:off x="1536" y="2784"/>
              <a:ext cx="96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2686050" y="3352800"/>
            <a:ext cx="838200" cy="635000"/>
            <a:chOff x="1728" y="2544"/>
            <a:chExt cx="528" cy="400"/>
          </a:xfrm>
        </p:grpSpPr>
        <p:sp>
          <p:nvSpPr>
            <p:cNvPr id="24625" name="Arc 62"/>
            <p:cNvSpPr>
              <a:spLocks/>
            </p:cNvSpPr>
            <p:nvPr/>
          </p:nvSpPr>
          <p:spPr bwMode="auto">
            <a:xfrm>
              <a:off x="1728" y="2705"/>
              <a:ext cx="233" cy="239"/>
            </a:xfrm>
            <a:custGeom>
              <a:avLst/>
              <a:gdLst>
                <a:gd name="T0" fmla="*/ 0 w 21600"/>
                <a:gd name="T1" fmla="*/ 0 h 22141"/>
                <a:gd name="T2" fmla="*/ 0 w 21600"/>
                <a:gd name="T3" fmla="*/ 0 h 22141"/>
                <a:gd name="T4" fmla="*/ 0 w 21600"/>
                <a:gd name="T5" fmla="*/ 0 h 2214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41"/>
                <a:gd name="T11" fmla="*/ 21600 w 21600"/>
                <a:gd name="T12" fmla="*/ 22141 h 22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41" fill="none" extrusionOk="0">
                  <a:moveTo>
                    <a:pt x="7306" y="0"/>
                  </a:moveTo>
                  <a:cubicBezTo>
                    <a:pt x="15881" y="3082"/>
                    <a:pt x="21600" y="11214"/>
                    <a:pt x="21600" y="20327"/>
                  </a:cubicBezTo>
                  <a:cubicBezTo>
                    <a:pt x="21600" y="20932"/>
                    <a:pt x="21574" y="21537"/>
                    <a:pt x="21523" y="22140"/>
                  </a:cubicBezTo>
                </a:path>
                <a:path w="21600" h="22141" stroke="0" extrusionOk="0">
                  <a:moveTo>
                    <a:pt x="7306" y="0"/>
                  </a:moveTo>
                  <a:cubicBezTo>
                    <a:pt x="15881" y="3082"/>
                    <a:pt x="21600" y="11214"/>
                    <a:pt x="21600" y="20327"/>
                  </a:cubicBezTo>
                  <a:cubicBezTo>
                    <a:pt x="21600" y="20932"/>
                    <a:pt x="21574" y="21537"/>
                    <a:pt x="21523" y="22140"/>
                  </a:cubicBezTo>
                  <a:lnTo>
                    <a:pt x="0" y="20327"/>
                  </a:lnTo>
                  <a:lnTo>
                    <a:pt x="7306" y="0"/>
                  </a:lnTo>
                  <a:close/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26" name="Object 63"/>
            <p:cNvGraphicFramePr>
              <a:graphicFrameLocks noChangeAspect="1"/>
            </p:cNvGraphicFramePr>
            <p:nvPr/>
          </p:nvGraphicFramePr>
          <p:xfrm>
            <a:off x="1918" y="2544"/>
            <a:ext cx="33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7" name="公式" r:id="rId22" imgW="38100" imgH="88900" progId="Equation.3">
                    <p:embed/>
                  </p:oleObj>
                </mc:Choice>
                <mc:Fallback>
                  <p:oleObj name="公式" r:id="rId22" imgW="38100" imgH="889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2544"/>
                          <a:ext cx="33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781050" y="533400"/>
            <a:ext cx="1076325" cy="2011363"/>
            <a:chOff x="528" y="768"/>
            <a:chExt cx="678" cy="1267"/>
          </a:xfrm>
        </p:grpSpPr>
        <p:grpSp>
          <p:nvGrpSpPr>
            <p:cNvPr id="24619" name="Group 65"/>
            <p:cNvGrpSpPr>
              <a:grpSpLocks/>
            </p:cNvGrpSpPr>
            <p:nvPr/>
          </p:nvGrpSpPr>
          <p:grpSpPr bwMode="auto">
            <a:xfrm>
              <a:off x="528" y="768"/>
              <a:ext cx="678" cy="1267"/>
              <a:chOff x="528" y="768"/>
              <a:chExt cx="678" cy="1267"/>
            </a:xfrm>
          </p:grpSpPr>
          <p:grpSp>
            <p:nvGrpSpPr>
              <p:cNvPr id="24621" name="Group 66"/>
              <p:cNvGrpSpPr>
                <a:grpSpLocks/>
              </p:cNvGrpSpPr>
              <p:nvPr/>
            </p:nvGrpSpPr>
            <p:grpSpPr bwMode="auto">
              <a:xfrm>
                <a:off x="528" y="768"/>
                <a:ext cx="678" cy="1267"/>
                <a:chOff x="528" y="768"/>
                <a:chExt cx="678" cy="1267"/>
              </a:xfrm>
            </p:grpSpPr>
            <p:sp>
              <p:nvSpPr>
                <p:cNvPr id="24623" name="AutoShape 67"/>
                <p:cNvSpPr>
                  <a:spLocks noChangeArrowheads="1"/>
                </p:cNvSpPr>
                <p:nvPr/>
              </p:nvSpPr>
              <p:spPr bwMode="auto">
                <a:xfrm rot="6956949">
                  <a:off x="448" y="1266"/>
                  <a:ext cx="1256" cy="260"/>
                </a:xfrm>
                <a:prstGeom prst="parallelogram">
                  <a:avLst>
                    <a:gd name="adj" fmla="val 204726"/>
                  </a:avLst>
                </a:prstGeom>
                <a:solidFill>
                  <a:srgbClr val="FFF3FF">
                    <a:alpha val="50195"/>
                  </a:srgbClr>
                </a:solidFill>
                <a:ln w="28575">
                  <a:solidFill>
                    <a:srgbClr val="FF33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graphicFrame>
              <p:nvGraphicFramePr>
                <p:cNvPr id="24624" name="Object 68"/>
                <p:cNvGraphicFramePr>
                  <a:graphicFrameLocks noChangeAspect="1"/>
                </p:cNvGraphicFramePr>
                <p:nvPr/>
              </p:nvGraphicFramePr>
              <p:xfrm>
                <a:off x="528" y="1536"/>
                <a:ext cx="411" cy="4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828" name="公式" r:id="rId24" imgW="177569" imgH="215619" progId="Equation.3">
                        <p:embed/>
                      </p:oleObj>
                    </mc:Choice>
                    <mc:Fallback>
                      <p:oleObj name="公式" r:id="rId24" imgW="177569" imgH="215619" progId="Equation.3">
                        <p:embed/>
                        <p:pic>
                          <p:nvPicPr>
                            <p:cNvPr id="0" name="Object 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" y="1536"/>
                              <a:ext cx="411" cy="4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4622" name="Object 69"/>
              <p:cNvGraphicFramePr>
                <a:graphicFrameLocks noChangeAspect="1"/>
              </p:cNvGraphicFramePr>
              <p:nvPr/>
            </p:nvGraphicFramePr>
            <p:xfrm>
              <a:off x="984" y="1728"/>
              <a:ext cx="21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29" name="公式" r:id="rId26" imgW="126725" imgH="177415" progId="Equation.3">
                      <p:embed/>
                    </p:oleObj>
                  </mc:Choice>
                  <mc:Fallback>
                    <p:oleObj name="公式" r:id="rId26" imgW="126725" imgH="177415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4" y="1728"/>
                            <a:ext cx="21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620" name="Arc 70"/>
            <p:cNvSpPr>
              <a:spLocks/>
            </p:cNvSpPr>
            <p:nvPr/>
          </p:nvSpPr>
          <p:spPr bwMode="auto">
            <a:xfrm flipV="1">
              <a:off x="912" y="1651"/>
              <a:ext cx="240" cy="126"/>
            </a:xfrm>
            <a:custGeom>
              <a:avLst/>
              <a:gdLst>
                <a:gd name="T0" fmla="*/ 0 w 21600"/>
                <a:gd name="T1" fmla="*/ 0 h 23815"/>
                <a:gd name="T2" fmla="*/ 0 w 21600"/>
                <a:gd name="T3" fmla="*/ 0 h 23815"/>
                <a:gd name="T4" fmla="*/ 0 w 21600"/>
                <a:gd name="T5" fmla="*/ 0 h 2381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815"/>
                <a:gd name="T11" fmla="*/ 21600 w 21600"/>
                <a:gd name="T12" fmla="*/ 23815 h 238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81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9"/>
                    <a:pt x="21561" y="23079"/>
                    <a:pt x="21486" y="23815"/>
                  </a:cubicBezTo>
                </a:path>
                <a:path w="21600" h="2381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39"/>
                    <a:pt x="21561" y="23079"/>
                    <a:pt x="21486" y="2381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33CC33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591" name="Object 71"/>
          <p:cNvGraphicFramePr>
            <a:graphicFrameLocks noChangeAspect="1"/>
          </p:cNvGraphicFramePr>
          <p:nvPr/>
        </p:nvGraphicFramePr>
        <p:xfrm>
          <a:off x="3829050" y="0"/>
          <a:ext cx="4984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0" name="公式" r:id="rId28" imgW="152334" imgH="190417" progId="Equation.3">
                  <p:embed/>
                </p:oleObj>
              </mc:Choice>
              <mc:Fallback>
                <p:oleObj name="公式" r:id="rId28" imgW="152334" imgH="190417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0"/>
                        <a:ext cx="4984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543050" y="685800"/>
            <a:ext cx="1066800" cy="1752600"/>
            <a:chOff x="1008" y="864"/>
            <a:chExt cx="672" cy="1104"/>
          </a:xfrm>
        </p:grpSpPr>
        <p:grpSp>
          <p:nvGrpSpPr>
            <p:cNvPr id="24603" name="Group 73"/>
            <p:cNvGrpSpPr>
              <a:grpSpLocks/>
            </p:cNvGrpSpPr>
            <p:nvPr/>
          </p:nvGrpSpPr>
          <p:grpSpPr bwMode="auto">
            <a:xfrm>
              <a:off x="1008" y="864"/>
              <a:ext cx="624" cy="1104"/>
              <a:chOff x="1008" y="864"/>
              <a:chExt cx="624" cy="1104"/>
            </a:xfrm>
          </p:grpSpPr>
          <p:grpSp>
            <p:nvGrpSpPr>
              <p:cNvPr id="24609" name="Group 74"/>
              <p:cNvGrpSpPr>
                <a:grpSpLocks/>
              </p:cNvGrpSpPr>
              <p:nvPr/>
            </p:nvGrpSpPr>
            <p:grpSpPr bwMode="auto">
              <a:xfrm>
                <a:off x="1008" y="864"/>
                <a:ext cx="624" cy="912"/>
                <a:chOff x="1296" y="672"/>
                <a:chExt cx="624" cy="912"/>
              </a:xfrm>
            </p:grpSpPr>
            <p:sp>
              <p:nvSpPr>
                <p:cNvPr id="24611" name="AutoShape 75"/>
                <p:cNvSpPr>
                  <a:spLocks noChangeArrowheads="1"/>
                </p:cNvSpPr>
                <p:nvPr/>
              </p:nvSpPr>
              <p:spPr bwMode="auto">
                <a:xfrm rot="6956949">
                  <a:off x="1128" y="840"/>
                  <a:ext cx="912" cy="576"/>
                </a:xfrm>
                <a:prstGeom prst="parallelogram">
                  <a:avLst>
                    <a:gd name="adj" fmla="val 39583"/>
                  </a:avLst>
                </a:prstGeom>
                <a:solidFill>
                  <a:srgbClr val="FFFFE7">
                    <a:alpha val="50195"/>
                  </a:srgbClr>
                </a:solidFill>
                <a:ln w="28575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612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488" y="81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CC99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3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1536" y="96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CC99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4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584" y="110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CC99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5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440" y="124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CC99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6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488" y="139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CC99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7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488" y="67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CC99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8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1632" y="15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CC99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4610" name="Object 83"/>
              <p:cNvGraphicFramePr>
                <a:graphicFrameLocks noChangeAspect="1"/>
              </p:cNvGraphicFramePr>
              <p:nvPr/>
            </p:nvGraphicFramePr>
            <p:xfrm>
              <a:off x="1229" y="1403"/>
              <a:ext cx="355" cy="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31" name="公式" r:id="rId29" imgW="152334" imgH="241195" progId="Equation.3">
                      <p:embed/>
                    </p:oleObj>
                  </mc:Choice>
                  <mc:Fallback>
                    <p:oleObj name="公式" r:id="rId29" imgW="152334" imgH="241195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9" y="1403"/>
                            <a:ext cx="355" cy="5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604" name="Line 84"/>
            <p:cNvSpPr>
              <a:spLocks noChangeShapeType="1"/>
            </p:cNvSpPr>
            <p:nvPr/>
          </p:nvSpPr>
          <p:spPr bwMode="auto">
            <a:xfrm>
              <a:off x="1200" y="1008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5" name="Line 85"/>
            <p:cNvSpPr>
              <a:spLocks noChangeShapeType="1"/>
            </p:cNvSpPr>
            <p:nvPr/>
          </p:nvSpPr>
          <p:spPr bwMode="auto">
            <a:xfrm>
              <a:off x="1296" y="1152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6" name="Line 86"/>
            <p:cNvSpPr>
              <a:spLocks noChangeShapeType="1"/>
            </p:cNvSpPr>
            <p:nvPr/>
          </p:nvSpPr>
          <p:spPr bwMode="auto">
            <a:xfrm>
              <a:off x="1440" y="1296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7" name="Line 87"/>
            <p:cNvSpPr>
              <a:spLocks noChangeShapeType="1"/>
            </p:cNvSpPr>
            <p:nvPr/>
          </p:nvSpPr>
          <p:spPr bwMode="auto">
            <a:xfrm>
              <a:off x="1200" y="1440"/>
              <a:ext cx="3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8" name="Line 88"/>
            <p:cNvSpPr>
              <a:spLocks noChangeShapeType="1"/>
            </p:cNvSpPr>
            <p:nvPr/>
          </p:nvSpPr>
          <p:spPr bwMode="auto">
            <a:xfrm>
              <a:off x="1296" y="1584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89"/>
          <p:cNvGrpSpPr>
            <a:grpSpLocks/>
          </p:cNvGrpSpPr>
          <p:nvPr/>
        </p:nvGrpSpPr>
        <p:grpSpPr bwMode="auto">
          <a:xfrm>
            <a:off x="2000250" y="1143000"/>
            <a:ext cx="1524000" cy="628650"/>
            <a:chOff x="1296" y="1152"/>
            <a:chExt cx="960" cy="396"/>
          </a:xfrm>
        </p:grpSpPr>
        <p:graphicFrame>
          <p:nvGraphicFramePr>
            <p:cNvPr id="24601" name="Object 90"/>
            <p:cNvGraphicFramePr>
              <a:graphicFrameLocks noChangeAspect="1"/>
            </p:cNvGraphicFramePr>
            <p:nvPr/>
          </p:nvGraphicFramePr>
          <p:xfrm>
            <a:off x="1942" y="1152"/>
            <a:ext cx="31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2" name="公式" r:id="rId31" imgW="152334" imgH="190417" progId="Equation.3">
                    <p:embed/>
                  </p:oleObj>
                </mc:Choice>
                <mc:Fallback>
                  <p:oleObj name="公式" r:id="rId31" imgW="152334" imgH="190417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" y="1152"/>
                          <a:ext cx="314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2" name="Line 91"/>
            <p:cNvSpPr>
              <a:spLocks noChangeShapeType="1"/>
            </p:cNvSpPr>
            <p:nvPr/>
          </p:nvSpPr>
          <p:spPr bwMode="auto">
            <a:xfrm>
              <a:off x="1296" y="1392"/>
              <a:ext cx="72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92"/>
          <p:cNvGrpSpPr>
            <a:grpSpLocks/>
          </p:cNvGrpSpPr>
          <p:nvPr/>
        </p:nvGrpSpPr>
        <p:grpSpPr bwMode="auto">
          <a:xfrm>
            <a:off x="2000250" y="303213"/>
            <a:ext cx="1258888" cy="1219200"/>
            <a:chOff x="1248" y="623"/>
            <a:chExt cx="793" cy="768"/>
          </a:xfrm>
        </p:grpSpPr>
        <p:sp>
          <p:nvSpPr>
            <p:cNvPr id="24599" name="Line 93"/>
            <p:cNvSpPr>
              <a:spLocks noChangeShapeType="1"/>
            </p:cNvSpPr>
            <p:nvPr/>
          </p:nvSpPr>
          <p:spPr bwMode="auto">
            <a:xfrm flipV="1">
              <a:off x="1248" y="959"/>
              <a:ext cx="432" cy="43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0" name="Object 94"/>
            <p:cNvGraphicFramePr>
              <a:graphicFrameLocks noChangeAspect="1"/>
            </p:cNvGraphicFramePr>
            <p:nvPr/>
          </p:nvGraphicFramePr>
          <p:xfrm>
            <a:off x="1680" y="623"/>
            <a:ext cx="361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3" name="公式" r:id="rId32" imgW="165028" imgH="228501" progId="Equation.3">
                    <p:embed/>
                  </p:oleObj>
                </mc:Choice>
                <mc:Fallback>
                  <p:oleObj name="公式" r:id="rId32" imgW="165028" imgH="228501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623"/>
                          <a:ext cx="361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2305050" y="990600"/>
            <a:ext cx="609600" cy="762000"/>
            <a:chOff x="1488" y="1056"/>
            <a:chExt cx="384" cy="481"/>
          </a:xfrm>
        </p:grpSpPr>
        <p:sp>
          <p:nvSpPr>
            <p:cNvPr id="24597" name="Arc 96"/>
            <p:cNvSpPr>
              <a:spLocks/>
            </p:cNvSpPr>
            <p:nvPr/>
          </p:nvSpPr>
          <p:spPr bwMode="auto">
            <a:xfrm>
              <a:off x="1488" y="1201"/>
              <a:ext cx="175" cy="336"/>
            </a:xfrm>
            <a:custGeom>
              <a:avLst/>
              <a:gdLst>
                <a:gd name="T0" fmla="*/ 0 w 19735"/>
                <a:gd name="T1" fmla="*/ 0 h 21600"/>
                <a:gd name="T2" fmla="*/ 0 w 19735"/>
                <a:gd name="T3" fmla="*/ 0 h 21600"/>
                <a:gd name="T4" fmla="*/ 0 w 19735"/>
                <a:gd name="T5" fmla="*/ 0 h 21600"/>
                <a:gd name="T6" fmla="*/ 0 60000 65536"/>
                <a:gd name="T7" fmla="*/ 0 60000 65536"/>
                <a:gd name="T8" fmla="*/ 0 60000 65536"/>
                <a:gd name="T9" fmla="*/ 0 w 19735"/>
                <a:gd name="T10" fmla="*/ 0 h 21600"/>
                <a:gd name="T11" fmla="*/ 19735 w 197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5" h="21600" fill="none" extrusionOk="0">
                  <a:moveTo>
                    <a:pt x="-1" y="0"/>
                  </a:moveTo>
                  <a:cubicBezTo>
                    <a:pt x="8533" y="0"/>
                    <a:pt x="16266" y="5023"/>
                    <a:pt x="19735" y="12819"/>
                  </a:cubicBezTo>
                </a:path>
                <a:path w="19735" h="21600" stroke="0" extrusionOk="0">
                  <a:moveTo>
                    <a:pt x="-1" y="0"/>
                  </a:moveTo>
                  <a:cubicBezTo>
                    <a:pt x="8533" y="0"/>
                    <a:pt x="16266" y="5023"/>
                    <a:pt x="19735" y="1281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33CC33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8" name="Object 97"/>
            <p:cNvGraphicFramePr>
              <a:graphicFrameLocks noChangeAspect="1"/>
            </p:cNvGraphicFramePr>
            <p:nvPr/>
          </p:nvGraphicFramePr>
          <p:xfrm>
            <a:off x="1628" y="1056"/>
            <a:ext cx="24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4" name="公式" r:id="rId34" imgW="126725" imgH="177415" progId="Equation.3">
                    <p:embed/>
                  </p:oleObj>
                </mc:Choice>
                <mc:Fallback>
                  <p:oleObj name="公式" r:id="rId34" imgW="126725" imgH="177415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1056"/>
                          <a:ext cx="244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9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EFED9AD-840C-094A-9E12-ACE256D27543}" type="slidenum">
              <a:rPr kumimoji="0" lang="en-US" altLang="zh-CN" sz="1400"/>
              <a:pPr/>
              <a:t>10</a:t>
            </a:fld>
            <a:endParaRPr kumimoji="0" lang="en-US" altLang="zh-CN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7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500"/>
                                        <p:tgtEl>
                                          <p:spTgt spid="17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/>
          <p:cNvSpPr txBox="1">
            <a:spLocks noChangeArrowheads="1"/>
          </p:cNvSpPr>
          <p:nvPr/>
        </p:nvSpPr>
        <p:spPr bwMode="auto">
          <a:xfrm>
            <a:off x="971550" y="538163"/>
            <a:ext cx="6858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Times New Roman" charset="0"/>
              </a:rPr>
              <a:t>1</a:t>
            </a:r>
            <a:r>
              <a:rPr lang="zh-CN" altLang="en-US" sz="2800" b="1">
                <a:latin typeface="Times New Roman" charset="0"/>
              </a:rPr>
              <a:t>）闭合回路由 </a:t>
            </a:r>
            <a:r>
              <a:rPr lang="zh-CN" altLang="en-US" sz="2800" b="1" i="1">
                <a:latin typeface="Times New Roman" charset="0"/>
              </a:rPr>
              <a:t> </a:t>
            </a:r>
            <a:r>
              <a:rPr lang="en-US" altLang="zh-CN" sz="3200" i="1">
                <a:latin typeface="Times New Roman" charset="0"/>
              </a:rPr>
              <a:t>N</a:t>
            </a:r>
            <a:r>
              <a:rPr lang="en-US" altLang="zh-CN" sz="2800" b="1">
                <a:solidFill>
                  <a:srgbClr val="CC0000"/>
                </a:solidFill>
                <a:latin typeface="Times New Roman" charset="0"/>
              </a:rPr>
              <a:t>   </a:t>
            </a:r>
            <a:r>
              <a:rPr lang="zh-CN" altLang="en-US" sz="2800" b="1">
                <a:latin typeface="Times New Roman" charset="0"/>
              </a:rPr>
              <a:t>匝密绕线圈组成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563938" y="1401763"/>
            <a:ext cx="4648200" cy="530225"/>
            <a:chOff x="2256" y="1040"/>
            <a:chExt cx="2928" cy="334"/>
          </a:xfrm>
        </p:grpSpPr>
        <p:graphicFrame>
          <p:nvGraphicFramePr>
            <p:cNvPr id="25613" name="Object 4"/>
            <p:cNvGraphicFramePr>
              <a:graphicFrameLocks noChangeAspect="1"/>
            </p:cNvGraphicFramePr>
            <p:nvPr/>
          </p:nvGraphicFramePr>
          <p:xfrm>
            <a:off x="4120" y="1074"/>
            <a:ext cx="101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4" name="Equation" r:id="rId3" imgW="634725" imgH="228501" progId="Equation.DSMT4">
                    <p:embed/>
                  </p:oleObj>
                </mc:Choice>
                <mc:Fallback>
                  <p:oleObj name="Equation" r:id="rId3" imgW="634725" imgH="22850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0" y="1074"/>
                          <a:ext cx="101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Text Box 5"/>
            <p:cNvSpPr txBox="1">
              <a:spLocks noChangeArrowheads="1"/>
            </p:cNvSpPr>
            <p:nvPr/>
          </p:nvSpPr>
          <p:spPr bwMode="auto">
            <a:xfrm>
              <a:off x="2256" y="1040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磁通匝数（磁链）</a:t>
              </a:r>
            </a:p>
          </p:txBody>
        </p:sp>
      </p:grp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990600" y="2439988"/>
            <a:ext cx="47339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Times New Roman" charset="0"/>
              </a:rPr>
              <a:t>2</a:t>
            </a:r>
            <a:r>
              <a:rPr lang="zh-CN" altLang="en-US" sz="2800" b="1">
                <a:latin typeface="Times New Roman" charset="0"/>
              </a:rPr>
              <a:t>）若闭合回路的电阻为 </a:t>
            </a:r>
            <a:r>
              <a:rPr lang="en-US" altLang="zh-CN" sz="3200" i="1">
                <a:latin typeface="Times New Roman" charset="0"/>
              </a:rPr>
              <a:t>R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      感应电流为</a:t>
            </a: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5651500" y="2636838"/>
          <a:ext cx="21336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Equation" r:id="rId5" imgW="1193800" imgH="609600" progId="Equation.3">
                  <p:embed/>
                </p:oleObj>
              </mc:Choice>
              <mc:Fallback>
                <p:oleObj name="Equation" r:id="rId5" imgW="11938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636838"/>
                        <a:ext cx="213360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42988" y="3860800"/>
            <a:ext cx="6550025" cy="676275"/>
            <a:chOff x="960" y="2544"/>
            <a:chExt cx="3484" cy="426"/>
          </a:xfrm>
        </p:grpSpPr>
        <p:sp>
          <p:nvSpPr>
            <p:cNvPr id="25611" name="Text Box 9"/>
            <p:cNvSpPr txBox="1">
              <a:spLocks noChangeArrowheads="1"/>
            </p:cNvSpPr>
            <p:nvPr/>
          </p:nvSpPr>
          <p:spPr bwMode="auto">
            <a:xfrm>
              <a:off x="2256" y="2592"/>
              <a:ext cx="21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时间内，流过回路的电荷</a:t>
              </a:r>
            </a:p>
          </p:txBody>
        </p:sp>
        <p:graphicFrame>
          <p:nvGraphicFramePr>
            <p:cNvPr id="25612" name="Object 10"/>
            <p:cNvGraphicFramePr>
              <a:graphicFrameLocks noChangeAspect="1"/>
            </p:cNvGraphicFramePr>
            <p:nvPr/>
          </p:nvGraphicFramePr>
          <p:xfrm>
            <a:off x="960" y="2544"/>
            <a:ext cx="1312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6" name="公式" r:id="rId7" imgW="660113" imgH="215806" progId="Equation.3">
                    <p:embed/>
                  </p:oleObj>
                </mc:Choice>
                <mc:Fallback>
                  <p:oleObj name="公式" r:id="rId7" imgW="660113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544"/>
                          <a:ext cx="1312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1066800" y="4762500"/>
          <a:ext cx="20574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Equation" r:id="rId9" imgW="1002865" imgH="545863" progId="Equation.3">
                  <p:embed/>
                </p:oleObj>
              </mc:Choice>
              <mc:Fallback>
                <p:oleObj name="Equation" r:id="rId9" imgW="1002865" imgH="54586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62500"/>
                        <a:ext cx="20574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3124200" y="4741863"/>
          <a:ext cx="4648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Equation" r:id="rId11" imgW="2578100" imgH="609600" progId="Equation.3">
                  <p:embed/>
                </p:oleObj>
              </mc:Choice>
              <mc:Fallback>
                <p:oleObj name="Equation" r:id="rId11" imgW="2578100" imgH="609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41863"/>
                        <a:ext cx="4648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1" name="Object 13"/>
          <p:cNvGraphicFramePr>
            <a:graphicFrameLocks noChangeAspect="1"/>
          </p:cNvGraphicFramePr>
          <p:nvPr/>
        </p:nvGraphicFramePr>
        <p:xfrm>
          <a:off x="755650" y="1114425"/>
          <a:ext cx="249237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13" imgW="622030" imgH="393529" progId="Equation.DSMT4">
                  <p:embed/>
                </p:oleObj>
              </mc:Choice>
              <mc:Fallback>
                <p:oleObj name="Equation" r:id="rId13" imgW="622030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14425"/>
                        <a:ext cx="2492375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15"/>
          <p:cNvSpPr txBox="1">
            <a:spLocks noChangeArrowheads="1"/>
          </p:cNvSpPr>
          <p:nvPr/>
        </p:nvSpPr>
        <p:spPr bwMode="auto">
          <a:xfrm>
            <a:off x="519113" y="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  <a:ea typeface="楷体" charset="0"/>
                <a:cs typeface="楷体" charset="0"/>
              </a:rPr>
              <a:t>注意</a:t>
            </a:r>
          </a:p>
        </p:txBody>
      </p:sp>
      <p:sp>
        <p:nvSpPr>
          <p:cNvPr id="25610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F569B94-BBA0-9D4F-AEF0-7C4A998E34DF}" type="slidenum">
              <a:rPr kumimoji="0" lang="en-US" altLang="zh-CN" sz="1400"/>
              <a:pPr/>
              <a:t>11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2117725" y="976313"/>
            <a:ext cx="3810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612775" y="1890713"/>
          <a:ext cx="4191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3" name="Equation" r:id="rId3" imgW="2057400" imgH="304800" progId="Equation.3">
                  <p:embed/>
                </p:oleObj>
              </mc:Choice>
              <mc:Fallback>
                <p:oleObj name="Equation" r:id="rId3" imgW="20574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890713"/>
                        <a:ext cx="4191000" cy="5683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50825" y="0"/>
            <a:ext cx="3960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lang="en-US" altLang="zh-CN" sz="2800" b="1">
                <a:latin typeface="Times New Roman" charset="0"/>
              </a:rPr>
              <a:t>   </a:t>
            </a:r>
            <a:r>
              <a:rPr lang="zh-CN" altLang="en-US" sz="2800" b="1">
                <a:latin typeface="Times New Roman" charset="0"/>
              </a:rPr>
              <a:t>感应电动势的方向</a:t>
            </a:r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841375" y="3643313"/>
          <a:ext cx="140335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4" name="Equation" r:id="rId6" imgW="736600" imgH="609600" progId="Equation.3">
                  <p:embed/>
                </p:oleObj>
              </mc:Choice>
              <mc:Fallback>
                <p:oleObj name="Equation" r:id="rId6" imgW="7366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643313"/>
                        <a:ext cx="140335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AutoShape 6"/>
          <p:cNvSpPr>
            <a:spLocks noChangeArrowheads="1"/>
          </p:cNvSpPr>
          <p:nvPr/>
        </p:nvSpPr>
        <p:spPr bwMode="auto">
          <a:xfrm>
            <a:off x="8004175" y="1738313"/>
            <a:ext cx="533400" cy="838200"/>
          </a:xfrm>
          <a:prstGeom prst="curvedLeftArrow">
            <a:avLst>
              <a:gd name="adj1" fmla="val 17824"/>
              <a:gd name="adj2" fmla="val 62930"/>
              <a:gd name="adj3" fmla="val 39880"/>
            </a:avLst>
          </a:prstGeom>
          <a:solidFill>
            <a:srgbClr val="F0AB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489575" y="519113"/>
            <a:ext cx="3200400" cy="4038600"/>
            <a:chOff x="3504" y="816"/>
            <a:chExt cx="2016" cy="2544"/>
          </a:xfrm>
        </p:grpSpPr>
        <p:sp>
          <p:nvSpPr>
            <p:cNvPr id="26654" name="Rectangle 8"/>
            <p:cNvSpPr>
              <a:spLocks noChangeArrowheads="1"/>
            </p:cNvSpPr>
            <p:nvPr/>
          </p:nvSpPr>
          <p:spPr bwMode="auto">
            <a:xfrm>
              <a:off x="3504" y="816"/>
              <a:ext cx="2016" cy="2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26655" name="Group 9"/>
            <p:cNvGrpSpPr>
              <a:grpSpLocks/>
            </p:cNvGrpSpPr>
            <p:nvPr/>
          </p:nvGrpSpPr>
          <p:grpSpPr bwMode="auto">
            <a:xfrm>
              <a:off x="3984" y="1632"/>
              <a:ext cx="1056" cy="384"/>
              <a:chOff x="1200" y="768"/>
              <a:chExt cx="1008" cy="384"/>
            </a:xfrm>
          </p:grpSpPr>
          <p:sp>
            <p:nvSpPr>
              <p:cNvPr id="26656" name="Oval 10"/>
              <p:cNvSpPr>
                <a:spLocks noChangeArrowheads="1"/>
              </p:cNvSpPr>
              <p:nvPr/>
            </p:nvSpPr>
            <p:spPr bwMode="auto">
              <a:xfrm>
                <a:off x="1200" y="768"/>
                <a:ext cx="1008" cy="384"/>
              </a:xfrm>
              <a:prstGeom prst="ellipse">
                <a:avLst/>
              </a:prstGeom>
              <a:noFill/>
              <a:ln w="28575">
                <a:solidFill>
                  <a:srgbClr val="CC00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6657" name="Line 11"/>
              <p:cNvSpPr>
                <a:spLocks noChangeShapeType="1"/>
              </p:cNvSpPr>
              <p:nvPr/>
            </p:nvSpPr>
            <p:spPr bwMode="auto">
              <a:xfrm>
                <a:off x="1632" y="1152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260975" y="823913"/>
            <a:ext cx="3581400" cy="3429000"/>
            <a:chOff x="3264" y="960"/>
            <a:chExt cx="2256" cy="2160"/>
          </a:xfrm>
        </p:grpSpPr>
        <p:grpSp>
          <p:nvGrpSpPr>
            <p:cNvPr id="26643" name="Group 13"/>
            <p:cNvGrpSpPr>
              <a:grpSpLocks/>
            </p:cNvGrpSpPr>
            <p:nvPr/>
          </p:nvGrpSpPr>
          <p:grpSpPr bwMode="auto">
            <a:xfrm>
              <a:off x="3264" y="960"/>
              <a:ext cx="2256" cy="2112"/>
              <a:chOff x="3312" y="2112"/>
              <a:chExt cx="2256" cy="2112"/>
            </a:xfrm>
          </p:grpSpPr>
          <p:sp>
            <p:nvSpPr>
              <p:cNvPr id="26645" name="Arc 14"/>
              <p:cNvSpPr>
                <a:spLocks/>
              </p:cNvSpPr>
              <p:nvPr/>
            </p:nvSpPr>
            <p:spPr bwMode="auto">
              <a:xfrm flipH="1">
                <a:off x="4560" y="2640"/>
                <a:ext cx="1008" cy="934"/>
              </a:xfrm>
              <a:custGeom>
                <a:avLst/>
                <a:gdLst>
                  <a:gd name="T0" fmla="*/ 0 w 21600"/>
                  <a:gd name="T1" fmla="*/ 0 h 21146"/>
                  <a:gd name="T2" fmla="*/ 0 w 21600"/>
                  <a:gd name="T3" fmla="*/ 0 h 21146"/>
                  <a:gd name="T4" fmla="*/ 0 w 21600"/>
                  <a:gd name="T5" fmla="*/ 0 h 211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146"/>
                  <a:gd name="T11" fmla="*/ 21600 w 21600"/>
                  <a:gd name="T12" fmla="*/ 21146 h 21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6646" name="Group 15"/>
              <p:cNvGrpSpPr>
                <a:grpSpLocks/>
              </p:cNvGrpSpPr>
              <p:nvPr/>
            </p:nvGrpSpPr>
            <p:grpSpPr bwMode="auto">
              <a:xfrm>
                <a:off x="3312" y="2112"/>
                <a:ext cx="2112" cy="2112"/>
                <a:chOff x="3312" y="2112"/>
                <a:chExt cx="2112" cy="2112"/>
              </a:xfrm>
            </p:grpSpPr>
            <p:sp>
              <p:nvSpPr>
                <p:cNvPr id="2664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464" y="2112"/>
                  <a:ext cx="0" cy="1440"/>
                </a:xfrm>
                <a:prstGeom prst="line">
                  <a:avLst/>
                </a:prstGeom>
                <a:noFill/>
                <a:ln w="19050">
                  <a:solidFill>
                    <a:srgbClr val="3333CC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8" name="Arc 17"/>
                <p:cNvSpPr>
                  <a:spLocks/>
                </p:cNvSpPr>
                <p:nvPr/>
              </p:nvSpPr>
              <p:spPr bwMode="auto">
                <a:xfrm flipH="1">
                  <a:off x="4512" y="2304"/>
                  <a:ext cx="912" cy="1284"/>
                </a:xfrm>
                <a:custGeom>
                  <a:avLst/>
                  <a:gdLst>
                    <a:gd name="T0" fmla="*/ 0 w 21600"/>
                    <a:gd name="T1" fmla="*/ 0 h 19892"/>
                    <a:gd name="T2" fmla="*/ 0 w 21600"/>
                    <a:gd name="T3" fmla="*/ 0 h 19892"/>
                    <a:gd name="T4" fmla="*/ 0 w 21600"/>
                    <a:gd name="T5" fmla="*/ 0 h 1989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9892"/>
                    <a:gd name="T11" fmla="*/ 21600 w 21600"/>
                    <a:gd name="T12" fmla="*/ 19892 h 198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9892" fill="none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</a:path>
                    <a:path w="21600" h="19892" stroke="0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  <a:lnTo>
                        <a:pt x="0" y="19892"/>
                      </a:lnTo>
                      <a:lnTo>
                        <a:pt x="841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 type="triangl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9" name="Arc 18"/>
                <p:cNvSpPr>
                  <a:spLocks/>
                </p:cNvSpPr>
                <p:nvPr/>
              </p:nvSpPr>
              <p:spPr bwMode="auto">
                <a:xfrm>
                  <a:off x="3312" y="2640"/>
                  <a:ext cx="1056" cy="934"/>
                </a:xfrm>
                <a:custGeom>
                  <a:avLst/>
                  <a:gdLst>
                    <a:gd name="T0" fmla="*/ 0 w 21600"/>
                    <a:gd name="T1" fmla="*/ 0 h 21146"/>
                    <a:gd name="T2" fmla="*/ 0 w 21600"/>
                    <a:gd name="T3" fmla="*/ 0 h 21146"/>
                    <a:gd name="T4" fmla="*/ 0 w 21600"/>
                    <a:gd name="T5" fmla="*/ 0 h 2114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146"/>
                    <a:gd name="T11" fmla="*/ 21600 w 21600"/>
                    <a:gd name="T12" fmla="*/ 21146 h 211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146" fill="none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</a:path>
                    <a:path w="21600" h="21146" stroke="0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  <a:lnTo>
                        <a:pt x="0" y="21146"/>
                      </a:lnTo>
                      <a:lnTo>
                        <a:pt x="4404" y="-1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 type="triangl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0" name="Arc 19"/>
                <p:cNvSpPr>
                  <a:spLocks/>
                </p:cNvSpPr>
                <p:nvPr/>
              </p:nvSpPr>
              <p:spPr bwMode="auto">
                <a:xfrm>
                  <a:off x="3600" y="2304"/>
                  <a:ext cx="816" cy="1284"/>
                </a:xfrm>
                <a:custGeom>
                  <a:avLst/>
                  <a:gdLst>
                    <a:gd name="T0" fmla="*/ 0 w 21600"/>
                    <a:gd name="T1" fmla="*/ 0 h 19892"/>
                    <a:gd name="T2" fmla="*/ 0 w 21600"/>
                    <a:gd name="T3" fmla="*/ 0 h 19892"/>
                    <a:gd name="T4" fmla="*/ 0 w 21600"/>
                    <a:gd name="T5" fmla="*/ 0 h 1989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9892"/>
                    <a:gd name="T11" fmla="*/ 21600 w 21600"/>
                    <a:gd name="T12" fmla="*/ 19892 h 198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9892" fill="none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</a:path>
                    <a:path w="21600" h="19892" stroke="0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  <a:lnTo>
                        <a:pt x="0" y="19892"/>
                      </a:lnTo>
                      <a:lnTo>
                        <a:pt x="841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 type="triangl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1" name="Rectangle 20"/>
                <p:cNvSpPr>
                  <a:spLocks noChangeArrowheads="1"/>
                </p:cNvSpPr>
                <p:nvPr/>
              </p:nvSpPr>
              <p:spPr bwMode="auto">
                <a:xfrm>
                  <a:off x="4368" y="3600"/>
                  <a:ext cx="240" cy="624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368" y="3552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CCFF"/>
                      </a:solidFill>
                      <a:latin typeface="Times New Roman" charset="0"/>
                    </a:rPr>
                    <a:t>N</a:t>
                  </a:r>
                  <a:endParaRPr lang="en-US" altLang="zh-CN" b="1">
                    <a:latin typeface="Times New Roman" charset="0"/>
                  </a:endParaRPr>
                </a:p>
              </p:txBody>
            </p:sp>
            <p:graphicFrame>
              <p:nvGraphicFramePr>
                <p:cNvPr id="26653" name="Object 22"/>
                <p:cNvGraphicFramePr>
                  <a:graphicFrameLocks noChangeAspect="1"/>
                </p:cNvGraphicFramePr>
                <p:nvPr/>
              </p:nvGraphicFramePr>
              <p:xfrm>
                <a:off x="4128" y="2160"/>
                <a:ext cx="233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725" name="Equation" r:id="rId8" imgW="215619" imgH="266353" progId="Equation.3">
                        <p:embed/>
                      </p:oleObj>
                    </mc:Choice>
                    <mc:Fallback>
                      <p:oleObj name="Equation" r:id="rId8" imgW="215619" imgH="266353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28" y="2160"/>
                              <a:ext cx="233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6644" name="Rectangle 23"/>
            <p:cNvSpPr>
              <a:spLocks noChangeArrowheads="1"/>
            </p:cNvSpPr>
            <p:nvPr/>
          </p:nvSpPr>
          <p:spPr bwMode="auto">
            <a:xfrm>
              <a:off x="4320" y="3072"/>
              <a:ext cx="240" cy="4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10616" name="Object 24"/>
          <p:cNvGraphicFramePr>
            <a:graphicFrameLocks noChangeAspect="1"/>
          </p:cNvGraphicFramePr>
          <p:nvPr/>
        </p:nvGraphicFramePr>
        <p:xfrm>
          <a:off x="2770188" y="3876675"/>
          <a:ext cx="18732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" name="Equation" r:id="rId10" imgW="355138" imgH="177569" progId="Equation.DSMT4">
                  <p:embed/>
                </p:oleObj>
              </mc:Choice>
              <mc:Fallback>
                <p:oleObj name="Equation" r:id="rId10" imgW="355138" imgH="177569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3876675"/>
                        <a:ext cx="18732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900113" y="5043488"/>
            <a:ext cx="3600450" cy="554037"/>
            <a:chOff x="567" y="3177"/>
            <a:chExt cx="2268" cy="349"/>
          </a:xfrm>
        </p:grpSpPr>
        <p:graphicFrame>
          <p:nvGraphicFramePr>
            <p:cNvPr id="26641" name="Object 26"/>
            <p:cNvGraphicFramePr>
              <a:graphicFrameLocks noChangeAspect="1"/>
            </p:cNvGraphicFramePr>
            <p:nvPr/>
          </p:nvGraphicFramePr>
          <p:xfrm>
            <a:off x="567" y="3203"/>
            <a:ext cx="35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7" name="Equation" r:id="rId12" imgW="126835" imgH="139518" progId="Equation.DSMT4">
                    <p:embed/>
                  </p:oleObj>
                </mc:Choice>
                <mc:Fallback>
                  <p:oleObj name="Equation" r:id="rId12" imgW="126835" imgH="139518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203"/>
                          <a:ext cx="35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2" name="Text Box 27"/>
            <p:cNvSpPr txBox="1">
              <a:spLocks noChangeArrowheads="1"/>
            </p:cNvSpPr>
            <p:nvPr/>
          </p:nvSpPr>
          <p:spPr bwMode="auto">
            <a:xfrm>
              <a:off x="828" y="3177"/>
              <a:ext cx="20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与回路取向相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反</a:t>
              </a:r>
            </a:p>
          </p:txBody>
        </p:sp>
      </p:grpSp>
      <p:graphicFrame>
        <p:nvGraphicFramePr>
          <p:cNvPr id="26634" name="Object 28"/>
          <p:cNvGraphicFramePr>
            <a:graphicFrameLocks noChangeAspect="1"/>
          </p:cNvGraphicFramePr>
          <p:nvPr/>
        </p:nvGraphicFramePr>
        <p:xfrm>
          <a:off x="969963" y="420688"/>
          <a:ext cx="28035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" name="Equation" r:id="rId14" imgW="609336" imgH="393529" progId="Equation.DSMT4">
                  <p:embed/>
                </p:oleObj>
              </mc:Choice>
              <mc:Fallback>
                <p:oleObj name="Equation" r:id="rId14" imgW="609336" imgH="393529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420688"/>
                        <a:ext cx="280352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38163" y="2724150"/>
            <a:ext cx="4800600" cy="595313"/>
            <a:chOff x="384" y="2204"/>
            <a:chExt cx="3024" cy="375"/>
          </a:xfrm>
        </p:grpSpPr>
        <p:grpSp>
          <p:nvGrpSpPr>
            <p:cNvPr id="26637" name="Group 30"/>
            <p:cNvGrpSpPr>
              <a:grpSpLocks/>
            </p:cNvGrpSpPr>
            <p:nvPr/>
          </p:nvGrpSpPr>
          <p:grpSpPr bwMode="auto">
            <a:xfrm>
              <a:off x="384" y="2252"/>
              <a:ext cx="3024" cy="327"/>
              <a:chOff x="384" y="2252"/>
              <a:chExt cx="3024" cy="327"/>
            </a:xfrm>
          </p:grpSpPr>
          <p:graphicFrame>
            <p:nvGraphicFramePr>
              <p:cNvPr id="26639" name="Object 31"/>
              <p:cNvGraphicFramePr>
                <a:graphicFrameLocks noChangeAspect="1"/>
              </p:cNvGraphicFramePr>
              <p:nvPr/>
            </p:nvGraphicFramePr>
            <p:xfrm>
              <a:off x="384" y="2256"/>
              <a:ext cx="711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29" name="Equation" r:id="rId16" imgW="558558" imgH="241195" progId="Equation.3">
                      <p:embed/>
                    </p:oleObj>
                  </mc:Choice>
                  <mc:Fallback>
                    <p:oleObj name="Equation" r:id="rId16" imgW="558558" imgH="241195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256"/>
                            <a:ext cx="711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0" name="Text Box 32"/>
              <p:cNvSpPr txBox="1">
                <a:spLocks noChangeArrowheads="1"/>
              </p:cNvSpPr>
              <p:nvPr/>
            </p:nvSpPr>
            <p:spPr bwMode="auto">
              <a:xfrm>
                <a:off x="996" y="2252"/>
                <a:ext cx="24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Times New Roman" charset="0"/>
                  </a:rPr>
                  <a:t>（     与回路成</a:t>
                </a:r>
                <a:r>
                  <a:rPr lang="zh-CN" altLang="en-US" sz="2800" b="1">
                    <a:solidFill>
                      <a:srgbClr val="CC0000"/>
                    </a:solidFill>
                    <a:latin typeface="Times New Roman" charset="0"/>
                  </a:rPr>
                  <a:t>右</a:t>
                </a:r>
                <a:r>
                  <a:rPr lang="zh-CN" altLang="en-US" sz="2800" b="1">
                    <a:latin typeface="Times New Roman" charset="0"/>
                  </a:rPr>
                  <a:t>螺旋）</a:t>
                </a:r>
              </a:p>
            </p:txBody>
          </p:sp>
        </p:grpSp>
        <p:graphicFrame>
          <p:nvGraphicFramePr>
            <p:cNvPr id="26638" name="Object 33"/>
            <p:cNvGraphicFramePr>
              <a:graphicFrameLocks noChangeAspect="1"/>
            </p:cNvGraphicFramePr>
            <p:nvPr/>
          </p:nvGraphicFramePr>
          <p:xfrm>
            <a:off x="1284" y="2204"/>
            <a:ext cx="33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0" name="Equation" r:id="rId18" imgW="152334" imgH="190417" progId="Equation.3">
                    <p:embed/>
                  </p:oleObj>
                </mc:Choice>
                <mc:Fallback>
                  <p:oleObj name="Equation" r:id="rId18" imgW="152334" imgH="190417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2204"/>
                          <a:ext cx="33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6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326416-EE95-784E-A31F-FD7093A1E5BF}" type="slidenum">
              <a:rPr kumimoji="0" lang="en-US" altLang="zh-CN" sz="1400"/>
              <a:pPr/>
              <a:t>12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5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81563" y="747713"/>
            <a:ext cx="3581400" cy="3352800"/>
            <a:chOff x="2928" y="1392"/>
            <a:chExt cx="2256" cy="2112"/>
          </a:xfrm>
        </p:grpSpPr>
        <p:sp>
          <p:nvSpPr>
            <p:cNvPr id="27666" name="Line 3"/>
            <p:cNvSpPr>
              <a:spLocks noChangeShapeType="1"/>
            </p:cNvSpPr>
            <p:nvPr/>
          </p:nvSpPr>
          <p:spPr bwMode="auto">
            <a:xfrm flipV="1">
              <a:off x="4080" y="1392"/>
              <a:ext cx="0" cy="144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Arc 4"/>
            <p:cNvSpPr>
              <a:spLocks/>
            </p:cNvSpPr>
            <p:nvPr/>
          </p:nvSpPr>
          <p:spPr bwMode="auto">
            <a:xfrm flipH="1">
              <a:off x="4128" y="1584"/>
              <a:ext cx="912" cy="1284"/>
            </a:xfrm>
            <a:custGeom>
              <a:avLst/>
              <a:gdLst>
                <a:gd name="T0" fmla="*/ 0 w 21600"/>
                <a:gd name="T1" fmla="*/ 0 h 19892"/>
                <a:gd name="T2" fmla="*/ 0 w 21600"/>
                <a:gd name="T3" fmla="*/ 0 h 19892"/>
                <a:gd name="T4" fmla="*/ 0 w 21600"/>
                <a:gd name="T5" fmla="*/ 0 h 198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892"/>
                <a:gd name="T11" fmla="*/ 21600 w 21600"/>
                <a:gd name="T12" fmla="*/ 19892 h 198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892" fill="none" extrusionOk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</a:path>
                <a:path w="21600" h="19892" stroke="0" extrusionOk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  <a:lnTo>
                    <a:pt x="0" y="19892"/>
                  </a:lnTo>
                  <a:lnTo>
                    <a:pt x="8419" y="0"/>
                  </a:lnTo>
                  <a:close/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 type="triangl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Arc 5"/>
            <p:cNvSpPr>
              <a:spLocks/>
            </p:cNvSpPr>
            <p:nvPr/>
          </p:nvSpPr>
          <p:spPr bwMode="auto">
            <a:xfrm flipH="1">
              <a:off x="4176" y="1920"/>
              <a:ext cx="1008" cy="934"/>
            </a:xfrm>
            <a:custGeom>
              <a:avLst/>
              <a:gdLst>
                <a:gd name="T0" fmla="*/ 0 w 21600"/>
                <a:gd name="T1" fmla="*/ 0 h 21146"/>
                <a:gd name="T2" fmla="*/ 0 w 21600"/>
                <a:gd name="T3" fmla="*/ 0 h 21146"/>
                <a:gd name="T4" fmla="*/ 0 w 21600"/>
                <a:gd name="T5" fmla="*/ 0 h 211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146"/>
                <a:gd name="T11" fmla="*/ 21600 w 21600"/>
                <a:gd name="T12" fmla="*/ 21146 h 21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146" fill="none" extrusionOk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</a:path>
                <a:path w="21600" h="21146" stroke="0" extrusionOk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  <a:lnTo>
                    <a:pt x="0" y="21146"/>
                  </a:lnTo>
                  <a:lnTo>
                    <a:pt x="4404" y="-1"/>
                  </a:lnTo>
                  <a:close/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 type="triangl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Arc 6"/>
            <p:cNvSpPr>
              <a:spLocks/>
            </p:cNvSpPr>
            <p:nvPr/>
          </p:nvSpPr>
          <p:spPr bwMode="auto">
            <a:xfrm>
              <a:off x="2928" y="1920"/>
              <a:ext cx="1056" cy="934"/>
            </a:xfrm>
            <a:custGeom>
              <a:avLst/>
              <a:gdLst>
                <a:gd name="T0" fmla="*/ 0 w 21600"/>
                <a:gd name="T1" fmla="*/ 0 h 21146"/>
                <a:gd name="T2" fmla="*/ 0 w 21600"/>
                <a:gd name="T3" fmla="*/ 0 h 21146"/>
                <a:gd name="T4" fmla="*/ 0 w 21600"/>
                <a:gd name="T5" fmla="*/ 0 h 211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146"/>
                <a:gd name="T11" fmla="*/ 21600 w 21600"/>
                <a:gd name="T12" fmla="*/ 21146 h 21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146" fill="none" extrusionOk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</a:path>
                <a:path w="21600" h="21146" stroke="0" extrusionOk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  <a:lnTo>
                    <a:pt x="0" y="21146"/>
                  </a:lnTo>
                  <a:lnTo>
                    <a:pt x="4404" y="-1"/>
                  </a:lnTo>
                  <a:close/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 type="triangl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Arc 7"/>
            <p:cNvSpPr>
              <a:spLocks/>
            </p:cNvSpPr>
            <p:nvPr/>
          </p:nvSpPr>
          <p:spPr bwMode="auto">
            <a:xfrm>
              <a:off x="3216" y="1584"/>
              <a:ext cx="816" cy="1284"/>
            </a:xfrm>
            <a:custGeom>
              <a:avLst/>
              <a:gdLst>
                <a:gd name="T0" fmla="*/ 0 w 21600"/>
                <a:gd name="T1" fmla="*/ 0 h 19892"/>
                <a:gd name="T2" fmla="*/ 0 w 21600"/>
                <a:gd name="T3" fmla="*/ 0 h 19892"/>
                <a:gd name="T4" fmla="*/ 0 w 21600"/>
                <a:gd name="T5" fmla="*/ 0 h 198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892"/>
                <a:gd name="T11" fmla="*/ 21600 w 21600"/>
                <a:gd name="T12" fmla="*/ 19892 h 198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892" fill="none" extrusionOk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</a:path>
                <a:path w="21600" h="19892" stroke="0" extrusionOk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  <a:lnTo>
                    <a:pt x="0" y="19892"/>
                  </a:lnTo>
                  <a:lnTo>
                    <a:pt x="8419" y="0"/>
                  </a:lnTo>
                  <a:close/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 type="triangl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Rectangle 8"/>
            <p:cNvSpPr>
              <a:spLocks noChangeArrowheads="1"/>
            </p:cNvSpPr>
            <p:nvPr/>
          </p:nvSpPr>
          <p:spPr bwMode="auto">
            <a:xfrm>
              <a:off x="3984" y="2832"/>
              <a:ext cx="240" cy="62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7672" name="Text Box 9"/>
            <p:cNvSpPr txBox="1">
              <a:spLocks noChangeArrowheads="1"/>
            </p:cNvSpPr>
            <p:nvPr/>
          </p:nvSpPr>
          <p:spPr bwMode="auto">
            <a:xfrm>
              <a:off x="3984" y="27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CCFF"/>
                  </a:solidFill>
                  <a:latin typeface="Times New Roman" charset="0"/>
                </a:rPr>
                <a:t>N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27673" name="Rectangle 10"/>
            <p:cNvSpPr>
              <a:spLocks noChangeArrowheads="1"/>
            </p:cNvSpPr>
            <p:nvPr/>
          </p:nvSpPr>
          <p:spPr bwMode="auto">
            <a:xfrm>
              <a:off x="3984" y="3408"/>
              <a:ext cx="240" cy="9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27674" name="Object 11"/>
            <p:cNvGraphicFramePr>
              <a:graphicFrameLocks noChangeAspect="1"/>
            </p:cNvGraphicFramePr>
            <p:nvPr/>
          </p:nvGraphicFramePr>
          <p:xfrm>
            <a:off x="3648" y="1392"/>
            <a:ext cx="22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2" name="Equation" r:id="rId3" imgW="215619" imgH="266353" progId="Equation.3">
                    <p:embed/>
                  </p:oleObj>
                </mc:Choice>
                <mc:Fallback>
                  <p:oleObj name="Equation" r:id="rId3" imgW="215619" imgH="26635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392"/>
                          <a:ext cx="22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1620838" y="1585913"/>
          <a:ext cx="1295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Equation" r:id="rId5" imgW="558558" imgH="241195" progId="Equation.3">
                  <p:embed/>
                </p:oleObj>
              </mc:Choice>
              <mc:Fallback>
                <p:oleObj name="Equation" r:id="rId5" imgW="558558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1585913"/>
                        <a:ext cx="1295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3"/>
          <p:cNvGraphicFramePr>
            <a:graphicFrameLocks noChangeAspect="1"/>
          </p:cNvGraphicFramePr>
          <p:nvPr/>
        </p:nvGraphicFramePr>
        <p:xfrm>
          <a:off x="754063" y="2487613"/>
          <a:ext cx="14827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Equation" r:id="rId7" imgW="736600" imgH="609600" progId="Equation.3">
                  <p:embed/>
                </p:oleObj>
              </mc:Choice>
              <mc:Fallback>
                <p:oleObj name="Equation" r:id="rId7" imgW="736600" imgH="609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2487613"/>
                        <a:ext cx="148272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0" name="AutoShape 14"/>
          <p:cNvSpPr>
            <a:spLocks noChangeArrowheads="1"/>
          </p:cNvSpPr>
          <p:nvPr/>
        </p:nvSpPr>
        <p:spPr bwMode="auto">
          <a:xfrm>
            <a:off x="7548563" y="1662113"/>
            <a:ext cx="457200" cy="762000"/>
          </a:xfrm>
          <a:prstGeom prst="curvedLeftArrow">
            <a:avLst>
              <a:gd name="adj1" fmla="val 21528"/>
              <a:gd name="adj2" fmla="val 66667"/>
              <a:gd name="adj3" fmla="val 56250"/>
            </a:avLst>
          </a:prstGeom>
          <a:solidFill>
            <a:srgbClr val="F0AB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538163" y="50292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charset="0"/>
              </a:rPr>
              <a:t>当线圈有 </a:t>
            </a:r>
            <a:r>
              <a:rPr lang="en-US" altLang="zh-CN" sz="2800" b="1" i="1">
                <a:latin typeface="Times New Roman" charset="0"/>
              </a:rPr>
              <a:t>N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匝时</a:t>
            </a:r>
          </a:p>
        </p:txBody>
      </p:sp>
      <p:graphicFrame>
        <p:nvGraphicFramePr>
          <p:cNvPr id="111633" name="Object 17"/>
          <p:cNvGraphicFramePr>
            <a:graphicFrameLocks noChangeAspect="1"/>
          </p:cNvGraphicFramePr>
          <p:nvPr/>
        </p:nvGraphicFramePr>
        <p:xfrm>
          <a:off x="4068763" y="4826000"/>
          <a:ext cx="26447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Equation" r:id="rId9" imgW="736280" imgH="393529" progId="Equation.DSMT4">
                  <p:embed/>
                </p:oleObj>
              </mc:Choice>
              <mc:Fallback>
                <p:oleObj name="Equation" r:id="rId9" imgW="736280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4826000"/>
                        <a:ext cx="26447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5" name="Group 18"/>
          <p:cNvGrpSpPr>
            <a:grpSpLocks/>
          </p:cNvGrpSpPr>
          <p:nvPr/>
        </p:nvGrpSpPr>
        <p:grpSpPr bwMode="auto">
          <a:xfrm>
            <a:off x="4881563" y="519113"/>
            <a:ext cx="3581400" cy="3962400"/>
            <a:chOff x="3312" y="576"/>
            <a:chExt cx="2256" cy="2496"/>
          </a:xfrm>
        </p:grpSpPr>
        <p:grpSp>
          <p:nvGrpSpPr>
            <p:cNvPr id="27662" name="Group 19"/>
            <p:cNvGrpSpPr>
              <a:grpSpLocks/>
            </p:cNvGrpSpPr>
            <p:nvPr/>
          </p:nvGrpSpPr>
          <p:grpSpPr bwMode="auto">
            <a:xfrm>
              <a:off x="3936" y="1296"/>
              <a:ext cx="1008" cy="384"/>
              <a:chOff x="3792" y="1200"/>
              <a:chExt cx="1008" cy="384"/>
            </a:xfrm>
          </p:grpSpPr>
          <p:sp>
            <p:nvSpPr>
              <p:cNvPr id="27664" name="Oval 20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008" cy="384"/>
              </a:xfrm>
              <a:prstGeom prst="ellipse">
                <a:avLst/>
              </a:prstGeom>
              <a:noFill/>
              <a:ln w="28575">
                <a:solidFill>
                  <a:srgbClr val="CC00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7665" name="Line 21"/>
              <p:cNvSpPr>
                <a:spLocks noChangeShapeType="1"/>
              </p:cNvSpPr>
              <p:nvPr/>
            </p:nvSpPr>
            <p:spPr bwMode="auto">
              <a:xfrm flipH="1">
                <a:off x="4224" y="158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63" name="Rectangle 22"/>
            <p:cNvSpPr>
              <a:spLocks noChangeArrowheads="1"/>
            </p:cNvSpPr>
            <p:nvPr/>
          </p:nvSpPr>
          <p:spPr bwMode="auto">
            <a:xfrm>
              <a:off x="3312" y="576"/>
              <a:ext cx="2256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7656" name="Object 23"/>
          <p:cNvGraphicFramePr>
            <a:graphicFrameLocks noChangeAspect="1"/>
          </p:cNvGraphicFramePr>
          <p:nvPr/>
        </p:nvGraphicFramePr>
        <p:xfrm>
          <a:off x="900113" y="0"/>
          <a:ext cx="2493962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Equation" r:id="rId11" imgW="609336" imgH="393529" progId="Equation.DSMT4">
                  <p:embed/>
                </p:oleObj>
              </mc:Choice>
              <mc:Fallback>
                <p:oleObj name="Equation" r:id="rId11" imgW="609336" imgH="393529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0"/>
                        <a:ext cx="2493962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0" name="Object 24"/>
          <p:cNvGraphicFramePr>
            <a:graphicFrameLocks noChangeAspect="1"/>
          </p:cNvGraphicFramePr>
          <p:nvPr/>
        </p:nvGraphicFramePr>
        <p:xfrm>
          <a:off x="2651125" y="2792413"/>
          <a:ext cx="15462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Equation" r:id="rId13" imgW="355138" imgH="177569" progId="Equation.DSMT4">
                  <p:embed/>
                </p:oleObj>
              </mc:Choice>
              <mc:Fallback>
                <p:oleObj name="Equation" r:id="rId13" imgW="355138" imgH="177569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2792413"/>
                        <a:ext cx="15462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900113" y="4076700"/>
            <a:ext cx="3171825" cy="533400"/>
            <a:chOff x="497" y="3639"/>
            <a:chExt cx="1998" cy="336"/>
          </a:xfrm>
        </p:grpSpPr>
        <p:graphicFrame>
          <p:nvGraphicFramePr>
            <p:cNvPr id="27660" name="Object 26"/>
            <p:cNvGraphicFramePr>
              <a:graphicFrameLocks noChangeAspect="1"/>
            </p:cNvGraphicFramePr>
            <p:nvPr/>
          </p:nvGraphicFramePr>
          <p:xfrm>
            <a:off x="497" y="3639"/>
            <a:ext cx="35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8" name="Equation" r:id="rId15" imgW="126835" imgH="139518" progId="Equation.DSMT4">
                    <p:embed/>
                  </p:oleObj>
                </mc:Choice>
                <mc:Fallback>
                  <p:oleObj name="Equation" r:id="rId15" imgW="126835" imgH="139518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" y="3639"/>
                          <a:ext cx="35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1" name="Text Box 27"/>
            <p:cNvSpPr txBox="1">
              <a:spLocks noChangeArrowheads="1"/>
            </p:cNvSpPr>
            <p:nvPr/>
          </p:nvSpPr>
          <p:spPr bwMode="auto">
            <a:xfrm>
              <a:off x="804" y="3648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与回路取向相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同</a:t>
              </a:r>
            </a:p>
          </p:txBody>
        </p:sp>
      </p:grpSp>
      <p:sp>
        <p:nvSpPr>
          <p:cNvPr id="27659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D0A9E3B-EFCD-FA46-995A-0967CC8E6183}" type="slidenum">
              <a:rPr kumimoji="0" lang="en-US" altLang="zh-CN" sz="1400"/>
              <a:pPr/>
              <a:t>13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0" grpId="0" animBg="1"/>
      <p:bldP spid="1116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50825" y="0"/>
            <a:ext cx="8569325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FF0000"/>
                </a:solidFill>
              </a:rPr>
              <a:t>例题</a:t>
            </a:r>
            <a:r>
              <a:rPr kumimoji="0" lang="en-US" altLang="zh-CN" sz="2800"/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800" b="1"/>
              <a:t>长螺线管</a:t>
            </a:r>
            <a:r>
              <a:rPr kumimoji="0" lang="en-US" altLang="zh-CN" sz="2800" b="1"/>
              <a:t>S</a:t>
            </a:r>
            <a:r>
              <a:rPr kumimoji="0" lang="zh-CN" altLang="en-US" sz="2800" b="1"/>
              <a:t>（</a:t>
            </a:r>
            <a:r>
              <a:rPr kumimoji="0" lang="en-US" altLang="zh-CN" sz="2800" b="1"/>
              <a:t>220</a:t>
            </a:r>
            <a:r>
              <a:rPr kumimoji="0" lang="zh-CN" altLang="en-US" sz="2800" b="1"/>
              <a:t>转</a:t>
            </a:r>
            <a:r>
              <a:rPr kumimoji="0" lang="en-US" altLang="zh-CN" sz="2800" b="1"/>
              <a:t>/</a:t>
            </a:r>
            <a:r>
              <a:rPr kumimoji="0" lang="zh-CN" altLang="en-US" sz="2800" b="1"/>
              <a:t>厘米），其直径为</a:t>
            </a:r>
            <a:r>
              <a:rPr kumimoji="0" lang="en-US" altLang="zh-CN" sz="2800" b="1"/>
              <a:t>3.2 cm</a:t>
            </a:r>
            <a:r>
              <a:rPr kumimoji="0" lang="zh-CN" altLang="en-US" sz="2800" b="1"/>
              <a:t>；在其中间放置一半径为 </a:t>
            </a:r>
            <a:r>
              <a:rPr kumimoji="0" lang="en-US" altLang="zh-CN" sz="2800" b="1"/>
              <a:t>1.05 </a:t>
            </a:r>
            <a:r>
              <a:rPr kumimoji="0" lang="zh-CN" altLang="en-US" sz="2800" b="1"/>
              <a:t>厘米共</a:t>
            </a:r>
            <a:r>
              <a:rPr kumimoji="0" lang="en-US" altLang="zh-CN" sz="2800" b="1"/>
              <a:t>130</a:t>
            </a:r>
            <a:r>
              <a:rPr kumimoji="0" lang="zh-CN" altLang="en-US" sz="2800" b="1"/>
              <a:t>圈的圆形线圈（同轴）。当螺线管中的的电流在</a:t>
            </a:r>
            <a:r>
              <a:rPr kumimoji="0" lang="en-US" altLang="zh-CN" sz="2800" b="1"/>
              <a:t>0.16 s</a:t>
            </a:r>
            <a:r>
              <a:rPr kumimoji="0" lang="zh-CN" altLang="en-US" sz="2800" b="1"/>
              <a:t>内从</a:t>
            </a:r>
            <a:r>
              <a:rPr kumimoji="0" lang="en-US" altLang="zh-CN" sz="2800" b="1"/>
              <a:t>0</a:t>
            </a:r>
            <a:r>
              <a:rPr kumimoji="0" lang="zh-CN" altLang="en-US" sz="2800" b="1"/>
              <a:t>均匀增加到</a:t>
            </a:r>
            <a:r>
              <a:rPr kumimoji="0" lang="en-US" altLang="zh-CN" sz="2800" b="1"/>
              <a:t>1.5 A</a:t>
            </a:r>
            <a:r>
              <a:rPr kumimoji="0" lang="zh-CN" altLang="en-US" sz="2800" b="1"/>
              <a:t>过程中，中间线圈中的感应电动势为多大？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0" lang="zh-CN" altLang="en-US" sz="2800" b="1">
                <a:solidFill>
                  <a:schemeClr val="accent2"/>
                </a:solidFill>
              </a:rPr>
              <a:t>解  </a:t>
            </a:r>
            <a:r>
              <a:rPr kumimoji="0" lang="zh-CN" altLang="en-US" sz="2800" b="1"/>
              <a:t>螺线管的磁感强度</a:t>
            </a:r>
            <a:r>
              <a:rPr kumimoji="0" lang="en-US" altLang="zh-CN" sz="2800" b="1"/>
              <a:t>: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0" lang="en-US" altLang="zh-CN" sz="2800" b="1"/>
              <a:t> </a:t>
            </a:r>
            <a:r>
              <a:rPr kumimoji="0" lang="zh-CN" altLang="en-US" sz="2800" b="1"/>
              <a:t>穿过中间线圈的磁通量</a:t>
            </a:r>
            <a:r>
              <a:rPr kumimoji="0" lang="en-US" altLang="zh-CN" sz="2800" b="1"/>
              <a:t>:	    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124075" y="3573463"/>
          <a:ext cx="15525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3" imgW="596900" imgH="228600" progId="Equation.DSMT4">
                  <p:embed/>
                </p:oleObj>
              </mc:Choice>
              <mc:Fallback>
                <p:oleObj name="Equation" r:id="rId3" imgW="5969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73463"/>
                        <a:ext cx="15525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4643438" y="2420938"/>
          <a:ext cx="1943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5" imgW="1333500" imgH="444500" progId="Equation.DSMT4">
                  <p:embed/>
                </p:oleObj>
              </mc:Choice>
              <mc:Fallback>
                <p:oleObj name="Equation" r:id="rId5" imgW="13335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420938"/>
                        <a:ext cx="1943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50825" y="4364038"/>
            <a:ext cx="2081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/>
              <a:t>感应电动势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411413" y="4437063"/>
          <a:ext cx="56626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7" imgW="2730500" imgH="533400" progId="Equation.DSMT4">
                  <p:embed/>
                </p:oleObj>
              </mc:Choice>
              <mc:Fallback>
                <p:oleObj name="Equation" r:id="rId7" imgW="2730500" imgH="533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437063"/>
                        <a:ext cx="56626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211638" y="3357563"/>
          <a:ext cx="394493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9" imgW="1651000" imgH="393700" progId="Equation.DSMT4">
                  <p:embed/>
                </p:oleObj>
              </mc:Choice>
              <mc:Fallback>
                <p:oleObj name="Equation" r:id="rId9" imgW="16510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357563"/>
                        <a:ext cx="3944937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2FD9AF1-DE77-F041-AD1F-454DDF20D2EE}" type="slidenum">
              <a:rPr kumimoji="0" lang="en-US" altLang="zh-CN" sz="1400"/>
              <a:pPr/>
              <a:t>14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2"/>
          <p:cNvGrpSpPr>
            <a:grpSpLocks/>
          </p:cNvGrpSpPr>
          <p:nvPr/>
        </p:nvGrpSpPr>
        <p:grpSpPr bwMode="auto">
          <a:xfrm>
            <a:off x="4495800" y="809625"/>
            <a:ext cx="4343400" cy="5181600"/>
            <a:chOff x="2832" y="720"/>
            <a:chExt cx="2736" cy="3264"/>
          </a:xfrm>
        </p:grpSpPr>
        <p:sp>
          <p:nvSpPr>
            <p:cNvPr id="29705" name="AutoShape 3"/>
            <p:cNvSpPr>
              <a:spLocks noChangeArrowheads="1"/>
            </p:cNvSpPr>
            <p:nvPr/>
          </p:nvSpPr>
          <p:spPr bwMode="auto">
            <a:xfrm>
              <a:off x="3408" y="816"/>
              <a:ext cx="2064" cy="864"/>
            </a:xfrm>
            <a:prstGeom prst="cube">
              <a:avLst>
                <a:gd name="adj" fmla="val 60995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9706" name="AutoShape 4"/>
            <p:cNvSpPr>
              <a:spLocks noChangeArrowheads="1"/>
            </p:cNvSpPr>
            <p:nvPr/>
          </p:nvSpPr>
          <p:spPr bwMode="auto">
            <a:xfrm>
              <a:off x="3360" y="2112"/>
              <a:ext cx="2064" cy="864"/>
            </a:xfrm>
            <a:prstGeom prst="cube">
              <a:avLst>
                <a:gd name="adj" fmla="val 60995"/>
              </a:avLst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9707" name="Rectangle 5"/>
            <p:cNvSpPr>
              <a:spLocks noChangeArrowheads="1"/>
            </p:cNvSpPr>
            <p:nvPr/>
          </p:nvSpPr>
          <p:spPr bwMode="auto">
            <a:xfrm>
              <a:off x="3888" y="2208"/>
              <a:ext cx="1200" cy="48"/>
            </a:xfrm>
            <a:prstGeom prst="rect">
              <a:avLst/>
            </a:prstGeom>
            <a:solidFill>
              <a:srgbClr val="E9E4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9708" name="Rectangle 6"/>
            <p:cNvSpPr>
              <a:spLocks noChangeArrowheads="1"/>
            </p:cNvSpPr>
            <p:nvPr/>
          </p:nvSpPr>
          <p:spPr bwMode="auto">
            <a:xfrm>
              <a:off x="3648" y="2496"/>
              <a:ext cx="1200" cy="48"/>
            </a:xfrm>
            <a:prstGeom prst="rect">
              <a:avLst/>
            </a:prstGeom>
            <a:solidFill>
              <a:srgbClr val="E9E4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9709" name="Rectangle 7"/>
            <p:cNvSpPr>
              <a:spLocks noChangeArrowheads="1"/>
            </p:cNvSpPr>
            <p:nvPr/>
          </p:nvSpPr>
          <p:spPr bwMode="auto">
            <a:xfrm rot="2518011">
              <a:off x="4431" y="2051"/>
              <a:ext cx="48" cy="624"/>
            </a:xfrm>
            <a:prstGeom prst="rect">
              <a:avLst/>
            </a:prstGeom>
            <a:solidFill>
              <a:srgbClr val="E9E4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9710" name="AutoShape 8" descr="草皮"/>
            <p:cNvSpPr>
              <a:spLocks noChangeArrowheads="1"/>
            </p:cNvSpPr>
            <p:nvPr/>
          </p:nvSpPr>
          <p:spPr bwMode="auto">
            <a:xfrm>
              <a:off x="3408" y="816"/>
              <a:ext cx="2064" cy="528"/>
            </a:xfrm>
            <a:prstGeom prst="parallelogram">
              <a:avLst>
                <a:gd name="adj" fmla="val 104170"/>
              </a:avLst>
            </a:prstGeom>
            <a:pattFill prst="divot">
              <a:fgClr>
                <a:schemeClr val="bg1"/>
              </a:fgClr>
              <a:bgClr>
                <a:srgbClr val="CC00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9711" name="Text Box 9"/>
            <p:cNvSpPr txBox="1">
              <a:spLocks noChangeArrowheads="1"/>
            </p:cNvSpPr>
            <p:nvPr/>
          </p:nvSpPr>
          <p:spPr bwMode="auto">
            <a:xfrm>
              <a:off x="4176" y="134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800" b="1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29712" name="Text Box 10"/>
            <p:cNvSpPr txBox="1">
              <a:spLocks noChangeArrowheads="1"/>
            </p:cNvSpPr>
            <p:nvPr/>
          </p:nvSpPr>
          <p:spPr bwMode="auto">
            <a:xfrm>
              <a:off x="4080" y="264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</a:rPr>
                <a:t>S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9713" name="Line 11"/>
            <p:cNvSpPr>
              <a:spLocks noChangeShapeType="1"/>
            </p:cNvSpPr>
            <p:nvPr/>
          </p:nvSpPr>
          <p:spPr bwMode="auto">
            <a:xfrm flipH="1">
              <a:off x="3792" y="2256"/>
              <a:ext cx="96" cy="48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12"/>
            <p:cNvSpPr>
              <a:spLocks noChangeShapeType="1"/>
            </p:cNvSpPr>
            <p:nvPr/>
          </p:nvSpPr>
          <p:spPr bwMode="auto">
            <a:xfrm flipV="1">
              <a:off x="3648" y="2400"/>
              <a:ext cx="96" cy="96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13"/>
            <p:cNvSpPr>
              <a:spLocks noChangeShapeType="1"/>
            </p:cNvSpPr>
            <p:nvPr/>
          </p:nvSpPr>
          <p:spPr bwMode="auto">
            <a:xfrm flipH="1">
              <a:off x="2928" y="2304"/>
              <a:ext cx="912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14"/>
            <p:cNvSpPr>
              <a:spLocks noChangeShapeType="1"/>
            </p:cNvSpPr>
            <p:nvPr/>
          </p:nvSpPr>
          <p:spPr bwMode="auto">
            <a:xfrm flipH="1">
              <a:off x="3120" y="2400"/>
              <a:ext cx="624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15"/>
            <p:cNvSpPr>
              <a:spLocks noChangeShapeType="1"/>
            </p:cNvSpPr>
            <p:nvPr/>
          </p:nvSpPr>
          <p:spPr bwMode="auto">
            <a:xfrm>
              <a:off x="3120" y="2400"/>
              <a:ext cx="0" cy="1008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Line 16"/>
            <p:cNvSpPr>
              <a:spLocks noChangeShapeType="1"/>
            </p:cNvSpPr>
            <p:nvPr/>
          </p:nvSpPr>
          <p:spPr bwMode="auto">
            <a:xfrm>
              <a:off x="2928" y="2304"/>
              <a:ext cx="0" cy="1488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17"/>
            <p:cNvSpPr>
              <a:spLocks noChangeShapeType="1"/>
            </p:cNvSpPr>
            <p:nvPr/>
          </p:nvSpPr>
          <p:spPr bwMode="auto">
            <a:xfrm>
              <a:off x="3120" y="3408"/>
              <a:ext cx="624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18"/>
            <p:cNvSpPr>
              <a:spLocks noChangeShapeType="1"/>
            </p:cNvSpPr>
            <p:nvPr/>
          </p:nvSpPr>
          <p:spPr bwMode="auto">
            <a:xfrm>
              <a:off x="2928" y="3792"/>
              <a:ext cx="1824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19"/>
            <p:cNvSpPr>
              <a:spLocks noChangeShapeType="1"/>
            </p:cNvSpPr>
            <p:nvPr/>
          </p:nvSpPr>
          <p:spPr bwMode="auto">
            <a:xfrm>
              <a:off x="3120" y="3408"/>
              <a:ext cx="624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20"/>
            <p:cNvSpPr>
              <a:spLocks noChangeShapeType="1"/>
            </p:cNvSpPr>
            <p:nvPr/>
          </p:nvSpPr>
          <p:spPr bwMode="auto">
            <a:xfrm>
              <a:off x="4320" y="3408"/>
              <a:ext cx="432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21"/>
            <p:cNvSpPr>
              <a:spLocks noChangeShapeType="1"/>
            </p:cNvSpPr>
            <p:nvPr/>
          </p:nvSpPr>
          <p:spPr bwMode="auto">
            <a:xfrm flipV="1">
              <a:off x="4752" y="3408"/>
              <a:ext cx="0" cy="384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22"/>
            <p:cNvSpPr>
              <a:spLocks noChangeShapeType="1"/>
            </p:cNvSpPr>
            <p:nvPr/>
          </p:nvSpPr>
          <p:spPr bwMode="auto">
            <a:xfrm>
              <a:off x="3600" y="1680"/>
              <a:ext cx="0" cy="960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Line 23"/>
            <p:cNvSpPr>
              <a:spLocks noChangeShapeType="1"/>
            </p:cNvSpPr>
            <p:nvPr/>
          </p:nvSpPr>
          <p:spPr bwMode="auto">
            <a:xfrm>
              <a:off x="3984" y="1680"/>
              <a:ext cx="0" cy="960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24"/>
            <p:cNvSpPr>
              <a:spLocks noChangeShapeType="1"/>
            </p:cNvSpPr>
            <p:nvPr/>
          </p:nvSpPr>
          <p:spPr bwMode="auto">
            <a:xfrm>
              <a:off x="4416" y="1680"/>
              <a:ext cx="0" cy="960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Line 25"/>
            <p:cNvSpPr>
              <a:spLocks noChangeShapeType="1"/>
            </p:cNvSpPr>
            <p:nvPr/>
          </p:nvSpPr>
          <p:spPr bwMode="auto">
            <a:xfrm>
              <a:off x="4800" y="1680"/>
              <a:ext cx="0" cy="960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Line 26"/>
            <p:cNvSpPr>
              <a:spLocks noChangeShapeType="1"/>
            </p:cNvSpPr>
            <p:nvPr/>
          </p:nvSpPr>
          <p:spPr bwMode="auto">
            <a:xfrm>
              <a:off x="3792" y="1680"/>
              <a:ext cx="0" cy="720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Line 27"/>
            <p:cNvSpPr>
              <a:spLocks noChangeShapeType="1"/>
            </p:cNvSpPr>
            <p:nvPr/>
          </p:nvSpPr>
          <p:spPr bwMode="auto">
            <a:xfrm>
              <a:off x="4176" y="1680"/>
              <a:ext cx="0" cy="720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Line 28"/>
            <p:cNvSpPr>
              <a:spLocks noChangeShapeType="1"/>
            </p:cNvSpPr>
            <p:nvPr/>
          </p:nvSpPr>
          <p:spPr bwMode="auto">
            <a:xfrm>
              <a:off x="4992" y="1632"/>
              <a:ext cx="0" cy="720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Line 29"/>
            <p:cNvSpPr>
              <a:spLocks noChangeShapeType="1"/>
            </p:cNvSpPr>
            <p:nvPr/>
          </p:nvSpPr>
          <p:spPr bwMode="auto">
            <a:xfrm>
              <a:off x="4608" y="1680"/>
              <a:ext cx="0" cy="720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Line 30"/>
            <p:cNvSpPr>
              <a:spLocks noChangeShapeType="1"/>
            </p:cNvSpPr>
            <p:nvPr/>
          </p:nvSpPr>
          <p:spPr bwMode="auto">
            <a:xfrm>
              <a:off x="3936" y="1680"/>
              <a:ext cx="0" cy="528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Line 31"/>
            <p:cNvSpPr>
              <a:spLocks noChangeShapeType="1"/>
            </p:cNvSpPr>
            <p:nvPr/>
          </p:nvSpPr>
          <p:spPr bwMode="auto">
            <a:xfrm>
              <a:off x="4368" y="1680"/>
              <a:ext cx="0" cy="528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Line 32"/>
            <p:cNvSpPr>
              <a:spLocks noChangeShapeType="1"/>
            </p:cNvSpPr>
            <p:nvPr/>
          </p:nvSpPr>
          <p:spPr bwMode="auto">
            <a:xfrm>
              <a:off x="4752" y="1680"/>
              <a:ext cx="0" cy="528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Line 33"/>
            <p:cNvSpPr>
              <a:spLocks noChangeShapeType="1"/>
            </p:cNvSpPr>
            <p:nvPr/>
          </p:nvSpPr>
          <p:spPr bwMode="auto">
            <a:xfrm flipH="1">
              <a:off x="5184" y="1440"/>
              <a:ext cx="0" cy="720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AutoShape 34"/>
            <p:cNvSpPr>
              <a:spLocks noChangeArrowheads="1"/>
            </p:cNvSpPr>
            <p:nvPr/>
          </p:nvSpPr>
          <p:spPr bwMode="auto">
            <a:xfrm>
              <a:off x="3744" y="3120"/>
              <a:ext cx="576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63" y="10800"/>
                  </a:moveTo>
                  <a:cubicBezTo>
                    <a:pt x="2063" y="15625"/>
                    <a:pt x="5975" y="19537"/>
                    <a:pt x="10800" y="19537"/>
                  </a:cubicBezTo>
                  <a:cubicBezTo>
                    <a:pt x="15625" y="19537"/>
                    <a:pt x="19537" y="15625"/>
                    <a:pt x="19537" y="10800"/>
                  </a:cubicBezTo>
                  <a:cubicBezTo>
                    <a:pt x="19537" y="5975"/>
                    <a:pt x="15625" y="2063"/>
                    <a:pt x="10800" y="2063"/>
                  </a:cubicBezTo>
                  <a:cubicBezTo>
                    <a:pt x="5975" y="2063"/>
                    <a:pt x="2063" y="5975"/>
                    <a:pt x="2063" y="10800"/>
                  </a:cubicBez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Oval 35"/>
            <p:cNvSpPr>
              <a:spLocks noChangeArrowheads="1"/>
            </p:cNvSpPr>
            <p:nvPr/>
          </p:nvSpPr>
          <p:spPr bwMode="auto">
            <a:xfrm>
              <a:off x="3792" y="3168"/>
              <a:ext cx="480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9738" name="Line 36"/>
            <p:cNvSpPr>
              <a:spLocks noChangeShapeType="1"/>
            </p:cNvSpPr>
            <p:nvPr/>
          </p:nvSpPr>
          <p:spPr bwMode="auto">
            <a:xfrm flipV="1">
              <a:off x="4032" y="326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Text Box 37"/>
            <p:cNvSpPr txBox="1">
              <a:spLocks noChangeArrowheads="1"/>
            </p:cNvSpPr>
            <p:nvPr/>
          </p:nvSpPr>
          <p:spPr bwMode="auto">
            <a:xfrm>
              <a:off x="3360" y="182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 b="1"/>
            </a:p>
          </p:txBody>
        </p:sp>
        <p:graphicFrame>
          <p:nvGraphicFramePr>
            <p:cNvPr id="29740" name="Object 38"/>
            <p:cNvGraphicFramePr>
              <a:graphicFrameLocks noChangeAspect="1"/>
            </p:cNvGraphicFramePr>
            <p:nvPr/>
          </p:nvGraphicFramePr>
          <p:xfrm>
            <a:off x="3312" y="1728"/>
            <a:ext cx="26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2" name="Equation" r:id="rId4" imgW="190500" imgH="292100" progId="Equation.3">
                    <p:embed/>
                  </p:oleObj>
                </mc:Choice>
                <mc:Fallback>
                  <p:oleObj name="Equation" r:id="rId4" imgW="190500" imgH="2921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28"/>
                          <a:ext cx="26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9050">
                              <a:solidFill>
                                <a:srgbClr val="3399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1" name="Line 39"/>
            <p:cNvSpPr>
              <a:spLocks noChangeShapeType="1"/>
            </p:cNvSpPr>
            <p:nvPr/>
          </p:nvSpPr>
          <p:spPr bwMode="auto">
            <a:xfrm flipV="1">
              <a:off x="4752" y="35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2" name="Line 40"/>
            <p:cNvSpPr>
              <a:spLocks noChangeShapeType="1"/>
            </p:cNvSpPr>
            <p:nvPr/>
          </p:nvSpPr>
          <p:spPr bwMode="auto">
            <a:xfrm flipH="1" flipV="1">
              <a:off x="3360" y="3408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3" name="Line 41"/>
            <p:cNvSpPr>
              <a:spLocks noChangeShapeType="1"/>
            </p:cNvSpPr>
            <p:nvPr/>
          </p:nvSpPr>
          <p:spPr bwMode="auto">
            <a:xfrm>
              <a:off x="3744" y="3792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Line 42"/>
            <p:cNvSpPr>
              <a:spLocks noChangeShapeType="1"/>
            </p:cNvSpPr>
            <p:nvPr/>
          </p:nvSpPr>
          <p:spPr bwMode="auto">
            <a:xfrm>
              <a:off x="4464" y="2400"/>
              <a:ext cx="52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5" name="Oval 43"/>
            <p:cNvSpPr>
              <a:spLocks noChangeArrowheads="1"/>
            </p:cNvSpPr>
            <p:nvPr/>
          </p:nvSpPr>
          <p:spPr bwMode="auto">
            <a:xfrm>
              <a:off x="3792" y="3168"/>
              <a:ext cx="480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9746" name="Line 44"/>
            <p:cNvSpPr>
              <a:spLocks noChangeShapeType="1"/>
            </p:cNvSpPr>
            <p:nvPr/>
          </p:nvSpPr>
          <p:spPr bwMode="auto">
            <a:xfrm flipV="1">
              <a:off x="4032" y="3264"/>
              <a:ext cx="14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47" name="Object 45"/>
            <p:cNvGraphicFramePr>
              <a:graphicFrameLocks noChangeAspect="1"/>
            </p:cNvGraphicFramePr>
            <p:nvPr/>
          </p:nvGraphicFramePr>
          <p:xfrm>
            <a:off x="4952" y="2256"/>
            <a:ext cx="28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3" name="Equation" r:id="rId6" imgW="114300" imgH="215900" progId="Equation.3">
                    <p:embed/>
                  </p:oleObj>
                </mc:Choice>
                <mc:Fallback>
                  <p:oleObj name="Equation" r:id="rId6" imgW="114300" imgH="2159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2" y="2256"/>
                          <a:ext cx="28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8" name="Rectangle 46"/>
            <p:cNvSpPr>
              <a:spLocks noChangeArrowheads="1"/>
            </p:cNvSpPr>
            <p:nvPr/>
          </p:nvSpPr>
          <p:spPr bwMode="auto">
            <a:xfrm>
              <a:off x="2832" y="720"/>
              <a:ext cx="2736" cy="3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15760" name="Text Box 48"/>
          <p:cNvSpPr txBox="1">
            <a:spLocks noChangeArrowheads="1"/>
          </p:cNvSpPr>
          <p:nvPr/>
        </p:nvSpPr>
        <p:spPr bwMode="auto">
          <a:xfrm>
            <a:off x="0" y="2420938"/>
            <a:ext cx="4324350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charset="0"/>
              </a:rPr>
              <a:t>        </a:t>
            </a: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闭合的导线回路中所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出现的感应电流，总是使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它自己所激发的磁场反抗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任何引发电磁感应的原因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（反抗相对运动、磁场变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楷体" charset="0"/>
                <a:ea typeface="华文楷体" charset="0"/>
                <a:cs typeface="华文楷体" charset="0"/>
              </a:rPr>
              <a:t>化或线圈变形等）</a:t>
            </a:r>
            <a:r>
              <a:rPr lang="en-US" altLang="zh-CN" sz="2800" b="1">
                <a:latin typeface="华文楷体" charset="0"/>
                <a:ea typeface="华文楷体" charset="0"/>
                <a:cs typeface="华文楷体" charset="0"/>
              </a:rPr>
              <a:t>.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5618163" y="2714625"/>
            <a:ext cx="1392237" cy="685800"/>
            <a:chOff x="3539" y="1920"/>
            <a:chExt cx="877" cy="432"/>
          </a:xfrm>
        </p:grpSpPr>
        <p:sp>
          <p:nvSpPr>
            <p:cNvPr id="29703" name="Line 50"/>
            <p:cNvSpPr>
              <a:spLocks noChangeShapeType="1"/>
            </p:cNvSpPr>
            <p:nvPr/>
          </p:nvSpPr>
          <p:spPr bwMode="auto">
            <a:xfrm flipH="1">
              <a:off x="3744" y="2352"/>
              <a:ext cx="672" cy="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04" name="Object 51"/>
            <p:cNvGraphicFramePr>
              <a:graphicFrameLocks noChangeAspect="1"/>
            </p:cNvGraphicFramePr>
            <p:nvPr/>
          </p:nvGraphicFramePr>
          <p:xfrm>
            <a:off x="3539" y="1920"/>
            <a:ext cx="34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4" name="Equation" r:id="rId8" imgW="203200" imgH="292100" progId="Equation.3">
                    <p:embed/>
                  </p:oleObj>
                </mc:Choice>
                <mc:Fallback>
                  <p:oleObj name="Equation" r:id="rId8" imgW="203200" imgH="2921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9" y="1920"/>
                          <a:ext cx="34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0" name="Object 52"/>
          <p:cNvGraphicFramePr>
            <a:graphicFrameLocks noChangeAspect="1"/>
          </p:cNvGraphicFramePr>
          <p:nvPr/>
        </p:nvGraphicFramePr>
        <p:xfrm>
          <a:off x="755650" y="744538"/>
          <a:ext cx="30956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Equation" r:id="rId10" imgW="609336" imgH="393529" progId="Equation.DSMT4">
                  <p:embed/>
                </p:oleObj>
              </mc:Choice>
              <mc:Fallback>
                <p:oleObj name="Equation" r:id="rId10" imgW="609336" imgH="393529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744538"/>
                        <a:ext cx="3095625" cy="14573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53"/>
          <p:cNvSpPr>
            <a:spLocks noChangeArrowheads="1"/>
          </p:cNvSpPr>
          <p:nvPr/>
        </p:nvSpPr>
        <p:spPr bwMode="auto">
          <a:xfrm>
            <a:off x="395288" y="0"/>
            <a:ext cx="24479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rgbClr val="FF0000"/>
                </a:solidFill>
                <a:latin typeface="宋体" charset="0"/>
              </a:rPr>
              <a:t>III </a:t>
            </a:r>
            <a:r>
              <a:rPr lang="zh-CN" altLang="en-US" sz="2800" b="1">
                <a:solidFill>
                  <a:srgbClr val="FF0000"/>
                </a:solidFill>
                <a:latin typeface="宋体" charset="0"/>
              </a:rPr>
              <a:t>楞次定律</a:t>
            </a:r>
          </a:p>
        </p:txBody>
      </p:sp>
      <p:sp>
        <p:nvSpPr>
          <p:cNvPr id="2970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A908EF1-4EF9-2447-AEB7-D599905CA2ED}" type="slidenum">
              <a:rPr kumimoji="0" lang="en-US" altLang="zh-CN" sz="1400"/>
              <a:pPr/>
              <a:t>15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6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2"/>
          <p:cNvGrpSpPr>
            <a:grpSpLocks/>
          </p:cNvGrpSpPr>
          <p:nvPr/>
        </p:nvGrpSpPr>
        <p:grpSpPr bwMode="auto">
          <a:xfrm>
            <a:off x="1547813" y="188913"/>
            <a:ext cx="3657600" cy="5562600"/>
            <a:chOff x="960" y="528"/>
            <a:chExt cx="2304" cy="3504"/>
          </a:xfrm>
        </p:grpSpPr>
        <p:sp>
          <p:nvSpPr>
            <p:cNvPr id="31785" name="Rectangle 3"/>
            <p:cNvSpPr>
              <a:spLocks noChangeArrowheads="1"/>
            </p:cNvSpPr>
            <p:nvPr/>
          </p:nvSpPr>
          <p:spPr bwMode="auto">
            <a:xfrm>
              <a:off x="960" y="528"/>
              <a:ext cx="2256" cy="3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31786" name="Group 4"/>
            <p:cNvGrpSpPr>
              <a:grpSpLocks/>
            </p:cNvGrpSpPr>
            <p:nvPr/>
          </p:nvGrpSpPr>
          <p:grpSpPr bwMode="auto">
            <a:xfrm>
              <a:off x="960" y="624"/>
              <a:ext cx="2304" cy="3312"/>
              <a:chOff x="960" y="624"/>
              <a:chExt cx="2304" cy="3312"/>
            </a:xfrm>
          </p:grpSpPr>
          <p:sp>
            <p:nvSpPr>
              <p:cNvPr id="31787" name="Arc 5"/>
              <p:cNvSpPr>
                <a:spLocks/>
              </p:cNvSpPr>
              <p:nvPr/>
            </p:nvSpPr>
            <p:spPr bwMode="auto">
              <a:xfrm flipV="1">
                <a:off x="960" y="2982"/>
                <a:ext cx="1056" cy="690"/>
              </a:xfrm>
              <a:custGeom>
                <a:avLst/>
                <a:gdLst>
                  <a:gd name="T0" fmla="*/ 0 w 21600"/>
                  <a:gd name="T1" fmla="*/ 0 h 21146"/>
                  <a:gd name="T2" fmla="*/ 0 w 21600"/>
                  <a:gd name="T3" fmla="*/ 0 h 21146"/>
                  <a:gd name="T4" fmla="*/ 0 w 21600"/>
                  <a:gd name="T5" fmla="*/ 0 h 211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146"/>
                  <a:gd name="T11" fmla="*/ 21600 w 21600"/>
                  <a:gd name="T12" fmla="*/ 21146 h 21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8" name="Line 6"/>
              <p:cNvSpPr>
                <a:spLocks noChangeShapeType="1"/>
              </p:cNvSpPr>
              <p:nvPr/>
            </p:nvSpPr>
            <p:spPr bwMode="auto">
              <a:xfrm flipV="1">
                <a:off x="2160" y="624"/>
                <a:ext cx="0" cy="1258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9" name="Arc 7"/>
              <p:cNvSpPr>
                <a:spLocks/>
              </p:cNvSpPr>
              <p:nvPr/>
            </p:nvSpPr>
            <p:spPr bwMode="auto">
              <a:xfrm flipH="1">
                <a:off x="2208" y="792"/>
                <a:ext cx="912" cy="1121"/>
              </a:xfrm>
              <a:custGeom>
                <a:avLst/>
                <a:gdLst>
                  <a:gd name="T0" fmla="*/ 0 w 21600"/>
                  <a:gd name="T1" fmla="*/ 0 h 19892"/>
                  <a:gd name="T2" fmla="*/ 0 w 21600"/>
                  <a:gd name="T3" fmla="*/ 0 h 19892"/>
                  <a:gd name="T4" fmla="*/ 0 w 21600"/>
                  <a:gd name="T5" fmla="*/ 0 h 1989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892"/>
                  <a:gd name="T11" fmla="*/ 21600 w 21600"/>
                  <a:gd name="T12" fmla="*/ 19892 h 198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892" fill="none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0" name="Arc 8"/>
              <p:cNvSpPr>
                <a:spLocks/>
              </p:cNvSpPr>
              <p:nvPr/>
            </p:nvSpPr>
            <p:spPr bwMode="auto">
              <a:xfrm flipH="1">
                <a:off x="2256" y="1085"/>
                <a:ext cx="1008" cy="816"/>
              </a:xfrm>
              <a:custGeom>
                <a:avLst/>
                <a:gdLst>
                  <a:gd name="T0" fmla="*/ 0 w 21600"/>
                  <a:gd name="T1" fmla="*/ 0 h 21146"/>
                  <a:gd name="T2" fmla="*/ 0 w 21600"/>
                  <a:gd name="T3" fmla="*/ 0 h 21146"/>
                  <a:gd name="T4" fmla="*/ 0 w 21600"/>
                  <a:gd name="T5" fmla="*/ 0 h 211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146"/>
                  <a:gd name="T11" fmla="*/ 21600 w 21600"/>
                  <a:gd name="T12" fmla="*/ 21146 h 21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1" name="Arc 9"/>
              <p:cNvSpPr>
                <a:spLocks/>
              </p:cNvSpPr>
              <p:nvPr/>
            </p:nvSpPr>
            <p:spPr bwMode="auto">
              <a:xfrm>
                <a:off x="1008" y="1085"/>
                <a:ext cx="1056" cy="816"/>
              </a:xfrm>
              <a:custGeom>
                <a:avLst/>
                <a:gdLst>
                  <a:gd name="T0" fmla="*/ 0 w 21600"/>
                  <a:gd name="T1" fmla="*/ 0 h 21146"/>
                  <a:gd name="T2" fmla="*/ 0 w 21600"/>
                  <a:gd name="T3" fmla="*/ 0 h 21146"/>
                  <a:gd name="T4" fmla="*/ 0 w 21600"/>
                  <a:gd name="T5" fmla="*/ 0 h 211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146"/>
                  <a:gd name="T11" fmla="*/ 21600 w 21600"/>
                  <a:gd name="T12" fmla="*/ 21146 h 21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2" name="Arc 10"/>
              <p:cNvSpPr>
                <a:spLocks/>
              </p:cNvSpPr>
              <p:nvPr/>
            </p:nvSpPr>
            <p:spPr bwMode="auto">
              <a:xfrm>
                <a:off x="1296" y="792"/>
                <a:ext cx="816" cy="1121"/>
              </a:xfrm>
              <a:custGeom>
                <a:avLst/>
                <a:gdLst>
                  <a:gd name="T0" fmla="*/ 0 w 21600"/>
                  <a:gd name="T1" fmla="*/ 0 h 19892"/>
                  <a:gd name="T2" fmla="*/ 0 w 21600"/>
                  <a:gd name="T3" fmla="*/ 0 h 19892"/>
                  <a:gd name="T4" fmla="*/ 0 w 21600"/>
                  <a:gd name="T5" fmla="*/ 0 h 1989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892"/>
                  <a:gd name="T11" fmla="*/ 21600 w 21600"/>
                  <a:gd name="T12" fmla="*/ 19892 h 198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892" fill="none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3" name="Rectangle 11"/>
              <p:cNvSpPr>
                <a:spLocks noChangeArrowheads="1"/>
              </p:cNvSpPr>
              <p:nvPr/>
            </p:nvSpPr>
            <p:spPr bwMode="auto">
              <a:xfrm>
                <a:off x="2016" y="1882"/>
                <a:ext cx="240" cy="1090"/>
              </a:xfrm>
              <a:prstGeom prst="rect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1794" name="Rectangle 12"/>
              <p:cNvSpPr>
                <a:spLocks noChangeArrowheads="1"/>
              </p:cNvSpPr>
              <p:nvPr/>
            </p:nvSpPr>
            <p:spPr bwMode="auto">
              <a:xfrm>
                <a:off x="2016" y="2427"/>
                <a:ext cx="240" cy="545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1795" name="Text Box 13"/>
              <p:cNvSpPr txBox="1">
                <a:spLocks noChangeArrowheads="1"/>
              </p:cNvSpPr>
              <p:nvPr/>
            </p:nvSpPr>
            <p:spPr bwMode="auto">
              <a:xfrm>
                <a:off x="2016" y="264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charset="0"/>
                  </a:rPr>
                  <a:t>N</a:t>
                </a:r>
              </a:p>
            </p:txBody>
          </p:sp>
          <p:sp>
            <p:nvSpPr>
              <p:cNvPr id="31796" name="Line 14"/>
              <p:cNvSpPr>
                <a:spLocks noChangeShapeType="1"/>
              </p:cNvSpPr>
              <p:nvPr/>
            </p:nvSpPr>
            <p:spPr bwMode="auto">
              <a:xfrm>
                <a:off x="2112" y="2998"/>
                <a:ext cx="0" cy="938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7" name="Arc 15"/>
              <p:cNvSpPr>
                <a:spLocks/>
              </p:cNvSpPr>
              <p:nvPr/>
            </p:nvSpPr>
            <p:spPr bwMode="auto">
              <a:xfrm flipH="1" flipV="1">
                <a:off x="2160" y="2972"/>
                <a:ext cx="912" cy="948"/>
              </a:xfrm>
              <a:custGeom>
                <a:avLst/>
                <a:gdLst>
                  <a:gd name="T0" fmla="*/ 0 w 21600"/>
                  <a:gd name="T1" fmla="*/ 0 h 19892"/>
                  <a:gd name="T2" fmla="*/ 0 w 21600"/>
                  <a:gd name="T3" fmla="*/ 0 h 19892"/>
                  <a:gd name="T4" fmla="*/ 0 w 21600"/>
                  <a:gd name="T5" fmla="*/ 0 h 1989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892"/>
                  <a:gd name="T11" fmla="*/ 21600 w 21600"/>
                  <a:gd name="T12" fmla="*/ 19892 h 198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892" fill="none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8" name="Arc 16"/>
              <p:cNvSpPr>
                <a:spLocks/>
              </p:cNvSpPr>
              <p:nvPr/>
            </p:nvSpPr>
            <p:spPr bwMode="auto">
              <a:xfrm flipH="1" flipV="1">
                <a:off x="2208" y="2982"/>
                <a:ext cx="1008" cy="690"/>
              </a:xfrm>
              <a:custGeom>
                <a:avLst/>
                <a:gdLst>
                  <a:gd name="T0" fmla="*/ 0 w 21600"/>
                  <a:gd name="T1" fmla="*/ 0 h 21146"/>
                  <a:gd name="T2" fmla="*/ 0 w 21600"/>
                  <a:gd name="T3" fmla="*/ 0 h 21146"/>
                  <a:gd name="T4" fmla="*/ 0 w 21600"/>
                  <a:gd name="T5" fmla="*/ 0 h 211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146"/>
                  <a:gd name="T11" fmla="*/ 21600 w 21600"/>
                  <a:gd name="T12" fmla="*/ 21146 h 21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9" name="Arc 17"/>
              <p:cNvSpPr>
                <a:spLocks/>
              </p:cNvSpPr>
              <p:nvPr/>
            </p:nvSpPr>
            <p:spPr bwMode="auto">
              <a:xfrm flipV="1">
                <a:off x="1248" y="2972"/>
                <a:ext cx="816" cy="948"/>
              </a:xfrm>
              <a:custGeom>
                <a:avLst/>
                <a:gdLst>
                  <a:gd name="T0" fmla="*/ 0 w 21600"/>
                  <a:gd name="T1" fmla="*/ 0 h 19892"/>
                  <a:gd name="T2" fmla="*/ 0 w 21600"/>
                  <a:gd name="T3" fmla="*/ 0 h 19892"/>
                  <a:gd name="T4" fmla="*/ 0 w 21600"/>
                  <a:gd name="T5" fmla="*/ 0 h 1989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892"/>
                  <a:gd name="T11" fmla="*/ 21600 w 21600"/>
                  <a:gd name="T12" fmla="*/ 19892 h 198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892" fill="none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800" name="Object 18"/>
              <p:cNvGraphicFramePr>
                <a:graphicFrameLocks noChangeAspect="1"/>
              </p:cNvGraphicFramePr>
              <p:nvPr/>
            </p:nvGraphicFramePr>
            <p:xfrm>
              <a:off x="1800" y="672"/>
              <a:ext cx="295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1" name="Equation" r:id="rId3" imgW="215619" imgH="266353" progId="Equation.3">
                      <p:embed/>
                    </p:oleObj>
                  </mc:Choice>
                  <mc:Fallback>
                    <p:oleObj name="Equation" r:id="rId3" imgW="215619" imgH="266353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0" y="672"/>
                            <a:ext cx="295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801" name="Text Box 19"/>
              <p:cNvSpPr txBox="1">
                <a:spLocks noChangeArrowheads="1"/>
              </p:cNvSpPr>
              <p:nvPr/>
            </p:nvSpPr>
            <p:spPr bwMode="auto">
              <a:xfrm>
                <a:off x="2016" y="1840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charset="0"/>
                  </a:rPr>
                  <a:t>S</a:t>
                </a:r>
              </a:p>
            </p:txBody>
          </p:sp>
        </p:grp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281613" y="417513"/>
            <a:ext cx="3581400" cy="5181600"/>
            <a:chOff x="3312" y="672"/>
            <a:chExt cx="2256" cy="3264"/>
          </a:xfrm>
        </p:grpSpPr>
        <p:grpSp>
          <p:nvGrpSpPr>
            <p:cNvPr id="31763" name="Group 21"/>
            <p:cNvGrpSpPr>
              <a:grpSpLocks/>
            </p:cNvGrpSpPr>
            <p:nvPr/>
          </p:nvGrpSpPr>
          <p:grpSpPr bwMode="auto">
            <a:xfrm>
              <a:off x="4797" y="2057"/>
              <a:ext cx="275" cy="919"/>
              <a:chOff x="4797" y="2057"/>
              <a:chExt cx="275" cy="919"/>
            </a:xfrm>
          </p:grpSpPr>
          <p:graphicFrame>
            <p:nvGraphicFramePr>
              <p:cNvPr id="31783" name="Object 22"/>
              <p:cNvGraphicFramePr>
                <a:graphicFrameLocks noChangeAspect="1"/>
              </p:cNvGraphicFramePr>
              <p:nvPr/>
            </p:nvGraphicFramePr>
            <p:xfrm>
              <a:off x="4797" y="2638"/>
              <a:ext cx="27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2" name="Equation" r:id="rId5" imgW="126725" imgH="177415" progId="Equation.3">
                      <p:embed/>
                    </p:oleObj>
                  </mc:Choice>
                  <mc:Fallback>
                    <p:oleObj name="Equation" r:id="rId5" imgW="126725" imgH="177415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7" y="2638"/>
                            <a:ext cx="275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84" name="AutoShape 23"/>
              <p:cNvSpPr>
                <a:spLocks noChangeArrowheads="1"/>
              </p:cNvSpPr>
              <p:nvPr/>
            </p:nvSpPr>
            <p:spPr bwMode="auto">
              <a:xfrm flipV="1">
                <a:off x="4800" y="2057"/>
                <a:ext cx="144" cy="542"/>
              </a:xfrm>
              <a:prstGeom prst="downArrow">
                <a:avLst>
                  <a:gd name="adj1" fmla="val 50000"/>
                  <a:gd name="adj2" fmla="val 94097"/>
                </a:avLst>
              </a:prstGeom>
              <a:solidFill>
                <a:srgbClr val="DBF4F9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64" name="Group 24"/>
            <p:cNvGrpSpPr>
              <a:grpSpLocks/>
            </p:cNvGrpSpPr>
            <p:nvPr/>
          </p:nvGrpSpPr>
          <p:grpSpPr bwMode="auto">
            <a:xfrm>
              <a:off x="3312" y="672"/>
              <a:ext cx="2256" cy="3264"/>
              <a:chOff x="3312" y="672"/>
              <a:chExt cx="2256" cy="3264"/>
            </a:xfrm>
          </p:grpSpPr>
          <p:grpSp>
            <p:nvGrpSpPr>
              <p:cNvPr id="31765" name="Group 25"/>
              <p:cNvGrpSpPr>
                <a:grpSpLocks/>
              </p:cNvGrpSpPr>
              <p:nvPr/>
            </p:nvGrpSpPr>
            <p:grpSpPr bwMode="auto">
              <a:xfrm>
                <a:off x="3312" y="720"/>
                <a:ext cx="2256" cy="1284"/>
                <a:chOff x="2976" y="624"/>
                <a:chExt cx="2256" cy="1476"/>
              </a:xfrm>
            </p:grpSpPr>
            <p:sp>
              <p:nvSpPr>
                <p:cNvPr id="3177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128" y="624"/>
                  <a:ext cx="0" cy="1440"/>
                </a:xfrm>
                <a:prstGeom prst="line">
                  <a:avLst/>
                </a:prstGeom>
                <a:noFill/>
                <a:ln w="19050">
                  <a:solidFill>
                    <a:srgbClr val="3333CC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9" name="Arc 27"/>
                <p:cNvSpPr>
                  <a:spLocks/>
                </p:cNvSpPr>
                <p:nvPr/>
              </p:nvSpPr>
              <p:spPr bwMode="auto">
                <a:xfrm flipH="1">
                  <a:off x="4176" y="816"/>
                  <a:ext cx="912" cy="1284"/>
                </a:xfrm>
                <a:custGeom>
                  <a:avLst/>
                  <a:gdLst>
                    <a:gd name="T0" fmla="*/ 0 w 21600"/>
                    <a:gd name="T1" fmla="*/ 0 h 19892"/>
                    <a:gd name="T2" fmla="*/ 0 w 21600"/>
                    <a:gd name="T3" fmla="*/ 0 h 19892"/>
                    <a:gd name="T4" fmla="*/ 0 w 21600"/>
                    <a:gd name="T5" fmla="*/ 0 h 1989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9892"/>
                    <a:gd name="T11" fmla="*/ 21600 w 21600"/>
                    <a:gd name="T12" fmla="*/ 19892 h 198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9892" fill="none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</a:path>
                    <a:path w="21600" h="19892" stroke="0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  <a:lnTo>
                        <a:pt x="0" y="19892"/>
                      </a:lnTo>
                      <a:lnTo>
                        <a:pt x="841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 type="triangl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0" name="Arc 28"/>
                <p:cNvSpPr>
                  <a:spLocks/>
                </p:cNvSpPr>
                <p:nvPr/>
              </p:nvSpPr>
              <p:spPr bwMode="auto">
                <a:xfrm flipH="1">
                  <a:off x="4224" y="1152"/>
                  <a:ext cx="1008" cy="934"/>
                </a:xfrm>
                <a:custGeom>
                  <a:avLst/>
                  <a:gdLst>
                    <a:gd name="T0" fmla="*/ 0 w 21600"/>
                    <a:gd name="T1" fmla="*/ 0 h 21146"/>
                    <a:gd name="T2" fmla="*/ 0 w 21600"/>
                    <a:gd name="T3" fmla="*/ 0 h 21146"/>
                    <a:gd name="T4" fmla="*/ 0 w 21600"/>
                    <a:gd name="T5" fmla="*/ 0 h 2114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146"/>
                    <a:gd name="T11" fmla="*/ 21600 w 21600"/>
                    <a:gd name="T12" fmla="*/ 21146 h 211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146" fill="none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</a:path>
                    <a:path w="21600" h="21146" stroke="0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  <a:lnTo>
                        <a:pt x="0" y="21146"/>
                      </a:lnTo>
                      <a:lnTo>
                        <a:pt x="4404" y="-1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 type="triangl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1" name="Arc 29"/>
                <p:cNvSpPr>
                  <a:spLocks/>
                </p:cNvSpPr>
                <p:nvPr/>
              </p:nvSpPr>
              <p:spPr bwMode="auto">
                <a:xfrm>
                  <a:off x="2976" y="1152"/>
                  <a:ext cx="1056" cy="934"/>
                </a:xfrm>
                <a:custGeom>
                  <a:avLst/>
                  <a:gdLst>
                    <a:gd name="T0" fmla="*/ 0 w 21600"/>
                    <a:gd name="T1" fmla="*/ 0 h 21146"/>
                    <a:gd name="T2" fmla="*/ 0 w 21600"/>
                    <a:gd name="T3" fmla="*/ 0 h 21146"/>
                    <a:gd name="T4" fmla="*/ 0 w 21600"/>
                    <a:gd name="T5" fmla="*/ 0 h 2114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146"/>
                    <a:gd name="T11" fmla="*/ 21600 w 21600"/>
                    <a:gd name="T12" fmla="*/ 21146 h 211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146" fill="none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</a:path>
                    <a:path w="21600" h="21146" stroke="0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  <a:lnTo>
                        <a:pt x="0" y="21146"/>
                      </a:lnTo>
                      <a:lnTo>
                        <a:pt x="4404" y="-1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 type="triangl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2" name="Arc 30"/>
                <p:cNvSpPr>
                  <a:spLocks/>
                </p:cNvSpPr>
                <p:nvPr/>
              </p:nvSpPr>
              <p:spPr bwMode="auto">
                <a:xfrm>
                  <a:off x="3264" y="816"/>
                  <a:ext cx="816" cy="1284"/>
                </a:xfrm>
                <a:custGeom>
                  <a:avLst/>
                  <a:gdLst>
                    <a:gd name="T0" fmla="*/ 0 w 21600"/>
                    <a:gd name="T1" fmla="*/ 0 h 19892"/>
                    <a:gd name="T2" fmla="*/ 0 w 21600"/>
                    <a:gd name="T3" fmla="*/ 0 h 19892"/>
                    <a:gd name="T4" fmla="*/ 0 w 21600"/>
                    <a:gd name="T5" fmla="*/ 0 h 1989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9892"/>
                    <a:gd name="T11" fmla="*/ 21600 w 21600"/>
                    <a:gd name="T12" fmla="*/ 19892 h 198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9892" fill="none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</a:path>
                    <a:path w="21600" h="19892" stroke="0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  <a:lnTo>
                        <a:pt x="0" y="19892"/>
                      </a:lnTo>
                      <a:lnTo>
                        <a:pt x="841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 type="triangl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6" name="Group 31"/>
              <p:cNvGrpSpPr>
                <a:grpSpLocks/>
              </p:cNvGrpSpPr>
              <p:nvPr/>
            </p:nvGrpSpPr>
            <p:grpSpPr bwMode="auto">
              <a:xfrm>
                <a:off x="3312" y="2975"/>
                <a:ext cx="2256" cy="961"/>
                <a:chOff x="2928" y="3072"/>
                <a:chExt cx="2256" cy="1104"/>
              </a:xfrm>
            </p:grpSpPr>
            <p:sp>
              <p:nvSpPr>
                <p:cNvPr id="31773" name="Line 32"/>
                <p:cNvSpPr>
                  <a:spLocks noChangeShapeType="1"/>
                </p:cNvSpPr>
                <p:nvPr/>
              </p:nvSpPr>
              <p:spPr bwMode="auto">
                <a:xfrm>
                  <a:off x="4080" y="3102"/>
                  <a:ext cx="0" cy="1074"/>
                </a:xfrm>
                <a:prstGeom prst="line">
                  <a:avLst/>
                </a:prstGeom>
                <a:noFill/>
                <a:ln w="19050">
                  <a:solidFill>
                    <a:srgbClr val="3333CC"/>
                  </a:solidFill>
                  <a:round/>
                  <a:headEnd type="triangl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4" name="Arc 33"/>
                <p:cNvSpPr>
                  <a:spLocks/>
                </p:cNvSpPr>
                <p:nvPr/>
              </p:nvSpPr>
              <p:spPr bwMode="auto">
                <a:xfrm flipH="1" flipV="1">
                  <a:off x="4128" y="3072"/>
                  <a:ext cx="912" cy="1086"/>
                </a:xfrm>
                <a:custGeom>
                  <a:avLst/>
                  <a:gdLst>
                    <a:gd name="T0" fmla="*/ 0 w 21600"/>
                    <a:gd name="T1" fmla="*/ 0 h 19892"/>
                    <a:gd name="T2" fmla="*/ 0 w 21600"/>
                    <a:gd name="T3" fmla="*/ 0 h 19892"/>
                    <a:gd name="T4" fmla="*/ 0 w 21600"/>
                    <a:gd name="T5" fmla="*/ 0 h 1989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9892"/>
                    <a:gd name="T11" fmla="*/ 21600 w 21600"/>
                    <a:gd name="T12" fmla="*/ 19892 h 198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9892" fill="none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</a:path>
                    <a:path w="21600" h="19892" stroke="0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  <a:lnTo>
                        <a:pt x="0" y="19892"/>
                      </a:lnTo>
                      <a:lnTo>
                        <a:pt x="841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5" name="Arc 34"/>
                <p:cNvSpPr>
                  <a:spLocks/>
                </p:cNvSpPr>
                <p:nvPr/>
              </p:nvSpPr>
              <p:spPr bwMode="auto">
                <a:xfrm flipH="1" flipV="1">
                  <a:off x="4176" y="3084"/>
                  <a:ext cx="1008" cy="790"/>
                </a:xfrm>
                <a:custGeom>
                  <a:avLst/>
                  <a:gdLst>
                    <a:gd name="T0" fmla="*/ 0 w 21600"/>
                    <a:gd name="T1" fmla="*/ 0 h 21146"/>
                    <a:gd name="T2" fmla="*/ 0 w 21600"/>
                    <a:gd name="T3" fmla="*/ 0 h 21146"/>
                    <a:gd name="T4" fmla="*/ 0 w 21600"/>
                    <a:gd name="T5" fmla="*/ 0 h 2114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146"/>
                    <a:gd name="T11" fmla="*/ 21600 w 21600"/>
                    <a:gd name="T12" fmla="*/ 21146 h 211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146" fill="none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</a:path>
                    <a:path w="21600" h="21146" stroke="0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  <a:lnTo>
                        <a:pt x="0" y="21146"/>
                      </a:lnTo>
                      <a:lnTo>
                        <a:pt x="4404" y="-1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6" name="Arc 35"/>
                <p:cNvSpPr>
                  <a:spLocks/>
                </p:cNvSpPr>
                <p:nvPr/>
              </p:nvSpPr>
              <p:spPr bwMode="auto">
                <a:xfrm flipV="1">
                  <a:off x="2928" y="3084"/>
                  <a:ext cx="1056" cy="790"/>
                </a:xfrm>
                <a:custGeom>
                  <a:avLst/>
                  <a:gdLst>
                    <a:gd name="T0" fmla="*/ 0 w 21600"/>
                    <a:gd name="T1" fmla="*/ 0 h 21146"/>
                    <a:gd name="T2" fmla="*/ 0 w 21600"/>
                    <a:gd name="T3" fmla="*/ 0 h 21146"/>
                    <a:gd name="T4" fmla="*/ 0 w 21600"/>
                    <a:gd name="T5" fmla="*/ 0 h 2114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146"/>
                    <a:gd name="T11" fmla="*/ 21600 w 21600"/>
                    <a:gd name="T12" fmla="*/ 21146 h 211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146" fill="none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</a:path>
                    <a:path w="21600" h="21146" stroke="0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  <a:lnTo>
                        <a:pt x="0" y="21146"/>
                      </a:lnTo>
                      <a:lnTo>
                        <a:pt x="4404" y="-1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7" name="Arc 36"/>
                <p:cNvSpPr>
                  <a:spLocks/>
                </p:cNvSpPr>
                <p:nvPr/>
              </p:nvSpPr>
              <p:spPr bwMode="auto">
                <a:xfrm flipV="1">
                  <a:off x="3216" y="3072"/>
                  <a:ext cx="816" cy="1086"/>
                </a:xfrm>
                <a:custGeom>
                  <a:avLst/>
                  <a:gdLst>
                    <a:gd name="T0" fmla="*/ 0 w 21600"/>
                    <a:gd name="T1" fmla="*/ 0 h 19892"/>
                    <a:gd name="T2" fmla="*/ 0 w 21600"/>
                    <a:gd name="T3" fmla="*/ 0 h 19892"/>
                    <a:gd name="T4" fmla="*/ 0 w 21600"/>
                    <a:gd name="T5" fmla="*/ 0 h 1989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9892"/>
                    <a:gd name="T11" fmla="*/ 21600 w 21600"/>
                    <a:gd name="T12" fmla="*/ 19892 h 198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9892" fill="none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</a:path>
                    <a:path w="21600" h="19892" stroke="0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  <a:lnTo>
                        <a:pt x="0" y="19892"/>
                      </a:lnTo>
                      <a:lnTo>
                        <a:pt x="841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7" name="Group 37"/>
              <p:cNvGrpSpPr>
                <a:grpSpLocks/>
              </p:cNvGrpSpPr>
              <p:nvPr/>
            </p:nvGrpSpPr>
            <p:grpSpPr bwMode="auto">
              <a:xfrm>
                <a:off x="4320" y="1872"/>
                <a:ext cx="288" cy="1143"/>
                <a:chOff x="4320" y="1872"/>
                <a:chExt cx="288" cy="1143"/>
              </a:xfrm>
            </p:grpSpPr>
            <p:sp>
              <p:nvSpPr>
                <p:cNvPr id="31769" name="Rectangle 38"/>
                <p:cNvSpPr>
                  <a:spLocks noChangeArrowheads="1"/>
                </p:cNvSpPr>
                <p:nvPr/>
              </p:nvSpPr>
              <p:spPr bwMode="auto">
                <a:xfrm>
                  <a:off x="4320" y="1890"/>
                  <a:ext cx="240" cy="1086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77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30" y="1872"/>
                  <a:ext cx="27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charset="0"/>
                    </a:rPr>
                    <a:t>N</a:t>
                  </a:r>
                </a:p>
              </p:txBody>
            </p:sp>
            <p:sp>
              <p:nvSpPr>
                <p:cNvPr id="31771" name="Rectangle 40"/>
                <p:cNvSpPr>
                  <a:spLocks noChangeArrowheads="1"/>
                </p:cNvSpPr>
                <p:nvPr/>
              </p:nvSpPr>
              <p:spPr bwMode="auto">
                <a:xfrm>
                  <a:off x="4320" y="2433"/>
                  <a:ext cx="240" cy="543"/>
                </a:xfrm>
                <a:prstGeom prst="rect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7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20" y="2688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charset="0"/>
                    </a:rPr>
                    <a:t>S</a:t>
                  </a:r>
                </a:p>
              </p:txBody>
            </p:sp>
          </p:grpSp>
          <p:graphicFrame>
            <p:nvGraphicFramePr>
              <p:cNvPr id="31768" name="Object 42"/>
              <p:cNvGraphicFramePr>
                <a:graphicFrameLocks noChangeAspect="1"/>
              </p:cNvGraphicFramePr>
              <p:nvPr/>
            </p:nvGraphicFramePr>
            <p:xfrm>
              <a:off x="4109" y="672"/>
              <a:ext cx="259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3" name="Equation" r:id="rId7" imgW="215619" imgH="266353" progId="Equation.3">
                      <p:embed/>
                    </p:oleObj>
                  </mc:Choice>
                  <mc:Fallback>
                    <p:oleObj name="Equation" r:id="rId7" imgW="215619" imgH="266353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9" y="672"/>
                            <a:ext cx="259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2538413" y="684213"/>
            <a:ext cx="2308225" cy="1562100"/>
            <a:chOff x="1584" y="840"/>
            <a:chExt cx="1454" cy="984"/>
          </a:xfrm>
        </p:grpSpPr>
        <p:grpSp>
          <p:nvGrpSpPr>
            <p:cNvPr id="31759" name="Group 44"/>
            <p:cNvGrpSpPr>
              <a:grpSpLocks/>
            </p:cNvGrpSpPr>
            <p:nvPr/>
          </p:nvGrpSpPr>
          <p:grpSpPr bwMode="auto">
            <a:xfrm>
              <a:off x="2781" y="840"/>
              <a:ext cx="257" cy="984"/>
              <a:chOff x="2781" y="840"/>
              <a:chExt cx="257" cy="984"/>
            </a:xfrm>
          </p:grpSpPr>
          <p:graphicFrame>
            <p:nvGraphicFramePr>
              <p:cNvPr id="31761" name="Object 45"/>
              <p:cNvGraphicFramePr>
                <a:graphicFrameLocks noChangeAspect="1"/>
              </p:cNvGraphicFramePr>
              <p:nvPr/>
            </p:nvGraphicFramePr>
            <p:xfrm>
              <a:off x="2781" y="1461"/>
              <a:ext cx="257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4" name="Equation" r:id="rId8" imgW="126725" imgH="177415" progId="Equation.3">
                      <p:embed/>
                    </p:oleObj>
                  </mc:Choice>
                  <mc:Fallback>
                    <p:oleObj name="Equation" r:id="rId8" imgW="126725" imgH="177415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1" y="1461"/>
                            <a:ext cx="257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2" name="AutoShape 46"/>
              <p:cNvSpPr>
                <a:spLocks noChangeArrowheads="1"/>
              </p:cNvSpPr>
              <p:nvPr/>
            </p:nvSpPr>
            <p:spPr bwMode="auto">
              <a:xfrm>
                <a:off x="2832" y="840"/>
                <a:ext cx="144" cy="576"/>
              </a:xfrm>
              <a:prstGeom prst="downArrow">
                <a:avLst>
                  <a:gd name="adj1" fmla="val 50000"/>
                  <a:gd name="adj2" fmla="val 100000"/>
                </a:avLst>
              </a:prstGeom>
              <a:solidFill>
                <a:srgbClr val="FF99CC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1760" name="AutoShape 47"/>
            <p:cNvSpPr>
              <a:spLocks noChangeArrowheads="1"/>
            </p:cNvSpPr>
            <p:nvPr/>
          </p:nvSpPr>
          <p:spPr bwMode="auto">
            <a:xfrm>
              <a:off x="1584" y="1080"/>
              <a:ext cx="110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0 w 21600"/>
                <a:gd name="T25" fmla="*/ 3150 h 21600"/>
                <a:gd name="T26" fmla="*/ 1843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63" y="10800"/>
                  </a:moveTo>
                  <a:cubicBezTo>
                    <a:pt x="863" y="16288"/>
                    <a:pt x="5312" y="20737"/>
                    <a:pt x="10800" y="20737"/>
                  </a:cubicBezTo>
                  <a:cubicBezTo>
                    <a:pt x="16288" y="20737"/>
                    <a:pt x="20737" y="16288"/>
                    <a:pt x="20737" y="10800"/>
                  </a:cubicBezTo>
                  <a:cubicBezTo>
                    <a:pt x="20737" y="5312"/>
                    <a:pt x="16288" y="863"/>
                    <a:pt x="10800" y="863"/>
                  </a:cubicBezTo>
                  <a:cubicBezTo>
                    <a:pt x="5312" y="863"/>
                    <a:pt x="863" y="5312"/>
                    <a:pt x="863" y="10800"/>
                  </a:cubicBezTo>
                  <a:close/>
                </a:path>
              </a:pathLst>
            </a:custGeom>
            <a:solidFill>
              <a:srgbClr val="66CCFF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48" name="Text Box 48"/>
          <p:cNvSpPr txBox="1">
            <a:spLocks noChangeArrowheads="1"/>
          </p:cNvSpPr>
          <p:nvPr/>
        </p:nvSpPr>
        <p:spPr bwMode="auto">
          <a:xfrm>
            <a:off x="481013" y="265113"/>
            <a:ext cx="690562" cy="5486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ea typeface="隶书" charset="0"/>
                <a:cs typeface="隶书" charset="0"/>
              </a:rPr>
              <a:t>用楞次定律判断感应电流方向</a:t>
            </a:r>
          </a:p>
        </p:txBody>
      </p: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1776413" y="798513"/>
            <a:ext cx="814387" cy="1104900"/>
            <a:chOff x="1200" y="960"/>
            <a:chExt cx="513" cy="696"/>
          </a:xfrm>
        </p:grpSpPr>
        <p:sp>
          <p:nvSpPr>
            <p:cNvPr id="31757" name="AutoShape 50"/>
            <p:cNvSpPr>
              <a:spLocks noChangeArrowheads="1"/>
            </p:cNvSpPr>
            <p:nvPr/>
          </p:nvSpPr>
          <p:spPr bwMode="auto">
            <a:xfrm>
              <a:off x="1200" y="960"/>
              <a:ext cx="336" cy="528"/>
            </a:xfrm>
            <a:prstGeom prst="curvedRightArrow">
              <a:avLst>
                <a:gd name="adj1" fmla="val 21782"/>
                <a:gd name="adj2" fmla="val 62857"/>
                <a:gd name="adj3" fmla="val 66370"/>
              </a:avLst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31758" name="Object 51"/>
            <p:cNvGraphicFramePr>
              <a:graphicFrameLocks noChangeAspect="1"/>
            </p:cNvGraphicFramePr>
            <p:nvPr/>
          </p:nvGraphicFramePr>
          <p:xfrm>
            <a:off x="1488" y="1344"/>
            <a:ext cx="22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5" name="Equation" r:id="rId9" imgW="165028" imgH="228501" progId="Equation.3">
                    <p:embed/>
                  </p:oleObj>
                </mc:Choice>
                <mc:Fallback>
                  <p:oleObj name="Equation" r:id="rId9" imgW="165028" imgH="228501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44"/>
                          <a:ext cx="22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7808913" y="798513"/>
            <a:ext cx="749300" cy="1028700"/>
            <a:chOff x="4808" y="960"/>
            <a:chExt cx="472" cy="648"/>
          </a:xfrm>
        </p:grpSpPr>
        <p:sp>
          <p:nvSpPr>
            <p:cNvPr id="31755" name="AutoShape 53"/>
            <p:cNvSpPr>
              <a:spLocks noChangeArrowheads="1"/>
            </p:cNvSpPr>
            <p:nvPr/>
          </p:nvSpPr>
          <p:spPr bwMode="auto">
            <a:xfrm>
              <a:off x="4992" y="960"/>
              <a:ext cx="288" cy="480"/>
            </a:xfrm>
            <a:prstGeom prst="curvedLeftArrow">
              <a:avLst>
                <a:gd name="adj1" fmla="val 21528"/>
                <a:gd name="adj2" fmla="val 66667"/>
                <a:gd name="adj3" fmla="val 5625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31756" name="Object 54"/>
            <p:cNvGraphicFramePr>
              <a:graphicFrameLocks noChangeAspect="1"/>
            </p:cNvGraphicFramePr>
            <p:nvPr/>
          </p:nvGraphicFramePr>
          <p:xfrm>
            <a:off x="4808" y="1296"/>
            <a:ext cx="22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6" name="Equation" r:id="rId11" imgW="165028" imgH="228501" progId="Equation.3">
                    <p:embed/>
                  </p:oleObj>
                </mc:Choice>
                <mc:Fallback>
                  <p:oleObj name="Equation" r:id="rId11" imgW="165028" imgH="228501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1296"/>
                          <a:ext cx="22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5434013" y="188913"/>
            <a:ext cx="3352800" cy="5562600"/>
            <a:chOff x="3408" y="528"/>
            <a:chExt cx="2112" cy="3504"/>
          </a:xfrm>
        </p:grpSpPr>
        <p:sp>
          <p:nvSpPr>
            <p:cNvPr id="31753" name="AutoShape 56"/>
            <p:cNvSpPr>
              <a:spLocks noChangeArrowheads="1"/>
            </p:cNvSpPr>
            <p:nvPr/>
          </p:nvSpPr>
          <p:spPr bwMode="auto">
            <a:xfrm>
              <a:off x="3888" y="1056"/>
              <a:ext cx="110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0 w 21600"/>
                <a:gd name="T25" fmla="*/ 3150 h 21600"/>
                <a:gd name="T26" fmla="*/ 1843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63" y="10800"/>
                  </a:moveTo>
                  <a:cubicBezTo>
                    <a:pt x="863" y="16288"/>
                    <a:pt x="5312" y="20737"/>
                    <a:pt x="10800" y="20737"/>
                  </a:cubicBezTo>
                  <a:cubicBezTo>
                    <a:pt x="16288" y="20737"/>
                    <a:pt x="20737" y="16288"/>
                    <a:pt x="20737" y="10800"/>
                  </a:cubicBezTo>
                  <a:cubicBezTo>
                    <a:pt x="20737" y="5312"/>
                    <a:pt x="16288" y="863"/>
                    <a:pt x="10800" y="863"/>
                  </a:cubicBezTo>
                  <a:cubicBezTo>
                    <a:pt x="5312" y="863"/>
                    <a:pt x="863" y="5312"/>
                    <a:pt x="863" y="10800"/>
                  </a:cubicBezTo>
                  <a:close/>
                </a:path>
              </a:pathLst>
            </a:custGeom>
            <a:solidFill>
              <a:srgbClr val="66CCFF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4" name="Rectangle 57"/>
            <p:cNvSpPr>
              <a:spLocks noChangeArrowheads="1"/>
            </p:cNvSpPr>
            <p:nvPr/>
          </p:nvSpPr>
          <p:spPr bwMode="auto">
            <a:xfrm>
              <a:off x="3408" y="528"/>
              <a:ext cx="2112" cy="35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3175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5CA4BAB-8BEC-AC44-A5E0-59B2D30631BD}" type="slidenum">
              <a:rPr kumimoji="0" lang="en-US" altLang="zh-CN" sz="1400"/>
              <a:pPr/>
              <a:t>16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433388" y="2565400"/>
            <a:ext cx="365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66"/>
                </a:solidFill>
                <a:latin typeface="Times New Roman" charset="0"/>
              </a:rPr>
              <a:t>        </a:t>
            </a:r>
            <a:r>
              <a:rPr lang="zh-CN" altLang="en-US" sz="2800" b="1">
                <a:solidFill>
                  <a:srgbClr val="1C1C1C"/>
                </a:solidFill>
                <a:latin typeface="Times New Roman" charset="0"/>
              </a:rPr>
              <a:t>楞次定律是能量守恒定律的一种表现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19713" y="2278063"/>
            <a:ext cx="2514600" cy="1981200"/>
            <a:chOff x="1008" y="1200"/>
            <a:chExt cx="1584" cy="1248"/>
          </a:xfrm>
        </p:grpSpPr>
        <p:sp>
          <p:nvSpPr>
            <p:cNvPr id="32793" name="Line 4"/>
            <p:cNvSpPr>
              <a:spLocks noChangeShapeType="1"/>
            </p:cNvSpPr>
            <p:nvPr/>
          </p:nvSpPr>
          <p:spPr bwMode="auto">
            <a:xfrm>
              <a:off x="1008" y="1344"/>
              <a:ext cx="1584" cy="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Line 5"/>
            <p:cNvSpPr>
              <a:spLocks noChangeShapeType="1"/>
            </p:cNvSpPr>
            <p:nvPr/>
          </p:nvSpPr>
          <p:spPr bwMode="auto">
            <a:xfrm>
              <a:off x="1008" y="2304"/>
              <a:ext cx="1584" cy="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6"/>
            <p:cNvSpPr>
              <a:spLocks noChangeShapeType="1"/>
            </p:cNvSpPr>
            <p:nvPr/>
          </p:nvSpPr>
          <p:spPr bwMode="auto">
            <a:xfrm flipV="1">
              <a:off x="1008" y="1344"/>
              <a:ext cx="0" cy="96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6" name="Rectangle 7"/>
            <p:cNvSpPr>
              <a:spLocks noChangeArrowheads="1"/>
            </p:cNvSpPr>
            <p:nvPr/>
          </p:nvSpPr>
          <p:spPr bwMode="auto">
            <a:xfrm>
              <a:off x="2112" y="1200"/>
              <a:ext cx="48" cy="1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148513" y="2811463"/>
            <a:ext cx="1423987" cy="609600"/>
            <a:chOff x="4335" y="1968"/>
            <a:chExt cx="897" cy="384"/>
          </a:xfrm>
        </p:grpSpPr>
        <p:sp>
          <p:nvSpPr>
            <p:cNvPr id="32791" name="Line 9"/>
            <p:cNvSpPr>
              <a:spLocks noChangeShapeType="1"/>
            </p:cNvSpPr>
            <p:nvPr/>
          </p:nvSpPr>
          <p:spPr bwMode="auto">
            <a:xfrm>
              <a:off x="4335" y="2160"/>
              <a:ext cx="624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92" name="Object 10"/>
            <p:cNvGraphicFramePr>
              <a:graphicFrameLocks noChangeAspect="1"/>
            </p:cNvGraphicFramePr>
            <p:nvPr/>
          </p:nvGraphicFramePr>
          <p:xfrm>
            <a:off x="4934" y="1968"/>
            <a:ext cx="29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0" name="Equation" r:id="rId3" imgW="177646" imgH="228402" progId="Equation.3">
                    <p:embed/>
                  </p:oleObj>
                </mc:Choice>
                <mc:Fallback>
                  <p:oleObj name="Equation" r:id="rId3" imgW="177646" imgH="22840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4" y="1968"/>
                          <a:ext cx="29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538913" y="3138488"/>
            <a:ext cx="609600" cy="790575"/>
            <a:chOff x="3951" y="2174"/>
            <a:chExt cx="384" cy="498"/>
          </a:xfrm>
        </p:grpSpPr>
        <p:graphicFrame>
          <p:nvGraphicFramePr>
            <p:cNvPr id="32789" name="Object 12"/>
            <p:cNvGraphicFramePr>
              <a:graphicFrameLocks noChangeAspect="1"/>
            </p:cNvGraphicFramePr>
            <p:nvPr/>
          </p:nvGraphicFramePr>
          <p:xfrm>
            <a:off x="3951" y="2174"/>
            <a:ext cx="323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1" name="Equation" r:id="rId5" imgW="139579" imgH="215713" progId="Equation.3">
                    <p:embed/>
                  </p:oleObj>
                </mc:Choice>
                <mc:Fallback>
                  <p:oleObj name="Equation" r:id="rId5" imgW="139579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2174"/>
                          <a:ext cx="323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Line 13"/>
            <p:cNvSpPr>
              <a:spLocks noChangeShapeType="1"/>
            </p:cNvSpPr>
            <p:nvPr/>
          </p:nvSpPr>
          <p:spPr bwMode="auto">
            <a:xfrm flipV="1">
              <a:off x="4335" y="2304"/>
              <a:ext cx="0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7774" name="Text Box 14"/>
          <p:cNvSpPr txBox="1">
            <a:spLocks noChangeArrowheads="1"/>
          </p:cNvSpPr>
          <p:nvPr/>
        </p:nvSpPr>
        <p:spPr bwMode="auto">
          <a:xfrm>
            <a:off x="468313" y="51308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charset="0"/>
              </a:rPr>
              <a:t>        </a:t>
            </a:r>
            <a:r>
              <a:rPr lang="en-US" altLang="zh-CN" sz="2800" b="1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维持滑杆运动必须外加一力，此过程为外力克服安培力做功转化为焦耳热</a:t>
            </a:r>
            <a:r>
              <a:rPr lang="en-US" altLang="zh-CN" sz="2800" b="1">
                <a:latin typeface="Times New Roman" charset="0"/>
              </a:rPr>
              <a:t>.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00075" y="3678238"/>
            <a:ext cx="3394075" cy="531812"/>
            <a:chOff x="528" y="2736"/>
            <a:chExt cx="2138" cy="335"/>
          </a:xfrm>
        </p:grpSpPr>
        <p:sp>
          <p:nvSpPr>
            <p:cNvPr id="32786" name="Text Box 16"/>
            <p:cNvSpPr txBox="1">
              <a:spLocks noChangeArrowheads="1"/>
            </p:cNvSpPr>
            <p:nvPr/>
          </p:nvSpPr>
          <p:spPr bwMode="auto">
            <a:xfrm>
              <a:off x="528" y="2736"/>
              <a:ext cx="796" cy="335"/>
            </a:xfrm>
            <a:prstGeom prst="rect">
              <a:avLst/>
            </a:prstGeom>
            <a:solidFill>
              <a:srgbClr val="F9F0FE"/>
            </a:solidFill>
            <a:ln w="12700">
              <a:solidFill>
                <a:srgbClr val="CC00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charset="0"/>
                </a:rPr>
                <a:t>机械能</a:t>
              </a:r>
            </a:p>
          </p:txBody>
        </p:sp>
        <p:sp>
          <p:nvSpPr>
            <p:cNvPr id="32787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794" cy="333"/>
            </a:xfrm>
            <a:prstGeom prst="rect">
              <a:avLst/>
            </a:prstGeom>
            <a:solidFill>
              <a:srgbClr val="EBF5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charset="0"/>
                </a:rPr>
                <a:t>焦耳热</a:t>
              </a:r>
              <a:endParaRPr lang="zh-CN" altLang="en-US" b="1">
                <a:solidFill>
                  <a:srgbClr val="1C1C1C"/>
                </a:solidFill>
                <a:latin typeface="Times New Roman" charset="0"/>
              </a:endParaRPr>
            </a:p>
          </p:txBody>
        </p:sp>
        <p:sp>
          <p:nvSpPr>
            <p:cNvPr id="32788" name="AutoShape 18"/>
            <p:cNvSpPr>
              <a:spLocks noChangeArrowheads="1"/>
            </p:cNvSpPr>
            <p:nvPr/>
          </p:nvSpPr>
          <p:spPr bwMode="auto">
            <a:xfrm>
              <a:off x="1392" y="2832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gradFill rotWithShape="0">
              <a:gsLst>
                <a:gs pos="0">
                  <a:srgbClr val="FFCCFF"/>
                </a:gs>
                <a:gs pos="100000">
                  <a:srgbClr val="DEEDFE"/>
                </a:gs>
              </a:gsLst>
              <a:lin ang="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32775" name="Rectangle 19"/>
          <p:cNvSpPr>
            <a:spLocks noChangeArrowheads="1"/>
          </p:cNvSpPr>
          <p:nvPr/>
        </p:nvSpPr>
        <p:spPr bwMode="auto">
          <a:xfrm>
            <a:off x="107950" y="115888"/>
            <a:ext cx="88947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CC0066"/>
                </a:solidFill>
                <a:latin typeface="Times New Roman" charset="0"/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charset="0"/>
              </a:rPr>
              <a:t>楞次定律    </a:t>
            </a:r>
            <a:r>
              <a:rPr kumimoji="1" lang="zh-CN" altLang="en-US" sz="2800" b="1">
                <a:latin typeface="Times New Roman" charset="0"/>
              </a:rPr>
              <a:t>闭合的导线回路中所出现的感应电流，总是使它自己所激发的磁场反抗任何引发电磁感应的原因</a:t>
            </a:r>
            <a:r>
              <a:rPr kumimoji="1" lang="en-US" altLang="zh-CN" sz="2800" b="1">
                <a:latin typeface="Times New Roman" charset="0"/>
              </a:rPr>
              <a:t>.</a:t>
            </a:r>
            <a:endParaRPr kumimoji="1" lang="en-US" altLang="zh-CN" sz="2800" b="1">
              <a:solidFill>
                <a:srgbClr val="FF0000"/>
              </a:solidFill>
              <a:latin typeface="Times New Roman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535613" y="2832100"/>
            <a:ext cx="1536700" cy="744538"/>
            <a:chOff x="3319" y="1981"/>
            <a:chExt cx="968" cy="469"/>
          </a:xfrm>
        </p:grpSpPr>
        <p:graphicFrame>
          <p:nvGraphicFramePr>
            <p:cNvPr id="32784" name="Object 21"/>
            <p:cNvGraphicFramePr>
              <a:graphicFrameLocks noChangeAspect="1"/>
            </p:cNvGraphicFramePr>
            <p:nvPr/>
          </p:nvGraphicFramePr>
          <p:xfrm>
            <a:off x="3319" y="1981"/>
            <a:ext cx="417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2" name="Equation" r:id="rId7" imgW="203112" imgH="228501" progId="Equation.3">
                    <p:embed/>
                  </p:oleObj>
                </mc:Choice>
                <mc:Fallback>
                  <p:oleObj name="Equation" r:id="rId7" imgW="203112" imgH="228501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" y="1981"/>
                          <a:ext cx="417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5" name="AutoShape 22"/>
            <p:cNvSpPr>
              <a:spLocks noChangeArrowheads="1"/>
            </p:cNvSpPr>
            <p:nvPr/>
          </p:nvSpPr>
          <p:spPr bwMode="auto">
            <a:xfrm>
              <a:off x="3615" y="2112"/>
              <a:ext cx="672" cy="96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rgbClr val="FF99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32777" name="Group 23"/>
          <p:cNvGrpSpPr>
            <a:grpSpLocks/>
          </p:cNvGrpSpPr>
          <p:nvPr/>
        </p:nvGrpSpPr>
        <p:grpSpPr bwMode="auto">
          <a:xfrm>
            <a:off x="4686300" y="1973263"/>
            <a:ext cx="4062413" cy="2895600"/>
            <a:chOff x="2784" y="1440"/>
            <a:chExt cx="2559" cy="1824"/>
          </a:xfrm>
        </p:grpSpPr>
        <p:grpSp>
          <p:nvGrpSpPr>
            <p:cNvPr id="32780" name="Group 24"/>
            <p:cNvGrpSpPr>
              <a:grpSpLocks/>
            </p:cNvGrpSpPr>
            <p:nvPr/>
          </p:nvGrpSpPr>
          <p:grpSpPr bwMode="auto">
            <a:xfrm>
              <a:off x="2852" y="1500"/>
              <a:ext cx="2380" cy="1668"/>
              <a:chOff x="2847" y="1440"/>
              <a:chExt cx="2380" cy="1668"/>
            </a:xfrm>
          </p:grpSpPr>
          <p:sp>
            <p:nvSpPr>
              <p:cNvPr id="32782" name="Text Box 25"/>
              <p:cNvSpPr txBox="1">
                <a:spLocks noChangeArrowheads="1"/>
              </p:cNvSpPr>
              <p:nvPr/>
            </p:nvSpPr>
            <p:spPr bwMode="auto">
              <a:xfrm>
                <a:off x="2895" y="1440"/>
                <a:ext cx="2332" cy="1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33CCFF"/>
                    </a:solidFill>
                    <a:latin typeface="Times New Roman" charset="0"/>
                  </a:rPr>
                  <a:t>+    +    +    +    +    +    +    +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33CCFF"/>
                    </a:solidFill>
                    <a:latin typeface="Times New Roman" charset="0"/>
                  </a:rPr>
                  <a:t>+    +    +    +    +    +    +    +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33CCFF"/>
                    </a:solidFill>
                    <a:latin typeface="Times New Roman" charset="0"/>
                  </a:rPr>
                  <a:t>+    +    +    +    +    +    +    +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33CCFF"/>
                    </a:solidFill>
                    <a:latin typeface="Times New Roman" charset="0"/>
                  </a:rPr>
                  <a:t>+    +    +    +    +    +    +    +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33CCFF"/>
                    </a:solidFill>
                    <a:latin typeface="Times New Roman" charset="0"/>
                  </a:rPr>
                  <a:t>+    +    +    +    +    +    +    +</a:t>
                </a:r>
              </a:p>
            </p:txBody>
          </p:sp>
          <p:graphicFrame>
            <p:nvGraphicFramePr>
              <p:cNvPr id="32783" name="Object 26"/>
              <p:cNvGraphicFramePr>
                <a:graphicFrameLocks noChangeAspect="1"/>
              </p:cNvGraphicFramePr>
              <p:nvPr/>
            </p:nvGraphicFramePr>
            <p:xfrm>
              <a:off x="2847" y="1488"/>
              <a:ext cx="262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3" name="Equation" r:id="rId9" imgW="215619" imgH="266353" progId="Equation.3">
                      <p:embed/>
                    </p:oleObj>
                  </mc:Choice>
                  <mc:Fallback>
                    <p:oleObj name="Equation" r:id="rId9" imgW="215619" imgH="266353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7" y="1488"/>
                            <a:ext cx="262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781" name="Rectangle 27"/>
            <p:cNvSpPr>
              <a:spLocks noChangeArrowheads="1"/>
            </p:cNvSpPr>
            <p:nvPr/>
          </p:nvSpPr>
          <p:spPr bwMode="auto">
            <a:xfrm>
              <a:off x="2784" y="1440"/>
              <a:ext cx="2559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249238" y="1055688"/>
            <a:ext cx="8296275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solidFill>
                  <a:schemeClr val="accent2"/>
                </a:solidFill>
                <a:latin typeface="宋体" charset="0"/>
              </a:rPr>
              <a:t>  </a:t>
            </a:r>
            <a:r>
              <a:rPr kumimoji="1" lang="zh-CN" altLang="en-US" sz="2800" b="1">
                <a:solidFill>
                  <a:schemeClr val="accent2"/>
                </a:solidFill>
                <a:latin typeface="宋体" charset="0"/>
              </a:rPr>
              <a:t>表述</a:t>
            </a:r>
            <a:r>
              <a:rPr kumimoji="1" lang="en-US" altLang="zh-CN" sz="2800" b="1">
                <a:solidFill>
                  <a:schemeClr val="accent2"/>
                </a:solidFill>
                <a:latin typeface="宋体" charset="0"/>
              </a:rPr>
              <a:t>2</a:t>
            </a:r>
            <a:r>
              <a:rPr kumimoji="1" lang="zh-CN" altLang="en-US" sz="2800" b="1">
                <a:solidFill>
                  <a:schemeClr val="accent2"/>
                </a:solidFill>
                <a:latin typeface="宋体" charset="0"/>
              </a:rPr>
              <a:t>： </a:t>
            </a:r>
            <a:r>
              <a:rPr kumimoji="1" lang="zh-CN" altLang="en-US" sz="2800" b="1">
                <a:latin typeface="华文楷体" charset="0"/>
                <a:ea typeface="华文楷体" charset="0"/>
                <a:cs typeface="华文楷体" charset="0"/>
              </a:rPr>
              <a:t>感应电流产生的磁场，总是要阻碍磁通量</a:t>
            </a:r>
            <a:r>
              <a:rPr kumimoji="1" lang="zh-CN" altLang="en-US" sz="2800" b="1">
                <a:solidFill>
                  <a:schemeClr val="accent2"/>
                </a:solidFill>
                <a:latin typeface="华文楷体" charset="0"/>
                <a:ea typeface="华文楷体" charset="0"/>
                <a:cs typeface="华文楷体" charset="0"/>
              </a:rPr>
              <a:t>的变化</a:t>
            </a:r>
            <a:r>
              <a:rPr kumimoji="1" lang="zh-CN" altLang="en-US" b="1">
                <a:solidFill>
                  <a:schemeClr val="tx2"/>
                </a:solidFill>
                <a:latin typeface="华文楷体" charset="0"/>
                <a:ea typeface="华文楷体" charset="0"/>
                <a:cs typeface="华文楷体" charset="0"/>
              </a:rPr>
              <a:t>。</a:t>
            </a:r>
          </a:p>
        </p:txBody>
      </p:sp>
      <p:sp>
        <p:nvSpPr>
          <p:cNvPr id="32779" name="幻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0CCB0E4-E5B5-F34B-9DEC-5B265E815567}" type="slidenum">
              <a:rPr kumimoji="0" lang="en-US" altLang="zh-CN" sz="1400"/>
              <a:pPr/>
              <a:t>17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74" grpId="0" autoUpdateAnimBg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468313" y="2852738"/>
          <a:ext cx="69850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Equation" r:id="rId3" imgW="2070100" imgH="419100" progId="Equation.DSMT4">
                  <p:embed/>
                </p:oleObj>
              </mc:Choice>
              <mc:Fallback>
                <p:oleObj name="Equation" r:id="rId3" imgW="20701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738"/>
                        <a:ext cx="6985000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4" name="Group 6"/>
          <p:cNvGrpSpPr>
            <a:grpSpLocks/>
          </p:cNvGrpSpPr>
          <p:nvPr/>
        </p:nvGrpSpPr>
        <p:grpSpPr bwMode="auto">
          <a:xfrm>
            <a:off x="5133975" y="304800"/>
            <a:ext cx="2514600" cy="1981200"/>
            <a:chOff x="1008" y="1200"/>
            <a:chExt cx="1584" cy="1248"/>
          </a:xfrm>
        </p:grpSpPr>
        <p:sp>
          <p:nvSpPr>
            <p:cNvPr id="33817" name="Line 7"/>
            <p:cNvSpPr>
              <a:spLocks noChangeShapeType="1"/>
            </p:cNvSpPr>
            <p:nvPr/>
          </p:nvSpPr>
          <p:spPr bwMode="auto">
            <a:xfrm>
              <a:off x="1008" y="1344"/>
              <a:ext cx="1584" cy="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Line 8"/>
            <p:cNvSpPr>
              <a:spLocks noChangeShapeType="1"/>
            </p:cNvSpPr>
            <p:nvPr/>
          </p:nvSpPr>
          <p:spPr bwMode="auto">
            <a:xfrm>
              <a:off x="1008" y="2304"/>
              <a:ext cx="1584" cy="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Line 9"/>
            <p:cNvSpPr>
              <a:spLocks noChangeShapeType="1"/>
            </p:cNvSpPr>
            <p:nvPr/>
          </p:nvSpPr>
          <p:spPr bwMode="auto">
            <a:xfrm flipV="1">
              <a:off x="1008" y="1344"/>
              <a:ext cx="0" cy="96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Rectangle 10"/>
            <p:cNvSpPr>
              <a:spLocks noChangeArrowheads="1"/>
            </p:cNvSpPr>
            <p:nvPr/>
          </p:nvSpPr>
          <p:spPr bwMode="auto">
            <a:xfrm>
              <a:off x="2112" y="1200"/>
              <a:ext cx="48" cy="1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33795" name="Group 11"/>
          <p:cNvGrpSpPr>
            <a:grpSpLocks/>
          </p:cNvGrpSpPr>
          <p:nvPr/>
        </p:nvGrpSpPr>
        <p:grpSpPr bwMode="auto">
          <a:xfrm>
            <a:off x="6962775" y="838200"/>
            <a:ext cx="1423988" cy="609600"/>
            <a:chOff x="4335" y="1968"/>
            <a:chExt cx="897" cy="384"/>
          </a:xfrm>
        </p:grpSpPr>
        <p:sp>
          <p:nvSpPr>
            <p:cNvPr id="33815" name="Line 12"/>
            <p:cNvSpPr>
              <a:spLocks noChangeShapeType="1"/>
            </p:cNvSpPr>
            <p:nvPr/>
          </p:nvSpPr>
          <p:spPr bwMode="auto">
            <a:xfrm>
              <a:off x="4335" y="2160"/>
              <a:ext cx="624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16" name="Object 13"/>
            <p:cNvGraphicFramePr>
              <a:graphicFrameLocks noChangeAspect="1"/>
            </p:cNvGraphicFramePr>
            <p:nvPr/>
          </p:nvGraphicFramePr>
          <p:xfrm>
            <a:off x="4934" y="1968"/>
            <a:ext cx="29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1" name="Equation" r:id="rId5" imgW="177646" imgH="228402" progId="Equation.3">
                    <p:embed/>
                  </p:oleObj>
                </mc:Choice>
                <mc:Fallback>
                  <p:oleObj name="Equation" r:id="rId5" imgW="177646" imgH="22840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4" y="1968"/>
                          <a:ext cx="29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796" name="Group 14"/>
          <p:cNvGrpSpPr>
            <a:grpSpLocks/>
          </p:cNvGrpSpPr>
          <p:nvPr/>
        </p:nvGrpSpPr>
        <p:grpSpPr bwMode="auto">
          <a:xfrm>
            <a:off x="6353175" y="1165225"/>
            <a:ext cx="609600" cy="790575"/>
            <a:chOff x="3951" y="2174"/>
            <a:chExt cx="384" cy="498"/>
          </a:xfrm>
        </p:grpSpPr>
        <p:graphicFrame>
          <p:nvGraphicFramePr>
            <p:cNvPr id="33813" name="Object 15"/>
            <p:cNvGraphicFramePr>
              <a:graphicFrameLocks noChangeAspect="1"/>
            </p:cNvGraphicFramePr>
            <p:nvPr/>
          </p:nvGraphicFramePr>
          <p:xfrm>
            <a:off x="3951" y="2174"/>
            <a:ext cx="323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2" name="Equation" r:id="rId7" imgW="139579" imgH="215713" progId="Equation.3">
                    <p:embed/>
                  </p:oleObj>
                </mc:Choice>
                <mc:Fallback>
                  <p:oleObj name="Equation" r:id="rId7" imgW="139579" imgH="2157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2174"/>
                          <a:ext cx="323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Line 16"/>
            <p:cNvSpPr>
              <a:spLocks noChangeShapeType="1"/>
            </p:cNvSpPr>
            <p:nvPr/>
          </p:nvSpPr>
          <p:spPr bwMode="auto">
            <a:xfrm flipV="1">
              <a:off x="4335" y="2304"/>
              <a:ext cx="0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5650" y="431800"/>
            <a:ext cx="3394075" cy="531813"/>
            <a:chOff x="528" y="2736"/>
            <a:chExt cx="2138" cy="335"/>
          </a:xfrm>
        </p:grpSpPr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528" y="2736"/>
              <a:ext cx="796" cy="335"/>
            </a:xfrm>
            <a:prstGeom prst="rect">
              <a:avLst/>
            </a:prstGeom>
            <a:solidFill>
              <a:srgbClr val="F9F0FE"/>
            </a:solidFill>
            <a:ln w="12700">
              <a:solidFill>
                <a:srgbClr val="CC00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charset="0"/>
                </a:rPr>
                <a:t>机械能</a:t>
              </a: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872" y="2736"/>
              <a:ext cx="794" cy="333"/>
            </a:xfrm>
            <a:prstGeom prst="rect">
              <a:avLst/>
            </a:prstGeom>
            <a:solidFill>
              <a:srgbClr val="EBF5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charset="0"/>
                </a:rPr>
                <a:t>焦耳热</a:t>
              </a:r>
              <a:endParaRPr lang="zh-CN" altLang="en-US" b="1">
                <a:solidFill>
                  <a:srgbClr val="1C1C1C"/>
                </a:solidFill>
                <a:latin typeface="Times New Roman" charset="0"/>
              </a:endParaRPr>
            </a:p>
          </p:txBody>
        </p:sp>
        <p:sp>
          <p:nvSpPr>
            <p:cNvPr id="33812" name="AutoShape 20"/>
            <p:cNvSpPr>
              <a:spLocks noChangeArrowheads="1"/>
            </p:cNvSpPr>
            <p:nvPr/>
          </p:nvSpPr>
          <p:spPr bwMode="auto">
            <a:xfrm>
              <a:off x="1392" y="2832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gradFill rotWithShape="0">
              <a:gsLst>
                <a:gs pos="0">
                  <a:srgbClr val="FFCCFF"/>
                </a:gs>
                <a:gs pos="100000">
                  <a:srgbClr val="DEEDFE"/>
                </a:gs>
              </a:gsLst>
              <a:lin ang="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33798" name="Group 21"/>
          <p:cNvGrpSpPr>
            <a:grpSpLocks/>
          </p:cNvGrpSpPr>
          <p:nvPr/>
        </p:nvGrpSpPr>
        <p:grpSpPr bwMode="auto">
          <a:xfrm>
            <a:off x="5349875" y="858838"/>
            <a:ext cx="1536700" cy="744537"/>
            <a:chOff x="3319" y="1981"/>
            <a:chExt cx="968" cy="469"/>
          </a:xfrm>
        </p:grpSpPr>
        <p:graphicFrame>
          <p:nvGraphicFramePr>
            <p:cNvPr id="33808" name="Object 22"/>
            <p:cNvGraphicFramePr>
              <a:graphicFrameLocks noChangeAspect="1"/>
            </p:cNvGraphicFramePr>
            <p:nvPr/>
          </p:nvGraphicFramePr>
          <p:xfrm>
            <a:off x="3319" y="1981"/>
            <a:ext cx="417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3" name="Equation" r:id="rId9" imgW="203112" imgH="228501" progId="Equation.3">
                    <p:embed/>
                  </p:oleObj>
                </mc:Choice>
                <mc:Fallback>
                  <p:oleObj name="Equation" r:id="rId9" imgW="203112" imgH="22850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" y="1981"/>
                          <a:ext cx="417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9" name="AutoShape 23"/>
            <p:cNvSpPr>
              <a:spLocks noChangeArrowheads="1"/>
            </p:cNvSpPr>
            <p:nvPr/>
          </p:nvSpPr>
          <p:spPr bwMode="auto">
            <a:xfrm>
              <a:off x="3615" y="2112"/>
              <a:ext cx="672" cy="96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rgbClr val="FF99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33799" name="Group 24"/>
          <p:cNvGrpSpPr>
            <a:grpSpLocks/>
          </p:cNvGrpSpPr>
          <p:nvPr/>
        </p:nvGrpSpPr>
        <p:grpSpPr bwMode="auto">
          <a:xfrm>
            <a:off x="4500563" y="0"/>
            <a:ext cx="4062412" cy="2895600"/>
            <a:chOff x="2784" y="1440"/>
            <a:chExt cx="2559" cy="1824"/>
          </a:xfrm>
        </p:grpSpPr>
        <p:grpSp>
          <p:nvGrpSpPr>
            <p:cNvPr id="33804" name="Group 25"/>
            <p:cNvGrpSpPr>
              <a:grpSpLocks/>
            </p:cNvGrpSpPr>
            <p:nvPr/>
          </p:nvGrpSpPr>
          <p:grpSpPr bwMode="auto">
            <a:xfrm>
              <a:off x="2852" y="1500"/>
              <a:ext cx="2380" cy="1668"/>
              <a:chOff x="2847" y="1440"/>
              <a:chExt cx="2380" cy="1668"/>
            </a:xfrm>
          </p:grpSpPr>
          <p:sp>
            <p:nvSpPr>
              <p:cNvPr id="33806" name="Text Box 26"/>
              <p:cNvSpPr txBox="1">
                <a:spLocks noChangeArrowheads="1"/>
              </p:cNvSpPr>
              <p:nvPr/>
            </p:nvSpPr>
            <p:spPr bwMode="auto">
              <a:xfrm>
                <a:off x="2895" y="1440"/>
                <a:ext cx="2332" cy="1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33CCFF"/>
                    </a:solidFill>
                    <a:latin typeface="Times New Roman" charset="0"/>
                  </a:rPr>
                  <a:t>+    +    +    +    +    +    +    +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33CCFF"/>
                    </a:solidFill>
                    <a:latin typeface="Times New Roman" charset="0"/>
                  </a:rPr>
                  <a:t>+    +    +    +    +    +    +    +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33CCFF"/>
                    </a:solidFill>
                    <a:latin typeface="Times New Roman" charset="0"/>
                  </a:rPr>
                  <a:t>+    +    +    +    +    +    +    +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33CCFF"/>
                    </a:solidFill>
                    <a:latin typeface="Times New Roman" charset="0"/>
                  </a:rPr>
                  <a:t>+    +    +    +    +    +    +    +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33CCFF"/>
                    </a:solidFill>
                    <a:latin typeface="Times New Roman" charset="0"/>
                  </a:rPr>
                  <a:t>+    +    +    +    +    +    +    +</a:t>
                </a:r>
              </a:p>
            </p:txBody>
          </p:sp>
          <p:graphicFrame>
            <p:nvGraphicFramePr>
              <p:cNvPr id="33807" name="Object 27"/>
              <p:cNvGraphicFramePr>
                <a:graphicFrameLocks noChangeAspect="1"/>
              </p:cNvGraphicFramePr>
              <p:nvPr/>
            </p:nvGraphicFramePr>
            <p:xfrm>
              <a:off x="2847" y="1488"/>
              <a:ext cx="262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4" name="Equation" r:id="rId11" imgW="215619" imgH="266353" progId="Equation.3">
                      <p:embed/>
                    </p:oleObj>
                  </mc:Choice>
                  <mc:Fallback>
                    <p:oleObj name="Equation" r:id="rId11" imgW="215619" imgH="26635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7" y="1488"/>
                            <a:ext cx="262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05" name="Rectangle 28"/>
            <p:cNvSpPr>
              <a:spLocks noChangeArrowheads="1"/>
            </p:cNvSpPr>
            <p:nvPr/>
          </p:nvSpPr>
          <p:spPr bwMode="auto">
            <a:xfrm>
              <a:off x="2784" y="1440"/>
              <a:ext cx="2559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81278" name="Text Box 30"/>
          <p:cNvSpPr txBox="1">
            <a:spLocks noChangeArrowheads="1"/>
          </p:cNvSpPr>
          <p:nvPr/>
        </p:nvSpPr>
        <p:spPr bwMode="auto">
          <a:xfrm>
            <a:off x="611188" y="1511300"/>
            <a:ext cx="36004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800" b="1"/>
              <a:t>对匀速运动的横杆</a:t>
            </a:r>
            <a:r>
              <a:rPr kumimoji="0" lang="en-US" altLang="zh-CN" sz="2800" b="1"/>
              <a:t>,</a:t>
            </a:r>
            <a:r>
              <a:rPr kumimoji="0" lang="zh-CN" altLang="en-US" sz="2800" b="1"/>
              <a:t>外力所作的功率</a:t>
            </a:r>
          </a:p>
        </p:txBody>
      </p:sp>
      <p:sp>
        <p:nvSpPr>
          <p:cNvPr id="181279" name="Text Box 31"/>
          <p:cNvSpPr txBox="1">
            <a:spLocks noChangeArrowheads="1"/>
          </p:cNvSpPr>
          <p:nvPr/>
        </p:nvSpPr>
        <p:spPr bwMode="auto">
          <a:xfrm>
            <a:off x="179388" y="422116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800" b="1"/>
              <a:t>回路中的焦耳热功率</a:t>
            </a:r>
          </a:p>
        </p:txBody>
      </p:sp>
      <p:graphicFrame>
        <p:nvGraphicFramePr>
          <p:cNvPr id="181280" name="Object 32"/>
          <p:cNvGraphicFramePr>
            <a:graphicFrameLocks noChangeAspect="1"/>
          </p:cNvGraphicFramePr>
          <p:nvPr/>
        </p:nvGraphicFramePr>
        <p:xfrm>
          <a:off x="3348038" y="4292600"/>
          <a:ext cx="5570537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Equation" r:id="rId13" imgW="1651000" imgH="419100" progId="Equation.DSMT4">
                  <p:embed/>
                </p:oleObj>
              </mc:Choice>
              <mc:Fallback>
                <p:oleObj name="Equation" r:id="rId13" imgW="1651000" imgH="4191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292600"/>
                        <a:ext cx="5570537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F999F3A-43B2-3242-A663-CF1491F9ABA0}" type="slidenum">
              <a:rPr kumimoji="0" lang="en-US" altLang="zh-CN" sz="1400"/>
              <a:pPr/>
              <a:t>18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78" grpId="0"/>
      <p:bldP spid="1812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4"/>
          <p:cNvSpPr txBox="1">
            <a:spLocks noChangeArrowheads="1"/>
          </p:cNvSpPr>
          <p:nvPr/>
        </p:nvSpPr>
        <p:spPr bwMode="auto">
          <a:xfrm>
            <a:off x="179388" y="0"/>
            <a:ext cx="87852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/>
              <a:t>例：</a:t>
            </a:r>
            <a:endParaRPr kumimoji="0" lang="en-US" altLang="zh-CN" sz="2800"/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800"/>
              <a:t>A circular loop of wire of radius=0.32 m and resistance R=2.5</a:t>
            </a:r>
            <a:r>
              <a:rPr kumimoji="0" lang="el-GR" altLang="zh-CN" sz="2800">
                <a:cs typeface="Arial" charset="0"/>
              </a:rPr>
              <a:t>Ω</a:t>
            </a:r>
            <a:r>
              <a:rPr kumimoji="0" lang="en-US" altLang="zh-CN" sz="2800">
                <a:cs typeface="Arial" charset="0"/>
              </a:rPr>
              <a:t> is placed in uniform magnetic field,as shown in Figure.The field varies with time as                      		                                , </a:t>
            </a:r>
            <a:r>
              <a:rPr kumimoji="0" lang="en-US" altLang="zh-CN" sz="2800"/>
              <a:t>where the positive z is out of the page. </a:t>
            </a:r>
            <a:r>
              <a:rPr kumimoji="0" lang="en-US" altLang="zh-CN" sz="2800">
                <a:cs typeface="Arial" charset="0"/>
              </a:rPr>
              <a:t>Find </a:t>
            </a:r>
            <a:r>
              <a:rPr kumimoji="0" lang="en-US" altLang="zh-CN" sz="2800"/>
              <a:t>the induced current at t=1s, and t=2s.</a:t>
            </a:r>
          </a:p>
          <a:p>
            <a:pPr eaLnBrk="1" hangingPunct="1">
              <a:spcBef>
                <a:spcPct val="50000"/>
              </a:spcBef>
            </a:pPr>
            <a:endParaRPr kumimoji="0" lang="el-GR" altLang="zh-CN" sz="2800">
              <a:cs typeface="Arial" charset="0"/>
            </a:endParaRPr>
          </a:p>
        </p:txBody>
      </p:sp>
      <p:graphicFrame>
        <p:nvGraphicFramePr>
          <p:cNvPr id="34818" name="Object 7"/>
          <p:cNvGraphicFramePr>
            <a:graphicFrameLocks noChangeAspect="1"/>
          </p:cNvGraphicFramePr>
          <p:nvPr/>
        </p:nvGraphicFramePr>
        <p:xfrm>
          <a:off x="336550" y="1828800"/>
          <a:ext cx="37830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4" imgW="1790700" imgH="254000" progId="Equation.DSMT4">
                  <p:embed/>
                </p:oleObj>
              </mc:Choice>
              <mc:Fallback>
                <p:oleObj name="Equation" r:id="rId4" imgW="17907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828800"/>
                        <a:ext cx="37830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19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573463"/>
            <a:ext cx="2730500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5383DEF-B212-BF48-BA46-4B1B7AD8EDE0}" type="slidenum">
              <a:rPr kumimoji="0" lang="en-US" altLang="zh-CN" sz="1400"/>
              <a:pPr/>
              <a:t>19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4"/>
          <p:cNvSpPr txBox="1">
            <a:spLocks noChangeArrowheads="1"/>
          </p:cNvSpPr>
          <p:nvPr/>
        </p:nvSpPr>
        <p:spPr bwMode="auto">
          <a:xfrm>
            <a:off x="179388" y="968375"/>
            <a:ext cx="8794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800">
                <a:solidFill>
                  <a:srgbClr val="000000"/>
                </a:solidFill>
              </a:rPr>
              <a:t>相对论建立以前，人们通过对变化中的场的研究认识到</a:t>
            </a:r>
          </a:p>
          <a:p>
            <a:pPr eaLnBrk="1" hangingPunct="1"/>
            <a:r>
              <a:rPr kumimoji="0" lang="zh-CN" altLang="en-US" sz="2800">
                <a:solidFill>
                  <a:srgbClr val="000000"/>
                </a:solidFill>
              </a:rPr>
              <a:t>电场与磁场的联系，并建立了经典电磁学的基本方程。</a:t>
            </a: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3563938" y="2271713"/>
            <a:ext cx="1809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电磁感应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4313" y="2630488"/>
            <a:ext cx="8048625" cy="1662112"/>
            <a:chOff x="135" y="1536"/>
            <a:chExt cx="5070" cy="1047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44" y="1536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kern="0" dirty="0">
                <a:solidFill>
                  <a:srgbClr val="3333CC"/>
                </a:solidFill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0" name="Text Box 7"/>
            <p:cNvSpPr txBox="1">
              <a:spLocks noChangeArrowheads="1"/>
            </p:cNvSpPr>
            <p:nvPr/>
          </p:nvSpPr>
          <p:spPr bwMode="auto">
            <a:xfrm>
              <a:off x="144" y="1920"/>
              <a:ext cx="39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0" lang="en-US" altLang="zh-CN" sz="2800">
                  <a:solidFill>
                    <a:srgbClr val="000000"/>
                  </a:solidFill>
                  <a:latin typeface="Times New Roman" charset="0"/>
                </a:rPr>
                <a:t>1820</a:t>
              </a:r>
              <a:r>
                <a:rPr kumimoji="0" lang="zh-CN" altLang="en-US" sz="2800">
                  <a:solidFill>
                    <a:srgbClr val="000000"/>
                  </a:solidFill>
                </a:rPr>
                <a:t>年 ：           奥斯特实验：电 </a:t>
              </a:r>
              <a:r>
                <a:rPr kumimoji="0" lang="en-US" altLang="zh-CN" sz="2800">
                  <a:solidFill>
                    <a:srgbClr val="000000"/>
                  </a:solidFill>
                  <a:latin typeface="Times New Roman" charset="0"/>
                </a:rPr>
                <a:t>—</a:t>
              </a:r>
              <a:r>
                <a:rPr kumimoji="0" lang="en-US" altLang="zh-CN" sz="2800">
                  <a:solidFill>
                    <a:srgbClr val="000000"/>
                  </a:solidFill>
                </a:rPr>
                <a:t> </a:t>
              </a:r>
              <a:r>
                <a:rPr kumimoji="0" lang="zh-CN" altLang="en-US" sz="2800">
                  <a:solidFill>
                    <a:srgbClr val="000000"/>
                  </a:solidFill>
                </a:rPr>
                <a:t>磁</a:t>
              </a: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>
              <a:off x="135" y="2256"/>
              <a:ext cx="40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0" lang="en-US" altLang="zh-CN" sz="2800">
                  <a:solidFill>
                    <a:srgbClr val="000000"/>
                  </a:solidFill>
                  <a:latin typeface="Times New Roman" charset="0"/>
                </a:rPr>
                <a:t>1821 — 1831</a:t>
              </a:r>
              <a:r>
                <a:rPr kumimoji="0" lang="zh-CN" altLang="en-US" sz="2800">
                  <a:solidFill>
                    <a:srgbClr val="000000"/>
                  </a:solidFill>
                </a:rPr>
                <a:t>年：法拉第实验：磁 </a:t>
              </a:r>
              <a:r>
                <a:rPr kumimoji="0" lang="en-US" altLang="zh-CN" sz="2800">
                  <a:solidFill>
                    <a:srgbClr val="000000"/>
                  </a:solidFill>
                  <a:latin typeface="Times New Roman" charset="0"/>
                </a:rPr>
                <a:t>—</a:t>
              </a:r>
              <a:r>
                <a:rPr kumimoji="0" lang="en-US" altLang="zh-CN" sz="2800">
                  <a:solidFill>
                    <a:srgbClr val="000000"/>
                  </a:solidFill>
                </a:rPr>
                <a:t> </a:t>
              </a:r>
              <a:r>
                <a:rPr kumimoji="0" lang="zh-CN" altLang="en-US" sz="2800">
                  <a:solidFill>
                    <a:srgbClr val="000000"/>
                  </a:solidFill>
                </a:rPr>
                <a:t>电</a:t>
              </a:r>
            </a:p>
          </p:txBody>
        </p:sp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4176" y="2016"/>
              <a:ext cx="192" cy="480"/>
            </a:xfrm>
            <a:prstGeom prst="curvedLeftArrow">
              <a:avLst>
                <a:gd name="adj1" fmla="val 50000"/>
                <a:gd name="adj2" fmla="val 100000"/>
                <a:gd name="adj3" fmla="val 33333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3" name="Text Box 10"/>
            <p:cNvSpPr txBox="1">
              <a:spLocks noChangeArrowheads="1"/>
            </p:cNvSpPr>
            <p:nvPr/>
          </p:nvSpPr>
          <p:spPr bwMode="auto">
            <a:xfrm>
              <a:off x="4416" y="2016"/>
              <a:ext cx="7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0" lang="zh-CN" altLang="en-US" sz="2800">
                  <a:solidFill>
                    <a:srgbClr val="0000FF"/>
                  </a:solidFill>
                </a:rPr>
                <a:t>对称性</a:t>
              </a:r>
            </a:p>
          </p:txBody>
        </p:sp>
      </p:grpSp>
      <p:sp>
        <p:nvSpPr>
          <p:cNvPr id="16388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E6F7A93-E0D5-494D-99FA-D0EA07EA3FBA}" type="slidenum">
              <a:rPr kumimoji="0" lang="en-US" altLang="zh-CN" sz="1400"/>
              <a:pPr/>
              <a:t>2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122238"/>
            <a:ext cx="2730500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250825" y="0"/>
            <a:ext cx="568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解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:</a:t>
            </a:r>
          </a:p>
          <a:p>
            <a:pPr eaLnBrk="1" hangingPunct="1"/>
            <a:r>
              <a:rPr lang="en-US" altLang="zh-CN"/>
              <a:t>  </a:t>
            </a:r>
            <a:r>
              <a:rPr lang="zh-CN" altLang="en-US" sz="2800" b="1">
                <a:latin typeface="Times New Roman" charset="0"/>
              </a:rPr>
              <a:t>如果选择面法线垂直指向纸外： </a:t>
            </a:r>
          </a:p>
          <a:p>
            <a:pPr eaLnBrk="1" hangingPunct="1"/>
            <a:r>
              <a:rPr lang="zh-CN" altLang="en-US" sz="2800" b="1">
                <a:latin typeface="Times New Roman" charset="0"/>
              </a:rPr>
              <a:t> </a:t>
            </a:r>
            <a:r>
              <a:rPr lang="en-US" altLang="zh-CN" sz="2800" b="1">
                <a:latin typeface="Times New Roman" charset="0"/>
              </a:rPr>
              <a:t>A=</a:t>
            </a:r>
            <a:r>
              <a:rPr lang="el-GR" altLang="zh-CN" sz="2800" b="1">
                <a:latin typeface="Times New Roman" charset="0"/>
              </a:rPr>
              <a:t>π</a:t>
            </a:r>
            <a:r>
              <a:rPr lang="en-US" altLang="zh-CN" sz="2800" b="1">
                <a:latin typeface="Times New Roman" charset="0"/>
              </a:rPr>
              <a:t>r</a:t>
            </a:r>
            <a:r>
              <a:rPr lang="en-US" altLang="zh-CN" sz="2800" b="1" baseline="30000">
                <a:latin typeface="Times New Roman" charset="0"/>
              </a:rPr>
              <a:t>2</a:t>
            </a:r>
            <a:r>
              <a:rPr lang="en-US" altLang="zh-CN" sz="2800" b="1">
                <a:latin typeface="Times New Roman" charset="0"/>
              </a:rPr>
              <a:t>=0.322 m</a:t>
            </a:r>
            <a:r>
              <a:rPr lang="en-US" altLang="zh-CN" sz="2800" b="1" baseline="30000">
                <a:latin typeface="Times New Roman" charset="0"/>
              </a:rPr>
              <a:t>2</a:t>
            </a:r>
            <a:r>
              <a:rPr lang="en-US" altLang="zh-CN" sz="2800" b="1">
                <a:latin typeface="Times New Roman" charset="0"/>
              </a:rPr>
              <a:t>.</a:t>
            </a:r>
          </a:p>
        </p:txBody>
      </p:sp>
      <p:sp>
        <p:nvSpPr>
          <p:cNvPr id="35843" name="Line 7"/>
          <p:cNvSpPr>
            <a:spLocks noChangeShapeType="1"/>
          </p:cNvSpPr>
          <p:nvPr/>
        </p:nvSpPr>
        <p:spPr bwMode="auto">
          <a:xfrm flipV="1">
            <a:off x="8604250" y="944563"/>
            <a:ext cx="0" cy="5175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601663" y="1479550"/>
          <a:ext cx="6931025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4" imgW="2781300" imgH="673100" progId="Equation.DSMT4">
                  <p:embed/>
                </p:oleObj>
              </mc:Choice>
              <mc:Fallback>
                <p:oleObj name="Equation" r:id="rId4" imgW="27813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1479550"/>
                        <a:ext cx="6931025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250825" y="3382963"/>
            <a:ext cx="86423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感应电动势的方向是</a:t>
            </a:r>
            <a:r>
              <a:rPr lang="zh-CN" altLang="en-US" sz="2800" b="1">
                <a:solidFill>
                  <a:schemeClr val="accent2"/>
                </a:solidFill>
                <a:latin typeface="Times New Roman" charset="0"/>
              </a:rPr>
              <a:t>逆时针方向</a:t>
            </a:r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.</a:t>
            </a:r>
            <a:r>
              <a:rPr lang="en-US" altLang="zh-CN" sz="2800" b="1">
                <a:latin typeface="Times New Roman" charset="0"/>
              </a:rPr>
              <a:t>                           i=|</a:t>
            </a:r>
            <a:r>
              <a:rPr lang="el-GR" altLang="zh-CN" sz="3600" b="1">
                <a:latin typeface="Times New Roman" charset="0"/>
              </a:rPr>
              <a:t>ε</a:t>
            </a:r>
            <a:r>
              <a:rPr lang="en-US" altLang="zh-CN" sz="2800" b="1">
                <a:latin typeface="Times New Roman" charset="0"/>
              </a:rPr>
              <a:t>|/R=0.15A.</a:t>
            </a:r>
            <a:endParaRPr lang="el-GR" altLang="zh-CN" sz="2800" b="1">
              <a:latin typeface="Times New Roman" charset="0"/>
            </a:endParaRP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323850" y="4679950"/>
            <a:ext cx="85693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latin typeface="Times New Roman" charset="0"/>
              </a:rPr>
              <a:t>在 </a:t>
            </a:r>
            <a:r>
              <a:rPr kumimoji="0" lang="en-US" altLang="zh-CN" sz="2800" b="1">
                <a:latin typeface="Times New Roman" charset="0"/>
              </a:rPr>
              <a:t>t=2s, </a:t>
            </a:r>
            <a:r>
              <a:rPr kumimoji="0" lang="el-GR" altLang="zh-CN" sz="2800" b="1">
                <a:latin typeface="Times New Roman" charset="0"/>
                <a:cs typeface="Arial" charset="0"/>
              </a:rPr>
              <a:t>ε</a:t>
            </a:r>
            <a:r>
              <a:rPr kumimoji="0" lang="en-US" altLang="zh-CN" sz="2800" b="1" baseline="-25000">
                <a:latin typeface="Times New Roman" charset="0"/>
                <a:cs typeface="Arial" charset="0"/>
              </a:rPr>
              <a:t>2</a:t>
            </a:r>
            <a:r>
              <a:rPr kumimoji="0" lang="en-US" altLang="zh-CN" sz="2800" b="1">
                <a:latin typeface="Times New Roman" charset="0"/>
                <a:cs typeface="Arial" charset="0"/>
              </a:rPr>
              <a:t>=-1.03v, i=-0.37A,   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latin typeface="Times New Roman" charset="0"/>
                <a:cs typeface="Arial" charset="0"/>
              </a:rPr>
              <a:t>负号意味着感应电动势是</a:t>
            </a:r>
            <a:r>
              <a:rPr kumimoji="0" lang="zh-CN" altLang="en-US" sz="2800" b="1">
                <a:solidFill>
                  <a:schemeClr val="accent2"/>
                </a:solidFill>
                <a:latin typeface="Times New Roman" charset="0"/>
                <a:cs typeface="Arial" charset="0"/>
              </a:rPr>
              <a:t>顺时针</a:t>
            </a:r>
            <a:r>
              <a:rPr kumimoji="0" lang="zh-CN" altLang="en-US" sz="2800" b="1">
                <a:latin typeface="Times New Roman" charset="0"/>
                <a:cs typeface="Arial" charset="0"/>
              </a:rPr>
              <a:t>的</a:t>
            </a:r>
            <a:r>
              <a:rPr kumimoji="0" lang="en-US" altLang="zh-CN" sz="2800" b="1">
                <a:latin typeface="Times New Roman" charset="0"/>
                <a:cs typeface="Arial" charset="0"/>
              </a:rPr>
              <a:t>.</a:t>
            </a:r>
            <a:r>
              <a:rPr kumimoji="0" lang="en-US" altLang="zh-CN" sz="2800" b="1">
                <a:latin typeface="Times New Roman" charset="0"/>
              </a:rPr>
              <a:t> </a:t>
            </a:r>
          </a:p>
        </p:txBody>
      </p:sp>
      <p:sp>
        <p:nvSpPr>
          <p:cNvPr id="35847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5C61B94-7DEF-5F42-8EEB-B2138410F33E}" type="slidenum">
              <a:rPr kumimoji="0" lang="en-US" altLang="zh-CN" sz="1400"/>
              <a:pPr/>
              <a:t>20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2"/>
          <p:cNvSpPr txBox="1">
            <a:spLocks noChangeArrowheads="1"/>
          </p:cNvSpPr>
          <p:nvPr/>
        </p:nvSpPr>
        <p:spPr bwMode="auto">
          <a:xfrm>
            <a:off x="319088" y="0"/>
            <a:ext cx="1885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rgbClr val="CC0000"/>
                </a:solidFill>
                <a:latin typeface="Times New Roman" charset="0"/>
              </a:rPr>
              <a:t>   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charset="0"/>
              </a:rPr>
              <a:t>涡电流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90888" y="609600"/>
            <a:ext cx="5853112" cy="4724400"/>
            <a:chOff x="2121" y="912"/>
            <a:chExt cx="3687" cy="2976"/>
          </a:xfrm>
        </p:grpSpPr>
        <p:pic>
          <p:nvPicPr>
            <p:cNvPr id="36870" name="Picture 4" descr="影片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" y="960"/>
              <a:ext cx="3687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1" name="Rectangle 5"/>
            <p:cNvSpPr>
              <a:spLocks noChangeArrowheads="1"/>
            </p:cNvSpPr>
            <p:nvPr/>
          </p:nvSpPr>
          <p:spPr bwMode="auto">
            <a:xfrm>
              <a:off x="2320" y="912"/>
              <a:ext cx="3312" cy="29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19088" y="533400"/>
            <a:ext cx="33528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         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感应电流不仅能在导电回 路内出现， 而且当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charset="0"/>
              </a:rPr>
              <a:t>大块导体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与磁场有相对运动或处在变化的磁场中时，在这块导体中也会激起感应电流</a:t>
            </a: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.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这种在大块导体内流动的感应电流</a:t>
            </a: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,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叫做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charset="0"/>
              </a:rPr>
              <a:t>涡电流 </a:t>
            </a: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, 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简称涡流</a:t>
            </a: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.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319088" y="54102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  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应用     热效应、电磁阻尼效应</a:t>
            </a: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.</a:t>
            </a:r>
          </a:p>
        </p:txBody>
      </p:sp>
      <p:sp>
        <p:nvSpPr>
          <p:cNvPr id="36869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B83376A-D1F8-1D43-BE2F-93E08EDDEBE6}" type="slidenum">
              <a:rPr kumimoji="0" lang="en-US" altLang="zh-CN" sz="1400"/>
              <a:pPr/>
              <a:t>21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utoUpdateAnimBg="0"/>
      <p:bldP spid="19456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AutoShape 2"/>
          <p:cNvSpPr>
            <a:spLocks noChangeArrowheads="1"/>
          </p:cNvSpPr>
          <p:nvPr/>
        </p:nvSpPr>
        <p:spPr bwMode="auto">
          <a:xfrm>
            <a:off x="1547813" y="608013"/>
            <a:ext cx="2667000" cy="1981200"/>
          </a:xfrm>
          <a:prstGeom prst="cube">
            <a:avLst>
              <a:gd name="adj" fmla="val 48398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46138" y="836613"/>
            <a:ext cx="3140075" cy="1524000"/>
            <a:chOff x="518" y="1620"/>
            <a:chExt cx="1978" cy="960"/>
          </a:xfrm>
        </p:grpSpPr>
        <p:sp>
          <p:nvSpPr>
            <p:cNvPr id="37923" name="Line 4"/>
            <p:cNvSpPr>
              <a:spLocks noChangeShapeType="1"/>
            </p:cNvSpPr>
            <p:nvPr/>
          </p:nvSpPr>
          <p:spPr bwMode="auto">
            <a:xfrm>
              <a:off x="518" y="1908"/>
              <a:ext cx="1661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Line 5"/>
            <p:cNvSpPr>
              <a:spLocks noChangeShapeType="1"/>
            </p:cNvSpPr>
            <p:nvPr/>
          </p:nvSpPr>
          <p:spPr bwMode="auto">
            <a:xfrm>
              <a:off x="2179" y="1908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Line 6"/>
            <p:cNvSpPr>
              <a:spLocks noChangeShapeType="1"/>
            </p:cNvSpPr>
            <p:nvPr/>
          </p:nvSpPr>
          <p:spPr bwMode="auto">
            <a:xfrm>
              <a:off x="2285" y="1812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Line 7"/>
            <p:cNvSpPr>
              <a:spLocks noChangeShapeType="1"/>
            </p:cNvSpPr>
            <p:nvPr/>
          </p:nvSpPr>
          <p:spPr bwMode="auto">
            <a:xfrm>
              <a:off x="2390" y="1716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Line 8"/>
            <p:cNvSpPr>
              <a:spLocks noChangeShapeType="1"/>
            </p:cNvSpPr>
            <p:nvPr/>
          </p:nvSpPr>
          <p:spPr bwMode="auto">
            <a:xfrm>
              <a:off x="2496" y="1620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Line 9"/>
            <p:cNvSpPr>
              <a:spLocks noChangeShapeType="1"/>
            </p:cNvSpPr>
            <p:nvPr/>
          </p:nvSpPr>
          <p:spPr bwMode="auto">
            <a:xfrm>
              <a:off x="1282" y="1716"/>
              <a:ext cx="110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Line 10"/>
            <p:cNvSpPr>
              <a:spLocks noChangeShapeType="1"/>
            </p:cNvSpPr>
            <p:nvPr/>
          </p:nvSpPr>
          <p:spPr bwMode="auto">
            <a:xfrm>
              <a:off x="1176" y="1812"/>
              <a:ext cx="1109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Line 11"/>
            <p:cNvSpPr>
              <a:spLocks noChangeShapeType="1"/>
            </p:cNvSpPr>
            <p:nvPr/>
          </p:nvSpPr>
          <p:spPr bwMode="auto">
            <a:xfrm>
              <a:off x="1387" y="1620"/>
              <a:ext cx="1109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Line 12"/>
            <p:cNvSpPr>
              <a:spLocks noChangeShapeType="1"/>
            </p:cNvSpPr>
            <p:nvPr/>
          </p:nvSpPr>
          <p:spPr bwMode="auto">
            <a:xfrm>
              <a:off x="1387" y="1620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Line 13"/>
            <p:cNvSpPr>
              <a:spLocks noChangeShapeType="1"/>
            </p:cNvSpPr>
            <p:nvPr/>
          </p:nvSpPr>
          <p:spPr bwMode="auto">
            <a:xfrm>
              <a:off x="1282" y="1716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Line 14"/>
            <p:cNvSpPr>
              <a:spLocks noChangeShapeType="1"/>
            </p:cNvSpPr>
            <p:nvPr/>
          </p:nvSpPr>
          <p:spPr bwMode="auto">
            <a:xfrm>
              <a:off x="1176" y="1812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690563" y="889000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FFFF00"/>
                </a:solidFill>
                <a:latin typeface="Times New Roman" charset="0"/>
                <a:ea typeface="楷体_GB2312" charset="0"/>
                <a:cs typeface="楷体_GB2312" charset="0"/>
              </a:rPr>
              <a:t>交变电流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1700213" y="1674813"/>
            <a:ext cx="1447800" cy="8382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1928813" y="1827213"/>
            <a:ext cx="990600" cy="5334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2157413" y="1979613"/>
            <a:ext cx="533400" cy="2286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1066800" y="4357688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FF9900"/>
                </a:solidFill>
                <a:latin typeface="Times New Roman" charset="0"/>
              </a:rPr>
              <a:t>高频感应加热原理</a:t>
            </a:r>
          </a:p>
        </p:txBody>
      </p:sp>
      <p:sp>
        <p:nvSpPr>
          <p:cNvPr id="184340" name="AutoShape 20"/>
          <p:cNvSpPr>
            <a:spLocks noChangeArrowheads="1"/>
          </p:cNvSpPr>
          <p:nvPr/>
        </p:nvSpPr>
        <p:spPr bwMode="auto">
          <a:xfrm>
            <a:off x="5319713" y="1293813"/>
            <a:ext cx="2667000" cy="1295400"/>
          </a:xfrm>
          <a:prstGeom prst="cube">
            <a:avLst>
              <a:gd name="adj" fmla="val 7406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84341" name="AutoShape 21"/>
          <p:cNvSpPr>
            <a:spLocks noChangeArrowheads="1"/>
          </p:cNvSpPr>
          <p:nvPr/>
        </p:nvSpPr>
        <p:spPr bwMode="auto">
          <a:xfrm>
            <a:off x="5319713" y="989013"/>
            <a:ext cx="2667000" cy="1295400"/>
          </a:xfrm>
          <a:prstGeom prst="cube">
            <a:avLst>
              <a:gd name="adj" fmla="val 7406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84342" name="AutoShape 22"/>
          <p:cNvSpPr>
            <a:spLocks noChangeArrowheads="1"/>
          </p:cNvSpPr>
          <p:nvPr/>
        </p:nvSpPr>
        <p:spPr bwMode="auto">
          <a:xfrm>
            <a:off x="5319713" y="684213"/>
            <a:ext cx="2667000" cy="1295400"/>
          </a:xfrm>
          <a:prstGeom prst="cube">
            <a:avLst>
              <a:gd name="adj" fmla="val 7406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557713" y="836613"/>
            <a:ext cx="3200400" cy="1524000"/>
            <a:chOff x="912" y="1536"/>
            <a:chExt cx="1920" cy="960"/>
          </a:xfrm>
        </p:grpSpPr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>
              <a:off x="912" y="1824"/>
              <a:ext cx="1632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Line 25"/>
            <p:cNvSpPr>
              <a:spLocks noChangeShapeType="1"/>
            </p:cNvSpPr>
            <p:nvPr/>
          </p:nvSpPr>
          <p:spPr bwMode="auto">
            <a:xfrm>
              <a:off x="2544" y="1824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>
              <a:off x="2640" y="1728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Line 27"/>
            <p:cNvSpPr>
              <a:spLocks noChangeShapeType="1"/>
            </p:cNvSpPr>
            <p:nvPr/>
          </p:nvSpPr>
          <p:spPr bwMode="auto">
            <a:xfrm>
              <a:off x="2736" y="1632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>
              <a:off x="2832" y="1536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Line 29"/>
            <p:cNvSpPr>
              <a:spLocks noChangeShapeType="1"/>
            </p:cNvSpPr>
            <p:nvPr/>
          </p:nvSpPr>
          <p:spPr bwMode="auto">
            <a:xfrm>
              <a:off x="1728" y="1632"/>
              <a:ext cx="100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Line 30"/>
            <p:cNvSpPr>
              <a:spLocks noChangeShapeType="1"/>
            </p:cNvSpPr>
            <p:nvPr/>
          </p:nvSpPr>
          <p:spPr bwMode="auto">
            <a:xfrm>
              <a:off x="1632" y="1728"/>
              <a:ext cx="100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Line 31"/>
            <p:cNvSpPr>
              <a:spLocks noChangeShapeType="1"/>
            </p:cNvSpPr>
            <p:nvPr/>
          </p:nvSpPr>
          <p:spPr bwMode="auto">
            <a:xfrm>
              <a:off x="1824" y="1536"/>
              <a:ext cx="100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Line 32"/>
            <p:cNvSpPr>
              <a:spLocks noChangeShapeType="1"/>
            </p:cNvSpPr>
            <p:nvPr/>
          </p:nvSpPr>
          <p:spPr bwMode="auto">
            <a:xfrm>
              <a:off x="1824" y="1536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Line 33"/>
            <p:cNvSpPr>
              <a:spLocks noChangeShapeType="1"/>
            </p:cNvSpPr>
            <p:nvPr/>
          </p:nvSpPr>
          <p:spPr bwMode="auto">
            <a:xfrm>
              <a:off x="1728" y="1632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Line 34"/>
            <p:cNvSpPr>
              <a:spLocks noChangeShapeType="1"/>
            </p:cNvSpPr>
            <p:nvPr/>
          </p:nvSpPr>
          <p:spPr bwMode="auto">
            <a:xfrm>
              <a:off x="1632" y="1728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55" name="Rectangle 35"/>
          <p:cNvSpPr>
            <a:spLocks noChangeArrowheads="1"/>
          </p:cNvSpPr>
          <p:nvPr/>
        </p:nvSpPr>
        <p:spPr bwMode="auto">
          <a:xfrm>
            <a:off x="4500563" y="908050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FFFF00"/>
                </a:solidFill>
                <a:latin typeface="Times New Roman" charset="0"/>
                <a:ea typeface="楷体_GB2312" charset="0"/>
                <a:cs typeface="楷体_GB2312" charset="0"/>
              </a:rPr>
              <a:t>交变电流</a:t>
            </a:r>
          </a:p>
        </p:txBody>
      </p:sp>
      <p:sp>
        <p:nvSpPr>
          <p:cNvPr id="184356" name="Rectangle 36"/>
          <p:cNvSpPr>
            <a:spLocks noChangeArrowheads="1"/>
          </p:cNvSpPr>
          <p:nvPr/>
        </p:nvSpPr>
        <p:spPr bwMode="auto">
          <a:xfrm>
            <a:off x="5472113" y="1751013"/>
            <a:ext cx="1371600" cy="1524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84357" name="Rectangle 37"/>
          <p:cNvSpPr>
            <a:spLocks noChangeArrowheads="1"/>
          </p:cNvSpPr>
          <p:nvPr/>
        </p:nvSpPr>
        <p:spPr bwMode="auto">
          <a:xfrm>
            <a:off x="5472113" y="2055813"/>
            <a:ext cx="1371600" cy="1524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84358" name="Rectangle 38"/>
          <p:cNvSpPr>
            <a:spLocks noChangeArrowheads="1"/>
          </p:cNvSpPr>
          <p:nvPr/>
        </p:nvSpPr>
        <p:spPr bwMode="auto">
          <a:xfrm>
            <a:off x="5472113" y="2360613"/>
            <a:ext cx="1371600" cy="1524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84359" name="Rectangle 39"/>
          <p:cNvSpPr>
            <a:spLocks noChangeArrowheads="1"/>
          </p:cNvSpPr>
          <p:nvPr/>
        </p:nvSpPr>
        <p:spPr bwMode="auto">
          <a:xfrm>
            <a:off x="4379913" y="4357688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charset="0"/>
              </a:rPr>
              <a:t>减小电流截面，减少涡流损耗</a:t>
            </a:r>
          </a:p>
        </p:txBody>
      </p:sp>
      <p:sp>
        <p:nvSpPr>
          <p:cNvPr id="184360" name="AutoShape 40"/>
          <p:cNvSpPr>
            <a:spLocks noChangeArrowheads="1"/>
          </p:cNvSpPr>
          <p:nvPr/>
        </p:nvSpPr>
        <p:spPr bwMode="auto">
          <a:xfrm>
            <a:off x="2065338" y="2921000"/>
            <a:ext cx="901700" cy="706438"/>
          </a:xfrm>
          <a:prstGeom prst="wedgeRectCallout">
            <a:avLst>
              <a:gd name="adj1" fmla="val -12500"/>
              <a:gd name="adj2" fmla="val 30000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kumimoji="1" lang="zh-CN" altLang="en-US" sz="2000" b="1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整块</a:t>
            </a:r>
          </a:p>
          <a:p>
            <a:pPr algn="ctr" eaLnBrk="1" hangingPunct="1"/>
            <a:r>
              <a:rPr kumimoji="1" lang="zh-CN" altLang="en-US" sz="2000" b="1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铁心</a:t>
            </a:r>
          </a:p>
        </p:txBody>
      </p:sp>
      <p:sp>
        <p:nvSpPr>
          <p:cNvPr id="184361" name="AutoShape 41"/>
          <p:cNvSpPr>
            <a:spLocks noChangeArrowheads="1"/>
          </p:cNvSpPr>
          <p:nvPr/>
        </p:nvSpPr>
        <p:spPr bwMode="auto">
          <a:xfrm>
            <a:off x="5449888" y="2884488"/>
            <a:ext cx="1262062" cy="747712"/>
          </a:xfrm>
          <a:prstGeom prst="wedgeRectCallout">
            <a:avLst>
              <a:gd name="adj1" fmla="val 14907"/>
              <a:gd name="adj2" fmla="val 40657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kumimoji="1" lang="zh-CN" altLang="en-US" sz="2000" b="1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彼此绝缘的薄片</a:t>
            </a:r>
          </a:p>
        </p:txBody>
      </p:sp>
      <p:sp>
        <p:nvSpPr>
          <p:cNvPr id="184362" name="Text Box 42"/>
          <p:cNvSpPr txBox="1">
            <a:spLocks noChangeArrowheads="1"/>
          </p:cNvSpPr>
          <p:nvPr/>
        </p:nvSpPr>
        <p:spPr bwMode="auto">
          <a:xfrm>
            <a:off x="468313" y="115888"/>
            <a:ext cx="2339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Times New Roman" charset="0"/>
              </a:rPr>
              <a:t>涡流</a:t>
            </a:r>
          </a:p>
        </p:txBody>
      </p:sp>
      <p:sp>
        <p:nvSpPr>
          <p:cNvPr id="184363" name="Rectangle 43"/>
          <p:cNvSpPr>
            <a:spLocks noChangeArrowheads="1"/>
          </p:cNvSpPr>
          <p:nvPr/>
        </p:nvSpPr>
        <p:spPr bwMode="auto">
          <a:xfrm>
            <a:off x="4090988" y="4214813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000" b="1">
                <a:solidFill>
                  <a:srgbClr val="FFFF66"/>
                </a:solidFill>
                <a:latin typeface="Times New Roman" charset="0"/>
              </a:rPr>
              <a:t>•</a:t>
            </a:r>
            <a:endParaRPr lang="en-US" altLang="zh-CN" sz="24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84364" name="Rectangle 44"/>
          <p:cNvSpPr>
            <a:spLocks noChangeArrowheads="1"/>
          </p:cNvSpPr>
          <p:nvPr/>
        </p:nvSpPr>
        <p:spPr bwMode="auto">
          <a:xfrm>
            <a:off x="779463" y="4214813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000" b="1">
                <a:solidFill>
                  <a:srgbClr val="FFFF66"/>
                </a:solidFill>
                <a:latin typeface="Times New Roman" charset="0"/>
              </a:rPr>
              <a:t>•</a:t>
            </a:r>
            <a:endParaRPr lang="en-US" altLang="zh-CN" sz="2400" b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7911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1AD137A-E839-4C48-9B27-149ECFDF843E}" type="slidenum">
              <a:rPr kumimoji="0" lang="en-US" altLang="zh-CN" sz="1400"/>
              <a:pPr/>
              <a:t>22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3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300"/>
                                        <p:tgtEl>
                                          <p:spTgt spid="1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6" dur="300"/>
                                        <p:tgtEl>
                                          <p:spTgt spid="1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4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4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4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4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nimBg="1"/>
      <p:bldP spid="184335" grpId="0" autoUpdateAnimBg="0"/>
      <p:bldP spid="184336" grpId="0" animBg="1"/>
      <p:bldP spid="184337" grpId="0" animBg="1"/>
      <p:bldP spid="184338" grpId="0" animBg="1"/>
      <p:bldP spid="184339" grpId="0" autoUpdateAnimBg="0"/>
      <p:bldP spid="184340" grpId="0" animBg="1"/>
      <p:bldP spid="184341" grpId="0" animBg="1"/>
      <p:bldP spid="184342" grpId="0" animBg="1"/>
      <p:bldP spid="184355" grpId="0" autoUpdateAnimBg="0"/>
      <p:bldP spid="184356" grpId="0" animBg="1"/>
      <p:bldP spid="184357" grpId="0" animBg="1"/>
      <p:bldP spid="184358" grpId="0" animBg="1"/>
      <p:bldP spid="184359" grpId="0" autoUpdateAnimBg="0"/>
      <p:bldP spid="184360" grpId="0" animBg="1" autoUpdateAnimBg="0"/>
      <p:bldP spid="184361" grpId="0" animBg="1" autoUpdateAnimBg="0"/>
      <p:bldP spid="184362" grpId="0" autoUpdateAnimBg="0"/>
      <p:bldP spid="184363" grpId="0" autoUpdateAnimBg="0"/>
      <p:bldP spid="18436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1773238"/>
            <a:ext cx="8077200" cy="2228850"/>
            <a:chOff x="432" y="449"/>
            <a:chExt cx="5088" cy="1404"/>
          </a:xfrm>
        </p:grpSpPr>
        <p:sp>
          <p:nvSpPr>
            <p:cNvPr id="38920" name="Text Box 5"/>
            <p:cNvSpPr txBox="1">
              <a:spLocks noChangeArrowheads="1"/>
            </p:cNvSpPr>
            <p:nvPr/>
          </p:nvSpPr>
          <p:spPr bwMode="auto">
            <a:xfrm>
              <a:off x="432" y="449"/>
              <a:ext cx="5088" cy="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引起磁通量变化的原因</a:t>
              </a:r>
              <a:endParaRPr lang="zh-CN" altLang="en-US" sz="2800" b="1">
                <a:solidFill>
                  <a:srgbClr val="A50021"/>
                </a:solidFill>
                <a:latin typeface="Times New Roman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A50021"/>
                  </a:solidFill>
                  <a:latin typeface="Times New Roman" charset="0"/>
                </a:rPr>
                <a:t>        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charset="0"/>
                </a:rPr>
                <a:t>1</a:t>
              </a:r>
              <a:r>
                <a:rPr lang="zh-CN" altLang="en-US" sz="2800" b="1">
                  <a:latin typeface="Times New Roman" charset="0"/>
                </a:rPr>
                <a:t>）稳恒磁场中的导体运动 </a:t>
              </a:r>
              <a:r>
                <a:rPr lang="en-US" altLang="zh-CN" sz="2800" b="1">
                  <a:latin typeface="Times New Roman" charset="0"/>
                </a:rPr>
                <a:t>,    </a:t>
              </a:r>
              <a:r>
                <a:rPr lang="zh-CN" altLang="en-US" sz="2800" b="1">
                  <a:latin typeface="Times New Roman" charset="0"/>
                </a:rPr>
                <a:t>或者回路面积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变化、取向变化等                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charset="0"/>
                </a:rPr>
                <a:t>动生电动势   </a:t>
              </a:r>
              <a:br>
                <a:rPr lang="zh-CN" altLang="en-US" sz="2800" b="1">
                  <a:solidFill>
                    <a:srgbClr val="FF0000"/>
                  </a:solidFill>
                  <a:latin typeface="Times New Roman" charset="0"/>
                </a:rPr>
              </a:br>
              <a:r>
                <a:rPr lang="zh-CN" altLang="en-US" sz="2800" b="1">
                  <a:solidFill>
                    <a:srgbClr val="FF0000"/>
                  </a:solidFill>
                  <a:latin typeface="Times New Roman" charset="0"/>
                </a:rPr>
                <a:t>                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charset="0"/>
                  <a:ea typeface="楷体" charset="0"/>
                  <a:cs typeface="楷体" charset="0"/>
                </a:rPr>
                <a:t>其非静电力为洛伦兹力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charset="0"/>
                </a:rPr>
                <a:t>     </a:t>
              </a:r>
            </a:p>
          </p:txBody>
        </p:sp>
        <p:sp>
          <p:nvSpPr>
            <p:cNvPr id="38921" name="AutoShape 6"/>
            <p:cNvSpPr>
              <a:spLocks noChangeArrowheads="1"/>
            </p:cNvSpPr>
            <p:nvPr/>
          </p:nvSpPr>
          <p:spPr bwMode="auto">
            <a:xfrm>
              <a:off x="2400" y="1361"/>
              <a:ext cx="720" cy="144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FFCC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57300" y="4189413"/>
            <a:ext cx="7478713" cy="946150"/>
            <a:chOff x="905" y="1792"/>
            <a:chExt cx="4711" cy="596"/>
          </a:xfrm>
        </p:grpSpPr>
        <p:sp>
          <p:nvSpPr>
            <p:cNvPr id="38918" name="AutoShape 8"/>
            <p:cNvSpPr>
              <a:spLocks noChangeArrowheads="1"/>
            </p:cNvSpPr>
            <p:nvPr/>
          </p:nvSpPr>
          <p:spPr bwMode="auto">
            <a:xfrm>
              <a:off x="3449" y="1872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8919" name="Rectangle 9"/>
            <p:cNvSpPr>
              <a:spLocks noChangeArrowheads="1"/>
            </p:cNvSpPr>
            <p:nvPr/>
          </p:nvSpPr>
          <p:spPr bwMode="auto">
            <a:xfrm>
              <a:off x="905" y="1792"/>
              <a:ext cx="471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b="1">
                  <a:solidFill>
                    <a:srgbClr val="CC0000"/>
                  </a:solidFill>
                  <a:latin typeface="Times New Roman" charset="0"/>
                </a:rPr>
                <a:t>2</a:t>
              </a:r>
              <a:r>
                <a:rPr kumimoji="1" lang="zh-CN" altLang="en-US" sz="2800" b="1">
                  <a:latin typeface="Times New Roman" charset="0"/>
                </a:rPr>
                <a:t>）导体不动，磁场变化              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charset="0"/>
                </a:rPr>
                <a:t>感生电动势</a:t>
              </a:r>
            </a:p>
            <a:p>
              <a:pPr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Times New Roman" charset="0"/>
                </a:rPr>
                <a:t>           </a:t>
              </a:r>
              <a:r>
                <a:rPr kumimoji="1" lang="zh-CN" altLang="en-US" sz="2800" b="1">
                  <a:solidFill>
                    <a:srgbClr val="0000FF"/>
                  </a:solidFill>
                  <a:latin typeface="楷体" charset="0"/>
                  <a:ea typeface="楷体" charset="0"/>
                  <a:cs typeface="楷体" charset="0"/>
                </a:rPr>
                <a:t>其非静电力为涡旋电场力 </a:t>
              </a:r>
            </a:p>
          </p:txBody>
        </p:sp>
      </p:grpSp>
      <p:sp>
        <p:nvSpPr>
          <p:cNvPr id="38915" name="Text Box 35"/>
          <p:cNvSpPr txBox="1">
            <a:spLocks noChangeArrowheads="1"/>
          </p:cNvSpPr>
          <p:nvPr/>
        </p:nvSpPr>
        <p:spPr bwMode="auto">
          <a:xfrm>
            <a:off x="2771775" y="0"/>
            <a:ext cx="3529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3600" b="1">
                <a:latin typeface="Symbol" charset="0"/>
              </a:rPr>
              <a:t>6.2 </a:t>
            </a:r>
            <a:r>
              <a:rPr kumimoji="0" lang="zh-CN" altLang="en-US" sz="3600" b="1">
                <a:latin typeface="Symbol" charset="0"/>
              </a:rPr>
              <a:t>感应电动势</a:t>
            </a:r>
          </a:p>
        </p:txBody>
      </p:sp>
      <p:sp>
        <p:nvSpPr>
          <p:cNvPr id="188452" name="Rectangle 36"/>
          <p:cNvSpPr>
            <a:spLocks noChangeArrowheads="1"/>
          </p:cNvSpPr>
          <p:nvPr/>
        </p:nvSpPr>
        <p:spPr bwMode="auto">
          <a:xfrm>
            <a:off x="684213" y="908050"/>
            <a:ext cx="55451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600" b="1">
                <a:solidFill>
                  <a:srgbClr val="FF0000"/>
                </a:solidFill>
                <a:ea typeface="楷体" charset="0"/>
                <a:cs typeface="楷体" charset="0"/>
              </a:rPr>
              <a:t>磁通量的变化引起电动势</a:t>
            </a:r>
          </a:p>
        </p:txBody>
      </p:sp>
      <p:sp>
        <p:nvSpPr>
          <p:cNvPr id="38917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BB87673-B730-934C-BB00-A8E9E1CEE43B}" type="slidenum">
              <a:rPr kumimoji="0" lang="en-US" altLang="zh-CN" sz="1400"/>
              <a:pPr/>
              <a:t>23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272088" y="1335088"/>
            <a:ext cx="3429000" cy="2819400"/>
            <a:chOff x="3264" y="1200"/>
            <a:chExt cx="2160" cy="1776"/>
          </a:xfrm>
        </p:grpSpPr>
        <p:grpSp>
          <p:nvGrpSpPr>
            <p:cNvPr id="39964" name="Group 37"/>
            <p:cNvGrpSpPr>
              <a:grpSpLocks/>
            </p:cNvGrpSpPr>
            <p:nvPr/>
          </p:nvGrpSpPr>
          <p:grpSpPr bwMode="auto">
            <a:xfrm>
              <a:off x="3264" y="1200"/>
              <a:ext cx="2160" cy="1776"/>
              <a:chOff x="3264" y="1200"/>
              <a:chExt cx="2160" cy="1776"/>
            </a:xfrm>
          </p:grpSpPr>
          <p:sp>
            <p:nvSpPr>
              <p:cNvPr id="39967" name="Rectangle 38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2160" cy="17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grpSp>
            <p:nvGrpSpPr>
              <p:cNvPr id="39968" name="Group 39"/>
              <p:cNvGrpSpPr>
                <a:grpSpLocks/>
              </p:cNvGrpSpPr>
              <p:nvPr/>
            </p:nvGrpSpPr>
            <p:grpSpPr bwMode="auto">
              <a:xfrm>
                <a:off x="3360" y="1200"/>
                <a:ext cx="2064" cy="1668"/>
                <a:chOff x="3312" y="1200"/>
                <a:chExt cx="2064" cy="1668"/>
              </a:xfrm>
            </p:grpSpPr>
            <p:sp>
              <p:nvSpPr>
                <p:cNvPr id="39969" name="Rectangle 40"/>
                <p:cNvSpPr>
                  <a:spLocks noChangeArrowheads="1"/>
                </p:cNvSpPr>
                <p:nvPr/>
              </p:nvSpPr>
              <p:spPr bwMode="auto">
                <a:xfrm>
                  <a:off x="3312" y="1200"/>
                  <a:ext cx="2064" cy="16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3333CC"/>
                      </a:solidFill>
                      <a:latin typeface="Times New Roman" charset="0"/>
                    </a:rPr>
                    <a:t>+    +    +    +    +    +    +    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3333CC"/>
                      </a:solidFill>
                      <a:latin typeface="Times New Roman" charset="0"/>
                    </a:rPr>
                    <a:t>+    +    +    +    +    +    +    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3333CC"/>
                      </a:solidFill>
                      <a:latin typeface="Times New Roman" charset="0"/>
                    </a:rPr>
                    <a:t>+    +    +    +    +    +    +    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3333CC"/>
                      </a:solidFill>
                      <a:latin typeface="Times New Roman" charset="0"/>
                    </a:rPr>
                    <a:t>+    +    +    +    +    +    +    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3333CC"/>
                      </a:solidFill>
                      <a:latin typeface="Times New Roman" charset="0"/>
                    </a:rPr>
                    <a:t>+    +    +    +    +    +    +    </a:t>
                  </a:r>
                </a:p>
              </p:txBody>
            </p:sp>
            <p:sp>
              <p:nvSpPr>
                <p:cNvPr id="39970" name="AutoShape 41"/>
                <p:cNvSpPr>
                  <a:spLocks noChangeArrowheads="1"/>
                </p:cNvSpPr>
                <p:nvPr/>
              </p:nvSpPr>
              <p:spPr bwMode="auto">
                <a:xfrm>
                  <a:off x="4080" y="1440"/>
                  <a:ext cx="240" cy="1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9971" name="Line 42"/>
                <p:cNvSpPr>
                  <a:spLocks noChangeShapeType="1"/>
                </p:cNvSpPr>
                <p:nvPr/>
              </p:nvSpPr>
              <p:spPr bwMode="auto">
                <a:xfrm>
                  <a:off x="4320" y="2016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9972" name="Object 43"/>
                <p:cNvGraphicFramePr>
                  <a:graphicFrameLocks noChangeAspect="1"/>
                </p:cNvGraphicFramePr>
                <p:nvPr/>
              </p:nvGraphicFramePr>
              <p:xfrm>
                <a:off x="4840" y="1864"/>
                <a:ext cx="280" cy="3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31" name="Equation" r:id="rId3" imgW="126725" imgH="177415" progId="Equation.3">
                        <p:embed/>
                      </p:oleObj>
                    </mc:Choice>
                    <mc:Fallback>
                      <p:oleObj name="Equation" r:id="rId3" imgW="126725" imgH="177415" progId="Equation.3">
                        <p:embed/>
                        <p:pic>
                          <p:nvPicPr>
                            <p:cNvPr id="0" name="Object 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0" y="1864"/>
                              <a:ext cx="280" cy="3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973" name="Object 44"/>
                <p:cNvGraphicFramePr>
                  <a:graphicFrameLocks noChangeAspect="1"/>
                </p:cNvGraphicFramePr>
                <p:nvPr/>
              </p:nvGraphicFramePr>
              <p:xfrm>
                <a:off x="3408" y="1296"/>
                <a:ext cx="262" cy="3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32" name="Equation" r:id="rId5" imgW="215619" imgH="266353" progId="Equation.3">
                        <p:embed/>
                      </p:oleObj>
                    </mc:Choice>
                    <mc:Fallback>
                      <p:oleObj name="Equation" r:id="rId5" imgW="215619" imgH="266353" progId="Equation.3">
                        <p:embed/>
                        <p:pic>
                          <p:nvPicPr>
                            <p:cNvPr id="0" name="Object 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1296"/>
                              <a:ext cx="262" cy="3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39965" name="Text Box 45"/>
            <p:cNvSpPr txBox="1">
              <a:spLocks noChangeArrowheads="1"/>
            </p:cNvSpPr>
            <p:nvPr/>
          </p:nvSpPr>
          <p:spPr bwMode="auto">
            <a:xfrm>
              <a:off x="4128" y="259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 i="1">
                  <a:solidFill>
                    <a:srgbClr val="1C1C1C"/>
                  </a:solidFill>
                  <a:latin typeface="Times New Roman" charset="0"/>
                </a:rPr>
                <a:t>O</a:t>
              </a:r>
            </a:p>
          </p:txBody>
        </p:sp>
        <p:sp>
          <p:nvSpPr>
            <p:cNvPr id="39966" name="Text Box 46"/>
            <p:cNvSpPr txBox="1">
              <a:spLocks noChangeArrowheads="1"/>
            </p:cNvSpPr>
            <p:nvPr/>
          </p:nvSpPr>
          <p:spPr bwMode="auto">
            <a:xfrm>
              <a:off x="4032" y="120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 i="1">
                  <a:solidFill>
                    <a:srgbClr val="1C1C1C"/>
                  </a:solidFill>
                  <a:latin typeface="Times New Roman" charset="0"/>
                </a:rPr>
                <a:t>P</a:t>
              </a:r>
            </a:p>
          </p:txBody>
        </p:sp>
      </p:grpSp>
      <p:sp>
        <p:nvSpPr>
          <p:cNvPr id="39938" name="Text Box 50"/>
          <p:cNvSpPr txBox="1">
            <a:spLocks noChangeArrowheads="1"/>
          </p:cNvSpPr>
          <p:nvPr/>
        </p:nvSpPr>
        <p:spPr bwMode="auto">
          <a:xfrm>
            <a:off x="395288" y="11588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Times New Roman" charset="0"/>
              </a:rPr>
              <a:t> I. </a:t>
            </a:r>
            <a:r>
              <a:rPr lang="zh-CN" altLang="en-US" sz="2800" b="1">
                <a:solidFill>
                  <a:srgbClr val="CC0000"/>
                </a:solidFill>
                <a:latin typeface="Times New Roman" charset="0"/>
              </a:rPr>
              <a:t>动生电动势</a:t>
            </a: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1004888" y="649288"/>
            <a:ext cx="7562850" cy="519112"/>
            <a:chOff x="576" y="777"/>
            <a:chExt cx="4764" cy="327"/>
          </a:xfrm>
        </p:grpSpPr>
        <p:sp>
          <p:nvSpPr>
            <p:cNvPr id="39962" name="Text Box 52"/>
            <p:cNvSpPr txBox="1">
              <a:spLocks noChangeArrowheads="1"/>
            </p:cNvSpPr>
            <p:nvPr/>
          </p:nvSpPr>
          <p:spPr bwMode="auto">
            <a:xfrm>
              <a:off x="576" y="777"/>
              <a:ext cx="47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latin typeface="Times New Roman" charset="0"/>
                </a:rPr>
                <a:t>动生电动势的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非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charset="0"/>
                </a:rPr>
                <a:t>静电力场来源               洛伦兹力</a:t>
              </a:r>
            </a:p>
          </p:txBody>
        </p:sp>
        <p:sp>
          <p:nvSpPr>
            <p:cNvPr id="39963" name="AutoShape 53"/>
            <p:cNvSpPr>
              <a:spLocks noChangeArrowheads="1"/>
            </p:cNvSpPr>
            <p:nvPr/>
          </p:nvSpPr>
          <p:spPr bwMode="auto">
            <a:xfrm>
              <a:off x="3744" y="864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EB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6719888" y="2401888"/>
            <a:ext cx="285750" cy="457200"/>
            <a:chOff x="3360" y="3312"/>
            <a:chExt cx="180" cy="288"/>
          </a:xfrm>
        </p:grpSpPr>
        <p:sp>
          <p:nvSpPr>
            <p:cNvPr id="39960" name="Oval 55"/>
            <p:cNvSpPr>
              <a:spLocks noChangeArrowheads="1"/>
            </p:cNvSpPr>
            <p:nvPr/>
          </p:nvSpPr>
          <p:spPr bwMode="auto">
            <a:xfrm>
              <a:off x="3360" y="3408"/>
              <a:ext cx="144" cy="14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9961" name="Text Box 56"/>
            <p:cNvSpPr txBox="1">
              <a:spLocks noChangeArrowheads="1"/>
            </p:cNvSpPr>
            <p:nvPr/>
          </p:nvSpPr>
          <p:spPr bwMode="auto">
            <a:xfrm>
              <a:off x="3360" y="3312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charset="0"/>
                </a:rPr>
                <a:t>-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034088" y="2782888"/>
            <a:ext cx="762000" cy="939800"/>
            <a:chOff x="3696" y="2112"/>
            <a:chExt cx="480" cy="592"/>
          </a:xfrm>
        </p:grpSpPr>
        <p:sp>
          <p:nvSpPr>
            <p:cNvPr id="39958" name="Line 58"/>
            <p:cNvSpPr>
              <a:spLocks noChangeShapeType="1"/>
            </p:cNvSpPr>
            <p:nvPr/>
          </p:nvSpPr>
          <p:spPr bwMode="auto">
            <a:xfrm>
              <a:off x="4176" y="2112"/>
              <a:ext cx="0" cy="336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59" name="Object 59"/>
            <p:cNvGraphicFramePr>
              <a:graphicFrameLocks noChangeAspect="1"/>
            </p:cNvGraphicFramePr>
            <p:nvPr/>
          </p:nvGraphicFramePr>
          <p:xfrm>
            <a:off x="3696" y="2268"/>
            <a:ext cx="38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3" name="Equation" r:id="rId7" imgW="203112" imgH="228501" progId="Equation.3">
                    <p:embed/>
                  </p:oleObj>
                </mc:Choice>
                <mc:Fallback>
                  <p:oleObj name="Equation" r:id="rId7" imgW="203112" imgH="228501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68"/>
                          <a:ext cx="387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6567488" y="1639888"/>
            <a:ext cx="539750" cy="2057400"/>
            <a:chOff x="480" y="1584"/>
            <a:chExt cx="340" cy="1296"/>
          </a:xfrm>
        </p:grpSpPr>
        <p:sp>
          <p:nvSpPr>
            <p:cNvPr id="39956" name="Text Box 61"/>
            <p:cNvSpPr txBox="1">
              <a:spLocks noChangeArrowheads="1"/>
            </p:cNvSpPr>
            <p:nvPr/>
          </p:nvSpPr>
          <p:spPr bwMode="auto">
            <a:xfrm>
              <a:off x="528" y="2592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  <a:latin typeface="Times New Roman" charset="0"/>
                </a:rPr>
                <a:t>- -</a:t>
              </a:r>
            </a:p>
          </p:txBody>
        </p:sp>
        <p:sp>
          <p:nvSpPr>
            <p:cNvPr id="39957" name="Text Box 62"/>
            <p:cNvSpPr txBox="1">
              <a:spLocks noChangeArrowheads="1"/>
            </p:cNvSpPr>
            <p:nvPr/>
          </p:nvSpPr>
          <p:spPr bwMode="auto">
            <a:xfrm>
              <a:off x="480" y="1584"/>
              <a:ext cx="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charset="0"/>
                </a:rPr>
                <a:t>++</a:t>
              </a:r>
              <a:endParaRPr lang="en-US" altLang="zh-CN" b="1">
                <a:latin typeface="Times New Roman" charset="0"/>
              </a:endParaRP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6110288" y="1792288"/>
            <a:ext cx="685800" cy="762000"/>
            <a:chOff x="3744" y="1488"/>
            <a:chExt cx="432" cy="480"/>
          </a:xfrm>
        </p:grpSpPr>
        <p:sp>
          <p:nvSpPr>
            <p:cNvPr id="39954" name="Line 64"/>
            <p:cNvSpPr>
              <a:spLocks noChangeShapeType="1"/>
            </p:cNvSpPr>
            <p:nvPr/>
          </p:nvSpPr>
          <p:spPr bwMode="auto">
            <a:xfrm flipV="1">
              <a:off x="4176" y="1632"/>
              <a:ext cx="0" cy="33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55" name="Object 65"/>
            <p:cNvGraphicFramePr>
              <a:graphicFrameLocks noChangeAspect="1"/>
            </p:cNvGraphicFramePr>
            <p:nvPr/>
          </p:nvGraphicFramePr>
          <p:xfrm>
            <a:off x="3744" y="1488"/>
            <a:ext cx="339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4" name="Equation" r:id="rId9" imgW="177646" imgH="241091" progId="Equation.3">
                    <p:embed/>
                  </p:oleObj>
                </mc:Choice>
                <mc:Fallback>
                  <p:oleObj name="Equation" r:id="rId9" imgW="177646" imgH="241091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488"/>
                          <a:ext cx="339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090" name="Object 66"/>
          <p:cNvGraphicFramePr>
            <a:graphicFrameLocks noChangeAspect="1"/>
          </p:cNvGraphicFramePr>
          <p:nvPr/>
        </p:nvGraphicFramePr>
        <p:xfrm>
          <a:off x="1538288" y="1276350"/>
          <a:ext cx="27432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5" name="Equation" r:id="rId11" imgW="939800" imgH="228600" progId="Equation.3">
                  <p:embed/>
                </p:oleObj>
              </mc:Choice>
              <mc:Fallback>
                <p:oleObj name="Equation" r:id="rId11" imgW="939800" imgH="2286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1276350"/>
                        <a:ext cx="27432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395288" y="2122488"/>
            <a:ext cx="4495800" cy="714375"/>
            <a:chOff x="192" y="1696"/>
            <a:chExt cx="2832" cy="450"/>
          </a:xfrm>
        </p:grpSpPr>
        <p:sp>
          <p:nvSpPr>
            <p:cNvPr id="39952" name="Text Box 68"/>
            <p:cNvSpPr txBox="1">
              <a:spLocks noChangeArrowheads="1"/>
            </p:cNvSpPr>
            <p:nvPr/>
          </p:nvSpPr>
          <p:spPr bwMode="auto">
            <a:xfrm>
              <a:off x="192" y="1737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charset="0"/>
                </a:rPr>
                <a:t>平衡时</a:t>
              </a:r>
            </a:p>
          </p:txBody>
        </p:sp>
        <p:graphicFrame>
          <p:nvGraphicFramePr>
            <p:cNvPr id="39953" name="Object 69"/>
            <p:cNvGraphicFramePr>
              <a:graphicFrameLocks noChangeAspect="1"/>
            </p:cNvGraphicFramePr>
            <p:nvPr/>
          </p:nvGraphicFramePr>
          <p:xfrm>
            <a:off x="1104" y="1696"/>
            <a:ext cx="192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6" name="Equation" r:id="rId13" imgW="1054100" imgH="241300" progId="Equation.3">
                    <p:embed/>
                  </p:oleObj>
                </mc:Choice>
                <mc:Fallback>
                  <p:oleObj name="Equation" r:id="rId13" imgW="1054100" imgH="2413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696"/>
                          <a:ext cx="1920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1116013" y="2828925"/>
            <a:ext cx="3455987" cy="1295400"/>
            <a:chOff x="703" y="1782"/>
            <a:chExt cx="2177" cy="816"/>
          </a:xfrm>
        </p:grpSpPr>
        <p:graphicFrame>
          <p:nvGraphicFramePr>
            <p:cNvPr id="39950" name="Object 70"/>
            <p:cNvGraphicFramePr>
              <a:graphicFrameLocks noChangeAspect="1"/>
            </p:cNvGraphicFramePr>
            <p:nvPr/>
          </p:nvGraphicFramePr>
          <p:xfrm>
            <a:off x="856" y="1782"/>
            <a:ext cx="1979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7" name="Equation" r:id="rId15" imgW="1016000" imgH="419100" progId="Equation.3">
                    <p:embed/>
                  </p:oleObj>
                </mc:Choice>
                <mc:Fallback>
                  <p:oleObj name="Equation" r:id="rId15" imgW="1016000" imgH="4191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1782"/>
                          <a:ext cx="1979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1" name="Rectangle 75"/>
            <p:cNvSpPr>
              <a:spLocks noChangeArrowheads="1"/>
            </p:cNvSpPr>
            <p:nvPr/>
          </p:nvSpPr>
          <p:spPr bwMode="auto">
            <a:xfrm>
              <a:off x="703" y="1797"/>
              <a:ext cx="2177" cy="7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29107" name="Rectangle 83"/>
          <p:cNvSpPr>
            <a:spLocks noChangeArrowheads="1"/>
          </p:cNvSpPr>
          <p:nvPr/>
        </p:nvSpPr>
        <p:spPr bwMode="auto">
          <a:xfrm>
            <a:off x="539750" y="4868863"/>
            <a:ext cx="8280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图中的</a:t>
            </a:r>
            <a:r>
              <a:rPr lang="en-US" altLang="zh-CN" sz="2800" b="1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OP</a:t>
            </a:r>
            <a:r>
              <a:rPr lang="zh-CN" altLang="en-US" sz="2800" b="1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相当于一个电源，一旦将其接通闭合外电路则形成电流。</a:t>
            </a:r>
            <a:endParaRPr lang="zh-CN" altLang="en-US"/>
          </a:p>
        </p:txBody>
      </p:sp>
      <p:sp>
        <p:nvSpPr>
          <p:cNvPr id="129109" name="Rectangle 85"/>
          <p:cNvSpPr>
            <a:spLocks noChangeArrowheads="1"/>
          </p:cNvSpPr>
          <p:nvPr/>
        </p:nvSpPr>
        <p:spPr bwMode="auto">
          <a:xfrm>
            <a:off x="1403350" y="41290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ea typeface="华文楷体" charset="0"/>
                <a:cs typeface="华文楷体" charset="0"/>
              </a:rPr>
              <a:t>非静电场强</a:t>
            </a:r>
          </a:p>
        </p:txBody>
      </p:sp>
      <p:sp>
        <p:nvSpPr>
          <p:cNvPr id="39949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D2417F3-34CC-644E-936C-9A3BAA854711}" type="slidenum">
              <a:rPr kumimoji="0" lang="en-US" altLang="zh-CN" sz="1400"/>
              <a:pPr/>
              <a:t>24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07" grpId="0"/>
      <p:bldP spid="1291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4"/>
          <p:cNvGrpSpPr>
            <a:grpSpLocks/>
          </p:cNvGrpSpPr>
          <p:nvPr/>
        </p:nvGrpSpPr>
        <p:grpSpPr bwMode="auto">
          <a:xfrm>
            <a:off x="5173663" y="0"/>
            <a:ext cx="3429000" cy="2819400"/>
            <a:chOff x="3264" y="1200"/>
            <a:chExt cx="2160" cy="1776"/>
          </a:xfrm>
        </p:grpSpPr>
        <p:grpSp>
          <p:nvGrpSpPr>
            <p:cNvPr id="40987" name="Group 5"/>
            <p:cNvGrpSpPr>
              <a:grpSpLocks/>
            </p:cNvGrpSpPr>
            <p:nvPr/>
          </p:nvGrpSpPr>
          <p:grpSpPr bwMode="auto">
            <a:xfrm>
              <a:off x="3264" y="1200"/>
              <a:ext cx="2160" cy="1776"/>
              <a:chOff x="3264" y="1200"/>
              <a:chExt cx="2160" cy="1776"/>
            </a:xfrm>
          </p:grpSpPr>
          <p:sp>
            <p:nvSpPr>
              <p:cNvPr id="40990" name="Rectangle 6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2160" cy="17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grpSp>
            <p:nvGrpSpPr>
              <p:cNvPr id="40991" name="Group 7"/>
              <p:cNvGrpSpPr>
                <a:grpSpLocks/>
              </p:cNvGrpSpPr>
              <p:nvPr/>
            </p:nvGrpSpPr>
            <p:grpSpPr bwMode="auto">
              <a:xfrm>
                <a:off x="3360" y="1200"/>
                <a:ext cx="2064" cy="1668"/>
                <a:chOff x="3312" y="1200"/>
                <a:chExt cx="2064" cy="1668"/>
              </a:xfrm>
            </p:grpSpPr>
            <p:sp>
              <p:nvSpPr>
                <p:cNvPr id="40992" name="Rectangle 8"/>
                <p:cNvSpPr>
                  <a:spLocks noChangeArrowheads="1"/>
                </p:cNvSpPr>
                <p:nvPr/>
              </p:nvSpPr>
              <p:spPr bwMode="auto">
                <a:xfrm>
                  <a:off x="3312" y="1200"/>
                  <a:ext cx="2064" cy="16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3333CC"/>
                      </a:solidFill>
                      <a:latin typeface="Times New Roman" charset="0"/>
                    </a:rPr>
                    <a:t>+    +    +    +    +    +    +    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3333CC"/>
                      </a:solidFill>
                      <a:latin typeface="Times New Roman" charset="0"/>
                    </a:rPr>
                    <a:t>+    +    +    +    +    +    +    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3333CC"/>
                      </a:solidFill>
                      <a:latin typeface="Times New Roman" charset="0"/>
                    </a:rPr>
                    <a:t>+    +    +    +    +    +    +    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3333CC"/>
                      </a:solidFill>
                      <a:latin typeface="Times New Roman" charset="0"/>
                    </a:rPr>
                    <a:t>+    +    +    +    +    +    +    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3333CC"/>
                      </a:solidFill>
                      <a:latin typeface="Times New Roman" charset="0"/>
                    </a:rPr>
                    <a:t>+    +    +    +    +    +    +    </a:t>
                  </a:r>
                </a:p>
              </p:txBody>
            </p:sp>
            <p:sp>
              <p:nvSpPr>
                <p:cNvPr id="40993" name="AutoShape 9"/>
                <p:cNvSpPr>
                  <a:spLocks noChangeArrowheads="1"/>
                </p:cNvSpPr>
                <p:nvPr/>
              </p:nvSpPr>
              <p:spPr bwMode="auto">
                <a:xfrm>
                  <a:off x="4080" y="1440"/>
                  <a:ext cx="240" cy="1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0994" name="Line 10"/>
                <p:cNvSpPr>
                  <a:spLocks noChangeShapeType="1"/>
                </p:cNvSpPr>
                <p:nvPr/>
              </p:nvSpPr>
              <p:spPr bwMode="auto">
                <a:xfrm>
                  <a:off x="4320" y="2016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0995" name="Object 11"/>
                <p:cNvGraphicFramePr>
                  <a:graphicFrameLocks noChangeAspect="1"/>
                </p:cNvGraphicFramePr>
                <p:nvPr/>
              </p:nvGraphicFramePr>
              <p:xfrm>
                <a:off x="4840" y="1864"/>
                <a:ext cx="280" cy="3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70" name="Equation" r:id="rId3" imgW="126725" imgH="177415" progId="Equation.3">
                        <p:embed/>
                      </p:oleObj>
                    </mc:Choice>
                    <mc:Fallback>
                      <p:oleObj name="Equation" r:id="rId3" imgW="126725" imgH="177415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0" y="1864"/>
                              <a:ext cx="280" cy="3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996" name="Object 12"/>
                <p:cNvGraphicFramePr>
                  <a:graphicFrameLocks noChangeAspect="1"/>
                </p:cNvGraphicFramePr>
                <p:nvPr/>
              </p:nvGraphicFramePr>
              <p:xfrm>
                <a:off x="3408" y="1296"/>
                <a:ext cx="262" cy="3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71" name="Equation" r:id="rId5" imgW="215619" imgH="266353" progId="Equation.3">
                        <p:embed/>
                      </p:oleObj>
                    </mc:Choice>
                    <mc:Fallback>
                      <p:oleObj name="Equation" r:id="rId5" imgW="215619" imgH="266353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1296"/>
                              <a:ext cx="262" cy="3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0988" name="Text Box 13"/>
            <p:cNvSpPr txBox="1">
              <a:spLocks noChangeArrowheads="1"/>
            </p:cNvSpPr>
            <p:nvPr/>
          </p:nvSpPr>
          <p:spPr bwMode="auto">
            <a:xfrm>
              <a:off x="4128" y="259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 i="1">
                  <a:solidFill>
                    <a:srgbClr val="1C1C1C"/>
                  </a:solidFill>
                  <a:latin typeface="Times New Roman" charset="0"/>
                </a:rPr>
                <a:t>O</a:t>
              </a:r>
            </a:p>
          </p:txBody>
        </p:sp>
        <p:sp>
          <p:nvSpPr>
            <p:cNvPr id="40989" name="Text Box 14"/>
            <p:cNvSpPr txBox="1">
              <a:spLocks noChangeArrowheads="1"/>
            </p:cNvSpPr>
            <p:nvPr/>
          </p:nvSpPr>
          <p:spPr bwMode="auto">
            <a:xfrm>
              <a:off x="4032" y="120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 i="1">
                  <a:solidFill>
                    <a:srgbClr val="1C1C1C"/>
                  </a:solidFill>
                  <a:latin typeface="Times New Roman" charset="0"/>
                </a:rPr>
                <a:t>P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9750" y="4797425"/>
            <a:ext cx="1981200" cy="533400"/>
            <a:chOff x="816" y="3467"/>
            <a:chExt cx="1248" cy="336"/>
          </a:xfrm>
        </p:grpSpPr>
        <p:sp>
          <p:nvSpPr>
            <p:cNvPr id="40985" name="Text Box 16"/>
            <p:cNvSpPr txBox="1">
              <a:spLocks noChangeArrowheads="1"/>
            </p:cNvSpPr>
            <p:nvPr/>
          </p:nvSpPr>
          <p:spPr bwMode="auto">
            <a:xfrm>
              <a:off x="816" y="3467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charset="0"/>
                </a:rPr>
                <a:t>设杆长为</a:t>
              </a:r>
              <a:r>
                <a:rPr lang="zh-CN" sz="2800" b="1">
                  <a:solidFill>
                    <a:srgbClr val="CC0000"/>
                  </a:solidFill>
                  <a:latin typeface="Times New Roman" charset="0"/>
                </a:rPr>
                <a:t> </a:t>
              </a:r>
              <a:endParaRPr lang="zh-CN" altLang="en-US" sz="2800" b="1">
                <a:latin typeface="Times New Roman" charset="0"/>
              </a:endParaRPr>
            </a:p>
          </p:txBody>
        </p:sp>
        <p:graphicFrame>
          <p:nvGraphicFramePr>
            <p:cNvPr id="40986" name="Object 17"/>
            <p:cNvGraphicFramePr>
              <a:graphicFrameLocks noChangeAspect="1"/>
            </p:cNvGraphicFramePr>
            <p:nvPr/>
          </p:nvGraphicFramePr>
          <p:xfrm>
            <a:off x="1824" y="3467"/>
            <a:ext cx="15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2" name="Equation" r:id="rId7" imgW="114201" imgH="253780" progId="Equation.3">
                    <p:embed/>
                  </p:oleObj>
                </mc:Choice>
                <mc:Fallback>
                  <p:oleObj name="Equation" r:id="rId7" imgW="114201" imgH="2537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467"/>
                          <a:ext cx="15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3" name="Text Box 18"/>
          <p:cNvSpPr txBox="1">
            <a:spLocks noChangeArrowheads="1"/>
          </p:cNvSpPr>
          <p:nvPr/>
        </p:nvSpPr>
        <p:spPr bwMode="auto">
          <a:xfrm>
            <a:off x="179388" y="188913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Times New Roman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Times New Roman" charset="0"/>
              </a:rPr>
              <a:t>动生电动势</a:t>
            </a:r>
          </a:p>
        </p:txBody>
      </p:sp>
      <p:grpSp>
        <p:nvGrpSpPr>
          <p:cNvPr id="40964" name="Group 22"/>
          <p:cNvGrpSpPr>
            <a:grpSpLocks/>
          </p:cNvGrpSpPr>
          <p:nvPr/>
        </p:nvGrpSpPr>
        <p:grpSpPr bwMode="auto">
          <a:xfrm>
            <a:off x="6621463" y="1066800"/>
            <a:ext cx="285750" cy="457200"/>
            <a:chOff x="3360" y="3312"/>
            <a:chExt cx="180" cy="288"/>
          </a:xfrm>
        </p:grpSpPr>
        <p:sp>
          <p:nvSpPr>
            <p:cNvPr id="40983" name="Oval 23"/>
            <p:cNvSpPr>
              <a:spLocks noChangeArrowheads="1"/>
            </p:cNvSpPr>
            <p:nvPr/>
          </p:nvSpPr>
          <p:spPr bwMode="auto">
            <a:xfrm>
              <a:off x="3360" y="3408"/>
              <a:ext cx="144" cy="14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0984" name="Text Box 24"/>
            <p:cNvSpPr txBox="1">
              <a:spLocks noChangeArrowheads="1"/>
            </p:cNvSpPr>
            <p:nvPr/>
          </p:nvSpPr>
          <p:spPr bwMode="auto">
            <a:xfrm>
              <a:off x="3360" y="3312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charset="0"/>
                </a:rPr>
                <a:t>-</a:t>
              </a:r>
            </a:p>
          </p:txBody>
        </p:sp>
      </p:grpSp>
      <p:grpSp>
        <p:nvGrpSpPr>
          <p:cNvPr id="40965" name="Group 25"/>
          <p:cNvGrpSpPr>
            <a:grpSpLocks/>
          </p:cNvGrpSpPr>
          <p:nvPr/>
        </p:nvGrpSpPr>
        <p:grpSpPr bwMode="auto">
          <a:xfrm>
            <a:off x="5935663" y="1447800"/>
            <a:ext cx="762000" cy="939800"/>
            <a:chOff x="3696" y="2112"/>
            <a:chExt cx="480" cy="592"/>
          </a:xfrm>
        </p:grpSpPr>
        <p:sp>
          <p:nvSpPr>
            <p:cNvPr id="40981" name="Line 26"/>
            <p:cNvSpPr>
              <a:spLocks noChangeShapeType="1"/>
            </p:cNvSpPr>
            <p:nvPr/>
          </p:nvSpPr>
          <p:spPr bwMode="auto">
            <a:xfrm>
              <a:off x="4176" y="2112"/>
              <a:ext cx="0" cy="336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82" name="Object 27"/>
            <p:cNvGraphicFramePr>
              <a:graphicFrameLocks noChangeAspect="1"/>
            </p:cNvGraphicFramePr>
            <p:nvPr/>
          </p:nvGraphicFramePr>
          <p:xfrm>
            <a:off x="3696" y="2268"/>
            <a:ext cx="38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3" name="Equation" r:id="rId9" imgW="203112" imgH="228501" progId="Equation.3">
                    <p:embed/>
                  </p:oleObj>
                </mc:Choice>
                <mc:Fallback>
                  <p:oleObj name="Equation" r:id="rId9" imgW="203112" imgH="228501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68"/>
                          <a:ext cx="387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6" name="Group 28"/>
          <p:cNvGrpSpPr>
            <a:grpSpLocks/>
          </p:cNvGrpSpPr>
          <p:nvPr/>
        </p:nvGrpSpPr>
        <p:grpSpPr bwMode="auto">
          <a:xfrm>
            <a:off x="6469063" y="304800"/>
            <a:ext cx="539750" cy="2057400"/>
            <a:chOff x="480" y="1584"/>
            <a:chExt cx="340" cy="1296"/>
          </a:xfrm>
        </p:grpSpPr>
        <p:sp>
          <p:nvSpPr>
            <p:cNvPr id="40979" name="Text Box 29"/>
            <p:cNvSpPr txBox="1">
              <a:spLocks noChangeArrowheads="1"/>
            </p:cNvSpPr>
            <p:nvPr/>
          </p:nvSpPr>
          <p:spPr bwMode="auto">
            <a:xfrm>
              <a:off x="528" y="2592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  <a:latin typeface="Times New Roman" charset="0"/>
                </a:rPr>
                <a:t>- -</a:t>
              </a:r>
            </a:p>
          </p:txBody>
        </p:sp>
        <p:sp>
          <p:nvSpPr>
            <p:cNvPr id="40980" name="Text Box 30"/>
            <p:cNvSpPr txBox="1">
              <a:spLocks noChangeArrowheads="1"/>
            </p:cNvSpPr>
            <p:nvPr/>
          </p:nvSpPr>
          <p:spPr bwMode="auto">
            <a:xfrm>
              <a:off x="480" y="1584"/>
              <a:ext cx="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charset="0"/>
                </a:rPr>
                <a:t>++</a:t>
              </a:r>
              <a:endParaRPr lang="en-US" altLang="zh-CN" b="1">
                <a:latin typeface="Times New Roman" charset="0"/>
              </a:endParaRPr>
            </a:p>
          </p:txBody>
        </p:sp>
      </p:grpSp>
      <p:grpSp>
        <p:nvGrpSpPr>
          <p:cNvPr id="40967" name="Group 31"/>
          <p:cNvGrpSpPr>
            <a:grpSpLocks/>
          </p:cNvGrpSpPr>
          <p:nvPr/>
        </p:nvGrpSpPr>
        <p:grpSpPr bwMode="auto">
          <a:xfrm>
            <a:off x="6011863" y="457200"/>
            <a:ext cx="685800" cy="762000"/>
            <a:chOff x="3744" y="1488"/>
            <a:chExt cx="432" cy="480"/>
          </a:xfrm>
        </p:grpSpPr>
        <p:sp>
          <p:nvSpPr>
            <p:cNvPr id="40977" name="Line 32"/>
            <p:cNvSpPr>
              <a:spLocks noChangeShapeType="1"/>
            </p:cNvSpPr>
            <p:nvPr/>
          </p:nvSpPr>
          <p:spPr bwMode="auto">
            <a:xfrm flipV="1">
              <a:off x="4176" y="1632"/>
              <a:ext cx="0" cy="33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78" name="Object 33"/>
            <p:cNvGraphicFramePr>
              <a:graphicFrameLocks noChangeAspect="1"/>
            </p:cNvGraphicFramePr>
            <p:nvPr/>
          </p:nvGraphicFramePr>
          <p:xfrm>
            <a:off x="3744" y="1488"/>
            <a:ext cx="339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4" name="Equation" r:id="rId11" imgW="177646" imgH="241091" progId="Equation.3">
                    <p:embed/>
                  </p:oleObj>
                </mc:Choice>
                <mc:Fallback>
                  <p:oleObj name="Equation" r:id="rId11" imgW="177646" imgH="24109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488"/>
                          <a:ext cx="339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7126" name="Object 38"/>
          <p:cNvGraphicFramePr>
            <a:graphicFrameLocks noChangeAspect="1"/>
          </p:cNvGraphicFramePr>
          <p:nvPr/>
        </p:nvGraphicFramePr>
        <p:xfrm>
          <a:off x="4860925" y="3355975"/>
          <a:ext cx="396081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5" name="Equation" r:id="rId13" imgW="1905000" imgH="596900" progId="Equation.3">
                  <p:embed/>
                </p:oleObj>
              </mc:Choice>
              <mc:Fallback>
                <p:oleObj name="Equation" r:id="rId13" imgW="1905000" imgH="596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3355975"/>
                        <a:ext cx="3960813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27" name="Object 39"/>
          <p:cNvGraphicFramePr>
            <a:graphicFrameLocks noChangeAspect="1"/>
          </p:cNvGraphicFramePr>
          <p:nvPr/>
        </p:nvGraphicFramePr>
        <p:xfrm>
          <a:off x="252413" y="3211513"/>
          <a:ext cx="467995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6" name="Equation" r:id="rId15" imgW="1536700" imgH="457200" progId="Equation.DSMT4">
                  <p:embed/>
                </p:oleObj>
              </mc:Choice>
              <mc:Fallback>
                <p:oleObj name="Equation" r:id="rId15" imgW="1536700" imgH="457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3211513"/>
                        <a:ext cx="4679950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28" name="Object 40"/>
          <p:cNvGraphicFramePr>
            <a:graphicFrameLocks noChangeAspect="1"/>
          </p:cNvGraphicFramePr>
          <p:nvPr/>
        </p:nvGraphicFramePr>
        <p:xfrm>
          <a:off x="2555875" y="4724400"/>
          <a:ext cx="511175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" name="Equation" r:id="rId17" imgW="1600200" imgH="457200" progId="Equation.DSMT4">
                  <p:embed/>
                </p:oleObj>
              </mc:Choice>
              <mc:Fallback>
                <p:oleObj name="Equation" r:id="rId17" imgW="1600200" imgH="457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24400"/>
                        <a:ext cx="511175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29" name="Rectangle 41"/>
          <p:cNvSpPr>
            <a:spLocks noChangeArrowheads="1"/>
          </p:cNvSpPr>
          <p:nvPr/>
        </p:nvSpPr>
        <p:spPr bwMode="auto">
          <a:xfrm>
            <a:off x="179388" y="3284538"/>
            <a:ext cx="8785225" cy="1223962"/>
          </a:xfrm>
          <a:prstGeom prst="rect">
            <a:avLst/>
          </a:prstGeom>
          <a:solidFill>
            <a:srgbClr val="00FFFF">
              <a:alpha val="1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255588" y="908050"/>
            <a:ext cx="3255962" cy="2135188"/>
            <a:chOff x="161" y="572"/>
            <a:chExt cx="2051" cy="1345"/>
          </a:xfrm>
        </p:grpSpPr>
        <p:graphicFrame>
          <p:nvGraphicFramePr>
            <p:cNvPr id="40975" name="Object 47"/>
            <p:cNvGraphicFramePr>
              <a:graphicFrameLocks noChangeAspect="1"/>
            </p:cNvGraphicFramePr>
            <p:nvPr/>
          </p:nvGraphicFramePr>
          <p:xfrm>
            <a:off x="340" y="890"/>
            <a:ext cx="1872" cy="10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8" name="公式" r:id="rId19" imgW="965200" imgH="482600" progId="Equation.3">
                    <p:embed/>
                  </p:oleObj>
                </mc:Choice>
                <mc:Fallback>
                  <p:oleObj name="公式" r:id="rId19" imgW="965200" imgH="482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890"/>
                          <a:ext cx="1872" cy="10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6" name="Text Box 49"/>
            <p:cNvSpPr txBox="1">
              <a:spLocks noChangeArrowheads="1"/>
            </p:cNvSpPr>
            <p:nvPr/>
          </p:nvSpPr>
          <p:spPr bwMode="auto">
            <a:xfrm>
              <a:off x="161" y="572"/>
              <a:ext cx="16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  <a:latin typeface="Times New Roman" charset="0"/>
                  <a:ea typeface="华文楷体" charset="0"/>
                  <a:cs typeface="华文楷体" charset="0"/>
                </a:rPr>
                <a:t>由电动势定义：</a:t>
              </a:r>
            </a:p>
          </p:txBody>
        </p:sp>
      </p:grpSp>
      <p:sp>
        <p:nvSpPr>
          <p:cNvPr id="217138" name="Text Box 50"/>
          <p:cNvSpPr txBox="1">
            <a:spLocks noChangeArrowheads="1"/>
          </p:cNvSpPr>
          <p:nvPr/>
        </p:nvSpPr>
        <p:spPr bwMode="auto">
          <a:xfrm>
            <a:off x="179388" y="5949950"/>
            <a:ext cx="691356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charset="0"/>
              </a:rPr>
              <a:t>注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charset="0"/>
              </a:rPr>
              <a:t>: </a:t>
            </a:r>
            <a:r>
              <a:rPr kumimoji="1" lang="zh-CN" altLang="en-US" sz="2800" b="1">
                <a:latin typeface="宋体" charset="0"/>
              </a:rPr>
              <a:t>动生电动势只存在于运动导体内。</a:t>
            </a:r>
          </a:p>
        </p:txBody>
      </p:sp>
      <p:sp>
        <p:nvSpPr>
          <p:cNvPr id="4097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532277-6E10-5748-891F-0C590C504802}" type="slidenum">
              <a:rPr kumimoji="0" lang="en-US" altLang="zh-CN" sz="1400"/>
              <a:pPr/>
              <a:t>25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1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1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9" grpId="0" animBg="1"/>
      <p:bldP spid="21713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4"/>
          <p:cNvSpPr txBox="1">
            <a:spLocks noChangeArrowheads="1"/>
          </p:cNvSpPr>
          <p:nvPr/>
        </p:nvSpPr>
        <p:spPr bwMode="auto">
          <a:xfrm>
            <a:off x="268288" y="1524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charset="0"/>
              </a:rPr>
              <a:t>解</a:t>
            </a:r>
            <a:endParaRPr lang="zh-CN" altLang="en-US" sz="2800" b="1">
              <a:latin typeface="Times New Roman" charset="0"/>
            </a:endParaRPr>
          </a:p>
        </p:txBody>
      </p:sp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1909763" y="2286000"/>
          <a:ext cx="15589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0" name="Equation" r:id="rId3" imgW="469696" imgH="177723" progId="Equation.3">
                  <p:embed/>
                </p:oleObj>
              </mc:Choice>
              <mc:Fallback>
                <p:oleObj name="Equation" r:id="rId3" imgW="469696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286000"/>
                        <a:ext cx="15589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1182688" y="3722688"/>
          <a:ext cx="23495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1" name="Equation" r:id="rId5" imgW="672808" imgH="330057" progId="Equation.3">
                  <p:embed/>
                </p:oleObj>
              </mc:Choice>
              <mc:Fallback>
                <p:oleObj name="Equation" r:id="rId5" imgW="672808" imgH="3300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3722688"/>
                        <a:ext cx="23495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828675" y="2808288"/>
          <a:ext cx="24479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2" name="Equation" r:id="rId7" imgW="1079500" imgH="457200" progId="Equation.DSMT4">
                  <p:embed/>
                </p:oleObj>
              </mc:Choice>
              <mc:Fallback>
                <p:oleObj name="Equation" r:id="rId7" imgW="10795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808288"/>
                        <a:ext cx="24479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755650" y="4533900"/>
          <a:ext cx="280987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3" name="Equation" r:id="rId9" imgW="1054100" imgH="571500" progId="Equation.DSMT4">
                  <p:embed/>
                </p:oleObj>
              </mc:Choice>
              <mc:Fallback>
                <p:oleObj name="Equation" r:id="rId9" imgW="1054100" imgH="571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33900"/>
                        <a:ext cx="2809875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1258888" y="1584325"/>
          <a:ext cx="32813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4" name="Equation" r:id="rId11" imgW="1472561" imgH="317362" progId="Equation.DSMT4">
                  <p:embed/>
                </p:oleObj>
              </mc:Choice>
              <mc:Fallback>
                <p:oleObj name="Equation" r:id="rId11" imgW="1472561" imgH="31736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584325"/>
                        <a:ext cx="328136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1" name="Group 10"/>
          <p:cNvGrpSpPr>
            <a:grpSpLocks/>
          </p:cNvGrpSpPr>
          <p:nvPr/>
        </p:nvGrpSpPr>
        <p:grpSpPr bwMode="auto">
          <a:xfrm>
            <a:off x="420688" y="0"/>
            <a:ext cx="8229600" cy="1373188"/>
            <a:chOff x="288" y="480"/>
            <a:chExt cx="5184" cy="865"/>
          </a:xfrm>
        </p:grpSpPr>
        <p:sp>
          <p:nvSpPr>
            <p:cNvPr id="42011" name="Text Box 11"/>
            <p:cNvSpPr txBox="1">
              <a:spLocks noChangeArrowheads="1"/>
            </p:cNvSpPr>
            <p:nvPr/>
          </p:nvSpPr>
          <p:spPr bwMode="auto">
            <a:xfrm>
              <a:off x="288" y="480"/>
              <a:ext cx="518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charset="0"/>
                </a:rPr>
                <a:t>        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例    </a:t>
              </a:r>
              <a:r>
                <a:rPr lang="zh-CN" altLang="en-US" sz="2800" b="1">
                  <a:latin typeface="Times New Roman" charset="0"/>
                </a:rPr>
                <a:t>一长为     的铜棒在磁感强度为      的均匀磁场中</a:t>
              </a:r>
              <a:r>
                <a:rPr lang="en-US" altLang="zh-CN" sz="2800" b="1">
                  <a:latin typeface="Times New Roman" charset="0"/>
                </a:rPr>
                <a:t>,</a:t>
              </a:r>
              <a:r>
                <a:rPr lang="zh-CN" altLang="en-US" sz="2800" b="1">
                  <a:latin typeface="Times New Roman" charset="0"/>
                </a:rPr>
                <a:t>以角速度      在与磁场方向垂直的平面上绕棒的一端转动，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求</a:t>
              </a:r>
              <a:r>
                <a:rPr lang="zh-CN" altLang="en-US" sz="2800" b="1">
                  <a:latin typeface="Times New Roman" charset="0"/>
                </a:rPr>
                <a:t>铜棒两端的感应电动势</a:t>
              </a:r>
              <a:r>
                <a:rPr lang="en-US" altLang="zh-CN" sz="2800" b="1">
                  <a:latin typeface="Times New Roman" charset="0"/>
                </a:rPr>
                <a:t>. </a:t>
              </a:r>
            </a:p>
          </p:txBody>
        </p:sp>
        <p:graphicFrame>
          <p:nvGraphicFramePr>
            <p:cNvPr id="42012" name="Object 12"/>
            <p:cNvGraphicFramePr>
              <a:graphicFrameLocks noChangeAspect="1"/>
            </p:cNvGraphicFramePr>
            <p:nvPr/>
          </p:nvGraphicFramePr>
          <p:xfrm>
            <a:off x="2016" y="813"/>
            <a:ext cx="2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5" name="公式" r:id="rId13" imgW="152334" imgH="139639" progId="Equation.3">
                    <p:embed/>
                  </p:oleObj>
                </mc:Choice>
                <mc:Fallback>
                  <p:oleObj name="公式" r:id="rId13" imgW="152334" imgH="13963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813"/>
                          <a:ext cx="28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3" name="Object 13"/>
            <p:cNvGraphicFramePr>
              <a:graphicFrameLocks noChangeAspect="1"/>
            </p:cNvGraphicFramePr>
            <p:nvPr/>
          </p:nvGraphicFramePr>
          <p:xfrm>
            <a:off x="1976" y="480"/>
            <a:ext cx="28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6" name="Equation" r:id="rId15" imgW="139579" imgH="164957" progId="Equation.3">
                    <p:embed/>
                  </p:oleObj>
                </mc:Choice>
                <mc:Fallback>
                  <p:oleObj name="Equation" r:id="rId15" imgW="139579" imgH="16495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480"/>
                          <a:ext cx="28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4" name="Object 14"/>
            <p:cNvGraphicFramePr>
              <a:graphicFrameLocks noChangeAspect="1"/>
            </p:cNvGraphicFramePr>
            <p:nvPr/>
          </p:nvGraphicFramePr>
          <p:xfrm>
            <a:off x="4320" y="480"/>
            <a:ext cx="25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7" name="Equation" r:id="rId17" imgW="215619" imgH="266353" progId="Equation.3">
                    <p:embed/>
                  </p:oleObj>
                </mc:Choice>
                <mc:Fallback>
                  <p:oleObj name="Equation" r:id="rId17" imgW="215619" imgH="26635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480"/>
                          <a:ext cx="25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2" name="Group 15"/>
          <p:cNvGrpSpPr>
            <a:grpSpLocks/>
          </p:cNvGrpSpPr>
          <p:nvPr/>
        </p:nvGrpSpPr>
        <p:grpSpPr bwMode="auto">
          <a:xfrm>
            <a:off x="4764088" y="1447800"/>
            <a:ext cx="3505200" cy="2971800"/>
            <a:chOff x="3072" y="1392"/>
            <a:chExt cx="2208" cy="1872"/>
          </a:xfrm>
        </p:grpSpPr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3072" y="1392"/>
              <a:ext cx="2208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3168" y="1488"/>
              <a:ext cx="2064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3333CC"/>
                  </a:solidFill>
                  <a:latin typeface="Times New Roman" charset="0"/>
                </a:rPr>
                <a:t>+    +    +    +    +    +    +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3333CC"/>
                  </a:solidFill>
                  <a:latin typeface="Times New Roman" charset="0"/>
                </a:rPr>
                <a:t>+    +    +    +    +    +    +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3333CC"/>
                  </a:solidFill>
                  <a:latin typeface="Times New Roman" charset="0"/>
                </a:rPr>
                <a:t>+    +    +    +    +    +    +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3333CC"/>
                  </a:solidFill>
                  <a:latin typeface="Times New Roman" charset="0"/>
                </a:rPr>
                <a:t>+    +    +    +    +    +    +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3333CC"/>
                  </a:solidFill>
                  <a:latin typeface="Times New Roman" charset="0"/>
                </a:rPr>
                <a:t>+    +    +    +    +    +    +</a:t>
              </a:r>
            </a:p>
          </p:txBody>
        </p:sp>
        <p:sp>
          <p:nvSpPr>
            <p:cNvPr id="42002" name="Oval 18"/>
            <p:cNvSpPr>
              <a:spLocks noChangeArrowheads="1"/>
            </p:cNvSpPr>
            <p:nvPr/>
          </p:nvSpPr>
          <p:spPr bwMode="auto">
            <a:xfrm>
              <a:off x="3264" y="1440"/>
              <a:ext cx="1776" cy="177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2003" name="Oval 19"/>
            <p:cNvSpPr>
              <a:spLocks noChangeArrowheads="1"/>
            </p:cNvSpPr>
            <p:nvPr/>
          </p:nvSpPr>
          <p:spPr bwMode="auto">
            <a:xfrm>
              <a:off x="3264" y="1440"/>
              <a:ext cx="1776" cy="17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2004" name="Rectangle 20"/>
            <p:cNvSpPr>
              <a:spLocks noChangeArrowheads="1"/>
            </p:cNvSpPr>
            <p:nvPr/>
          </p:nvSpPr>
          <p:spPr bwMode="auto">
            <a:xfrm rot="-2284107">
              <a:off x="4080" y="2064"/>
              <a:ext cx="864" cy="48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99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2005" name="AutoShape 21"/>
            <p:cNvSpPr>
              <a:spLocks noChangeArrowheads="1"/>
            </p:cNvSpPr>
            <p:nvPr/>
          </p:nvSpPr>
          <p:spPr bwMode="auto">
            <a:xfrm>
              <a:off x="3936" y="2160"/>
              <a:ext cx="384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349" y="8600"/>
                  </a:moveTo>
                  <a:cubicBezTo>
                    <a:pt x="18345" y="4698"/>
                    <a:pt x="14828" y="1972"/>
                    <a:pt x="10800" y="1972"/>
                  </a:cubicBezTo>
                  <a:cubicBezTo>
                    <a:pt x="5924" y="1972"/>
                    <a:pt x="1972" y="5924"/>
                    <a:pt x="1972" y="10800"/>
                  </a:cubicBezTo>
                  <a:cubicBezTo>
                    <a:pt x="1971" y="11088"/>
                    <a:pt x="1986" y="11375"/>
                    <a:pt x="2014" y="11662"/>
                  </a:cubicBezTo>
                  <a:lnTo>
                    <a:pt x="51" y="11855"/>
                  </a:lnTo>
                  <a:cubicBezTo>
                    <a:pt x="17" y="11504"/>
                    <a:pt x="0" y="111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5728" y="-1"/>
                    <a:pt x="20031" y="3336"/>
                    <a:pt x="21259" y="8108"/>
                  </a:cubicBezTo>
                  <a:lnTo>
                    <a:pt x="23874" y="7435"/>
                  </a:lnTo>
                  <a:lnTo>
                    <a:pt x="21222" y="11924"/>
                  </a:lnTo>
                  <a:lnTo>
                    <a:pt x="16734" y="9272"/>
                  </a:lnTo>
                  <a:lnTo>
                    <a:pt x="19349" y="860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06" name="Object 22"/>
            <p:cNvGraphicFramePr>
              <a:graphicFrameLocks noChangeAspect="1"/>
            </p:cNvGraphicFramePr>
            <p:nvPr/>
          </p:nvGraphicFramePr>
          <p:xfrm>
            <a:off x="4176" y="2400"/>
            <a:ext cx="33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8" name="公式" r:id="rId19" imgW="152334" imgH="139639" progId="Equation.3">
                    <p:embed/>
                  </p:oleObj>
                </mc:Choice>
                <mc:Fallback>
                  <p:oleObj name="公式" r:id="rId19" imgW="152334" imgH="13963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400"/>
                          <a:ext cx="33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3984" y="23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0000"/>
                  </a:solidFill>
                  <a:latin typeface="Times New Roman" charset="0"/>
                </a:rPr>
                <a:t>o</a:t>
              </a:r>
              <a:endParaRPr lang="en-US" altLang="zh-CN" sz="2800" b="1" i="1">
                <a:latin typeface="Times New Roman" charset="0"/>
              </a:endParaRPr>
            </a:p>
          </p:txBody>
        </p: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4848" y="16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CC0000"/>
                  </a:solidFill>
                  <a:latin typeface="Times New Roman" charset="0"/>
                </a:rPr>
                <a:t>P</a:t>
              </a:r>
            </a:p>
          </p:txBody>
        </p:sp>
        <p:graphicFrame>
          <p:nvGraphicFramePr>
            <p:cNvPr id="42009" name="Object 25"/>
            <p:cNvGraphicFramePr>
              <a:graphicFrameLocks noChangeAspect="1"/>
            </p:cNvGraphicFramePr>
            <p:nvPr/>
          </p:nvGraphicFramePr>
          <p:xfrm>
            <a:off x="4176" y="2400"/>
            <a:ext cx="33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9" name="公式" r:id="rId20" imgW="152334" imgH="139639" progId="Equation.3">
                    <p:embed/>
                  </p:oleObj>
                </mc:Choice>
                <mc:Fallback>
                  <p:oleObj name="公式" r:id="rId20" imgW="152334" imgH="13963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400"/>
                          <a:ext cx="33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0" name="Object 26"/>
            <p:cNvGraphicFramePr>
              <a:graphicFrameLocks noChangeAspect="1"/>
            </p:cNvGraphicFramePr>
            <p:nvPr/>
          </p:nvGraphicFramePr>
          <p:xfrm>
            <a:off x="3329" y="2400"/>
            <a:ext cx="22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0" name="Equation" r:id="rId21" imgW="215619" imgH="266353" progId="Equation.3">
                    <p:embed/>
                  </p:oleObj>
                </mc:Choice>
                <mc:Fallback>
                  <p:oleObj name="Equation" r:id="rId21" imgW="215619" imgH="266353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2400"/>
                          <a:ext cx="22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3240088" y="5181600"/>
            <a:ext cx="5903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（点  </a:t>
            </a:r>
            <a:r>
              <a:rPr lang="en-US" altLang="zh-CN" sz="2800" b="1" i="1">
                <a:latin typeface="Times New Roman" charset="0"/>
              </a:rPr>
              <a:t>P</a:t>
            </a:r>
            <a:r>
              <a:rPr lang="en-US" altLang="zh-CN" sz="2800" b="1">
                <a:latin typeface="Times New Roman" charset="0"/>
              </a:rPr>
              <a:t>  </a:t>
            </a:r>
            <a:r>
              <a:rPr lang="zh-CN" altLang="en-US" sz="2800" b="1">
                <a:latin typeface="Times New Roman" charset="0"/>
              </a:rPr>
              <a:t>的电势高于点  </a:t>
            </a:r>
            <a:r>
              <a:rPr lang="en-US" altLang="zh-CN" sz="2800" b="1" i="1">
                <a:latin typeface="Times New Roman" charset="0"/>
              </a:rPr>
              <a:t>O</a:t>
            </a:r>
            <a:r>
              <a:rPr lang="en-US" altLang="zh-CN" sz="2800" b="1">
                <a:latin typeface="Times New Roman" charset="0"/>
              </a:rPr>
              <a:t>  </a:t>
            </a:r>
            <a:r>
              <a:rPr lang="zh-CN" altLang="en-US" sz="2800" b="1">
                <a:latin typeface="Times New Roman" charset="0"/>
              </a:rPr>
              <a:t>的电势）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592888" y="1936750"/>
            <a:ext cx="1204912" cy="1568450"/>
            <a:chOff x="4224" y="1708"/>
            <a:chExt cx="759" cy="988"/>
          </a:xfrm>
        </p:grpSpPr>
        <p:sp>
          <p:nvSpPr>
            <p:cNvPr id="41996" name="Line 33"/>
            <p:cNvSpPr>
              <a:spLocks noChangeShapeType="1"/>
            </p:cNvSpPr>
            <p:nvPr/>
          </p:nvSpPr>
          <p:spPr bwMode="auto">
            <a:xfrm>
              <a:off x="4512" y="2118"/>
              <a:ext cx="24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997" name="Object 34"/>
            <p:cNvGraphicFramePr>
              <a:graphicFrameLocks noChangeAspect="1"/>
            </p:cNvGraphicFramePr>
            <p:nvPr/>
          </p:nvGraphicFramePr>
          <p:xfrm>
            <a:off x="4704" y="2304"/>
            <a:ext cx="279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1" name="Equation" r:id="rId23" imgW="126725" imgH="177415" progId="Equation.3">
                    <p:embed/>
                  </p:oleObj>
                </mc:Choice>
                <mc:Fallback>
                  <p:oleObj name="Equation" r:id="rId23" imgW="126725" imgH="177415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04"/>
                          <a:ext cx="279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8" name="Object 35"/>
            <p:cNvGraphicFramePr>
              <a:graphicFrameLocks noChangeAspect="1"/>
            </p:cNvGraphicFramePr>
            <p:nvPr/>
          </p:nvGraphicFramePr>
          <p:xfrm>
            <a:off x="4224" y="1708"/>
            <a:ext cx="33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2" name="Equation" r:id="rId25" imgW="342751" imgH="330057" progId="Equation.3">
                    <p:embed/>
                  </p:oleObj>
                </mc:Choice>
                <mc:Fallback>
                  <p:oleObj name="Equation" r:id="rId25" imgW="342751" imgH="330057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708"/>
                          <a:ext cx="33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9" name="AutoShape 36"/>
            <p:cNvSpPr>
              <a:spLocks noChangeArrowheads="1"/>
            </p:cNvSpPr>
            <p:nvPr/>
          </p:nvSpPr>
          <p:spPr bwMode="auto">
            <a:xfrm rot="2782869">
              <a:off x="4488" y="1944"/>
              <a:ext cx="96" cy="240"/>
            </a:xfrm>
            <a:prstGeom prst="upArrow">
              <a:avLst>
                <a:gd name="adj1" fmla="val 42704"/>
                <a:gd name="adj2" fmla="val 134375"/>
              </a:avLst>
            </a:prstGeom>
            <a:solidFill>
              <a:srgbClr val="FFFF99"/>
            </a:solidFill>
            <a:ln w="28575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41995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80406F2-B1A9-444B-9DBE-CC0333D09CA1}" type="slidenum">
              <a:rPr kumimoji="0" lang="en-US" altLang="zh-CN" sz="1400"/>
              <a:pPr/>
              <a:t>26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9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84963" y="6440488"/>
            <a:ext cx="2133600" cy="412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/>
            <a:fld id="{3495897F-5D51-8E47-A20F-14AF0A163C91}" type="slidenum">
              <a:rPr kumimoji="0" lang="en-US" altLang="zh-CN" sz="1400"/>
              <a:pPr algn="l"/>
              <a:t>27</a:t>
            </a:fld>
            <a:endParaRPr kumimoji="0" lang="en-US" altLang="zh-CN" sz="1400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58813" y="407988"/>
            <a:ext cx="7874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solidFill>
                  <a:srgbClr val="CC0000"/>
                </a:solidFill>
                <a:latin typeface="Times New Roman" charset="0"/>
              </a:rPr>
              <a:t>　  例</a:t>
            </a:r>
            <a:r>
              <a:rPr kumimoji="1" lang="en-US" altLang="zh-CN" b="1">
                <a:solidFill>
                  <a:srgbClr val="CC0000"/>
                </a:solidFill>
                <a:latin typeface="Times New Roman" charset="0"/>
              </a:rPr>
              <a:t>2   </a:t>
            </a:r>
            <a:r>
              <a:rPr kumimoji="1" lang="zh-CN" altLang="en-US" b="1">
                <a:latin typeface="Times New Roman" charset="0"/>
              </a:rPr>
              <a:t>如图，导体棒</a:t>
            </a:r>
            <a:r>
              <a:rPr kumimoji="1" lang="en-US" altLang="zh-CN">
                <a:latin typeface="Times New Roman" charset="0"/>
              </a:rPr>
              <a:t>AB</a:t>
            </a:r>
            <a:r>
              <a:rPr kumimoji="1" lang="zh-CN" altLang="en-US" b="1">
                <a:latin typeface="Times New Roman" charset="0"/>
              </a:rPr>
              <a:t>在均匀磁场</a:t>
            </a:r>
            <a:r>
              <a:rPr kumimoji="1" lang="en-US" altLang="zh-CN" i="1">
                <a:latin typeface="Times New Roman" charset="0"/>
              </a:rPr>
              <a:t>B</a:t>
            </a:r>
            <a:r>
              <a:rPr kumimoji="1" lang="zh-CN" altLang="en-US" b="1">
                <a:latin typeface="Times New Roman" charset="0"/>
              </a:rPr>
              <a:t>中绕通过</a:t>
            </a:r>
            <a:r>
              <a:rPr kumimoji="1" lang="en-US" altLang="zh-CN">
                <a:latin typeface="Times New Roman" charset="0"/>
              </a:rPr>
              <a:t>C</a:t>
            </a:r>
            <a:r>
              <a:rPr kumimoji="1" lang="zh-CN" altLang="en-US" b="1">
                <a:latin typeface="Times New Roman" charset="0"/>
              </a:rPr>
              <a:t>点的轴</a:t>
            </a:r>
            <a:r>
              <a:rPr kumimoji="1" lang="en-US" altLang="zh-CN">
                <a:latin typeface="Times New Roman" charset="0"/>
              </a:rPr>
              <a:t>OO’</a:t>
            </a:r>
            <a:r>
              <a:rPr kumimoji="1" lang="zh-CN" altLang="en-US" b="1">
                <a:latin typeface="Times New Roman" charset="0"/>
              </a:rPr>
              <a:t>转动</a:t>
            </a:r>
            <a:r>
              <a:rPr kumimoji="1" lang="en-US" altLang="zh-CN" b="1">
                <a:latin typeface="Times New Roman" charset="0"/>
              </a:rPr>
              <a:t>(</a:t>
            </a:r>
            <a:r>
              <a:rPr kumimoji="1" lang="zh-CN" altLang="en-US" b="1">
                <a:latin typeface="Times New Roman" charset="0"/>
              </a:rPr>
              <a:t>转向如图</a:t>
            </a:r>
            <a:r>
              <a:rPr kumimoji="1" lang="en-US" altLang="zh-CN" b="1">
                <a:latin typeface="Times New Roman" charset="0"/>
              </a:rPr>
              <a:t>)</a:t>
            </a:r>
            <a:r>
              <a:rPr kumimoji="1" lang="zh-CN" altLang="en-US" b="1">
                <a:latin typeface="Times New Roman" charset="0"/>
              </a:rPr>
              <a:t>，</a:t>
            </a:r>
            <a:r>
              <a:rPr kumimoji="1" lang="en-US" altLang="zh-CN">
                <a:latin typeface="Times New Roman" charset="0"/>
              </a:rPr>
              <a:t>BC</a:t>
            </a:r>
            <a:r>
              <a:rPr kumimoji="1" lang="zh-CN" altLang="en-US" b="1">
                <a:latin typeface="Times New Roman" charset="0"/>
              </a:rPr>
              <a:t>的长度为棒长的</a:t>
            </a:r>
            <a:r>
              <a:rPr kumimoji="1" lang="en-US" altLang="zh-CN">
                <a:latin typeface="Times New Roman" charset="0"/>
              </a:rPr>
              <a:t>1/3</a:t>
            </a:r>
            <a:r>
              <a:rPr kumimoji="1" lang="zh-CN" altLang="en-US" b="1">
                <a:latin typeface="Times New Roman" charset="0"/>
              </a:rPr>
              <a:t>，则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79388" y="2208213"/>
            <a:ext cx="4752975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200" b="1">
                <a:latin typeface="Times New Roman" charset="0"/>
              </a:rPr>
              <a:t>（</a:t>
            </a:r>
            <a:r>
              <a:rPr kumimoji="1" lang="en-US" altLang="zh-CN" sz="3200" b="1">
                <a:latin typeface="Times New Roman" charset="0"/>
              </a:rPr>
              <a:t>A</a:t>
            </a:r>
            <a:r>
              <a:rPr kumimoji="1" lang="zh-CN" altLang="en-US" sz="3200" b="1">
                <a:latin typeface="Times New Roman" charset="0"/>
              </a:rPr>
              <a:t>）</a:t>
            </a:r>
            <a:r>
              <a:rPr kumimoji="1" lang="en-US" altLang="zh-CN" sz="3200">
                <a:latin typeface="Times New Roman" charset="0"/>
              </a:rPr>
              <a:t>A</a:t>
            </a:r>
            <a:r>
              <a:rPr kumimoji="1" lang="zh-CN" altLang="en-US" sz="3200" b="1">
                <a:latin typeface="Times New Roman" charset="0"/>
              </a:rPr>
              <a:t>点比</a:t>
            </a:r>
            <a:r>
              <a:rPr kumimoji="1" lang="en-US" altLang="zh-CN" sz="3200">
                <a:latin typeface="Times New Roman" charset="0"/>
              </a:rPr>
              <a:t>B</a:t>
            </a:r>
            <a:r>
              <a:rPr kumimoji="1" lang="zh-CN" altLang="en-US" sz="3200" b="1">
                <a:latin typeface="Times New Roman" charset="0"/>
              </a:rPr>
              <a:t>点电势高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200" b="1">
                <a:latin typeface="Times New Roman" charset="0"/>
              </a:rPr>
              <a:t>（</a:t>
            </a:r>
            <a:r>
              <a:rPr kumimoji="1" lang="en-US" altLang="zh-CN" sz="3200" b="1">
                <a:latin typeface="Times New Roman" charset="0"/>
              </a:rPr>
              <a:t>B</a:t>
            </a:r>
            <a:r>
              <a:rPr kumimoji="1" lang="zh-CN" altLang="en-US" sz="3200" b="1">
                <a:latin typeface="Times New Roman" charset="0"/>
              </a:rPr>
              <a:t>）</a:t>
            </a:r>
            <a:r>
              <a:rPr kumimoji="1" lang="en-US" altLang="zh-CN" sz="3200">
                <a:latin typeface="Times New Roman" charset="0"/>
              </a:rPr>
              <a:t>A</a:t>
            </a:r>
            <a:r>
              <a:rPr kumimoji="1" lang="zh-CN" altLang="en-US" sz="3200" b="1">
                <a:latin typeface="Times New Roman" charset="0"/>
              </a:rPr>
              <a:t>点与</a:t>
            </a:r>
            <a:r>
              <a:rPr kumimoji="1" lang="en-US" altLang="zh-CN" sz="3200">
                <a:latin typeface="Times New Roman" charset="0"/>
              </a:rPr>
              <a:t>B</a:t>
            </a:r>
            <a:r>
              <a:rPr kumimoji="1" lang="zh-CN" altLang="en-US" sz="3200" b="1">
                <a:latin typeface="Times New Roman" charset="0"/>
              </a:rPr>
              <a:t>点电势相等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200" b="1">
                <a:latin typeface="Times New Roman" charset="0"/>
              </a:rPr>
              <a:t>（</a:t>
            </a:r>
            <a:r>
              <a:rPr kumimoji="1" lang="en-US" altLang="zh-CN" sz="3200" b="1">
                <a:latin typeface="Times New Roman" charset="0"/>
              </a:rPr>
              <a:t>C</a:t>
            </a:r>
            <a:r>
              <a:rPr kumimoji="1" lang="zh-CN" altLang="en-US" sz="3200" b="1">
                <a:latin typeface="Times New Roman" charset="0"/>
              </a:rPr>
              <a:t>）</a:t>
            </a:r>
            <a:r>
              <a:rPr kumimoji="1" lang="en-US" altLang="zh-CN" sz="3200">
                <a:latin typeface="Times New Roman" charset="0"/>
              </a:rPr>
              <a:t>A</a:t>
            </a:r>
            <a:r>
              <a:rPr kumimoji="1" lang="zh-CN" altLang="en-US" sz="3200" b="1">
                <a:latin typeface="Times New Roman" charset="0"/>
              </a:rPr>
              <a:t>点与</a:t>
            </a:r>
            <a:r>
              <a:rPr kumimoji="1" lang="en-US" altLang="zh-CN" sz="3200">
                <a:latin typeface="Times New Roman" charset="0"/>
              </a:rPr>
              <a:t>B</a:t>
            </a:r>
            <a:r>
              <a:rPr kumimoji="1" lang="zh-CN" altLang="en-US" sz="3200" b="1">
                <a:latin typeface="Times New Roman" charset="0"/>
              </a:rPr>
              <a:t>点电势低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3200" b="1">
                <a:latin typeface="Times New Roman" charset="0"/>
              </a:rPr>
              <a:t>（</a:t>
            </a:r>
            <a:r>
              <a:rPr kumimoji="1" lang="en-US" altLang="zh-CN" sz="3200" b="1">
                <a:latin typeface="Times New Roman" charset="0"/>
              </a:rPr>
              <a:t>D</a:t>
            </a:r>
            <a:r>
              <a:rPr kumimoji="1" lang="zh-CN" altLang="en-US" sz="3200" b="1">
                <a:latin typeface="Times New Roman" charset="0"/>
              </a:rPr>
              <a:t>）有稳定恒电流从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3200">
                <a:latin typeface="Times New Roman" charset="0"/>
              </a:rPr>
              <a:t>            A</a:t>
            </a:r>
            <a:r>
              <a:rPr kumimoji="1" lang="zh-CN" altLang="en-US" sz="3200" b="1">
                <a:latin typeface="Times New Roman" charset="0"/>
              </a:rPr>
              <a:t>点流向</a:t>
            </a:r>
            <a:r>
              <a:rPr kumimoji="1" lang="en-US" altLang="zh-CN" sz="3200">
                <a:latin typeface="Times New Roman" charset="0"/>
              </a:rPr>
              <a:t>B</a:t>
            </a:r>
            <a:r>
              <a:rPr kumimoji="1" lang="zh-CN" altLang="en-US" sz="3200" b="1">
                <a:latin typeface="Times New Roman" charset="0"/>
              </a:rPr>
              <a:t>点</a:t>
            </a:r>
          </a:p>
        </p:txBody>
      </p:sp>
      <p:pic>
        <p:nvPicPr>
          <p:cNvPr id="5" name="Picture 4" descr="4C70BBA977B88F3DF7393CB7443DAF2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065338"/>
            <a:ext cx="7397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5113338" y="1709738"/>
            <a:ext cx="3851275" cy="3417887"/>
            <a:chOff x="3306" y="1499"/>
            <a:chExt cx="2166" cy="2153"/>
          </a:xfrm>
        </p:grpSpPr>
        <p:sp>
          <p:nvSpPr>
            <p:cNvPr id="30750" name="AutoShape 6"/>
            <p:cNvSpPr>
              <a:spLocks noChangeArrowheads="1"/>
            </p:cNvSpPr>
            <p:nvPr/>
          </p:nvSpPr>
          <p:spPr bwMode="auto">
            <a:xfrm>
              <a:off x="4567" y="1979"/>
              <a:ext cx="240" cy="240"/>
            </a:xfrm>
            <a:prstGeom prst="curvedRightArrow">
              <a:avLst>
                <a:gd name="adj1" fmla="val 20000"/>
                <a:gd name="adj2" fmla="val 4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511" y="2699"/>
              <a:ext cx="1776" cy="9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52" name="Line 8"/>
            <p:cNvSpPr>
              <a:spLocks noChangeShapeType="1"/>
            </p:cNvSpPr>
            <p:nvPr/>
          </p:nvSpPr>
          <p:spPr bwMode="auto">
            <a:xfrm>
              <a:off x="4711" y="1739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53" name="Rectangle 9"/>
            <p:cNvSpPr>
              <a:spLocks noChangeArrowheads="1"/>
            </p:cNvSpPr>
            <p:nvPr/>
          </p:nvSpPr>
          <p:spPr bwMode="auto">
            <a:xfrm>
              <a:off x="3309" y="274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1">
                  <a:latin typeface="Times New Roman" charset="0"/>
                </a:rPr>
                <a:t>A</a:t>
              </a:r>
            </a:p>
          </p:txBody>
        </p:sp>
        <p:sp>
          <p:nvSpPr>
            <p:cNvPr id="30754" name="Rectangle 10"/>
            <p:cNvSpPr>
              <a:spLocks noChangeArrowheads="1"/>
            </p:cNvSpPr>
            <p:nvPr/>
          </p:nvSpPr>
          <p:spPr bwMode="auto">
            <a:xfrm>
              <a:off x="5193" y="2736"/>
              <a:ext cx="2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1">
                  <a:latin typeface="Times New Roman" charset="0"/>
                </a:rPr>
                <a:t>B</a:t>
              </a:r>
            </a:p>
          </p:txBody>
        </p:sp>
        <p:sp>
          <p:nvSpPr>
            <p:cNvPr id="30755" name="Rectangle 11"/>
            <p:cNvSpPr>
              <a:spLocks noChangeArrowheads="1"/>
            </p:cNvSpPr>
            <p:nvPr/>
          </p:nvSpPr>
          <p:spPr bwMode="auto">
            <a:xfrm>
              <a:off x="4423" y="2795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1">
                  <a:latin typeface="Times New Roman" charset="0"/>
                </a:rPr>
                <a:t>C</a:t>
              </a:r>
            </a:p>
          </p:txBody>
        </p:sp>
        <p:sp>
          <p:nvSpPr>
            <p:cNvPr id="30756" name="Rectangle 12"/>
            <p:cNvSpPr>
              <a:spLocks noChangeArrowheads="1"/>
            </p:cNvSpPr>
            <p:nvPr/>
          </p:nvSpPr>
          <p:spPr bwMode="auto">
            <a:xfrm>
              <a:off x="4711" y="3198"/>
              <a:ext cx="5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1">
                  <a:latin typeface="Times New Roman" charset="0"/>
                </a:rPr>
                <a:t>O’</a:t>
              </a:r>
            </a:p>
          </p:txBody>
        </p:sp>
        <p:sp>
          <p:nvSpPr>
            <p:cNvPr id="30757" name="Rectangle 13"/>
            <p:cNvSpPr>
              <a:spLocks noChangeArrowheads="1"/>
            </p:cNvSpPr>
            <p:nvPr/>
          </p:nvSpPr>
          <p:spPr bwMode="auto">
            <a:xfrm>
              <a:off x="4663" y="1499"/>
              <a:ext cx="28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1">
                  <a:latin typeface="Times New Roman" charset="0"/>
                </a:rPr>
                <a:t>O</a:t>
              </a:r>
            </a:p>
          </p:txBody>
        </p:sp>
        <p:sp>
          <p:nvSpPr>
            <p:cNvPr id="30758" name="Line 14"/>
            <p:cNvSpPr>
              <a:spLocks noChangeShapeType="1"/>
            </p:cNvSpPr>
            <p:nvPr/>
          </p:nvSpPr>
          <p:spPr bwMode="auto">
            <a:xfrm flipV="1">
              <a:off x="3991" y="1883"/>
              <a:ext cx="0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59" name="Rectangle 15"/>
            <p:cNvSpPr>
              <a:spLocks noChangeArrowheads="1"/>
            </p:cNvSpPr>
            <p:nvPr/>
          </p:nvSpPr>
          <p:spPr bwMode="auto">
            <a:xfrm>
              <a:off x="3847" y="1499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1" i="1">
                  <a:solidFill>
                    <a:srgbClr val="FF3300"/>
                  </a:solidFill>
                  <a:latin typeface="Times New Roman" charset="0"/>
                </a:rPr>
                <a:t>B</a:t>
              </a:r>
              <a:endParaRPr kumimoji="1" lang="en-US" altLang="zh-CN" sz="3200" b="1" i="1">
                <a:latin typeface="Times New Roman" charset="0"/>
              </a:endParaRPr>
            </a:p>
          </p:txBody>
        </p:sp>
        <p:sp>
          <p:nvSpPr>
            <p:cNvPr id="30760" name="Line 16"/>
            <p:cNvSpPr>
              <a:spLocks noChangeShapeType="1"/>
            </p:cNvSpPr>
            <p:nvPr/>
          </p:nvSpPr>
          <p:spPr bwMode="auto">
            <a:xfrm flipV="1">
              <a:off x="5143" y="1883"/>
              <a:ext cx="0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61" name="Line 17"/>
            <p:cNvSpPr>
              <a:spLocks noChangeShapeType="1"/>
            </p:cNvSpPr>
            <p:nvPr/>
          </p:nvSpPr>
          <p:spPr bwMode="auto">
            <a:xfrm flipV="1">
              <a:off x="4711" y="188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62" name="Rectangle 18"/>
            <p:cNvSpPr>
              <a:spLocks noChangeArrowheads="1"/>
            </p:cNvSpPr>
            <p:nvPr/>
          </p:nvSpPr>
          <p:spPr bwMode="auto">
            <a:xfrm>
              <a:off x="3306" y="1536"/>
              <a:ext cx="2166" cy="2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380038" y="3357563"/>
            <a:ext cx="2711450" cy="1751012"/>
            <a:chOff x="3168" y="2304"/>
            <a:chExt cx="1708" cy="1199"/>
          </a:xfrm>
        </p:grpSpPr>
        <p:sp>
          <p:nvSpPr>
            <p:cNvPr id="30745" name="Line 20"/>
            <p:cNvSpPr>
              <a:spLocks noChangeShapeType="1"/>
            </p:cNvSpPr>
            <p:nvPr/>
          </p:nvSpPr>
          <p:spPr bwMode="auto">
            <a:xfrm>
              <a:off x="3676" y="2304"/>
              <a:ext cx="0" cy="57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46" name="Line 21"/>
            <p:cNvSpPr>
              <a:spLocks noChangeShapeType="1"/>
            </p:cNvSpPr>
            <p:nvPr/>
          </p:nvSpPr>
          <p:spPr bwMode="auto">
            <a:xfrm>
              <a:off x="3772" y="2400"/>
              <a:ext cx="0" cy="385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47" name="Line 22"/>
            <p:cNvSpPr>
              <a:spLocks noChangeShapeType="1"/>
            </p:cNvSpPr>
            <p:nvPr/>
          </p:nvSpPr>
          <p:spPr bwMode="auto">
            <a:xfrm>
              <a:off x="4876" y="2352"/>
              <a:ext cx="0" cy="57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48" name="Line 23"/>
            <p:cNvSpPr>
              <a:spLocks noChangeShapeType="1"/>
            </p:cNvSpPr>
            <p:nvPr/>
          </p:nvSpPr>
          <p:spPr bwMode="auto">
            <a:xfrm>
              <a:off x="4780" y="2447"/>
              <a:ext cx="0" cy="385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36" name="Object 24"/>
            <p:cNvGraphicFramePr>
              <a:graphicFrameLocks noChangeAspect="1"/>
            </p:cNvGraphicFramePr>
            <p:nvPr/>
          </p:nvGraphicFramePr>
          <p:xfrm>
            <a:off x="3168" y="2832"/>
            <a:ext cx="1225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9" name="公式" r:id="rId4" imgW="1231900" imgH="762000" progId="Equation.3">
                    <p:embed/>
                  </p:oleObj>
                </mc:Choice>
                <mc:Fallback>
                  <p:oleObj name="公式" r:id="rId4" imgW="1231900" imgH="7620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832"/>
                          <a:ext cx="1225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5522913" y="2852738"/>
            <a:ext cx="2089150" cy="820737"/>
            <a:chOff x="3288" y="1797"/>
            <a:chExt cx="1316" cy="517"/>
          </a:xfrm>
        </p:grpSpPr>
        <p:sp>
          <p:nvSpPr>
            <p:cNvPr id="30743" name="Line 26"/>
            <p:cNvSpPr>
              <a:spLocks noChangeShapeType="1"/>
            </p:cNvSpPr>
            <p:nvPr/>
          </p:nvSpPr>
          <p:spPr bwMode="auto">
            <a:xfrm flipH="1">
              <a:off x="3288" y="2314"/>
              <a:ext cx="1316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31" name="Object 27"/>
            <p:cNvGraphicFramePr>
              <a:graphicFrameLocks noChangeAspect="1"/>
            </p:cNvGraphicFramePr>
            <p:nvPr/>
          </p:nvGraphicFramePr>
          <p:xfrm>
            <a:off x="3845" y="1797"/>
            <a:ext cx="456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0" name="公式" r:id="rId6" imgW="228600" imgH="228600" progId="Equation.3">
                    <p:embed/>
                  </p:oleObj>
                </mc:Choice>
                <mc:Fallback>
                  <p:oleObj name="公式" r:id="rId6" imgW="22860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5" y="1797"/>
                          <a:ext cx="456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31"/>
          <p:cNvGrpSpPr>
            <a:grpSpLocks/>
          </p:cNvGrpSpPr>
          <p:nvPr/>
        </p:nvGrpSpPr>
        <p:grpSpPr bwMode="auto">
          <a:xfrm>
            <a:off x="7612063" y="2924175"/>
            <a:ext cx="1150937" cy="763588"/>
            <a:chOff x="4604" y="1842"/>
            <a:chExt cx="753" cy="481"/>
          </a:xfrm>
        </p:grpSpPr>
        <p:graphicFrame>
          <p:nvGraphicFramePr>
            <p:cNvPr id="43028" name="Object 28"/>
            <p:cNvGraphicFramePr>
              <a:graphicFrameLocks noChangeAspect="1"/>
            </p:cNvGraphicFramePr>
            <p:nvPr/>
          </p:nvGraphicFramePr>
          <p:xfrm>
            <a:off x="4876" y="1842"/>
            <a:ext cx="48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1" name="公式" r:id="rId8" imgW="241300" imgH="228600" progId="Equation.3">
                    <p:embed/>
                  </p:oleObj>
                </mc:Choice>
                <mc:Fallback>
                  <p:oleObj name="公式" r:id="rId8" imgW="24130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842"/>
                          <a:ext cx="481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2" name="Line 30"/>
            <p:cNvSpPr>
              <a:spLocks noChangeShapeType="1"/>
            </p:cNvSpPr>
            <p:nvPr/>
          </p:nvSpPr>
          <p:spPr bwMode="auto">
            <a:xfrm>
              <a:off x="4604" y="2323"/>
              <a:ext cx="68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2" name="Group 37"/>
          <p:cNvGrpSpPr>
            <a:grpSpLocks/>
          </p:cNvGrpSpPr>
          <p:nvPr/>
        </p:nvGrpSpPr>
        <p:grpSpPr bwMode="auto">
          <a:xfrm>
            <a:off x="7827963" y="3068638"/>
            <a:ext cx="287337" cy="288925"/>
            <a:chOff x="2200" y="3566"/>
            <a:chExt cx="181" cy="182"/>
          </a:xfrm>
        </p:grpSpPr>
        <p:sp>
          <p:nvSpPr>
            <p:cNvPr id="30738" name="Oval 34"/>
            <p:cNvSpPr>
              <a:spLocks noChangeArrowheads="1"/>
            </p:cNvSpPr>
            <p:nvPr/>
          </p:nvSpPr>
          <p:spPr bwMode="auto">
            <a:xfrm>
              <a:off x="2200" y="3566"/>
              <a:ext cx="181" cy="182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739" name="Line 35"/>
            <p:cNvSpPr>
              <a:spLocks noChangeShapeType="1"/>
            </p:cNvSpPr>
            <p:nvPr/>
          </p:nvSpPr>
          <p:spPr bwMode="auto">
            <a:xfrm>
              <a:off x="2227" y="3585"/>
              <a:ext cx="136" cy="1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40" name="Line 36"/>
            <p:cNvSpPr>
              <a:spLocks noChangeShapeType="1"/>
            </p:cNvSpPr>
            <p:nvPr/>
          </p:nvSpPr>
          <p:spPr bwMode="auto">
            <a:xfrm flipV="1">
              <a:off x="2218" y="3585"/>
              <a:ext cx="136" cy="1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6" name="Group 43"/>
          <p:cNvGrpSpPr>
            <a:grpSpLocks/>
          </p:cNvGrpSpPr>
          <p:nvPr/>
        </p:nvGrpSpPr>
        <p:grpSpPr bwMode="auto">
          <a:xfrm>
            <a:off x="5811838" y="3068638"/>
            <a:ext cx="287337" cy="288925"/>
            <a:chOff x="1927" y="3702"/>
            <a:chExt cx="181" cy="182"/>
          </a:xfrm>
        </p:grpSpPr>
        <p:sp>
          <p:nvSpPr>
            <p:cNvPr id="30736" name="Oval 39"/>
            <p:cNvSpPr>
              <a:spLocks noChangeArrowheads="1"/>
            </p:cNvSpPr>
            <p:nvPr/>
          </p:nvSpPr>
          <p:spPr bwMode="auto">
            <a:xfrm>
              <a:off x="1927" y="3702"/>
              <a:ext cx="181" cy="182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737" name="Oval 42"/>
            <p:cNvSpPr>
              <a:spLocks noChangeArrowheads="1"/>
            </p:cNvSpPr>
            <p:nvPr/>
          </p:nvSpPr>
          <p:spPr bwMode="auto">
            <a:xfrm>
              <a:off x="1973" y="3748"/>
              <a:ext cx="91" cy="9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aphicFrame>
        <p:nvGraphicFramePr>
          <p:cNvPr id="39" name="Object 44"/>
          <p:cNvGraphicFramePr>
            <a:graphicFrameLocks noChangeAspect="1"/>
          </p:cNvGraphicFramePr>
          <p:nvPr/>
        </p:nvGraphicFramePr>
        <p:xfrm>
          <a:off x="5451475" y="5229225"/>
          <a:ext cx="31194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2" name="公式" r:id="rId10" imgW="2032000" imgH="381000" progId="Equation.3">
                  <p:embed/>
                </p:oleObj>
              </mc:Choice>
              <mc:Fallback>
                <p:oleObj name="公式" r:id="rId10" imgW="2032000" imgH="3810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5229225"/>
                        <a:ext cx="31194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5451475" y="3860800"/>
            <a:ext cx="324008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1" name="Object 46"/>
          <p:cNvGraphicFramePr>
            <a:graphicFrameLocks noChangeAspect="1"/>
          </p:cNvGraphicFramePr>
          <p:nvPr/>
        </p:nvGraphicFramePr>
        <p:xfrm>
          <a:off x="7467600" y="2997200"/>
          <a:ext cx="3524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3" name="公式" r:id="rId12" imgW="152400" imgH="215900" progId="Equation.3">
                  <p:embed/>
                </p:oleObj>
              </mc:Choice>
              <mc:Fallback>
                <p:oleObj name="公式" r:id="rId12" imgW="152400" imgH="215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997200"/>
                        <a:ext cx="3524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7"/>
          <p:cNvGraphicFramePr>
            <a:graphicFrameLocks noChangeAspect="1"/>
          </p:cNvGraphicFramePr>
          <p:nvPr/>
        </p:nvGraphicFramePr>
        <p:xfrm>
          <a:off x="5451475" y="2997200"/>
          <a:ext cx="3524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4" name="公式" r:id="rId14" imgW="152400" imgH="215900" progId="Equation.3">
                  <p:embed/>
                </p:oleObj>
              </mc:Choice>
              <mc:Fallback>
                <p:oleObj name="公式" r:id="rId14" imgW="152400" imgH="2159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2997200"/>
                        <a:ext cx="3524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2"/>
          <p:cNvGrpSpPr>
            <a:grpSpLocks/>
          </p:cNvGrpSpPr>
          <p:nvPr/>
        </p:nvGrpSpPr>
        <p:grpSpPr bwMode="auto">
          <a:xfrm>
            <a:off x="395288" y="0"/>
            <a:ext cx="8458200" cy="3295650"/>
            <a:chOff x="288" y="480"/>
            <a:chExt cx="5328" cy="2076"/>
          </a:xfrm>
        </p:grpSpPr>
        <p:sp>
          <p:nvSpPr>
            <p:cNvPr id="44090" name="Text Box 3"/>
            <p:cNvSpPr txBox="1">
              <a:spLocks noChangeArrowheads="1"/>
            </p:cNvSpPr>
            <p:nvPr/>
          </p:nvSpPr>
          <p:spPr bwMode="auto">
            <a:xfrm>
              <a:off x="288" y="480"/>
              <a:ext cx="5328" cy="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charset="0"/>
                </a:rPr>
                <a:t>        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例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charset="0"/>
                </a:rPr>
                <a:t>3   </a:t>
              </a:r>
              <a:r>
                <a:rPr lang="zh-CN" altLang="en-US" sz="2800" b="1">
                  <a:latin typeface="Times New Roman" charset="0"/>
                </a:rPr>
                <a:t>一导线矩形框的平面与磁感强度为     的均匀磁场相垂直</a:t>
              </a:r>
              <a:r>
                <a:rPr lang="en-US" altLang="zh-CN" sz="2800" b="1">
                  <a:latin typeface="Times New Roman" charset="0"/>
                </a:rPr>
                <a:t>.</a:t>
              </a:r>
              <a:r>
                <a:rPr lang="zh-CN" altLang="en-US" sz="2800" b="1">
                  <a:latin typeface="Times New Roman" charset="0"/>
                </a:rPr>
                <a:t>在此矩形框上</a:t>
              </a:r>
              <a:r>
                <a:rPr lang="en-US" altLang="zh-CN" sz="2800" b="1">
                  <a:latin typeface="Times New Roman" charset="0"/>
                </a:rPr>
                <a:t>,</a:t>
              </a:r>
              <a:r>
                <a:rPr lang="zh-CN" altLang="en-US" sz="2800" b="1">
                  <a:latin typeface="Times New Roman" charset="0"/>
                </a:rPr>
                <a:t>有一质量为    长为    的可移动的细导体棒         </a:t>
              </a:r>
              <a:r>
                <a:rPr lang="en-US" altLang="zh-CN" sz="2800" b="1">
                  <a:latin typeface="Times New Roman" charset="0"/>
                </a:rPr>
                <a:t>;  </a:t>
              </a:r>
              <a:r>
                <a:rPr lang="zh-CN" altLang="en-US" sz="2800" b="1">
                  <a:latin typeface="Times New Roman" charset="0"/>
                </a:rPr>
                <a:t>矩形框还接有一个电阻     </a:t>
              </a:r>
              <a:r>
                <a:rPr lang="en-US" altLang="zh-CN" sz="2800" b="1">
                  <a:latin typeface="Times New Roman" charset="0"/>
                </a:rPr>
                <a:t>,</a:t>
              </a:r>
              <a:r>
                <a:rPr lang="zh-CN" altLang="en-US" sz="2800" b="1">
                  <a:latin typeface="Times New Roman" charset="0"/>
                </a:rPr>
                <a:t>其值较之导线的电阻值要大得很多</a:t>
              </a:r>
              <a:r>
                <a:rPr lang="en-US" altLang="zh-CN" sz="2800" b="1">
                  <a:latin typeface="Times New Roman" charset="0"/>
                </a:rPr>
                <a:t>.</a:t>
              </a:r>
              <a:r>
                <a:rPr lang="zh-CN" altLang="en-US" sz="2800" b="1">
                  <a:latin typeface="Times New Roman" charset="0"/>
                </a:rPr>
                <a:t>若开始时</a:t>
              </a:r>
              <a:r>
                <a:rPr lang="en-US" altLang="zh-CN" sz="2800" b="1">
                  <a:latin typeface="Times New Roman" charset="0"/>
                </a:rPr>
                <a:t>,</a:t>
              </a:r>
              <a:r>
                <a:rPr lang="zh-CN" altLang="en-US" sz="2800" b="1">
                  <a:latin typeface="Times New Roman" charset="0"/>
                </a:rPr>
                <a:t>细导体棒以速度     沿如图所示的矩形框运动</a:t>
              </a:r>
              <a:r>
                <a:rPr lang="en-US" altLang="zh-CN" sz="2800" b="1">
                  <a:latin typeface="Times New Roman" charset="0"/>
                </a:rPr>
                <a:t>,</a:t>
              </a:r>
              <a:r>
                <a:rPr lang="zh-CN" altLang="en-US" sz="2800" b="1">
                  <a:latin typeface="Times New Roman" charset="0"/>
                </a:rPr>
                <a:t>试求棒的速率随时间变化的函数关系</a:t>
              </a:r>
              <a:r>
                <a:rPr lang="en-US" altLang="zh-CN" sz="2800" b="1">
                  <a:latin typeface="Times New Roman" charset="0"/>
                </a:rPr>
                <a:t>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charset="0"/>
                </a:rPr>
                <a:t>    </a:t>
              </a:r>
            </a:p>
          </p:txBody>
        </p:sp>
        <p:graphicFrame>
          <p:nvGraphicFramePr>
            <p:cNvPr id="44091" name="Object 4"/>
            <p:cNvGraphicFramePr>
              <a:graphicFrameLocks noChangeAspect="1"/>
            </p:cNvGraphicFramePr>
            <p:nvPr/>
          </p:nvGraphicFramePr>
          <p:xfrm>
            <a:off x="4272" y="768"/>
            <a:ext cx="31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66" name="Equation" r:id="rId3" imgW="164957" imgH="139579" progId="Equation.3">
                    <p:embed/>
                  </p:oleObj>
                </mc:Choice>
                <mc:Fallback>
                  <p:oleObj name="Equation" r:id="rId3" imgW="164957" imgH="13957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768"/>
                          <a:ext cx="31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2" name="Object 5"/>
            <p:cNvGraphicFramePr>
              <a:graphicFrameLocks noChangeAspect="1"/>
            </p:cNvGraphicFramePr>
            <p:nvPr/>
          </p:nvGraphicFramePr>
          <p:xfrm>
            <a:off x="5040" y="768"/>
            <a:ext cx="15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67" name="Equation" r:id="rId5" imgW="88669" imgH="177338" progId="Equation.3">
                    <p:embed/>
                  </p:oleObj>
                </mc:Choice>
                <mc:Fallback>
                  <p:oleObj name="Equation" r:id="rId5" imgW="88669" imgH="17733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768"/>
                          <a:ext cx="15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3" name="Object 6"/>
            <p:cNvGraphicFramePr>
              <a:graphicFrameLocks noChangeAspect="1"/>
            </p:cNvGraphicFramePr>
            <p:nvPr/>
          </p:nvGraphicFramePr>
          <p:xfrm>
            <a:off x="4682" y="480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68" name="Equation" r:id="rId7" imgW="215619" imgH="266353" progId="Equation.3">
                    <p:embed/>
                  </p:oleObj>
                </mc:Choice>
                <mc:Fallback>
                  <p:oleObj name="Equation" r:id="rId7" imgW="215619" imgH="26635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2" y="480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4" name="Object 7"/>
            <p:cNvGraphicFramePr>
              <a:graphicFrameLocks noChangeAspect="1"/>
            </p:cNvGraphicFramePr>
            <p:nvPr/>
          </p:nvGraphicFramePr>
          <p:xfrm>
            <a:off x="2160" y="1033"/>
            <a:ext cx="50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69" name="Equation" r:id="rId9" imgW="291847" imgH="177646" progId="Equation.3">
                    <p:embed/>
                  </p:oleObj>
                </mc:Choice>
                <mc:Fallback>
                  <p:oleObj name="Equation" r:id="rId9" imgW="291847" imgH="17764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033"/>
                          <a:ext cx="509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5" name="Object 8"/>
            <p:cNvGraphicFramePr>
              <a:graphicFrameLocks noChangeAspect="1"/>
            </p:cNvGraphicFramePr>
            <p:nvPr/>
          </p:nvGraphicFramePr>
          <p:xfrm>
            <a:off x="5110" y="1055"/>
            <a:ext cx="26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0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" y="1055"/>
                          <a:ext cx="266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6" name="Object 9"/>
            <p:cNvGraphicFramePr>
              <a:graphicFrameLocks noChangeAspect="1"/>
            </p:cNvGraphicFramePr>
            <p:nvPr/>
          </p:nvGraphicFramePr>
          <p:xfrm>
            <a:off x="1248" y="1536"/>
            <a:ext cx="31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1" name="Equation" r:id="rId13" imgW="177646" imgH="228402" progId="Equation.3">
                    <p:embed/>
                  </p:oleObj>
                </mc:Choice>
                <mc:Fallback>
                  <p:oleObj name="Equation" r:id="rId13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536"/>
                          <a:ext cx="310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81088" y="2624138"/>
            <a:ext cx="3429000" cy="519112"/>
            <a:chOff x="528" y="2112"/>
            <a:chExt cx="2160" cy="327"/>
          </a:xfrm>
        </p:grpSpPr>
        <p:sp>
          <p:nvSpPr>
            <p:cNvPr id="44088" name="Text Box 11"/>
            <p:cNvSpPr txBox="1">
              <a:spLocks noChangeArrowheads="1"/>
            </p:cNvSpPr>
            <p:nvPr/>
          </p:nvSpPr>
          <p:spPr bwMode="auto">
            <a:xfrm>
              <a:off x="528" y="2112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  <a:latin typeface="Times New Roman" charset="0"/>
                </a:rPr>
                <a:t>解</a:t>
              </a:r>
            </a:p>
          </p:txBody>
        </p:sp>
        <p:sp>
          <p:nvSpPr>
            <p:cNvPr id="44089" name="Text Box 12"/>
            <p:cNvSpPr txBox="1">
              <a:spLocks noChangeArrowheads="1"/>
            </p:cNvSpPr>
            <p:nvPr/>
          </p:nvSpPr>
          <p:spPr bwMode="auto">
            <a:xfrm>
              <a:off x="864" y="2112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如图建立坐标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95288" y="3919538"/>
            <a:ext cx="4191000" cy="1814512"/>
            <a:chOff x="288" y="2889"/>
            <a:chExt cx="2640" cy="1143"/>
          </a:xfrm>
        </p:grpSpPr>
        <p:sp>
          <p:nvSpPr>
            <p:cNvPr id="44083" name="Text Box 14"/>
            <p:cNvSpPr txBox="1">
              <a:spLocks noChangeArrowheads="1"/>
            </p:cNvSpPr>
            <p:nvPr/>
          </p:nvSpPr>
          <p:spPr bwMode="auto">
            <a:xfrm>
              <a:off x="288" y="2889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棒所受安培力</a:t>
              </a:r>
            </a:p>
          </p:txBody>
        </p:sp>
        <p:graphicFrame>
          <p:nvGraphicFramePr>
            <p:cNvPr id="44084" name="Object 15"/>
            <p:cNvGraphicFramePr>
              <a:graphicFrameLocks noChangeAspect="1"/>
            </p:cNvGraphicFramePr>
            <p:nvPr/>
          </p:nvGraphicFramePr>
          <p:xfrm>
            <a:off x="720" y="3064"/>
            <a:ext cx="2208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2" name="Equation" r:id="rId15" imgW="1040948" imgH="418918" progId="Equation.3">
                    <p:embed/>
                  </p:oleObj>
                </mc:Choice>
                <mc:Fallback>
                  <p:oleObj name="Equation" r:id="rId15" imgW="1040948" imgH="41891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064"/>
                          <a:ext cx="2208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85" name="Group 16"/>
            <p:cNvGrpSpPr>
              <a:grpSpLocks/>
            </p:cNvGrpSpPr>
            <p:nvPr/>
          </p:nvGrpSpPr>
          <p:grpSpPr bwMode="auto">
            <a:xfrm>
              <a:off x="288" y="3705"/>
              <a:ext cx="2112" cy="327"/>
              <a:chOff x="288" y="3705"/>
              <a:chExt cx="2112" cy="327"/>
            </a:xfrm>
          </p:grpSpPr>
          <p:sp>
            <p:nvSpPr>
              <p:cNvPr id="44086" name="Text Box 17"/>
              <p:cNvSpPr txBox="1">
                <a:spLocks noChangeArrowheads="1"/>
              </p:cNvSpPr>
              <p:nvPr/>
            </p:nvSpPr>
            <p:spPr bwMode="auto">
              <a:xfrm>
                <a:off x="288" y="3705"/>
                <a:ext cx="21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1C1C1C"/>
                    </a:solidFill>
                    <a:latin typeface="Times New Roman" charset="0"/>
                  </a:rPr>
                  <a:t>方向沿     轴反向</a:t>
                </a:r>
              </a:p>
            </p:txBody>
          </p:sp>
          <p:graphicFrame>
            <p:nvGraphicFramePr>
              <p:cNvPr id="44087" name="Object 18"/>
              <p:cNvGraphicFramePr>
                <a:graphicFrameLocks noChangeAspect="1"/>
              </p:cNvGraphicFramePr>
              <p:nvPr/>
            </p:nvGraphicFramePr>
            <p:xfrm>
              <a:off x="990" y="3753"/>
              <a:ext cx="35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73" name="Equation" r:id="rId17" imgW="190417" imgH="139639" progId="Equation.3">
                      <p:embed/>
                    </p:oleObj>
                  </mc:Choice>
                  <mc:Fallback>
                    <p:oleObj name="Equation" r:id="rId17" imgW="190417" imgH="139639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0" y="3753"/>
                            <a:ext cx="35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338888" y="3829050"/>
            <a:ext cx="838200" cy="609600"/>
            <a:chOff x="4032" y="2832"/>
            <a:chExt cx="528" cy="384"/>
          </a:xfrm>
        </p:grpSpPr>
        <p:sp>
          <p:nvSpPr>
            <p:cNvPr id="44081" name="Line 20"/>
            <p:cNvSpPr>
              <a:spLocks noChangeShapeType="1"/>
            </p:cNvSpPr>
            <p:nvPr/>
          </p:nvSpPr>
          <p:spPr bwMode="auto">
            <a:xfrm flipH="1">
              <a:off x="4080" y="283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4082" name="Object 21"/>
            <p:cNvGraphicFramePr>
              <a:graphicFrameLocks noChangeAspect="1"/>
            </p:cNvGraphicFramePr>
            <p:nvPr/>
          </p:nvGraphicFramePr>
          <p:xfrm>
            <a:off x="4032" y="2869"/>
            <a:ext cx="30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4" name="Equation" r:id="rId19" imgW="164957" imgH="190335" progId="Equation.3">
                    <p:embed/>
                  </p:oleObj>
                </mc:Choice>
                <mc:Fallback>
                  <p:oleObj name="Equation" r:id="rId19" imgW="164957" imgH="19033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869"/>
                          <a:ext cx="301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37" name="Group 22"/>
          <p:cNvGrpSpPr>
            <a:grpSpLocks/>
          </p:cNvGrpSpPr>
          <p:nvPr/>
        </p:nvGrpSpPr>
        <p:grpSpPr bwMode="auto">
          <a:xfrm>
            <a:off x="5348288" y="2533650"/>
            <a:ext cx="3200400" cy="3130550"/>
            <a:chOff x="3408" y="2016"/>
            <a:chExt cx="2016" cy="1972"/>
          </a:xfrm>
        </p:grpSpPr>
        <p:sp>
          <p:nvSpPr>
            <p:cNvPr id="44050" name="Rectangle 23"/>
            <p:cNvSpPr>
              <a:spLocks noChangeArrowheads="1"/>
            </p:cNvSpPr>
            <p:nvPr/>
          </p:nvSpPr>
          <p:spPr bwMode="auto">
            <a:xfrm>
              <a:off x="4896" y="2256"/>
              <a:ext cx="96" cy="1200"/>
            </a:xfrm>
            <a:prstGeom prst="rect">
              <a:avLst/>
            </a:prstGeom>
            <a:solidFill>
              <a:srgbClr val="FFD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4051" name="Line 24"/>
            <p:cNvSpPr>
              <a:spLocks noChangeShapeType="1"/>
            </p:cNvSpPr>
            <p:nvPr/>
          </p:nvSpPr>
          <p:spPr bwMode="auto">
            <a:xfrm flipV="1">
              <a:off x="3552" y="2256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2" name="Line 25"/>
            <p:cNvSpPr>
              <a:spLocks noChangeShapeType="1"/>
            </p:cNvSpPr>
            <p:nvPr/>
          </p:nvSpPr>
          <p:spPr bwMode="auto">
            <a:xfrm flipV="1">
              <a:off x="3552" y="3072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3" name="Line 26"/>
            <p:cNvSpPr>
              <a:spLocks noChangeShapeType="1"/>
            </p:cNvSpPr>
            <p:nvPr/>
          </p:nvSpPr>
          <p:spPr bwMode="auto">
            <a:xfrm>
              <a:off x="3552" y="2256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4" name="Line 27"/>
            <p:cNvSpPr>
              <a:spLocks noChangeShapeType="1"/>
            </p:cNvSpPr>
            <p:nvPr/>
          </p:nvSpPr>
          <p:spPr bwMode="auto">
            <a:xfrm>
              <a:off x="3552" y="3456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5" name="Line 28"/>
            <p:cNvSpPr>
              <a:spLocks noChangeShapeType="1"/>
            </p:cNvSpPr>
            <p:nvPr/>
          </p:nvSpPr>
          <p:spPr bwMode="auto">
            <a:xfrm>
              <a:off x="4560" y="22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6" name="Line 29"/>
            <p:cNvSpPr>
              <a:spLocks noChangeShapeType="1"/>
            </p:cNvSpPr>
            <p:nvPr/>
          </p:nvSpPr>
          <p:spPr bwMode="auto">
            <a:xfrm>
              <a:off x="4656" y="22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7" name="Line 30"/>
            <p:cNvSpPr>
              <a:spLocks noChangeShapeType="1"/>
            </p:cNvSpPr>
            <p:nvPr/>
          </p:nvSpPr>
          <p:spPr bwMode="auto">
            <a:xfrm>
              <a:off x="4896" y="22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8" name="Line 31"/>
            <p:cNvSpPr>
              <a:spLocks noChangeShapeType="1"/>
            </p:cNvSpPr>
            <p:nvPr/>
          </p:nvSpPr>
          <p:spPr bwMode="auto">
            <a:xfrm>
              <a:off x="4992" y="22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9" name="Rectangle 32"/>
            <p:cNvSpPr>
              <a:spLocks noChangeArrowheads="1"/>
            </p:cNvSpPr>
            <p:nvPr/>
          </p:nvSpPr>
          <p:spPr bwMode="auto">
            <a:xfrm rot="-2537335">
              <a:off x="4272" y="22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3333CC"/>
                  </a:solidFill>
                  <a:latin typeface="Times New Roman" charset="0"/>
                </a:rPr>
                <a:t>+</a:t>
              </a:r>
            </a:p>
          </p:txBody>
        </p:sp>
        <p:sp>
          <p:nvSpPr>
            <p:cNvPr id="44060" name="Rectangle 33"/>
            <p:cNvSpPr>
              <a:spLocks noChangeArrowheads="1"/>
            </p:cNvSpPr>
            <p:nvPr/>
          </p:nvSpPr>
          <p:spPr bwMode="auto">
            <a:xfrm rot="-2537335">
              <a:off x="3600" y="22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3333CC"/>
                  </a:solidFill>
                  <a:latin typeface="Times New Roman" charset="0"/>
                </a:rPr>
                <a:t>+</a:t>
              </a:r>
            </a:p>
          </p:txBody>
        </p:sp>
        <p:sp>
          <p:nvSpPr>
            <p:cNvPr id="44061" name="Rectangle 34"/>
            <p:cNvSpPr>
              <a:spLocks noChangeArrowheads="1"/>
            </p:cNvSpPr>
            <p:nvPr/>
          </p:nvSpPr>
          <p:spPr bwMode="auto">
            <a:xfrm rot="-2537335">
              <a:off x="5040" y="22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3333CC"/>
                  </a:solidFill>
                  <a:latin typeface="Times New Roman" charset="0"/>
                </a:rPr>
                <a:t>+</a:t>
              </a:r>
            </a:p>
          </p:txBody>
        </p:sp>
        <p:sp>
          <p:nvSpPr>
            <p:cNvPr id="44062" name="Rectangle 35"/>
            <p:cNvSpPr>
              <a:spLocks noChangeArrowheads="1"/>
            </p:cNvSpPr>
            <p:nvPr/>
          </p:nvSpPr>
          <p:spPr bwMode="auto">
            <a:xfrm rot="-2537335">
              <a:off x="4272" y="31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3333CC"/>
                  </a:solidFill>
                  <a:latin typeface="Times New Roman" charset="0"/>
                </a:rPr>
                <a:t>+</a:t>
              </a:r>
            </a:p>
          </p:txBody>
        </p:sp>
        <p:sp>
          <p:nvSpPr>
            <p:cNvPr id="44063" name="Rectangle 36"/>
            <p:cNvSpPr>
              <a:spLocks noChangeArrowheads="1"/>
            </p:cNvSpPr>
            <p:nvPr/>
          </p:nvSpPr>
          <p:spPr bwMode="auto">
            <a:xfrm rot="-2537335">
              <a:off x="3600" y="31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3333CC"/>
                  </a:solidFill>
                  <a:latin typeface="Times New Roman" charset="0"/>
                </a:rPr>
                <a:t>+</a:t>
              </a:r>
            </a:p>
          </p:txBody>
        </p:sp>
        <p:sp>
          <p:nvSpPr>
            <p:cNvPr id="44064" name="Rectangle 37"/>
            <p:cNvSpPr>
              <a:spLocks noChangeArrowheads="1"/>
            </p:cNvSpPr>
            <p:nvPr/>
          </p:nvSpPr>
          <p:spPr bwMode="auto">
            <a:xfrm rot="-2537335">
              <a:off x="5040" y="31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3333CC"/>
                  </a:solidFill>
                  <a:latin typeface="Times New Roman" charset="0"/>
                </a:rPr>
                <a:t>+</a:t>
              </a:r>
            </a:p>
          </p:txBody>
        </p:sp>
        <p:sp>
          <p:nvSpPr>
            <p:cNvPr id="44065" name="Rectangle 38"/>
            <p:cNvSpPr>
              <a:spLocks noChangeArrowheads="1"/>
            </p:cNvSpPr>
            <p:nvPr/>
          </p:nvSpPr>
          <p:spPr bwMode="auto">
            <a:xfrm>
              <a:off x="4560" y="2256"/>
              <a:ext cx="96" cy="1200"/>
            </a:xfrm>
            <a:prstGeom prst="rect">
              <a:avLst/>
            </a:prstGeom>
            <a:gradFill rotWithShape="0">
              <a:gsLst>
                <a:gs pos="0">
                  <a:srgbClr val="6F5300"/>
                </a:gs>
                <a:gs pos="50000">
                  <a:srgbClr val="CC9900"/>
                </a:gs>
                <a:gs pos="100000">
                  <a:srgbClr val="6F53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4066" name="Line 39"/>
            <p:cNvSpPr>
              <a:spLocks noChangeShapeType="1"/>
            </p:cNvSpPr>
            <p:nvPr/>
          </p:nvSpPr>
          <p:spPr bwMode="auto">
            <a:xfrm>
              <a:off x="3936" y="2976"/>
              <a:ext cx="0" cy="4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7" name="Line 40"/>
            <p:cNvSpPr>
              <a:spLocks noChangeShapeType="1"/>
            </p:cNvSpPr>
            <p:nvPr/>
          </p:nvSpPr>
          <p:spPr bwMode="auto">
            <a:xfrm flipV="1">
              <a:off x="3936" y="2256"/>
              <a:ext cx="0" cy="3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4068" name="Object 41"/>
            <p:cNvGraphicFramePr>
              <a:graphicFrameLocks noChangeAspect="1"/>
            </p:cNvGraphicFramePr>
            <p:nvPr/>
          </p:nvGraphicFramePr>
          <p:xfrm>
            <a:off x="3877" y="2640"/>
            <a:ext cx="15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5" name="Equation" r:id="rId21" imgW="88669" imgH="177338" progId="Equation.3">
                    <p:embed/>
                  </p:oleObj>
                </mc:Choice>
                <mc:Fallback>
                  <p:oleObj name="Equation" r:id="rId21" imgW="88669" imgH="177338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2640"/>
                          <a:ext cx="15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9" name="Line 42"/>
            <p:cNvSpPr>
              <a:spLocks noChangeShapeType="1"/>
            </p:cNvSpPr>
            <p:nvPr/>
          </p:nvSpPr>
          <p:spPr bwMode="auto">
            <a:xfrm>
              <a:off x="4656" y="283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4070" name="Object 43"/>
            <p:cNvGraphicFramePr>
              <a:graphicFrameLocks noChangeAspect="1"/>
            </p:cNvGraphicFramePr>
            <p:nvPr/>
          </p:nvGraphicFramePr>
          <p:xfrm>
            <a:off x="3600" y="2688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6" name="Equation" r:id="rId22" imgW="152268" imgH="164957" progId="Equation.3">
                    <p:embed/>
                  </p:oleObj>
                </mc:Choice>
                <mc:Fallback>
                  <p:oleObj name="Equation" r:id="rId22" imgW="152268" imgH="164957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688"/>
                          <a:ext cx="26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71" name="Object 44"/>
            <p:cNvGraphicFramePr>
              <a:graphicFrameLocks noChangeAspect="1"/>
            </p:cNvGraphicFramePr>
            <p:nvPr/>
          </p:nvGraphicFramePr>
          <p:xfrm>
            <a:off x="4320" y="2496"/>
            <a:ext cx="21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7" name="Equation" r:id="rId23" imgW="215619" imgH="266353" progId="Equation.3">
                    <p:embed/>
                  </p:oleObj>
                </mc:Choice>
                <mc:Fallback>
                  <p:oleObj name="Equation" r:id="rId23" imgW="215619" imgH="26635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496"/>
                          <a:ext cx="21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72" name="Object 45"/>
            <p:cNvGraphicFramePr>
              <a:graphicFrameLocks noChangeAspect="1"/>
            </p:cNvGraphicFramePr>
            <p:nvPr/>
          </p:nvGraphicFramePr>
          <p:xfrm>
            <a:off x="5040" y="2832"/>
            <a:ext cx="22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8" name="Equation" r:id="rId24" imgW="126725" imgH="177415" progId="Equation.3">
                    <p:embed/>
                  </p:oleObj>
                </mc:Choice>
                <mc:Fallback>
                  <p:oleObj name="Equation" r:id="rId24" imgW="126725" imgH="177415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832"/>
                          <a:ext cx="22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3" name="Rectangle 46"/>
            <p:cNvSpPr>
              <a:spLocks noChangeArrowheads="1"/>
            </p:cNvSpPr>
            <p:nvPr/>
          </p:nvSpPr>
          <p:spPr bwMode="auto">
            <a:xfrm>
              <a:off x="3408" y="2016"/>
              <a:ext cx="2016" cy="196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4074" name="Line 47"/>
            <p:cNvSpPr>
              <a:spLocks noChangeShapeType="1"/>
            </p:cNvSpPr>
            <p:nvPr/>
          </p:nvSpPr>
          <p:spPr bwMode="auto">
            <a:xfrm>
              <a:off x="3552" y="374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4075" name="Object 48"/>
            <p:cNvGraphicFramePr>
              <a:graphicFrameLocks noChangeAspect="1"/>
            </p:cNvGraphicFramePr>
            <p:nvPr/>
          </p:nvGraphicFramePr>
          <p:xfrm>
            <a:off x="3456" y="3740"/>
            <a:ext cx="22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9" name="Equation" r:id="rId26" imgW="126835" imgH="139518" progId="Equation.3">
                    <p:embed/>
                  </p:oleObj>
                </mc:Choice>
                <mc:Fallback>
                  <p:oleObj name="Equation" r:id="rId26" imgW="126835" imgH="139518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740"/>
                          <a:ext cx="221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76" name="Object 49"/>
            <p:cNvGraphicFramePr>
              <a:graphicFrameLocks noChangeAspect="1"/>
            </p:cNvGraphicFramePr>
            <p:nvPr/>
          </p:nvGraphicFramePr>
          <p:xfrm>
            <a:off x="5136" y="3744"/>
            <a:ext cx="23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80" name="Equation" r:id="rId28" imgW="126835" imgH="139518" progId="Equation.3">
                    <p:embed/>
                  </p:oleObj>
                </mc:Choice>
                <mc:Fallback>
                  <p:oleObj name="Equation" r:id="rId28" imgW="126835" imgH="139518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744"/>
                          <a:ext cx="23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7" name="Line 50"/>
            <p:cNvSpPr>
              <a:spLocks noChangeShapeType="1"/>
            </p:cNvSpPr>
            <p:nvPr/>
          </p:nvSpPr>
          <p:spPr bwMode="auto">
            <a:xfrm>
              <a:off x="3552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4078" name="Object 51"/>
            <p:cNvGraphicFramePr>
              <a:graphicFrameLocks noChangeAspect="1"/>
            </p:cNvGraphicFramePr>
            <p:nvPr/>
          </p:nvGraphicFramePr>
          <p:xfrm>
            <a:off x="4493" y="3446"/>
            <a:ext cx="30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81" name="Equation" r:id="rId30" imgW="203024" imgH="164957" progId="Equation.3">
                    <p:embed/>
                  </p:oleObj>
                </mc:Choice>
                <mc:Fallback>
                  <p:oleObj name="Equation" r:id="rId30" imgW="203024" imgH="164957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3446"/>
                          <a:ext cx="307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79" name="Object 52"/>
            <p:cNvGraphicFramePr>
              <a:graphicFrameLocks noChangeAspect="1"/>
            </p:cNvGraphicFramePr>
            <p:nvPr/>
          </p:nvGraphicFramePr>
          <p:xfrm>
            <a:off x="4561" y="2016"/>
            <a:ext cx="2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82" name="Equation" r:id="rId32" imgW="177492" imgH="177492" progId="Equation.3">
                    <p:embed/>
                  </p:oleObj>
                </mc:Choice>
                <mc:Fallback>
                  <p:oleObj name="Equation" r:id="rId32" imgW="177492" imgH="177492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2016"/>
                          <a:ext cx="28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0" name="Rectangle 53"/>
            <p:cNvSpPr>
              <a:spLocks noChangeArrowheads="1"/>
            </p:cNvSpPr>
            <p:nvPr/>
          </p:nvSpPr>
          <p:spPr bwMode="auto">
            <a:xfrm>
              <a:off x="3504" y="2640"/>
              <a:ext cx="96" cy="432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rgbClr val="F7F9FA"/>
                </a:gs>
                <a:gs pos="100000">
                  <a:srgbClr val="003366"/>
                </a:gs>
              </a:gsLst>
              <a:lin ang="0" scaled="1"/>
            </a:gradFill>
            <a:ln w="19050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406400" y="3213100"/>
            <a:ext cx="7239000" cy="939800"/>
            <a:chOff x="288" y="2432"/>
            <a:chExt cx="4560" cy="592"/>
          </a:xfrm>
        </p:grpSpPr>
        <p:grpSp>
          <p:nvGrpSpPr>
            <p:cNvPr id="44040" name="Group 55"/>
            <p:cNvGrpSpPr>
              <a:grpSpLocks/>
            </p:cNvGrpSpPr>
            <p:nvPr/>
          </p:nvGrpSpPr>
          <p:grpSpPr bwMode="auto">
            <a:xfrm>
              <a:off x="288" y="2432"/>
              <a:ext cx="3023" cy="364"/>
              <a:chOff x="288" y="2400"/>
              <a:chExt cx="3023" cy="364"/>
            </a:xfrm>
          </p:grpSpPr>
          <p:graphicFrame>
            <p:nvGraphicFramePr>
              <p:cNvPr id="44044" name="Object 56"/>
              <p:cNvGraphicFramePr>
                <a:graphicFrameLocks noChangeAspect="1"/>
              </p:cNvGraphicFramePr>
              <p:nvPr/>
            </p:nvGraphicFramePr>
            <p:xfrm>
              <a:off x="877" y="2435"/>
              <a:ext cx="1078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83" name="Equation" r:id="rId34" imgW="507780" imgH="177723" progId="Equation.DSMT4">
                      <p:embed/>
                    </p:oleObj>
                  </mc:Choice>
                  <mc:Fallback>
                    <p:oleObj name="Equation" r:id="rId34" imgW="507780" imgH="177723" progId="Equation.DSMT4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7" y="2435"/>
                            <a:ext cx="1078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45" name="Text Box 57"/>
              <p:cNvSpPr txBox="1">
                <a:spLocks noChangeArrowheads="1"/>
              </p:cNvSpPr>
              <p:nvPr/>
            </p:nvSpPr>
            <p:spPr bwMode="auto">
              <a:xfrm>
                <a:off x="288" y="2400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1C1C1C"/>
                    </a:solidFill>
                    <a:latin typeface="Times New Roman" charset="0"/>
                  </a:rPr>
                  <a:t>棒中</a:t>
                </a:r>
              </a:p>
            </p:txBody>
          </p:sp>
          <p:sp>
            <p:nvSpPr>
              <p:cNvPr id="44046" name="Text Box 58"/>
              <p:cNvSpPr txBox="1">
                <a:spLocks noChangeArrowheads="1"/>
              </p:cNvSpPr>
              <p:nvPr/>
            </p:nvSpPr>
            <p:spPr bwMode="auto">
              <a:xfrm>
                <a:off x="1968" y="2409"/>
                <a:ext cx="8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1C1C1C"/>
                    </a:solidFill>
                    <a:latin typeface="Times New Roman" charset="0"/>
                  </a:rPr>
                  <a:t>且由</a:t>
                </a:r>
              </a:p>
            </p:txBody>
          </p:sp>
          <p:graphicFrame>
            <p:nvGraphicFramePr>
              <p:cNvPr id="44047" name="Object 59"/>
              <p:cNvGraphicFramePr>
                <a:graphicFrameLocks noChangeAspect="1"/>
              </p:cNvGraphicFramePr>
              <p:nvPr/>
            </p:nvGraphicFramePr>
            <p:xfrm>
              <a:off x="2496" y="2448"/>
              <a:ext cx="307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84" name="Equation" r:id="rId36" imgW="203024" imgH="164957" progId="Equation.3">
                      <p:embed/>
                    </p:oleObj>
                  </mc:Choice>
                  <mc:Fallback>
                    <p:oleObj name="Equation" r:id="rId36" imgW="203024" imgH="164957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2448"/>
                            <a:ext cx="307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8" name="Object 60"/>
              <p:cNvGraphicFramePr>
                <a:graphicFrameLocks noChangeAspect="1"/>
              </p:cNvGraphicFramePr>
              <p:nvPr/>
            </p:nvGraphicFramePr>
            <p:xfrm>
              <a:off x="3024" y="2448"/>
              <a:ext cx="28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85" name="Equation" r:id="rId37" imgW="177492" imgH="177492" progId="Equation.3">
                      <p:embed/>
                    </p:oleObj>
                  </mc:Choice>
                  <mc:Fallback>
                    <p:oleObj name="Equation" r:id="rId37" imgW="177492" imgH="177492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448"/>
                            <a:ext cx="28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49" name="Line 61"/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041" name="Group 62"/>
            <p:cNvGrpSpPr>
              <a:grpSpLocks/>
            </p:cNvGrpSpPr>
            <p:nvPr/>
          </p:nvGrpSpPr>
          <p:grpSpPr bwMode="auto">
            <a:xfrm>
              <a:off x="4608" y="2688"/>
              <a:ext cx="240" cy="336"/>
              <a:chOff x="4608" y="2688"/>
              <a:chExt cx="240" cy="336"/>
            </a:xfrm>
          </p:grpSpPr>
          <p:graphicFrame>
            <p:nvGraphicFramePr>
              <p:cNvPr id="44042" name="Object 63"/>
              <p:cNvGraphicFramePr>
                <a:graphicFrameLocks noChangeAspect="1"/>
              </p:cNvGraphicFramePr>
              <p:nvPr/>
            </p:nvGraphicFramePr>
            <p:xfrm>
              <a:off x="4626" y="2688"/>
              <a:ext cx="222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86" name="Equation" r:id="rId38" imgW="38100" imgH="63500" progId="Equation.3">
                      <p:embed/>
                    </p:oleObj>
                  </mc:Choice>
                  <mc:Fallback>
                    <p:oleObj name="Equation" r:id="rId38" imgW="38100" imgH="63500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6" y="2688"/>
                            <a:ext cx="222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43" name="Line 64"/>
              <p:cNvSpPr>
                <a:spLocks noChangeShapeType="1"/>
              </p:cNvSpPr>
              <p:nvPr/>
            </p:nvSpPr>
            <p:spPr bwMode="auto">
              <a:xfrm flipV="1">
                <a:off x="4608" y="26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4039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698852D-B5CC-6C4F-9D6F-8A83528FF574}" type="slidenum">
              <a:rPr kumimoji="0" lang="en-US" altLang="zh-CN" sz="1400"/>
              <a:pPr/>
              <a:t>28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Group 2"/>
          <p:cNvGrpSpPr>
            <a:grpSpLocks/>
          </p:cNvGrpSpPr>
          <p:nvPr/>
        </p:nvGrpSpPr>
        <p:grpSpPr bwMode="auto">
          <a:xfrm>
            <a:off x="1187450" y="0"/>
            <a:ext cx="7467600" cy="1231900"/>
            <a:chOff x="816" y="472"/>
            <a:chExt cx="4704" cy="776"/>
          </a:xfrm>
        </p:grpSpPr>
        <p:graphicFrame>
          <p:nvGraphicFramePr>
            <p:cNvPr id="45104" name="Object 3"/>
            <p:cNvGraphicFramePr>
              <a:graphicFrameLocks noChangeAspect="1"/>
            </p:cNvGraphicFramePr>
            <p:nvPr/>
          </p:nvGraphicFramePr>
          <p:xfrm>
            <a:off x="816" y="472"/>
            <a:ext cx="2208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1" name="Equation" r:id="rId3" imgW="1040948" imgH="418918" progId="Equation.3">
                    <p:embed/>
                  </p:oleObj>
                </mc:Choice>
                <mc:Fallback>
                  <p:oleObj name="Equation" r:id="rId3" imgW="1040948" imgH="418918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472"/>
                          <a:ext cx="2208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105" name="Group 4"/>
            <p:cNvGrpSpPr>
              <a:grpSpLocks/>
            </p:cNvGrpSpPr>
            <p:nvPr/>
          </p:nvGrpSpPr>
          <p:grpSpPr bwMode="auto">
            <a:xfrm>
              <a:off x="3408" y="681"/>
              <a:ext cx="2112" cy="327"/>
              <a:chOff x="3408" y="681"/>
              <a:chExt cx="2112" cy="327"/>
            </a:xfrm>
          </p:grpSpPr>
          <p:sp>
            <p:nvSpPr>
              <p:cNvPr id="45106" name="Text Box 5"/>
              <p:cNvSpPr txBox="1">
                <a:spLocks noChangeArrowheads="1"/>
              </p:cNvSpPr>
              <p:nvPr/>
            </p:nvSpPr>
            <p:spPr bwMode="auto">
              <a:xfrm>
                <a:off x="3408" y="681"/>
                <a:ext cx="21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1C1C1C"/>
                    </a:solidFill>
                    <a:latin typeface="Times New Roman" charset="0"/>
                  </a:rPr>
                  <a:t>方向沿     轴反向</a:t>
                </a:r>
              </a:p>
            </p:txBody>
          </p:sp>
          <p:graphicFrame>
            <p:nvGraphicFramePr>
              <p:cNvPr id="45107" name="Object 6"/>
              <p:cNvGraphicFramePr>
                <a:graphicFrameLocks noChangeAspect="1"/>
              </p:cNvGraphicFramePr>
              <p:nvPr/>
            </p:nvGraphicFramePr>
            <p:xfrm>
              <a:off x="4110" y="729"/>
              <a:ext cx="35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22" name="Equation" r:id="rId5" imgW="190417" imgH="139639" progId="Equation.3">
                      <p:embed/>
                    </p:oleObj>
                  </mc:Choice>
                  <mc:Fallback>
                    <p:oleObj name="Equation" r:id="rId5" imgW="190417" imgH="139639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0" y="729"/>
                            <a:ext cx="35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25450" y="1079500"/>
            <a:ext cx="3943350" cy="1765300"/>
            <a:chOff x="336" y="1152"/>
            <a:chExt cx="2484" cy="1112"/>
          </a:xfrm>
        </p:grpSpPr>
        <p:sp>
          <p:nvSpPr>
            <p:cNvPr id="45102" name="Text Box 8"/>
            <p:cNvSpPr txBox="1">
              <a:spLocks noChangeArrowheads="1"/>
            </p:cNvSpPr>
            <p:nvPr/>
          </p:nvSpPr>
          <p:spPr bwMode="auto">
            <a:xfrm>
              <a:off x="336" y="1152"/>
              <a:ext cx="2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棒的运动方程为</a:t>
              </a:r>
            </a:p>
          </p:txBody>
        </p:sp>
        <p:graphicFrame>
          <p:nvGraphicFramePr>
            <p:cNvPr id="45103" name="Object 9"/>
            <p:cNvGraphicFramePr>
              <a:graphicFrameLocks noChangeAspect="1"/>
            </p:cNvGraphicFramePr>
            <p:nvPr/>
          </p:nvGraphicFramePr>
          <p:xfrm>
            <a:off x="720" y="1488"/>
            <a:ext cx="2100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3" name="Equation" r:id="rId7" imgW="990600" imgH="419100" progId="Equation.3">
                    <p:embed/>
                  </p:oleObj>
                </mc:Choice>
                <mc:Fallback>
                  <p:oleObj name="Equation" r:id="rId7" imgW="990600" imgH="419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488"/>
                          <a:ext cx="2100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369888" y="2908300"/>
            <a:ext cx="4627562" cy="1231900"/>
            <a:chOff x="240" y="2440"/>
            <a:chExt cx="2915" cy="776"/>
          </a:xfrm>
        </p:grpSpPr>
        <p:sp>
          <p:nvSpPr>
            <p:cNvPr id="45100" name="Text Box 11"/>
            <p:cNvSpPr txBox="1">
              <a:spLocks noChangeArrowheads="1"/>
            </p:cNvSpPr>
            <p:nvPr/>
          </p:nvSpPr>
          <p:spPr bwMode="auto">
            <a:xfrm>
              <a:off x="240" y="264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则</a:t>
              </a:r>
            </a:p>
          </p:txBody>
        </p:sp>
        <p:graphicFrame>
          <p:nvGraphicFramePr>
            <p:cNvPr id="45101" name="Object 12"/>
            <p:cNvGraphicFramePr>
              <a:graphicFrameLocks noChangeAspect="1"/>
            </p:cNvGraphicFramePr>
            <p:nvPr/>
          </p:nvGraphicFramePr>
          <p:xfrm>
            <a:off x="624" y="2440"/>
            <a:ext cx="2531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4" name="Equation" r:id="rId9" imgW="1193800" imgH="419100" progId="Equation.3">
                    <p:embed/>
                  </p:oleObj>
                </mc:Choice>
                <mc:Fallback>
                  <p:oleObj name="Equation" r:id="rId9" imgW="1193800" imgH="419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440"/>
                          <a:ext cx="2531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349250" y="4356100"/>
            <a:ext cx="6858000" cy="1470025"/>
            <a:chOff x="240" y="3216"/>
            <a:chExt cx="4320" cy="926"/>
          </a:xfrm>
        </p:grpSpPr>
        <p:sp>
          <p:nvSpPr>
            <p:cNvPr id="45098" name="Rectangle 14"/>
            <p:cNvSpPr>
              <a:spLocks noChangeArrowheads="1"/>
            </p:cNvSpPr>
            <p:nvPr/>
          </p:nvSpPr>
          <p:spPr bwMode="auto">
            <a:xfrm>
              <a:off x="240" y="3216"/>
              <a:ext cx="43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charset="0"/>
                </a:rPr>
                <a:t>计算得</a:t>
              </a:r>
              <a:r>
                <a:rPr kumimoji="1" lang="zh-CN" altLang="en-US" sz="2800" b="1">
                  <a:latin typeface="Times New Roman" charset="0"/>
                </a:rPr>
                <a:t>棒的速率随时间变化的函数关系为</a:t>
              </a:r>
            </a:p>
          </p:txBody>
        </p:sp>
        <p:graphicFrame>
          <p:nvGraphicFramePr>
            <p:cNvPr id="45099" name="Object 15"/>
            <p:cNvGraphicFramePr>
              <a:graphicFrameLocks noChangeAspect="1"/>
            </p:cNvGraphicFramePr>
            <p:nvPr/>
          </p:nvGraphicFramePr>
          <p:xfrm>
            <a:off x="1248" y="3532"/>
            <a:ext cx="2688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5" name="Equation" r:id="rId11" imgW="990170" imgH="266584" progId="Equation.3">
                    <p:embed/>
                  </p:oleObj>
                </mc:Choice>
                <mc:Fallback>
                  <p:oleObj name="Equation" r:id="rId11" imgW="990170" imgH="266584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32"/>
                          <a:ext cx="2688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61" name="Group 16"/>
          <p:cNvGrpSpPr>
            <a:grpSpLocks/>
          </p:cNvGrpSpPr>
          <p:nvPr/>
        </p:nvGrpSpPr>
        <p:grpSpPr bwMode="auto">
          <a:xfrm>
            <a:off x="5226050" y="996950"/>
            <a:ext cx="3200400" cy="3130550"/>
            <a:chOff x="3408" y="2016"/>
            <a:chExt cx="2016" cy="1972"/>
          </a:xfrm>
        </p:grpSpPr>
        <p:grpSp>
          <p:nvGrpSpPr>
            <p:cNvPr id="45063" name="Group 17"/>
            <p:cNvGrpSpPr>
              <a:grpSpLocks/>
            </p:cNvGrpSpPr>
            <p:nvPr/>
          </p:nvGrpSpPr>
          <p:grpSpPr bwMode="auto">
            <a:xfrm>
              <a:off x="4032" y="2832"/>
              <a:ext cx="528" cy="384"/>
              <a:chOff x="4032" y="2832"/>
              <a:chExt cx="528" cy="384"/>
            </a:xfrm>
          </p:grpSpPr>
          <p:sp>
            <p:nvSpPr>
              <p:cNvPr id="45096" name="Line 18"/>
              <p:cNvSpPr>
                <a:spLocks noChangeShapeType="1"/>
              </p:cNvSpPr>
              <p:nvPr/>
            </p:nvSpPr>
            <p:spPr bwMode="auto">
              <a:xfrm flipH="1">
                <a:off x="4080" y="283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5097" name="Object 19"/>
              <p:cNvGraphicFramePr>
                <a:graphicFrameLocks noChangeAspect="1"/>
              </p:cNvGraphicFramePr>
              <p:nvPr/>
            </p:nvGraphicFramePr>
            <p:xfrm>
              <a:off x="4032" y="2869"/>
              <a:ext cx="301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26" name="Equation" r:id="rId13" imgW="164957" imgH="190335" progId="Equation.3">
                      <p:embed/>
                    </p:oleObj>
                  </mc:Choice>
                  <mc:Fallback>
                    <p:oleObj name="Equation" r:id="rId13" imgW="164957" imgH="190335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869"/>
                            <a:ext cx="301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64" name="Group 20"/>
            <p:cNvGrpSpPr>
              <a:grpSpLocks/>
            </p:cNvGrpSpPr>
            <p:nvPr/>
          </p:nvGrpSpPr>
          <p:grpSpPr bwMode="auto">
            <a:xfrm>
              <a:off x="3408" y="2016"/>
              <a:ext cx="2016" cy="1972"/>
              <a:chOff x="3408" y="2016"/>
              <a:chExt cx="2016" cy="1972"/>
            </a:xfrm>
          </p:grpSpPr>
          <p:sp>
            <p:nvSpPr>
              <p:cNvPr id="45065" name="Rectangle 21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96" cy="1200"/>
              </a:xfrm>
              <a:prstGeom prst="rect">
                <a:avLst/>
              </a:prstGeom>
              <a:solidFill>
                <a:srgbClr val="FFD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45066" name="Line 22"/>
              <p:cNvSpPr>
                <a:spLocks noChangeShapeType="1"/>
              </p:cNvSpPr>
              <p:nvPr/>
            </p:nvSpPr>
            <p:spPr bwMode="auto">
              <a:xfrm flipV="1">
                <a:off x="3552" y="225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67" name="Line 23"/>
              <p:cNvSpPr>
                <a:spLocks noChangeShapeType="1"/>
              </p:cNvSpPr>
              <p:nvPr/>
            </p:nvSpPr>
            <p:spPr bwMode="auto">
              <a:xfrm flipV="1">
                <a:off x="3552" y="307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68" name="Line 24"/>
              <p:cNvSpPr>
                <a:spLocks noChangeShapeType="1"/>
              </p:cNvSpPr>
              <p:nvPr/>
            </p:nvSpPr>
            <p:spPr bwMode="auto">
              <a:xfrm>
                <a:off x="3552" y="2256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69" name="Line 25"/>
              <p:cNvSpPr>
                <a:spLocks noChangeShapeType="1"/>
              </p:cNvSpPr>
              <p:nvPr/>
            </p:nvSpPr>
            <p:spPr bwMode="auto">
              <a:xfrm>
                <a:off x="3552" y="3456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0" name="Line 26"/>
              <p:cNvSpPr>
                <a:spLocks noChangeShapeType="1"/>
              </p:cNvSpPr>
              <p:nvPr/>
            </p:nvSpPr>
            <p:spPr bwMode="auto">
              <a:xfrm>
                <a:off x="4560" y="2256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1" name="Line 27"/>
              <p:cNvSpPr>
                <a:spLocks noChangeShapeType="1"/>
              </p:cNvSpPr>
              <p:nvPr/>
            </p:nvSpPr>
            <p:spPr bwMode="auto">
              <a:xfrm>
                <a:off x="4656" y="2256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2" name="Line 28"/>
              <p:cNvSpPr>
                <a:spLocks noChangeShapeType="1"/>
              </p:cNvSpPr>
              <p:nvPr/>
            </p:nvSpPr>
            <p:spPr bwMode="auto">
              <a:xfrm>
                <a:off x="4896" y="2256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3" name="Line 29"/>
              <p:cNvSpPr>
                <a:spLocks noChangeShapeType="1"/>
              </p:cNvSpPr>
              <p:nvPr/>
            </p:nvSpPr>
            <p:spPr bwMode="auto">
              <a:xfrm>
                <a:off x="4992" y="2256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4" name="Rectangle 30"/>
              <p:cNvSpPr>
                <a:spLocks noChangeArrowheads="1"/>
              </p:cNvSpPr>
              <p:nvPr/>
            </p:nvSpPr>
            <p:spPr bwMode="auto">
              <a:xfrm rot="-2537335">
                <a:off x="4272" y="225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400" b="1">
                    <a:solidFill>
                      <a:srgbClr val="3333CC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45075" name="Rectangle 31"/>
              <p:cNvSpPr>
                <a:spLocks noChangeArrowheads="1"/>
              </p:cNvSpPr>
              <p:nvPr/>
            </p:nvSpPr>
            <p:spPr bwMode="auto">
              <a:xfrm rot="-2537335">
                <a:off x="3600" y="225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400" b="1">
                    <a:solidFill>
                      <a:srgbClr val="3333CC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45076" name="Rectangle 32"/>
              <p:cNvSpPr>
                <a:spLocks noChangeArrowheads="1"/>
              </p:cNvSpPr>
              <p:nvPr/>
            </p:nvSpPr>
            <p:spPr bwMode="auto">
              <a:xfrm rot="-2537335">
                <a:off x="5040" y="225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400" b="1">
                    <a:solidFill>
                      <a:srgbClr val="3333CC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45077" name="Rectangle 33"/>
              <p:cNvSpPr>
                <a:spLocks noChangeArrowheads="1"/>
              </p:cNvSpPr>
              <p:nvPr/>
            </p:nvSpPr>
            <p:spPr bwMode="auto">
              <a:xfrm rot="-2537335">
                <a:off x="4272" y="312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400" b="1">
                    <a:solidFill>
                      <a:srgbClr val="3333CC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45078" name="Rectangle 34"/>
              <p:cNvSpPr>
                <a:spLocks noChangeArrowheads="1"/>
              </p:cNvSpPr>
              <p:nvPr/>
            </p:nvSpPr>
            <p:spPr bwMode="auto">
              <a:xfrm rot="-2537335">
                <a:off x="3600" y="312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400" b="1">
                    <a:solidFill>
                      <a:srgbClr val="3333CC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45079" name="Rectangle 35"/>
              <p:cNvSpPr>
                <a:spLocks noChangeArrowheads="1"/>
              </p:cNvSpPr>
              <p:nvPr/>
            </p:nvSpPr>
            <p:spPr bwMode="auto">
              <a:xfrm rot="-2537335">
                <a:off x="5040" y="312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400" b="1">
                    <a:solidFill>
                      <a:srgbClr val="3333CC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45080" name="Rectangle 36"/>
              <p:cNvSpPr>
                <a:spLocks noChangeArrowheads="1"/>
              </p:cNvSpPr>
              <p:nvPr/>
            </p:nvSpPr>
            <p:spPr bwMode="auto">
              <a:xfrm>
                <a:off x="4560" y="2256"/>
                <a:ext cx="96" cy="1200"/>
              </a:xfrm>
              <a:prstGeom prst="rect">
                <a:avLst/>
              </a:prstGeom>
              <a:gradFill rotWithShape="0">
                <a:gsLst>
                  <a:gs pos="0">
                    <a:srgbClr val="6F5300"/>
                  </a:gs>
                  <a:gs pos="50000">
                    <a:srgbClr val="CC9900"/>
                  </a:gs>
                  <a:gs pos="100000">
                    <a:srgbClr val="6F53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45081" name="Line 37"/>
              <p:cNvSpPr>
                <a:spLocks noChangeShapeType="1"/>
              </p:cNvSpPr>
              <p:nvPr/>
            </p:nvSpPr>
            <p:spPr bwMode="auto">
              <a:xfrm>
                <a:off x="3936" y="2976"/>
                <a:ext cx="0" cy="4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2" name="Line 38"/>
              <p:cNvSpPr>
                <a:spLocks noChangeShapeType="1"/>
              </p:cNvSpPr>
              <p:nvPr/>
            </p:nvSpPr>
            <p:spPr bwMode="auto">
              <a:xfrm flipV="1">
                <a:off x="3936" y="2256"/>
                <a:ext cx="0" cy="3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5083" name="Object 39"/>
              <p:cNvGraphicFramePr>
                <a:graphicFrameLocks noChangeAspect="1"/>
              </p:cNvGraphicFramePr>
              <p:nvPr/>
            </p:nvGraphicFramePr>
            <p:xfrm>
              <a:off x="3877" y="2640"/>
              <a:ext cx="155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27" name="Equation" r:id="rId15" imgW="88669" imgH="177338" progId="Equation.3">
                      <p:embed/>
                    </p:oleObj>
                  </mc:Choice>
                  <mc:Fallback>
                    <p:oleObj name="Equation" r:id="rId15" imgW="88669" imgH="177338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7" y="2640"/>
                            <a:ext cx="155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84" name="Line 40"/>
              <p:cNvSpPr>
                <a:spLocks noChangeShapeType="1"/>
              </p:cNvSpPr>
              <p:nvPr/>
            </p:nvSpPr>
            <p:spPr bwMode="auto">
              <a:xfrm>
                <a:off x="4656" y="283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5085" name="Object 41"/>
              <p:cNvGraphicFramePr>
                <a:graphicFrameLocks noChangeAspect="1"/>
              </p:cNvGraphicFramePr>
              <p:nvPr/>
            </p:nvGraphicFramePr>
            <p:xfrm>
              <a:off x="3600" y="2688"/>
              <a:ext cx="26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28" name="Equation" r:id="rId17" imgW="152268" imgH="164957" progId="Equation.3">
                      <p:embed/>
                    </p:oleObj>
                  </mc:Choice>
                  <mc:Fallback>
                    <p:oleObj name="Equation" r:id="rId17" imgW="152268" imgH="164957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2688"/>
                            <a:ext cx="265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86" name="Object 42"/>
              <p:cNvGraphicFramePr>
                <a:graphicFrameLocks noChangeAspect="1"/>
              </p:cNvGraphicFramePr>
              <p:nvPr/>
            </p:nvGraphicFramePr>
            <p:xfrm>
              <a:off x="4320" y="2496"/>
              <a:ext cx="21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29" name="Equation" r:id="rId19" imgW="215619" imgH="266353" progId="Equation.3">
                      <p:embed/>
                    </p:oleObj>
                  </mc:Choice>
                  <mc:Fallback>
                    <p:oleObj name="Equation" r:id="rId19" imgW="215619" imgH="266353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496"/>
                            <a:ext cx="214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87" name="Object 43"/>
              <p:cNvGraphicFramePr>
                <a:graphicFrameLocks noChangeAspect="1"/>
              </p:cNvGraphicFramePr>
              <p:nvPr/>
            </p:nvGraphicFramePr>
            <p:xfrm>
              <a:off x="5040" y="2832"/>
              <a:ext cx="222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30" name="Equation" r:id="rId21" imgW="126725" imgH="177415" progId="Equation.3">
                      <p:embed/>
                    </p:oleObj>
                  </mc:Choice>
                  <mc:Fallback>
                    <p:oleObj name="Equation" r:id="rId21" imgW="126725" imgH="177415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2832"/>
                            <a:ext cx="222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88" name="Rectangle 4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016" cy="196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45089" name="Line 45"/>
              <p:cNvSpPr>
                <a:spLocks noChangeShapeType="1"/>
              </p:cNvSpPr>
              <p:nvPr/>
            </p:nvSpPr>
            <p:spPr bwMode="auto">
              <a:xfrm>
                <a:off x="3552" y="3744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5090" name="Object 46"/>
              <p:cNvGraphicFramePr>
                <a:graphicFrameLocks noChangeAspect="1"/>
              </p:cNvGraphicFramePr>
              <p:nvPr/>
            </p:nvGraphicFramePr>
            <p:xfrm>
              <a:off x="3456" y="3740"/>
              <a:ext cx="221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31" name="Equation" r:id="rId23" imgW="126835" imgH="139518" progId="Equation.3">
                      <p:embed/>
                    </p:oleObj>
                  </mc:Choice>
                  <mc:Fallback>
                    <p:oleObj name="Equation" r:id="rId23" imgW="126835" imgH="139518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740"/>
                            <a:ext cx="221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91" name="Object 47"/>
              <p:cNvGraphicFramePr>
                <a:graphicFrameLocks noChangeAspect="1"/>
              </p:cNvGraphicFramePr>
              <p:nvPr/>
            </p:nvGraphicFramePr>
            <p:xfrm>
              <a:off x="5136" y="3744"/>
              <a:ext cx="236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32" name="Equation" r:id="rId25" imgW="126835" imgH="139518" progId="Equation.3">
                      <p:embed/>
                    </p:oleObj>
                  </mc:Choice>
                  <mc:Fallback>
                    <p:oleObj name="Equation" r:id="rId25" imgW="126835" imgH="139518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3744"/>
                            <a:ext cx="236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92" name="Line 48"/>
              <p:cNvSpPr>
                <a:spLocks noChangeShapeType="1"/>
              </p:cNvSpPr>
              <p:nvPr/>
            </p:nvSpPr>
            <p:spPr bwMode="auto">
              <a:xfrm>
                <a:off x="3552" y="34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5093" name="Object 49"/>
              <p:cNvGraphicFramePr>
                <a:graphicFrameLocks noChangeAspect="1"/>
              </p:cNvGraphicFramePr>
              <p:nvPr/>
            </p:nvGraphicFramePr>
            <p:xfrm>
              <a:off x="4493" y="3446"/>
              <a:ext cx="307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33" name="Equation" r:id="rId27" imgW="203024" imgH="164957" progId="Equation.3">
                      <p:embed/>
                    </p:oleObj>
                  </mc:Choice>
                  <mc:Fallback>
                    <p:oleObj name="Equation" r:id="rId27" imgW="203024" imgH="164957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3" y="3446"/>
                            <a:ext cx="307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94" name="Object 50"/>
              <p:cNvGraphicFramePr>
                <a:graphicFrameLocks noChangeAspect="1"/>
              </p:cNvGraphicFramePr>
              <p:nvPr/>
            </p:nvGraphicFramePr>
            <p:xfrm>
              <a:off x="4561" y="2016"/>
              <a:ext cx="28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34" name="Equation" r:id="rId29" imgW="177492" imgH="177492" progId="Equation.3">
                      <p:embed/>
                    </p:oleObj>
                  </mc:Choice>
                  <mc:Fallback>
                    <p:oleObj name="Equation" r:id="rId29" imgW="177492" imgH="177492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1" y="2016"/>
                            <a:ext cx="28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95" name="Rectangle 51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003366"/>
                  </a:gs>
                  <a:gs pos="50000">
                    <a:srgbClr val="F7F9FA"/>
                  </a:gs>
                  <a:gs pos="100000">
                    <a:srgbClr val="003366"/>
                  </a:gs>
                </a:gsLst>
                <a:lin ang="0" scaled="1"/>
              </a:gradFill>
              <a:ln w="19050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4506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61CAAEE-6102-614C-B2C4-A8490B9362DF}" type="slidenum">
              <a:rPr kumimoji="0" lang="en-US" altLang="zh-CN" sz="1400"/>
              <a:pPr/>
              <a:t>29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4" descr="影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50"/>
            <a:ext cx="32575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3429000" y="260350"/>
            <a:ext cx="54864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rgbClr val="CC0000"/>
                </a:solidFill>
                <a:latin typeface="Times New Roman" charset="0"/>
              </a:rPr>
              <a:t>         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charset="0"/>
              </a:rPr>
              <a:t>法拉第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（</a:t>
            </a: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Michael Faraday, 1791-1867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），伟大的英国物理学家和化学家</a:t>
            </a: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.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他创造性地提出场的思想，磁场这一名称是法拉第最早引入的</a:t>
            </a: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.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他是电磁理论的创始人之一，于</a:t>
            </a: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1831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年发现电磁感应现象，后又相继发现电解定律，物质的抗磁性和顺磁性，以及光的偏振面在磁场中的旋转</a:t>
            </a: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.</a:t>
            </a:r>
          </a:p>
        </p:txBody>
      </p:sp>
      <p:sp>
        <p:nvSpPr>
          <p:cNvPr id="17411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7B4142B-71F7-3E45-8914-32C95EEDA486}" type="slidenum">
              <a:rPr kumimoji="0" lang="en-US" altLang="zh-CN" sz="1400"/>
              <a:pPr/>
              <a:t>3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2"/>
          <p:cNvGrpSpPr>
            <a:grpSpLocks/>
          </p:cNvGrpSpPr>
          <p:nvPr/>
        </p:nvGrpSpPr>
        <p:grpSpPr bwMode="auto">
          <a:xfrm>
            <a:off x="4787900" y="0"/>
            <a:ext cx="3886200" cy="5105400"/>
            <a:chOff x="3024" y="576"/>
            <a:chExt cx="2448" cy="3216"/>
          </a:xfrm>
        </p:grpSpPr>
        <p:graphicFrame>
          <p:nvGraphicFramePr>
            <p:cNvPr id="46086" name="Object 3"/>
            <p:cNvGraphicFramePr>
              <a:graphicFrameLocks noChangeAspect="1"/>
            </p:cNvGraphicFramePr>
            <p:nvPr/>
          </p:nvGraphicFramePr>
          <p:xfrm>
            <a:off x="4656" y="2976"/>
            <a:ext cx="33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0" name="Equation" r:id="rId3" imgW="152268" imgH="164957" progId="Equation.3">
                    <p:embed/>
                  </p:oleObj>
                </mc:Choice>
                <mc:Fallback>
                  <p:oleObj name="Equation" r:id="rId3" imgW="152268" imgH="164957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976"/>
                          <a:ext cx="33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087" name="Group 4"/>
            <p:cNvGrpSpPr>
              <a:grpSpLocks/>
            </p:cNvGrpSpPr>
            <p:nvPr/>
          </p:nvGrpSpPr>
          <p:grpSpPr bwMode="auto">
            <a:xfrm>
              <a:off x="3521" y="960"/>
              <a:ext cx="1713" cy="1319"/>
              <a:chOff x="1296" y="1152"/>
              <a:chExt cx="2592" cy="1536"/>
            </a:xfrm>
          </p:grpSpPr>
          <p:sp>
            <p:nvSpPr>
              <p:cNvPr id="46143" name="Line 5"/>
              <p:cNvSpPr>
                <a:spLocks noChangeShapeType="1"/>
              </p:cNvSpPr>
              <p:nvPr/>
            </p:nvSpPr>
            <p:spPr bwMode="auto">
              <a:xfrm>
                <a:off x="1296" y="1152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4" name="Line 6"/>
              <p:cNvSpPr>
                <a:spLocks noChangeShapeType="1"/>
              </p:cNvSpPr>
              <p:nvPr/>
            </p:nvSpPr>
            <p:spPr bwMode="auto">
              <a:xfrm>
                <a:off x="1296" y="1459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5" name="Line 7"/>
              <p:cNvSpPr>
                <a:spLocks noChangeShapeType="1"/>
              </p:cNvSpPr>
              <p:nvPr/>
            </p:nvSpPr>
            <p:spPr bwMode="auto">
              <a:xfrm>
                <a:off x="1296" y="1766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6" name="Line 8"/>
              <p:cNvSpPr>
                <a:spLocks noChangeShapeType="1"/>
              </p:cNvSpPr>
              <p:nvPr/>
            </p:nvSpPr>
            <p:spPr bwMode="auto">
              <a:xfrm>
                <a:off x="1296" y="2074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7" name="Line 9"/>
              <p:cNvSpPr>
                <a:spLocks noChangeShapeType="1"/>
              </p:cNvSpPr>
              <p:nvPr/>
            </p:nvSpPr>
            <p:spPr bwMode="auto">
              <a:xfrm>
                <a:off x="1296" y="2381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8" name="Line 10"/>
              <p:cNvSpPr>
                <a:spLocks noChangeShapeType="1"/>
              </p:cNvSpPr>
              <p:nvPr/>
            </p:nvSpPr>
            <p:spPr bwMode="auto">
              <a:xfrm>
                <a:off x="1296" y="2688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088" name="Line 11"/>
            <p:cNvSpPr>
              <a:spLocks noChangeShapeType="1"/>
            </p:cNvSpPr>
            <p:nvPr/>
          </p:nvSpPr>
          <p:spPr bwMode="auto">
            <a:xfrm>
              <a:off x="4377" y="960"/>
              <a:ext cx="12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89" name="Line 12"/>
            <p:cNvSpPr>
              <a:spLocks noChangeShapeType="1"/>
            </p:cNvSpPr>
            <p:nvPr/>
          </p:nvSpPr>
          <p:spPr bwMode="auto">
            <a:xfrm>
              <a:off x="4010" y="1488"/>
              <a:ext cx="12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0" name="Rectangle 13"/>
            <p:cNvSpPr>
              <a:spLocks noChangeArrowheads="1"/>
            </p:cNvSpPr>
            <p:nvPr/>
          </p:nvSpPr>
          <p:spPr bwMode="auto">
            <a:xfrm>
              <a:off x="4214" y="1200"/>
              <a:ext cx="82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6091" name="Rectangle 14"/>
            <p:cNvSpPr>
              <a:spLocks noChangeArrowheads="1"/>
            </p:cNvSpPr>
            <p:nvPr/>
          </p:nvSpPr>
          <p:spPr bwMode="auto">
            <a:xfrm>
              <a:off x="3847" y="1728"/>
              <a:ext cx="82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6092" name="Rectangle 15"/>
            <p:cNvSpPr>
              <a:spLocks noChangeArrowheads="1"/>
            </p:cNvSpPr>
            <p:nvPr/>
          </p:nvSpPr>
          <p:spPr bwMode="auto">
            <a:xfrm>
              <a:off x="3888" y="1968"/>
              <a:ext cx="12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6093" name="Rectangle 16"/>
            <p:cNvSpPr>
              <a:spLocks noChangeArrowheads="1"/>
            </p:cNvSpPr>
            <p:nvPr/>
          </p:nvSpPr>
          <p:spPr bwMode="auto">
            <a:xfrm>
              <a:off x="3521" y="2208"/>
              <a:ext cx="571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46094" name="Group 17"/>
            <p:cNvGrpSpPr>
              <a:grpSpLocks/>
            </p:cNvGrpSpPr>
            <p:nvPr/>
          </p:nvGrpSpPr>
          <p:grpSpPr bwMode="auto">
            <a:xfrm rot="-456532">
              <a:off x="3317" y="960"/>
              <a:ext cx="1711" cy="1872"/>
              <a:chOff x="1330" y="1056"/>
              <a:chExt cx="2174" cy="2180"/>
            </a:xfrm>
          </p:grpSpPr>
          <p:sp>
            <p:nvSpPr>
              <p:cNvPr id="46118" name="Line 18"/>
              <p:cNvSpPr>
                <a:spLocks noChangeShapeType="1"/>
              </p:cNvSpPr>
              <p:nvPr/>
            </p:nvSpPr>
            <p:spPr bwMode="auto">
              <a:xfrm flipV="1">
                <a:off x="1776" y="2440"/>
                <a:ext cx="621" cy="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6119" name="Group 19"/>
              <p:cNvGrpSpPr>
                <a:grpSpLocks/>
              </p:cNvGrpSpPr>
              <p:nvPr/>
            </p:nvGrpSpPr>
            <p:grpSpPr bwMode="auto">
              <a:xfrm>
                <a:off x="1330" y="2544"/>
                <a:ext cx="830" cy="692"/>
                <a:chOff x="1167" y="2208"/>
                <a:chExt cx="753" cy="599"/>
              </a:xfrm>
            </p:grpSpPr>
            <p:grpSp>
              <p:nvGrpSpPr>
                <p:cNvPr id="46134" name="Group 20"/>
                <p:cNvGrpSpPr>
                  <a:grpSpLocks/>
                </p:cNvGrpSpPr>
                <p:nvPr/>
              </p:nvGrpSpPr>
              <p:grpSpPr bwMode="auto">
                <a:xfrm rot="2516868">
                  <a:off x="1440" y="2208"/>
                  <a:ext cx="480" cy="288"/>
                  <a:chOff x="1200" y="2688"/>
                  <a:chExt cx="432" cy="240"/>
                </a:xfrm>
              </p:grpSpPr>
              <p:sp>
                <p:nvSpPr>
                  <p:cNvPr id="4613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8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6140" name="Freeform 22"/>
                  <p:cNvSpPr>
                    <a:spLocks/>
                  </p:cNvSpPr>
                  <p:nvPr/>
                </p:nvSpPr>
                <p:spPr bwMode="auto">
                  <a:xfrm>
                    <a:off x="1207" y="2741"/>
                    <a:ext cx="425" cy="80"/>
                  </a:xfrm>
                  <a:custGeom>
                    <a:avLst/>
                    <a:gdLst>
                      <a:gd name="T0" fmla="*/ 0 w 614"/>
                      <a:gd name="T1" fmla="*/ 1 h 144"/>
                      <a:gd name="T2" fmla="*/ 1 w 614"/>
                      <a:gd name="T3" fmla="*/ 1 h 144"/>
                      <a:gd name="T4" fmla="*/ 1 w 614"/>
                      <a:gd name="T5" fmla="*/ 0 h 144"/>
                      <a:gd name="T6" fmla="*/ 1 w 614"/>
                      <a:gd name="T7" fmla="*/ 1 h 144"/>
                      <a:gd name="T8" fmla="*/ 1 w 614"/>
                      <a:gd name="T9" fmla="*/ 1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4"/>
                      <a:gd name="T16" fmla="*/ 0 h 144"/>
                      <a:gd name="T17" fmla="*/ 614 w 614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41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6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6142" name="Freeform 24"/>
                  <p:cNvSpPr>
                    <a:spLocks/>
                  </p:cNvSpPr>
                  <p:nvPr/>
                </p:nvSpPr>
                <p:spPr bwMode="auto">
                  <a:xfrm>
                    <a:off x="1207" y="2715"/>
                    <a:ext cx="425" cy="80"/>
                  </a:xfrm>
                  <a:custGeom>
                    <a:avLst/>
                    <a:gdLst>
                      <a:gd name="T0" fmla="*/ 0 w 614"/>
                      <a:gd name="T1" fmla="*/ 1 h 144"/>
                      <a:gd name="T2" fmla="*/ 1 w 614"/>
                      <a:gd name="T3" fmla="*/ 1 h 144"/>
                      <a:gd name="T4" fmla="*/ 1 w 614"/>
                      <a:gd name="T5" fmla="*/ 0 h 144"/>
                      <a:gd name="T6" fmla="*/ 1 w 614"/>
                      <a:gd name="T7" fmla="*/ 1 h 144"/>
                      <a:gd name="T8" fmla="*/ 1 w 614"/>
                      <a:gd name="T9" fmla="*/ 1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4"/>
                      <a:gd name="T16" fmla="*/ 0 h 144"/>
                      <a:gd name="T17" fmla="*/ 614 w 614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35" name="Oval 25"/>
                <p:cNvSpPr>
                  <a:spLocks noChangeArrowheads="1"/>
                </p:cNvSpPr>
                <p:nvPr/>
              </p:nvSpPr>
              <p:spPr bwMode="auto">
                <a:xfrm rot="2516868">
                  <a:off x="1232" y="2544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136" name="Freeform 26"/>
                <p:cNvSpPr>
                  <a:spLocks/>
                </p:cNvSpPr>
                <p:nvPr/>
              </p:nvSpPr>
              <p:spPr bwMode="auto">
                <a:xfrm rot="2516868">
                  <a:off x="1228" y="2606"/>
                  <a:ext cx="472" cy="96"/>
                </a:xfrm>
                <a:custGeom>
                  <a:avLst/>
                  <a:gdLst>
                    <a:gd name="T0" fmla="*/ 0 w 614"/>
                    <a:gd name="T1" fmla="*/ 1 h 144"/>
                    <a:gd name="T2" fmla="*/ 2 w 614"/>
                    <a:gd name="T3" fmla="*/ 1 h 144"/>
                    <a:gd name="T4" fmla="*/ 2 w 614"/>
                    <a:gd name="T5" fmla="*/ 0 h 144"/>
                    <a:gd name="T6" fmla="*/ 5 w 614"/>
                    <a:gd name="T7" fmla="*/ 1 h 144"/>
                    <a:gd name="T8" fmla="*/ 5 w 614"/>
                    <a:gd name="T9" fmla="*/ 1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4"/>
                    <a:gd name="T16" fmla="*/ 0 h 144"/>
                    <a:gd name="T17" fmla="*/ 614 w 61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37" name="Oval 27"/>
                <p:cNvSpPr>
                  <a:spLocks noChangeArrowheads="1"/>
                </p:cNvSpPr>
                <p:nvPr/>
              </p:nvSpPr>
              <p:spPr bwMode="auto">
                <a:xfrm rot="2516868">
                  <a:off x="1167" y="2615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138" name="Freeform 28"/>
                <p:cNvSpPr>
                  <a:spLocks/>
                </p:cNvSpPr>
                <p:nvPr/>
              </p:nvSpPr>
              <p:spPr bwMode="auto">
                <a:xfrm rot="2516868">
                  <a:off x="1249" y="2583"/>
                  <a:ext cx="472" cy="96"/>
                </a:xfrm>
                <a:custGeom>
                  <a:avLst/>
                  <a:gdLst>
                    <a:gd name="T0" fmla="*/ 0 w 614"/>
                    <a:gd name="T1" fmla="*/ 1 h 144"/>
                    <a:gd name="T2" fmla="*/ 2 w 614"/>
                    <a:gd name="T3" fmla="*/ 1 h 144"/>
                    <a:gd name="T4" fmla="*/ 2 w 614"/>
                    <a:gd name="T5" fmla="*/ 0 h 144"/>
                    <a:gd name="T6" fmla="*/ 5 w 614"/>
                    <a:gd name="T7" fmla="*/ 1 h 144"/>
                    <a:gd name="T8" fmla="*/ 5 w 614"/>
                    <a:gd name="T9" fmla="*/ 1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4"/>
                    <a:gd name="T16" fmla="*/ 0 h 144"/>
                    <a:gd name="T17" fmla="*/ 614 w 61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120" name="Line 29"/>
              <p:cNvSpPr>
                <a:spLocks noChangeShapeType="1"/>
              </p:cNvSpPr>
              <p:nvPr/>
            </p:nvSpPr>
            <p:spPr bwMode="auto">
              <a:xfrm>
                <a:off x="2397" y="2440"/>
                <a:ext cx="208" cy="3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1" name="Line 30"/>
              <p:cNvSpPr>
                <a:spLocks noChangeShapeType="1"/>
              </p:cNvSpPr>
              <p:nvPr/>
            </p:nvSpPr>
            <p:spPr bwMode="auto">
              <a:xfrm flipV="1">
                <a:off x="2605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2" name="Line 31"/>
              <p:cNvSpPr>
                <a:spLocks noChangeShapeType="1"/>
              </p:cNvSpPr>
              <p:nvPr/>
            </p:nvSpPr>
            <p:spPr bwMode="auto">
              <a:xfrm flipH="1" flipV="1">
                <a:off x="3020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3" name="Line 32"/>
              <p:cNvSpPr>
                <a:spLocks noChangeShapeType="1"/>
              </p:cNvSpPr>
              <p:nvPr/>
            </p:nvSpPr>
            <p:spPr bwMode="auto">
              <a:xfrm flipV="1">
                <a:off x="2051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4" name="Line 33"/>
              <p:cNvSpPr>
                <a:spLocks noChangeShapeType="1"/>
              </p:cNvSpPr>
              <p:nvPr/>
            </p:nvSpPr>
            <p:spPr bwMode="auto">
              <a:xfrm flipH="1" flipV="1">
                <a:off x="2051" y="2025"/>
                <a:ext cx="485" cy="7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5" name="Line 34"/>
              <p:cNvSpPr>
                <a:spLocks noChangeShapeType="1"/>
              </p:cNvSpPr>
              <p:nvPr/>
            </p:nvSpPr>
            <p:spPr bwMode="auto">
              <a:xfrm flipV="1">
                <a:off x="2536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6" name="Line 35"/>
              <p:cNvSpPr>
                <a:spLocks noChangeShapeType="1"/>
              </p:cNvSpPr>
              <p:nvPr/>
            </p:nvSpPr>
            <p:spPr bwMode="auto">
              <a:xfrm flipH="1" flipV="1">
                <a:off x="2951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7" name="Line 36"/>
              <p:cNvSpPr>
                <a:spLocks noChangeShapeType="1"/>
              </p:cNvSpPr>
              <p:nvPr/>
            </p:nvSpPr>
            <p:spPr bwMode="auto">
              <a:xfrm flipV="1">
                <a:off x="1982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8" name="Line 37"/>
              <p:cNvSpPr>
                <a:spLocks noChangeShapeType="1"/>
              </p:cNvSpPr>
              <p:nvPr/>
            </p:nvSpPr>
            <p:spPr bwMode="auto">
              <a:xfrm flipH="1" flipV="1">
                <a:off x="1982" y="2025"/>
                <a:ext cx="484" cy="7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9" name="Line 38"/>
              <p:cNvSpPr>
                <a:spLocks noChangeShapeType="1"/>
              </p:cNvSpPr>
              <p:nvPr/>
            </p:nvSpPr>
            <p:spPr bwMode="auto">
              <a:xfrm flipV="1">
                <a:off x="2466" y="1886"/>
                <a:ext cx="900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0" name="Line 39"/>
              <p:cNvSpPr>
                <a:spLocks noChangeShapeType="1"/>
              </p:cNvSpPr>
              <p:nvPr/>
            </p:nvSpPr>
            <p:spPr bwMode="auto">
              <a:xfrm flipH="1" flipV="1">
                <a:off x="2881" y="1056"/>
                <a:ext cx="485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1" name="Line 40"/>
              <p:cNvSpPr>
                <a:spLocks noChangeShapeType="1"/>
              </p:cNvSpPr>
              <p:nvPr/>
            </p:nvSpPr>
            <p:spPr bwMode="auto">
              <a:xfrm flipV="1">
                <a:off x="1913" y="1056"/>
                <a:ext cx="968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2" name="Line 41"/>
              <p:cNvSpPr>
                <a:spLocks noChangeShapeType="1"/>
              </p:cNvSpPr>
              <p:nvPr/>
            </p:nvSpPr>
            <p:spPr bwMode="auto">
              <a:xfrm>
                <a:off x="1913" y="2025"/>
                <a:ext cx="207" cy="3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3" name="Line 42"/>
              <p:cNvSpPr>
                <a:spLocks noChangeShapeType="1"/>
              </p:cNvSpPr>
              <p:nvPr/>
            </p:nvSpPr>
            <p:spPr bwMode="auto">
              <a:xfrm flipV="1">
                <a:off x="1920" y="2371"/>
                <a:ext cx="200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095" name="Line 43"/>
            <p:cNvSpPr>
              <a:spLocks noChangeShapeType="1"/>
            </p:cNvSpPr>
            <p:nvPr/>
          </p:nvSpPr>
          <p:spPr bwMode="auto">
            <a:xfrm flipV="1">
              <a:off x="3984" y="2830"/>
              <a:ext cx="609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6" name="Line 44"/>
            <p:cNvSpPr>
              <a:spLocks noChangeShapeType="1"/>
            </p:cNvSpPr>
            <p:nvPr/>
          </p:nvSpPr>
          <p:spPr bwMode="auto">
            <a:xfrm>
              <a:off x="3847" y="3456"/>
              <a:ext cx="74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7" name="Line 45"/>
            <p:cNvSpPr>
              <a:spLocks noChangeShapeType="1"/>
            </p:cNvSpPr>
            <p:nvPr/>
          </p:nvSpPr>
          <p:spPr bwMode="auto">
            <a:xfrm>
              <a:off x="4593" y="2830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8" name="Line 46"/>
            <p:cNvSpPr>
              <a:spLocks noChangeShapeType="1"/>
            </p:cNvSpPr>
            <p:nvPr/>
          </p:nvSpPr>
          <p:spPr bwMode="auto">
            <a:xfrm>
              <a:off x="4581" y="3293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9" name="Rectangle 47"/>
            <p:cNvSpPr>
              <a:spLocks noChangeArrowheads="1"/>
            </p:cNvSpPr>
            <p:nvPr/>
          </p:nvSpPr>
          <p:spPr bwMode="auto">
            <a:xfrm>
              <a:off x="4541" y="2993"/>
              <a:ext cx="81" cy="319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rgbClr val="C3CFDB"/>
                </a:gs>
                <a:gs pos="100000">
                  <a:srgbClr val="003366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46100" name="Object 48"/>
            <p:cNvGraphicFramePr>
              <a:graphicFrameLocks noChangeAspect="1"/>
            </p:cNvGraphicFramePr>
            <p:nvPr/>
          </p:nvGraphicFramePr>
          <p:xfrm>
            <a:off x="3765" y="1202"/>
            <a:ext cx="28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1" name="Equation" r:id="rId5" imgW="177492" imgH="177492" progId="Equation.3">
                    <p:embed/>
                  </p:oleObj>
                </mc:Choice>
                <mc:Fallback>
                  <p:oleObj name="Equation" r:id="rId5" imgW="177492" imgH="177492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1202"/>
                          <a:ext cx="28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1" name="Object 49"/>
            <p:cNvGraphicFramePr>
              <a:graphicFrameLocks noChangeAspect="1"/>
            </p:cNvGraphicFramePr>
            <p:nvPr/>
          </p:nvGraphicFramePr>
          <p:xfrm>
            <a:off x="4992" y="626"/>
            <a:ext cx="38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2" name="Equation" r:id="rId7" imgW="152202" imgH="177569" progId="Equation.3">
                    <p:embed/>
                  </p:oleObj>
                </mc:Choice>
                <mc:Fallback>
                  <p:oleObj name="Equation" r:id="rId7" imgW="152202" imgH="177569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626"/>
                          <a:ext cx="38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2" name="Object 50"/>
            <p:cNvGraphicFramePr>
              <a:graphicFrameLocks noChangeAspect="1"/>
            </p:cNvGraphicFramePr>
            <p:nvPr/>
          </p:nvGraphicFramePr>
          <p:xfrm>
            <a:off x="3245" y="3391"/>
            <a:ext cx="23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3" name="Equation" r:id="rId9" imgW="126835" imgH="139518" progId="Equation.3">
                    <p:embed/>
                  </p:oleObj>
                </mc:Choice>
                <mc:Fallback>
                  <p:oleObj name="Equation" r:id="rId9" imgW="126835" imgH="139518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5" y="3391"/>
                          <a:ext cx="23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3" name="Oval 51"/>
            <p:cNvSpPr>
              <a:spLocks noChangeArrowheads="1"/>
            </p:cNvSpPr>
            <p:nvPr/>
          </p:nvSpPr>
          <p:spPr bwMode="auto">
            <a:xfrm rot="1952563">
              <a:off x="3164" y="3171"/>
              <a:ext cx="244" cy="19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6104" name="Rectangle 52"/>
            <p:cNvSpPr>
              <a:spLocks noChangeArrowheads="1"/>
            </p:cNvSpPr>
            <p:nvPr/>
          </p:nvSpPr>
          <p:spPr bwMode="auto">
            <a:xfrm>
              <a:off x="3194" y="3264"/>
              <a:ext cx="123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6105" name="Line 53"/>
            <p:cNvSpPr>
              <a:spLocks noChangeShapeType="1"/>
            </p:cNvSpPr>
            <p:nvPr/>
          </p:nvSpPr>
          <p:spPr bwMode="auto">
            <a:xfrm flipH="1">
              <a:off x="3153" y="816"/>
              <a:ext cx="1836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6" name="Freeform 54"/>
            <p:cNvSpPr>
              <a:spLocks/>
            </p:cNvSpPr>
            <p:nvPr/>
          </p:nvSpPr>
          <p:spPr bwMode="auto">
            <a:xfrm>
              <a:off x="3158" y="3165"/>
              <a:ext cx="98" cy="147"/>
            </a:xfrm>
            <a:custGeom>
              <a:avLst/>
              <a:gdLst>
                <a:gd name="T0" fmla="*/ 6 w 116"/>
                <a:gd name="T1" fmla="*/ 0 h 147"/>
                <a:gd name="T2" fmla="*/ 3 w 116"/>
                <a:gd name="T3" fmla="*/ 20 h 147"/>
                <a:gd name="T4" fmla="*/ 3 w 116"/>
                <a:gd name="T5" fmla="*/ 69 h 147"/>
                <a:gd name="T6" fmla="*/ 3 w 116"/>
                <a:gd name="T7" fmla="*/ 147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"/>
                <a:gd name="T13" fmla="*/ 0 h 147"/>
                <a:gd name="T14" fmla="*/ 116 w 116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" h="147">
                  <a:moveTo>
                    <a:pt x="116" y="0"/>
                  </a:moveTo>
                  <a:cubicBezTo>
                    <a:pt x="108" y="3"/>
                    <a:pt x="84" y="9"/>
                    <a:pt x="66" y="20"/>
                  </a:cubicBezTo>
                  <a:cubicBezTo>
                    <a:pt x="48" y="31"/>
                    <a:pt x="14" y="48"/>
                    <a:pt x="7" y="69"/>
                  </a:cubicBezTo>
                  <a:cubicBezTo>
                    <a:pt x="0" y="90"/>
                    <a:pt x="22" y="131"/>
                    <a:pt x="26" y="147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6107" name="Object 55"/>
            <p:cNvGraphicFramePr>
              <a:graphicFrameLocks noChangeAspect="1"/>
            </p:cNvGraphicFramePr>
            <p:nvPr/>
          </p:nvGraphicFramePr>
          <p:xfrm flipH="1">
            <a:off x="3065" y="2911"/>
            <a:ext cx="29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4" name="Equation" r:id="rId11" imgW="152334" imgH="139639" progId="Equation.3">
                    <p:embed/>
                  </p:oleObj>
                </mc:Choice>
                <mc:Fallback>
                  <p:oleObj name="Equation" r:id="rId11" imgW="152334" imgH="139639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065" y="2911"/>
                          <a:ext cx="292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8" name="Line 56"/>
            <p:cNvSpPr>
              <a:spLocks noChangeShapeType="1"/>
            </p:cNvSpPr>
            <p:nvPr/>
          </p:nvSpPr>
          <p:spPr bwMode="auto">
            <a:xfrm>
              <a:off x="4459" y="2976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6109" name="Object 57"/>
            <p:cNvGraphicFramePr>
              <a:graphicFrameLocks noChangeAspect="1"/>
            </p:cNvGraphicFramePr>
            <p:nvPr/>
          </p:nvGraphicFramePr>
          <p:xfrm>
            <a:off x="4332" y="2805"/>
            <a:ext cx="16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5" name="Equation" r:id="rId13" imgW="88707" imgH="164742" progId="Equation.3">
                    <p:embed/>
                  </p:oleObj>
                </mc:Choice>
                <mc:Fallback>
                  <p:oleObj name="Equation" r:id="rId13" imgW="88707" imgH="164742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805"/>
                          <a:ext cx="16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0" name="Object 58"/>
            <p:cNvGraphicFramePr>
              <a:graphicFrameLocks noChangeAspect="1"/>
            </p:cNvGraphicFramePr>
            <p:nvPr/>
          </p:nvGraphicFramePr>
          <p:xfrm>
            <a:off x="5193" y="1152"/>
            <a:ext cx="24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6" name="Equation" r:id="rId15" imgW="152334" imgH="190417" progId="Equation.3">
                    <p:embed/>
                  </p:oleObj>
                </mc:Choice>
                <mc:Fallback>
                  <p:oleObj name="Equation" r:id="rId15" imgW="152334" imgH="190417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1152"/>
                          <a:ext cx="24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1" name="Line 59"/>
            <p:cNvSpPr>
              <a:spLocks noChangeShapeType="1"/>
            </p:cNvSpPr>
            <p:nvPr/>
          </p:nvSpPr>
          <p:spPr bwMode="auto">
            <a:xfrm flipV="1">
              <a:off x="4296" y="1296"/>
              <a:ext cx="775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2" name="Freeform 60"/>
            <p:cNvSpPr>
              <a:spLocks/>
            </p:cNvSpPr>
            <p:nvPr/>
          </p:nvSpPr>
          <p:spPr bwMode="auto">
            <a:xfrm>
              <a:off x="4576" y="1602"/>
              <a:ext cx="49" cy="144"/>
            </a:xfrm>
            <a:custGeom>
              <a:avLst/>
              <a:gdLst>
                <a:gd name="T0" fmla="*/ 0 w 57"/>
                <a:gd name="T1" fmla="*/ 0 h 144"/>
                <a:gd name="T2" fmla="*/ 3 w 57"/>
                <a:gd name="T3" fmla="*/ 36 h 144"/>
                <a:gd name="T4" fmla="*/ 3 w 57"/>
                <a:gd name="T5" fmla="*/ 78 h 144"/>
                <a:gd name="T6" fmla="*/ 3 w 57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144"/>
                <a:gd name="T14" fmla="*/ 57 w 57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144">
                  <a:moveTo>
                    <a:pt x="0" y="0"/>
                  </a:moveTo>
                  <a:cubicBezTo>
                    <a:pt x="6" y="6"/>
                    <a:pt x="27" y="23"/>
                    <a:pt x="36" y="36"/>
                  </a:cubicBezTo>
                  <a:cubicBezTo>
                    <a:pt x="45" y="49"/>
                    <a:pt x="51" y="60"/>
                    <a:pt x="54" y="78"/>
                  </a:cubicBezTo>
                  <a:cubicBezTo>
                    <a:pt x="57" y="96"/>
                    <a:pt x="54" y="130"/>
                    <a:pt x="54" y="144"/>
                  </a:cubicBezTo>
                </a:path>
              </a:pathLst>
            </a:custGeom>
            <a:noFill/>
            <a:ln w="28575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6113" name="Object 61"/>
            <p:cNvGraphicFramePr>
              <a:graphicFrameLocks noChangeAspect="1"/>
            </p:cNvGraphicFramePr>
            <p:nvPr/>
          </p:nvGraphicFramePr>
          <p:xfrm>
            <a:off x="4622" y="1490"/>
            <a:ext cx="17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7" name="Equation" r:id="rId17" imgW="126725" imgH="177415" progId="Equation.3">
                    <p:embed/>
                  </p:oleObj>
                </mc:Choice>
                <mc:Fallback>
                  <p:oleObj name="Equation" r:id="rId17" imgW="126725" imgH="177415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2" y="1490"/>
                          <a:ext cx="17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4" name="Object 62"/>
            <p:cNvGraphicFramePr>
              <a:graphicFrameLocks noChangeAspect="1"/>
            </p:cNvGraphicFramePr>
            <p:nvPr/>
          </p:nvGraphicFramePr>
          <p:xfrm>
            <a:off x="4785" y="960"/>
            <a:ext cx="265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8" name="Equation" r:id="rId19" imgW="164885" imgH="215619" progId="Equation.3">
                    <p:embed/>
                  </p:oleObj>
                </mc:Choice>
                <mc:Fallback>
                  <p:oleObj name="Equation" r:id="rId19" imgW="164885" imgH="215619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960"/>
                          <a:ext cx="265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5" name="Rectangle 63"/>
            <p:cNvSpPr>
              <a:spLocks noChangeArrowheads="1"/>
            </p:cNvSpPr>
            <p:nvPr/>
          </p:nvSpPr>
          <p:spPr bwMode="auto">
            <a:xfrm>
              <a:off x="3024" y="576"/>
              <a:ext cx="2448" cy="3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6116" name="Line 64"/>
            <p:cNvSpPr>
              <a:spLocks noChangeShapeType="1"/>
            </p:cNvSpPr>
            <p:nvPr/>
          </p:nvSpPr>
          <p:spPr bwMode="auto">
            <a:xfrm flipV="1">
              <a:off x="3984" y="2496"/>
              <a:ext cx="0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7" name="Line 65"/>
            <p:cNvSpPr>
              <a:spLocks noChangeShapeType="1"/>
            </p:cNvSpPr>
            <p:nvPr/>
          </p:nvSpPr>
          <p:spPr bwMode="auto">
            <a:xfrm flipV="1">
              <a:off x="3840" y="2784"/>
              <a:ext cx="0" cy="6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082" name="Group 66"/>
          <p:cNvGrpSpPr>
            <a:grpSpLocks/>
          </p:cNvGrpSpPr>
          <p:nvPr/>
        </p:nvGrpSpPr>
        <p:grpSpPr bwMode="auto">
          <a:xfrm>
            <a:off x="673100" y="609600"/>
            <a:ext cx="3810000" cy="3725863"/>
            <a:chOff x="432" y="960"/>
            <a:chExt cx="2400" cy="2347"/>
          </a:xfrm>
        </p:grpSpPr>
        <p:sp>
          <p:nvSpPr>
            <p:cNvPr id="46084" name="Text Box 67"/>
            <p:cNvSpPr txBox="1">
              <a:spLocks noChangeArrowheads="1"/>
            </p:cNvSpPr>
            <p:nvPr/>
          </p:nvSpPr>
          <p:spPr bwMode="auto">
            <a:xfrm>
              <a:off x="432" y="960"/>
              <a:ext cx="2400" cy="2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        </a:t>
              </a:r>
              <a:r>
                <a:rPr kumimoji="0" lang="zh-CN" altLang="en-US" sz="2800" b="1">
                  <a:solidFill>
                    <a:srgbClr val="CC0000"/>
                  </a:solidFill>
                  <a:latin typeface="Times New Roman" charset="0"/>
                </a:rPr>
                <a:t>例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在匀强磁场中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,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置有面积为 </a:t>
              </a:r>
              <a:r>
                <a:rPr kumimoji="0" lang="en-US" altLang="zh-CN" sz="2800" i="1">
                  <a:solidFill>
                    <a:srgbClr val="1C1C1C"/>
                  </a:solidFill>
                  <a:latin typeface="Times New Roman" charset="0"/>
                </a:rPr>
                <a:t>S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的可绕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 轴转动的</a:t>
              </a:r>
              <a:r>
                <a:rPr kumimoji="0" lang="en-US" altLang="zh-CN" sz="2800" i="1">
                  <a:solidFill>
                    <a:srgbClr val="1C1C1C"/>
                  </a:solidFill>
                  <a:latin typeface="Times New Roman" charset="0"/>
                </a:rPr>
                <a:t>N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匝线圈 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若线圈以角速度 </a:t>
              </a:r>
              <a:endParaRPr kumimoji="0" lang="zh-CN" altLang="en-US" sz="2800" b="1" i="1">
                <a:solidFill>
                  <a:srgbClr val="1C1C1C"/>
                </a:solidFill>
                <a:latin typeface="Times New Roman" charset="0"/>
                <a:sym typeface="Symbol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 i="1">
                  <a:solidFill>
                    <a:srgbClr val="1C1C1C"/>
                  </a:solidFill>
                  <a:latin typeface="Times New Roman" charset="0"/>
                  <a:sym typeface="Symbol" charset="0"/>
                </a:rPr>
                <a:t>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作匀速转动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.  </a:t>
              </a:r>
              <a:r>
                <a:rPr kumimoji="0" lang="zh-CN" altLang="en-US" sz="2800" b="1">
                  <a:solidFill>
                    <a:srgbClr val="CC0000"/>
                  </a:solidFill>
                  <a:latin typeface="Times New Roman" charset="0"/>
                </a:rPr>
                <a:t>求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线圈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 中的感应电动势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.</a:t>
              </a:r>
            </a:p>
          </p:txBody>
        </p:sp>
        <p:graphicFrame>
          <p:nvGraphicFramePr>
            <p:cNvPr id="46085" name="Object 68"/>
            <p:cNvGraphicFramePr>
              <a:graphicFrameLocks noChangeAspect="1"/>
            </p:cNvGraphicFramePr>
            <p:nvPr/>
          </p:nvGraphicFramePr>
          <p:xfrm>
            <a:off x="2256" y="2218"/>
            <a:ext cx="28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9" name="Equation" r:id="rId21" imgW="241195" imgH="190417" progId="Equation.3">
                    <p:embed/>
                  </p:oleObj>
                </mc:Choice>
                <mc:Fallback>
                  <p:oleObj name="Equation" r:id="rId21" imgW="241195" imgH="190417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218"/>
                          <a:ext cx="28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3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B979B1B-18A9-D649-A17C-FD2A2AFCC172}" type="slidenum">
              <a:rPr kumimoji="0" lang="en-US" altLang="zh-CN" sz="1400"/>
              <a:pPr/>
              <a:t>30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5" name="Group 2"/>
          <p:cNvGrpSpPr>
            <a:grpSpLocks/>
          </p:cNvGrpSpPr>
          <p:nvPr/>
        </p:nvGrpSpPr>
        <p:grpSpPr bwMode="auto">
          <a:xfrm>
            <a:off x="395288" y="0"/>
            <a:ext cx="4279900" cy="692150"/>
            <a:chOff x="232" y="432"/>
            <a:chExt cx="2696" cy="436"/>
          </a:xfrm>
        </p:grpSpPr>
        <p:sp>
          <p:nvSpPr>
            <p:cNvPr id="47191" name="Text Box 3"/>
            <p:cNvSpPr txBox="1">
              <a:spLocks noChangeArrowheads="1"/>
            </p:cNvSpPr>
            <p:nvPr/>
          </p:nvSpPr>
          <p:spPr bwMode="auto">
            <a:xfrm>
              <a:off x="232" y="432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  <a:latin typeface="Times New Roman" charset="0"/>
                </a:rPr>
                <a:t>已知</a:t>
              </a:r>
            </a:p>
          </p:txBody>
        </p:sp>
        <p:graphicFrame>
          <p:nvGraphicFramePr>
            <p:cNvPr id="47192" name="Object 4"/>
            <p:cNvGraphicFramePr>
              <a:graphicFrameLocks noChangeAspect="1"/>
            </p:cNvGraphicFramePr>
            <p:nvPr/>
          </p:nvGraphicFramePr>
          <p:xfrm>
            <a:off x="856" y="432"/>
            <a:ext cx="120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6" name="Equation" r:id="rId3" imgW="558558" imgH="203112" progId="Equation.3">
                    <p:embed/>
                  </p:oleObj>
                </mc:Choice>
                <mc:Fallback>
                  <p:oleObj name="Equation" r:id="rId3" imgW="558558" imgH="20311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432"/>
                          <a:ext cx="1208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93" name="Text Box 5"/>
            <p:cNvSpPr txBox="1">
              <a:spLocks noChangeArrowheads="1"/>
            </p:cNvSpPr>
            <p:nvPr/>
          </p:nvSpPr>
          <p:spPr bwMode="auto">
            <a:xfrm>
              <a:off x="2208" y="432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  <a:latin typeface="Times New Roman" charset="0"/>
                </a:rPr>
                <a:t>求</a:t>
              </a:r>
            </a:p>
          </p:txBody>
        </p:sp>
        <p:graphicFrame>
          <p:nvGraphicFramePr>
            <p:cNvPr id="47194" name="Object 6"/>
            <p:cNvGraphicFramePr>
              <a:graphicFrameLocks noChangeAspect="1"/>
            </p:cNvGraphicFramePr>
            <p:nvPr/>
          </p:nvGraphicFramePr>
          <p:xfrm>
            <a:off x="2543" y="493"/>
            <a:ext cx="27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7" name="Equation" r:id="rId5" imgW="126835" imgH="139518" progId="Equation.DSMT4">
                    <p:embed/>
                  </p:oleObj>
                </mc:Choice>
                <mc:Fallback>
                  <p:oleObj name="Equation" r:id="rId5" imgW="126835" imgH="139518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3" y="493"/>
                          <a:ext cx="27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81000" y="620713"/>
            <a:ext cx="4516438" cy="1357312"/>
            <a:chOff x="240" y="873"/>
            <a:chExt cx="2845" cy="855"/>
          </a:xfrm>
        </p:grpSpPr>
        <p:sp>
          <p:nvSpPr>
            <p:cNvPr id="47181" name="Text Box 8"/>
            <p:cNvSpPr txBox="1">
              <a:spLocks noChangeArrowheads="1"/>
            </p:cNvSpPr>
            <p:nvPr/>
          </p:nvSpPr>
          <p:spPr bwMode="auto">
            <a:xfrm>
              <a:off x="240" y="873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  <a:latin typeface="Times New Roman" charset="0"/>
                </a:rPr>
                <a:t>解</a:t>
              </a:r>
            </a:p>
          </p:txBody>
        </p:sp>
        <p:grpSp>
          <p:nvGrpSpPr>
            <p:cNvPr id="47182" name="Group 9"/>
            <p:cNvGrpSpPr>
              <a:grpSpLocks/>
            </p:cNvGrpSpPr>
            <p:nvPr/>
          </p:nvGrpSpPr>
          <p:grpSpPr bwMode="auto">
            <a:xfrm>
              <a:off x="240" y="900"/>
              <a:ext cx="2845" cy="828"/>
              <a:chOff x="240" y="900"/>
              <a:chExt cx="2845" cy="828"/>
            </a:xfrm>
          </p:grpSpPr>
          <p:grpSp>
            <p:nvGrpSpPr>
              <p:cNvPr id="47183" name="Group 10"/>
              <p:cNvGrpSpPr>
                <a:grpSpLocks/>
              </p:cNvGrpSpPr>
              <p:nvPr/>
            </p:nvGrpSpPr>
            <p:grpSpPr bwMode="auto">
              <a:xfrm>
                <a:off x="816" y="900"/>
                <a:ext cx="1536" cy="348"/>
                <a:chOff x="1008" y="1428"/>
                <a:chExt cx="1536" cy="348"/>
              </a:xfrm>
            </p:grpSpPr>
            <p:sp>
              <p:nvSpPr>
                <p:cNvPr id="4718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08" y="1440"/>
                  <a:ext cx="153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zh-CN" altLang="en-US" sz="2800" b="1">
                      <a:solidFill>
                        <a:srgbClr val="1C1C1C"/>
                      </a:solidFill>
                      <a:latin typeface="Times New Roman" charset="0"/>
                    </a:rPr>
                    <a:t>设              时</a:t>
                  </a:r>
                  <a:r>
                    <a:rPr kumimoji="0" lang="en-US" altLang="zh-CN" sz="2800" b="1">
                      <a:solidFill>
                        <a:srgbClr val="1C1C1C"/>
                      </a:solidFill>
                      <a:latin typeface="Times New Roman" charset="0"/>
                    </a:rPr>
                    <a:t>,</a:t>
                  </a:r>
                </a:p>
              </p:txBody>
            </p:sp>
            <p:graphicFrame>
              <p:nvGraphicFramePr>
                <p:cNvPr id="47190" name="Object 12"/>
                <p:cNvGraphicFramePr>
                  <a:graphicFrameLocks noChangeAspect="1"/>
                </p:cNvGraphicFramePr>
                <p:nvPr/>
              </p:nvGraphicFramePr>
              <p:xfrm>
                <a:off x="1344" y="1428"/>
                <a:ext cx="624" cy="3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358" name="Equation" r:id="rId7" imgW="317087" imgH="177569" progId="Equation.3">
                        <p:embed/>
                      </p:oleObj>
                    </mc:Choice>
                    <mc:Fallback>
                      <p:oleObj name="Equation" r:id="rId7" imgW="317087" imgH="177569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4" y="1428"/>
                              <a:ext cx="624" cy="3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7184" name="Group 13"/>
              <p:cNvGrpSpPr>
                <a:grpSpLocks/>
              </p:cNvGrpSpPr>
              <p:nvPr/>
            </p:nvGrpSpPr>
            <p:grpSpPr bwMode="auto">
              <a:xfrm>
                <a:off x="240" y="1296"/>
                <a:ext cx="2845" cy="432"/>
                <a:chOff x="179" y="1613"/>
                <a:chExt cx="2845" cy="463"/>
              </a:xfrm>
            </p:grpSpPr>
            <p:graphicFrame>
              <p:nvGraphicFramePr>
                <p:cNvPr id="47185" name="Object 14"/>
                <p:cNvGraphicFramePr>
                  <a:graphicFrameLocks noChangeAspect="1"/>
                </p:cNvGraphicFramePr>
                <p:nvPr/>
              </p:nvGraphicFramePr>
              <p:xfrm>
                <a:off x="720" y="1661"/>
                <a:ext cx="329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359" name="Equation" r:id="rId9" imgW="152334" imgH="190417" progId="Equation.3">
                        <p:embed/>
                      </p:oleObj>
                    </mc:Choice>
                    <mc:Fallback>
                      <p:oleObj name="Equation" r:id="rId9" imgW="152334" imgH="190417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0" y="1661"/>
                              <a:ext cx="329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7186" name="Object 15"/>
                <p:cNvGraphicFramePr>
                  <a:graphicFrameLocks noChangeAspect="1"/>
                </p:cNvGraphicFramePr>
                <p:nvPr/>
              </p:nvGraphicFramePr>
              <p:xfrm>
                <a:off x="179" y="1613"/>
                <a:ext cx="357" cy="4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360" name="Equation" r:id="rId11" imgW="164885" imgH="215619" progId="Equation.3">
                        <p:embed/>
                      </p:oleObj>
                    </mc:Choice>
                    <mc:Fallback>
                      <p:oleObj name="Equation" r:id="rId11" imgW="164885" imgH="215619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" y="1613"/>
                              <a:ext cx="357" cy="4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718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19" y="1674"/>
                  <a:ext cx="2605" cy="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zh-CN" altLang="en-US" sz="2800" b="1">
                      <a:solidFill>
                        <a:srgbClr val="1C1C1C"/>
                      </a:solidFill>
                      <a:latin typeface="Times New Roman" charset="0"/>
                    </a:rPr>
                    <a:t>与       同向 </a:t>
                  </a:r>
                  <a:r>
                    <a:rPr kumimoji="0" lang="en-US" altLang="zh-CN" sz="2800" b="1">
                      <a:solidFill>
                        <a:srgbClr val="1C1C1C"/>
                      </a:solidFill>
                      <a:latin typeface="Times New Roman" charset="0"/>
                    </a:rPr>
                    <a:t>, </a:t>
                  </a:r>
                  <a:r>
                    <a:rPr kumimoji="0" lang="zh-CN" altLang="en-US" sz="2800" b="1">
                      <a:solidFill>
                        <a:srgbClr val="1C1C1C"/>
                      </a:solidFill>
                      <a:latin typeface="Times New Roman" charset="0"/>
                    </a:rPr>
                    <a:t>则</a:t>
                  </a:r>
                </a:p>
              </p:txBody>
            </p:sp>
            <p:graphicFrame>
              <p:nvGraphicFramePr>
                <p:cNvPr id="47188" name="Object 17"/>
                <p:cNvGraphicFramePr>
                  <a:graphicFrameLocks noChangeAspect="1"/>
                </p:cNvGraphicFramePr>
                <p:nvPr/>
              </p:nvGraphicFramePr>
              <p:xfrm>
                <a:off x="2016" y="1662"/>
                <a:ext cx="864" cy="3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361" name="Equation" r:id="rId13" imgW="431425" imgH="177646" progId="Equation.3">
                        <p:embed/>
                      </p:oleObj>
                    </mc:Choice>
                    <mc:Fallback>
                      <p:oleObj name="Equation" r:id="rId13" imgW="431425" imgH="177646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6" y="1662"/>
                              <a:ext cx="864" cy="3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191506" name="Object 18"/>
          <p:cNvGraphicFramePr>
            <a:graphicFrameLocks noChangeAspect="1"/>
          </p:cNvGraphicFramePr>
          <p:nvPr/>
        </p:nvGraphicFramePr>
        <p:xfrm>
          <a:off x="411163" y="2124075"/>
          <a:ext cx="45418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2" name="Equation" r:id="rId15" imgW="1346200" imgH="203200" progId="Equation.3">
                  <p:embed/>
                </p:oleObj>
              </mc:Choice>
              <mc:Fallback>
                <p:oleObj name="Equation" r:id="rId15" imgW="1346200" imgH="203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124075"/>
                        <a:ext cx="45418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7" name="Object 19"/>
          <p:cNvGraphicFramePr>
            <a:graphicFrameLocks noChangeAspect="1"/>
          </p:cNvGraphicFramePr>
          <p:nvPr/>
        </p:nvGraphicFramePr>
        <p:xfrm>
          <a:off x="250825" y="2808288"/>
          <a:ext cx="46847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3" name="Equation" r:id="rId17" imgW="1536033" imgH="393529" progId="Equation.DSMT4">
                  <p:embed/>
                </p:oleObj>
              </mc:Choice>
              <mc:Fallback>
                <p:oleObj name="Equation" r:id="rId17" imgW="1536033" imgH="393529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808288"/>
                        <a:ext cx="468471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755650" y="4176713"/>
            <a:ext cx="2808288" cy="661987"/>
            <a:chOff x="476" y="3113"/>
            <a:chExt cx="1769" cy="417"/>
          </a:xfrm>
        </p:grpSpPr>
        <p:sp>
          <p:nvSpPr>
            <p:cNvPr id="47179" name="Text Box 21"/>
            <p:cNvSpPr txBox="1">
              <a:spLocks noChangeArrowheads="1"/>
            </p:cNvSpPr>
            <p:nvPr/>
          </p:nvSpPr>
          <p:spPr bwMode="auto">
            <a:xfrm>
              <a:off x="476" y="3113"/>
              <a:ext cx="12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令</a:t>
              </a:r>
            </a:p>
          </p:txBody>
        </p:sp>
        <p:graphicFrame>
          <p:nvGraphicFramePr>
            <p:cNvPr id="47180" name="Object 22"/>
            <p:cNvGraphicFramePr>
              <a:graphicFrameLocks noChangeAspect="1"/>
            </p:cNvGraphicFramePr>
            <p:nvPr/>
          </p:nvGraphicFramePr>
          <p:xfrm>
            <a:off x="930" y="3113"/>
            <a:ext cx="1315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4" name="Equation" r:id="rId19" imgW="749300" imgH="228600" progId="Equation.DSMT4">
                    <p:embed/>
                  </p:oleObj>
                </mc:Choice>
                <mc:Fallback>
                  <p:oleObj name="Equation" r:id="rId19" imgW="749300" imgH="228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13"/>
                          <a:ext cx="1315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755650" y="4948238"/>
            <a:ext cx="3284538" cy="727075"/>
            <a:chOff x="240" y="3123"/>
            <a:chExt cx="2069" cy="491"/>
          </a:xfrm>
        </p:grpSpPr>
        <p:graphicFrame>
          <p:nvGraphicFramePr>
            <p:cNvPr id="47177" name="Object 24"/>
            <p:cNvGraphicFramePr>
              <a:graphicFrameLocks noChangeAspect="1"/>
            </p:cNvGraphicFramePr>
            <p:nvPr/>
          </p:nvGraphicFramePr>
          <p:xfrm>
            <a:off x="672" y="3123"/>
            <a:ext cx="1637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5" name="Equation" r:id="rId21" imgW="812447" imgH="228501" progId="Equation.DSMT4">
                    <p:embed/>
                  </p:oleObj>
                </mc:Choice>
                <mc:Fallback>
                  <p:oleObj name="Equation" r:id="rId21" imgW="812447" imgH="228501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123"/>
                          <a:ext cx="1637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78" name="Text Box 25"/>
            <p:cNvSpPr txBox="1">
              <a:spLocks noChangeArrowheads="1"/>
            </p:cNvSpPr>
            <p:nvPr/>
          </p:nvSpPr>
          <p:spPr bwMode="auto">
            <a:xfrm>
              <a:off x="240" y="3168"/>
              <a:ext cx="528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则</a:t>
              </a:r>
            </a:p>
          </p:txBody>
        </p:sp>
      </p:grpSp>
      <p:graphicFrame>
        <p:nvGraphicFramePr>
          <p:cNvPr id="47111" name="Object 26"/>
          <p:cNvGraphicFramePr>
            <a:graphicFrameLocks noChangeAspect="1"/>
          </p:cNvGraphicFramePr>
          <p:nvPr/>
        </p:nvGraphicFramePr>
        <p:xfrm>
          <a:off x="7620000" y="3959225"/>
          <a:ext cx="533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6" name="Equation" r:id="rId23" imgW="152268" imgH="164957" progId="Equation.3">
                  <p:embed/>
                </p:oleObj>
              </mc:Choice>
              <mc:Fallback>
                <p:oleObj name="Equation" r:id="rId23" imgW="152268" imgH="16495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959225"/>
                        <a:ext cx="5334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2" name="Group 27"/>
          <p:cNvGrpSpPr>
            <a:grpSpLocks/>
          </p:cNvGrpSpPr>
          <p:nvPr/>
        </p:nvGrpSpPr>
        <p:grpSpPr bwMode="auto">
          <a:xfrm>
            <a:off x="5029200" y="149225"/>
            <a:ext cx="3886200" cy="5105400"/>
            <a:chOff x="3024" y="576"/>
            <a:chExt cx="2448" cy="3216"/>
          </a:xfrm>
        </p:grpSpPr>
        <p:graphicFrame>
          <p:nvGraphicFramePr>
            <p:cNvPr id="47114" name="Object 28"/>
            <p:cNvGraphicFramePr>
              <a:graphicFrameLocks noChangeAspect="1"/>
            </p:cNvGraphicFramePr>
            <p:nvPr/>
          </p:nvGraphicFramePr>
          <p:xfrm>
            <a:off x="4656" y="2976"/>
            <a:ext cx="33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7" name="Equation" r:id="rId25" imgW="152268" imgH="164957" progId="Equation.3">
                    <p:embed/>
                  </p:oleObj>
                </mc:Choice>
                <mc:Fallback>
                  <p:oleObj name="Equation" r:id="rId25" imgW="152268" imgH="164957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976"/>
                          <a:ext cx="33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15" name="Group 29"/>
            <p:cNvGrpSpPr>
              <a:grpSpLocks/>
            </p:cNvGrpSpPr>
            <p:nvPr/>
          </p:nvGrpSpPr>
          <p:grpSpPr bwMode="auto">
            <a:xfrm>
              <a:off x="3521" y="960"/>
              <a:ext cx="1713" cy="1319"/>
              <a:chOff x="1296" y="1152"/>
              <a:chExt cx="2592" cy="1536"/>
            </a:xfrm>
          </p:grpSpPr>
          <p:sp>
            <p:nvSpPr>
              <p:cNvPr id="47171" name="Line 30"/>
              <p:cNvSpPr>
                <a:spLocks noChangeShapeType="1"/>
              </p:cNvSpPr>
              <p:nvPr/>
            </p:nvSpPr>
            <p:spPr bwMode="auto">
              <a:xfrm>
                <a:off x="1296" y="1152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2" name="Line 31"/>
              <p:cNvSpPr>
                <a:spLocks noChangeShapeType="1"/>
              </p:cNvSpPr>
              <p:nvPr/>
            </p:nvSpPr>
            <p:spPr bwMode="auto">
              <a:xfrm>
                <a:off x="1296" y="1459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3" name="Line 32"/>
              <p:cNvSpPr>
                <a:spLocks noChangeShapeType="1"/>
              </p:cNvSpPr>
              <p:nvPr/>
            </p:nvSpPr>
            <p:spPr bwMode="auto">
              <a:xfrm>
                <a:off x="1296" y="1766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4" name="Line 33"/>
              <p:cNvSpPr>
                <a:spLocks noChangeShapeType="1"/>
              </p:cNvSpPr>
              <p:nvPr/>
            </p:nvSpPr>
            <p:spPr bwMode="auto">
              <a:xfrm>
                <a:off x="1296" y="2074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5" name="Line 34"/>
              <p:cNvSpPr>
                <a:spLocks noChangeShapeType="1"/>
              </p:cNvSpPr>
              <p:nvPr/>
            </p:nvSpPr>
            <p:spPr bwMode="auto">
              <a:xfrm>
                <a:off x="1296" y="2381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6" name="Line 35"/>
              <p:cNvSpPr>
                <a:spLocks noChangeShapeType="1"/>
              </p:cNvSpPr>
              <p:nvPr/>
            </p:nvSpPr>
            <p:spPr bwMode="auto">
              <a:xfrm>
                <a:off x="1296" y="2688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16" name="Line 36"/>
            <p:cNvSpPr>
              <a:spLocks noChangeShapeType="1"/>
            </p:cNvSpPr>
            <p:nvPr/>
          </p:nvSpPr>
          <p:spPr bwMode="auto">
            <a:xfrm>
              <a:off x="4377" y="960"/>
              <a:ext cx="12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7" name="Line 37"/>
            <p:cNvSpPr>
              <a:spLocks noChangeShapeType="1"/>
            </p:cNvSpPr>
            <p:nvPr/>
          </p:nvSpPr>
          <p:spPr bwMode="auto">
            <a:xfrm>
              <a:off x="4010" y="1488"/>
              <a:ext cx="12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8" name="Rectangle 38"/>
            <p:cNvSpPr>
              <a:spLocks noChangeArrowheads="1"/>
            </p:cNvSpPr>
            <p:nvPr/>
          </p:nvSpPr>
          <p:spPr bwMode="auto">
            <a:xfrm>
              <a:off x="4214" y="1200"/>
              <a:ext cx="82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7119" name="Rectangle 39"/>
            <p:cNvSpPr>
              <a:spLocks noChangeArrowheads="1"/>
            </p:cNvSpPr>
            <p:nvPr/>
          </p:nvSpPr>
          <p:spPr bwMode="auto">
            <a:xfrm>
              <a:off x="3847" y="1728"/>
              <a:ext cx="82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7120" name="Rectangle 40"/>
            <p:cNvSpPr>
              <a:spLocks noChangeArrowheads="1"/>
            </p:cNvSpPr>
            <p:nvPr/>
          </p:nvSpPr>
          <p:spPr bwMode="auto">
            <a:xfrm>
              <a:off x="3888" y="1968"/>
              <a:ext cx="12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7121" name="Rectangle 41"/>
            <p:cNvSpPr>
              <a:spLocks noChangeArrowheads="1"/>
            </p:cNvSpPr>
            <p:nvPr/>
          </p:nvSpPr>
          <p:spPr bwMode="auto">
            <a:xfrm>
              <a:off x="3521" y="2208"/>
              <a:ext cx="571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47122" name="Group 42"/>
            <p:cNvGrpSpPr>
              <a:grpSpLocks/>
            </p:cNvGrpSpPr>
            <p:nvPr/>
          </p:nvGrpSpPr>
          <p:grpSpPr bwMode="auto">
            <a:xfrm rot="-456532">
              <a:off x="3317" y="960"/>
              <a:ext cx="1711" cy="1872"/>
              <a:chOff x="1330" y="1056"/>
              <a:chExt cx="2174" cy="2180"/>
            </a:xfrm>
          </p:grpSpPr>
          <p:sp>
            <p:nvSpPr>
              <p:cNvPr id="47146" name="Line 43"/>
              <p:cNvSpPr>
                <a:spLocks noChangeShapeType="1"/>
              </p:cNvSpPr>
              <p:nvPr/>
            </p:nvSpPr>
            <p:spPr bwMode="auto">
              <a:xfrm flipV="1">
                <a:off x="1776" y="2440"/>
                <a:ext cx="621" cy="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7147" name="Group 44"/>
              <p:cNvGrpSpPr>
                <a:grpSpLocks/>
              </p:cNvGrpSpPr>
              <p:nvPr/>
            </p:nvGrpSpPr>
            <p:grpSpPr bwMode="auto">
              <a:xfrm>
                <a:off x="1330" y="2544"/>
                <a:ext cx="830" cy="692"/>
                <a:chOff x="1167" y="2208"/>
                <a:chExt cx="753" cy="599"/>
              </a:xfrm>
            </p:grpSpPr>
            <p:grpSp>
              <p:nvGrpSpPr>
                <p:cNvPr id="47162" name="Group 45"/>
                <p:cNvGrpSpPr>
                  <a:grpSpLocks/>
                </p:cNvGrpSpPr>
                <p:nvPr/>
              </p:nvGrpSpPr>
              <p:grpSpPr bwMode="auto">
                <a:xfrm rot="2516868">
                  <a:off x="1440" y="2208"/>
                  <a:ext cx="480" cy="288"/>
                  <a:chOff x="1200" y="2688"/>
                  <a:chExt cx="432" cy="240"/>
                </a:xfrm>
              </p:grpSpPr>
              <p:sp>
                <p:nvSpPr>
                  <p:cNvPr id="47167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8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7168" name="Freeform 47"/>
                  <p:cNvSpPr>
                    <a:spLocks/>
                  </p:cNvSpPr>
                  <p:nvPr/>
                </p:nvSpPr>
                <p:spPr bwMode="auto">
                  <a:xfrm>
                    <a:off x="1207" y="2741"/>
                    <a:ext cx="425" cy="80"/>
                  </a:xfrm>
                  <a:custGeom>
                    <a:avLst/>
                    <a:gdLst>
                      <a:gd name="T0" fmla="*/ 0 w 614"/>
                      <a:gd name="T1" fmla="*/ 1 h 144"/>
                      <a:gd name="T2" fmla="*/ 1 w 614"/>
                      <a:gd name="T3" fmla="*/ 1 h 144"/>
                      <a:gd name="T4" fmla="*/ 1 w 614"/>
                      <a:gd name="T5" fmla="*/ 0 h 144"/>
                      <a:gd name="T6" fmla="*/ 1 w 614"/>
                      <a:gd name="T7" fmla="*/ 1 h 144"/>
                      <a:gd name="T8" fmla="*/ 1 w 614"/>
                      <a:gd name="T9" fmla="*/ 1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4"/>
                      <a:gd name="T16" fmla="*/ 0 h 144"/>
                      <a:gd name="T17" fmla="*/ 614 w 614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9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6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7170" name="Freeform 49"/>
                  <p:cNvSpPr>
                    <a:spLocks/>
                  </p:cNvSpPr>
                  <p:nvPr/>
                </p:nvSpPr>
                <p:spPr bwMode="auto">
                  <a:xfrm>
                    <a:off x="1207" y="2715"/>
                    <a:ext cx="425" cy="80"/>
                  </a:xfrm>
                  <a:custGeom>
                    <a:avLst/>
                    <a:gdLst>
                      <a:gd name="T0" fmla="*/ 0 w 614"/>
                      <a:gd name="T1" fmla="*/ 1 h 144"/>
                      <a:gd name="T2" fmla="*/ 1 w 614"/>
                      <a:gd name="T3" fmla="*/ 1 h 144"/>
                      <a:gd name="T4" fmla="*/ 1 w 614"/>
                      <a:gd name="T5" fmla="*/ 0 h 144"/>
                      <a:gd name="T6" fmla="*/ 1 w 614"/>
                      <a:gd name="T7" fmla="*/ 1 h 144"/>
                      <a:gd name="T8" fmla="*/ 1 w 614"/>
                      <a:gd name="T9" fmla="*/ 1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4"/>
                      <a:gd name="T16" fmla="*/ 0 h 144"/>
                      <a:gd name="T17" fmla="*/ 614 w 614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63" name="Oval 50"/>
                <p:cNvSpPr>
                  <a:spLocks noChangeArrowheads="1"/>
                </p:cNvSpPr>
                <p:nvPr/>
              </p:nvSpPr>
              <p:spPr bwMode="auto">
                <a:xfrm rot="2516868">
                  <a:off x="1232" y="2544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164" name="Freeform 51"/>
                <p:cNvSpPr>
                  <a:spLocks/>
                </p:cNvSpPr>
                <p:nvPr/>
              </p:nvSpPr>
              <p:spPr bwMode="auto">
                <a:xfrm rot="2516868">
                  <a:off x="1228" y="2606"/>
                  <a:ext cx="472" cy="96"/>
                </a:xfrm>
                <a:custGeom>
                  <a:avLst/>
                  <a:gdLst>
                    <a:gd name="T0" fmla="*/ 0 w 614"/>
                    <a:gd name="T1" fmla="*/ 1 h 144"/>
                    <a:gd name="T2" fmla="*/ 2 w 614"/>
                    <a:gd name="T3" fmla="*/ 1 h 144"/>
                    <a:gd name="T4" fmla="*/ 2 w 614"/>
                    <a:gd name="T5" fmla="*/ 0 h 144"/>
                    <a:gd name="T6" fmla="*/ 5 w 614"/>
                    <a:gd name="T7" fmla="*/ 1 h 144"/>
                    <a:gd name="T8" fmla="*/ 5 w 614"/>
                    <a:gd name="T9" fmla="*/ 1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4"/>
                    <a:gd name="T16" fmla="*/ 0 h 144"/>
                    <a:gd name="T17" fmla="*/ 614 w 61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65" name="Oval 52"/>
                <p:cNvSpPr>
                  <a:spLocks noChangeArrowheads="1"/>
                </p:cNvSpPr>
                <p:nvPr/>
              </p:nvSpPr>
              <p:spPr bwMode="auto">
                <a:xfrm rot="2516868">
                  <a:off x="1167" y="2615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166" name="Freeform 53"/>
                <p:cNvSpPr>
                  <a:spLocks/>
                </p:cNvSpPr>
                <p:nvPr/>
              </p:nvSpPr>
              <p:spPr bwMode="auto">
                <a:xfrm rot="2516868">
                  <a:off x="1249" y="2583"/>
                  <a:ext cx="472" cy="96"/>
                </a:xfrm>
                <a:custGeom>
                  <a:avLst/>
                  <a:gdLst>
                    <a:gd name="T0" fmla="*/ 0 w 614"/>
                    <a:gd name="T1" fmla="*/ 1 h 144"/>
                    <a:gd name="T2" fmla="*/ 2 w 614"/>
                    <a:gd name="T3" fmla="*/ 1 h 144"/>
                    <a:gd name="T4" fmla="*/ 2 w 614"/>
                    <a:gd name="T5" fmla="*/ 0 h 144"/>
                    <a:gd name="T6" fmla="*/ 5 w 614"/>
                    <a:gd name="T7" fmla="*/ 1 h 144"/>
                    <a:gd name="T8" fmla="*/ 5 w 614"/>
                    <a:gd name="T9" fmla="*/ 1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4"/>
                    <a:gd name="T16" fmla="*/ 0 h 144"/>
                    <a:gd name="T17" fmla="*/ 614 w 61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148" name="Line 54"/>
              <p:cNvSpPr>
                <a:spLocks noChangeShapeType="1"/>
              </p:cNvSpPr>
              <p:nvPr/>
            </p:nvSpPr>
            <p:spPr bwMode="auto">
              <a:xfrm>
                <a:off x="2397" y="2440"/>
                <a:ext cx="208" cy="3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9" name="Line 55"/>
              <p:cNvSpPr>
                <a:spLocks noChangeShapeType="1"/>
              </p:cNvSpPr>
              <p:nvPr/>
            </p:nvSpPr>
            <p:spPr bwMode="auto">
              <a:xfrm flipV="1">
                <a:off x="2605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0" name="Line 56"/>
              <p:cNvSpPr>
                <a:spLocks noChangeShapeType="1"/>
              </p:cNvSpPr>
              <p:nvPr/>
            </p:nvSpPr>
            <p:spPr bwMode="auto">
              <a:xfrm flipH="1" flipV="1">
                <a:off x="3020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1" name="Line 57"/>
              <p:cNvSpPr>
                <a:spLocks noChangeShapeType="1"/>
              </p:cNvSpPr>
              <p:nvPr/>
            </p:nvSpPr>
            <p:spPr bwMode="auto">
              <a:xfrm flipV="1">
                <a:off x="2051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2" name="Line 58"/>
              <p:cNvSpPr>
                <a:spLocks noChangeShapeType="1"/>
              </p:cNvSpPr>
              <p:nvPr/>
            </p:nvSpPr>
            <p:spPr bwMode="auto">
              <a:xfrm flipH="1" flipV="1">
                <a:off x="2051" y="2025"/>
                <a:ext cx="485" cy="7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3" name="Line 59"/>
              <p:cNvSpPr>
                <a:spLocks noChangeShapeType="1"/>
              </p:cNvSpPr>
              <p:nvPr/>
            </p:nvSpPr>
            <p:spPr bwMode="auto">
              <a:xfrm flipV="1">
                <a:off x="2536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4" name="Line 60"/>
              <p:cNvSpPr>
                <a:spLocks noChangeShapeType="1"/>
              </p:cNvSpPr>
              <p:nvPr/>
            </p:nvSpPr>
            <p:spPr bwMode="auto">
              <a:xfrm flipH="1" flipV="1">
                <a:off x="2951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5" name="Line 61"/>
              <p:cNvSpPr>
                <a:spLocks noChangeShapeType="1"/>
              </p:cNvSpPr>
              <p:nvPr/>
            </p:nvSpPr>
            <p:spPr bwMode="auto">
              <a:xfrm flipV="1">
                <a:off x="1982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6" name="Line 62"/>
              <p:cNvSpPr>
                <a:spLocks noChangeShapeType="1"/>
              </p:cNvSpPr>
              <p:nvPr/>
            </p:nvSpPr>
            <p:spPr bwMode="auto">
              <a:xfrm flipH="1" flipV="1">
                <a:off x="1982" y="2025"/>
                <a:ext cx="484" cy="7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7" name="Line 63"/>
              <p:cNvSpPr>
                <a:spLocks noChangeShapeType="1"/>
              </p:cNvSpPr>
              <p:nvPr/>
            </p:nvSpPr>
            <p:spPr bwMode="auto">
              <a:xfrm flipV="1">
                <a:off x="2466" y="1886"/>
                <a:ext cx="900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8" name="Line 64"/>
              <p:cNvSpPr>
                <a:spLocks noChangeShapeType="1"/>
              </p:cNvSpPr>
              <p:nvPr/>
            </p:nvSpPr>
            <p:spPr bwMode="auto">
              <a:xfrm flipH="1" flipV="1">
                <a:off x="2881" y="1056"/>
                <a:ext cx="485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9" name="Line 65"/>
              <p:cNvSpPr>
                <a:spLocks noChangeShapeType="1"/>
              </p:cNvSpPr>
              <p:nvPr/>
            </p:nvSpPr>
            <p:spPr bwMode="auto">
              <a:xfrm flipV="1">
                <a:off x="1913" y="1056"/>
                <a:ext cx="968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0" name="Line 66"/>
              <p:cNvSpPr>
                <a:spLocks noChangeShapeType="1"/>
              </p:cNvSpPr>
              <p:nvPr/>
            </p:nvSpPr>
            <p:spPr bwMode="auto">
              <a:xfrm>
                <a:off x="1913" y="2025"/>
                <a:ext cx="207" cy="3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1" name="Line 67"/>
              <p:cNvSpPr>
                <a:spLocks noChangeShapeType="1"/>
              </p:cNvSpPr>
              <p:nvPr/>
            </p:nvSpPr>
            <p:spPr bwMode="auto">
              <a:xfrm flipV="1">
                <a:off x="1920" y="2371"/>
                <a:ext cx="200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23" name="Line 68"/>
            <p:cNvSpPr>
              <a:spLocks noChangeShapeType="1"/>
            </p:cNvSpPr>
            <p:nvPr/>
          </p:nvSpPr>
          <p:spPr bwMode="auto">
            <a:xfrm flipV="1">
              <a:off x="3984" y="2830"/>
              <a:ext cx="609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4" name="Line 69"/>
            <p:cNvSpPr>
              <a:spLocks noChangeShapeType="1"/>
            </p:cNvSpPr>
            <p:nvPr/>
          </p:nvSpPr>
          <p:spPr bwMode="auto">
            <a:xfrm>
              <a:off x="3847" y="3456"/>
              <a:ext cx="74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5" name="Line 70"/>
            <p:cNvSpPr>
              <a:spLocks noChangeShapeType="1"/>
            </p:cNvSpPr>
            <p:nvPr/>
          </p:nvSpPr>
          <p:spPr bwMode="auto">
            <a:xfrm>
              <a:off x="4593" y="2830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6" name="Line 71"/>
            <p:cNvSpPr>
              <a:spLocks noChangeShapeType="1"/>
            </p:cNvSpPr>
            <p:nvPr/>
          </p:nvSpPr>
          <p:spPr bwMode="auto">
            <a:xfrm>
              <a:off x="4581" y="3293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7" name="Rectangle 72"/>
            <p:cNvSpPr>
              <a:spLocks noChangeArrowheads="1"/>
            </p:cNvSpPr>
            <p:nvPr/>
          </p:nvSpPr>
          <p:spPr bwMode="auto">
            <a:xfrm>
              <a:off x="4541" y="2993"/>
              <a:ext cx="81" cy="319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rgbClr val="C3CFDB"/>
                </a:gs>
                <a:gs pos="100000">
                  <a:srgbClr val="003366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47128" name="Object 73"/>
            <p:cNvGraphicFramePr>
              <a:graphicFrameLocks noChangeAspect="1"/>
            </p:cNvGraphicFramePr>
            <p:nvPr/>
          </p:nvGraphicFramePr>
          <p:xfrm>
            <a:off x="3765" y="1202"/>
            <a:ext cx="28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8" name="Equation" r:id="rId26" imgW="177492" imgH="177492" progId="Equation.3">
                    <p:embed/>
                  </p:oleObj>
                </mc:Choice>
                <mc:Fallback>
                  <p:oleObj name="Equation" r:id="rId26" imgW="177492" imgH="177492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1202"/>
                          <a:ext cx="28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9" name="Object 74"/>
            <p:cNvGraphicFramePr>
              <a:graphicFrameLocks noChangeAspect="1"/>
            </p:cNvGraphicFramePr>
            <p:nvPr/>
          </p:nvGraphicFramePr>
          <p:xfrm>
            <a:off x="4992" y="626"/>
            <a:ext cx="38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9" name="Equation" r:id="rId28" imgW="152202" imgH="177569" progId="Equation.3">
                    <p:embed/>
                  </p:oleObj>
                </mc:Choice>
                <mc:Fallback>
                  <p:oleObj name="Equation" r:id="rId28" imgW="152202" imgH="177569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626"/>
                          <a:ext cx="38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0" name="Object 75"/>
            <p:cNvGraphicFramePr>
              <a:graphicFrameLocks noChangeAspect="1"/>
            </p:cNvGraphicFramePr>
            <p:nvPr/>
          </p:nvGraphicFramePr>
          <p:xfrm>
            <a:off x="3245" y="3391"/>
            <a:ext cx="23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70" name="Equation" r:id="rId30" imgW="126835" imgH="139518" progId="Equation.3">
                    <p:embed/>
                  </p:oleObj>
                </mc:Choice>
                <mc:Fallback>
                  <p:oleObj name="Equation" r:id="rId30" imgW="126835" imgH="139518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5" y="3391"/>
                          <a:ext cx="23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1" name="Oval 76"/>
            <p:cNvSpPr>
              <a:spLocks noChangeArrowheads="1"/>
            </p:cNvSpPr>
            <p:nvPr/>
          </p:nvSpPr>
          <p:spPr bwMode="auto">
            <a:xfrm rot="1952563">
              <a:off x="3164" y="3171"/>
              <a:ext cx="244" cy="19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7132" name="Rectangle 77"/>
            <p:cNvSpPr>
              <a:spLocks noChangeArrowheads="1"/>
            </p:cNvSpPr>
            <p:nvPr/>
          </p:nvSpPr>
          <p:spPr bwMode="auto">
            <a:xfrm>
              <a:off x="3194" y="3264"/>
              <a:ext cx="123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7133" name="Line 78"/>
            <p:cNvSpPr>
              <a:spLocks noChangeShapeType="1"/>
            </p:cNvSpPr>
            <p:nvPr/>
          </p:nvSpPr>
          <p:spPr bwMode="auto">
            <a:xfrm flipH="1">
              <a:off x="3153" y="816"/>
              <a:ext cx="1836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4" name="Freeform 79"/>
            <p:cNvSpPr>
              <a:spLocks/>
            </p:cNvSpPr>
            <p:nvPr/>
          </p:nvSpPr>
          <p:spPr bwMode="auto">
            <a:xfrm>
              <a:off x="3158" y="3165"/>
              <a:ext cx="98" cy="147"/>
            </a:xfrm>
            <a:custGeom>
              <a:avLst/>
              <a:gdLst>
                <a:gd name="T0" fmla="*/ 6 w 116"/>
                <a:gd name="T1" fmla="*/ 0 h 147"/>
                <a:gd name="T2" fmla="*/ 3 w 116"/>
                <a:gd name="T3" fmla="*/ 20 h 147"/>
                <a:gd name="T4" fmla="*/ 3 w 116"/>
                <a:gd name="T5" fmla="*/ 69 h 147"/>
                <a:gd name="T6" fmla="*/ 3 w 116"/>
                <a:gd name="T7" fmla="*/ 147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"/>
                <a:gd name="T13" fmla="*/ 0 h 147"/>
                <a:gd name="T14" fmla="*/ 116 w 116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" h="147">
                  <a:moveTo>
                    <a:pt x="116" y="0"/>
                  </a:moveTo>
                  <a:cubicBezTo>
                    <a:pt x="108" y="3"/>
                    <a:pt x="84" y="9"/>
                    <a:pt x="66" y="20"/>
                  </a:cubicBezTo>
                  <a:cubicBezTo>
                    <a:pt x="48" y="31"/>
                    <a:pt x="14" y="48"/>
                    <a:pt x="7" y="69"/>
                  </a:cubicBezTo>
                  <a:cubicBezTo>
                    <a:pt x="0" y="90"/>
                    <a:pt x="22" y="131"/>
                    <a:pt x="26" y="147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7135" name="Object 80"/>
            <p:cNvGraphicFramePr>
              <a:graphicFrameLocks noChangeAspect="1"/>
            </p:cNvGraphicFramePr>
            <p:nvPr/>
          </p:nvGraphicFramePr>
          <p:xfrm flipH="1">
            <a:off x="3065" y="2911"/>
            <a:ext cx="29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71" name="Equation" r:id="rId32" imgW="152334" imgH="139639" progId="Equation.3">
                    <p:embed/>
                  </p:oleObj>
                </mc:Choice>
                <mc:Fallback>
                  <p:oleObj name="Equation" r:id="rId32" imgW="152334" imgH="139639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065" y="2911"/>
                          <a:ext cx="292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6" name="Line 81"/>
            <p:cNvSpPr>
              <a:spLocks noChangeShapeType="1"/>
            </p:cNvSpPr>
            <p:nvPr/>
          </p:nvSpPr>
          <p:spPr bwMode="auto">
            <a:xfrm>
              <a:off x="4459" y="2976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7137" name="Object 82"/>
            <p:cNvGraphicFramePr>
              <a:graphicFrameLocks noChangeAspect="1"/>
            </p:cNvGraphicFramePr>
            <p:nvPr/>
          </p:nvGraphicFramePr>
          <p:xfrm>
            <a:off x="4332" y="2805"/>
            <a:ext cx="16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72" name="Equation" r:id="rId34" imgW="88707" imgH="164742" progId="Equation.3">
                    <p:embed/>
                  </p:oleObj>
                </mc:Choice>
                <mc:Fallback>
                  <p:oleObj name="Equation" r:id="rId34" imgW="88707" imgH="164742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805"/>
                          <a:ext cx="16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8" name="Object 83"/>
            <p:cNvGraphicFramePr>
              <a:graphicFrameLocks noChangeAspect="1"/>
            </p:cNvGraphicFramePr>
            <p:nvPr/>
          </p:nvGraphicFramePr>
          <p:xfrm>
            <a:off x="5193" y="1152"/>
            <a:ext cx="24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73" name="Equation" r:id="rId36" imgW="152334" imgH="190417" progId="Equation.3">
                    <p:embed/>
                  </p:oleObj>
                </mc:Choice>
                <mc:Fallback>
                  <p:oleObj name="Equation" r:id="rId36" imgW="152334" imgH="190417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1152"/>
                          <a:ext cx="24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9" name="Line 84"/>
            <p:cNvSpPr>
              <a:spLocks noChangeShapeType="1"/>
            </p:cNvSpPr>
            <p:nvPr/>
          </p:nvSpPr>
          <p:spPr bwMode="auto">
            <a:xfrm flipV="1">
              <a:off x="4296" y="1296"/>
              <a:ext cx="775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0" name="Freeform 85"/>
            <p:cNvSpPr>
              <a:spLocks/>
            </p:cNvSpPr>
            <p:nvPr/>
          </p:nvSpPr>
          <p:spPr bwMode="auto">
            <a:xfrm>
              <a:off x="4576" y="1602"/>
              <a:ext cx="49" cy="144"/>
            </a:xfrm>
            <a:custGeom>
              <a:avLst/>
              <a:gdLst>
                <a:gd name="T0" fmla="*/ 0 w 57"/>
                <a:gd name="T1" fmla="*/ 0 h 144"/>
                <a:gd name="T2" fmla="*/ 3 w 57"/>
                <a:gd name="T3" fmla="*/ 36 h 144"/>
                <a:gd name="T4" fmla="*/ 3 w 57"/>
                <a:gd name="T5" fmla="*/ 78 h 144"/>
                <a:gd name="T6" fmla="*/ 3 w 57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144"/>
                <a:gd name="T14" fmla="*/ 57 w 57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144">
                  <a:moveTo>
                    <a:pt x="0" y="0"/>
                  </a:moveTo>
                  <a:cubicBezTo>
                    <a:pt x="6" y="6"/>
                    <a:pt x="27" y="23"/>
                    <a:pt x="36" y="36"/>
                  </a:cubicBezTo>
                  <a:cubicBezTo>
                    <a:pt x="45" y="49"/>
                    <a:pt x="51" y="60"/>
                    <a:pt x="54" y="78"/>
                  </a:cubicBezTo>
                  <a:cubicBezTo>
                    <a:pt x="57" y="96"/>
                    <a:pt x="54" y="130"/>
                    <a:pt x="54" y="144"/>
                  </a:cubicBezTo>
                </a:path>
              </a:pathLst>
            </a:custGeom>
            <a:noFill/>
            <a:ln w="28575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7141" name="Object 86"/>
            <p:cNvGraphicFramePr>
              <a:graphicFrameLocks noChangeAspect="1"/>
            </p:cNvGraphicFramePr>
            <p:nvPr/>
          </p:nvGraphicFramePr>
          <p:xfrm>
            <a:off x="4622" y="1490"/>
            <a:ext cx="17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74" name="Equation" r:id="rId38" imgW="126725" imgH="177415" progId="Equation.3">
                    <p:embed/>
                  </p:oleObj>
                </mc:Choice>
                <mc:Fallback>
                  <p:oleObj name="Equation" r:id="rId38" imgW="126725" imgH="177415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2" y="1490"/>
                          <a:ext cx="17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2" name="Object 87"/>
            <p:cNvGraphicFramePr>
              <a:graphicFrameLocks noChangeAspect="1"/>
            </p:cNvGraphicFramePr>
            <p:nvPr/>
          </p:nvGraphicFramePr>
          <p:xfrm>
            <a:off x="4785" y="960"/>
            <a:ext cx="265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75" name="Equation" r:id="rId40" imgW="164885" imgH="215619" progId="Equation.3">
                    <p:embed/>
                  </p:oleObj>
                </mc:Choice>
                <mc:Fallback>
                  <p:oleObj name="Equation" r:id="rId40" imgW="164885" imgH="215619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960"/>
                          <a:ext cx="265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3" name="Rectangle 88"/>
            <p:cNvSpPr>
              <a:spLocks noChangeArrowheads="1"/>
            </p:cNvSpPr>
            <p:nvPr/>
          </p:nvSpPr>
          <p:spPr bwMode="auto">
            <a:xfrm>
              <a:off x="3024" y="576"/>
              <a:ext cx="2448" cy="3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7144" name="Line 89"/>
            <p:cNvSpPr>
              <a:spLocks noChangeShapeType="1"/>
            </p:cNvSpPr>
            <p:nvPr/>
          </p:nvSpPr>
          <p:spPr bwMode="auto">
            <a:xfrm flipV="1">
              <a:off x="3984" y="2496"/>
              <a:ext cx="0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5" name="Line 90"/>
            <p:cNvSpPr>
              <a:spLocks noChangeShapeType="1"/>
            </p:cNvSpPr>
            <p:nvPr/>
          </p:nvSpPr>
          <p:spPr bwMode="auto">
            <a:xfrm flipV="1">
              <a:off x="3840" y="2784"/>
              <a:ext cx="0" cy="6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113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FFEF1BA-EDC7-0B4E-BF8C-2B626D749CDE}" type="slidenum">
              <a:rPr kumimoji="0" lang="en-US" altLang="zh-CN" sz="1400"/>
              <a:pPr/>
              <a:t>31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4" name="Object 2"/>
          <p:cNvGraphicFramePr>
            <a:graphicFrameLocks noChangeAspect="1"/>
          </p:cNvGraphicFramePr>
          <p:nvPr/>
        </p:nvGraphicFramePr>
        <p:xfrm>
          <a:off x="344488" y="0"/>
          <a:ext cx="259873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7" name="Equation" r:id="rId3" imgW="812447" imgH="228501" progId="Equation.DSMT4">
                  <p:embed/>
                </p:oleObj>
              </mc:Choice>
              <mc:Fallback>
                <p:oleObj name="Equation" r:id="rId3" imgW="812447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0"/>
                        <a:ext cx="259873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250825" y="811213"/>
          <a:ext cx="471011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8" name="Equation" r:id="rId5" imgW="1473200" imgH="393700" progId="Equation.DSMT4">
                  <p:embed/>
                </p:oleObj>
              </mc:Choice>
              <mc:Fallback>
                <p:oleObj name="Equation" r:id="rId5" imgW="14732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11213"/>
                        <a:ext cx="4710113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200025" y="2179638"/>
            <a:ext cx="4775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        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可见</a:t>
            </a: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,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在匀强磁场中匀速转动的线圈内的感应电电流是时间的正弦函数</a:t>
            </a: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.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这种电流称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charset="0"/>
              </a:rPr>
              <a:t>交流电</a:t>
            </a:r>
            <a:r>
              <a:rPr kumimoji="0" lang="en-US" altLang="zh-CN" sz="2800" b="1">
                <a:latin typeface="Times New Roman" charset="0"/>
              </a:rPr>
              <a:t>.</a:t>
            </a:r>
          </a:p>
        </p:txBody>
      </p:sp>
      <p:grpSp>
        <p:nvGrpSpPr>
          <p:cNvPr id="48132" name="Group 5"/>
          <p:cNvGrpSpPr>
            <a:grpSpLocks/>
          </p:cNvGrpSpPr>
          <p:nvPr/>
        </p:nvGrpSpPr>
        <p:grpSpPr bwMode="auto">
          <a:xfrm>
            <a:off x="5024438" y="19050"/>
            <a:ext cx="3886200" cy="5105400"/>
            <a:chOff x="3024" y="576"/>
            <a:chExt cx="2448" cy="3216"/>
          </a:xfrm>
        </p:grpSpPr>
        <p:graphicFrame>
          <p:nvGraphicFramePr>
            <p:cNvPr id="48135" name="Object 6"/>
            <p:cNvGraphicFramePr>
              <a:graphicFrameLocks noChangeAspect="1"/>
            </p:cNvGraphicFramePr>
            <p:nvPr/>
          </p:nvGraphicFramePr>
          <p:xfrm>
            <a:off x="4656" y="2976"/>
            <a:ext cx="33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89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976"/>
                          <a:ext cx="33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36" name="Group 7"/>
            <p:cNvGrpSpPr>
              <a:grpSpLocks/>
            </p:cNvGrpSpPr>
            <p:nvPr/>
          </p:nvGrpSpPr>
          <p:grpSpPr bwMode="auto">
            <a:xfrm>
              <a:off x="3521" y="960"/>
              <a:ext cx="1713" cy="1319"/>
              <a:chOff x="1296" y="1152"/>
              <a:chExt cx="2592" cy="1536"/>
            </a:xfrm>
          </p:grpSpPr>
          <p:sp>
            <p:nvSpPr>
              <p:cNvPr id="48192" name="Line 8"/>
              <p:cNvSpPr>
                <a:spLocks noChangeShapeType="1"/>
              </p:cNvSpPr>
              <p:nvPr/>
            </p:nvSpPr>
            <p:spPr bwMode="auto">
              <a:xfrm>
                <a:off x="1296" y="1152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3" name="Line 9"/>
              <p:cNvSpPr>
                <a:spLocks noChangeShapeType="1"/>
              </p:cNvSpPr>
              <p:nvPr/>
            </p:nvSpPr>
            <p:spPr bwMode="auto">
              <a:xfrm>
                <a:off x="1296" y="1459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4" name="Line 10"/>
              <p:cNvSpPr>
                <a:spLocks noChangeShapeType="1"/>
              </p:cNvSpPr>
              <p:nvPr/>
            </p:nvSpPr>
            <p:spPr bwMode="auto">
              <a:xfrm>
                <a:off x="1296" y="1766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5" name="Line 11"/>
              <p:cNvSpPr>
                <a:spLocks noChangeShapeType="1"/>
              </p:cNvSpPr>
              <p:nvPr/>
            </p:nvSpPr>
            <p:spPr bwMode="auto">
              <a:xfrm>
                <a:off x="1296" y="2074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6" name="Line 12"/>
              <p:cNvSpPr>
                <a:spLocks noChangeShapeType="1"/>
              </p:cNvSpPr>
              <p:nvPr/>
            </p:nvSpPr>
            <p:spPr bwMode="auto">
              <a:xfrm>
                <a:off x="1296" y="2381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7" name="Line 13"/>
              <p:cNvSpPr>
                <a:spLocks noChangeShapeType="1"/>
              </p:cNvSpPr>
              <p:nvPr/>
            </p:nvSpPr>
            <p:spPr bwMode="auto">
              <a:xfrm>
                <a:off x="1296" y="2688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8137" name="Line 14"/>
            <p:cNvSpPr>
              <a:spLocks noChangeShapeType="1"/>
            </p:cNvSpPr>
            <p:nvPr/>
          </p:nvSpPr>
          <p:spPr bwMode="auto">
            <a:xfrm>
              <a:off x="4377" y="960"/>
              <a:ext cx="12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8" name="Line 15"/>
            <p:cNvSpPr>
              <a:spLocks noChangeShapeType="1"/>
            </p:cNvSpPr>
            <p:nvPr/>
          </p:nvSpPr>
          <p:spPr bwMode="auto">
            <a:xfrm>
              <a:off x="4010" y="1488"/>
              <a:ext cx="12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9" name="Rectangle 16"/>
            <p:cNvSpPr>
              <a:spLocks noChangeArrowheads="1"/>
            </p:cNvSpPr>
            <p:nvPr/>
          </p:nvSpPr>
          <p:spPr bwMode="auto">
            <a:xfrm>
              <a:off x="4214" y="1200"/>
              <a:ext cx="82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8140" name="Rectangle 17"/>
            <p:cNvSpPr>
              <a:spLocks noChangeArrowheads="1"/>
            </p:cNvSpPr>
            <p:nvPr/>
          </p:nvSpPr>
          <p:spPr bwMode="auto">
            <a:xfrm>
              <a:off x="3847" y="1728"/>
              <a:ext cx="82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8141" name="Rectangle 18"/>
            <p:cNvSpPr>
              <a:spLocks noChangeArrowheads="1"/>
            </p:cNvSpPr>
            <p:nvPr/>
          </p:nvSpPr>
          <p:spPr bwMode="auto">
            <a:xfrm>
              <a:off x="3888" y="1968"/>
              <a:ext cx="12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8142" name="Rectangle 19"/>
            <p:cNvSpPr>
              <a:spLocks noChangeArrowheads="1"/>
            </p:cNvSpPr>
            <p:nvPr/>
          </p:nvSpPr>
          <p:spPr bwMode="auto">
            <a:xfrm>
              <a:off x="3521" y="2208"/>
              <a:ext cx="571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48143" name="Group 20"/>
            <p:cNvGrpSpPr>
              <a:grpSpLocks/>
            </p:cNvGrpSpPr>
            <p:nvPr/>
          </p:nvGrpSpPr>
          <p:grpSpPr bwMode="auto">
            <a:xfrm rot="-456532">
              <a:off x="3317" y="960"/>
              <a:ext cx="1711" cy="1872"/>
              <a:chOff x="1330" y="1056"/>
              <a:chExt cx="2174" cy="2180"/>
            </a:xfrm>
          </p:grpSpPr>
          <p:sp>
            <p:nvSpPr>
              <p:cNvPr id="48167" name="Line 21"/>
              <p:cNvSpPr>
                <a:spLocks noChangeShapeType="1"/>
              </p:cNvSpPr>
              <p:nvPr/>
            </p:nvSpPr>
            <p:spPr bwMode="auto">
              <a:xfrm flipV="1">
                <a:off x="1776" y="2440"/>
                <a:ext cx="621" cy="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8168" name="Group 22"/>
              <p:cNvGrpSpPr>
                <a:grpSpLocks/>
              </p:cNvGrpSpPr>
              <p:nvPr/>
            </p:nvGrpSpPr>
            <p:grpSpPr bwMode="auto">
              <a:xfrm>
                <a:off x="1330" y="2544"/>
                <a:ext cx="830" cy="692"/>
                <a:chOff x="1167" y="2208"/>
                <a:chExt cx="753" cy="599"/>
              </a:xfrm>
            </p:grpSpPr>
            <p:grpSp>
              <p:nvGrpSpPr>
                <p:cNvPr id="48183" name="Group 23"/>
                <p:cNvGrpSpPr>
                  <a:grpSpLocks/>
                </p:cNvGrpSpPr>
                <p:nvPr/>
              </p:nvGrpSpPr>
              <p:grpSpPr bwMode="auto">
                <a:xfrm rot="2516868">
                  <a:off x="1440" y="2208"/>
                  <a:ext cx="480" cy="288"/>
                  <a:chOff x="1200" y="2688"/>
                  <a:chExt cx="432" cy="240"/>
                </a:xfrm>
              </p:grpSpPr>
              <p:sp>
                <p:nvSpPr>
                  <p:cNvPr id="48188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8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8189" name="Freeform 25"/>
                  <p:cNvSpPr>
                    <a:spLocks/>
                  </p:cNvSpPr>
                  <p:nvPr/>
                </p:nvSpPr>
                <p:spPr bwMode="auto">
                  <a:xfrm>
                    <a:off x="1207" y="2741"/>
                    <a:ext cx="425" cy="80"/>
                  </a:xfrm>
                  <a:custGeom>
                    <a:avLst/>
                    <a:gdLst>
                      <a:gd name="T0" fmla="*/ 0 w 614"/>
                      <a:gd name="T1" fmla="*/ 1 h 144"/>
                      <a:gd name="T2" fmla="*/ 1 w 614"/>
                      <a:gd name="T3" fmla="*/ 1 h 144"/>
                      <a:gd name="T4" fmla="*/ 1 w 614"/>
                      <a:gd name="T5" fmla="*/ 0 h 144"/>
                      <a:gd name="T6" fmla="*/ 1 w 614"/>
                      <a:gd name="T7" fmla="*/ 1 h 144"/>
                      <a:gd name="T8" fmla="*/ 1 w 614"/>
                      <a:gd name="T9" fmla="*/ 1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4"/>
                      <a:gd name="T16" fmla="*/ 0 h 144"/>
                      <a:gd name="T17" fmla="*/ 614 w 614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90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6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8191" name="Freeform 27"/>
                  <p:cNvSpPr>
                    <a:spLocks/>
                  </p:cNvSpPr>
                  <p:nvPr/>
                </p:nvSpPr>
                <p:spPr bwMode="auto">
                  <a:xfrm>
                    <a:off x="1207" y="2715"/>
                    <a:ext cx="425" cy="80"/>
                  </a:xfrm>
                  <a:custGeom>
                    <a:avLst/>
                    <a:gdLst>
                      <a:gd name="T0" fmla="*/ 0 w 614"/>
                      <a:gd name="T1" fmla="*/ 1 h 144"/>
                      <a:gd name="T2" fmla="*/ 1 w 614"/>
                      <a:gd name="T3" fmla="*/ 1 h 144"/>
                      <a:gd name="T4" fmla="*/ 1 w 614"/>
                      <a:gd name="T5" fmla="*/ 0 h 144"/>
                      <a:gd name="T6" fmla="*/ 1 w 614"/>
                      <a:gd name="T7" fmla="*/ 1 h 144"/>
                      <a:gd name="T8" fmla="*/ 1 w 614"/>
                      <a:gd name="T9" fmla="*/ 1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4"/>
                      <a:gd name="T16" fmla="*/ 0 h 144"/>
                      <a:gd name="T17" fmla="*/ 614 w 614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184" name="Oval 28"/>
                <p:cNvSpPr>
                  <a:spLocks noChangeArrowheads="1"/>
                </p:cNvSpPr>
                <p:nvPr/>
              </p:nvSpPr>
              <p:spPr bwMode="auto">
                <a:xfrm rot="2516868">
                  <a:off x="1232" y="2544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8185" name="Freeform 29"/>
                <p:cNvSpPr>
                  <a:spLocks/>
                </p:cNvSpPr>
                <p:nvPr/>
              </p:nvSpPr>
              <p:spPr bwMode="auto">
                <a:xfrm rot="2516868">
                  <a:off x="1228" y="2606"/>
                  <a:ext cx="472" cy="96"/>
                </a:xfrm>
                <a:custGeom>
                  <a:avLst/>
                  <a:gdLst>
                    <a:gd name="T0" fmla="*/ 0 w 614"/>
                    <a:gd name="T1" fmla="*/ 1 h 144"/>
                    <a:gd name="T2" fmla="*/ 2 w 614"/>
                    <a:gd name="T3" fmla="*/ 1 h 144"/>
                    <a:gd name="T4" fmla="*/ 2 w 614"/>
                    <a:gd name="T5" fmla="*/ 0 h 144"/>
                    <a:gd name="T6" fmla="*/ 5 w 614"/>
                    <a:gd name="T7" fmla="*/ 1 h 144"/>
                    <a:gd name="T8" fmla="*/ 5 w 614"/>
                    <a:gd name="T9" fmla="*/ 1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4"/>
                    <a:gd name="T16" fmla="*/ 0 h 144"/>
                    <a:gd name="T17" fmla="*/ 614 w 61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86" name="Oval 30"/>
                <p:cNvSpPr>
                  <a:spLocks noChangeArrowheads="1"/>
                </p:cNvSpPr>
                <p:nvPr/>
              </p:nvSpPr>
              <p:spPr bwMode="auto">
                <a:xfrm rot="2516868">
                  <a:off x="1167" y="2615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8187" name="Freeform 31"/>
                <p:cNvSpPr>
                  <a:spLocks/>
                </p:cNvSpPr>
                <p:nvPr/>
              </p:nvSpPr>
              <p:spPr bwMode="auto">
                <a:xfrm rot="2516868">
                  <a:off x="1249" y="2583"/>
                  <a:ext cx="472" cy="96"/>
                </a:xfrm>
                <a:custGeom>
                  <a:avLst/>
                  <a:gdLst>
                    <a:gd name="T0" fmla="*/ 0 w 614"/>
                    <a:gd name="T1" fmla="*/ 1 h 144"/>
                    <a:gd name="T2" fmla="*/ 2 w 614"/>
                    <a:gd name="T3" fmla="*/ 1 h 144"/>
                    <a:gd name="T4" fmla="*/ 2 w 614"/>
                    <a:gd name="T5" fmla="*/ 0 h 144"/>
                    <a:gd name="T6" fmla="*/ 5 w 614"/>
                    <a:gd name="T7" fmla="*/ 1 h 144"/>
                    <a:gd name="T8" fmla="*/ 5 w 614"/>
                    <a:gd name="T9" fmla="*/ 1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4"/>
                    <a:gd name="T16" fmla="*/ 0 h 144"/>
                    <a:gd name="T17" fmla="*/ 614 w 61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8169" name="Line 32"/>
              <p:cNvSpPr>
                <a:spLocks noChangeShapeType="1"/>
              </p:cNvSpPr>
              <p:nvPr/>
            </p:nvSpPr>
            <p:spPr bwMode="auto">
              <a:xfrm>
                <a:off x="2397" y="2440"/>
                <a:ext cx="208" cy="3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0" name="Line 33"/>
              <p:cNvSpPr>
                <a:spLocks noChangeShapeType="1"/>
              </p:cNvSpPr>
              <p:nvPr/>
            </p:nvSpPr>
            <p:spPr bwMode="auto">
              <a:xfrm flipV="1">
                <a:off x="2605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1" name="Line 34"/>
              <p:cNvSpPr>
                <a:spLocks noChangeShapeType="1"/>
              </p:cNvSpPr>
              <p:nvPr/>
            </p:nvSpPr>
            <p:spPr bwMode="auto">
              <a:xfrm flipH="1" flipV="1">
                <a:off x="3020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2" name="Line 35"/>
              <p:cNvSpPr>
                <a:spLocks noChangeShapeType="1"/>
              </p:cNvSpPr>
              <p:nvPr/>
            </p:nvSpPr>
            <p:spPr bwMode="auto">
              <a:xfrm flipV="1">
                <a:off x="2051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3" name="Line 36"/>
              <p:cNvSpPr>
                <a:spLocks noChangeShapeType="1"/>
              </p:cNvSpPr>
              <p:nvPr/>
            </p:nvSpPr>
            <p:spPr bwMode="auto">
              <a:xfrm flipH="1" flipV="1">
                <a:off x="2051" y="2025"/>
                <a:ext cx="485" cy="7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4" name="Line 37"/>
              <p:cNvSpPr>
                <a:spLocks noChangeShapeType="1"/>
              </p:cNvSpPr>
              <p:nvPr/>
            </p:nvSpPr>
            <p:spPr bwMode="auto">
              <a:xfrm flipV="1">
                <a:off x="2536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5" name="Line 38"/>
              <p:cNvSpPr>
                <a:spLocks noChangeShapeType="1"/>
              </p:cNvSpPr>
              <p:nvPr/>
            </p:nvSpPr>
            <p:spPr bwMode="auto">
              <a:xfrm flipH="1" flipV="1">
                <a:off x="2951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6" name="Line 39"/>
              <p:cNvSpPr>
                <a:spLocks noChangeShapeType="1"/>
              </p:cNvSpPr>
              <p:nvPr/>
            </p:nvSpPr>
            <p:spPr bwMode="auto">
              <a:xfrm flipV="1">
                <a:off x="1982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7" name="Line 40"/>
              <p:cNvSpPr>
                <a:spLocks noChangeShapeType="1"/>
              </p:cNvSpPr>
              <p:nvPr/>
            </p:nvSpPr>
            <p:spPr bwMode="auto">
              <a:xfrm flipH="1" flipV="1">
                <a:off x="1982" y="2025"/>
                <a:ext cx="484" cy="7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8" name="Line 41"/>
              <p:cNvSpPr>
                <a:spLocks noChangeShapeType="1"/>
              </p:cNvSpPr>
              <p:nvPr/>
            </p:nvSpPr>
            <p:spPr bwMode="auto">
              <a:xfrm flipV="1">
                <a:off x="2466" y="1886"/>
                <a:ext cx="900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9" name="Line 42"/>
              <p:cNvSpPr>
                <a:spLocks noChangeShapeType="1"/>
              </p:cNvSpPr>
              <p:nvPr/>
            </p:nvSpPr>
            <p:spPr bwMode="auto">
              <a:xfrm flipH="1" flipV="1">
                <a:off x="2881" y="1056"/>
                <a:ext cx="485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80" name="Line 43"/>
              <p:cNvSpPr>
                <a:spLocks noChangeShapeType="1"/>
              </p:cNvSpPr>
              <p:nvPr/>
            </p:nvSpPr>
            <p:spPr bwMode="auto">
              <a:xfrm flipV="1">
                <a:off x="1913" y="1056"/>
                <a:ext cx="968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81" name="Line 44"/>
              <p:cNvSpPr>
                <a:spLocks noChangeShapeType="1"/>
              </p:cNvSpPr>
              <p:nvPr/>
            </p:nvSpPr>
            <p:spPr bwMode="auto">
              <a:xfrm>
                <a:off x="1913" y="2025"/>
                <a:ext cx="207" cy="3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82" name="Line 45"/>
              <p:cNvSpPr>
                <a:spLocks noChangeShapeType="1"/>
              </p:cNvSpPr>
              <p:nvPr/>
            </p:nvSpPr>
            <p:spPr bwMode="auto">
              <a:xfrm flipV="1">
                <a:off x="1920" y="2371"/>
                <a:ext cx="200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8144" name="Line 46"/>
            <p:cNvSpPr>
              <a:spLocks noChangeShapeType="1"/>
            </p:cNvSpPr>
            <p:nvPr/>
          </p:nvSpPr>
          <p:spPr bwMode="auto">
            <a:xfrm flipV="1">
              <a:off x="3984" y="2830"/>
              <a:ext cx="609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5" name="Line 47"/>
            <p:cNvSpPr>
              <a:spLocks noChangeShapeType="1"/>
            </p:cNvSpPr>
            <p:nvPr/>
          </p:nvSpPr>
          <p:spPr bwMode="auto">
            <a:xfrm>
              <a:off x="3847" y="3456"/>
              <a:ext cx="74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6" name="Line 48"/>
            <p:cNvSpPr>
              <a:spLocks noChangeShapeType="1"/>
            </p:cNvSpPr>
            <p:nvPr/>
          </p:nvSpPr>
          <p:spPr bwMode="auto">
            <a:xfrm>
              <a:off x="4593" y="2830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7" name="Line 49"/>
            <p:cNvSpPr>
              <a:spLocks noChangeShapeType="1"/>
            </p:cNvSpPr>
            <p:nvPr/>
          </p:nvSpPr>
          <p:spPr bwMode="auto">
            <a:xfrm>
              <a:off x="4581" y="3293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8" name="Rectangle 50"/>
            <p:cNvSpPr>
              <a:spLocks noChangeArrowheads="1"/>
            </p:cNvSpPr>
            <p:nvPr/>
          </p:nvSpPr>
          <p:spPr bwMode="auto">
            <a:xfrm>
              <a:off x="4541" y="2993"/>
              <a:ext cx="81" cy="319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rgbClr val="C3CFDB"/>
                </a:gs>
                <a:gs pos="100000">
                  <a:srgbClr val="003366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48149" name="Object 51"/>
            <p:cNvGraphicFramePr>
              <a:graphicFrameLocks noChangeAspect="1"/>
            </p:cNvGraphicFramePr>
            <p:nvPr/>
          </p:nvGraphicFramePr>
          <p:xfrm>
            <a:off x="3765" y="1202"/>
            <a:ext cx="28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90" name="Equation" r:id="rId9" imgW="177492" imgH="177492" progId="Equation.3">
                    <p:embed/>
                  </p:oleObj>
                </mc:Choice>
                <mc:Fallback>
                  <p:oleObj name="Equation" r:id="rId9" imgW="177492" imgH="177492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1202"/>
                          <a:ext cx="28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0" name="Object 52"/>
            <p:cNvGraphicFramePr>
              <a:graphicFrameLocks noChangeAspect="1"/>
            </p:cNvGraphicFramePr>
            <p:nvPr/>
          </p:nvGraphicFramePr>
          <p:xfrm>
            <a:off x="4992" y="626"/>
            <a:ext cx="38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91" name="Equation" r:id="rId11" imgW="152202" imgH="177569" progId="Equation.3">
                    <p:embed/>
                  </p:oleObj>
                </mc:Choice>
                <mc:Fallback>
                  <p:oleObj name="Equation" r:id="rId11" imgW="152202" imgH="177569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626"/>
                          <a:ext cx="38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1" name="Object 53"/>
            <p:cNvGraphicFramePr>
              <a:graphicFrameLocks noChangeAspect="1"/>
            </p:cNvGraphicFramePr>
            <p:nvPr/>
          </p:nvGraphicFramePr>
          <p:xfrm>
            <a:off x="3245" y="3391"/>
            <a:ext cx="23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92" name="Equation" r:id="rId13" imgW="126835" imgH="139518" progId="Equation.3">
                    <p:embed/>
                  </p:oleObj>
                </mc:Choice>
                <mc:Fallback>
                  <p:oleObj name="Equation" r:id="rId13" imgW="126835" imgH="139518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5" y="3391"/>
                          <a:ext cx="23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2" name="Oval 54"/>
            <p:cNvSpPr>
              <a:spLocks noChangeArrowheads="1"/>
            </p:cNvSpPr>
            <p:nvPr/>
          </p:nvSpPr>
          <p:spPr bwMode="auto">
            <a:xfrm rot="1952563">
              <a:off x="3164" y="3171"/>
              <a:ext cx="244" cy="19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8153" name="Rectangle 55"/>
            <p:cNvSpPr>
              <a:spLocks noChangeArrowheads="1"/>
            </p:cNvSpPr>
            <p:nvPr/>
          </p:nvSpPr>
          <p:spPr bwMode="auto">
            <a:xfrm>
              <a:off x="3194" y="3264"/>
              <a:ext cx="123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8154" name="Line 56"/>
            <p:cNvSpPr>
              <a:spLocks noChangeShapeType="1"/>
            </p:cNvSpPr>
            <p:nvPr/>
          </p:nvSpPr>
          <p:spPr bwMode="auto">
            <a:xfrm flipH="1">
              <a:off x="3153" y="816"/>
              <a:ext cx="1836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5" name="Freeform 57"/>
            <p:cNvSpPr>
              <a:spLocks/>
            </p:cNvSpPr>
            <p:nvPr/>
          </p:nvSpPr>
          <p:spPr bwMode="auto">
            <a:xfrm>
              <a:off x="3158" y="3165"/>
              <a:ext cx="98" cy="147"/>
            </a:xfrm>
            <a:custGeom>
              <a:avLst/>
              <a:gdLst>
                <a:gd name="T0" fmla="*/ 6 w 116"/>
                <a:gd name="T1" fmla="*/ 0 h 147"/>
                <a:gd name="T2" fmla="*/ 3 w 116"/>
                <a:gd name="T3" fmla="*/ 20 h 147"/>
                <a:gd name="T4" fmla="*/ 3 w 116"/>
                <a:gd name="T5" fmla="*/ 69 h 147"/>
                <a:gd name="T6" fmla="*/ 3 w 116"/>
                <a:gd name="T7" fmla="*/ 147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"/>
                <a:gd name="T13" fmla="*/ 0 h 147"/>
                <a:gd name="T14" fmla="*/ 116 w 116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" h="147">
                  <a:moveTo>
                    <a:pt x="116" y="0"/>
                  </a:moveTo>
                  <a:cubicBezTo>
                    <a:pt x="108" y="3"/>
                    <a:pt x="84" y="9"/>
                    <a:pt x="66" y="20"/>
                  </a:cubicBezTo>
                  <a:cubicBezTo>
                    <a:pt x="48" y="31"/>
                    <a:pt x="14" y="48"/>
                    <a:pt x="7" y="69"/>
                  </a:cubicBezTo>
                  <a:cubicBezTo>
                    <a:pt x="0" y="90"/>
                    <a:pt x="22" y="131"/>
                    <a:pt x="26" y="147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8156" name="Object 58"/>
            <p:cNvGraphicFramePr>
              <a:graphicFrameLocks noChangeAspect="1"/>
            </p:cNvGraphicFramePr>
            <p:nvPr/>
          </p:nvGraphicFramePr>
          <p:xfrm flipH="1">
            <a:off x="3065" y="2911"/>
            <a:ext cx="29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93" name="Equation" r:id="rId15" imgW="152334" imgH="139639" progId="Equation.3">
                    <p:embed/>
                  </p:oleObj>
                </mc:Choice>
                <mc:Fallback>
                  <p:oleObj name="Equation" r:id="rId15" imgW="152334" imgH="139639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065" y="2911"/>
                          <a:ext cx="292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7" name="Line 59"/>
            <p:cNvSpPr>
              <a:spLocks noChangeShapeType="1"/>
            </p:cNvSpPr>
            <p:nvPr/>
          </p:nvSpPr>
          <p:spPr bwMode="auto">
            <a:xfrm>
              <a:off x="4459" y="2976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8158" name="Object 60"/>
            <p:cNvGraphicFramePr>
              <a:graphicFrameLocks noChangeAspect="1"/>
            </p:cNvGraphicFramePr>
            <p:nvPr/>
          </p:nvGraphicFramePr>
          <p:xfrm>
            <a:off x="4332" y="2805"/>
            <a:ext cx="16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94" name="Equation" r:id="rId17" imgW="88707" imgH="164742" progId="Equation.3">
                    <p:embed/>
                  </p:oleObj>
                </mc:Choice>
                <mc:Fallback>
                  <p:oleObj name="Equation" r:id="rId17" imgW="88707" imgH="164742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805"/>
                          <a:ext cx="16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9" name="Object 61"/>
            <p:cNvGraphicFramePr>
              <a:graphicFrameLocks noChangeAspect="1"/>
            </p:cNvGraphicFramePr>
            <p:nvPr/>
          </p:nvGraphicFramePr>
          <p:xfrm>
            <a:off x="5193" y="1152"/>
            <a:ext cx="24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95" name="Equation" r:id="rId19" imgW="152334" imgH="190417" progId="Equation.3">
                    <p:embed/>
                  </p:oleObj>
                </mc:Choice>
                <mc:Fallback>
                  <p:oleObj name="Equation" r:id="rId19" imgW="152334" imgH="190417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1152"/>
                          <a:ext cx="24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0" name="Line 62"/>
            <p:cNvSpPr>
              <a:spLocks noChangeShapeType="1"/>
            </p:cNvSpPr>
            <p:nvPr/>
          </p:nvSpPr>
          <p:spPr bwMode="auto">
            <a:xfrm flipV="1">
              <a:off x="4296" y="1296"/>
              <a:ext cx="775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1" name="Freeform 63"/>
            <p:cNvSpPr>
              <a:spLocks/>
            </p:cNvSpPr>
            <p:nvPr/>
          </p:nvSpPr>
          <p:spPr bwMode="auto">
            <a:xfrm>
              <a:off x="4576" y="1602"/>
              <a:ext cx="49" cy="144"/>
            </a:xfrm>
            <a:custGeom>
              <a:avLst/>
              <a:gdLst>
                <a:gd name="T0" fmla="*/ 0 w 57"/>
                <a:gd name="T1" fmla="*/ 0 h 144"/>
                <a:gd name="T2" fmla="*/ 3 w 57"/>
                <a:gd name="T3" fmla="*/ 36 h 144"/>
                <a:gd name="T4" fmla="*/ 3 w 57"/>
                <a:gd name="T5" fmla="*/ 78 h 144"/>
                <a:gd name="T6" fmla="*/ 3 w 57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144"/>
                <a:gd name="T14" fmla="*/ 57 w 57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144">
                  <a:moveTo>
                    <a:pt x="0" y="0"/>
                  </a:moveTo>
                  <a:cubicBezTo>
                    <a:pt x="6" y="6"/>
                    <a:pt x="27" y="23"/>
                    <a:pt x="36" y="36"/>
                  </a:cubicBezTo>
                  <a:cubicBezTo>
                    <a:pt x="45" y="49"/>
                    <a:pt x="51" y="60"/>
                    <a:pt x="54" y="78"/>
                  </a:cubicBezTo>
                  <a:cubicBezTo>
                    <a:pt x="57" y="96"/>
                    <a:pt x="54" y="130"/>
                    <a:pt x="54" y="144"/>
                  </a:cubicBezTo>
                </a:path>
              </a:pathLst>
            </a:custGeom>
            <a:noFill/>
            <a:ln w="28575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8162" name="Object 64"/>
            <p:cNvGraphicFramePr>
              <a:graphicFrameLocks noChangeAspect="1"/>
            </p:cNvGraphicFramePr>
            <p:nvPr/>
          </p:nvGraphicFramePr>
          <p:xfrm>
            <a:off x="4622" y="1490"/>
            <a:ext cx="17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96" name="Equation" r:id="rId21" imgW="126725" imgH="177415" progId="Equation.3">
                    <p:embed/>
                  </p:oleObj>
                </mc:Choice>
                <mc:Fallback>
                  <p:oleObj name="Equation" r:id="rId21" imgW="126725" imgH="177415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2" y="1490"/>
                          <a:ext cx="17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3" name="Object 65"/>
            <p:cNvGraphicFramePr>
              <a:graphicFrameLocks noChangeAspect="1"/>
            </p:cNvGraphicFramePr>
            <p:nvPr/>
          </p:nvGraphicFramePr>
          <p:xfrm>
            <a:off x="4785" y="960"/>
            <a:ext cx="265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97" name="Equation" r:id="rId23" imgW="164885" imgH="215619" progId="Equation.3">
                    <p:embed/>
                  </p:oleObj>
                </mc:Choice>
                <mc:Fallback>
                  <p:oleObj name="Equation" r:id="rId23" imgW="164885" imgH="215619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960"/>
                          <a:ext cx="265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4" name="Rectangle 66"/>
            <p:cNvSpPr>
              <a:spLocks noChangeArrowheads="1"/>
            </p:cNvSpPr>
            <p:nvPr/>
          </p:nvSpPr>
          <p:spPr bwMode="auto">
            <a:xfrm>
              <a:off x="3024" y="576"/>
              <a:ext cx="2448" cy="3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8165" name="Line 67"/>
            <p:cNvSpPr>
              <a:spLocks noChangeShapeType="1"/>
            </p:cNvSpPr>
            <p:nvPr/>
          </p:nvSpPr>
          <p:spPr bwMode="auto">
            <a:xfrm flipV="1">
              <a:off x="3984" y="2496"/>
              <a:ext cx="0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6" name="Line 68"/>
            <p:cNvSpPr>
              <a:spLocks noChangeShapeType="1"/>
            </p:cNvSpPr>
            <p:nvPr/>
          </p:nvSpPr>
          <p:spPr bwMode="auto">
            <a:xfrm flipV="1">
              <a:off x="3840" y="2784"/>
              <a:ext cx="0" cy="6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92581" name="Picture 6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3979863"/>
            <a:ext cx="4289425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450C5C3-4E76-EA41-89CD-C2CB599EB770}" type="slidenum">
              <a:rPr kumimoji="0" lang="en-US" altLang="zh-CN" sz="1400"/>
              <a:pPr/>
              <a:t>32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/>
          <p:cNvSpPr>
            <a:spLocks noChangeArrowheads="1"/>
          </p:cNvSpPr>
          <p:nvPr/>
        </p:nvSpPr>
        <p:spPr bwMode="auto">
          <a:xfrm>
            <a:off x="3276600" y="115888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II </a:t>
            </a:r>
            <a:r>
              <a:rPr lang="zh-CN" altLang="en-US" sz="2800" b="1">
                <a:solidFill>
                  <a:srgbClr val="0000FF"/>
                </a:solidFill>
              </a:rPr>
              <a:t>感生电动势</a:t>
            </a:r>
          </a:p>
        </p:txBody>
      </p:sp>
      <p:grpSp>
        <p:nvGrpSpPr>
          <p:cNvPr id="49154" name="Group 5"/>
          <p:cNvGrpSpPr>
            <a:grpSpLocks/>
          </p:cNvGrpSpPr>
          <p:nvPr/>
        </p:nvGrpSpPr>
        <p:grpSpPr bwMode="auto">
          <a:xfrm>
            <a:off x="107950" y="668338"/>
            <a:ext cx="8761413" cy="3238500"/>
            <a:chOff x="96" y="96"/>
            <a:chExt cx="5519" cy="2040"/>
          </a:xfrm>
        </p:grpSpPr>
        <p:graphicFrame>
          <p:nvGraphicFramePr>
            <p:cNvPr id="49159" name="Object 6"/>
            <p:cNvGraphicFramePr>
              <a:graphicFrameLocks noChangeAspect="1"/>
            </p:cNvGraphicFramePr>
            <p:nvPr/>
          </p:nvGraphicFramePr>
          <p:xfrm>
            <a:off x="96" y="96"/>
            <a:ext cx="2616" cy="2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0" name="位图图像" r:id="rId3" imgW="4153480" imgH="3191320" progId="Paint.Picture">
                    <p:embed/>
                  </p:oleObj>
                </mc:Choice>
                <mc:Fallback>
                  <p:oleObj name="位图图像" r:id="rId3" imgW="4153480" imgH="3191320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96"/>
                          <a:ext cx="2616" cy="201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99CC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0" name="Oval 7"/>
            <p:cNvSpPr>
              <a:spLocks noChangeArrowheads="1"/>
            </p:cNvSpPr>
            <p:nvPr/>
          </p:nvSpPr>
          <p:spPr bwMode="auto">
            <a:xfrm>
              <a:off x="912" y="384"/>
              <a:ext cx="1488" cy="14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49161" name="Group 8"/>
            <p:cNvGrpSpPr>
              <a:grpSpLocks/>
            </p:cNvGrpSpPr>
            <p:nvPr/>
          </p:nvGrpSpPr>
          <p:grpSpPr bwMode="auto">
            <a:xfrm>
              <a:off x="1680" y="1776"/>
              <a:ext cx="560" cy="360"/>
              <a:chOff x="2592" y="1776"/>
              <a:chExt cx="560" cy="360"/>
            </a:xfrm>
          </p:grpSpPr>
          <p:sp>
            <p:nvSpPr>
              <p:cNvPr id="49163" name="Line 9"/>
              <p:cNvSpPr>
                <a:spLocks noChangeShapeType="1"/>
              </p:cNvSpPr>
              <p:nvPr/>
            </p:nvSpPr>
            <p:spPr bwMode="auto">
              <a:xfrm flipV="1">
                <a:off x="2592" y="1824"/>
                <a:ext cx="19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164" name="Object 10"/>
              <p:cNvGraphicFramePr>
                <a:graphicFrameLocks noChangeAspect="1"/>
              </p:cNvGraphicFramePr>
              <p:nvPr/>
            </p:nvGraphicFramePr>
            <p:xfrm>
              <a:off x="2832" y="1776"/>
              <a:ext cx="32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91" name="Equation" r:id="rId5" imgW="203112" imgH="228501" progId="Equation.3">
                      <p:embed/>
                    </p:oleObj>
                  </mc:Choice>
                  <mc:Fallback>
                    <p:oleObj name="Equation" r:id="rId5" imgW="203112" imgH="228501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776"/>
                            <a:ext cx="32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9162" name="Text Box 11"/>
            <p:cNvSpPr txBox="1">
              <a:spLocks noChangeArrowheads="1"/>
            </p:cNvSpPr>
            <p:nvPr/>
          </p:nvSpPr>
          <p:spPr bwMode="auto">
            <a:xfrm>
              <a:off x="3024" y="576"/>
              <a:ext cx="2591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charset="0"/>
                </a:rPr>
                <a:t>实验现象：</a:t>
              </a:r>
            </a:p>
            <a:p>
              <a:pPr eaLnBrk="1" hangingPunct="1"/>
              <a:r>
                <a:rPr lang="zh-CN" altLang="en-US" sz="2800" b="1">
                  <a:latin typeface="宋体" charset="0"/>
                </a:rPr>
                <a:t>当闭合导体不动，而磁场</a:t>
              </a:r>
            </a:p>
            <a:p>
              <a:pPr eaLnBrk="1" hangingPunct="1"/>
              <a:r>
                <a:rPr lang="zh-CN" altLang="en-US" sz="2800" b="1">
                  <a:latin typeface="宋体" charset="0"/>
                </a:rPr>
                <a:t>变化时，在导体中出现了</a:t>
              </a:r>
            </a:p>
            <a:p>
              <a:pPr eaLnBrk="1" hangingPunct="1"/>
              <a:r>
                <a:rPr lang="zh-CN" altLang="en-US" sz="2800" b="1">
                  <a:latin typeface="宋体" charset="0"/>
                </a:rPr>
                <a:t>电流。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07950" y="4097338"/>
            <a:ext cx="8556625" cy="2760662"/>
            <a:chOff x="96" y="2256"/>
            <a:chExt cx="5390" cy="1739"/>
          </a:xfrm>
        </p:grpSpPr>
        <p:graphicFrame>
          <p:nvGraphicFramePr>
            <p:cNvPr id="49157" name="Object 13"/>
            <p:cNvGraphicFramePr>
              <a:graphicFrameLocks noChangeAspect="1"/>
            </p:cNvGraphicFramePr>
            <p:nvPr/>
          </p:nvGraphicFramePr>
          <p:xfrm>
            <a:off x="96" y="2256"/>
            <a:ext cx="2928" cy="1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2" name="位图图像" r:id="rId7" imgW="4476190" imgH="2657846" progId="Paint.Picture">
                    <p:embed/>
                  </p:oleObj>
                </mc:Choice>
                <mc:Fallback>
                  <p:oleObj name="位图图像" r:id="rId7" imgW="4476190" imgH="2657846" progId="Paint.Picture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256"/>
                          <a:ext cx="2928" cy="173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8" name="Text Box 14"/>
            <p:cNvSpPr txBox="1">
              <a:spLocks noChangeArrowheads="1"/>
            </p:cNvSpPr>
            <p:nvPr/>
          </p:nvSpPr>
          <p:spPr bwMode="auto">
            <a:xfrm>
              <a:off x="3120" y="2304"/>
              <a:ext cx="2366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charset="0"/>
                </a:rPr>
                <a:t>实验现象：</a:t>
              </a:r>
            </a:p>
            <a:p>
              <a:pPr eaLnBrk="1" hangingPunct="1"/>
              <a:r>
                <a:rPr lang="zh-CN" altLang="en-US" sz="2800" b="1">
                  <a:latin typeface="宋体" charset="0"/>
                </a:rPr>
                <a:t>当不闭合的导体放入变</a:t>
              </a:r>
            </a:p>
            <a:p>
              <a:pPr eaLnBrk="1" hangingPunct="1"/>
              <a:r>
                <a:rPr lang="zh-CN" altLang="en-US" sz="2800" b="1">
                  <a:latin typeface="宋体" charset="0"/>
                </a:rPr>
                <a:t>化磁场后，在导体两端</a:t>
              </a:r>
            </a:p>
            <a:p>
              <a:pPr eaLnBrk="1" hangingPunct="1"/>
              <a:r>
                <a:rPr lang="zh-CN" altLang="en-US" sz="2800" b="1">
                  <a:latin typeface="宋体" charset="0"/>
                </a:rPr>
                <a:t>出现了电荷堆积，形成</a:t>
              </a:r>
            </a:p>
            <a:p>
              <a:pPr eaLnBrk="1" hangingPunct="1"/>
              <a:r>
                <a:rPr lang="zh-CN" altLang="en-US" sz="2800" b="1">
                  <a:latin typeface="宋体" charset="0"/>
                </a:rPr>
                <a:t>了电势差。</a:t>
              </a:r>
            </a:p>
          </p:txBody>
        </p:sp>
      </p:grpSp>
      <p:sp>
        <p:nvSpPr>
          <p:cNvPr id="4915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B7FD264-F8DA-D440-B731-9BE881979697}" type="slidenum">
              <a:rPr kumimoji="0" lang="en-US" altLang="zh-CN" sz="1400"/>
              <a:pPr/>
              <a:t>33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0" y="0"/>
            <a:ext cx="482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>
                <a:latin typeface="宋体" charset="0"/>
              </a:rPr>
              <a:t>产生感生电动势的力为何力？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9388" y="549275"/>
            <a:ext cx="4765675" cy="573088"/>
            <a:chOff x="192" y="2654"/>
            <a:chExt cx="3002" cy="361"/>
          </a:xfrm>
        </p:grpSpPr>
        <p:sp>
          <p:nvSpPr>
            <p:cNvPr id="50246" name="Text Box 6"/>
            <p:cNvSpPr txBox="1">
              <a:spLocks noChangeArrowheads="1"/>
            </p:cNvSpPr>
            <p:nvPr/>
          </p:nvSpPr>
          <p:spPr bwMode="auto">
            <a:xfrm>
              <a:off x="192" y="2688"/>
              <a:ext cx="791" cy="3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0000"/>
                  </a:solidFill>
                  <a:latin typeface="Times New Roman" charset="0"/>
                </a:rPr>
                <a:t>问题：</a:t>
              </a:r>
            </a:p>
          </p:txBody>
        </p:sp>
        <p:sp>
          <p:nvSpPr>
            <p:cNvPr id="50247" name="Text Box 7"/>
            <p:cNvSpPr txBox="1">
              <a:spLocks noChangeArrowheads="1"/>
            </p:cNvSpPr>
            <p:nvPr/>
          </p:nvSpPr>
          <p:spPr bwMode="auto">
            <a:xfrm>
              <a:off x="960" y="2654"/>
              <a:ext cx="2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accent2"/>
                  </a:solidFill>
                  <a:latin typeface="Times New Roman" charset="0"/>
                </a:rPr>
                <a:t>(1) </a:t>
              </a:r>
              <a:r>
                <a:rPr lang="zh-CN" altLang="en-US" sz="2800" b="1">
                  <a:solidFill>
                    <a:schemeClr val="accent2"/>
                  </a:solidFill>
                  <a:latin typeface="宋体" charset="0"/>
                </a:rPr>
                <a:t>是不是洛仑兹力？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47813" y="1196975"/>
            <a:ext cx="6670675" cy="544513"/>
            <a:chOff x="1104" y="2736"/>
            <a:chExt cx="4202" cy="343"/>
          </a:xfrm>
        </p:grpSpPr>
        <p:graphicFrame>
          <p:nvGraphicFramePr>
            <p:cNvPr id="50244" name="Object 9"/>
            <p:cNvGraphicFramePr>
              <a:graphicFrameLocks noChangeAspect="1"/>
            </p:cNvGraphicFramePr>
            <p:nvPr/>
          </p:nvGraphicFramePr>
          <p:xfrm>
            <a:off x="1104" y="2736"/>
            <a:ext cx="241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1" name="公式" r:id="rId3" imgW="3835400" imgH="546100" progId="Equation.3">
                    <p:embed/>
                  </p:oleObj>
                </mc:Choice>
                <mc:Fallback>
                  <p:oleObj name="公式" r:id="rId3" imgW="3835400" imgH="546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36"/>
                          <a:ext cx="2416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45" name="Rectangle 10"/>
            <p:cNvSpPr>
              <a:spLocks noChangeArrowheads="1"/>
            </p:cNvSpPr>
            <p:nvPr/>
          </p:nvSpPr>
          <p:spPr bwMode="auto">
            <a:xfrm>
              <a:off x="3840" y="2736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宋体" charset="0"/>
                </a:rPr>
                <a:t>不是洛仑兹力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55650" y="1725613"/>
            <a:ext cx="7467600" cy="5132387"/>
            <a:chOff x="480" y="1248"/>
            <a:chExt cx="4704" cy="3233"/>
          </a:xfrm>
        </p:grpSpPr>
        <p:sp>
          <p:nvSpPr>
            <p:cNvPr id="50182" name="Text Box 12"/>
            <p:cNvSpPr txBox="1">
              <a:spLocks noChangeArrowheads="1"/>
            </p:cNvSpPr>
            <p:nvPr/>
          </p:nvSpPr>
          <p:spPr bwMode="auto">
            <a:xfrm>
              <a:off x="768" y="1248"/>
              <a:ext cx="31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charset="0"/>
                </a:rPr>
                <a:t>（</a:t>
              </a:r>
              <a:r>
                <a:rPr lang="en-US" altLang="zh-CN" sz="2800" b="1">
                  <a:latin typeface="宋体" charset="0"/>
                </a:rPr>
                <a:t>2</a:t>
              </a:r>
              <a:r>
                <a:rPr lang="zh-CN" altLang="en-US" sz="2800" b="1">
                  <a:latin typeface="宋体" charset="0"/>
                </a:rPr>
                <a:t>）会不会是静电场力？不是</a:t>
              </a:r>
            </a:p>
          </p:txBody>
        </p:sp>
        <p:grpSp>
          <p:nvGrpSpPr>
            <p:cNvPr id="50183" name="Group 13"/>
            <p:cNvGrpSpPr>
              <a:grpSpLocks/>
            </p:cNvGrpSpPr>
            <p:nvPr/>
          </p:nvGrpSpPr>
          <p:grpSpPr bwMode="auto">
            <a:xfrm>
              <a:off x="2592" y="1680"/>
              <a:ext cx="2160" cy="1680"/>
              <a:chOff x="2784" y="720"/>
              <a:chExt cx="2400" cy="1920"/>
            </a:xfrm>
          </p:grpSpPr>
          <p:grpSp>
            <p:nvGrpSpPr>
              <p:cNvPr id="50214" name="Group 14"/>
              <p:cNvGrpSpPr>
                <a:grpSpLocks/>
              </p:cNvGrpSpPr>
              <p:nvPr/>
            </p:nvGrpSpPr>
            <p:grpSpPr bwMode="auto">
              <a:xfrm>
                <a:off x="2784" y="720"/>
                <a:ext cx="2400" cy="1920"/>
                <a:chOff x="2784" y="720"/>
                <a:chExt cx="2400" cy="1920"/>
              </a:xfrm>
            </p:grpSpPr>
            <p:sp>
              <p:nvSpPr>
                <p:cNvPr id="50219" name="Rectangle 15"/>
                <p:cNvSpPr>
                  <a:spLocks noChangeArrowheads="1"/>
                </p:cNvSpPr>
                <p:nvPr/>
              </p:nvSpPr>
              <p:spPr bwMode="auto">
                <a:xfrm>
                  <a:off x="2784" y="720"/>
                  <a:ext cx="2400" cy="19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AAA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50220" name="Group 16"/>
                <p:cNvGrpSpPr>
                  <a:grpSpLocks/>
                </p:cNvGrpSpPr>
                <p:nvPr/>
              </p:nvGrpSpPr>
              <p:grpSpPr bwMode="auto">
                <a:xfrm>
                  <a:off x="2880" y="816"/>
                  <a:ext cx="2256" cy="1776"/>
                  <a:chOff x="2880" y="816"/>
                  <a:chExt cx="2256" cy="1776"/>
                </a:xfrm>
              </p:grpSpPr>
              <p:grpSp>
                <p:nvGrpSpPr>
                  <p:cNvPr id="50221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120" y="1296"/>
                    <a:ext cx="1728" cy="1008"/>
                    <a:chOff x="768" y="1104"/>
                    <a:chExt cx="1728" cy="1008"/>
                  </a:xfrm>
                </p:grpSpPr>
                <p:sp>
                  <p:nvSpPr>
                    <p:cNvPr id="50242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8" y="1104"/>
                      <a:ext cx="0" cy="100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24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104"/>
                      <a:ext cx="0" cy="100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022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304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2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1296"/>
                    <a:ext cx="43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2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1296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2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816"/>
                    <a:ext cx="0" cy="912"/>
                  </a:xfrm>
                  <a:prstGeom prst="line">
                    <a:avLst/>
                  </a:prstGeom>
                  <a:noFill/>
                  <a:ln w="571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0226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880" y="912"/>
                    <a:ext cx="669" cy="336"/>
                    <a:chOff x="2880" y="912"/>
                    <a:chExt cx="669" cy="336"/>
                  </a:xfrm>
                </p:grpSpPr>
                <p:graphicFrame>
                  <p:nvGraphicFramePr>
                    <p:cNvPr id="50240" name="Object 2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072" y="1008"/>
                    <a:ext cx="477" cy="20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0402" name="公式" r:id="rId5" imgW="457200" imgH="114300" progId="Equation.3">
                            <p:embed/>
                          </p:oleObj>
                        </mc:Choice>
                        <mc:Fallback>
                          <p:oleObj name="公式" r:id="rId5" imgW="457200" imgH="114300" progId="Equation.3">
                            <p:embed/>
                            <p:pic>
                              <p:nvPicPr>
                                <p:cNvPr id="0" name="Object 2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072" y="1008"/>
                                  <a:ext cx="477" cy="20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 xmlns="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xmlns="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 xmlns="">
                                      <a:effectLst>
                                        <a:outerShdw blurRad="63500" dist="38099" dir="2700000" algn="ctr" rotWithShape="0">
                                          <a:srgbClr val="000000">
                                            <a:alpha val="74997"/>
                                          </a:srgbClr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50241" name="Object 2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880" y="912"/>
                    <a:ext cx="223" cy="33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0403" name="公式" r:id="rId7" imgW="393529" imgH="545863" progId="Equation.3">
                            <p:embed/>
                          </p:oleObj>
                        </mc:Choice>
                        <mc:Fallback>
                          <p:oleObj name="公式" r:id="rId7" imgW="393529" imgH="545863" progId="Equation.3">
                            <p:embed/>
                            <p:pic>
                              <p:nvPicPr>
                                <p:cNvPr id="0" name="Object 2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880" y="912"/>
                                  <a:ext cx="223" cy="33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 xmlns="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xmlns="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 xmlns="">
                                      <a:effectLst>
                                        <a:outerShdw blurRad="63500" dist="38099" dir="2700000" algn="ctr" rotWithShape="0">
                                          <a:srgbClr val="000000">
                                            <a:alpha val="74997"/>
                                          </a:srgbClr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5022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1104"/>
                    <a:ext cx="0" cy="384"/>
                  </a:xfrm>
                  <a:prstGeom prst="line">
                    <a:avLst/>
                  </a:prstGeom>
                  <a:noFill/>
                  <a:ln w="571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0228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4416" y="960"/>
                    <a:ext cx="720" cy="336"/>
                    <a:chOff x="4416" y="960"/>
                    <a:chExt cx="720" cy="336"/>
                  </a:xfrm>
                </p:grpSpPr>
                <p:graphicFrame>
                  <p:nvGraphicFramePr>
                    <p:cNvPr id="50238" name="Object 2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08" y="1008"/>
                    <a:ext cx="528" cy="22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0404" name="公式" r:id="rId9" imgW="457200" imgH="114300" progId="Equation.3">
                            <p:embed/>
                          </p:oleObj>
                        </mc:Choice>
                        <mc:Fallback>
                          <p:oleObj name="公式" r:id="rId9" imgW="457200" imgH="114300" progId="Equation.3">
                            <p:embed/>
                            <p:pic>
                              <p:nvPicPr>
                                <p:cNvPr id="0" name="Object 2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08" y="1008"/>
                                  <a:ext cx="528" cy="22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 xmlns="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xmlns="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 xmlns="">
                                      <a:effectLst>
                                        <a:outerShdw blurRad="63500" dist="38099" dir="2700000" algn="ctr" rotWithShape="0">
                                          <a:srgbClr val="000000">
                                            <a:alpha val="74997"/>
                                          </a:srgbClr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50239" name="Object 3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416" y="960"/>
                    <a:ext cx="223" cy="33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0405" name="公式" r:id="rId11" imgW="393529" imgH="545863" progId="Equation.3">
                            <p:embed/>
                          </p:oleObj>
                        </mc:Choice>
                        <mc:Fallback>
                          <p:oleObj name="公式" r:id="rId11" imgW="393529" imgH="545863" progId="Equation.3">
                            <p:embed/>
                            <p:pic>
                              <p:nvPicPr>
                                <p:cNvPr id="0" name="Object 3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416" y="960"/>
                                  <a:ext cx="223" cy="33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 xmlns="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xmlns="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 xmlns="">
                                      <a:effectLst>
                                        <a:outerShdw blurRad="63500" dist="38099" dir="2700000" algn="ctr" rotWithShape="0">
                                          <a:srgbClr val="000000">
                                            <a:alpha val="74997"/>
                                          </a:srgbClr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50229" name="Object 31"/>
                  <p:cNvGraphicFramePr>
                    <a:graphicFrameLocks noChangeAspect="1"/>
                  </p:cNvGraphicFramePr>
                  <p:nvPr/>
                </p:nvGraphicFramePr>
                <p:xfrm>
                  <a:off x="4320" y="1632"/>
                  <a:ext cx="336" cy="10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406" name="公式" r:id="rId12" imgW="279158" imgH="88823" progId="Equation.3">
                          <p:embed/>
                        </p:oleObj>
                      </mc:Choice>
                      <mc:Fallback>
                        <p:oleObj name="公式" r:id="rId12" imgW="279158" imgH="88823" progId="Equation.3">
                          <p:embed/>
                          <p:pic>
                            <p:nvPicPr>
                              <p:cNvPr id="0" name="Object 3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20" y="1632"/>
                                <a:ext cx="336" cy="10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 xmlns="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xmlns="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 xmlns="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0230" name="Object 32"/>
                  <p:cNvGraphicFramePr>
                    <a:graphicFrameLocks noChangeAspect="1"/>
                  </p:cNvGraphicFramePr>
                  <p:nvPr/>
                </p:nvGraphicFramePr>
                <p:xfrm>
                  <a:off x="3264" y="1488"/>
                  <a:ext cx="288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407" name="公式" r:id="rId14" imgW="304800" imgH="304800" progId="Equation.3">
                          <p:embed/>
                        </p:oleObj>
                      </mc:Choice>
                      <mc:Fallback>
                        <p:oleObj name="公式" r:id="rId14" imgW="304800" imgH="304800" progId="Equation.3">
                          <p:embed/>
                          <p:pic>
                            <p:nvPicPr>
                              <p:cNvPr id="0" name="Object 3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264" y="1488"/>
                                <a:ext cx="288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 xmlns="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xmlns="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 xmlns="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023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304"/>
                    <a:ext cx="124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32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2256"/>
                    <a:ext cx="48" cy="96"/>
                  </a:xfrm>
                  <a:prstGeom prst="ellipse">
                    <a:avLst/>
                  </a:prstGeom>
                  <a:solidFill>
                    <a:srgbClr val="FF3300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023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256"/>
                    <a:ext cx="48" cy="96"/>
                  </a:xfrm>
                  <a:prstGeom prst="ellipse">
                    <a:avLst/>
                  </a:prstGeom>
                  <a:solidFill>
                    <a:srgbClr val="FF3300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0234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225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35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256"/>
                    <a:ext cx="62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AAA6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graphicFrame>
                <p:nvGraphicFramePr>
                  <p:cNvPr id="50236" name="Object 38"/>
                  <p:cNvGraphicFramePr>
                    <a:graphicFrameLocks noChangeAspect="1"/>
                  </p:cNvGraphicFramePr>
                  <p:nvPr/>
                </p:nvGraphicFramePr>
                <p:xfrm>
                  <a:off x="4113" y="2408"/>
                  <a:ext cx="170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408" name="公式" r:id="rId16" imgW="317225" imgH="342603" progId="Equation.3">
                          <p:embed/>
                        </p:oleObj>
                      </mc:Choice>
                      <mc:Fallback>
                        <p:oleObj name="公式" r:id="rId16" imgW="317225" imgH="342603" progId="Equation.3">
                          <p:embed/>
                          <p:pic>
                            <p:nvPicPr>
                              <p:cNvPr id="0" name="Object 3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13" y="2408"/>
                                <a:ext cx="170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 xmlns="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xmlns="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 xmlns="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0237" name="Object 39"/>
                  <p:cNvGraphicFramePr>
                    <a:graphicFrameLocks noChangeAspect="1"/>
                  </p:cNvGraphicFramePr>
                  <p:nvPr/>
                </p:nvGraphicFramePr>
                <p:xfrm>
                  <a:off x="3392" y="2408"/>
                  <a:ext cx="240" cy="1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409" name="公式" r:id="rId18" imgW="380835" imgH="342751" progId="Equation.3">
                          <p:embed/>
                        </p:oleObj>
                      </mc:Choice>
                      <mc:Fallback>
                        <p:oleObj name="公式" r:id="rId18" imgW="380835" imgH="342751" progId="Equation.3">
                          <p:embed/>
                          <p:pic>
                            <p:nvPicPr>
                              <p:cNvPr id="0" name="Object 3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92" y="2408"/>
                                <a:ext cx="240" cy="1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 xmlns="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xmlns="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 xmlns="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50215" name="Group 40"/>
              <p:cNvGrpSpPr>
                <a:grpSpLocks/>
              </p:cNvGrpSpPr>
              <p:nvPr/>
            </p:nvGrpSpPr>
            <p:grpSpPr bwMode="auto">
              <a:xfrm>
                <a:off x="3552" y="864"/>
                <a:ext cx="796" cy="523"/>
                <a:chOff x="3552" y="864"/>
                <a:chExt cx="796" cy="523"/>
              </a:xfrm>
            </p:grpSpPr>
            <p:graphicFrame>
              <p:nvGraphicFramePr>
                <p:cNvPr id="50216" name="Object 41"/>
                <p:cNvGraphicFramePr>
                  <a:graphicFrameLocks noChangeAspect="1"/>
                </p:cNvGraphicFramePr>
                <p:nvPr/>
              </p:nvGraphicFramePr>
              <p:xfrm>
                <a:off x="3690" y="1161"/>
                <a:ext cx="588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10" name="公式" r:id="rId20" imgW="812800" imgH="114300" progId="Equation.3">
                        <p:embed/>
                      </p:oleObj>
                    </mc:Choice>
                    <mc:Fallback>
                      <p:oleObj name="公式" r:id="rId20" imgW="812800" imgH="114300" progId="Equation.3">
                        <p:embed/>
                        <p:pic>
                          <p:nvPicPr>
                            <p:cNvPr id="0" name="Object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0" y="1161"/>
                              <a:ext cx="588" cy="2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217" name="Object 42"/>
                <p:cNvGraphicFramePr>
                  <a:graphicFrameLocks noChangeAspect="1"/>
                </p:cNvGraphicFramePr>
                <p:nvPr/>
              </p:nvGraphicFramePr>
              <p:xfrm>
                <a:off x="3552" y="864"/>
                <a:ext cx="240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11" name="公式" r:id="rId22" imgW="596900" imgH="838200" progId="Equation.3">
                        <p:embed/>
                      </p:oleObj>
                    </mc:Choice>
                    <mc:Fallback>
                      <p:oleObj name="公式" r:id="rId22" imgW="596900" imgH="838200" progId="Equation.3">
                        <p:embed/>
                        <p:pic>
                          <p:nvPicPr>
                            <p:cNvPr id="0" name="Object 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" y="864"/>
                              <a:ext cx="240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218" name="Object 43"/>
                <p:cNvGraphicFramePr>
                  <a:graphicFrameLocks noChangeAspect="1"/>
                </p:cNvGraphicFramePr>
                <p:nvPr/>
              </p:nvGraphicFramePr>
              <p:xfrm>
                <a:off x="4128" y="864"/>
                <a:ext cx="220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12" name="公式" r:id="rId24" imgW="393529" imgH="545863" progId="Equation.3">
                        <p:embed/>
                      </p:oleObj>
                    </mc:Choice>
                    <mc:Fallback>
                      <p:oleObj name="公式" r:id="rId24" imgW="393529" imgH="545863" progId="Equation.3">
                        <p:embed/>
                        <p:pic>
                          <p:nvPicPr>
                            <p:cNvPr id="0" name="Object 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28" y="864"/>
                              <a:ext cx="220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50184" name="Group 44"/>
            <p:cNvGrpSpPr>
              <a:grpSpLocks/>
            </p:cNvGrpSpPr>
            <p:nvPr/>
          </p:nvGrpSpPr>
          <p:grpSpPr bwMode="auto">
            <a:xfrm>
              <a:off x="480" y="3360"/>
              <a:ext cx="4704" cy="1121"/>
              <a:chOff x="480" y="3024"/>
              <a:chExt cx="4704" cy="1121"/>
            </a:xfrm>
          </p:grpSpPr>
          <p:sp>
            <p:nvSpPr>
              <p:cNvPr id="50208" name="Text Box 45"/>
              <p:cNvSpPr txBox="1">
                <a:spLocks noChangeArrowheads="1"/>
              </p:cNvSpPr>
              <p:nvPr/>
            </p:nvSpPr>
            <p:spPr bwMode="auto">
              <a:xfrm>
                <a:off x="528" y="3024"/>
                <a:ext cx="1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1" hangingPunct="1"/>
                <a:r>
                  <a:rPr lang="zh-CN" altLang="en-US" sz="2800" b="1">
                    <a:solidFill>
                      <a:schemeClr val="accent2"/>
                    </a:solidFill>
                    <a:latin typeface="宋体" charset="0"/>
                  </a:rPr>
                  <a:t>电源作用：</a:t>
                </a:r>
              </a:p>
            </p:txBody>
          </p:sp>
          <p:grpSp>
            <p:nvGrpSpPr>
              <p:cNvPr id="50209" name="Group 46"/>
              <p:cNvGrpSpPr>
                <a:grpSpLocks/>
              </p:cNvGrpSpPr>
              <p:nvPr/>
            </p:nvGrpSpPr>
            <p:grpSpPr bwMode="auto">
              <a:xfrm>
                <a:off x="480" y="3264"/>
                <a:ext cx="4704" cy="881"/>
                <a:chOff x="528" y="3120"/>
                <a:chExt cx="4704" cy="881"/>
              </a:xfrm>
            </p:grpSpPr>
            <p:graphicFrame>
              <p:nvGraphicFramePr>
                <p:cNvPr id="50210" name="Object 47"/>
                <p:cNvGraphicFramePr>
                  <a:graphicFrameLocks noChangeAspect="1"/>
                </p:cNvGraphicFramePr>
                <p:nvPr/>
              </p:nvGraphicFramePr>
              <p:xfrm>
                <a:off x="2832" y="3216"/>
                <a:ext cx="36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13" name="公式" r:id="rId25" imgW="583947" imgH="380835" progId="Equation.3">
                        <p:embed/>
                      </p:oleObj>
                    </mc:Choice>
                    <mc:Fallback>
                      <p:oleObj name="公式" r:id="rId25" imgW="583947" imgH="380835" progId="Equation.3">
                        <p:embed/>
                        <p:pic>
                          <p:nvPicPr>
                            <p:cNvPr id="0" name="Object 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2" y="3216"/>
                              <a:ext cx="36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50211" name="Group 48"/>
                <p:cNvGrpSpPr>
                  <a:grpSpLocks/>
                </p:cNvGrpSpPr>
                <p:nvPr/>
              </p:nvGrpSpPr>
              <p:grpSpPr bwMode="auto">
                <a:xfrm>
                  <a:off x="528" y="3120"/>
                  <a:ext cx="4704" cy="881"/>
                  <a:chOff x="528" y="3120"/>
                  <a:chExt cx="4704" cy="881"/>
                </a:xfrm>
              </p:grpSpPr>
              <p:sp>
                <p:nvSpPr>
                  <p:cNvPr id="5021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8" y="3136"/>
                    <a:ext cx="4704" cy="8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  <a:cs typeface="宋体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r>
                      <a:rPr lang="zh-CN" altLang="en-US" sz="2800" b="1">
                        <a:latin typeface="宋体" charset="0"/>
                      </a:rPr>
                      <a:t>提供非静电力   ，将    由负极板移向正极，保持极板间电势差， 以形成持续的电流。</a:t>
                    </a:r>
                  </a:p>
                </p:txBody>
              </p:sp>
              <p:graphicFrame>
                <p:nvGraphicFramePr>
                  <p:cNvPr id="50213" name="Object 50"/>
                  <p:cNvGraphicFramePr>
                    <a:graphicFrameLocks noChangeAspect="1"/>
                  </p:cNvGraphicFramePr>
                  <p:nvPr/>
                </p:nvGraphicFramePr>
                <p:xfrm>
                  <a:off x="1968" y="3120"/>
                  <a:ext cx="264" cy="34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414" name="公式" r:id="rId27" imgW="418918" imgH="545863" progId="Equation.3">
                          <p:embed/>
                        </p:oleObj>
                      </mc:Choice>
                      <mc:Fallback>
                        <p:oleObj name="公式" r:id="rId27" imgW="418918" imgH="545863" progId="Equation.3">
                          <p:embed/>
                          <p:pic>
                            <p:nvPicPr>
                              <p:cNvPr id="0" name="Object 5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68" y="3120"/>
                                <a:ext cx="264" cy="34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 xmlns="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xmlns="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 xmlns="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pSp>
          <p:nvGrpSpPr>
            <p:cNvPr id="50185" name="Group 51"/>
            <p:cNvGrpSpPr>
              <a:grpSpLocks/>
            </p:cNvGrpSpPr>
            <p:nvPr/>
          </p:nvGrpSpPr>
          <p:grpSpPr bwMode="auto">
            <a:xfrm>
              <a:off x="528" y="1584"/>
              <a:ext cx="1776" cy="1728"/>
              <a:chOff x="432" y="672"/>
              <a:chExt cx="1968" cy="1963"/>
            </a:xfrm>
          </p:grpSpPr>
          <p:grpSp>
            <p:nvGrpSpPr>
              <p:cNvPr id="50186" name="Group 52"/>
              <p:cNvGrpSpPr>
                <a:grpSpLocks/>
              </p:cNvGrpSpPr>
              <p:nvPr/>
            </p:nvGrpSpPr>
            <p:grpSpPr bwMode="auto">
              <a:xfrm>
                <a:off x="432" y="672"/>
                <a:ext cx="1968" cy="1963"/>
                <a:chOff x="432" y="672"/>
                <a:chExt cx="1968" cy="1963"/>
              </a:xfrm>
            </p:grpSpPr>
            <p:sp>
              <p:nvSpPr>
                <p:cNvPr id="50189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" y="768"/>
                  <a:ext cx="1968" cy="18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AAA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50190" name="Group 54"/>
                <p:cNvGrpSpPr>
                  <a:grpSpLocks/>
                </p:cNvGrpSpPr>
                <p:nvPr/>
              </p:nvGrpSpPr>
              <p:grpSpPr bwMode="auto">
                <a:xfrm>
                  <a:off x="574" y="1104"/>
                  <a:ext cx="1580" cy="1386"/>
                  <a:chOff x="523" y="960"/>
                  <a:chExt cx="1541" cy="1248"/>
                </a:xfrm>
              </p:grpSpPr>
              <p:grpSp>
                <p:nvGrpSpPr>
                  <p:cNvPr id="50197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523" y="1355"/>
                    <a:ext cx="1541" cy="853"/>
                    <a:chOff x="768" y="1104"/>
                    <a:chExt cx="1728" cy="1008"/>
                  </a:xfrm>
                </p:grpSpPr>
                <p:grpSp>
                  <p:nvGrpSpPr>
                    <p:cNvPr id="50201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8" y="1104"/>
                      <a:ext cx="1728" cy="1008"/>
                      <a:chOff x="768" y="1104"/>
                      <a:chExt cx="1728" cy="1008"/>
                    </a:xfrm>
                  </p:grpSpPr>
                  <p:grpSp>
                    <p:nvGrpSpPr>
                      <p:cNvPr id="50204" name="Group 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1104"/>
                        <a:ext cx="1728" cy="1008"/>
                        <a:chOff x="768" y="1104"/>
                        <a:chExt cx="1728" cy="1008"/>
                      </a:xfrm>
                    </p:grpSpPr>
                    <p:sp>
                      <p:nvSpPr>
                        <p:cNvPr id="50206" name="Line 5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68" y="1104"/>
                          <a:ext cx="0" cy="1008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07" name="Line 5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96" y="1104"/>
                          <a:ext cx="0" cy="1008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50205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8" y="2112"/>
                        <a:ext cx="172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0202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8" y="1104"/>
                      <a:ext cx="57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203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104"/>
                      <a:ext cx="57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0198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008" y="960"/>
                    <a:ext cx="513" cy="772"/>
                    <a:chOff x="1344" y="624"/>
                    <a:chExt cx="576" cy="912"/>
                  </a:xfrm>
                </p:grpSpPr>
                <p:sp>
                  <p:nvSpPr>
                    <p:cNvPr id="50199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624"/>
                      <a:ext cx="0" cy="9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200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624"/>
                      <a:ext cx="0" cy="9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0191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912" y="672"/>
                  <a:ext cx="935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4000" b="1">
                      <a:solidFill>
                        <a:srgbClr val="FF3300"/>
                      </a:solidFill>
                      <a:latin typeface="Times New Roman" charset="0"/>
                      <a:ea typeface="楷体_GB2312" charset="0"/>
                      <a:cs typeface="楷体_GB2312" charset="0"/>
                    </a:rPr>
                    <a:t>+     -</a:t>
                  </a:r>
                </a:p>
              </p:txBody>
            </p:sp>
            <p:graphicFrame>
              <p:nvGraphicFramePr>
                <p:cNvPr id="50192" name="Object 67"/>
                <p:cNvGraphicFramePr>
                  <a:graphicFrameLocks noChangeAspect="1"/>
                </p:cNvGraphicFramePr>
                <p:nvPr/>
              </p:nvGraphicFramePr>
              <p:xfrm>
                <a:off x="1748" y="885"/>
                <a:ext cx="270" cy="3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15" name="公式" r:id="rId29" imgW="393529" imgH="545863" progId="Equation.3">
                        <p:embed/>
                      </p:oleObj>
                    </mc:Choice>
                    <mc:Fallback>
                      <p:oleObj name="公式" r:id="rId29" imgW="393529" imgH="545863" progId="Equation.3">
                        <p:embed/>
                        <p:pic>
                          <p:nvPicPr>
                            <p:cNvPr id="0" name="Object 6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48" y="885"/>
                              <a:ext cx="270" cy="38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50193" name="Group 68"/>
                <p:cNvGrpSpPr>
                  <a:grpSpLocks/>
                </p:cNvGrpSpPr>
                <p:nvPr/>
              </p:nvGrpSpPr>
              <p:grpSpPr bwMode="auto">
                <a:xfrm>
                  <a:off x="528" y="939"/>
                  <a:ext cx="576" cy="595"/>
                  <a:chOff x="528" y="939"/>
                  <a:chExt cx="576" cy="595"/>
                </a:xfrm>
              </p:grpSpPr>
              <p:graphicFrame>
                <p:nvGraphicFramePr>
                  <p:cNvPr id="50195" name="Object 69"/>
                  <p:cNvGraphicFramePr>
                    <a:graphicFrameLocks noChangeAspect="1"/>
                  </p:cNvGraphicFramePr>
                  <p:nvPr/>
                </p:nvGraphicFramePr>
                <p:xfrm>
                  <a:off x="528" y="1296"/>
                  <a:ext cx="576" cy="2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416" name="公式" r:id="rId30" imgW="457200" imgH="114300" progId="Equation.3">
                          <p:embed/>
                        </p:oleObj>
                      </mc:Choice>
                      <mc:Fallback>
                        <p:oleObj name="公式" r:id="rId30" imgW="457200" imgH="114300" progId="Equation.3">
                          <p:embed/>
                          <p:pic>
                            <p:nvPicPr>
                              <p:cNvPr id="0" name="Object 6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8" y="1296"/>
                                <a:ext cx="576" cy="23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 xmlns="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xmlns="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 xmlns="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0196" name="Object 70"/>
                  <p:cNvGraphicFramePr>
                    <a:graphicFrameLocks noChangeAspect="1"/>
                  </p:cNvGraphicFramePr>
                  <p:nvPr/>
                </p:nvGraphicFramePr>
                <p:xfrm>
                  <a:off x="628" y="939"/>
                  <a:ext cx="265" cy="3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417" name="公式" r:id="rId32" imgW="393529" imgH="545863" progId="Equation.3">
                          <p:embed/>
                        </p:oleObj>
                      </mc:Choice>
                      <mc:Fallback>
                        <p:oleObj name="公式" r:id="rId32" imgW="393529" imgH="545863" progId="Equation.3">
                          <p:embed/>
                          <p:pic>
                            <p:nvPicPr>
                              <p:cNvPr id="0" name="Object 7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28" y="939"/>
                                <a:ext cx="265" cy="3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 xmlns="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xmlns="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 xmlns="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50194" name="Object 71"/>
                <p:cNvGraphicFramePr>
                  <a:graphicFrameLocks noChangeAspect="1"/>
                </p:cNvGraphicFramePr>
                <p:nvPr/>
              </p:nvGraphicFramePr>
              <p:xfrm>
                <a:off x="1620" y="1296"/>
                <a:ext cx="624" cy="2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18" name="公式" r:id="rId33" imgW="457200" imgH="114300" progId="Equation.3">
                        <p:embed/>
                      </p:oleObj>
                    </mc:Choice>
                    <mc:Fallback>
                      <p:oleObj name="公式" r:id="rId33" imgW="457200" imgH="114300" progId="Equation.3">
                        <p:embed/>
                        <p:pic>
                          <p:nvPicPr>
                            <p:cNvPr id="0" name="Object 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20" y="1296"/>
                              <a:ext cx="624" cy="2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0187" name="Rectangle 72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624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50188" name="Object 73"/>
              <p:cNvGraphicFramePr>
                <a:graphicFrameLocks noChangeAspect="1"/>
              </p:cNvGraphicFramePr>
              <p:nvPr/>
            </p:nvGraphicFramePr>
            <p:xfrm>
              <a:off x="1152" y="2112"/>
              <a:ext cx="24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19" name="公式" r:id="rId35" imgW="164885" imgH="164885" progId="Equation.3">
                      <p:embed/>
                    </p:oleObj>
                  </mc:Choice>
                  <mc:Fallback>
                    <p:oleObj name="公式" r:id="rId35" imgW="164885" imgH="164885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112"/>
                            <a:ext cx="24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0181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EF86E63-179B-3A4C-9EC3-41A52297AD87}" type="slidenum">
              <a:rPr kumimoji="0" lang="en-US" altLang="zh-CN" sz="1400"/>
              <a:pPr/>
              <a:t>34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1" name="Group 4"/>
          <p:cNvGrpSpPr>
            <a:grpSpLocks/>
          </p:cNvGrpSpPr>
          <p:nvPr/>
        </p:nvGrpSpPr>
        <p:grpSpPr bwMode="auto">
          <a:xfrm>
            <a:off x="152400" y="228600"/>
            <a:ext cx="8556625" cy="2760663"/>
            <a:chOff x="96" y="2256"/>
            <a:chExt cx="5390" cy="1739"/>
          </a:xfrm>
        </p:grpSpPr>
        <p:graphicFrame>
          <p:nvGraphicFramePr>
            <p:cNvPr id="51209" name="Object 5"/>
            <p:cNvGraphicFramePr>
              <a:graphicFrameLocks noChangeAspect="1"/>
            </p:cNvGraphicFramePr>
            <p:nvPr/>
          </p:nvGraphicFramePr>
          <p:xfrm>
            <a:off x="96" y="2256"/>
            <a:ext cx="2928" cy="1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0" name="位图图像" r:id="rId3" imgW="4476190" imgH="2657846" progId="Paint.Picture">
                    <p:embed/>
                  </p:oleObj>
                </mc:Choice>
                <mc:Fallback>
                  <p:oleObj name="位图图像" r:id="rId3" imgW="4476190" imgH="2657846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256"/>
                          <a:ext cx="2928" cy="173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0" name="Text Box 6"/>
            <p:cNvSpPr txBox="1">
              <a:spLocks noChangeArrowheads="1"/>
            </p:cNvSpPr>
            <p:nvPr/>
          </p:nvSpPr>
          <p:spPr bwMode="auto">
            <a:xfrm>
              <a:off x="3120" y="2304"/>
              <a:ext cx="2366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charset="0"/>
                </a:rPr>
                <a:t>实验现象：</a:t>
              </a:r>
            </a:p>
            <a:p>
              <a:pPr eaLnBrk="1" hangingPunct="1"/>
              <a:r>
                <a:rPr lang="zh-CN" altLang="en-US" sz="2800" b="1">
                  <a:latin typeface="宋体" charset="0"/>
                </a:rPr>
                <a:t>当不闭合的导体放入变</a:t>
              </a:r>
            </a:p>
            <a:p>
              <a:pPr eaLnBrk="1" hangingPunct="1"/>
              <a:r>
                <a:rPr lang="zh-CN" altLang="en-US" sz="2800" b="1">
                  <a:latin typeface="宋体" charset="0"/>
                </a:rPr>
                <a:t>化磁场后，在导体两端</a:t>
              </a:r>
            </a:p>
            <a:p>
              <a:pPr eaLnBrk="1" hangingPunct="1"/>
              <a:r>
                <a:rPr lang="zh-CN" altLang="en-US" sz="2800" b="1">
                  <a:latin typeface="宋体" charset="0"/>
                </a:rPr>
                <a:t>出现了电荷堆积，形成</a:t>
              </a:r>
            </a:p>
            <a:p>
              <a:pPr eaLnBrk="1" hangingPunct="1"/>
              <a:r>
                <a:rPr lang="zh-CN" altLang="en-US" sz="2800" b="1">
                  <a:latin typeface="宋体" charset="0"/>
                </a:rPr>
                <a:t>了电势差。</a:t>
              </a:r>
            </a:p>
          </p:txBody>
        </p:sp>
      </p:grp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228600" y="3886200"/>
            <a:ext cx="875665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>
                <a:latin typeface="宋体" charset="0"/>
              </a:rPr>
              <a:t>当把导线闭合后，在实验中发现闭合回路中有电流流</a:t>
            </a:r>
          </a:p>
          <a:p>
            <a:pPr eaLnBrk="1" hangingPunct="1"/>
            <a:r>
              <a:rPr lang="zh-CN" altLang="en-US" sz="2800" b="1">
                <a:latin typeface="宋体" charset="0"/>
              </a:rPr>
              <a:t>动，从图中看出，在内电路中静电场力不会推动电流，</a:t>
            </a:r>
          </a:p>
          <a:p>
            <a:pPr eaLnBrk="1" hangingPunct="1"/>
            <a:r>
              <a:rPr lang="zh-CN" altLang="en-US" sz="2800" b="1">
                <a:latin typeface="宋体" charset="0"/>
              </a:rPr>
              <a:t>为了形成持续的电流，必定有一个力把正电荷源源不</a:t>
            </a:r>
          </a:p>
          <a:p>
            <a:pPr eaLnBrk="1" hangingPunct="1"/>
            <a:r>
              <a:rPr lang="zh-CN" altLang="en-US" sz="2800" b="1">
                <a:latin typeface="宋体" charset="0"/>
              </a:rPr>
              <a:t>断地从负极拉到正极（抵抗静电场力做功）。</a:t>
            </a:r>
          </a:p>
          <a:p>
            <a:pPr eaLnBrk="1" hangingPunct="1"/>
            <a:r>
              <a:rPr lang="zh-CN" altLang="en-US" sz="2800" b="1">
                <a:latin typeface="宋体" charset="0"/>
              </a:rPr>
              <a:t>这个力不是洛仑兹力，也不是静电力，会是什么力？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03300" y="2133600"/>
            <a:ext cx="3568700" cy="1701800"/>
            <a:chOff x="632" y="1344"/>
            <a:chExt cx="2248" cy="1072"/>
          </a:xfrm>
        </p:grpSpPr>
        <p:grpSp>
          <p:nvGrpSpPr>
            <p:cNvPr id="51205" name="Group 9"/>
            <p:cNvGrpSpPr>
              <a:grpSpLocks/>
            </p:cNvGrpSpPr>
            <p:nvPr/>
          </p:nvGrpSpPr>
          <p:grpSpPr bwMode="auto">
            <a:xfrm>
              <a:off x="632" y="1344"/>
              <a:ext cx="2248" cy="1072"/>
              <a:chOff x="632" y="1344"/>
              <a:chExt cx="2248" cy="1072"/>
            </a:xfrm>
          </p:grpSpPr>
          <p:sp>
            <p:nvSpPr>
              <p:cNvPr id="51207" name="Freeform 10"/>
              <p:cNvSpPr>
                <a:spLocks/>
              </p:cNvSpPr>
              <p:nvPr/>
            </p:nvSpPr>
            <p:spPr bwMode="auto">
              <a:xfrm>
                <a:off x="632" y="1344"/>
                <a:ext cx="2248" cy="1072"/>
              </a:xfrm>
              <a:custGeom>
                <a:avLst/>
                <a:gdLst>
                  <a:gd name="T0" fmla="*/ 136 w 2248"/>
                  <a:gd name="T1" fmla="*/ 0 h 1072"/>
                  <a:gd name="T2" fmla="*/ 136 w 2248"/>
                  <a:gd name="T3" fmla="*/ 816 h 1072"/>
                  <a:gd name="T4" fmla="*/ 952 w 2248"/>
                  <a:gd name="T5" fmla="*/ 960 h 1072"/>
                  <a:gd name="T6" fmla="*/ 2056 w 2248"/>
                  <a:gd name="T7" fmla="*/ 912 h 1072"/>
                  <a:gd name="T8" fmla="*/ 2104 w 2248"/>
                  <a:gd name="T9" fmla="*/ 0 h 10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48"/>
                  <a:gd name="T16" fmla="*/ 0 h 1072"/>
                  <a:gd name="T17" fmla="*/ 2248 w 2248"/>
                  <a:gd name="T18" fmla="*/ 1072 h 10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48" h="1072">
                    <a:moveTo>
                      <a:pt x="136" y="0"/>
                    </a:moveTo>
                    <a:cubicBezTo>
                      <a:pt x="68" y="328"/>
                      <a:pt x="0" y="656"/>
                      <a:pt x="136" y="816"/>
                    </a:cubicBezTo>
                    <a:cubicBezTo>
                      <a:pt x="272" y="976"/>
                      <a:pt x="632" y="944"/>
                      <a:pt x="952" y="960"/>
                    </a:cubicBezTo>
                    <a:cubicBezTo>
                      <a:pt x="1272" y="976"/>
                      <a:pt x="1864" y="1072"/>
                      <a:pt x="2056" y="912"/>
                    </a:cubicBezTo>
                    <a:cubicBezTo>
                      <a:pt x="2248" y="752"/>
                      <a:pt x="2096" y="152"/>
                      <a:pt x="2104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8" name="Line 11"/>
              <p:cNvSpPr>
                <a:spLocks noChangeShapeType="1"/>
              </p:cNvSpPr>
              <p:nvPr/>
            </p:nvSpPr>
            <p:spPr bwMode="auto">
              <a:xfrm flipH="1">
                <a:off x="1488" y="230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06" name="Line 12"/>
            <p:cNvSpPr>
              <a:spLocks noChangeShapeType="1"/>
            </p:cNvSpPr>
            <p:nvPr/>
          </p:nvSpPr>
          <p:spPr bwMode="auto">
            <a:xfrm>
              <a:off x="1536" y="1344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DC84104-EF8D-6A46-B8D2-8996B73B8F89}" type="slidenum">
              <a:rPr kumimoji="0" lang="en-US" altLang="zh-CN" sz="1400"/>
              <a:pPr/>
              <a:t>35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36513" y="1268413"/>
            <a:ext cx="8610601" cy="519112"/>
            <a:chOff x="192" y="873"/>
            <a:chExt cx="5424" cy="327"/>
          </a:xfrm>
        </p:grpSpPr>
        <p:sp>
          <p:nvSpPr>
            <p:cNvPr id="52234" name="Text Box 4"/>
            <p:cNvSpPr txBox="1">
              <a:spLocks noChangeArrowheads="1"/>
            </p:cNvSpPr>
            <p:nvPr/>
          </p:nvSpPr>
          <p:spPr bwMode="auto">
            <a:xfrm>
              <a:off x="192" y="873"/>
              <a:ext cx="54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charset="0"/>
                </a:rPr>
                <a:t>          </a:t>
              </a:r>
              <a:r>
                <a:rPr lang="zh-CN" altLang="en-US" sz="2800" b="1">
                  <a:latin typeface="Times New Roman" charset="0"/>
                </a:rPr>
                <a:t>产生感生电动势的非静电场             感生电场</a:t>
              </a:r>
            </a:p>
          </p:txBody>
        </p:sp>
        <p:sp>
          <p:nvSpPr>
            <p:cNvPr id="52235" name="AutoShape 5"/>
            <p:cNvSpPr>
              <a:spLocks noChangeArrowheads="1"/>
            </p:cNvSpPr>
            <p:nvPr/>
          </p:nvSpPr>
          <p:spPr bwMode="auto">
            <a:xfrm>
              <a:off x="3648" y="9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folHlink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3850" y="188913"/>
            <a:ext cx="8077200" cy="1082675"/>
            <a:chOff x="249" y="754"/>
            <a:chExt cx="5088" cy="682"/>
          </a:xfrm>
        </p:grpSpPr>
        <p:sp>
          <p:nvSpPr>
            <p:cNvPr id="52232" name="Rectangle 7"/>
            <p:cNvSpPr>
              <a:spLocks noChangeArrowheads="1"/>
            </p:cNvSpPr>
            <p:nvPr/>
          </p:nvSpPr>
          <p:spPr bwMode="auto">
            <a:xfrm>
              <a:off x="249" y="754"/>
              <a:ext cx="508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charset="0"/>
                </a:rPr>
                <a:t>        </a:t>
              </a:r>
              <a:r>
                <a:rPr kumimoji="1" lang="zh-CN" altLang="en-US" sz="2800" b="1">
                  <a:solidFill>
                    <a:srgbClr val="CC0000"/>
                  </a:solidFill>
                  <a:latin typeface="Times New Roman" charset="0"/>
                </a:rPr>
                <a:t>麦克斯韦尔假设</a:t>
              </a:r>
              <a:r>
                <a:rPr kumimoji="1" lang="zh-CN" altLang="en-US" sz="2800" b="1">
                  <a:latin typeface="Times New Roman" charset="0"/>
                </a:rPr>
                <a:t> 变化的磁场在其周围空间激发一种蜗旋电场</a:t>
              </a:r>
              <a:r>
                <a:rPr kumimoji="1" lang="en-US" altLang="zh-CN" sz="2800" b="1">
                  <a:latin typeface="Times New Roman" charset="0"/>
                </a:rPr>
                <a:t>,</a:t>
              </a:r>
              <a:r>
                <a:rPr kumimoji="1" lang="zh-CN" altLang="en-US" sz="2800" b="1">
                  <a:latin typeface="Times New Roman" charset="0"/>
                </a:rPr>
                <a:t>这个电场叫感生电场        </a:t>
              </a:r>
              <a:r>
                <a:rPr kumimoji="1" lang="en-US" altLang="zh-CN" sz="2800" b="1">
                  <a:latin typeface="Times New Roman" charset="0"/>
                </a:rPr>
                <a:t>.</a:t>
              </a:r>
            </a:p>
          </p:txBody>
        </p:sp>
        <p:graphicFrame>
          <p:nvGraphicFramePr>
            <p:cNvPr id="52233" name="Object 8"/>
            <p:cNvGraphicFramePr>
              <a:graphicFrameLocks noChangeAspect="1"/>
            </p:cNvGraphicFramePr>
            <p:nvPr/>
          </p:nvGraphicFramePr>
          <p:xfrm>
            <a:off x="3934" y="946"/>
            <a:ext cx="441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3" name="公式" r:id="rId3" imgW="241091" imgH="266469" progId="Equation.3">
                    <p:embed/>
                  </p:oleObj>
                </mc:Choice>
                <mc:Fallback>
                  <p:oleObj name="公式" r:id="rId3" imgW="241091" imgH="26646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" y="946"/>
                          <a:ext cx="441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719263" y="4508500"/>
            <a:ext cx="5561012" cy="652463"/>
            <a:chOff x="912" y="2929"/>
            <a:chExt cx="3503" cy="411"/>
          </a:xfrm>
        </p:grpSpPr>
        <p:sp>
          <p:nvSpPr>
            <p:cNvPr id="52230" name="Text Box 19"/>
            <p:cNvSpPr txBox="1">
              <a:spLocks noChangeArrowheads="1"/>
            </p:cNvSpPr>
            <p:nvPr/>
          </p:nvSpPr>
          <p:spPr bwMode="auto">
            <a:xfrm>
              <a:off x="912" y="2976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charset="0"/>
                </a:rPr>
                <a:t>电荷受力</a:t>
              </a:r>
            </a:p>
          </p:txBody>
        </p:sp>
        <p:graphicFrame>
          <p:nvGraphicFramePr>
            <p:cNvPr id="52231" name="Object 20"/>
            <p:cNvGraphicFramePr>
              <a:graphicFrameLocks noChangeAspect="1"/>
            </p:cNvGraphicFramePr>
            <p:nvPr/>
          </p:nvGraphicFramePr>
          <p:xfrm>
            <a:off x="2065" y="2929"/>
            <a:ext cx="2350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4" name="公式" r:id="rId5" imgW="1511300" imgH="266700" progId="Equation.3">
                    <p:embed/>
                  </p:oleObj>
                </mc:Choice>
                <mc:Fallback>
                  <p:oleObj name="公式" r:id="rId5" imgW="1511300" imgH="2667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5" y="2929"/>
                          <a:ext cx="2350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4405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24063"/>
            <a:ext cx="604837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71D7F8B-7503-4B4C-B28E-293FD3792671}" type="slidenum">
              <a:rPr kumimoji="0" lang="en-US" altLang="zh-CN" sz="1400"/>
              <a:pPr/>
              <a:t>36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33375"/>
            <a:ext cx="604837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288" y="2997200"/>
            <a:ext cx="8129587" cy="1009650"/>
            <a:chOff x="336" y="1872"/>
            <a:chExt cx="5121" cy="636"/>
          </a:xfrm>
        </p:grpSpPr>
        <p:sp>
          <p:nvSpPr>
            <p:cNvPr id="218118" name="Text Box 6"/>
            <p:cNvSpPr txBox="1">
              <a:spLocks noChangeArrowheads="1"/>
            </p:cNvSpPr>
            <p:nvPr/>
          </p:nvSpPr>
          <p:spPr bwMode="auto">
            <a:xfrm>
              <a:off x="336" y="1968"/>
              <a:ext cx="2736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800" b="1">
                  <a:latin typeface="Times New Roman" charset="0"/>
                </a:rPr>
                <a:t>闭合回路中的感生电动势</a:t>
              </a:r>
            </a:p>
          </p:txBody>
        </p:sp>
        <p:graphicFrame>
          <p:nvGraphicFramePr>
            <p:cNvPr id="53255" name="Object 7"/>
            <p:cNvGraphicFramePr>
              <a:graphicFrameLocks noChangeAspect="1"/>
            </p:cNvGraphicFramePr>
            <p:nvPr/>
          </p:nvGraphicFramePr>
          <p:xfrm>
            <a:off x="3049" y="1872"/>
            <a:ext cx="2408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1" name="Equation" r:id="rId4" imgW="1345616" imgH="393529" progId="Equation.DSMT4">
                    <p:embed/>
                  </p:oleObj>
                </mc:Choice>
                <mc:Fallback>
                  <p:oleObj name="Equation" r:id="rId4" imgW="1345616" imgH="393529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1872"/>
                          <a:ext cx="2408" cy="636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8120" name="Object 8"/>
          <p:cNvGraphicFramePr>
            <a:graphicFrameLocks noChangeAspect="1"/>
          </p:cNvGraphicFramePr>
          <p:nvPr/>
        </p:nvGraphicFramePr>
        <p:xfrm>
          <a:off x="323850" y="4437063"/>
          <a:ext cx="257651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公式" r:id="rId6" imgW="787400" imgH="292100" progId="Equation.3">
                  <p:embed/>
                </p:oleObj>
              </mc:Choice>
              <mc:Fallback>
                <p:oleObj name="公式" r:id="rId6" imgW="7874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437063"/>
                        <a:ext cx="2576513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3276600" y="4365625"/>
          <a:ext cx="542131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Equation" r:id="rId8" imgW="1727200" imgH="419100" progId="Equation.DSMT4">
                  <p:embed/>
                </p:oleObj>
              </mc:Choice>
              <mc:Fallback>
                <p:oleObj name="Equation" r:id="rId8" imgW="17272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65625"/>
                        <a:ext cx="5421313" cy="11811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10E5970-54AB-624D-BCCA-720C6F05B3BD}" type="slidenum">
              <a:rPr kumimoji="0" lang="en-US" altLang="zh-CN" sz="1400"/>
              <a:pPr/>
              <a:t>37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4213" y="2492375"/>
            <a:ext cx="7548562" cy="1082675"/>
            <a:chOff x="576" y="2870"/>
            <a:chExt cx="4755" cy="682"/>
          </a:xfrm>
        </p:grpSpPr>
        <p:graphicFrame>
          <p:nvGraphicFramePr>
            <p:cNvPr id="54291" name="Object 3"/>
            <p:cNvGraphicFramePr>
              <a:graphicFrameLocks noChangeAspect="1"/>
            </p:cNvGraphicFramePr>
            <p:nvPr/>
          </p:nvGraphicFramePr>
          <p:xfrm>
            <a:off x="2984" y="2870"/>
            <a:ext cx="2347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4" name="Equation" r:id="rId3" imgW="1345616" imgH="393529" progId="Equation.DSMT4">
                    <p:embed/>
                  </p:oleObj>
                </mc:Choice>
                <mc:Fallback>
                  <p:oleObj name="Equation" r:id="rId3" imgW="1345616" imgH="393529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2870"/>
                          <a:ext cx="2347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2" name="Rectangle 4"/>
            <p:cNvSpPr>
              <a:spLocks noChangeArrowheads="1"/>
            </p:cNvSpPr>
            <p:nvPr/>
          </p:nvSpPr>
          <p:spPr bwMode="auto">
            <a:xfrm>
              <a:off x="576" y="2966"/>
              <a:ext cx="2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Blip>
                  <a:blip r:embed="rId5"/>
                </a:buBlip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charset="0"/>
                </a:rPr>
                <a:t>  </a:t>
              </a:r>
              <a:r>
                <a:rPr kumimoji="1" lang="zh-CN" altLang="en-US" sz="2800" b="1">
                  <a:solidFill>
                    <a:srgbClr val="CC0000"/>
                  </a:solidFill>
                  <a:latin typeface="Times New Roman" charset="0"/>
                </a:rPr>
                <a:t>感生</a:t>
              </a:r>
              <a:r>
                <a:rPr kumimoji="1" lang="zh-CN" altLang="en-US" sz="2800" b="1">
                  <a:latin typeface="Times New Roman" charset="0"/>
                </a:rPr>
                <a:t>电场是</a:t>
              </a:r>
              <a:r>
                <a:rPr kumimoji="1" lang="zh-CN" altLang="en-US" sz="2800" b="1">
                  <a:solidFill>
                    <a:srgbClr val="CC0000"/>
                  </a:solidFill>
                  <a:latin typeface="Times New Roman" charset="0"/>
                </a:rPr>
                <a:t>非</a:t>
              </a:r>
              <a:r>
                <a:rPr kumimoji="1" lang="zh-CN" altLang="en-US" sz="2800" b="1">
                  <a:latin typeface="Times New Roman" charset="0"/>
                </a:rPr>
                <a:t>保守场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00088" y="1125538"/>
            <a:ext cx="6130925" cy="684212"/>
            <a:chOff x="602" y="1344"/>
            <a:chExt cx="3862" cy="431"/>
          </a:xfrm>
        </p:grpSpPr>
        <p:sp>
          <p:nvSpPr>
            <p:cNvPr id="54288" name="Text Box 6"/>
            <p:cNvSpPr txBox="1">
              <a:spLocks noChangeArrowheads="1"/>
            </p:cNvSpPr>
            <p:nvPr/>
          </p:nvSpPr>
          <p:spPr bwMode="auto">
            <a:xfrm>
              <a:off x="602" y="1392"/>
              <a:ext cx="3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5"/>
                </a:buBlip>
              </a:pPr>
              <a:r>
                <a:rPr lang="en-US" altLang="zh-CN" sz="2800" b="1">
                  <a:latin typeface="Times New Roman" charset="0"/>
                </a:rPr>
                <a:t>          </a:t>
              </a:r>
              <a:r>
                <a:rPr lang="zh-CN" altLang="en-US" sz="2800" b="1">
                  <a:latin typeface="Times New Roman" charset="0"/>
                </a:rPr>
                <a:t>和       均对电荷有力的作用</a:t>
              </a:r>
              <a:r>
                <a:rPr lang="en-US" altLang="zh-CN" sz="2800" b="1">
                  <a:latin typeface="Times New Roman" charset="0"/>
                </a:rPr>
                <a:t>.</a:t>
              </a:r>
            </a:p>
          </p:txBody>
        </p:sp>
        <p:graphicFrame>
          <p:nvGraphicFramePr>
            <p:cNvPr id="54289" name="Object 7"/>
            <p:cNvGraphicFramePr>
              <a:graphicFrameLocks noChangeAspect="1"/>
            </p:cNvGraphicFramePr>
            <p:nvPr/>
          </p:nvGraphicFramePr>
          <p:xfrm>
            <a:off x="1638" y="1344"/>
            <a:ext cx="411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5" name="公式" r:id="rId6" imgW="241195" imgH="241195" progId="Equation.3">
                    <p:embed/>
                  </p:oleObj>
                </mc:Choice>
                <mc:Fallback>
                  <p:oleObj name="公式" r:id="rId6" imgW="241195" imgH="24119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8" y="1344"/>
                          <a:ext cx="411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0" name="Object 8"/>
            <p:cNvGraphicFramePr>
              <a:graphicFrameLocks noChangeAspect="1"/>
            </p:cNvGraphicFramePr>
            <p:nvPr/>
          </p:nvGraphicFramePr>
          <p:xfrm>
            <a:off x="934" y="1344"/>
            <a:ext cx="410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6" name="公式" r:id="rId8" imgW="241195" imgH="253890" progId="Equation.3">
                    <p:embed/>
                  </p:oleObj>
                </mc:Choice>
                <mc:Fallback>
                  <p:oleObj name="公式" r:id="rId8" imgW="241195" imgH="25389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1344"/>
                          <a:ext cx="410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75" name="Group 9"/>
          <p:cNvGrpSpPr>
            <a:grpSpLocks/>
          </p:cNvGrpSpPr>
          <p:nvPr/>
        </p:nvGrpSpPr>
        <p:grpSpPr bwMode="auto">
          <a:xfrm>
            <a:off x="395288" y="0"/>
            <a:ext cx="5715000" cy="1143000"/>
            <a:chOff x="288" y="768"/>
            <a:chExt cx="3600" cy="720"/>
          </a:xfrm>
        </p:grpSpPr>
        <p:sp>
          <p:nvSpPr>
            <p:cNvPr id="54285" name="AutoShape 10"/>
            <p:cNvSpPr>
              <a:spLocks noChangeArrowheads="1"/>
            </p:cNvSpPr>
            <p:nvPr/>
          </p:nvSpPr>
          <p:spPr bwMode="auto">
            <a:xfrm>
              <a:off x="288" y="768"/>
              <a:ext cx="3072" cy="720"/>
            </a:xfrm>
            <a:prstGeom prst="horizontalScroll">
              <a:avLst>
                <a:gd name="adj" fmla="val 125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4286" name="AutoShape 11"/>
            <p:cNvSpPr>
              <a:spLocks noChangeArrowheads="1"/>
            </p:cNvSpPr>
            <p:nvPr/>
          </p:nvSpPr>
          <p:spPr bwMode="auto">
            <a:xfrm>
              <a:off x="336" y="816"/>
              <a:ext cx="3024" cy="672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4287" name="Text Box 12"/>
            <p:cNvSpPr txBox="1">
              <a:spLocks noChangeArrowheads="1"/>
            </p:cNvSpPr>
            <p:nvPr/>
          </p:nvSpPr>
          <p:spPr bwMode="auto">
            <a:xfrm>
              <a:off x="576" y="1008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涡旋电场和静电场的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对比</a:t>
              </a:r>
              <a:endParaRPr kumimoji="0" lang="zh-CN" altLang="en-US" sz="2800" b="1">
                <a:solidFill>
                  <a:srgbClr val="CC0000"/>
                </a:solidFill>
                <a:latin typeface="Times New Roman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84213" y="1844675"/>
            <a:ext cx="5903912" cy="874713"/>
            <a:chOff x="576" y="1849"/>
            <a:chExt cx="3719" cy="551"/>
          </a:xfrm>
        </p:grpSpPr>
        <p:graphicFrame>
          <p:nvGraphicFramePr>
            <p:cNvPr id="54283" name="Object 14"/>
            <p:cNvGraphicFramePr>
              <a:graphicFrameLocks noChangeAspect="1"/>
            </p:cNvGraphicFramePr>
            <p:nvPr/>
          </p:nvGraphicFramePr>
          <p:xfrm>
            <a:off x="2736" y="1849"/>
            <a:ext cx="1559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7" name="Equation" r:id="rId10" imgW="825500" imgH="292100" progId="Equation.3">
                    <p:embed/>
                  </p:oleObj>
                </mc:Choice>
                <mc:Fallback>
                  <p:oleObj name="Equation" r:id="rId10" imgW="825500" imgH="292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849"/>
                          <a:ext cx="1559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FF99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576" y="1872"/>
              <a:ext cx="26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Tx/>
                <a:buBlip>
                  <a:blip r:embed="rId5"/>
                </a:buBlip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charset="0"/>
                </a:rPr>
                <a:t>  </a:t>
              </a:r>
              <a:r>
                <a:rPr kumimoji="1" lang="zh-CN" altLang="en-US" sz="2800" b="1">
                  <a:solidFill>
                    <a:srgbClr val="CC0000"/>
                  </a:solidFill>
                  <a:latin typeface="Times New Roman" charset="0"/>
                </a:rPr>
                <a:t>静</a:t>
              </a:r>
              <a:r>
                <a:rPr kumimoji="1" lang="zh-CN" altLang="en-US" sz="2800" b="1">
                  <a:latin typeface="Times New Roman" charset="0"/>
                </a:rPr>
                <a:t>电场是保守场</a:t>
              </a:r>
            </a:p>
          </p:txBody>
        </p:sp>
      </p:grp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684213" y="3429000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   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charset="0"/>
              </a:rPr>
              <a:t>静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电场由电荷产生；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</a:rPr>
              <a:t>涡旋</a:t>
            </a:r>
            <a:r>
              <a:rPr lang="zh-CN" altLang="en-US" sz="2800" b="1">
                <a:latin typeface="Times New Roman" charset="0"/>
              </a:rPr>
              <a:t>电场是由变化的磁场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产生 </a:t>
            </a: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.</a:t>
            </a:r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684213" y="42926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   </a:t>
            </a:r>
            <a:r>
              <a:rPr kumimoji="0" lang="zh-CN" altLang="en-US" sz="2800" b="1">
                <a:solidFill>
                  <a:srgbClr val="0000FF"/>
                </a:solidFill>
                <a:latin typeface="Times New Roman" charset="0"/>
              </a:rPr>
              <a:t>静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电场由</a:t>
            </a:r>
            <a:r>
              <a:rPr kumimoji="0" lang="zh-CN" altLang="en-US" sz="2800" b="1">
                <a:solidFill>
                  <a:srgbClr val="0000FF"/>
                </a:solidFill>
                <a:latin typeface="Times New Roman" charset="0"/>
              </a:rPr>
              <a:t>有源无旋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；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</a:rPr>
              <a:t>涡旋</a:t>
            </a:r>
            <a:r>
              <a:rPr lang="zh-CN" altLang="en-US" sz="2800" b="1">
                <a:latin typeface="Times New Roman" charset="0"/>
              </a:rPr>
              <a:t>电场是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无源有旋</a:t>
            </a:r>
            <a:r>
              <a:rPr kumimoji="0" lang="zh-CN" altLang="en-US" sz="2800" b="1">
                <a:solidFill>
                  <a:srgbClr val="1C1C1C"/>
                </a:solidFill>
                <a:latin typeface="Times New Roman" charset="0"/>
              </a:rPr>
              <a:t> </a:t>
            </a:r>
            <a:r>
              <a:rPr kumimoji="0" lang="en-US" altLang="zh-CN" sz="2800" b="1">
                <a:solidFill>
                  <a:srgbClr val="1C1C1C"/>
                </a:solidFill>
                <a:latin typeface="Times New Roman" charset="0"/>
              </a:rPr>
              <a:t>.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427538" y="4292600"/>
            <a:ext cx="4032250" cy="2376488"/>
            <a:chOff x="2789" y="2704"/>
            <a:chExt cx="2540" cy="1497"/>
          </a:xfrm>
        </p:grpSpPr>
        <p:graphicFrame>
          <p:nvGraphicFramePr>
            <p:cNvPr id="54281" name="Object 20"/>
            <p:cNvGraphicFramePr>
              <a:graphicFrameLocks noChangeAspect="1"/>
            </p:cNvGraphicFramePr>
            <p:nvPr/>
          </p:nvGraphicFramePr>
          <p:xfrm>
            <a:off x="2803" y="2931"/>
            <a:ext cx="2513" cy="1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8" name="Equation" r:id="rId12" imgW="1498600" imgH="736600" progId="Equation.DSMT4">
                    <p:embed/>
                  </p:oleObj>
                </mc:Choice>
                <mc:Fallback>
                  <p:oleObj name="Equation" r:id="rId12" imgW="1498600" imgH="736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3" y="2931"/>
                          <a:ext cx="2513" cy="1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2" name="Rectangle 21"/>
            <p:cNvSpPr>
              <a:spLocks noChangeArrowheads="1"/>
            </p:cNvSpPr>
            <p:nvPr/>
          </p:nvSpPr>
          <p:spPr bwMode="auto">
            <a:xfrm>
              <a:off x="2789" y="2704"/>
              <a:ext cx="2540" cy="1497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54280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DF02EFB-F2C6-F64D-B80F-EC7A9637C15A}" type="slidenum">
              <a:rPr kumimoji="0" lang="en-US" altLang="zh-CN" sz="1400"/>
              <a:pPr/>
              <a:t>38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4" grpId="0" autoUpdateAnimBg="0"/>
      <p:bldP spid="14542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4"/>
          <p:cNvSpPr txBox="1">
            <a:spLocks noChangeArrowheads="1"/>
          </p:cNvSpPr>
          <p:nvPr/>
        </p:nvSpPr>
        <p:spPr bwMode="auto">
          <a:xfrm>
            <a:off x="228600" y="13017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宋体" charset="0"/>
              </a:rPr>
              <a:t>两种电场比较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33600" y="1143000"/>
            <a:ext cx="5048250" cy="519113"/>
            <a:chOff x="1344" y="720"/>
            <a:chExt cx="3180" cy="327"/>
          </a:xfrm>
        </p:grpSpPr>
        <p:sp>
          <p:nvSpPr>
            <p:cNvPr id="55343" name="Text Box 6"/>
            <p:cNvSpPr txBox="1">
              <a:spLocks noChangeArrowheads="1"/>
            </p:cNvSpPr>
            <p:nvPr/>
          </p:nvSpPr>
          <p:spPr bwMode="auto">
            <a:xfrm>
              <a:off x="1344" y="720"/>
              <a:ext cx="1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imes New Roman" charset="0"/>
                  <a:ea typeface="楷体_GB2312" charset="0"/>
                  <a:cs typeface="楷体_GB2312" charset="0"/>
                </a:rPr>
                <a:t>静止电荷</a:t>
              </a:r>
            </a:p>
          </p:txBody>
        </p:sp>
        <p:sp>
          <p:nvSpPr>
            <p:cNvPr id="55344" name="Text Box 7"/>
            <p:cNvSpPr txBox="1">
              <a:spLocks noChangeArrowheads="1"/>
            </p:cNvSpPr>
            <p:nvPr/>
          </p:nvSpPr>
          <p:spPr bwMode="auto">
            <a:xfrm>
              <a:off x="3504" y="720"/>
              <a:ext cx="1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imes New Roman" charset="0"/>
                  <a:ea typeface="楷体_GB2312" charset="0"/>
                  <a:cs typeface="楷体_GB2312" charset="0"/>
                </a:rPr>
                <a:t>变化磁场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600200" y="1628775"/>
            <a:ext cx="7199313" cy="2471738"/>
            <a:chOff x="1008" y="1026"/>
            <a:chExt cx="4535" cy="1557"/>
          </a:xfrm>
        </p:grpSpPr>
        <p:graphicFrame>
          <p:nvGraphicFramePr>
            <p:cNvPr id="55335" name="Object 9"/>
            <p:cNvGraphicFramePr>
              <a:graphicFrameLocks noChangeAspect="1"/>
            </p:cNvGraphicFramePr>
            <p:nvPr/>
          </p:nvGraphicFramePr>
          <p:xfrm>
            <a:off x="4137" y="1488"/>
            <a:ext cx="1406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4" name="公式" r:id="rId3" imgW="774364" imgH="418918" progId="Equation.3">
                    <p:embed/>
                  </p:oleObj>
                </mc:Choice>
                <mc:Fallback>
                  <p:oleObj name="公式" r:id="rId3" imgW="774364" imgH="41891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7" y="1488"/>
                          <a:ext cx="1406" cy="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36" name="Group 10"/>
            <p:cNvGrpSpPr>
              <a:grpSpLocks/>
            </p:cNvGrpSpPr>
            <p:nvPr/>
          </p:nvGrpSpPr>
          <p:grpSpPr bwMode="auto">
            <a:xfrm>
              <a:off x="1008" y="1026"/>
              <a:ext cx="4442" cy="1557"/>
              <a:chOff x="1008" y="1026"/>
              <a:chExt cx="4442" cy="1557"/>
            </a:xfrm>
          </p:grpSpPr>
          <p:graphicFrame>
            <p:nvGraphicFramePr>
              <p:cNvPr id="55337" name="Object 11"/>
              <p:cNvGraphicFramePr>
                <a:graphicFrameLocks noChangeAspect="1"/>
              </p:cNvGraphicFramePr>
              <p:nvPr/>
            </p:nvGraphicFramePr>
            <p:xfrm>
              <a:off x="1019" y="1026"/>
              <a:ext cx="1947" cy="7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35" name="公式" r:id="rId5" imgW="1307532" imgH="444307" progId="Equation.3">
                      <p:embed/>
                    </p:oleObj>
                  </mc:Choice>
                  <mc:Fallback>
                    <p:oleObj name="公式" r:id="rId5" imgW="1307532" imgH="444307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9" y="1026"/>
                            <a:ext cx="1947" cy="7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38" name="Object 12"/>
              <p:cNvGraphicFramePr>
                <a:graphicFrameLocks noChangeAspect="1"/>
              </p:cNvGraphicFramePr>
              <p:nvPr/>
            </p:nvGraphicFramePr>
            <p:xfrm>
              <a:off x="1008" y="1680"/>
              <a:ext cx="1632" cy="5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36" name="公式" r:id="rId7" imgW="825500" imgH="292100" progId="Equation.3">
                      <p:embed/>
                    </p:oleObj>
                  </mc:Choice>
                  <mc:Fallback>
                    <p:oleObj name="公式" r:id="rId7" imgW="825500" imgH="2921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1680"/>
                            <a:ext cx="1632" cy="5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39" name="Text Box 13"/>
              <p:cNvSpPr txBox="1">
                <a:spLocks noChangeArrowheads="1"/>
              </p:cNvSpPr>
              <p:nvPr/>
            </p:nvSpPr>
            <p:spPr bwMode="auto">
              <a:xfrm>
                <a:off x="1008" y="2256"/>
                <a:ext cx="14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latin typeface="Times New Roman" charset="0"/>
                    <a:ea typeface="楷体_GB2312" charset="0"/>
                    <a:cs typeface="楷体_GB2312" charset="0"/>
                  </a:rPr>
                  <a:t>有源，保守场</a:t>
                </a:r>
              </a:p>
            </p:txBody>
          </p:sp>
          <p:graphicFrame>
            <p:nvGraphicFramePr>
              <p:cNvPr id="55340" name="Object 14"/>
              <p:cNvGraphicFramePr>
                <a:graphicFrameLocks noChangeAspect="1"/>
              </p:cNvGraphicFramePr>
              <p:nvPr/>
            </p:nvGraphicFramePr>
            <p:xfrm>
              <a:off x="3129" y="1056"/>
              <a:ext cx="1348" cy="5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37" name="公式" r:id="rId9" imgW="863225" imgH="291973" progId="Equation.3">
                      <p:embed/>
                    </p:oleObj>
                  </mc:Choice>
                  <mc:Fallback>
                    <p:oleObj name="公式" r:id="rId9" imgW="863225" imgH="291973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9" y="1056"/>
                            <a:ext cx="1348" cy="5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41" name="Object 15"/>
              <p:cNvGraphicFramePr>
                <a:graphicFrameLocks noChangeAspect="1"/>
              </p:cNvGraphicFramePr>
              <p:nvPr/>
            </p:nvGraphicFramePr>
            <p:xfrm>
              <a:off x="3057" y="1621"/>
              <a:ext cx="1031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38" name="公式" r:id="rId11" imgW="723586" imgH="291973" progId="Equation.3">
                      <p:embed/>
                    </p:oleObj>
                  </mc:Choice>
                  <mc:Fallback>
                    <p:oleObj name="公式" r:id="rId11" imgW="723586" imgH="29197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7" y="1621"/>
                            <a:ext cx="1031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42" name="Text Box 16"/>
              <p:cNvSpPr txBox="1">
                <a:spLocks noChangeArrowheads="1"/>
              </p:cNvSpPr>
              <p:nvPr/>
            </p:nvSpPr>
            <p:spPr bwMode="auto">
              <a:xfrm>
                <a:off x="3168" y="2222"/>
                <a:ext cx="228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latin typeface="Times New Roman" charset="0"/>
                    <a:ea typeface="楷体_GB2312" charset="0"/>
                    <a:cs typeface="楷体_GB2312" charset="0"/>
                  </a:rPr>
                  <a:t>无源，非保守场</a:t>
                </a:r>
                <a:r>
                  <a:rPr lang="en-US" altLang="zh-CN" sz="2800" b="1">
                    <a:latin typeface="Times New Roman" charset="0"/>
                    <a:ea typeface="楷体_GB2312" charset="0"/>
                    <a:cs typeface="楷体_GB2312" charset="0"/>
                  </a:rPr>
                  <a:t>(</a:t>
                </a:r>
                <a:r>
                  <a:rPr lang="zh-CN" altLang="en-US" sz="2800" b="1">
                    <a:latin typeface="Times New Roman" charset="0"/>
                    <a:ea typeface="楷体_GB2312" charset="0"/>
                    <a:cs typeface="楷体_GB2312" charset="0"/>
                  </a:rPr>
                  <a:t>涡旋</a:t>
                </a:r>
                <a:r>
                  <a:rPr lang="en-US" altLang="zh-CN" sz="2800" b="1">
                    <a:latin typeface="Times New Roman" charset="0"/>
                    <a:ea typeface="楷体_GB2312" charset="0"/>
                    <a:cs typeface="楷体_GB2312" charset="0"/>
                  </a:rPr>
                  <a:t>)</a:t>
                </a:r>
              </a:p>
            </p:txBody>
          </p:sp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4343400"/>
            <a:ext cx="7772400" cy="519113"/>
            <a:chOff x="864" y="2736"/>
            <a:chExt cx="4896" cy="327"/>
          </a:xfrm>
        </p:grpSpPr>
        <p:sp>
          <p:nvSpPr>
            <p:cNvPr id="55333" name="Text Box 18"/>
            <p:cNvSpPr txBox="1">
              <a:spLocks noChangeArrowheads="1"/>
            </p:cNvSpPr>
            <p:nvPr/>
          </p:nvSpPr>
          <p:spPr bwMode="auto">
            <a:xfrm>
              <a:off x="864" y="2736"/>
              <a:ext cx="21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imes New Roman" charset="0"/>
                  <a:ea typeface="楷体_GB2312" charset="0"/>
                  <a:cs typeface="楷体_GB2312" charset="0"/>
                </a:rPr>
                <a:t>不能脱离源电荷存在</a:t>
              </a:r>
            </a:p>
          </p:txBody>
        </p:sp>
        <p:sp>
          <p:nvSpPr>
            <p:cNvPr id="55334" name="Rectangle 19"/>
            <p:cNvSpPr>
              <a:spLocks noChangeArrowheads="1"/>
            </p:cNvSpPr>
            <p:nvPr/>
          </p:nvSpPr>
          <p:spPr bwMode="auto">
            <a:xfrm>
              <a:off x="2932" y="2736"/>
              <a:ext cx="2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Times New Roman" charset="0"/>
                  <a:ea typeface="楷体_GB2312" charset="0"/>
                  <a:cs typeface="楷体_GB2312" charset="0"/>
                </a:rPr>
                <a:t>可以脱离“源”在空间传播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600200" y="5029200"/>
            <a:ext cx="5399088" cy="752475"/>
            <a:chOff x="1008" y="3168"/>
            <a:chExt cx="3401" cy="474"/>
          </a:xfrm>
        </p:grpSpPr>
        <p:grpSp>
          <p:nvGrpSpPr>
            <p:cNvPr id="55327" name="Group 21"/>
            <p:cNvGrpSpPr>
              <a:grpSpLocks/>
            </p:cNvGrpSpPr>
            <p:nvPr/>
          </p:nvGrpSpPr>
          <p:grpSpPr bwMode="auto">
            <a:xfrm>
              <a:off x="1008" y="3216"/>
              <a:ext cx="1416" cy="384"/>
              <a:chOff x="1104" y="3264"/>
              <a:chExt cx="1416" cy="384"/>
            </a:xfrm>
          </p:grpSpPr>
          <p:graphicFrame>
            <p:nvGraphicFramePr>
              <p:cNvPr id="55331" name="Object 22"/>
              <p:cNvGraphicFramePr>
                <a:graphicFrameLocks noChangeAspect="1"/>
              </p:cNvGraphicFramePr>
              <p:nvPr/>
            </p:nvGraphicFramePr>
            <p:xfrm>
              <a:off x="1584" y="3264"/>
              <a:ext cx="93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39" name="公式" r:id="rId13" imgW="1104900" imgH="584200" progId="Equation.3">
                      <p:embed/>
                    </p:oleObj>
                  </mc:Choice>
                  <mc:Fallback>
                    <p:oleObj name="公式" r:id="rId13" imgW="1104900" imgH="5842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3264"/>
                            <a:ext cx="936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32" name="Object 23"/>
              <p:cNvGraphicFramePr>
                <a:graphicFrameLocks noChangeAspect="1"/>
              </p:cNvGraphicFramePr>
              <p:nvPr/>
            </p:nvGraphicFramePr>
            <p:xfrm>
              <a:off x="1104" y="3264"/>
              <a:ext cx="46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40" name="公式" r:id="rId15" imgW="533169" imgH="583947" progId="Equation.3">
                      <p:embed/>
                    </p:oleObj>
                  </mc:Choice>
                  <mc:Fallback>
                    <p:oleObj name="公式" r:id="rId15" imgW="533169" imgH="583947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3264"/>
                            <a:ext cx="46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5328" name="Group 24"/>
            <p:cNvGrpSpPr>
              <a:grpSpLocks/>
            </p:cNvGrpSpPr>
            <p:nvPr/>
          </p:nvGrpSpPr>
          <p:grpSpPr bwMode="auto">
            <a:xfrm>
              <a:off x="3102" y="3168"/>
              <a:ext cx="1307" cy="474"/>
              <a:chOff x="3342" y="3168"/>
              <a:chExt cx="1307" cy="474"/>
            </a:xfrm>
          </p:grpSpPr>
          <p:graphicFrame>
            <p:nvGraphicFramePr>
              <p:cNvPr id="55329" name="Object 25"/>
              <p:cNvGraphicFramePr>
                <a:graphicFrameLocks noChangeAspect="1"/>
              </p:cNvGraphicFramePr>
              <p:nvPr/>
            </p:nvGraphicFramePr>
            <p:xfrm>
              <a:off x="3744" y="3168"/>
              <a:ext cx="905" cy="4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41" name="公式" r:id="rId17" imgW="431613" imgH="253890" progId="Equation.3">
                      <p:embed/>
                    </p:oleObj>
                  </mc:Choice>
                  <mc:Fallback>
                    <p:oleObj name="公式" r:id="rId17" imgW="431613" imgH="25389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168"/>
                            <a:ext cx="905" cy="4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30" name="Object 26"/>
              <p:cNvGraphicFramePr>
                <a:graphicFrameLocks noChangeAspect="1"/>
              </p:cNvGraphicFramePr>
              <p:nvPr/>
            </p:nvGraphicFramePr>
            <p:xfrm>
              <a:off x="3342" y="3168"/>
              <a:ext cx="446" cy="4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42" name="公式" r:id="rId19" imgW="228501" imgH="253890" progId="Equation.3">
                      <p:embed/>
                    </p:oleObj>
                  </mc:Choice>
                  <mc:Fallback>
                    <p:oleObj name="公式" r:id="rId19" imgW="228501" imgH="25389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2" y="3168"/>
                            <a:ext cx="446" cy="4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1447800" y="5791200"/>
            <a:ext cx="7350125" cy="1066800"/>
            <a:chOff x="912" y="3648"/>
            <a:chExt cx="4630" cy="672"/>
          </a:xfrm>
        </p:grpSpPr>
        <p:grpSp>
          <p:nvGrpSpPr>
            <p:cNvPr id="55323" name="Group 28"/>
            <p:cNvGrpSpPr>
              <a:grpSpLocks/>
            </p:cNvGrpSpPr>
            <p:nvPr/>
          </p:nvGrpSpPr>
          <p:grpSpPr bwMode="auto">
            <a:xfrm>
              <a:off x="912" y="3692"/>
              <a:ext cx="4630" cy="628"/>
              <a:chOff x="912" y="3692"/>
              <a:chExt cx="4630" cy="628"/>
            </a:xfrm>
          </p:grpSpPr>
          <p:sp>
            <p:nvSpPr>
              <p:cNvPr id="55325" name="Text Box 29"/>
              <p:cNvSpPr txBox="1">
                <a:spLocks noChangeArrowheads="1"/>
              </p:cNvSpPr>
              <p:nvPr/>
            </p:nvSpPr>
            <p:spPr bwMode="auto">
              <a:xfrm>
                <a:off x="912" y="3724"/>
                <a:ext cx="463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Times New Roman" charset="0"/>
                    <a:ea typeface="楷体_GB2312" charset="0"/>
                    <a:cs typeface="楷体_GB2312" charset="0"/>
                  </a:rPr>
                  <a:t>     </a:t>
                </a:r>
                <a:r>
                  <a:rPr lang="zh-CN" altLang="en-US" sz="2800" b="1">
                    <a:latin typeface="Times New Roman" charset="0"/>
                    <a:ea typeface="楷体_GB2312" charset="0"/>
                    <a:cs typeface="楷体_GB2312" charset="0"/>
                  </a:rPr>
                  <a:t>作为产生       的非静电力，可以引起导体中</a:t>
                </a:r>
              </a:p>
              <a:p>
                <a:pPr eaLnBrk="1" hangingPunct="1"/>
                <a:r>
                  <a:rPr lang="zh-CN" altLang="en-US" sz="2800" b="1">
                    <a:latin typeface="Times New Roman" charset="0"/>
                    <a:ea typeface="楷体_GB2312" charset="0"/>
                    <a:cs typeface="楷体_GB2312" charset="0"/>
                  </a:rPr>
                  <a:t>电荷堆积，从而建立起静电场 </a:t>
                </a:r>
                <a:r>
                  <a:rPr lang="en-US" altLang="zh-CN" sz="2800" b="1">
                    <a:latin typeface="Times New Roman" charset="0"/>
                    <a:ea typeface="楷体_GB2312" charset="0"/>
                    <a:cs typeface="楷体_GB2312" charset="0"/>
                  </a:rPr>
                  <a:t>.</a:t>
                </a:r>
              </a:p>
            </p:txBody>
          </p:sp>
          <p:graphicFrame>
            <p:nvGraphicFramePr>
              <p:cNvPr id="55326" name="Object 30"/>
              <p:cNvGraphicFramePr>
                <a:graphicFrameLocks noChangeAspect="1"/>
              </p:cNvGraphicFramePr>
              <p:nvPr/>
            </p:nvGraphicFramePr>
            <p:xfrm>
              <a:off x="912" y="3692"/>
              <a:ext cx="335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43" name="公式" r:id="rId21" imgW="228501" imgH="253890" progId="Equation.3">
                      <p:embed/>
                    </p:oleObj>
                  </mc:Choice>
                  <mc:Fallback>
                    <p:oleObj name="公式" r:id="rId21" imgW="228501" imgH="25389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3692"/>
                            <a:ext cx="335" cy="3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5324" name="Object 31"/>
            <p:cNvGraphicFramePr>
              <a:graphicFrameLocks noChangeAspect="1"/>
            </p:cNvGraphicFramePr>
            <p:nvPr/>
          </p:nvGraphicFramePr>
          <p:xfrm>
            <a:off x="2160" y="3648"/>
            <a:ext cx="364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4" name="公式" r:id="rId23" imgW="495085" imgH="533169" progId="Equation.3">
                    <p:embed/>
                  </p:oleObj>
                </mc:Choice>
                <mc:Fallback>
                  <p:oleObj name="公式" r:id="rId23" imgW="495085" imgH="53316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648"/>
                          <a:ext cx="364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3" name="Group 32"/>
          <p:cNvGrpSpPr>
            <a:grpSpLocks/>
          </p:cNvGrpSpPr>
          <p:nvPr/>
        </p:nvGrpSpPr>
        <p:grpSpPr bwMode="auto">
          <a:xfrm>
            <a:off x="0" y="685800"/>
            <a:ext cx="9144000" cy="6172200"/>
            <a:chOff x="0" y="432"/>
            <a:chExt cx="5760" cy="3888"/>
          </a:xfrm>
        </p:grpSpPr>
        <p:grpSp>
          <p:nvGrpSpPr>
            <p:cNvPr id="55305" name="Group 33"/>
            <p:cNvGrpSpPr>
              <a:grpSpLocks/>
            </p:cNvGrpSpPr>
            <p:nvPr/>
          </p:nvGrpSpPr>
          <p:grpSpPr bwMode="auto">
            <a:xfrm>
              <a:off x="0" y="432"/>
              <a:ext cx="5664" cy="3888"/>
              <a:chOff x="0" y="432"/>
              <a:chExt cx="5664" cy="3888"/>
            </a:xfrm>
          </p:grpSpPr>
          <p:grpSp>
            <p:nvGrpSpPr>
              <p:cNvPr id="55307" name="Group 34"/>
              <p:cNvGrpSpPr>
                <a:grpSpLocks/>
              </p:cNvGrpSpPr>
              <p:nvPr/>
            </p:nvGrpSpPr>
            <p:grpSpPr bwMode="auto">
              <a:xfrm>
                <a:off x="96" y="480"/>
                <a:ext cx="5568" cy="3840"/>
                <a:chOff x="96" y="480"/>
                <a:chExt cx="5568" cy="3840"/>
              </a:xfrm>
            </p:grpSpPr>
            <p:sp>
              <p:nvSpPr>
                <p:cNvPr id="55315" name="Line 35"/>
                <p:cNvSpPr>
                  <a:spLocks noChangeShapeType="1"/>
                </p:cNvSpPr>
                <p:nvPr/>
              </p:nvSpPr>
              <p:spPr bwMode="auto">
                <a:xfrm>
                  <a:off x="96" y="480"/>
                  <a:ext cx="5568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16" name="Line 36"/>
                <p:cNvSpPr>
                  <a:spLocks noChangeShapeType="1"/>
                </p:cNvSpPr>
                <p:nvPr/>
              </p:nvSpPr>
              <p:spPr bwMode="auto">
                <a:xfrm>
                  <a:off x="96" y="1008"/>
                  <a:ext cx="5568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17" name="Line 37"/>
                <p:cNvSpPr>
                  <a:spLocks noChangeShapeType="1"/>
                </p:cNvSpPr>
                <p:nvPr/>
              </p:nvSpPr>
              <p:spPr bwMode="auto">
                <a:xfrm>
                  <a:off x="96" y="720"/>
                  <a:ext cx="5568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18" name="Line 38"/>
                <p:cNvSpPr>
                  <a:spLocks noChangeShapeType="1"/>
                </p:cNvSpPr>
                <p:nvPr/>
              </p:nvSpPr>
              <p:spPr bwMode="auto">
                <a:xfrm>
                  <a:off x="96" y="2640"/>
                  <a:ext cx="5568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19" name="Line 39"/>
                <p:cNvSpPr>
                  <a:spLocks noChangeShapeType="1"/>
                </p:cNvSpPr>
                <p:nvPr/>
              </p:nvSpPr>
              <p:spPr bwMode="auto">
                <a:xfrm>
                  <a:off x="96" y="3120"/>
                  <a:ext cx="5568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20" name="Line 40"/>
                <p:cNvSpPr>
                  <a:spLocks noChangeShapeType="1"/>
                </p:cNvSpPr>
                <p:nvPr/>
              </p:nvSpPr>
              <p:spPr bwMode="auto">
                <a:xfrm>
                  <a:off x="96" y="3696"/>
                  <a:ext cx="5568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21" name="Line 41"/>
                <p:cNvSpPr>
                  <a:spLocks noChangeShapeType="1"/>
                </p:cNvSpPr>
                <p:nvPr/>
              </p:nvSpPr>
              <p:spPr bwMode="auto">
                <a:xfrm>
                  <a:off x="864" y="480"/>
                  <a:ext cx="0" cy="384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22" name="Line 42"/>
                <p:cNvSpPr>
                  <a:spLocks noChangeShapeType="1"/>
                </p:cNvSpPr>
                <p:nvPr/>
              </p:nvSpPr>
              <p:spPr bwMode="auto">
                <a:xfrm>
                  <a:off x="2976" y="480"/>
                  <a:ext cx="0" cy="321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5308" name="Text Box 43"/>
              <p:cNvSpPr txBox="1">
                <a:spLocks noChangeArrowheads="1"/>
              </p:cNvSpPr>
              <p:nvPr/>
            </p:nvSpPr>
            <p:spPr bwMode="auto">
              <a:xfrm>
                <a:off x="144" y="720"/>
                <a:ext cx="56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起源</a:t>
                </a:r>
              </a:p>
            </p:txBody>
          </p:sp>
          <p:sp>
            <p:nvSpPr>
              <p:cNvPr id="55309" name="Text Box 44"/>
              <p:cNvSpPr txBox="1">
                <a:spLocks noChangeArrowheads="1"/>
              </p:cNvSpPr>
              <p:nvPr/>
            </p:nvSpPr>
            <p:spPr bwMode="auto">
              <a:xfrm>
                <a:off x="144" y="1488"/>
                <a:ext cx="56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性质</a:t>
                </a:r>
              </a:p>
            </p:txBody>
          </p:sp>
          <p:sp>
            <p:nvSpPr>
              <p:cNvPr id="55310" name="Text Box 45"/>
              <p:cNvSpPr txBox="1">
                <a:spLocks noChangeArrowheads="1"/>
              </p:cNvSpPr>
              <p:nvPr/>
            </p:nvSpPr>
            <p:spPr bwMode="auto">
              <a:xfrm>
                <a:off x="144" y="2736"/>
                <a:ext cx="56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特点</a:t>
                </a:r>
              </a:p>
            </p:txBody>
          </p:sp>
          <p:sp>
            <p:nvSpPr>
              <p:cNvPr id="55311" name="Text Box 46"/>
              <p:cNvSpPr txBox="1">
                <a:spLocks noChangeArrowheads="1"/>
              </p:cNvSpPr>
              <p:nvPr/>
            </p:nvSpPr>
            <p:spPr bwMode="auto">
              <a:xfrm>
                <a:off x="0" y="3168"/>
                <a:ext cx="892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对场中电</a:t>
                </a:r>
              </a:p>
              <a:p>
                <a:pPr eaLnBrk="1" hangingPunct="1"/>
                <a:r>
                  <a:rPr lang="zh-CN" altLang="en-US" b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荷的作用</a:t>
                </a:r>
                <a:endParaRPr lang="zh-CN" altLang="en-US" sz="2800" b="1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55312" name="Text Box 47"/>
              <p:cNvSpPr txBox="1">
                <a:spLocks noChangeArrowheads="1"/>
              </p:cNvSpPr>
              <p:nvPr/>
            </p:nvSpPr>
            <p:spPr bwMode="auto">
              <a:xfrm>
                <a:off x="134" y="3772"/>
                <a:ext cx="56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联系</a:t>
                </a:r>
              </a:p>
            </p:txBody>
          </p:sp>
          <p:sp>
            <p:nvSpPr>
              <p:cNvPr id="55313" name="Text Box 48"/>
              <p:cNvSpPr txBox="1">
                <a:spLocks noChangeArrowheads="1"/>
              </p:cNvSpPr>
              <p:nvPr/>
            </p:nvSpPr>
            <p:spPr bwMode="auto">
              <a:xfrm>
                <a:off x="1392" y="432"/>
                <a:ext cx="7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静电场</a:t>
                </a:r>
              </a:p>
            </p:txBody>
          </p:sp>
          <p:sp>
            <p:nvSpPr>
              <p:cNvPr id="55314" name="Text Box 49"/>
              <p:cNvSpPr txBox="1">
                <a:spLocks noChangeArrowheads="1"/>
              </p:cNvSpPr>
              <p:nvPr/>
            </p:nvSpPr>
            <p:spPr bwMode="auto">
              <a:xfrm>
                <a:off x="3552" y="432"/>
                <a:ext cx="10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感生电场</a:t>
                </a:r>
              </a:p>
            </p:txBody>
          </p:sp>
        </p:grpSp>
        <p:sp>
          <p:nvSpPr>
            <p:cNvPr id="55306" name="Line 50"/>
            <p:cNvSpPr>
              <a:spLocks noChangeShapeType="1"/>
            </p:cNvSpPr>
            <p:nvPr/>
          </p:nvSpPr>
          <p:spPr bwMode="auto">
            <a:xfrm>
              <a:off x="0" y="4272"/>
              <a:ext cx="576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4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5E18381-4F9E-8A43-ADA9-326685639159}" type="slidenum">
              <a:rPr kumimoji="0" lang="en-US" altLang="zh-CN" sz="1400"/>
              <a:pPr/>
              <a:t>39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2268538" y="0"/>
            <a:ext cx="4518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/>
              <a:t>6.1 </a:t>
            </a:r>
            <a:r>
              <a:rPr lang="zh-CN" altLang="en-US" sz="3200" b="1"/>
              <a:t>法拉第电磁感应定律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611188" y="692150"/>
            <a:ext cx="2865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latin typeface="楷体" charset="0"/>
                <a:ea typeface="楷体" charset="0"/>
                <a:cs typeface="楷体" charset="0"/>
              </a:rPr>
              <a:t>I. </a:t>
            </a:r>
            <a:r>
              <a:rPr lang="zh-CN" altLang="en-US" sz="2800" b="1">
                <a:latin typeface="楷体" charset="0"/>
                <a:ea typeface="楷体" charset="0"/>
                <a:cs typeface="楷体" charset="0"/>
              </a:rPr>
              <a:t>电磁感应现象</a:t>
            </a:r>
          </a:p>
        </p:txBody>
      </p:sp>
      <p:sp>
        <p:nvSpPr>
          <p:cNvPr id="1843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2DAD0E3-DF92-4F43-8244-94A37C9AFBB5}" type="slidenum">
              <a:rPr kumimoji="0" lang="en-US" altLang="zh-CN" sz="1400"/>
              <a:pPr/>
              <a:t>4</a:t>
            </a:fld>
            <a:endParaRPr kumimoji="0" lang="en-US" altLang="zh-CN" sz="1400"/>
          </a:p>
        </p:txBody>
      </p:sp>
      <p:pic>
        <p:nvPicPr>
          <p:cNvPr id="18433" name="ShockwaveFlash1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7162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4"/>
          <p:cNvSpPr>
            <a:spLocks noChangeArrowheads="1"/>
          </p:cNvSpPr>
          <p:nvPr/>
        </p:nvSpPr>
        <p:spPr bwMode="auto">
          <a:xfrm>
            <a:off x="323850" y="188913"/>
            <a:ext cx="3049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Sample problem </a:t>
            </a:r>
          </a:p>
        </p:txBody>
      </p:sp>
      <p:pic>
        <p:nvPicPr>
          <p:cNvPr id="563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36613"/>
            <a:ext cx="84963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6"/>
          <p:cNvSpPr>
            <a:spLocks noChangeArrowheads="1"/>
          </p:cNvSpPr>
          <p:nvPr/>
        </p:nvSpPr>
        <p:spPr bwMode="auto">
          <a:xfrm>
            <a:off x="323850" y="4652963"/>
            <a:ext cx="799306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charset="0"/>
              </a:rPr>
              <a:t>In above figure, assume that R=8.5 cm and that             (a) what is the magnitude of the induced electric field       for r=5.2 cm and (b)  r=12.5 cm</a:t>
            </a:r>
          </a:p>
        </p:txBody>
      </p:sp>
      <p:graphicFrame>
        <p:nvGraphicFramePr>
          <p:cNvPr id="56324" name="Object 7"/>
          <p:cNvGraphicFramePr>
            <a:graphicFrameLocks noChangeAspect="1"/>
          </p:cNvGraphicFramePr>
          <p:nvPr/>
        </p:nvGraphicFramePr>
        <p:xfrm>
          <a:off x="7132638" y="4481513"/>
          <a:ext cx="197643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Equation" r:id="rId4" imgW="914400" imgH="393700" progId="Equation.DSMT4">
                  <p:embed/>
                </p:oleObj>
              </mc:Choice>
              <mc:Fallback>
                <p:oleObj name="Equation" r:id="rId4" imgW="9144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638" y="4481513"/>
                        <a:ext cx="197643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1AACA57-F500-344B-BFB5-BE7323D3929D}" type="slidenum">
              <a:rPr kumimoji="0" lang="en-US" altLang="zh-CN" sz="1400"/>
              <a:pPr/>
              <a:t>40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8"/>
          <a:stretch>
            <a:fillRect/>
          </a:stretch>
        </p:blipFill>
        <p:spPr bwMode="auto">
          <a:xfrm>
            <a:off x="5292725" y="0"/>
            <a:ext cx="3851275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179388" y="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/>
            <a:r>
              <a:rPr lang="zh-CN" altLang="en-US" sz="2800" b="1">
                <a:solidFill>
                  <a:schemeClr val="accent2"/>
                </a:solidFill>
              </a:rPr>
              <a:t>解：</a:t>
            </a:r>
            <a:endParaRPr lang="zh-CN" alt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79388" y="549275"/>
            <a:ext cx="54721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latin typeface="Times New Roman" charset="0"/>
              </a:rPr>
              <a:t>(a)</a:t>
            </a:r>
            <a:r>
              <a:rPr lang="zh-CN" altLang="en-US" sz="2800" b="1">
                <a:latin typeface="Times New Roman" charset="0"/>
              </a:rPr>
              <a:t>穿过半径为</a:t>
            </a:r>
            <a:r>
              <a:rPr lang="en-US" altLang="zh-CN" sz="2800" b="1">
                <a:latin typeface="Times New Roman" charset="0"/>
              </a:rPr>
              <a:t>r (r&lt;R) </a:t>
            </a:r>
            <a:r>
              <a:rPr lang="zh-CN" altLang="en-US" sz="2800" b="1">
                <a:latin typeface="Times New Roman" charset="0"/>
              </a:rPr>
              <a:t>的圆面的磁通量为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250825" y="1484313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Times New Roman" charset="0"/>
              </a:rPr>
              <a:t>法拉第定律给出</a:t>
            </a:r>
          </a:p>
        </p:txBody>
      </p:sp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2555875" y="981075"/>
          <a:ext cx="1690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7" name="Equation" r:id="rId4" imgW="647700" imgH="228600" progId="Equation.DSMT4">
                  <p:embed/>
                </p:oleObj>
              </mc:Choice>
              <mc:Fallback>
                <p:oleObj name="Equation" r:id="rId4" imgW="6477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981075"/>
                        <a:ext cx="1690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250825" y="1916113"/>
          <a:ext cx="37369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8" name="Equation" r:id="rId6" imgW="1562100" imgH="393700" progId="Equation.DSMT4">
                  <p:embed/>
                </p:oleObj>
              </mc:Choice>
              <mc:Fallback>
                <p:oleObj name="Equation" r:id="rId6" imgW="15621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16113"/>
                        <a:ext cx="37369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4211638" y="1916113"/>
          <a:ext cx="1655762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9" name="Equation" r:id="rId8" imgW="736600" imgH="431800" progId="Equation.DSMT4">
                  <p:embed/>
                </p:oleObj>
              </mc:Choice>
              <mc:Fallback>
                <p:oleObj name="Equation" r:id="rId8" imgW="7366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16113"/>
                        <a:ext cx="1655762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179388" y="2997200"/>
            <a:ext cx="191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charset="0"/>
              </a:rPr>
              <a:t>对 </a:t>
            </a:r>
            <a:r>
              <a:rPr lang="en-US" altLang="zh-CN" sz="2800">
                <a:latin typeface="Times New Roman" charset="0"/>
              </a:rPr>
              <a:t>r=5.2 cm</a:t>
            </a:r>
          </a:p>
        </p:txBody>
      </p:sp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2362200" y="2852738"/>
          <a:ext cx="6781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0" name="Equation" r:id="rId10" imgW="3365500" imgH="431800" progId="Equation.DSMT4">
                  <p:embed/>
                </p:oleObj>
              </mc:Choice>
              <mc:Fallback>
                <p:oleObj name="Equation" r:id="rId10" imgW="33655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52738"/>
                        <a:ext cx="6781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107950" y="371633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b="1">
                <a:latin typeface="Times New Roman" charset="0"/>
              </a:rPr>
              <a:t>b) </a:t>
            </a:r>
            <a:r>
              <a:rPr lang="zh-CN" altLang="en-US" sz="2800" b="1">
                <a:latin typeface="Times New Roman" charset="0"/>
              </a:rPr>
              <a:t>当 </a:t>
            </a:r>
            <a:r>
              <a:rPr lang="en-US" altLang="zh-CN" sz="2800" b="1">
                <a:latin typeface="Times New Roman" charset="0"/>
              </a:rPr>
              <a:t>r&gt;R, </a:t>
            </a:r>
            <a:r>
              <a:rPr lang="zh-CN" altLang="en-US" sz="2800" b="1">
                <a:latin typeface="Times New Roman" charset="0"/>
              </a:rPr>
              <a:t>磁通量为 </a:t>
            </a:r>
          </a:p>
        </p:txBody>
      </p:sp>
      <p:graphicFrame>
        <p:nvGraphicFramePr>
          <p:cNvPr id="86030" name="Object 14"/>
          <p:cNvGraphicFramePr>
            <a:graphicFrameLocks noChangeAspect="1"/>
          </p:cNvGraphicFramePr>
          <p:nvPr/>
        </p:nvGraphicFramePr>
        <p:xfrm>
          <a:off x="3563938" y="3716338"/>
          <a:ext cx="19446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1" name="Equation" r:id="rId12" imgW="1524000" imgH="469900" progId="Equation.DSMT4">
                  <p:embed/>
                </p:oleObj>
              </mc:Choice>
              <mc:Fallback>
                <p:oleObj name="Equation" r:id="rId12" imgW="1524000" imgH="469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716338"/>
                        <a:ext cx="19446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827088" y="4221163"/>
          <a:ext cx="25400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2" name="Equation" r:id="rId14" imgW="1129810" imgH="469696" progId="Equation.DSMT4">
                  <p:embed/>
                </p:oleObj>
              </mc:Choice>
              <mc:Fallback>
                <p:oleObj name="Equation" r:id="rId14" imgW="1129810" imgH="46969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25400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Object 16"/>
          <p:cNvGraphicFramePr>
            <a:graphicFrameLocks noChangeAspect="1"/>
          </p:cNvGraphicFramePr>
          <p:nvPr/>
        </p:nvGraphicFramePr>
        <p:xfrm>
          <a:off x="395288" y="5157788"/>
          <a:ext cx="43402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3" name="Equation" r:id="rId16" imgW="1930400" imgH="533400" progId="Equation.DSMT4">
                  <p:embed/>
                </p:oleObj>
              </mc:Choice>
              <mc:Fallback>
                <p:oleObj name="Equation" r:id="rId16" imgW="1930400" imgH="533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57788"/>
                        <a:ext cx="43402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033" name="Picture 1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359275"/>
            <a:ext cx="3851275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9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B1C7B8E-4723-0143-BD8A-EE7B08AC273F}" type="slidenum">
              <a:rPr kumimoji="0" lang="en-US" altLang="zh-CN" sz="1400"/>
              <a:pPr/>
              <a:t>41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6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6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22" grpId="0"/>
      <p:bldP spid="860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3"/>
          <p:cNvSpPr txBox="1">
            <a:spLocks noChangeArrowheads="1"/>
          </p:cNvSpPr>
          <p:nvPr/>
        </p:nvSpPr>
        <p:spPr bwMode="auto">
          <a:xfrm>
            <a:off x="452438" y="0"/>
            <a:ext cx="8382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 dirty="0">
                <a:solidFill>
                  <a:srgbClr val="CC0000"/>
                </a:solidFill>
                <a:latin typeface="Times New Roman" charset="0"/>
              </a:rPr>
              <a:t>        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charset="0"/>
              </a:rPr>
              <a:t>例    </a:t>
            </a:r>
            <a:r>
              <a:rPr kumimoji="0" lang="zh-CN" altLang="en-US" sz="2800" b="1" dirty="0">
                <a:solidFill>
                  <a:srgbClr val="1C1C1C"/>
                </a:solidFill>
                <a:latin typeface="Times New Roman" charset="0"/>
              </a:rPr>
              <a:t>设有一半径为</a:t>
            </a:r>
            <a:r>
              <a:rPr kumimoji="0" lang="en-US" altLang="zh-CN" sz="2800" i="1" dirty="0">
                <a:solidFill>
                  <a:srgbClr val="1C1C1C"/>
                </a:solidFill>
                <a:latin typeface="Times New Roman" charset="0"/>
              </a:rPr>
              <a:t>R </a:t>
            </a:r>
            <a:r>
              <a:rPr kumimoji="0" lang="en-US" altLang="zh-CN" sz="2800" b="1" dirty="0">
                <a:solidFill>
                  <a:srgbClr val="1C1C1C"/>
                </a:solidFill>
                <a:latin typeface="Times New Roman" charset="0"/>
              </a:rPr>
              <a:t>,</a:t>
            </a:r>
            <a:r>
              <a:rPr kumimoji="0" lang="zh-CN" altLang="en-US" sz="2800" b="1" dirty="0">
                <a:solidFill>
                  <a:srgbClr val="1C1C1C"/>
                </a:solidFill>
                <a:latin typeface="Times New Roman" charset="0"/>
              </a:rPr>
              <a:t>高度为</a:t>
            </a:r>
            <a:r>
              <a:rPr kumimoji="0" lang="en-US" altLang="zh-CN" sz="2800" i="1" dirty="0">
                <a:solidFill>
                  <a:srgbClr val="1C1C1C"/>
                </a:solidFill>
                <a:latin typeface="Times New Roman" charset="0"/>
              </a:rPr>
              <a:t>h </a:t>
            </a:r>
            <a:r>
              <a:rPr kumimoji="0" lang="zh-CN" altLang="en-US" sz="2800" b="1" dirty="0">
                <a:solidFill>
                  <a:srgbClr val="1C1C1C"/>
                </a:solidFill>
                <a:latin typeface="Times New Roman" charset="0"/>
              </a:rPr>
              <a:t>的铝圆盘</a:t>
            </a:r>
            <a:r>
              <a:rPr kumimoji="0" lang="en-US" altLang="zh-CN" sz="2800" b="1" dirty="0">
                <a:solidFill>
                  <a:srgbClr val="1C1C1C"/>
                </a:solidFill>
                <a:latin typeface="Times New Roman" charset="0"/>
              </a:rPr>
              <a:t>, </a:t>
            </a:r>
            <a:r>
              <a:rPr kumimoji="0" lang="zh-CN" altLang="en-US" sz="2800" b="1" dirty="0">
                <a:solidFill>
                  <a:srgbClr val="1C1C1C"/>
                </a:solidFill>
                <a:latin typeface="Times New Roman" charset="0"/>
              </a:rPr>
              <a:t>其电导率为     </a:t>
            </a:r>
            <a:r>
              <a:rPr kumimoji="0" lang="en-US" altLang="zh-CN" sz="2800" b="1" dirty="0">
                <a:solidFill>
                  <a:srgbClr val="1C1C1C"/>
                </a:solidFill>
                <a:latin typeface="Times New Roman" charset="0"/>
              </a:rPr>
              <a:t>. </a:t>
            </a:r>
            <a:r>
              <a:rPr kumimoji="0" lang="zh-CN" altLang="en-US" sz="2800" b="1" dirty="0">
                <a:solidFill>
                  <a:srgbClr val="1C1C1C"/>
                </a:solidFill>
                <a:latin typeface="Times New Roman" charset="0"/>
              </a:rPr>
              <a:t>把圆盘放在磁感强度为     的均匀磁场中</a:t>
            </a:r>
            <a:r>
              <a:rPr kumimoji="0" lang="en-US" altLang="zh-CN" sz="2800" b="1" dirty="0">
                <a:solidFill>
                  <a:srgbClr val="1C1C1C"/>
                </a:solidFill>
                <a:latin typeface="Times New Roman" charset="0"/>
              </a:rPr>
              <a:t>, </a:t>
            </a:r>
            <a:r>
              <a:rPr kumimoji="0" lang="zh-CN" altLang="en-US" sz="2800" b="1" dirty="0">
                <a:solidFill>
                  <a:srgbClr val="1C1C1C"/>
                </a:solidFill>
                <a:latin typeface="Times New Roman" charset="0"/>
              </a:rPr>
              <a:t>磁场方向垂直盘面</a:t>
            </a:r>
            <a:r>
              <a:rPr kumimoji="0" lang="en-US" altLang="zh-CN" sz="2800" b="1" dirty="0">
                <a:solidFill>
                  <a:srgbClr val="1C1C1C"/>
                </a:solidFill>
                <a:latin typeface="Times New Roman" charset="0"/>
              </a:rPr>
              <a:t>.</a:t>
            </a:r>
            <a:r>
              <a:rPr kumimoji="0" lang="zh-CN" altLang="en-US" sz="2800" b="1" dirty="0">
                <a:solidFill>
                  <a:srgbClr val="1C1C1C"/>
                </a:solidFill>
                <a:latin typeface="Times New Roman" charset="0"/>
              </a:rPr>
              <a:t>设磁场随时间变化</a:t>
            </a:r>
            <a:r>
              <a:rPr kumimoji="0" lang="en-US" altLang="zh-CN" sz="2800" b="1" dirty="0">
                <a:solidFill>
                  <a:srgbClr val="1C1C1C"/>
                </a:solidFill>
                <a:latin typeface="Times New Roman" charset="0"/>
              </a:rPr>
              <a:t>,  </a:t>
            </a:r>
            <a:r>
              <a:rPr kumimoji="0" lang="zh-CN" altLang="en-US" sz="2800" b="1" dirty="0">
                <a:solidFill>
                  <a:srgbClr val="1C1C1C"/>
                </a:solidFill>
                <a:latin typeface="Times New Roman" charset="0"/>
              </a:rPr>
              <a:t>且                     为一常量</a:t>
            </a:r>
            <a:r>
              <a:rPr kumimoji="0" lang="en-US" altLang="zh-CN" sz="2800" b="1" dirty="0">
                <a:solidFill>
                  <a:srgbClr val="1C1C1C"/>
                </a:solidFill>
                <a:latin typeface="Times New Roman" charset="0"/>
              </a:rPr>
              <a:t>.</a:t>
            </a:r>
            <a:r>
              <a:rPr kumimoji="0" lang="zh-CN" altLang="en-US" sz="2800" b="1" dirty="0">
                <a:solidFill>
                  <a:srgbClr val="1C1C1C"/>
                </a:solidFill>
                <a:latin typeface="Times New Roman" charset="0"/>
              </a:rPr>
              <a:t>求盘内的感应电流值</a:t>
            </a:r>
            <a:r>
              <a:rPr kumimoji="0" lang="en-US" altLang="zh-CN" sz="2800" b="1" dirty="0">
                <a:solidFill>
                  <a:srgbClr val="1C1C1C"/>
                </a:solidFill>
                <a:latin typeface="Times New Roman" charset="0"/>
              </a:rPr>
              <a:t>.</a:t>
            </a:r>
            <a:r>
              <a:rPr kumimoji="0" lang="zh-CN" altLang="en-US" sz="2800" b="1" dirty="0">
                <a:solidFill>
                  <a:srgbClr val="1C1C1C"/>
                </a:solidFill>
                <a:latin typeface="Times New Roman" charset="0"/>
              </a:rPr>
              <a:t>（圆盘内感应电流自己的磁场略去不计）</a:t>
            </a:r>
          </a:p>
        </p:txBody>
      </p:sp>
      <p:graphicFrame>
        <p:nvGraphicFramePr>
          <p:cNvPr id="583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204592"/>
              </p:ext>
            </p:extLst>
          </p:nvPr>
        </p:nvGraphicFramePr>
        <p:xfrm>
          <a:off x="1196239" y="587119"/>
          <a:ext cx="580910" cy="21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5" name="公式" r:id="rId3" imgW="202936" imgH="177569" progId="Equation.3">
                  <p:embed/>
                </p:oleObj>
              </mc:Choice>
              <mc:Fallback>
                <p:oleObj name="公式" r:id="rId3" imgW="202936" imgH="1775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239" y="587119"/>
                        <a:ext cx="580910" cy="216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5"/>
          <p:cNvGraphicFramePr>
            <a:graphicFrameLocks noChangeAspect="1"/>
          </p:cNvGraphicFramePr>
          <p:nvPr/>
        </p:nvGraphicFramePr>
        <p:xfrm>
          <a:off x="5438775" y="381000"/>
          <a:ext cx="500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6" name="Equation" r:id="rId5" imgW="152334" imgH="190417" progId="Equation.3">
                  <p:embed/>
                </p:oleObj>
              </mc:Choice>
              <mc:Fallback>
                <p:oleObj name="Equation" r:id="rId5" imgW="152334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381000"/>
                        <a:ext cx="500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6"/>
          <p:cNvGraphicFramePr>
            <a:graphicFrameLocks noChangeAspect="1"/>
          </p:cNvGraphicFramePr>
          <p:nvPr/>
        </p:nvGraphicFramePr>
        <p:xfrm>
          <a:off x="6624638" y="838200"/>
          <a:ext cx="2057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7" name="Equation" r:id="rId7" imgW="634449" imgH="215713" progId="Equation.3">
                  <p:embed/>
                </p:oleObj>
              </mc:Choice>
              <mc:Fallback>
                <p:oleObj name="Equation" r:id="rId7" imgW="634449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838200"/>
                        <a:ext cx="20574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3" name="Group 7"/>
          <p:cNvGrpSpPr>
            <a:grpSpLocks/>
          </p:cNvGrpSpPr>
          <p:nvPr/>
        </p:nvGrpSpPr>
        <p:grpSpPr bwMode="auto">
          <a:xfrm>
            <a:off x="468313" y="2438400"/>
            <a:ext cx="3352800" cy="3124200"/>
            <a:chOff x="288" y="1920"/>
            <a:chExt cx="2112" cy="1968"/>
          </a:xfrm>
        </p:grpSpPr>
        <p:sp>
          <p:nvSpPr>
            <p:cNvPr id="58400" name="Rectangle 8"/>
            <p:cNvSpPr>
              <a:spLocks noChangeArrowheads="1"/>
            </p:cNvSpPr>
            <p:nvPr/>
          </p:nvSpPr>
          <p:spPr bwMode="auto">
            <a:xfrm>
              <a:off x="288" y="1920"/>
              <a:ext cx="2112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58401" name="Group 9"/>
            <p:cNvGrpSpPr>
              <a:grpSpLocks/>
            </p:cNvGrpSpPr>
            <p:nvPr/>
          </p:nvGrpSpPr>
          <p:grpSpPr bwMode="auto">
            <a:xfrm>
              <a:off x="480" y="2016"/>
              <a:ext cx="1863" cy="1776"/>
              <a:chOff x="480" y="2016"/>
              <a:chExt cx="1863" cy="1776"/>
            </a:xfrm>
          </p:grpSpPr>
          <p:sp>
            <p:nvSpPr>
              <p:cNvPr id="58402" name="Line 10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03" name="Oval 1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88" cy="768"/>
              </a:xfrm>
              <a:prstGeom prst="ellipse">
                <a:avLst/>
              </a:prstGeom>
              <a:gradFill rotWithShape="0">
                <a:gsLst>
                  <a:gs pos="0">
                    <a:srgbClr val="97831F"/>
                  </a:gs>
                  <a:gs pos="50000">
                    <a:srgbClr val="F9ECBB"/>
                  </a:gs>
                  <a:gs pos="100000">
                    <a:srgbClr val="97831F"/>
                  </a:gs>
                </a:gsLst>
                <a:lin ang="0" scaled="1"/>
              </a:gradFill>
              <a:ln w="28575">
                <a:solidFill>
                  <a:srgbClr val="AA7D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58404" name="Oval 12"/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1488" cy="768"/>
              </a:xfrm>
              <a:prstGeom prst="ellipse">
                <a:avLst/>
              </a:prstGeom>
              <a:gradFill rotWithShape="0">
                <a:gsLst>
                  <a:gs pos="0">
                    <a:srgbClr val="CDCD73"/>
                  </a:gs>
                  <a:gs pos="100000">
                    <a:schemeClr val="bg2"/>
                  </a:gs>
                </a:gsLst>
                <a:path path="rect">
                  <a:fillToRect t="100000" r="100000"/>
                </a:path>
              </a:gradFill>
              <a:ln w="28575">
                <a:solidFill>
                  <a:srgbClr val="AA7D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 sz="2800" b="1">
                  <a:solidFill>
                    <a:srgbClr val="C2AA68"/>
                  </a:solidFill>
                  <a:latin typeface="Times New Roman" charset="0"/>
                </a:endParaRPr>
              </a:p>
            </p:txBody>
          </p:sp>
          <p:sp>
            <p:nvSpPr>
              <p:cNvPr id="58405" name="Line 13"/>
              <p:cNvSpPr>
                <a:spLocks noChangeShapeType="1"/>
              </p:cNvSpPr>
              <p:nvPr/>
            </p:nvSpPr>
            <p:spPr bwMode="auto">
              <a:xfrm rot="-10494445">
                <a:off x="855" y="2360"/>
                <a:ext cx="336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8406" name="Object 14"/>
              <p:cNvGraphicFramePr>
                <a:graphicFrameLocks noChangeAspect="1"/>
              </p:cNvGraphicFramePr>
              <p:nvPr/>
            </p:nvGraphicFramePr>
            <p:xfrm>
              <a:off x="816" y="2496"/>
              <a:ext cx="22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08" name="Equation" r:id="rId9" imgW="215806" imgH="228501" progId="Equation.3">
                      <p:embed/>
                    </p:oleObj>
                  </mc:Choice>
                  <mc:Fallback>
                    <p:oleObj name="Equation" r:id="rId9" imgW="215806" imgH="228501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2496"/>
                            <a:ext cx="22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07" name="Line 15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08" name="Line 16"/>
              <p:cNvSpPr>
                <a:spLocks noChangeShapeType="1"/>
              </p:cNvSpPr>
              <p:nvPr/>
            </p:nvSpPr>
            <p:spPr bwMode="auto">
              <a:xfrm>
                <a:off x="1968" y="26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09" name="Line 17"/>
              <p:cNvSpPr>
                <a:spLocks noChangeShapeType="1"/>
              </p:cNvSpPr>
              <p:nvPr/>
            </p:nvSpPr>
            <p:spPr bwMode="auto">
              <a:xfrm flipV="1">
                <a:off x="1200" y="2016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58410" name="Object 18"/>
              <p:cNvGraphicFramePr>
                <a:graphicFrameLocks noChangeAspect="1"/>
              </p:cNvGraphicFramePr>
              <p:nvPr/>
            </p:nvGraphicFramePr>
            <p:xfrm>
              <a:off x="1296" y="3408"/>
              <a:ext cx="30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09" name="Equation" r:id="rId11" imgW="152334" imgH="190417" progId="Equation.3">
                      <p:embed/>
                    </p:oleObj>
                  </mc:Choice>
                  <mc:Fallback>
                    <p:oleObj name="Equation" r:id="rId11" imgW="152334" imgH="190417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3408"/>
                            <a:ext cx="307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11" name="Line 19"/>
              <p:cNvSpPr>
                <a:spLocks noChangeShapeType="1"/>
              </p:cNvSpPr>
              <p:nvPr/>
            </p:nvSpPr>
            <p:spPr bwMode="auto">
              <a:xfrm>
                <a:off x="1968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12" name="Line 20"/>
              <p:cNvSpPr>
                <a:spLocks noChangeShapeType="1"/>
              </p:cNvSpPr>
              <p:nvPr/>
            </p:nvSpPr>
            <p:spPr bwMode="auto">
              <a:xfrm>
                <a:off x="1968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13" name="Line 21"/>
              <p:cNvSpPr>
                <a:spLocks noChangeShapeType="1"/>
              </p:cNvSpPr>
              <p:nvPr/>
            </p:nvSpPr>
            <p:spPr bwMode="auto">
              <a:xfrm>
                <a:off x="2064" y="23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14" name="Line 22"/>
              <p:cNvSpPr>
                <a:spLocks noChangeShapeType="1"/>
              </p:cNvSpPr>
              <p:nvPr/>
            </p:nvSpPr>
            <p:spPr bwMode="auto">
              <a:xfrm flipV="1">
                <a:off x="2064" y="283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58415" name="Object 23"/>
              <p:cNvGraphicFramePr>
                <a:graphicFrameLocks noChangeAspect="1"/>
              </p:cNvGraphicFramePr>
              <p:nvPr/>
            </p:nvGraphicFramePr>
            <p:xfrm>
              <a:off x="2112" y="2592"/>
              <a:ext cx="231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10" name="Equation" r:id="rId13" imgW="126725" imgH="177415" progId="Equation.3">
                      <p:embed/>
                    </p:oleObj>
                  </mc:Choice>
                  <mc:Fallback>
                    <p:oleObj name="Equation" r:id="rId13" imgW="126725" imgH="177415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2592"/>
                            <a:ext cx="231" cy="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8374" name="Group 24"/>
          <p:cNvGrpSpPr>
            <a:grpSpLocks/>
          </p:cNvGrpSpPr>
          <p:nvPr/>
        </p:nvGrpSpPr>
        <p:grpSpPr bwMode="auto">
          <a:xfrm>
            <a:off x="5268913" y="1828800"/>
            <a:ext cx="3276600" cy="4038600"/>
            <a:chOff x="3264" y="1536"/>
            <a:chExt cx="2064" cy="2544"/>
          </a:xfrm>
        </p:grpSpPr>
        <p:grpSp>
          <p:nvGrpSpPr>
            <p:cNvPr id="58376" name="Group 25"/>
            <p:cNvGrpSpPr>
              <a:grpSpLocks/>
            </p:cNvGrpSpPr>
            <p:nvPr/>
          </p:nvGrpSpPr>
          <p:grpSpPr bwMode="auto">
            <a:xfrm>
              <a:off x="3504" y="1584"/>
              <a:ext cx="1776" cy="2405"/>
              <a:chOff x="3504" y="1584"/>
              <a:chExt cx="1776" cy="2405"/>
            </a:xfrm>
          </p:grpSpPr>
          <p:sp>
            <p:nvSpPr>
              <p:cNvPr id="58378" name="Line 26"/>
              <p:cNvSpPr>
                <a:spLocks noChangeShapeType="1"/>
              </p:cNvSpPr>
              <p:nvPr/>
            </p:nvSpPr>
            <p:spPr bwMode="auto">
              <a:xfrm flipV="1">
                <a:off x="4800" y="1781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379" name="Line 27"/>
              <p:cNvSpPr>
                <a:spLocks noChangeShapeType="1"/>
              </p:cNvSpPr>
              <p:nvPr/>
            </p:nvSpPr>
            <p:spPr bwMode="auto">
              <a:xfrm flipV="1">
                <a:off x="4656" y="1781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380" name="Rectangle 28"/>
              <p:cNvSpPr>
                <a:spLocks noChangeArrowheads="1"/>
              </p:cNvSpPr>
              <p:nvPr/>
            </p:nvSpPr>
            <p:spPr bwMode="auto">
              <a:xfrm>
                <a:off x="4656" y="1877"/>
                <a:ext cx="14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58381" name="Rectangle 29"/>
              <p:cNvSpPr>
                <a:spLocks noChangeArrowheads="1"/>
              </p:cNvSpPr>
              <p:nvPr/>
            </p:nvSpPr>
            <p:spPr bwMode="auto">
              <a:xfrm>
                <a:off x="3696" y="1877"/>
                <a:ext cx="14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grpSp>
            <p:nvGrpSpPr>
              <p:cNvPr id="58382" name="Group 30"/>
              <p:cNvGrpSpPr>
                <a:grpSpLocks/>
              </p:cNvGrpSpPr>
              <p:nvPr/>
            </p:nvGrpSpPr>
            <p:grpSpPr bwMode="auto">
              <a:xfrm>
                <a:off x="3504" y="2213"/>
                <a:ext cx="1680" cy="1776"/>
                <a:chOff x="3504" y="2213"/>
                <a:chExt cx="1680" cy="1776"/>
              </a:xfrm>
            </p:grpSpPr>
            <p:sp>
              <p:nvSpPr>
                <p:cNvPr id="58393" name="Line 31"/>
                <p:cNvSpPr>
                  <a:spLocks noChangeShapeType="1"/>
                </p:cNvSpPr>
                <p:nvPr/>
              </p:nvSpPr>
              <p:spPr bwMode="auto">
                <a:xfrm>
                  <a:off x="4272" y="3077"/>
                  <a:ext cx="371" cy="1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prstDash val="dash"/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8394" name="Object 32"/>
                <p:cNvGraphicFramePr>
                  <a:graphicFrameLocks noChangeAspect="1"/>
                </p:cNvGraphicFramePr>
                <p:nvPr/>
              </p:nvGraphicFramePr>
              <p:xfrm>
                <a:off x="4390" y="2837"/>
                <a:ext cx="170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511" name="公式" r:id="rId15" imgW="152202" imgH="177569" progId="Equation.3">
                        <p:embed/>
                      </p:oleObj>
                    </mc:Choice>
                    <mc:Fallback>
                      <p:oleObj name="公式" r:id="rId15" imgW="152202" imgH="177569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90" y="2837"/>
                              <a:ext cx="170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2857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8395" name="AutoShape 33"/>
                <p:cNvSpPr>
                  <a:spLocks noChangeArrowheads="1"/>
                </p:cNvSpPr>
                <p:nvPr/>
              </p:nvSpPr>
              <p:spPr bwMode="auto">
                <a:xfrm>
                  <a:off x="3696" y="2541"/>
                  <a:ext cx="1112" cy="111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6 w 21600"/>
                    <a:gd name="T25" fmla="*/ 3166 h 21600"/>
                    <a:gd name="T26" fmla="*/ 18434 w 21600"/>
                    <a:gd name="T27" fmla="*/ 18434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721" y="10800"/>
                      </a:moveTo>
                      <a:cubicBezTo>
                        <a:pt x="2721" y="15262"/>
                        <a:pt x="6338" y="18879"/>
                        <a:pt x="10800" y="18879"/>
                      </a:cubicBezTo>
                      <a:cubicBezTo>
                        <a:pt x="15262" y="18879"/>
                        <a:pt x="18879" y="15262"/>
                        <a:pt x="18879" y="10800"/>
                      </a:cubicBezTo>
                      <a:cubicBezTo>
                        <a:pt x="18879" y="6338"/>
                        <a:pt x="15262" y="2721"/>
                        <a:pt x="10800" y="2721"/>
                      </a:cubicBezTo>
                      <a:cubicBezTo>
                        <a:pt x="6338" y="2721"/>
                        <a:pt x="2721" y="6338"/>
                        <a:pt x="2721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6" name="Oval 34"/>
                <p:cNvSpPr>
                  <a:spLocks noChangeArrowheads="1"/>
                </p:cNvSpPr>
                <p:nvPr/>
              </p:nvSpPr>
              <p:spPr bwMode="auto">
                <a:xfrm>
                  <a:off x="3504" y="2309"/>
                  <a:ext cx="1488" cy="15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8397" name="Line 35"/>
                <p:cNvSpPr>
                  <a:spLocks noChangeShapeType="1"/>
                </p:cNvSpPr>
                <p:nvPr/>
              </p:nvSpPr>
              <p:spPr bwMode="auto">
                <a:xfrm>
                  <a:off x="4813" y="3077"/>
                  <a:ext cx="371" cy="1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prstDash val="dash"/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8398" name="Object 36"/>
                <p:cNvGraphicFramePr>
                  <a:graphicFrameLocks noChangeAspect="1"/>
                </p:cNvGraphicFramePr>
                <p:nvPr/>
              </p:nvGraphicFramePr>
              <p:xfrm>
                <a:off x="4752" y="2833"/>
                <a:ext cx="260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512" name="Equation" r:id="rId17" imgW="190335" imgH="177646" progId="Equation.3">
                        <p:embed/>
                      </p:oleObj>
                    </mc:Choice>
                    <mc:Fallback>
                      <p:oleObj name="Equation" r:id="rId17" imgW="190335" imgH="177646" progId="Equation.3">
                        <p:embed/>
                        <p:pic>
                          <p:nvPicPr>
                            <p:cNvPr id="0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2833"/>
                              <a:ext cx="260" cy="2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2857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8399" name="Line 37"/>
                <p:cNvSpPr>
                  <a:spLocks noChangeShapeType="1"/>
                </p:cNvSpPr>
                <p:nvPr/>
              </p:nvSpPr>
              <p:spPr bwMode="auto">
                <a:xfrm>
                  <a:off x="4272" y="2213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8383" name="Rectangle 38"/>
              <p:cNvSpPr>
                <a:spLocks noChangeArrowheads="1"/>
              </p:cNvSpPr>
              <p:nvPr/>
            </p:nvSpPr>
            <p:spPr bwMode="auto">
              <a:xfrm>
                <a:off x="3504" y="1877"/>
                <a:ext cx="14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58384" name="Line 39"/>
              <p:cNvSpPr>
                <a:spLocks noChangeShapeType="1"/>
              </p:cNvSpPr>
              <p:nvPr/>
            </p:nvSpPr>
            <p:spPr bwMode="auto">
              <a:xfrm>
                <a:off x="4272" y="1781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385" name="Line 40"/>
              <p:cNvSpPr>
                <a:spLocks noChangeShapeType="1"/>
              </p:cNvSpPr>
              <p:nvPr/>
            </p:nvSpPr>
            <p:spPr bwMode="auto">
              <a:xfrm>
                <a:off x="4272" y="1829"/>
                <a:ext cx="371" cy="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8386" name="Object 41"/>
              <p:cNvGraphicFramePr>
                <a:graphicFrameLocks noChangeAspect="1"/>
              </p:cNvGraphicFramePr>
              <p:nvPr/>
            </p:nvGraphicFramePr>
            <p:xfrm>
              <a:off x="4390" y="1589"/>
              <a:ext cx="170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13" name="公式" r:id="rId19" imgW="152202" imgH="177569" progId="Equation.3">
                      <p:embed/>
                    </p:oleObj>
                  </mc:Choice>
                  <mc:Fallback>
                    <p:oleObj name="公式" r:id="rId19" imgW="152202" imgH="177569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0" y="1589"/>
                            <a:ext cx="170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387" name="Line 42"/>
              <p:cNvSpPr>
                <a:spLocks noChangeShapeType="1"/>
              </p:cNvSpPr>
              <p:nvPr/>
            </p:nvSpPr>
            <p:spPr bwMode="auto">
              <a:xfrm>
                <a:off x="4833" y="1828"/>
                <a:ext cx="255" cy="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8388" name="Object 43"/>
              <p:cNvGraphicFramePr>
                <a:graphicFrameLocks noChangeAspect="1"/>
              </p:cNvGraphicFramePr>
              <p:nvPr/>
            </p:nvGraphicFramePr>
            <p:xfrm>
              <a:off x="4608" y="1584"/>
              <a:ext cx="260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14" name="Equation" r:id="rId20" imgW="190335" imgH="177646" progId="Equation.3">
                      <p:embed/>
                    </p:oleObj>
                  </mc:Choice>
                  <mc:Fallback>
                    <p:oleObj name="Equation" r:id="rId20" imgW="190335" imgH="177646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584"/>
                            <a:ext cx="260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389" name="Line 44"/>
              <p:cNvSpPr>
                <a:spLocks noChangeShapeType="1"/>
              </p:cNvSpPr>
              <p:nvPr/>
            </p:nvSpPr>
            <p:spPr bwMode="auto">
              <a:xfrm>
                <a:off x="4944" y="187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390" name="Line 45"/>
              <p:cNvSpPr>
                <a:spLocks noChangeShapeType="1"/>
              </p:cNvSpPr>
              <p:nvPr/>
            </p:nvSpPr>
            <p:spPr bwMode="auto">
              <a:xfrm>
                <a:off x="4944" y="20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391" name="Line 46"/>
              <p:cNvSpPr>
                <a:spLocks noChangeShapeType="1"/>
              </p:cNvSpPr>
              <p:nvPr/>
            </p:nvSpPr>
            <p:spPr bwMode="auto">
              <a:xfrm rot="5363083">
                <a:off x="4996" y="1969"/>
                <a:ext cx="185" cy="2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8392" name="Object 47"/>
              <p:cNvGraphicFramePr>
                <a:graphicFrameLocks noChangeAspect="1"/>
              </p:cNvGraphicFramePr>
              <p:nvPr/>
            </p:nvGraphicFramePr>
            <p:xfrm>
              <a:off x="5109" y="1829"/>
              <a:ext cx="17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15" name="Equation" r:id="rId21" imgW="126725" imgH="177415" progId="Equation.3">
                      <p:embed/>
                    </p:oleObj>
                  </mc:Choice>
                  <mc:Fallback>
                    <p:oleObj name="Equation" r:id="rId21" imgW="126725" imgH="177415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9" y="1829"/>
                            <a:ext cx="17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377" name="Rectangle 48"/>
            <p:cNvSpPr>
              <a:spLocks noChangeArrowheads="1"/>
            </p:cNvSpPr>
            <p:nvPr/>
          </p:nvSpPr>
          <p:spPr bwMode="auto">
            <a:xfrm>
              <a:off x="3264" y="1536"/>
              <a:ext cx="2064" cy="254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58375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D6A2B8F-D533-7D4D-B40E-8DDF56C6A715}" type="slidenum">
              <a:rPr kumimoji="0" lang="en-US" altLang="zh-CN" sz="1400"/>
              <a:pPr/>
              <a:t>42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2"/>
          <p:cNvGrpSpPr>
            <a:grpSpLocks/>
          </p:cNvGrpSpPr>
          <p:nvPr/>
        </p:nvGrpSpPr>
        <p:grpSpPr bwMode="auto">
          <a:xfrm>
            <a:off x="323850" y="15875"/>
            <a:ext cx="5043488" cy="1189038"/>
            <a:chOff x="183" y="442"/>
            <a:chExt cx="3177" cy="749"/>
          </a:xfrm>
        </p:grpSpPr>
        <p:sp>
          <p:nvSpPr>
            <p:cNvPr id="59438" name="Text Box 3"/>
            <p:cNvSpPr txBox="1">
              <a:spLocks noChangeArrowheads="1"/>
            </p:cNvSpPr>
            <p:nvPr/>
          </p:nvSpPr>
          <p:spPr bwMode="auto">
            <a:xfrm>
              <a:off x="183" y="480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  <a:latin typeface="Times New Roman" charset="0"/>
                </a:rPr>
                <a:t>已知</a:t>
              </a:r>
            </a:p>
          </p:txBody>
        </p:sp>
        <p:graphicFrame>
          <p:nvGraphicFramePr>
            <p:cNvPr id="59439" name="Object 4"/>
            <p:cNvGraphicFramePr>
              <a:graphicFrameLocks noChangeAspect="1"/>
            </p:cNvGraphicFramePr>
            <p:nvPr/>
          </p:nvGraphicFramePr>
          <p:xfrm>
            <a:off x="768" y="490"/>
            <a:ext cx="384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1" name="Equation" r:id="rId3" imgW="215713" imgH="203024" progId="Equation.3">
                    <p:embed/>
                  </p:oleObj>
                </mc:Choice>
                <mc:Fallback>
                  <p:oleObj name="Equation" r:id="rId3" imgW="215713" imgH="20302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490"/>
                          <a:ext cx="384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40" name="Object 5"/>
            <p:cNvGraphicFramePr>
              <a:graphicFrameLocks noChangeAspect="1"/>
            </p:cNvGraphicFramePr>
            <p:nvPr/>
          </p:nvGraphicFramePr>
          <p:xfrm>
            <a:off x="1200" y="502"/>
            <a:ext cx="33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2" name="Equation" r:id="rId5" imgW="190417" imgH="203112" progId="Equation.3">
                    <p:embed/>
                  </p:oleObj>
                </mc:Choice>
                <mc:Fallback>
                  <p:oleObj name="Equation" r:id="rId5" imgW="190417" imgH="2031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502"/>
                          <a:ext cx="33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41" name="Object 6"/>
            <p:cNvGraphicFramePr>
              <a:graphicFrameLocks noChangeAspect="1"/>
            </p:cNvGraphicFramePr>
            <p:nvPr/>
          </p:nvGraphicFramePr>
          <p:xfrm>
            <a:off x="1435" y="531"/>
            <a:ext cx="53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3" name="公式" r:id="rId7" imgW="304536" imgH="215713" progId="Equation.3">
                    <p:embed/>
                  </p:oleObj>
                </mc:Choice>
                <mc:Fallback>
                  <p:oleObj name="公式" r:id="rId7" imgW="304536" imgH="2157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531"/>
                          <a:ext cx="538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42" name="Object 7"/>
            <p:cNvGraphicFramePr>
              <a:graphicFrameLocks noChangeAspect="1"/>
            </p:cNvGraphicFramePr>
            <p:nvPr/>
          </p:nvGraphicFramePr>
          <p:xfrm>
            <a:off x="1872" y="442"/>
            <a:ext cx="398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4" name="Equation" r:id="rId9" imgW="215806" imgH="228501" progId="Equation.3">
                    <p:embed/>
                  </p:oleObj>
                </mc:Choice>
                <mc:Fallback>
                  <p:oleObj name="Equation" r:id="rId9" imgW="215806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442"/>
                          <a:ext cx="398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43" name="Object 8"/>
            <p:cNvGraphicFramePr>
              <a:graphicFrameLocks noChangeAspect="1"/>
            </p:cNvGraphicFramePr>
            <p:nvPr/>
          </p:nvGraphicFramePr>
          <p:xfrm>
            <a:off x="2223" y="477"/>
            <a:ext cx="1137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5" name="Equation" r:id="rId11" imgW="634449" imgH="215713" progId="Equation.3">
                    <p:embed/>
                  </p:oleObj>
                </mc:Choice>
                <mc:Fallback>
                  <p:oleObj name="Equation" r:id="rId11" imgW="634449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" y="477"/>
                          <a:ext cx="1137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44" name="Text Box 9"/>
            <p:cNvSpPr txBox="1">
              <a:spLocks noChangeArrowheads="1"/>
            </p:cNvSpPr>
            <p:nvPr/>
          </p:nvSpPr>
          <p:spPr bwMode="auto">
            <a:xfrm>
              <a:off x="231" y="864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  <a:latin typeface="Times New Roman" charset="0"/>
                </a:rPr>
                <a:t>求</a:t>
              </a:r>
            </a:p>
          </p:txBody>
        </p:sp>
        <p:graphicFrame>
          <p:nvGraphicFramePr>
            <p:cNvPr id="59445" name="Object 10"/>
            <p:cNvGraphicFramePr>
              <a:graphicFrameLocks noChangeAspect="1"/>
            </p:cNvGraphicFramePr>
            <p:nvPr/>
          </p:nvGraphicFramePr>
          <p:xfrm>
            <a:off x="807" y="864"/>
            <a:ext cx="2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6" name="Equation" r:id="rId13" imgW="126780" imgH="164814" progId="Equation.3">
                    <p:embed/>
                  </p:oleObj>
                </mc:Choice>
                <mc:Fallback>
                  <p:oleObj name="Equation" r:id="rId13" imgW="126780" imgH="16481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864"/>
                          <a:ext cx="22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00050" y="1295400"/>
            <a:ext cx="4419600" cy="955675"/>
            <a:chOff x="192" y="1318"/>
            <a:chExt cx="2784" cy="602"/>
          </a:xfrm>
        </p:grpSpPr>
        <p:sp>
          <p:nvSpPr>
            <p:cNvPr id="59433" name="Text Box 12"/>
            <p:cNvSpPr txBox="1">
              <a:spLocks noChangeArrowheads="1"/>
            </p:cNvSpPr>
            <p:nvPr/>
          </p:nvSpPr>
          <p:spPr bwMode="auto">
            <a:xfrm>
              <a:off x="192" y="1318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  <a:latin typeface="Times New Roman" charset="0"/>
                </a:rPr>
                <a:t>解</a:t>
              </a:r>
            </a:p>
          </p:txBody>
        </p:sp>
        <p:sp>
          <p:nvSpPr>
            <p:cNvPr id="59434" name="Text Box 13"/>
            <p:cNvSpPr txBox="1">
              <a:spLocks noChangeArrowheads="1"/>
            </p:cNvSpPr>
            <p:nvPr/>
          </p:nvSpPr>
          <p:spPr bwMode="auto">
            <a:xfrm>
              <a:off x="528" y="1318"/>
              <a:ext cx="244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如图取一半径为    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,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宽度为     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,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高度为    的圆环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.</a:t>
              </a:r>
            </a:p>
          </p:txBody>
        </p:sp>
        <p:graphicFrame>
          <p:nvGraphicFramePr>
            <p:cNvPr id="59435" name="Object 14"/>
            <p:cNvGraphicFramePr>
              <a:graphicFrameLocks noChangeAspect="1"/>
            </p:cNvGraphicFramePr>
            <p:nvPr/>
          </p:nvGraphicFramePr>
          <p:xfrm>
            <a:off x="2160" y="1366"/>
            <a:ext cx="23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7" name="Equation" r:id="rId15" imgW="114102" imgH="126780" progId="Equation.3">
                    <p:embed/>
                  </p:oleObj>
                </mc:Choice>
                <mc:Fallback>
                  <p:oleObj name="Equation" r:id="rId15" imgW="114102" imgH="1267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366"/>
                          <a:ext cx="23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36" name="Object 15"/>
            <p:cNvGraphicFramePr>
              <a:graphicFrameLocks noChangeAspect="1"/>
            </p:cNvGraphicFramePr>
            <p:nvPr/>
          </p:nvGraphicFramePr>
          <p:xfrm>
            <a:off x="765" y="1558"/>
            <a:ext cx="38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8" name="Equation" r:id="rId17" imgW="190335" imgH="177646" progId="Equation.3">
                    <p:embed/>
                  </p:oleObj>
                </mc:Choice>
                <mc:Fallback>
                  <p:oleObj name="Equation" r:id="rId17" imgW="190335" imgH="17764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1558"/>
                          <a:ext cx="38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37" name="Object 16"/>
            <p:cNvGraphicFramePr>
              <a:graphicFrameLocks noChangeAspect="1"/>
            </p:cNvGraphicFramePr>
            <p:nvPr/>
          </p:nvGraphicFramePr>
          <p:xfrm>
            <a:off x="1825" y="1558"/>
            <a:ext cx="33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9" name="Equation" r:id="rId19" imgW="164814" imgH="177492" progId="Equation.3">
                    <p:embed/>
                  </p:oleObj>
                </mc:Choice>
                <mc:Fallback>
                  <p:oleObj name="Equation" r:id="rId19" imgW="164814" imgH="17749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1558"/>
                          <a:ext cx="335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28625" y="2311400"/>
            <a:ext cx="4876800" cy="1600200"/>
            <a:chOff x="192" y="1872"/>
            <a:chExt cx="3120" cy="1038"/>
          </a:xfrm>
        </p:grpSpPr>
        <p:sp>
          <p:nvSpPr>
            <p:cNvPr id="59431" name="Text Box 18"/>
            <p:cNvSpPr txBox="1">
              <a:spLocks noChangeArrowheads="1"/>
            </p:cNvSpPr>
            <p:nvPr/>
          </p:nvSpPr>
          <p:spPr bwMode="auto">
            <a:xfrm>
              <a:off x="192" y="1872"/>
              <a:ext cx="3120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则圆环中的感生电动势的值为</a:t>
              </a:r>
            </a:p>
          </p:txBody>
        </p:sp>
        <p:graphicFrame>
          <p:nvGraphicFramePr>
            <p:cNvPr id="59432" name="Object 19"/>
            <p:cNvGraphicFramePr>
              <a:graphicFrameLocks noChangeAspect="1"/>
            </p:cNvGraphicFramePr>
            <p:nvPr/>
          </p:nvGraphicFramePr>
          <p:xfrm>
            <a:off x="325" y="2149"/>
            <a:ext cx="2855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00" name="Equation" r:id="rId21" imgW="1574800" imgH="419100" progId="Equation.DSMT4">
                    <p:embed/>
                  </p:oleObj>
                </mc:Choice>
                <mc:Fallback>
                  <p:oleObj name="Equation" r:id="rId21" imgW="1574800" imgH="4191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" y="2149"/>
                          <a:ext cx="2855" cy="7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905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7188" y="3822700"/>
            <a:ext cx="7031037" cy="1123950"/>
            <a:chOff x="144" y="2796"/>
            <a:chExt cx="4477" cy="756"/>
          </a:xfrm>
        </p:grpSpPr>
        <p:sp>
          <p:nvSpPr>
            <p:cNvPr id="59429" name="Text Box 21"/>
            <p:cNvSpPr txBox="1">
              <a:spLocks noChangeArrowheads="1"/>
            </p:cNvSpPr>
            <p:nvPr/>
          </p:nvSpPr>
          <p:spPr bwMode="auto">
            <a:xfrm>
              <a:off x="144" y="2937"/>
              <a:ext cx="18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代入已知条件得</a:t>
              </a:r>
            </a:p>
          </p:txBody>
        </p:sp>
        <p:graphicFrame>
          <p:nvGraphicFramePr>
            <p:cNvPr id="59430" name="Object 22"/>
            <p:cNvGraphicFramePr>
              <a:graphicFrameLocks noChangeAspect="1"/>
            </p:cNvGraphicFramePr>
            <p:nvPr/>
          </p:nvGraphicFramePr>
          <p:xfrm>
            <a:off x="2052" y="2796"/>
            <a:ext cx="2569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01" name="Equation" r:id="rId23" imgW="1282700" imgH="393700" progId="Equation.DSMT4">
                    <p:embed/>
                  </p:oleObj>
                </mc:Choice>
                <mc:Fallback>
                  <p:oleObj name="Equation" r:id="rId23" imgW="1282700" imgH="3937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2" y="2796"/>
                          <a:ext cx="2569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905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400050" y="4797425"/>
            <a:ext cx="3175000" cy="1104900"/>
            <a:chOff x="252" y="3022"/>
            <a:chExt cx="2000" cy="696"/>
          </a:xfrm>
        </p:grpSpPr>
        <p:sp>
          <p:nvSpPr>
            <p:cNvPr id="59427" name="Text Box 24"/>
            <p:cNvSpPr txBox="1">
              <a:spLocks noChangeArrowheads="1"/>
            </p:cNvSpPr>
            <p:nvPr/>
          </p:nvSpPr>
          <p:spPr bwMode="auto">
            <a:xfrm>
              <a:off x="252" y="3154"/>
              <a:ext cx="7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又</a:t>
              </a:r>
            </a:p>
          </p:txBody>
        </p:sp>
        <p:graphicFrame>
          <p:nvGraphicFramePr>
            <p:cNvPr id="59428" name="Object 25"/>
            <p:cNvGraphicFramePr>
              <a:graphicFrameLocks noChangeAspect="1"/>
            </p:cNvGraphicFramePr>
            <p:nvPr/>
          </p:nvGraphicFramePr>
          <p:xfrm>
            <a:off x="612" y="3022"/>
            <a:ext cx="1640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02" name="公式" r:id="rId25" imgW="1180588" imgH="558558" progId="Equation.3">
                    <p:embed/>
                  </p:oleObj>
                </mc:Choice>
                <mc:Fallback>
                  <p:oleObj name="公式" r:id="rId25" imgW="1180588" imgH="558558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022"/>
                          <a:ext cx="1640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4819650" y="4797425"/>
            <a:ext cx="3857625" cy="1074738"/>
            <a:chOff x="3036" y="3022"/>
            <a:chExt cx="2430" cy="677"/>
          </a:xfrm>
        </p:grpSpPr>
        <p:sp>
          <p:nvSpPr>
            <p:cNvPr id="59425" name="Text Box 27"/>
            <p:cNvSpPr txBox="1">
              <a:spLocks noChangeArrowheads="1"/>
            </p:cNvSpPr>
            <p:nvPr/>
          </p:nvSpPr>
          <p:spPr bwMode="auto">
            <a:xfrm>
              <a:off x="3036" y="3182"/>
              <a:ext cx="1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所以</a:t>
              </a:r>
            </a:p>
          </p:txBody>
        </p:sp>
        <p:graphicFrame>
          <p:nvGraphicFramePr>
            <p:cNvPr id="59426" name="Object 28"/>
            <p:cNvGraphicFramePr>
              <a:graphicFrameLocks noChangeAspect="1"/>
            </p:cNvGraphicFramePr>
            <p:nvPr/>
          </p:nvGraphicFramePr>
          <p:xfrm>
            <a:off x="3606" y="3022"/>
            <a:ext cx="1860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03" name="公式" r:id="rId27" imgW="1295400" imgH="558800" progId="Equation.3">
                    <p:embed/>
                  </p:oleObj>
                </mc:Choice>
                <mc:Fallback>
                  <p:oleObj name="公式" r:id="rId27" imgW="1295400" imgH="558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022"/>
                          <a:ext cx="1860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399" name="Group 29"/>
          <p:cNvGrpSpPr>
            <a:grpSpLocks/>
          </p:cNvGrpSpPr>
          <p:nvPr/>
        </p:nvGrpSpPr>
        <p:grpSpPr bwMode="auto">
          <a:xfrm>
            <a:off x="5429250" y="0"/>
            <a:ext cx="3214688" cy="3962400"/>
            <a:chOff x="3264" y="1536"/>
            <a:chExt cx="2064" cy="2544"/>
          </a:xfrm>
        </p:grpSpPr>
        <p:grpSp>
          <p:nvGrpSpPr>
            <p:cNvPr id="59401" name="Group 30"/>
            <p:cNvGrpSpPr>
              <a:grpSpLocks/>
            </p:cNvGrpSpPr>
            <p:nvPr/>
          </p:nvGrpSpPr>
          <p:grpSpPr bwMode="auto">
            <a:xfrm>
              <a:off x="3504" y="1584"/>
              <a:ext cx="1776" cy="2405"/>
              <a:chOff x="3504" y="1584"/>
              <a:chExt cx="1776" cy="2405"/>
            </a:xfrm>
          </p:grpSpPr>
          <p:sp>
            <p:nvSpPr>
              <p:cNvPr id="59403" name="Line 31"/>
              <p:cNvSpPr>
                <a:spLocks noChangeShapeType="1"/>
              </p:cNvSpPr>
              <p:nvPr/>
            </p:nvSpPr>
            <p:spPr bwMode="auto">
              <a:xfrm flipV="1">
                <a:off x="4800" y="1781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04" name="Line 32"/>
              <p:cNvSpPr>
                <a:spLocks noChangeShapeType="1"/>
              </p:cNvSpPr>
              <p:nvPr/>
            </p:nvSpPr>
            <p:spPr bwMode="auto">
              <a:xfrm flipV="1">
                <a:off x="4656" y="1781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05" name="Rectangle 33"/>
              <p:cNvSpPr>
                <a:spLocks noChangeArrowheads="1"/>
              </p:cNvSpPr>
              <p:nvPr/>
            </p:nvSpPr>
            <p:spPr bwMode="auto">
              <a:xfrm>
                <a:off x="4656" y="1877"/>
                <a:ext cx="14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59406" name="Rectangle 34"/>
              <p:cNvSpPr>
                <a:spLocks noChangeArrowheads="1"/>
              </p:cNvSpPr>
              <p:nvPr/>
            </p:nvSpPr>
            <p:spPr bwMode="auto">
              <a:xfrm>
                <a:off x="3696" y="1877"/>
                <a:ext cx="14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grpSp>
            <p:nvGrpSpPr>
              <p:cNvPr id="59407" name="Group 35"/>
              <p:cNvGrpSpPr>
                <a:grpSpLocks/>
              </p:cNvGrpSpPr>
              <p:nvPr/>
            </p:nvGrpSpPr>
            <p:grpSpPr bwMode="auto">
              <a:xfrm>
                <a:off x="3504" y="2213"/>
                <a:ext cx="1680" cy="1776"/>
                <a:chOff x="3504" y="2213"/>
                <a:chExt cx="1680" cy="1776"/>
              </a:xfrm>
            </p:grpSpPr>
            <p:sp>
              <p:nvSpPr>
                <p:cNvPr id="59418" name="Line 36"/>
                <p:cNvSpPr>
                  <a:spLocks noChangeShapeType="1"/>
                </p:cNvSpPr>
                <p:nvPr/>
              </p:nvSpPr>
              <p:spPr bwMode="auto">
                <a:xfrm>
                  <a:off x="4272" y="3077"/>
                  <a:ext cx="371" cy="1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prstDash val="dash"/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9419" name="Object 37"/>
                <p:cNvGraphicFramePr>
                  <a:graphicFrameLocks noChangeAspect="1"/>
                </p:cNvGraphicFramePr>
                <p:nvPr/>
              </p:nvGraphicFramePr>
              <p:xfrm>
                <a:off x="4390" y="2837"/>
                <a:ext cx="170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9604" name="公式" r:id="rId29" imgW="152202" imgH="177569" progId="Equation.3">
                        <p:embed/>
                      </p:oleObj>
                    </mc:Choice>
                    <mc:Fallback>
                      <p:oleObj name="公式" r:id="rId29" imgW="152202" imgH="177569" progId="Equation.3">
                        <p:embed/>
                        <p:pic>
                          <p:nvPicPr>
                            <p:cNvPr id="0" name="Object 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90" y="2837"/>
                              <a:ext cx="170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2857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9420" name="AutoShape 38"/>
                <p:cNvSpPr>
                  <a:spLocks noChangeArrowheads="1"/>
                </p:cNvSpPr>
                <p:nvPr/>
              </p:nvSpPr>
              <p:spPr bwMode="auto">
                <a:xfrm>
                  <a:off x="3696" y="2541"/>
                  <a:ext cx="1112" cy="111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6 w 21600"/>
                    <a:gd name="T25" fmla="*/ 3166 h 21600"/>
                    <a:gd name="T26" fmla="*/ 18434 w 21600"/>
                    <a:gd name="T27" fmla="*/ 18434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721" y="10800"/>
                      </a:moveTo>
                      <a:cubicBezTo>
                        <a:pt x="2721" y="15262"/>
                        <a:pt x="6338" y="18879"/>
                        <a:pt x="10800" y="18879"/>
                      </a:cubicBezTo>
                      <a:cubicBezTo>
                        <a:pt x="15262" y="18879"/>
                        <a:pt x="18879" y="15262"/>
                        <a:pt x="18879" y="10800"/>
                      </a:cubicBezTo>
                      <a:cubicBezTo>
                        <a:pt x="18879" y="6338"/>
                        <a:pt x="15262" y="2721"/>
                        <a:pt x="10800" y="2721"/>
                      </a:cubicBezTo>
                      <a:cubicBezTo>
                        <a:pt x="6338" y="2721"/>
                        <a:pt x="2721" y="6338"/>
                        <a:pt x="2721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21" name="Oval 39"/>
                <p:cNvSpPr>
                  <a:spLocks noChangeArrowheads="1"/>
                </p:cNvSpPr>
                <p:nvPr/>
              </p:nvSpPr>
              <p:spPr bwMode="auto">
                <a:xfrm>
                  <a:off x="3504" y="2309"/>
                  <a:ext cx="1488" cy="15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9422" name="Line 40"/>
                <p:cNvSpPr>
                  <a:spLocks noChangeShapeType="1"/>
                </p:cNvSpPr>
                <p:nvPr/>
              </p:nvSpPr>
              <p:spPr bwMode="auto">
                <a:xfrm>
                  <a:off x="4813" y="3077"/>
                  <a:ext cx="371" cy="1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prstDash val="dash"/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9423" name="Object 41"/>
                <p:cNvGraphicFramePr>
                  <a:graphicFrameLocks noChangeAspect="1"/>
                </p:cNvGraphicFramePr>
                <p:nvPr/>
              </p:nvGraphicFramePr>
              <p:xfrm>
                <a:off x="4752" y="2833"/>
                <a:ext cx="260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9605" name="Equation" r:id="rId31" imgW="190335" imgH="177646" progId="Equation.3">
                        <p:embed/>
                      </p:oleObj>
                    </mc:Choice>
                    <mc:Fallback>
                      <p:oleObj name="Equation" r:id="rId31" imgW="190335" imgH="177646" progId="Equation.3">
                        <p:embed/>
                        <p:pic>
                          <p:nvPicPr>
                            <p:cNvPr id="0" name="Object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2833"/>
                              <a:ext cx="260" cy="2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2857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9424" name="Line 42"/>
                <p:cNvSpPr>
                  <a:spLocks noChangeShapeType="1"/>
                </p:cNvSpPr>
                <p:nvPr/>
              </p:nvSpPr>
              <p:spPr bwMode="auto">
                <a:xfrm>
                  <a:off x="4272" y="2213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9408" name="Rectangle 43"/>
              <p:cNvSpPr>
                <a:spLocks noChangeArrowheads="1"/>
              </p:cNvSpPr>
              <p:nvPr/>
            </p:nvSpPr>
            <p:spPr bwMode="auto">
              <a:xfrm>
                <a:off x="3504" y="1877"/>
                <a:ext cx="14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59409" name="Line 44"/>
              <p:cNvSpPr>
                <a:spLocks noChangeShapeType="1"/>
              </p:cNvSpPr>
              <p:nvPr/>
            </p:nvSpPr>
            <p:spPr bwMode="auto">
              <a:xfrm>
                <a:off x="4272" y="1781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0" name="Line 45"/>
              <p:cNvSpPr>
                <a:spLocks noChangeShapeType="1"/>
              </p:cNvSpPr>
              <p:nvPr/>
            </p:nvSpPr>
            <p:spPr bwMode="auto">
              <a:xfrm>
                <a:off x="4272" y="1829"/>
                <a:ext cx="371" cy="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411" name="Object 46"/>
              <p:cNvGraphicFramePr>
                <a:graphicFrameLocks noChangeAspect="1"/>
              </p:cNvGraphicFramePr>
              <p:nvPr/>
            </p:nvGraphicFramePr>
            <p:xfrm>
              <a:off x="4390" y="1589"/>
              <a:ext cx="170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606" name="公式" r:id="rId33" imgW="152202" imgH="177569" progId="Equation.3">
                      <p:embed/>
                    </p:oleObj>
                  </mc:Choice>
                  <mc:Fallback>
                    <p:oleObj name="公式" r:id="rId33" imgW="152202" imgH="177569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0" y="1589"/>
                            <a:ext cx="170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12" name="Line 47"/>
              <p:cNvSpPr>
                <a:spLocks noChangeShapeType="1"/>
              </p:cNvSpPr>
              <p:nvPr/>
            </p:nvSpPr>
            <p:spPr bwMode="auto">
              <a:xfrm>
                <a:off x="4833" y="1828"/>
                <a:ext cx="255" cy="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413" name="Object 48"/>
              <p:cNvGraphicFramePr>
                <a:graphicFrameLocks noChangeAspect="1"/>
              </p:cNvGraphicFramePr>
              <p:nvPr/>
            </p:nvGraphicFramePr>
            <p:xfrm>
              <a:off x="4608" y="1584"/>
              <a:ext cx="260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607" name="Equation" r:id="rId34" imgW="190335" imgH="177646" progId="Equation.3">
                      <p:embed/>
                    </p:oleObj>
                  </mc:Choice>
                  <mc:Fallback>
                    <p:oleObj name="Equation" r:id="rId34" imgW="190335" imgH="177646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584"/>
                            <a:ext cx="260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14" name="Line 49"/>
              <p:cNvSpPr>
                <a:spLocks noChangeShapeType="1"/>
              </p:cNvSpPr>
              <p:nvPr/>
            </p:nvSpPr>
            <p:spPr bwMode="auto">
              <a:xfrm>
                <a:off x="4944" y="187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5" name="Line 50"/>
              <p:cNvSpPr>
                <a:spLocks noChangeShapeType="1"/>
              </p:cNvSpPr>
              <p:nvPr/>
            </p:nvSpPr>
            <p:spPr bwMode="auto">
              <a:xfrm>
                <a:off x="4944" y="20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6" name="Line 51"/>
              <p:cNvSpPr>
                <a:spLocks noChangeShapeType="1"/>
              </p:cNvSpPr>
              <p:nvPr/>
            </p:nvSpPr>
            <p:spPr bwMode="auto">
              <a:xfrm rot="5363083">
                <a:off x="4996" y="1969"/>
                <a:ext cx="185" cy="2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417" name="Object 52"/>
              <p:cNvGraphicFramePr>
                <a:graphicFrameLocks noChangeAspect="1"/>
              </p:cNvGraphicFramePr>
              <p:nvPr/>
            </p:nvGraphicFramePr>
            <p:xfrm>
              <a:off x="5109" y="1829"/>
              <a:ext cx="17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608" name="Equation" r:id="rId35" imgW="126725" imgH="177415" progId="Equation.3">
                      <p:embed/>
                    </p:oleObj>
                  </mc:Choice>
                  <mc:Fallback>
                    <p:oleObj name="Equation" r:id="rId35" imgW="126725" imgH="177415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9" y="1829"/>
                            <a:ext cx="17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9402" name="Rectangle 53"/>
            <p:cNvSpPr>
              <a:spLocks noChangeArrowheads="1"/>
            </p:cNvSpPr>
            <p:nvPr/>
          </p:nvSpPr>
          <p:spPr bwMode="auto">
            <a:xfrm>
              <a:off x="3264" y="1536"/>
              <a:ext cx="2064" cy="254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5940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254F693-2BF8-7B48-AE42-446E21D7C497}" type="slidenum">
              <a:rPr kumimoji="0" lang="en-US" altLang="zh-CN" sz="1400"/>
              <a:pPr/>
              <a:t>43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55650" y="0"/>
            <a:ext cx="3657600" cy="1798638"/>
            <a:chOff x="476" y="0"/>
            <a:chExt cx="2304" cy="1133"/>
          </a:xfrm>
        </p:grpSpPr>
        <p:graphicFrame>
          <p:nvGraphicFramePr>
            <p:cNvPr id="60448" name="Object 3"/>
            <p:cNvGraphicFramePr>
              <a:graphicFrameLocks noChangeAspect="1"/>
            </p:cNvGraphicFramePr>
            <p:nvPr/>
          </p:nvGraphicFramePr>
          <p:xfrm>
            <a:off x="567" y="300"/>
            <a:ext cx="2187" cy="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15" name="公式" r:id="rId3" imgW="1295400" imgH="558800" progId="Equation.3">
                    <p:embed/>
                  </p:oleObj>
                </mc:Choice>
                <mc:Fallback>
                  <p:oleObj name="公式" r:id="rId3" imgW="1295400" imgH="558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00"/>
                          <a:ext cx="2187" cy="8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9" name="Text Box 4"/>
            <p:cNvSpPr txBox="1">
              <a:spLocks noChangeArrowheads="1"/>
            </p:cNvSpPr>
            <p:nvPr/>
          </p:nvSpPr>
          <p:spPr bwMode="auto">
            <a:xfrm>
              <a:off x="476" y="0"/>
              <a:ext cx="2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由计算得圆环中电流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23850" y="1981200"/>
            <a:ext cx="4540250" cy="1736725"/>
            <a:chOff x="204" y="1248"/>
            <a:chExt cx="2860" cy="1094"/>
          </a:xfrm>
        </p:grpSpPr>
        <p:sp>
          <p:nvSpPr>
            <p:cNvPr id="60446" name="Text Box 6"/>
            <p:cNvSpPr txBox="1">
              <a:spLocks noChangeArrowheads="1"/>
            </p:cNvSpPr>
            <p:nvPr/>
          </p:nvSpPr>
          <p:spPr bwMode="auto">
            <a:xfrm>
              <a:off x="236" y="1248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于是圆盘中的感应电流为</a:t>
              </a:r>
            </a:p>
          </p:txBody>
        </p:sp>
        <p:graphicFrame>
          <p:nvGraphicFramePr>
            <p:cNvPr id="60447" name="Object 7"/>
            <p:cNvGraphicFramePr>
              <a:graphicFrameLocks noChangeAspect="1"/>
            </p:cNvGraphicFramePr>
            <p:nvPr/>
          </p:nvGraphicFramePr>
          <p:xfrm>
            <a:off x="204" y="1616"/>
            <a:ext cx="2860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16" name="公式" r:id="rId5" imgW="1943100" imgH="558800" progId="Equation.3">
                    <p:embed/>
                  </p:oleObj>
                </mc:Choice>
                <mc:Fallback>
                  <p:oleObj name="公式" r:id="rId5" imgW="1943100" imgH="558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616"/>
                          <a:ext cx="2860" cy="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755650" y="3573463"/>
          <a:ext cx="26638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7" name="公式" r:id="rId7" imgW="990600" imgH="558800" progId="Equation.3">
                  <p:embed/>
                </p:oleObj>
              </mc:Choice>
              <mc:Fallback>
                <p:oleObj name="公式" r:id="rId7" imgW="9906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73463"/>
                        <a:ext cx="26638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0" name="Group 9"/>
          <p:cNvGrpSpPr>
            <a:grpSpLocks/>
          </p:cNvGrpSpPr>
          <p:nvPr/>
        </p:nvGrpSpPr>
        <p:grpSpPr bwMode="auto">
          <a:xfrm>
            <a:off x="5175250" y="152400"/>
            <a:ext cx="3276600" cy="4038600"/>
            <a:chOff x="3264" y="1536"/>
            <a:chExt cx="2064" cy="2544"/>
          </a:xfrm>
        </p:grpSpPr>
        <p:grpSp>
          <p:nvGrpSpPr>
            <p:cNvPr id="60422" name="Group 10"/>
            <p:cNvGrpSpPr>
              <a:grpSpLocks/>
            </p:cNvGrpSpPr>
            <p:nvPr/>
          </p:nvGrpSpPr>
          <p:grpSpPr bwMode="auto">
            <a:xfrm>
              <a:off x="3504" y="1584"/>
              <a:ext cx="1776" cy="2405"/>
              <a:chOff x="3504" y="1584"/>
              <a:chExt cx="1776" cy="2405"/>
            </a:xfrm>
          </p:grpSpPr>
          <p:sp>
            <p:nvSpPr>
              <p:cNvPr id="60424" name="Line 11"/>
              <p:cNvSpPr>
                <a:spLocks noChangeShapeType="1"/>
              </p:cNvSpPr>
              <p:nvPr/>
            </p:nvSpPr>
            <p:spPr bwMode="auto">
              <a:xfrm flipV="1">
                <a:off x="4800" y="1781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425" name="Line 12"/>
              <p:cNvSpPr>
                <a:spLocks noChangeShapeType="1"/>
              </p:cNvSpPr>
              <p:nvPr/>
            </p:nvSpPr>
            <p:spPr bwMode="auto">
              <a:xfrm flipV="1">
                <a:off x="4656" y="1781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426" name="Rectangle 13"/>
              <p:cNvSpPr>
                <a:spLocks noChangeArrowheads="1"/>
              </p:cNvSpPr>
              <p:nvPr/>
            </p:nvSpPr>
            <p:spPr bwMode="auto">
              <a:xfrm>
                <a:off x="4656" y="1877"/>
                <a:ext cx="14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60427" name="Rectangle 14"/>
              <p:cNvSpPr>
                <a:spLocks noChangeArrowheads="1"/>
              </p:cNvSpPr>
              <p:nvPr/>
            </p:nvSpPr>
            <p:spPr bwMode="auto">
              <a:xfrm>
                <a:off x="3696" y="1877"/>
                <a:ext cx="14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grpSp>
            <p:nvGrpSpPr>
              <p:cNvPr id="60428" name="Group 15"/>
              <p:cNvGrpSpPr>
                <a:grpSpLocks/>
              </p:cNvGrpSpPr>
              <p:nvPr/>
            </p:nvGrpSpPr>
            <p:grpSpPr bwMode="auto">
              <a:xfrm>
                <a:off x="3504" y="2213"/>
                <a:ext cx="1680" cy="1776"/>
                <a:chOff x="3504" y="2213"/>
                <a:chExt cx="1680" cy="1776"/>
              </a:xfrm>
            </p:grpSpPr>
            <p:sp>
              <p:nvSpPr>
                <p:cNvPr id="60439" name="Line 16"/>
                <p:cNvSpPr>
                  <a:spLocks noChangeShapeType="1"/>
                </p:cNvSpPr>
                <p:nvPr/>
              </p:nvSpPr>
              <p:spPr bwMode="auto">
                <a:xfrm>
                  <a:off x="4272" y="3077"/>
                  <a:ext cx="371" cy="1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prstDash val="dash"/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0440" name="Object 17"/>
                <p:cNvGraphicFramePr>
                  <a:graphicFrameLocks noChangeAspect="1"/>
                </p:cNvGraphicFramePr>
                <p:nvPr/>
              </p:nvGraphicFramePr>
              <p:xfrm>
                <a:off x="4390" y="2837"/>
                <a:ext cx="170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518" name="公式" r:id="rId9" imgW="152202" imgH="177569" progId="Equation.3">
                        <p:embed/>
                      </p:oleObj>
                    </mc:Choice>
                    <mc:Fallback>
                      <p:oleObj name="公式" r:id="rId9" imgW="152202" imgH="177569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90" y="2837"/>
                              <a:ext cx="170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2857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0441" name="AutoShape 18"/>
                <p:cNvSpPr>
                  <a:spLocks noChangeArrowheads="1"/>
                </p:cNvSpPr>
                <p:nvPr/>
              </p:nvSpPr>
              <p:spPr bwMode="auto">
                <a:xfrm>
                  <a:off x="3696" y="2541"/>
                  <a:ext cx="1112" cy="111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6 w 21600"/>
                    <a:gd name="T25" fmla="*/ 3166 h 21600"/>
                    <a:gd name="T26" fmla="*/ 18434 w 21600"/>
                    <a:gd name="T27" fmla="*/ 18434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721" y="10800"/>
                      </a:moveTo>
                      <a:cubicBezTo>
                        <a:pt x="2721" y="15262"/>
                        <a:pt x="6338" y="18879"/>
                        <a:pt x="10800" y="18879"/>
                      </a:cubicBezTo>
                      <a:cubicBezTo>
                        <a:pt x="15262" y="18879"/>
                        <a:pt x="18879" y="15262"/>
                        <a:pt x="18879" y="10800"/>
                      </a:cubicBezTo>
                      <a:cubicBezTo>
                        <a:pt x="18879" y="6338"/>
                        <a:pt x="15262" y="2721"/>
                        <a:pt x="10800" y="2721"/>
                      </a:cubicBezTo>
                      <a:cubicBezTo>
                        <a:pt x="6338" y="2721"/>
                        <a:pt x="2721" y="6338"/>
                        <a:pt x="2721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42" name="Oval 19"/>
                <p:cNvSpPr>
                  <a:spLocks noChangeArrowheads="1"/>
                </p:cNvSpPr>
                <p:nvPr/>
              </p:nvSpPr>
              <p:spPr bwMode="auto">
                <a:xfrm>
                  <a:off x="3504" y="2309"/>
                  <a:ext cx="1488" cy="15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0443" name="Line 20"/>
                <p:cNvSpPr>
                  <a:spLocks noChangeShapeType="1"/>
                </p:cNvSpPr>
                <p:nvPr/>
              </p:nvSpPr>
              <p:spPr bwMode="auto">
                <a:xfrm>
                  <a:off x="4813" y="3077"/>
                  <a:ext cx="371" cy="1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prstDash val="dash"/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0444" name="Object 21"/>
                <p:cNvGraphicFramePr>
                  <a:graphicFrameLocks noChangeAspect="1"/>
                </p:cNvGraphicFramePr>
                <p:nvPr/>
              </p:nvGraphicFramePr>
              <p:xfrm>
                <a:off x="4752" y="2833"/>
                <a:ext cx="260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519" name="Equation" r:id="rId11" imgW="190335" imgH="177646" progId="Equation.3">
                        <p:embed/>
                      </p:oleObj>
                    </mc:Choice>
                    <mc:Fallback>
                      <p:oleObj name="Equation" r:id="rId11" imgW="190335" imgH="177646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2833"/>
                              <a:ext cx="260" cy="2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2857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0445" name="Line 22"/>
                <p:cNvSpPr>
                  <a:spLocks noChangeShapeType="1"/>
                </p:cNvSpPr>
                <p:nvPr/>
              </p:nvSpPr>
              <p:spPr bwMode="auto">
                <a:xfrm>
                  <a:off x="4272" y="2213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0429" name="Rectangle 23"/>
              <p:cNvSpPr>
                <a:spLocks noChangeArrowheads="1"/>
              </p:cNvSpPr>
              <p:nvPr/>
            </p:nvSpPr>
            <p:spPr bwMode="auto">
              <a:xfrm>
                <a:off x="3504" y="1877"/>
                <a:ext cx="1488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60430" name="Line 24"/>
              <p:cNvSpPr>
                <a:spLocks noChangeShapeType="1"/>
              </p:cNvSpPr>
              <p:nvPr/>
            </p:nvSpPr>
            <p:spPr bwMode="auto">
              <a:xfrm>
                <a:off x="4272" y="1781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431" name="Line 25"/>
              <p:cNvSpPr>
                <a:spLocks noChangeShapeType="1"/>
              </p:cNvSpPr>
              <p:nvPr/>
            </p:nvSpPr>
            <p:spPr bwMode="auto">
              <a:xfrm>
                <a:off x="4272" y="1829"/>
                <a:ext cx="371" cy="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0432" name="Object 26"/>
              <p:cNvGraphicFramePr>
                <a:graphicFrameLocks noChangeAspect="1"/>
              </p:cNvGraphicFramePr>
              <p:nvPr/>
            </p:nvGraphicFramePr>
            <p:xfrm>
              <a:off x="4390" y="1589"/>
              <a:ext cx="170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520" name="公式" r:id="rId13" imgW="152202" imgH="177569" progId="Equation.3">
                      <p:embed/>
                    </p:oleObj>
                  </mc:Choice>
                  <mc:Fallback>
                    <p:oleObj name="公式" r:id="rId13" imgW="152202" imgH="177569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0" y="1589"/>
                            <a:ext cx="170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433" name="Line 27"/>
              <p:cNvSpPr>
                <a:spLocks noChangeShapeType="1"/>
              </p:cNvSpPr>
              <p:nvPr/>
            </p:nvSpPr>
            <p:spPr bwMode="auto">
              <a:xfrm>
                <a:off x="4833" y="1828"/>
                <a:ext cx="255" cy="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0434" name="Object 28"/>
              <p:cNvGraphicFramePr>
                <a:graphicFrameLocks noChangeAspect="1"/>
              </p:cNvGraphicFramePr>
              <p:nvPr/>
            </p:nvGraphicFramePr>
            <p:xfrm>
              <a:off x="4608" y="1584"/>
              <a:ext cx="260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521" name="Equation" r:id="rId14" imgW="190335" imgH="177646" progId="Equation.3">
                      <p:embed/>
                    </p:oleObj>
                  </mc:Choice>
                  <mc:Fallback>
                    <p:oleObj name="Equation" r:id="rId14" imgW="190335" imgH="177646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584"/>
                            <a:ext cx="260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435" name="Line 29"/>
              <p:cNvSpPr>
                <a:spLocks noChangeShapeType="1"/>
              </p:cNvSpPr>
              <p:nvPr/>
            </p:nvSpPr>
            <p:spPr bwMode="auto">
              <a:xfrm>
                <a:off x="4944" y="187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436" name="Line 30"/>
              <p:cNvSpPr>
                <a:spLocks noChangeShapeType="1"/>
              </p:cNvSpPr>
              <p:nvPr/>
            </p:nvSpPr>
            <p:spPr bwMode="auto">
              <a:xfrm>
                <a:off x="4944" y="20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437" name="Line 31"/>
              <p:cNvSpPr>
                <a:spLocks noChangeShapeType="1"/>
              </p:cNvSpPr>
              <p:nvPr/>
            </p:nvSpPr>
            <p:spPr bwMode="auto">
              <a:xfrm rot="5363083">
                <a:off x="4996" y="1969"/>
                <a:ext cx="185" cy="2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0438" name="Object 32"/>
              <p:cNvGraphicFramePr>
                <a:graphicFrameLocks noChangeAspect="1"/>
              </p:cNvGraphicFramePr>
              <p:nvPr/>
            </p:nvGraphicFramePr>
            <p:xfrm>
              <a:off x="5109" y="1829"/>
              <a:ext cx="17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522" name="Equation" r:id="rId15" imgW="126725" imgH="177415" progId="Equation.3">
                      <p:embed/>
                    </p:oleObj>
                  </mc:Choice>
                  <mc:Fallback>
                    <p:oleObj name="Equation" r:id="rId15" imgW="126725" imgH="177415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9" y="1829"/>
                            <a:ext cx="17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0423" name="Rectangle 33"/>
            <p:cNvSpPr>
              <a:spLocks noChangeArrowheads="1"/>
            </p:cNvSpPr>
            <p:nvPr/>
          </p:nvSpPr>
          <p:spPr bwMode="auto">
            <a:xfrm>
              <a:off x="3264" y="1536"/>
              <a:ext cx="2064" cy="254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60421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A749D27-4011-8D4F-B9BB-4882E7913A51}" type="slidenum">
              <a:rPr kumimoji="0" lang="en-US" altLang="zh-CN" sz="1400"/>
              <a:pPr/>
              <a:t>44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4"/>
          <p:cNvSpPr txBox="1">
            <a:spLocks noChangeArrowheads="1"/>
          </p:cNvSpPr>
          <p:nvPr/>
        </p:nvSpPr>
        <p:spPr bwMode="auto">
          <a:xfrm>
            <a:off x="755650" y="0"/>
            <a:ext cx="7561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800" b="1"/>
              <a:t>一般情形，总电场是静电场与蜗旋电场之和。</a:t>
            </a:r>
          </a:p>
        </p:txBody>
      </p:sp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2195513" y="549275"/>
          <a:ext cx="4392612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Equation" r:id="rId3" imgW="1447800" imgH="685800" progId="Equation.DSMT4">
                  <p:embed/>
                </p:oleObj>
              </mc:Choice>
              <mc:Fallback>
                <p:oleObj name="Equation" r:id="rId3" imgW="14478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49275"/>
                        <a:ext cx="4392612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827088" y="2663825"/>
            <a:ext cx="7854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800" b="1"/>
              <a:t>如果感应电动势包括动生电动势和感生电动势，则总的感应电动势为</a:t>
            </a:r>
          </a:p>
        </p:txBody>
      </p:sp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1547813" y="3671888"/>
          <a:ext cx="639762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Equation" r:id="rId5" imgW="1727200" imgH="660400" progId="Equation.DSMT4">
                  <p:embed/>
                </p:oleObj>
              </mc:Choice>
              <mc:Fallback>
                <p:oleObj name="Equation" r:id="rId5" imgW="1727200" imgH="660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71888"/>
                        <a:ext cx="6397625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E53C4FB-6245-1847-92E0-2585BFCB26F8}" type="slidenum">
              <a:rPr kumimoji="0" lang="en-US" altLang="zh-CN" sz="1400"/>
              <a:pPr/>
              <a:t>45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6"/>
          <p:cNvSpPr>
            <a:spLocks noChangeArrowheads="1"/>
          </p:cNvSpPr>
          <p:nvPr/>
        </p:nvSpPr>
        <p:spPr bwMode="auto">
          <a:xfrm>
            <a:off x="2843213" y="0"/>
            <a:ext cx="2908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/>
              <a:t>6.3 </a:t>
            </a:r>
            <a:r>
              <a:rPr lang="zh-CN" altLang="en-US" sz="3600" b="1"/>
              <a:t>自感</a:t>
            </a:r>
            <a:r>
              <a:rPr lang="en-US" altLang="zh-CN" sz="3600" b="1"/>
              <a:t>,</a:t>
            </a:r>
            <a:r>
              <a:rPr lang="zh-CN" altLang="en-US" sz="3600" b="1"/>
              <a:t>互感</a:t>
            </a:r>
          </a:p>
        </p:txBody>
      </p:sp>
      <p:sp>
        <p:nvSpPr>
          <p:cNvPr id="62466" name="Text Box 7"/>
          <p:cNvSpPr txBox="1">
            <a:spLocks noChangeArrowheads="1"/>
          </p:cNvSpPr>
          <p:nvPr/>
        </p:nvSpPr>
        <p:spPr bwMode="auto">
          <a:xfrm>
            <a:off x="152400" y="54927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  <a:latin typeface="宋体" charset="0"/>
              </a:rPr>
              <a:t>I</a:t>
            </a:r>
            <a:r>
              <a:rPr lang="en-US" altLang="zh-CN" sz="2800" b="1">
                <a:solidFill>
                  <a:srgbClr val="CC0000"/>
                </a:solidFill>
                <a:latin typeface="宋体" charset="0"/>
              </a:rPr>
              <a:t>  </a:t>
            </a:r>
            <a:r>
              <a:rPr lang="zh-CN" altLang="en-US" sz="2800" b="1">
                <a:solidFill>
                  <a:srgbClr val="CC0000"/>
                </a:solidFill>
                <a:latin typeface="宋体" charset="0"/>
              </a:rPr>
              <a:t>自感电动势  自感</a:t>
            </a:r>
            <a:endParaRPr lang="zh-CN" altLang="en-US" sz="2800">
              <a:solidFill>
                <a:srgbClr val="CC0000"/>
              </a:solidFill>
              <a:latin typeface="宋体" charset="0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684213" y="1268413"/>
            <a:ext cx="7473950" cy="1585912"/>
            <a:chOff x="432" y="2304"/>
            <a:chExt cx="4708" cy="999"/>
          </a:xfrm>
        </p:grpSpPr>
        <p:sp>
          <p:nvSpPr>
            <p:cNvPr id="62477" name="AutoShape 40"/>
            <p:cNvSpPr>
              <a:spLocks noChangeArrowheads="1"/>
            </p:cNvSpPr>
            <p:nvPr/>
          </p:nvSpPr>
          <p:spPr bwMode="auto">
            <a:xfrm>
              <a:off x="3408" y="2784"/>
              <a:ext cx="1440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8950 h 21600"/>
                <a:gd name="T20" fmla="*/ 189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750" y="0"/>
                  </a:moveTo>
                  <a:lnTo>
                    <a:pt x="13899" y="11838"/>
                  </a:lnTo>
                  <a:lnTo>
                    <a:pt x="16599" y="11838"/>
                  </a:lnTo>
                  <a:lnTo>
                    <a:pt x="16599" y="18970"/>
                  </a:lnTo>
                  <a:lnTo>
                    <a:pt x="0" y="18970"/>
                  </a:lnTo>
                  <a:lnTo>
                    <a:pt x="0" y="21600"/>
                  </a:lnTo>
                  <a:lnTo>
                    <a:pt x="18900" y="21600"/>
                  </a:lnTo>
                  <a:lnTo>
                    <a:pt x="18900" y="11838"/>
                  </a:lnTo>
                  <a:lnTo>
                    <a:pt x="21600" y="11838"/>
                  </a:lnTo>
                  <a:lnTo>
                    <a:pt x="1775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AutoShape 41"/>
            <p:cNvSpPr>
              <a:spLocks noChangeArrowheads="1"/>
            </p:cNvSpPr>
            <p:nvPr/>
          </p:nvSpPr>
          <p:spPr bwMode="auto">
            <a:xfrm flipH="1">
              <a:off x="816" y="2736"/>
              <a:ext cx="1392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8990 h 21600"/>
                <a:gd name="T20" fmla="*/ 189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750" y="0"/>
                  </a:moveTo>
                  <a:lnTo>
                    <a:pt x="13899" y="11838"/>
                  </a:lnTo>
                  <a:lnTo>
                    <a:pt x="16599" y="11838"/>
                  </a:lnTo>
                  <a:lnTo>
                    <a:pt x="16599" y="18970"/>
                  </a:lnTo>
                  <a:lnTo>
                    <a:pt x="0" y="18970"/>
                  </a:lnTo>
                  <a:lnTo>
                    <a:pt x="0" y="21600"/>
                  </a:lnTo>
                  <a:lnTo>
                    <a:pt x="18900" y="21600"/>
                  </a:lnTo>
                  <a:lnTo>
                    <a:pt x="18900" y="11838"/>
                  </a:lnTo>
                  <a:lnTo>
                    <a:pt x="21600" y="11838"/>
                  </a:lnTo>
                  <a:lnTo>
                    <a:pt x="1775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9" name="Text Box 42"/>
            <p:cNvSpPr txBox="1">
              <a:spLocks noChangeArrowheads="1"/>
            </p:cNvSpPr>
            <p:nvPr/>
          </p:nvSpPr>
          <p:spPr bwMode="auto">
            <a:xfrm>
              <a:off x="2256" y="2976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  <a:latin typeface="Times New Roman" charset="0"/>
                </a:rPr>
                <a:t>直接联系</a:t>
              </a:r>
            </a:p>
          </p:txBody>
        </p:sp>
        <p:sp>
          <p:nvSpPr>
            <p:cNvPr id="62480" name="Text Box 43"/>
            <p:cNvSpPr txBox="1">
              <a:spLocks noChangeArrowheads="1"/>
            </p:cNvSpPr>
            <p:nvPr/>
          </p:nvSpPr>
          <p:spPr bwMode="auto">
            <a:xfrm>
              <a:off x="432" y="2304"/>
              <a:ext cx="47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charset="0"/>
                </a:rPr>
                <a:t>变化的电流      变化磁场       感生电动势</a:t>
              </a:r>
            </a:p>
          </p:txBody>
        </p:sp>
        <p:sp>
          <p:nvSpPr>
            <p:cNvPr id="62481" name="Line 44"/>
            <p:cNvSpPr>
              <a:spLocks noChangeShapeType="1"/>
            </p:cNvSpPr>
            <p:nvPr/>
          </p:nvSpPr>
          <p:spPr bwMode="auto">
            <a:xfrm>
              <a:off x="1680" y="2496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2" name="Line 45"/>
            <p:cNvSpPr>
              <a:spLocks noChangeShapeType="1"/>
            </p:cNvSpPr>
            <p:nvPr/>
          </p:nvSpPr>
          <p:spPr bwMode="auto">
            <a:xfrm>
              <a:off x="3312" y="2496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6480" name="Text Box 48"/>
          <p:cNvSpPr txBox="1">
            <a:spLocks noChangeArrowheads="1"/>
          </p:cNvSpPr>
          <p:nvPr/>
        </p:nvSpPr>
        <p:spPr bwMode="auto">
          <a:xfrm>
            <a:off x="539750" y="3429000"/>
            <a:ext cx="8204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>
                <a:latin typeface="宋体" charset="0"/>
              </a:rPr>
              <a:t>由于回路中电流变化，引起穿过回路包围面积的全磁通变化，从而在回路自身中产生感生电动势的现象叫</a:t>
            </a:r>
            <a:r>
              <a:rPr lang="zh-CN" altLang="en-US" sz="2800" b="1">
                <a:solidFill>
                  <a:schemeClr val="accent2"/>
                </a:solidFill>
                <a:latin typeface="宋体" charset="0"/>
              </a:rPr>
              <a:t>自感现象</a:t>
            </a:r>
            <a:r>
              <a:rPr lang="zh-CN" altLang="en-US" sz="2800" b="1">
                <a:latin typeface="宋体" charset="0"/>
              </a:rPr>
              <a:t>。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867400" y="4365625"/>
            <a:ext cx="2312988" cy="757238"/>
            <a:chOff x="3696" y="2750"/>
            <a:chExt cx="1457" cy="477"/>
          </a:xfrm>
        </p:grpSpPr>
        <p:sp>
          <p:nvSpPr>
            <p:cNvPr id="62471" name="Line 49"/>
            <p:cNvSpPr>
              <a:spLocks noChangeShapeType="1"/>
            </p:cNvSpPr>
            <p:nvPr/>
          </p:nvSpPr>
          <p:spPr bwMode="auto">
            <a:xfrm>
              <a:off x="3742" y="2750"/>
              <a:ext cx="110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472" name="Group 50"/>
            <p:cNvGrpSpPr>
              <a:grpSpLocks/>
            </p:cNvGrpSpPr>
            <p:nvPr/>
          </p:nvGrpSpPr>
          <p:grpSpPr bwMode="auto">
            <a:xfrm>
              <a:off x="3696" y="2795"/>
              <a:ext cx="1457" cy="432"/>
              <a:chOff x="2640" y="2400"/>
              <a:chExt cx="1457" cy="432"/>
            </a:xfrm>
          </p:grpSpPr>
          <p:grpSp>
            <p:nvGrpSpPr>
              <p:cNvPr id="62473" name="Group 51"/>
              <p:cNvGrpSpPr>
                <a:grpSpLocks/>
              </p:cNvGrpSpPr>
              <p:nvPr/>
            </p:nvGrpSpPr>
            <p:grpSpPr bwMode="auto">
              <a:xfrm>
                <a:off x="2640" y="2496"/>
                <a:ext cx="1457" cy="336"/>
                <a:chOff x="2726" y="3984"/>
                <a:chExt cx="1457" cy="336"/>
              </a:xfrm>
            </p:grpSpPr>
            <p:sp>
              <p:nvSpPr>
                <p:cNvPr id="62475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726" y="3984"/>
                  <a:ext cx="123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zh-CN" altLang="en-US" sz="2800" b="1">
                      <a:solidFill>
                        <a:schemeClr val="accent2"/>
                      </a:solidFill>
                      <a:latin typeface="宋体" charset="0"/>
                    </a:rPr>
                    <a:t>自感电动势</a:t>
                  </a:r>
                </a:p>
              </p:txBody>
            </p:sp>
            <p:graphicFrame>
              <p:nvGraphicFramePr>
                <p:cNvPr id="62476" name="Object 53"/>
                <p:cNvGraphicFramePr>
                  <a:graphicFrameLocks noChangeAspect="1"/>
                </p:cNvGraphicFramePr>
                <p:nvPr/>
              </p:nvGraphicFramePr>
              <p:xfrm>
                <a:off x="3936" y="4000"/>
                <a:ext cx="247" cy="3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492" name="公式" r:id="rId3" imgW="393529" imgH="507780" progId="Equation.3">
                        <p:embed/>
                      </p:oleObj>
                    </mc:Choice>
                    <mc:Fallback>
                      <p:oleObj name="公式" r:id="rId3" imgW="393529" imgH="507780" progId="Equation.3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6" y="4000"/>
                              <a:ext cx="247" cy="3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2474" name="Line 54"/>
              <p:cNvSpPr>
                <a:spLocks noChangeShapeType="1"/>
              </p:cNvSpPr>
              <p:nvPr/>
            </p:nvSpPr>
            <p:spPr bwMode="auto">
              <a:xfrm>
                <a:off x="3264" y="2400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470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02E0FF0-B8E4-F445-8710-BB6138CC29C1}" type="slidenum">
              <a:rPr kumimoji="0" lang="en-US" altLang="zh-CN" sz="1400"/>
              <a:pPr/>
              <a:t>46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8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66"/>
          <p:cNvGrpSpPr>
            <a:grpSpLocks/>
          </p:cNvGrpSpPr>
          <p:nvPr/>
        </p:nvGrpSpPr>
        <p:grpSpPr bwMode="auto">
          <a:xfrm>
            <a:off x="611188" y="1628775"/>
            <a:ext cx="4876800" cy="1063625"/>
            <a:chOff x="431" y="981"/>
            <a:chExt cx="3072" cy="670"/>
          </a:xfrm>
        </p:grpSpPr>
        <p:sp>
          <p:nvSpPr>
            <p:cNvPr id="63524" name="Text Box 5"/>
            <p:cNvSpPr txBox="1">
              <a:spLocks noChangeArrowheads="1"/>
            </p:cNvSpPr>
            <p:nvPr/>
          </p:nvSpPr>
          <p:spPr bwMode="auto">
            <a:xfrm>
              <a:off x="431" y="981"/>
              <a:ext cx="3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穿过闭合电流回路的磁通量</a:t>
              </a:r>
            </a:p>
          </p:txBody>
        </p:sp>
        <p:graphicFrame>
          <p:nvGraphicFramePr>
            <p:cNvPr id="63525" name="Object 6"/>
            <p:cNvGraphicFramePr>
              <a:graphicFrameLocks noChangeAspect="1"/>
            </p:cNvGraphicFramePr>
            <p:nvPr/>
          </p:nvGraphicFramePr>
          <p:xfrm>
            <a:off x="1111" y="1344"/>
            <a:ext cx="97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91" name="Equation" r:id="rId3" imgW="444114" imgH="164957" progId="Equation.3">
                    <p:embed/>
                  </p:oleObj>
                </mc:Choice>
                <mc:Fallback>
                  <p:oleObj name="Equation" r:id="rId3" imgW="444114" imgH="16495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344"/>
                          <a:ext cx="978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27088" y="2852738"/>
            <a:ext cx="3916362" cy="722312"/>
            <a:chOff x="653" y="1436"/>
            <a:chExt cx="2467" cy="455"/>
          </a:xfrm>
        </p:grpSpPr>
        <p:sp>
          <p:nvSpPr>
            <p:cNvPr id="63522" name="Text Box 8"/>
            <p:cNvSpPr txBox="1">
              <a:spLocks noChangeArrowheads="1"/>
            </p:cNvSpPr>
            <p:nvPr/>
          </p:nvSpPr>
          <p:spPr bwMode="auto">
            <a:xfrm>
              <a:off x="653" y="1436"/>
              <a:ext cx="1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charset="0"/>
                </a:rPr>
                <a:t>1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charset="0"/>
                </a:rPr>
                <a:t>）</a:t>
              </a:r>
              <a:r>
                <a:rPr lang="zh-CN" altLang="en-US" sz="2800" b="1">
                  <a:latin typeface="Times New Roman" charset="0"/>
                </a:rPr>
                <a:t>自感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 </a:t>
              </a:r>
            </a:p>
          </p:txBody>
        </p:sp>
        <p:graphicFrame>
          <p:nvGraphicFramePr>
            <p:cNvPr id="63523" name="Object 9"/>
            <p:cNvGraphicFramePr>
              <a:graphicFrameLocks noChangeAspect="1"/>
            </p:cNvGraphicFramePr>
            <p:nvPr/>
          </p:nvGraphicFramePr>
          <p:xfrm>
            <a:off x="2012" y="1453"/>
            <a:ext cx="1108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92" name="Equation" r:id="rId5" imgW="507780" imgH="215806" progId="Equation.3">
                    <p:embed/>
                  </p:oleObj>
                </mc:Choice>
                <mc:Fallback>
                  <p:oleObj name="Equation" r:id="rId5" imgW="507780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1453"/>
                          <a:ext cx="1108" cy="43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755650" y="36449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若线圈有 </a:t>
            </a:r>
            <a:r>
              <a:rPr lang="en-US" altLang="zh-CN" sz="2800" b="1" i="1">
                <a:latin typeface="Times New Roman" charset="0"/>
              </a:rPr>
              <a:t>N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匝，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55650" y="4149725"/>
            <a:ext cx="6934200" cy="717550"/>
            <a:chOff x="624" y="2640"/>
            <a:chExt cx="4368" cy="452"/>
          </a:xfrm>
        </p:grpSpPr>
        <p:grpSp>
          <p:nvGrpSpPr>
            <p:cNvPr id="63518" name="Group 12"/>
            <p:cNvGrpSpPr>
              <a:grpSpLocks/>
            </p:cNvGrpSpPr>
            <p:nvPr/>
          </p:nvGrpSpPr>
          <p:grpSpPr bwMode="auto">
            <a:xfrm>
              <a:off x="1632" y="2640"/>
              <a:ext cx="3360" cy="452"/>
              <a:chOff x="1632" y="2640"/>
              <a:chExt cx="3360" cy="452"/>
            </a:xfrm>
          </p:grpSpPr>
          <p:graphicFrame>
            <p:nvGraphicFramePr>
              <p:cNvPr id="63520" name="Object 13"/>
              <p:cNvGraphicFramePr>
                <a:graphicFrameLocks noChangeAspect="1"/>
              </p:cNvGraphicFramePr>
              <p:nvPr/>
            </p:nvGraphicFramePr>
            <p:xfrm>
              <a:off x="1632" y="2640"/>
              <a:ext cx="3360" cy="4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93" name="Equation" r:id="rId7" imgW="1422400" imgH="215900" progId="Equation.3">
                      <p:embed/>
                    </p:oleObj>
                  </mc:Choice>
                  <mc:Fallback>
                    <p:oleObj name="Equation" r:id="rId7" imgW="1422400" imgH="2159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2640"/>
                            <a:ext cx="3360" cy="4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521" name="Text Box 14"/>
              <p:cNvSpPr txBox="1">
                <a:spLocks noChangeArrowheads="1"/>
              </p:cNvSpPr>
              <p:nvPr/>
            </p:nvSpPr>
            <p:spPr bwMode="auto">
              <a:xfrm>
                <a:off x="3120" y="2697"/>
                <a:ext cx="120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CC0000"/>
                    </a:solidFill>
                    <a:latin typeface="Times New Roman" charset="0"/>
                  </a:rPr>
                  <a:t>自感</a:t>
                </a:r>
                <a:r>
                  <a:rPr lang="zh-CN" altLang="en-US" sz="2800" b="1">
                    <a:solidFill>
                      <a:srgbClr val="F40000"/>
                    </a:solidFill>
                    <a:latin typeface="Times New Roman" charset="0"/>
                  </a:rPr>
                  <a:t> </a:t>
                </a:r>
              </a:p>
            </p:txBody>
          </p:sp>
        </p:grpSp>
        <p:sp>
          <p:nvSpPr>
            <p:cNvPr id="63519" name="Text Box 15"/>
            <p:cNvSpPr txBox="1">
              <a:spLocks noChangeArrowheads="1"/>
            </p:cNvSpPr>
            <p:nvPr/>
          </p:nvSpPr>
          <p:spPr bwMode="auto">
            <a:xfrm>
              <a:off x="624" y="2688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磁通匝数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508625" y="2060575"/>
            <a:ext cx="2667000" cy="2133600"/>
            <a:chOff x="3600" y="1248"/>
            <a:chExt cx="1680" cy="1344"/>
          </a:xfrm>
        </p:grpSpPr>
        <p:grpSp>
          <p:nvGrpSpPr>
            <p:cNvPr id="63506" name="Group 17"/>
            <p:cNvGrpSpPr>
              <a:grpSpLocks/>
            </p:cNvGrpSpPr>
            <p:nvPr/>
          </p:nvGrpSpPr>
          <p:grpSpPr bwMode="auto">
            <a:xfrm>
              <a:off x="3696" y="1344"/>
              <a:ext cx="1488" cy="1104"/>
              <a:chOff x="3840" y="960"/>
              <a:chExt cx="1680" cy="1104"/>
            </a:xfrm>
          </p:grpSpPr>
          <p:sp>
            <p:nvSpPr>
              <p:cNvPr id="63508" name="Oval 18"/>
              <p:cNvSpPr>
                <a:spLocks noChangeArrowheads="1"/>
              </p:cNvSpPr>
              <p:nvPr/>
            </p:nvSpPr>
            <p:spPr bwMode="auto">
              <a:xfrm>
                <a:off x="4560" y="1157"/>
                <a:ext cx="320" cy="711"/>
              </a:xfrm>
              <a:prstGeom prst="ellips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63509" name="Line 19"/>
              <p:cNvSpPr>
                <a:spLocks noChangeShapeType="1"/>
              </p:cNvSpPr>
              <p:nvPr/>
            </p:nvSpPr>
            <p:spPr bwMode="auto">
              <a:xfrm flipV="1">
                <a:off x="4560" y="1473"/>
                <a:ext cx="0" cy="79"/>
              </a:xfrm>
              <a:prstGeom prst="line">
                <a:avLst/>
              </a:prstGeom>
              <a:noFill/>
              <a:ln w="38100">
                <a:solidFill>
                  <a:srgbClr val="F4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0" name="Line 20"/>
              <p:cNvSpPr>
                <a:spLocks noChangeShapeType="1"/>
              </p:cNvSpPr>
              <p:nvPr/>
            </p:nvSpPr>
            <p:spPr bwMode="auto">
              <a:xfrm flipH="1">
                <a:off x="3840" y="1513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1" name="Line 21"/>
              <p:cNvSpPr>
                <a:spLocks noChangeShapeType="1"/>
              </p:cNvSpPr>
              <p:nvPr/>
            </p:nvSpPr>
            <p:spPr bwMode="auto">
              <a:xfrm>
                <a:off x="4720" y="1513"/>
                <a:ext cx="800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2" name="Arc 22"/>
              <p:cNvSpPr>
                <a:spLocks/>
              </p:cNvSpPr>
              <p:nvPr/>
            </p:nvSpPr>
            <p:spPr bwMode="auto">
              <a:xfrm flipH="1">
                <a:off x="4040" y="1671"/>
                <a:ext cx="560" cy="393"/>
              </a:xfrm>
              <a:custGeom>
                <a:avLst/>
                <a:gdLst>
                  <a:gd name="T0" fmla="*/ 0 w 21600"/>
                  <a:gd name="T1" fmla="*/ 0 h 21526"/>
                  <a:gd name="T2" fmla="*/ 0 w 21600"/>
                  <a:gd name="T3" fmla="*/ 0 h 21526"/>
                  <a:gd name="T4" fmla="*/ 0 w 21600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26"/>
                  <a:gd name="T11" fmla="*/ 21600 w 21600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3" name="Arc 23"/>
              <p:cNvSpPr>
                <a:spLocks/>
              </p:cNvSpPr>
              <p:nvPr/>
            </p:nvSpPr>
            <p:spPr bwMode="auto">
              <a:xfrm flipH="1" flipV="1">
                <a:off x="4040" y="999"/>
                <a:ext cx="560" cy="356"/>
              </a:xfrm>
              <a:custGeom>
                <a:avLst/>
                <a:gdLst>
                  <a:gd name="T0" fmla="*/ 0 w 21600"/>
                  <a:gd name="T1" fmla="*/ 0 h 21526"/>
                  <a:gd name="T2" fmla="*/ 0 w 21600"/>
                  <a:gd name="T3" fmla="*/ 0 h 21526"/>
                  <a:gd name="T4" fmla="*/ 0 w 21600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26"/>
                  <a:gd name="T11" fmla="*/ 21600 w 21600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4" name="Arc 24"/>
              <p:cNvSpPr>
                <a:spLocks/>
              </p:cNvSpPr>
              <p:nvPr/>
            </p:nvSpPr>
            <p:spPr bwMode="auto">
              <a:xfrm>
                <a:off x="4680" y="1671"/>
                <a:ext cx="635" cy="393"/>
              </a:xfrm>
              <a:custGeom>
                <a:avLst/>
                <a:gdLst>
                  <a:gd name="T0" fmla="*/ 0 w 21422"/>
                  <a:gd name="T1" fmla="*/ 0 h 21526"/>
                  <a:gd name="T2" fmla="*/ 0 w 21422"/>
                  <a:gd name="T3" fmla="*/ 0 h 21526"/>
                  <a:gd name="T4" fmla="*/ 0 w 21422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422"/>
                  <a:gd name="T10" fmla="*/ 0 h 21526"/>
                  <a:gd name="T11" fmla="*/ 21422 w 21422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2" h="21526" fill="none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</a:path>
                  <a:path w="21422" h="21526" stroke="0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5" name="Arc 25"/>
              <p:cNvSpPr>
                <a:spLocks/>
              </p:cNvSpPr>
              <p:nvPr/>
            </p:nvSpPr>
            <p:spPr bwMode="auto">
              <a:xfrm flipV="1">
                <a:off x="4680" y="960"/>
                <a:ext cx="635" cy="395"/>
              </a:xfrm>
              <a:custGeom>
                <a:avLst/>
                <a:gdLst>
                  <a:gd name="T0" fmla="*/ 0 w 21422"/>
                  <a:gd name="T1" fmla="*/ 0 h 21526"/>
                  <a:gd name="T2" fmla="*/ 0 w 21422"/>
                  <a:gd name="T3" fmla="*/ 0 h 21526"/>
                  <a:gd name="T4" fmla="*/ 0 w 21422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422"/>
                  <a:gd name="T10" fmla="*/ 0 h 21526"/>
                  <a:gd name="T11" fmla="*/ 21422 w 21422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2" h="21526" fill="none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</a:path>
                  <a:path w="21422" h="21526" stroke="0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28575">
                <a:solidFill>
                  <a:srgbClr val="3333CC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3516" name="Object 26"/>
              <p:cNvGraphicFramePr>
                <a:graphicFrameLocks noChangeAspect="1"/>
              </p:cNvGraphicFramePr>
              <p:nvPr/>
            </p:nvGraphicFramePr>
            <p:xfrm>
              <a:off x="5184" y="1344"/>
              <a:ext cx="253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94" name="Equation" r:id="rId9" imgW="215619" imgH="266353" progId="Equation.3">
                      <p:embed/>
                    </p:oleObj>
                  </mc:Choice>
                  <mc:Fallback>
                    <p:oleObj name="Equation" r:id="rId9" imgW="215619" imgH="266353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344"/>
                            <a:ext cx="253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517" name="Object 27"/>
              <p:cNvGraphicFramePr>
                <a:graphicFrameLocks noChangeAspect="1"/>
              </p:cNvGraphicFramePr>
              <p:nvPr/>
            </p:nvGraphicFramePr>
            <p:xfrm>
              <a:off x="4608" y="1392"/>
              <a:ext cx="191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95" name="Equation" r:id="rId11" imgW="165028" imgH="228501" progId="Equation.3">
                      <p:embed/>
                    </p:oleObj>
                  </mc:Choice>
                  <mc:Fallback>
                    <p:oleObj name="Equation" r:id="rId11" imgW="165028" imgH="228501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392"/>
                            <a:ext cx="191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3507" name="Rectangle 28"/>
            <p:cNvSpPr>
              <a:spLocks noChangeArrowheads="1"/>
            </p:cNvSpPr>
            <p:nvPr/>
          </p:nvSpPr>
          <p:spPr bwMode="auto">
            <a:xfrm>
              <a:off x="3600" y="1248"/>
              <a:ext cx="168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179388" y="4941888"/>
            <a:ext cx="8101012" cy="1077912"/>
            <a:chOff x="113" y="2931"/>
            <a:chExt cx="5103" cy="679"/>
          </a:xfrm>
        </p:grpSpPr>
        <p:sp>
          <p:nvSpPr>
            <p:cNvPr id="63502" name="Text Box 30"/>
            <p:cNvSpPr txBox="1">
              <a:spLocks noChangeArrowheads="1"/>
            </p:cNvSpPr>
            <p:nvPr/>
          </p:nvSpPr>
          <p:spPr bwMode="auto">
            <a:xfrm>
              <a:off x="1338" y="2976"/>
              <a:ext cx="387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charset="0"/>
                </a:rPr>
                <a:t>  </a:t>
              </a:r>
              <a:r>
                <a:rPr lang="zh-CN" altLang="en-US" sz="2800" b="1">
                  <a:latin typeface="Times New Roman" charset="0"/>
                </a:rPr>
                <a:t>无铁磁质时</a:t>
              </a:r>
              <a:r>
                <a:rPr lang="en-US" altLang="zh-CN" sz="2800" b="1">
                  <a:latin typeface="Times New Roman" charset="0"/>
                </a:rPr>
                <a:t>, </a:t>
              </a:r>
              <a:r>
                <a:rPr lang="zh-CN" altLang="en-US" sz="2800" b="1">
                  <a:latin typeface="Times New Roman" charset="0"/>
                </a:rPr>
                <a:t>自感仅与线圈形状、磁介质及</a:t>
              </a:r>
              <a:r>
                <a:rPr lang="zh-CN" altLang="en-US" sz="2800" b="1" i="1">
                  <a:latin typeface="Times New Roman" charset="0"/>
                </a:rPr>
                <a:t> </a:t>
              </a:r>
              <a:r>
                <a:rPr lang="en-US" altLang="zh-CN" sz="3200" i="1">
                  <a:latin typeface="Times New Roman" charset="0"/>
                </a:rPr>
                <a:t>N</a:t>
              </a:r>
              <a:r>
                <a:rPr lang="en-US" altLang="zh-CN" sz="2800" b="1" i="1">
                  <a:latin typeface="Times New Roman" charset="0"/>
                </a:rPr>
                <a:t>  </a:t>
              </a:r>
              <a:r>
                <a:rPr lang="zh-CN" altLang="en-US" sz="2800" b="1">
                  <a:latin typeface="Times New Roman" charset="0"/>
                </a:rPr>
                <a:t>有关</a:t>
              </a:r>
              <a:r>
                <a:rPr lang="en-US" altLang="zh-CN" sz="2800" b="1">
                  <a:latin typeface="Times New Roman" charset="0"/>
                </a:rPr>
                <a:t>.</a:t>
              </a:r>
            </a:p>
          </p:txBody>
        </p:sp>
        <p:grpSp>
          <p:nvGrpSpPr>
            <p:cNvPr id="63503" name="Group 31"/>
            <p:cNvGrpSpPr>
              <a:grpSpLocks/>
            </p:cNvGrpSpPr>
            <p:nvPr/>
          </p:nvGrpSpPr>
          <p:grpSpPr bwMode="auto">
            <a:xfrm>
              <a:off x="113" y="2931"/>
              <a:ext cx="1248" cy="672"/>
              <a:chOff x="816" y="528"/>
              <a:chExt cx="1104" cy="672"/>
            </a:xfrm>
          </p:grpSpPr>
          <p:sp>
            <p:nvSpPr>
              <p:cNvPr id="63504" name="AutoShape 32"/>
              <p:cNvSpPr>
                <a:spLocks noChangeArrowheads="1"/>
              </p:cNvSpPr>
              <p:nvPr/>
            </p:nvSpPr>
            <p:spPr bwMode="auto">
              <a:xfrm>
                <a:off x="816" y="528"/>
                <a:ext cx="1104" cy="672"/>
              </a:xfrm>
              <a:prstGeom prst="irregularSeal1">
                <a:avLst/>
              </a:prstGeom>
              <a:solidFill>
                <a:srgbClr val="FDE3EC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63505" name="Text Box 33"/>
              <p:cNvSpPr txBox="1">
                <a:spLocks noChangeArrowheads="1"/>
              </p:cNvSpPr>
              <p:nvPr/>
            </p:nvSpPr>
            <p:spPr bwMode="auto">
              <a:xfrm>
                <a:off x="1092" y="68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1C1C1C"/>
                    </a:solidFill>
                    <a:latin typeface="Times New Roman" charset="0"/>
                  </a:rPr>
                  <a:t>注意</a:t>
                </a:r>
              </a:p>
            </p:txBody>
          </p:sp>
        </p:grpSp>
      </p:grpSp>
      <p:sp>
        <p:nvSpPr>
          <p:cNvPr id="63495" name="Text Box 35"/>
          <p:cNvSpPr txBox="1">
            <a:spLocks noChangeArrowheads="1"/>
          </p:cNvSpPr>
          <p:nvPr/>
        </p:nvSpPr>
        <p:spPr bwMode="auto">
          <a:xfrm>
            <a:off x="457200" y="79375"/>
            <a:ext cx="1882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zh-CN" altLang="en-US" sz="2800" b="1">
                <a:solidFill>
                  <a:schemeClr val="accent2"/>
                </a:solidFill>
                <a:latin typeface="宋体" charset="0"/>
              </a:rPr>
              <a:t>自感系数</a:t>
            </a:r>
          </a:p>
        </p:txBody>
      </p:sp>
      <p:sp>
        <p:nvSpPr>
          <p:cNvPr id="63496" name="Text Box 38"/>
          <p:cNvSpPr txBox="1">
            <a:spLocks noChangeArrowheads="1"/>
          </p:cNvSpPr>
          <p:nvPr/>
        </p:nvSpPr>
        <p:spPr bwMode="auto">
          <a:xfrm>
            <a:off x="2627313" y="47625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>
                <a:latin typeface="宋体" charset="0"/>
              </a:rPr>
              <a:t>磁感强度：</a:t>
            </a:r>
          </a:p>
        </p:txBody>
      </p:sp>
      <p:graphicFrame>
        <p:nvGraphicFramePr>
          <p:cNvPr id="63497" name="Object 39"/>
          <p:cNvGraphicFramePr>
            <a:graphicFrameLocks noChangeAspect="1"/>
          </p:cNvGraphicFramePr>
          <p:nvPr/>
        </p:nvGraphicFramePr>
        <p:xfrm>
          <a:off x="4459288" y="476250"/>
          <a:ext cx="22733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6" name="公式" r:id="rId13" imgW="799753" imgH="266584" progId="Equation.3">
                  <p:embed/>
                </p:oleObj>
              </mc:Choice>
              <mc:Fallback>
                <p:oleObj name="公式" r:id="rId13" imgW="799753" imgH="26658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476250"/>
                        <a:ext cx="227330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63"/>
          <p:cNvSpPr txBox="1">
            <a:spLocks noChangeArrowheads="1"/>
          </p:cNvSpPr>
          <p:nvPr/>
        </p:nvSpPr>
        <p:spPr bwMode="auto">
          <a:xfrm>
            <a:off x="2700338" y="11176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>
                <a:latin typeface="宋体" charset="0"/>
              </a:rPr>
              <a:t>磁通量：</a:t>
            </a:r>
          </a:p>
        </p:txBody>
      </p:sp>
      <p:graphicFrame>
        <p:nvGraphicFramePr>
          <p:cNvPr id="63499" name="Object 64"/>
          <p:cNvGraphicFramePr>
            <a:graphicFrameLocks noChangeAspect="1"/>
          </p:cNvGraphicFramePr>
          <p:nvPr/>
        </p:nvGraphicFramePr>
        <p:xfrm>
          <a:off x="4356100" y="1125538"/>
          <a:ext cx="21018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" name="公式" r:id="rId15" imgW="990170" imgH="279279" progId="Equation.3">
                  <p:embed/>
                </p:oleObj>
              </mc:Choice>
              <mc:Fallback>
                <p:oleObj name="公式" r:id="rId15" imgW="990170" imgH="279279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125538"/>
                        <a:ext cx="21018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65"/>
          <p:cNvGraphicFramePr>
            <a:graphicFrameLocks noChangeAspect="1"/>
          </p:cNvGraphicFramePr>
          <p:nvPr/>
        </p:nvGraphicFramePr>
        <p:xfrm>
          <a:off x="7685088" y="1187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8" name="公式" r:id="rId17" imgW="114151" imgH="215619" progId="Equation.3">
                  <p:embed/>
                </p:oleObj>
              </mc:Choice>
              <mc:Fallback>
                <p:oleObj name="公式" r:id="rId17" imgW="114151" imgH="215619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088" y="1187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D6A0B05-6E80-7043-AC95-496AB28DAF8A}" type="slidenum">
              <a:rPr kumimoji="0" lang="en-US" altLang="zh-CN" sz="1400"/>
              <a:pPr/>
              <a:t>47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16013" y="1196975"/>
            <a:ext cx="5886450" cy="1109663"/>
            <a:chOff x="720" y="1392"/>
            <a:chExt cx="3708" cy="699"/>
          </a:xfrm>
        </p:grpSpPr>
        <p:graphicFrame>
          <p:nvGraphicFramePr>
            <p:cNvPr id="64540" name="Object 3"/>
            <p:cNvGraphicFramePr>
              <a:graphicFrameLocks noChangeAspect="1"/>
            </p:cNvGraphicFramePr>
            <p:nvPr/>
          </p:nvGraphicFramePr>
          <p:xfrm>
            <a:off x="1248" y="1392"/>
            <a:ext cx="84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3" name="Equation" r:id="rId3" imgW="710891" imgH="609336" progId="Equation.3">
                    <p:embed/>
                  </p:oleObj>
                </mc:Choice>
                <mc:Fallback>
                  <p:oleObj name="Equation" r:id="rId3" imgW="710891" imgH="60933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392"/>
                          <a:ext cx="846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1" name="Text Box 4"/>
            <p:cNvSpPr txBox="1">
              <a:spLocks noChangeArrowheads="1"/>
            </p:cNvSpPr>
            <p:nvPr/>
          </p:nvSpPr>
          <p:spPr bwMode="auto">
            <a:xfrm>
              <a:off x="720" y="1584"/>
              <a:ext cx="3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当</a:t>
              </a:r>
            </a:p>
          </p:txBody>
        </p:sp>
        <p:sp>
          <p:nvSpPr>
            <p:cNvPr id="64542" name="Text Box 5"/>
            <p:cNvSpPr txBox="1">
              <a:spLocks noChangeArrowheads="1"/>
            </p:cNvSpPr>
            <p:nvPr/>
          </p:nvSpPr>
          <p:spPr bwMode="auto">
            <a:xfrm>
              <a:off x="2208" y="1584"/>
              <a:ext cx="5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时，</a:t>
              </a:r>
            </a:p>
          </p:txBody>
        </p:sp>
        <p:graphicFrame>
          <p:nvGraphicFramePr>
            <p:cNvPr id="64543" name="Object 6"/>
            <p:cNvGraphicFramePr>
              <a:graphicFrameLocks noChangeAspect="1"/>
            </p:cNvGraphicFramePr>
            <p:nvPr/>
          </p:nvGraphicFramePr>
          <p:xfrm>
            <a:off x="3204" y="1392"/>
            <a:ext cx="1224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4" name="Equation" r:id="rId5" imgW="647419" imgH="393529" progId="Equation.DSMT4">
                    <p:embed/>
                  </p:oleObj>
                </mc:Choice>
                <mc:Fallback>
                  <p:oleObj name="Equation" r:id="rId5" imgW="647419" imgH="393529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" y="1392"/>
                          <a:ext cx="1224" cy="69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3276600" y="115888"/>
          <a:ext cx="5173663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5" name="Equation" r:id="rId7" imgW="1637589" imgH="393529" progId="Equation.DSMT4">
                  <p:embed/>
                </p:oleObj>
              </mc:Choice>
              <mc:Fallback>
                <p:oleObj name="Equation" r:id="rId7" imgW="1637589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5888"/>
                        <a:ext cx="5173663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Text Box 8"/>
          <p:cNvSpPr txBox="1">
            <a:spLocks noChangeArrowheads="1"/>
          </p:cNvSpPr>
          <p:nvPr/>
        </p:nvSpPr>
        <p:spPr bwMode="auto">
          <a:xfrm>
            <a:off x="606425" y="38576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Times New Roman" charset="0"/>
              </a:rPr>
              <a:t>2</a:t>
            </a:r>
            <a:r>
              <a:rPr lang="zh-CN" altLang="en-US" sz="2800" b="1">
                <a:latin typeface="Times New Roman" charset="0"/>
              </a:rPr>
              <a:t>）自感电动势</a:t>
            </a:r>
            <a:r>
              <a:rPr lang="zh-CN" altLang="en-US" sz="2800" b="1">
                <a:solidFill>
                  <a:srgbClr val="CC0000"/>
                </a:solidFill>
                <a:latin typeface="Times New Roman" charset="0"/>
              </a:rPr>
              <a:t> 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971550" y="2205038"/>
            <a:ext cx="3321050" cy="1006475"/>
            <a:chOff x="975" y="2160"/>
            <a:chExt cx="2092" cy="634"/>
          </a:xfrm>
        </p:grpSpPr>
        <p:sp>
          <p:nvSpPr>
            <p:cNvPr id="64538" name="Text Box 10"/>
            <p:cNvSpPr txBox="1">
              <a:spLocks noChangeArrowheads="1"/>
            </p:cNvSpPr>
            <p:nvPr/>
          </p:nvSpPr>
          <p:spPr bwMode="auto">
            <a:xfrm>
              <a:off x="975" y="2287"/>
              <a:ext cx="7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自感</a:t>
              </a:r>
            </a:p>
          </p:txBody>
        </p:sp>
        <p:graphicFrame>
          <p:nvGraphicFramePr>
            <p:cNvPr id="64539" name="Object 11"/>
            <p:cNvGraphicFramePr>
              <a:graphicFrameLocks noChangeAspect="1"/>
            </p:cNvGraphicFramePr>
            <p:nvPr/>
          </p:nvGraphicFramePr>
          <p:xfrm>
            <a:off x="1791" y="2160"/>
            <a:ext cx="1276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6" name="Equation" r:id="rId9" imgW="736280" imgH="393529" progId="Equation.DSMT4">
                    <p:embed/>
                  </p:oleObj>
                </mc:Choice>
                <mc:Fallback>
                  <p:oleObj name="Equation" r:id="rId9" imgW="736280" imgH="393529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160"/>
                          <a:ext cx="1276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539750" y="32131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单位：</a:t>
            </a:r>
            <a:r>
              <a:rPr lang="en-US" altLang="zh-CN" sz="2800" b="1">
                <a:latin typeface="Times New Roman" charset="0"/>
              </a:rPr>
              <a:t>1</a:t>
            </a:r>
            <a:r>
              <a:rPr lang="en-US" altLang="zh-CN" sz="2800" b="1">
                <a:solidFill>
                  <a:srgbClr val="E21E48"/>
                </a:solidFill>
                <a:latin typeface="Times New Roman" charset="0"/>
              </a:rPr>
              <a:t> </a:t>
            </a:r>
            <a:r>
              <a:rPr lang="zh-CN" altLang="en-US" sz="2800" b="1">
                <a:latin typeface="Times New Roman" charset="0"/>
              </a:rPr>
              <a:t>亨利 （ </a:t>
            </a:r>
            <a:r>
              <a:rPr lang="en-US" altLang="zh-CN" sz="2800" b="1">
                <a:latin typeface="Times New Roman" charset="0"/>
              </a:rPr>
              <a:t>H </a:t>
            </a:r>
            <a:r>
              <a:rPr lang="zh-CN" altLang="en-US" sz="2800" b="1">
                <a:latin typeface="Times New Roman" charset="0"/>
              </a:rPr>
              <a:t>）</a:t>
            </a:r>
            <a:r>
              <a:rPr lang="en-US" altLang="zh-CN" sz="2800" b="1">
                <a:latin typeface="Times New Roman" charset="0"/>
              </a:rPr>
              <a:t>=</a:t>
            </a:r>
            <a:r>
              <a:rPr lang="en-US" altLang="zh-CN" sz="2800" b="1">
                <a:solidFill>
                  <a:srgbClr val="E21E48"/>
                </a:solidFill>
                <a:latin typeface="Times New Roman" charset="0"/>
              </a:rPr>
              <a:t> </a:t>
            </a:r>
            <a:r>
              <a:rPr lang="en-US" altLang="zh-CN" sz="2800" b="1">
                <a:latin typeface="Times New Roman" charset="0"/>
              </a:rPr>
              <a:t>1 </a:t>
            </a:r>
            <a:r>
              <a:rPr lang="zh-CN" altLang="en-US" sz="2800" b="1">
                <a:latin typeface="Times New Roman" charset="0"/>
              </a:rPr>
              <a:t>韦伯 </a:t>
            </a:r>
            <a:r>
              <a:rPr lang="en-US" altLang="zh-CN" sz="2800" b="1">
                <a:latin typeface="Times New Roman" charset="0"/>
              </a:rPr>
              <a:t>/ </a:t>
            </a:r>
            <a:r>
              <a:rPr lang="zh-CN" altLang="en-US" sz="2800" b="1">
                <a:latin typeface="Times New Roman" charset="0"/>
              </a:rPr>
              <a:t>安培</a:t>
            </a:r>
            <a:r>
              <a:rPr lang="zh-CN" altLang="en-US" sz="2800" b="1">
                <a:solidFill>
                  <a:srgbClr val="E21E48"/>
                </a:solidFill>
                <a:latin typeface="Times New Roman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Times New Roman" charset="0"/>
              </a:rPr>
              <a:t>（</a:t>
            </a:r>
            <a:r>
              <a:rPr lang="en-US" altLang="zh-CN" sz="2800" b="1">
                <a:latin typeface="Times New Roman" charset="0"/>
              </a:rPr>
              <a:t>1</a:t>
            </a:r>
            <a:r>
              <a:rPr lang="en-US" altLang="zh-CN" sz="2800" b="1">
                <a:solidFill>
                  <a:srgbClr val="E21E48"/>
                </a:solidFill>
                <a:latin typeface="Times New Roman" charset="0"/>
              </a:rPr>
              <a:t> </a:t>
            </a:r>
            <a:r>
              <a:rPr lang="en-US" altLang="zh-CN" sz="2800" b="1">
                <a:latin typeface="Times New Roman" charset="0"/>
              </a:rPr>
              <a:t>Wb / A</a:t>
            </a:r>
            <a:r>
              <a:rPr lang="zh-CN" altLang="en-US" sz="2800" b="1">
                <a:solidFill>
                  <a:srgbClr val="CC0000"/>
                </a:solidFill>
                <a:latin typeface="Times New Roman" charset="0"/>
              </a:rPr>
              <a:t>）</a:t>
            </a:r>
          </a:p>
        </p:txBody>
      </p:sp>
      <p:graphicFrame>
        <p:nvGraphicFramePr>
          <p:cNvPr id="150541" name="Object 13"/>
          <p:cNvGraphicFramePr>
            <a:graphicFrameLocks noChangeAspect="1"/>
          </p:cNvGraphicFramePr>
          <p:nvPr/>
        </p:nvGraphicFramePr>
        <p:xfrm>
          <a:off x="1619250" y="3716338"/>
          <a:ext cx="56673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7" name="Equation" r:id="rId11" imgW="3657600" imgH="406400" progId="Equation.3">
                  <p:embed/>
                </p:oleObj>
              </mc:Choice>
              <mc:Fallback>
                <p:oleObj name="Equation" r:id="rId11" imgW="3657600" imgH="40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16338"/>
                        <a:ext cx="56673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55650" y="4508500"/>
            <a:ext cx="6559550" cy="563563"/>
            <a:chOff x="308" y="2758"/>
            <a:chExt cx="4132" cy="355"/>
          </a:xfrm>
        </p:grpSpPr>
        <p:grpSp>
          <p:nvGrpSpPr>
            <p:cNvPr id="64532" name="Group 15"/>
            <p:cNvGrpSpPr>
              <a:grpSpLocks/>
            </p:cNvGrpSpPr>
            <p:nvPr/>
          </p:nvGrpSpPr>
          <p:grpSpPr bwMode="auto">
            <a:xfrm>
              <a:off x="993" y="2758"/>
              <a:ext cx="2260" cy="355"/>
              <a:chOff x="96" y="2496"/>
              <a:chExt cx="2260" cy="355"/>
            </a:xfrm>
          </p:grpSpPr>
          <p:graphicFrame>
            <p:nvGraphicFramePr>
              <p:cNvPr id="64535" name="Object 16"/>
              <p:cNvGraphicFramePr>
                <a:graphicFrameLocks noChangeAspect="1"/>
              </p:cNvGraphicFramePr>
              <p:nvPr/>
            </p:nvGraphicFramePr>
            <p:xfrm>
              <a:off x="96" y="2496"/>
              <a:ext cx="247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38" name="公式" r:id="rId13" imgW="393529" imgH="507780" progId="Equation.3">
                      <p:embed/>
                    </p:oleObj>
                  </mc:Choice>
                  <mc:Fallback>
                    <p:oleObj name="公式" r:id="rId13" imgW="393529" imgH="5077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" y="2496"/>
                            <a:ext cx="247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36" name="Text Box 17"/>
              <p:cNvSpPr txBox="1">
                <a:spLocks noChangeArrowheads="1"/>
              </p:cNvSpPr>
              <p:nvPr/>
            </p:nvSpPr>
            <p:spPr bwMode="auto">
              <a:xfrm>
                <a:off x="326" y="2524"/>
                <a:ext cx="20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latin typeface="宋体" charset="0"/>
                  </a:rPr>
                  <a:t>总是阻碍   的变化</a:t>
                </a:r>
              </a:p>
            </p:txBody>
          </p:sp>
          <p:graphicFrame>
            <p:nvGraphicFramePr>
              <p:cNvPr id="64537" name="Object 18"/>
              <p:cNvGraphicFramePr>
                <a:graphicFrameLocks noChangeAspect="1"/>
              </p:cNvGraphicFramePr>
              <p:nvPr/>
            </p:nvGraphicFramePr>
            <p:xfrm>
              <a:off x="1392" y="2592"/>
              <a:ext cx="151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39" name="公式" r:id="rId15" imgW="241195" imgH="342751" progId="Equation.3">
                      <p:embed/>
                    </p:oleObj>
                  </mc:Choice>
                  <mc:Fallback>
                    <p:oleObj name="公式" r:id="rId15" imgW="241195" imgH="342751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2592"/>
                            <a:ext cx="151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4533" name="Text Box 19"/>
            <p:cNvSpPr txBox="1">
              <a:spLocks noChangeArrowheads="1"/>
            </p:cNvSpPr>
            <p:nvPr/>
          </p:nvSpPr>
          <p:spPr bwMode="auto">
            <a:xfrm>
              <a:off x="308" y="2777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  <a:latin typeface="宋体" charset="0"/>
                </a:rPr>
                <a:t>负号：</a:t>
              </a:r>
            </a:p>
          </p:txBody>
        </p:sp>
        <p:sp>
          <p:nvSpPr>
            <p:cNvPr id="64534" name="Text Box 20"/>
            <p:cNvSpPr txBox="1">
              <a:spLocks noChangeArrowheads="1"/>
            </p:cNvSpPr>
            <p:nvPr/>
          </p:nvSpPr>
          <p:spPr bwMode="auto">
            <a:xfrm>
              <a:off x="3198" y="2786"/>
              <a:ext cx="1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宋体" charset="0"/>
                </a:rPr>
                <a:t>(</a:t>
              </a:r>
              <a:r>
                <a:rPr lang="zh-CN" altLang="en-US" sz="2800" b="1">
                  <a:solidFill>
                    <a:srgbClr val="0000FF"/>
                  </a:solidFill>
                  <a:latin typeface="宋体" charset="0"/>
                </a:rPr>
                <a:t>楞次定律</a:t>
              </a:r>
              <a:r>
                <a:rPr lang="en-US" altLang="zh-CN" sz="2800" b="1">
                  <a:solidFill>
                    <a:srgbClr val="0000FF"/>
                  </a:solidFill>
                  <a:latin typeface="宋体" charset="0"/>
                </a:rPr>
                <a:t>)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928688" y="5084763"/>
            <a:ext cx="8215312" cy="1585912"/>
            <a:chOff x="432" y="3024"/>
            <a:chExt cx="5175" cy="999"/>
          </a:xfrm>
        </p:grpSpPr>
        <p:grpSp>
          <p:nvGrpSpPr>
            <p:cNvPr id="64523" name="Group 22"/>
            <p:cNvGrpSpPr>
              <a:grpSpLocks/>
            </p:cNvGrpSpPr>
            <p:nvPr/>
          </p:nvGrpSpPr>
          <p:grpSpPr bwMode="auto">
            <a:xfrm>
              <a:off x="480" y="3696"/>
              <a:ext cx="3104" cy="327"/>
              <a:chOff x="336" y="3744"/>
              <a:chExt cx="3104" cy="327"/>
            </a:xfrm>
          </p:grpSpPr>
          <p:graphicFrame>
            <p:nvGraphicFramePr>
              <p:cNvPr id="64530" name="Object 23"/>
              <p:cNvGraphicFramePr>
                <a:graphicFrameLocks noChangeAspect="1"/>
              </p:cNvGraphicFramePr>
              <p:nvPr/>
            </p:nvGraphicFramePr>
            <p:xfrm>
              <a:off x="336" y="3792"/>
              <a:ext cx="288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40" name="公式" r:id="rId17" imgW="457002" imgH="355446" progId="Equation.3">
                      <p:embed/>
                    </p:oleObj>
                  </mc:Choice>
                  <mc:Fallback>
                    <p:oleObj name="公式" r:id="rId17" imgW="457002" imgH="355446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3792"/>
                            <a:ext cx="288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31" name="Text Box 24"/>
              <p:cNvSpPr txBox="1">
                <a:spLocks noChangeArrowheads="1"/>
              </p:cNvSpPr>
              <p:nvPr/>
            </p:nvSpPr>
            <p:spPr bwMode="auto">
              <a:xfrm>
                <a:off x="624" y="3744"/>
                <a:ext cx="2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accent2"/>
                    </a:solidFill>
                    <a:latin typeface="宋体" charset="0"/>
                  </a:rPr>
                  <a:t>描述线圈电磁惯性的大小。</a:t>
                </a:r>
              </a:p>
            </p:txBody>
          </p:sp>
        </p:grpSp>
        <p:grpSp>
          <p:nvGrpSpPr>
            <p:cNvPr id="64524" name="Group 25"/>
            <p:cNvGrpSpPr>
              <a:grpSpLocks/>
            </p:cNvGrpSpPr>
            <p:nvPr/>
          </p:nvGrpSpPr>
          <p:grpSpPr bwMode="auto">
            <a:xfrm>
              <a:off x="432" y="3024"/>
              <a:ext cx="5175" cy="576"/>
              <a:chOff x="240" y="2064"/>
              <a:chExt cx="5175" cy="576"/>
            </a:xfrm>
          </p:grpSpPr>
          <p:graphicFrame>
            <p:nvGraphicFramePr>
              <p:cNvPr id="64525" name="Object 26"/>
              <p:cNvGraphicFramePr>
                <a:graphicFrameLocks noChangeAspect="1"/>
              </p:cNvGraphicFramePr>
              <p:nvPr/>
            </p:nvGraphicFramePr>
            <p:xfrm>
              <a:off x="3600" y="2208"/>
              <a:ext cx="151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41" name="公式" r:id="rId19" imgW="241195" imgH="342751" progId="Equation.3">
                      <p:embed/>
                    </p:oleObj>
                  </mc:Choice>
                  <mc:Fallback>
                    <p:oleObj name="公式" r:id="rId19" imgW="241195" imgH="342751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2208"/>
                            <a:ext cx="151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4526" name="Group 27"/>
              <p:cNvGrpSpPr>
                <a:grpSpLocks/>
              </p:cNvGrpSpPr>
              <p:nvPr/>
            </p:nvGrpSpPr>
            <p:grpSpPr bwMode="auto">
              <a:xfrm>
                <a:off x="566" y="2140"/>
                <a:ext cx="4849" cy="387"/>
                <a:chOff x="566" y="2140"/>
                <a:chExt cx="4849" cy="387"/>
              </a:xfrm>
            </p:grpSpPr>
            <p:sp>
              <p:nvSpPr>
                <p:cNvPr id="6452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566" y="2140"/>
                  <a:ext cx="484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zh-CN" altLang="en-US" sz="2800" b="1">
                      <a:latin typeface="宋体" charset="0"/>
                    </a:rPr>
                    <a:t>一定</a:t>
                  </a:r>
                  <a:r>
                    <a:rPr lang="en-US" altLang="zh-CN" sz="2800" b="1">
                      <a:latin typeface="宋体" charset="0"/>
                    </a:rPr>
                    <a:t>,             </a:t>
                  </a:r>
                  <a:r>
                    <a:rPr lang="zh-CN" altLang="en-US" sz="2800" b="1">
                      <a:latin typeface="宋体" charset="0"/>
                    </a:rPr>
                    <a:t>线圈阻碍  变化能力越强。</a:t>
                  </a:r>
                </a:p>
              </p:txBody>
            </p:sp>
            <p:graphicFrame>
              <p:nvGraphicFramePr>
                <p:cNvPr id="64529" name="Object 29"/>
                <p:cNvGraphicFramePr>
                  <a:graphicFrameLocks noChangeAspect="1"/>
                </p:cNvGraphicFramePr>
                <p:nvPr/>
              </p:nvGraphicFramePr>
              <p:xfrm>
                <a:off x="1152" y="2160"/>
                <a:ext cx="1304" cy="3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642" name="公式" r:id="rId20" imgW="2145369" imgH="583947" progId="Equation.3">
                        <p:embed/>
                      </p:oleObj>
                    </mc:Choice>
                    <mc:Fallback>
                      <p:oleObj name="公式" r:id="rId20" imgW="2145369" imgH="583947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2" y="2160"/>
                              <a:ext cx="1304" cy="3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4527" name="Object 30"/>
              <p:cNvGraphicFramePr>
                <a:graphicFrameLocks noChangeAspect="1"/>
              </p:cNvGraphicFramePr>
              <p:nvPr/>
            </p:nvGraphicFramePr>
            <p:xfrm>
              <a:off x="240" y="2064"/>
              <a:ext cx="395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43" name="公式" r:id="rId22" imgW="215713" imgH="393359" progId="Equation.3">
                      <p:embed/>
                    </p:oleObj>
                  </mc:Choice>
                  <mc:Fallback>
                    <p:oleObj name="公式" r:id="rId22" imgW="215713" imgH="393359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2064"/>
                            <a:ext cx="395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0560" name="Text Box 32"/>
          <p:cNvSpPr txBox="1">
            <a:spLocks noChangeArrowheads="1"/>
          </p:cNvSpPr>
          <p:nvPr/>
        </p:nvSpPr>
        <p:spPr bwMode="auto">
          <a:xfrm>
            <a:off x="0" y="4170363"/>
            <a:ext cx="3211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FF0000"/>
                </a:solidFill>
                <a:latin typeface="楷体_GB2312" charset="0"/>
                <a:ea typeface="楷体_GB2312" charset="0"/>
                <a:cs typeface="楷体_GB2312" charset="0"/>
              </a:rPr>
              <a:t>*</a:t>
            </a:r>
            <a:r>
              <a:rPr kumimoji="0" lang="zh-CN" altLang="en-US" sz="2800" b="1">
                <a:solidFill>
                  <a:srgbClr val="FF0000"/>
                </a:solidFill>
                <a:latin typeface="楷体_GB2312" charset="0"/>
                <a:ea typeface="楷体_GB2312" charset="0"/>
                <a:cs typeface="楷体_GB2312" charset="0"/>
              </a:rPr>
              <a:t>注意</a:t>
            </a:r>
            <a:r>
              <a:rPr kumimoji="0" lang="en-US" altLang="zh-CN" sz="2800" b="1">
                <a:solidFill>
                  <a:srgbClr val="FF0000"/>
                </a:solidFill>
                <a:ea typeface="楷体_GB2312" charset="0"/>
                <a:cs typeface="楷体_GB2312" charset="0"/>
              </a:rPr>
              <a:t>——————</a:t>
            </a:r>
            <a:endParaRPr kumimoji="0" lang="en-US" altLang="zh-CN" sz="2800" b="1">
              <a:solidFill>
                <a:srgbClr val="FF0000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64522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EE53232-7FB3-124A-8D3A-6ABFA4A66905}" type="slidenum">
              <a:rPr kumimoji="0" lang="en-US" altLang="zh-CN" sz="1400"/>
              <a:pPr/>
              <a:t>48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0" grpId="0" autoUpdateAnimBg="0"/>
      <p:bldP spid="15056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2"/>
          <p:cNvSpPr txBox="1">
            <a:spLocks noChangeArrowheads="1"/>
          </p:cNvSpPr>
          <p:nvPr/>
        </p:nvSpPr>
        <p:spPr bwMode="auto">
          <a:xfrm>
            <a:off x="827088" y="115888"/>
            <a:ext cx="7837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Times New Roman" charset="0"/>
              </a:rPr>
              <a:t>3</a:t>
            </a:r>
            <a:r>
              <a:rPr lang="zh-CN" altLang="en-US" sz="2800" b="1">
                <a:latin typeface="Times New Roman" charset="0"/>
              </a:rPr>
              <a:t>）自感的计算方法</a:t>
            </a:r>
            <a:r>
              <a:rPr lang="zh-CN" altLang="en-US" sz="2800" b="1">
                <a:solidFill>
                  <a:srgbClr val="CC0000"/>
                </a:solidFill>
              </a:rPr>
              <a:t>（根据磁通或</a:t>
            </a:r>
            <a:r>
              <a:rPr lang="zh-CN" altLang="en-US" sz="2800" b="1">
                <a:solidFill>
                  <a:srgbClr val="0000FF"/>
                </a:solidFill>
              </a:rPr>
              <a:t>自感电动势）</a:t>
            </a:r>
            <a:r>
              <a:rPr lang="zh-CN" altLang="en-US" sz="1800"/>
              <a:t> </a:t>
            </a:r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5281613" y="3430588"/>
          <a:ext cx="20177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2" name="Equation" r:id="rId3" imgW="545626" imgH="203024" progId="Equation.DSMT4">
                  <p:embed/>
                </p:oleObj>
              </mc:Choice>
              <mc:Fallback>
                <p:oleObj name="Equation" r:id="rId3" imgW="545626" imgH="2030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3430588"/>
                        <a:ext cx="201771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5534025" y="2630488"/>
          <a:ext cx="154146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3" name="Equation" r:id="rId5" imgW="812447" imgH="317362" progId="Equation.3">
                  <p:embed/>
                </p:oleObj>
              </mc:Choice>
              <mc:Fallback>
                <p:oleObj name="Equation" r:id="rId5" imgW="812447" imgH="31736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2630488"/>
                        <a:ext cx="1541463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4838700" y="4230688"/>
          <a:ext cx="32496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4" name="Equation" r:id="rId7" imgW="965200" imgH="203200" progId="Equation.3">
                  <p:embed/>
                </p:oleObj>
              </mc:Choice>
              <mc:Fallback>
                <p:oleObj name="Equation" r:id="rId7" imgW="9652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230688"/>
                        <a:ext cx="324961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5246688" y="4764088"/>
          <a:ext cx="24384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5" name="Equation" r:id="rId9" imgW="710891" imgH="393529" progId="Equation.3">
                  <p:embed/>
                </p:oleObj>
              </mc:Choice>
              <mc:Fallback>
                <p:oleObj name="Equation" r:id="rId9" imgW="710891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4764088"/>
                        <a:ext cx="24384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6088" y="877888"/>
            <a:ext cx="9296400" cy="4724400"/>
            <a:chOff x="288" y="960"/>
            <a:chExt cx="5856" cy="2976"/>
          </a:xfrm>
        </p:grpSpPr>
        <p:graphicFrame>
          <p:nvGraphicFramePr>
            <p:cNvPr id="65554" name="Object 8"/>
            <p:cNvGraphicFramePr>
              <a:graphicFrameLocks noChangeAspect="1"/>
            </p:cNvGraphicFramePr>
            <p:nvPr/>
          </p:nvGraphicFramePr>
          <p:xfrm>
            <a:off x="1518" y="1392"/>
            <a:ext cx="21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96" name="Equation" r:id="rId11" imgW="190500" imgH="228600" progId="Equation.3">
                    <p:embed/>
                  </p:oleObj>
                </mc:Choice>
                <mc:Fallback>
                  <p:oleObj name="Equation" r:id="rId11" imgW="1905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" y="1392"/>
                          <a:ext cx="21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5555" name="Group 9"/>
            <p:cNvGrpSpPr>
              <a:grpSpLocks/>
            </p:cNvGrpSpPr>
            <p:nvPr/>
          </p:nvGrpSpPr>
          <p:grpSpPr bwMode="auto">
            <a:xfrm>
              <a:off x="288" y="960"/>
              <a:ext cx="5856" cy="2976"/>
              <a:chOff x="288" y="960"/>
              <a:chExt cx="5856" cy="2976"/>
            </a:xfrm>
          </p:grpSpPr>
          <p:grpSp>
            <p:nvGrpSpPr>
              <p:cNvPr id="65556" name="Group 10"/>
              <p:cNvGrpSpPr>
                <a:grpSpLocks/>
              </p:cNvGrpSpPr>
              <p:nvPr/>
            </p:nvGrpSpPr>
            <p:grpSpPr bwMode="auto">
              <a:xfrm>
                <a:off x="288" y="960"/>
                <a:ext cx="5856" cy="731"/>
                <a:chOff x="288" y="960"/>
                <a:chExt cx="5856" cy="731"/>
              </a:xfrm>
            </p:grpSpPr>
            <p:sp>
              <p:nvSpPr>
                <p:cNvPr id="6559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8" y="960"/>
                  <a:ext cx="5856" cy="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0000"/>
                      </a:solidFill>
                      <a:latin typeface="Times New Roman" charset="0"/>
                    </a:rPr>
                    <a:t>       </a:t>
                  </a:r>
                  <a:r>
                    <a:rPr lang="zh-CN" altLang="en-US" sz="2800" b="1">
                      <a:solidFill>
                        <a:srgbClr val="CC0000"/>
                      </a:solidFill>
                      <a:latin typeface="Times New Roman" charset="0"/>
                    </a:rPr>
                    <a:t>例</a:t>
                  </a:r>
                  <a:r>
                    <a:rPr lang="en-US" altLang="zh-CN" sz="2800" b="1">
                      <a:solidFill>
                        <a:srgbClr val="CC0000"/>
                      </a:solidFill>
                      <a:latin typeface="Times New Roman" charset="0"/>
                    </a:rPr>
                    <a:t>1     </a:t>
                  </a:r>
                  <a:r>
                    <a:rPr lang="zh-CN" altLang="en-US" sz="2800" b="1">
                      <a:latin typeface="Times New Roman" charset="0"/>
                    </a:rPr>
                    <a:t>如图的长直密绕螺线管</a:t>
                  </a:r>
                  <a:r>
                    <a:rPr lang="en-US" altLang="zh-CN" sz="2800" b="1">
                      <a:latin typeface="Times New Roman" charset="0"/>
                    </a:rPr>
                    <a:t>,</a:t>
                  </a:r>
                  <a:r>
                    <a:rPr lang="zh-CN" altLang="en-US" sz="2800" b="1">
                      <a:latin typeface="Times New Roman" charset="0"/>
                    </a:rPr>
                    <a:t>已知                        </a:t>
                  </a:r>
                  <a:r>
                    <a:rPr lang="en-US" altLang="zh-CN" sz="2800" b="1">
                      <a:latin typeface="Times New Roman" charset="0"/>
                    </a:rPr>
                    <a:t>,     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CC0000"/>
                      </a:solidFill>
                      <a:latin typeface="Times New Roman" charset="0"/>
                    </a:rPr>
                    <a:t>求</a:t>
                  </a:r>
                  <a:r>
                    <a:rPr lang="zh-CN" altLang="en-US" sz="2800" b="1">
                      <a:latin typeface="Times New Roman" charset="0"/>
                    </a:rPr>
                    <a:t>其自感         </a:t>
                  </a:r>
                  <a:r>
                    <a:rPr lang="en-US" altLang="zh-CN" sz="2800" b="1">
                      <a:latin typeface="Times New Roman" charset="0"/>
                    </a:rPr>
                    <a:t>. </a:t>
                  </a:r>
                  <a:r>
                    <a:rPr lang="zh-CN" altLang="en-US" sz="2800" b="1">
                      <a:latin typeface="Times New Roman" charset="0"/>
                    </a:rPr>
                    <a:t>（忽略边缘效应）</a:t>
                  </a:r>
                </a:p>
              </p:txBody>
            </p:sp>
            <p:graphicFrame>
              <p:nvGraphicFramePr>
                <p:cNvPr id="65594" name="Object 12"/>
                <p:cNvGraphicFramePr>
                  <a:graphicFrameLocks noChangeAspect="1"/>
                </p:cNvGraphicFramePr>
                <p:nvPr/>
              </p:nvGraphicFramePr>
              <p:xfrm>
                <a:off x="4128" y="960"/>
                <a:ext cx="1406" cy="4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697" name="Equation" r:id="rId13" imgW="583947" imgH="203112" progId="Equation.3">
                        <p:embed/>
                      </p:oleObj>
                    </mc:Choice>
                    <mc:Fallback>
                      <p:oleObj name="Equation" r:id="rId13" imgW="583947" imgH="203112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28" y="960"/>
                              <a:ext cx="1406" cy="4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5557" name="Group 13"/>
              <p:cNvGrpSpPr>
                <a:grpSpLocks/>
              </p:cNvGrpSpPr>
              <p:nvPr/>
            </p:nvGrpSpPr>
            <p:grpSpPr bwMode="auto">
              <a:xfrm>
                <a:off x="388" y="2592"/>
                <a:ext cx="2460" cy="1344"/>
                <a:chOff x="3408" y="2256"/>
                <a:chExt cx="2352" cy="1344"/>
              </a:xfrm>
            </p:grpSpPr>
            <p:sp>
              <p:nvSpPr>
                <p:cNvPr id="65558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8" y="2256"/>
                  <a:ext cx="2352" cy="13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65559" name="Group 15"/>
                <p:cNvGrpSpPr>
                  <a:grpSpLocks/>
                </p:cNvGrpSpPr>
                <p:nvPr/>
              </p:nvGrpSpPr>
              <p:grpSpPr bwMode="auto">
                <a:xfrm>
                  <a:off x="3510" y="2390"/>
                  <a:ext cx="2162" cy="1165"/>
                  <a:chOff x="3510" y="2390"/>
                  <a:chExt cx="2162" cy="1165"/>
                </a:xfrm>
              </p:grpSpPr>
              <p:sp>
                <p:nvSpPr>
                  <p:cNvPr id="151568" name="AutoShape 16"/>
                  <p:cNvSpPr>
                    <a:spLocks noChangeArrowheads="1"/>
                  </p:cNvSpPr>
                  <p:nvPr/>
                </p:nvSpPr>
                <p:spPr bwMode="auto">
                  <a:xfrm rot="-5390567">
                    <a:off x="4472" y="1698"/>
                    <a:ext cx="448" cy="1949"/>
                  </a:xfrm>
                  <a:prstGeom prst="can">
                    <a:avLst>
                      <a:gd name="adj" fmla="val 44542"/>
                    </a:avLst>
                  </a:prstGeom>
                  <a:gradFill rotWithShape="0">
                    <a:gsLst>
                      <a:gs pos="0">
                        <a:schemeClr val="folHlink">
                          <a:gamma/>
                          <a:shade val="66275"/>
                          <a:invGamma/>
                        </a:schemeClr>
                      </a:gs>
                      <a:gs pos="50000">
                        <a:schemeClr val="folHlink"/>
                      </a:gs>
                      <a:gs pos="100000">
                        <a:schemeClr val="folHlink">
                          <a:gamma/>
                          <a:shade val="6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zh-CN" altLang="en-US"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5561" name="Freeform 17"/>
                  <p:cNvSpPr>
                    <a:spLocks/>
                  </p:cNvSpPr>
                  <p:nvPr/>
                </p:nvSpPr>
                <p:spPr bwMode="auto">
                  <a:xfrm>
                    <a:off x="3967" y="2390"/>
                    <a:ext cx="220" cy="536"/>
                  </a:xfrm>
                  <a:custGeom>
                    <a:avLst/>
                    <a:gdLst>
                      <a:gd name="T0" fmla="*/ 0 w 238"/>
                      <a:gd name="T1" fmla="*/ 11 h 574"/>
                      <a:gd name="T2" fmla="*/ 16 w 238"/>
                      <a:gd name="T3" fmla="*/ 5 h 574"/>
                      <a:gd name="T4" fmla="*/ 27 w 238"/>
                      <a:gd name="T5" fmla="*/ 29 h 574"/>
                      <a:gd name="T6" fmla="*/ 39 w 238"/>
                      <a:gd name="T7" fmla="*/ 138 h 574"/>
                      <a:gd name="T8" fmla="*/ 48 w 238"/>
                      <a:gd name="T9" fmla="*/ 166 h 574"/>
                      <a:gd name="T10" fmla="*/ 57 w 238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38"/>
                      <a:gd name="T19" fmla="*/ 0 h 574"/>
                      <a:gd name="T20" fmla="*/ 238 w 238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38" h="574">
                        <a:moveTo>
                          <a:pt x="0" y="38"/>
                        </a:moveTo>
                        <a:cubicBezTo>
                          <a:pt x="3" y="36"/>
                          <a:pt x="58" y="0"/>
                          <a:pt x="66" y="5"/>
                        </a:cubicBezTo>
                        <a:cubicBezTo>
                          <a:pt x="89" y="21"/>
                          <a:pt x="106" y="70"/>
                          <a:pt x="112" y="98"/>
                        </a:cubicBezTo>
                        <a:cubicBezTo>
                          <a:pt x="138" y="220"/>
                          <a:pt x="128" y="351"/>
                          <a:pt x="159" y="472"/>
                        </a:cubicBezTo>
                        <a:cubicBezTo>
                          <a:pt x="164" y="514"/>
                          <a:pt x="155" y="559"/>
                          <a:pt x="198" y="574"/>
                        </a:cubicBezTo>
                        <a:cubicBezTo>
                          <a:pt x="238" y="560"/>
                          <a:pt x="211" y="558"/>
                          <a:pt x="237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62" name="Freeform 18"/>
                  <p:cNvSpPr>
                    <a:spLocks/>
                  </p:cNvSpPr>
                  <p:nvPr/>
                </p:nvSpPr>
                <p:spPr bwMode="auto">
                  <a:xfrm>
                    <a:off x="4074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13 w 219"/>
                      <a:gd name="T3" fmla="*/ 5 h 574"/>
                      <a:gd name="T4" fmla="*/ 24 w 219"/>
                      <a:gd name="T5" fmla="*/ 29 h 574"/>
                      <a:gd name="T6" fmla="*/ 35 w 219"/>
                      <a:gd name="T7" fmla="*/ 138 h 574"/>
                      <a:gd name="T8" fmla="*/ 45 w 219"/>
                      <a:gd name="T9" fmla="*/ 166 h 574"/>
                      <a:gd name="T10" fmla="*/ 56 w 219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63" name="Freeform 19"/>
                  <p:cNvSpPr>
                    <a:spLocks/>
                  </p:cNvSpPr>
                  <p:nvPr/>
                </p:nvSpPr>
                <p:spPr bwMode="auto">
                  <a:xfrm>
                    <a:off x="4162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13 w 219"/>
                      <a:gd name="T3" fmla="*/ 5 h 574"/>
                      <a:gd name="T4" fmla="*/ 24 w 219"/>
                      <a:gd name="T5" fmla="*/ 29 h 574"/>
                      <a:gd name="T6" fmla="*/ 35 w 219"/>
                      <a:gd name="T7" fmla="*/ 138 h 574"/>
                      <a:gd name="T8" fmla="*/ 45 w 219"/>
                      <a:gd name="T9" fmla="*/ 166 h 574"/>
                      <a:gd name="T10" fmla="*/ 56 w 219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64" name="Freeform 20"/>
                  <p:cNvSpPr>
                    <a:spLocks/>
                  </p:cNvSpPr>
                  <p:nvPr/>
                </p:nvSpPr>
                <p:spPr bwMode="auto">
                  <a:xfrm>
                    <a:off x="4252" y="2390"/>
                    <a:ext cx="202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12 w 219"/>
                      <a:gd name="T3" fmla="*/ 5 h 574"/>
                      <a:gd name="T4" fmla="*/ 22 w 219"/>
                      <a:gd name="T5" fmla="*/ 29 h 574"/>
                      <a:gd name="T6" fmla="*/ 33 w 219"/>
                      <a:gd name="T7" fmla="*/ 138 h 574"/>
                      <a:gd name="T8" fmla="*/ 42 w 219"/>
                      <a:gd name="T9" fmla="*/ 166 h 574"/>
                      <a:gd name="T10" fmla="*/ 51 w 219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65" name="Freeform 21"/>
                  <p:cNvSpPr>
                    <a:spLocks/>
                  </p:cNvSpPr>
                  <p:nvPr/>
                </p:nvSpPr>
                <p:spPr bwMode="auto">
                  <a:xfrm>
                    <a:off x="4340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13 w 219"/>
                      <a:gd name="T3" fmla="*/ 5 h 574"/>
                      <a:gd name="T4" fmla="*/ 24 w 219"/>
                      <a:gd name="T5" fmla="*/ 29 h 574"/>
                      <a:gd name="T6" fmla="*/ 35 w 219"/>
                      <a:gd name="T7" fmla="*/ 138 h 574"/>
                      <a:gd name="T8" fmla="*/ 45 w 219"/>
                      <a:gd name="T9" fmla="*/ 166 h 574"/>
                      <a:gd name="T10" fmla="*/ 56 w 219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66" name="Freeform 22"/>
                  <p:cNvSpPr>
                    <a:spLocks/>
                  </p:cNvSpPr>
                  <p:nvPr/>
                </p:nvSpPr>
                <p:spPr bwMode="auto">
                  <a:xfrm>
                    <a:off x="4429" y="2390"/>
                    <a:ext cx="202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12 w 219"/>
                      <a:gd name="T3" fmla="*/ 5 h 574"/>
                      <a:gd name="T4" fmla="*/ 22 w 219"/>
                      <a:gd name="T5" fmla="*/ 29 h 574"/>
                      <a:gd name="T6" fmla="*/ 33 w 219"/>
                      <a:gd name="T7" fmla="*/ 138 h 574"/>
                      <a:gd name="T8" fmla="*/ 42 w 219"/>
                      <a:gd name="T9" fmla="*/ 166 h 574"/>
                      <a:gd name="T10" fmla="*/ 51 w 219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67" name="Freeform 23"/>
                  <p:cNvSpPr>
                    <a:spLocks/>
                  </p:cNvSpPr>
                  <p:nvPr/>
                </p:nvSpPr>
                <p:spPr bwMode="auto">
                  <a:xfrm>
                    <a:off x="4518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13 w 219"/>
                      <a:gd name="T3" fmla="*/ 5 h 574"/>
                      <a:gd name="T4" fmla="*/ 24 w 219"/>
                      <a:gd name="T5" fmla="*/ 29 h 574"/>
                      <a:gd name="T6" fmla="*/ 35 w 219"/>
                      <a:gd name="T7" fmla="*/ 138 h 574"/>
                      <a:gd name="T8" fmla="*/ 45 w 219"/>
                      <a:gd name="T9" fmla="*/ 166 h 574"/>
                      <a:gd name="T10" fmla="*/ 56 w 219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68" name="Freeform 24"/>
                  <p:cNvSpPr>
                    <a:spLocks/>
                  </p:cNvSpPr>
                  <p:nvPr/>
                </p:nvSpPr>
                <p:spPr bwMode="auto">
                  <a:xfrm>
                    <a:off x="4606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13 w 219"/>
                      <a:gd name="T3" fmla="*/ 5 h 574"/>
                      <a:gd name="T4" fmla="*/ 24 w 219"/>
                      <a:gd name="T5" fmla="*/ 29 h 574"/>
                      <a:gd name="T6" fmla="*/ 35 w 219"/>
                      <a:gd name="T7" fmla="*/ 138 h 574"/>
                      <a:gd name="T8" fmla="*/ 45 w 219"/>
                      <a:gd name="T9" fmla="*/ 166 h 574"/>
                      <a:gd name="T10" fmla="*/ 56 w 219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69" name="Freeform 25"/>
                  <p:cNvSpPr>
                    <a:spLocks/>
                  </p:cNvSpPr>
                  <p:nvPr/>
                </p:nvSpPr>
                <p:spPr bwMode="auto">
                  <a:xfrm>
                    <a:off x="4696" y="2390"/>
                    <a:ext cx="202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12 w 219"/>
                      <a:gd name="T3" fmla="*/ 5 h 574"/>
                      <a:gd name="T4" fmla="*/ 22 w 219"/>
                      <a:gd name="T5" fmla="*/ 29 h 574"/>
                      <a:gd name="T6" fmla="*/ 33 w 219"/>
                      <a:gd name="T7" fmla="*/ 138 h 574"/>
                      <a:gd name="T8" fmla="*/ 42 w 219"/>
                      <a:gd name="T9" fmla="*/ 166 h 574"/>
                      <a:gd name="T10" fmla="*/ 51 w 219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70" name="Freeform 26"/>
                  <p:cNvSpPr>
                    <a:spLocks/>
                  </p:cNvSpPr>
                  <p:nvPr/>
                </p:nvSpPr>
                <p:spPr bwMode="auto">
                  <a:xfrm>
                    <a:off x="4784" y="2390"/>
                    <a:ext cx="178" cy="538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2 w 219"/>
                      <a:gd name="T3" fmla="*/ 5 h 574"/>
                      <a:gd name="T4" fmla="*/ 2 w 219"/>
                      <a:gd name="T5" fmla="*/ 31 h 574"/>
                      <a:gd name="T6" fmla="*/ 4 w 219"/>
                      <a:gd name="T7" fmla="*/ 147 h 574"/>
                      <a:gd name="T8" fmla="*/ 5 w 219"/>
                      <a:gd name="T9" fmla="*/ 178 h 574"/>
                      <a:gd name="T10" fmla="*/ 6 w 219"/>
                      <a:gd name="T11" fmla="*/ 167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71" name="Freeform 27"/>
                  <p:cNvSpPr>
                    <a:spLocks/>
                  </p:cNvSpPr>
                  <p:nvPr/>
                </p:nvSpPr>
                <p:spPr bwMode="auto">
                  <a:xfrm>
                    <a:off x="4873" y="2390"/>
                    <a:ext cx="202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12 w 219"/>
                      <a:gd name="T3" fmla="*/ 5 h 574"/>
                      <a:gd name="T4" fmla="*/ 22 w 219"/>
                      <a:gd name="T5" fmla="*/ 29 h 574"/>
                      <a:gd name="T6" fmla="*/ 33 w 219"/>
                      <a:gd name="T7" fmla="*/ 138 h 574"/>
                      <a:gd name="T8" fmla="*/ 42 w 219"/>
                      <a:gd name="T9" fmla="*/ 166 h 574"/>
                      <a:gd name="T10" fmla="*/ 51 w 219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72" name="Freeform 28"/>
                  <p:cNvSpPr>
                    <a:spLocks/>
                  </p:cNvSpPr>
                  <p:nvPr/>
                </p:nvSpPr>
                <p:spPr bwMode="auto">
                  <a:xfrm>
                    <a:off x="4962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13 w 219"/>
                      <a:gd name="T3" fmla="*/ 5 h 574"/>
                      <a:gd name="T4" fmla="*/ 24 w 219"/>
                      <a:gd name="T5" fmla="*/ 29 h 574"/>
                      <a:gd name="T6" fmla="*/ 35 w 219"/>
                      <a:gd name="T7" fmla="*/ 138 h 574"/>
                      <a:gd name="T8" fmla="*/ 45 w 219"/>
                      <a:gd name="T9" fmla="*/ 166 h 574"/>
                      <a:gd name="T10" fmla="*/ 56 w 219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73" name="Freeform 29"/>
                  <p:cNvSpPr>
                    <a:spLocks/>
                  </p:cNvSpPr>
                  <p:nvPr/>
                </p:nvSpPr>
                <p:spPr bwMode="auto">
                  <a:xfrm>
                    <a:off x="5050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13 w 219"/>
                      <a:gd name="T3" fmla="*/ 5 h 574"/>
                      <a:gd name="T4" fmla="*/ 24 w 219"/>
                      <a:gd name="T5" fmla="*/ 29 h 574"/>
                      <a:gd name="T6" fmla="*/ 35 w 219"/>
                      <a:gd name="T7" fmla="*/ 138 h 574"/>
                      <a:gd name="T8" fmla="*/ 45 w 219"/>
                      <a:gd name="T9" fmla="*/ 166 h 574"/>
                      <a:gd name="T10" fmla="*/ 56 w 219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74" name="Freeform 30"/>
                  <p:cNvSpPr>
                    <a:spLocks/>
                  </p:cNvSpPr>
                  <p:nvPr/>
                </p:nvSpPr>
                <p:spPr bwMode="auto">
                  <a:xfrm>
                    <a:off x="5140" y="2390"/>
                    <a:ext cx="201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11 w 219"/>
                      <a:gd name="T3" fmla="*/ 5 h 574"/>
                      <a:gd name="T4" fmla="*/ 20 w 219"/>
                      <a:gd name="T5" fmla="*/ 29 h 574"/>
                      <a:gd name="T6" fmla="*/ 30 w 219"/>
                      <a:gd name="T7" fmla="*/ 138 h 574"/>
                      <a:gd name="T8" fmla="*/ 39 w 219"/>
                      <a:gd name="T9" fmla="*/ 166 h 574"/>
                      <a:gd name="T10" fmla="*/ 46 w 219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75" name="Freeform 31"/>
                  <p:cNvSpPr>
                    <a:spLocks/>
                  </p:cNvSpPr>
                  <p:nvPr/>
                </p:nvSpPr>
                <p:spPr bwMode="auto">
                  <a:xfrm>
                    <a:off x="5228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13 w 219"/>
                      <a:gd name="T3" fmla="*/ 5 h 574"/>
                      <a:gd name="T4" fmla="*/ 24 w 219"/>
                      <a:gd name="T5" fmla="*/ 29 h 574"/>
                      <a:gd name="T6" fmla="*/ 35 w 219"/>
                      <a:gd name="T7" fmla="*/ 138 h 574"/>
                      <a:gd name="T8" fmla="*/ 45 w 219"/>
                      <a:gd name="T9" fmla="*/ 166 h 574"/>
                      <a:gd name="T10" fmla="*/ 56 w 219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76" name="Freeform 32"/>
                  <p:cNvSpPr>
                    <a:spLocks/>
                  </p:cNvSpPr>
                  <p:nvPr/>
                </p:nvSpPr>
                <p:spPr bwMode="auto">
                  <a:xfrm>
                    <a:off x="5316" y="2390"/>
                    <a:ext cx="203" cy="536"/>
                  </a:xfrm>
                  <a:custGeom>
                    <a:avLst/>
                    <a:gdLst>
                      <a:gd name="T0" fmla="*/ 0 w 219"/>
                      <a:gd name="T1" fmla="*/ 7 h 574"/>
                      <a:gd name="T2" fmla="*/ 13 w 219"/>
                      <a:gd name="T3" fmla="*/ 5 h 574"/>
                      <a:gd name="T4" fmla="*/ 24 w 219"/>
                      <a:gd name="T5" fmla="*/ 29 h 574"/>
                      <a:gd name="T6" fmla="*/ 35 w 219"/>
                      <a:gd name="T7" fmla="*/ 138 h 574"/>
                      <a:gd name="T8" fmla="*/ 45 w 219"/>
                      <a:gd name="T9" fmla="*/ 166 h 574"/>
                      <a:gd name="T10" fmla="*/ 56 w 219"/>
                      <a:gd name="T11" fmla="*/ 155 h 57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9"/>
                      <a:gd name="T19" fmla="*/ 0 h 574"/>
                      <a:gd name="T20" fmla="*/ 219 w 219"/>
                      <a:gd name="T21" fmla="*/ 574 h 57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9" h="574">
                        <a:moveTo>
                          <a:pt x="0" y="28"/>
                        </a:moveTo>
                        <a:cubicBezTo>
                          <a:pt x="3" y="26"/>
                          <a:pt x="39" y="0"/>
                          <a:pt x="47" y="5"/>
                        </a:cubicBezTo>
                        <a:cubicBezTo>
                          <a:pt x="70" y="21"/>
                          <a:pt x="87" y="70"/>
                          <a:pt x="93" y="98"/>
                        </a:cubicBezTo>
                        <a:cubicBezTo>
                          <a:pt x="119" y="220"/>
                          <a:pt x="109" y="351"/>
                          <a:pt x="140" y="472"/>
                        </a:cubicBezTo>
                        <a:cubicBezTo>
                          <a:pt x="145" y="514"/>
                          <a:pt x="136" y="559"/>
                          <a:pt x="179" y="574"/>
                        </a:cubicBezTo>
                        <a:cubicBezTo>
                          <a:pt x="219" y="560"/>
                          <a:pt x="192" y="558"/>
                          <a:pt x="218" y="535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7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030" y="2883"/>
                    <a:ext cx="0" cy="35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78" name="Freeform 34"/>
                  <p:cNvSpPr>
                    <a:spLocks/>
                  </p:cNvSpPr>
                  <p:nvPr/>
                </p:nvSpPr>
                <p:spPr bwMode="auto">
                  <a:xfrm>
                    <a:off x="5433" y="2393"/>
                    <a:ext cx="111" cy="493"/>
                  </a:xfrm>
                  <a:custGeom>
                    <a:avLst/>
                    <a:gdLst>
                      <a:gd name="T0" fmla="*/ 4 w 121"/>
                      <a:gd name="T1" fmla="*/ 14 h 528"/>
                      <a:gd name="T2" fmla="*/ 17 w 121"/>
                      <a:gd name="T3" fmla="*/ 7 h 528"/>
                      <a:gd name="T4" fmla="*/ 22 w 121"/>
                      <a:gd name="T5" fmla="*/ 109 h 528"/>
                      <a:gd name="T6" fmla="*/ 24 w 121"/>
                      <a:gd name="T7" fmla="*/ 138 h 528"/>
                      <a:gd name="T8" fmla="*/ 26 w 121"/>
                      <a:gd name="T9" fmla="*/ 153 h 5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1"/>
                      <a:gd name="T16" fmla="*/ 0 h 528"/>
                      <a:gd name="T17" fmla="*/ 121 w 121"/>
                      <a:gd name="T18" fmla="*/ 528 h 5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1" h="528">
                        <a:moveTo>
                          <a:pt x="4" y="45"/>
                        </a:moveTo>
                        <a:cubicBezTo>
                          <a:pt x="59" y="7"/>
                          <a:pt x="0" y="0"/>
                          <a:pt x="82" y="14"/>
                        </a:cubicBezTo>
                        <a:cubicBezTo>
                          <a:pt x="98" y="135"/>
                          <a:pt x="96" y="258"/>
                          <a:pt x="105" y="380"/>
                        </a:cubicBezTo>
                        <a:cubicBezTo>
                          <a:pt x="107" y="411"/>
                          <a:pt x="110" y="443"/>
                          <a:pt x="113" y="474"/>
                        </a:cubicBezTo>
                        <a:cubicBezTo>
                          <a:pt x="115" y="492"/>
                          <a:pt x="121" y="528"/>
                          <a:pt x="121" y="528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79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38" y="2883"/>
                    <a:ext cx="0" cy="53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8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985" y="3376"/>
                    <a:ext cx="933" cy="8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3366"/>
                      </a:gs>
                      <a:gs pos="50000">
                        <a:srgbClr val="EEF1F5"/>
                      </a:gs>
                      <a:gs pos="100000">
                        <a:srgbClr val="003366"/>
                      </a:gs>
                    </a:gsLst>
                    <a:lin ang="5400000" scaled="1"/>
                  </a:gra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558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30" y="3241"/>
                    <a:ext cx="48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8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518" y="3241"/>
                    <a:ext cx="0" cy="13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8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184" y="3421"/>
                    <a:ext cx="35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8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4918" y="3421"/>
                    <a:ext cx="17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8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5095" y="3286"/>
                    <a:ext cx="0" cy="269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86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5184" y="3331"/>
                    <a:ext cx="0" cy="179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8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030" y="3062"/>
                    <a:ext cx="150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99"/>
                    </a:solidFill>
                    <a:prstDash val="dash"/>
                    <a:round/>
                    <a:headEnd type="triangl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8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808" y="2435"/>
                    <a:ext cx="0" cy="448"/>
                  </a:xfrm>
                  <a:prstGeom prst="line">
                    <a:avLst/>
                  </a:prstGeom>
                  <a:noFill/>
                  <a:ln w="19050">
                    <a:solidFill>
                      <a:srgbClr val="CC0099"/>
                    </a:solidFill>
                    <a:prstDash val="dash"/>
                    <a:round/>
                    <a:headEnd type="triangl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65589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4828" y="2928"/>
                  <a:ext cx="179" cy="3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698" name="公式" r:id="rId15" imgW="114201" imgH="253780" progId="Equation.3">
                          <p:embed/>
                        </p:oleObj>
                      </mc:Choice>
                      <mc:Fallback>
                        <p:oleObj name="公式" r:id="rId15" imgW="114201" imgH="253780" progId="Equation.3">
                          <p:embed/>
                          <p:pic>
                            <p:nvPicPr>
                              <p:cNvPr id="0" name="Object 4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28" y="2928"/>
                                <a:ext cx="179" cy="3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 xmlns="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xmlns="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 xmlns="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5590" name="Object 46"/>
                  <p:cNvGraphicFramePr>
                    <a:graphicFrameLocks noChangeAspect="1"/>
                  </p:cNvGraphicFramePr>
                  <p:nvPr/>
                </p:nvGraphicFramePr>
                <p:xfrm>
                  <a:off x="3510" y="2480"/>
                  <a:ext cx="267" cy="3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699" name="Equation" r:id="rId17" imgW="139579" imgH="177646" progId="Equation.3">
                          <p:embed/>
                        </p:oleObj>
                      </mc:Choice>
                      <mc:Fallback>
                        <p:oleObj name="Equation" r:id="rId17" imgW="139579" imgH="177646" progId="Equation.3">
                          <p:embed/>
                          <p:pic>
                            <p:nvPicPr>
                              <p:cNvPr id="0" name="Object 4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10" y="2480"/>
                                <a:ext cx="267" cy="3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 xmlns="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xmlns="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 xmlns="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5591" name="Object 47"/>
                  <p:cNvGraphicFramePr>
                    <a:graphicFrameLocks noChangeAspect="1"/>
                  </p:cNvGraphicFramePr>
                  <p:nvPr/>
                </p:nvGraphicFramePr>
                <p:xfrm>
                  <a:off x="3872" y="2678"/>
                  <a:ext cx="279" cy="24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700" name="公式" r:id="rId19" imgW="215713" imgH="241091" progId="Equation.3">
                          <p:embed/>
                        </p:oleObj>
                      </mc:Choice>
                      <mc:Fallback>
                        <p:oleObj name="公式" r:id="rId19" imgW="215713" imgH="241091" progId="Equation.3">
                          <p:embed/>
                          <p:pic>
                            <p:nvPicPr>
                              <p:cNvPr id="0" name="Object 4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72" y="2678"/>
                                <a:ext cx="279" cy="24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 xmlns="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xmlns="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 xmlns="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5592" name="Object 48"/>
                  <p:cNvGraphicFramePr>
                    <a:graphicFrameLocks noChangeAspect="1"/>
                  </p:cNvGraphicFramePr>
                  <p:nvPr/>
                </p:nvGraphicFramePr>
                <p:xfrm>
                  <a:off x="5184" y="3152"/>
                  <a:ext cx="281" cy="26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701" name="Equation" r:id="rId21" imgW="139639" imgH="152334" progId="Equation.3">
                          <p:embed/>
                        </p:oleObj>
                      </mc:Choice>
                      <mc:Fallback>
                        <p:oleObj name="Equation" r:id="rId21" imgW="139639" imgH="152334" progId="Equation.3">
                          <p:embed/>
                          <p:pic>
                            <p:nvPicPr>
                              <p:cNvPr id="0" name="Object 4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184" y="3152"/>
                                <a:ext cx="281" cy="26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 xmlns="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xmlns="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 xmlns="">
                                    <a:effectLst>
                                      <a:outerShdw blurRad="63500" dist="38099" dir="2700000" algn="ctr" rotWithShape="0">
                                        <a:srgbClr val="00000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598488" y="2035175"/>
            <a:ext cx="8458200" cy="1204913"/>
            <a:chOff x="384" y="1689"/>
            <a:chExt cx="5328" cy="759"/>
          </a:xfrm>
        </p:grpSpPr>
        <p:grpSp>
          <p:nvGrpSpPr>
            <p:cNvPr id="65545" name="Group 50"/>
            <p:cNvGrpSpPr>
              <a:grpSpLocks/>
            </p:cNvGrpSpPr>
            <p:nvPr/>
          </p:nvGrpSpPr>
          <p:grpSpPr bwMode="auto">
            <a:xfrm>
              <a:off x="384" y="1689"/>
              <a:ext cx="5328" cy="681"/>
              <a:chOff x="384" y="1689"/>
              <a:chExt cx="5328" cy="681"/>
            </a:xfrm>
          </p:grpSpPr>
          <p:sp>
            <p:nvSpPr>
              <p:cNvPr id="65547" name="Text Box 51"/>
              <p:cNvSpPr txBox="1">
                <a:spLocks noChangeArrowheads="1"/>
              </p:cNvSpPr>
              <p:nvPr/>
            </p:nvSpPr>
            <p:spPr bwMode="auto">
              <a:xfrm>
                <a:off x="672" y="1689"/>
                <a:ext cx="50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CC0000"/>
                    </a:solidFill>
                    <a:latin typeface="Times New Roman" charset="0"/>
                  </a:rPr>
                  <a:t>解 </a:t>
                </a:r>
                <a:r>
                  <a:rPr lang="zh-CN" altLang="en-US" sz="2800" b="1">
                    <a:latin typeface="Times New Roman" charset="0"/>
                  </a:rPr>
                  <a:t>先设电流</a:t>
                </a:r>
                <a:r>
                  <a:rPr lang="zh-CN" sz="2800" b="1">
                    <a:latin typeface="Times New Roman" charset="0"/>
                  </a:rPr>
                  <a:t> </a:t>
                </a:r>
                <a:r>
                  <a:rPr lang="en-US" altLang="zh-CN" sz="2800" b="1" i="1">
                    <a:latin typeface="Times New Roman" charset="0"/>
                  </a:rPr>
                  <a:t>I</a:t>
                </a:r>
                <a:r>
                  <a:rPr lang="en-US" altLang="zh-CN" sz="2800" b="1" i="1">
                    <a:solidFill>
                      <a:srgbClr val="CC0000"/>
                    </a:solidFill>
                    <a:latin typeface="Times New Roman" charset="0"/>
                  </a:rPr>
                  <a:t> </a:t>
                </a:r>
                <a:r>
                  <a:rPr lang="en-US" altLang="zh-CN" sz="2800" b="1">
                    <a:latin typeface="Times New Roman" charset="0"/>
                  </a:rPr>
                  <a:t>      </a:t>
                </a:r>
                <a:r>
                  <a:rPr lang="zh-CN" altLang="en-US" sz="2800" b="1">
                    <a:latin typeface="Times New Roman" charset="0"/>
                  </a:rPr>
                  <a:t>根据安培环路定理求得 </a:t>
                </a:r>
                <a:r>
                  <a:rPr lang="en-US" altLang="zh-CN" sz="2800" b="1" i="1">
                    <a:latin typeface="Times New Roman" charset="0"/>
                  </a:rPr>
                  <a:t>B         </a:t>
                </a:r>
              </a:p>
            </p:txBody>
          </p:sp>
          <p:sp>
            <p:nvSpPr>
              <p:cNvPr id="65548" name="Line 52"/>
              <p:cNvSpPr>
                <a:spLocks noChangeShapeType="1"/>
              </p:cNvSpPr>
              <p:nvPr/>
            </p:nvSpPr>
            <p:spPr bwMode="auto">
              <a:xfrm>
                <a:off x="2112" y="1881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9" name="Line 53"/>
              <p:cNvSpPr>
                <a:spLocks noChangeShapeType="1"/>
              </p:cNvSpPr>
              <p:nvPr/>
            </p:nvSpPr>
            <p:spPr bwMode="auto">
              <a:xfrm>
                <a:off x="4944" y="1872"/>
                <a:ext cx="2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0" name="Line 54"/>
              <p:cNvSpPr>
                <a:spLocks noChangeShapeType="1"/>
              </p:cNvSpPr>
              <p:nvPr/>
            </p:nvSpPr>
            <p:spPr bwMode="auto">
              <a:xfrm flipV="1">
                <a:off x="384" y="220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5551" name="Object 55"/>
              <p:cNvGraphicFramePr>
                <a:graphicFrameLocks noChangeAspect="1"/>
              </p:cNvGraphicFramePr>
              <p:nvPr/>
            </p:nvGraphicFramePr>
            <p:xfrm>
              <a:off x="768" y="2064"/>
              <a:ext cx="255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02" name="Equation" r:id="rId23" imgW="126835" imgH="152202" progId="Equation.3">
                      <p:embed/>
                    </p:oleObj>
                  </mc:Choice>
                  <mc:Fallback>
                    <p:oleObj name="Equation" r:id="rId23" imgW="126835" imgH="152202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64"/>
                            <a:ext cx="255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52" name="Line 56"/>
              <p:cNvSpPr>
                <a:spLocks noChangeShapeType="1"/>
              </p:cNvSpPr>
              <p:nvPr/>
            </p:nvSpPr>
            <p:spPr bwMode="auto">
              <a:xfrm>
                <a:off x="1056" y="2217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5553" name="Object 57"/>
              <p:cNvGraphicFramePr>
                <a:graphicFrameLocks noChangeAspect="1"/>
              </p:cNvGraphicFramePr>
              <p:nvPr/>
            </p:nvGraphicFramePr>
            <p:xfrm>
              <a:off x="1344" y="2121"/>
              <a:ext cx="193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03" name="Equation" r:id="rId25" imgW="190500" imgH="228600" progId="Equation.3">
                      <p:embed/>
                    </p:oleObj>
                  </mc:Choice>
                  <mc:Fallback>
                    <p:oleObj name="Equation" r:id="rId25" imgW="190500" imgH="228600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2121"/>
                            <a:ext cx="193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5546" name="Text Box 58"/>
            <p:cNvSpPr txBox="1">
              <a:spLocks noChangeArrowheads="1"/>
            </p:cNvSpPr>
            <p:nvPr/>
          </p:nvSpPr>
          <p:spPr bwMode="auto">
            <a:xfrm>
              <a:off x="1584" y="212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.</a:t>
              </a:r>
            </a:p>
          </p:txBody>
        </p:sp>
      </p:grpSp>
      <p:sp>
        <p:nvSpPr>
          <p:cNvPr id="65544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18FB6A2-64CD-CE40-AC9B-7F25E9D89B70}" type="slidenum">
              <a:rPr kumimoji="0" lang="en-US" altLang="zh-CN" sz="1400"/>
              <a:pPr/>
              <a:t>49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62BA5F0-D63E-B446-8FF5-A43D83E5ED2F}" type="slidenum">
              <a:rPr kumimoji="0" lang="en-US" altLang="zh-CN" sz="1400"/>
              <a:pPr/>
              <a:t>5</a:t>
            </a:fld>
            <a:endParaRPr kumimoji="0" lang="en-US" altLang="zh-CN" sz="1400"/>
          </a:p>
        </p:txBody>
      </p:sp>
      <p:pic>
        <p:nvPicPr>
          <p:cNvPr id="19457" name="ShockwaveFlash1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7704137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05400" y="2578100"/>
            <a:ext cx="3581400" cy="2133600"/>
            <a:chOff x="3216" y="2160"/>
            <a:chExt cx="2256" cy="1344"/>
          </a:xfrm>
        </p:grpSpPr>
        <p:graphicFrame>
          <p:nvGraphicFramePr>
            <p:cNvPr id="66607" name="Object 3"/>
            <p:cNvGraphicFramePr>
              <a:graphicFrameLocks noChangeAspect="1"/>
            </p:cNvGraphicFramePr>
            <p:nvPr/>
          </p:nvGraphicFramePr>
          <p:xfrm>
            <a:off x="3649" y="2800"/>
            <a:ext cx="1246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90" name="Equation" r:id="rId3" imgW="647419" imgH="393529" progId="Equation.DSMT4">
                    <p:embed/>
                  </p:oleObj>
                </mc:Choice>
                <mc:Fallback>
                  <p:oleObj name="Equation" r:id="rId3" imgW="647419" imgH="393529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" y="2800"/>
                          <a:ext cx="1246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08" name="Text Box 4"/>
            <p:cNvSpPr txBox="1">
              <a:spLocks noChangeArrowheads="1"/>
            </p:cNvSpPr>
            <p:nvPr/>
          </p:nvSpPr>
          <p:spPr bwMode="auto">
            <a:xfrm>
              <a:off x="3216" y="2160"/>
              <a:ext cx="225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（</a:t>
              </a:r>
              <a:r>
                <a:rPr lang="zh-CN" altLang="en-US" sz="2800" b="1">
                  <a:latin typeface="Times New Roman" charset="0"/>
                </a:rPr>
                <a:t>一般情况可用下式测量自感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）</a:t>
              </a:r>
            </a:p>
          </p:txBody>
        </p:sp>
      </p:grpSp>
      <p:grpSp>
        <p:nvGrpSpPr>
          <p:cNvPr id="66562" name="Group 5"/>
          <p:cNvGrpSpPr>
            <a:grpSpLocks/>
          </p:cNvGrpSpPr>
          <p:nvPr/>
        </p:nvGrpSpPr>
        <p:grpSpPr bwMode="auto">
          <a:xfrm>
            <a:off x="684213" y="0"/>
            <a:ext cx="8001000" cy="2352675"/>
            <a:chOff x="432" y="480"/>
            <a:chExt cx="5040" cy="1482"/>
          </a:xfrm>
        </p:grpSpPr>
        <p:grpSp>
          <p:nvGrpSpPr>
            <p:cNvPr id="66570" name="Group 6"/>
            <p:cNvGrpSpPr>
              <a:grpSpLocks/>
            </p:cNvGrpSpPr>
            <p:nvPr/>
          </p:nvGrpSpPr>
          <p:grpSpPr bwMode="auto">
            <a:xfrm>
              <a:off x="3120" y="618"/>
              <a:ext cx="2352" cy="1344"/>
              <a:chOff x="3120" y="618"/>
              <a:chExt cx="2352" cy="1344"/>
            </a:xfrm>
          </p:grpSpPr>
          <p:sp>
            <p:nvSpPr>
              <p:cNvPr id="66572" name="Rectangle 7"/>
              <p:cNvSpPr>
                <a:spLocks noChangeArrowheads="1"/>
              </p:cNvSpPr>
              <p:nvPr/>
            </p:nvSpPr>
            <p:spPr bwMode="auto">
              <a:xfrm>
                <a:off x="3120" y="618"/>
                <a:ext cx="2352" cy="1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grpSp>
            <p:nvGrpSpPr>
              <p:cNvPr id="66573" name="Group 8"/>
              <p:cNvGrpSpPr>
                <a:grpSpLocks/>
              </p:cNvGrpSpPr>
              <p:nvPr/>
            </p:nvGrpSpPr>
            <p:grpSpPr bwMode="auto">
              <a:xfrm>
                <a:off x="3222" y="752"/>
                <a:ext cx="2162" cy="1165"/>
                <a:chOff x="3222" y="752"/>
                <a:chExt cx="2162" cy="1165"/>
              </a:xfrm>
            </p:grpSpPr>
            <p:sp>
              <p:nvSpPr>
                <p:cNvPr id="152585" name="AutoShape 9"/>
                <p:cNvSpPr>
                  <a:spLocks noChangeArrowheads="1"/>
                </p:cNvSpPr>
                <p:nvPr/>
              </p:nvSpPr>
              <p:spPr bwMode="auto">
                <a:xfrm rot="-5390567">
                  <a:off x="4183" y="45"/>
                  <a:ext cx="448" cy="1953"/>
                </a:xfrm>
                <a:prstGeom prst="can">
                  <a:avLst>
                    <a:gd name="adj" fmla="val 44542"/>
                  </a:avLst>
                </a:prstGeom>
                <a:gradFill rotWithShape="0">
                  <a:gsLst>
                    <a:gs pos="0">
                      <a:schemeClr val="folHlink">
                        <a:gamma/>
                        <a:shade val="6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6575" name="Freeform 10"/>
                <p:cNvSpPr>
                  <a:spLocks/>
                </p:cNvSpPr>
                <p:nvPr/>
              </p:nvSpPr>
              <p:spPr bwMode="auto">
                <a:xfrm>
                  <a:off x="3679" y="752"/>
                  <a:ext cx="220" cy="536"/>
                </a:xfrm>
                <a:custGeom>
                  <a:avLst/>
                  <a:gdLst>
                    <a:gd name="T0" fmla="*/ 0 w 238"/>
                    <a:gd name="T1" fmla="*/ 11 h 574"/>
                    <a:gd name="T2" fmla="*/ 16 w 238"/>
                    <a:gd name="T3" fmla="*/ 5 h 574"/>
                    <a:gd name="T4" fmla="*/ 27 w 238"/>
                    <a:gd name="T5" fmla="*/ 29 h 574"/>
                    <a:gd name="T6" fmla="*/ 39 w 238"/>
                    <a:gd name="T7" fmla="*/ 138 h 574"/>
                    <a:gd name="T8" fmla="*/ 48 w 238"/>
                    <a:gd name="T9" fmla="*/ 166 h 574"/>
                    <a:gd name="T10" fmla="*/ 57 w 238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38"/>
                    <a:gd name="T19" fmla="*/ 0 h 574"/>
                    <a:gd name="T20" fmla="*/ 238 w 238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38" h="574">
                      <a:moveTo>
                        <a:pt x="0" y="38"/>
                      </a:moveTo>
                      <a:cubicBezTo>
                        <a:pt x="3" y="36"/>
                        <a:pt x="58" y="0"/>
                        <a:pt x="66" y="5"/>
                      </a:cubicBezTo>
                      <a:cubicBezTo>
                        <a:pt x="89" y="21"/>
                        <a:pt x="106" y="70"/>
                        <a:pt x="112" y="98"/>
                      </a:cubicBezTo>
                      <a:cubicBezTo>
                        <a:pt x="138" y="220"/>
                        <a:pt x="128" y="351"/>
                        <a:pt x="159" y="472"/>
                      </a:cubicBezTo>
                      <a:cubicBezTo>
                        <a:pt x="164" y="514"/>
                        <a:pt x="155" y="559"/>
                        <a:pt x="198" y="574"/>
                      </a:cubicBezTo>
                      <a:cubicBezTo>
                        <a:pt x="238" y="560"/>
                        <a:pt x="211" y="558"/>
                        <a:pt x="237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76" name="Freeform 11"/>
                <p:cNvSpPr>
                  <a:spLocks/>
                </p:cNvSpPr>
                <p:nvPr/>
              </p:nvSpPr>
              <p:spPr bwMode="auto">
                <a:xfrm>
                  <a:off x="3786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13 w 219"/>
                    <a:gd name="T3" fmla="*/ 5 h 574"/>
                    <a:gd name="T4" fmla="*/ 24 w 219"/>
                    <a:gd name="T5" fmla="*/ 29 h 574"/>
                    <a:gd name="T6" fmla="*/ 35 w 219"/>
                    <a:gd name="T7" fmla="*/ 138 h 574"/>
                    <a:gd name="T8" fmla="*/ 45 w 219"/>
                    <a:gd name="T9" fmla="*/ 166 h 574"/>
                    <a:gd name="T10" fmla="*/ 56 w 219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77" name="Freeform 12"/>
                <p:cNvSpPr>
                  <a:spLocks/>
                </p:cNvSpPr>
                <p:nvPr/>
              </p:nvSpPr>
              <p:spPr bwMode="auto">
                <a:xfrm>
                  <a:off x="3874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13 w 219"/>
                    <a:gd name="T3" fmla="*/ 5 h 574"/>
                    <a:gd name="T4" fmla="*/ 24 w 219"/>
                    <a:gd name="T5" fmla="*/ 29 h 574"/>
                    <a:gd name="T6" fmla="*/ 35 w 219"/>
                    <a:gd name="T7" fmla="*/ 138 h 574"/>
                    <a:gd name="T8" fmla="*/ 45 w 219"/>
                    <a:gd name="T9" fmla="*/ 166 h 574"/>
                    <a:gd name="T10" fmla="*/ 56 w 219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78" name="Freeform 13"/>
                <p:cNvSpPr>
                  <a:spLocks/>
                </p:cNvSpPr>
                <p:nvPr/>
              </p:nvSpPr>
              <p:spPr bwMode="auto">
                <a:xfrm>
                  <a:off x="3964" y="752"/>
                  <a:ext cx="202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12 w 219"/>
                    <a:gd name="T3" fmla="*/ 5 h 574"/>
                    <a:gd name="T4" fmla="*/ 22 w 219"/>
                    <a:gd name="T5" fmla="*/ 29 h 574"/>
                    <a:gd name="T6" fmla="*/ 33 w 219"/>
                    <a:gd name="T7" fmla="*/ 138 h 574"/>
                    <a:gd name="T8" fmla="*/ 42 w 219"/>
                    <a:gd name="T9" fmla="*/ 166 h 574"/>
                    <a:gd name="T10" fmla="*/ 51 w 219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79" name="Freeform 14"/>
                <p:cNvSpPr>
                  <a:spLocks/>
                </p:cNvSpPr>
                <p:nvPr/>
              </p:nvSpPr>
              <p:spPr bwMode="auto">
                <a:xfrm>
                  <a:off x="4052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13 w 219"/>
                    <a:gd name="T3" fmla="*/ 5 h 574"/>
                    <a:gd name="T4" fmla="*/ 24 w 219"/>
                    <a:gd name="T5" fmla="*/ 29 h 574"/>
                    <a:gd name="T6" fmla="*/ 35 w 219"/>
                    <a:gd name="T7" fmla="*/ 138 h 574"/>
                    <a:gd name="T8" fmla="*/ 45 w 219"/>
                    <a:gd name="T9" fmla="*/ 166 h 574"/>
                    <a:gd name="T10" fmla="*/ 56 w 219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0" name="Freeform 15"/>
                <p:cNvSpPr>
                  <a:spLocks/>
                </p:cNvSpPr>
                <p:nvPr/>
              </p:nvSpPr>
              <p:spPr bwMode="auto">
                <a:xfrm>
                  <a:off x="4141" y="752"/>
                  <a:ext cx="202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12 w 219"/>
                    <a:gd name="T3" fmla="*/ 5 h 574"/>
                    <a:gd name="T4" fmla="*/ 22 w 219"/>
                    <a:gd name="T5" fmla="*/ 29 h 574"/>
                    <a:gd name="T6" fmla="*/ 33 w 219"/>
                    <a:gd name="T7" fmla="*/ 138 h 574"/>
                    <a:gd name="T8" fmla="*/ 42 w 219"/>
                    <a:gd name="T9" fmla="*/ 166 h 574"/>
                    <a:gd name="T10" fmla="*/ 51 w 219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1" name="Freeform 16"/>
                <p:cNvSpPr>
                  <a:spLocks/>
                </p:cNvSpPr>
                <p:nvPr/>
              </p:nvSpPr>
              <p:spPr bwMode="auto">
                <a:xfrm>
                  <a:off x="4230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13 w 219"/>
                    <a:gd name="T3" fmla="*/ 5 h 574"/>
                    <a:gd name="T4" fmla="*/ 24 w 219"/>
                    <a:gd name="T5" fmla="*/ 29 h 574"/>
                    <a:gd name="T6" fmla="*/ 35 w 219"/>
                    <a:gd name="T7" fmla="*/ 138 h 574"/>
                    <a:gd name="T8" fmla="*/ 45 w 219"/>
                    <a:gd name="T9" fmla="*/ 166 h 574"/>
                    <a:gd name="T10" fmla="*/ 56 w 219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2" name="Freeform 17"/>
                <p:cNvSpPr>
                  <a:spLocks/>
                </p:cNvSpPr>
                <p:nvPr/>
              </p:nvSpPr>
              <p:spPr bwMode="auto">
                <a:xfrm>
                  <a:off x="4318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13 w 219"/>
                    <a:gd name="T3" fmla="*/ 5 h 574"/>
                    <a:gd name="T4" fmla="*/ 24 w 219"/>
                    <a:gd name="T5" fmla="*/ 29 h 574"/>
                    <a:gd name="T6" fmla="*/ 35 w 219"/>
                    <a:gd name="T7" fmla="*/ 138 h 574"/>
                    <a:gd name="T8" fmla="*/ 45 w 219"/>
                    <a:gd name="T9" fmla="*/ 166 h 574"/>
                    <a:gd name="T10" fmla="*/ 56 w 219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3" name="Freeform 18"/>
                <p:cNvSpPr>
                  <a:spLocks/>
                </p:cNvSpPr>
                <p:nvPr/>
              </p:nvSpPr>
              <p:spPr bwMode="auto">
                <a:xfrm>
                  <a:off x="4408" y="752"/>
                  <a:ext cx="202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12 w 219"/>
                    <a:gd name="T3" fmla="*/ 5 h 574"/>
                    <a:gd name="T4" fmla="*/ 22 w 219"/>
                    <a:gd name="T5" fmla="*/ 29 h 574"/>
                    <a:gd name="T6" fmla="*/ 33 w 219"/>
                    <a:gd name="T7" fmla="*/ 138 h 574"/>
                    <a:gd name="T8" fmla="*/ 42 w 219"/>
                    <a:gd name="T9" fmla="*/ 166 h 574"/>
                    <a:gd name="T10" fmla="*/ 51 w 219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4" name="Freeform 19"/>
                <p:cNvSpPr>
                  <a:spLocks/>
                </p:cNvSpPr>
                <p:nvPr/>
              </p:nvSpPr>
              <p:spPr bwMode="auto">
                <a:xfrm>
                  <a:off x="4496" y="752"/>
                  <a:ext cx="178" cy="538"/>
                </a:xfrm>
                <a:custGeom>
                  <a:avLst/>
                  <a:gdLst>
                    <a:gd name="T0" fmla="*/ 0 w 219"/>
                    <a:gd name="T1" fmla="*/ 7 h 574"/>
                    <a:gd name="T2" fmla="*/ 2 w 219"/>
                    <a:gd name="T3" fmla="*/ 5 h 574"/>
                    <a:gd name="T4" fmla="*/ 2 w 219"/>
                    <a:gd name="T5" fmla="*/ 31 h 574"/>
                    <a:gd name="T6" fmla="*/ 4 w 219"/>
                    <a:gd name="T7" fmla="*/ 147 h 574"/>
                    <a:gd name="T8" fmla="*/ 5 w 219"/>
                    <a:gd name="T9" fmla="*/ 178 h 574"/>
                    <a:gd name="T10" fmla="*/ 6 w 219"/>
                    <a:gd name="T11" fmla="*/ 167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5" name="Freeform 20"/>
                <p:cNvSpPr>
                  <a:spLocks/>
                </p:cNvSpPr>
                <p:nvPr/>
              </p:nvSpPr>
              <p:spPr bwMode="auto">
                <a:xfrm>
                  <a:off x="4585" y="752"/>
                  <a:ext cx="202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12 w 219"/>
                    <a:gd name="T3" fmla="*/ 5 h 574"/>
                    <a:gd name="T4" fmla="*/ 22 w 219"/>
                    <a:gd name="T5" fmla="*/ 29 h 574"/>
                    <a:gd name="T6" fmla="*/ 33 w 219"/>
                    <a:gd name="T7" fmla="*/ 138 h 574"/>
                    <a:gd name="T8" fmla="*/ 42 w 219"/>
                    <a:gd name="T9" fmla="*/ 166 h 574"/>
                    <a:gd name="T10" fmla="*/ 51 w 219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6" name="Freeform 21"/>
                <p:cNvSpPr>
                  <a:spLocks/>
                </p:cNvSpPr>
                <p:nvPr/>
              </p:nvSpPr>
              <p:spPr bwMode="auto">
                <a:xfrm>
                  <a:off x="4674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13 w 219"/>
                    <a:gd name="T3" fmla="*/ 5 h 574"/>
                    <a:gd name="T4" fmla="*/ 24 w 219"/>
                    <a:gd name="T5" fmla="*/ 29 h 574"/>
                    <a:gd name="T6" fmla="*/ 35 w 219"/>
                    <a:gd name="T7" fmla="*/ 138 h 574"/>
                    <a:gd name="T8" fmla="*/ 45 w 219"/>
                    <a:gd name="T9" fmla="*/ 166 h 574"/>
                    <a:gd name="T10" fmla="*/ 56 w 219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7" name="Freeform 22"/>
                <p:cNvSpPr>
                  <a:spLocks/>
                </p:cNvSpPr>
                <p:nvPr/>
              </p:nvSpPr>
              <p:spPr bwMode="auto">
                <a:xfrm>
                  <a:off x="4762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13 w 219"/>
                    <a:gd name="T3" fmla="*/ 5 h 574"/>
                    <a:gd name="T4" fmla="*/ 24 w 219"/>
                    <a:gd name="T5" fmla="*/ 29 h 574"/>
                    <a:gd name="T6" fmla="*/ 35 w 219"/>
                    <a:gd name="T7" fmla="*/ 138 h 574"/>
                    <a:gd name="T8" fmla="*/ 45 w 219"/>
                    <a:gd name="T9" fmla="*/ 166 h 574"/>
                    <a:gd name="T10" fmla="*/ 56 w 219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8" name="Freeform 23"/>
                <p:cNvSpPr>
                  <a:spLocks/>
                </p:cNvSpPr>
                <p:nvPr/>
              </p:nvSpPr>
              <p:spPr bwMode="auto">
                <a:xfrm>
                  <a:off x="4852" y="752"/>
                  <a:ext cx="201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11 w 219"/>
                    <a:gd name="T3" fmla="*/ 5 h 574"/>
                    <a:gd name="T4" fmla="*/ 20 w 219"/>
                    <a:gd name="T5" fmla="*/ 29 h 574"/>
                    <a:gd name="T6" fmla="*/ 30 w 219"/>
                    <a:gd name="T7" fmla="*/ 138 h 574"/>
                    <a:gd name="T8" fmla="*/ 39 w 219"/>
                    <a:gd name="T9" fmla="*/ 166 h 574"/>
                    <a:gd name="T10" fmla="*/ 46 w 219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9" name="Freeform 24"/>
                <p:cNvSpPr>
                  <a:spLocks/>
                </p:cNvSpPr>
                <p:nvPr/>
              </p:nvSpPr>
              <p:spPr bwMode="auto">
                <a:xfrm>
                  <a:off x="4940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13 w 219"/>
                    <a:gd name="T3" fmla="*/ 5 h 574"/>
                    <a:gd name="T4" fmla="*/ 24 w 219"/>
                    <a:gd name="T5" fmla="*/ 29 h 574"/>
                    <a:gd name="T6" fmla="*/ 35 w 219"/>
                    <a:gd name="T7" fmla="*/ 138 h 574"/>
                    <a:gd name="T8" fmla="*/ 45 w 219"/>
                    <a:gd name="T9" fmla="*/ 166 h 574"/>
                    <a:gd name="T10" fmla="*/ 56 w 219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0" name="Freeform 25"/>
                <p:cNvSpPr>
                  <a:spLocks/>
                </p:cNvSpPr>
                <p:nvPr/>
              </p:nvSpPr>
              <p:spPr bwMode="auto">
                <a:xfrm>
                  <a:off x="5028" y="752"/>
                  <a:ext cx="203" cy="536"/>
                </a:xfrm>
                <a:custGeom>
                  <a:avLst/>
                  <a:gdLst>
                    <a:gd name="T0" fmla="*/ 0 w 219"/>
                    <a:gd name="T1" fmla="*/ 7 h 574"/>
                    <a:gd name="T2" fmla="*/ 13 w 219"/>
                    <a:gd name="T3" fmla="*/ 5 h 574"/>
                    <a:gd name="T4" fmla="*/ 24 w 219"/>
                    <a:gd name="T5" fmla="*/ 29 h 574"/>
                    <a:gd name="T6" fmla="*/ 35 w 219"/>
                    <a:gd name="T7" fmla="*/ 138 h 574"/>
                    <a:gd name="T8" fmla="*/ 45 w 219"/>
                    <a:gd name="T9" fmla="*/ 166 h 574"/>
                    <a:gd name="T10" fmla="*/ 56 w 219"/>
                    <a:gd name="T11" fmla="*/ 15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1" name="Line 26"/>
                <p:cNvSpPr>
                  <a:spLocks noChangeShapeType="1"/>
                </p:cNvSpPr>
                <p:nvPr/>
              </p:nvSpPr>
              <p:spPr bwMode="auto">
                <a:xfrm>
                  <a:off x="3742" y="1245"/>
                  <a:ext cx="0" cy="35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2" name="Freeform 27"/>
                <p:cNvSpPr>
                  <a:spLocks/>
                </p:cNvSpPr>
                <p:nvPr/>
              </p:nvSpPr>
              <p:spPr bwMode="auto">
                <a:xfrm>
                  <a:off x="5145" y="755"/>
                  <a:ext cx="111" cy="493"/>
                </a:xfrm>
                <a:custGeom>
                  <a:avLst/>
                  <a:gdLst>
                    <a:gd name="T0" fmla="*/ 4 w 121"/>
                    <a:gd name="T1" fmla="*/ 14 h 528"/>
                    <a:gd name="T2" fmla="*/ 17 w 121"/>
                    <a:gd name="T3" fmla="*/ 7 h 528"/>
                    <a:gd name="T4" fmla="*/ 22 w 121"/>
                    <a:gd name="T5" fmla="*/ 109 h 528"/>
                    <a:gd name="T6" fmla="*/ 24 w 121"/>
                    <a:gd name="T7" fmla="*/ 138 h 528"/>
                    <a:gd name="T8" fmla="*/ 26 w 121"/>
                    <a:gd name="T9" fmla="*/ 153 h 5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528"/>
                    <a:gd name="T17" fmla="*/ 121 w 121"/>
                    <a:gd name="T18" fmla="*/ 528 h 5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528">
                      <a:moveTo>
                        <a:pt x="4" y="45"/>
                      </a:moveTo>
                      <a:cubicBezTo>
                        <a:pt x="59" y="7"/>
                        <a:pt x="0" y="0"/>
                        <a:pt x="82" y="14"/>
                      </a:cubicBezTo>
                      <a:cubicBezTo>
                        <a:pt x="98" y="135"/>
                        <a:pt x="96" y="258"/>
                        <a:pt x="105" y="380"/>
                      </a:cubicBezTo>
                      <a:cubicBezTo>
                        <a:pt x="107" y="411"/>
                        <a:pt x="110" y="443"/>
                        <a:pt x="113" y="474"/>
                      </a:cubicBezTo>
                      <a:cubicBezTo>
                        <a:pt x="115" y="492"/>
                        <a:pt x="121" y="528"/>
                        <a:pt x="121" y="528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3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5250" y="1245"/>
                  <a:ext cx="0" cy="53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4" name="Rectangle 29"/>
                <p:cNvSpPr>
                  <a:spLocks noChangeArrowheads="1"/>
                </p:cNvSpPr>
                <p:nvPr/>
              </p:nvSpPr>
              <p:spPr bwMode="auto">
                <a:xfrm>
                  <a:off x="3697" y="1738"/>
                  <a:ext cx="933" cy="89"/>
                </a:xfrm>
                <a:prstGeom prst="rect">
                  <a:avLst/>
                </a:prstGeom>
                <a:gradFill rotWithShape="0">
                  <a:gsLst>
                    <a:gs pos="0">
                      <a:srgbClr val="003366"/>
                    </a:gs>
                    <a:gs pos="50000">
                      <a:srgbClr val="F5F7F9"/>
                    </a:gs>
                    <a:gs pos="100000">
                      <a:srgbClr val="00336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6595" name="Line 30"/>
                <p:cNvSpPr>
                  <a:spLocks noChangeShapeType="1"/>
                </p:cNvSpPr>
                <p:nvPr/>
              </p:nvSpPr>
              <p:spPr bwMode="auto">
                <a:xfrm>
                  <a:off x="3742" y="1603"/>
                  <a:ext cx="488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6" name="Line 31"/>
                <p:cNvSpPr>
                  <a:spLocks noChangeShapeType="1"/>
                </p:cNvSpPr>
                <p:nvPr/>
              </p:nvSpPr>
              <p:spPr bwMode="auto">
                <a:xfrm>
                  <a:off x="4230" y="1603"/>
                  <a:ext cx="0" cy="135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7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1783"/>
                  <a:ext cx="35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8" name="Line 33"/>
                <p:cNvSpPr>
                  <a:spLocks noChangeShapeType="1"/>
                </p:cNvSpPr>
                <p:nvPr/>
              </p:nvSpPr>
              <p:spPr bwMode="auto">
                <a:xfrm>
                  <a:off x="4630" y="1783"/>
                  <a:ext cx="177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9" name="Line 34"/>
                <p:cNvSpPr>
                  <a:spLocks noChangeShapeType="1"/>
                </p:cNvSpPr>
                <p:nvPr/>
              </p:nvSpPr>
              <p:spPr bwMode="auto">
                <a:xfrm>
                  <a:off x="4807" y="1648"/>
                  <a:ext cx="0" cy="269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600" name="Line 35"/>
                <p:cNvSpPr>
                  <a:spLocks noChangeShapeType="1"/>
                </p:cNvSpPr>
                <p:nvPr/>
              </p:nvSpPr>
              <p:spPr bwMode="auto">
                <a:xfrm>
                  <a:off x="4896" y="1693"/>
                  <a:ext cx="0" cy="179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601" name="Line 36"/>
                <p:cNvSpPr>
                  <a:spLocks noChangeShapeType="1"/>
                </p:cNvSpPr>
                <p:nvPr/>
              </p:nvSpPr>
              <p:spPr bwMode="auto">
                <a:xfrm>
                  <a:off x="3742" y="1424"/>
                  <a:ext cx="1508" cy="0"/>
                </a:xfrm>
                <a:prstGeom prst="line">
                  <a:avLst/>
                </a:prstGeom>
                <a:noFill/>
                <a:ln w="28575">
                  <a:solidFill>
                    <a:srgbClr val="CC0099"/>
                  </a:solidFill>
                  <a:prstDash val="dash"/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602" name="Line 37"/>
                <p:cNvSpPr>
                  <a:spLocks noChangeShapeType="1"/>
                </p:cNvSpPr>
                <p:nvPr/>
              </p:nvSpPr>
              <p:spPr bwMode="auto">
                <a:xfrm>
                  <a:off x="3520" y="797"/>
                  <a:ext cx="0" cy="448"/>
                </a:xfrm>
                <a:prstGeom prst="line">
                  <a:avLst/>
                </a:prstGeom>
                <a:noFill/>
                <a:ln w="19050">
                  <a:solidFill>
                    <a:srgbClr val="CC0099"/>
                  </a:solidFill>
                  <a:prstDash val="dash"/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6603" name="Object 38"/>
                <p:cNvGraphicFramePr>
                  <a:graphicFrameLocks noChangeAspect="1"/>
                </p:cNvGraphicFramePr>
                <p:nvPr/>
              </p:nvGraphicFramePr>
              <p:xfrm>
                <a:off x="4540" y="1290"/>
                <a:ext cx="179" cy="3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691" name="公式" r:id="rId5" imgW="114201" imgH="253780" progId="Equation.3">
                        <p:embed/>
                      </p:oleObj>
                    </mc:Choice>
                    <mc:Fallback>
                      <p:oleObj name="公式" r:id="rId5" imgW="114201" imgH="253780" progId="Equation.3">
                        <p:embed/>
                        <p:pic>
                          <p:nvPicPr>
                            <p:cNvPr id="0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40" y="1290"/>
                              <a:ext cx="179" cy="3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6604" name="Object 39"/>
                <p:cNvGraphicFramePr>
                  <a:graphicFrameLocks noChangeAspect="1"/>
                </p:cNvGraphicFramePr>
                <p:nvPr/>
              </p:nvGraphicFramePr>
              <p:xfrm>
                <a:off x="3222" y="842"/>
                <a:ext cx="267" cy="3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692" name="Equation" r:id="rId7" imgW="139579" imgH="177646" progId="Equation.3">
                        <p:embed/>
                      </p:oleObj>
                    </mc:Choice>
                    <mc:Fallback>
                      <p:oleObj name="Equation" r:id="rId7" imgW="139579" imgH="177646" progId="Equation.3">
                        <p:embed/>
                        <p:pic>
                          <p:nvPicPr>
                            <p:cNvPr id="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22" y="842"/>
                              <a:ext cx="267" cy="3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6605" name="Object 40"/>
                <p:cNvGraphicFramePr>
                  <a:graphicFrameLocks noChangeAspect="1"/>
                </p:cNvGraphicFramePr>
                <p:nvPr/>
              </p:nvGraphicFramePr>
              <p:xfrm>
                <a:off x="3584" y="1040"/>
                <a:ext cx="279" cy="2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693" name="公式" r:id="rId9" imgW="215713" imgH="241091" progId="Equation.3">
                        <p:embed/>
                      </p:oleObj>
                    </mc:Choice>
                    <mc:Fallback>
                      <p:oleObj name="公式" r:id="rId9" imgW="215713" imgH="241091" progId="Equation.3">
                        <p:embed/>
                        <p:pic>
                          <p:nvPicPr>
                            <p:cNvPr id="0" name="Object 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4" y="1040"/>
                              <a:ext cx="279" cy="24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6606" name="Object 41"/>
                <p:cNvGraphicFramePr>
                  <a:graphicFrameLocks noChangeAspect="1"/>
                </p:cNvGraphicFramePr>
                <p:nvPr/>
              </p:nvGraphicFramePr>
              <p:xfrm>
                <a:off x="4896" y="1514"/>
                <a:ext cx="281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694" name="Equation" r:id="rId11" imgW="139639" imgH="152334" progId="Equation.3">
                        <p:embed/>
                      </p:oleObj>
                    </mc:Choice>
                    <mc:Fallback>
                      <p:oleObj name="Equation" r:id="rId11" imgW="139639" imgH="152334" progId="Equation.3">
                        <p:embed/>
                        <p:pic>
                          <p:nvPicPr>
                            <p:cNvPr id="0" name="Object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6" y="1514"/>
                              <a:ext cx="281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66571" name="Object 42"/>
            <p:cNvGraphicFramePr>
              <a:graphicFrameLocks noChangeAspect="1"/>
            </p:cNvGraphicFramePr>
            <p:nvPr/>
          </p:nvGraphicFramePr>
          <p:xfrm>
            <a:off x="432" y="480"/>
            <a:ext cx="1838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95" name="Equation" r:id="rId13" imgW="850531" imgH="393529" progId="Equation.3">
                    <p:embed/>
                  </p:oleObj>
                </mc:Choice>
                <mc:Fallback>
                  <p:oleObj name="Equation" r:id="rId13" imgW="850531" imgH="393529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480"/>
                          <a:ext cx="1838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09600" y="2901950"/>
            <a:ext cx="3429000" cy="666750"/>
            <a:chOff x="384" y="2261"/>
            <a:chExt cx="2160" cy="420"/>
          </a:xfrm>
        </p:grpSpPr>
        <p:graphicFrame>
          <p:nvGraphicFramePr>
            <p:cNvPr id="66568" name="Object 44"/>
            <p:cNvGraphicFramePr>
              <a:graphicFrameLocks noChangeAspect="1"/>
            </p:cNvGraphicFramePr>
            <p:nvPr/>
          </p:nvGraphicFramePr>
          <p:xfrm>
            <a:off x="384" y="2261"/>
            <a:ext cx="1076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96" name="Equation" r:id="rId15" imgW="812447" imgH="317362" progId="Equation.3">
                    <p:embed/>
                  </p:oleObj>
                </mc:Choice>
                <mc:Fallback>
                  <p:oleObj name="Equation" r:id="rId15" imgW="812447" imgH="317362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261"/>
                          <a:ext cx="1076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9" name="Object 45"/>
            <p:cNvGraphicFramePr>
              <a:graphicFrameLocks noChangeAspect="1"/>
            </p:cNvGraphicFramePr>
            <p:nvPr/>
          </p:nvGraphicFramePr>
          <p:xfrm>
            <a:off x="1680" y="2261"/>
            <a:ext cx="864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97" name="Equation" r:id="rId17" imgW="431425" imgH="177646" progId="Equation.3">
                    <p:embed/>
                  </p:oleObj>
                </mc:Choice>
                <mc:Fallback>
                  <p:oleObj name="Equation" r:id="rId17" imgW="431425" imgH="177646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261"/>
                          <a:ext cx="864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2622" name="Object 46"/>
          <p:cNvGraphicFramePr>
            <a:graphicFrameLocks noChangeAspect="1"/>
          </p:cNvGraphicFramePr>
          <p:nvPr/>
        </p:nvGraphicFramePr>
        <p:xfrm>
          <a:off x="838200" y="3798888"/>
          <a:ext cx="27432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8" name="Equation" r:id="rId19" imgW="749300" imgH="228600" progId="Equation.3">
                  <p:embed/>
                </p:oleObj>
              </mc:Choice>
              <mc:Fallback>
                <p:oleObj name="Equation" r:id="rId19" imgW="74930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98888"/>
                        <a:ext cx="27432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23" name="Object 47"/>
          <p:cNvGraphicFramePr>
            <a:graphicFrameLocks noChangeAspect="1"/>
          </p:cNvGraphicFramePr>
          <p:nvPr/>
        </p:nvGraphicFramePr>
        <p:xfrm>
          <a:off x="609600" y="1358900"/>
          <a:ext cx="3352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9" name="Equation" r:id="rId21" imgW="1028700" imgH="419100" progId="Equation.3">
                  <p:embed/>
                </p:oleObj>
              </mc:Choice>
              <mc:Fallback>
                <p:oleObj name="Equation" r:id="rId21" imgW="1028700" imgH="4191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58900"/>
                        <a:ext cx="3352800" cy="1295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24" name="Text Box 48"/>
          <p:cNvSpPr txBox="1">
            <a:spLocks noChangeArrowheads="1"/>
          </p:cNvSpPr>
          <p:nvPr/>
        </p:nvSpPr>
        <p:spPr bwMode="auto">
          <a:xfrm>
            <a:off x="381000" y="4797425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Times New Roman" charset="0"/>
              </a:rPr>
              <a:t>       </a:t>
            </a:r>
            <a:r>
              <a:rPr lang="zh-CN" altLang="en-US" sz="2800" b="1">
                <a:latin typeface="Times New Roman" charset="0"/>
              </a:rPr>
              <a:t>自感的应用   稳流 </a:t>
            </a:r>
            <a:r>
              <a:rPr lang="en-US" altLang="zh-CN" sz="2800" b="1">
                <a:latin typeface="Times New Roman" charset="0"/>
              </a:rPr>
              <a:t>,  </a:t>
            </a:r>
            <a:r>
              <a:rPr lang="en-US" altLang="zh-CN" sz="2800" i="1">
                <a:latin typeface="Times New Roman" charset="0"/>
              </a:rPr>
              <a:t>LC </a:t>
            </a:r>
            <a:r>
              <a:rPr lang="zh-CN" altLang="en-US" sz="2800" b="1">
                <a:latin typeface="Times New Roman" charset="0"/>
              </a:rPr>
              <a:t>谐振电路</a:t>
            </a:r>
            <a:r>
              <a:rPr lang="en-US" altLang="zh-CN" sz="2800" b="1">
                <a:latin typeface="Times New Roman" charset="0"/>
              </a:rPr>
              <a:t>,  </a:t>
            </a:r>
            <a:r>
              <a:rPr lang="zh-CN" altLang="en-US" sz="2800" b="1">
                <a:latin typeface="Times New Roman" charset="0"/>
              </a:rPr>
              <a:t>滤波电路</a:t>
            </a:r>
            <a:r>
              <a:rPr lang="en-US" altLang="zh-CN" sz="2800" b="1">
                <a:latin typeface="Times New Roman" charset="0"/>
              </a:rPr>
              <a:t>,  </a:t>
            </a:r>
            <a:r>
              <a:rPr lang="zh-CN" altLang="en-US" sz="2800" b="1">
                <a:latin typeface="Times New Roman" charset="0"/>
              </a:rPr>
              <a:t>感应圈等 </a:t>
            </a:r>
            <a:r>
              <a:rPr lang="en-US" altLang="zh-CN" sz="2800" b="1">
                <a:latin typeface="Times New Roman" charset="0"/>
              </a:rPr>
              <a:t>. </a:t>
            </a:r>
          </a:p>
        </p:txBody>
      </p:sp>
      <p:sp>
        <p:nvSpPr>
          <p:cNvPr id="66567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0C271DB-F66B-8249-8081-1AD1990887B3}" type="slidenum">
              <a:rPr kumimoji="0" lang="en-US" altLang="zh-CN" sz="1400"/>
              <a:pPr/>
              <a:t>50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2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5" name="Group 2"/>
          <p:cNvGrpSpPr>
            <a:grpSpLocks/>
          </p:cNvGrpSpPr>
          <p:nvPr/>
        </p:nvGrpSpPr>
        <p:grpSpPr bwMode="auto">
          <a:xfrm>
            <a:off x="5348288" y="1600200"/>
            <a:ext cx="3276600" cy="4267200"/>
            <a:chOff x="3362" y="1392"/>
            <a:chExt cx="2064" cy="2688"/>
          </a:xfrm>
        </p:grpSpPr>
        <p:sp>
          <p:nvSpPr>
            <p:cNvPr id="67636" name="AutoShape 3"/>
            <p:cNvSpPr>
              <a:spLocks noChangeArrowheads="1"/>
            </p:cNvSpPr>
            <p:nvPr/>
          </p:nvSpPr>
          <p:spPr bwMode="auto">
            <a:xfrm>
              <a:off x="3957" y="1801"/>
              <a:ext cx="807" cy="1655"/>
            </a:xfrm>
            <a:prstGeom prst="can">
              <a:avLst>
                <a:gd name="adj" fmla="val 38310"/>
              </a:avLst>
            </a:prstGeom>
            <a:gradFill rotWithShape="0">
              <a:gsLst>
                <a:gs pos="0">
                  <a:srgbClr val="B6BDC2"/>
                </a:gs>
                <a:gs pos="50000">
                  <a:srgbClr val="EFF9FF"/>
                </a:gs>
                <a:gs pos="100000">
                  <a:srgbClr val="B6BDC2"/>
                </a:gs>
              </a:gsLst>
              <a:lin ang="0" scaled="1"/>
            </a:gradFill>
            <a:ln w="9525">
              <a:solidFill>
                <a:srgbClr val="0066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7637" name="Line 4"/>
            <p:cNvSpPr>
              <a:spLocks noChangeShapeType="1"/>
            </p:cNvSpPr>
            <p:nvPr/>
          </p:nvSpPr>
          <p:spPr bwMode="auto">
            <a:xfrm>
              <a:off x="4368" y="1440"/>
              <a:ext cx="2" cy="24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7638" name="Object 5"/>
            <p:cNvGraphicFramePr>
              <a:graphicFrameLocks noChangeAspect="1"/>
            </p:cNvGraphicFramePr>
            <p:nvPr/>
          </p:nvGraphicFramePr>
          <p:xfrm>
            <a:off x="4049" y="1641"/>
            <a:ext cx="36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0" name="公式" r:id="rId3" imgW="177569" imgH="215619" progId="Equation.3">
                    <p:embed/>
                  </p:oleObj>
                </mc:Choice>
                <mc:Fallback>
                  <p:oleObj name="公式" r:id="rId3" imgW="177569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1641"/>
                          <a:ext cx="367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9" name="Object 6"/>
            <p:cNvGraphicFramePr>
              <a:graphicFrameLocks noChangeAspect="1"/>
            </p:cNvGraphicFramePr>
            <p:nvPr/>
          </p:nvGraphicFramePr>
          <p:xfrm>
            <a:off x="4049" y="2352"/>
            <a:ext cx="28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1" name="Equation" r:id="rId5" imgW="126780" imgH="164814" progId="Equation.3">
                    <p:embed/>
                  </p:oleObj>
                </mc:Choice>
                <mc:Fallback>
                  <p:oleObj name="Equation" r:id="rId5" imgW="126780" imgH="16481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2352"/>
                          <a:ext cx="282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40" name="Line 7"/>
            <p:cNvSpPr>
              <a:spLocks noChangeShapeType="1"/>
            </p:cNvSpPr>
            <p:nvPr/>
          </p:nvSpPr>
          <p:spPr bwMode="auto">
            <a:xfrm rot="10788159">
              <a:off x="4032" y="2304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41" name="Line 8"/>
            <p:cNvSpPr>
              <a:spLocks noChangeShapeType="1"/>
            </p:cNvSpPr>
            <p:nvPr/>
          </p:nvSpPr>
          <p:spPr bwMode="auto">
            <a:xfrm flipH="1">
              <a:off x="3957" y="1968"/>
              <a:ext cx="413" cy="0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42" name="Rectangle 9"/>
            <p:cNvSpPr>
              <a:spLocks noChangeArrowheads="1"/>
            </p:cNvSpPr>
            <p:nvPr/>
          </p:nvSpPr>
          <p:spPr bwMode="auto">
            <a:xfrm>
              <a:off x="3362" y="1392"/>
              <a:ext cx="2064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67586" name="Group 10"/>
          <p:cNvGrpSpPr>
            <a:grpSpLocks/>
          </p:cNvGrpSpPr>
          <p:nvPr/>
        </p:nvGrpSpPr>
        <p:grpSpPr bwMode="auto">
          <a:xfrm>
            <a:off x="468313" y="0"/>
            <a:ext cx="8229600" cy="1876425"/>
            <a:chOff x="288" y="432"/>
            <a:chExt cx="5184" cy="1182"/>
          </a:xfrm>
        </p:grpSpPr>
        <p:sp>
          <p:nvSpPr>
            <p:cNvPr id="67630" name="Text Box 11"/>
            <p:cNvSpPr txBox="1">
              <a:spLocks noChangeArrowheads="1"/>
            </p:cNvSpPr>
            <p:nvPr/>
          </p:nvSpPr>
          <p:spPr bwMode="auto">
            <a:xfrm>
              <a:off x="288" y="480"/>
              <a:ext cx="5184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CC0000"/>
                  </a:solidFill>
                  <a:latin typeface="Times New Roman" charset="0"/>
                </a:rPr>
                <a:t>        </a:t>
              </a:r>
              <a:r>
                <a:rPr kumimoji="0" lang="zh-CN" altLang="en-US" sz="2800" b="1">
                  <a:solidFill>
                    <a:srgbClr val="CC0000"/>
                  </a:solidFill>
                  <a:latin typeface="Times New Roman" charset="0"/>
                </a:rPr>
                <a:t>例 </a:t>
              </a:r>
              <a:r>
                <a:rPr kumimoji="0" lang="en-US" altLang="zh-CN" sz="2800" b="1">
                  <a:solidFill>
                    <a:srgbClr val="CC0000"/>
                  </a:solidFill>
                  <a:latin typeface="Times New Roman" charset="0"/>
                </a:rPr>
                <a:t>2 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有两个同轴圆筒形导体 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,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其半径分别为   和      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, 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通过它们的电流均为      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,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但电流的流向相反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.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设在两圆筒间充满磁导率为     的均匀磁介质 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, </a:t>
              </a:r>
              <a:r>
                <a:rPr kumimoji="0" lang="zh-CN" altLang="en-US" sz="2800" b="1">
                  <a:solidFill>
                    <a:srgbClr val="CC0000"/>
                  </a:solidFill>
                  <a:latin typeface="Times New Roman" charset="0"/>
                </a:rPr>
                <a:t>求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其自感       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.</a:t>
              </a:r>
            </a:p>
          </p:txBody>
        </p:sp>
        <p:graphicFrame>
          <p:nvGraphicFramePr>
            <p:cNvPr id="67631" name="Object 12"/>
            <p:cNvGraphicFramePr>
              <a:graphicFrameLocks noChangeAspect="1"/>
            </p:cNvGraphicFramePr>
            <p:nvPr/>
          </p:nvGraphicFramePr>
          <p:xfrm>
            <a:off x="5040" y="432"/>
            <a:ext cx="33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2" name="Equation" r:id="rId7" imgW="177569" imgH="215619" progId="Equation.3">
                    <p:embed/>
                  </p:oleObj>
                </mc:Choice>
                <mc:Fallback>
                  <p:oleObj name="Equation" r:id="rId7" imgW="177569" imgH="21561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432"/>
                          <a:ext cx="33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2" name="Object 13"/>
            <p:cNvGraphicFramePr>
              <a:graphicFrameLocks noChangeAspect="1"/>
            </p:cNvGraphicFramePr>
            <p:nvPr/>
          </p:nvGraphicFramePr>
          <p:xfrm>
            <a:off x="576" y="720"/>
            <a:ext cx="33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3" name="Equation" r:id="rId9" imgW="190335" imgH="215713" progId="Equation.3">
                    <p:embed/>
                  </p:oleObj>
                </mc:Choice>
                <mc:Fallback>
                  <p:oleObj name="Equation" r:id="rId9" imgW="190335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20"/>
                          <a:ext cx="33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3" name="Object 14"/>
            <p:cNvGraphicFramePr>
              <a:graphicFrameLocks noChangeAspect="1"/>
            </p:cNvGraphicFramePr>
            <p:nvPr/>
          </p:nvGraphicFramePr>
          <p:xfrm>
            <a:off x="3168" y="720"/>
            <a:ext cx="2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4" name="Equation" r:id="rId11" imgW="126780" imgH="164814" progId="Equation.3">
                    <p:embed/>
                  </p:oleObj>
                </mc:Choice>
                <mc:Fallback>
                  <p:oleObj name="Equation" r:id="rId11" imgW="126780" imgH="16481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720"/>
                          <a:ext cx="2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4" name="Object 15"/>
            <p:cNvGraphicFramePr>
              <a:graphicFrameLocks noChangeAspect="1"/>
            </p:cNvGraphicFramePr>
            <p:nvPr/>
          </p:nvGraphicFramePr>
          <p:xfrm>
            <a:off x="3024" y="1008"/>
            <a:ext cx="33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5" name="Equation" r:id="rId13" imgW="152268" imgH="164957" progId="Equation.3">
                    <p:embed/>
                  </p:oleObj>
                </mc:Choice>
                <mc:Fallback>
                  <p:oleObj name="Equation" r:id="rId13" imgW="152268" imgH="16495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008"/>
                          <a:ext cx="333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5" name="Object 16"/>
            <p:cNvGraphicFramePr>
              <a:graphicFrameLocks noChangeAspect="1"/>
            </p:cNvGraphicFramePr>
            <p:nvPr/>
          </p:nvGraphicFramePr>
          <p:xfrm>
            <a:off x="816" y="1248"/>
            <a:ext cx="28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6" name="Equation" r:id="rId15" imgW="139579" imgH="164957" progId="Equation.3">
                    <p:embed/>
                  </p:oleObj>
                </mc:Choice>
                <mc:Fallback>
                  <p:oleObj name="Equation" r:id="rId15" imgW="139579" imgH="164957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248"/>
                          <a:ext cx="28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96913" y="1754188"/>
            <a:ext cx="4419600" cy="1065212"/>
            <a:chOff x="432" y="1488"/>
            <a:chExt cx="2784" cy="671"/>
          </a:xfrm>
        </p:grpSpPr>
        <p:sp>
          <p:nvSpPr>
            <p:cNvPr id="67628" name="Rectangle 18"/>
            <p:cNvSpPr>
              <a:spLocks noChangeArrowheads="1"/>
            </p:cNvSpPr>
            <p:nvPr/>
          </p:nvSpPr>
          <p:spPr bwMode="auto">
            <a:xfrm>
              <a:off x="432" y="1689"/>
              <a:ext cx="2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解  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charset="0"/>
                </a:rPr>
                <a:t>两圆筒之间</a:t>
              </a:r>
            </a:p>
          </p:txBody>
        </p:sp>
        <p:graphicFrame>
          <p:nvGraphicFramePr>
            <p:cNvPr id="67629" name="Object 19"/>
            <p:cNvGraphicFramePr>
              <a:graphicFrameLocks noChangeAspect="1"/>
            </p:cNvGraphicFramePr>
            <p:nvPr/>
          </p:nvGraphicFramePr>
          <p:xfrm>
            <a:off x="2160" y="1488"/>
            <a:ext cx="1056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7" name="Equation" r:id="rId17" imgW="558558" imgH="393529" progId="Equation.3">
                    <p:embed/>
                  </p:oleObj>
                </mc:Choice>
                <mc:Fallback>
                  <p:oleObj name="Equation" r:id="rId17" imgW="558558" imgH="39352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488"/>
                          <a:ext cx="1056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44513" y="2819400"/>
            <a:ext cx="4800600" cy="1373188"/>
            <a:chOff x="336" y="2207"/>
            <a:chExt cx="3024" cy="865"/>
          </a:xfrm>
        </p:grpSpPr>
        <p:sp>
          <p:nvSpPr>
            <p:cNvPr id="67625" name="Text Box 21"/>
            <p:cNvSpPr txBox="1">
              <a:spLocks noChangeArrowheads="1"/>
            </p:cNvSpPr>
            <p:nvPr/>
          </p:nvSpPr>
          <p:spPr bwMode="auto">
            <a:xfrm>
              <a:off x="336" y="2207"/>
              <a:ext cx="302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       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如图在两圆筒间取一长为    的面              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,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并将其分成许多小面元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.</a:t>
              </a:r>
            </a:p>
          </p:txBody>
        </p:sp>
        <p:graphicFrame>
          <p:nvGraphicFramePr>
            <p:cNvPr id="67626" name="Object 22"/>
            <p:cNvGraphicFramePr>
              <a:graphicFrameLocks noChangeAspect="1"/>
            </p:cNvGraphicFramePr>
            <p:nvPr/>
          </p:nvGraphicFramePr>
          <p:xfrm>
            <a:off x="624" y="2496"/>
            <a:ext cx="16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8" name="Equation" r:id="rId19" imgW="88669" imgH="177338" progId="Equation.3">
                    <p:embed/>
                  </p:oleObj>
                </mc:Choice>
                <mc:Fallback>
                  <p:oleObj name="Equation" r:id="rId19" imgW="88669" imgH="177338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496"/>
                          <a:ext cx="16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7" name="Object 23"/>
            <p:cNvGraphicFramePr>
              <a:graphicFrameLocks noChangeAspect="1"/>
            </p:cNvGraphicFramePr>
            <p:nvPr/>
          </p:nvGraphicFramePr>
          <p:xfrm>
            <a:off x="1296" y="2496"/>
            <a:ext cx="81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9" name="Equation" r:id="rId21" imgW="431613" imgH="203112" progId="Equation.3">
                    <p:embed/>
                  </p:oleObj>
                </mc:Choice>
                <mc:Fallback>
                  <p:oleObj name="Equation" r:id="rId21" imgW="431613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496"/>
                          <a:ext cx="816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44513" y="4216400"/>
            <a:ext cx="2762250" cy="569913"/>
            <a:chOff x="336" y="3040"/>
            <a:chExt cx="1740" cy="359"/>
          </a:xfrm>
        </p:grpSpPr>
        <p:sp>
          <p:nvSpPr>
            <p:cNvPr id="67623" name="Text Box 25"/>
            <p:cNvSpPr txBox="1">
              <a:spLocks noChangeArrowheads="1"/>
            </p:cNvSpPr>
            <p:nvPr/>
          </p:nvSpPr>
          <p:spPr bwMode="auto">
            <a:xfrm>
              <a:off x="336" y="3072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则</a:t>
              </a:r>
            </a:p>
          </p:txBody>
        </p:sp>
        <p:graphicFrame>
          <p:nvGraphicFramePr>
            <p:cNvPr id="67624" name="Object 26"/>
            <p:cNvGraphicFramePr>
              <a:graphicFrameLocks noChangeAspect="1"/>
            </p:cNvGraphicFramePr>
            <p:nvPr/>
          </p:nvGraphicFramePr>
          <p:xfrm>
            <a:off x="708" y="3040"/>
            <a:ext cx="136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0" name="Equation" r:id="rId23" imgW="723586" imgH="203112" progId="Equation.3">
                    <p:embed/>
                  </p:oleObj>
                </mc:Choice>
                <mc:Fallback>
                  <p:oleObj name="Equation" r:id="rId23" imgW="723586" imgH="20311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3040"/>
                          <a:ext cx="1368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27" name="Object 27"/>
          <p:cNvGraphicFramePr>
            <a:graphicFrameLocks noChangeAspect="1"/>
          </p:cNvGraphicFramePr>
          <p:nvPr/>
        </p:nvGraphicFramePr>
        <p:xfrm>
          <a:off x="3363913" y="4267200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1" name="Equation" r:id="rId25" imgW="457002" imgH="177723" progId="Equation.3">
                  <p:embed/>
                </p:oleObj>
              </mc:Choice>
              <mc:Fallback>
                <p:oleObj name="Equation" r:id="rId25" imgW="457002" imgH="17772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267200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8" name="Object 28"/>
          <p:cNvGraphicFramePr>
            <a:graphicFrameLocks noChangeAspect="1"/>
          </p:cNvGraphicFramePr>
          <p:nvPr/>
        </p:nvGraphicFramePr>
        <p:xfrm>
          <a:off x="773113" y="4876800"/>
          <a:ext cx="36417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2" name="Equation" r:id="rId27" imgW="2641600" imgH="736600" progId="Equation.3">
                  <p:embed/>
                </p:oleObj>
              </mc:Choice>
              <mc:Fallback>
                <p:oleObj name="Equation" r:id="rId27" imgW="2641600" imgH="736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876800"/>
                        <a:ext cx="36417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7097713" y="2286000"/>
            <a:ext cx="1066800" cy="3048000"/>
            <a:chOff x="4464" y="1824"/>
            <a:chExt cx="672" cy="1920"/>
          </a:xfrm>
        </p:grpSpPr>
        <p:grpSp>
          <p:nvGrpSpPr>
            <p:cNvPr id="67617" name="Group 30"/>
            <p:cNvGrpSpPr>
              <a:grpSpLocks/>
            </p:cNvGrpSpPr>
            <p:nvPr/>
          </p:nvGrpSpPr>
          <p:grpSpPr bwMode="auto">
            <a:xfrm>
              <a:off x="4656" y="2064"/>
              <a:ext cx="464" cy="1680"/>
              <a:chOff x="4656" y="2064"/>
              <a:chExt cx="464" cy="1680"/>
            </a:xfrm>
          </p:grpSpPr>
          <p:sp>
            <p:nvSpPr>
              <p:cNvPr id="67621" name="AutoShape 31"/>
              <p:cNvSpPr>
                <a:spLocks noChangeArrowheads="1"/>
              </p:cNvSpPr>
              <p:nvPr/>
            </p:nvSpPr>
            <p:spPr bwMode="auto">
              <a:xfrm rot="5400000">
                <a:off x="4056" y="2664"/>
                <a:ext cx="1440" cy="240"/>
              </a:xfrm>
              <a:prstGeom prst="parallelogram">
                <a:avLst>
                  <a:gd name="adj" fmla="val 37472"/>
                </a:avLst>
              </a:prstGeom>
              <a:solidFill>
                <a:srgbClr val="FF99FF">
                  <a:alpha val="50195"/>
                </a:srgbClr>
              </a:solidFill>
              <a:ln w="9525">
                <a:solidFill>
                  <a:srgbClr val="CC00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67622" name="Object 32"/>
              <p:cNvGraphicFramePr>
                <a:graphicFrameLocks noChangeAspect="1"/>
              </p:cNvGraphicFramePr>
              <p:nvPr/>
            </p:nvGraphicFramePr>
            <p:xfrm>
              <a:off x="4851" y="3456"/>
              <a:ext cx="26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33" name="Equation" r:id="rId29" imgW="38100" imgH="114300" progId="Equation.3">
                      <p:embed/>
                    </p:oleObj>
                  </mc:Choice>
                  <mc:Fallback>
                    <p:oleObj name="Equation" r:id="rId29" imgW="38100" imgH="1143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1" y="3456"/>
                            <a:ext cx="26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7618" name="Object 33"/>
            <p:cNvGraphicFramePr>
              <a:graphicFrameLocks noChangeAspect="1"/>
            </p:cNvGraphicFramePr>
            <p:nvPr/>
          </p:nvGraphicFramePr>
          <p:xfrm>
            <a:off x="4464" y="3312"/>
            <a:ext cx="22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4" name="Equation" r:id="rId31" imgW="228600" imgH="292100" progId="Equation.3">
                    <p:embed/>
                  </p:oleObj>
                </mc:Choice>
                <mc:Fallback>
                  <p:oleObj name="Equation" r:id="rId31" imgW="228600" imgH="2921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312"/>
                          <a:ext cx="225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9" name="Object 34"/>
            <p:cNvGraphicFramePr>
              <a:graphicFrameLocks noChangeAspect="1"/>
            </p:cNvGraphicFramePr>
            <p:nvPr/>
          </p:nvGraphicFramePr>
          <p:xfrm>
            <a:off x="4896" y="2081"/>
            <a:ext cx="24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5" name="Equation" r:id="rId33" imgW="228600" imgH="292100" progId="Equation.3">
                    <p:embed/>
                  </p:oleObj>
                </mc:Choice>
                <mc:Fallback>
                  <p:oleObj name="Equation" r:id="rId33" imgW="228600" imgH="2921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081"/>
                          <a:ext cx="24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0" name="Object 35"/>
            <p:cNvGraphicFramePr>
              <a:graphicFrameLocks noChangeAspect="1"/>
            </p:cNvGraphicFramePr>
            <p:nvPr/>
          </p:nvGraphicFramePr>
          <p:xfrm>
            <a:off x="4512" y="1824"/>
            <a:ext cx="22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6" name="Equation" r:id="rId35" imgW="266700" imgH="444500" progId="Equation.3">
                    <p:embed/>
                  </p:oleObj>
                </mc:Choice>
                <mc:Fallback>
                  <p:oleObj name="Equation" r:id="rId35" imgW="266700" imgH="4445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824"/>
                          <a:ext cx="22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593" name="Group 36"/>
          <p:cNvGrpSpPr>
            <a:grpSpLocks/>
          </p:cNvGrpSpPr>
          <p:nvPr/>
        </p:nvGrpSpPr>
        <p:grpSpPr bwMode="auto">
          <a:xfrm>
            <a:off x="5430838" y="2000250"/>
            <a:ext cx="3124200" cy="3810000"/>
            <a:chOff x="3414" y="1644"/>
            <a:chExt cx="1968" cy="2400"/>
          </a:xfrm>
        </p:grpSpPr>
        <p:sp>
          <p:nvSpPr>
            <p:cNvPr id="67602" name="Line 37"/>
            <p:cNvSpPr>
              <a:spLocks noChangeShapeType="1"/>
            </p:cNvSpPr>
            <p:nvPr/>
          </p:nvSpPr>
          <p:spPr bwMode="auto">
            <a:xfrm rot="10789799">
              <a:off x="3727" y="3743"/>
              <a:ext cx="646" cy="1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7603" name="Object 38"/>
            <p:cNvGraphicFramePr>
              <a:graphicFrameLocks noChangeAspect="1"/>
            </p:cNvGraphicFramePr>
            <p:nvPr/>
          </p:nvGraphicFramePr>
          <p:xfrm>
            <a:off x="3911" y="3696"/>
            <a:ext cx="36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7" name="公式" r:id="rId37" imgW="190335" imgH="215713" progId="Equation.3">
                    <p:embed/>
                  </p:oleObj>
                </mc:Choice>
                <mc:Fallback>
                  <p:oleObj name="公式" r:id="rId37" imgW="190335" imgH="215713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1" y="3696"/>
                          <a:ext cx="368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4" name="Line 39"/>
            <p:cNvSpPr>
              <a:spLocks noChangeShapeType="1"/>
            </p:cNvSpPr>
            <p:nvPr/>
          </p:nvSpPr>
          <p:spPr bwMode="auto">
            <a:xfrm>
              <a:off x="5039" y="1963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5" name="Line 40"/>
            <p:cNvSpPr>
              <a:spLocks noChangeShapeType="1"/>
            </p:cNvSpPr>
            <p:nvPr/>
          </p:nvSpPr>
          <p:spPr bwMode="auto">
            <a:xfrm>
              <a:off x="5039" y="3317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Line 41"/>
            <p:cNvSpPr>
              <a:spLocks noChangeShapeType="1"/>
            </p:cNvSpPr>
            <p:nvPr/>
          </p:nvSpPr>
          <p:spPr bwMode="auto">
            <a:xfrm>
              <a:off x="5168" y="1963"/>
              <a:ext cx="0" cy="1354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7607" name="Object 42"/>
            <p:cNvGraphicFramePr>
              <a:graphicFrameLocks noChangeAspect="1"/>
            </p:cNvGraphicFramePr>
            <p:nvPr/>
          </p:nvGraphicFramePr>
          <p:xfrm>
            <a:off x="5184" y="2505"/>
            <a:ext cx="19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8" name="公式" r:id="rId39" imgW="88669" imgH="177338" progId="Equation.3">
                    <p:embed/>
                  </p:oleObj>
                </mc:Choice>
                <mc:Fallback>
                  <p:oleObj name="公式" r:id="rId39" imgW="88669" imgH="177338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505"/>
                          <a:ext cx="19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8" name="Line 43"/>
            <p:cNvSpPr>
              <a:spLocks noChangeShapeType="1"/>
            </p:cNvSpPr>
            <p:nvPr/>
          </p:nvSpPr>
          <p:spPr bwMode="auto">
            <a:xfrm>
              <a:off x="3648" y="2400"/>
              <a:ext cx="0" cy="4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7609" name="Object 44"/>
            <p:cNvGraphicFramePr>
              <a:graphicFrameLocks noChangeAspect="1"/>
            </p:cNvGraphicFramePr>
            <p:nvPr/>
          </p:nvGraphicFramePr>
          <p:xfrm>
            <a:off x="3414" y="2462"/>
            <a:ext cx="28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9" name="Equation" r:id="rId41" imgW="126780" imgH="164814" progId="Equation.3">
                    <p:embed/>
                  </p:oleObj>
                </mc:Choice>
                <mc:Fallback>
                  <p:oleObj name="Equation" r:id="rId41" imgW="126780" imgH="164814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4" y="2462"/>
                          <a:ext cx="282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0" name="AutoShape 45"/>
            <p:cNvSpPr>
              <a:spLocks noChangeArrowheads="1"/>
            </p:cNvSpPr>
            <p:nvPr/>
          </p:nvSpPr>
          <p:spPr bwMode="auto">
            <a:xfrm>
              <a:off x="3722" y="1644"/>
              <a:ext cx="1291" cy="2004"/>
            </a:xfrm>
            <a:prstGeom prst="can">
              <a:avLst>
                <a:gd name="adj" fmla="val 47948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67611" name="Group 46"/>
            <p:cNvGrpSpPr>
              <a:grpSpLocks/>
            </p:cNvGrpSpPr>
            <p:nvPr/>
          </p:nvGrpSpPr>
          <p:grpSpPr bwMode="auto">
            <a:xfrm>
              <a:off x="3792" y="2448"/>
              <a:ext cx="1152" cy="384"/>
              <a:chOff x="3792" y="2448"/>
              <a:chExt cx="1152" cy="384"/>
            </a:xfrm>
          </p:grpSpPr>
          <p:sp>
            <p:nvSpPr>
              <p:cNvPr id="67613" name="Line 47"/>
              <p:cNvSpPr>
                <a:spLocks noChangeShapeType="1"/>
              </p:cNvSpPr>
              <p:nvPr/>
            </p:nvSpPr>
            <p:spPr bwMode="auto">
              <a:xfrm>
                <a:off x="4324" y="2832"/>
                <a:ext cx="9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7614" name="Object 48"/>
              <p:cNvGraphicFramePr>
                <a:graphicFrameLocks noChangeAspect="1"/>
              </p:cNvGraphicFramePr>
              <p:nvPr/>
            </p:nvGraphicFramePr>
            <p:xfrm>
              <a:off x="4391" y="2448"/>
              <a:ext cx="255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40" name="Equation" r:id="rId42" imgW="114102" imgH="126780" progId="Equation.3">
                      <p:embed/>
                    </p:oleObj>
                  </mc:Choice>
                  <mc:Fallback>
                    <p:oleObj name="Equation" r:id="rId42" imgW="114102" imgH="12678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1" y="2448"/>
                            <a:ext cx="255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15" name="Oval 49"/>
              <p:cNvSpPr>
                <a:spLocks noChangeArrowheads="1"/>
              </p:cNvSpPr>
              <p:nvPr/>
            </p:nvSpPr>
            <p:spPr bwMode="auto">
              <a:xfrm>
                <a:off x="3792" y="2448"/>
                <a:ext cx="1152" cy="384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67616" name="Line 50"/>
              <p:cNvSpPr>
                <a:spLocks noChangeShapeType="1"/>
              </p:cNvSpPr>
              <p:nvPr/>
            </p:nvSpPr>
            <p:spPr bwMode="auto">
              <a:xfrm>
                <a:off x="4368" y="2592"/>
                <a:ext cx="432" cy="192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7612" name="Line 51"/>
            <p:cNvSpPr>
              <a:spLocks noChangeShapeType="1"/>
            </p:cNvSpPr>
            <p:nvPr/>
          </p:nvSpPr>
          <p:spPr bwMode="auto">
            <a:xfrm>
              <a:off x="3722" y="3360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7340600" y="2743200"/>
            <a:ext cx="900113" cy="3048000"/>
            <a:chOff x="4617" y="2112"/>
            <a:chExt cx="567" cy="1920"/>
          </a:xfrm>
        </p:grpSpPr>
        <p:sp>
          <p:nvSpPr>
            <p:cNvPr id="67596" name="Line 53"/>
            <p:cNvSpPr>
              <a:spLocks noChangeShapeType="1"/>
            </p:cNvSpPr>
            <p:nvPr/>
          </p:nvSpPr>
          <p:spPr bwMode="auto">
            <a:xfrm>
              <a:off x="4617" y="3744"/>
              <a:ext cx="18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7" name="Line 54"/>
            <p:cNvSpPr>
              <a:spLocks noChangeShapeType="1"/>
            </p:cNvSpPr>
            <p:nvPr/>
          </p:nvSpPr>
          <p:spPr bwMode="auto">
            <a:xfrm flipH="1">
              <a:off x="4848" y="3744"/>
              <a:ext cx="30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7598" name="Object 55"/>
            <p:cNvGraphicFramePr>
              <a:graphicFrameLocks noChangeAspect="1"/>
            </p:cNvGraphicFramePr>
            <p:nvPr/>
          </p:nvGraphicFramePr>
          <p:xfrm>
            <a:off x="4838" y="3759"/>
            <a:ext cx="34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41" name="Equation" r:id="rId44" imgW="190335" imgH="177646" progId="Equation.3">
                    <p:embed/>
                  </p:oleObj>
                </mc:Choice>
                <mc:Fallback>
                  <p:oleObj name="Equation" r:id="rId44" imgW="190335" imgH="177646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3759"/>
                          <a:ext cx="34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9" name="Freeform 56" descr="宽下对角线"/>
            <p:cNvSpPr>
              <a:spLocks/>
            </p:cNvSpPr>
            <p:nvPr/>
          </p:nvSpPr>
          <p:spPr bwMode="auto">
            <a:xfrm>
              <a:off x="4800" y="2112"/>
              <a:ext cx="48" cy="1344"/>
            </a:xfrm>
            <a:custGeom>
              <a:avLst/>
              <a:gdLst>
                <a:gd name="T0" fmla="*/ 0 w 96"/>
                <a:gd name="T1" fmla="*/ 0 h 1392"/>
                <a:gd name="T2" fmla="*/ 1 w 96"/>
                <a:gd name="T3" fmla="*/ 18 h 1392"/>
                <a:gd name="T4" fmla="*/ 1 w 96"/>
                <a:gd name="T5" fmla="*/ 742 h 1392"/>
                <a:gd name="T6" fmla="*/ 0 w 96"/>
                <a:gd name="T7" fmla="*/ 717 h 1392"/>
                <a:gd name="T8" fmla="*/ 0 w 96"/>
                <a:gd name="T9" fmla="*/ 0 h 1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392"/>
                <a:gd name="T17" fmla="*/ 96 w 96"/>
                <a:gd name="T18" fmla="*/ 1392 h 1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392">
                  <a:moveTo>
                    <a:pt x="0" y="0"/>
                  </a:moveTo>
                  <a:lnTo>
                    <a:pt x="96" y="36"/>
                  </a:lnTo>
                  <a:lnTo>
                    <a:pt x="96" y="1392"/>
                  </a:lnTo>
                  <a:lnTo>
                    <a:pt x="0" y="1352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0" name="Line 57"/>
            <p:cNvSpPr>
              <a:spLocks noChangeShapeType="1"/>
            </p:cNvSpPr>
            <p:nvPr/>
          </p:nvSpPr>
          <p:spPr bwMode="auto">
            <a:xfrm>
              <a:off x="4800" y="340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1" name="Line 58"/>
            <p:cNvSpPr>
              <a:spLocks noChangeShapeType="1"/>
            </p:cNvSpPr>
            <p:nvPr/>
          </p:nvSpPr>
          <p:spPr bwMode="auto">
            <a:xfrm>
              <a:off x="4848" y="340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595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0224B33-A305-D848-A38B-C00011EB9F0C}" type="slidenum">
              <a:rPr kumimoji="0" lang="en-US" altLang="zh-CN" sz="1400"/>
              <a:pPr/>
              <a:t>51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09" name="Object 2"/>
          <p:cNvGraphicFramePr>
            <a:graphicFrameLocks noChangeAspect="1"/>
          </p:cNvGraphicFramePr>
          <p:nvPr/>
        </p:nvGraphicFramePr>
        <p:xfrm>
          <a:off x="539750" y="0"/>
          <a:ext cx="41116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0" name="Equation" r:id="rId3" imgW="2641600" imgH="736600" progId="Equation.3">
                  <p:embed/>
                </p:oleObj>
              </mc:Choice>
              <mc:Fallback>
                <p:oleObj name="Equation" r:id="rId3" imgW="2641600" imgH="73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0"/>
                        <a:ext cx="411162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1150" y="1295400"/>
            <a:ext cx="3771900" cy="1169988"/>
            <a:chOff x="240" y="1248"/>
            <a:chExt cx="2376" cy="737"/>
          </a:xfrm>
        </p:grpSpPr>
        <p:sp>
          <p:nvSpPr>
            <p:cNvPr id="68657" name="Text Box 4"/>
            <p:cNvSpPr txBox="1">
              <a:spLocks noChangeArrowheads="1"/>
            </p:cNvSpPr>
            <p:nvPr/>
          </p:nvSpPr>
          <p:spPr bwMode="auto">
            <a:xfrm>
              <a:off x="240" y="1392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即</a:t>
              </a:r>
            </a:p>
          </p:txBody>
        </p:sp>
        <p:graphicFrame>
          <p:nvGraphicFramePr>
            <p:cNvPr id="68658" name="Object 5"/>
            <p:cNvGraphicFramePr>
              <a:graphicFrameLocks noChangeAspect="1"/>
            </p:cNvGraphicFramePr>
            <p:nvPr/>
          </p:nvGraphicFramePr>
          <p:xfrm>
            <a:off x="984" y="1248"/>
            <a:ext cx="1632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1" name="公式" r:id="rId5" imgW="863225" imgH="431613" progId="Equation.3">
                    <p:embed/>
                  </p:oleObj>
                </mc:Choice>
                <mc:Fallback>
                  <p:oleObj name="公式" r:id="rId5" imgW="863225" imgH="43161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1248"/>
                          <a:ext cx="1632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11150" y="2590800"/>
            <a:ext cx="4114800" cy="1905000"/>
            <a:chOff x="240" y="2160"/>
            <a:chExt cx="2592" cy="1200"/>
          </a:xfrm>
        </p:grpSpPr>
        <p:sp>
          <p:nvSpPr>
            <p:cNvPr id="68655" name="Text Box 7"/>
            <p:cNvSpPr txBox="1">
              <a:spLocks noChangeArrowheads="1"/>
            </p:cNvSpPr>
            <p:nvPr/>
          </p:nvSpPr>
          <p:spPr bwMode="auto">
            <a:xfrm>
              <a:off x="240" y="216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由自感定义可求出</a:t>
              </a:r>
            </a:p>
          </p:txBody>
        </p:sp>
        <p:graphicFrame>
          <p:nvGraphicFramePr>
            <p:cNvPr id="68656" name="Object 8"/>
            <p:cNvGraphicFramePr>
              <a:graphicFrameLocks noChangeAspect="1"/>
            </p:cNvGraphicFramePr>
            <p:nvPr/>
          </p:nvGraphicFramePr>
          <p:xfrm>
            <a:off x="624" y="2623"/>
            <a:ext cx="2064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2" name="Equation" r:id="rId7" imgW="1091726" imgH="431613" progId="Equation.3">
                    <p:embed/>
                  </p:oleObj>
                </mc:Choice>
                <mc:Fallback>
                  <p:oleObj name="Equation" r:id="rId7" imgW="1091726" imgH="4316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623"/>
                          <a:ext cx="2064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87350" y="4545013"/>
            <a:ext cx="5067300" cy="1169987"/>
            <a:chOff x="288" y="3264"/>
            <a:chExt cx="3192" cy="737"/>
          </a:xfrm>
        </p:grpSpPr>
        <p:sp>
          <p:nvSpPr>
            <p:cNvPr id="68653" name="Text Box 10"/>
            <p:cNvSpPr txBox="1">
              <a:spLocks noChangeArrowheads="1"/>
            </p:cNvSpPr>
            <p:nvPr/>
          </p:nvSpPr>
          <p:spPr bwMode="auto">
            <a:xfrm>
              <a:off x="288" y="3369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单位长度的自感为</a:t>
              </a:r>
            </a:p>
          </p:txBody>
        </p:sp>
        <p:graphicFrame>
          <p:nvGraphicFramePr>
            <p:cNvPr id="68654" name="Object 11"/>
            <p:cNvGraphicFramePr>
              <a:graphicFrameLocks noChangeAspect="1"/>
            </p:cNvGraphicFramePr>
            <p:nvPr/>
          </p:nvGraphicFramePr>
          <p:xfrm>
            <a:off x="2400" y="3264"/>
            <a:ext cx="1080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3" name="Equation" r:id="rId9" imgW="571252" imgH="431613" progId="Equation.3">
                    <p:embed/>
                  </p:oleObj>
                </mc:Choice>
                <mc:Fallback>
                  <p:oleObj name="Equation" r:id="rId9" imgW="571252" imgH="4316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264"/>
                          <a:ext cx="1080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13" name="Group 12"/>
          <p:cNvGrpSpPr>
            <a:grpSpLocks/>
          </p:cNvGrpSpPr>
          <p:nvPr/>
        </p:nvGrpSpPr>
        <p:grpSpPr bwMode="auto">
          <a:xfrm>
            <a:off x="5267325" y="76200"/>
            <a:ext cx="3276600" cy="4267200"/>
            <a:chOff x="3362" y="576"/>
            <a:chExt cx="2064" cy="2688"/>
          </a:xfrm>
        </p:grpSpPr>
        <p:grpSp>
          <p:nvGrpSpPr>
            <p:cNvPr id="68615" name="Group 13"/>
            <p:cNvGrpSpPr>
              <a:grpSpLocks/>
            </p:cNvGrpSpPr>
            <p:nvPr/>
          </p:nvGrpSpPr>
          <p:grpSpPr bwMode="auto">
            <a:xfrm>
              <a:off x="3362" y="576"/>
              <a:ext cx="2064" cy="2688"/>
              <a:chOff x="3362" y="1392"/>
              <a:chExt cx="2064" cy="2688"/>
            </a:xfrm>
          </p:grpSpPr>
          <p:sp>
            <p:nvSpPr>
              <p:cNvPr id="68646" name="AutoShape 14"/>
              <p:cNvSpPr>
                <a:spLocks noChangeArrowheads="1"/>
              </p:cNvSpPr>
              <p:nvPr/>
            </p:nvSpPr>
            <p:spPr bwMode="auto">
              <a:xfrm>
                <a:off x="3957" y="1801"/>
                <a:ext cx="807" cy="1655"/>
              </a:xfrm>
              <a:prstGeom prst="can">
                <a:avLst>
                  <a:gd name="adj" fmla="val 38310"/>
                </a:avLst>
              </a:prstGeom>
              <a:gradFill rotWithShape="0">
                <a:gsLst>
                  <a:gs pos="0">
                    <a:srgbClr val="B6BDC2"/>
                  </a:gs>
                  <a:gs pos="50000">
                    <a:srgbClr val="EFF9FF"/>
                  </a:gs>
                  <a:gs pos="100000">
                    <a:srgbClr val="B6BDC2"/>
                  </a:gs>
                </a:gsLst>
                <a:lin ang="0" scaled="1"/>
              </a:gradFill>
              <a:ln w="9525">
                <a:solidFill>
                  <a:srgbClr val="0066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68647" name="Line 15"/>
              <p:cNvSpPr>
                <a:spLocks noChangeShapeType="1"/>
              </p:cNvSpPr>
              <p:nvPr/>
            </p:nvSpPr>
            <p:spPr bwMode="auto">
              <a:xfrm>
                <a:off x="4368" y="1440"/>
                <a:ext cx="2" cy="24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Dot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8648" name="Object 16"/>
              <p:cNvGraphicFramePr>
                <a:graphicFrameLocks noChangeAspect="1"/>
              </p:cNvGraphicFramePr>
              <p:nvPr/>
            </p:nvGraphicFramePr>
            <p:xfrm>
              <a:off x="4049" y="1641"/>
              <a:ext cx="367" cy="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84" name="公式" r:id="rId11" imgW="177569" imgH="215619" progId="Equation.3">
                      <p:embed/>
                    </p:oleObj>
                  </mc:Choice>
                  <mc:Fallback>
                    <p:oleObj name="公式" r:id="rId11" imgW="177569" imgH="215619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9" y="1641"/>
                            <a:ext cx="367" cy="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49" name="Object 17"/>
              <p:cNvGraphicFramePr>
                <a:graphicFrameLocks noChangeAspect="1"/>
              </p:cNvGraphicFramePr>
              <p:nvPr/>
            </p:nvGraphicFramePr>
            <p:xfrm>
              <a:off x="4049" y="2352"/>
              <a:ext cx="282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85" name="Equation" r:id="rId13" imgW="126780" imgH="164814" progId="Equation.3">
                      <p:embed/>
                    </p:oleObj>
                  </mc:Choice>
                  <mc:Fallback>
                    <p:oleObj name="Equation" r:id="rId13" imgW="126780" imgH="164814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9" y="2352"/>
                            <a:ext cx="282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650" name="Line 18"/>
              <p:cNvSpPr>
                <a:spLocks noChangeShapeType="1"/>
              </p:cNvSpPr>
              <p:nvPr/>
            </p:nvSpPr>
            <p:spPr bwMode="auto">
              <a:xfrm rot="10788159">
                <a:off x="4032" y="230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1" name="Line 19"/>
              <p:cNvSpPr>
                <a:spLocks noChangeShapeType="1"/>
              </p:cNvSpPr>
              <p:nvPr/>
            </p:nvSpPr>
            <p:spPr bwMode="auto">
              <a:xfrm flipH="1">
                <a:off x="3957" y="1968"/>
                <a:ext cx="413" cy="0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2" name="Rectangle 20"/>
              <p:cNvSpPr>
                <a:spLocks noChangeArrowheads="1"/>
              </p:cNvSpPr>
              <p:nvPr/>
            </p:nvSpPr>
            <p:spPr bwMode="auto">
              <a:xfrm>
                <a:off x="3362" y="1392"/>
                <a:ext cx="2064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8616" name="Group 21"/>
            <p:cNvGrpSpPr>
              <a:grpSpLocks/>
            </p:cNvGrpSpPr>
            <p:nvPr/>
          </p:nvGrpSpPr>
          <p:grpSpPr bwMode="auto">
            <a:xfrm>
              <a:off x="4464" y="1008"/>
              <a:ext cx="672" cy="1920"/>
              <a:chOff x="4464" y="1824"/>
              <a:chExt cx="672" cy="1920"/>
            </a:xfrm>
          </p:grpSpPr>
          <p:grpSp>
            <p:nvGrpSpPr>
              <p:cNvPr id="68640" name="Group 22"/>
              <p:cNvGrpSpPr>
                <a:grpSpLocks/>
              </p:cNvGrpSpPr>
              <p:nvPr/>
            </p:nvGrpSpPr>
            <p:grpSpPr bwMode="auto">
              <a:xfrm>
                <a:off x="4656" y="2064"/>
                <a:ext cx="464" cy="1680"/>
                <a:chOff x="4656" y="2064"/>
                <a:chExt cx="464" cy="1680"/>
              </a:xfrm>
            </p:grpSpPr>
            <p:sp>
              <p:nvSpPr>
                <p:cNvPr id="68644" name="AutoShape 23"/>
                <p:cNvSpPr>
                  <a:spLocks noChangeArrowheads="1"/>
                </p:cNvSpPr>
                <p:nvPr/>
              </p:nvSpPr>
              <p:spPr bwMode="auto">
                <a:xfrm rot="5400000">
                  <a:off x="4056" y="2664"/>
                  <a:ext cx="1440" cy="240"/>
                </a:xfrm>
                <a:prstGeom prst="parallelogram">
                  <a:avLst>
                    <a:gd name="adj" fmla="val 37472"/>
                  </a:avLst>
                </a:prstGeom>
                <a:solidFill>
                  <a:srgbClr val="FF99FF">
                    <a:alpha val="50195"/>
                  </a:srgbClr>
                </a:solidFill>
                <a:ln w="9525">
                  <a:solidFill>
                    <a:srgbClr val="CC00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graphicFrame>
              <p:nvGraphicFramePr>
                <p:cNvPr id="68645" name="Object 24"/>
                <p:cNvGraphicFramePr>
                  <a:graphicFrameLocks noChangeAspect="1"/>
                </p:cNvGraphicFramePr>
                <p:nvPr/>
              </p:nvGraphicFramePr>
              <p:xfrm>
                <a:off x="4851" y="3456"/>
                <a:ext cx="269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8786" name="Equation" r:id="rId15" imgW="38100" imgH="114300" progId="Equation.3">
                        <p:embed/>
                      </p:oleObj>
                    </mc:Choice>
                    <mc:Fallback>
                      <p:oleObj name="Equation" r:id="rId15" imgW="38100" imgH="114300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51" y="3456"/>
                              <a:ext cx="269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8641" name="Object 25"/>
              <p:cNvGraphicFramePr>
                <a:graphicFrameLocks noChangeAspect="1"/>
              </p:cNvGraphicFramePr>
              <p:nvPr/>
            </p:nvGraphicFramePr>
            <p:xfrm>
              <a:off x="4464" y="3312"/>
              <a:ext cx="225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87" name="Equation" r:id="rId17" imgW="228600" imgH="292100" progId="Equation.3">
                      <p:embed/>
                    </p:oleObj>
                  </mc:Choice>
                  <mc:Fallback>
                    <p:oleObj name="Equation" r:id="rId17" imgW="228600" imgH="2921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3312"/>
                            <a:ext cx="225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42" name="Object 26"/>
              <p:cNvGraphicFramePr>
                <a:graphicFrameLocks noChangeAspect="1"/>
              </p:cNvGraphicFramePr>
              <p:nvPr/>
            </p:nvGraphicFramePr>
            <p:xfrm>
              <a:off x="4896" y="2081"/>
              <a:ext cx="24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88" name="Equation" r:id="rId19" imgW="228600" imgH="292100" progId="Equation.3">
                      <p:embed/>
                    </p:oleObj>
                  </mc:Choice>
                  <mc:Fallback>
                    <p:oleObj name="Equation" r:id="rId19" imgW="228600" imgH="2921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081"/>
                            <a:ext cx="240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43" name="Object 27"/>
              <p:cNvGraphicFramePr>
                <a:graphicFrameLocks noChangeAspect="1"/>
              </p:cNvGraphicFramePr>
              <p:nvPr/>
            </p:nvGraphicFramePr>
            <p:xfrm>
              <a:off x="4512" y="1824"/>
              <a:ext cx="225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89" name="Equation" r:id="rId21" imgW="266700" imgH="444500" progId="Equation.3">
                      <p:embed/>
                    </p:oleObj>
                  </mc:Choice>
                  <mc:Fallback>
                    <p:oleObj name="Equation" r:id="rId21" imgW="266700" imgH="4445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824"/>
                            <a:ext cx="225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617" name="Group 28"/>
            <p:cNvGrpSpPr>
              <a:grpSpLocks/>
            </p:cNvGrpSpPr>
            <p:nvPr/>
          </p:nvGrpSpPr>
          <p:grpSpPr bwMode="auto">
            <a:xfrm>
              <a:off x="3414" y="828"/>
              <a:ext cx="1968" cy="2400"/>
              <a:chOff x="3414" y="1644"/>
              <a:chExt cx="1968" cy="2400"/>
            </a:xfrm>
          </p:grpSpPr>
          <p:sp>
            <p:nvSpPr>
              <p:cNvPr id="68625" name="Line 29"/>
              <p:cNvSpPr>
                <a:spLocks noChangeShapeType="1"/>
              </p:cNvSpPr>
              <p:nvPr/>
            </p:nvSpPr>
            <p:spPr bwMode="auto">
              <a:xfrm rot="10789799">
                <a:off x="3727" y="3743"/>
                <a:ext cx="646" cy="1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8626" name="Object 30"/>
              <p:cNvGraphicFramePr>
                <a:graphicFrameLocks noChangeAspect="1"/>
              </p:cNvGraphicFramePr>
              <p:nvPr/>
            </p:nvGraphicFramePr>
            <p:xfrm>
              <a:off x="3911" y="3696"/>
              <a:ext cx="368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90" name="公式" r:id="rId23" imgW="190335" imgH="215713" progId="Equation.3">
                      <p:embed/>
                    </p:oleObj>
                  </mc:Choice>
                  <mc:Fallback>
                    <p:oleObj name="公式" r:id="rId23" imgW="190335" imgH="215713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1" y="3696"/>
                            <a:ext cx="368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627" name="Line 31"/>
              <p:cNvSpPr>
                <a:spLocks noChangeShapeType="1"/>
              </p:cNvSpPr>
              <p:nvPr/>
            </p:nvSpPr>
            <p:spPr bwMode="auto">
              <a:xfrm>
                <a:off x="5039" y="1963"/>
                <a:ext cx="3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8" name="Line 32"/>
              <p:cNvSpPr>
                <a:spLocks noChangeShapeType="1"/>
              </p:cNvSpPr>
              <p:nvPr/>
            </p:nvSpPr>
            <p:spPr bwMode="auto">
              <a:xfrm>
                <a:off x="5039" y="3317"/>
                <a:ext cx="3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9" name="Line 33"/>
              <p:cNvSpPr>
                <a:spLocks noChangeShapeType="1"/>
              </p:cNvSpPr>
              <p:nvPr/>
            </p:nvSpPr>
            <p:spPr bwMode="auto">
              <a:xfrm>
                <a:off x="5168" y="1963"/>
                <a:ext cx="0" cy="1354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8630" name="Object 34"/>
              <p:cNvGraphicFramePr>
                <a:graphicFrameLocks noChangeAspect="1"/>
              </p:cNvGraphicFramePr>
              <p:nvPr/>
            </p:nvGraphicFramePr>
            <p:xfrm>
              <a:off x="5184" y="2505"/>
              <a:ext cx="198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91" name="公式" r:id="rId25" imgW="88669" imgH="177338" progId="Equation.3">
                      <p:embed/>
                    </p:oleObj>
                  </mc:Choice>
                  <mc:Fallback>
                    <p:oleObj name="公式" r:id="rId25" imgW="88669" imgH="177338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505"/>
                            <a:ext cx="198" cy="3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631" name="Line 35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0" cy="4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8632" name="Object 36"/>
              <p:cNvGraphicFramePr>
                <a:graphicFrameLocks noChangeAspect="1"/>
              </p:cNvGraphicFramePr>
              <p:nvPr/>
            </p:nvGraphicFramePr>
            <p:xfrm>
              <a:off x="3414" y="2462"/>
              <a:ext cx="282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92" name="Equation" r:id="rId27" imgW="126780" imgH="164814" progId="Equation.3">
                      <p:embed/>
                    </p:oleObj>
                  </mc:Choice>
                  <mc:Fallback>
                    <p:oleObj name="Equation" r:id="rId27" imgW="126780" imgH="164814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4" y="2462"/>
                            <a:ext cx="282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633" name="AutoShape 37"/>
              <p:cNvSpPr>
                <a:spLocks noChangeArrowheads="1"/>
              </p:cNvSpPr>
              <p:nvPr/>
            </p:nvSpPr>
            <p:spPr bwMode="auto">
              <a:xfrm>
                <a:off x="3722" y="1644"/>
                <a:ext cx="1291" cy="2004"/>
              </a:xfrm>
              <a:prstGeom prst="can">
                <a:avLst>
                  <a:gd name="adj" fmla="val 47948"/>
                </a:avLst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grpSp>
            <p:nvGrpSpPr>
              <p:cNvPr id="68634" name="Group 38"/>
              <p:cNvGrpSpPr>
                <a:grpSpLocks/>
              </p:cNvGrpSpPr>
              <p:nvPr/>
            </p:nvGrpSpPr>
            <p:grpSpPr bwMode="auto">
              <a:xfrm>
                <a:off x="3792" y="2448"/>
                <a:ext cx="1152" cy="384"/>
                <a:chOff x="3792" y="2448"/>
                <a:chExt cx="1152" cy="384"/>
              </a:xfrm>
            </p:grpSpPr>
            <p:sp>
              <p:nvSpPr>
                <p:cNvPr id="68636" name="Line 39"/>
                <p:cNvSpPr>
                  <a:spLocks noChangeShapeType="1"/>
                </p:cNvSpPr>
                <p:nvPr/>
              </p:nvSpPr>
              <p:spPr bwMode="auto">
                <a:xfrm>
                  <a:off x="4324" y="2832"/>
                  <a:ext cx="9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8637" name="Object 40"/>
                <p:cNvGraphicFramePr>
                  <a:graphicFrameLocks noChangeAspect="1"/>
                </p:cNvGraphicFramePr>
                <p:nvPr/>
              </p:nvGraphicFramePr>
              <p:xfrm>
                <a:off x="4391" y="2448"/>
                <a:ext cx="255" cy="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8793" name="Equation" r:id="rId28" imgW="114102" imgH="126780" progId="Equation.3">
                        <p:embed/>
                      </p:oleObj>
                    </mc:Choice>
                    <mc:Fallback>
                      <p:oleObj name="Equation" r:id="rId28" imgW="114102" imgH="126780" progId="Equation.3">
                        <p:embed/>
                        <p:pic>
                          <p:nvPicPr>
                            <p:cNvPr id="0" name="Object 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91" y="2448"/>
                              <a:ext cx="255" cy="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8638" name="Oval 41"/>
                <p:cNvSpPr>
                  <a:spLocks noChangeArrowheads="1"/>
                </p:cNvSpPr>
                <p:nvPr/>
              </p:nvSpPr>
              <p:spPr bwMode="auto">
                <a:xfrm>
                  <a:off x="3792" y="2448"/>
                  <a:ext cx="1152" cy="384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8639" name="Line 42"/>
                <p:cNvSpPr>
                  <a:spLocks noChangeShapeType="1"/>
                </p:cNvSpPr>
                <p:nvPr/>
              </p:nvSpPr>
              <p:spPr bwMode="auto">
                <a:xfrm>
                  <a:off x="4368" y="2592"/>
                  <a:ext cx="432" cy="192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8635" name="Line 43"/>
              <p:cNvSpPr>
                <a:spLocks noChangeShapeType="1"/>
              </p:cNvSpPr>
              <p:nvPr/>
            </p:nvSpPr>
            <p:spPr bwMode="auto">
              <a:xfrm>
                <a:off x="3722" y="3360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8618" name="Group 44"/>
            <p:cNvGrpSpPr>
              <a:grpSpLocks/>
            </p:cNvGrpSpPr>
            <p:nvPr/>
          </p:nvGrpSpPr>
          <p:grpSpPr bwMode="auto">
            <a:xfrm>
              <a:off x="4617" y="1296"/>
              <a:ext cx="567" cy="1920"/>
              <a:chOff x="4617" y="2112"/>
              <a:chExt cx="567" cy="1920"/>
            </a:xfrm>
          </p:grpSpPr>
          <p:sp>
            <p:nvSpPr>
              <p:cNvPr id="68619" name="Line 45"/>
              <p:cNvSpPr>
                <a:spLocks noChangeShapeType="1"/>
              </p:cNvSpPr>
              <p:nvPr/>
            </p:nvSpPr>
            <p:spPr bwMode="auto">
              <a:xfrm>
                <a:off x="4617" y="3744"/>
                <a:ext cx="18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20" name="Line 46"/>
              <p:cNvSpPr>
                <a:spLocks noChangeShapeType="1"/>
              </p:cNvSpPr>
              <p:nvPr/>
            </p:nvSpPr>
            <p:spPr bwMode="auto">
              <a:xfrm flipH="1">
                <a:off x="4848" y="3744"/>
                <a:ext cx="305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8621" name="Object 47"/>
              <p:cNvGraphicFramePr>
                <a:graphicFrameLocks noChangeAspect="1"/>
              </p:cNvGraphicFramePr>
              <p:nvPr/>
            </p:nvGraphicFramePr>
            <p:xfrm>
              <a:off x="4838" y="3759"/>
              <a:ext cx="346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794" name="Equation" r:id="rId30" imgW="190335" imgH="177646" progId="Equation.3">
                      <p:embed/>
                    </p:oleObj>
                  </mc:Choice>
                  <mc:Fallback>
                    <p:oleObj name="Equation" r:id="rId30" imgW="190335" imgH="177646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8" y="3759"/>
                            <a:ext cx="346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622" name="Freeform 48" descr="宽下对角线"/>
              <p:cNvSpPr>
                <a:spLocks/>
              </p:cNvSpPr>
              <p:nvPr/>
            </p:nvSpPr>
            <p:spPr bwMode="auto">
              <a:xfrm>
                <a:off x="4800" y="2112"/>
                <a:ext cx="48" cy="1344"/>
              </a:xfrm>
              <a:custGeom>
                <a:avLst/>
                <a:gdLst>
                  <a:gd name="T0" fmla="*/ 0 w 96"/>
                  <a:gd name="T1" fmla="*/ 0 h 1392"/>
                  <a:gd name="T2" fmla="*/ 1 w 96"/>
                  <a:gd name="T3" fmla="*/ 18 h 1392"/>
                  <a:gd name="T4" fmla="*/ 1 w 96"/>
                  <a:gd name="T5" fmla="*/ 742 h 1392"/>
                  <a:gd name="T6" fmla="*/ 0 w 96"/>
                  <a:gd name="T7" fmla="*/ 717 h 1392"/>
                  <a:gd name="T8" fmla="*/ 0 w 96"/>
                  <a:gd name="T9" fmla="*/ 0 h 13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392"/>
                  <a:gd name="T17" fmla="*/ 96 w 96"/>
                  <a:gd name="T18" fmla="*/ 1392 h 13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392">
                    <a:moveTo>
                      <a:pt x="0" y="0"/>
                    </a:moveTo>
                    <a:lnTo>
                      <a:pt x="96" y="36"/>
                    </a:lnTo>
                    <a:lnTo>
                      <a:pt x="96" y="1392"/>
                    </a:lnTo>
                    <a:lnTo>
                      <a:pt x="0" y="1352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rgbClr val="0000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23" name="Line 49"/>
              <p:cNvSpPr>
                <a:spLocks noChangeShapeType="1"/>
              </p:cNvSpPr>
              <p:nvPr/>
            </p:nvSpPr>
            <p:spPr bwMode="auto">
              <a:xfrm>
                <a:off x="4800" y="340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24" name="Line 50"/>
              <p:cNvSpPr>
                <a:spLocks noChangeShapeType="1"/>
              </p:cNvSpPr>
              <p:nvPr/>
            </p:nvSpPr>
            <p:spPr bwMode="auto">
              <a:xfrm>
                <a:off x="4848" y="340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8614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7601B9A-A8DF-7A4C-ABCB-8E7E3A554437}" type="slidenum">
              <a:rPr kumimoji="0" lang="en-US" altLang="zh-CN" sz="1400"/>
              <a:pPr/>
              <a:t>52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2"/>
          <p:cNvSpPr txBox="1">
            <a:spLocks noChangeArrowheads="1"/>
          </p:cNvSpPr>
          <p:nvPr/>
        </p:nvSpPr>
        <p:spPr bwMode="auto">
          <a:xfrm>
            <a:off x="304800" y="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Times New Roman" charset="0"/>
              </a:rPr>
              <a:t>II   </a:t>
            </a:r>
            <a:r>
              <a:rPr lang="zh-CN" altLang="en-US" sz="2800" b="1">
                <a:solidFill>
                  <a:srgbClr val="CC0000"/>
                </a:solidFill>
                <a:latin typeface="Times New Roman" charset="0"/>
              </a:rPr>
              <a:t>互感电动势  互感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343400" y="138113"/>
            <a:ext cx="4419600" cy="1993900"/>
            <a:chOff x="2688" y="528"/>
            <a:chExt cx="2784" cy="1256"/>
          </a:xfrm>
        </p:grpSpPr>
        <p:grpSp>
          <p:nvGrpSpPr>
            <p:cNvPr id="69656" name="Group 16"/>
            <p:cNvGrpSpPr>
              <a:grpSpLocks/>
            </p:cNvGrpSpPr>
            <p:nvPr/>
          </p:nvGrpSpPr>
          <p:grpSpPr bwMode="auto">
            <a:xfrm>
              <a:off x="2736" y="528"/>
              <a:ext cx="2624" cy="1256"/>
              <a:chOff x="2688" y="624"/>
              <a:chExt cx="2624" cy="1256"/>
            </a:xfrm>
          </p:grpSpPr>
          <p:sp>
            <p:nvSpPr>
              <p:cNvPr id="69658" name="Line 17"/>
              <p:cNvSpPr>
                <a:spLocks noChangeShapeType="1"/>
              </p:cNvSpPr>
              <p:nvPr/>
            </p:nvSpPr>
            <p:spPr bwMode="auto">
              <a:xfrm flipH="1">
                <a:off x="2688" y="1246"/>
                <a:ext cx="872" cy="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59" name="Arc 18"/>
              <p:cNvSpPr>
                <a:spLocks/>
              </p:cNvSpPr>
              <p:nvPr/>
            </p:nvSpPr>
            <p:spPr bwMode="auto">
              <a:xfrm flipH="1">
                <a:off x="2928" y="1392"/>
                <a:ext cx="760" cy="391"/>
              </a:xfrm>
              <a:custGeom>
                <a:avLst/>
                <a:gdLst>
                  <a:gd name="T0" fmla="*/ 0 w 21600"/>
                  <a:gd name="T1" fmla="*/ 0 h 21526"/>
                  <a:gd name="T2" fmla="*/ 0 w 21600"/>
                  <a:gd name="T3" fmla="*/ 0 h 21526"/>
                  <a:gd name="T4" fmla="*/ 0 w 21600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26"/>
                  <a:gd name="T11" fmla="*/ 21600 w 21600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0" name="Arc 19"/>
              <p:cNvSpPr>
                <a:spLocks/>
              </p:cNvSpPr>
              <p:nvPr/>
            </p:nvSpPr>
            <p:spPr bwMode="auto">
              <a:xfrm flipH="1" flipV="1">
                <a:off x="2880" y="768"/>
                <a:ext cx="760" cy="336"/>
              </a:xfrm>
              <a:custGeom>
                <a:avLst/>
                <a:gdLst>
                  <a:gd name="T0" fmla="*/ 0 w 21600"/>
                  <a:gd name="T1" fmla="*/ 0 h 21526"/>
                  <a:gd name="T2" fmla="*/ 0 w 21600"/>
                  <a:gd name="T3" fmla="*/ 0 h 21526"/>
                  <a:gd name="T4" fmla="*/ 0 w 21600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26"/>
                  <a:gd name="T11" fmla="*/ 21600 w 21600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69661" name="AutoShape 20"/>
              <p:cNvSpPr>
                <a:spLocks noChangeArrowheads="1"/>
              </p:cNvSpPr>
              <p:nvPr/>
            </p:nvSpPr>
            <p:spPr bwMode="auto">
              <a:xfrm>
                <a:off x="3552" y="939"/>
                <a:ext cx="336" cy="6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66 h 21600"/>
                  <a:gd name="T26" fmla="*/ 18450 w 21600"/>
                  <a:gd name="T27" fmla="*/ 18434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64" y="10800"/>
                    </a:moveTo>
                    <a:cubicBezTo>
                      <a:pt x="1864" y="15735"/>
                      <a:pt x="5865" y="19736"/>
                      <a:pt x="10800" y="19736"/>
                    </a:cubicBezTo>
                    <a:cubicBezTo>
                      <a:pt x="15735" y="19736"/>
                      <a:pt x="19736" y="15735"/>
                      <a:pt x="19736" y="10800"/>
                    </a:cubicBezTo>
                    <a:cubicBezTo>
                      <a:pt x="19736" y="5865"/>
                      <a:pt x="15735" y="1864"/>
                      <a:pt x="10800" y="1864"/>
                    </a:cubicBezTo>
                    <a:cubicBezTo>
                      <a:pt x="5865" y="1864"/>
                      <a:pt x="1864" y="5865"/>
                      <a:pt x="1864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A467C2"/>
                  </a:gs>
                  <a:gs pos="50000">
                    <a:srgbClr val="D787FF"/>
                  </a:gs>
                  <a:gs pos="100000">
                    <a:srgbClr val="A467C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2" name="Line 21"/>
              <p:cNvSpPr>
                <a:spLocks noChangeShapeType="1"/>
              </p:cNvSpPr>
              <p:nvPr/>
            </p:nvSpPr>
            <p:spPr bwMode="auto">
              <a:xfrm>
                <a:off x="3744" y="1246"/>
                <a:ext cx="576" cy="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3" name="Arc 22"/>
              <p:cNvSpPr>
                <a:spLocks/>
              </p:cNvSpPr>
              <p:nvPr/>
            </p:nvSpPr>
            <p:spPr bwMode="auto">
              <a:xfrm>
                <a:off x="3648" y="1392"/>
                <a:ext cx="952" cy="488"/>
              </a:xfrm>
              <a:custGeom>
                <a:avLst/>
                <a:gdLst>
                  <a:gd name="T0" fmla="*/ 0 w 21422"/>
                  <a:gd name="T1" fmla="*/ 0 h 21526"/>
                  <a:gd name="T2" fmla="*/ 0 w 21422"/>
                  <a:gd name="T3" fmla="*/ 0 h 21526"/>
                  <a:gd name="T4" fmla="*/ 0 w 21422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422"/>
                  <a:gd name="T10" fmla="*/ 0 h 21526"/>
                  <a:gd name="T11" fmla="*/ 21422 w 21422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2" h="21526" fill="none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</a:path>
                  <a:path w="21422" h="21526" stroke="0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4" name="Arc 23"/>
              <p:cNvSpPr>
                <a:spLocks/>
              </p:cNvSpPr>
              <p:nvPr/>
            </p:nvSpPr>
            <p:spPr bwMode="auto">
              <a:xfrm flipV="1">
                <a:off x="3648" y="624"/>
                <a:ext cx="904" cy="484"/>
              </a:xfrm>
              <a:custGeom>
                <a:avLst/>
                <a:gdLst>
                  <a:gd name="T0" fmla="*/ 0 w 21422"/>
                  <a:gd name="T1" fmla="*/ 0 h 21526"/>
                  <a:gd name="T2" fmla="*/ 0 w 21422"/>
                  <a:gd name="T3" fmla="*/ 0 h 21526"/>
                  <a:gd name="T4" fmla="*/ 0 w 21422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422"/>
                  <a:gd name="T10" fmla="*/ 0 h 21526"/>
                  <a:gd name="T11" fmla="*/ 21422 w 21422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2" h="21526" fill="none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</a:path>
                  <a:path w="21422" h="21526" stroke="0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9665" name="Object 24"/>
              <p:cNvGraphicFramePr>
                <a:graphicFrameLocks noChangeAspect="1"/>
              </p:cNvGraphicFramePr>
              <p:nvPr/>
            </p:nvGraphicFramePr>
            <p:xfrm>
              <a:off x="2736" y="912"/>
              <a:ext cx="21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61" name="公式" r:id="rId3" imgW="241195" imgH="330057" progId="Equation.3">
                      <p:embed/>
                    </p:oleObj>
                  </mc:Choice>
                  <mc:Fallback>
                    <p:oleObj name="公式" r:id="rId3" imgW="241195" imgH="330057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912"/>
                            <a:ext cx="219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666" name="AutoShape 25"/>
              <p:cNvSpPr>
                <a:spLocks noChangeArrowheads="1"/>
              </p:cNvSpPr>
              <p:nvPr/>
            </p:nvSpPr>
            <p:spPr bwMode="auto">
              <a:xfrm>
                <a:off x="4320" y="960"/>
                <a:ext cx="336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64" y="10800"/>
                    </a:moveTo>
                    <a:cubicBezTo>
                      <a:pt x="1864" y="15735"/>
                      <a:pt x="5865" y="19736"/>
                      <a:pt x="10800" y="19736"/>
                    </a:cubicBezTo>
                    <a:cubicBezTo>
                      <a:pt x="15735" y="19736"/>
                      <a:pt x="19736" y="15735"/>
                      <a:pt x="19736" y="10800"/>
                    </a:cubicBezTo>
                    <a:cubicBezTo>
                      <a:pt x="19736" y="5865"/>
                      <a:pt x="15735" y="1864"/>
                      <a:pt x="10800" y="1864"/>
                    </a:cubicBezTo>
                    <a:cubicBezTo>
                      <a:pt x="5865" y="1864"/>
                      <a:pt x="1864" y="5865"/>
                      <a:pt x="1864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A9A900"/>
                  </a:gs>
                  <a:gs pos="50000">
                    <a:srgbClr val="FFFF00"/>
                  </a:gs>
                  <a:gs pos="100000">
                    <a:srgbClr val="A9A9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9667" name="Object 26"/>
              <p:cNvGraphicFramePr>
                <a:graphicFrameLocks noChangeAspect="1"/>
              </p:cNvGraphicFramePr>
              <p:nvPr/>
            </p:nvGraphicFramePr>
            <p:xfrm>
              <a:off x="4944" y="624"/>
              <a:ext cx="237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62" name="公式" r:id="rId5" imgW="266584" imgH="330057" progId="Equation.3">
                      <p:embed/>
                    </p:oleObj>
                  </mc:Choice>
                  <mc:Fallback>
                    <p:oleObj name="公式" r:id="rId5" imgW="266584" imgH="330057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624"/>
                            <a:ext cx="237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668" name="Line 27"/>
              <p:cNvSpPr>
                <a:spLocks noChangeShapeType="1"/>
              </p:cNvSpPr>
              <p:nvPr/>
            </p:nvSpPr>
            <p:spPr bwMode="auto">
              <a:xfrm flipH="1">
                <a:off x="3696" y="1344"/>
                <a:ext cx="632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9" name="Line 28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800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0" name="Arc 29"/>
              <p:cNvSpPr>
                <a:spLocks/>
              </p:cNvSpPr>
              <p:nvPr/>
            </p:nvSpPr>
            <p:spPr bwMode="auto">
              <a:xfrm flipH="1">
                <a:off x="3600" y="1496"/>
                <a:ext cx="856" cy="376"/>
              </a:xfrm>
              <a:custGeom>
                <a:avLst/>
                <a:gdLst>
                  <a:gd name="T0" fmla="*/ 0 w 21600"/>
                  <a:gd name="T1" fmla="*/ 0 h 21526"/>
                  <a:gd name="T2" fmla="*/ 0 w 21600"/>
                  <a:gd name="T3" fmla="*/ 0 h 21526"/>
                  <a:gd name="T4" fmla="*/ 0 w 21600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26"/>
                  <a:gd name="T11" fmla="*/ 21600 w 21600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1" name="Arc 30"/>
              <p:cNvSpPr>
                <a:spLocks/>
              </p:cNvSpPr>
              <p:nvPr/>
            </p:nvSpPr>
            <p:spPr bwMode="auto">
              <a:xfrm flipH="1" flipV="1">
                <a:off x="3696" y="720"/>
                <a:ext cx="760" cy="474"/>
              </a:xfrm>
              <a:custGeom>
                <a:avLst/>
                <a:gdLst>
                  <a:gd name="T0" fmla="*/ 0 w 21600"/>
                  <a:gd name="T1" fmla="*/ 0 h 21526"/>
                  <a:gd name="T2" fmla="*/ 0 w 21600"/>
                  <a:gd name="T3" fmla="*/ 0 h 21526"/>
                  <a:gd name="T4" fmla="*/ 0 w 21600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26"/>
                  <a:gd name="T11" fmla="*/ 21600 w 21600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2" name="Arc 31"/>
              <p:cNvSpPr>
                <a:spLocks/>
              </p:cNvSpPr>
              <p:nvPr/>
            </p:nvSpPr>
            <p:spPr bwMode="auto">
              <a:xfrm>
                <a:off x="4416" y="1488"/>
                <a:ext cx="864" cy="376"/>
              </a:xfrm>
              <a:custGeom>
                <a:avLst/>
                <a:gdLst>
                  <a:gd name="T0" fmla="*/ 0 w 21422"/>
                  <a:gd name="T1" fmla="*/ 0 h 21526"/>
                  <a:gd name="T2" fmla="*/ 0 w 21422"/>
                  <a:gd name="T3" fmla="*/ 0 h 21526"/>
                  <a:gd name="T4" fmla="*/ 0 w 21422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422"/>
                  <a:gd name="T10" fmla="*/ 0 h 21526"/>
                  <a:gd name="T11" fmla="*/ 21422 w 21422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2" h="21526" fill="none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</a:path>
                  <a:path w="21422" h="21526" stroke="0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3" name="Arc 32"/>
              <p:cNvSpPr>
                <a:spLocks/>
              </p:cNvSpPr>
              <p:nvPr/>
            </p:nvSpPr>
            <p:spPr bwMode="auto">
              <a:xfrm flipV="1">
                <a:off x="4416" y="816"/>
                <a:ext cx="792" cy="378"/>
              </a:xfrm>
              <a:custGeom>
                <a:avLst/>
                <a:gdLst>
                  <a:gd name="T0" fmla="*/ 0 w 21422"/>
                  <a:gd name="T1" fmla="*/ 0 h 21526"/>
                  <a:gd name="T2" fmla="*/ 0 w 21422"/>
                  <a:gd name="T3" fmla="*/ 0 h 21526"/>
                  <a:gd name="T4" fmla="*/ 0 w 21422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422"/>
                  <a:gd name="T10" fmla="*/ 0 h 21526"/>
                  <a:gd name="T11" fmla="*/ 21422 w 21422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2" h="21526" fill="none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</a:path>
                  <a:path w="21422" h="21526" stroke="0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4" name="Freeform 33"/>
              <p:cNvSpPr>
                <a:spLocks/>
              </p:cNvSpPr>
              <p:nvPr/>
            </p:nvSpPr>
            <p:spPr bwMode="auto">
              <a:xfrm>
                <a:off x="4320" y="1632"/>
                <a:ext cx="288" cy="112"/>
              </a:xfrm>
              <a:custGeom>
                <a:avLst/>
                <a:gdLst>
                  <a:gd name="T0" fmla="*/ 3 w 384"/>
                  <a:gd name="T1" fmla="*/ 48 h 112"/>
                  <a:gd name="T2" fmla="*/ 2 w 384"/>
                  <a:gd name="T3" fmla="*/ 96 h 112"/>
                  <a:gd name="T4" fmla="*/ 2 w 384"/>
                  <a:gd name="T5" fmla="*/ 96 h 112"/>
                  <a:gd name="T6" fmla="*/ 0 w 384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12"/>
                  <a:gd name="T14" fmla="*/ 384 w 384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12">
                    <a:moveTo>
                      <a:pt x="384" y="48"/>
                    </a:moveTo>
                    <a:cubicBezTo>
                      <a:pt x="356" y="68"/>
                      <a:pt x="328" y="88"/>
                      <a:pt x="288" y="96"/>
                    </a:cubicBezTo>
                    <a:cubicBezTo>
                      <a:pt x="248" y="104"/>
                      <a:pt x="192" y="112"/>
                      <a:pt x="144" y="96"/>
                    </a:cubicBezTo>
                    <a:cubicBezTo>
                      <a:pt x="96" y="80"/>
                      <a:pt x="24" y="16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9675" name="Object 34"/>
              <p:cNvGraphicFramePr>
                <a:graphicFrameLocks noChangeAspect="1"/>
              </p:cNvGraphicFramePr>
              <p:nvPr/>
            </p:nvGraphicFramePr>
            <p:xfrm>
              <a:off x="4128" y="1536"/>
              <a:ext cx="191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63" name="公式" r:id="rId7" imgW="190500" imgH="381000" progId="Equation.3">
                      <p:embed/>
                    </p:oleObj>
                  </mc:Choice>
                  <mc:Fallback>
                    <p:oleObj name="公式" r:id="rId7" imgW="190500" imgH="3810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536"/>
                            <a:ext cx="191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76" name="Object 35"/>
              <p:cNvGraphicFramePr>
                <a:graphicFrameLocks noChangeAspect="1"/>
              </p:cNvGraphicFramePr>
              <p:nvPr/>
            </p:nvGraphicFramePr>
            <p:xfrm>
              <a:off x="3360" y="720"/>
              <a:ext cx="18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64" name="公式" r:id="rId9" imgW="152400" imgH="381000" progId="Equation.3">
                      <p:embed/>
                    </p:oleObj>
                  </mc:Choice>
                  <mc:Fallback>
                    <p:oleObj name="公式" r:id="rId9" imgW="152400" imgH="3810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720"/>
                            <a:ext cx="180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677" name="Freeform 36"/>
              <p:cNvSpPr>
                <a:spLocks/>
              </p:cNvSpPr>
              <p:nvPr/>
            </p:nvSpPr>
            <p:spPr bwMode="auto">
              <a:xfrm flipV="1">
                <a:off x="3552" y="816"/>
                <a:ext cx="288" cy="144"/>
              </a:xfrm>
              <a:custGeom>
                <a:avLst/>
                <a:gdLst>
                  <a:gd name="T0" fmla="*/ 3 w 384"/>
                  <a:gd name="T1" fmla="*/ 4477 h 112"/>
                  <a:gd name="T2" fmla="*/ 2 w 384"/>
                  <a:gd name="T3" fmla="*/ 8807 h 112"/>
                  <a:gd name="T4" fmla="*/ 2 w 384"/>
                  <a:gd name="T5" fmla="*/ 8807 h 112"/>
                  <a:gd name="T6" fmla="*/ 0 w 384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12"/>
                  <a:gd name="T14" fmla="*/ 384 w 384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12">
                    <a:moveTo>
                      <a:pt x="384" y="48"/>
                    </a:moveTo>
                    <a:cubicBezTo>
                      <a:pt x="356" y="68"/>
                      <a:pt x="328" y="88"/>
                      <a:pt x="288" y="96"/>
                    </a:cubicBezTo>
                    <a:cubicBezTo>
                      <a:pt x="248" y="104"/>
                      <a:pt x="192" y="112"/>
                      <a:pt x="144" y="96"/>
                    </a:cubicBezTo>
                    <a:cubicBezTo>
                      <a:pt x="96" y="80"/>
                      <a:pt x="24" y="16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8" name="Line 37"/>
              <p:cNvSpPr>
                <a:spLocks noChangeShapeType="1"/>
              </p:cNvSpPr>
              <p:nvPr/>
            </p:nvSpPr>
            <p:spPr bwMode="auto">
              <a:xfrm flipH="1">
                <a:off x="2928" y="1344"/>
                <a:ext cx="632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9" name="Line 38"/>
              <p:cNvSpPr>
                <a:spLocks noChangeShapeType="1"/>
              </p:cNvSpPr>
              <p:nvPr/>
            </p:nvSpPr>
            <p:spPr bwMode="auto">
              <a:xfrm>
                <a:off x="4464" y="1248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57" name="Rectangle 39"/>
            <p:cNvSpPr>
              <a:spLocks noChangeArrowheads="1"/>
            </p:cNvSpPr>
            <p:nvPr/>
          </p:nvSpPr>
          <p:spPr bwMode="auto">
            <a:xfrm>
              <a:off x="2688" y="528"/>
              <a:ext cx="2784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827088" y="3860800"/>
            <a:ext cx="7685087" cy="1433513"/>
            <a:chOff x="336" y="144"/>
            <a:chExt cx="4841" cy="903"/>
          </a:xfrm>
        </p:grpSpPr>
        <p:grpSp>
          <p:nvGrpSpPr>
            <p:cNvPr id="69652" name="Group 50"/>
            <p:cNvGrpSpPr>
              <a:grpSpLocks/>
            </p:cNvGrpSpPr>
            <p:nvPr/>
          </p:nvGrpSpPr>
          <p:grpSpPr bwMode="auto">
            <a:xfrm>
              <a:off x="336" y="144"/>
              <a:ext cx="4841" cy="903"/>
              <a:chOff x="432" y="240"/>
              <a:chExt cx="4841" cy="903"/>
            </a:xfrm>
          </p:grpSpPr>
          <p:sp>
            <p:nvSpPr>
              <p:cNvPr id="69654" name="Text Box 51"/>
              <p:cNvSpPr txBox="1">
                <a:spLocks noChangeArrowheads="1"/>
              </p:cNvSpPr>
              <p:nvPr/>
            </p:nvSpPr>
            <p:spPr bwMode="auto">
              <a:xfrm>
                <a:off x="432" y="240"/>
                <a:ext cx="4841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latin typeface="宋体" charset="0"/>
                  </a:rPr>
                  <a:t>一个载流回路中电流变化，引起邻近</a:t>
                </a:r>
                <a:r>
                  <a:rPr lang="zh-CN" altLang="en-US" sz="2800" b="1">
                    <a:solidFill>
                      <a:srgbClr val="FF3300"/>
                    </a:solidFill>
                    <a:latin typeface="宋体" charset="0"/>
                  </a:rPr>
                  <a:t>另一回路</a:t>
                </a:r>
                <a:r>
                  <a:rPr lang="zh-CN" altLang="en-US" sz="2800" b="1">
                    <a:latin typeface="宋体" charset="0"/>
                  </a:rPr>
                  <a:t>中</a:t>
                </a:r>
              </a:p>
              <a:p>
                <a:pPr eaLnBrk="1" hangingPunct="1"/>
                <a:r>
                  <a:rPr lang="zh-CN" altLang="en-US" sz="2800" b="1">
                    <a:latin typeface="宋体" charset="0"/>
                  </a:rPr>
                  <a:t>产生感生电动势的现象 </a:t>
                </a:r>
                <a:r>
                  <a:rPr lang="en-US" altLang="zh-CN" sz="2800" b="1">
                    <a:latin typeface="Times New Roman" charset="0"/>
                  </a:rPr>
                  <a:t>—</a:t>
                </a:r>
                <a:r>
                  <a:rPr lang="en-US" altLang="zh-CN" sz="2800" b="1">
                    <a:latin typeface="宋体" charset="0"/>
                  </a:rPr>
                  <a:t> </a:t>
                </a:r>
                <a:r>
                  <a:rPr lang="zh-CN" altLang="en-US" sz="2800" b="1">
                    <a:solidFill>
                      <a:schemeClr val="accent2"/>
                    </a:solidFill>
                    <a:latin typeface="宋体" charset="0"/>
                  </a:rPr>
                  <a:t>互感现象</a:t>
                </a:r>
                <a:r>
                  <a:rPr lang="zh-CN" altLang="en-US" sz="2800" b="1">
                    <a:latin typeface="宋体" charset="0"/>
                  </a:rPr>
                  <a:t>。</a:t>
                </a:r>
              </a:p>
            </p:txBody>
          </p:sp>
          <p:sp>
            <p:nvSpPr>
              <p:cNvPr id="69655" name="Rectangle 52"/>
              <p:cNvSpPr>
                <a:spLocks noChangeArrowheads="1"/>
              </p:cNvSpPr>
              <p:nvPr/>
            </p:nvSpPr>
            <p:spPr bwMode="auto">
              <a:xfrm>
                <a:off x="912" y="816"/>
                <a:ext cx="1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  <a:latin typeface="宋体" charset="0"/>
                  </a:rPr>
                  <a:t>互感电动势</a:t>
                </a:r>
              </a:p>
            </p:txBody>
          </p:sp>
        </p:grpSp>
        <p:sp>
          <p:nvSpPr>
            <p:cNvPr id="69653" name="Line 53"/>
            <p:cNvSpPr>
              <a:spLocks noChangeShapeType="1"/>
            </p:cNvSpPr>
            <p:nvPr/>
          </p:nvSpPr>
          <p:spPr bwMode="auto">
            <a:xfrm>
              <a:off x="816" y="720"/>
              <a:ext cx="1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1042988" y="2420938"/>
            <a:ext cx="6577012" cy="1298575"/>
            <a:chOff x="624" y="2478"/>
            <a:chExt cx="4143" cy="818"/>
          </a:xfrm>
        </p:grpSpPr>
        <p:graphicFrame>
          <p:nvGraphicFramePr>
            <p:cNvPr id="69638" name="Object 55"/>
            <p:cNvGraphicFramePr>
              <a:graphicFrameLocks noChangeAspect="1"/>
            </p:cNvGraphicFramePr>
            <p:nvPr/>
          </p:nvGraphicFramePr>
          <p:xfrm>
            <a:off x="624" y="2976"/>
            <a:ext cx="22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5" name="公式" r:id="rId11" imgW="355446" imgH="507780" progId="Equation.3">
                    <p:embed/>
                  </p:oleObj>
                </mc:Choice>
                <mc:Fallback>
                  <p:oleObj name="公式" r:id="rId11" imgW="355446" imgH="5077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976"/>
                          <a:ext cx="22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9" name="Rectangle 56"/>
            <p:cNvSpPr>
              <a:spLocks noChangeArrowheads="1"/>
            </p:cNvSpPr>
            <p:nvPr/>
          </p:nvSpPr>
          <p:spPr bwMode="auto">
            <a:xfrm>
              <a:off x="816" y="2928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宋体" charset="0"/>
                </a:rPr>
                <a:t>变化        变化</a:t>
              </a:r>
            </a:p>
          </p:txBody>
        </p:sp>
        <p:graphicFrame>
          <p:nvGraphicFramePr>
            <p:cNvPr id="69640" name="Object 57"/>
            <p:cNvGraphicFramePr>
              <a:graphicFrameLocks noChangeAspect="1"/>
            </p:cNvGraphicFramePr>
            <p:nvPr/>
          </p:nvGraphicFramePr>
          <p:xfrm>
            <a:off x="1765" y="2880"/>
            <a:ext cx="599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6" name="公式" r:id="rId13" imgW="330057" imgH="215806" progId="Equation.3">
                    <p:embed/>
                  </p:oleObj>
                </mc:Choice>
                <mc:Fallback>
                  <p:oleObj name="公式" r:id="rId13" imgW="330057" imgH="215806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5" y="2880"/>
                          <a:ext cx="599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1" name="Rectangle 58"/>
            <p:cNvSpPr>
              <a:spLocks noChangeArrowheads="1"/>
            </p:cNvSpPr>
            <p:nvPr/>
          </p:nvSpPr>
          <p:spPr bwMode="auto">
            <a:xfrm>
              <a:off x="3120" y="2928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宋体" charset="0"/>
                </a:rPr>
                <a:t>线圈</a:t>
              </a:r>
              <a:r>
                <a:rPr kumimoji="1" lang="en-US" altLang="zh-CN" sz="2800" b="1">
                  <a:latin typeface="宋体" charset="0"/>
                </a:rPr>
                <a:t>1</a:t>
              </a:r>
              <a:r>
                <a:rPr kumimoji="1" lang="zh-CN" altLang="en-US" sz="2800" b="1">
                  <a:latin typeface="宋体" charset="0"/>
                </a:rPr>
                <a:t>中产生</a:t>
              </a:r>
            </a:p>
          </p:txBody>
        </p:sp>
        <p:graphicFrame>
          <p:nvGraphicFramePr>
            <p:cNvPr id="69642" name="Object 59"/>
            <p:cNvGraphicFramePr>
              <a:graphicFrameLocks noChangeAspect="1"/>
            </p:cNvGraphicFramePr>
            <p:nvPr/>
          </p:nvGraphicFramePr>
          <p:xfrm>
            <a:off x="4464" y="2928"/>
            <a:ext cx="29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7" name="公式" r:id="rId15" imgW="469900" imgH="508000" progId="Equation.3">
                    <p:embed/>
                  </p:oleObj>
                </mc:Choice>
                <mc:Fallback>
                  <p:oleObj name="公式" r:id="rId15" imgW="469900" imgH="5080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928"/>
                          <a:ext cx="29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3" name="Line 60"/>
            <p:cNvSpPr>
              <a:spLocks noChangeShapeType="1"/>
            </p:cNvSpPr>
            <p:nvPr/>
          </p:nvSpPr>
          <p:spPr bwMode="auto">
            <a:xfrm>
              <a:off x="2784" y="3120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4" name="Line 61"/>
            <p:cNvSpPr>
              <a:spLocks noChangeShapeType="1"/>
            </p:cNvSpPr>
            <p:nvPr/>
          </p:nvSpPr>
          <p:spPr bwMode="auto">
            <a:xfrm>
              <a:off x="1392" y="3120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Text Box 62"/>
            <p:cNvSpPr txBox="1">
              <a:spLocks noChangeArrowheads="1"/>
            </p:cNvSpPr>
            <p:nvPr/>
          </p:nvSpPr>
          <p:spPr bwMode="auto">
            <a:xfrm>
              <a:off x="768" y="2512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charset="0"/>
                </a:rPr>
                <a:t>变化        变化</a:t>
              </a:r>
            </a:p>
          </p:txBody>
        </p:sp>
        <p:graphicFrame>
          <p:nvGraphicFramePr>
            <p:cNvPr id="69646" name="Object 63"/>
            <p:cNvGraphicFramePr>
              <a:graphicFrameLocks noChangeAspect="1"/>
            </p:cNvGraphicFramePr>
            <p:nvPr/>
          </p:nvGraphicFramePr>
          <p:xfrm>
            <a:off x="624" y="2544"/>
            <a:ext cx="19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8" name="公式" r:id="rId17" imgW="304668" imgH="507780" progId="Equation.3">
                    <p:embed/>
                  </p:oleObj>
                </mc:Choice>
                <mc:Fallback>
                  <p:oleObj name="公式" r:id="rId17" imgW="304668" imgH="50778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544"/>
                          <a:ext cx="19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7" name="Text Box 64"/>
            <p:cNvSpPr txBox="1">
              <a:spLocks noChangeArrowheads="1"/>
            </p:cNvSpPr>
            <p:nvPr/>
          </p:nvSpPr>
          <p:spPr bwMode="auto">
            <a:xfrm>
              <a:off x="3120" y="2526"/>
              <a:ext cx="1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charset="0"/>
                </a:rPr>
                <a:t>线圈</a:t>
              </a:r>
              <a:r>
                <a:rPr lang="en-US" altLang="zh-CN" sz="2800" b="1">
                  <a:latin typeface="Times New Roman" charset="0"/>
                </a:rPr>
                <a:t>2</a:t>
              </a:r>
              <a:r>
                <a:rPr lang="zh-CN" altLang="en-US" sz="2800" b="1">
                  <a:latin typeface="宋体" charset="0"/>
                </a:rPr>
                <a:t>中产生</a:t>
              </a:r>
            </a:p>
          </p:txBody>
        </p:sp>
        <p:graphicFrame>
          <p:nvGraphicFramePr>
            <p:cNvPr id="69648" name="Object 65"/>
            <p:cNvGraphicFramePr>
              <a:graphicFrameLocks noChangeAspect="1"/>
            </p:cNvGraphicFramePr>
            <p:nvPr/>
          </p:nvGraphicFramePr>
          <p:xfrm>
            <a:off x="4464" y="2544"/>
            <a:ext cx="30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9" name="公式" r:id="rId19" imgW="482391" imgH="507780" progId="Equation.3">
                    <p:embed/>
                  </p:oleObj>
                </mc:Choice>
                <mc:Fallback>
                  <p:oleObj name="公式" r:id="rId19" imgW="482391" imgH="50778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544"/>
                          <a:ext cx="30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Line 66"/>
            <p:cNvSpPr>
              <a:spLocks noChangeShapeType="1"/>
            </p:cNvSpPr>
            <p:nvPr/>
          </p:nvSpPr>
          <p:spPr bwMode="auto">
            <a:xfrm>
              <a:off x="1392" y="2688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Line 67"/>
            <p:cNvSpPr>
              <a:spLocks noChangeShapeType="1"/>
            </p:cNvSpPr>
            <p:nvPr/>
          </p:nvSpPr>
          <p:spPr bwMode="auto">
            <a:xfrm>
              <a:off x="2784" y="2688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51" name="Object 68"/>
            <p:cNvGraphicFramePr>
              <a:graphicFrameLocks noChangeAspect="1"/>
            </p:cNvGraphicFramePr>
            <p:nvPr/>
          </p:nvGraphicFramePr>
          <p:xfrm>
            <a:off x="1780" y="2478"/>
            <a:ext cx="622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0" name="公式" r:id="rId21" imgW="342603" imgH="215713" progId="Equation.3">
                    <p:embed/>
                  </p:oleObj>
                </mc:Choice>
                <mc:Fallback>
                  <p:oleObj name="公式" r:id="rId21" imgW="342603" imgH="215713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" y="2478"/>
                          <a:ext cx="622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37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4D869E1-A1A3-2742-9FE9-834DD85B62C7}" type="slidenum">
              <a:rPr kumimoji="0" lang="en-US" altLang="zh-CN" sz="1400"/>
              <a:pPr/>
              <a:t>53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4"/>
          <p:cNvSpPr txBox="1">
            <a:spLocks noChangeArrowheads="1"/>
          </p:cNvSpPr>
          <p:nvPr/>
        </p:nvSpPr>
        <p:spPr bwMode="auto">
          <a:xfrm>
            <a:off x="304800" y="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Times New Roman" charset="0"/>
              </a:rPr>
              <a:t>*</a:t>
            </a:r>
            <a:r>
              <a:rPr lang="zh-CN" altLang="en-US" sz="2800" b="1">
                <a:solidFill>
                  <a:srgbClr val="CC0000"/>
                </a:solidFill>
                <a:latin typeface="Times New Roman" charset="0"/>
              </a:rPr>
              <a:t>互感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669925"/>
            <a:ext cx="3505200" cy="1584325"/>
            <a:chOff x="240" y="911"/>
            <a:chExt cx="2208" cy="998"/>
          </a:xfrm>
        </p:grpSpPr>
        <p:grpSp>
          <p:nvGrpSpPr>
            <p:cNvPr id="70700" name="Group 6"/>
            <p:cNvGrpSpPr>
              <a:grpSpLocks/>
            </p:cNvGrpSpPr>
            <p:nvPr/>
          </p:nvGrpSpPr>
          <p:grpSpPr bwMode="auto">
            <a:xfrm>
              <a:off x="240" y="911"/>
              <a:ext cx="2208" cy="596"/>
              <a:chOff x="480" y="768"/>
              <a:chExt cx="2208" cy="596"/>
            </a:xfrm>
          </p:grpSpPr>
          <p:sp>
            <p:nvSpPr>
              <p:cNvPr id="70702" name="Text Box 7"/>
              <p:cNvSpPr txBox="1">
                <a:spLocks noChangeArrowheads="1"/>
              </p:cNvSpPr>
              <p:nvPr/>
            </p:nvSpPr>
            <p:spPr bwMode="auto">
              <a:xfrm>
                <a:off x="480" y="768"/>
                <a:ext cx="2208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charset="0"/>
                  </a:rPr>
                  <a:t>             </a:t>
                </a:r>
                <a:r>
                  <a:rPr lang="zh-CN" altLang="en-US" sz="2800" b="1">
                    <a:latin typeface="Times New Roman" charset="0"/>
                  </a:rPr>
                  <a:t>在       电流回路中所产生的磁通量    </a:t>
                </a:r>
              </a:p>
            </p:txBody>
          </p:sp>
          <p:graphicFrame>
            <p:nvGraphicFramePr>
              <p:cNvPr id="70703" name="Object 8"/>
              <p:cNvGraphicFramePr>
                <a:graphicFrameLocks noChangeAspect="1"/>
              </p:cNvGraphicFramePr>
              <p:nvPr/>
            </p:nvGraphicFramePr>
            <p:xfrm>
              <a:off x="1031" y="768"/>
              <a:ext cx="217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94" name="公式" r:id="rId3" imgW="203024" imgH="317225" progId="Equation.3">
                      <p:embed/>
                    </p:oleObj>
                  </mc:Choice>
                  <mc:Fallback>
                    <p:oleObj name="公式" r:id="rId3" imgW="203024" imgH="317225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1" y="768"/>
                            <a:ext cx="217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704" name="Object 9"/>
              <p:cNvGraphicFramePr>
                <a:graphicFrameLocks noChangeAspect="1"/>
              </p:cNvGraphicFramePr>
              <p:nvPr/>
            </p:nvGraphicFramePr>
            <p:xfrm>
              <a:off x="1530" y="768"/>
              <a:ext cx="246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95" name="公式" r:id="rId5" imgW="228501" imgH="317362" progId="Equation.3">
                      <p:embed/>
                    </p:oleObj>
                  </mc:Choice>
                  <mc:Fallback>
                    <p:oleObj name="公式" r:id="rId5" imgW="228501" imgH="317362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0" y="768"/>
                            <a:ext cx="246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0701" name="Object 10"/>
            <p:cNvGraphicFramePr>
              <a:graphicFrameLocks noChangeAspect="1"/>
            </p:cNvGraphicFramePr>
            <p:nvPr/>
          </p:nvGraphicFramePr>
          <p:xfrm>
            <a:off x="768" y="1516"/>
            <a:ext cx="129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96" name="Equation" r:id="rId7" imgW="710891" imgH="215806" progId="Equation.3">
                    <p:embed/>
                  </p:oleObj>
                </mc:Choice>
                <mc:Fallback>
                  <p:oleObj name="Equation" r:id="rId7" imgW="710891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516"/>
                          <a:ext cx="1296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04800" y="2247900"/>
            <a:ext cx="8077200" cy="633413"/>
            <a:chOff x="192" y="1905"/>
            <a:chExt cx="5088" cy="399"/>
          </a:xfrm>
        </p:grpSpPr>
        <p:grpSp>
          <p:nvGrpSpPr>
            <p:cNvPr id="70695" name="Group 12"/>
            <p:cNvGrpSpPr>
              <a:grpSpLocks/>
            </p:cNvGrpSpPr>
            <p:nvPr/>
          </p:nvGrpSpPr>
          <p:grpSpPr bwMode="auto">
            <a:xfrm>
              <a:off x="192" y="1916"/>
              <a:ext cx="4128" cy="340"/>
              <a:chOff x="192" y="1916"/>
              <a:chExt cx="4128" cy="340"/>
            </a:xfrm>
          </p:grpSpPr>
          <p:sp>
            <p:nvSpPr>
              <p:cNvPr id="70697" name="Text Box 13"/>
              <p:cNvSpPr txBox="1">
                <a:spLocks noChangeArrowheads="1"/>
              </p:cNvSpPr>
              <p:nvPr/>
            </p:nvSpPr>
            <p:spPr bwMode="auto">
              <a:xfrm>
                <a:off x="192" y="1929"/>
                <a:ext cx="41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charset="0"/>
                  </a:rPr>
                  <a:t>     </a:t>
                </a:r>
                <a:r>
                  <a:rPr lang="zh-CN" altLang="en-US" sz="2800" b="1">
                    <a:latin typeface="Times New Roman" charset="0"/>
                  </a:rPr>
                  <a:t>在      电流回路 中所产生的磁通量    </a:t>
                </a:r>
              </a:p>
            </p:txBody>
          </p:sp>
          <p:graphicFrame>
            <p:nvGraphicFramePr>
              <p:cNvPr id="70698" name="Object 14"/>
              <p:cNvGraphicFramePr>
                <a:graphicFrameLocks noChangeAspect="1"/>
              </p:cNvGraphicFramePr>
              <p:nvPr/>
            </p:nvGraphicFramePr>
            <p:xfrm>
              <a:off x="816" y="1916"/>
              <a:ext cx="217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97" name="公式" r:id="rId9" imgW="203024" imgH="317225" progId="Equation.3">
                      <p:embed/>
                    </p:oleObj>
                  </mc:Choice>
                  <mc:Fallback>
                    <p:oleObj name="公式" r:id="rId9" imgW="203024" imgH="317225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1916"/>
                            <a:ext cx="217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99" name="Object 15"/>
              <p:cNvGraphicFramePr>
                <a:graphicFrameLocks noChangeAspect="1"/>
              </p:cNvGraphicFramePr>
              <p:nvPr/>
            </p:nvGraphicFramePr>
            <p:xfrm>
              <a:off x="240" y="1916"/>
              <a:ext cx="246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98" name="公式" r:id="rId10" imgW="228501" imgH="317362" progId="Equation.3">
                      <p:embed/>
                    </p:oleObj>
                  </mc:Choice>
                  <mc:Fallback>
                    <p:oleObj name="公式" r:id="rId10" imgW="228501" imgH="317362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1916"/>
                            <a:ext cx="246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0696" name="Object 16"/>
            <p:cNvGraphicFramePr>
              <a:graphicFrameLocks noChangeAspect="1"/>
            </p:cNvGraphicFramePr>
            <p:nvPr/>
          </p:nvGraphicFramePr>
          <p:xfrm>
            <a:off x="3936" y="1905"/>
            <a:ext cx="134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99" name="Equation" r:id="rId11" imgW="723586" imgH="215806" progId="Equation.3">
                    <p:embed/>
                  </p:oleObj>
                </mc:Choice>
                <mc:Fallback>
                  <p:oleObj name="Equation" r:id="rId11" imgW="723586" imgH="21580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05"/>
                          <a:ext cx="1344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343400" y="138113"/>
            <a:ext cx="4419600" cy="1993900"/>
            <a:chOff x="2688" y="528"/>
            <a:chExt cx="2784" cy="1256"/>
          </a:xfrm>
        </p:grpSpPr>
        <p:grpSp>
          <p:nvGrpSpPr>
            <p:cNvPr id="70671" name="Group 18"/>
            <p:cNvGrpSpPr>
              <a:grpSpLocks/>
            </p:cNvGrpSpPr>
            <p:nvPr/>
          </p:nvGrpSpPr>
          <p:grpSpPr bwMode="auto">
            <a:xfrm>
              <a:off x="2736" y="528"/>
              <a:ext cx="2624" cy="1256"/>
              <a:chOff x="2688" y="624"/>
              <a:chExt cx="2624" cy="1256"/>
            </a:xfrm>
          </p:grpSpPr>
          <p:sp>
            <p:nvSpPr>
              <p:cNvPr id="70673" name="Line 19"/>
              <p:cNvSpPr>
                <a:spLocks noChangeShapeType="1"/>
              </p:cNvSpPr>
              <p:nvPr/>
            </p:nvSpPr>
            <p:spPr bwMode="auto">
              <a:xfrm flipH="1">
                <a:off x="2688" y="1246"/>
                <a:ext cx="872" cy="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4" name="Arc 20"/>
              <p:cNvSpPr>
                <a:spLocks/>
              </p:cNvSpPr>
              <p:nvPr/>
            </p:nvSpPr>
            <p:spPr bwMode="auto">
              <a:xfrm flipH="1">
                <a:off x="2928" y="1392"/>
                <a:ext cx="760" cy="391"/>
              </a:xfrm>
              <a:custGeom>
                <a:avLst/>
                <a:gdLst>
                  <a:gd name="T0" fmla="*/ 0 w 21600"/>
                  <a:gd name="T1" fmla="*/ 0 h 21526"/>
                  <a:gd name="T2" fmla="*/ 0 w 21600"/>
                  <a:gd name="T3" fmla="*/ 0 h 21526"/>
                  <a:gd name="T4" fmla="*/ 0 w 21600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26"/>
                  <a:gd name="T11" fmla="*/ 21600 w 21600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5" name="Arc 21"/>
              <p:cNvSpPr>
                <a:spLocks/>
              </p:cNvSpPr>
              <p:nvPr/>
            </p:nvSpPr>
            <p:spPr bwMode="auto">
              <a:xfrm flipH="1" flipV="1">
                <a:off x="2880" y="768"/>
                <a:ext cx="760" cy="336"/>
              </a:xfrm>
              <a:custGeom>
                <a:avLst/>
                <a:gdLst>
                  <a:gd name="T0" fmla="*/ 0 w 21600"/>
                  <a:gd name="T1" fmla="*/ 0 h 21526"/>
                  <a:gd name="T2" fmla="*/ 0 w 21600"/>
                  <a:gd name="T3" fmla="*/ 0 h 21526"/>
                  <a:gd name="T4" fmla="*/ 0 w 21600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26"/>
                  <a:gd name="T11" fmla="*/ 21600 w 21600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70676" name="AutoShape 22"/>
              <p:cNvSpPr>
                <a:spLocks noChangeArrowheads="1"/>
              </p:cNvSpPr>
              <p:nvPr/>
            </p:nvSpPr>
            <p:spPr bwMode="auto">
              <a:xfrm>
                <a:off x="3552" y="939"/>
                <a:ext cx="336" cy="6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66 h 21600"/>
                  <a:gd name="T26" fmla="*/ 18450 w 21600"/>
                  <a:gd name="T27" fmla="*/ 18434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64" y="10800"/>
                    </a:moveTo>
                    <a:cubicBezTo>
                      <a:pt x="1864" y="15735"/>
                      <a:pt x="5865" y="19736"/>
                      <a:pt x="10800" y="19736"/>
                    </a:cubicBezTo>
                    <a:cubicBezTo>
                      <a:pt x="15735" y="19736"/>
                      <a:pt x="19736" y="15735"/>
                      <a:pt x="19736" y="10800"/>
                    </a:cubicBezTo>
                    <a:cubicBezTo>
                      <a:pt x="19736" y="5865"/>
                      <a:pt x="15735" y="1864"/>
                      <a:pt x="10800" y="1864"/>
                    </a:cubicBezTo>
                    <a:cubicBezTo>
                      <a:pt x="5865" y="1864"/>
                      <a:pt x="1864" y="5865"/>
                      <a:pt x="1864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A467C2"/>
                  </a:gs>
                  <a:gs pos="50000">
                    <a:srgbClr val="D787FF"/>
                  </a:gs>
                  <a:gs pos="100000">
                    <a:srgbClr val="A467C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7" name="Line 23"/>
              <p:cNvSpPr>
                <a:spLocks noChangeShapeType="1"/>
              </p:cNvSpPr>
              <p:nvPr/>
            </p:nvSpPr>
            <p:spPr bwMode="auto">
              <a:xfrm>
                <a:off x="3744" y="1246"/>
                <a:ext cx="576" cy="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8" name="Arc 24"/>
              <p:cNvSpPr>
                <a:spLocks/>
              </p:cNvSpPr>
              <p:nvPr/>
            </p:nvSpPr>
            <p:spPr bwMode="auto">
              <a:xfrm>
                <a:off x="3648" y="1392"/>
                <a:ext cx="952" cy="488"/>
              </a:xfrm>
              <a:custGeom>
                <a:avLst/>
                <a:gdLst>
                  <a:gd name="T0" fmla="*/ 0 w 21422"/>
                  <a:gd name="T1" fmla="*/ 0 h 21526"/>
                  <a:gd name="T2" fmla="*/ 0 w 21422"/>
                  <a:gd name="T3" fmla="*/ 0 h 21526"/>
                  <a:gd name="T4" fmla="*/ 0 w 21422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422"/>
                  <a:gd name="T10" fmla="*/ 0 h 21526"/>
                  <a:gd name="T11" fmla="*/ 21422 w 21422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2" h="21526" fill="none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</a:path>
                  <a:path w="21422" h="21526" stroke="0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9" name="Arc 25"/>
              <p:cNvSpPr>
                <a:spLocks/>
              </p:cNvSpPr>
              <p:nvPr/>
            </p:nvSpPr>
            <p:spPr bwMode="auto">
              <a:xfrm flipV="1">
                <a:off x="3648" y="624"/>
                <a:ext cx="904" cy="484"/>
              </a:xfrm>
              <a:custGeom>
                <a:avLst/>
                <a:gdLst>
                  <a:gd name="T0" fmla="*/ 0 w 21422"/>
                  <a:gd name="T1" fmla="*/ 0 h 21526"/>
                  <a:gd name="T2" fmla="*/ 0 w 21422"/>
                  <a:gd name="T3" fmla="*/ 0 h 21526"/>
                  <a:gd name="T4" fmla="*/ 0 w 21422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422"/>
                  <a:gd name="T10" fmla="*/ 0 h 21526"/>
                  <a:gd name="T11" fmla="*/ 21422 w 21422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2" h="21526" fill="none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</a:path>
                  <a:path w="21422" h="21526" stroke="0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0680" name="Object 26"/>
              <p:cNvGraphicFramePr>
                <a:graphicFrameLocks noChangeAspect="1"/>
              </p:cNvGraphicFramePr>
              <p:nvPr/>
            </p:nvGraphicFramePr>
            <p:xfrm>
              <a:off x="2736" y="912"/>
              <a:ext cx="21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800" name="公式" r:id="rId13" imgW="241195" imgH="330057" progId="Equation.3">
                      <p:embed/>
                    </p:oleObj>
                  </mc:Choice>
                  <mc:Fallback>
                    <p:oleObj name="公式" r:id="rId13" imgW="241195" imgH="330057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912"/>
                            <a:ext cx="219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681" name="AutoShape 27"/>
              <p:cNvSpPr>
                <a:spLocks noChangeArrowheads="1"/>
              </p:cNvSpPr>
              <p:nvPr/>
            </p:nvSpPr>
            <p:spPr bwMode="auto">
              <a:xfrm>
                <a:off x="4320" y="960"/>
                <a:ext cx="336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64" y="10800"/>
                    </a:moveTo>
                    <a:cubicBezTo>
                      <a:pt x="1864" y="15735"/>
                      <a:pt x="5865" y="19736"/>
                      <a:pt x="10800" y="19736"/>
                    </a:cubicBezTo>
                    <a:cubicBezTo>
                      <a:pt x="15735" y="19736"/>
                      <a:pt x="19736" y="15735"/>
                      <a:pt x="19736" y="10800"/>
                    </a:cubicBezTo>
                    <a:cubicBezTo>
                      <a:pt x="19736" y="5865"/>
                      <a:pt x="15735" y="1864"/>
                      <a:pt x="10800" y="1864"/>
                    </a:cubicBezTo>
                    <a:cubicBezTo>
                      <a:pt x="5865" y="1864"/>
                      <a:pt x="1864" y="5865"/>
                      <a:pt x="1864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A9A900"/>
                  </a:gs>
                  <a:gs pos="50000">
                    <a:srgbClr val="FFFF00"/>
                  </a:gs>
                  <a:gs pos="100000">
                    <a:srgbClr val="A9A9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0682" name="Object 28"/>
              <p:cNvGraphicFramePr>
                <a:graphicFrameLocks noChangeAspect="1"/>
              </p:cNvGraphicFramePr>
              <p:nvPr/>
            </p:nvGraphicFramePr>
            <p:xfrm>
              <a:off x="4944" y="624"/>
              <a:ext cx="237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801" name="公式" r:id="rId15" imgW="266584" imgH="330057" progId="Equation.3">
                      <p:embed/>
                    </p:oleObj>
                  </mc:Choice>
                  <mc:Fallback>
                    <p:oleObj name="公式" r:id="rId15" imgW="266584" imgH="330057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624"/>
                            <a:ext cx="237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683" name="Line 29"/>
              <p:cNvSpPr>
                <a:spLocks noChangeShapeType="1"/>
              </p:cNvSpPr>
              <p:nvPr/>
            </p:nvSpPr>
            <p:spPr bwMode="auto">
              <a:xfrm flipH="1">
                <a:off x="3696" y="1344"/>
                <a:ext cx="632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4" name="Line 30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800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5" name="Arc 31"/>
              <p:cNvSpPr>
                <a:spLocks/>
              </p:cNvSpPr>
              <p:nvPr/>
            </p:nvSpPr>
            <p:spPr bwMode="auto">
              <a:xfrm flipH="1">
                <a:off x="3600" y="1496"/>
                <a:ext cx="856" cy="376"/>
              </a:xfrm>
              <a:custGeom>
                <a:avLst/>
                <a:gdLst>
                  <a:gd name="T0" fmla="*/ 0 w 21600"/>
                  <a:gd name="T1" fmla="*/ 0 h 21526"/>
                  <a:gd name="T2" fmla="*/ 0 w 21600"/>
                  <a:gd name="T3" fmla="*/ 0 h 21526"/>
                  <a:gd name="T4" fmla="*/ 0 w 21600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26"/>
                  <a:gd name="T11" fmla="*/ 21600 w 21600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6" name="Arc 32"/>
              <p:cNvSpPr>
                <a:spLocks/>
              </p:cNvSpPr>
              <p:nvPr/>
            </p:nvSpPr>
            <p:spPr bwMode="auto">
              <a:xfrm flipH="1" flipV="1">
                <a:off x="3696" y="720"/>
                <a:ext cx="760" cy="474"/>
              </a:xfrm>
              <a:custGeom>
                <a:avLst/>
                <a:gdLst>
                  <a:gd name="T0" fmla="*/ 0 w 21600"/>
                  <a:gd name="T1" fmla="*/ 0 h 21526"/>
                  <a:gd name="T2" fmla="*/ 0 w 21600"/>
                  <a:gd name="T3" fmla="*/ 0 h 21526"/>
                  <a:gd name="T4" fmla="*/ 0 w 21600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26"/>
                  <a:gd name="T11" fmla="*/ 21600 w 21600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87" y="931"/>
                      <a:pt x="21600" y="10291"/>
                      <a:pt x="21600" y="21526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7" name="Arc 33"/>
              <p:cNvSpPr>
                <a:spLocks/>
              </p:cNvSpPr>
              <p:nvPr/>
            </p:nvSpPr>
            <p:spPr bwMode="auto">
              <a:xfrm>
                <a:off x="4416" y="1488"/>
                <a:ext cx="864" cy="376"/>
              </a:xfrm>
              <a:custGeom>
                <a:avLst/>
                <a:gdLst>
                  <a:gd name="T0" fmla="*/ 0 w 21422"/>
                  <a:gd name="T1" fmla="*/ 0 h 21526"/>
                  <a:gd name="T2" fmla="*/ 0 w 21422"/>
                  <a:gd name="T3" fmla="*/ 0 h 21526"/>
                  <a:gd name="T4" fmla="*/ 0 w 21422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422"/>
                  <a:gd name="T10" fmla="*/ 0 h 21526"/>
                  <a:gd name="T11" fmla="*/ 21422 w 21422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2" h="21526" fill="none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</a:path>
                  <a:path w="21422" h="21526" stroke="0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8" name="Arc 34"/>
              <p:cNvSpPr>
                <a:spLocks/>
              </p:cNvSpPr>
              <p:nvPr/>
            </p:nvSpPr>
            <p:spPr bwMode="auto">
              <a:xfrm flipV="1">
                <a:off x="4416" y="816"/>
                <a:ext cx="792" cy="378"/>
              </a:xfrm>
              <a:custGeom>
                <a:avLst/>
                <a:gdLst>
                  <a:gd name="T0" fmla="*/ 0 w 21422"/>
                  <a:gd name="T1" fmla="*/ 0 h 21526"/>
                  <a:gd name="T2" fmla="*/ 0 w 21422"/>
                  <a:gd name="T3" fmla="*/ 0 h 21526"/>
                  <a:gd name="T4" fmla="*/ 0 w 21422"/>
                  <a:gd name="T5" fmla="*/ 0 h 21526"/>
                  <a:gd name="T6" fmla="*/ 0 60000 65536"/>
                  <a:gd name="T7" fmla="*/ 0 60000 65536"/>
                  <a:gd name="T8" fmla="*/ 0 60000 65536"/>
                  <a:gd name="T9" fmla="*/ 0 w 21422"/>
                  <a:gd name="T10" fmla="*/ 0 h 21526"/>
                  <a:gd name="T11" fmla="*/ 21422 w 21422"/>
                  <a:gd name="T12" fmla="*/ 21526 h 215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2" h="21526" fill="none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</a:path>
                  <a:path w="21422" h="21526" stroke="0" extrusionOk="0">
                    <a:moveTo>
                      <a:pt x="1790" y="0"/>
                    </a:moveTo>
                    <a:cubicBezTo>
                      <a:pt x="11937" y="844"/>
                      <a:pt x="20116" y="8659"/>
                      <a:pt x="21421" y="18757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9" name="Freeform 35"/>
              <p:cNvSpPr>
                <a:spLocks/>
              </p:cNvSpPr>
              <p:nvPr/>
            </p:nvSpPr>
            <p:spPr bwMode="auto">
              <a:xfrm>
                <a:off x="4320" y="1632"/>
                <a:ext cx="288" cy="112"/>
              </a:xfrm>
              <a:custGeom>
                <a:avLst/>
                <a:gdLst>
                  <a:gd name="T0" fmla="*/ 3 w 384"/>
                  <a:gd name="T1" fmla="*/ 48 h 112"/>
                  <a:gd name="T2" fmla="*/ 2 w 384"/>
                  <a:gd name="T3" fmla="*/ 96 h 112"/>
                  <a:gd name="T4" fmla="*/ 2 w 384"/>
                  <a:gd name="T5" fmla="*/ 96 h 112"/>
                  <a:gd name="T6" fmla="*/ 0 w 384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12"/>
                  <a:gd name="T14" fmla="*/ 384 w 384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12">
                    <a:moveTo>
                      <a:pt x="384" y="48"/>
                    </a:moveTo>
                    <a:cubicBezTo>
                      <a:pt x="356" y="68"/>
                      <a:pt x="328" y="88"/>
                      <a:pt x="288" y="96"/>
                    </a:cubicBezTo>
                    <a:cubicBezTo>
                      <a:pt x="248" y="104"/>
                      <a:pt x="192" y="112"/>
                      <a:pt x="144" y="96"/>
                    </a:cubicBezTo>
                    <a:cubicBezTo>
                      <a:pt x="96" y="80"/>
                      <a:pt x="24" y="16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0690" name="Object 36"/>
              <p:cNvGraphicFramePr>
                <a:graphicFrameLocks noChangeAspect="1"/>
              </p:cNvGraphicFramePr>
              <p:nvPr/>
            </p:nvGraphicFramePr>
            <p:xfrm>
              <a:off x="4128" y="1536"/>
              <a:ext cx="191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802" name="公式" r:id="rId17" imgW="190500" imgH="381000" progId="Equation.3">
                      <p:embed/>
                    </p:oleObj>
                  </mc:Choice>
                  <mc:Fallback>
                    <p:oleObj name="公式" r:id="rId17" imgW="190500" imgH="38100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536"/>
                            <a:ext cx="191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91" name="Object 37"/>
              <p:cNvGraphicFramePr>
                <a:graphicFrameLocks noChangeAspect="1"/>
              </p:cNvGraphicFramePr>
              <p:nvPr/>
            </p:nvGraphicFramePr>
            <p:xfrm>
              <a:off x="3360" y="720"/>
              <a:ext cx="18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803" name="公式" r:id="rId19" imgW="152400" imgH="381000" progId="Equation.3">
                      <p:embed/>
                    </p:oleObj>
                  </mc:Choice>
                  <mc:Fallback>
                    <p:oleObj name="公式" r:id="rId19" imgW="152400" imgH="38100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720"/>
                            <a:ext cx="180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692" name="Freeform 38"/>
              <p:cNvSpPr>
                <a:spLocks/>
              </p:cNvSpPr>
              <p:nvPr/>
            </p:nvSpPr>
            <p:spPr bwMode="auto">
              <a:xfrm flipV="1">
                <a:off x="3552" y="816"/>
                <a:ext cx="288" cy="144"/>
              </a:xfrm>
              <a:custGeom>
                <a:avLst/>
                <a:gdLst>
                  <a:gd name="T0" fmla="*/ 3 w 384"/>
                  <a:gd name="T1" fmla="*/ 4477 h 112"/>
                  <a:gd name="T2" fmla="*/ 2 w 384"/>
                  <a:gd name="T3" fmla="*/ 8807 h 112"/>
                  <a:gd name="T4" fmla="*/ 2 w 384"/>
                  <a:gd name="T5" fmla="*/ 8807 h 112"/>
                  <a:gd name="T6" fmla="*/ 0 w 384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12"/>
                  <a:gd name="T14" fmla="*/ 384 w 384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12">
                    <a:moveTo>
                      <a:pt x="384" y="48"/>
                    </a:moveTo>
                    <a:cubicBezTo>
                      <a:pt x="356" y="68"/>
                      <a:pt x="328" y="88"/>
                      <a:pt x="288" y="96"/>
                    </a:cubicBezTo>
                    <a:cubicBezTo>
                      <a:pt x="248" y="104"/>
                      <a:pt x="192" y="112"/>
                      <a:pt x="144" y="96"/>
                    </a:cubicBezTo>
                    <a:cubicBezTo>
                      <a:pt x="96" y="80"/>
                      <a:pt x="24" y="16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3" name="Line 39"/>
              <p:cNvSpPr>
                <a:spLocks noChangeShapeType="1"/>
              </p:cNvSpPr>
              <p:nvPr/>
            </p:nvSpPr>
            <p:spPr bwMode="auto">
              <a:xfrm flipH="1">
                <a:off x="2928" y="1344"/>
                <a:ext cx="632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4" name="Line 40"/>
              <p:cNvSpPr>
                <a:spLocks noChangeShapeType="1"/>
              </p:cNvSpPr>
              <p:nvPr/>
            </p:nvSpPr>
            <p:spPr bwMode="auto">
              <a:xfrm>
                <a:off x="4464" y="1248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0672" name="Rectangle 41"/>
            <p:cNvSpPr>
              <a:spLocks noChangeArrowheads="1"/>
            </p:cNvSpPr>
            <p:nvPr/>
          </p:nvSpPr>
          <p:spPr bwMode="auto">
            <a:xfrm>
              <a:off x="2688" y="528"/>
              <a:ext cx="2784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0" y="3948113"/>
            <a:ext cx="8839200" cy="1828800"/>
            <a:chOff x="0" y="2928"/>
            <a:chExt cx="5568" cy="1152"/>
          </a:xfrm>
        </p:grpSpPr>
        <p:sp>
          <p:nvSpPr>
            <p:cNvPr id="70667" name="Text Box 43"/>
            <p:cNvSpPr txBox="1">
              <a:spLocks noChangeArrowheads="1"/>
            </p:cNvSpPr>
            <p:nvPr/>
          </p:nvSpPr>
          <p:spPr bwMode="auto">
            <a:xfrm>
              <a:off x="720" y="3215"/>
              <a:ext cx="4848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sz="2800" b="1">
                  <a:latin typeface="Times New Roman" charset="0"/>
                </a:rPr>
                <a:t>        </a:t>
              </a:r>
              <a:r>
                <a:rPr lang="zh-CN" sz="2800" b="1">
                  <a:solidFill>
                    <a:srgbClr val="FF0000"/>
                  </a:solidFill>
                  <a:latin typeface="Times New Roman" charset="0"/>
                </a:rPr>
                <a:t> </a:t>
              </a:r>
              <a:r>
                <a:rPr lang="zh-CN" altLang="en-US" sz="2800" b="1">
                  <a:latin typeface="Times New Roman" charset="0"/>
                </a:rPr>
                <a:t>互感仅与两个线圈形状、大小、匝数、相对位置以及周围的磁介质有关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（</a:t>
              </a:r>
              <a:r>
                <a:rPr lang="zh-CN" altLang="en-US" sz="2800" b="1">
                  <a:latin typeface="Times New Roman" charset="0"/>
                </a:rPr>
                <a:t>无铁磁质时为常量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）</a:t>
              </a:r>
              <a:r>
                <a:rPr lang="en-US" altLang="zh-CN" sz="2800" b="1">
                  <a:latin typeface="Times New Roman" charset="0"/>
                </a:rPr>
                <a:t>.</a:t>
              </a:r>
            </a:p>
          </p:txBody>
        </p:sp>
        <p:grpSp>
          <p:nvGrpSpPr>
            <p:cNvPr id="70668" name="Group 44"/>
            <p:cNvGrpSpPr>
              <a:grpSpLocks/>
            </p:cNvGrpSpPr>
            <p:nvPr/>
          </p:nvGrpSpPr>
          <p:grpSpPr bwMode="auto">
            <a:xfrm>
              <a:off x="0" y="2928"/>
              <a:ext cx="1248" cy="672"/>
              <a:chOff x="816" y="528"/>
              <a:chExt cx="1104" cy="672"/>
            </a:xfrm>
          </p:grpSpPr>
          <p:sp>
            <p:nvSpPr>
              <p:cNvPr id="70669" name="AutoShape 45"/>
              <p:cNvSpPr>
                <a:spLocks noChangeArrowheads="1"/>
              </p:cNvSpPr>
              <p:nvPr/>
            </p:nvSpPr>
            <p:spPr bwMode="auto">
              <a:xfrm>
                <a:off x="816" y="528"/>
                <a:ext cx="1104" cy="672"/>
              </a:xfrm>
              <a:prstGeom prst="irregularSeal1">
                <a:avLst/>
              </a:prstGeom>
              <a:solidFill>
                <a:srgbClr val="FDE3EC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70670" name="Text Box 46"/>
              <p:cNvSpPr txBox="1">
                <a:spLocks noChangeArrowheads="1"/>
              </p:cNvSpPr>
              <p:nvPr/>
            </p:nvSpPr>
            <p:spPr bwMode="auto">
              <a:xfrm>
                <a:off x="1092" y="68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1C1C1C"/>
                    </a:solidFill>
                    <a:latin typeface="Times New Roman" charset="0"/>
                  </a:rPr>
                  <a:t>注意</a:t>
                </a:r>
              </a:p>
            </p:txBody>
          </p:sp>
        </p:grp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990600" y="3033713"/>
            <a:ext cx="7391400" cy="1184275"/>
            <a:chOff x="624" y="2400"/>
            <a:chExt cx="4656" cy="746"/>
          </a:xfrm>
        </p:grpSpPr>
        <p:sp>
          <p:nvSpPr>
            <p:cNvPr id="70664" name="Text Box 48"/>
            <p:cNvSpPr txBox="1">
              <a:spLocks noChangeArrowheads="1"/>
            </p:cNvSpPr>
            <p:nvPr/>
          </p:nvSpPr>
          <p:spPr bwMode="auto">
            <a:xfrm>
              <a:off x="624" y="2407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charset="0"/>
                </a:rPr>
                <a:t>1 </a:t>
              </a:r>
              <a:r>
                <a:rPr lang="zh-CN" altLang="en-US" sz="2800" b="1">
                  <a:latin typeface="Times New Roman" charset="0"/>
                </a:rPr>
                <a:t>）互感系数 </a:t>
              </a:r>
            </a:p>
          </p:txBody>
        </p:sp>
        <p:sp>
          <p:nvSpPr>
            <p:cNvPr id="70665" name="Text Box 49"/>
            <p:cNvSpPr txBox="1">
              <a:spLocks noChangeArrowheads="1"/>
            </p:cNvSpPr>
            <p:nvPr/>
          </p:nvSpPr>
          <p:spPr bwMode="auto">
            <a:xfrm>
              <a:off x="672" y="2704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（</a:t>
              </a:r>
              <a:r>
                <a:rPr lang="zh-CN" altLang="en-US" sz="2800" b="1">
                  <a:latin typeface="Times New Roman" charset="0"/>
                </a:rPr>
                <a:t>理论可证明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）</a:t>
              </a:r>
            </a:p>
          </p:txBody>
        </p:sp>
        <p:graphicFrame>
          <p:nvGraphicFramePr>
            <p:cNvPr id="70666" name="Object 50"/>
            <p:cNvGraphicFramePr>
              <a:graphicFrameLocks noChangeAspect="1"/>
            </p:cNvGraphicFramePr>
            <p:nvPr/>
          </p:nvGraphicFramePr>
          <p:xfrm>
            <a:off x="2256" y="2400"/>
            <a:ext cx="3024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04" name="Equation" r:id="rId21" imgW="1701800" imgH="431800" progId="Equation.3">
                    <p:embed/>
                  </p:oleObj>
                </mc:Choice>
                <mc:Fallback>
                  <p:oleObj name="Equation" r:id="rId21" imgW="1701800" imgH="4318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00"/>
                          <a:ext cx="3024" cy="746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3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AEC3933-47B7-ED43-8B36-33E1D1F07C52}" type="slidenum">
              <a:rPr kumimoji="0" lang="en-US" altLang="zh-CN" sz="1400"/>
              <a:pPr/>
              <a:t>54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06413" y="1484313"/>
            <a:ext cx="6918325" cy="1127125"/>
            <a:chOff x="336" y="1367"/>
            <a:chExt cx="4358" cy="710"/>
          </a:xfrm>
        </p:grpSpPr>
        <p:graphicFrame>
          <p:nvGraphicFramePr>
            <p:cNvPr id="71697" name="Object 3"/>
            <p:cNvGraphicFramePr>
              <a:graphicFrameLocks noChangeAspect="1"/>
            </p:cNvGraphicFramePr>
            <p:nvPr/>
          </p:nvGraphicFramePr>
          <p:xfrm>
            <a:off x="1973" y="1367"/>
            <a:ext cx="2721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4" name="Equation" r:id="rId3" imgW="1524000" imgH="431800" progId="Equation.DSMT4">
                    <p:embed/>
                  </p:oleObj>
                </mc:Choice>
                <mc:Fallback>
                  <p:oleObj name="Equation" r:id="rId3" imgW="1524000" imgH="431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367"/>
                          <a:ext cx="2721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8" name="Text Box 4"/>
            <p:cNvSpPr txBox="1">
              <a:spLocks noChangeArrowheads="1"/>
            </p:cNvSpPr>
            <p:nvPr/>
          </p:nvSpPr>
          <p:spPr bwMode="auto">
            <a:xfrm>
              <a:off x="336" y="1488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0000FF"/>
                </a:buClr>
                <a:buFont typeface="Wingdings" charset="0"/>
                <a:buChar char="Ø"/>
              </a:pPr>
              <a:r>
                <a:rPr lang="en-US" altLang="zh-CN" sz="2800" b="1"/>
                <a:t>   </a:t>
              </a:r>
              <a:r>
                <a:rPr lang="zh-CN" altLang="en-US" sz="2800" b="1"/>
                <a:t>互感系数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35013" y="2743200"/>
            <a:ext cx="7924800" cy="3084513"/>
            <a:chOff x="480" y="2160"/>
            <a:chExt cx="4992" cy="1943"/>
          </a:xfrm>
        </p:grpSpPr>
        <p:sp>
          <p:nvSpPr>
            <p:cNvPr id="71687" name="Text Box 6"/>
            <p:cNvSpPr txBox="1">
              <a:spLocks noChangeArrowheads="1"/>
            </p:cNvSpPr>
            <p:nvPr/>
          </p:nvSpPr>
          <p:spPr bwMode="auto">
            <a:xfrm>
              <a:off x="1920" y="2160"/>
              <a:ext cx="3552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问：</a:t>
              </a:r>
              <a:r>
                <a:rPr lang="zh-CN" altLang="en-US" sz="2800" b="1">
                  <a:latin typeface="Times New Roman" charset="0"/>
                </a:rPr>
                <a:t>下列几种情况互感是否变化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？  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charset="0"/>
                </a:rPr>
                <a:t>1</a:t>
              </a:r>
              <a:r>
                <a:rPr lang="zh-CN" altLang="en-US" sz="2800" b="1">
                  <a:latin typeface="Times New Roman" charset="0"/>
                </a:rPr>
                <a:t>）线框平行直导线移动； 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charset="0"/>
                </a:rPr>
                <a:t>2</a:t>
              </a:r>
              <a:r>
                <a:rPr lang="zh-CN" altLang="en-US" sz="2800" b="1">
                  <a:latin typeface="Times New Roman" charset="0"/>
                </a:rPr>
                <a:t>）线框垂直于直导线移动；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charset="0"/>
                </a:rPr>
                <a:t>3</a:t>
              </a:r>
              <a:r>
                <a:rPr lang="zh-CN" altLang="en-US" sz="2800" b="1">
                  <a:latin typeface="Times New Roman" charset="0"/>
                </a:rPr>
                <a:t>）线框绕 </a:t>
              </a:r>
              <a:r>
                <a:rPr lang="en-US" altLang="zh-CN" sz="2800" i="1">
                  <a:latin typeface="Times New Roman" charset="0"/>
                </a:rPr>
                <a:t>OC</a:t>
              </a:r>
              <a:r>
                <a:rPr lang="en-US" altLang="zh-CN" sz="2800" b="1">
                  <a:latin typeface="Times New Roman" charset="0"/>
                </a:rPr>
                <a:t> </a:t>
              </a:r>
              <a:r>
                <a:rPr lang="zh-CN" altLang="en-US" sz="2800" b="1">
                  <a:latin typeface="Times New Roman" charset="0"/>
                </a:rPr>
                <a:t>轴转动；         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charset="0"/>
                </a:rPr>
                <a:t>4</a:t>
              </a:r>
              <a:r>
                <a:rPr lang="zh-CN" altLang="en-US" sz="2800" b="1">
                  <a:latin typeface="Times New Roman" charset="0"/>
                </a:rPr>
                <a:t>）直导线中电流变化</a:t>
              </a:r>
              <a:r>
                <a:rPr lang="en-US" altLang="zh-CN" sz="2800" b="1">
                  <a:latin typeface="Times New Roman" charset="0"/>
                </a:rPr>
                <a:t>.</a:t>
              </a:r>
            </a:p>
          </p:txBody>
        </p:sp>
        <p:grpSp>
          <p:nvGrpSpPr>
            <p:cNvPr id="71688" name="Group 7"/>
            <p:cNvGrpSpPr>
              <a:grpSpLocks/>
            </p:cNvGrpSpPr>
            <p:nvPr/>
          </p:nvGrpSpPr>
          <p:grpSpPr bwMode="auto">
            <a:xfrm>
              <a:off x="480" y="2208"/>
              <a:ext cx="1248" cy="1872"/>
              <a:chOff x="432" y="1872"/>
              <a:chExt cx="1344" cy="2256"/>
            </a:xfrm>
          </p:grpSpPr>
          <p:sp>
            <p:nvSpPr>
              <p:cNvPr id="71689" name="Rectangle 8"/>
              <p:cNvSpPr>
                <a:spLocks noChangeArrowheads="1"/>
              </p:cNvSpPr>
              <p:nvPr/>
            </p:nvSpPr>
            <p:spPr bwMode="auto">
              <a:xfrm>
                <a:off x="432" y="1872"/>
                <a:ext cx="1344" cy="2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71690" name="Line 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0" cy="15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1" name="Rectangle 10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720" cy="912"/>
              </a:xfrm>
              <a:prstGeom prst="rect">
                <a:avLst/>
              </a:prstGeom>
              <a:noFill/>
              <a:ln w="28575">
                <a:solidFill>
                  <a:srgbClr val="00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71692" name="Line 11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0" cy="16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3" name="Text Box 12"/>
              <p:cNvSpPr txBox="1">
                <a:spLocks noChangeArrowheads="1"/>
              </p:cNvSpPr>
              <p:nvPr/>
            </p:nvSpPr>
            <p:spPr bwMode="auto">
              <a:xfrm>
                <a:off x="1248" y="2112"/>
                <a:ext cx="288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 charset="0"/>
                  </a:rPr>
                  <a:t>O</a:t>
                </a:r>
              </a:p>
            </p:txBody>
          </p:sp>
          <p:sp>
            <p:nvSpPr>
              <p:cNvPr id="71694" name="Text Box 13"/>
              <p:cNvSpPr txBox="1">
                <a:spLocks noChangeArrowheads="1"/>
              </p:cNvSpPr>
              <p:nvPr/>
            </p:nvSpPr>
            <p:spPr bwMode="auto">
              <a:xfrm>
                <a:off x="1248" y="3312"/>
                <a:ext cx="240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 charset="0"/>
                  </a:rPr>
                  <a:t>C</a:t>
                </a:r>
              </a:p>
            </p:txBody>
          </p:sp>
          <p:sp>
            <p:nvSpPr>
              <p:cNvPr id="71695" name="Line 14"/>
              <p:cNvSpPr>
                <a:spLocks noChangeShapeType="1"/>
              </p:cNvSpPr>
              <p:nvPr/>
            </p:nvSpPr>
            <p:spPr bwMode="auto">
              <a:xfrm flipV="1">
                <a:off x="624" y="1872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6" name="Line 15"/>
              <p:cNvSpPr>
                <a:spLocks noChangeShapeType="1"/>
              </p:cNvSpPr>
              <p:nvPr/>
            </p:nvSpPr>
            <p:spPr bwMode="auto">
              <a:xfrm flipV="1">
                <a:off x="624" y="3744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1683" name="Text Box 16"/>
          <p:cNvSpPr txBox="1">
            <a:spLocks noChangeArrowheads="1"/>
          </p:cNvSpPr>
          <p:nvPr/>
        </p:nvSpPr>
        <p:spPr bwMode="auto">
          <a:xfrm>
            <a:off x="1116013" y="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Times New Roman" charset="0"/>
              </a:rPr>
              <a:t>2 </a:t>
            </a:r>
            <a:r>
              <a:rPr lang="zh-CN" altLang="en-US" sz="2800" b="1">
                <a:latin typeface="Times New Roman" charset="0"/>
              </a:rPr>
              <a:t>）互感电动势</a:t>
            </a:r>
            <a:r>
              <a:rPr lang="zh-CN" altLang="en-US" sz="2800" b="1">
                <a:solidFill>
                  <a:srgbClr val="CC0000"/>
                </a:solidFill>
                <a:latin typeface="Times New Roman" charset="0"/>
              </a:rPr>
              <a:t> </a:t>
            </a:r>
          </a:p>
        </p:txBody>
      </p:sp>
      <p:graphicFrame>
        <p:nvGraphicFramePr>
          <p:cNvPr id="156689" name="Object 17"/>
          <p:cNvGraphicFramePr>
            <a:graphicFrameLocks noChangeAspect="1"/>
          </p:cNvGraphicFramePr>
          <p:nvPr/>
        </p:nvGraphicFramePr>
        <p:xfrm>
          <a:off x="1096963" y="457200"/>
          <a:ext cx="263048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5" name="Equation" r:id="rId5" imgW="850531" imgH="393529" progId="Equation.DSMT4">
                  <p:embed/>
                </p:oleObj>
              </mc:Choice>
              <mc:Fallback>
                <p:oleObj name="Equation" r:id="rId5" imgW="850531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457200"/>
                        <a:ext cx="2630487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0" name="Object 18"/>
          <p:cNvGraphicFramePr>
            <a:graphicFrameLocks noChangeAspect="1"/>
          </p:cNvGraphicFramePr>
          <p:nvPr/>
        </p:nvGraphicFramePr>
        <p:xfrm>
          <a:off x="5364163" y="371475"/>
          <a:ext cx="255428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name="Equation" r:id="rId7" imgW="837836" imgH="393529" progId="Equation.DSMT4">
                  <p:embed/>
                </p:oleObj>
              </mc:Choice>
              <mc:Fallback>
                <p:oleObj name="Equation" r:id="rId7" imgW="837836" imgH="39352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71475"/>
                        <a:ext cx="2554287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3F8CA3D-B3D5-3241-AE45-175D31FBCDA4}" type="slidenum">
              <a:rPr kumimoji="0" lang="en-US" altLang="zh-CN" sz="1400"/>
              <a:pPr/>
              <a:t>55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5" name="Group 2"/>
          <p:cNvGrpSpPr>
            <a:grpSpLocks/>
          </p:cNvGrpSpPr>
          <p:nvPr/>
        </p:nvGrpSpPr>
        <p:grpSpPr bwMode="auto">
          <a:xfrm>
            <a:off x="3810000" y="1681163"/>
            <a:ext cx="5334000" cy="3802062"/>
            <a:chOff x="2400" y="1536"/>
            <a:chExt cx="3360" cy="2400"/>
          </a:xfrm>
        </p:grpSpPr>
        <p:pic>
          <p:nvPicPr>
            <p:cNvPr id="72721" name="Picture 3" descr="Movie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584"/>
              <a:ext cx="3360" cy="2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22" name="Rectangle 4"/>
            <p:cNvSpPr>
              <a:spLocks noChangeArrowheads="1"/>
            </p:cNvSpPr>
            <p:nvPr/>
          </p:nvSpPr>
          <p:spPr bwMode="auto">
            <a:xfrm>
              <a:off x="2688" y="1536"/>
              <a:ext cx="2880" cy="24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72706" name="Group 5"/>
          <p:cNvGrpSpPr>
            <a:grpSpLocks/>
          </p:cNvGrpSpPr>
          <p:nvPr/>
        </p:nvGrpSpPr>
        <p:grpSpPr bwMode="auto">
          <a:xfrm>
            <a:off x="228600" y="0"/>
            <a:ext cx="8686800" cy="1493838"/>
            <a:chOff x="144" y="480"/>
            <a:chExt cx="5472" cy="943"/>
          </a:xfrm>
        </p:grpSpPr>
        <p:sp>
          <p:nvSpPr>
            <p:cNvPr id="72719" name="Text Box 6"/>
            <p:cNvSpPr txBox="1">
              <a:spLocks noChangeArrowheads="1"/>
            </p:cNvSpPr>
            <p:nvPr/>
          </p:nvSpPr>
          <p:spPr bwMode="auto">
            <a:xfrm>
              <a:off x="144" y="480"/>
              <a:ext cx="5472" cy="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CC0000"/>
                  </a:solidFill>
                  <a:latin typeface="Times New Roman" charset="0"/>
                </a:rPr>
                <a:t>         </a:t>
              </a:r>
              <a:r>
                <a:rPr kumimoji="0" lang="zh-CN" altLang="en-US" sz="2800" b="1">
                  <a:solidFill>
                    <a:srgbClr val="CC0000"/>
                  </a:solidFill>
                  <a:latin typeface="Times New Roman" charset="0"/>
                </a:rPr>
                <a:t>例</a:t>
              </a:r>
              <a:r>
                <a:rPr kumimoji="0" lang="en-US" altLang="zh-CN" sz="2800" b="1">
                  <a:solidFill>
                    <a:srgbClr val="CC0000"/>
                  </a:solidFill>
                  <a:latin typeface="Times New Roman" charset="0"/>
                </a:rPr>
                <a:t>1  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两同轴长直密绕螺线管的互感：    有两个长度均为</a:t>
              </a:r>
              <a:r>
                <a:rPr kumimoji="0" lang="en-US" altLang="zh-CN" sz="3200" i="1">
                  <a:solidFill>
                    <a:srgbClr val="1C1C1C"/>
                  </a:solidFill>
                  <a:latin typeface="Times New Roman" charset="0"/>
                </a:rPr>
                <a:t>l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,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半径分别为</a:t>
              </a:r>
              <a:r>
                <a:rPr kumimoji="0" lang="en-US" altLang="zh-CN" sz="3200" i="1">
                  <a:solidFill>
                    <a:srgbClr val="1C1C1C"/>
                  </a:solidFill>
                  <a:latin typeface="Times New Roman" charset="0"/>
                </a:rPr>
                <a:t>r</a:t>
              </a:r>
              <a:r>
                <a:rPr kumimoji="0" lang="en-US" altLang="zh-CN" sz="3200" baseline="-25000">
                  <a:solidFill>
                    <a:srgbClr val="1C1C1C"/>
                  </a:solidFill>
                  <a:latin typeface="Times New Roman" charset="0"/>
                </a:rPr>
                <a:t>1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和</a:t>
              </a:r>
              <a:r>
                <a:rPr kumimoji="0" lang="en-US" altLang="zh-CN" sz="3200" i="1">
                  <a:solidFill>
                    <a:srgbClr val="1C1C1C"/>
                  </a:solidFill>
                  <a:latin typeface="Times New Roman" charset="0"/>
                </a:rPr>
                <a:t>r</a:t>
              </a:r>
              <a:r>
                <a:rPr kumimoji="0" lang="en-US" altLang="zh-CN" sz="3200" baseline="-25000">
                  <a:solidFill>
                    <a:srgbClr val="1C1C1C"/>
                  </a:solidFill>
                  <a:latin typeface="Times New Roman" charset="0"/>
                </a:rPr>
                <a:t>2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（ </a:t>
              </a:r>
              <a:r>
                <a:rPr kumimoji="0" lang="en-US" altLang="zh-CN" sz="3200" i="1">
                  <a:solidFill>
                    <a:srgbClr val="1C1C1C"/>
                  </a:solidFill>
                  <a:latin typeface="Times New Roman" charset="0"/>
                </a:rPr>
                <a:t>r</a:t>
              </a:r>
              <a:r>
                <a:rPr kumimoji="0" lang="en-US" altLang="zh-CN" sz="3200" baseline="-25000">
                  <a:solidFill>
                    <a:srgbClr val="1C1C1C"/>
                  </a:solidFill>
                  <a:latin typeface="Times New Roman" charset="0"/>
                </a:rPr>
                <a:t>1</a:t>
              </a:r>
              <a:r>
                <a:rPr kumimoji="0" lang="en-US" altLang="zh-CN" sz="3200" b="1">
                  <a:solidFill>
                    <a:srgbClr val="1C1C1C"/>
                  </a:solidFill>
                  <a:latin typeface="Times New Roman" charset="0"/>
                  <a:cs typeface="Times New Roman" charset="0"/>
                </a:rPr>
                <a:t>&lt;</a:t>
              </a:r>
              <a:r>
                <a:rPr kumimoji="0" lang="en-US" altLang="zh-CN" sz="3200" i="1">
                  <a:solidFill>
                    <a:srgbClr val="1C1C1C"/>
                  </a:solidFill>
                  <a:latin typeface="Times New Roman" charset="0"/>
                </a:rPr>
                <a:t>r</a:t>
              </a:r>
              <a:r>
                <a:rPr kumimoji="0" lang="en-US" altLang="zh-CN" sz="3200" baseline="-25000">
                  <a:solidFill>
                    <a:srgbClr val="1C1C1C"/>
                  </a:solidFill>
                  <a:latin typeface="Times New Roman" charset="0"/>
                </a:rPr>
                <a:t>2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）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,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匝数分别为</a:t>
              </a:r>
              <a:r>
                <a:rPr kumimoji="0" lang="en-US" altLang="zh-CN" sz="3200" i="1">
                  <a:solidFill>
                    <a:srgbClr val="1C1C1C"/>
                  </a:solidFill>
                  <a:latin typeface="Times New Roman" charset="0"/>
                </a:rPr>
                <a:t>N</a:t>
              </a:r>
              <a:r>
                <a:rPr kumimoji="0" lang="en-US" altLang="zh-CN" sz="3200" baseline="-25000">
                  <a:solidFill>
                    <a:srgbClr val="1C1C1C"/>
                  </a:solidFill>
                  <a:latin typeface="Times New Roman" charset="0"/>
                </a:rPr>
                <a:t>1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和</a:t>
              </a:r>
              <a:r>
                <a:rPr kumimoji="0" lang="en-US" altLang="zh-CN" sz="3200" i="1">
                  <a:solidFill>
                    <a:srgbClr val="1C1C1C"/>
                  </a:solidFill>
                  <a:latin typeface="Times New Roman" charset="0"/>
                </a:rPr>
                <a:t>N</a:t>
              </a:r>
              <a:r>
                <a:rPr kumimoji="0" lang="en-US" altLang="zh-CN" sz="3200" baseline="-25000">
                  <a:solidFill>
                    <a:srgbClr val="1C1C1C"/>
                  </a:solidFill>
                  <a:latin typeface="Times New Roman" charset="0"/>
                </a:rPr>
                <a:t>2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的同轴长直密绕螺线管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.</a:t>
              </a:r>
              <a:r>
                <a:rPr kumimoji="0" lang="zh-CN" altLang="en-US" sz="2800" b="1">
                  <a:solidFill>
                    <a:srgbClr val="CC0000"/>
                  </a:solidFill>
                  <a:latin typeface="Times New Roman" charset="0"/>
                </a:rPr>
                <a:t>求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它们的互感      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.</a:t>
              </a:r>
            </a:p>
          </p:txBody>
        </p:sp>
        <p:graphicFrame>
          <p:nvGraphicFramePr>
            <p:cNvPr id="72720" name="Object 7"/>
            <p:cNvGraphicFramePr>
              <a:graphicFrameLocks noChangeAspect="1"/>
            </p:cNvGraphicFramePr>
            <p:nvPr/>
          </p:nvGraphicFramePr>
          <p:xfrm>
            <a:off x="4176" y="1104"/>
            <a:ext cx="41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2" name="Equation" r:id="rId4" imgW="203024" imgH="164957" progId="Equation.3">
                    <p:embed/>
                  </p:oleObj>
                </mc:Choice>
                <mc:Fallback>
                  <p:oleObj name="Equation" r:id="rId4" imgW="203024" imgH="16495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04"/>
                          <a:ext cx="41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52400" y="1676400"/>
            <a:ext cx="4114800" cy="1444625"/>
            <a:chOff x="96" y="1536"/>
            <a:chExt cx="2592" cy="912"/>
          </a:xfrm>
        </p:grpSpPr>
        <p:sp>
          <p:nvSpPr>
            <p:cNvPr id="72714" name="Text Box 9"/>
            <p:cNvSpPr txBox="1">
              <a:spLocks noChangeArrowheads="1"/>
            </p:cNvSpPr>
            <p:nvPr/>
          </p:nvSpPr>
          <p:spPr bwMode="auto">
            <a:xfrm>
              <a:off x="96" y="1536"/>
              <a:ext cx="2592" cy="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charset="0"/>
                </a:rPr>
                <a:t>        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解  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charset="0"/>
                </a:rPr>
                <a:t>先设某一线圈中通以电流</a:t>
              </a:r>
              <a:r>
                <a:rPr lang="zh-CN" sz="28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charset="0"/>
                </a:rPr>
                <a:t>I 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charset="0"/>
                </a:rPr>
                <a:t>       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charset="0"/>
                </a:rPr>
                <a:t>求出另一线圈的磁通量</a:t>
              </a:r>
              <a:endParaRPr lang="zh-CN" altLang="en-US" sz="2800" b="1" i="1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2715" name="Line 10"/>
            <p:cNvSpPr>
              <a:spLocks noChangeShapeType="1"/>
            </p:cNvSpPr>
            <p:nvPr/>
          </p:nvSpPr>
          <p:spPr bwMode="auto">
            <a:xfrm>
              <a:off x="1824" y="2256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6" name="Line 11"/>
            <p:cNvSpPr>
              <a:spLocks noChangeShapeType="1"/>
            </p:cNvSpPr>
            <p:nvPr/>
          </p:nvSpPr>
          <p:spPr bwMode="auto">
            <a:xfrm>
              <a:off x="1296" y="1968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2717" name="Object 12"/>
            <p:cNvGraphicFramePr>
              <a:graphicFrameLocks noChangeAspect="1"/>
            </p:cNvGraphicFramePr>
            <p:nvPr/>
          </p:nvGraphicFramePr>
          <p:xfrm>
            <a:off x="1488" y="2112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3" name="Equation" r:id="rId6" imgW="126835" imgH="152202" progId="Equation.3">
                    <p:embed/>
                  </p:oleObj>
                </mc:Choice>
                <mc:Fallback>
                  <p:oleObj name="Equation" r:id="rId6" imgW="126835" imgH="15220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112"/>
                          <a:ext cx="28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8" name="Object 13"/>
            <p:cNvGraphicFramePr>
              <a:graphicFrameLocks noChangeAspect="1"/>
            </p:cNvGraphicFramePr>
            <p:nvPr/>
          </p:nvGraphicFramePr>
          <p:xfrm>
            <a:off x="2112" y="2112"/>
            <a:ext cx="35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4" name="Equation" r:id="rId8" imgW="203024" imgH="164957" progId="Equation.3">
                    <p:embed/>
                  </p:oleObj>
                </mc:Choice>
                <mc:Fallback>
                  <p:oleObj name="Equation" r:id="rId8" imgW="203024" imgH="16495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12"/>
                          <a:ext cx="35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52400" y="3168650"/>
            <a:ext cx="4114800" cy="1125538"/>
            <a:chOff x="96" y="2476"/>
            <a:chExt cx="2592" cy="711"/>
          </a:xfrm>
        </p:grpSpPr>
        <p:sp>
          <p:nvSpPr>
            <p:cNvPr id="72711" name="Text Box 15"/>
            <p:cNvSpPr txBox="1">
              <a:spLocks noChangeArrowheads="1"/>
            </p:cNvSpPr>
            <p:nvPr/>
          </p:nvSpPr>
          <p:spPr bwMode="auto">
            <a:xfrm>
              <a:off x="96" y="2572"/>
              <a:ext cx="2592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      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设半径为     的线圈中通有电流     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, 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则</a:t>
              </a:r>
            </a:p>
          </p:txBody>
        </p:sp>
        <p:graphicFrame>
          <p:nvGraphicFramePr>
            <p:cNvPr id="72712" name="Object 16"/>
            <p:cNvGraphicFramePr>
              <a:graphicFrameLocks noChangeAspect="1"/>
            </p:cNvGraphicFramePr>
            <p:nvPr/>
          </p:nvGraphicFramePr>
          <p:xfrm>
            <a:off x="1459" y="2476"/>
            <a:ext cx="249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5" name="Equation" r:id="rId10" imgW="126780" imgH="215526" progId="Equation.3">
                    <p:embed/>
                  </p:oleObj>
                </mc:Choice>
                <mc:Fallback>
                  <p:oleObj name="Equation" r:id="rId10" imgW="126780" imgH="21552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9" y="2476"/>
                          <a:ext cx="249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3" name="Object 17"/>
            <p:cNvGraphicFramePr>
              <a:graphicFrameLocks noChangeAspect="1"/>
            </p:cNvGraphicFramePr>
            <p:nvPr/>
          </p:nvGraphicFramePr>
          <p:xfrm>
            <a:off x="1056" y="2880"/>
            <a:ext cx="28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6" name="Equation" r:id="rId12" imgW="228600" imgH="368300" progId="Equation.3">
                    <p:embed/>
                  </p:oleObj>
                </mc:Choice>
                <mc:Fallback>
                  <p:oleObj name="Equation" r:id="rId12" imgW="228600" imgH="368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880"/>
                          <a:ext cx="288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7714" name="Object 18"/>
          <p:cNvGraphicFramePr>
            <a:graphicFrameLocks noChangeAspect="1"/>
          </p:cNvGraphicFramePr>
          <p:nvPr/>
        </p:nvGraphicFramePr>
        <p:xfrm>
          <a:off x="304800" y="4419600"/>
          <a:ext cx="39624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7" name="Equation" r:id="rId14" imgW="1345616" imgH="393529" progId="Equation.3">
                  <p:embed/>
                </p:oleObj>
              </mc:Choice>
              <mc:Fallback>
                <p:oleObj name="Equation" r:id="rId14" imgW="1345616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19600"/>
                        <a:ext cx="396240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56F3AFF-E20F-9941-ABF5-D9787285E7BD}" type="slidenum">
              <a:rPr kumimoji="0" lang="en-US" altLang="zh-CN" sz="1400"/>
              <a:pPr/>
              <a:t>56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Group 2"/>
          <p:cNvGrpSpPr>
            <a:grpSpLocks/>
          </p:cNvGrpSpPr>
          <p:nvPr/>
        </p:nvGrpSpPr>
        <p:grpSpPr bwMode="auto">
          <a:xfrm>
            <a:off x="304800" y="0"/>
            <a:ext cx="8839200" cy="3657600"/>
            <a:chOff x="192" y="480"/>
            <a:chExt cx="5568" cy="2304"/>
          </a:xfrm>
        </p:grpSpPr>
        <p:grpSp>
          <p:nvGrpSpPr>
            <p:cNvPr id="73745" name="Group 3"/>
            <p:cNvGrpSpPr>
              <a:grpSpLocks/>
            </p:cNvGrpSpPr>
            <p:nvPr/>
          </p:nvGrpSpPr>
          <p:grpSpPr bwMode="auto">
            <a:xfrm>
              <a:off x="2448" y="480"/>
              <a:ext cx="3312" cy="2304"/>
              <a:chOff x="1920" y="1680"/>
              <a:chExt cx="3312" cy="2304"/>
            </a:xfrm>
          </p:grpSpPr>
          <p:pic>
            <p:nvPicPr>
              <p:cNvPr id="73747" name="Picture 4" descr="Movie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" y="1728"/>
                <a:ext cx="3312" cy="2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748" name="Rectangle 5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2880" cy="23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73746" name="Object 6"/>
            <p:cNvGraphicFramePr>
              <a:graphicFrameLocks noChangeAspect="1"/>
            </p:cNvGraphicFramePr>
            <p:nvPr/>
          </p:nvGraphicFramePr>
          <p:xfrm>
            <a:off x="192" y="480"/>
            <a:ext cx="2338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6" name="Equation" r:id="rId4" imgW="1345616" imgH="393529" progId="Equation.3">
                    <p:embed/>
                  </p:oleObj>
                </mc:Choice>
                <mc:Fallback>
                  <p:oleObj name="Equation" r:id="rId4" imgW="1345616" imgH="39352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480"/>
                          <a:ext cx="2338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1981200" y="2949575"/>
          <a:ext cx="21701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7" name="Equation" r:id="rId6" imgW="787400" imgH="228600" progId="Equation.3">
                  <p:embed/>
                </p:oleObj>
              </mc:Choice>
              <mc:Fallback>
                <p:oleObj name="Equation" r:id="rId6" imgW="787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49575"/>
                        <a:ext cx="21701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6200" y="3810000"/>
            <a:ext cx="8191500" cy="666750"/>
            <a:chOff x="48" y="2880"/>
            <a:chExt cx="5160" cy="420"/>
          </a:xfrm>
        </p:grpSpPr>
        <p:graphicFrame>
          <p:nvGraphicFramePr>
            <p:cNvPr id="73741" name="Object 9"/>
            <p:cNvGraphicFramePr>
              <a:graphicFrameLocks noChangeAspect="1"/>
            </p:cNvGraphicFramePr>
            <p:nvPr/>
          </p:nvGraphicFramePr>
          <p:xfrm>
            <a:off x="1992" y="2880"/>
            <a:ext cx="3216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8" name="Equation" r:id="rId8" imgW="1688367" imgH="241195" progId="Equation.3">
                    <p:embed/>
                  </p:oleObj>
                </mc:Choice>
                <mc:Fallback>
                  <p:oleObj name="Equation" r:id="rId8" imgW="1688367" imgH="24119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2880"/>
                          <a:ext cx="3216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742" name="Group 10"/>
            <p:cNvGrpSpPr>
              <a:grpSpLocks/>
            </p:cNvGrpSpPr>
            <p:nvPr/>
          </p:nvGrpSpPr>
          <p:grpSpPr bwMode="auto">
            <a:xfrm>
              <a:off x="48" y="2888"/>
              <a:ext cx="2064" cy="376"/>
              <a:chOff x="144" y="2640"/>
              <a:chExt cx="2064" cy="376"/>
            </a:xfrm>
          </p:grpSpPr>
          <p:sp>
            <p:nvSpPr>
              <p:cNvPr id="73743" name="Text Box 11"/>
              <p:cNvSpPr txBox="1">
                <a:spLocks noChangeArrowheads="1"/>
              </p:cNvSpPr>
              <p:nvPr/>
            </p:nvSpPr>
            <p:spPr bwMode="auto">
              <a:xfrm>
                <a:off x="144" y="2688"/>
                <a:ext cx="20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1C1C1C"/>
                    </a:solidFill>
                    <a:latin typeface="Times New Roman" charset="0"/>
                  </a:rPr>
                  <a:t>代入        计算得</a:t>
                </a:r>
              </a:p>
            </p:txBody>
          </p:sp>
          <p:graphicFrame>
            <p:nvGraphicFramePr>
              <p:cNvPr id="73744" name="Object 12"/>
              <p:cNvGraphicFramePr>
                <a:graphicFrameLocks noChangeAspect="1"/>
              </p:cNvGraphicFramePr>
              <p:nvPr/>
            </p:nvGraphicFramePr>
            <p:xfrm>
              <a:off x="720" y="2640"/>
              <a:ext cx="309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09" name="Equation" r:id="rId10" imgW="177569" imgH="215619" progId="Equation.3">
                      <p:embed/>
                    </p:oleObj>
                  </mc:Choice>
                  <mc:Fallback>
                    <p:oleObj name="Equation" r:id="rId10" imgW="177569" imgH="215619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640"/>
                            <a:ext cx="309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152400" y="4572000"/>
            <a:ext cx="6973888" cy="1192213"/>
            <a:chOff x="96" y="3360"/>
            <a:chExt cx="4393" cy="751"/>
          </a:xfrm>
        </p:grpSpPr>
        <p:sp>
          <p:nvSpPr>
            <p:cNvPr id="73739" name="Text Box 14"/>
            <p:cNvSpPr txBox="1">
              <a:spLocks noChangeArrowheads="1"/>
            </p:cNvSpPr>
            <p:nvPr/>
          </p:nvSpPr>
          <p:spPr bwMode="auto">
            <a:xfrm>
              <a:off x="96" y="3360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则</a:t>
              </a:r>
            </a:p>
          </p:txBody>
        </p:sp>
        <p:graphicFrame>
          <p:nvGraphicFramePr>
            <p:cNvPr id="73740" name="Object 15"/>
            <p:cNvGraphicFramePr>
              <a:graphicFrameLocks noChangeAspect="1"/>
            </p:cNvGraphicFramePr>
            <p:nvPr/>
          </p:nvGraphicFramePr>
          <p:xfrm>
            <a:off x="1151" y="3360"/>
            <a:ext cx="3338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0" name="Equation" r:id="rId12" imgW="1752600" imgH="431800" progId="Equation.3">
                    <p:embed/>
                  </p:oleObj>
                </mc:Choice>
                <mc:Fallback>
                  <p:oleObj name="Equation" r:id="rId12" imgW="1752600" imgH="431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3360"/>
                          <a:ext cx="3338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22238" y="1079500"/>
            <a:ext cx="4027487" cy="1816100"/>
            <a:chOff x="77" y="1160"/>
            <a:chExt cx="2537" cy="1144"/>
          </a:xfrm>
        </p:grpSpPr>
        <p:grpSp>
          <p:nvGrpSpPr>
            <p:cNvPr id="73735" name="Group 17"/>
            <p:cNvGrpSpPr>
              <a:grpSpLocks/>
            </p:cNvGrpSpPr>
            <p:nvPr/>
          </p:nvGrpSpPr>
          <p:grpSpPr bwMode="auto">
            <a:xfrm>
              <a:off x="77" y="1228"/>
              <a:ext cx="2537" cy="1076"/>
              <a:chOff x="77" y="1228"/>
              <a:chExt cx="2537" cy="1076"/>
            </a:xfrm>
          </p:grpSpPr>
          <p:sp>
            <p:nvSpPr>
              <p:cNvPr id="73737" name="Text Box 18"/>
              <p:cNvSpPr txBox="1">
                <a:spLocks noChangeArrowheads="1"/>
              </p:cNvSpPr>
              <p:nvPr/>
            </p:nvSpPr>
            <p:spPr bwMode="auto">
              <a:xfrm>
                <a:off x="144" y="1228"/>
                <a:ext cx="2448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1C1C1C"/>
                    </a:solidFill>
                    <a:latin typeface="Times New Roman" charset="0"/>
                  </a:rPr>
                  <a:t>则穿过半径为     的线圈的磁通匝数为</a:t>
                </a:r>
              </a:p>
            </p:txBody>
          </p:sp>
          <p:graphicFrame>
            <p:nvGraphicFramePr>
              <p:cNvPr id="73738" name="Object 19"/>
              <p:cNvGraphicFramePr>
                <a:graphicFrameLocks noChangeAspect="1"/>
              </p:cNvGraphicFramePr>
              <p:nvPr/>
            </p:nvGraphicFramePr>
            <p:xfrm>
              <a:off x="77" y="1906"/>
              <a:ext cx="2537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11" name="Equation" r:id="rId14" imgW="1460500" imgH="228600" progId="Equation.3">
                      <p:embed/>
                    </p:oleObj>
                  </mc:Choice>
                  <mc:Fallback>
                    <p:oleObj name="Equation" r:id="rId14" imgW="14605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" y="1906"/>
                            <a:ext cx="2537" cy="3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3736" name="Object 20"/>
            <p:cNvGraphicFramePr>
              <a:graphicFrameLocks noChangeAspect="1"/>
            </p:cNvGraphicFramePr>
            <p:nvPr/>
          </p:nvGraphicFramePr>
          <p:xfrm>
            <a:off x="1536" y="1160"/>
            <a:ext cx="321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2" name="Equation" r:id="rId16" imgW="139579" imgH="215713" progId="Equation.3">
                    <p:embed/>
                  </p:oleObj>
                </mc:Choice>
                <mc:Fallback>
                  <p:oleObj name="Equation" r:id="rId16" imgW="139579" imgH="215713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160"/>
                          <a:ext cx="321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2978497-4C99-0B4D-9FAB-6BA9C2C2A894}" type="slidenum">
              <a:rPr kumimoji="0" lang="en-US" altLang="zh-CN" sz="1400"/>
              <a:pPr/>
              <a:t>57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3" name="Group 2"/>
          <p:cNvGrpSpPr>
            <a:grpSpLocks/>
          </p:cNvGrpSpPr>
          <p:nvPr/>
        </p:nvGrpSpPr>
        <p:grpSpPr bwMode="auto">
          <a:xfrm>
            <a:off x="479425" y="2028825"/>
            <a:ext cx="3048000" cy="3429000"/>
            <a:chOff x="336" y="1728"/>
            <a:chExt cx="1920" cy="2160"/>
          </a:xfrm>
        </p:grpSpPr>
        <p:sp>
          <p:nvSpPr>
            <p:cNvPr id="74776" name="Rectangle 3"/>
            <p:cNvSpPr>
              <a:spLocks noChangeArrowheads="1"/>
            </p:cNvSpPr>
            <p:nvPr/>
          </p:nvSpPr>
          <p:spPr bwMode="auto">
            <a:xfrm>
              <a:off x="336" y="1728"/>
              <a:ext cx="1920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4777" name="Line 4"/>
            <p:cNvSpPr>
              <a:spLocks noChangeShapeType="1"/>
            </p:cNvSpPr>
            <p:nvPr/>
          </p:nvSpPr>
          <p:spPr bwMode="auto">
            <a:xfrm>
              <a:off x="624" y="2016"/>
              <a:ext cx="0" cy="14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8" name="Rectangle 5"/>
            <p:cNvSpPr>
              <a:spLocks noChangeArrowheads="1"/>
            </p:cNvSpPr>
            <p:nvPr/>
          </p:nvSpPr>
          <p:spPr bwMode="auto">
            <a:xfrm>
              <a:off x="1104" y="2352"/>
              <a:ext cx="624" cy="768"/>
            </a:xfrm>
            <a:prstGeom prst="rect">
              <a:avLst/>
            </a:prstGeom>
            <a:noFill/>
            <a:ln w="4445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4779" name="Line 6"/>
            <p:cNvSpPr>
              <a:spLocks noChangeShapeType="1"/>
            </p:cNvSpPr>
            <p:nvPr/>
          </p:nvSpPr>
          <p:spPr bwMode="auto">
            <a:xfrm>
              <a:off x="1728" y="23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0" name="Line 7"/>
            <p:cNvSpPr>
              <a:spLocks noChangeShapeType="1"/>
            </p:cNvSpPr>
            <p:nvPr/>
          </p:nvSpPr>
          <p:spPr bwMode="auto">
            <a:xfrm>
              <a:off x="1728" y="31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1" name="Line 8"/>
            <p:cNvSpPr>
              <a:spLocks noChangeShapeType="1"/>
            </p:cNvSpPr>
            <p:nvPr/>
          </p:nvSpPr>
          <p:spPr bwMode="auto">
            <a:xfrm>
              <a:off x="1968" y="2352"/>
              <a:ext cx="0" cy="76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2" name="Line 9"/>
            <p:cNvSpPr>
              <a:spLocks noChangeShapeType="1"/>
            </p:cNvSpPr>
            <p:nvPr/>
          </p:nvSpPr>
          <p:spPr bwMode="auto">
            <a:xfrm>
              <a:off x="624" y="2976"/>
              <a:ext cx="480" cy="0"/>
            </a:xfrm>
            <a:prstGeom prst="line">
              <a:avLst/>
            </a:prstGeom>
            <a:noFill/>
            <a:ln w="444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3" name="Line 10"/>
            <p:cNvSpPr>
              <a:spLocks noChangeShapeType="1"/>
            </p:cNvSpPr>
            <p:nvPr/>
          </p:nvSpPr>
          <p:spPr bwMode="auto">
            <a:xfrm>
              <a:off x="1104" y="2223"/>
              <a:ext cx="624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triangl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784" name="Object 11"/>
            <p:cNvGraphicFramePr>
              <a:graphicFrameLocks noChangeAspect="1"/>
            </p:cNvGraphicFramePr>
            <p:nvPr/>
          </p:nvGraphicFramePr>
          <p:xfrm>
            <a:off x="1379" y="1920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18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920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85" name="Object 12"/>
            <p:cNvGraphicFramePr>
              <a:graphicFrameLocks noChangeAspect="1"/>
            </p:cNvGraphicFramePr>
            <p:nvPr/>
          </p:nvGraphicFramePr>
          <p:xfrm>
            <a:off x="768" y="2688"/>
            <a:ext cx="2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19" name="Equation" r:id="rId5" imgW="190417" imgH="253890" progId="Equation.3">
                    <p:embed/>
                  </p:oleObj>
                </mc:Choice>
                <mc:Fallback>
                  <p:oleObj name="Equation" r:id="rId5" imgW="190417" imgH="25389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88"/>
                          <a:ext cx="2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86" name="Object 13"/>
            <p:cNvGraphicFramePr>
              <a:graphicFrameLocks noChangeAspect="1"/>
            </p:cNvGraphicFramePr>
            <p:nvPr/>
          </p:nvGraphicFramePr>
          <p:xfrm>
            <a:off x="1869" y="2526"/>
            <a:ext cx="29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20" name="Equation" r:id="rId7" imgW="88669" imgH="177338" progId="Equation.3">
                    <p:embed/>
                  </p:oleObj>
                </mc:Choice>
                <mc:Fallback>
                  <p:oleObj name="Equation" r:id="rId7" imgW="88669" imgH="17733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2526"/>
                          <a:ext cx="291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87" name="Line 14"/>
            <p:cNvSpPr>
              <a:spLocks noChangeShapeType="1"/>
            </p:cNvSpPr>
            <p:nvPr/>
          </p:nvSpPr>
          <p:spPr bwMode="auto">
            <a:xfrm>
              <a:off x="624" y="3408"/>
              <a:ext cx="0" cy="48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88" name="Line 15"/>
            <p:cNvSpPr>
              <a:spLocks noChangeShapeType="1"/>
            </p:cNvSpPr>
            <p:nvPr/>
          </p:nvSpPr>
          <p:spPr bwMode="auto">
            <a:xfrm>
              <a:off x="624" y="1824"/>
              <a:ext cx="0" cy="48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89" name="Line 16"/>
            <p:cNvSpPr>
              <a:spLocks noChangeShapeType="1"/>
            </p:cNvSpPr>
            <p:nvPr/>
          </p:nvSpPr>
          <p:spPr bwMode="auto">
            <a:xfrm>
              <a:off x="624" y="3216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90" name="Line 17"/>
            <p:cNvSpPr>
              <a:spLocks noChangeShapeType="1"/>
            </p:cNvSpPr>
            <p:nvPr/>
          </p:nvSpPr>
          <p:spPr bwMode="auto">
            <a:xfrm flipV="1">
              <a:off x="110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91" name="Line 18"/>
            <p:cNvSpPr>
              <a:spLocks noChangeShapeType="1"/>
            </p:cNvSpPr>
            <p:nvPr/>
          </p:nvSpPr>
          <p:spPr bwMode="auto">
            <a:xfrm flipV="1">
              <a:off x="1728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4792" name="Group 19"/>
            <p:cNvGrpSpPr>
              <a:grpSpLocks/>
            </p:cNvGrpSpPr>
            <p:nvPr/>
          </p:nvGrpSpPr>
          <p:grpSpPr bwMode="auto">
            <a:xfrm>
              <a:off x="384" y="2208"/>
              <a:ext cx="240" cy="240"/>
              <a:chOff x="384" y="1104"/>
              <a:chExt cx="240" cy="240"/>
            </a:xfrm>
          </p:grpSpPr>
          <p:sp>
            <p:nvSpPr>
              <p:cNvPr id="74795" name="Line 20"/>
              <p:cNvSpPr>
                <a:spLocks noChangeShapeType="1"/>
              </p:cNvSpPr>
              <p:nvPr/>
            </p:nvSpPr>
            <p:spPr bwMode="auto">
              <a:xfrm flipV="1">
                <a:off x="624" y="115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4796" name="Object 21"/>
              <p:cNvGraphicFramePr>
                <a:graphicFrameLocks noChangeAspect="1"/>
              </p:cNvGraphicFramePr>
              <p:nvPr/>
            </p:nvGraphicFramePr>
            <p:xfrm>
              <a:off x="384" y="1104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21" name="Equation" r:id="rId9" imgW="165028" imgH="228501" progId="Equation.3">
                      <p:embed/>
                    </p:oleObj>
                  </mc:Choice>
                  <mc:Fallback>
                    <p:oleObj name="Equation" r:id="rId9" imgW="165028" imgH="228501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1104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4793" name="Object 22"/>
            <p:cNvGraphicFramePr>
              <a:graphicFrameLocks noChangeAspect="1"/>
            </p:cNvGraphicFramePr>
            <p:nvPr/>
          </p:nvGraphicFramePr>
          <p:xfrm>
            <a:off x="1968" y="3264"/>
            <a:ext cx="2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22" name="Equation" r:id="rId11" imgW="126835" imgH="139518" progId="Equation.3">
                    <p:embed/>
                  </p:oleObj>
                </mc:Choice>
                <mc:Fallback>
                  <p:oleObj name="Equation" r:id="rId11" imgW="126835" imgH="139518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264"/>
                          <a:ext cx="21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4" name="Object 23"/>
            <p:cNvGraphicFramePr>
              <a:graphicFrameLocks noChangeAspect="1"/>
            </p:cNvGraphicFramePr>
            <p:nvPr/>
          </p:nvGraphicFramePr>
          <p:xfrm>
            <a:off x="405" y="3120"/>
            <a:ext cx="2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23" name="Equation" r:id="rId13" imgW="126835" imgH="139518" progId="Equation.3">
                    <p:embed/>
                  </p:oleObj>
                </mc:Choice>
                <mc:Fallback>
                  <p:oleObj name="Equation" r:id="rId13" imgW="126835" imgH="139518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" y="3120"/>
                          <a:ext cx="21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9768" name="Rectangle 24" descr="浅色上对角线"/>
          <p:cNvSpPr>
            <a:spLocks noChangeArrowheads="1"/>
          </p:cNvSpPr>
          <p:nvPr/>
        </p:nvSpPr>
        <p:spPr bwMode="auto">
          <a:xfrm>
            <a:off x="1927225" y="3019425"/>
            <a:ext cx="152400" cy="1219200"/>
          </a:xfrm>
          <a:prstGeom prst="rect">
            <a:avLst/>
          </a:prstGeom>
          <a:pattFill prst="ltUpDiag">
            <a:fgClr>
              <a:srgbClr val="0000FF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aphicFrame>
        <p:nvGraphicFramePr>
          <p:cNvPr id="159769" name="Object 25"/>
          <p:cNvGraphicFramePr>
            <a:graphicFrameLocks noChangeAspect="1"/>
          </p:cNvGraphicFramePr>
          <p:nvPr/>
        </p:nvGraphicFramePr>
        <p:xfrm>
          <a:off x="5280025" y="2073275"/>
          <a:ext cx="18288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4" name="Equation" r:id="rId15" imgW="1117115" imgH="723586" progId="Equation.3">
                  <p:embed/>
                </p:oleObj>
              </mc:Choice>
              <mc:Fallback>
                <p:oleObj name="Equation" r:id="rId15" imgW="1117115" imgH="72358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2073275"/>
                        <a:ext cx="18288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0" name="Object 26"/>
          <p:cNvGraphicFramePr>
            <a:graphicFrameLocks noChangeAspect="1"/>
          </p:cNvGraphicFramePr>
          <p:nvPr/>
        </p:nvGraphicFramePr>
        <p:xfrm>
          <a:off x="3908425" y="3324225"/>
          <a:ext cx="45720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5" name="Equation" r:id="rId17" imgW="2628900" imgH="723900" progId="Equation.3">
                  <p:embed/>
                </p:oleObj>
              </mc:Choice>
              <mc:Fallback>
                <p:oleObj name="Equation" r:id="rId17" imgW="2628900" imgH="723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3324225"/>
                        <a:ext cx="45720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1" name="Object 27"/>
          <p:cNvGraphicFramePr>
            <a:graphicFrameLocks noChangeAspect="1"/>
          </p:cNvGraphicFramePr>
          <p:nvPr/>
        </p:nvGraphicFramePr>
        <p:xfrm>
          <a:off x="4441825" y="4543425"/>
          <a:ext cx="3505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6" name="Equation" r:id="rId19" imgW="1968500" imgH="723900" progId="Equation.3">
                  <p:embed/>
                </p:oleObj>
              </mc:Choice>
              <mc:Fallback>
                <p:oleObj name="Equation" r:id="rId19" imgW="1968500" imgH="723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4543425"/>
                        <a:ext cx="35052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164013" y="1419225"/>
            <a:ext cx="4056062" cy="533400"/>
            <a:chOff x="2657" y="1296"/>
            <a:chExt cx="2555" cy="336"/>
          </a:xfrm>
        </p:grpSpPr>
        <p:sp>
          <p:nvSpPr>
            <p:cNvPr id="74774" name="Text Box 29"/>
            <p:cNvSpPr txBox="1">
              <a:spLocks noChangeArrowheads="1"/>
            </p:cNvSpPr>
            <p:nvPr/>
          </p:nvSpPr>
          <p:spPr bwMode="auto">
            <a:xfrm>
              <a:off x="2657" y="1296"/>
              <a:ext cx="23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解   </a:t>
              </a:r>
              <a:r>
                <a:rPr lang="zh-CN" altLang="en-US" sz="2800" b="1">
                  <a:latin typeface="Times New Roman" charset="0"/>
                </a:rPr>
                <a:t>设长直导线通电流</a:t>
              </a:r>
            </a:p>
          </p:txBody>
        </p:sp>
        <p:graphicFrame>
          <p:nvGraphicFramePr>
            <p:cNvPr id="74775" name="Object 30"/>
            <p:cNvGraphicFramePr>
              <a:graphicFrameLocks noChangeAspect="1"/>
            </p:cNvGraphicFramePr>
            <p:nvPr/>
          </p:nvGraphicFramePr>
          <p:xfrm>
            <a:off x="4992" y="1344"/>
            <a:ext cx="2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27" name="Equation" r:id="rId21" imgW="165028" imgH="228501" progId="Equation.3">
                    <p:embed/>
                  </p:oleObj>
                </mc:Choice>
                <mc:Fallback>
                  <p:oleObj name="Equation" r:id="rId21" imgW="165028" imgH="228501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344"/>
                          <a:ext cx="2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936625" y="4238625"/>
            <a:ext cx="1600200" cy="838200"/>
            <a:chOff x="624" y="3120"/>
            <a:chExt cx="1008" cy="528"/>
          </a:xfrm>
        </p:grpSpPr>
        <p:graphicFrame>
          <p:nvGraphicFramePr>
            <p:cNvPr id="74767" name="Object 32"/>
            <p:cNvGraphicFramePr>
              <a:graphicFrameLocks noChangeAspect="1"/>
            </p:cNvGraphicFramePr>
            <p:nvPr/>
          </p:nvGraphicFramePr>
          <p:xfrm>
            <a:off x="1152" y="3312"/>
            <a:ext cx="3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28" name="Equation" r:id="rId23" imgW="190335" imgH="177646" progId="Equation.3">
                    <p:embed/>
                  </p:oleObj>
                </mc:Choice>
                <mc:Fallback>
                  <p:oleObj name="Equation" r:id="rId23" imgW="190335" imgH="177646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312"/>
                          <a:ext cx="3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8" name="Line 33"/>
            <p:cNvSpPr>
              <a:spLocks noChangeShapeType="1"/>
            </p:cNvSpPr>
            <p:nvPr/>
          </p:nvSpPr>
          <p:spPr bwMode="auto">
            <a:xfrm>
              <a:off x="1248" y="312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9" name="Line 34"/>
            <p:cNvSpPr>
              <a:spLocks noChangeShapeType="1"/>
            </p:cNvSpPr>
            <p:nvPr/>
          </p:nvSpPr>
          <p:spPr bwMode="auto">
            <a:xfrm>
              <a:off x="1344" y="312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0" name="Line 35"/>
            <p:cNvSpPr>
              <a:spLocks noChangeShapeType="1"/>
            </p:cNvSpPr>
            <p:nvPr/>
          </p:nvSpPr>
          <p:spPr bwMode="auto">
            <a:xfrm>
              <a:off x="1056" y="3312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1" name="Line 36"/>
            <p:cNvSpPr>
              <a:spLocks noChangeShapeType="1"/>
            </p:cNvSpPr>
            <p:nvPr/>
          </p:nvSpPr>
          <p:spPr bwMode="auto">
            <a:xfrm>
              <a:off x="1344" y="331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2" name="Line 37"/>
            <p:cNvSpPr>
              <a:spLocks noChangeShapeType="1"/>
            </p:cNvSpPr>
            <p:nvPr/>
          </p:nvSpPr>
          <p:spPr bwMode="auto">
            <a:xfrm>
              <a:off x="624" y="331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773" name="Object 38"/>
            <p:cNvGraphicFramePr>
              <a:graphicFrameLocks noChangeAspect="1"/>
            </p:cNvGraphicFramePr>
            <p:nvPr/>
          </p:nvGraphicFramePr>
          <p:xfrm>
            <a:off x="864" y="3216"/>
            <a:ext cx="2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29" name="Equation" r:id="rId25" imgW="126835" imgH="139518" progId="Equation.3">
                    <p:embed/>
                  </p:oleObj>
                </mc:Choice>
                <mc:Fallback>
                  <p:oleObj name="Equation" r:id="rId25" imgW="126835" imgH="139518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216"/>
                          <a:ext cx="21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760" name="Group 39"/>
          <p:cNvGrpSpPr>
            <a:grpSpLocks/>
          </p:cNvGrpSpPr>
          <p:nvPr/>
        </p:nvGrpSpPr>
        <p:grpSpPr bwMode="auto">
          <a:xfrm>
            <a:off x="250825" y="0"/>
            <a:ext cx="8534400" cy="1800225"/>
            <a:chOff x="192" y="450"/>
            <a:chExt cx="5376" cy="1134"/>
          </a:xfrm>
        </p:grpSpPr>
        <p:grpSp>
          <p:nvGrpSpPr>
            <p:cNvPr id="74762" name="Group 40"/>
            <p:cNvGrpSpPr>
              <a:grpSpLocks/>
            </p:cNvGrpSpPr>
            <p:nvPr/>
          </p:nvGrpSpPr>
          <p:grpSpPr bwMode="auto">
            <a:xfrm>
              <a:off x="192" y="450"/>
              <a:ext cx="5376" cy="1134"/>
              <a:chOff x="192" y="450"/>
              <a:chExt cx="5376" cy="1134"/>
            </a:xfrm>
          </p:grpSpPr>
          <p:sp>
            <p:nvSpPr>
              <p:cNvPr id="74764" name="Text Box 41"/>
              <p:cNvSpPr txBox="1">
                <a:spLocks noChangeArrowheads="1"/>
              </p:cNvSpPr>
              <p:nvPr/>
            </p:nvSpPr>
            <p:spPr bwMode="auto">
              <a:xfrm>
                <a:off x="192" y="450"/>
                <a:ext cx="5376" cy="1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 charset="0"/>
                  </a:rPr>
                  <a:t>            </a:t>
                </a:r>
                <a:r>
                  <a:rPr lang="zh-CN" altLang="en-US" sz="2800" b="1">
                    <a:solidFill>
                      <a:srgbClr val="CC0000"/>
                    </a:solidFill>
                    <a:latin typeface="Times New Roman" charset="0"/>
                  </a:rPr>
                  <a:t>例 </a:t>
                </a:r>
                <a:r>
                  <a:rPr kumimoji="0" lang="en-US" altLang="zh-CN" sz="2800" b="1">
                    <a:solidFill>
                      <a:srgbClr val="CC0000"/>
                    </a:solidFill>
                    <a:latin typeface="Times New Roman" charset="0"/>
                  </a:rPr>
                  <a:t>2  </a:t>
                </a:r>
                <a:r>
                  <a:rPr kumimoji="0" lang="zh-CN" altLang="en-US" sz="2800" b="1">
                    <a:latin typeface="Times New Roman" charset="0"/>
                  </a:rPr>
                  <a:t>在磁导率为    的均匀无限大的磁介质中</a:t>
                </a:r>
                <a:r>
                  <a:rPr kumimoji="0" lang="en-US" altLang="zh-CN" sz="2800" b="1">
                    <a:latin typeface="Times New Roman" charset="0"/>
                  </a:rPr>
                  <a:t>,  </a:t>
                </a:r>
                <a:r>
                  <a:rPr kumimoji="0" lang="zh-CN" altLang="en-US" sz="2800" b="1">
                    <a:latin typeface="Times New Roman" charset="0"/>
                  </a:rPr>
                  <a:t>一</a:t>
                </a:r>
                <a:r>
                  <a:rPr lang="zh-CN" altLang="en-US" sz="2800" b="1">
                    <a:latin typeface="Times New Roman" charset="0"/>
                  </a:rPr>
                  <a:t>无限长直导线与一宽长分别为    和   的矩形线圈共面</a:t>
                </a:r>
                <a:r>
                  <a:rPr lang="en-US" altLang="zh-CN" sz="2800" b="1">
                    <a:latin typeface="Times New Roman" charset="0"/>
                  </a:rPr>
                  <a:t>,</a:t>
                </a:r>
                <a:r>
                  <a:rPr lang="zh-CN" altLang="en-US" sz="2800" b="1">
                    <a:latin typeface="Times New Roman" charset="0"/>
                  </a:rPr>
                  <a:t>直导线与矩形线圈的一侧平行</a:t>
                </a:r>
                <a:r>
                  <a:rPr lang="en-US" altLang="zh-CN" sz="2800" b="1">
                    <a:latin typeface="Times New Roman" charset="0"/>
                  </a:rPr>
                  <a:t>,</a:t>
                </a:r>
                <a:r>
                  <a:rPr lang="zh-CN" altLang="en-US" sz="2800" b="1">
                    <a:latin typeface="Times New Roman" charset="0"/>
                  </a:rPr>
                  <a:t>且相距为    </a:t>
                </a:r>
                <a:r>
                  <a:rPr lang="en-US" altLang="zh-CN" sz="2800" b="1">
                    <a:latin typeface="Times New Roman" charset="0"/>
                  </a:rPr>
                  <a:t>. </a:t>
                </a:r>
                <a:r>
                  <a:rPr lang="zh-CN" altLang="en-US" sz="2800" b="1">
                    <a:solidFill>
                      <a:srgbClr val="CC0000"/>
                    </a:solidFill>
                    <a:latin typeface="Times New Roman" charset="0"/>
                  </a:rPr>
                  <a:t>求</a:t>
                </a:r>
                <a:r>
                  <a:rPr lang="zh-CN" altLang="en-US" sz="2800" b="1">
                    <a:latin typeface="Times New Roman" charset="0"/>
                  </a:rPr>
                  <a:t>二者的互感系数</a:t>
                </a:r>
                <a:r>
                  <a:rPr lang="en-US" altLang="zh-CN" sz="2800" b="1">
                    <a:latin typeface="Times New Roman" charset="0"/>
                  </a:rPr>
                  <a:t>.</a:t>
                </a:r>
              </a:p>
            </p:txBody>
          </p:sp>
          <p:graphicFrame>
            <p:nvGraphicFramePr>
              <p:cNvPr id="74765" name="Object 42"/>
              <p:cNvGraphicFramePr>
                <a:graphicFrameLocks noChangeAspect="1"/>
              </p:cNvGraphicFramePr>
              <p:nvPr/>
            </p:nvGraphicFramePr>
            <p:xfrm>
              <a:off x="4371" y="970"/>
              <a:ext cx="285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30" name="Equation" r:id="rId26" imgW="139579" imgH="177646" progId="Equation.3">
                      <p:embed/>
                    </p:oleObj>
                  </mc:Choice>
                  <mc:Fallback>
                    <p:oleObj name="Equation" r:id="rId26" imgW="139579" imgH="177646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1" y="970"/>
                            <a:ext cx="285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66" name="Object 43"/>
              <p:cNvGraphicFramePr>
                <a:graphicFrameLocks noChangeAspect="1"/>
              </p:cNvGraphicFramePr>
              <p:nvPr/>
            </p:nvGraphicFramePr>
            <p:xfrm>
              <a:off x="3428" y="730"/>
              <a:ext cx="604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31" name="Equation" r:id="rId28" imgW="355138" imgH="177569" progId="Equation.3">
                      <p:embed/>
                    </p:oleObj>
                  </mc:Choice>
                  <mc:Fallback>
                    <p:oleObj name="Equation" r:id="rId28" imgW="355138" imgH="177569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8" y="730"/>
                            <a:ext cx="604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4763" name="Object 44"/>
            <p:cNvGraphicFramePr>
              <a:graphicFrameLocks noChangeAspect="1"/>
            </p:cNvGraphicFramePr>
            <p:nvPr/>
          </p:nvGraphicFramePr>
          <p:xfrm>
            <a:off x="2516" y="480"/>
            <a:ext cx="3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32" name="Equation" r:id="rId30" imgW="152268" imgH="164957" progId="Equation.3">
                    <p:embed/>
                  </p:oleObj>
                </mc:Choice>
                <mc:Fallback>
                  <p:oleObj name="Equation" r:id="rId30" imgW="152268" imgH="164957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480"/>
                          <a:ext cx="3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1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7BCA373-A20E-A84F-A482-CC5E1A8DC6E4}" type="slidenum">
              <a:rPr kumimoji="0" lang="en-US" altLang="zh-CN" sz="1400"/>
              <a:pPr/>
              <a:t>58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6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4191000" y="2667000"/>
          <a:ext cx="41148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1" name="Equation" r:id="rId3" imgW="2641600" imgH="723900" progId="Equation.3">
                  <p:embed/>
                </p:oleObj>
              </mc:Choice>
              <mc:Fallback>
                <p:oleObj name="Equation" r:id="rId3" imgW="2641600" imgH="723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7000"/>
                        <a:ext cx="41148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" name="Object 3"/>
          <p:cNvGraphicFramePr>
            <a:graphicFrameLocks noChangeAspect="1"/>
          </p:cNvGraphicFramePr>
          <p:nvPr/>
        </p:nvGraphicFramePr>
        <p:xfrm>
          <a:off x="4495800" y="123825"/>
          <a:ext cx="30480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2" name="Equation" r:id="rId5" imgW="1968500" imgH="723900" progId="Equation.3">
                  <p:embed/>
                </p:oleObj>
              </mc:Choice>
              <mc:Fallback>
                <p:oleObj name="Equation" r:id="rId5" imgW="19685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3825"/>
                        <a:ext cx="30480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4876800" y="1447800"/>
          <a:ext cx="27432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3" name="Equation" r:id="rId7" imgW="1790700" imgH="723900" progId="Equation.3">
                  <p:embed/>
                </p:oleObj>
              </mc:Choice>
              <mc:Fallback>
                <p:oleObj name="Equation" r:id="rId7" imgW="1790700" imgH="723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47800"/>
                        <a:ext cx="27432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3581400"/>
            <a:ext cx="3048000" cy="2286000"/>
            <a:chOff x="240" y="2688"/>
            <a:chExt cx="1920" cy="1440"/>
          </a:xfrm>
        </p:grpSpPr>
        <p:sp>
          <p:nvSpPr>
            <p:cNvPr id="75818" name="Rectangle 6"/>
            <p:cNvSpPr>
              <a:spLocks noChangeArrowheads="1"/>
            </p:cNvSpPr>
            <p:nvPr/>
          </p:nvSpPr>
          <p:spPr bwMode="auto">
            <a:xfrm>
              <a:off x="240" y="2688"/>
              <a:ext cx="1920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5819" name="Line 7"/>
            <p:cNvSpPr>
              <a:spLocks noChangeShapeType="1"/>
            </p:cNvSpPr>
            <p:nvPr/>
          </p:nvSpPr>
          <p:spPr bwMode="auto">
            <a:xfrm>
              <a:off x="1152" y="2784"/>
              <a:ext cx="0" cy="1200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0" name="Rectangle 8"/>
            <p:cNvSpPr>
              <a:spLocks noChangeArrowheads="1"/>
            </p:cNvSpPr>
            <p:nvPr/>
          </p:nvSpPr>
          <p:spPr bwMode="auto">
            <a:xfrm>
              <a:off x="864" y="2928"/>
              <a:ext cx="576" cy="768"/>
            </a:xfrm>
            <a:prstGeom prst="rect">
              <a:avLst/>
            </a:prstGeom>
            <a:noFill/>
            <a:ln w="4445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75821" name="Object 9"/>
            <p:cNvGraphicFramePr>
              <a:graphicFrameLocks noChangeAspect="1"/>
            </p:cNvGraphicFramePr>
            <p:nvPr/>
          </p:nvGraphicFramePr>
          <p:xfrm>
            <a:off x="1200" y="3764"/>
            <a:ext cx="43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74" name="Equation" r:id="rId9" imgW="253780" imgH="215713" progId="Equation.3">
                    <p:embed/>
                  </p:oleObj>
                </mc:Choice>
                <mc:Fallback>
                  <p:oleObj name="Equation" r:id="rId9" imgW="253780" imgH="2157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764"/>
                          <a:ext cx="432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22" name="Line 10"/>
            <p:cNvSpPr>
              <a:spLocks noChangeShapeType="1"/>
            </p:cNvSpPr>
            <p:nvPr/>
          </p:nvSpPr>
          <p:spPr bwMode="auto">
            <a:xfrm>
              <a:off x="1440" y="292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3" name="Line 11"/>
            <p:cNvSpPr>
              <a:spLocks noChangeShapeType="1"/>
            </p:cNvSpPr>
            <p:nvPr/>
          </p:nvSpPr>
          <p:spPr bwMode="auto">
            <a:xfrm>
              <a:off x="1440" y="36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4" name="Line 12"/>
            <p:cNvSpPr>
              <a:spLocks noChangeShapeType="1"/>
            </p:cNvSpPr>
            <p:nvPr/>
          </p:nvSpPr>
          <p:spPr bwMode="auto">
            <a:xfrm>
              <a:off x="1680" y="2928"/>
              <a:ext cx="0" cy="76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5825" name="Object 13"/>
            <p:cNvGraphicFramePr>
              <a:graphicFrameLocks noChangeAspect="1"/>
            </p:cNvGraphicFramePr>
            <p:nvPr/>
          </p:nvGraphicFramePr>
          <p:xfrm>
            <a:off x="1581" y="3102"/>
            <a:ext cx="29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75" name="Equation" r:id="rId11" imgW="88669" imgH="177338" progId="Equation.3">
                    <p:embed/>
                  </p:oleObj>
                </mc:Choice>
                <mc:Fallback>
                  <p:oleObj name="Equation" r:id="rId11" imgW="88669" imgH="17733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3102"/>
                          <a:ext cx="291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5826" name="Group 14"/>
            <p:cNvGrpSpPr>
              <a:grpSpLocks/>
            </p:cNvGrpSpPr>
            <p:nvPr/>
          </p:nvGrpSpPr>
          <p:grpSpPr bwMode="auto">
            <a:xfrm>
              <a:off x="912" y="2976"/>
              <a:ext cx="240" cy="240"/>
              <a:chOff x="384" y="1104"/>
              <a:chExt cx="240" cy="240"/>
            </a:xfrm>
          </p:grpSpPr>
          <p:sp>
            <p:nvSpPr>
              <p:cNvPr id="75832" name="Line 15"/>
              <p:cNvSpPr>
                <a:spLocks noChangeShapeType="1"/>
              </p:cNvSpPr>
              <p:nvPr/>
            </p:nvSpPr>
            <p:spPr bwMode="auto">
              <a:xfrm flipV="1">
                <a:off x="624" y="115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5833" name="Object 16"/>
              <p:cNvGraphicFramePr>
                <a:graphicFrameLocks noChangeAspect="1"/>
              </p:cNvGraphicFramePr>
              <p:nvPr/>
            </p:nvGraphicFramePr>
            <p:xfrm>
              <a:off x="384" y="1104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976" name="Equation" r:id="rId13" imgW="165028" imgH="228501" progId="Equation.3">
                      <p:embed/>
                    </p:oleObj>
                  </mc:Choice>
                  <mc:Fallback>
                    <p:oleObj name="Equation" r:id="rId13" imgW="165028" imgH="228501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1104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5827" name="Line 17"/>
            <p:cNvSpPr>
              <a:spLocks noChangeShapeType="1"/>
            </p:cNvSpPr>
            <p:nvPr/>
          </p:nvSpPr>
          <p:spPr bwMode="auto">
            <a:xfrm>
              <a:off x="864" y="3744"/>
              <a:ext cx="288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8" name="Line 18"/>
            <p:cNvSpPr>
              <a:spLocks noChangeShapeType="1"/>
            </p:cNvSpPr>
            <p:nvPr/>
          </p:nvSpPr>
          <p:spPr bwMode="auto">
            <a:xfrm>
              <a:off x="864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29" name="Line 19"/>
            <p:cNvSpPr>
              <a:spLocks noChangeShapeType="1"/>
            </p:cNvSpPr>
            <p:nvPr/>
          </p:nvSpPr>
          <p:spPr bwMode="auto">
            <a:xfrm>
              <a:off x="1152" y="3744"/>
              <a:ext cx="288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0" name="Line 20"/>
            <p:cNvSpPr>
              <a:spLocks noChangeShapeType="1"/>
            </p:cNvSpPr>
            <p:nvPr/>
          </p:nvSpPr>
          <p:spPr bwMode="auto">
            <a:xfrm>
              <a:off x="1440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5831" name="Object 21"/>
            <p:cNvGraphicFramePr>
              <a:graphicFrameLocks noChangeAspect="1"/>
            </p:cNvGraphicFramePr>
            <p:nvPr/>
          </p:nvGraphicFramePr>
          <p:xfrm>
            <a:off x="672" y="3764"/>
            <a:ext cx="43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77" name="Equation" r:id="rId15" imgW="253780" imgH="215713" progId="Equation.3">
                    <p:embed/>
                  </p:oleObj>
                </mc:Choice>
                <mc:Fallback>
                  <p:oleObj name="Equation" r:id="rId15" imgW="253780" imgH="2157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764"/>
                          <a:ext cx="432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657600" y="3962400"/>
            <a:ext cx="5486400" cy="993775"/>
            <a:chOff x="2256" y="2985"/>
            <a:chExt cx="3456" cy="626"/>
          </a:xfrm>
        </p:grpSpPr>
        <p:sp>
          <p:nvSpPr>
            <p:cNvPr id="75816" name="Text Box 23"/>
            <p:cNvSpPr txBox="1">
              <a:spLocks noChangeArrowheads="1"/>
            </p:cNvSpPr>
            <p:nvPr/>
          </p:nvSpPr>
          <p:spPr bwMode="auto">
            <a:xfrm>
              <a:off x="2256" y="2985"/>
              <a:ext cx="345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        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若导线如左图放置</a:t>
              </a:r>
              <a:r>
                <a:rPr kumimoji="0" lang="en-US" altLang="zh-CN" sz="2800" b="1">
                  <a:solidFill>
                    <a:srgbClr val="1C1C1C"/>
                  </a:solidFill>
                  <a:latin typeface="Times New Roman" charset="0"/>
                </a:rPr>
                <a:t>,  </a:t>
              </a: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根据对称性可知</a:t>
              </a:r>
            </a:p>
          </p:txBody>
        </p:sp>
        <p:graphicFrame>
          <p:nvGraphicFramePr>
            <p:cNvPr id="75817" name="Object 24"/>
            <p:cNvGraphicFramePr>
              <a:graphicFrameLocks noChangeAspect="1"/>
            </p:cNvGraphicFramePr>
            <p:nvPr/>
          </p:nvGraphicFramePr>
          <p:xfrm>
            <a:off x="3286" y="3264"/>
            <a:ext cx="89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78" name="Equation" r:id="rId16" imgW="355138" imgH="177569" progId="Equation.3">
                    <p:embed/>
                  </p:oleObj>
                </mc:Choice>
                <mc:Fallback>
                  <p:oleObj name="Equation" r:id="rId16" imgW="355138" imgH="17756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3264"/>
                          <a:ext cx="89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782" name="Group 25"/>
          <p:cNvGrpSpPr>
            <a:grpSpLocks/>
          </p:cNvGrpSpPr>
          <p:nvPr/>
        </p:nvGrpSpPr>
        <p:grpSpPr bwMode="auto">
          <a:xfrm>
            <a:off x="457200" y="0"/>
            <a:ext cx="3048000" cy="3429000"/>
            <a:chOff x="336" y="1728"/>
            <a:chExt cx="1920" cy="2160"/>
          </a:xfrm>
        </p:grpSpPr>
        <p:sp>
          <p:nvSpPr>
            <p:cNvPr id="75787" name="Rectangle 26"/>
            <p:cNvSpPr>
              <a:spLocks noChangeArrowheads="1"/>
            </p:cNvSpPr>
            <p:nvPr/>
          </p:nvSpPr>
          <p:spPr bwMode="auto">
            <a:xfrm>
              <a:off x="336" y="1728"/>
              <a:ext cx="1920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5788" name="Rectangle 27" descr="浅色上对角线"/>
            <p:cNvSpPr>
              <a:spLocks noChangeArrowheads="1"/>
            </p:cNvSpPr>
            <p:nvPr/>
          </p:nvSpPr>
          <p:spPr bwMode="auto">
            <a:xfrm>
              <a:off x="1248" y="2352"/>
              <a:ext cx="96" cy="768"/>
            </a:xfrm>
            <a:prstGeom prst="rect">
              <a:avLst/>
            </a:prstGeom>
            <a:pattFill prst="ltUpDiag">
              <a:fgClr>
                <a:srgbClr val="0000FF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75789" name="Object 28"/>
            <p:cNvGraphicFramePr>
              <a:graphicFrameLocks noChangeAspect="1"/>
            </p:cNvGraphicFramePr>
            <p:nvPr/>
          </p:nvGraphicFramePr>
          <p:xfrm>
            <a:off x="1152" y="3312"/>
            <a:ext cx="3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79" name="Equation" r:id="rId18" imgW="190335" imgH="177646" progId="Equation.3">
                    <p:embed/>
                  </p:oleObj>
                </mc:Choice>
                <mc:Fallback>
                  <p:oleObj name="Equation" r:id="rId18" imgW="190335" imgH="17764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312"/>
                          <a:ext cx="3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0" name="Line 29"/>
            <p:cNvSpPr>
              <a:spLocks noChangeShapeType="1"/>
            </p:cNvSpPr>
            <p:nvPr/>
          </p:nvSpPr>
          <p:spPr bwMode="auto">
            <a:xfrm>
              <a:off x="1248" y="312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1" name="Line 30"/>
            <p:cNvSpPr>
              <a:spLocks noChangeShapeType="1"/>
            </p:cNvSpPr>
            <p:nvPr/>
          </p:nvSpPr>
          <p:spPr bwMode="auto">
            <a:xfrm>
              <a:off x="1344" y="312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2" name="Line 31"/>
            <p:cNvSpPr>
              <a:spLocks noChangeShapeType="1"/>
            </p:cNvSpPr>
            <p:nvPr/>
          </p:nvSpPr>
          <p:spPr bwMode="auto">
            <a:xfrm>
              <a:off x="1056" y="3312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3" name="Line 32"/>
            <p:cNvSpPr>
              <a:spLocks noChangeShapeType="1"/>
            </p:cNvSpPr>
            <p:nvPr/>
          </p:nvSpPr>
          <p:spPr bwMode="auto">
            <a:xfrm>
              <a:off x="1344" y="331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4" name="Line 33"/>
            <p:cNvSpPr>
              <a:spLocks noChangeShapeType="1"/>
            </p:cNvSpPr>
            <p:nvPr/>
          </p:nvSpPr>
          <p:spPr bwMode="auto">
            <a:xfrm>
              <a:off x="624" y="2016"/>
              <a:ext cx="0" cy="14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5" name="Rectangle 34"/>
            <p:cNvSpPr>
              <a:spLocks noChangeArrowheads="1"/>
            </p:cNvSpPr>
            <p:nvPr/>
          </p:nvSpPr>
          <p:spPr bwMode="auto">
            <a:xfrm>
              <a:off x="1104" y="2352"/>
              <a:ext cx="624" cy="768"/>
            </a:xfrm>
            <a:prstGeom prst="rect">
              <a:avLst/>
            </a:prstGeom>
            <a:noFill/>
            <a:ln w="4445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5796" name="Line 35"/>
            <p:cNvSpPr>
              <a:spLocks noChangeShapeType="1"/>
            </p:cNvSpPr>
            <p:nvPr/>
          </p:nvSpPr>
          <p:spPr bwMode="auto">
            <a:xfrm>
              <a:off x="1728" y="23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7" name="Line 36"/>
            <p:cNvSpPr>
              <a:spLocks noChangeShapeType="1"/>
            </p:cNvSpPr>
            <p:nvPr/>
          </p:nvSpPr>
          <p:spPr bwMode="auto">
            <a:xfrm>
              <a:off x="1728" y="31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8" name="Line 37"/>
            <p:cNvSpPr>
              <a:spLocks noChangeShapeType="1"/>
            </p:cNvSpPr>
            <p:nvPr/>
          </p:nvSpPr>
          <p:spPr bwMode="auto">
            <a:xfrm>
              <a:off x="1968" y="2352"/>
              <a:ext cx="0" cy="76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9" name="Line 38"/>
            <p:cNvSpPr>
              <a:spLocks noChangeShapeType="1"/>
            </p:cNvSpPr>
            <p:nvPr/>
          </p:nvSpPr>
          <p:spPr bwMode="auto">
            <a:xfrm>
              <a:off x="624" y="2976"/>
              <a:ext cx="480" cy="0"/>
            </a:xfrm>
            <a:prstGeom prst="line">
              <a:avLst/>
            </a:prstGeom>
            <a:noFill/>
            <a:ln w="444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0" name="Line 39"/>
            <p:cNvSpPr>
              <a:spLocks noChangeShapeType="1"/>
            </p:cNvSpPr>
            <p:nvPr/>
          </p:nvSpPr>
          <p:spPr bwMode="auto">
            <a:xfrm>
              <a:off x="1104" y="2223"/>
              <a:ext cx="624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5801" name="Object 40"/>
            <p:cNvGraphicFramePr>
              <a:graphicFrameLocks noChangeAspect="1"/>
            </p:cNvGraphicFramePr>
            <p:nvPr/>
          </p:nvGraphicFramePr>
          <p:xfrm>
            <a:off x="1379" y="1920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0" name="Equation" r:id="rId20" imgW="126725" imgH="177415" progId="Equation.3">
                    <p:embed/>
                  </p:oleObj>
                </mc:Choice>
                <mc:Fallback>
                  <p:oleObj name="Equation" r:id="rId20" imgW="126725" imgH="177415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920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2" name="Object 41"/>
            <p:cNvGraphicFramePr>
              <a:graphicFrameLocks noChangeAspect="1"/>
            </p:cNvGraphicFramePr>
            <p:nvPr/>
          </p:nvGraphicFramePr>
          <p:xfrm>
            <a:off x="768" y="2688"/>
            <a:ext cx="2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1" name="Equation" r:id="rId22" imgW="190417" imgH="253890" progId="Equation.3">
                    <p:embed/>
                  </p:oleObj>
                </mc:Choice>
                <mc:Fallback>
                  <p:oleObj name="Equation" r:id="rId22" imgW="190417" imgH="25389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88"/>
                          <a:ext cx="2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3" name="Object 42"/>
            <p:cNvGraphicFramePr>
              <a:graphicFrameLocks noChangeAspect="1"/>
            </p:cNvGraphicFramePr>
            <p:nvPr/>
          </p:nvGraphicFramePr>
          <p:xfrm>
            <a:off x="1869" y="2526"/>
            <a:ext cx="29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2" name="Equation" r:id="rId24" imgW="88669" imgH="177338" progId="Equation.3">
                    <p:embed/>
                  </p:oleObj>
                </mc:Choice>
                <mc:Fallback>
                  <p:oleObj name="Equation" r:id="rId24" imgW="88669" imgH="177338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2526"/>
                          <a:ext cx="291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4" name="Line 43"/>
            <p:cNvSpPr>
              <a:spLocks noChangeShapeType="1"/>
            </p:cNvSpPr>
            <p:nvPr/>
          </p:nvSpPr>
          <p:spPr bwMode="auto">
            <a:xfrm>
              <a:off x="624" y="3408"/>
              <a:ext cx="0" cy="48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05" name="Line 44"/>
            <p:cNvSpPr>
              <a:spLocks noChangeShapeType="1"/>
            </p:cNvSpPr>
            <p:nvPr/>
          </p:nvSpPr>
          <p:spPr bwMode="auto">
            <a:xfrm>
              <a:off x="624" y="1824"/>
              <a:ext cx="0" cy="48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06" name="Line 45"/>
            <p:cNvSpPr>
              <a:spLocks noChangeShapeType="1"/>
            </p:cNvSpPr>
            <p:nvPr/>
          </p:nvSpPr>
          <p:spPr bwMode="auto">
            <a:xfrm>
              <a:off x="624" y="3216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07" name="Line 46"/>
            <p:cNvSpPr>
              <a:spLocks noChangeShapeType="1"/>
            </p:cNvSpPr>
            <p:nvPr/>
          </p:nvSpPr>
          <p:spPr bwMode="auto">
            <a:xfrm>
              <a:off x="624" y="331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5808" name="Object 47"/>
            <p:cNvGraphicFramePr>
              <a:graphicFrameLocks noChangeAspect="1"/>
            </p:cNvGraphicFramePr>
            <p:nvPr/>
          </p:nvGraphicFramePr>
          <p:xfrm>
            <a:off x="864" y="3216"/>
            <a:ext cx="2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3" name="Equation" r:id="rId25" imgW="126835" imgH="139518" progId="Equation.3">
                    <p:embed/>
                  </p:oleObj>
                </mc:Choice>
                <mc:Fallback>
                  <p:oleObj name="Equation" r:id="rId25" imgW="126835" imgH="139518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216"/>
                          <a:ext cx="21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9" name="Line 48"/>
            <p:cNvSpPr>
              <a:spLocks noChangeShapeType="1"/>
            </p:cNvSpPr>
            <p:nvPr/>
          </p:nvSpPr>
          <p:spPr bwMode="auto">
            <a:xfrm flipV="1">
              <a:off x="110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10" name="Line 49"/>
            <p:cNvSpPr>
              <a:spLocks noChangeShapeType="1"/>
            </p:cNvSpPr>
            <p:nvPr/>
          </p:nvSpPr>
          <p:spPr bwMode="auto">
            <a:xfrm flipV="1">
              <a:off x="1728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5811" name="Group 50"/>
            <p:cNvGrpSpPr>
              <a:grpSpLocks/>
            </p:cNvGrpSpPr>
            <p:nvPr/>
          </p:nvGrpSpPr>
          <p:grpSpPr bwMode="auto">
            <a:xfrm>
              <a:off x="384" y="2208"/>
              <a:ext cx="240" cy="240"/>
              <a:chOff x="384" y="1104"/>
              <a:chExt cx="240" cy="240"/>
            </a:xfrm>
          </p:grpSpPr>
          <p:sp>
            <p:nvSpPr>
              <p:cNvPr id="75814" name="Line 51"/>
              <p:cNvSpPr>
                <a:spLocks noChangeShapeType="1"/>
              </p:cNvSpPr>
              <p:nvPr/>
            </p:nvSpPr>
            <p:spPr bwMode="auto">
              <a:xfrm flipV="1">
                <a:off x="624" y="115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5815" name="Object 52"/>
              <p:cNvGraphicFramePr>
                <a:graphicFrameLocks noChangeAspect="1"/>
              </p:cNvGraphicFramePr>
              <p:nvPr/>
            </p:nvGraphicFramePr>
            <p:xfrm>
              <a:off x="384" y="1104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984" name="Equation" r:id="rId27" imgW="165028" imgH="228501" progId="Equation.3">
                      <p:embed/>
                    </p:oleObj>
                  </mc:Choice>
                  <mc:Fallback>
                    <p:oleObj name="Equation" r:id="rId27" imgW="165028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1104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5812" name="Object 53"/>
            <p:cNvGraphicFramePr>
              <a:graphicFrameLocks noChangeAspect="1"/>
            </p:cNvGraphicFramePr>
            <p:nvPr/>
          </p:nvGraphicFramePr>
          <p:xfrm>
            <a:off x="1968" y="3264"/>
            <a:ext cx="2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5" name="Equation" r:id="rId28" imgW="126835" imgH="139518" progId="Equation.3">
                    <p:embed/>
                  </p:oleObj>
                </mc:Choice>
                <mc:Fallback>
                  <p:oleObj name="Equation" r:id="rId28" imgW="126835" imgH="139518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264"/>
                          <a:ext cx="21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13" name="Object 54"/>
            <p:cNvGraphicFramePr>
              <a:graphicFrameLocks noChangeAspect="1"/>
            </p:cNvGraphicFramePr>
            <p:nvPr/>
          </p:nvGraphicFramePr>
          <p:xfrm>
            <a:off x="405" y="3120"/>
            <a:ext cx="2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6" name="Equation" r:id="rId29" imgW="126835" imgH="139518" progId="Equation.3">
                    <p:embed/>
                  </p:oleObj>
                </mc:Choice>
                <mc:Fallback>
                  <p:oleObj name="Equation" r:id="rId29" imgW="126835" imgH="139518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" y="3120"/>
                          <a:ext cx="21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3657600" y="5181600"/>
            <a:ext cx="3657600" cy="519113"/>
            <a:chOff x="2352" y="3744"/>
            <a:chExt cx="2304" cy="327"/>
          </a:xfrm>
        </p:grpSpPr>
        <p:graphicFrame>
          <p:nvGraphicFramePr>
            <p:cNvPr id="75785" name="Object 56"/>
            <p:cNvGraphicFramePr>
              <a:graphicFrameLocks noChangeAspect="1"/>
            </p:cNvGraphicFramePr>
            <p:nvPr/>
          </p:nvGraphicFramePr>
          <p:xfrm>
            <a:off x="3792" y="3776"/>
            <a:ext cx="86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7" name="Equation" r:id="rId31" imgW="800100" imgH="279400" progId="Equation.3">
                    <p:embed/>
                  </p:oleObj>
                </mc:Choice>
                <mc:Fallback>
                  <p:oleObj name="Equation" r:id="rId31" imgW="800100" imgH="2794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776"/>
                          <a:ext cx="86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6" name="Text Box 57"/>
            <p:cNvSpPr txBox="1">
              <a:spLocks noChangeArrowheads="1"/>
            </p:cNvSpPr>
            <p:nvPr/>
          </p:nvSpPr>
          <p:spPr bwMode="auto">
            <a:xfrm>
              <a:off x="2352" y="3744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得</a:t>
              </a:r>
            </a:p>
          </p:txBody>
        </p:sp>
      </p:grpSp>
      <p:sp>
        <p:nvSpPr>
          <p:cNvPr id="75784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A3932DC-E41A-844D-A07B-42366C677A1F}" type="slidenum">
              <a:rPr kumimoji="0" lang="en-US" altLang="zh-CN" sz="1400"/>
              <a:pPr/>
              <a:t>59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/>
        </p:nvSpPr>
        <p:spPr bwMode="auto">
          <a:xfrm>
            <a:off x="400050" y="28956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b="1">
                <a:solidFill>
                  <a:srgbClr val="A50021"/>
                </a:solidFill>
                <a:latin typeface="Times New Roman" charset="0"/>
              </a:rPr>
              <a:t>实验</a:t>
            </a:r>
            <a:r>
              <a:rPr lang="en-US" altLang="zh-CN" sz="2400" b="1">
                <a:solidFill>
                  <a:srgbClr val="A50021"/>
                </a:solidFill>
                <a:latin typeface="Times New Roman" charset="0"/>
              </a:rPr>
              <a:t>2 </a:t>
            </a:r>
            <a:r>
              <a:rPr lang="zh-CN" altLang="en-US" sz="2400" b="1">
                <a:solidFill>
                  <a:srgbClr val="A50021"/>
                </a:solidFill>
                <a:latin typeface="Times New Roman" charset="0"/>
              </a:rPr>
              <a:t>：</a:t>
            </a:r>
            <a:r>
              <a:rPr lang="zh-CN" altLang="en-US" sz="2400" b="1">
                <a:latin typeface="Times New Roman" charset="0"/>
              </a:rPr>
              <a:t>插入或拔出</a:t>
            </a:r>
            <a:r>
              <a:rPr lang="zh-CN" altLang="en-US" sz="2400" b="1">
                <a:solidFill>
                  <a:schemeClr val="accent2"/>
                </a:solidFill>
                <a:latin typeface="Times New Roman" charset="0"/>
              </a:rPr>
              <a:t>载流线圈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/>
        </p:nvSpPr>
        <p:spPr bwMode="auto">
          <a:xfrm>
            <a:off x="323850" y="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A50021"/>
                </a:solidFill>
                <a:latin typeface="Times New Roman" charset="0"/>
              </a:rPr>
              <a:t> </a:t>
            </a:r>
            <a:r>
              <a:rPr lang="zh-CN" altLang="en-US" sz="2400" b="1">
                <a:solidFill>
                  <a:srgbClr val="A50021"/>
                </a:solidFill>
                <a:latin typeface="Times New Roman" charset="0"/>
              </a:rPr>
              <a:t>实验</a:t>
            </a:r>
            <a:r>
              <a:rPr lang="en-US" altLang="zh-CN" sz="2400" b="1">
                <a:solidFill>
                  <a:srgbClr val="A50021"/>
                </a:solidFill>
                <a:latin typeface="Times New Roman" charset="0"/>
              </a:rPr>
              <a:t>1</a:t>
            </a:r>
            <a:r>
              <a:rPr lang="zh-CN" altLang="en-US" sz="2400" b="1">
                <a:solidFill>
                  <a:srgbClr val="A50021"/>
                </a:solidFill>
                <a:latin typeface="Times New Roman" charset="0"/>
              </a:rPr>
              <a:t>：</a:t>
            </a:r>
            <a:r>
              <a:rPr lang="zh-CN" altLang="en-US" sz="2400" b="1">
                <a:latin typeface="Times New Roman" charset="0"/>
              </a:rPr>
              <a:t>插入或拔出</a:t>
            </a:r>
            <a:r>
              <a:rPr lang="zh-CN" altLang="en-US" sz="2400" b="1">
                <a:solidFill>
                  <a:schemeClr val="accent2"/>
                </a:solidFill>
                <a:latin typeface="Times New Roman" charset="0"/>
              </a:rPr>
              <a:t>磁棒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19250" y="533400"/>
            <a:ext cx="4330700" cy="2209800"/>
            <a:chOff x="1008" y="480"/>
            <a:chExt cx="2728" cy="1392"/>
          </a:xfrm>
        </p:grpSpPr>
        <p:sp>
          <p:nvSpPr>
            <p:cNvPr id="20555" name="Freeform 5"/>
            <p:cNvSpPr>
              <a:spLocks/>
            </p:cNvSpPr>
            <p:nvPr/>
          </p:nvSpPr>
          <p:spPr bwMode="auto">
            <a:xfrm flipH="1">
              <a:off x="1813" y="555"/>
              <a:ext cx="940" cy="677"/>
            </a:xfrm>
            <a:custGeom>
              <a:avLst/>
              <a:gdLst>
                <a:gd name="T0" fmla="*/ 0 w 1008"/>
                <a:gd name="T1" fmla="*/ 10 h 864"/>
                <a:gd name="T2" fmla="*/ 28 w 1008"/>
                <a:gd name="T3" fmla="*/ 8 h 864"/>
                <a:gd name="T4" fmla="*/ 55 w 1008"/>
                <a:gd name="T5" fmla="*/ 5 h 864"/>
                <a:gd name="T6" fmla="*/ 191 w 1008"/>
                <a:gd name="T7" fmla="*/ 2 h 864"/>
                <a:gd name="T8" fmla="*/ 273 w 1008"/>
                <a:gd name="T9" fmla="*/ 2 h 864"/>
                <a:gd name="T10" fmla="*/ 273 w 1008"/>
                <a:gd name="T11" fmla="*/ 4 h 8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8"/>
                <a:gd name="T19" fmla="*/ 0 h 864"/>
                <a:gd name="T20" fmla="*/ 1008 w 1008"/>
                <a:gd name="T21" fmla="*/ 864 h 8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8" h="864">
                  <a:moveTo>
                    <a:pt x="0" y="864"/>
                  </a:moveTo>
                  <a:cubicBezTo>
                    <a:pt x="32" y="780"/>
                    <a:pt x="64" y="696"/>
                    <a:pt x="96" y="624"/>
                  </a:cubicBezTo>
                  <a:cubicBezTo>
                    <a:pt x="128" y="552"/>
                    <a:pt x="96" y="528"/>
                    <a:pt x="192" y="432"/>
                  </a:cubicBezTo>
                  <a:cubicBezTo>
                    <a:pt x="288" y="336"/>
                    <a:pt x="544" y="96"/>
                    <a:pt x="672" y="48"/>
                  </a:cubicBezTo>
                  <a:cubicBezTo>
                    <a:pt x="800" y="0"/>
                    <a:pt x="912" y="96"/>
                    <a:pt x="960" y="144"/>
                  </a:cubicBezTo>
                  <a:cubicBezTo>
                    <a:pt x="1008" y="192"/>
                    <a:pt x="984" y="264"/>
                    <a:pt x="960" y="336"/>
                  </a:cubicBezTo>
                </a:path>
              </a:pathLst>
            </a:custGeom>
            <a:noFill/>
            <a:ln w="12700" cap="flat" cmpd="sng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56" name="Group 6"/>
            <p:cNvGrpSpPr>
              <a:grpSpLocks/>
            </p:cNvGrpSpPr>
            <p:nvPr/>
          </p:nvGrpSpPr>
          <p:grpSpPr bwMode="auto">
            <a:xfrm flipH="1">
              <a:off x="2635" y="1152"/>
              <a:ext cx="958" cy="335"/>
              <a:chOff x="3168" y="3600"/>
              <a:chExt cx="1104" cy="432"/>
            </a:xfrm>
          </p:grpSpPr>
          <p:sp>
            <p:nvSpPr>
              <p:cNvPr id="8293" name="Oval 7"/>
              <p:cNvSpPr>
                <a:spLocks noChangeArrowheads="1"/>
              </p:cNvSpPr>
              <p:nvPr/>
            </p:nvSpPr>
            <p:spPr bwMode="auto">
              <a:xfrm>
                <a:off x="3168" y="3648"/>
                <a:ext cx="1104" cy="384"/>
              </a:xfrm>
              <a:prstGeom prst="ellipse">
                <a:avLst/>
              </a:prstGeom>
              <a:gradFill rotWithShape="0">
                <a:gsLst>
                  <a:gs pos="0">
                    <a:srgbClr val="BE8C00"/>
                  </a:gs>
                  <a:gs pos="50000">
                    <a:srgbClr val="FFFFFF"/>
                  </a:gs>
                  <a:gs pos="100000">
                    <a:srgbClr val="BE8C00"/>
                  </a:gs>
                </a:gsLst>
                <a:lin ang="5400000" scaled="1"/>
              </a:gra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0582" name="Oval 8"/>
              <p:cNvSpPr>
                <a:spLocks noChangeArrowheads="1"/>
              </p:cNvSpPr>
              <p:nvPr/>
            </p:nvSpPr>
            <p:spPr bwMode="auto">
              <a:xfrm>
                <a:off x="3168" y="3600"/>
                <a:ext cx="1104" cy="384"/>
              </a:xfrm>
              <a:prstGeom prst="ellipse">
                <a:avLst/>
              </a:prstGeom>
              <a:gradFill rotWithShape="0">
                <a:gsLst>
                  <a:gs pos="0">
                    <a:srgbClr val="BE8C00"/>
                  </a:gs>
                  <a:gs pos="50000">
                    <a:srgbClr val="FFFFFF"/>
                  </a:gs>
                  <a:gs pos="100000">
                    <a:srgbClr val="BE8C00"/>
                  </a:gs>
                </a:gsLst>
                <a:lin ang="5400000" scaled="1"/>
              </a:gra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557" name="Group 9"/>
            <p:cNvGrpSpPr>
              <a:grpSpLocks/>
            </p:cNvGrpSpPr>
            <p:nvPr/>
          </p:nvGrpSpPr>
          <p:grpSpPr bwMode="auto">
            <a:xfrm flipH="1">
              <a:off x="2844" y="780"/>
              <a:ext cx="541" cy="595"/>
              <a:chOff x="3408" y="2448"/>
              <a:chExt cx="624" cy="768"/>
            </a:xfrm>
          </p:grpSpPr>
          <p:sp>
            <p:nvSpPr>
              <p:cNvPr id="20569" name="Oval 10"/>
              <p:cNvSpPr>
                <a:spLocks noChangeArrowheads="1"/>
              </p:cNvSpPr>
              <p:nvPr/>
            </p:nvSpPr>
            <p:spPr bwMode="auto">
              <a:xfrm>
                <a:off x="3408" y="2976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70" name="Oval 11"/>
              <p:cNvSpPr>
                <a:spLocks noChangeArrowheads="1"/>
              </p:cNvSpPr>
              <p:nvPr/>
            </p:nvSpPr>
            <p:spPr bwMode="auto">
              <a:xfrm>
                <a:off x="3408" y="2928"/>
                <a:ext cx="624" cy="192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71" name="Oval 12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72" name="Oval 13"/>
              <p:cNvSpPr>
                <a:spLocks noChangeArrowheads="1"/>
              </p:cNvSpPr>
              <p:nvPr/>
            </p:nvSpPr>
            <p:spPr bwMode="auto">
              <a:xfrm>
                <a:off x="3408" y="2832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73" name="Oval 14"/>
              <p:cNvSpPr>
                <a:spLocks noChangeArrowheads="1"/>
              </p:cNvSpPr>
              <p:nvPr/>
            </p:nvSpPr>
            <p:spPr bwMode="auto">
              <a:xfrm>
                <a:off x="3408" y="2736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74" name="Oval 15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75" name="Oval 16"/>
              <p:cNvSpPr>
                <a:spLocks noChangeArrowheads="1"/>
              </p:cNvSpPr>
              <p:nvPr/>
            </p:nvSpPr>
            <p:spPr bwMode="auto">
              <a:xfrm>
                <a:off x="3408" y="2640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76" name="Oval 17"/>
              <p:cNvSpPr>
                <a:spLocks noChangeArrowheads="1"/>
              </p:cNvSpPr>
              <p:nvPr/>
            </p:nvSpPr>
            <p:spPr bwMode="auto">
              <a:xfrm>
                <a:off x="3408" y="2592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77" name="Oval 18"/>
              <p:cNvSpPr>
                <a:spLocks noChangeArrowheads="1"/>
              </p:cNvSpPr>
              <p:nvPr/>
            </p:nvSpPr>
            <p:spPr bwMode="auto">
              <a:xfrm>
                <a:off x="3408" y="2544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78" name="Oval 19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79" name="Oval 20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80" name="Oval 21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558" name="Group 22"/>
            <p:cNvGrpSpPr>
              <a:grpSpLocks/>
            </p:cNvGrpSpPr>
            <p:nvPr/>
          </p:nvGrpSpPr>
          <p:grpSpPr bwMode="auto">
            <a:xfrm flipH="1">
              <a:off x="2762" y="706"/>
              <a:ext cx="708" cy="223"/>
              <a:chOff x="3360" y="3744"/>
              <a:chExt cx="768" cy="288"/>
            </a:xfrm>
          </p:grpSpPr>
          <p:sp>
            <p:nvSpPr>
              <p:cNvPr id="20567" name="Oval 23"/>
              <p:cNvSpPr>
                <a:spLocks noChangeArrowheads="1"/>
              </p:cNvSpPr>
              <p:nvPr/>
            </p:nvSpPr>
            <p:spPr bwMode="auto">
              <a:xfrm>
                <a:off x="3360" y="3840"/>
                <a:ext cx="768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E7500"/>
                  </a:gs>
                </a:gsLst>
                <a:lin ang="5400000" scaled="1"/>
              </a:gra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68" name="Oval 24"/>
              <p:cNvSpPr>
                <a:spLocks noChangeArrowheads="1"/>
              </p:cNvSpPr>
              <p:nvPr/>
            </p:nvSpPr>
            <p:spPr bwMode="auto">
              <a:xfrm>
                <a:off x="3360" y="3744"/>
                <a:ext cx="768" cy="24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E7500"/>
                  </a:gs>
                </a:gsLst>
                <a:lin ang="5400000" scaled="1"/>
              </a:gra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0559" name="Oval 25"/>
            <p:cNvSpPr>
              <a:spLocks noChangeArrowheads="1"/>
            </p:cNvSpPr>
            <p:nvPr/>
          </p:nvSpPr>
          <p:spPr bwMode="auto">
            <a:xfrm flipH="1">
              <a:off x="2928" y="749"/>
              <a:ext cx="415" cy="113"/>
            </a:xfrm>
            <a:prstGeom prst="ellipse">
              <a:avLst/>
            </a:prstGeom>
            <a:solidFill>
              <a:srgbClr val="333333"/>
            </a:solidFill>
            <a:ln w="12700" cap="sq">
              <a:solidFill>
                <a:schemeClr val="tx2"/>
              </a:solidFill>
              <a:round/>
              <a:headEnd type="none" w="lg" len="lg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0560" name="Text Box 26"/>
            <p:cNvSpPr txBox="1">
              <a:spLocks noChangeArrowheads="1"/>
            </p:cNvSpPr>
            <p:nvPr/>
          </p:nvSpPr>
          <p:spPr bwMode="auto">
            <a:xfrm flipH="1">
              <a:off x="2592" y="1056"/>
              <a:ext cx="4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lg" len="lg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zh-CN" b="1">
                  <a:solidFill>
                    <a:srgbClr val="171717"/>
                  </a:solidFill>
                  <a:latin typeface="Times New Roman" charset="0"/>
                  <a:sym typeface="Webdings" charset="0"/>
                </a:rPr>
                <a:t></a:t>
              </a:r>
              <a:endParaRPr kumimoji="0" lang="en-US" altLang="zh-CN" b="1">
                <a:solidFill>
                  <a:srgbClr val="171717"/>
                </a:solidFill>
                <a:latin typeface="Times New Roman" charset="0"/>
              </a:endParaRPr>
            </a:p>
          </p:txBody>
        </p:sp>
        <p:sp>
          <p:nvSpPr>
            <p:cNvPr id="20561" name="Text Box 27"/>
            <p:cNvSpPr txBox="1">
              <a:spLocks noChangeArrowheads="1"/>
            </p:cNvSpPr>
            <p:nvPr/>
          </p:nvSpPr>
          <p:spPr bwMode="auto">
            <a:xfrm flipH="1">
              <a:off x="1488" y="1200"/>
              <a:ext cx="7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b="1">
                  <a:solidFill>
                    <a:schemeClr val="accent2"/>
                  </a:solidFill>
                  <a:latin typeface="Times New Roman" charset="0"/>
                </a:rPr>
                <a:t>检流计</a:t>
              </a:r>
            </a:p>
          </p:txBody>
        </p:sp>
        <p:sp>
          <p:nvSpPr>
            <p:cNvPr id="20562" name="Freeform 28"/>
            <p:cNvSpPr>
              <a:spLocks/>
            </p:cNvSpPr>
            <p:nvPr/>
          </p:nvSpPr>
          <p:spPr bwMode="auto">
            <a:xfrm flipH="1">
              <a:off x="1008" y="480"/>
              <a:ext cx="2640" cy="1392"/>
            </a:xfrm>
            <a:custGeom>
              <a:avLst/>
              <a:gdLst>
                <a:gd name="T0" fmla="*/ 41 w 2840"/>
                <a:gd name="T1" fmla="*/ 35 h 1672"/>
                <a:gd name="T2" fmla="*/ 29 w 2840"/>
                <a:gd name="T3" fmla="*/ 38 h 1672"/>
                <a:gd name="T4" fmla="*/ 16 w 2840"/>
                <a:gd name="T5" fmla="*/ 56 h 1672"/>
                <a:gd name="T6" fmla="*/ 118 w 2840"/>
                <a:gd name="T7" fmla="*/ 61 h 1672"/>
                <a:gd name="T8" fmla="*/ 247 w 2840"/>
                <a:gd name="T9" fmla="*/ 59 h 1672"/>
                <a:gd name="T10" fmla="*/ 685 w 2840"/>
                <a:gd name="T11" fmla="*/ 57 h 1672"/>
                <a:gd name="T12" fmla="*/ 711 w 2840"/>
                <a:gd name="T13" fmla="*/ 39 h 1672"/>
                <a:gd name="T14" fmla="*/ 724 w 2840"/>
                <a:gd name="T15" fmla="*/ 6 h 1672"/>
                <a:gd name="T16" fmla="*/ 645 w 2840"/>
                <a:gd name="T17" fmla="*/ 2 h 1672"/>
                <a:gd name="T18" fmla="*/ 582 w 2840"/>
                <a:gd name="T19" fmla="*/ 6 h 1672"/>
                <a:gd name="T20" fmla="*/ 557 w 2840"/>
                <a:gd name="T21" fmla="*/ 12 h 1672"/>
                <a:gd name="T22" fmla="*/ 557 w 2840"/>
                <a:gd name="T23" fmla="*/ 15 h 16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40"/>
                <a:gd name="T37" fmla="*/ 0 h 1672"/>
                <a:gd name="T38" fmla="*/ 2840 w 2840"/>
                <a:gd name="T39" fmla="*/ 1672 h 16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40" h="1672">
                  <a:moveTo>
                    <a:pt x="152" y="936"/>
                  </a:moveTo>
                  <a:cubicBezTo>
                    <a:pt x="136" y="936"/>
                    <a:pt x="120" y="936"/>
                    <a:pt x="104" y="1032"/>
                  </a:cubicBezTo>
                  <a:cubicBezTo>
                    <a:pt x="88" y="1128"/>
                    <a:pt x="0" y="1408"/>
                    <a:pt x="56" y="1512"/>
                  </a:cubicBezTo>
                  <a:cubicBezTo>
                    <a:pt x="112" y="1616"/>
                    <a:pt x="296" y="1640"/>
                    <a:pt x="440" y="1656"/>
                  </a:cubicBezTo>
                  <a:cubicBezTo>
                    <a:pt x="584" y="1672"/>
                    <a:pt x="568" y="1624"/>
                    <a:pt x="920" y="1608"/>
                  </a:cubicBezTo>
                  <a:cubicBezTo>
                    <a:pt x="1272" y="1592"/>
                    <a:pt x="2264" y="1648"/>
                    <a:pt x="2552" y="1560"/>
                  </a:cubicBezTo>
                  <a:cubicBezTo>
                    <a:pt x="2840" y="1472"/>
                    <a:pt x="2624" y="1312"/>
                    <a:pt x="2648" y="1080"/>
                  </a:cubicBezTo>
                  <a:cubicBezTo>
                    <a:pt x="2672" y="848"/>
                    <a:pt x="2736" y="336"/>
                    <a:pt x="2696" y="168"/>
                  </a:cubicBezTo>
                  <a:cubicBezTo>
                    <a:pt x="2656" y="0"/>
                    <a:pt x="2496" y="72"/>
                    <a:pt x="2408" y="72"/>
                  </a:cubicBezTo>
                  <a:cubicBezTo>
                    <a:pt x="2320" y="72"/>
                    <a:pt x="2224" y="128"/>
                    <a:pt x="2168" y="168"/>
                  </a:cubicBezTo>
                  <a:cubicBezTo>
                    <a:pt x="2112" y="208"/>
                    <a:pt x="2088" y="272"/>
                    <a:pt x="2072" y="312"/>
                  </a:cubicBezTo>
                  <a:cubicBezTo>
                    <a:pt x="2056" y="352"/>
                    <a:pt x="2064" y="380"/>
                    <a:pt x="2072" y="408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3" name="Text Box 29"/>
            <p:cNvSpPr txBox="1">
              <a:spLocks noChangeArrowheads="1"/>
            </p:cNvSpPr>
            <p:nvPr/>
          </p:nvSpPr>
          <p:spPr bwMode="auto">
            <a:xfrm flipH="1">
              <a:off x="3360" y="1104"/>
              <a:ext cx="3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lg" len="lg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zh-CN" b="1">
                  <a:solidFill>
                    <a:srgbClr val="171717"/>
                  </a:solidFill>
                  <a:latin typeface="Times New Roman" charset="0"/>
                  <a:sym typeface="Webdings" charset="0"/>
                </a:rPr>
                <a:t></a:t>
              </a:r>
              <a:endParaRPr kumimoji="0" lang="en-US" altLang="zh-CN" b="1">
                <a:solidFill>
                  <a:srgbClr val="171717"/>
                </a:solidFill>
                <a:latin typeface="Times New Roman" charset="0"/>
              </a:endParaRPr>
            </a:p>
          </p:txBody>
        </p:sp>
        <p:grpSp>
          <p:nvGrpSpPr>
            <p:cNvPr id="20564" name="Group 30"/>
            <p:cNvGrpSpPr>
              <a:grpSpLocks/>
            </p:cNvGrpSpPr>
            <p:nvPr/>
          </p:nvGrpSpPr>
          <p:grpSpPr bwMode="auto">
            <a:xfrm flipH="1">
              <a:off x="1602" y="816"/>
              <a:ext cx="402" cy="391"/>
              <a:chOff x="3755" y="881"/>
              <a:chExt cx="388" cy="391"/>
            </a:xfrm>
          </p:grpSpPr>
          <p:sp>
            <p:nvSpPr>
              <p:cNvPr id="20565" name="AutoShape 31"/>
              <p:cNvSpPr>
                <a:spLocks noChangeArrowheads="1"/>
              </p:cNvSpPr>
              <p:nvPr/>
            </p:nvSpPr>
            <p:spPr bwMode="auto">
              <a:xfrm>
                <a:off x="3755" y="881"/>
                <a:ext cx="388" cy="391"/>
              </a:xfrm>
              <a:prstGeom prst="bevel">
                <a:avLst>
                  <a:gd name="adj" fmla="val 1250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66" name="Line 32"/>
              <p:cNvSpPr>
                <a:spLocks noChangeShapeType="1"/>
              </p:cNvSpPr>
              <p:nvPr/>
            </p:nvSpPr>
            <p:spPr bwMode="auto">
              <a:xfrm flipH="1">
                <a:off x="3885" y="968"/>
                <a:ext cx="172" cy="21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133850" y="3657600"/>
            <a:ext cx="3886200" cy="2209800"/>
            <a:chOff x="2592" y="2448"/>
            <a:chExt cx="2592" cy="1392"/>
          </a:xfrm>
        </p:grpSpPr>
        <p:grpSp>
          <p:nvGrpSpPr>
            <p:cNvPr id="20527" name="Group 34"/>
            <p:cNvGrpSpPr>
              <a:grpSpLocks/>
            </p:cNvGrpSpPr>
            <p:nvPr/>
          </p:nvGrpSpPr>
          <p:grpSpPr bwMode="auto">
            <a:xfrm>
              <a:off x="2646" y="3120"/>
              <a:ext cx="940" cy="335"/>
              <a:chOff x="3168" y="3600"/>
              <a:chExt cx="1104" cy="432"/>
            </a:xfrm>
          </p:grpSpPr>
          <p:sp>
            <p:nvSpPr>
              <p:cNvPr id="8265" name="Oval 35"/>
              <p:cNvSpPr>
                <a:spLocks noChangeArrowheads="1"/>
              </p:cNvSpPr>
              <p:nvPr/>
            </p:nvSpPr>
            <p:spPr bwMode="auto">
              <a:xfrm>
                <a:off x="3168" y="3648"/>
                <a:ext cx="1104" cy="384"/>
              </a:xfrm>
              <a:prstGeom prst="ellipse">
                <a:avLst/>
              </a:prstGeom>
              <a:gradFill rotWithShape="0">
                <a:gsLst>
                  <a:gs pos="0">
                    <a:srgbClr val="BE8C00"/>
                  </a:gs>
                  <a:gs pos="50000">
                    <a:srgbClr val="FFFFFF"/>
                  </a:gs>
                  <a:gs pos="100000">
                    <a:srgbClr val="BE8C00"/>
                  </a:gs>
                </a:gsLst>
                <a:lin ang="5400000" scaled="1"/>
              </a:gra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0554" name="Oval 36"/>
              <p:cNvSpPr>
                <a:spLocks noChangeArrowheads="1"/>
              </p:cNvSpPr>
              <p:nvPr/>
            </p:nvSpPr>
            <p:spPr bwMode="auto">
              <a:xfrm>
                <a:off x="3168" y="3600"/>
                <a:ext cx="1104" cy="384"/>
              </a:xfrm>
              <a:prstGeom prst="ellipse">
                <a:avLst/>
              </a:prstGeom>
              <a:gradFill rotWithShape="0">
                <a:gsLst>
                  <a:gs pos="0">
                    <a:srgbClr val="BE8C00"/>
                  </a:gs>
                  <a:gs pos="50000">
                    <a:srgbClr val="FFFFFF"/>
                  </a:gs>
                  <a:gs pos="100000">
                    <a:srgbClr val="BE8C00"/>
                  </a:gs>
                </a:gsLst>
                <a:lin ang="5400000" scaled="1"/>
              </a:gra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528" name="Group 37"/>
            <p:cNvGrpSpPr>
              <a:grpSpLocks/>
            </p:cNvGrpSpPr>
            <p:nvPr/>
          </p:nvGrpSpPr>
          <p:grpSpPr bwMode="auto">
            <a:xfrm>
              <a:off x="2850" y="2748"/>
              <a:ext cx="532" cy="595"/>
              <a:chOff x="3408" y="2448"/>
              <a:chExt cx="624" cy="768"/>
            </a:xfrm>
          </p:grpSpPr>
          <p:sp>
            <p:nvSpPr>
              <p:cNvPr id="20541" name="Oval 38"/>
              <p:cNvSpPr>
                <a:spLocks noChangeArrowheads="1"/>
              </p:cNvSpPr>
              <p:nvPr/>
            </p:nvSpPr>
            <p:spPr bwMode="auto">
              <a:xfrm>
                <a:off x="3408" y="2976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42" name="Oval 39"/>
              <p:cNvSpPr>
                <a:spLocks noChangeArrowheads="1"/>
              </p:cNvSpPr>
              <p:nvPr/>
            </p:nvSpPr>
            <p:spPr bwMode="auto">
              <a:xfrm>
                <a:off x="3408" y="2928"/>
                <a:ext cx="624" cy="192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43" name="Oval 40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44" name="Oval 41"/>
              <p:cNvSpPr>
                <a:spLocks noChangeArrowheads="1"/>
              </p:cNvSpPr>
              <p:nvPr/>
            </p:nvSpPr>
            <p:spPr bwMode="auto">
              <a:xfrm>
                <a:off x="3408" y="2832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45" name="Oval 42"/>
              <p:cNvSpPr>
                <a:spLocks noChangeArrowheads="1"/>
              </p:cNvSpPr>
              <p:nvPr/>
            </p:nvSpPr>
            <p:spPr bwMode="auto">
              <a:xfrm>
                <a:off x="3408" y="2736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46" name="Oval 43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47" name="Oval 44"/>
              <p:cNvSpPr>
                <a:spLocks noChangeArrowheads="1"/>
              </p:cNvSpPr>
              <p:nvPr/>
            </p:nvSpPr>
            <p:spPr bwMode="auto">
              <a:xfrm>
                <a:off x="3408" y="2640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48" name="Oval 45"/>
              <p:cNvSpPr>
                <a:spLocks noChangeArrowheads="1"/>
              </p:cNvSpPr>
              <p:nvPr/>
            </p:nvSpPr>
            <p:spPr bwMode="auto">
              <a:xfrm>
                <a:off x="3408" y="2592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49" name="Oval 46"/>
              <p:cNvSpPr>
                <a:spLocks noChangeArrowheads="1"/>
              </p:cNvSpPr>
              <p:nvPr/>
            </p:nvSpPr>
            <p:spPr bwMode="auto">
              <a:xfrm>
                <a:off x="3408" y="2544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50" name="Oval 47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51" name="Oval 48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52" name="Oval 49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624" cy="240"/>
              </a:xfrm>
              <a:prstGeom prst="ellipse">
                <a:avLst/>
              </a:prstGeom>
              <a:solidFill>
                <a:srgbClr val="FFCC00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529" name="Group 50"/>
            <p:cNvGrpSpPr>
              <a:grpSpLocks/>
            </p:cNvGrpSpPr>
            <p:nvPr/>
          </p:nvGrpSpPr>
          <p:grpSpPr bwMode="auto">
            <a:xfrm>
              <a:off x="2767" y="2674"/>
              <a:ext cx="695" cy="223"/>
              <a:chOff x="3360" y="3744"/>
              <a:chExt cx="768" cy="288"/>
            </a:xfrm>
          </p:grpSpPr>
          <p:sp>
            <p:nvSpPr>
              <p:cNvPr id="20539" name="Oval 51"/>
              <p:cNvSpPr>
                <a:spLocks noChangeArrowheads="1"/>
              </p:cNvSpPr>
              <p:nvPr/>
            </p:nvSpPr>
            <p:spPr bwMode="auto">
              <a:xfrm>
                <a:off x="3360" y="3840"/>
                <a:ext cx="768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E7500"/>
                  </a:gs>
                </a:gsLst>
                <a:lin ang="5400000" scaled="1"/>
              </a:gra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40" name="Oval 52"/>
              <p:cNvSpPr>
                <a:spLocks noChangeArrowheads="1"/>
              </p:cNvSpPr>
              <p:nvPr/>
            </p:nvSpPr>
            <p:spPr bwMode="auto">
              <a:xfrm>
                <a:off x="3360" y="3744"/>
                <a:ext cx="768" cy="24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E7500"/>
                  </a:gs>
                </a:gsLst>
                <a:lin ang="5400000" scaled="1"/>
              </a:gra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0530" name="Oval 53"/>
            <p:cNvSpPr>
              <a:spLocks noChangeArrowheads="1"/>
            </p:cNvSpPr>
            <p:nvPr/>
          </p:nvSpPr>
          <p:spPr bwMode="auto">
            <a:xfrm>
              <a:off x="2892" y="2717"/>
              <a:ext cx="407" cy="113"/>
            </a:xfrm>
            <a:prstGeom prst="ellipse">
              <a:avLst/>
            </a:prstGeom>
            <a:solidFill>
              <a:srgbClr val="333333"/>
            </a:solidFill>
            <a:ln w="12700" cap="sq">
              <a:solidFill>
                <a:schemeClr val="tx2"/>
              </a:solidFill>
              <a:round/>
              <a:headEnd type="none" w="lg" len="lg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0531" name="Text Box 54"/>
            <p:cNvSpPr txBox="1">
              <a:spLocks noChangeArrowheads="1"/>
            </p:cNvSpPr>
            <p:nvPr/>
          </p:nvSpPr>
          <p:spPr bwMode="auto">
            <a:xfrm>
              <a:off x="3339" y="3057"/>
              <a:ext cx="4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lg" len="lg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zh-CN" b="1">
                  <a:solidFill>
                    <a:srgbClr val="171717"/>
                  </a:solidFill>
                  <a:latin typeface="Times New Roman" charset="0"/>
                  <a:sym typeface="Webdings" charset="0"/>
                </a:rPr>
                <a:t></a:t>
              </a:r>
              <a:endParaRPr kumimoji="0" lang="en-US" altLang="zh-CN" b="1">
                <a:solidFill>
                  <a:srgbClr val="171717"/>
                </a:solidFill>
                <a:latin typeface="Times New Roman" charset="0"/>
              </a:endParaRPr>
            </a:p>
          </p:txBody>
        </p:sp>
        <p:sp>
          <p:nvSpPr>
            <p:cNvPr id="20532" name="Text Box 55"/>
            <p:cNvSpPr txBox="1">
              <a:spLocks noChangeArrowheads="1"/>
            </p:cNvSpPr>
            <p:nvPr/>
          </p:nvSpPr>
          <p:spPr bwMode="auto">
            <a:xfrm>
              <a:off x="4086" y="3144"/>
              <a:ext cx="7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b="1">
                  <a:solidFill>
                    <a:schemeClr val="accent2"/>
                  </a:solidFill>
                  <a:latin typeface="Times New Roman" charset="0"/>
                </a:rPr>
                <a:t>检流计</a:t>
              </a:r>
            </a:p>
          </p:txBody>
        </p:sp>
        <p:sp>
          <p:nvSpPr>
            <p:cNvPr id="20533" name="Freeform 56"/>
            <p:cNvSpPr>
              <a:spLocks/>
            </p:cNvSpPr>
            <p:nvPr/>
          </p:nvSpPr>
          <p:spPr bwMode="auto">
            <a:xfrm>
              <a:off x="3470" y="2523"/>
              <a:ext cx="923" cy="677"/>
            </a:xfrm>
            <a:custGeom>
              <a:avLst/>
              <a:gdLst>
                <a:gd name="T0" fmla="*/ 0 w 1008"/>
                <a:gd name="T1" fmla="*/ 10 h 864"/>
                <a:gd name="T2" fmla="*/ 20 w 1008"/>
                <a:gd name="T3" fmla="*/ 8 h 864"/>
                <a:gd name="T4" fmla="*/ 39 w 1008"/>
                <a:gd name="T5" fmla="*/ 5 h 864"/>
                <a:gd name="T6" fmla="*/ 137 w 1008"/>
                <a:gd name="T7" fmla="*/ 2 h 864"/>
                <a:gd name="T8" fmla="*/ 195 w 1008"/>
                <a:gd name="T9" fmla="*/ 2 h 864"/>
                <a:gd name="T10" fmla="*/ 195 w 1008"/>
                <a:gd name="T11" fmla="*/ 4 h 8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8"/>
                <a:gd name="T19" fmla="*/ 0 h 864"/>
                <a:gd name="T20" fmla="*/ 1008 w 1008"/>
                <a:gd name="T21" fmla="*/ 864 h 8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8" h="864">
                  <a:moveTo>
                    <a:pt x="0" y="864"/>
                  </a:moveTo>
                  <a:cubicBezTo>
                    <a:pt x="32" y="780"/>
                    <a:pt x="64" y="696"/>
                    <a:pt x="96" y="624"/>
                  </a:cubicBezTo>
                  <a:cubicBezTo>
                    <a:pt x="128" y="552"/>
                    <a:pt x="96" y="528"/>
                    <a:pt x="192" y="432"/>
                  </a:cubicBezTo>
                  <a:cubicBezTo>
                    <a:pt x="288" y="336"/>
                    <a:pt x="544" y="96"/>
                    <a:pt x="672" y="48"/>
                  </a:cubicBezTo>
                  <a:cubicBezTo>
                    <a:pt x="800" y="0"/>
                    <a:pt x="912" y="96"/>
                    <a:pt x="960" y="144"/>
                  </a:cubicBezTo>
                  <a:cubicBezTo>
                    <a:pt x="1008" y="192"/>
                    <a:pt x="984" y="264"/>
                    <a:pt x="960" y="336"/>
                  </a:cubicBezTo>
                </a:path>
              </a:pathLst>
            </a:custGeom>
            <a:noFill/>
            <a:ln w="12700" cap="flat" cmpd="sng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Freeform 57"/>
            <p:cNvSpPr>
              <a:spLocks/>
            </p:cNvSpPr>
            <p:nvPr/>
          </p:nvSpPr>
          <p:spPr bwMode="auto">
            <a:xfrm>
              <a:off x="2592" y="2448"/>
              <a:ext cx="2592" cy="1392"/>
            </a:xfrm>
            <a:custGeom>
              <a:avLst/>
              <a:gdLst>
                <a:gd name="T0" fmla="*/ 30 w 2840"/>
                <a:gd name="T1" fmla="*/ 35 h 1672"/>
                <a:gd name="T2" fmla="*/ 20 w 2840"/>
                <a:gd name="T3" fmla="*/ 38 h 1672"/>
                <a:gd name="T4" fmla="*/ 12 w 2840"/>
                <a:gd name="T5" fmla="*/ 56 h 1672"/>
                <a:gd name="T6" fmla="*/ 85 w 2840"/>
                <a:gd name="T7" fmla="*/ 61 h 1672"/>
                <a:gd name="T8" fmla="*/ 178 w 2840"/>
                <a:gd name="T9" fmla="*/ 59 h 1672"/>
                <a:gd name="T10" fmla="*/ 492 w 2840"/>
                <a:gd name="T11" fmla="*/ 57 h 1672"/>
                <a:gd name="T12" fmla="*/ 511 w 2840"/>
                <a:gd name="T13" fmla="*/ 39 h 1672"/>
                <a:gd name="T14" fmla="*/ 520 w 2840"/>
                <a:gd name="T15" fmla="*/ 6 h 1672"/>
                <a:gd name="T16" fmla="*/ 465 w 2840"/>
                <a:gd name="T17" fmla="*/ 2 h 1672"/>
                <a:gd name="T18" fmla="*/ 419 w 2840"/>
                <a:gd name="T19" fmla="*/ 6 h 1672"/>
                <a:gd name="T20" fmla="*/ 401 w 2840"/>
                <a:gd name="T21" fmla="*/ 12 h 1672"/>
                <a:gd name="T22" fmla="*/ 401 w 2840"/>
                <a:gd name="T23" fmla="*/ 15 h 16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40"/>
                <a:gd name="T37" fmla="*/ 0 h 1672"/>
                <a:gd name="T38" fmla="*/ 2840 w 2840"/>
                <a:gd name="T39" fmla="*/ 1672 h 16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40" h="1672">
                  <a:moveTo>
                    <a:pt x="152" y="936"/>
                  </a:moveTo>
                  <a:cubicBezTo>
                    <a:pt x="136" y="936"/>
                    <a:pt x="120" y="936"/>
                    <a:pt x="104" y="1032"/>
                  </a:cubicBezTo>
                  <a:cubicBezTo>
                    <a:pt x="88" y="1128"/>
                    <a:pt x="0" y="1408"/>
                    <a:pt x="56" y="1512"/>
                  </a:cubicBezTo>
                  <a:cubicBezTo>
                    <a:pt x="112" y="1616"/>
                    <a:pt x="296" y="1640"/>
                    <a:pt x="440" y="1656"/>
                  </a:cubicBezTo>
                  <a:cubicBezTo>
                    <a:pt x="584" y="1672"/>
                    <a:pt x="568" y="1624"/>
                    <a:pt x="920" y="1608"/>
                  </a:cubicBezTo>
                  <a:cubicBezTo>
                    <a:pt x="1272" y="1592"/>
                    <a:pt x="2264" y="1648"/>
                    <a:pt x="2552" y="1560"/>
                  </a:cubicBezTo>
                  <a:cubicBezTo>
                    <a:pt x="2840" y="1472"/>
                    <a:pt x="2624" y="1312"/>
                    <a:pt x="2648" y="1080"/>
                  </a:cubicBezTo>
                  <a:cubicBezTo>
                    <a:pt x="2672" y="848"/>
                    <a:pt x="2736" y="336"/>
                    <a:pt x="2696" y="168"/>
                  </a:cubicBezTo>
                  <a:cubicBezTo>
                    <a:pt x="2656" y="0"/>
                    <a:pt x="2496" y="72"/>
                    <a:pt x="2408" y="72"/>
                  </a:cubicBezTo>
                  <a:cubicBezTo>
                    <a:pt x="2320" y="72"/>
                    <a:pt x="2224" y="128"/>
                    <a:pt x="2168" y="168"/>
                  </a:cubicBezTo>
                  <a:cubicBezTo>
                    <a:pt x="2112" y="208"/>
                    <a:pt x="2088" y="272"/>
                    <a:pt x="2072" y="312"/>
                  </a:cubicBezTo>
                  <a:cubicBezTo>
                    <a:pt x="2056" y="352"/>
                    <a:pt x="2064" y="380"/>
                    <a:pt x="2072" y="408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Text Box 58"/>
            <p:cNvSpPr txBox="1">
              <a:spLocks noChangeArrowheads="1"/>
            </p:cNvSpPr>
            <p:nvPr/>
          </p:nvSpPr>
          <p:spPr bwMode="auto">
            <a:xfrm>
              <a:off x="2592" y="3088"/>
              <a:ext cx="3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lg" len="lg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zh-CN" b="1">
                  <a:solidFill>
                    <a:srgbClr val="171717"/>
                  </a:solidFill>
                  <a:latin typeface="Times New Roman" charset="0"/>
                  <a:sym typeface="Webdings" charset="0"/>
                </a:rPr>
                <a:t></a:t>
              </a:r>
              <a:endParaRPr kumimoji="0" lang="en-US" altLang="zh-CN" b="1">
                <a:solidFill>
                  <a:srgbClr val="171717"/>
                </a:solidFill>
                <a:latin typeface="Times New Roman" charset="0"/>
              </a:endParaRPr>
            </a:p>
          </p:txBody>
        </p:sp>
        <p:grpSp>
          <p:nvGrpSpPr>
            <p:cNvPr id="20536" name="Group 59"/>
            <p:cNvGrpSpPr>
              <a:grpSpLocks/>
            </p:cNvGrpSpPr>
            <p:nvPr/>
          </p:nvGrpSpPr>
          <p:grpSpPr bwMode="auto">
            <a:xfrm>
              <a:off x="4206" y="2784"/>
              <a:ext cx="395" cy="391"/>
              <a:chOff x="3755" y="881"/>
              <a:chExt cx="388" cy="391"/>
            </a:xfrm>
          </p:grpSpPr>
          <p:sp>
            <p:nvSpPr>
              <p:cNvPr id="20537" name="AutoShape 60"/>
              <p:cNvSpPr>
                <a:spLocks noChangeArrowheads="1"/>
              </p:cNvSpPr>
              <p:nvPr/>
            </p:nvSpPr>
            <p:spPr bwMode="auto">
              <a:xfrm>
                <a:off x="3755" y="881"/>
                <a:ext cx="388" cy="391"/>
              </a:xfrm>
              <a:prstGeom prst="bevel">
                <a:avLst>
                  <a:gd name="adj" fmla="val 1250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0538" name="Line 61"/>
              <p:cNvSpPr>
                <a:spLocks noChangeShapeType="1"/>
              </p:cNvSpPr>
              <p:nvPr/>
            </p:nvSpPr>
            <p:spPr bwMode="auto">
              <a:xfrm flipH="1">
                <a:off x="3885" y="968"/>
                <a:ext cx="172" cy="21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1009650" y="3429000"/>
            <a:ext cx="5105400" cy="2652713"/>
            <a:chOff x="768" y="2112"/>
            <a:chExt cx="3360" cy="1671"/>
          </a:xfrm>
        </p:grpSpPr>
        <p:grpSp>
          <p:nvGrpSpPr>
            <p:cNvPr id="20494" name="Group 63"/>
            <p:cNvGrpSpPr>
              <a:grpSpLocks/>
            </p:cNvGrpSpPr>
            <p:nvPr/>
          </p:nvGrpSpPr>
          <p:grpSpPr bwMode="auto">
            <a:xfrm>
              <a:off x="768" y="2112"/>
              <a:ext cx="3360" cy="1671"/>
              <a:chOff x="480" y="2304"/>
              <a:chExt cx="3360" cy="1671"/>
            </a:xfrm>
          </p:grpSpPr>
          <p:sp>
            <p:nvSpPr>
              <p:cNvPr id="20496" name="Freeform 64"/>
              <p:cNvSpPr>
                <a:spLocks/>
              </p:cNvSpPr>
              <p:nvPr/>
            </p:nvSpPr>
            <p:spPr bwMode="auto">
              <a:xfrm>
                <a:off x="816" y="2400"/>
                <a:ext cx="3024" cy="1392"/>
              </a:xfrm>
              <a:custGeom>
                <a:avLst/>
                <a:gdLst>
                  <a:gd name="T0" fmla="*/ 32 w 3024"/>
                  <a:gd name="T1" fmla="*/ 1808 h 1336"/>
                  <a:gd name="T2" fmla="*/ 32 w 3024"/>
                  <a:gd name="T3" fmla="*/ 1508 h 1336"/>
                  <a:gd name="T4" fmla="*/ 224 w 3024"/>
                  <a:gd name="T5" fmla="*/ 1408 h 1336"/>
                  <a:gd name="T6" fmla="*/ 848 w 3024"/>
                  <a:gd name="T7" fmla="*/ 2110 h 1336"/>
                  <a:gd name="T8" fmla="*/ 1184 w 3024"/>
                  <a:gd name="T9" fmla="*/ 2614 h 1336"/>
                  <a:gd name="T10" fmla="*/ 1760 w 3024"/>
                  <a:gd name="T11" fmla="*/ 1006 h 1336"/>
                  <a:gd name="T12" fmla="*/ 2912 w 3024"/>
                  <a:gd name="T13" fmla="*/ 201 h 1336"/>
                  <a:gd name="T14" fmla="*/ 2432 w 3024"/>
                  <a:gd name="T15" fmla="*/ 0 h 1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4"/>
                  <a:gd name="T25" fmla="*/ 0 h 1336"/>
                  <a:gd name="T26" fmla="*/ 3024 w 3024"/>
                  <a:gd name="T27" fmla="*/ 1336 h 1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4" h="1336">
                    <a:moveTo>
                      <a:pt x="32" y="864"/>
                    </a:moveTo>
                    <a:cubicBezTo>
                      <a:pt x="16" y="808"/>
                      <a:pt x="0" y="752"/>
                      <a:pt x="32" y="720"/>
                    </a:cubicBezTo>
                    <a:cubicBezTo>
                      <a:pt x="64" y="688"/>
                      <a:pt x="88" y="624"/>
                      <a:pt x="224" y="672"/>
                    </a:cubicBezTo>
                    <a:cubicBezTo>
                      <a:pt x="360" y="720"/>
                      <a:pt x="688" y="912"/>
                      <a:pt x="848" y="1008"/>
                    </a:cubicBezTo>
                    <a:cubicBezTo>
                      <a:pt x="1008" y="1104"/>
                      <a:pt x="1032" y="1336"/>
                      <a:pt x="1184" y="1248"/>
                    </a:cubicBezTo>
                    <a:cubicBezTo>
                      <a:pt x="1336" y="1160"/>
                      <a:pt x="1472" y="672"/>
                      <a:pt x="1760" y="480"/>
                    </a:cubicBezTo>
                    <a:cubicBezTo>
                      <a:pt x="2048" y="288"/>
                      <a:pt x="2800" y="176"/>
                      <a:pt x="2912" y="96"/>
                    </a:cubicBezTo>
                    <a:cubicBezTo>
                      <a:pt x="3024" y="16"/>
                      <a:pt x="2728" y="8"/>
                      <a:pt x="2432" y="0"/>
                    </a:cubicBezTo>
                  </a:path>
                </a:pathLst>
              </a:custGeom>
              <a:noFill/>
              <a:ln w="15875" cap="flat" cmpd="sng">
                <a:solidFill>
                  <a:srgbClr val="336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497" name="Group 65"/>
              <p:cNvGrpSpPr>
                <a:grpSpLocks/>
              </p:cNvGrpSpPr>
              <p:nvPr/>
            </p:nvGrpSpPr>
            <p:grpSpPr bwMode="auto">
              <a:xfrm>
                <a:off x="480" y="2304"/>
                <a:ext cx="3087" cy="1671"/>
                <a:chOff x="480" y="2304"/>
                <a:chExt cx="3087" cy="1671"/>
              </a:xfrm>
            </p:grpSpPr>
            <p:sp>
              <p:nvSpPr>
                <p:cNvPr id="20498" name="Freeform 66"/>
                <p:cNvSpPr>
                  <a:spLocks/>
                </p:cNvSpPr>
                <p:nvPr/>
              </p:nvSpPr>
              <p:spPr bwMode="auto">
                <a:xfrm>
                  <a:off x="672" y="2304"/>
                  <a:ext cx="2320" cy="1056"/>
                </a:xfrm>
                <a:custGeom>
                  <a:avLst/>
                  <a:gdLst>
                    <a:gd name="T0" fmla="*/ 64 w 2320"/>
                    <a:gd name="T1" fmla="*/ 5343 h 960"/>
                    <a:gd name="T2" fmla="*/ 112 w 2320"/>
                    <a:gd name="T3" fmla="*/ 3735 h 960"/>
                    <a:gd name="T4" fmla="*/ 736 w 2320"/>
                    <a:gd name="T5" fmla="*/ 3472 h 960"/>
                    <a:gd name="T6" fmla="*/ 1840 w 2320"/>
                    <a:gd name="T7" fmla="*/ 2129 h 960"/>
                    <a:gd name="T8" fmla="*/ 2080 w 2320"/>
                    <a:gd name="T9" fmla="*/ 266 h 960"/>
                    <a:gd name="T10" fmla="*/ 2272 w 2320"/>
                    <a:gd name="T11" fmla="*/ 542 h 960"/>
                    <a:gd name="T12" fmla="*/ 2320 w 2320"/>
                    <a:gd name="T13" fmla="*/ 799 h 96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20"/>
                    <a:gd name="T22" fmla="*/ 0 h 960"/>
                    <a:gd name="T23" fmla="*/ 2320 w 2320"/>
                    <a:gd name="T24" fmla="*/ 960 h 96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20" h="960">
                      <a:moveTo>
                        <a:pt x="64" y="960"/>
                      </a:moveTo>
                      <a:cubicBezTo>
                        <a:pt x="32" y="844"/>
                        <a:pt x="0" y="728"/>
                        <a:pt x="112" y="672"/>
                      </a:cubicBezTo>
                      <a:cubicBezTo>
                        <a:pt x="224" y="616"/>
                        <a:pt x="448" y="672"/>
                        <a:pt x="736" y="624"/>
                      </a:cubicBezTo>
                      <a:cubicBezTo>
                        <a:pt x="1024" y="576"/>
                        <a:pt x="1616" y="480"/>
                        <a:pt x="1840" y="384"/>
                      </a:cubicBezTo>
                      <a:cubicBezTo>
                        <a:pt x="2064" y="288"/>
                        <a:pt x="2008" y="96"/>
                        <a:pt x="2080" y="48"/>
                      </a:cubicBezTo>
                      <a:cubicBezTo>
                        <a:pt x="2152" y="0"/>
                        <a:pt x="2232" y="80"/>
                        <a:pt x="2272" y="96"/>
                      </a:cubicBezTo>
                      <a:cubicBezTo>
                        <a:pt x="2312" y="112"/>
                        <a:pt x="2312" y="144"/>
                        <a:pt x="2320" y="144"/>
                      </a:cubicBezTo>
                    </a:path>
                  </a:pathLst>
                </a:custGeom>
                <a:noFill/>
                <a:ln w="1587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499" name="Group 67"/>
                <p:cNvGrpSpPr>
                  <a:grpSpLocks/>
                </p:cNvGrpSpPr>
                <p:nvPr/>
              </p:nvGrpSpPr>
              <p:grpSpPr bwMode="auto">
                <a:xfrm>
                  <a:off x="2784" y="2304"/>
                  <a:ext cx="783" cy="522"/>
                  <a:chOff x="4320" y="2112"/>
                  <a:chExt cx="783" cy="522"/>
                </a:xfrm>
              </p:grpSpPr>
              <p:grpSp>
                <p:nvGrpSpPr>
                  <p:cNvPr id="2050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4467" y="2159"/>
                    <a:ext cx="248" cy="475"/>
                    <a:chOff x="1248" y="2880"/>
                    <a:chExt cx="624" cy="480"/>
                  </a:xfrm>
                </p:grpSpPr>
                <p:grpSp>
                  <p:nvGrpSpPr>
                    <p:cNvPr id="20509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48" y="3024"/>
                      <a:ext cx="624" cy="336"/>
                      <a:chOff x="1632" y="3024"/>
                      <a:chExt cx="480" cy="480"/>
                    </a:xfrm>
                  </p:grpSpPr>
                  <p:sp>
                    <p:nvSpPr>
                      <p:cNvPr id="20519" name="Oval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312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520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264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521" name="Oval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216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522" name="Oval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68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523" name="Oval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20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524" name="Oval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024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525" name="Oval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024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526" name="Oval 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072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20510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48" y="2880"/>
                      <a:ext cx="624" cy="336"/>
                      <a:chOff x="1632" y="3024"/>
                      <a:chExt cx="480" cy="480"/>
                    </a:xfrm>
                  </p:grpSpPr>
                  <p:sp>
                    <p:nvSpPr>
                      <p:cNvPr id="20511" name="Oval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312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512" name="Oval 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264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513" name="Oval 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216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514" name="Oval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68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515" name="Oval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20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516" name="Oval 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024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517" name="Oval 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024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518" name="Oval 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072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0503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4368" y="2112"/>
                    <a:ext cx="446" cy="237"/>
                    <a:chOff x="2256" y="3600"/>
                    <a:chExt cx="528" cy="192"/>
                  </a:xfrm>
                </p:grpSpPr>
                <p:sp>
                  <p:nvSpPr>
                    <p:cNvPr id="20507" name="Oval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3648"/>
                      <a:ext cx="528" cy="144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8461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n w="15875" cap="sq">
                      <a:solidFill>
                        <a:schemeClr val="tx2"/>
                      </a:solidFill>
                      <a:round/>
                      <a:headEnd type="none" w="lg" len="lg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08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3600"/>
                      <a:ext cx="528" cy="144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8461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n w="15875" cap="sq">
                      <a:solidFill>
                        <a:schemeClr val="tx2"/>
                      </a:solidFill>
                      <a:round/>
                      <a:headEnd type="none" w="lg" len="lg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20504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4502" y="2159"/>
                    <a:ext cx="178" cy="95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5875" cap="sq">
                        <a:solidFill>
                          <a:srgbClr val="000000"/>
                        </a:solidFill>
                        <a:round/>
                        <a:headEnd type="none" w="lg" len="lg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505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2112"/>
                    <a:ext cx="447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5875" cap="sq">
                        <a:solidFill>
                          <a:srgbClr val="000000"/>
                        </a:solidFill>
                        <a:miter lim="800000"/>
                        <a:headEnd type="none" w="lg" len="lg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  <a:cs typeface="宋体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r>
                      <a:rPr kumimoji="0" lang="en-US" altLang="zh-CN" sz="1200" b="1">
                        <a:solidFill>
                          <a:srgbClr val="FF0000"/>
                        </a:solidFill>
                        <a:latin typeface="Times New Roman" charset="0"/>
                        <a:sym typeface="Webdings" charset="0"/>
                      </a:rPr>
                      <a:t></a:t>
                    </a:r>
                    <a:endParaRPr kumimoji="0" lang="en-US" altLang="zh-CN" sz="1200" b="1">
                      <a:solidFill>
                        <a:srgbClr val="FF0000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20506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112"/>
                    <a:ext cx="447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5875" cap="sq">
                        <a:solidFill>
                          <a:srgbClr val="000000"/>
                        </a:solidFill>
                        <a:miter lim="800000"/>
                        <a:headEnd type="none" w="lg" len="lg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  <a:cs typeface="宋体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r>
                      <a:rPr kumimoji="0" lang="en-US" altLang="zh-CN" sz="1200" b="1">
                        <a:solidFill>
                          <a:srgbClr val="0166FB"/>
                        </a:solidFill>
                        <a:latin typeface="Times New Roman" charset="0"/>
                        <a:sym typeface="Webdings" charset="0"/>
                      </a:rPr>
                      <a:t></a:t>
                    </a:r>
                    <a:endParaRPr kumimoji="0" lang="en-US" altLang="zh-CN" sz="1200" b="1">
                      <a:solidFill>
                        <a:srgbClr val="0166FB"/>
                      </a:solidFill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20500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80" y="3648"/>
                  <a:ext cx="77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 cap="sq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r>
                    <a:rPr kumimoji="0" lang="zh-CN" altLang="en-US" sz="2800" b="1">
                      <a:solidFill>
                        <a:schemeClr val="accent2"/>
                      </a:solidFill>
                      <a:latin typeface="Times New Roman" charset="0"/>
                      <a:ea typeface="楷体_GB2312" charset="0"/>
                      <a:cs typeface="楷体_GB2312" charset="0"/>
                    </a:rPr>
                    <a:t>电源</a:t>
                  </a:r>
                </a:p>
              </p:txBody>
            </p:sp>
            <p:sp>
              <p:nvSpPr>
                <p:cNvPr id="99422" name="AutoShape 94"/>
                <p:cNvSpPr>
                  <a:spLocks noChangeArrowheads="1"/>
                </p:cNvSpPr>
                <p:nvPr/>
              </p:nvSpPr>
              <p:spPr bwMode="auto">
                <a:xfrm>
                  <a:off x="624" y="3216"/>
                  <a:ext cx="288" cy="432"/>
                </a:xfrm>
                <a:prstGeom prst="can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chemeClr val="bg1"/>
                    </a:gs>
                    <a:gs pos="50000">
                      <a:srgbClr val="99CC00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20495" name="AutoShape 95"/>
            <p:cNvSpPr>
              <a:spLocks noChangeArrowheads="1"/>
            </p:cNvSpPr>
            <p:nvPr/>
          </p:nvSpPr>
          <p:spPr bwMode="auto">
            <a:xfrm>
              <a:off x="3648" y="2112"/>
              <a:ext cx="48" cy="384"/>
            </a:xfrm>
            <a:prstGeom prst="downArrow">
              <a:avLst>
                <a:gd name="adj1" fmla="val 50000"/>
                <a:gd name="adj2" fmla="val 20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4667250" y="152400"/>
            <a:ext cx="914400" cy="960438"/>
            <a:chOff x="3408" y="192"/>
            <a:chExt cx="576" cy="605"/>
          </a:xfrm>
        </p:grpSpPr>
        <p:grpSp>
          <p:nvGrpSpPr>
            <p:cNvPr id="20488" name="Group 97"/>
            <p:cNvGrpSpPr>
              <a:grpSpLocks/>
            </p:cNvGrpSpPr>
            <p:nvPr/>
          </p:nvGrpSpPr>
          <p:grpSpPr bwMode="auto">
            <a:xfrm>
              <a:off x="3408" y="192"/>
              <a:ext cx="575" cy="585"/>
              <a:chOff x="3073" y="144"/>
              <a:chExt cx="575" cy="633"/>
            </a:xfrm>
          </p:grpSpPr>
          <p:sp>
            <p:nvSpPr>
              <p:cNvPr id="20490" name="AutoShape 98"/>
              <p:cNvSpPr>
                <a:spLocks noChangeArrowheads="1"/>
              </p:cNvSpPr>
              <p:nvPr/>
            </p:nvSpPr>
            <p:spPr bwMode="auto">
              <a:xfrm>
                <a:off x="3073" y="153"/>
                <a:ext cx="48" cy="384"/>
              </a:xfrm>
              <a:prstGeom prst="downArrow">
                <a:avLst>
                  <a:gd name="adj1" fmla="val 50000"/>
                  <a:gd name="adj2" fmla="val 200000"/>
                </a:avLst>
              </a:prstGeom>
              <a:solidFill>
                <a:srgbClr val="FF0000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grpSp>
            <p:nvGrpSpPr>
              <p:cNvPr id="20491" name="Group 99"/>
              <p:cNvGrpSpPr>
                <a:grpSpLocks/>
              </p:cNvGrpSpPr>
              <p:nvPr/>
            </p:nvGrpSpPr>
            <p:grpSpPr bwMode="auto">
              <a:xfrm>
                <a:off x="3217" y="144"/>
                <a:ext cx="431" cy="633"/>
                <a:chOff x="3217" y="144"/>
                <a:chExt cx="431" cy="633"/>
              </a:xfrm>
            </p:grpSpPr>
            <p:sp>
              <p:nvSpPr>
                <p:cNvPr id="20492" name="AutoShape 100"/>
                <p:cNvSpPr>
                  <a:spLocks noChangeArrowheads="1"/>
                </p:cNvSpPr>
                <p:nvPr/>
              </p:nvSpPr>
              <p:spPr bwMode="auto">
                <a:xfrm>
                  <a:off x="3217" y="153"/>
                  <a:ext cx="144" cy="624"/>
                </a:xfrm>
                <a:prstGeom prst="cube">
                  <a:avLst>
                    <a:gd name="adj" fmla="val 25000"/>
                  </a:avLst>
                </a:prstGeom>
                <a:solidFill>
                  <a:srgbClr val="C87700"/>
                </a:solidFill>
                <a:ln w="127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49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60" y="144"/>
                  <a:ext cx="288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0" lang="en-US" altLang="zh-CN" sz="2000" b="1">
                      <a:solidFill>
                        <a:srgbClr val="FF0000"/>
                      </a:solidFill>
                    </a:rPr>
                    <a:t>N</a:t>
                  </a:r>
                </a:p>
              </p:txBody>
            </p:sp>
          </p:grpSp>
        </p:grpSp>
        <p:sp>
          <p:nvSpPr>
            <p:cNvPr id="20489" name="Text Box 102"/>
            <p:cNvSpPr txBox="1">
              <a:spLocks noChangeArrowheads="1"/>
            </p:cNvSpPr>
            <p:nvPr/>
          </p:nvSpPr>
          <p:spPr bwMode="auto">
            <a:xfrm>
              <a:off x="3696" y="528"/>
              <a:ext cx="2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华文细黑" charset="0"/>
                  <a:ea typeface="华文细黑" charset="0"/>
                  <a:cs typeface="华文细黑" charset="0"/>
                </a:rPr>
                <a:t>S</a:t>
              </a:r>
            </a:p>
          </p:txBody>
        </p:sp>
      </p:grpSp>
      <p:sp>
        <p:nvSpPr>
          <p:cNvPr id="20487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1F08878-BA3E-574F-AAD7-F0AE6796B635}" type="slidenum">
              <a:rPr kumimoji="0" lang="en-US" altLang="zh-CN" sz="1400"/>
              <a:pPr/>
              <a:t>6</a:t>
            </a:fld>
            <a:endParaRPr kumimoji="0" lang="en-US" altLang="zh-CN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  <p:bldP spid="99331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95288" y="3573463"/>
            <a:ext cx="3384550" cy="2103437"/>
            <a:chOff x="249" y="2251"/>
            <a:chExt cx="2132" cy="1325"/>
          </a:xfrm>
        </p:grpSpPr>
        <p:sp>
          <p:nvSpPr>
            <p:cNvPr id="202755" name="Text Box 3"/>
            <p:cNvSpPr txBox="1">
              <a:spLocks noChangeArrowheads="1"/>
            </p:cNvSpPr>
            <p:nvPr/>
          </p:nvSpPr>
          <p:spPr bwMode="auto">
            <a:xfrm>
              <a:off x="476" y="2251"/>
              <a:ext cx="1632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 sz="2800" b="1">
                  <a:latin typeface="Times New Roman" charset="0"/>
                </a:rPr>
                <a:t>自感线圈磁能</a:t>
              </a:r>
              <a:endParaRPr kumimoji="1" lang="zh-CN" altLang="en-US" sz="2800" b="1">
                <a:solidFill>
                  <a:srgbClr val="CC0000"/>
                </a:solidFill>
                <a:latin typeface="Times New Roman" charset="0"/>
              </a:endParaRPr>
            </a:p>
          </p:txBody>
        </p:sp>
        <p:graphicFrame>
          <p:nvGraphicFramePr>
            <p:cNvPr id="76855" name="Object 4"/>
            <p:cNvGraphicFramePr>
              <a:graphicFrameLocks noChangeAspect="1"/>
            </p:cNvGraphicFramePr>
            <p:nvPr/>
          </p:nvGraphicFramePr>
          <p:xfrm>
            <a:off x="249" y="2614"/>
            <a:ext cx="2132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29" name="Equation" r:id="rId3" imgW="710891" imgH="393529" progId="Equation.DSMT4">
                    <p:embed/>
                  </p:oleObj>
                </mc:Choice>
                <mc:Fallback>
                  <p:oleObj name="Equation" r:id="rId3" imgW="710891" imgH="393529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614"/>
                          <a:ext cx="2132" cy="962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543800" y="3473450"/>
            <a:ext cx="1447800" cy="2286000"/>
            <a:chOff x="4656" y="2352"/>
            <a:chExt cx="912" cy="1440"/>
          </a:xfrm>
        </p:grpSpPr>
        <p:sp>
          <p:nvSpPr>
            <p:cNvPr id="76852" name="Freeform 6"/>
            <p:cNvSpPr>
              <a:spLocks/>
            </p:cNvSpPr>
            <p:nvPr/>
          </p:nvSpPr>
          <p:spPr bwMode="auto">
            <a:xfrm>
              <a:off x="4656" y="2352"/>
              <a:ext cx="768" cy="1440"/>
            </a:xfrm>
            <a:custGeom>
              <a:avLst/>
              <a:gdLst>
                <a:gd name="T0" fmla="*/ 0 w 720"/>
                <a:gd name="T1" fmla="*/ 8640 h 1296"/>
                <a:gd name="T2" fmla="*/ 0 w 720"/>
                <a:gd name="T3" fmla="*/ 1497 h 1296"/>
                <a:gd name="T4" fmla="*/ 801 w 720"/>
                <a:gd name="T5" fmla="*/ 1469 h 1296"/>
                <a:gd name="T6" fmla="*/ 999 w 720"/>
                <a:gd name="T7" fmla="*/ 0 h 1296"/>
                <a:gd name="T8" fmla="*/ 1227 w 720"/>
                <a:gd name="T9" fmla="*/ 1469 h 1296"/>
                <a:gd name="T10" fmla="*/ 2299 w 720"/>
                <a:gd name="T11" fmla="*/ 1497 h 1296"/>
                <a:gd name="T12" fmla="*/ 2299 w 720"/>
                <a:gd name="T13" fmla="*/ 8640 h 1296"/>
                <a:gd name="T14" fmla="*/ 0 w 720"/>
                <a:gd name="T15" fmla="*/ 8640 h 1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0"/>
                <a:gd name="T25" fmla="*/ 0 h 1296"/>
                <a:gd name="T26" fmla="*/ 720 w 720"/>
                <a:gd name="T27" fmla="*/ 1296 h 1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0" h="1296">
                  <a:moveTo>
                    <a:pt x="0" y="1296"/>
                  </a:moveTo>
                  <a:lnTo>
                    <a:pt x="0" y="225"/>
                  </a:lnTo>
                  <a:lnTo>
                    <a:pt x="250" y="221"/>
                  </a:lnTo>
                  <a:cubicBezTo>
                    <a:pt x="329" y="4"/>
                    <a:pt x="313" y="85"/>
                    <a:pt x="313" y="0"/>
                  </a:cubicBezTo>
                  <a:lnTo>
                    <a:pt x="384" y="221"/>
                  </a:lnTo>
                  <a:lnTo>
                    <a:pt x="720" y="225"/>
                  </a:lnTo>
                  <a:lnTo>
                    <a:pt x="720" y="1296"/>
                  </a:lnTo>
                  <a:lnTo>
                    <a:pt x="0" y="1296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rgbClr val="9A16A4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53" name="Rectangle 7"/>
            <p:cNvSpPr>
              <a:spLocks noChangeArrowheads="1"/>
            </p:cNvSpPr>
            <p:nvPr/>
          </p:nvSpPr>
          <p:spPr bwMode="auto">
            <a:xfrm>
              <a:off x="4656" y="2670"/>
              <a:ext cx="912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Times New Roman" charset="0"/>
                </a:rPr>
                <a:t>回路电阻所放出的焦耳热</a:t>
              </a:r>
            </a:p>
          </p:txBody>
        </p:sp>
      </p:grpSp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4249738" y="2592388"/>
          <a:ext cx="47228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0" name="Equation" r:id="rId5" imgW="1548728" imgH="393529" progId="Equation.DSMT4">
                  <p:embed/>
                </p:oleObj>
              </mc:Choice>
              <mc:Fallback>
                <p:oleObj name="Equation" r:id="rId5" imgW="1548728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2592388"/>
                        <a:ext cx="47228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1" name="Object 9"/>
          <p:cNvGraphicFramePr>
            <a:graphicFrameLocks noChangeAspect="1"/>
          </p:cNvGraphicFramePr>
          <p:nvPr/>
        </p:nvGraphicFramePr>
        <p:xfrm>
          <a:off x="4751388" y="1811338"/>
          <a:ext cx="34528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1" name="Equation" r:id="rId7" imgW="1104900" imgH="203200" progId="Equation.DSMT4">
                  <p:embed/>
                </p:oleObj>
              </mc:Choice>
              <mc:Fallback>
                <p:oleObj name="Equation" r:id="rId7" imgW="11049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1811338"/>
                        <a:ext cx="34528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572000" y="3473450"/>
            <a:ext cx="685800" cy="2286000"/>
            <a:chOff x="2880" y="2352"/>
            <a:chExt cx="432" cy="1440"/>
          </a:xfrm>
        </p:grpSpPr>
        <p:sp>
          <p:nvSpPr>
            <p:cNvPr id="76850" name="Freeform 11"/>
            <p:cNvSpPr>
              <a:spLocks/>
            </p:cNvSpPr>
            <p:nvPr/>
          </p:nvSpPr>
          <p:spPr bwMode="auto">
            <a:xfrm>
              <a:off x="2880" y="2352"/>
              <a:ext cx="384" cy="1440"/>
            </a:xfrm>
            <a:custGeom>
              <a:avLst/>
              <a:gdLst>
                <a:gd name="T0" fmla="*/ 0 w 442"/>
                <a:gd name="T1" fmla="*/ 55228 h 1162"/>
                <a:gd name="T2" fmla="*/ 0 w 442"/>
                <a:gd name="T3" fmla="*/ 9600 h 1162"/>
                <a:gd name="T4" fmla="*/ 11 w 442"/>
                <a:gd name="T5" fmla="*/ 9600 h 1162"/>
                <a:gd name="T6" fmla="*/ 15 w 442"/>
                <a:gd name="T7" fmla="*/ 0 h 1162"/>
                <a:gd name="T8" fmla="*/ 20 w 442"/>
                <a:gd name="T9" fmla="*/ 9600 h 1162"/>
                <a:gd name="T10" fmla="*/ 36 w 442"/>
                <a:gd name="T11" fmla="*/ 9600 h 1162"/>
                <a:gd name="T12" fmla="*/ 36 w 442"/>
                <a:gd name="T13" fmla="*/ 55228 h 1162"/>
                <a:gd name="T14" fmla="*/ 0 w 442"/>
                <a:gd name="T15" fmla="*/ 55228 h 1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2"/>
                <a:gd name="T25" fmla="*/ 0 h 1162"/>
                <a:gd name="T26" fmla="*/ 442 w 442"/>
                <a:gd name="T27" fmla="*/ 1162 h 11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2" h="1162">
                  <a:moveTo>
                    <a:pt x="0" y="1162"/>
                  </a:moveTo>
                  <a:lnTo>
                    <a:pt x="0" y="202"/>
                  </a:lnTo>
                  <a:lnTo>
                    <a:pt x="144" y="202"/>
                  </a:lnTo>
                  <a:cubicBezTo>
                    <a:pt x="193" y="7"/>
                    <a:pt x="192" y="76"/>
                    <a:pt x="192" y="0"/>
                  </a:cubicBezTo>
                  <a:lnTo>
                    <a:pt x="259" y="202"/>
                  </a:lnTo>
                  <a:lnTo>
                    <a:pt x="442" y="202"/>
                  </a:lnTo>
                  <a:lnTo>
                    <a:pt x="442" y="1162"/>
                  </a:lnTo>
                  <a:lnTo>
                    <a:pt x="0" y="116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CDCFB"/>
                </a:gs>
              </a:gsLst>
              <a:lin ang="5400000" scaled="1"/>
            </a:gradFill>
            <a:ln w="12700" cmpd="sng">
              <a:solidFill>
                <a:srgbClr val="CC00C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51" name="Text Box 12"/>
            <p:cNvSpPr txBox="1">
              <a:spLocks noChangeArrowheads="1"/>
            </p:cNvSpPr>
            <p:nvPr/>
          </p:nvSpPr>
          <p:spPr bwMode="auto">
            <a:xfrm>
              <a:off x="2880" y="2658"/>
              <a:ext cx="432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电源作功</a:t>
              </a:r>
              <a:endParaRPr kumimoji="0" lang="zh-CN" altLang="en-US" sz="2800" b="1">
                <a:solidFill>
                  <a:srgbClr val="1C1C1C"/>
                </a:solidFill>
                <a:latin typeface="Times New Roman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867400" y="3473450"/>
            <a:ext cx="1371600" cy="2286000"/>
            <a:chOff x="3696" y="2352"/>
            <a:chExt cx="864" cy="1440"/>
          </a:xfrm>
        </p:grpSpPr>
        <p:sp>
          <p:nvSpPr>
            <p:cNvPr id="76848" name="Freeform 14"/>
            <p:cNvSpPr>
              <a:spLocks/>
            </p:cNvSpPr>
            <p:nvPr/>
          </p:nvSpPr>
          <p:spPr bwMode="auto">
            <a:xfrm>
              <a:off x="3696" y="2352"/>
              <a:ext cx="816" cy="1440"/>
            </a:xfrm>
            <a:custGeom>
              <a:avLst/>
              <a:gdLst>
                <a:gd name="T0" fmla="*/ 0 w 720"/>
                <a:gd name="T1" fmla="*/ 8640 h 1296"/>
                <a:gd name="T2" fmla="*/ 0 w 720"/>
                <a:gd name="T3" fmla="*/ 1497 h 1296"/>
                <a:gd name="T4" fmla="*/ 2382 w 720"/>
                <a:gd name="T5" fmla="*/ 1469 h 1296"/>
                <a:gd name="T6" fmla="*/ 2984 w 720"/>
                <a:gd name="T7" fmla="*/ 0 h 1296"/>
                <a:gd name="T8" fmla="*/ 3660 w 720"/>
                <a:gd name="T9" fmla="*/ 1469 h 1296"/>
                <a:gd name="T10" fmla="*/ 6845 w 720"/>
                <a:gd name="T11" fmla="*/ 1497 h 1296"/>
                <a:gd name="T12" fmla="*/ 6845 w 720"/>
                <a:gd name="T13" fmla="*/ 8640 h 1296"/>
                <a:gd name="T14" fmla="*/ 0 w 720"/>
                <a:gd name="T15" fmla="*/ 8640 h 1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0"/>
                <a:gd name="T25" fmla="*/ 0 h 1296"/>
                <a:gd name="T26" fmla="*/ 720 w 720"/>
                <a:gd name="T27" fmla="*/ 1296 h 1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0" h="1296">
                  <a:moveTo>
                    <a:pt x="0" y="1296"/>
                  </a:moveTo>
                  <a:lnTo>
                    <a:pt x="0" y="225"/>
                  </a:lnTo>
                  <a:lnTo>
                    <a:pt x="250" y="221"/>
                  </a:lnTo>
                  <a:cubicBezTo>
                    <a:pt x="329" y="4"/>
                    <a:pt x="313" y="85"/>
                    <a:pt x="313" y="0"/>
                  </a:cubicBezTo>
                  <a:lnTo>
                    <a:pt x="384" y="221"/>
                  </a:lnTo>
                  <a:lnTo>
                    <a:pt x="720" y="225"/>
                  </a:lnTo>
                  <a:lnTo>
                    <a:pt x="720" y="1296"/>
                  </a:lnTo>
                  <a:lnTo>
                    <a:pt x="0" y="1296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12700" cmpd="sng">
              <a:solidFill>
                <a:srgbClr val="0DADB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49" name="Text Box 15"/>
            <p:cNvSpPr txBox="1">
              <a:spLocks noChangeArrowheads="1"/>
            </p:cNvSpPr>
            <p:nvPr/>
          </p:nvSpPr>
          <p:spPr bwMode="auto">
            <a:xfrm>
              <a:off x="3696" y="2610"/>
              <a:ext cx="864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电源反抗自感电动势作的功</a:t>
              </a:r>
              <a:endParaRPr kumimoji="0" lang="zh-CN" altLang="en-US" sz="2800" b="1">
                <a:solidFill>
                  <a:srgbClr val="1C1C1C"/>
                </a:solidFill>
                <a:latin typeface="Times New Roman" charset="0"/>
              </a:endParaRPr>
            </a:p>
          </p:txBody>
        </p:sp>
      </p:grpSp>
      <p:grpSp>
        <p:nvGrpSpPr>
          <p:cNvPr id="76807" name="Group 16"/>
          <p:cNvGrpSpPr>
            <a:grpSpLocks/>
          </p:cNvGrpSpPr>
          <p:nvPr/>
        </p:nvGrpSpPr>
        <p:grpSpPr bwMode="auto">
          <a:xfrm>
            <a:off x="228600" y="882650"/>
            <a:ext cx="3733800" cy="2470150"/>
            <a:chOff x="144" y="720"/>
            <a:chExt cx="2352" cy="1556"/>
          </a:xfrm>
        </p:grpSpPr>
        <p:grpSp>
          <p:nvGrpSpPr>
            <p:cNvPr id="76811" name="Group 17"/>
            <p:cNvGrpSpPr>
              <a:grpSpLocks/>
            </p:cNvGrpSpPr>
            <p:nvPr/>
          </p:nvGrpSpPr>
          <p:grpSpPr bwMode="auto">
            <a:xfrm>
              <a:off x="144" y="720"/>
              <a:ext cx="2352" cy="1536"/>
              <a:chOff x="144" y="720"/>
              <a:chExt cx="2352" cy="1536"/>
            </a:xfrm>
          </p:grpSpPr>
          <p:sp>
            <p:nvSpPr>
              <p:cNvPr id="76813" name="Rectangle 18"/>
              <p:cNvSpPr>
                <a:spLocks noChangeArrowheads="1"/>
              </p:cNvSpPr>
              <p:nvPr/>
            </p:nvSpPr>
            <p:spPr bwMode="auto">
              <a:xfrm>
                <a:off x="144" y="720"/>
                <a:ext cx="2352" cy="15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grpSp>
            <p:nvGrpSpPr>
              <p:cNvPr id="76814" name="Group 19"/>
              <p:cNvGrpSpPr>
                <a:grpSpLocks/>
              </p:cNvGrpSpPr>
              <p:nvPr/>
            </p:nvGrpSpPr>
            <p:grpSpPr bwMode="auto">
              <a:xfrm>
                <a:off x="189" y="816"/>
                <a:ext cx="2262" cy="1433"/>
                <a:chOff x="189" y="816"/>
                <a:chExt cx="2262" cy="1433"/>
              </a:xfrm>
            </p:grpSpPr>
            <p:sp>
              <p:nvSpPr>
                <p:cNvPr id="202772" name="AutoShape 20"/>
                <p:cNvSpPr>
                  <a:spLocks noChangeArrowheads="1"/>
                </p:cNvSpPr>
                <p:nvPr/>
              </p:nvSpPr>
              <p:spPr bwMode="auto">
                <a:xfrm rot="-5390567">
                  <a:off x="1216" y="108"/>
                  <a:ext cx="480" cy="1991"/>
                </a:xfrm>
                <a:prstGeom prst="can">
                  <a:avLst>
                    <a:gd name="adj" fmla="val 42382"/>
                  </a:avLst>
                </a:prstGeom>
                <a:gradFill rotWithShape="0">
                  <a:gsLst>
                    <a:gs pos="0">
                      <a:schemeClr val="folHlink">
                        <a:gamma/>
                        <a:shade val="8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8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816" name="Freeform 21"/>
                <p:cNvSpPr>
                  <a:spLocks/>
                </p:cNvSpPr>
                <p:nvPr/>
              </p:nvSpPr>
              <p:spPr bwMode="auto">
                <a:xfrm>
                  <a:off x="732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7 w 219"/>
                    <a:gd name="T3" fmla="*/ 5 h 574"/>
                    <a:gd name="T4" fmla="*/ 31 w 219"/>
                    <a:gd name="T5" fmla="*/ 98 h 574"/>
                    <a:gd name="T6" fmla="*/ 46 w 219"/>
                    <a:gd name="T7" fmla="*/ 472 h 574"/>
                    <a:gd name="T8" fmla="*/ 59 w 219"/>
                    <a:gd name="T9" fmla="*/ 574 h 574"/>
                    <a:gd name="T10" fmla="*/ 72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Freeform 22"/>
                <p:cNvSpPr>
                  <a:spLocks/>
                </p:cNvSpPr>
                <p:nvPr/>
              </p:nvSpPr>
              <p:spPr bwMode="auto">
                <a:xfrm>
                  <a:off x="822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8 w 219"/>
                    <a:gd name="T3" fmla="*/ 5 h 574"/>
                    <a:gd name="T4" fmla="*/ 34 w 219"/>
                    <a:gd name="T5" fmla="*/ 98 h 574"/>
                    <a:gd name="T6" fmla="*/ 51 w 219"/>
                    <a:gd name="T7" fmla="*/ 472 h 574"/>
                    <a:gd name="T8" fmla="*/ 65 w 219"/>
                    <a:gd name="T9" fmla="*/ 574 h 574"/>
                    <a:gd name="T10" fmla="*/ 79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Freeform 23"/>
                <p:cNvSpPr>
                  <a:spLocks/>
                </p:cNvSpPr>
                <p:nvPr/>
              </p:nvSpPr>
              <p:spPr bwMode="auto">
                <a:xfrm>
                  <a:off x="913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7 w 219"/>
                    <a:gd name="T3" fmla="*/ 5 h 574"/>
                    <a:gd name="T4" fmla="*/ 31 w 219"/>
                    <a:gd name="T5" fmla="*/ 98 h 574"/>
                    <a:gd name="T6" fmla="*/ 46 w 219"/>
                    <a:gd name="T7" fmla="*/ 472 h 574"/>
                    <a:gd name="T8" fmla="*/ 59 w 219"/>
                    <a:gd name="T9" fmla="*/ 574 h 574"/>
                    <a:gd name="T10" fmla="*/ 72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Freeform 24"/>
                <p:cNvSpPr>
                  <a:spLocks/>
                </p:cNvSpPr>
                <p:nvPr/>
              </p:nvSpPr>
              <p:spPr bwMode="auto">
                <a:xfrm>
                  <a:off x="1003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8 w 219"/>
                    <a:gd name="T3" fmla="*/ 5 h 574"/>
                    <a:gd name="T4" fmla="*/ 34 w 219"/>
                    <a:gd name="T5" fmla="*/ 98 h 574"/>
                    <a:gd name="T6" fmla="*/ 51 w 219"/>
                    <a:gd name="T7" fmla="*/ 472 h 574"/>
                    <a:gd name="T8" fmla="*/ 65 w 219"/>
                    <a:gd name="T9" fmla="*/ 574 h 574"/>
                    <a:gd name="T10" fmla="*/ 79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Freeform 25"/>
                <p:cNvSpPr>
                  <a:spLocks/>
                </p:cNvSpPr>
                <p:nvPr/>
              </p:nvSpPr>
              <p:spPr bwMode="auto">
                <a:xfrm>
                  <a:off x="1094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7 w 219"/>
                    <a:gd name="T3" fmla="*/ 5 h 574"/>
                    <a:gd name="T4" fmla="*/ 31 w 219"/>
                    <a:gd name="T5" fmla="*/ 98 h 574"/>
                    <a:gd name="T6" fmla="*/ 46 w 219"/>
                    <a:gd name="T7" fmla="*/ 472 h 574"/>
                    <a:gd name="T8" fmla="*/ 59 w 219"/>
                    <a:gd name="T9" fmla="*/ 574 h 574"/>
                    <a:gd name="T10" fmla="*/ 72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Freeform 26"/>
                <p:cNvSpPr>
                  <a:spLocks/>
                </p:cNvSpPr>
                <p:nvPr/>
              </p:nvSpPr>
              <p:spPr bwMode="auto">
                <a:xfrm>
                  <a:off x="1184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8 w 219"/>
                    <a:gd name="T3" fmla="*/ 5 h 574"/>
                    <a:gd name="T4" fmla="*/ 34 w 219"/>
                    <a:gd name="T5" fmla="*/ 98 h 574"/>
                    <a:gd name="T6" fmla="*/ 51 w 219"/>
                    <a:gd name="T7" fmla="*/ 472 h 574"/>
                    <a:gd name="T8" fmla="*/ 65 w 219"/>
                    <a:gd name="T9" fmla="*/ 574 h 574"/>
                    <a:gd name="T10" fmla="*/ 79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Freeform 27"/>
                <p:cNvSpPr>
                  <a:spLocks/>
                </p:cNvSpPr>
                <p:nvPr/>
              </p:nvSpPr>
              <p:spPr bwMode="auto">
                <a:xfrm>
                  <a:off x="1275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7 w 219"/>
                    <a:gd name="T3" fmla="*/ 5 h 574"/>
                    <a:gd name="T4" fmla="*/ 31 w 219"/>
                    <a:gd name="T5" fmla="*/ 98 h 574"/>
                    <a:gd name="T6" fmla="*/ 46 w 219"/>
                    <a:gd name="T7" fmla="*/ 472 h 574"/>
                    <a:gd name="T8" fmla="*/ 59 w 219"/>
                    <a:gd name="T9" fmla="*/ 574 h 574"/>
                    <a:gd name="T10" fmla="*/ 72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Freeform 28"/>
                <p:cNvSpPr>
                  <a:spLocks/>
                </p:cNvSpPr>
                <p:nvPr/>
              </p:nvSpPr>
              <p:spPr bwMode="auto">
                <a:xfrm>
                  <a:off x="1365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8 w 219"/>
                    <a:gd name="T3" fmla="*/ 5 h 574"/>
                    <a:gd name="T4" fmla="*/ 34 w 219"/>
                    <a:gd name="T5" fmla="*/ 98 h 574"/>
                    <a:gd name="T6" fmla="*/ 51 w 219"/>
                    <a:gd name="T7" fmla="*/ 472 h 574"/>
                    <a:gd name="T8" fmla="*/ 65 w 219"/>
                    <a:gd name="T9" fmla="*/ 574 h 574"/>
                    <a:gd name="T10" fmla="*/ 79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Freeform 29"/>
                <p:cNvSpPr>
                  <a:spLocks/>
                </p:cNvSpPr>
                <p:nvPr/>
              </p:nvSpPr>
              <p:spPr bwMode="auto">
                <a:xfrm>
                  <a:off x="1456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7 w 219"/>
                    <a:gd name="T3" fmla="*/ 5 h 574"/>
                    <a:gd name="T4" fmla="*/ 31 w 219"/>
                    <a:gd name="T5" fmla="*/ 98 h 574"/>
                    <a:gd name="T6" fmla="*/ 46 w 219"/>
                    <a:gd name="T7" fmla="*/ 472 h 574"/>
                    <a:gd name="T8" fmla="*/ 59 w 219"/>
                    <a:gd name="T9" fmla="*/ 574 h 574"/>
                    <a:gd name="T10" fmla="*/ 72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Freeform 30"/>
                <p:cNvSpPr>
                  <a:spLocks/>
                </p:cNvSpPr>
                <p:nvPr/>
              </p:nvSpPr>
              <p:spPr bwMode="auto">
                <a:xfrm>
                  <a:off x="1546" y="816"/>
                  <a:ext cx="181" cy="576"/>
                </a:xfrm>
                <a:custGeom>
                  <a:avLst/>
                  <a:gdLst>
                    <a:gd name="T0" fmla="*/ 0 w 219"/>
                    <a:gd name="T1" fmla="*/ 28 h 574"/>
                    <a:gd name="T2" fmla="*/ 2 w 219"/>
                    <a:gd name="T3" fmla="*/ 5 h 574"/>
                    <a:gd name="T4" fmla="*/ 3 w 219"/>
                    <a:gd name="T5" fmla="*/ 98 h 574"/>
                    <a:gd name="T6" fmla="*/ 5 w 219"/>
                    <a:gd name="T7" fmla="*/ 508 h 574"/>
                    <a:gd name="T8" fmla="*/ 6 w 219"/>
                    <a:gd name="T9" fmla="*/ 610 h 574"/>
                    <a:gd name="T10" fmla="*/ 7 w 219"/>
                    <a:gd name="T11" fmla="*/ 571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Freeform 31"/>
                <p:cNvSpPr>
                  <a:spLocks/>
                </p:cNvSpPr>
                <p:nvPr/>
              </p:nvSpPr>
              <p:spPr bwMode="auto">
                <a:xfrm>
                  <a:off x="1637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7 w 219"/>
                    <a:gd name="T3" fmla="*/ 5 h 574"/>
                    <a:gd name="T4" fmla="*/ 31 w 219"/>
                    <a:gd name="T5" fmla="*/ 98 h 574"/>
                    <a:gd name="T6" fmla="*/ 46 w 219"/>
                    <a:gd name="T7" fmla="*/ 472 h 574"/>
                    <a:gd name="T8" fmla="*/ 59 w 219"/>
                    <a:gd name="T9" fmla="*/ 574 h 574"/>
                    <a:gd name="T10" fmla="*/ 72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7" name="Freeform 32"/>
                <p:cNvSpPr>
                  <a:spLocks/>
                </p:cNvSpPr>
                <p:nvPr/>
              </p:nvSpPr>
              <p:spPr bwMode="auto">
                <a:xfrm>
                  <a:off x="1727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8 w 219"/>
                    <a:gd name="T3" fmla="*/ 5 h 574"/>
                    <a:gd name="T4" fmla="*/ 34 w 219"/>
                    <a:gd name="T5" fmla="*/ 98 h 574"/>
                    <a:gd name="T6" fmla="*/ 51 w 219"/>
                    <a:gd name="T7" fmla="*/ 472 h 574"/>
                    <a:gd name="T8" fmla="*/ 65 w 219"/>
                    <a:gd name="T9" fmla="*/ 574 h 574"/>
                    <a:gd name="T10" fmla="*/ 79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8" name="Freeform 33"/>
                <p:cNvSpPr>
                  <a:spLocks/>
                </p:cNvSpPr>
                <p:nvPr/>
              </p:nvSpPr>
              <p:spPr bwMode="auto">
                <a:xfrm>
                  <a:off x="1818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7 w 219"/>
                    <a:gd name="T3" fmla="*/ 5 h 574"/>
                    <a:gd name="T4" fmla="*/ 31 w 219"/>
                    <a:gd name="T5" fmla="*/ 98 h 574"/>
                    <a:gd name="T6" fmla="*/ 46 w 219"/>
                    <a:gd name="T7" fmla="*/ 472 h 574"/>
                    <a:gd name="T8" fmla="*/ 59 w 219"/>
                    <a:gd name="T9" fmla="*/ 574 h 574"/>
                    <a:gd name="T10" fmla="*/ 72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Freeform 34"/>
                <p:cNvSpPr>
                  <a:spLocks/>
                </p:cNvSpPr>
                <p:nvPr/>
              </p:nvSpPr>
              <p:spPr bwMode="auto">
                <a:xfrm>
                  <a:off x="1908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8 w 219"/>
                    <a:gd name="T3" fmla="*/ 5 h 574"/>
                    <a:gd name="T4" fmla="*/ 34 w 219"/>
                    <a:gd name="T5" fmla="*/ 98 h 574"/>
                    <a:gd name="T6" fmla="*/ 51 w 219"/>
                    <a:gd name="T7" fmla="*/ 472 h 574"/>
                    <a:gd name="T8" fmla="*/ 65 w 219"/>
                    <a:gd name="T9" fmla="*/ 574 h 574"/>
                    <a:gd name="T10" fmla="*/ 79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Freeform 35"/>
                <p:cNvSpPr>
                  <a:spLocks/>
                </p:cNvSpPr>
                <p:nvPr/>
              </p:nvSpPr>
              <p:spPr bwMode="auto">
                <a:xfrm>
                  <a:off x="1999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7 w 219"/>
                    <a:gd name="T3" fmla="*/ 5 h 574"/>
                    <a:gd name="T4" fmla="*/ 31 w 219"/>
                    <a:gd name="T5" fmla="*/ 98 h 574"/>
                    <a:gd name="T6" fmla="*/ 46 w 219"/>
                    <a:gd name="T7" fmla="*/ 472 h 574"/>
                    <a:gd name="T8" fmla="*/ 59 w 219"/>
                    <a:gd name="T9" fmla="*/ 574 h 574"/>
                    <a:gd name="T10" fmla="*/ 72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Freeform 36"/>
                <p:cNvSpPr>
                  <a:spLocks/>
                </p:cNvSpPr>
                <p:nvPr/>
              </p:nvSpPr>
              <p:spPr bwMode="auto">
                <a:xfrm>
                  <a:off x="2089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7 w 219"/>
                    <a:gd name="T3" fmla="*/ 5 h 574"/>
                    <a:gd name="T4" fmla="*/ 31 w 219"/>
                    <a:gd name="T5" fmla="*/ 98 h 574"/>
                    <a:gd name="T6" fmla="*/ 46 w 219"/>
                    <a:gd name="T7" fmla="*/ 472 h 574"/>
                    <a:gd name="T8" fmla="*/ 59 w 219"/>
                    <a:gd name="T9" fmla="*/ 574 h 574"/>
                    <a:gd name="T10" fmla="*/ 72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7"/>
                <p:cNvSpPr>
                  <a:spLocks noChangeShapeType="1"/>
                </p:cNvSpPr>
                <p:nvPr/>
              </p:nvSpPr>
              <p:spPr bwMode="auto">
                <a:xfrm>
                  <a:off x="777" y="134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Freeform 38"/>
                <p:cNvSpPr>
                  <a:spLocks/>
                </p:cNvSpPr>
                <p:nvPr/>
              </p:nvSpPr>
              <p:spPr bwMode="auto">
                <a:xfrm>
                  <a:off x="2207" y="819"/>
                  <a:ext cx="114" cy="528"/>
                </a:xfrm>
                <a:custGeom>
                  <a:avLst/>
                  <a:gdLst>
                    <a:gd name="T0" fmla="*/ 4 w 121"/>
                    <a:gd name="T1" fmla="*/ 45 h 528"/>
                    <a:gd name="T2" fmla="*/ 28 w 121"/>
                    <a:gd name="T3" fmla="*/ 14 h 528"/>
                    <a:gd name="T4" fmla="*/ 36 w 121"/>
                    <a:gd name="T5" fmla="*/ 380 h 528"/>
                    <a:gd name="T6" fmla="*/ 39 w 121"/>
                    <a:gd name="T7" fmla="*/ 474 h 528"/>
                    <a:gd name="T8" fmla="*/ 41 w 121"/>
                    <a:gd name="T9" fmla="*/ 528 h 5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528"/>
                    <a:gd name="T17" fmla="*/ 121 w 121"/>
                    <a:gd name="T18" fmla="*/ 528 h 5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528">
                      <a:moveTo>
                        <a:pt x="4" y="45"/>
                      </a:moveTo>
                      <a:cubicBezTo>
                        <a:pt x="59" y="7"/>
                        <a:pt x="0" y="0"/>
                        <a:pt x="82" y="14"/>
                      </a:cubicBezTo>
                      <a:cubicBezTo>
                        <a:pt x="98" y="135"/>
                        <a:pt x="96" y="258"/>
                        <a:pt x="105" y="380"/>
                      </a:cubicBezTo>
                      <a:cubicBezTo>
                        <a:pt x="107" y="411"/>
                        <a:pt x="110" y="443"/>
                        <a:pt x="113" y="474"/>
                      </a:cubicBezTo>
                      <a:cubicBezTo>
                        <a:pt x="115" y="492"/>
                        <a:pt x="121" y="528"/>
                        <a:pt x="121" y="528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2315" y="1344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Rectangle 40"/>
                <p:cNvSpPr>
                  <a:spLocks noChangeArrowheads="1"/>
                </p:cNvSpPr>
                <p:nvPr/>
              </p:nvSpPr>
              <p:spPr bwMode="auto">
                <a:xfrm>
                  <a:off x="732" y="1872"/>
                  <a:ext cx="950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66"/>
                    </a:gs>
                    <a:gs pos="50000">
                      <a:srgbClr val="F5F5F9"/>
                    </a:gs>
                    <a:gs pos="100000">
                      <a:srgbClr val="00006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6836" name="Line 41"/>
                <p:cNvSpPr>
                  <a:spLocks noChangeShapeType="1"/>
                </p:cNvSpPr>
                <p:nvPr/>
              </p:nvSpPr>
              <p:spPr bwMode="auto">
                <a:xfrm>
                  <a:off x="777" y="1728"/>
                  <a:ext cx="498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42"/>
                <p:cNvSpPr>
                  <a:spLocks noChangeShapeType="1"/>
                </p:cNvSpPr>
                <p:nvPr/>
              </p:nvSpPr>
              <p:spPr bwMode="auto">
                <a:xfrm>
                  <a:off x="1275" y="172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43"/>
                <p:cNvSpPr>
                  <a:spLocks noChangeShapeType="1"/>
                </p:cNvSpPr>
                <p:nvPr/>
              </p:nvSpPr>
              <p:spPr bwMode="auto">
                <a:xfrm>
                  <a:off x="1953" y="1920"/>
                  <a:ext cx="36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44"/>
                <p:cNvSpPr>
                  <a:spLocks noChangeShapeType="1"/>
                </p:cNvSpPr>
                <p:nvPr/>
              </p:nvSpPr>
              <p:spPr bwMode="auto">
                <a:xfrm>
                  <a:off x="1682" y="1920"/>
                  <a:ext cx="181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5"/>
                <p:cNvSpPr>
                  <a:spLocks noChangeShapeType="1"/>
                </p:cNvSpPr>
                <p:nvPr/>
              </p:nvSpPr>
              <p:spPr bwMode="auto">
                <a:xfrm>
                  <a:off x="1863" y="17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6"/>
                <p:cNvSpPr>
                  <a:spLocks noChangeShapeType="1"/>
                </p:cNvSpPr>
                <p:nvPr/>
              </p:nvSpPr>
              <p:spPr bwMode="auto">
                <a:xfrm>
                  <a:off x="1953" y="182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7"/>
                <p:cNvSpPr>
                  <a:spLocks noChangeShapeType="1"/>
                </p:cNvSpPr>
                <p:nvPr/>
              </p:nvSpPr>
              <p:spPr bwMode="auto">
                <a:xfrm>
                  <a:off x="777" y="1536"/>
                  <a:ext cx="1538" cy="0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prstDash val="dash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8"/>
                <p:cNvSpPr>
                  <a:spLocks noChangeShapeType="1"/>
                </p:cNvSpPr>
                <p:nvPr/>
              </p:nvSpPr>
              <p:spPr bwMode="auto">
                <a:xfrm>
                  <a:off x="551" y="864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prstDash val="dash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6844" name="Object 49"/>
                <p:cNvGraphicFramePr>
                  <a:graphicFrameLocks noChangeAspect="1"/>
                </p:cNvGraphicFramePr>
                <p:nvPr/>
              </p:nvGraphicFramePr>
              <p:xfrm>
                <a:off x="1591" y="1392"/>
                <a:ext cx="182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932" name="公式" r:id="rId9" imgW="114201" imgH="253780" progId="Equation.3">
                        <p:embed/>
                      </p:oleObj>
                    </mc:Choice>
                    <mc:Fallback>
                      <p:oleObj name="公式" r:id="rId9" imgW="114201" imgH="253780" progId="Equation.3">
                        <p:embed/>
                        <p:pic>
                          <p:nvPicPr>
                            <p:cNvPr id="0" name="Object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91" y="1392"/>
                              <a:ext cx="182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45" name="Object 50"/>
                <p:cNvGraphicFramePr>
                  <a:graphicFrameLocks noChangeAspect="1"/>
                </p:cNvGraphicFramePr>
                <p:nvPr/>
              </p:nvGraphicFramePr>
              <p:xfrm>
                <a:off x="189" y="960"/>
                <a:ext cx="31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933" name="公式" r:id="rId11" imgW="291973" imgH="228501" progId="Equation.3">
                        <p:embed/>
                      </p:oleObj>
                    </mc:Choice>
                    <mc:Fallback>
                      <p:oleObj name="公式" r:id="rId11" imgW="291973" imgH="228501" progId="Equation.3">
                        <p:embed/>
                        <p:pic>
                          <p:nvPicPr>
                            <p:cNvPr id="0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9" y="960"/>
                              <a:ext cx="31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46" name="Object 51"/>
                <p:cNvGraphicFramePr>
                  <a:graphicFrameLocks noChangeAspect="1"/>
                </p:cNvGraphicFramePr>
                <p:nvPr/>
              </p:nvGraphicFramePr>
              <p:xfrm>
                <a:off x="617" y="1125"/>
                <a:ext cx="284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934" name="公式" r:id="rId13" imgW="215713" imgH="241091" progId="Equation.3">
                        <p:embed/>
                      </p:oleObj>
                    </mc:Choice>
                    <mc:Fallback>
                      <p:oleObj name="公式" r:id="rId13" imgW="215713" imgH="241091" progId="Equation.3">
                        <p:embed/>
                        <p:pic>
                          <p:nvPicPr>
                            <p:cNvPr id="0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7" y="1125"/>
                              <a:ext cx="284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28575">
                                  <a:solidFill>
                                    <a:srgbClr val="0000FF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6847" name="Object 52"/>
                <p:cNvGraphicFramePr>
                  <a:graphicFrameLocks noChangeAspect="1"/>
                </p:cNvGraphicFramePr>
                <p:nvPr/>
              </p:nvGraphicFramePr>
              <p:xfrm>
                <a:off x="1908" y="1968"/>
                <a:ext cx="288" cy="2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935" name="公式" r:id="rId15" imgW="139639" imgH="152334" progId="Equation.3">
                        <p:embed/>
                      </p:oleObj>
                    </mc:Choice>
                    <mc:Fallback>
                      <p:oleObj name="公式" r:id="rId15" imgW="139639" imgH="152334" progId="Equation.3">
                        <p:embed/>
                        <p:pic>
                          <p:nvPicPr>
                            <p:cNvPr id="0" name="Object 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08" y="1968"/>
                              <a:ext cx="288" cy="2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76812" name="Object 53"/>
            <p:cNvGraphicFramePr>
              <a:graphicFrameLocks noChangeAspect="1"/>
            </p:cNvGraphicFramePr>
            <p:nvPr/>
          </p:nvGraphicFramePr>
          <p:xfrm>
            <a:off x="912" y="1968"/>
            <a:ext cx="30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36" name="Equation" r:id="rId17" imgW="152268" imgH="164957" progId="Equation.3">
                    <p:embed/>
                  </p:oleObj>
                </mc:Choice>
                <mc:Fallback>
                  <p:oleObj name="Equation" r:id="rId17" imgW="152268" imgH="164957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68"/>
                          <a:ext cx="30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08" name="Rectangle 54"/>
          <p:cNvSpPr>
            <a:spLocks noChangeArrowheads="1"/>
          </p:cNvSpPr>
          <p:nvPr/>
        </p:nvSpPr>
        <p:spPr bwMode="auto">
          <a:xfrm>
            <a:off x="1763713" y="0"/>
            <a:ext cx="5556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III </a:t>
            </a:r>
            <a:r>
              <a:rPr lang="zh-CN" altLang="en-US" sz="2800" b="1">
                <a:solidFill>
                  <a:srgbClr val="FF0000"/>
                </a:solidFill>
              </a:rPr>
              <a:t>磁场中所存储的能量和能量密度</a:t>
            </a:r>
          </a:p>
        </p:txBody>
      </p:sp>
      <p:graphicFrame>
        <p:nvGraphicFramePr>
          <p:cNvPr id="202807" name="Object 55"/>
          <p:cNvGraphicFramePr>
            <a:graphicFrameLocks noChangeAspect="1"/>
          </p:cNvGraphicFramePr>
          <p:nvPr/>
        </p:nvGraphicFramePr>
        <p:xfrm>
          <a:off x="5048250" y="577850"/>
          <a:ext cx="270986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7" name="Equation" r:id="rId19" imgW="863225" imgH="393529" progId="Equation.DSMT4">
                  <p:embed/>
                </p:oleObj>
              </mc:Choice>
              <mc:Fallback>
                <p:oleObj name="Equation" r:id="rId19" imgW="863225" imgH="393529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577850"/>
                        <a:ext cx="270986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619772-899B-4D44-94D1-1F5564FDB7D6}" type="slidenum">
              <a:rPr kumimoji="0" lang="en-US" altLang="zh-CN" sz="1400"/>
              <a:pPr/>
              <a:t>60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396875" y="1298575"/>
          <a:ext cx="48244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8" name="Equation" r:id="rId3" imgW="1409088" imgH="241195" progId="Equation.DSMT4">
                  <p:embed/>
                </p:oleObj>
              </mc:Choice>
              <mc:Fallback>
                <p:oleObj name="Equation" r:id="rId3" imgW="1409088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298575"/>
                        <a:ext cx="4824413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430213" y="2097088"/>
          <a:ext cx="50165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9" name="Equation" r:id="rId5" imgW="1777229" imgH="431613" progId="Equation.DSMT4">
                  <p:embed/>
                </p:oleObj>
              </mc:Choice>
              <mc:Fallback>
                <p:oleObj name="Equation" r:id="rId5" imgW="1777229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2097088"/>
                        <a:ext cx="50165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5364163" y="2081213"/>
          <a:ext cx="1728787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0" name="Equation" r:id="rId7" imgW="596900" imgH="457200" progId="Equation.DSMT4">
                  <p:embed/>
                </p:oleObj>
              </mc:Choice>
              <mc:Fallback>
                <p:oleObj name="Equation" r:id="rId7" imgW="5969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081213"/>
                        <a:ext cx="1728787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7021513" y="2379663"/>
          <a:ext cx="11858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1" name="Equation" r:id="rId9" imgW="406224" imgH="228501" progId="Equation.DSMT4">
                  <p:embed/>
                </p:oleObj>
              </mc:Choice>
              <mc:Fallback>
                <p:oleObj name="Equation" r:id="rId9" imgW="406224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2379663"/>
                        <a:ext cx="11858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2413" y="3387725"/>
            <a:ext cx="7350125" cy="1214438"/>
            <a:chOff x="192" y="2606"/>
            <a:chExt cx="4630" cy="765"/>
          </a:xfrm>
        </p:grpSpPr>
        <p:sp>
          <p:nvSpPr>
            <p:cNvPr id="77865" name="Text Box 7"/>
            <p:cNvSpPr txBox="1">
              <a:spLocks noChangeArrowheads="1"/>
            </p:cNvSpPr>
            <p:nvPr/>
          </p:nvSpPr>
          <p:spPr bwMode="auto">
            <a:xfrm>
              <a:off x="192" y="2775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11"/>
                </a:buBlip>
              </a:pPr>
              <a:r>
                <a:rPr lang="en-US" altLang="zh-CN" sz="2800" b="1">
                  <a:latin typeface="Times New Roman" charset="0"/>
                </a:rPr>
                <a:t> </a:t>
              </a:r>
              <a:r>
                <a:rPr lang="zh-CN" altLang="en-US" sz="2800" b="1">
                  <a:latin typeface="Times New Roman" charset="0"/>
                </a:rPr>
                <a:t>磁场能量密度</a:t>
              </a:r>
              <a:endParaRPr lang="zh-CN" altLang="en-US" sz="2800" b="1">
                <a:solidFill>
                  <a:srgbClr val="CC0000"/>
                </a:solidFill>
                <a:latin typeface="Times New Roman" charset="0"/>
              </a:endParaRPr>
            </a:p>
          </p:txBody>
        </p:sp>
        <p:graphicFrame>
          <p:nvGraphicFramePr>
            <p:cNvPr id="77866" name="Object 8"/>
            <p:cNvGraphicFramePr>
              <a:graphicFrameLocks noChangeAspect="1"/>
            </p:cNvGraphicFramePr>
            <p:nvPr/>
          </p:nvGraphicFramePr>
          <p:xfrm>
            <a:off x="1996" y="2606"/>
            <a:ext cx="2826" cy="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52" name="Equation" r:id="rId12" imgW="1689100" imgH="457200" progId="Equation.DSMT4">
                    <p:embed/>
                  </p:oleObj>
                </mc:Choice>
                <mc:Fallback>
                  <p:oleObj name="Equation" r:id="rId12" imgW="1689100" imgH="45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2606"/>
                          <a:ext cx="2826" cy="765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2413" y="4667250"/>
            <a:ext cx="7486650" cy="1219200"/>
            <a:chOff x="192" y="3398"/>
            <a:chExt cx="4716" cy="768"/>
          </a:xfrm>
        </p:grpSpPr>
        <p:sp>
          <p:nvSpPr>
            <p:cNvPr id="77863" name="Text Box 10"/>
            <p:cNvSpPr txBox="1">
              <a:spLocks noChangeArrowheads="1"/>
            </p:cNvSpPr>
            <p:nvPr/>
          </p:nvSpPr>
          <p:spPr bwMode="auto">
            <a:xfrm>
              <a:off x="192" y="3587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11"/>
                </a:buBlip>
              </a:pPr>
              <a:r>
                <a:rPr lang="en-US" altLang="zh-CN" sz="2800" b="1">
                  <a:latin typeface="Times New Roman" charset="0"/>
                </a:rPr>
                <a:t> </a:t>
              </a:r>
              <a:r>
                <a:rPr lang="zh-CN" altLang="en-US" sz="2800" b="1">
                  <a:latin typeface="Times New Roman" charset="0"/>
                </a:rPr>
                <a:t>磁场能量</a:t>
              </a:r>
            </a:p>
          </p:txBody>
        </p:sp>
        <p:graphicFrame>
          <p:nvGraphicFramePr>
            <p:cNvPr id="77864" name="Object 11"/>
            <p:cNvGraphicFramePr>
              <a:graphicFrameLocks noChangeAspect="1"/>
            </p:cNvGraphicFramePr>
            <p:nvPr/>
          </p:nvGraphicFramePr>
          <p:xfrm>
            <a:off x="1957" y="3398"/>
            <a:ext cx="2951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53" name="Equation" r:id="rId14" imgW="1612900" imgH="457200" progId="Equation.DSMT4">
                    <p:embed/>
                  </p:oleObj>
                </mc:Choice>
                <mc:Fallback>
                  <p:oleObj name="Equation" r:id="rId14" imgW="1612900" imgH="45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3398"/>
                          <a:ext cx="2951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31" name="Group 12"/>
          <p:cNvGrpSpPr>
            <a:grpSpLocks/>
          </p:cNvGrpSpPr>
          <p:nvPr/>
        </p:nvGrpSpPr>
        <p:grpSpPr bwMode="auto">
          <a:xfrm>
            <a:off x="179388" y="74613"/>
            <a:ext cx="4914900" cy="1042987"/>
            <a:chOff x="144" y="543"/>
            <a:chExt cx="3096" cy="657"/>
          </a:xfrm>
        </p:grpSpPr>
        <p:sp>
          <p:nvSpPr>
            <p:cNvPr id="77861" name="Text Box 13"/>
            <p:cNvSpPr txBox="1">
              <a:spLocks noChangeArrowheads="1"/>
            </p:cNvSpPr>
            <p:nvPr/>
          </p:nvSpPr>
          <p:spPr bwMode="auto">
            <a:xfrm>
              <a:off x="144" y="624"/>
              <a:ext cx="24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11"/>
                </a:buBlip>
              </a:pPr>
              <a:r>
                <a:rPr lang="en-US" altLang="zh-CN" sz="2800" b="1">
                  <a:latin typeface="Times New Roman" charset="0"/>
                </a:rPr>
                <a:t> </a:t>
              </a:r>
              <a:r>
                <a:rPr lang="zh-CN" altLang="en-US" sz="2800" b="1">
                  <a:latin typeface="Times New Roman" charset="0"/>
                </a:rPr>
                <a:t>自感线圈磁能</a:t>
              </a:r>
              <a:endParaRPr lang="zh-CN" altLang="en-US" sz="2800" b="1">
                <a:solidFill>
                  <a:srgbClr val="CC0000"/>
                </a:solidFill>
                <a:latin typeface="Times New Roman" charset="0"/>
              </a:endParaRPr>
            </a:p>
          </p:txBody>
        </p:sp>
        <p:graphicFrame>
          <p:nvGraphicFramePr>
            <p:cNvPr id="77862" name="Object 14"/>
            <p:cNvGraphicFramePr>
              <a:graphicFrameLocks noChangeAspect="1"/>
            </p:cNvGraphicFramePr>
            <p:nvPr/>
          </p:nvGraphicFramePr>
          <p:xfrm>
            <a:off x="1896" y="543"/>
            <a:ext cx="1344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54" name="Equation" r:id="rId16" imgW="710891" imgH="393529" progId="Equation.DSMT4">
                    <p:embed/>
                  </p:oleObj>
                </mc:Choice>
                <mc:Fallback>
                  <p:oleObj name="Equation" r:id="rId16" imgW="710891" imgH="393529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543"/>
                          <a:ext cx="1344" cy="65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32" name="Group 15"/>
          <p:cNvGrpSpPr>
            <a:grpSpLocks/>
          </p:cNvGrpSpPr>
          <p:nvPr/>
        </p:nvGrpSpPr>
        <p:grpSpPr bwMode="auto">
          <a:xfrm>
            <a:off x="5414963" y="0"/>
            <a:ext cx="3352800" cy="1600200"/>
            <a:chOff x="3456" y="480"/>
            <a:chExt cx="2112" cy="1008"/>
          </a:xfrm>
        </p:grpSpPr>
        <p:grpSp>
          <p:nvGrpSpPr>
            <p:cNvPr id="77834" name="Group 16"/>
            <p:cNvGrpSpPr>
              <a:grpSpLocks/>
            </p:cNvGrpSpPr>
            <p:nvPr/>
          </p:nvGrpSpPr>
          <p:grpSpPr bwMode="auto">
            <a:xfrm>
              <a:off x="3546" y="572"/>
              <a:ext cx="1977" cy="870"/>
              <a:chOff x="3546" y="572"/>
              <a:chExt cx="1977" cy="870"/>
            </a:xfrm>
          </p:grpSpPr>
          <p:sp>
            <p:nvSpPr>
              <p:cNvPr id="203793" name="AutoShape 17"/>
              <p:cNvSpPr>
                <a:spLocks noChangeArrowheads="1"/>
              </p:cNvSpPr>
              <p:nvPr/>
            </p:nvSpPr>
            <p:spPr bwMode="auto">
              <a:xfrm rot="-5390567">
                <a:off x="4288" y="-124"/>
                <a:ext cx="458" cy="1977"/>
              </a:xfrm>
              <a:prstGeom prst="can">
                <a:avLst>
                  <a:gd name="adj" fmla="val 44105"/>
                </a:avLst>
              </a:prstGeom>
              <a:gradFill rotWithShape="0">
                <a:gsLst>
                  <a:gs pos="0">
                    <a:schemeClr val="folHlink">
                      <a:gamma/>
                      <a:shade val="6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837" name="Freeform 18"/>
              <p:cNvSpPr>
                <a:spLocks/>
              </p:cNvSpPr>
              <p:nvPr/>
            </p:nvSpPr>
            <p:spPr bwMode="auto">
              <a:xfrm>
                <a:off x="3816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38" name="Freeform 19"/>
              <p:cNvSpPr>
                <a:spLocks/>
              </p:cNvSpPr>
              <p:nvPr/>
            </p:nvSpPr>
            <p:spPr bwMode="auto">
              <a:xfrm>
                <a:off x="390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39" name="Freeform 20"/>
              <p:cNvSpPr>
                <a:spLocks/>
              </p:cNvSpPr>
              <p:nvPr/>
            </p:nvSpPr>
            <p:spPr bwMode="auto">
              <a:xfrm>
                <a:off x="399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0" name="Freeform 21"/>
              <p:cNvSpPr>
                <a:spLocks/>
              </p:cNvSpPr>
              <p:nvPr/>
            </p:nvSpPr>
            <p:spPr bwMode="auto">
              <a:xfrm>
                <a:off x="408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1" name="Freeform 22"/>
              <p:cNvSpPr>
                <a:spLocks/>
              </p:cNvSpPr>
              <p:nvPr/>
            </p:nvSpPr>
            <p:spPr bwMode="auto">
              <a:xfrm>
                <a:off x="417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2" name="Freeform 23"/>
              <p:cNvSpPr>
                <a:spLocks/>
              </p:cNvSpPr>
              <p:nvPr/>
            </p:nvSpPr>
            <p:spPr bwMode="auto">
              <a:xfrm>
                <a:off x="426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3" name="Freeform 24"/>
              <p:cNvSpPr>
                <a:spLocks/>
              </p:cNvSpPr>
              <p:nvPr/>
            </p:nvSpPr>
            <p:spPr bwMode="auto">
              <a:xfrm>
                <a:off x="435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4" name="Freeform 25"/>
              <p:cNvSpPr>
                <a:spLocks/>
              </p:cNvSpPr>
              <p:nvPr/>
            </p:nvSpPr>
            <p:spPr bwMode="auto">
              <a:xfrm>
                <a:off x="444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5" name="Freeform 26"/>
              <p:cNvSpPr>
                <a:spLocks/>
              </p:cNvSpPr>
              <p:nvPr/>
            </p:nvSpPr>
            <p:spPr bwMode="auto">
              <a:xfrm>
                <a:off x="4535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6" name="Freeform 27"/>
              <p:cNvSpPr>
                <a:spLocks/>
              </p:cNvSpPr>
              <p:nvPr/>
            </p:nvSpPr>
            <p:spPr bwMode="auto">
              <a:xfrm>
                <a:off x="4624" y="572"/>
                <a:ext cx="180" cy="549"/>
              </a:xfrm>
              <a:custGeom>
                <a:avLst/>
                <a:gdLst>
                  <a:gd name="T0" fmla="*/ 0 w 219"/>
                  <a:gd name="T1" fmla="*/ 11 h 574"/>
                  <a:gd name="T2" fmla="*/ 2 w 219"/>
                  <a:gd name="T3" fmla="*/ 5 h 574"/>
                  <a:gd name="T4" fmla="*/ 2 w 219"/>
                  <a:gd name="T5" fmla="*/ 45 h 574"/>
                  <a:gd name="T6" fmla="*/ 5 w 219"/>
                  <a:gd name="T7" fmla="*/ 211 h 574"/>
                  <a:gd name="T8" fmla="*/ 6 w 219"/>
                  <a:gd name="T9" fmla="*/ 257 h 574"/>
                  <a:gd name="T10" fmla="*/ 7 w 219"/>
                  <a:gd name="T11" fmla="*/ 241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7" name="Freeform 28"/>
              <p:cNvSpPr>
                <a:spLocks/>
              </p:cNvSpPr>
              <p:nvPr/>
            </p:nvSpPr>
            <p:spPr bwMode="auto">
              <a:xfrm>
                <a:off x="471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8" name="Freeform 29"/>
              <p:cNvSpPr>
                <a:spLocks/>
              </p:cNvSpPr>
              <p:nvPr/>
            </p:nvSpPr>
            <p:spPr bwMode="auto">
              <a:xfrm>
                <a:off x="480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49" name="Freeform 30"/>
              <p:cNvSpPr>
                <a:spLocks/>
              </p:cNvSpPr>
              <p:nvPr/>
            </p:nvSpPr>
            <p:spPr bwMode="auto">
              <a:xfrm>
                <a:off x="489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0" name="Freeform 31"/>
              <p:cNvSpPr>
                <a:spLocks/>
              </p:cNvSpPr>
              <p:nvPr/>
            </p:nvSpPr>
            <p:spPr bwMode="auto">
              <a:xfrm>
                <a:off x="498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1" name="Freeform 32"/>
              <p:cNvSpPr>
                <a:spLocks/>
              </p:cNvSpPr>
              <p:nvPr/>
            </p:nvSpPr>
            <p:spPr bwMode="auto">
              <a:xfrm>
                <a:off x="507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2" name="Freeform 33"/>
              <p:cNvSpPr>
                <a:spLocks/>
              </p:cNvSpPr>
              <p:nvPr/>
            </p:nvSpPr>
            <p:spPr bwMode="auto">
              <a:xfrm>
                <a:off x="5164" y="572"/>
                <a:ext cx="205" cy="548"/>
              </a:xfrm>
              <a:custGeom>
                <a:avLst/>
                <a:gdLst>
                  <a:gd name="T0" fmla="*/ 0 w 219"/>
                  <a:gd name="T1" fmla="*/ 11 h 574"/>
                  <a:gd name="T2" fmla="*/ 15 w 219"/>
                  <a:gd name="T3" fmla="*/ 5 h 574"/>
                  <a:gd name="T4" fmla="*/ 29 w 219"/>
                  <a:gd name="T5" fmla="*/ 43 h 574"/>
                  <a:gd name="T6" fmla="*/ 43 w 219"/>
                  <a:gd name="T7" fmla="*/ 205 h 574"/>
                  <a:gd name="T8" fmla="*/ 54 w 219"/>
                  <a:gd name="T9" fmla="*/ 248 h 574"/>
                  <a:gd name="T10" fmla="*/ 66 w 219"/>
                  <a:gd name="T11" fmla="*/ 232 h 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9"/>
                  <a:gd name="T19" fmla="*/ 0 h 574"/>
                  <a:gd name="T20" fmla="*/ 219 w 219"/>
                  <a:gd name="T21" fmla="*/ 574 h 5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3" name="Line 34"/>
              <p:cNvSpPr>
                <a:spLocks noChangeShapeType="1"/>
              </p:cNvSpPr>
              <p:nvPr/>
            </p:nvSpPr>
            <p:spPr bwMode="auto">
              <a:xfrm>
                <a:off x="3861" y="1076"/>
                <a:ext cx="0" cy="36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4" name="Freeform 35"/>
              <p:cNvSpPr>
                <a:spLocks/>
              </p:cNvSpPr>
              <p:nvPr/>
            </p:nvSpPr>
            <p:spPr bwMode="auto">
              <a:xfrm>
                <a:off x="5281" y="575"/>
                <a:ext cx="113" cy="504"/>
              </a:xfrm>
              <a:custGeom>
                <a:avLst/>
                <a:gdLst>
                  <a:gd name="T0" fmla="*/ 4 w 121"/>
                  <a:gd name="T1" fmla="*/ 21 h 528"/>
                  <a:gd name="T2" fmla="*/ 24 w 121"/>
                  <a:gd name="T3" fmla="*/ 10 h 528"/>
                  <a:gd name="T4" fmla="*/ 31 w 121"/>
                  <a:gd name="T5" fmla="*/ 166 h 528"/>
                  <a:gd name="T6" fmla="*/ 33 w 121"/>
                  <a:gd name="T7" fmla="*/ 205 h 528"/>
                  <a:gd name="T8" fmla="*/ 35 w 121"/>
                  <a:gd name="T9" fmla="*/ 229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528"/>
                  <a:gd name="T17" fmla="*/ 121 w 121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528">
                    <a:moveTo>
                      <a:pt x="4" y="45"/>
                    </a:moveTo>
                    <a:cubicBezTo>
                      <a:pt x="59" y="7"/>
                      <a:pt x="0" y="0"/>
                      <a:pt x="82" y="14"/>
                    </a:cubicBezTo>
                    <a:cubicBezTo>
                      <a:pt x="98" y="135"/>
                      <a:pt x="96" y="258"/>
                      <a:pt x="105" y="380"/>
                    </a:cubicBezTo>
                    <a:cubicBezTo>
                      <a:pt x="107" y="411"/>
                      <a:pt x="110" y="443"/>
                      <a:pt x="113" y="474"/>
                    </a:cubicBezTo>
                    <a:cubicBezTo>
                      <a:pt x="115" y="492"/>
                      <a:pt x="121" y="528"/>
                      <a:pt x="121" y="528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7855" name="Object 36"/>
              <p:cNvGraphicFramePr>
                <a:graphicFrameLocks noChangeAspect="1"/>
              </p:cNvGraphicFramePr>
              <p:nvPr/>
            </p:nvGraphicFramePr>
            <p:xfrm>
              <a:off x="3701" y="867"/>
              <a:ext cx="282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55" name="公式" r:id="rId18" imgW="215713" imgH="241091" progId="Equation.3">
                      <p:embed/>
                    </p:oleObj>
                  </mc:Choice>
                  <mc:Fallback>
                    <p:oleObj name="公式" r:id="rId18" imgW="215713" imgH="241091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1" y="867"/>
                            <a:ext cx="282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56" name="Line 37"/>
              <p:cNvSpPr>
                <a:spLocks noChangeShapeType="1"/>
              </p:cNvSpPr>
              <p:nvPr/>
            </p:nvSpPr>
            <p:spPr bwMode="auto">
              <a:xfrm>
                <a:off x="5388" y="1076"/>
                <a:ext cx="0" cy="36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7857" name="Object 38"/>
              <p:cNvGraphicFramePr>
                <a:graphicFrameLocks noChangeAspect="1"/>
              </p:cNvGraphicFramePr>
              <p:nvPr/>
            </p:nvGraphicFramePr>
            <p:xfrm>
              <a:off x="4445" y="1121"/>
              <a:ext cx="299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56" name="公式" r:id="rId20" imgW="190500" imgH="228600" progId="Equation.3">
                      <p:embed/>
                    </p:oleObj>
                  </mc:Choice>
                  <mc:Fallback>
                    <p:oleObj name="公式" r:id="rId20" imgW="190500" imgH="22860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1121"/>
                            <a:ext cx="299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58" name="Line 39"/>
              <p:cNvSpPr>
                <a:spLocks noChangeShapeType="1"/>
              </p:cNvSpPr>
              <p:nvPr/>
            </p:nvSpPr>
            <p:spPr bwMode="auto">
              <a:xfrm flipV="1">
                <a:off x="3861" y="1213"/>
                <a:ext cx="0" cy="1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9" name="Line 40"/>
              <p:cNvSpPr>
                <a:spLocks noChangeShapeType="1"/>
              </p:cNvSpPr>
              <p:nvPr/>
            </p:nvSpPr>
            <p:spPr bwMode="auto">
              <a:xfrm flipV="1">
                <a:off x="5388" y="1213"/>
                <a:ext cx="0" cy="1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7860" name="Object 41"/>
              <p:cNvGraphicFramePr>
                <a:graphicFrameLocks noChangeAspect="1"/>
              </p:cNvGraphicFramePr>
              <p:nvPr/>
            </p:nvGraphicFramePr>
            <p:xfrm>
              <a:off x="3606" y="1167"/>
              <a:ext cx="184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57" name="公式" r:id="rId22" imgW="165028" imgH="228501" progId="Equation.3">
                      <p:embed/>
                    </p:oleObj>
                  </mc:Choice>
                  <mc:Fallback>
                    <p:oleObj name="公式" r:id="rId22" imgW="165028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1167"/>
                            <a:ext cx="184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7835" name="Rectangle 42"/>
            <p:cNvSpPr>
              <a:spLocks noChangeArrowheads="1"/>
            </p:cNvSpPr>
            <p:nvPr/>
          </p:nvSpPr>
          <p:spPr bwMode="auto">
            <a:xfrm>
              <a:off x="3456" y="480"/>
              <a:ext cx="2112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77833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2A577E6-7C99-CA42-8337-FCD40DD4E391}" type="slidenum">
              <a:rPr kumimoji="0" lang="en-US" altLang="zh-CN" sz="1400"/>
              <a:pPr/>
              <a:t>61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1295400"/>
            <a:ext cx="6664325" cy="1504950"/>
            <a:chOff x="340" y="912"/>
            <a:chExt cx="4198" cy="948"/>
          </a:xfrm>
        </p:grpSpPr>
        <p:sp>
          <p:nvSpPr>
            <p:cNvPr id="78881" name="Text Box 5"/>
            <p:cNvSpPr txBox="1">
              <a:spLocks noChangeArrowheads="1"/>
            </p:cNvSpPr>
            <p:nvPr/>
          </p:nvSpPr>
          <p:spPr bwMode="auto">
            <a:xfrm>
              <a:off x="480" y="912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imes New Roman" charset="0"/>
                  <a:ea typeface="楷体_GB2312" charset="0"/>
                  <a:cs typeface="楷体_GB2312" charset="0"/>
                </a:rPr>
                <a:t>电容器储能</a:t>
              </a:r>
            </a:p>
          </p:txBody>
        </p:sp>
        <p:graphicFrame>
          <p:nvGraphicFramePr>
            <p:cNvPr id="78882" name="Object 6"/>
            <p:cNvGraphicFramePr>
              <a:graphicFrameLocks noChangeAspect="1"/>
            </p:cNvGraphicFramePr>
            <p:nvPr/>
          </p:nvGraphicFramePr>
          <p:xfrm>
            <a:off x="340" y="1253"/>
            <a:ext cx="2359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0" name="公式" r:id="rId3" imgW="1625600" imgH="419100" progId="Equation.3">
                    <p:embed/>
                  </p:oleObj>
                </mc:Choice>
                <mc:Fallback>
                  <p:oleObj name="公式" r:id="rId3" imgW="1625600" imgH="4191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253"/>
                          <a:ext cx="2359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83" name="Text Box 7"/>
            <p:cNvSpPr txBox="1">
              <a:spLocks noChangeArrowheads="1"/>
            </p:cNvSpPr>
            <p:nvPr/>
          </p:nvSpPr>
          <p:spPr bwMode="auto">
            <a:xfrm>
              <a:off x="3072" y="912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imes New Roman" charset="0"/>
                  <a:ea typeface="楷体_GB2312" charset="0"/>
                  <a:cs typeface="楷体_GB2312" charset="0"/>
                </a:rPr>
                <a:t>自感线圈储能</a:t>
              </a:r>
            </a:p>
          </p:txBody>
        </p:sp>
        <p:graphicFrame>
          <p:nvGraphicFramePr>
            <p:cNvPr id="78884" name="Object 8"/>
            <p:cNvGraphicFramePr>
              <a:graphicFrameLocks noChangeAspect="1"/>
            </p:cNvGraphicFramePr>
            <p:nvPr/>
          </p:nvGraphicFramePr>
          <p:xfrm>
            <a:off x="4032" y="1296"/>
            <a:ext cx="50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1" name="公式" r:id="rId5" imgW="927100" imgH="977900" progId="Equation.3">
                    <p:embed/>
                  </p:oleObj>
                </mc:Choice>
                <mc:Fallback>
                  <p:oleObj name="公式" r:id="rId5" imgW="927100" imgH="977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296"/>
                          <a:ext cx="501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7050" y="2895600"/>
            <a:ext cx="8293100" cy="1657350"/>
            <a:chOff x="284" y="1776"/>
            <a:chExt cx="5224" cy="1044"/>
          </a:xfrm>
        </p:grpSpPr>
        <p:sp>
          <p:nvSpPr>
            <p:cNvPr id="78877" name="Text Box 10"/>
            <p:cNvSpPr txBox="1">
              <a:spLocks noChangeArrowheads="1"/>
            </p:cNvSpPr>
            <p:nvPr/>
          </p:nvSpPr>
          <p:spPr bwMode="auto">
            <a:xfrm>
              <a:off x="288" y="1776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imes New Roman" charset="0"/>
                  <a:ea typeface="楷体_GB2312" charset="0"/>
                  <a:cs typeface="楷体_GB2312" charset="0"/>
                </a:rPr>
                <a:t>电场能量密度</a:t>
              </a:r>
            </a:p>
          </p:txBody>
        </p:sp>
        <p:graphicFrame>
          <p:nvGraphicFramePr>
            <p:cNvPr id="78878" name="Object 11"/>
            <p:cNvGraphicFramePr>
              <a:graphicFrameLocks noChangeAspect="1"/>
            </p:cNvGraphicFramePr>
            <p:nvPr/>
          </p:nvGraphicFramePr>
          <p:xfrm>
            <a:off x="284" y="2103"/>
            <a:ext cx="2511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2" name="公式" r:id="rId7" imgW="1435100" imgH="393700" progId="Equation.3">
                    <p:embed/>
                  </p:oleObj>
                </mc:Choice>
                <mc:Fallback>
                  <p:oleObj name="公式" r:id="rId7" imgW="1435100" imgH="393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" y="2103"/>
                          <a:ext cx="2511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9" name="Rectangle 12"/>
            <p:cNvSpPr>
              <a:spLocks noChangeArrowheads="1"/>
            </p:cNvSpPr>
            <p:nvPr/>
          </p:nvSpPr>
          <p:spPr bwMode="auto">
            <a:xfrm>
              <a:off x="2928" y="1776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Times New Roman" charset="0"/>
                  <a:ea typeface="楷体_GB2312" charset="0"/>
                  <a:cs typeface="楷体_GB2312" charset="0"/>
                </a:rPr>
                <a:t>磁场能量密度</a:t>
              </a:r>
            </a:p>
          </p:txBody>
        </p:sp>
        <p:graphicFrame>
          <p:nvGraphicFramePr>
            <p:cNvPr id="78880" name="Object 13"/>
            <p:cNvGraphicFramePr>
              <a:graphicFrameLocks noChangeAspect="1"/>
            </p:cNvGraphicFramePr>
            <p:nvPr/>
          </p:nvGraphicFramePr>
          <p:xfrm>
            <a:off x="3024" y="2090"/>
            <a:ext cx="2484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3" name="公式" r:id="rId9" imgW="1358900" imgH="457200" progId="Equation.3">
                    <p:embed/>
                  </p:oleObj>
                </mc:Choice>
                <mc:Fallback>
                  <p:oleObj name="公式" r:id="rId9" imgW="135890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090"/>
                          <a:ext cx="2484" cy="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38200" y="5715000"/>
            <a:ext cx="6405563" cy="571500"/>
            <a:chOff x="288" y="3648"/>
            <a:chExt cx="4035" cy="360"/>
          </a:xfrm>
        </p:grpSpPr>
        <p:grpSp>
          <p:nvGrpSpPr>
            <p:cNvPr id="78871" name="Group 15"/>
            <p:cNvGrpSpPr>
              <a:grpSpLocks/>
            </p:cNvGrpSpPr>
            <p:nvPr/>
          </p:nvGrpSpPr>
          <p:grpSpPr bwMode="auto">
            <a:xfrm>
              <a:off x="288" y="3648"/>
              <a:ext cx="1500" cy="327"/>
              <a:chOff x="336" y="3729"/>
              <a:chExt cx="1500" cy="327"/>
            </a:xfrm>
          </p:grpSpPr>
          <p:sp>
            <p:nvSpPr>
              <p:cNvPr id="78875" name="Text Box 16"/>
              <p:cNvSpPr txBox="1">
                <a:spLocks noChangeArrowheads="1"/>
              </p:cNvSpPr>
              <p:nvPr/>
            </p:nvSpPr>
            <p:spPr bwMode="auto">
              <a:xfrm>
                <a:off x="336" y="3729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latin typeface="Times New Roman" charset="0"/>
                    <a:ea typeface="楷体_GB2312" charset="0"/>
                    <a:cs typeface="楷体_GB2312" charset="0"/>
                  </a:rPr>
                  <a:t>能量法求</a:t>
                </a:r>
              </a:p>
            </p:txBody>
          </p:sp>
          <p:graphicFrame>
            <p:nvGraphicFramePr>
              <p:cNvPr id="78876" name="Object 17"/>
              <p:cNvGraphicFramePr>
                <a:graphicFrameLocks noChangeAspect="1"/>
              </p:cNvGraphicFramePr>
              <p:nvPr/>
            </p:nvGraphicFramePr>
            <p:xfrm>
              <a:off x="1628" y="3784"/>
              <a:ext cx="20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54" name="公式" r:id="rId11" imgW="330200" imgH="368300" progId="Equation.3">
                      <p:embed/>
                    </p:oleObj>
                  </mc:Choice>
                  <mc:Fallback>
                    <p:oleObj name="公式" r:id="rId11" imgW="330200" imgH="3683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8" y="3784"/>
                            <a:ext cx="208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872" name="Group 18"/>
            <p:cNvGrpSpPr>
              <a:grpSpLocks/>
            </p:cNvGrpSpPr>
            <p:nvPr/>
          </p:nvGrpSpPr>
          <p:grpSpPr bwMode="auto">
            <a:xfrm>
              <a:off x="2928" y="3681"/>
              <a:ext cx="1395" cy="327"/>
              <a:chOff x="2976" y="3681"/>
              <a:chExt cx="1395" cy="327"/>
            </a:xfrm>
          </p:grpSpPr>
          <p:graphicFrame>
            <p:nvGraphicFramePr>
              <p:cNvPr id="78873" name="Object 19"/>
              <p:cNvGraphicFramePr>
                <a:graphicFrameLocks noChangeAspect="1"/>
              </p:cNvGraphicFramePr>
              <p:nvPr/>
            </p:nvGraphicFramePr>
            <p:xfrm>
              <a:off x="4188" y="3752"/>
              <a:ext cx="183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55" name="公式" r:id="rId13" imgW="291973" imgH="342751" progId="Equation.3">
                      <p:embed/>
                    </p:oleObj>
                  </mc:Choice>
                  <mc:Fallback>
                    <p:oleObj name="公式" r:id="rId13" imgW="291973" imgH="342751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8" y="3752"/>
                            <a:ext cx="183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874" name="Rectangle 20"/>
              <p:cNvSpPr>
                <a:spLocks noChangeArrowheads="1"/>
              </p:cNvSpPr>
              <p:nvPr/>
            </p:nvSpPr>
            <p:spPr bwMode="auto">
              <a:xfrm>
                <a:off x="2976" y="3681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sz="2800" b="1">
                    <a:latin typeface="Times New Roman" charset="0"/>
                    <a:ea typeface="楷体_GB2312" charset="0"/>
                    <a:cs typeface="楷体_GB2312" charset="0"/>
                  </a:rPr>
                  <a:t>能量法求</a:t>
                </a:r>
              </a:p>
            </p:txBody>
          </p:sp>
        </p:grp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000" y="4876800"/>
            <a:ext cx="8305800" cy="714375"/>
            <a:chOff x="240" y="3168"/>
            <a:chExt cx="5232" cy="450"/>
          </a:xfrm>
        </p:grpSpPr>
        <p:sp>
          <p:nvSpPr>
            <p:cNvPr id="78867" name="Rectangle 22"/>
            <p:cNvSpPr>
              <a:spLocks noChangeArrowheads="1"/>
            </p:cNvSpPr>
            <p:nvPr/>
          </p:nvSpPr>
          <p:spPr bwMode="auto">
            <a:xfrm>
              <a:off x="240" y="3168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Times New Roman" charset="0"/>
                  <a:ea typeface="楷体_GB2312" charset="0"/>
                  <a:cs typeface="楷体_GB2312" charset="0"/>
                </a:rPr>
                <a:t>电场能量</a:t>
              </a:r>
            </a:p>
          </p:txBody>
        </p:sp>
        <p:graphicFrame>
          <p:nvGraphicFramePr>
            <p:cNvPr id="78868" name="Object 23"/>
            <p:cNvGraphicFramePr>
              <a:graphicFrameLocks noChangeAspect="1"/>
            </p:cNvGraphicFramePr>
            <p:nvPr/>
          </p:nvGraphicFramePr>
          <p:xfrm>
            <a:off x="1296" y="3168"/>
            <a:ext cx="1321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6" name="公式" r:id="rId15" imgW="837836" imgH="291973" progId="Equation.3">
                    <p:embed/>
                  </p:oleObj>
                </mc:Choice>
                <mc:Fallback>
                  <p:oleObj name="公式" r:id="rId15" imgW="837836" imgH="291973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168"/>
                          <a:ext cx="1321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9" name="Rectangle 24"/>
            <p:cNvSpPr>
              <a:spLocks noChangeArrowheads="1"/>
            </p:cNvSpPr>
            <p:nvPr/>
          </p:nvSpPr>
          <p:spPr bwMode="auto">
            <a:xfrm>
              <a:off x="3026" y="3168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>
                  <a:latin typeface="Times New Roman" charset="0"/>
                  <a:ea typeface="楷体_GB2312" charset="0"/>
                  <a:cs typeface="楷体_GB2312" charset="0"/>
                </a:rPr>
                <a:t>磁场能量</a:t>
              </a:r>
            </a:p>
          </p:txBody>
        </p:sp>
        <p:graphicFrame>
          <p:nvGraphicFramePr>
            <p:cNvPr id="78870" name="Object 25"/>
            <p:cNvGraphicFramePr>
              <a:graphicFrameLocks noChangeAspect="1"/>
            </p:cNvGraphicFramePr>
            <p:nvPr/>
          </p:nvGraphicFramePr>
          <p:xfrm>
            <a:off x="4200" y="3168"/>
            <a:ext cx="127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7" name="公式" r:id="rId17" imgW="888614" imgH="291973" progId="Equation.3">
                    <p:embed/>
                  </p:oleObj>
                </mc:Choice>
                <mc:Fallback>
                  <p:oleObj name="公式" r:id="rId17" imgW="888614" imgH="291973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168"/>
                          <a:ext cx="127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53" name="Group 26"/>
          <p:cNvGrpSpPr>
            <a:grpSpLocks/>
          </p:cNvGrpSpPr>
          <p:nvPr/>
        </p:nvGrpSpPr>
        <p:grpSpPr bwMode="auto">
          <a:xfrm>
            <a:off x="366713" y="609600"/>
            <a:ext cx="8777287" cy="5791200"/>
            <a:chOff x="155" y="192"/>
            <a:chExt cx="5529" cy="3840"/>
          </a:xfrm>
        </p:grpSpPr>
        <p:grpSp>
          <p:nvGrpSpPr>
            <p:cNvPr id="78856" name="Group 27"/>
            <p:cNvGrpSpPr>
              <a:grpSpLocks/>
            </p:cNvGrpSpPr>
            <p:nvPr/>
          </p:nvGrpSpPr>
          <p:grpSpPr bwMode="auto">
            <a:xfrm>
              <a:off x="197" y="192"/>
              <a:ext cx="5465" cy="3840"/>
              <a:chOff x="192" y="192"/>
              <a:chExt cx="5328" cy="3888"/>
            </a:xfrm>
          </p:grpSpPr>
          <p:grpSp>
            <p:nvGrpSpPr>
              <p:cNvPr id="78862" name="Group 28"/>
              <p:cNvGrpSpPr>
                <a:grpSpLocks/>
              </p:cNvGrpSpPr>
              <p:nvPr/>
            </p:nvGrpSpPr>
            <p:grpSpPr bwMode="auto">
              <a:xfrm>
                <a:off x="192" y="192"/>
                <a:ext cx="5328" cy="3888"/>
                <a:chOff x="192" y="192"/>
                <a:chExt cx="5328" cy="3888"/>
              </a:xfrm>
            </p:grpSpPr>
            <p:sp>
              <p:nvSpPr>
                <p:cNvPr id="78864" name="Line 29"/>
                <p:cNvSpPr>
                  <a:spLocks noChangeShapeType="1"/>
                </p:cNvSpPr>
                <p:nvPr/>
              </p:nvSpPr>
              <p:spPr bwMode="auto">
                <a:xfrm>
                  <a:off x="192" y="192"/>
                  <a:ext cx="5328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65" name="Line 30"/>
                <p:cNvSpPr>
                  <a:spLocks noChangeShapeType="1"/>
                </p:cNvSpPr>
                <p:nvPr/>
              </p:nvSpPr>
              <p:spPr bwMode="auto">
                <a:xfrm>
                  <a:off x="192" y="624"/>
                  <a:ext cx="5328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66" name="Line 31"/>
                <p:cNvSpPr>
                  <a:spLocks noChangeShapeType="1"/>
                </p:cNvSpPr>
                <p:nvPr/>
              </p:nvSpPr>
              <p:spPr bwMode="auto">
                <a:xfrm>
                  <a:off x="192" y="4080"/>
                  <a:ext cx="5328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8863" name="Line 32"/>
              <p:cNvSpPr>
                <a:spLocks noChangeShapeType="1"/>
              </p:cNvSpPr>
              <p:nvPr/>
            </p:nvSpPr>
            <p:spPr bwMode="auto">
              <a:xfrm>
                <a:off x="2736" y="192"/>
                <a:ext cx="0" cy="38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857" name="Text Box 33"/>
            <p:cNvSpPr txBox="1">
              <a:spLocks noChangeArrowheads="1"/>
            </p:cNvSpPr>
            <p:nvPr/>
          </p:nvSpPr>
          <p:spPr bwMode="auto">
            <a:xfrm>
              <a:off x="816" y="240"/>
              <a:ext cx="101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  <a:latin typeface="Times New Roman" charset="0"/>
                </a:rPr>
                <a:t>电场能量</a:t>
              </a:r>
            </a:p>
          </p:txBody>
        </p:sp>
        <p:sp>
          <p:nvSpPr>
            <p:cNvPr id="78858" name="Text Box 34"/>
            <p:cNvSpPr txBox="1">
              <a:spLocks noChangeArrowheads="1"/>
            </p:cNvSpPr>
            <p:nvPr/>
          </p:nvSpPr>
          <p:spPr bwMode="auto">
            <a:xfrm>
              <a:off x="3696" y="240"/>
              <a:ext cx="101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  <a:latin typeface="Times New Roman" charset="0"/>
                </a:rPr>
                <a:t>磁场能量</a:t>
              </a:r>
            </a:p>
          </p:txBody>
        </p:sp>
        <p:sp>
          <p:nvSpPr>
            <p:cNvPr id="78859" name="Line 35"/>
            <p:cNvSpPr>
              <a:spLocks noChangeShapeType="1"/>
            </p:cNvSpPr>
            <p:nvPr/>
          </p:nvSpPr>
          <p:spPr bwMode="auto">
            <a:xfrm>
              <a:off x="175" y="1709"/>
              <a:ext cx="550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0" name="Line 36"/>
            <p:cNvSpPr>
              <a:spLocks noChangeShapeType="1"/>
            </p:cNvSpPr>
            <p:nvPr/>
          </p:nvSpPr>
          <p:spPr bwMode="auto">
            <a:xfrm>
              <a:off x="155" y="2894"/>
              <a:ext cx="550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Line 37"/>
            <p:cNvSpPr>
              <a:spLocks noChangeShapeType="1"/>
            </p:cNvSpPr>
            <p:nvPr/>
          </p:nvSpPr>
          <p:spPr bwMode="auto">
            <a:xfrm>
              <a:off x="155" y="3558"/>
              <a:ext cx="550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854" name="Text Box 38"/>
          <p:cNvSpPr txBox="1">
            <a:spLocks noChangeArrowheads="1"/>
          </p:cNvSpPr>
          <p:nvPr/>
        </p:nvSpPr>
        <p:spPr bwMode="auto">
          <a:xfrm>
            <a:off x="293688" y="0"/>
            <a:ext cx="4113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宋体" charset="0"/>
              </a:rPr>
              <a:t>电场能量与磁场能量比较</a:t>
            </a:r>
          </a:p>
        </p:txBody>
      </p:sp>
      <p:sp>
        <p:nvSpPr>
          <p:cNvPr id="78855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A948519-187C-1645-8CB1-9B5F74903057}" type="slidenum">
              <a:rPr kumimoji="0" lang="en-US" altLang="zh-CN" sz="1400"/>
              <a:pPr/>
              <a:t>62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3" name="Group 2"/>
          <p:cNvGrpSpPr>
            <a:grpSpLocks/>
          </p:cNvGrpSpPr>
          <p:nvPr/>
        </p:nvGrpSpPr>
        <p:grpSpPr bwMode="auto">
          <a:xfrm>
            <a:off x="4724400" y="1600200"/>
            <a:ext cx="4267200" cy="4191000"/>
            <a:chOff x="2976" y="1392"/>
            <a:chExt cx="2688" cy="2640"/>
          </a:xfrm>
        </p:grpSpPr>
        <p:sp>
          <p:nvSpPr>
            <p:cNvPr id="79897" name="Rectangle 3"/>
            <p:cNvSpPr>
              <a:spLocks noChangeArrowheads="1"/>
            </p:cNvSpPr>
            <p:nvPr/>
          </p:nvSpPr>
          <p:spPr bwMode="auto">
            <a:xfrm>
              <a:off x="2976" y="1392"/>
              <a:ext cx="2688" cy="2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9898" name="AutoShape 4"/>
            <p:cNvSpPr>
              <a:spLocks noChangeArrowheads="1"/>
            </p:cNvSpPr>
            <p:nvPr/>
          </p:nvSpPr>
          <p:spPr bwMode="auto">
            <a:xfrm rot="-5389315">
              <a:off x="4427" y="1164"/>
              <a:ext cx="277" cy="2005"/>
            </a:xfrm>
            <a:prstGeom prst="can">
              <a:avLst>
                <a:gd name="adj" fmla="val 60822"/>
              </a:avLst>
            </a:prstGeom>
            <a:gradFill rotWithShape="0">
              <a:gsLst>
                <a:gs pos="0">
                  <a:srgbClr val="0087A9"/>
                </a:gs>
                <a:gs pos="50000">
                  <a:srgbClr val="00CCFF"/>
                </a:gs>
                <a:gs pos="100000">
                  <a:srgbClr val="0087A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9899" name="AutoShape 5"/>
            <p:cNvSpPr>
              <a:spLocks noChangeArrowheads="1"/>
            </p:cNvSpPr>
            <p:nvPr/>
          </p:nvSpPr>
          <p:spPr bwMode="auto">
            <a:xfrm rot="-5389315">
              <a:off x="3991" y="1097"/>
              <a:ext cx="945" cy="2208"/>
            </a:xfrm>
            <a:prstGeom prst="can">
              <a:avLst>
                <a:gd name="adj" fmla="val 61950"/>
              </a:avLst>
            </a:prstGeom>
            <a:solidFill>
              <a:srgbClr val="00CCFF">
                <a:alpha val="50195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9900" name="Line 6"/>
            <p:cNvSpPr>
              <a:spLocks noChangeShapeType="1"/>
            </p:cNvSpPr>
            <p:nvPr/>
          </p:nvSpPr>
          <p:spPr bwMode="auto">
            <a:xfrm rot="-5389315">
              <a:off x="3794" y="1913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1" name="Line 7"/>
            <p:cNvSpPr>
              <a:spLocks noChangeShapeType="1"/>
            </p:cNvSpPr>
            <p:nvPr/>
          </p:nvSpPr>
          <p:spPr bwMode="auto">
            <a:xfrm rot="-5389315">
              <a:off x="3793" y="2191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2" name="Line 8"/>
            <p:cNvSpPr>
              <a:spLocks noChangeShapeType="1"/>
            </p:cNvSpPr>
            <p:nvPr/>
          </p:nvSpPr>
          <p:spPr bwMode="auto">
            <a:xfrm rot="16210685" flipV="1">
              <a:off x="4699" y="1339"/>
              <a:ext cx="0" cy="5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9903" name="Object 9"/>
            <p:cNvGraphicFramePr>
              <a:graphicFrameLocks noChangeAspect="1"/>
            </p:cNvGraphicFramePr>
            <p:nvPr/>
          </p:nvGraphicFramePr>
          <p:xfrm>
            <a:off x="2996" y="2043"/>
            <a:ext cx="31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30" name="Equation" r:id="rId3" imgW="647700" imgH="495300" progId="Equation.3">
                    <p:embed/>
                  </p:oleObj>
                </mc:Choice>
                <mc:Fallback>
                  <p:oleObj name="Equation" r:id="rId3" imgW="647700" imgH="495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2043"/>
                          <a:ext cx="31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4" name="Line 10"/>
            <p:cNvSpPr>
              <a:spLocks noChangeShapeType="1"/>
            </p:cNvSpPr>
            <p:nvPr/>
          </p:nvSpPr>
          <p:spPr bwMode="auto">
            <a:xfrm>
              <a:off x="3312" y="2016"/>
              <a:ext cx="0" cy="304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9905" name="Object 11"/>
            <p:cNvGraphicFramePr>
              <a:graphicFrameLocks noChangeAspect="1"/>
            </p:cNvGraphicFramePr>
            <p:nvPr/>
          </p:nvGraphicFramePr>
          <p:xfrm>
            <a:off x="4128" y="1440"/>
            <a:ext cx="24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31" name="公式" r:id="rId5" imgW="38100" imgH="63500" progId="Equation.3">
                    <p:embed/>
                  </p:oleObj>
                </mc:Choice>
                <mc:Fallback>
                  <p:oleObj name="公式" r:id="rId5" imgW="38100" imgH="63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40"/>
                          <a:ext cx="24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6" name="Freeform 12" descr="上对角虚线"/>
            <p:cNvSpPr>
              <a:spLocks/>
            </p:cNvSpPr>
            <p:nvPr/>
          </p:nvSpPr>
          <p:spPr bwMode="auto">
            <a:xfrm>
              <a:off x="3744" y="1728"/>
              <a:ext cx="1776" cy="290"/>
            </a:xfrm>
            <a:custGeom>
              <a:avLst/>
              <a:gdLst>
                <a:gd name="T0" fmla="*/ 0 w 1776"/>
                <a:gd name="T1" fmla="*/ 0 h 336"/>
                <a:gd name="T2" fmla="*/ 78 w 1776"/>
                <a:gd name="T3" fmla="*/ 3 h 336"/>
                <a:gd name="T4" fmla="*/ 132 w 1776"/>
                <a:gd name="T5" fmla="*/ 10 h 336"/>
                <a:gd name="T6" fmla="*/ 186 w 1776"/>
                <a:gd name="T7" fmla="*/ 22 h 336"/>
                <a:gd name="T8" fmla="*/ 1776 w 1776"/>
                <a:gd name="T9" fmla="*/ 24 h 336"/>
                <a:gd name="T10" fmla="*/ 1758 w 1776"/>
                <a:gd name="T11" fmla="*/ 16 h 336"/>
                <a:gd name="T12" fmla="*/ 1664 w 1776"/>
                <a:gd name="T13" fmla="*/ 7 h 336"/>
                <a:gd name="T14" fmla="*/ 1626 w 1776"/>
                <a:gd name="T15" fmla="*/ 3 h 336"/>
                <a:gd name="T16" fmla="*/ 1536 w 1776"/>
                <a:gd name="T17" fmla="*/ 3 h 336"/>
                <a:gd name="T18" fmla="*/ 0 w 1776"/>
                <a:gd name="T19" fmla="*/ 0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76"/>
                <a:gd name="T31" fmla="*/ 0 h 336"/>
                <a:gd name="T32" fmla="*/ 1776 w 1776"/>
                <a:gd name="T33" fmla="*/ 336 h 3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76" h="336">
                  <a:moveTo>
                    <a:pt x="0" y="0"/>
                  </a:moveTo>
                  <a:lnTo>
                    <a:pt x="78" y="54"/>
                  </a:lnTo>
                  <a:lnTo>
                    <a:pt x="132" y="150"/>
                  </a:lnTo>
                  <a:lnTo>
                    <a:pt x="186" y="324"/>
                  </a:lnTo>
                  <a:lnTo>
                    <a:pt x="1776" y="336"/>
                  </a:lnTo>
                  <a:lnTo>
                    <a:pt x="1758" y="228"/>
                  </a:lnTo>
                  <a:lnTo>
                    <a:pt x="1664" y="91"/>
                  </a:lnTo>
                  <a:lnTo>
                    <a:pt x="1626" y="30"/>
                  </a:lnTo>
                  <a:lnTo>
                    <a:pt x="1536" y="6"/>
                  </a:lnTo>
                  <a:lnTo>
                    <a:pt x="0" y="0"/>
                  </a:lnTo>
                  <a:close/>
                </a:path>
              </a:pathLst>
            </a:custGeom>
            <a:pattFill prst="dashUpDiag">
              <a:fgClr>
                <a:schemeClr val="tx2"/>
              </a:fgClr>
              <a:bgClr>
                <a:schemeClr val="accent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7" name="Freeform 13" descr="上对角虚线"/>
            <p:cNvSpPr>
              <a:spLocks/>
            </p:cNvSpPr>
            <p:nvPr/>
          </p:nvSpPr>
          <p:spPr bwMode="auto">
            <a:xfrm>
              <a:off x="3732" y="2304"/>
              <a:ext cx="1836" cy="366"/>
            </a:xfrm>
            <a:custGeom>
              <a:avLst/>
              <a:gdLst>
                <a:gd name="T0" fmla="*/ 1578 w 1836"/>
                <a:gd name="T1" fmla="*/ 360 h 366"/>
                <a:gd name="T2" fmla="*/ 1692 w 1836"/>
                <a:gd name="T3" fmla="*/ 288 h 366"/>
                <a:gd name="T4" fmla="*/ 1800 w 1836"/>
                <a:gd name="T5" fmla="*/ 134 h 366"/>
                <a:gd name="T6" fmla="*/ 1836 w 1836"/>
                <a:gd name="T7" fmla="*/ 0 h 366"/>
                <a:gd name="T8" fmla="*/ 210 w 1836"/>
                <a:gd name="T9" fmla="*/ 18 h 366"/>
                <a:gd name="T10" fmla="*/ 192 w 1836"/>
                <a:gd name="T11" fmla="*/ 96 h 366"/>
                <a:gd name="T12" fmla="*/ 126 w 1836"/>
                <a:gd name="T13" fmla="*/ 234 h 366"/>
                <a:gd name="T14" fmla="*/ 72 w 1836"/>
                <a:gd name="T15" fmla="*/ 300 h 366"/>
                <a:gd name="T16" fmla="*/ 0 w 1836"/>
                <a:gd name="T17" fmla="*/ 366 h 366"/>
                <a:gd name="T18" fmla="*/ 1578 w 1836"/>
                <a:gd name="T19" fmla="*/ 360 h 3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36"/>
                <a:gd name="T31" fmla="*/ 0 h 366"/>
                <a:gd name="T32" fmla="*/ 1836 w 1836"/>
                <a:gd name="T33" fmla="*/ 366 h 3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36" h="366">
                  <a:moveTo>
                    <a:pt x="1578" y="360"/>
                  </a:moveTo>
                  <a:lnTo>
                    <a:pt x="1692" y="288"/>
                  </a:lnTo>
                  <a:lnTo>
                    <a:pt x="1800" y="134"/>
                  </a:lnTo>
                  <a:lnTo>
                    <a:pt x="1836" y="0"/>
                  </a:lnTo>
                  <a:lnTo>
                    <a:pt x="210" y="18"/>
                  </a:lnTo>
                  <a:lnTo>
                    <a:pt x="192" y="96"/>
                  </a:lnTo>
                  <a:lnTo>
                    <a:pt x="126" y="234"/>
                  </a:lnTo>
                  <a:lnTo>
                    <a:pt x="72" y="300"/>
                  </a:lnTo>
                  <a:lnTo>
                    <a:pt x="0" y="366"/>
                  </a:lnTo>
                  <a:lnTo>
                    <a:pt x="1578" y="360"/>
                  </a:lnTo>
                  <a:close/>
                </a:path>
              </a:pathLst>
            </a:custGeom>
            <a:pattFill prst="dashUpDiag">
              <a:fgClr>
                <a:schemeClr val="tx2"/>
              </a:fgClr>
              <a:bgClr>
                <a:srgbClr val="D9F8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9908" name="Object 14"/>
            <p:cNvGraphicFramePr>
              <a:graphicFrameLocks noChangeAspect="1"/>
            </p:cNvGraphicFramePr>
            <p:nvPr/>
          </p:nvGraphicFramePr>
          <p:xfrm>
            <a:off x="4704" y="2363"/>
            <a:ext cx="25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32" name="Equation" r:id="rId7" imgW="215713" imgH="241091" progId="Equation.3">
                    <p:embed/>
                  </p:oleObj>
                </mc:Choice>
                <mc:Fallback>
                  <p:oleObj name="Equation" r:id="rId7" imgW="215713" imgH="24109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63"/>
                          <a:ext cx="25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9" name="Freeform 15"/>
            <p:cNvSpPr>
              <a:spLocks/>
            </p:cNvSpPr>
            <p:nvPr/>
          </p:nvSpPr>
          <p:spPr bwMode="auto">
            <a:xfrm>
              <a:off x="3942" y="2016"/>
              <a:ext cx="1626" cy="312"/>
            </a:xfrm>
            <a:custGeom>
              <a:avLst/>
              <a:gdLst>
                <a:gd name="T0" fmla="*/ 0 w 1626"/>
                <a:gd name="T1" fmla="*/ 0 h 312"/>
                <a:gd name="T2" fmla="*/ 1578 w 1626"/>
                <a:gd name="T3" fmla="*/ 0 h 312"/>
                <a:gd name="T4" fmla="*/ 1626 w 1626"/>
                <a:gd name="T5" fmla="*/ 86 h 312"/>
                <a:gd name="T6" fmla="*/ 1626 w 1626"/>
                <a:gd name="T7" fmla="*/ 171 h 312"/>
                <a:gd name="T8" fmla="*/ 1608 w 1626"/>
                <a:gd name="T9" fmla="*/ 263 h 312"/>
                <a:gd name="T10" fmla="*/ 1578 w 1626"/>
                <a:gd name="T11" fmla="*/ 300 h 312"/>
                <a:gd name="T12" fmla="*/ 18 w 1626"/>
                <a:gd name="T13" fmla="*/ 312 h 312"/>
                <a:gd name="T14" fmla="*/ 18 w 1626"/>
                <a:gd name="T15" fmla="*/ 182 h 312"/>
                <a:gd name="T16" fmla="*/ 6 w 1626"/>
                <a:gd name="T17" fmla="*/ 108 h 312"/>
                <a:gd name="T18" fmla="*/ 0 w 1626"/>
                <a:gd name="T19" fmla="*/ 0 h 3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26"/>
                <a:gd name="T31" fmla="*/ 0 h 312"/>
                <a:gd name="T32" fmla="*/ 1626 w 1626"/>
                <a:gd name="T33" fmla="*/ 312 h 3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26" h="312">
                  <a:moveTo>
                    <a:pt x="0" y="0"/>
                  </a:moveTo>
                  <a:lnTo>
                    <a:pt x="1578" y="0"/>
                  </a:lnTo>
                  <a:lnTo>
                    <a:pt x="1626" y="86"/>
                  </a:lnTo>
                  <a:lnTo>
                    <a:pt x="1626" y="171"/>
                  </a:lnTo>
                  <a:lnTo>
                    <a:pt x="1608" y="263"/>
                  </a:lnTo>
                  <a:lnTo>
                    <a:pt x="1578" y="300"/>
                  </a:lnTo>
                  <a:lnTo>
                    <a:pt x="18" y="312"/>
                  </a:lnTo>
                  <a:lnTo>
                    <a:pt x="18" y="182"/>
                  </a:lnTo>
                  <a:lnTo>
                    <a:pt x="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F4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0" name="Line 16"/>
            <p:cNvSpPr>
              <a:spLocks noChangeShapeType="1"/>
            </p:cNvSpPr>
            <p:nvPr/>
          </p:nvSpPr>
          <p:spPr bwMode="auto">
            <a:xfrm rot="-5389315">
              <a:off x="4602" y="1830"/>
              <a:ext cx="0" cy="6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9911" name="Object 17"/>
            <p:cNvGraphicFramePr>
              <a:graphicFrameLocks noChangeAspect="1"/>
            </p:cNvGraphicFramePr>
            <p:nvPr/>
          </p:nvGraphicFramePr>
          <p:xfrm>
            <a:off x="4992" y="2016"/>
            <a:ext cx="24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33" name="公式" r:id="rId9" imgW="38100" imgH="63500" progId="Equation.3">
                    <p:embed/>
                  </p:oleObj>
                </mc:Choice>
                <mc:Fallback>
                  <p:oleObj name="公式" r:id="rId9" imgW="38100" imgH="63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16"/>
                          <a:ext cx="24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12" name="Oval 18" descr="上对角虚线"/>
            <p:cNvSpPr>
              <a:spLocks noChangeArrowheads="1"/>
            </p:cNvSpPr>
            <p:nvPr/>
          </p:nvSpPr>
          <p:spPr bwMode="auto">
            <a:xfrm>
              <a:off x="3360" y="1728"/>
              <a:ext cx="576" cy="945"/>
            </a:xfrm>
            <a:prstGeom prst="ellipse">
              <a:avLst/>
            </a:prstGeom>
            <a:pattFill prst="dashUpDiag">
              <a:fgClr>
                <a:schemeClr val="tx2"/>
              </a:fgClr>
              <a:bgClr>
                <a:srgbClr val="EBFB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9913" name="Oval 19"/>
            <p:cNvSpPr>
              <a:spLocks noChangeArrowheads="1"/>
            </p:cNvSpPr>
            <p:nvPr/>
          </p:nvSpPr>
          <p:spPr bwMode="auto">
            <a:xfrm rot="-5389315">
              <a:off x="3506" y="2062"/>
              <a:ext cx="277" cy="185"/>
            </a:xfrm>
            <a:prstGeom prst="ellipse">
              <a:avLst/>
            </a:prstGeom>
            <a:solidFill>
              <a:srgbClr val="C5F4FF"/>
            </a:solid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9914" name="AutoShape 20"/>
            <p:cNvSpPr>
              <a:spLocks noChangeArrowheads="1"/>
            </p:cNvSpPr>
            <p:nvPr/>
          </p:nvSpPr>
          <p:spPr bwMode="auto">
            <a:xfrm rot="-5389315">
              <a:off x="3991" y="1097"/>
              <a:ext cx="945" cy="2208"/>
            </a:xfrm>
            <a:prstGeom prst="can">
              <a:avLst>
                <a:gd name="adj" fmla="val 61950"/>
              </a:avLst>
            </a:prstGeom>
            <a:noFill/>
            <a:ln w="28575">
              <a:solidFill>
                <a:srgbClr val="0DAD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9915" name="Line 21"/>
            <p:cNvSpPr>
              <a:spLocks noChangeShapeType="1"/>
            </p:cNvSpPr>
            <p:nvPr/>
          </p:nvSpPr>
          <p:spPr bwMode="auto">
            <a:xfrm flipH="1">
              <a:off x="3072" y="201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6" name="Line 22"/>
            <p:cNvSpPr>
              <a:spLocks noChangeShapeType="1"/>
            </p:cNvSpPr>
            <p:nvPr/>
          </p:nvSpPr>
          <p:spPr bwMode="auto">
            <a:xfrm flipH="1">
              <a:off x="3072" y="23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874" name="Group 23"/>
          <p:cNvGrpSpPr>
            <a:grpSpLocks/>
          </p:cNvGrpSpPr>
          <p:nvPr/>
        </p:nvGrpSpPr>
        <p:grpSpPr bwMode="auto">
          <a:xfrm>
            <a:off x="0" y="0"/>
            <a:ext cx="9220200" cy="1373188"/>
            <a:chOff x="192" y="480"/>
            <a:chExt cx="5712" cy="865"/>
          </a:xfrm>
        </p:grpSpPr>
        <p:sp>
          <p:nvSpPr>
            <p:cNvPr id="79895" name="Text Box 24"/>
            <p:cNvSpPr txBox="1">
              <a:spLocks noChangeArrowheads="1"/>
            </p:cNvSpPr>
            <p:nvPr/>
          </p:nvSpPr>
          <p:spPr bwMode="auto">
            <a:xfrm>
              <a:off x="192" y="480"/>
              <a:ext cx="571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10000"/>
                  </a:solidFill>
                  <a:latin typeface="Times New Roman" charset="0"/>
                </a:rPr>
                <a:t>         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例</a:t>
              </a:r>
              <a:r>
                <a:rPr lang="zh-CN" sz="2800" b="1">
                  <a:solidFill>
                    <a:srgbClr val="010000"/>
                  </a:solidFill>
                  <a:latin typeface="Times New Roman" charset="0"/>
                </a:rPr>
                <a:t> 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  </a:t>
              </a:r>
              <a:r>
                <a:rPr lang="zh-CN" altLang="en-US" sz="2800" b="1">
                  <a:latin typeface="Times New Roman" charset="0"/>
                </a:rPr>
                <a:t>如图同轴电缆</a:t>
              </a:r>
              <a:r>
                <a:rPr lang="en-US" altLang="zh-CN" sz="2800" b="1">
                  <a:latin typeface="Times New Roman" charset="0"/>
                </a:rPr>
                <a:t>,</a:t>
              </a:r>
              <a:r>
                <a:rPr lang="zh-CN" altLang="en-US" sz="2800" b="1">
                  <a:latin typeface="Times New Roman" charset="0"/>
                </a:rPr>
                <a:t>中间充以磁介质</a:t>
              </a:r>
              <a:r>
                <a:rPr lang="en-US" altLang="zh-CN" sz="2800" b="1">
                  <a:latin typeface="Times New Roman" charset="0"/>
                </a:rPr>
                <a:t>,</a:t>
              </a:r>
              <a:r>
                <a:rPr lang="zh-CN" altLang="en-US" sz="2800" b="1">
                  <a:latin typeface="Times New Roman" charset="0"/>
                </a:rPr>
                <a:t>芯线与圆筒上的电流大小相等、方向相反</a:t>
              </a:r>
              <a:r>
                <a:rPr lang="en-US" altLang="zh-CN" sz="2800" b="1">
                  <a:latin typeface="Times New Roman" charset="0"/>
                </a:rPr>
                <a:t>. </a:t>
              </a:r>
              <a:r>
                <a:rPr lang="zh-CN" altLang="en-US" sz="2800" b="1">
                  <a:latin typeface="Times New Roman" charset="0"/>
                </a:rPr>
                <a:t>已知                              </a:t>
              </a:r>
              <a:r>
                <a:rPr lang="en-US" altLang="zh-CN" sz="2800" b="1">
                  <a:latin typeface="Times New Roman" charset="0"/>
                </a:rPr>
                <a:t>,  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charset="0"/>
                </a:rPr>
                <a:t>求</a:t>
              </a:r>
              <a:r>
                <a:rPr lang="zh-CN" altLang="en-US" sz="2800" b="1">
                  <a:latin typeface="Times New Roman" charset="0"/>
                </a:rPr>
                <a:t>单位长度同轴电缆的磁能和自感</a:t>
              </a:r>
              <a:r>
                <a:rPr lang="en-US" altLang="zh-CN" sz="2800" b="1">
                  <a:latin typeface="Times New Roman" charset="0"/>
                </a:rPr>
                <a:t>. </a:t>
              </a:r>
              <a:r>
                <a:rPr lang="zh-CN" altLang="en-US" sz="2800" b="1">
                  <a:latin typeface="Times New Roman" charset="0"/>
                </a:rPr>
                <a:t>设金属芯线内的磁场可略</a:t>
              </a:r>
              <a:r>
                <a:rPr lang="en-US" altLang="zh-CN" sz="2800" b="1">
                  <a:latin typeface="Times New Roman" charset="0"/>
                </a:rPr>
                <a:t>.</a:t>
              </a:r>
              <a:endParaRPr lang="zh-CN" sz="2800" b="1">
                <a:latin typeface="Times New Roman" charset="0"/>
              </a:endParaRPr>
            </a:p>
          </p:txBody>
        </p:sp>
        <p:graphicFrame>
          <p:nvGraphicFramePr>
            <p:cNvPr id="79896" name="Object 25"/>
            <p:cNvGraphicFramePr>
              <a:graphicFrameLocks noChangeAspect="1"/>
            </p:cNvGraphicFramePr>
            <p:nvPr/>
          </p:nvGraphicFramePr>
          <p:xfrm>
            <a:off x="3299" y="768"/>
            <a:ext cx="169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34" name="公式" r:id="rId11" imgW="1091726" imgH="317362" progId="Equation.3">
                    <p:embed/>
                  </p:oleObj>
                </mc:Choice>
                <mc:Fallback>
                  <p:oleObj name="公式" r:id="rId11" imgW="1091726" imgH="31736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768"/>
                          <a:ext cx="1693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457200" y="14478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charset="0"/>
              </a:rPr>
              <a:t>解  </a:t>
            </a:r>
            <a:r>
              <a:rPr lang="zh-CN" altLang="en-US" sz="2800" b="1">
                <a:latin typeface="Times New Roman" charset="0"/>
              </a:rPr>
              <a:t>由安培环路定律可求 </a:t>
            </a:r>
            <a:r>
              <a:rPr lang="en-US" altLang="zh-CN" sz="2800" i="1">
                <a:solidFill>
                  <a:srgbClr val="080808"/>
                </a:solidFill>
                <a:latin typeface="Times New Roman" charset="0"/>
              </a:rPr>
              <a:t>H 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57200" y="1981200"/>
            <a:ext cx="4038600" cy="2019300"/>
            <a:chOff x="288" y="1632"/>
            <a:chExt cx="2544" cy="1272"/>
          </a:xfrm>
        </p:grpSpPr>
        <p:graphicFrame>
          <p:nvGraphicFramePr>
            <p:cNvPr id="79891" name="Object 28"/>
            <p:cNvGraphicFramePr>
              <a:graphicFrameLocks noChangeAspect="1"/>
            </p:cNvGraphicFramePr>
            <p:nvPr/>
          </p:nvGraphicFramePr>
          <p:xfrm>
            <a:off x="477" y="1968"/>
            <a:ext cx="2355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35" name="Equation" r:id="rId13" imgW="2857500" imgH="723900" progId="Equation.3">
                    <p:embed/>
                  </p:oleObj>
                </mc:Choice>
                <mc:Fallback>
                  <p:oleObj name="Equation" r:id="rId13" imgW="2857500" imgH="7239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" y="1968"/>
                          <a:ext cx="2355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2" name="Object 29"/>
            <p:cNvGraphicFramePr>
              <a:graphicFrameLocks noChangeAspect="1"/>
            </p:cNvGraphicFramePr>
            <p:nvPr/>
          </p:nvGraphicFramePr>
          <p:xfrm>
            <a:off x="516" y="1632"/>
            <a:ext cx="198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36" name="公式" r:id="rId15" imgW="1562100" imgH="317500" progId="Equation.3">
                    <p:embed/>
                  </p:oleObj>
                </mc:Choice>
                <mc:Fallback>
                  <p:oleObj name="公式" r:id="rId15" imgW="1562100" imgH="3175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632"/>
                          <a:ext cx="198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3" name="Object 30"/>
            <p:cNvGraphicFramePr>
              <a:graphicFrameLocks noChangeAspect="1"/>
            </p:cNvGraphicFramePr>
            <p:nvPr/>
          </p:nvGraphicFramePr>
          <p:xfrm>
            <a:off x="516" y="2544"/>
            <a:ext cx="178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37" name="公式" r:id="rId17" imgW="1586811" imgH="317362" progId="Equation.3">
                    <p:embed/>
                  </p:oleObj>
                </mc:Choice>
                <mc:Fallback>
                  <p:oleObj name="公式" r:id="rId17" imgW="1586811" imgH="31736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2544"/>
                          <a:ext cx="178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4" name="AutoShape 31"/>
            <p:cNvSpPr>
              <a:spLocks/>
            </p:cNvSpPr>
            <p:nvPr/>
          </p:nvSpPr>
          <p:spPr bwMode="auto">
            <a:xfrm>
              <a:off x="288" y="1776"/>
              <a:ext cx="137" cy="960"/>
            </a:xfrm>
            <a:prstGeom prst="leftBrace">
              <a:avLst>
                <a:gd name="adj1" fmla="val 58394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52400" y="4114800"/>
            <a:ext cx="4368800" cy="1752600"/>
            <a:chOff x="96" y="2976"/>
            <a:chExt cx="2752" cy="1104"/>
          </a:xfrm>
        </p:grpSpPr>
        <p:graphicFrame>
          <p:nvGraphicFramePr>
            <p:cNvPr id="79887" name="Object 33"/>
            <p:cNvGraphicFramePr>
              <a:graphicFrameLocks noChangeAspect="1"/>
            </p:cNvGraphicFramePr>
            <p:nvPr/>
          </p:nvGraphicFramePr>
          <p:xfrm>
            <a:off x="192" y="3407"/>
            <a:ext cx="1344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38" name="Equation" r:id="rId19" imgW="787058" imgH="393529" progId="Equation.3">
                    <p:embed/>
                  </p:oleObj>
                </mc:Choice>
                <mc:Fallback>
                  <p:oleObj name="Equation" r:id="rId19" imgW="787058" imgH="39352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407"/>
                          <a:ext cx="1344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8" name="Object 34"/>
            <p:cNvGraphicFramePr>
              <a:graphicFrameLocks noChangeAspect="1"/>
            </p:cNvGraphicFramePr>
            <p:nvPr/>
          </p:nvGraphicFramePr>
          <p:xfrm>
            <a:off x="1488" y="3456"/>
            <a:ext cx="1360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39" name="Equation" r:id="rId21" imgW="1752600" imgH="825500" progId="Equation.3">
                    <p:embed/>
                  </p:oleObj>
                </mc:Choice>
                <mc:Fallback>
                  <p:oleObj name="Equation" r:id="rId21" imgW="1752600" imgH="8255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456"/>
                          <a:ext cx="1360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9" name="Text Box 35"/>
            <p:cNvSpPr txBox="1">
              <a:spLocks noChangeArrowheads="1"/>
            </p:cNvSpPr>
            <p:nvPr/>
          </p:nvSpPr>
          <p:spPr bwMode="auto">
            <a:xfrm>
              <a:off x="96" y="2976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  <a:latin typeface="Times New Roman" charset="0"/>
                </a:rPr>
                <a:t>则</a:t>
              </a:r>
            </a:p>
          </p:txBody>
        </p:sp>
        <p:graphicFrame>
          <p:nvGraphicFramePr>
            <p:cNvPr id="79890" name="Object 36"/>
            <p:cNvGraphicFramePr>
              <a:graphicFrameLocks noChangeAspect="1"/>
            </p:cNvGraphicFramePr>
            <p:nvPr/>
          </p:nvGraphicFramePr>
          <p:xfrm>
            <a:off x="672" y="3011"/>
            <a:ext cx="1152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40" name="Equation" r:id="rId23" imgW="698197" imgH="215806" progId="Equation.3">
                    <p:embed/>
                  </p:oleObj>
                </mc:Choice>
                <mc:Fallback>
                  <p:oleObj name="Equation" r:id="rId23" imgW="698197" imgH="215806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011"/>
                          <a:ext cx="1152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878" name="Group 37"/>
          <p:cNvGrpSpPr>
            <a:grpSpLocks/>
          </p:cNvGrpSpPr>
          <p:nvPr/>
        </p:nvGrpSpPr>
        <p:grpSpPr bwMode="auto">
          <a:xfrm>
            <a:off x="6096000" y="3886200"/>
            <a:ext cx="1685925" cy="1797050"/>
            <a:chOff x="3840" y="2832"/>
            <a:chExt cx="1062" cy="1132"/>
          </a:xfrm>
        </p:grpSpPr>
        <p:sp>
          <p:nvSpPr>
            <p:cNvPr id="79880" name="Oval 38" descr="上对角虚线"/>
            <p:cNvSpPr>
              <a:spLocks noChangeArrowheads="1"/>
            </p:cNvSpPr>
            <p:nvPr/>
          </p:nvSpPr>
          <p:spPr bwMode="auto">
            <a:xfrm>
              <a:off x="3840" y="2832"/>
              <a:ext cx="1008" cy="994"/>
            </a:xfrm>
            <a:prstGeom prst="ellipse">
              <a:avLst/>
            </a:prstGeom>
            <a:pattFill prst="dashUpDiag">
              <a:fgClr>
                <a:schemeClr val="tx2"/>
              </a:fgClr>
              <a:bgClr>
                <a:schemeClr val="accent2"/>
              </a:bgClr>
            </a:patt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9881" name="Oval 39"/>
            <p:cNvSpPr>
              <a:spLocks noChangeArrowheads="1"/>
            </p:cNvSpPr>
            <p:nvPr/>
          </p:nvSpPr>
          <p:spPr bwMode="auto">
            <a:xfrm>
              <a:off x="4196" y="3183"/>
              <a:ext cx="295" cy="292"/>
            </a:xfrm>
            <a:prstGeom prst="ellipse">
              <a:avLst/>
            </a:prstGeom>
            <a:gradFill rotWithShape="0">
              <a:gsLst>
                <a:gs pos="0">
                  <a:srgbClr val="C5F4FF"/>
                </a:gs>
                <a:gs pos="100000">
                  <a:srgbClr val="C9F5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79882" name="Line 40"/>
            <p:cNvSpPr>
              <a:spLocks noChangeShapeType="1"/>
            </p:cNvSpPr>
            <p:nvPr/>
          </p:nvSpPr>
          <p:spPr bwMode="auto">
            <a:xfrm>
              <a:off x="4342" y="3327"/>
              <a:ext cx="282" cy="425"/>
            </a:xfrm>
            <a:prstGeom prst="line">
              <a:avLst/>
            </a:prstGeom>
            <a:noFill/>
            <a:ln w="28575">
              <a:solidFill>
                <a:srgbClr val="E8186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9883" name="Object 41"/>
            <p:cNvGraphicFramePr>
              <a:graphicFrameLocks noChangeAspect="1"/>
            </p:cNvGraphicFramePr>
            <p:nvPr/>
          </p:nvGraphicFramePr>
          <p:xfrm>
            <a:off x="4656" y="3696"/>
            <a:ext cx="24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41" name="公式" r:id="rId25" imgW="279279" imgH="317362" progId="Equation.3">
                    <p:embed/>
                  </p:oleObj>
                </mc:Choice>
                <mc:Fallback>
                  <p:oleObj name="公式" r:id="rId25" imgW="279279" imgH="317362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696"/>
                          <a:ext cx="24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4" name="Line 42"/>
            <p:cNvSpPr>
              <a:spLocks noChangeShapeType="1"/>
            </p:cNvSpPr>
            <p:nvPr/>
          </p:nvSpPr>
          <p:spPr bwMode="auto">
            <a:xfrm flipH="1">
              <a:off x="4265" y="3327"/>
              <a:ext cx="77" cy="1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9885" name="Object 43"/>
            <p:cNvGraphicFramePr>
              <a:graphicFrameLocks noChangeAspect="1"/>
            </p:cNvGraphicFramePr>
            <p:nvPr/>
          </p:nvGraphicFramePr>
          <p:xfrm>
            <a:off x="4064" y="3441"/>
            <a:ext cx="23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42" name="Equation" r:id="rId27" imgW="342900" imgH="495300" progId="Equation.3">
                    <p:embed/>
                  </p:oleObj>
                </mc:Choice>
                <mc:Fallback>
                  <p:oleObj name="Equation" r:id="rId27" imgW="342900" imgH="4953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3441"/>
                          <a:ext cx="23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6" name="Object 44"/>
            <p:cNvGraphicFramePr>
              <a:graphicFrameLocks noChangeAspect="1"/>
            </p:cNvGraphicFramePr>
            <p:nvPr/>
          </p:nvGraphicFramePr>
          <p:xfrm>
            <a:off x="4512" y="3120"/>
            <a:ext cx="25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43" name="Equation" r:id="rId29" imgW="215713" imgH="241091" progId="Equation.3">
                    <p:embed/>
                  </p:oleObj>
                </mc:Choice>
                <mc:Fallback>
                  <p:oleObj name="Equation" r:id="rId29" imgW="215713" imgH="241091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20"/>
                          <a:ext cx="25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79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1604528-AD77-714F-87F9-5EAF7C074581}" type="slidenum">
              <a:rPr kumimoji="0" lang="en-US" altLang="zh-CN" sz="1400"/>
              <a:pPr/>
              <a:t>63</a:t>
            </a:fld>
            <a:endParaRPr kumimoji="0" lang="en-US" altLang="zh-CN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7" name="Group 2"/>
          <p:cNvGrpSpPr>
            <a:grpSpLocks/>
          </p:cNvGrpSpPr>
          <p:nvPr/>
        </p:nvGrpSpPr>
        <p:grpSpPr bwMode="auto">
          <a:xfrm>
            <a:off x="5238750" y="1752600"/>
            <a:ext cx="3581400" cy="4038600"/>
            <a:chOff x="3312" y="1440"/>
            <a:chExt cx="2256" cy="2544"/>
          </a:xfrm>
        </p:grpSpPr>
        <p:sp>
          <p:nvSpPr>
            <p:cNvPr id="80926" name="Rectangle 3"/>
            <p:cNvSpPr>
              <a:spLocks noChangeArrowheads="1"/>
            </p:cNvSpPr>
            <p:nvPr/>
          </p:nvSpPr>
          <p:spPr bwMode="auto">
            <a:xfrm>
              <a:off x="3312" y="1440"/>
              <a:ext cx="2256" cy="2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0927" name="AutoShape 4"/>
            <p:cNvSpPr>
              <a:spLocks noChangeArrowheads="1"/>
            </p:cNvSpPr>
            <p:nvPr/>
          </p:nvSpPr>
          <p:spPr bwMode="auto">
            <a:xfrm rot="-5389315">
              <a:off x="4512" y="1346"/>
              <a:ext cx="267" cy="1682"/>
            </a:xfrm>
            <a:prstGeom prst="can">
              <a:avLst>
                <a:gd name="adj" fmla="val 52934"/>
              </a:avLst>
            </a:prstGeom>
            <a:gradFill rotWithShape="0">
              <a:gsLst>
                <a:gs pos="0">
                  <a:srgbClr val="0087A9"/>
                </a:gs>
                <a:gs pos="50000">
                  <a:srgbClr val="00CCFF"/>
                </a:gs>
                <a:gs pos="100000">
                  <a:srgbClr val="0087A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0928" name="AutoShape 5"/>
            <p:cNvSpPr>
              <a:spLocks noChangeArrowheads="1"/>
            </p:cNvSpPr>
            <p:nvPr/>
          </p:nvSpPr>
          <p:spPr bwMode="auto">
            <a:xfrm rot="-5389315">
              <a:off x="4106" y="1292"/>
              <a:ext cx="910" cy="1853"/>
            </a:xfrm>
            <a:prstGeom prst="can">
              <a:avLst>
                <a:gd name="adj" fmla="val 53989"/>
              </a:avLst>
            </a:prstGeom>
            <a:solidFill>
              <a:srgbClr val="00CCFF">
                <a:alpha val="50195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0929" name="Line 6"/>
            <p:cNvSpPr>
              <a:spLocks noChangeShapeType="1"/>
            </p:cNvSpPr>
            <p:nvPr/>
          </p:nvSpPr>
          <p:spPr bwMode="auto">
            <a:xfrm rot="-5389315">
              <a:off x="3998" y="1955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0" name="Line 7"/>
            <p:cNvSpPr>
              <a:spLocks noChangeShapeType="1"/>
            </p:cNvSpPr>
            <p:nvPr/>
          </p:nvSpPr>
          <p:spPr bwMode="auto">
            <a:xfrm rot="-5389315">
              <a:off x="3998" y="2222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1" name="Line 8"/>
            <p:cNvSpPr>
              <a:spLocks noChangeShapeType="1"/>
            </p:cNvSpPr>
            <p:nvPr/>
          </p:nvSpPr>
          <p:spPr bwMode="auto">
            <a:xfrm rot="16210685" flipV="1">
              <a:off x="4758" y="1425"/>
              <a:ext cx="0" cy="49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0932" name="Object 9"/>
            <p:cNvGraphicFramePr>
              <a:graphicFrameLocks noChangeAspect="1"/>
            </p:cNvGraphicFramePr>
            <p:nvPr/>
          </p:nvGraphicFramePr>
          <p:xfrm>
            <a:off x="3329" y="2067"/>
            <a:ext cx="26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91" name="Equation" r:id="rId3" imgW="647700" imgH="495300" progId="Equation.3">
                    <p:embed/>
                  </p:oleObj>
                </mc:Choice>
                <mc:Fallback>
                  <p:oleObj name="Equation" r:id="rId3" imgW="647700" imgH="495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2067"/>
                          <a:ext cx="26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33" name="Line 10"/>
            <p:cNvSpPr>
              <a:spLocks noChangeShapeType="1"/>
            </p:cNvSpPr>
            <p:nvPr/>
          </p:nvSpPr>
          <p:spPr bwMode="auto">
            <a:xfrm>
              <a:off x="3594" y="2041"/>
              <a:ext cx="0" cy="293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0934" name="Object 11"/>
            <p:cNvGraphicFramePr>
              <a:graphicFrameLocks noChangeAspect="1"/>
            </p:cNvGraphicFramePr>
            <p:nvPr/>
          </p:nvGraphicFramePr>
          <p:xfrm>
            <a:off x="4279" y="1486"/>
            <a:ext cx="20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92" name="公式" r:id="rId5" imgW="38100" imgH="63500" progId="Equation.3">
                    <p:embed/>
                  </p:oleObj>
                </mc:Choice>
                <mc:Fallback>
                  <p:oleObj name="公式" r:id="rId5" imgW="38100" imgH="63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1486"/>
                          <a:ext cx="20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35" name="Freeform 12" descr="上对角虚线"/>
            <p:cNvSpPr>
              <a:spLocks/>
            </p:cNvSpPr>
            <p:nvPr/>
          </p:nvSpPr>
          <p:spPr bwMode="auto">
            <a:xfrm>
              <a:off x="3957" y="1764"/>
              <a:ext cx="1490" cy="279"/>
            </a:xfrm>
            <a:custGeom>
              <a:avLst/>
              <a:gdLst>
                <a:gd name="T0" fmla="*/ 0 w 1776"/>
                <a:gd name="T1" fmla="*/ 0 h 336"/>
                <a:gd name="T2" fmla="*/ 3 w 1776"/>
                <a:gd name="T3" fmla="*/ 2 h 336"/>
                <a:gd name="T4" fmla="*/ 6 w 1776"/>
                <a:gd name="T5" fmla="*/ 5 h 336"/>
                <a:gd name="T6" fmla="*/ 8 w 1776"/>
                <a:gd name="T7" fmla="*/ 12 h 336"/>
                <a:gd name="T8" fmla="*/ 76 w 1776"/>
                <a:gd name="T9" fmla="*/ 12 h 336"/>
                <a:gd name="T10" fmla="*/ 76 w 1776"/>
                <a:gd name="T11" fmla="*/ 8 h 336"/>
                <a:gd name="T12" fmla="*/ 71 w 1776"/>
                <a:gd name="T13" fmla="*/ 3 h 336"/>
                <a:gd name="T14" fmla="*/ 69 w 1776"/>
                <a:gd name="T15" fmla="*/ 2 h 336"/>
                <a:gd name="T16" fmla="*/ 65 w 1776"/>
                <a:gd name="T17" fmla="*/ 2 h 336"/>
                <a:gd name="T18" fmla="*/ 0 w 1776"/>
                <a:gd name="T19" fmla="*/ 0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76"/>
                <a:gd name="T31" fmla="*/ 0 h 336"/>
                <a:gd name="T32" fmla="*/ 1776 w 1776"/>
                <a:gd name="T33" fmla="*/ 336 h 3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76" h="336">
                  <a:moveTo>
                    <a:pt x="0" y="0"/>
                  </a:moveTo>
                  <a:lnTo>
                    <a:pt x="78" y="54"/>
                  </a:lnTo>
                  <a:lnTo>
                    <a:pt x="132" y="150"/>
                  </a:lnTo>
                  <a:lnTo>
                    <a:pt x="186" y="324"/>
                  </a:lnTo>
                  <a:lnTo>
                    <a:pt x="1776" y="336"/>
                  </a:lnTo>
                  <a:lnTo>
                    <a:pt x="1758" y="228"/>
                  </a:lnTo>
                  <a:lnTo>
                    <a:pt x="1664" y="91"/>
                  </a:lnTo>
                  <a:lnTo>
                    <a:pt x="1626" y="30"/>
                  </a:lnTo>
                  <a:lnTo>
                    <a:pt x="1536" y="6"/>
                  </a:lnTo>
                  <a:lnTo>
                    <a:pt x="0" y="0"/>
                  </a:lnTo>
                  <a:close/>
                </a:path>
              </a:pathLst>
            </a:custGeom>
            <a:pattFill prst="dashUpDiag">
              <a:fgClr>
                <a:schemeClr val="tx2"/>
              </a:fgClr>
              <a:bgClr>
                <a:schemeClr val="accent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6" name="Freeform 13" descr="上对角虚线"/>
            <p:cNvSpPr>
              <a:spLocks/>
            </p:cNvSpPr>
            <p:nvPr/>
          </p:nvSpPr>
          <p:spPr bwMode="auto">
            <a:xfrm>
              <a:off x="3947" y="2319"/>
              <a:ext cx="1540" cy="353"/>
            </a:xfrm>
            <a:custGeom>
              <a:avLst/>
              <a:gdLst>
                <a:gd name="T0" fmla="*/ 67 w 1836"/>
                <a:gd name="T1" fmla="*/ 188 h 366"/>
                <a:gd name="T2" fmla="*/ 71 w 1836"/>
                <a:gd name="T3" fmla="*/ 149 h 366"/>
                <a:gd name="T4" fmla="*/ 75 w 1836"/>
                <a:gd name="T5" fmla="*/ 69 h 366"/>
                <a:gd name="T6" fmla="*/ 77 w 1836"/>
                <a:gd name="T7" fmla="*/ 0 h 366"/>
                <a:gd name="T8" fmla="*/ 9 w 1836"/>
                <a:gd name="T9" fmla="*/ 14 h 366"/>
                <a:gd name="T10" fmla="*/ 8 w 1836"/>
                <a:gd name="T11" fmla="*/ 51 h 366"/>
                <a:gd name="T12" fmla="*/ 6 w 1836"/>
                <a:gd name="T13" fmla="*/ 122 h 366"/>
                <a:gd name="T14" fmla="*/ 3 w 1836"/>
                <a:gd name="T15" fmla="*/ 156 h 366"/>
                <a:gd name="T16" fmla="*/ 0 w 1836"/>
                <a:gd name="T17" fmla="*/ 191 h 366"/>
                <a:gd name="T18" fmla="*/ 67 w 1836"/>
                <a:gd name="T19" fmla="*/ 188 h 3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36"/>
                <a:gd name="T31" fmla="*/ 0 h 366"/>
                <a:gd name="T32" fmla="*/ 1836 w 1836"/>
                <a:gd name="T33" fmla="*/ 366 h 3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36" h="366">
                  <a:moveTo>
                    <a:pt x="1578" y="360"/>
                  </a:moveTo>
                  <a:lnTo>
                    <a:pt x="1692" y="288"/>
                  </a:lnTo>
                  <a:lnTo>
                    <a:pt x="1800" y="134"/>
                  </a:lnTo>
                  <a:lnTo>
                    <a:pt x="1836" y="0"/>
                  </a:lnTo>
                  <a:lnTo>
                    <a:pt x="210" y="18"/>
                  </a:lnTo>
                  <a:lnTo>
                    <a:pt x="192" y="96"/>
                  </a:lnTo>
                  <a:lnTo>
                    <a:pt x="126" y="234"/>
                  </a:lnTo>
                  <a:lnTo>
                    <a:pt x="72" y="300"/>
                  </a:lnTo>
                  <a:lnTo>
                    <a:pt x="0" y="366"/>
                  </a:lnTo>
                  <a:lnTo>
                    <a:pt x="1578" y="360"/>
                  </a:lnTo>
                  <a:close/>
                </a:path>
              </a:pathLst>
            </a:custGeom>
            <a:pattFill prst="dashUpDiag">
              <a:fgClr>
                <a:schemeClr val="tx2"/>
              </a:fgClr>
              <a:bgClr>
                <a:srgbClr val="D9F8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0937" name="Object 14"/>
            <p:cNvGraphicFramePr>
              <a:graphicFrameLocks noChangeAspect="1"/>
            </p:cNvGraphicFramePr>
            <p:nvPr/>
          </p:nvGraphicFramePr>
          <p:xfrm>
            <a:off x="4762" y="2376"/>
            <a:ext cx="21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93" name="Equation" r:id="rId7" imgW="215713" imgH="241091" progId="Equation.3">
                    <p:embed/>
                  </p:oleObj>
                </mc:Choice>
                <mc:Fallback>
                  <p:oleObj name="Equation" r:id="rId7" imgW="215713" imgH="24109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2376"/>
                          <a:ext cx="21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38" name="Freeform 15"/>
            <p:cNvSpPr>
              <a:spLocks/>
            </p:cNvSpPr>
            <p:nvPr/>
          </p:nvSpPr>
          <p:spPr bwMode="auto">
            <a:xfrm>
              <a:off x="4123" y="2041"/>
              <a:ext cx="1364" cy="301"/>
            </a:xfrm>
            <a:custGeom>
              <a:avLst/>
              <a:gdLst>
                <a:gd name="T0" fmla="*/ 0 w 1626"/>
                <a:gd name="T1" fmla="*/ 0 h 312"/>
                <a:gd name="T2" fmla="*/ 67 w 1626"/>
                <a:gd name="T3" fmla="*/ 0 h 312"/>
                <a:gd name="T4" fmla="*/ 68 w 1626"/>
                <a:gd name="T5" fmla="*/ 44 h 312"/>
                <a:gd name="T6" fmla="*/ 68 w 1626"/>
                <a:gd name="T7" fmla="*/ 90 h 312"/>
                <a:gd name="T8" fmla="*/ 68 w 1626"/>
                <a:gd name="T9" fmla="*/ 139 h 312"/>
                <a:gd name="T10" fmla="*/ 67 w 1626"/>
                <a:gd name="T11" fmla="*/ 157 h 312"/>
                <a:gd name="T12" fmla="*/ 3 w 1626"/>
                <a:gd name="T13" fmla="*/ 163 h 312"/>
                <a:gd name="T14" fmla="*/ 3 w 1626"/>
                <a:gd name="T15" fmla="*/ 96 h 312"/>
                <a:gd name="T16" fmla="*/ 3 w 1626"/>
                <a:gd name="T17" fmla="*/ 57 h 312"/>
                <a:gd name="T18" fmla="*/ 0 w 1626"/>
                <a:gd name="T19" fmla="*/ 0 h 3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26"/>
                <a:gd name="T31" fmla="*/ 0 h 312"/>
                <a:gd name="T32" fmla="*/ 1626 w 1626"/>
                <a:gd name="T33" fmla="*/ 312 h 3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26" h="312">
                  <a:moveTo>
                    <a:pt x="0" y="0"/>
                  </a:moveTo>
                  <a:lnTo>
                    <a:pt x="1578" y="0"/>
                  </a:lnTo>
                  <a:lnTo>
                    <a:pt x="1626" y="86"/>
                  </a:lnTo>
                  <a:lnTo>
                    <a:pt x="1626" y="171"/>
                  </a:lnTo>
                  <a:lnTo>
                    <a:pt x="1608" y="263"/>
                  </a:lnTo>
                  <a:lnTo>
                    <a:pt x="1578" y="300"/>
                  </a:lnTo>
                  <a:lnTo>
                    <a:pt x="18" y="312"/>
                  </a:lnTo>
                  <a:lnTo>
                    <a:pt x="18" y="182"/>
                  </a:lnTo>
                  <a:lnTo>
                    <a:pt x="6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F4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9" name="Line 16"/>
            <p:cNvSpPr>
              <a:spLocks noChangeShapeType="1"/>
            </p:cNvSpPr>
            <p:nvPr/>
          </p:nvSpPr>
          <p:spPr bwMode="auto">
            <a:xfrm rot="-5389315">
              <a:off x="4677" y="1903"/>
              <a:ext cx="0" cy="5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0940" name="Object 17"/>
            <p:cNvGraphicFramePr>
              <a:graphicFrameLocks noChangeAspect="1"/>
            </p:cNvGraphicFramePr>
            <p:nvPr/>
          </p:nvGraphicFramePr>
          <p:xfrm>
            <a:off x="5004" y="2041"/>
            <a:ext cx="20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94" name="公式" r:id="rId9" imgW="38100" imgH="63500" progId="Equation.3">
                    <p:embed/>
                  </p:oleObj>
                </mc:Choice>
                <mc:Fallback>
                  <p:oleObj name="公式" r:id="rId9" imgW="38100" imgH="63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" y="2041"/>
                          <a:ext cx="20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41" name="Oval 18" descr="上对角虚线"/>
            <p:cNvSpPr>
              <a:spLocks noChangeArrowheads="1"/>
            </p:cNvSpPr>
            <p:nvPr/>
          </p:nvSpPr>
          <p:spPr bwMode="auto">
            <a:xfrm>
              <a:off x="3634" y="1764"/>
              <a:ext cx="484" cy="910"/>
            </a:xfrm>
            <a:prstGeom prst="ellipse">
              <a:avLst/>
            </a:prstGeom>
            <a:pattFill prst="dashUpDiag">
              <a:fgClr>
                <a:schemeClr val="tx2"/>
              </a:fgClr>
              <a:bgClr>
                <a:srgbClr val="EBFB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0942" name="Oval 19"/>
            <p:cNvSpPr>
              <a:spLocks noChangeArrowheads="1"/>
            </p:cNvSpPr>
            <p:nvPr/>
          </p:nvSpPr>
          <p:spPr bwMode="auto">
            <a:xfrm rot="-5389315">
              <a:off x="3739" y="2097"/>
              <a:ext cx="267" cy="156"/>
            </a:xfrm>
            <a:prstGeom prst="ellipse">
              <a:avLst/>
            </a:prstGeom>
            <a:solidFill>
              <a:srgbClr val="C5F4FF"/>
            </a:solid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0943" name="AutoShape 20"/>
            <p:cNvSpPr>
              <a:spLocks noChangeArrowheads="1"/>
            </p:cNvSpPr>
            <p:nvPr/>
          </p:nvSpPr>
          <p:spPr bwMode="auto">
            <a:xfrm rot="-5389315">
              <a:off x="4106" y="1292"/>
              <a:ext cx="910" cy="1853"/>
            </a:xfrm>
            <a:prstGeom prst="can">
              <a:avLst>
                <a:gd name="adj" fmla="val 53989"/>
              </a:avLst>
            </a:prstGeom>
            <a:noFill/>
            <a:ln w="28575">
              <a:solidFill>
                <a:srgbClr val="0DAD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0944" name="Line 21"/>
            <p:cNvSpPr>
              <a:spLocks noChangeShapeType="1"/>
            </p:cNvSpPr>
            <p:nvPr/>
          </p:nvSpPr>
          <p:spPr bwMode="auto">
            <a:xfrm flipH="1">
              <a:off x="3393" y="2041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5" name="Line 22"/>
            <p:cNvSpPr>
              <a:spLocks noChangeShapeType="1"/>
            </p:cNvSpPr>
            <p:nvPr/>
          </p:nvSpPr>
          <p:spPr bwMode="auto">
            <a:xfrm flipH="1">
              <a:off x="3393" y="2319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0898" name="Group 23"/>
          <p:cNvGrpSpPr>
            <a:grpSpLocks/>
          </p:cNvGrpSpPr>
          <p:nvPr/>
        </p:nvGrpSpPr>
        <p:grpSpPr bwMode="auto">
          <a:xfrm>
            <a:off x="971550" y="0"/>
            <a:ext cx="6781800" cy="1209675"/>
            <a:chOff x="624" y="2567"/>
            <a:chExt cx="4512" cy="762"/>
          </a:xfrm>
        </p:grpSpPr>
        <p:graphicFrame>
          <p:nvGraphicFramePr>
            <p:cNvPr id="80922" name="Object 24"/>
            <p:cNvGraphicFramePr>
              <a:graphicFrameLocks noChangeAspect="1"/>
            </p:cNvGraphicFramePr>
            <p:nvPr/>
          </p:nvGraphicFramePr>
          <p:xfrm>
            <a:off x="2064" y="2737"/>
            <a:ext cx="417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95" name="Equation" r:id="rId11" imgW="215619" imgH="215619" progId="Equation.3">
                    <p:embed/>
                  </p:oleObj>
                </mc:Choice>
                <mc:Fallback>
                  <p:oleObj name="Equation" r:id="rId11" imgW="215619" imgH="21561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737"/>
                          <a:ext cx="417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3" name="Object 25"/>
            <p:cNvGraphicFramePr>
              <a:graphicFrameLocks noChangeAspect="1"/>
            </p:cNvGraphicFramePr>
            <p:nvPr/>
          </p:nvGraphicFramePr>
          <p:xfrm>
            <a:off x="2443" y="2624"/>
            <a:ext cx="1595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96" name="Equation" r:id="rId13" imgW="1333500" imgH="609600" progId="Equation.3">
                    <p:embed/>
                  </p:oleObj>
                </mc:Choice>
                <mc:Fallback>
                  <p:oleObj name="Equation" r:id="rId13" imgW="1333500" imgH="609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" y="2624"/>
                          <a:ext cx="1595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4" name="Object 26"/>
            <p:cNvGraphicFramePr>
              <a:graphicFrameLocks noChangeAspect="1"/>
            </p:cNvGraphicFramePr>
            <p:nvPr/>
          </p:nvGraphicFramePr>
          <p:xfrm>
            <a:off x="4032" y="2567"/>
            <a:ext cx="1104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97" name="Equation" r:id="rId15" imgW="939800" imgH="698500" progId="Equation.3">
                    <p:embed/>
                  </p:oleObj>
                </mc:Choice>
                <mc:Fallback>
                  <p:oleObj name="Equation" r:id="rId15" imgW="939800" imgH="6985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567"/>
                          <a:ext cx="1104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5" name="Object 27"/>
            <p:cNvGraphicFramePr>
              <a:graphicFrameLocks noChangeAspect="1"/>
            </p:cNvGraphicFramePr>
            <p:nvPr/>
          </p:nvGraphicFramePr>
          <p:xfrm>
            <a:off x="624" y="2785"/>
            <a:ext cx="129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98" name="公式" r:id="rId17" imgW="1117115" imgH="317362" progId="Equation.3">
                    <p:embed/>
                  </p:oleObj>
                </mc:Choice>
                <mc:Fallback>
                  <p:oleObj name="公式" r:id="rId17" imgW="1117115" imgH="317362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785"/>
                          <a:ext cx="1296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6876" name="Object 28"/>
          <p:cNvGraphicFramePr>
            <a:graphicFrameLocks noChangeAspect="1"/>
          </p:cNvGraphicFramePr>
          <p:nvPr/>
        </p:nvGraphicFramePr>
        <p:xfrm>
          <a:off x="361950" y="1143000"/>
          <a:ext cx="48006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9" name="Equation" r:id="rId19" imgW="2984500" imgH="698500" progId="Equation.3">
                  <p:embed/>
                </p:oleObj>
              </mc:Choice>
              <mc:Fallback>
                <p:oleObj name="Equation" r:id="rId19" imgW="2984500" imgH="698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1143000"/>
                        <a:ext cx="48006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0" name="Group 29"/>
          <p:cNvGrpSpPr>
            <a:grpSpLocks/>
          </p:cNvGrpSpPr>
          <p:nvPr/>
        </p:nvGrpSpPr>
        <p:grpSpPr bwMode="auto">
          <a:xfrm>
            <a:off x="6229350" y="3962400"/>
            <a:ext cx="1685925" cy="1797050"/>
            <a:chOff x="3936" y="2832"/>
            <a:chExt cx="1062" cy="1132"/>
          </a:xfrm>
        </p:grpSpPr>
        <p:sp>
          <p:nvSpPr>
            <p:cNvPr id="80916" name="Oval 30" descr="上对角虚线"/>
            <p:cNvSpPr>
              <a:spLocks noChangeArrowheads="1"/>
            </p:cNvSpPr>
            <p:nvPr/>
          </p:nvSpPr>
          <p:spPr bwMode="auto">
            <a:xfrm>
              <a:off x="3936" y="2832"/>
              <a:ext cx="1008" cy="994"/>
            </a:xfrm>
            <a:prstGeom prst="ellipse">
              <a:avLst/>
            </a:prstGeom>
            <a:pattFill prst="dashUpDiag">
              <a:fgClr>
                <a:srgbClr val="00DCD7"/>
              </a:fgClr>
              <a:bgClr>
                <a:schemeClr val="accent2"/>
              </a:bgClr>
            </a:patt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0917" name="Oval 31"/>
            <p:cNvSpPr>
              <a:spLocks noChangeArrowheads="1"/>
            </p:cNvSpPr>
            <p:nvPr/>
          </p:nvSpPr>
          <p:spPr bwMode="auto">
            <a:xfrm>
              <a:off x="4292" y="3183"/>
              <a:ext cx="295" cy="292"/>
            </a:xfrm>
            <a:prstGeom prst="ellipse">
              <a:avLst/>
            </a:prstGeom>
            <a:gradFill rotWithShape="0">
              <a:gsLst>
                <a:gs pos="0">
                  <a:srgbClr val="C5F4FF"/>
                </a:gs>
                <a:gs pos="100000">
                  <a:srgbClr val="C9F5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DADB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0918" name="Line 32"/>
            <p:cNvSpPr>
              <a:spLocks noChangeShapeType="1"/>
            </p:cNvSpPr>
            <p:nvPr/>
          </p:nvSpPr>
          <p:spPr bwMode="auto">
            <a:xfrm>
              <a:off x="4438" y="3327"/>
              <a:ext cx="282" cy="425"/>
            </a:xfrm>
            <a:prstGeom prst="line">
              <a:avLst/>
            </a:prstGeom>
            <a:noFill/>
            <a:ln w="28575">
              <a:solidFill>
                <a:srgbClr val="E8186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0919" name="Object 33"/>
            <p:cNvGraphicFramePr>
              <a:graphicFrameLocks noChangeAspect="1"/>
            </p:cNvGraphicFramePr>
            <p:nvPr/>
          </p:nvGraphicFramePr>
          <p:xfrm>
            <a:off x="4752" y="3696"/>
            <a:ext cx="24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0" name="公式" r:id="rId21" imgW="279279" imgH="317362" progId="Equation.3">
                    <p:embed/>
                  </p:oleObj>
                </mc:Choice>
                <mc:Fallback>
                  <p:oleObj name="公式" r:id="rId21" imgW="279279" imgH="31736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696"/>
                          <a:ext cx="24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0" name="Line 34"/>
            <p:cNvSpPr>
              <a:spLocks noChangeShapeType="1"/>
            </p:cNvSpPr>
            <p:nvPr/>
          </p:nvSpPr>
          <p:spPr bwMode="auto">
            <a:xfrm flipH="1">
              <a:off x="4368" y="3342"/>
              <a:ext cx="77" cy="1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0921" name="Object 35"/>
            <p:cNvGraphicFramePr>
              <a:graphicFrameLocks noChangeAspect="1"/>
            </p:cNvGraphicFramePr>
            <p:nvPr/>
          </p:nvGraphicFramePr>
          <p:xfrm>
            <a:off x="4224" y="3408"/>
            <a:ext cx="23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1" name="Equation" r:id="rId23" imgW="342900" imgH="495300" progId="Equation.3">
                    <p:embed/>
                  </p:oleObj>
                </mc:Choice>
                <mc:Fallback>
                  <p:oleObj name="Equation" r:id="rId23" imgW="342900" imgH="4953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408"/>
                          <a:ext cx="23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381750" y="4114800"/>
            <a:ext cx="1676400" cy="1295400"/>
            <a:chOff x="4032" y="2928"/>
            <a:chExt cx="1056" cy="816"/>
          </a:xfrm>
        </p:grpSpPr>
        <p:sp>
          <p:nvSpPr>
            <p:cNvPr id="80910" name="AutoShape 37"/>
            <p:cNvSpPr>
              <a:spLocks noChangeArrowheads="1"/>
            </p:cNvSpPr>
            <p:nvPr/>
          </p:nvSpPr>
          <p:spPr bwMode="auto">
            <a:xfrm>
              <a:off x="4032" y="2928"/>
              <a:ext cx="829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3 w 21600"/>
                <a:gd name="T25" fmla="*/ 3150 h 21600"/>
                <a:gd name="T26" fmla="*/ 18447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59" y="10800"/>
                  </a:moveTo>
                  <a:cubicBezTo>
                    <a:pt x="1959" y="15683"/>
                    <a:pt x="5917" y="19641"/>
                    <a:pt x="10800" y="19641"/>
                  </a:cubicBezTo>
                  <a:cubicBezTo>
                    <a:pt x="15683" y="19641"/>
                    <a:pt x="19641" y="15683"/>
                    <a:pt x="19641" y="10800"/>
                  </a:cubicBezTo>
                  <a:cubicBezTo>
                    <a:pt x="19641" y="5917"/>
                    <a:pt x="15683" y="1959"/>
                    <a:pt x="10800" y="1959"/>
                  </a:cubicBezTo>
                  <a:cubicBezTo>
                    <a:pt x="5917" y="1959"/>
                    <a:pt x="1959" y="5917"/>
                    <a:pt x="1959" y="10800"/>
                  </a:cubicBezTo>
                  <a:close/>
                </a:path>
              </a:pathLst>
            </a:custGeom>
            <a:solidFill>
              <a:srgbClr val="FACAF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1" name="Line 38"/>
            <p:cNvSpPr>
              <a:spLocks noChangeShapeType="1"/>
            </p:cNvSpPr>
            <p:nvPr/>
          </p:nvSpPr>
          <p:spPr bwMode="auto">
            <a:xfrm flipV="1">
              <a:off x="4445" y="3040"/>
              <a:ext cx="167" cy="2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2" name="Line 39"/>
            <p:cNvSpPr>
              <a:spLocks noChangeShapeType="1"/>
            </p:cNvSpPr>
            <p:nvPr/>
          </p:nvSpPr>
          <p:spPr bwMode="auto">
            <a:xfrm>
              <a:off x="4612" y="3275"/>
              <a:ext cx="143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3" name="Line 40"/>
            <p:cNvSpPr>
              <a:spLocks noChangeShapeType="1"/>
            </p:cNvSpPr>
            <p:nvPr/>
          </p:nvSpPr>
          <p:spPr bwMode="auto">
            <a:xfrm flipH="1">
              <a:off x="4850" y="3275"/>
              <a:ext cx="190" cy="12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0914" name="Object 41"/>
            <p:cNvGraphicFramePr>
              <a:graphicFrameLocks noChangeAspect="1"/>
            </p:cNvGraphicFramePr>
            <p:nvPr/>
          </p:nvGraphicFramePr>
          <p:xfrm>
            <a:off x="4778" y="2993"/>
            <a:ext cx="31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2" name="Equation" r:id="rId25" imgW="127000" imgH="114300" progId="Equation.3">
                    <p:embed/>
                  </p:oleObj>
                </mc:Choice>
                <mc:Fallback>
                  <p:oleObj name="Equation" r:id="rId25" imgW="127000" imgH="1143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8" y="2993"/>
                          <a:ext cx="31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5" name="Object 42"/>
            <p:cNvGraphicFramePr>
              <a:graphicFrameLocks noChangeAspect="1"/>
            </p:cNvGraphicFramePr>
            <p:nvPr/>
          </p:nvGraphicFramePr>
          <p:xfrm>
            <a:off x="4416" y="2985"/>
            <a:ext cx="21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3" name="Equation" r:id="rId27" imgW="38100" imgH="38100" progId="Equation.3">
                    <p:embed/>
                  </p:oleObj>
                </mc:Choice>
                <mc:Fallback>
                  <p:oleObj name="Equation" r:id="rId27" imgW="38100" imgH="381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85"/>
                          <a:ext cx="21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85750" y="2397125"/>
            <a:ext cx="3814763" cy="1108075"/>
            <a:chOff x="192" y="2016"/>
            <a:chExt cx="2403" cy="698"/>
          </a:xfrm>
        </p:grpSpPr>
        <p:sp>
          <p:nvSpPr>
            <p:cNvPr id="206892" name="Text Box 44"/>
            <p:cNvSpPr txBox="1">
              <a:spLocks noChangeArrowheads="1"/>
            </p:cNvSpPr>
            <p:nvPr/>
          </p:nvSpPr>
          <p:spPr bwMode="auto">
            <a:xfrm>
              <a:off x="192" y="2016"/>
              <a:ext cx="2161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800" b="1">
                  <a:latin typeface="Times New Roman" charset="0"/>
                </a:rPr>
                <a:t> 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charset="0"/>
                </a:rPr>
                <a:t>单位长度壳层体积</a:t>
              </a:r>
            </a:p>
          </p:txBody>
        </p:sp>
        <p:graphicFrame>
          <p:nvGraphicFramePr>
            <p:cNvPr id="80909" name="Object 45"/>
            <p:cNvGraphicFramePr>
              <a:graphicFrameLocks noChangeAspect="1"/>
            </p:cNvGraphicFramePr>
            <p:nvPr/>
          </p:nvGraphicFramePr>
          <p:xfrm>
            <a:off x="912" y="2448"/>
            <a:ext cx="168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4" name="Equation" r:id="rId29" imgW="1485255" imgH="253890" progId="Equation.3">
                    <p:embed/>
                  </p:oleObj>
                </mc:Choice>
                <mc:Fallback>
                  <p:oleObj name="Equation" r:id="rId29" imgW="1485255" imgH="25389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48"/>
                          <a:ext cx="168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6894" name="Object 46"/>
          <p:cNvGraphicFramePr>
            <a:graphicFrameLocks noChangeAspect="1"/>
          </p:cNvGraphicFramePr>
          <p:nvPr/>
        </p:nvGraphicFramePr>
        <p:xfrm>
          <a:off x="285750" y="3581400"/>
          <a:ext cx="273526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5" name="Equation" r:id="rId31" imgW="1917700" imgH="762000" progId="Equation.3">
                  <p:embed/>
                </p:oleObj>
              </mc:Choice>
              <mc:Fallback>
                <p:oleObj name="Equation" r:id="rId31" imgW="1917700" imgH="7620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581400"/>
                        <a:ext cx="273526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95" name="Object 47"/>
          <p:cNvGraphicFramePr>
            <a:graphicFrameLocks noChangeAspect="1"/>
          </p:cNvGraphicFramePr>
          <p:nvPr/>
        </p:nvGraphicFramePr>
        <p:xfrm>
          <a:off x="3105150" y="3581400"/>
          <a:ext cx="19812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6" name="Equation" r:id="rId33" imgW="1206500" imgH="736600" progId="Equation.3">
                  <p:embed/>
                </p:oleObj>
              </mc:Choice>
              <mc:Fallback>
                <p:oleObj name="Equation" r:id="rId33" imgW="1206500" imgH="736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3581400"/>
                        <a:ext cx="19812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96" name="Object 48"/>
          <p:cNvGraphicFramePr>
            <a:graphicFrameLocks noChangeAspect="1"/>
          </p:cNvGraphicFramePr>
          <p:nvPr/>
        </p:nvGraphicFramePr>
        <p:xfrm>
          <a:off x="336550" y="4876800"/>
          <a:ext cx="2082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7" name="Equation" r:id="rId35" imgW="1371600" imgH="723900" progId="Equation.3">
                  <p:embed/>
                </p:oleObj>
              </mc:Choice>
              <mc:Fallback>
                <p:oleObj name="Equation" r:id="rId35" imgW="1371600" imgH="7239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4876800"/>
                        <a:ext cx="2082800" cy="1066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97" name="Object 49"/>
          <p:cNvGraphicFramePr>
            <a:graphicFrameLocks noChangeAspect="1"/>
          </p:cNvGraphicFramePr>
          <p:nvPr/>
        </p:nvGraphicFramePr>
        <p:xfrm>
          <a:off x="2647950" y="4851400"/>
          <a:ext cx="239236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8" name="Equation" r:id="rId37" imgW="1524000" imgH="800100" progId="Equation.3">
                  <p:embed/>
                </p:oleObj>
              </mc:Choice>
              <mc:Fallback>
                <p:oleObj name="Equation" r:id="rId37" imgW="1524000" imgH="8001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851400"/>
                        <a:ext cx="239236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1164E6D-DF11-054D-846F-A34A0967BEFE}" type="slidenum">
              <a:rPr kumimoji="0" lang="en-US" altLang="zh-CN" sz="1400"/>
              <a:pPr/>
              <a:t>64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692150"/>
            <a:ext cx="56165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79388" y="1196975"/>
            <a:ext cx="403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charset="0"/>
              </a:rPr>
              <a:t>当开关拨到</a:t>
            </a:r>
            <a:r>
              <a:rPr lang="en-US" altLang="zh-CN" sz="2400" b="1">
                <a:latin typeface="Times New Roman" charset="0"/>
              </a:rPr>
              <a:t>a</a:t>
            </a:r>
            <a:r>
              <a:rPr lang="zh-CN" altLang="en-US" sz="2400" b="1">
                <a:latin typeface="Times New Roman" charset="0"/>
              </a:rPr>
              <a:t>时</a:t>
            </a:r>
            <a:r>
              <a:rPr lang="en-US" altLang="zh-CN" sz="2400" b="1">
                <a:latin typeface="Times New Roman" charset="0"/>
              </a:rPr>
              <a:t>,</a:t>
            </a:r>
            <a:r>
              <a:rPr lang="zh-CN" altLang="en-US" sz="2400" b="1">
                <a:latin typeface="Times New Roman" charset="0"/>
              </a:rPr>
              <a:t>由回路定则</a:t>
            </a:r>
          </a:p>
        </p:txBody>
      </p:sp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250825" y="1557338"/>
          <a:ext cx="3309938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6" name="Equation" r:id="rId4" imgW="1218671" imgH="393529" progId="Equation.DSMT4">
                  <p:embed/>
                </p:oleObj>
              </mc:Choice>
              <mc:Fallback>
                <p:oleObj name="Equation" r:id="rId4" imgW="1218671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57338"/>
                        <a:ext cx="3309938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250825" y="2636838"/>
          <a:ext cx="2557463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7" name="Equation" r:id="rId6" imgW="1117600" imgH="711200" progId="Equation.DSMT4">
                  <p:embed/>
                </p:oleObj>
              </mc:Choice>
              <mc:Fallback>
                <p:oleObj name="Equation" r:id="rId6" imgW="11176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36838"/>
                        <a:ext cx="2557463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179388" y="4149725"/>
            <a:ext cx="148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/>
              <a:t>两边积分</a:t>
            </a:r>
            <a:r>
              <a:rPr lang="en-US" altLang="zh-CN" sz="2400" b="1"/>
              <a:t>,</a:t>
            </a:r>
          </a:p>
        </p:txBody>
      </p:sp>
      <p:graphicFrame>
        <p:nvGraphicFramePr>
          <p:cNvPr id="165896" name="Object 8"/>
          <p:cNvGraphicFramePr>
            <a:graphicFrameLocks noChangeAspect="1"/>
          </p:cNvGraphicFramePr>
          <p:nvPr/>
        </p:nvGraphicFramePr>
        <p:xfrm>
          <a:off x="1692275" y="3716338"/>
          <a:ext cx="2420938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8" name="Equation" r:id="rId8" imgW="977900" imgH="508000" progId="Equation.DSMT4">
                  <p:embed/>
                </p:oleObj>
              </mc:Choice>
              <mc:Fallback>
                <p:oleObj name="Equation" r:id="rId8" imgW="9779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16338"/>
                        <a:ext cx="2420938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4859338" y="4149725"/>
            <a:ext cx="2403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Times New Roman" charset="0"/>
              </a:rPr>
              <a:t>由于 </a:t>
            </a:r>
            <a:r>
              <a:rPr lang="en-US" altLang="zh-CN" sz="2800" b="1">
                <a:latin typeface="Times New Roman" charset="0"/>
              </a:rPr>
              <a:t>i(t=0)=0,</a:t>
            </a:r>
            <a:r>
              <a:rPr lang="en-US" altLang="zh-CN" sz="3200" b="1"/>
              <a:t>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5288" y="4941888"/>
            <a:ext cx="4751387" cy="1441450"/>
            <a:chOff x="2336" y="2976"/>
            <a:chExt cx="2993" cy="908"/>
          </a:xfrm>
        </p:grpSpPr>
        <p:graphicFrame>
          <p:nvGraphicFramePr>
            <p:cNvPr id="81934" name="Object 11"/>
            <p:cNvGraphicFramePr>
              <a:graphicFrameLocks noChangeAspect="1"/>
            </p:cNvGraphicFramePr>
            <p:nvPr/>
          </p:nvGraphicFramePr>
          <p:xfrm>
            <a:off x="2426" y="2976"/>
            <a:ext cx="1922" cy="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9" name="Equation" r:id="rId10" imgW="1167893" imgH="533169" progId="Equation.DSMT4">
                    <p:embed/>
                  </p:oleObj>
                </mc:Choice>
                <mc:Fallback>
                  <p:oleObj name="Equation" r:id="rId10" imgW="1167893" imgH="533169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976"/>
                          <a:ext cx="1922" cy="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5" name="Object 12"/>
            <p:cNvGraphicFramePr>
              <a:graphicFrameLocks noChangeAspect="1"/>
            </p:cNvGraphicFramePr>
            <p:nvPr/>
          </p:nvGraphicFramePr>
          <p:xfrm>
            <a:off x="4468" y="3113"/>
            <a:ext cx="783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0" name="Equation" r:id="rId12" imgW="469696" imgH="393529" progId="Equation.DSMT4">
                    <p:embed/>
                  </p:oleObj>
                </mc:Choice>
                <mc:Fallback>
                  <p:oleObj name="Equation" r:id="rId12" imgW="469696" imgH="393529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3113"/>
                          <a:ext cx="783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6" name="Rectangle 13"/>
            <p:cNvSpPr>
              <a:spLocks noChangeArrowheads="1"/>
            </p:cNvSpPr>
            <p:nvPr/>
          </p:nvSpPr>
          <p:spPr bwMode="auto">
            <a:xfrm>
              <a:off x="2336" y="3022"/>
              <a:ext cx="2993" cy="8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5364163" y="5013325"/>
            <a:ext cx="37798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charset="0"/>
              </a:rPr>
              <a:t>电感时间常量</a:t>
            </a:r>
          </a:p>
          <a:p>
            <a:pPr eaLnBrk="1" hangingPunct="1"/>
            <a:endParaRPr lang="zh-CN" altLang="en-US" sz="2800" b="1">
              <a:latin typeface="Times New Roman" charset="0"/>
            </a:endParaRPr>
          </a:p>
          <a:p>
            <a:pPr eaLnBrk="1" hangingPunct="1"/>
            <a:r>
              <a:rPr lang="zh-CN" altLang="en-US" sz="2800" b="1">
                <a:latin typeface="Times New Roman" charset="0"/>
              </a:rPr>
              <a:t>单位</a:t>
            </a:r>
            <a:r>
              <a:rPr lang="en-US" altLang="zh-CN" sz="2800" b="1">
                <a:latin typeface="Times New Roman" charset="0"/>
              </a:rPr>
              <a:t>: s</a:t>
            </a:r>
          </a:p>
        </p:txBody>
      </p:sp>
      <p:graphicFrame>
        <p:nvGraphicFramePr>
          <p:cNvPr id="165903" name="Object 15"/>
          <p:cNvGraphicFramePr>
            <a:graphicFrameLocks noChangeAspect="1"/>
          </p:cNvGraphicFramePr>
          <p:nvPr/>
        </p:nvGraphicFramePr>
        <p:xfrm>
          <a:off x="7307263" y="5086350"/>
          <a:ext cx="1257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1" name="Equation" r:id="rId14" imgW="1257300" imgH="1054100" progId="Equation.DSMT4">
                  <p:embed/>
                </p:oleObj>
              </mc:Choice>
              <mc:Fallback>
                <p:oleObj name="Equation" r:id="rId14" imgW="1257300" imgH="1054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5086350"/>
                        <a:ext cx="1257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Rectangle 16"/>
          <p:cNvSpPr>
            <a:spLocks noChangeArrowheads="1"/>
          </p:cNvSpPr>
          <p:nvPr/>
        </p:nvSpPr>
        <p:spPr bwMode="auto">
          <a:xfrm>
            <a:off x="250825" y="76517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宋体" charset="0"/>
              </a:rPr>
              <a:t>I RL </a:t>
            </a:r>
            <a:r>
              <a:rPr lang="zh-CN" altLang="en-US" sz="2800" b="1">
                <a:solidFill>
                  <a:srgbClr val="FF0000"/>
                </a:solidFill>
                <a:latin typeface="宋体" charset="0"/>
              </a:rPr>
              <a:t>电路的暂态过程</a:t>
            </a:r>
          </a:p>
        </p:txBody>
      </p:sp>
      <p:sp>
        <p:nvSpPr>
          <p:cNvPr id="81932" name="Rectangle 17"/>
          <p:cNvSpPr>
            <a:spLocks noChangeArrowheads="1"/>
          </p:cNvSpPr>
          <p:nvPr/>
        </p:nvSpPr>
        <p:spPr bwMode="auto">
          <a:xfrm>
            <a:off x="3132138" y="0"/>
            <a:ext cx="30241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b="1"/>
              <a:t>6.4 </a:t>
            </a:r>
            <a:r>
              <a:rPr kumimoji="1" lang="zh-CN" altLang="en-US" sz="3600" b="1"/>
              <a:t>暂态过程</a:t>
            </a:r>
          </a:p>
        </p:txBody>
      </p:sp>
      <p:sp>
        <p:nvSpPr>
          <p:cNvPr id="81933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90A8173-24F0-D64B-B533-1B7C537E9C64}" type="slidenum">
              <a:rPr kumimoji="0" lang="en-US" altLang="zh-CN" sz="1400"/>
              <a:pPr/>
              <a:t>65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65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/>
      <p:bldP spid="165895" grpId="0"/>
      <p:bldP spid="16590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349500"/>
            <a:ext cx="8101012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46" name="Group 11"/>
          <p:cNvGrpSpPr>
            <a:grpSpLocks/>
          </p:cNvGrpSpPr>
          <p:nvPr/>
        </p:nvGrpSpPr>
        <p:grpSpPr bwMode="auto">
          <a:xfrm>
            <a:off x="611188" y="476250"/>
            <a:ext cx="7723187" cy="557213"/>
            <a:chOff x="385" y="300"/>
            <a:chExt cx="4865" cy="351"/>
          </a:xfrm>
        </p:grpSpPr>
        <p:sp>
          <p:nvSpPr>
            <p:cNvPr id="82949" name="Rectangle 7"/>
            <p:cNvSpPr>
              <a:spLocks noChangeArrowheads="1"/>
            </p:cNvSpPr>
            <p:nvPr/>
          </p:nvSpPr>
          <p:spPr bwMode="auto">
            <a:xfrm>
              <a:off x="385" y="300"/>
              <a:ext cx="4865" cy="35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电阻两端的电势差         和</a:t>
              </a:r>
              <a:r>
                <a:rPr lang="zh-CN" altLang="en-US" sz="2800" b="1"/>
                <a:t>电感两端的电势差</a:t>
              </a:r>
              <a:endParaRPr lang="zh-CN" altLang="en-US" sz="2800" b="1">
                <a:latin typeface="Times New Roman" charset="0"/>
              </a:endParaRPr>
            </a:p>
          </p:txBody>
        </p:sp>
        <p:graphicFrame>
          <p:nvGraphicFramePr>
            <p:cNvPr id="82950" name="Object 8"/>
            <p:cNvGraphicFramePr>
              <a:graphicFrameLocks noChangeAspect="1"/>
            </p:cNvGraphicFramePr>
            <p:nvPr/>
          </p:nvGraphicFramePr>
          <p:xfrm>
            <a:off x="2336" y="300"/>
            <a:ext cx="45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7" name="Equation" r:id="rId4" imgW="291847" imgH="215713" progId="Equation.DSMT4">
                    <p:embed/>
                  </p:oleObj>
                </mc:Choice>
                <mc:Fallback>
                  <p:oleObj name="Equation" r:id="rId4" imgW="291847" imgH="215713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300"/>
                          <a:ext cx="45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1" name="Object 9"/>
            <p:cNvGraphicFramePr>
              <a:graphicFrameLocks noChangeAspect="1"/>
            </p:cNvGraphicFramePr>
            <p:nvPr/>
          </p:nvGraphicFramePr>
          <p:xfrm>
            <a:off x="4785" y="300"/>
            <a:ext cx="45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8" name="Equation" r:id="rId6" imgW="291847" imgH="215713" progId="Equation.DSMT4">
                    <p:embed/>
                  </p:oleObj>
                </mc:Choice>
                <mc:Fallback>
                  <p:oleObj name="Equation" r:id="rId6" imgW="291847" imgH="215713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300"/>
                          <a:ext cx="45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6922" name="Object 10"/>
          <p:cNvGraphicFramePr>
            <a:graphicFrameLocks noChangeAspect="1"/>
          </p:cNvGraphicFramePr>
          <p:nvPr/>
        </p:nvGraphicFramePr>
        <p:xfrm>
          <a:off x="684213" y="1268413"/>
          <a:ext cx="80803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9" name="Equation" r:id="rId8" imgW="3835400" imgH="533400" progId="Equation.DSMT4">
                  <p:embed/>
                </p:oleObj>
              </mc:Choice>
              <mc:Fallback>
                <p:oleObj name="Equation" r:id="rId8" imgW="3835400" imgH="533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68413"/>
                        <a:ext cx="808037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B778EC-F4CD-004C-8F72-7E95F281517C}" type="slidenum">
              <a:rPr kumimoji="0" lang="en-US" altLang="zh-CN" sz="1400"/>
              <a:pPr/>
              <a:t>66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179388" y="188913"/>
            <a:ext cx="8640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charset="0"/>
              </a:rPr>
              <a:t>当电流为 </a:t>
            </a:r>
            <a:r>
              <a:rPr lang="en-US" altLang="zh-CN" sz="2800" b="1">
                <a:latin typeface="Times New Roman" charset="0"/>
              </a:rPr>
              <a:t>i</a:t>
            </a:r>
            <a:r>
              <a:rPr lang="en-US" altLang="zh-CN" sz="2800" b="1" baseline="-25000">
                <a:latin typeface="Times New Roman" charset="0"/>
              </a:rPr>
              <a:t>0</a:t>
            </a:r>
            <a:r>
              <a:rPr lang="en-US" altLang="zh-CN" sz="2800" b="1">
                <a:latin typeface="Times New Roman" charset="0"/>
              </a:rPr>
              <a:t>  </a:t>
            </a:r>
            <a:r>
              <a:rPr lang="zh-CN" altLang="en-US" sz="2800" b="1">
                <a:latin typeface="Times New Roman" charset="0"/>
              </a:rPr>
              <a:t>时</a:t>
            </a:r>
            <a:r>
              <a:rPr lang="en-US" altLang="zh-CN" sz="2800" b="1">
                <a:latin typeface="Times New Roman" charset="0"/>
              </a:rPr>
              <a:t>, </a:t>
            </a:r>
            <a:r>
              <a:rPr lang="zh-CN" altLang="en-US" sz="2800" b="1">
                <a:latin typeface="Times New Roman" charset="0"/>
              </a:rPr>
              <a:t>开关从</a:t>
            </a:r>
            <a:r>
              <a:rPr lang="en-US" altLang="zh-CN" sz="2800" b="1">
                <a:latin typeface="Times New Roman" charset="0"/>
              </a:rPr>
              <a:t>a </a:t>
            </a:r>
            <a:r>
              <a:rPr lang="zh-CN" altLang="en-US" sz="2800" b="1">
                <a:latin typeface="Times New Roman" charset="0"/>
              </a:rPr>
              <a:t>拨到</a:t>
            </a:r>
            <a:r>
              <a:rPr lang="en-US" altLang="zh-CN" sz="2800" b="1">
                <a:latin typeface="Times New Roman" charset="0"/>
              </a:rPr>
              <a:t>b:</a:t>
            </a:r>
          </a:p>
        </p:txBody>
      </p:sp>
      <p:pic>
        <p:nvPicPr>
          <p:cNvPr id="839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692150"/>
            <a:ext cx="511333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250825" y="908050"/>
            <a:ext cx="287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charset="0"/>
              </a:rPr>
              <a:t>回路定则给出</a:t>
            </a: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1258888" y="1557338"/>
          <a:ext cx="208756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1" name="Equation" r:id="rId4" imgW="812447" imgH="393529" progId="Equation.DSMT4">
                  <p:embed/>
                </p:oleObj>
              </mc:Choice>
              <mc:Fallback>
                <p:oleObj name="Equation" r:id="rId4" imgW="812447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557338"/>
                        <a:ext cx="208756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971550" y="2565400"/>
          <a:ext cx="24479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2" name="Equation" r:id="rId6" imgW="787400" imgH="241300" progId="Equation.DSMT4">
                  <p:embed/>
                </p:oleObj>
              </mc:Choice>
              <mc:Fallback>
                <p:oleObj name="Equation" r:id="rId6" imgW="7874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24479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794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44938"/>
            <a:ext cx="7504113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1311275" y="3357563"/>
          <a:ext cx="266858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3" name="Equation" r:id="rId9" imgW="1079500" imgH="279400" progId="Equation.DSMT4">
                  <p:embed/>
                </p:oleObj>
              </mc:Choice>
              <mc:Fallback>
                <p:oleObj name="Equation" r:id="rId9" imgW="1079500" imgH="279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357563"/>
                        <a:ext cx="266858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5003800" y="3284538"/>
          <a:ext cx="34845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4" name="Equation" r:id="rId11" imgW="1409700" imgH="279400" progId="Equation.DSMT4">
                  <p:embed/>
                </p:oleObj>
              </mc:Choice>
              <mc:Fallback>
                <p:oleObj name="Equation" r:id="rId11" imgW="1409700" imgH="279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284538"/>
                        <a:ext cx="34845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6C5C5D0-FA97-C147-A09C-0E13AC1F51E4}" type="slidenum">
              <a:rPr kumimoji="0" lang="en-US" altLang="zh-CN" sz="1400"/>
              <a:pPr/>
              <a:t>67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/>
      <p:bldP spid="16794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179388" y="2376488"/>
            <a:ext cx="8313737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解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  <a:r>
              <a:rPr lang="en-US" altLang="zh-CN" sz="2400"/>
              <a:t>   </a:t>
            </a:r>
            <a:r>
              <a:rPr lang="zh-CN" altLang="en-US" sz="2800" b="1">
                <a:latin typeface="Times New Roman" charset="0"/>
              </a:rPr>
              <a:t>稳态电流为 		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    回路中的电流为 	</a:t>
            </a:r>
            <a:endParaRPr lang="zh-CN" altLang="el-GR" sz="2800" b="1">
              <a:latin typeface="Times New Roman" charset="0"/>
            </a:endParaRPr>
          </a:p>
        </p:txBody>
      </p:sp>
      <p:sp>
        <p:nvSpPr>
          <p:cNvPr id="84994" name="Text Box 3"/>
          <p:cNvSpPr txBox="1">
            <a:spLocks noChangeArrowheads="1"/>
          </p:cNvSpPr>
          <p:nvPr/>
        </p:nvSpPr>
        <p:spPr bwMode="auto">
          <a:xfrm>
            <a:off x="179388" y="0"/>
            <a:ext cx="87852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FF0000"/>
                </a:solidFill>
              </a:rPr>
              <a:t>例题 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latin typeface="Times New Roman" charset="0"/>
              </a:rPr>
              <a:t>一个螺线管其自感为 </a:t>
            </a:r>
            <a:r>
              <a:rPr kumimoji="0" lang="en-US" altLang="zh-CN" sz="2800" b="1">
                <a:latin typeface="Times New Roman" charset="0"/>
              </a:rPr>
              <a:t>53 mH</a:t>
            </a:r>
            <a:r>
              <a:rPr kumimoji="0" lang="zh-CN" altLang="en-US" sz="2800" b="1">
                <a:latin typeface="Times New Roman" charset="0"/>
              </a:rPr>
              <a:t>，其电阻为 </a:t>
            </a:r>
            <a:r>
              <a:rPr kumimoji="0" lang="en-US" altLang="zh-CN" sz="2800" b="1">
                <a:latin typeface="Times New Roman" charset="0"/>
              </a:rPr>
              <a:t>0.37 </a:t>
            </a:r>
            <a:r>
              <a:rPr kumimoji="0" lang="el-GR" altLang="zh-CN" sz="2800" b="1">
                <a:latin typeface="Times New Roman" charset="0"/>
                <a:cs typeface="Arial" charset="0"/>
              </a:rPr>
              <a:t>Ω</a:t>
            </a:r>
            <a:r>
              <a:rPr kumimoji="0" lang="en-US" altLang="zh-CN" sz="2800" b="1">
                <a:latin typeface="Times New Roman" charset="0"/>
                <a:cs typeface="Arial" charset="0"/>
              </a:rPr>
              <a:t>. </a:t>
            </a:r>
            <a:r>
              <a:rPr kumimoji="0" lang="zh-CN" altLang="en-US" sz="2800" b="1">
                <a:latin typeface="Times New Roman" charset="0"/>
                <a:cs typeface="Arial" charset="0"/>
              </a:rPr>
              <a:t>如果它与一电池相连，经过多少时间流过其的电流达到其稳态值的一半？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3276600" y="2087563"/>
          <a:ext cx="22971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5" name="Equation" r:id="rId3" imgW="965200" imgH="469900" progId="Equation.DSMT4">
                  <p:embed/>
                </p:oleObj>
              </mc:Choice>
              <mc:Fallback>
                <p:oleObj name="Equation" r:id="rId3" imgW="9652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87563"/>
                        <a:ext cx="22971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3276600" y="3384550"/>
          <a:ext cx="4662488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6" name="Equation" r:id="rId5" imgW="1993900" imgH="1041400" progId="Equation.DSMT4">
                  <p:embed/>
                </p:oleObj>
              </mc:Choice>
              <mc:Fallback>
                <p:oleObj name="Equation" r:id="rId5" imgW="1993900" imgH="1041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84550"/>
                        <a:ext cx="4662488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A89C148-2FE9-3245-983A-E900D3FB5A36}" type="slidenum">
              <a:rPr kumimoji="0" lang="en-US" altLang="zh-CN" sz="1400"/>
              <a:pPr/>
              <a:t>68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33375"/>
            <a:ext cx="6705600" cy="36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5288" y="260350"/>
            <a:ext cx="3494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II RC</a:t>
            </a:r>
            <a:r>
              <a:rPr lang="zh-CN" altLang="en-US" sz="2800" b="1">
                <a:solidFill>
                  <a:srgbClr val="FF0000"/>
                </a:solidFill>
              </a:rPr>
              <a:t>电路的暂态过程</a:t>
            </a:r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323850" y="3789363"/>
            <a:ext cx="2357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u="sng">
                <a:solidFill>
                  <a:srgbClr val="FF0000"/>
                </a:solidFill>
              </a:rPr>
              <a:t>1. </a:t>
            </a:r>
            <a:r>
              <a:rPr lang="zh-CN" altLang="en-US" sz="2800" b="1" u="sng">
                <a:solidFill>
                  <a:srgbClr val="FF0000"/>
                </a:solidFill>
              </a:rPr>
              <a:t>电容器充电</a:t>
            </a:r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3132138" y="4005263"/>
          <a:ext cx="457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1" name="Equation" r:id="rId4" imgW="1549400" imgH="508000" progId="Equation.DSMT4">
                  <p:embed/>
                </p:oleObj>
              </mc:Choice>
              <mc:Fallback>
                <p:oleObj name="Equation" r:id="rId4" imgW="15494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005263"/>
                        <a:ext cx="4572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825500" y="447516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800" b="1"/>
              <a:t>由能量守恒</a:t>
            </a:r>
          </a:p>
        </p:txBody>
      </p:sp>
      <p:graphicFrame>
        <p:nvGraphicFramePr>
          <p:cNvPr id="208903" name="Object 7"/>
          <p:cNvGraphicFramePr>
            <a:graphicFrameLocks noChangeAspect="1"/>
          </p:cNvGraphicFramePr>
          <p:nvPr/>
        </p:nvGraphicFramePr>
        <p:xfrm>
          <a:off x="3492500" y="4652963"/>
          <a:ext cx="25146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2" name="Equation" r:id="rId6" imgW="660113" imgH="393529" progId="Equation.DSMT4">
                  <p:embed/>
                </p:oleObj>
              </mc:Choice>
              <mc:Fallback>
                <p:oleObj name="Equation" r:id="rId6" imgW="660113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652963"/>
                        <a:ext cx="25146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8648724-FA12-BE42-9D21-9CE196529B1F}" type="slidenum">
              <a:rPr kumimoji="0" lang="en-US" altLang="zh-CN" sz="1400"/>
              <a:pPr/>
              <a:t>69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/>
        </p:nvSpPr>
        <p:spPr bwMode="auto">
          <a:xfrm>
            <a:off x="323850" y="3276600"/>
            <a:ext cx="449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b="1">
                <a:solidFill>
                  <a:srgbClr val="A50021"/>
                </a:solidFill>
                <a:latin typeface="Times New Roman" charset="0"/>
              </a:rPr>
              <a:t>实验</a:t>
            </a:r>
            <a:r>
              <a:rPr lang="en-US" altLang="zh-CN" sz="2400" b="1">
                <a:solidFill>
                  <a:srgbClr val="A50021"/>
                </a:solidFill>
                <a:latin typeface="Times New Roman" charset="0"/>
              </a:rPr>
              <a:t>4</a:t>
            </a:r>
            <a:r>
              <a:rPr lang="zh-CN" altLang="en-US" sz="2400" b="1">
                <a:solidFill>
                  <a:srgbClr val="A50021"/>
                </a:solidFill>
                <a:latin typeface="Times New Roman" charset="0"/>
              </a:rPr>
              <a:t>：</a:t>
            </a:r>
            <a:r>
              <a:rPr lang="zh-CN" altLang="en-US" sz="2400" b="1">
                <a:latin typeface="Times New Roman" charset="0"/>
              </a:rPr>
              <a:t>导线</a:t>
            </a:r>
            <a:r>
              <a:rPr lang="zh-CN" altLang="en-US" sz="2400" b="1">
                <a:solidFill>
                  <a:schemeClr val="accent2"/>
                </a:solidFill>
                <a:latin typeface="Times New Roman" charset="0"/>
              </a:rPr>
              <a:t>切割磁力线</a:t>
            </a:r>
            <a:r>
              <a:rPr lang="zh-CN" altLang="en-US" sz="2400" b="1">
                <a:latin typeface="Times New Roman" charset="0"/>
              </a:rPr>
              <a:t>的运动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/>
        </p:nvSpPr>
        <p:spPr bwMode="auto">
          <a:xfrm>
            <a:off x="247650" y="0"/>
            <a:ext cx="502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b="1">
                <a:solidFill>
                  <a:srgbClr val="A50021"/>
                </a:solidFill>
                <a:latin typeface="Times New Roman" charset="0"/>
              </a:rPr>
              <a:t>实验</a:t>
            </a:r>
            <a:r>
              <a:rPr lang="en-US" altLang="zh-CN" sz="2400" b="1">
                <a:solidFill>
                  <a:srgbClr val="A50021"/>
                </a:solidFill>
                <a:latin typeface="Times New Roman" charset="0"/>
              </a:rPr>
              <a:t>3</a:t>
            </a:r>
            <a:r>
              <a:rPr lang="zh-CN" altLang="en-US" sz="2400" b="1">
                <a:solidFill>
                  <a:srgbClr val="A50021"/>
                </a:solidFill>
                <a:latin typeface="Times New Roman" charset="0"/>
              </a:rPr>
              <a:t>：</a:t>
            </a:r>
            <a:r>
              <a:rPr lang="zh-CN" altLang="en-US" sz="2400" b="1">
                <a:latin typeface="Times New Roman" charset="0"/>
              </a:rPr>
              <a:t>接通或断开</a:t>
            </a:r>
            <a:r>
              <a:rPr lang="zh-CN" altLang="en-US" sz="2400" b="1">
                <a:solidFill>
                  <a:schemeClr val="accent2"/>
                </a:solidFill>
                <a:latin typeface="Times New Roman" charset="0"/>
              </a:rPr>
              <a:t>初级线圈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1050" y="457200"/>
            <a:ext cx="7315200" cy="2347913"/>
            <a:chOff x="576" y="432"/>
            <a:chExt cx="4752" cy="1479"/>
          </a:xfrm>
        </p:grpSpPr>
        <p:grpSp>
          <p:nvGrpSpPr>
            <p:cNvPr id="21529" name="Group 5"/>
            <p:cNvGrpSpPr>
              <a:grpSpLocks/>
            </p:cNvGrpSpPr>
            <p:nvPr/>
          </p:nvGrpSpPr>
          <p:grpSpPr bwMode="auto">
            <a:xfrm>
              <a:off x="2640" y="480"/>
              <a:ext cx="2688" cy="1392"/>
              <a:chOff x="2160" y="576"/>
              <a:chExt cx="2544" cy="1392"/>
            </a:xfrm>
          </p:grpSpPr>
          <p:grpSp>
            <p:nvGrpSpPr>
              <p:cNvPr id="21571" name="Group 6"/>
              <p:cNvGrpSpPr>
                <a:grpSpLocks/>
              </p:cNvGrpSpPr>
              <p:nvPr/>
            </p:nvGrpSpPr>
            <p:grpSpPr bwMode="auto">
              <a:xfrm>
                <a:off x="2213" y="1248"/>
                <a:ext cx="923" cy="335"/>
                <a:chOff x="3168" y="3600"/>
                <a:chExt cx="1104" cy="432"/>
              </a:xfrm>
            </p:grpSpPr>
            <p:sp>
              <p:nvSpPr>
                <p:cNvPr id="9309" name="Oval 7"/>
                <p:cNvSpPr>
                  <a:spLocks noChangeArrowheads="1"/>
                </p:cNvSpPr>
                <p:nvPr/>
              </p:nvSpPr>
              <p:spPr bwMode="auto">
                <a:xfrm>
                  <a:off x="3164" y="3648"/>
                  <a:ext cx="1104" cy="38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E8C00"/>
                    </a:gs>
                    <a:gs pos="50000">
                      <a:srgbClr val="FFFFFF"/>
                    </a:gs>
                    <a:gs pos="100000">
                      <a:srgbClr val="BE8C00"/>
                    </a:gs>
                  </a:gsLst>
                  <a:lin ang="5400000" scaled="1"/>
                </a:gra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1598" name="Oval 8"/>
                <p:cNvSpPr>
                  <a:spLocks noChangeArrowheads="1"/>
                </p:cNvSpPr>
                <p:nvPr/>
              </p:nvSpPr>
              <p:spPr bwMode="auto">
                <a:xfrm>
                  <a:off x="3168" y="3600"/>
                  <a:ext cx="1104" cy="38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E8C00"/>
                    </a:gs>
                    <a:gs pos="50000">
                      <a:srgbClr val="FFFFFF"/>
                    </a:gs>
                    <a:gs pos="100000">
                      <a:srgbClr val="BE8C00"/>
                    </a:gs>
                  </a:gsLst>
                  <a:lin ang="5400000" scaled="1"/>
                </a:gra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72" name="Group 9"/>
              <p:cNvGrpSpPr>
                <a:grpSpLocks/>
              </p:cNvGrpSpPr>
              <p:nvPr/>
            </p:nvGrpSpPr>
            <p:grpSpPr bwMode="auto">
              <a:xfrm>
                <a:off x="2413" y="876"/>
                <a:ext cx="522" cy="595"/>
                <a:chOff x="3408" y="2448"/>
                <a:chExt cx="624" cy="768"/>
              </a:xfrm>
            </p:grpSpPr>
            <p:sp>
              <p:nvSpPr>
                <p:cNvPr id="21585" name="Oval 10"/>
                <p:cNvSpPr>
                  <a:spLocks noChangeArrowheads="1"/>
                </p:cNvSpPr>
                <p:nvPr/>
              </p:nvSpPr>
              <p:spPr bwMode="auto">
                <a:xfrm>
                  <a:off x="3408" y="2976"/>
                  <a:ext cx="624" cy="240"/>
                </a:xfrm>
                <a:prstGeom prst="ellipse">
                  <a:avLst/>
                </a:prstGeom>
                <a:solidFill>
                  <a:srgbClr val="FFCC00"/>
                </a:soli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6" name="Oval 11"/>
                <p:cNvSpPr>
                  <a:spLocks noChangeArrowheads="1"/>
                </p:cNvSpPr>
                <p:nvPr/>
              </p:nvSpPr>
              <p:spPr bwMode="auto">
                <a:xfrm>
                  <a:off x="3408" y="2928"/>
                  <a:ext cx="624" cy="192"/>
                </a:xfrm>
                <a:prstGeom prst="ellipse">
                  <a:avLst/>
                </a:prstGeom>
                <a:solidFill>
                  <a:srgbClr val="FFCC00"/>
                </a:soli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7" name="Oval 12"/>
                <p:cNvSpPr>
                  <a:spLocks noChangeArrowheads="1"/>
                </p:cNvSpPr>
                <p:nvPr/>
              </p:nvSpPr>
              <p:spPr bwMode="auto">
                <a:xfrm>
                  <a:off x="3408" y="2784"/>
                  <a:ext cx="624" cy="240"/>
                </a:xfrm>
                <a:prstGeom prst="ellipse">
                  <a:avLst/>
                </a:prstGeom>
                <a:solidFill>
                  <a:srgbClr val="FFCC00"/>
                </a:soli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8" name="Oval 13"/>
                <p:cNvSpPr>
                  <a:spLocks noChangeArrowheads="1"/>
                </p:cNvSpPr>
                <p:nvPr/>
              </p:nvSpPr>
              <p:spPr bwMode="auto">
                <a:xfrm>
                  <a:off x="3408" y="2832"/>
                  <a:ext cx="624" cy="240"/>
                </a:xfrm>
                <a:prstGeom prst="ellipse">
                  <a:avLst/>
                </a:prstGeom>
                <a:solidFill>
                  <a:srgbClr val="FFCC00"/>
                </a:soli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9" name="Oval 14"/>
                <p:cNvSpPr>
                  <a:spLocks noChangeArrowheads="1"/>
                </p:cNvSpPr>
                <p:nvPr/>
              </p:nvSpPr>
              <p:spPr bwMode="auto">
                <a:xfrm>
                  <a:off x="3408" y="2736"/>
                  <a:ext cx="624" cy="240"/>
                </a:xfrm>
                <a:prstGeom prst="ellipse">
                  <a:avLst/>
                </a:prstGeom>
                <a:solidFill>
                  <a:srgbClr val="FFCC00"/>
                </a:soli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0" name="Oval 15"/>
                <p:cNvSpPr>
                  <a:spLocks noChangeArrowheads="1"/>
                </p:cNvSpPr>
                <p:nvPr/>
              </p:nvSpPr>
              <p:spPr bwMode="auto">
                <a:xfrm>
                  <a:off x="3408" y="2688"/>
                  <a:ext cx="624" cy="240"/>
                </a:xfrm>
                <a:prstGeom prst="ellipse">
                  <a:avLst/>
                </a:prstGeom>
                <a:solidFill>
                  <a:srgbClr val="FFCC00"/>
                </a:soli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1" name="Oval 16"/>
                <p:cNvSpPr>
                  <a:spLocks noChangeArrowheads="1"/>
                </p:cNvSpPr>
                <p:nvPr/>
              </p:nvSpPr>
              <p:spPr bwMode="auto">
                <a:xfrm>
                  <a:off x="3408" y="2640"/>
                  <a:ext cx="624" cy="240"/>
                </a:xfrm>
                <a:prstGeom prst="ellipse">
                  <a:avLst/>
                </a:prstGeom>
                <a:solidFill>
                  <a:srgbClr val="FFCC00"/>
                </a:soli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2" name="Oval 17"/>
                <p:cNvSpPr>
                  <a:spLocks noChangeArrowheads="1"/>
                </p:cNvSpPr>
                <p:nvPr/>
              </p:nvSpPr>
              <p:spPr bwMode="auto">
                <a:xfrm>
                  <a:off x="3408" y="2592"/>
                  <a:ext cx="624" cy="240"/>
                </a:xfrm>
                <a:prstGeom prst="ellipse">
                  <a:avLst/>
                </a:prstGeom>
                <a:solidFill>
                  <a:srgbClr val="FFCC00"/>
                </a:soli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3" name="Oval 18"/>
                <p:cNvSpPr>
                  <a:spLocks noChangeArrowheads="1"/>
                </p:cNvSpPr>
                <p:nvPr/>
              </p:nvSpPr>
              <p:spPr bwMode="auto">
                <a:xfrm>
                  <a:off x="3408" y="2544"/>
                  <a:ext cx="624" cy="240"/>
                </a:xfrm>
                <a:prstGeom prst="ellipse">
                  <a:avLst/>
                </a:prstGeom>
                <a:solidFill>
                  <a:srgbClr val="FFCC00"/>
                </a:soli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4" name="Oval 19"/>
                <p:cNvSpPr>
                  <a:spLocks noChangeArrowheads="1"/>
                </p:cNvSpPr>
                <p:nvPr/>
              </p:nvSpPr>
              <p:spPr bwMode="auto">
                <a:xfrm>
                  <a:off x="3408" y="2496"/>
                  <a:ext cx="624" cy="240"/>
                </a:xfrm>
                <a:prstGeom prst="ellipse">
                  <a:avLst/>
                </a:prstGeom>
                <a:solidFill>
                  <a:srgbClr val="FFCC00"/>
                </a:soli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5" name="Oval 20"/>
                <p:cNvSpPr>
                  <a:spLocks noChangeArrowheads="1"/>
                </p:cNvSpPr>
                <p:nvPr/>
              </p:nvSpPr>
              <p:spPr bwMode="auto">
                <a:xfrm>
                  <a:off x="3408" y="2496"/>
                  <a:ext cx="624" cy="240"/>
                </a:xfrm>
                <a:prstGeom prst="ellipse">
                  <a:avLst/>
                </a:prstGeom>
                <a:solidFill>
                  <a:srgbClr val="FFCC00"/>
                </a:soli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96" name="Oval 21"/>
                <p:cNvSpPr>
                  <a:spLocks noChangeArrowheads="1"/>
                </p:cNvSpPr>
                <p:nvPr/>
              </p:nvSpPr>
              <p:spPr bwMode="auto">
                <a:xfrm>
                  <a:off x="3408" y="2448"/>
                  <a:ext cx="624" cy="240"/>
                </a:xfrm>
                <a:prstGeom prst="ellipse">
                  <a:avLst/>
                </a:prstGeom>
                <a:solidFill>
                  <a:srgbClr val="FFCC00"/>
                </a:soli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73" name="Group 22"/>
              <p:cNvGrpSpPr>
                <a:grpSpLocks/>
              </p:cNvGrpSpPr>
              <p:nvPr/>
            </p:nvGrpSpPr>
            <p:grpSpPr bwMode="auto">
              <a:xfrm>
                <a:off x="2332" y="802"/>
                <a:ext cx="682" cy="223"/>
                <a:chOff x="3360" y="3744"/>
                <a:chExt cx="768" cy="288"/>
              </a:xfrm>
            </p:grpSpPr>
            <p:sp>
              <p:nvSpPr>
                <p:cNvPr id="21583" name="Oval 23"/>
                <p:cNvSpPr>
                  <a:spLocks noChangeArrowheads="1"/>
                </p:cNvSpPr>
                <p:nvPr/>
              </p:nvSpPr>
              <p:spPr bwMode="auto">
                <a:xfrm>
                  <a:off x="3360" y="3840"/>
                  <a:ext cx="768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E7500"/>
                    </a:gs>
                  </a:gsLst>
                  <a:lin ang="5400000" scaled="1"/>
                </a:gra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4" name="Oval 24"/>
                <p:cNvSpPr>
                  <a:spLocks noChangeArrowheads="1"/>
                </p:cNvSpPr>
                <p:nvPr/>
              </p:nvSpPr>
              <p:spPr bwMode="auto">
                <a:xfrm>
                  <a:off x="3360" y="3744"/>
                  <a:ext cx="768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E7500"/>
                    </a:gs>
                  </a:gsLst>
                  <a:lin ang="5400000" scaled="1"/>
                </a:gradFill>
                <a:ln w="12700" cap="sq">
                  <a:solidFill>
                    <a:schemeClr val="tx2"/>
                  </a:solidFill>
                  <a:round/>
                  <a:headEnd type="none" w="lg" len="lg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1574" name="Oval 25"/>
              <p:cNvSpPr>
                <a:spLocks noChangeArrowheads="1"/>
              </p:cNvSpPr>
              <p:nvPr/>
            </p:nvSpPr>
            <p:spPr bwMode="auto">
              <a:xfrm>
                <a:off x="2454" y="845"/>
                <a:ext cx="400" cy="113"/>
              </a:xfrm>
              <a:prstGeom prst="ellipse">
                <a:avLst/>
              </a:prstGeom>
              <a:solidFill>
                <a:srgbClr val="333333"/>
              </a:solidFill>
              <a:ln w="12700" cap="sq">
                <a:solidFill>
                  <a:schemeClr val="tx2"/>
                </a:solidFill>
                <a:round/>
                <a:headEnd type="none" w="lg" len="lg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1575" name="Text Box 26"/>
              <p:cNvSpPr txBox="1">
                <a:spLocks noChangeArrowheads="1"/>
              </p:cNvSpPr>
              <p:nvPr/>
            </p:nvSpPr>
            <p:spPr bwMode="auto">
              <a:xfrm>
                <a:off x="2893" y="1185"/>
                <a:ext cx="40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lg" len="lg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r>
                  <a:rPr kumimoji="0" lang="en-US" altLang="zh-CN" b="1">
                    <a:solidFill>
                      <a:srgbClr val="171717"/>
                    </a:solidFill>
                    <a:latin typeface="Times New Roman" charset="0"/>
                    <a:sym typeface="Webdings" charset="0"/>
                  </a:rPr>
                  <a:t></a:t>
                </a:r>
                <a:endParaRPr kumimoji="0" lang="en-US" altLang="zh-CN" b="1">
                  <a:solidFill>
                    <a:srgbClr val="171717"/>
                  </a:solidFill>
                  <a:latin typeface="Times New Roman" charset="0"/>
                </a:endParaRPr>
              </a:p>
            </p:txBody>
          </p:sp>
          <p:sp>
            <p:nvSpPr>
              <p:cNvPr id="21576" name="Text Box 27"/>
              <p:cNvSpPr txBox="1">
                <a:spLocks noChangeArrowheads="1"/>
              </p:cNvSpPr>
              <p:nvPr/>
            </p:nvSpPr>
            <p:spPr bwMode="auto">
              <a:xfrm>
                <a:off x="3626" y="1272"/>
                <a:ext cx="7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r>
                  <a:rPr kumimoji="0" lang="zh-CN" altLang="en-US" b="1">
                    <a:solidFill>
                      <a:schemeClr val="accent2"/>
                    </a:solidFill>
                    <a:latin typeface="Times New Roman" charset="0"/>
                  </a:rPr>
                  <a:t>检流计</a:t>
                </a:r>
              </a:p>
            </p:txBody>
          </p:sp>
          <p:sp>
            <p:nvSpPr>
              <p:cNvPr id="21577" name="Freeform 28"/>
              <p:cNvSpPr>
                <a:spLocks/>
              </p:cNvSpPr>
              <p:nvPr/>
            </p:nvSpPr>
            <p:spPr bwMode="auto">
              <a:xfrm>
                <a:off x="3022" y="651"/>
                <a:ext cx="906" cy="677"/>
              </a:xfrm>
              <a:custGeom>
                <a:avLst/>
                <a:gdLst>
                  <a:gd name="T0" fmla="*/ 0 w 1008"/>
                  <a:gd name="T1" fmla="*/ 10 h 864"/>
                  <a:gd name="T2" fmla="*/ 13 w 1008"/>
                  <a:gd name="T3" fmla="*/ 8 h 864"/>
                  <a:gd name="T4" fmla="*/ 29 w 1008"/>
                  <a:gd name="T5" fmla="*/ 5 h 864"/>
                  <a:gd name="T6" fmla="*/ 100 w 1008"/>
                  <a:gd name="T7" fmla="*/ 2 h 864"/>
                  <a:gd name="T8" fmla="*/ 141 w 1008"/>
                  <a:gd name="T9" fmla="*/ 2 h 864"/>
                  <a:gd name="T10" fmla="*/ 141 w 1008"/>
                  <a:gd name="T11" fmla="*/ 4 h 8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8"/>
                  <a:gd name="T19" fmla="*/ 0 h 864"/>
                  <a:gd name="T20" fmla="*/ 1008 w 1008"/>
                  <a:gd name="T21" fmla="*/ 864 h 8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8" h="864">
                    <a:moveTo>
                      <a:pt x="0" y="864"/>
                    </a:moveTo>
                    <a:cubicBezTo>
                      <a:pt x="32" y="780"/>
                      <a:pt x="64" y="696"/>
                      <a:pt x="96" y="624"/>
                    </a:cubicBezTo>
                    <a:cubicBezTo>
                      <a:pt x="128" y="552"/>
                      <a:pt x="96" y="528"/>
                      <a:pt x="192" y="432"/>
                    </a:cubicBezTo>
                    <a:cubicBezTo>
                      <a:pt x="288" y="336"/>
                      <a:pt x="544" y="96"/>
                      <a:pt x="672" y="48"/>
                    </a:cubicBezTo>
                    <a:cubicBezTo>
                      <a:pt x="800" y="0"/>
                      <a:pt x="912" y="96"/>
                      <a:pt x="960" y="144"/>
                    </a:cubicBezTo>
                    <a:cubicBezTo>
                      <a:pt x="1008" y="192"/>
                      <a:pt x="984" y="264"/>
                      <a:pt x="960" y="336"/>
                    </a:cubicBezTo>
                  </a:path>
                </a:pathLst>
              </a:custGeom>
              <a:noFill/>
              <a:ln w="12700" cap="flat" cmpd="sng">
                <a:solidFill>
                  <a:srgbClr val="336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8" name="Freeform 29"/>
              <p:cNvSpPr>
                <a:spLocks/>
              </p:cNvSpPr>
              <p:nvPr/>
            </p:nvSpPr>
            <p:spPr bwMode="auto">
              <a:xfrm>
                <a:off x="2160" y="576"/>
                <a:ext cx="2544" cy="1392"/>
              </a:xfrm>
              <a:custGeom>
                <a:avLst/>
                <a:gdLst>
                  <a:gd name="T0" fmla="*/ 21 w 2840"/>
                  <a:gd name="T1" fmla="*/ 35 h 1672"/>
                  <a:gd name="T2" fmla="*/ 13 w 2840"/>
                  <a:gd name="T3" fmla="*/ 38 h 1672"/>
                  <a:gd name="T4" fmla="*/ 8 w 2840"/>
                  <a:gd name="T5" fmla="*/ 56 h 1672"/>
                  <a:gd name="T6" fmla="*/ 61 w 2840"/>
                  <a:gd name="T7" fmla="*/ 61 h 1672"/>
                  <a:gd name="T8" fmla="*/ 127 w 2840"/>
                  <a:gd name="T9" fmla="*/ 59 h 1672"/>
                  <a:gd name="T10" fmla="*/ 352 w 2840"/>
                  <a:gd name="T11" fmla="*/ 57 h 1672"/>
                  <a:gd name="T12" fmla="*/ 365 w 2840"/>
                  <a:gd name="T13" fmla="*/ 39 h 1672"/>
                  <a:gd name="T14" fmla="*/ 373 w 2840"/>
                  <a:gd name="T15" fmla="*/ 6 h 1672"/>
                  <a:gd name="T16" fmla="*/ 332 w 2840"/>
                  <a:gd name="T17" fmla="*/ 2 h 1672"/>
                  <a:gd name="T18" fmla="*/ 300 w 2840"/>
                  <a:gd name="T19" fmla="*/ 6 h 1672"/>
                  <a:gd name="T20" fmla="*/ 286 w 2840"/>
                  <a:gd name="T21" fmla="*/ 12 h 1672"/>
                  <a:gd name="T22" fmla="*/ 286 w 2840"/>
                  <a:gd name="T23" fmla="*/ 15 h 16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40"/>
                  <a:gd name="T37" fmla="*/ 0 h 1672"/>
                  <a:gd name="T38" fmla="*/ 2840 w 2840"/>
                  <a:gd name="T39" fmla="*/ 1672 h 167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40" h="1672">
                    <a:moveTo>
                      <a:pt x="152" y="936"/>
                    </a:moveTo>
                    <a:cubicBezTo>
                      <a:pt x="136" y="936"/>
                      <a:pt x="120" y="936"/>
                      <a:pt x="104" y="1032"/>
                    </a:cubicBezTo>
                    <a:cubicBezTo>
                      <a:pt x="88" y="1128"/>
                      <a:pt x="0" y="1408"/>
                      <a:pt x="56" y="1512"/>
                    </a:cubicBezTo>
                    <a:cubicBezTo>
                      <a:pt x="112" y="1616"/>
                      <a:pt x="296" y="1640"/>
                      <a:pt x="440" y="1656"/>
                    </a:cubicBezTo>
                    <a:cubicBezTo>
                      <a:pt x="584" y="1672"/>
                      <a:pt x="568" y="1624"/>
                      <a:pt x="920" y="1608"/>
                    </a:cubicBezTo>
                    <a:cubicBezTo>
                      <a:pt x="1272" y="1592"/>
                      <a:pt x="2264" y="1648"/>
                      <a:pt x="2552" y="1560"/>
                    </a:cubicBezTo>
                    <a:cubicBezTo>
                      <a:pt x="2840" y="1472"/>
                      <a:pt x="2624" y="1312"/>
                      <a:pt x="2648" y="1080"/>
                    </a:cubicBezTo>
                    <a:cubicBezTo>
                      <a:pt x="2672" y="848"/>
                      <a:pt x="2736" y="336"/>
                      <a:pt x="2696" y="168"/>
                    </a:cubicBezTo>
                    <a:cubicBezTo>
                      <a:pt x="2656" y="0"/>
                      <a:pt x="2496" y="72"/>
                      <a:pt x="2408" y="72"/>
                    </a:cubicBezTo>
                    <a:cubicBezTo>
                      <a:pt x="2320" y="72"/>
                      <a:pt x="2224" y="128"/>
                      <a:pt x="2168" y="168"/>
                    </a:cubicBezTo>
                    <a:cubicBezTo>
                      <a:pt x="2112" y="208"/>
                      <a:pt x="2088" y="272"/>
                      <a:pt x="2072" y="312"/>
                    </a:cubicBezTo>
                    <a:cubicBezTo>
                      <a:pt x="2056" y="352"/>
                      <a:pt x="2064" y="380"/>
                      <a:pt x="2072" y="408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9" name="Text Box 30"/>
              <p:cNvSpPr txBox="1">
                <a:spLocks noChangeArrowheads="1"/>
              </p:cNvSpPr>
              <p:nvPr/>
            </p:nvSpPr>
            <p:spPr bwMode="auto">
              <a:xfrm>
                <a:off x="2160" y="1216"/>
                <a:ext cx="3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lg" len="lg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r>
                  <a:rPr kumimoji="0" lang="en-US" altLang="zh-CN" b="1">
                    <a:solidFill>
                      <a:srgbClr val="171717"/>
                    </a:solidFill>
                    <a:latin typeface="Times New Roman" charset="0"/>
                    <a:sym typeface="Webdings" charset="0"/>
                  </a:rPr>
                  <a:t></a:t>
                </a:r>
                <a:endParaRPr kumimoji="0" lang="en-US" altLang="zh-CN" b="1">
                  <a:solidFill>
                    <a:srgbClr val="171717"/>
                  </a:solidFill>
                  <a:latin typeface="Times New Roman" charset="0"/>
                </a:endParaRPr>
              </a:p>
            </p:txBody>
          </p:sp>
          <p:grpSp>
            <p:nvGrpSpPr>
              <p:cNvPr id="21580" name="Group 31"/>
              <p:cNvGrpSpPr>
                <a:grpSpLocks/>
              </p:cNvGrpSpPr>
              <p:nvPr/>
            </p:nvGrpSpPr>
            <p:grpSpPr bwMode="auto">
              <a:xfrm>
                <a:off x="3744" y="912"/>
                <a:ext cx="388" cy="391"/>
                <a:chOff x="3755" y="881"/>
                <a:chExt cx="388" cy="391"/>
              </a:xfrm>
            </p:grpSpPr>
            <p:sp>
              <p:nvSpPr>
                <p:cNvPr id="21581" name="AutoShape 32"/>
                <p:cNvSpPr>
                  <a:spLocks noChangeArrowheads="1"/>
                </p:cNvSpPr>
                <p:nvPr/>
              </p:nvSpPr>
              <p:spPr bwMode="auto">
                <a:xfrm>
                  <a:off x="3755" y="881"/>
                  <a:ext cx="388" cy="391"/>
                </a:xfrm>
                <a:prstGeom prst="bevel">
                  <a:avLst>
                    <a:gd name="adj" fmla="val 12500"/>
                  </a:avLst>
                </a:prstGeom>
                <a:solidFill>
                  <a:srgbClr val="99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82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885" y="968"/>
                  <a:ext cx="172" cy="21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530" name="Group 34"/>
            <p:cNvGrpSpPr>
              <a:grpSpLocks/>
            </p:cNvGrpSpPr>
            <p:nvPr/>
          </p:nvGrpSpPr>
          <p:grpSpPr bwMode="auto">
            <a:xfrm>
              <a:off x="576" y="432"/>
              <a:ext cx="3360" cy="1479"/>
              <a:chOff x="480" y="2304"/>
              <a:chExt cx="3360" cy="1725"/>
            </a:xfrm>
          </p:grpSpPr>
          <p:sp>
            <p:nvSpPr>
              <p:cNvPr id="21540" name="Freeform 35"/>
              <p:cNvSpPr>
                <a:spLocks/>
              </p:cNvSpPr>
              <p:nvPr/>
            </p:nvSpPr>
            <p:spPr bwMode="auto">
              <a:xfrm>
                <a:off x="816" y="2400"/>
                <a:ext cx="3024" cy="1392"/>
              </a:xfrm>
              <a:custGeom>
                <a:avLst/>
                <a:gdLst>
                  <a:gd name="T0" fmla="*/ 32 w 3024"/>
                  <a:gd name="T1" fmla="*/ 1808 h 1336"/>
                  <a:gd name="T2" fmla="*/ 32 w 3024"/>
                  <a:gd name="T3" fmla="*/ 1508 h 1336"/>
                  <a:gd name="T4" fmla="*/ 224 w 3024"/>
                  <a:gd name="T5" fmla="*/ 1408 h 1336"/>
                  <a:gd name="T6" fmla="*/ 848 w 3024"/>
                  <a:gd name="T7" fmla="*/ 2110 h 1336"/>
                  <a:gd name="T8" fmla="*/ 1184 w 3024"/>
                  <a:gd name="T9" fmla="*/ 2614 h 1336"/>
                  <a:gd name="T10" fmla="*/ 1760 w 3024"/>
                  <a:gd name="T11" fmla="*/ 1006 h 1336"/>
                  <a:gd name="T12" fmla="*/ 2912 w 3024"/>
                  <a:gd name="T13" fmla="*/ 201 h 1336"/>
                  <a:gd name="T14" fmla="*/ 2432 w 3024"/>
                  <a:gd name="T15" fmla="*/ 0 h 1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4"/>
                  <a:gd name="T25" fmla="*/ 0 h 1336"/>
                  <a:gd name="T26" fmla="*/ 3024 w 3024"/>
                  <a:gd name="T27" fmla="*/ 1336 h 1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4" h="1336">
                    <a:moveTo>
                      <a:pt x="32" y="864"/>
                    </a:moveTo>
                    <a:cubicBezTo>
                      <a:pt x="16" y="808"/>
                      <a:pt x="0" y="752"/>
                      <a:pt x="32" y="720"/>
                    </a:cubicBezTo>
                    <a:cubicBezTo>
                      <a:pt x="64" y="688"/>
                      <a:pt x="88" y="624"/>
                      <a:pt x="224" y="672"/>
                    </a:cubicBezTo>
                    <a:cubicBezTo>
                      <a:pt x="360" y="720"/>
                      <a:pt x="688" y="912"/>
                      <a:pt x="848" y="1008"/>
                    </a:cubicBezTo>
                    <a:cubicBezTo>
                      <a:pt x="1008" y="1104"/>
                      <a:pt x="1032" y="1336"/>
                      <a:pt x="1184" y="1248"/>
                    </a:cubicBezTo>
                    <a:cubicBezTo>
                      <a:pt x="1336" y="1160"/>
                      <a:pt x="1472" y="672"/>
                      <a:pt x="1760" y="480"/>
                    </a:cubicBezTo>
                    <a:cubicBezTo>
                      <a:pt x="2048" y="288"/>
                      <a:pt x="2800" y="176"/>
                      <a:pt x="2912" y="96"/>
                    </a:cubicBezTo>
                    <a:cubicBezTo>
                      <a:pt x="3024" y="16"/>
                      <a:pt x="2728" y="8"/>
                      <a:pt x="2432" y="0"/>
                    </a:cubicBezTo>
                  </a:path>
                </a:pathLst>
              </a:custGeom>
              <a:noFill/>
              <a:ln w="15875" cap="flat" cmpd="sng">
                <a:solidFill>
                  <a:srgbClr val="336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41" name="Group 36"/>
              <p:cNvGrpSpPr>
                <a:grpSpLocks/>
              </p:cNvGrpSpPr>
              <p:nvPr/>
            </p:nvGrpSpPr>
            <p:grpSpPr bwMode="auto">
              <a:xfrm>
                <a:off x="480" y="2304"/>
                <a:ext cx="3087" cy="1725"/>
                <a:chOff x="480" y="2304"/>
                <a:chExt cx="3087" cy="1725"/>
              </a:xfrm>
            </p:grpSpPr>
            <p:sp>
              <p:nvSpPr>
                <p:cNvPr id="21542" name="Freeform 37"/>
                <p:cNvSpPr>
                  <a:spLocks/>
                </p:cNvSpPr>
                <p:nvPr/>
              </p:nvSpPr>
              <p:spPr bwMode="auto">
                <a:xfrm>
                  <a:off x="672" y="2304"/>
                  <a:ext cx="2320" cy="1056"/>
                </a:xfrm>
                <a:custGeom>
                  <a:avLst/>
                  <a:gdLst>
                    <a:gd name="T0" fmla="*/ 64 w 2320"/>
                    <a:gd name="T1" fmla="*/ 5343 h 960"/>
                    <a:gd name="T2" fmla="*/ 112 w 2320"/>
                    <a:gd name="T3" fmla="*/ 3735 h 960"/>
                    <a:gd name="T4" fmla="*/ 736 w 2320"/>
                    <a:gd name="T5" fmla="*/ 3472 h 960"/>
                    <a:gd name="T6" fmla="*/ 1840 w 2320"/>
                    <a:gd name="T7" fmla="*/ 2129 h 960"/>
                    <a:gd name="T8" fmla="*/ 2080 w 2320"/>
                    <a:gd name="T9" fmla="*/ 266 h 960"/>
                    <a:gd name="T10" fmla="*/ 2272 w 2320"/>
                    <a:gd name="T11" fmla="*/ 542 h 960"/>
                    <a:gd name="T12" fmla="*/ 2320 w 2320"/>
                    <a:gd name="T13" fmla="*/ 799 h 96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20"/>
                    <a:gd name="T22" fmla="*/ 0 h 960"/>
                    <a:gd name="T23" fmla="*/ 2320 w 2320"/>
                    <a:gd name="T24" fmla="*/ 960 h 96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20" h="960">
                      <a:moveTo>
                        <a:pt x="64" y="960"/>
                      </a:moveTo>
                      <a:cubicBezTo>
                        <a:pt x="32" y="844"/>
                        <a:pt x="0" y="728"/>
                        <a:pt x="112" y="672"/>
                      </a:cubicBezTo>
                      <a:cubicBezTo>
                        <a:pt x="224" y="616"/>
                        <a:pt x="448" y="672"/>
                        <a:pt x="736" y="624"/>
                      </a:cubicBezTo>
                      <a:cubicBezTo>
                        <a:pt x="1024" y="576"/>
                        <a:pt x="1616" y="480"/>
                        <a:pt x="1840" y="384"/>
                      </a:cubicBezTo>
                      <a:cubicBezTo>
                        <a:pt x="2064" y="288"/>
                        <a:pt x="2008" y="96"/>
                        <a:pt x="2080" y="48"/>
                      </a:cubicBezTo>
                      <a:cubicBezTo>
                        <a:pt x="2152" y="0"/>
                        <a:pt x="2232" y="80"/>
                        <a:pt x="2272" y="96"/>
                      </a:cubicBezTo>
                      <a:cubicBezTo>
                        <a:pt x="2312" y="112"/>
                        <a:pt x="2312" y="144"/>
                        <a:pt x="2320" y="144"/>
                      </a:cubicBezTo>
                    </a:path>
                  </a:pathLst>
                </a:custGeom>
                <a:noFill/>
                <a:ln w="1587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1543" name="Group 38"/>
                <p:cNvGrpSpPr>
                  <a:grpSpLocks/>
                </p:cNvGrpSpPr>
                <p:nvPr/>
              </p:nvGrpSpPr>
              <p:grpSpPr bwMode="auto">
                <a:xfrm>
                  <a:off x="2784" y="2304"/>
                  <a:ext cx="783" cy="522"/>
                  <a:chOff x="4320" y="2112"/>
                  <a:chExt cx="783" cy="522"/>
                </a:xfrm>
              </p:grpSpPr>
              <p:grpSp>
                <p:nvGrpSpPr>
                  <p:cNvPr id="21546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4467" y="2159"/>
                    <a:ext cx="248" cy="475"/>
                    <a:chOff x="1248" y="2880"/>
                    <a:chExt cx="624" cy="480"/>
                  </a:xfrm>
                </p:grpSpPr>
                <p:grpSp>
                  <p:nvGrpSpPr>
                    <p:cNvPr id="21553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48" y="3024"/>
                      <a:ext cx="624" cy="336"/>
                      <a:chOff x="1632" y="3024"/>
                      <a:chExt cx="480" cy="480"/>
                    </a:xfrm>
                  </p:grpSpPr>
                  <p:sp>
                    <p:nvSpPr>
                      <p:cNvPr id="21563" name="Oval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312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1564" name="Oval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264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1565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216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1566" name="Oval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68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1567" name="Oval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20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1568" name="Oval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024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1569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024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1570" name="Oval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072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21554" name="Group 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48" y="2880"/>
                      <a:ext cx="624" cy="336"/>
                      <a:chOff x="1632" y="3024"/>
                      <a:chExt cx="480" cy="480"/>
                    </a:xfrm>
                  </p:grpSpPr>
                  <p:sp>
                    <p:nvSpPr>
                      <p:cNvPr id="21555" name="Oval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312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1556" name="Oval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264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1557" name="Oval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216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1558" name="Oval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68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1559" name="Oval 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20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1560" name="Oval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024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1561" name="Oval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024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1562" name="Oval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072"/>
                        <a:ext cx="480" cy="192"/>
                      </a:xfrm>
                      <a:prstGeom prst="ellipse">
                        <a:avLst/>
                      </a:prstGeom>
                      <a:solidFill>
                        <a:srgbClr val="FFCC00"/>
                      </a:solidFill>
                      <a:ln w="15875" cap="sq">
                        <a:solidFill>
                          <a:schemeClr val="tx2"/>
                        </a:solidFill>
                        <a:round/>
                        <a:headEnd type="none" w="lg" len="lg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1547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4368" y="2112"/>
                    <a:ext cx="446" cy="237"/>
                    <a:chOff x="2256" y="3600"/>
                    <a:chExt cx="528" cy="192"/>
                  </a:xfrm>
                </p:grpSpPr>
                <p:sp>
                  <p:nvSpPr>
                    <p:cNvPr id="21551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3648"/>
                      <a:ext cx="528" cy="144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8461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n w="15875" cap="sq">
                      <a:solidFill>
                        <a:schemeClr val="tx2"/>
                      </a:solidFill>
                      <a:round/>
                      <a:headEnd type="none" w="lg" len="lg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1552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3600"/>
                      <a:ext cx="528" cy="144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8461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n w="15875" cap="sq">
                      <a:solidFill>
                        <a:schemeClr val="tx2"/>
                      </a:solidFill>
                      <a:round/>
                      <a:headEnd type="none" w="lg" len="lg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21548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4502" y="2159"/>
                    <a:ext cx="178" cy="95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5875" cap="sq">
                        <a:solidFill>
                          <a:srgbClr val="000000"/>
                        </a:solidFill>
                        <a:round/>
                        <a:headEnd type="none" w="lg" len="lg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549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2112"/>
                    <a:ext cx="447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5875" cap="sq">
                        <a:solidFill>
                          <a:srgbClr val="000000"/>
                        </a:solidFill>
                        <a:miter lim="800000"/>
                        <a:headEnd type="none" w="lg" len="lg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  <a:cs typeface="宋体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r>
                      <a:rPr kumimoji="0" lang="en-US" altLang="zh-CN" sz="1200" b="1">
                        <a:solidFill>
                          <a:srgbClr val="FF0000"/>
                        </a:solidFill>
                        <a:latin typeface="Times New Roman" charset="0"/>
                        <a:sym typeface="Webdings" charset="0"/>
                      </a:rPr>
                      <a:t></a:t>
                    </a:r>
                    <a:endParaRPr kumimoji="0" lang="en-US" altLang="zh-CN" sz="1200" b="1">
                      <a:solidFill>
                        <a:srgbClr val="FF0000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21550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112"/>
                    <a:ext cx="447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5875" cap="sq">
                        <a:solidFill>
                          <a:srgbClr val="000000"/>
                        </a:solidFill>
                        <a:miter lim="800000"/>
                        <a:headEnd type="none" w="lg" len="lg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  <a:cs typeface="宋体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r>
                      <a:rPr kumimoji="0" lang="en-US" altLang="zh-CN" sz="1200" b="1">
                        <a:solidFill>
                          <a:srgbClr val="0166FB"/>
                        </a:solidFill>
                        <a:latin typeface="Times New Roman" charset="0"/>
                        <a:sym typeface="Webdings" charset="0"/>
                      </a:rPr>
                      <a:t></a:t>
                    </a:r>
                    <a:endParaRPr kumimoji="0" lang="en-US" altLang="zh-CN" sz="1200" b="1">
                      <a:solidFill>
                        <a:srgbClr val="0166FB"/>
                      </a:solidFill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2154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80" y="3648"/>
                  <a:ext cx="775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 cap="sq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r>
                    <a:rPr kumimoji="0" lang="zh-CN" altLang="en-US" sz="2800" b="1">
                      <a:solidFill>
                        <a:schemeClr val="accent2"/>
                      </a:solidFill>
                      <a:latin typeface="Times New Roman" charset="0"/>
                      <a:ea typeface="楷体_GB2312" charset="0"/>
                      <a:cs typeface="楷体_GB2312" charset="0"/>
                    </a:rPr>
                    <a:t>电源</a:t>
                  </a:r>
                </a:p>
              </p:txBody>
            </p:sp>
            <p:sp>
              <p:nvSpPr>
                <p:cNvPr id="100417" name="AutoShape 65"/>
                <p:cNvSpPr>
                  <a:spLocks noChangeArrowheads="1"/>
                </p:cNvSpPr>
                <p:nvPr/>
              </p:nvSpPr>
              <p:spPr bwMode="auto">
                <a:xfrm>
                  <a:off x="624" y="3216"/>
                  <a:ext cx="288" cy="432"/>
                </a:xfrm>
                <a:prstGeom prst="can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chemeClr val="bg1"/>
                    </a:gs>
                    <a:gs pos="50000">
                      <a:srgbClr val="99CC00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21531" name="Group 66"/>
            <p:cNvGrpSpPr>
              <a:grpSpLocks/>
            </p:cNvGrpSpPr>
            <p:nvPr/>
          </p:nvGrpSpPr>
          <p:grpSpPr bwMode="auto">
            <a:xfrm>
              <a:off x="1632" y="720"/>
              <a:ext cx="679" cy="316"/>
              <a:chOff x="2496" y="1344"/>
              <a:chExt cx="783" cy="359"/>
            </a:xfrm>
          </p:grpSpPr>
          <p:grpSp>
            <p:nvGrpSpPr>
              <p:cNvPr id="21532" name="Group 67"/>
              <p:cNvGrpSpPr>
                <a:grpSpLocks/>
              </p:cNvGrpSpPr>
              <p:nvPr/>
            </p:nvGrpSpPr>
            <p:grpSpPr bwMode="auto">
              <a:xfrm>
                <a:off x="2544" y="1344"/>
                <a:ext cx="528" cy="336"/>
                <a:chOff x="1152" y="1104"/>
                <a:chExt cx="528" cy="336"/>
              </a:xfrm>
            </p:grpSpPr>
            <p:sp>
              <p:nvSpPr>
                <p:cNvPr id="21536" name="Rectangle 68"/>
                <p:cNvSpPr>
                  <a:spLocks noChangeArrowheads="1"/>
                </p:cNvSpPr>
                <p:nvPr/>
              </p:nvSpPr>
              <p:spPr bwMode="auto">
                <a:xfrm rot="-1802689">
                  <a:off x="1584" y="1104"/>
                  <a:ext cx="96" cy="48"/>
                </a:xfrm>
                <a:prstGeom prst="rect">
                  <a:avLst/>
                </a:prstGeom>
                <a:solidFill>
                  <a:srgbClr val="993366"/>
                </a:solidFill>
                <a:ln w="9525" cap="sq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37" name="AutoShape 69"/>
                <p:cNvSpPr>
                  <a:spLocks noChangeArrowheads="1"/>
                </p:cNvSpPr>
                <p:nvPr/>
              </p:nvSpPr>
              <p:spPr bwMode="auto">
                <a:xfrm>
                  <a:off x="1152" y="1296"/>
                  <a:ext cx="528" cy="144"/>
                </a:xfrm>
                <a:prstGeom prst="cube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A800"/>
                    </a:gs>
                    <a:gs pos="6500">
                      <a:srgbClr val="825600"/>
                    </a:gs>
                    <a:gs pos="14000">
                      <a:srgbClr val="FFA800"/>
                    </a:gs>
                    <a:gs pos="21001">
                      <a:srgbClr val="825600"/>
                    </a:gs>
                    <a:gs pos="28500">
                      <a:srgbClr val="FFA800"/>
                    </a:gs>
                    <a:gs pos="36000">
                      <a:srgbClr val="825600"/>
                    </a:gs>
                    <a:gs pos="43500">
                      <a:srgbClr val="FFA800"/>
                    </a:gs>
                    <a:gs pos="50000">
                      <a:srgbClr val="825600"/>
                    </a:gs>
                    <a:gs pos="56500">
                      <a:srgbClr val="FFA800"/>
                    </a:gs>
                    <a:gs pos="64000">
                      <a:srgbClr val="825600"/>
                    </a:gs>
                    <a:gs pos="71500">
                      <a:srgbClr val="FFA800"/>
                    </a:gs>
                    <a:gs pos="78999">
                      <a:srgbClr val="825600"/>
                    </a:gs>
                    <a:gs pos="86000">
                      <a:srgbClr val="FFA800"/>
                    </a:gs>
                    <a:gs pos="93500">
                      <a:srgbClr val="825600"/>
                    </a:gs>
                    <a:gs pos="100000">
                      <a:srgbClr val="FFA800"/>
                    </a:gs>
                  </a:gsLst>
                  <a:lin ang="5400000" scaled="1"/>
                </a:gradFill>
                <a:ln w="9525" cap="sq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38" name="Rectangle 70"/>
                <p:cNvSpPr>
                  <a:spLocks noChangeArrowheads="1"/>
                </p:cNvSpPr>
                <p:nvPr/>
              </p:nvSpPr>
              <p:spPr bwMode="auto">
                <a:xfrm rot="-1251523">
                  <a:off x="1248" y="1200"/>
                  <a:ext cx="384" cy="47"/>
                </a:xfrm>
                <a:prstGeom prst="rect">
                  <a:avLst/>
                </a:prstGeom>
                <a:solidFill>
                  <a:schemeClr val="bg2"/>
                </a:solidFill>
                <a:ln w="9525" cap="sq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39" name="Oval 71"/>
                <p:cNvSpPr>
                  <a:spLocks noChangeArrowheads="1"/>
                </p:cNvSpPr>
                <p:nvPr/>
              </p:nvSpPr>
              <p:spPr bwMode="auto">
                <a:xfrm>
                  <a:off x="1200" y="1248"/>
                  <a:ext cx="96" cy="96"/>
                </a:xfrm>
                <a:prstGeom prst="ellipse">
                  <a:avLst/>
                </a:prstGeom>
                <a:solidFill>
                  <a:srgbClr val="333333"/>
                </a:solidFill>
                <a:ln w="952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3" name="Group 72"/>
              <p:cNvGrpSpPr>
                <a:grpSpLocks/>
              </p:cNvGrpSpPr>
              <p:nvPr/>
            </p:nvGrpSpPr>
            <p:grpSpPr bwMode="auto">
              <a:xfrm>
                <a:off x="2496" y="1440"/>
                <a:ext cx="783" cy="263"/>
                <a:chOff x="2496" y="1440"/>
                <a:chExt cx="783" cy="263"/>
              </a:xfrm>
            </p:grpSpPr>
            <p:sp>
              <p:nvSpPr>
                <p:cNvPr id="2153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832" y="1440"/>
                  <a:ext cx="447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 cap="sq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r>
                    <a:rPr kumimoji="0" lang="en-US" altLang="zh-CN" sz="1800" b="1">
                      <a:solidFill>
                        <a:srgbClr val="0166FB"/>
                      </a:solidFill>
                      <a:latin typeface="Times New Roman" charset="0"/>
                      <a:sym typeface="Webdings" charset="0"/>
                    </a:rPr>
                    <a:t></a:t>
                  </a:r>
                  <a:endParaRPr kumimoji="0" lang="en-US" altLang="zh-CN" sz="2800" b="1">
                    <a:solidFill>
                      <a:srgbClr val="0166FB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21535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496" y="1440"/>
                  <a:ext cx="447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 cap="sq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r>
                    <a:rPr kumimoji="0" lang="en-US" altLang="zh-CN" sz="1800" b="1">
                      <a:solidFill>
                        <a:srgbClr val="0166FB"/>
                      </a:solidFill>
                      <a:latin typeface="Times New Roman" charset="0"/>
                      <a:sym typeface="Webdings" charset="0"/>
                    </a:rPr>
                    <a:t></a:t>
                  </a:r>
                  <a:endParaRPr kumimoji="0" lang="en-US" altLang="zh-CN" sz="2800" b="1">
                    <a:solidFill>
                      <a:srgbClr val="0166FB"/>
                    </a:solidFill>
                    <a:latin typeface="Times New Roman" charset="0"/>
                  </a:endParaRPr>
                </a:p>
              </p:txBody>
            </p:sp>
          </p:grpSp>
        </p:grpSp>
      </p:grp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1162050" y="3810000"/>
            <a:ext cx="6270625" cy="2287588"/>
            <a:chOff x="816" y="2448"/>
            <a:chExt cx="3950" cy="1441"/>
          </a:xfrm>
        </p:grpSpPr>
        <p:sp>
          <p:nvSpPr>
            <p:cNvPr id="21510" name="Text Box 76"/>
            <p:cNvSpPr txBox="1">
              <a:spLocks noChangeArrowheads="1"/>
            </p:cNvSpPr>
            <p:nvPr/>
          </p:nvSpPr>
          <p:spPr bwMode="auto">
            <a:xfrm>
              <a:off x="2976" y="2448"/>
              <a:ext cx="1739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  <a:sym typeface="Symbol" charset="0"/>
                </a:rPr>
                <a:t>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</a:rPr>
                <a:t>  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  <a:sym typeface="Symbol" charset="0"/>
                </a:rPr>
                <a:t>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</a:rPr>
                <a:t>  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  <a:sym typeface="Symbol" charset="0"/>
                </a:rPr>
                <a:t>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</a:rPr>
                <a:t>  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  <a:sym typeface="Symbol" charset="0"/>
                </a:rPr>
                <a:t>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</a:rPr>
                <a:t>  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  <a:sym typeface="Symbol" charset="0"/>
                </a:rPr>
                <a:t>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</a:rPr>
                <a:t> 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  <a:sym typeface="Symbol" charset="0"/>
                </a:rPr>
                <a:t>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</a:rPr>
                <a:t>  </a:t>
              </a:r>
              <a:r>
                <a:rPr kumimoji="0" lang="en-US" altLang="zh-CN" sz="3200" b="1">
                  <a:latin typeface="Times New Roman" charset="0"/>
                </a:rPr>
                <a:t>B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  <a:sym typeface="Symbol" charset="0"/>
                </a:rPr>
                <a:t>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</a:rPr>
                <a:t>  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  <a:sym typeface="Symbol" charset="0"/>
                </a:rPr>
                <a:t>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</a:rPr>
                <a:t>  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  <a:sym typeface="Symbol" charset="0"/>
                </a:rPr>
                <a:t>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</a:rPr>
                <a:t>  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  <a:sym typeface="Symbol" charset="0"/>
                </a:rPr>
                <a:t>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</a:rPr>
                <a:t> 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  <a:sym typeface="Symbol" charset="0"/>
                </a:rPr>
                <a:t>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</a:rPr>
                <a:t>  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  <a:sym typeface="Symbol" charset="0"/>
                </a:rPr>
                <a:t>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</a:rPr>
                <a:t>  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  <a:sym typeface="Symbol" charset="0"/>
                </a:rPr>
                <a:t>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</a:rPr>
                <a:t>  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  <a:sym typeface="Symbol" charset="0"/>
                </a:rPr>
                <a:t></a:t>
              </a:r>
              <a:r>
                <a:rPr kumimoji="0" lang="en-US" altLang="zh-CN" sz="4000" b="1">
                  <a:solidFill>
                    <a:srgbClr val="0166FB"/>
                  </a:solidFill>
                  <a:latin typeface="Times New Roman" charset="0"/>
                </a:rPr>
                <a:t>  </a:t>
              </a:r>
            </a:p>
          </p:txBody>
        </p:sp>
        <p:grpSp>
          <p:nvGrpSpPr>
            <p:cNvPr id="21511" name="Group 77"/>
            <p:cNvGrpSpPr>
              <a:grpSpLocks/>
            </p:cNvGrpSpPr>
            <p:nvPr/>
          </p:nvGrpSpPr>
          <p:grpSpPr bwMode="auto">
            <a:xfrm>
              <a:off x="3255" y="3024"/>
              <a:ext cx="773" cy="365"/>
              <a:chOff x="3792" y="2784"/>
              <a:chExt cx="768" cy="365"/>
            </a:xfrm>
          </p:grpSpPr>
          <p:sp>
            <p:nvSpPr>
              <p:cNvPr id="21527" name="Line 78"/>
              <p:cNvSpPr>
                <a:spLocks noChangeShapeType="1"/>
              </p:cNvSpPr>
              <p:nvPr/>
            </p:nvSpPr>
            <p:spPr bwMode="auto">
              <a:xfrm>
                <a:off x="3792" y="3120"/>
                <a:ext cx="528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8" name="Text Box 79"/>
              <p:cNvSpPr txBox="1">
                <a:spLocks noChangeArrowheads="1"/>
              </p:cNvSpPr>
              <p:nvPr/>
            </p:nvSpPr>
            <p:spPr bwMode="auto">
              <a:xfrm>
                <a:off x="4272" y="2784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r>
                  <a:rPr kumimoji="0" lang="en-US" altLang="zh-CN" sz="3200">
                    <a:solidFill>
                      <a:srgbClr val="FF0000"/>
                    </a:solidFill>
                    <a:latin typeface="Times New Roman" charset="0"/>
                  </a:rPr>
                  <a:t>v</a:t>
                </a:r>
              </a:p>
            </p:txBody>
          </p:sp>
        </p:grpSp>
        <p:sp>
          <p:nvSpPr>
            <p:cNvPr id="21512" name="Line 80"/>
            <p:cNvSpPr>
              <a:spLocks noChangeShapeType="1"/>
            </p:cNvSpPr>
            <p:nvPr/>
          </p:nvSpPr>
          <p:spPr bwMode="auto">
            <a:xfrm>
              <a:off x="3255" y="2832"/>
              <a:ext cx="0" cy="960"/>
            </a:xfrm>
            <a:prstGeom prst="line">
              <a:avLst/>
            </a:prstGeom>
            <a:noFill/>
            <a:ln w="50800">
              <a:solidFill>
                <a:srgbClr val="9E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3" name="Object 81"/>
            <p:cNvGraphicFramePr>
              <a:graphicFrameLocks noChangeAspect="1"/>
            </p:cNvGraphicFramePr>
            <p:nvPr/>
          </p:nvGraphicFramePr>
          <p:xfrm>
            <a:off x="3158" y="2448"/>
            <a:ext cx="19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8" name="Equation" r:id="rId3" imgW="63500" imgH="444500" progId="Equation.3">
                    <p:embed/>
                  </p:oleObj>
                </mc:Choice>
                <mc:Fallback>
                  <p:oleObj name="Equation" r:id="rId3" imgW="63500" imgH="44450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2448"/>
                          <a:ext cx="19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DFEEF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50800">
                              <a:solidFill>
                                <a:srgbClr val="CC99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4" name="Group 82"/>
            <p:cNvGrpSpPr>
              <a:grpSpLocks/>
            </p:cNvGrpSpPr>
            <p:nvPr/>
          </p:nvGrpSpPr>
          <p:grpSpPr bwMode="auto">
            <a:xfrm>
              <a:off x="2448" y="2976"/>
              <a:ext cx="2318" cy="576"/>
              <a:chOff x="2976" y="2784"/>
              <a:chExt cx="2304" cy="576"/>
            </a:xfrm>
          </p:grpSpPr>
          <p:sp>
            <p:nvSpPr>
              <p:cNvPr id="21523" name="Line 83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225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4" name="Line 84"/>
              <p:cNvSpPr>
                <a:spLocks noChangeShapeType="1"/>
              </p:cNvSpPr>
              <p:nvPr/>
            </p:nvSpPr>
            <p:spPr bwMode="auto">
              <a:xfrm>
                <a:off x="2976" y="2784"/>
                <a:ext cx="230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5" name="Line 85"/>
              <p:cNvSpPr>
                <a:spLocks noChangeShapeType="1"/>
              </p:cNvSpPr>
              <p:nvPr/>
            </p:nvSpPr>
            <p:spPr bwMode="auto">
              <a:xfrm>
                <a:off x="2976" y="278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6" name="Line 86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15" name="Freeform 87"/>
            <p:cNvSpPr>
              <a:spLocks/>
            </p:cNvSpPr>
            <p:nvPr/>
          </p:nvSpPr>
          <p:spPr bwMode="auto">
            <a:xfrm>
              <a:off x="1275" y="3024"/>
              <a:ext cx="1159" cy="584"/>
            </a:xfrm>
            <a:custGeom>
              <a:avLst/>
              <a:gdLst>
                <a:gd name="T0" fmla="*/ 0 w 1152"/>
                <a:gd name="T1" fmla="*/ 144 h 584"/>
                <a:gd name="T2" fmla="*/ 114 w 1152"/>
                <a:gd name="T3" fmla="*/ 0 h 584"/>
                <a:gd name="T4" fmla="*/ 372 w 1152"/>
                <a:gd name="T5" fmla="*/ 144 h 584"/>
                <a:gd name="T6" fmla="*/ 584 w 1152"/>
                <a:gd name="T7" fmla="*/ 480 h 584"/>
                <a:gd name="T8" fmla="*/ 804 w 1152"/>
                <a:gd name="T9" fmla="*/ 576 h 584"/>
                <a:gd name="T10" fmla="*/ 1068 w 1152"/>
                <a:gd name="T11" fmla="*/ 432 h 584"/>
                <a:gd name="T12" fmla="*/ 1284 w 1152"/>
                <a:gd name="T13" fmla="*/ 288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2"/>
                <a:gd name="T22" fmla="*/ 0 h 584"/>
                <a:gd name="T23" fmla="*/ 1152 w 1152"/>
                <a:gd name="T24" fmla="*/ 584 h 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2" h="584">
                  <a:moveTo>
                    <a:pt x="0" y="144"/>
                  </a:moveTo>
                  <a:cubicBezTo>
                    <a:pt x="20" y="72"/>
                    <a:pt x="40" y="0"/>
                    <a:pt x="96" y="0"/>
                  </a:cubicBezTo>
                  <a:cubicBezTo>
                    <a:pt x="152" y="0"/>
                    <a:pt x="264" y="64"/>
                    <a:pt x="336" y="144"/>
                  </a:cubicBezTo>
                  <a:cubicBezTo>
                    <a:pt x="408" y="224"/>
                    <a:pt x="464" y="408"/>
                    <a:pt x="528" y="480"/>
                  </a:cubicBezTo>
                  <a:cubicBezTo>
                    <a:pt x="592" y="552"/>
                    <a:pt x="648" y="584"/>
                    <a:pt x="720" y="576"/>
                  </a:cubicBezTo>
                  <a:cubicBezTo>
                    <a:pt x="792" y="568"/>
                    <a:pt x="888" y="480"/>
                    <a:pt x="960" y="432"/>
                  </a:cubicBezTo>
                  <a:cubicBezTo>
                    <a:pt x="1032" y="384"/>
                    <a:pt x="1092" y="336"/>
                    <a:pt x="1152" y="288"/>
                  </a:cubicBezTo>
                </a:path>
              </a:pathLst>
            </a:custGeom>
            <a:noFill/>
            <a:ln w="22225" cap="sq" cmpd="sng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Freeform 88"/>
            <p:cNvSpPr>
              <a:spLocks/>
            </p:cNvSpPr>
            <p:nvPr/>
          </p:nvSpPr>
          <p:spPr bwMode="auto">
            <a:xfrm>
              <a:off x="1033" y="2912"/>
              <a:ext cx="1401" cy="304"/>
            </a:xfrm>
            <a:custGeom>
              <a:avLst/>
              <a:gdLst>
                <a:gd name="T0" fmla="*/ 0 w 1392"/>
                <a:gd name="T1" fmla="*/ 256 h 304"/>
                <a:gd name="T2" fmla="*/ 114 w 1392"/>
                <a:gd name="T3" fmla="*/ 112 h 304"/>
                <a:gd name="T4" fmla="*/ 276 w 1392"/>
                <a:gd name="T5" fmla="*/ 16 h 304"/>
                <a:gd name="T6" fmla="*/ 917 w 1392"/>
                <a:gd name="T7" fmla="*/ 16 h 304"/>
                <a:gd name="T8" fmla="*/ 1078 w 1392"/>
                <a:gd name="T9" fmla="*/ 112 h 304"/>
                <a:gd name="T10" fmla="*/ 1185 w 1392"/>
                <a:gd name="T11" fmla="*/ 256 h 304"/>
                <a:gd name="T12" fmla="*/ 1563 w 1392"/>
                <a:gd name="T13" fmla="*/ 304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92"/>
                <a:gd name="T22" fmla="*/ 0 h 304"/>
                <a:gd name="T23" fmla="*/ 1392 w 1392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92" h="304">
                  <a:moveTo>
                    <a:pt x="0" y="256"/>
                  </a:moveTo>
                  <a:cubicBezTo>
                    <a:pt x="28" y="204"/>
                    <a:pt x="56" y="152"/>
                    <a:pt x="96" y="112"/>
                  </a:cubicBezTo>
                  <a:cubicBezTo>
                    <a:pt x="136" y="72"/>
                    <a:pt x="120" y="32"/>
                    <a:pt x="240" y="16"/>
                  </a:cubicBezTo>
                  <a:cubicBezTo>
                    <a:pt x="360" y="0"/>
                    <a:pt x="696" y="0"/>
                    <a:pt x="816" y="16"/>
                  </a:cubicBezTo>
                  <a:cubicBezTo>
                    <a:pt x="936" y="32"/>
                    <a:pt x="920" y="72"/>
                    <a:pt x="960" y="112"/>
                  </a:cubicBezTo>
                  <a:cubicBezTo>
                    <a:pt x="1000" y="152"/>
                    <a:pt x="984" y="224"/>
                    <a:pt x="1056" y="256"/>
                  </a:cubicBezTo>
                  <a:cubicBezTo>
                    <a:pt x="1128" y="288"/>
                    <a:pt x="1260" y="296"/>
                    <a:pt x="1392" y="304"/>
                  </a:cubicBezTo>
                </a:path>
              </a:pathLst>
            </a:custGeom>
            <a:noFill/>
            <a:ln w="22225" cap="sq" cmpd="sng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89"/>
            <p:cNvSpPr>
              <a:spLocks noChangeShapeType="1"/>
            </p:cNvSpPr>
            <p:nvPr/>
          </p:nvSpPr>
          <p:spPr bwMode="auto">
            <a:xfrm flipH="1">
              <a:off x="2482" y="2880"/>
              <a:ext cx="386" cy="0"/>
            </a:xfrm>
            <a:prstGeom prst="line">
              <a:avLst/>
            </a:prstGeom>
            <a:noFill/>
            <a:ln w="31750" cap="sq">
              <a:solidFill>
                <a:srgbClr val="A5002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Text Box 90"/>
            <p:cNvSpPr txBox="1">
              <a:spLocks noChangeArrowheads="1"/>
            </p:cNvSpPr>
            <p:nvPr/>
          </p:nvSpPr>
          <p:spPr bwMode="auto">
            <a:xfrm>
              <a:off x="2530" y="2496"/>
              <a:ext cx="4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3200" b="1">
                  <a:solidFill>
                    <a:srgbClr val="990000"/>
                  </a:solidFill>
                  <a:latin typeface="Times New Roman" charset="0"/>
                </a:rPr>
                <a:t>I</a:t>
              </a:r>
            </a:p>
          </p:txBody>
        </p:sp>
        <p:sp>
          <p:nvSpPr>
            <p:cNvPr id="21519" name="Text Box 91"/>
            <p:cNvSpPr txBox="1">
              <a:spLocks noChangeArrowheads="1"/>
            </p:cNvSpPr>
            <p:nvPr/>
          </p:nvSpPr>
          <p:spPr bwMode="auto">
            <a:xfrm>
              <a:off x="816" y="3480"/>
              <a:ext cx="7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b="1">
                  <a:solidFill>
                    <a:schemeClr val="accent2"/>
                  </a:solidFill>
                  <a:latin typeface="Times New Roman" charset="0"/>
                </a:rPr>
                <a:t>检流计</a:t>
              </a:r>
            </a:p>
          </p:txBody>
        </p:sp>
        <p:grpSp>
          <p:nvGrpSpPr>
            <p:cNvPr id="21520" name="Group 92"/>
            <p:cNvGrpSpPr>
              <a:grpSpLocks/>
            </p:cNvGrpSpPr>
            <p:nvPr/>
          </p:nvGrpSpPr>
          <p:grpSpPr bwMode="auto">
            <a:xfrm>
              <a:off x="937" y="3120"/>
              <a:ext cx="397" cy="391"/>
              <a:chOff x="3755" y="881"/>
              <a:chExt cx="388" cy="391"/>
            </a:xfrm>
          </p:grpSpPr>
          <p:sp>
            <p:nvSpPr>
              <p:cNvPr id="21521" name="AutoShape 93"/>
              <p:cNvSpPr>
                <a:spLocks noChangeArrowheads="1"/>
              </p:cNvSpPr>
              <p:nvPr/>
            </p:nvSpPr>
            <p:spPr bwMode="auto">
              <a:xfrm>
                <a:off x="3755" y="881"/>
                <a:ext cx="388" cy="391"/>
              </a:xfrm>
              <a:prstGeom prst="bevel">
                <a:avLst>
                  <a:gd name="adj" fmla="val 1250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1522" name="Line 94"/>
              <p:cNvSpPr>
                <a:spLocks noChangeShapeType="1"/>
              </p:cNvSpPr>
              <p:nvPr/>
            </p:nvSpPr>
            <p:spPr bwMode="auto">
              <a:xfrm flipH="1">
                <a:off x="3885" y="968"/>
                <a:ext cx="172" cy="21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509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EA68955-EE28-654D-B591-EB315A94EEFF}" type="slidenum">
              <a:rPr kumimoji="0" lang="en-US" altLang="zh-CN" sz="1400"/>
              <a:pPr/>
              <a:t>7</a:t>
            </a:fld>
            <a:endParaRPr kumimoji="0" lang="en-US" altLang="zh-CN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1" name="Object 2"/>
          <p:cNvGraphicFramePr>
            <a:graphicFrameLocks noChangeAspect="1"/>
          </p:cNvGraphicFramePr>
          <p:nvPr/>
        </p:nvGraphicFramePr>
        <p:xfrm>
          <a:off x="2895600" y="0"/>
          <a:ext cx="23622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8" name="Equation" r:id="rId3" imgW="825500" imgH="393700" progId="Equation.DSMT4">
                  <p:embed/>
                </p:oleObj>
              </mc:Choice>
              <mc:Fallback>
                <p:oleObj name="Equation" r:id="rId3" imgW="8255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0"/>
                        <a:ext cx="23622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1252538" y="990600"/>
          <a:ext cx="24685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9" name="公式" r:id="rId5" imgW="875920" imgH="393529" progId="Equation.3">
                  <p:embed/>
                </p:oleObj>
              </mc:Choice>
              <mc:Fallback>
                <p:oleObj name="公式" r:id="rId5" imgW="875920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990600"/>
                        <a:ext cx="24685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5138738" y="914400"/>
          <a:ext cx="26114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0" name="公式" r:id="rId7" imgW="926698" imgH="393529" progId="Equation.3">
                  <p:embed/>
                </p:oleObj>
              </mc:Choice>
              <mc:Fallback>
                <p:oleObj name="公式" r:id="rId7" imgW="926698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914400"/>
                        <a:ext cx="261143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AutoShape 5"/>
          <p:cNvSpPr>
            <a:spLocks noChangeArrowheads="1"/>
          </p:cNvSpPr>
          <p:nvPr/>
        </p:nvSpPr>
        <p:spPr bwMode="auto">
          <a:xfrm>
            <a:off x="3995738" y="13716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5226050" y="2286000"/>
          <a:ext cx="311308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1" name="公式" r:id="rId9" imgW="1104900" imgH="419100" progId="Equation.3">
                  <p:embed/>
                </p:oleObj>
              </mc:Choice>
              <mc:Fallback>
                <p:oleObj name="公式" r:id="rId9" imgW="11049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286000"/>
                        <a:ext cx="311308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7" name="AutoShape 7"/>
          <p:cNvSpPr>
            <a:spLocks noChangeArrowheads="1"/>
          </p:cNvSpPr>
          <p:nvPr/>
        </p:nvSpPr>
        <p:spPr bwMode="auto">
          <a:xfrm>
            <a:off x="5748338" y="1752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graphicFrame>
        <p:nvGraphicFramePr>
          <p:cNvPr id="209928" name="Object 8"/>
          <p:cNvGraphicFramePr>
            <a:graphicFrameLocks noChangeAspect="1"/>
          </p:cNvGraphicFramePr>
          <p:nvPr/>
        </p:nvGraphicFramePr>
        <p:xfrm>
          <a:off x="533400" y="2362200"/>
          <a:ext cx="37242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2" name="公式" r:id="rId11" imgW="1422400" imgH="393700" progId="Equation.3">
                  <p:embed/>
                </p:oleObj>
              </mc:Choice>
              <mc:Fallback>
                <p:oleObj name="公式" r:id="rId11" imgW="14224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37242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9" name="Object 9"/>
          <p:cNvGraphicFramePr>
            <a:graphicFrameLocks noChangeAspect="1"/>
          </p:cNvGraphicFramePr>
          <p:nvPr/>
        </p:nvGraphicFramePr>
        <p:xfrm>
          <a:off x="1252538" y="3733800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3" name="公式" r:id="rId13" imgW="965200" imgH="330200" progId="Equation.3">
                  <p:embed/>
                </p:oleObj>
              </mc:Choice>
              <mc:Fallback>
                <p:oleObj name="公式" r:id="rId13" imgW="9652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3733800"/>
                        <a:ext cx="27178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0" name="AutoShape 10"/>
          <p:cNvSpPr>
            <a:spLocks noChangeArrowheads="1"/>
          </p:cNvSpPr>
          <p:nvPr/>
        </p:nvSpPr>
        <p:spPr bwMode="auto">
          <a:xfrm flipH="1">
            <a:off x="4389438" y="2684463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09931" name="AutoShape 11"/>
          <p:cNvSpPr>
            <a:spLocks noChangeArrowheads="1"/>
          </p:cNvSpPr>
          <p:nvPr/>
        </p:nvSpPr>
        <p:spPr bwMode="auto">
          <a:xfrm>
            <a:off x="2243138" y="3276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graphicFrame>
        <p:nvGraphicFramePr>
          <p:cNvPr id="209932" name="Object 12"/>
          <p:cNvGraphicFramePr>
            <a:graphicFrameLocks noChangeAspect="1"/>
          </p:cNvGraphicFramePr>
          <p:nvPr/>
        </p:nvGraphicFramePr>
        <p:xfrm>
          <a:off x="4267200" y="3810000"/>
          <a:ext cx="236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4" name="公式" r:id="rId15" imgW="977476" imgH="215806" progId="Equation.3">
                  <p:embed/>
                </p:oleObj>
              </mc:Choice>
              <mc:Fallback>
                <p:oleObj name="公式" r:id="rId15" imgW="977476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0"/>
                        <a:ext cx="2362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3" name="Object 13"/>
          <p:cNvGraphicFramePr>
            <a:graphicFrameLocks noChangeAspect="1"/>
          </p:cNvGraphicFramePr>
          <p:nvPr/>
        </p:nvGraphicFramePr>
        <p:xfrm>
          <a:off x="6781800" y="3810000"/>
          <a:ext cx="19954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5" name="Equation" r:id="rId17" imgW="660113" imgH="177723" progId="Equation.DSMT4">
                  <p:embed/>
                </p:oleObj>
              </mc:Choice>
              <mc:Fallback>
                <p:oleObj name="Equation" r:id="rId17" imgW="660113" imgH="17772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0"/>
                        <a:ext cx="199548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4" name="Object 14"/>
          <p:cNvGraphicFramePr>
            <a:graphicFrameLocks noChangeAspect="1"/>
          </p:cNvGraphicFramePr>
          <p:nvPr/>
        </p:nvGraphicFramePr>
        <p:xfrm>
          <a:off x="1219200" y="4876800"/>
          <a:ext cx="34607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6" name="Equation" r:id="rId19" imgW="1688367" imgH="342751" progId="Equation.DSMT4">
                  <p:embed/>
                </p:oleObj>
              </mc:Choice>
              <mc:Fallback>
                <p:oleObj name="Equation" r:id="rId19" imgW="1688367" imgH="34275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76800"/>
                        <a:ext cx="34607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5" name="Object 15"/>
          <p:cNvGraphicFramePr>
            <a:graphicFrameLocks noChangeAspect="1"/>
          </p:cNvGraphicFramePr>
          <p:nvPr/>
        </p:nvGraphicFramePr>
        <p:xfrm>
          <a:off x="5029200" y="4572000"/>
          <a:ext cx="35734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7" name="Equation" r:id="rId21" imgW="1663700" imgH="609600" progId="Equation.DSMT4">
                  <p:embed/>
                </p:oleObj>
              </mc:Choice>
              <mc:Fallback>
                <p:oleObj name="Equation" r:id="rId21" imgW="1663700" imgH="609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572000"/>
                        <a:ext cx="3573463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6" name="Rectangle 16"/>
          <p:cNvSpPr>
            <a:spLocks noChangeArrowheads="1"/>
          </p:cNvSpPr>
          <p:nvPr/>
        </p:nvSpPr>
        <p:spPr bwMode="auto">
          <a:xfrm>
            <a:off x="762000" y="4648200"/>
            <a:ext cx="8077200" cy="129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705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E1BDDE5-5877-1247-906A-275D7519D779}" type="slidenum">
              <a:rPr kumimoji="0" lang="en-US" altLang="zh-CN" sz="1400"/>
              <a:pPr/>
              <a:t>70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20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animBg="1"/>
      <p:bldP spid="209927" grpId="0" animBg="1"/>
      <p:bldP spid="209930" grpId="0" animBg="1"/>
      <p:bldP spid="209931" grpId="0" animBg="1"/>
      <p:bldP spid="20993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684213" y="2286000"/>
          <a:ext cx="2209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29" name="公式" r:id="rId3" imgW="698197" imgH="393529" progId="Equation.3">
                  <p:embed/>
                </p:oleObj>
              </mc:Choice>
              <mc:Fallback>
                <p:oleObj name="公式" r:id="rId3" imgW="698197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86000"/>
                        <a:ext cx="2209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7" name="Object 3"/>
          <p:cNvGraphicFramePr>
            <a:graphicFrameLocks noChangeAspect="1"/>
          </p:cNvGraphicFramePr>
          <p:nvPr/>
        </p:nvGraphicFramePr>
        <p:xfrm>
          <a:off x="608013" y="3352800"/>
          <a:ext cx="2514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30" name="公式" r:id="rId5" imgW="850531" imgH="279279" progId="Equation.3">
                  <p:embed/>
                </p:oleObj>
              </mc:Choice>
              <mc:Fallback>
                <p:oleObj name="公式" r:id="rId5" imgW="850531" imgH="27927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352800"/>
                        <a:ext cx="2514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684213" y="1524000"/>
          <a:ext cx="28194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31" name="公式" r:id="rId7" imgW="1079032" imgH="291973" progId="Equation.3">
                  <p:embed/>
                </p:oleObj>
              </mc:Choice>
              <mc:Fallback>
                <p:oleObj name="公式" r:id="rId7" imgW="1079032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24000"/>
                        <a:ext cx="28194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684213" y="685800"/>
          <a:ext cx="32004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32" name="公式" r:id="rId9" imgW="1143000" imgH="279400" progId="Equation.3">
                  <p:embed/>
                </p:oleObj>
              </mc:Choice>
              <mc:Fallback>
                <p:oleObj name="公式" r:id="rId9" imgW="11430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85800"/>
                        <a:ext cx="32004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41813" y="76200"/>
            <a:ext cx="3783012" cy="2987675"/>
            <a:chOff x="2736" y="240"/>
            <a:chExt cx="2383" cy="1882"/>
          </a:xfrm>
        </p:grpSpPr>
        <p:graphicFrame>
          <p:nvGraphicFramePr>
            <p:cNvPr id="88087" name="Object 7"/>
            <p:cNvGraphicFramePr>
              <a:graphicFrameLocks noChangeAspect="1"/>
            </p:cNvGraphicFramePr>
            <p:nvPr/>
          </p:nvGraphicFramePr>
          <p:xfrm>
            <a:off x="3936" y="1231"/>
            <a:ext cx="60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3" name="公式" r:id="rId11" imgW="393529" imgH="203112" progId="Equation.3">
                    <p:embed/>
                  </p:oleObj>
                </mc:Choice>
                <mc:Fallback>
                  <p:oleObj name="公式" r:id="rId11" imgW="393529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31"/>
                          <a:ext cx="608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8" name="Line 8"/>
            <p:cNvSpPr>
              <a:spLocks noChangeShapeType="1"/>
            </p:cNvSpPr>
            <p:nvPr/>
          </p:nvSpPr>
          <p:spPr bwMode="auto">
            <a:xfrm>
              <a:off x="3343" y="18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9" name="Freeform 9"/>
            <p:cNvSpPr>
              <a:spLocks/>
            </p:cNvSpPr>
            <p:nvPr/>
          </p:nvSpPr>
          <p:spPr bwMode="auto">
            <a:xfrm>
              <a:off x="3360" y="720"/>
              <a:ext cx="1666" cy="1157"/>
            </a:xfrm>
            <a:custGeom>
              <a:avLst/>
              <a:gdLst>
                <a:gd name="T0" fmla="*/ 0 w 1666"/>
                <a:gd name="T1" fmla="*/ 1157 h 1157"/>
                <a:gd name="T2" fmla="*/ 1666 w 1666"/>
                <a:gd name="T3" fmla="*/ 17 h 1157"/>
                <a:gd name="T4" fmla="*/ 0 60000 65536"/>
                <a:gd name="T5" fmla="*/ 0 60000 65536"/>
                <a:gd name="T6" fmla="*/ 0 w 1666"/>
                <a:gd name="T7" fmla="*/ 0 h 1157"/>
                <a:gd name="T8" fmla="*/ 1666 w 1666"/>
                <a:gd name="T9" fmla="*/ 1157 h 11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66" h="1157">
                  <a:moveTo>
                    <a:pt x="0" y="1157"/>
                  </a:moveTo>
                  <a:cubicBezTo>
                    <a:pt x="515" y="325"/>
                    <a:pt x="628" y="0"/>
                    <a:pt x="1666" y="17"/>
                  </a:cubicBezTo>
                </a:path>
              </a:pathLst>
            </a:custGeom>
            <a:noFill/>
            <a:ln w="412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8090" name="Object 10"/>
            <p:cNvGraphicFramePr>
              <a:graphicFrameLocks noChangeAspect="1"/>
            </p:cNvGraphicFramePr>
            <p:nvPr/>
          </p:nvGraphicFramePr>
          <p:xfrm>
            <a:off x="4896" y="1632"/>
            <a:ext cx="15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4" name="公式" r:id="rId13" imgW="88746" imgH="152136" progId="Equation.3">
                    <p:embed/>
                  </p:oleObj>
                </mc:Choice>
                <mc:Fallback>
                  <p:oleObj name="公式" r:id="rId13" imgW="88746" imgH="15213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632"/>
                          <a:ext cx="15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1" name="Object 11"/>
            <p:cNvGraphicFramePr>
              <a:graphicFrameLocks noChangeAspect="1"/>
            </p:cNvGraphicFramePr>
            <p:nvPr/>
          </p:nvGraphicFramePr>
          <p:xfrm>
            <a:off x="3744" y="1872"/>
            <a:ext cx="22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5" name="公式" r:id="rId15" imgW="126835" imgH="139518" progId="Equation.3">
                    <p:embed/>
                  </p:oleObj>
                </mc:Choice>
                <mc:Fallback>
                  <p:oleObj name="公式" r:id="rId15" imgW="126835" imgH="13951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872"/>
                          <a:ext cx="22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92" name="Line 12"/>
            <p:cNvSpPr>
              <a:spLocks noChangeShapeType="1"/>
            </p:cNvSpPr>
            <p:nvPr/>
          </p:nvSpPr>
          <p:spPr bwMode="auto">
            <a:xfrm>
              <a:off x="3857" y="1152"/>
              <a:ext cx="0" cy="69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3" name="Freeform 13"/>
            <p:cNvSpPr>
              <a:spLocks/>
            </p:cNvSpPr>
            <p:nvPr/>
          </p:nvSpPr>
          <p:spPr bwMode="auto">
            <a:xfrm flipV="1">
              <a:off x="3373" y="886"/>
              <a:ext cx="1480" cy="1000"/>
            </a:xfrm>
            <a:custGeom>
              <a:avLst/>
              <a:gdLst>
                <a:gd name="T0" fmla="*/ 0 w 1480"/>
                <a:gd name="T1" fmla="*/ 0 h 1000"/>
                <a:gd name="T2" fmla="*/ 421 w 1480"/>
                <a:gd name="T3" fmla="*/ 504 h 1000"/>
                <a:gd name="T4" fmla="*/ 1013 w 1480"/>
                <a:gd name="T5" fmla="*/ 866 h 1000"/>
                <a:gd name="T6" fmla="*/ 1480 w 1480"/>
                <a:gd name="T7" fmla="*/ 1000 h 1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0"/>
                <a:gd name="T13" fmla="*/ 0 h 1000"/>
                <a:gd name="T14" fmla="*/ 1480 w 1480"/>
                <a:gd name="T15" fmla="*/ 1000 h 1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0" h="1000">
                  <a:moveTo>
                    <a:pt x="0" y="0"/>
                  </a:moveTo>
                  <a:cubicBezTo>
                    <a:pt x="88" y="211"/>
                    <a:pt x="221" y="344"/>
                    <a:pt x="421" y="504"/>
                  </a:cubicBezTo>
                  <a:cubicBezTo>
                    <a:pt x="621" y="664"/>
                    <a:pt x="836" y="783"/>
                    <a:pt x="1013" y="866"/>
                  </a:cubicBezTo>
                  <a:cubicBezTo>
                    <a:pt x="1190" y="949"/>
                    <a:pt x="1383" y="972"/>
                    <a:pt x="1480" y="1000"/>
                  </a:cubicBezTo>
                </a:path>
              </a:pathLst>
            </a:custGeom>
            <a:noFill/>
            <a:ln w="41275">
              <a:solidFill>
                <a:srgbClr val="8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8094" name="Object 14"/>
            <p:cNvGraphicFramePr>
              <a:graphicFrameLocks noChangeAspect="1"/>
            </p:cNvGraphicFramePr>
            <p:nvPr/>
          </p:nvGraphicFramePr>
          <p:xfrm>
            <a:off x="3456" y="240"/>
            <a:ext cx="2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6" name="公式" r:id="rId17" imgW="126780" imgH="164814" progId="Equation.3">
                    <p:embed/>
                  </p:oleObj>
                </mc:Choice>
                <mc:Fallback>
                  <p:oleObj name="公式" r:id="rId17" imgW="126780" imgH="16481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0"/>
                          <a:ext cx="22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5" name="Object 15"/>
            <p:cNvGraphicFramePr>
              <a:graphicFrameLocks noChangeAspect="1"/>
            </p:cNvGraphicFramePr>
            <p:nvPr/>
          </p:nvGraphicFramePr>
          <p:xfrm>
            <a:off x="3020" y="470"/>
            <a:ext cx="34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7" name="公式" r:id="rId19" imgW="190417" imgH="241195" progId="Equation.3">
                    <p:embed/>
                  </p:oleObj>
                </mc:Choice>
                <mc:Fallback>
                  <p:oleObj name="公式" r:id="rId19" imgW="190417" imgH="24119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0" y="470"/>
                          <a:ext cx="340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6" name="Object 16"/>
            <p:cNvGraphicFramePr>
              <a:graphicFrameLocks noChangeAspect="1"/>
            </p:cNvGraphicFramePr>
            <p:nvPr/>
          </p:nvGraphicFramePr>
          <p:xfrm>
            <a:off x="2736" y="1056"/>
            <a:ext cx="6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8" name="公式" r:id="rId21" imgW="431613" imgH="228501" progId="Equation.3">
                    <p:embed/>
                  </p:oleObj>
                </mc:Choice>
                <mc:Fallback>
                  <p:oleObj name="公式" r:id="rId21" imgW="431613" imgH="228501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56"/>
                          <a:ext cx="60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97" name="Line 17"/>
            <p:cNvSpPr>
              <a:spLocks noChangeShapeType="1"/>
            </p:cNvSpPr>
            <p:nvPr/>
          </p:nvSpPr>
          <p:spPr bwMode="auto">
            <a:xfrm>
              <a:off x="3360" y="742"/>
              <a:ext cx="1488" cy="0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8" name="Line 18"/>
            <p:cNvSpPr>
              <a:spLocks noChangeShapeType="1"/>
            </p:cNvSpPr>
            <p:nvPr/>
          </p:nvSpPr>
          <p:spPr bwMode="auto">
            <a:xfrm>
              <a:off x="3408" y="1152"/>
              <a:ext cx="4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9" name="Line 19"/>
            <p:cNvSpPr>
              <a:spLocks noChangeShapeType="1"/>
            </p:cNvSpPr>
            <p:nvPr/>
          </p:nvSpPr>
          <p:spPr bwMode="auto">
            <a:xfrm>
              <a:off x="3360" y="43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265613" y="3411538"/>
            <a:ext cx="3630612" cy="2700337"/>
            <a:chOff x="2688" y="2341"/>
            <a:chExt cx="2287" cy="1701"/>
          </a:xfrm>
        </p:grpSpPr>
        <p:sp>
          <p:nvSpPr>
            <p:cNvPr id="88076" name="Line 21"/>
            <p:cNvSpPr>
              <a:spLocks noChangeShapeType="1"/>
            </p:cNvSpPr>
            <p:nvPr/>
          </p:nvSpPr>
          <p:spPr bwMode="auto">
            <a:xfrm>
              <a:off x="3199" y="379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7" name="Freeform 22"/>
            <p:cNvSpPr>
              <a:spLocks/>
            </p:cNvSpPr>
            <p:nvPr/>
          </p:nvSpPr>
          <p:spPr bwMode="auto">
            <a:xfrm>
              <a:off x="3216" y="2641"/>
              <a:ext cx="1393" cy="1164"/>
            </a:xfrm>
            <a:custGeom>
              <a:avLst/>
              <a:gdLst>
                <a:gd name="T0" fmla="*/ 0 w 1393"/>
                <a:gd name="T1" fmla="*/ 0 h 1164"/>
                <a:gd name="T2" fmla="*/ 764 w 1393"/>
                <a:gd name="T3" fmla="*/ 945 h 1164"/>
                <a:gd name="T4" fmla="*/ 1291 w 1393"/>
                <a:gd name="T5" fmla="*/ 1150 h 1164"/>
                <a:gd name="T6" fmla="*/ 0 60000 65536"/>
                <a:gd name="T7" fmla="*/ 0 60000 65536"/>
                <a:gd name="T8" fmla="*/ 0 60000 65536"/>
                <a:gd name="T9" fmla="*/ 0 w 1393"/>
                <a:gd name="T10" fmla="*/ 0 h 1164"/>
                <a:gd name="T11" fmla="*/ 1393 w 1393"/>
                <a:gd name="T12" fmla="*/ 1164 h 1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3" h="1164">
                  <a:moveTo>
                    <a:pt x="0" y="0"/>
                  </a:moveTo>
                  <a:cubicBezTo>
                    <a:pt x="98" y="160"/>
                    <a:pt x="529" y="756"/>
                    <a:pt x="764" y="945"/>
                  </a:cubicBezTo>
                  <a:cubicBezTo>
                    <a:pt x="979" y="1137"/>
                    <a:pt x="1393" y="1164"/>
                    <a:pt x="1291" y="1150"/>
                  </a:cubicBezTo>
                </a:path>
              </a:pathLst>
            </a:custGeom>
            <a:noFill/>
            <a:ln w="412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8078" name="Object 23"/>
            <p:cNvGraphicFramePr>
              <a:graphicFrameLocks noChangeAspect="1"/>
            </p:cNvGraphicFramePr>
            <p:nvPr/>
          </p:nvGraphicFramePr>
          <p:xfrm>
            <a:off x="4752" y="3552"/>
            <a:ext cx="15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9" name="公式" r:id="rId23" imgW="88746" imgH="152136" progId="Equation.3">
                    <p:embed/>
                  </p:oleObj>
                </mc:Choice>
                <mc:Fallback>
                  <p:oleObj name="公式" r:id="rId23" imgW="88746" imgH="152136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552"/>
                          <a:ext cx="15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9" name="Object 24"/>
            <p:cNvGraphicFramePr>
              <a:graphicFrameLocks noChangeAspect="1"/>
            </p:cNvGraphicFramePr>
            <p:nvPr/>
          </p:nvGraphicFramePr>
          <p:xfrm>
            <a:off x="3600" y="3792"/>
            <a:ext cx="22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40" name="公式" r:id="rId24" imgW="126835" imgH="139518" progId="Equation.3">
                    <p:embed/>
                  </p:oleObj>
                </mc:Choice>
                <mc:Fallback>
                  <p:oleObj name="公式" r:id="rId24" imgW="126835" imgH="139518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792"/>
                          <a:ext cx="22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0" name="Freeform 25"/>
            <p:cNvSpPr>
              <a:spLocks/>
            </p:cNvSpPr>
            <p:nvPr/>
          </p:nvSpPr>
          <p:spPr bwMode="auto">
            <a:xfrm>
              <a:off x="3714" y="3381"/>
              <a:ext cx="2" cy="385"/>
            </a:xfrm>
            <a:custGeom>
              <a:avLst/>
              <a:gdLst>
                <a:gd name="T0" fmla="*/ 2 w 2"/>
                <a:gd name="T1" fmla="*/ 0 h 385"/>
                <a:gd name="T2" fmla="*/ 0 w 2"/>
                <a:gd name="T3" fmla="*/ 385 h 385"/>
                <a:gd name="T4" fmla="*/ 0 60000 65536"/>
                <a:gd name="T5" fmla="*/ 0 60000 65536"/>
                <a:gd name="T6" fmla="*/ 0 w 2"/>
                <a:gd name="T7" fmla="*/ 0 h 385"/>
                <a:gd name="T8" fmla="*/ 2 w 2"/>
                <a:gd name="T9" fmla="*/ 385 h 3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385">
                  <a:moveTo>
                    <a:pt x="2" y="0"/>
                  </a:moveTo>
                  <a:lnTo>
                    <a:pt x="0" y="385"/>
                  </a:lnTo>
                </a:path>
              </a:pathLst>
            </a:custGeom>
            <a:noFill/>
            <a:ln w="9525">
              <a:solidFill>
                <a:srgbClr val="CC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8081" name="Object 26"/>
            <p:cNvGraphicFramePr>
              <a:graphicFrameLocks noChangeAspect="1"/>
            </p:cNvGraphicFramePr>
            <p:nvPr/>
          </p:nvGraphicFramePr>
          <p:xfrm>
            <a:off x="2688" y="3120"/>
            <a:ext cx="499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41" name="公式" r:id="rId25" imgW="457002" imgH="393529" progId="Equation.3">
                    <p:embed/>
                  </p:oleObj>
                </mc:Choice>
                <mc:Fallback>
                  <p:oleObj name="公式" r:id="rId25" imgW="457002" imgH="39352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120"/>
                          <a:ext cx="499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2" name="Line 27"/>
            <p:cNvSpPr>
              <a:spLocks noChangeShapeType="1"/>
            </p:cNvSpPr>
            <p:nvPr/>
          </p:nvSpPr>
          <p:spPr bwMode="auto">
            <a:xfrm>
              <a:off x="3216" y="2662"/>
              <a:ext cx="1488" cy="0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3" name="Line 28"/>
            <p:cNvSpPr>
              <a:spLocks noChangeShapeType="1"/>
            </p:cNvSpPr>
            <p:nvPr/>
          </p:nvSpPr>
          <p:spPr bwMode="auto">
            <a:xfrm>
              <a:off x="3216" y="3360"/>
              <a:ext cx="4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4" name="Line 29"/>
            <p:cNvSpPr>
              <a:spLocks noChangeShapeType="1"/>
            </p:cNvSpPr>
            <p:nvPr/>
          </p:nvSpPr>
          <p:spPr bwMode="auto">
            <a:xfrm>
              <a:off x="3216" y="23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8085" name="Object 30"/>
            <p:cNvGraphicFramePr>
              <a:graphicFrameLocks noChangeAspect="1"/>
            </p:cNvGraphicFramePr>
            <p:nvPr/>
          </p:nvGraphicFramePr>
          <p:xfrm>
            <a:off x="3312" y="2341"/>
            <a:ext cx="18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42" name="公式" r:id="rId27" imgW="88707" imgH="164742" progId="Equation.3">
                    <p:embed/>
                  </p:oleObj>
                </mc:Choice>
                <mc:Fallback>
                  <p:oleObj name="公式" r:id="rId27" imgW="88707" imgH="16474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341"/>
                          <a:ext cx="185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6" name="Object 31"/>
            <p:cNvGraphicFramePr>
              <a:graphicFrameLocks noChangeAspect="1"/>
            </p:cNvGraphicFramePr>
            <p:nvPr/>
          </p:nvGraphicFramePr>
          <p:xfrm>
            <a:off x="3456" y="2400"/>
            <a:ext cx="41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43" name="公式" r:id="rId29" imgW="177646" imgH="393359" progId="Equation.3">
                    <p:embed/>
                  </p:oleObj>
                </mc:Choice>
                <mc:Fallback>
                  <p:oleObj name="公式" r:id="rId29" imgW="177646" imgH="39335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00"/>
                          <a:ext cx="411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0976" name="Text Box 32"/>
          <p:cNvSpPr txBox="1">
            <a:spLocks noChangeArrowheads="1"/>
          </p:cNvSpPr>
          <p:nvPr/>
        </p:nvSpPr>
        <p:spPr bwMode="auto">
          <a:xfrm>
            <a:off x="684213" y="0"/>
            <a:ext cx="299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3600" b="1">
                <a:latin typeface="Times New Roman" charset="0"/>
                <a:sym typeface="Symbol" charset="0"/>
              </a:rPr>
              <a:t> </a:t>
            </a:r>
            <a:r>
              <a:rPr lang="zh-CN" altLang="en-US" sz="2800" b="1">
                <a:latin typeface="Times New Roman" charset="0"/>
              </a:rPr>
              <a:t>电容器充电图形</a:t>
            </a:r>
          </a:p>
        </p:txBody>
      </p:sp>
      <p:sp>
        <p:nvSpPr>
          <p:cNvPr id="210977" name="Rectangle 33"/>
          <p:cNvSpPr>
            <a:spLocks noChangeArrowheads="1"/>
          </p:cNvSpPr>
          <p:nvPr/>
        </p:nvSpPr>
        <p:spPr bwMode="auto">
          <a:xfrm>
            <a:off x="227013" y="43434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/>
              <a:t>RC</a:t>
            </a:r>
            <a:r>
              <a:rPr lang="zh-CN" altLang="en-US" sz="2800" b="1"/>
              <a:t>电路的“电容时间常数</a:t>
            </a:r>
            <a:r>
              <a:rPr lang="zh-CN" altLang="en-US" sz="2800"/>
              <a:t>” </a:t>
            </a:r>
          </a:p>
        </p:txBody>
      </p:sp>
      <p:graphicFrame>
        <p:nvGraphicFramePr>
          <p:cNvPr id="210978" name="Object 34"/>
          <p:cNvGraphicFramePr>
            <a:graphicFrameLocks noChangeAspect="1"/>
          </p:cNvGraphicFramePr>
          <p:nvPr/>
        </p:nvGraphicFramePr>
        <p:xfrm>
          <a:off x="1293813" y="4876800"/>
          <a:ext cx="16605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4" name="Equation" r:id="rId31" imgW="634725" imgH="279279" progId="Equation.DSMT4">
                  <p:embed/>
                </p:oleObj>
              </mc:Choice>
              <mc:Fallback>
                <p:oleObj name="Equation" r:id="rId31" imgW="634725" imgH="279279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4876800"/>
                        <a:ext cx="16605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79" name="Text Box 35"/>
          <p:cNvSpPr txBox="1">
            <a:spLocks noChangeArrowheads="1"/>
          </p:cNvSpPr>
          <p:nvPr/>
        </p:nvSpPr>
        <p:spPr bwMode="auto">
          <a:xfrm>
            <a:off x="379413" y="5715000"/>
            <a:ext cx="4303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800" b="1">
                <a:latin typeface="Times New Roman" charset="0"/>
              </a:rPr>
              <a:t>具有时间的量纲。单位</a:t>
            </a:r>
            <a:r>
              <a:rPr kumimoji="0" lang="en-US" altLang="zh-CN" sz="2800" b="1">
                <a:latin typeface="Times New Roman" charset="0"/>
              </a:rPr>
              <a:t>:</a:t>
            </a:r>
            <a:r>
              <a:rPr kumimoji="0" lang="zh-CN" altLang="en-US" sz="2800" b="1">
                <a:latin typeface="Times New Roman" charset="0"/>
              </a:rPr>
              <a:t>秒 </a:t>
            </a:r>
          </a:p>
        </p:txBody>
      </p:sp>
      <p:sp>
        <p:nvSpPr>
          <p:cNvPr id="88075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9DACAF7-82DA-474F-A60C-4789E7676B7B}" type="slidenum">
              <a:rPr kumimoji="0" lang="en-US" altLang="zh-CN" sz="1400"/>
              <a:pPr/>
              <a:t>71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1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6" grpId="0" autoUpdateAnimBg="0"/>
      <p:bldP spid="210977" grpId="0"/>
      <p:bldP spid="210979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65400"/>
            <a:ext cx="5867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295400" cy="685800"/>
          </a:xfrm>
        </p:spPr>
        <p:txBody>
          <a:bodyPr/>
          <a:lstStyle/>
          <a:p>
            <a:pPr algn="l" eaLnBrk="1" hangingPunct="1"/>
            <a:r>
              <a:rPr kumimoji="0" lang="zh-CN" altLang="en-US" sz="2800" b="1">
                <a:solidFill>
                  <a:srgbClr val="FF0000"/>
                </a:solidFill>
                <a:latin typeface="Arial" charset="0"/>
                <a:ea typeface="宋体" charset="0"/>
              </a:rPr>
              <a:t>例题</a:t>
            </a:r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001000" cy="3276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kumimoji="0" lang="zh-CN" altLang="en-US" sz="2800" b="1">
                <a:latin typeface="Arial" charset="0"/>
                <a:ea typeface="宋体" charset="0"/>
              </a:rPr>
              <a:t>一个电阻                    和一个电容                    与 </a:t>
            </a:r>
            <a:r>
              <a:rPr kumimoji="0" lang="en-US" altLang="zh-CN" sz="2800" b="1">
                <a:latin typeface="Arial" charset="0"/>
                <a:ea typeface="宋体" charset="0"/>
              </a:rPr>
              <a:t>12V</a:t>
            </a:r>
            <a:r>
              <a:rPr kumimoji="0" lang="zh-CN" altLang="en-US" sz="2800" b="1">
                <a:latin typeface="Arial" charset="0"/>
                <a:ea typeface="宋体" charset="0"/>
              </a:rPr>
              <a:t>的电池串联， </a:t>
            </a:r>
          </a:p>
          <a:p>
            <a:pPr marL="609600" indent="-609600" eaLnBrk="1" hangingPunct="1">
              <a:buFontTx/>
              <a:buAutoNum type="alphaLcParenBoth"/>
            </a:pPr>
            <a:r>
              <a:rPr kumimoji="0" lang="zh-CN" altLang="en-US" sz="2800" b="1">
                <a:latin typeface="Arial" charset="0"/>
                <a:ea typeface="宋体" charset="0"/>
              </a:rPr>
              <a:t>电容时间常数是多少</a:t>
            </a:r>
            <a:r>
              <a:rPr kumimoji="0" lang="en-US" altLang="zh-CN" sz="2800" b="1">
                <a:latin typeface="Arial" charset="0"/>
                <a:ea typeface="宋体" charset="0"/>
              </a:rPr>
              <a:t>? </a:t>
            </a:r>
          </a:p>
          <a:p>
            <a:pPr marL="609600" indent="-609600" eaLnBrk="1" hangingPunct="1">
              <a:buFontTx/>
              <a:buNone/>
            </a:pPr>
            <a:r>
              <a:rPr kumimoji="0" lang="en-US" altLang="zh-CN" sz="2800" b="1">
                <a:latin typeface="Arial" charset="0"/>
                <a:ea typeface="宋体" charset="0"/>
              </a:rPr>
              <a:t>(b) </a:t>
            </a:r>
            <a:r>
              <a:rPr kumimoji="0" lang="zh-CN" altLang="en-US" sz="2800" b="1">
                <a:latin typeface="Arial" charset="0"/>
                <a:ea typeface="宋体" charset="0"/>
              </a:rPr>
              <a:t>当与电池相连后，经多少时间电容两端的电势差为</a:t>
            </a:r>
          </a:p>
        </p:txBody>
      </p:sp>
      <p:graphicFrame>
        <p:nvGraphicFramePr>
          <p:cNvPr id="89092" name="Object 5"/>
          <p:cNvGraphicFramePr>
            <a:graphicFrameLocks noChangeAspect="1"/>
          </p:cNvGraphicFramePr>
          <p:nvPr/>
        </p:nvGraphicFramePr>
        <p:xfrm>
          <a:off x="1981200" y="762000"/>
          <a:ext cx="1524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1" name="公式" r:id="rId4" imgW="736280" imgH="177723" progId="Equation.3">
                  <p:embed/>
                </p:oleObj>
              </mc:Choice>
              <mc:Fallback>
                <p:oleObj name="公式" r:id="rId4" imgW="736280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62000"/>
                        <a:ext cx="15240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6"/>
          <p:cNvGraphicFramePr>
            <a:graphicFrameLocks noChangeAspect="1"/>
          </p:cNvGraphicFramePr>
          <p:nvPr/>
        </p:nvGraphicFramePr>
        <p:xfrm>
          <a:off x="5791200" y="762000"/>
          <a:ext cx="1600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2" name="公式" r:id="rId6" imgW="698197" imgH="203112" progId="Equation.3">
                  <p:embed/>
                </p:oleObj>
              </mc:Choice>
              <mc:Fallback>
                <p:oleObj name="公式" r:id="rId6" imgW="69819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762000"/>
                        <a:ext cx="1600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7"/>
          <p:cNvGraphicFramePr>
            <a:graphicFrameLocks noChangeAspect="1"/>
          </p:cNvGraphicFramePr>
          <p:nvPr/>
        </p:nvGraphicFramePr>
        <p:xfrm>
          <a:off x="1905000" y="2667000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3" name="公式" r:id="rId8" imgW="583947" imgH="228501" progId="Equation.3">
                  <p:embed/>
                </p:oleObj>
              </mc:Choice>
              <mc:Fallback>
                <p:oleObj name="公式" r:id="rId8" imgW="583947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1676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A1493AD-B68C-BC47-957B-AE61B23FFE17}" type="slidenum">
              <a:rPr kumimoji="0" lang="en-US" altLang="zh-CN" sz="1400"/>
              <a:pPr/>
              <a:t>72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86200"/>
            <a:ext cx="51054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4" name="Rectangle 3"/>
          <p:cNvSpPr>
            <a:spLocks noChangeArrowheads="1"/>
          </p:cNvSpPr>
          <p:nvPr/>
        </p:nvSpPr>
        <p:spPr bwMode="auto">
          <a:xfrm>
            <a:off x="228600" y="152400"/>
            <a:ext cx="4572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解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  <a:p>
            <a:pPr eaLnBrk="1" hangingPunct="1"/>
            <a:r>
              <a:rPr lang="en-US" altLang="zh-CN" sz="2800"/>
              <a:t>(a)</a:t>
            </a:r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en-US" altLang="zh-CN" sz="2800"/>
              <a:t>(b)</a:t>
            </a:r>
          </a:p>
        </p:txBody>
      </p:sp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990600" y="609600"/>
          <a:ext cx="63246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name="Equation" r:id="rId4" imgW="2400300" imgH="241300" progId="Equation.DSMT4">
                  <p:embed/>
                </p:oleObj>
              </mc:Choice>
              <mc:Fallback>
                <p:oleObj name="Equation" r:id="rId4" imgW="24003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9600"/>
                        <a:ext cx="63246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914400" y="1143000"/>
          <a:ext cx="7162800" cy="339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name="Equation" r:id="rId6" imgW="3060700" imgH="1663700" progId="Equation.DSMT4">
                  <p:embed/>
                </p:oleObj>
              </mc:Choice>
              <mc:Fallback>
                <p:oleObj name="Equation" r:id="rId6" imgW="3060700" imgH="166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162800" cy="339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B06B666-6E59-A045-8696-BEBFC8248A3F}" type="slidenum">
              <a:rPr kumimoji="0" lang="en-US" altLang="zh-CN" sz="1400"/>
              <a:pPr/>
              <a:t>73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ChangeArrowheads="1"/>
          </p:cNvSpPr>
          <p:nvPr/>
        </p:nvSpPr>
        <p:spPr bwMode="auto">
          <a:xfrm>
            <a:off x="228600" y="0"/>
            <a:ext cx="2687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u="sng">
                <a:solidFill>
                  <a:srgbClr val="FF0000"/>
                </a:solidFill>
              </a:rPr>
              <a:t>2. </a:t>
            </a:r>
            <a:r>
              <a:rPr lang="zh-CN" altLang="en-US" sz="2800" b="1" u="sng">
                <a:solidFill>
                  <a:srgbClr val="FF0000"/>
                </a:solidFill>
              </a:rPr>
              <a:t>电容器放电</a:t>
            </a:r>
          </a:p>
        </p:txBody>
      </p:sp>
      <p:pic>
        <p:nvPicPr>
          <p:cNvPr id="911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14600"/>
            <a:ext cx="54864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39" name="Group 4"/>
          <p:cNvGrpSpPr>
            <a:grpSpLocks/>
          </p:cNvGrpSpPr>
          <p:nvPr/>
        </p:nvGrpSpPr>
        <p:grpSpPr bwMode="auto">
          <a:xfrm>
            <a:off x="457200" y="685800"/>
            <a:ext cx="8077200" cy="946150"/>
            <a:chOff x="288" y="432"/>
            <a:chExt cx="5088" cy="596"/>
          </a:xfrm>
        </p:grpSpPr>
        <p:sp>
          <p:nvSpPr>
            <p:cNvPr id="91152" name="Rectangle 5"/>
            <p:cNvSpPr>
              <a:spLocks noChangeArrowheads="1"/>
            </p:cNvSpPr>
            <p:nvPr/>
          </p:nvSpPr>
          <p:spPr bwMode="auto">
            <a:xfrm>
              <a:off x="288" y="432"/>
              <a:ext cx="508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/>
                <a:t>经过很长时间后，电容器两端的电势差约为     。然后开关拨到 </a:t>
              </a:r>
              <a:r>
                <a:rPr lang="en-US" altLang="zh-CN" sz="2800" b="1" i="1"/>
                <a:t>b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电容器通过电阻放电</a:t>
              </a:r>
            </a:p>
          </p:txBody>
        </p:sp>
        <p:graphicFrame>
          <p:nvGraphicFramePr>
            <p:cNvPr id="91153" name="Object 6"/>
            <p:cNvGraphicFramePr>
              <a:graphicFrameLocks noChangeAspect="1"/>
            </p:cNvGraphicFramePr>
            <p:nvPr/>
          </p:nvGraphicFramePr>
          <p:xfrm>
            <a:off x="4676" y="480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27" name="Equation" r:id="rId4" imgW="241195" imgH="253890" progId="Equation.DSMT4">
                    <p:embed/>
                  </p:oleObj>
                </mc:Choice>
                <mc:Fallback>
                  <p:oleObj name="Equation" r:id="rId4" imgW="241195" imgH="25389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" y="480"/>
                          <a:ext cx="2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457200" y="1752600"/>
          <a:ext cx="21875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8" name="Equation" r:id="rId6" imgW="761669" imgH="228501" progId="Equation.DSMT4">
                  <p:embed/>
                </p:oleObj>
              </mc:Choice>
              <mc:Fallback>
                <p:oleObj name="Equation" r:id="rId6" imgW="761669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21875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3048000" y="1524000"/>
          <a:ext cx="1981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9" name="公式" r:id="rId8" imgW="672808" imgH="393529" progId="Equation.3">
                  <p:embed/>
                </p:oleObj>
              </mc:Choice>
              <mc:Fallback>
                <p:oleObj name="公式" r:id="rId8" imgW="672808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1981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5" name="Object 9"/>
          <p:cNvGraphicFramePr>
            <a:graphicFrameLocks noChangeAspect="1"/>
          </p:cNvGraphicFramePr>
          <p:nvPr/>
        </p:nvGraphicFramePr>
        <p:xfrm>
          <a:off x="5410200" y="1524000"/>
          <a:ext cx="23987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0" name="公式" r:id="rId10" imgW="850531" imgH="393529" progId="Equation.3">
                  <p:embed/>
                </p:oleObj>
              </mc:Choice>
              <mc:Fallback>
                <p:oleObj name="公式" r:id="rId10" imgW="850531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524000"/>
                        <a:ext cx="23987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685800" y="2743200"/>
          <a:ext cx="2971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1" name="Equation" r:id="rId12" imgW="799753" imgH="291973" progId="Equation.DSMT4">
                  <p:embed/>
                </p:oleObj>
              </mc:Choice>
              <mc:Fallback>
                <p:oleObj name="Equation" r:id="rId12" imgW="799753" imgH="29197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2971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0" y="4038600"/>
            <a:ext cx="3946525" cy="666750"/>
            <a:chOff x="3034" y="1248"/>
            <a:chExt cx="2486" cy="420"/>
          </a:xfrm>
        </p:grpSpPr>
        <p:graphicFrame>
          <p:nvGraphicFramePr>
            <p:cNvPr id="91149" name="Object 12"/>
            <p:cNvGraphicFramePr>
              <a:graphicFrameLocks noChangeAspect="1"/>
            </p:cNvGraphicFramePr>
            <p:nvPr/>
          </p:nvGraphicFramePr>
          <p:xfrm>
            <a:off x="3034" y="1271"/>
            <a:ext cx="70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32" name="公式" r:id="rId14" imgW="355292" imgH="203024" progId="Equation.3">
                    <p:embed/>
                  </p:oleObj>
                </mc:Choice>
                <mc:Fallback>
                  <p:oleObj name="公式" r:id="rId14" imgW="355292" imgH="20302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4" y="1271"/>
                          <a:ext cx="700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0" name="Object 13"/>
            <p:cNvGraphicFramePr>
              <a:graphicFrameLocks noChangeAspect="1"/>
            </p:cNvGraphicFramePr>
            <p:nvPr/>
          </p:nvGraphicFramePr>
          <p:xfrm>
            <a:off x="3761" y="1248"/>
            <a:ext cx="92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33" name="Equation" r:id="rId16" imgW="545863" imgH="228501" progId="Equation.DSMT4">
                    <p:embed/>
                  </p:oleObj>
                </mc:Choice>
                <mc:Fallback>
                  <p:oleObj name="Equation" r:id="rId16" imgW="545863" imgH="228501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1" y="1248"/>
                          <a:ext cx="92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1" name="Object 14"/>
            <p:cNvGraphicFramePr>
              <a:graphicFrameLocks noChangeAspect="1"/>
            </p:cNvGraphicFramePr>
            <p:nvPr/>
          </p:nvGraphicFramePr>
          <p:xfrm>
            <a:off x="4752" y="1248"/>
            <a:ext cx="76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34" name="公式" r:id="rId18" imgW="469900" imgH="228600" progId="Equation.3">
                    <p:embed/>
                  </p:oleObj>
                </mc:Choice>
                <mc:Fallback>
                  <p:oleObj name="公式" r:id="rId18" imgW="4699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248"/>
                          <a:ext cx="768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4031" name="Object 15"/>
          <p:cNvGraphicFramePr>
            <a:graphicFrameLocks noChangeAspect="1"/>
          </p:cNvGraphicFramePr>
          <p:nvPr/>
        </p:nvGraphicFramePr>
        <p:xfrm>
          <a:off x="533400" y="5105400"/>
          <a:ext cx="3276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5" name="Equation" r:id="rId20" imgW="2794000" imgH="952500" progId="Equation.DSMT4">
                  <p:embed/>
                </p:oleObj>
              </mc:Choice>
              <mc:Fallback>
                <p:oleObj name="Equation" r:id="rId20" imgW="2794000" imgH="952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32766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2" name="Rectangle 16"/>
          <p:cNvSpPr>
            <a:spLocks noChangeArrowheads="1"/>
          </p:cNvSpPr>
          <p:nvPr/>
        </p:nvSpPr>
        <p:spPr bwMode="auto">
          <a:xfrm>
            <a:off x="457200" y="5029200"/>
            <a:ext cx="3429000" cy="1219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14033" name="Rectangle 17"/>
          <p:cNvSpPr>
            <a:spLocks noChangeArrowheads="1"/>
          </p:cNvSpPr>
          <p:nvPr/>
        </p:nvSpPr>
        <p:spPr bwMode="auto">
          <a:xfrm>
            <a:off x="457200" y="2819400"/>
            <a:ext cx="32004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114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5FA58FD-7ACF-CC4F-81B0-52F2C8BA4C10}" type="slidenum">
              <a:rPr kumimoji="0" lang="en-US" altLang="zh-CN" sz="1400"/>
              <a:pPr/>
              <a:t>74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2" grpId="0" animBg="1"/>
      <p:bldP spid="21403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8350" y="1174750"/>
            <a:ext cx="8077200" cy="4997450"/>
            <a:chOff x="480" y="1172"/>
            <a:chExt cx="5088" cy="3148"/>
          </a:xfrm>
        </p:grpSpPr>
        <p:grpSp>
          <p:nvGrpSpPr>
            <p:cNvPr id="92166" name="Group 3"/>
            <p:cNvGrpSpPr>
              <a:grpSpLocks/>
            </p:cNvGrpSpPr>
            <p:nvPr/>
          </p:nvGrpSpPr>
          <p:grpSpPr bwMode="auto">
            <a:xfrm>
              <a:off x="480" y="1604"/>
              <a:ext cx="5088" cy="2716"/>
              <a:chOff x="662" y="576"/>
              <a:chExt cx="3668" cy="1861"/>
            </a:xfrm>
          </p:grpSpPr>
          <p:grpSp>
            <p:nvGrpSpPr>
              <p:cNvPr id="92169" name="Group 4"/>
              <p:cNvGrpSpPr>
                <a:grpSpLocks/>
              </p:cNvGrpSpPr>
              <p:nvPr/>
            </p:nvGrpSpPr>
            <p:grpSpPr bwMode="auto">
              <a:xfrm>
                <a:off x="662" y="576"/>
                <a:ext cx="1690" cy="1861"/>
                <a:chOff x="662" y="576"/>
                <a:chExt cx="1690" cy="1861"/>
              </a:xfrm>
            </p:grpSpPr>
            <p:sp>
              <p:nvSpPr>
                <p:cNvPr id="92180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816" y="672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81" name="Line 6"/>
                <p:cNvSpPr>
                  <a:spLocks noChangeShapeType="1"/>
                </p:cNvSpPr>
                <p:nvPr/>
              </p:nvSpPr>
              <p:spPr bwMode="auto">
                <a:xfrm>
                  <a:off x="816" y="1968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182" name="Object 7"/>
                <p:cNvGraphicFramePr>
                  <a:graphicFrameLocks noChangeAspect="1"/>
                </p:cNvGraphicFramePr>
                <p:nvPr/>
              </p:nvGraphicFramePr>
              <p:xfrm>
                <a:off x="912" y="576"/>
                <a:ext cx="336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235" name="公式" r:id="rId3" imgW="291973" imgH="228501" progId="Equation.3">
                        <p:embed/>
                      </p:oleObj>
                    </mc:Choice>
                    <mc:Fallback>
                      <p:oleObj name="公式" r:id="rId3" imgW="291973" imgH="228501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576"/>
                              <a:ext cx="336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18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62" y="1895"/>
                  <a:ext cx="141" cy="1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kumimoji="0" lang="en-US" altLang="zh-CN" sz="1800"/>
                    <a:t>o</a:t>
                  </a:r>
                </a:p>
              </p:txBody>
            </p:sp>
            <p:sp>
              <p:nvSpPr>
                <p:cNvPr id="9218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112" y="1968"/>
                  <a:ext cx="112" cy="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kumimoji="0" lang="en-US" altLang="zh-CN" sz="1800"/>
                    <a:t>t</a:t>
                  </a:r>
                </a:p>
              </p:txBody>
            </p:sp>
            <p:sp>
              <p:nvSpPr>
                <p:cNvPr id="9218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334" y="2279"/>
                  <a:ext cx="210" cy="1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kumimoji="0" lang="en-US" altLang="zh-CN" sz="1800"/>
                    <a:t>(a)</a:t>
                  </a:r>
                </a:p>
              </p:txBody>
            </p:sp>
          </p:grpSp>
          <p:grpSp>
            <p:nvGrpSpPr>
              <p:cNvPr id="92170" name="Group 11"/>
              <p:cNvGrpSpPr>
                <a:grpSpLocks/>
              </p:cNvGrpSpPr>
              <p:nvPr/>
            </p:nvGrpSpPr>
            <p:grpSpPr bwMode="auto">
              <a:xfrm>
                <a:off x="2640" y="583"/>
                <a:ext cx="1690" cy="1854"/>
                <a:chOff x="662" y="583"/>
                <a:chExt cx="1690" cy="1854"/>
              </a:xfrm>
            </p:grpSpPr>
            <p:sp>
              <p:nvSpPr>
                <p:cNvPr id="9217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816" y="672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75" name="Line 13"/>
                <p:cNvSpPr>
                  <a:spLocks noChangeShapeType="1"/>
                </p:cNvSpPr>
                <p:nvPr/>
              </p:nvSpPr>
              <p:spPr bwMode="auto">
                <a:xfrm>
                  <a:off x="816" y="1968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176" name="Object 14"/>
                <p:cNvGraphicFramePr>
                  <a:graphicFrameLocks noChangeAspect="1"/>
                </p:cNvGraphicFramePr>
                <p:nvPr/>
              </p:nvGraphicFramePr>
              <p:xfrm>
                <a:off x="912" y="583"/>
                <a:ext cx="336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236" name="公式" r:id="rId5" imgW="291847" imgH="215713" progId="Equation.3">
                        <p:embed/>
                      </p:oleObj>
                    </mc:Choice>
                    <mc:Fallback>
                      <p:oleObj name="公式" r:id="rId5" imgW="291847" imgH="215713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583"/>
                              <a:ext cx="336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17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62" y="1886"/>
                  <a:ext cx="84" cy="1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kumimoji="0" lang="zh-CN" altLang="en-US" sz="1800"/>
                </a:p>
              </p:txBody>
            </p:sp>
            <p:sp>
              <p:nvSpPr>
                <p:cNvPr id="9217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112" y="1959"/>
                  <a:ext cx="84" cy="1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kumimoji="0" lang="zh-CN" altLang="en-US" sz="1800"/>
                </a:p>
              </p:txBody>
            </p:sp>
            <p:sp>
              <p:nvSpPr>
                <p:cNvPr id="9217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34" y="2279"/>
                  <a:ext cx="210" cy="1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kumimoji="0" lang="en-US" altLang="zh-CN" sz="1800"/>
                    <a:t>(b)</a:t>
                  </a:r>
                </a:p>
              </p:txBody>
            </p:sp>
          </p:grpSp>
          <p:sp>
            <p:nvSpPr>
              <p:cNvPr id="92171" name="Freeform 18"/>
              <p:cNvSpPr>
                <a:spLocks/>
              </p:cNvSpPr>
              <p:nvPr/>
            </p:nvSpPr>
            <p:spPr bwMode="auto">
              <a:xfrm>
                <a:off x="912" y="864"/>
                <a:ext cx="1104" cy="1056"/>
              </a:xfrm>
              <a:custGeom>
                <a:avLst/>
                <a:gdLst>
                  <a:gd name="T0" fmla="*/ 0 w 1104"/>
                  <a:gd name="T1" fmla="*/ 0 h 1056"/>
                  <a:gd name="T2" fmla="*/ 240 w 1104"/>
                  <a:gd name="T3" fmla="*/ 816 h 1056"/>
                  <a:gd name="T4" fmla="*/ 1104 w 1104"/>
                  <a:gd name="T5" fmla="*/ 1056 h 1056"/>
                  <a:gd name="T6" fmla="*/ 0 60000 65536"/>
                  <a:gd name="T7" fmla="*/ 0 60000 65536"/>
                  <a:gd name="T8" fmla="*/ 0 60000 65536"/>
                  <a:gd name="T9" fmla="*/ 0 w 1104"/>
                  <a:gd name="T10" fmla="*/ 0 h 1056"/>
                  <a:gd name="T11" fmla="*/ 1104 w 1104"/>
                  <a:gd name="T12" fmla="*/ 1056 h 10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4" h="1056">
                    <a:moveTo>
                      <a:pt x="0" y="0"/>
                    </a:moveTo>
                    <a:cubicBezTo>
                      <a:pt x="28" y="320"/>
                      <a:pt x="56" y="640"/>
                      <a:pt x="240" y="816"/>
                    </a:cubicBezTo>
                    <a:cubicBezTo>
                      <a:pt x="424" y="992"/>
                      <a:pt x="944" y="1024"/>
                      <a:pt x="1104" y="10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2" name="Freeform 19"/>
              <p:cNvSpPr>
                <a:spLocks/>
              </p:cNvSpPr>
              <p:nvPr/>
            </p:nvSpPr>
            <p:spPr bwMode="auto">
              <a:xfrm>
                <a:off x="2880" y="848"/>
                <a:ext cx="1344" cy="976"/>
              </a:xfrm>
              <a:custGeom>
                <a:avLst/>
                <a:gdLst>
                  <a:gd name="T0" fmla="*/ 0 w 1344"/>
                  <a:gd name="T1" fmla="*/ 976 h 976"/>
                  <a:gd name="T2" fmla="*/ 192 w 1344"/>
                  <a:gd name="T3" fmla="*/ 448 h 976"/>
                  <a:gd name="T4" fmla="*/ 432 w 1344"/>
                  <a:gd name="T5" fmla="*/ 112 h 976"/>
                  <a:gd name="T6" fmla="*/ 960 w 1344"/>
                  <a:gd name="T7" fmla="*/ 16 h 976"/>
                  <a:gd name="T8" fmla="*/ 1344 w 1344"/>
                  <a:gd name="T9" fmla="*/ 16 h 9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976"/>
                  <a:gd name="T17" fmla="*/ 1344 w 1344"/>
                  <a:gd name="T18" fmla="*/ 976 h 9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976">
                    <a:moveTo>
                      <a:pt x="0" y="976"/>
                    </a:moveTo>
                    <a:cubicBezTo>
                      <a:pt x="60" y="784"/>
                      <a:pt x="120" y="592"/>
                      <a:pt x="192" y="448"/>
                    </a:cubicBezTo>
                    <a:cubicBezTo>
                      <a:pt x="264" y="304"/>
                      <a:pt x="304" y="184"/>
                      <a:pt x="432" y="112"/>
                    </a:cubicBezTo>
                    <a:cubicBezTo>
                      <a:pt x="560" y="40"/>
                      <a:pt x="808" y="32"/>
                      <a:pt x="960" y="16"/>
                    </a:cubicBezTo>
                    <a:cubicBezTo>
                      <a:pt x="1112" y="0"/>
                      <a:pt x="1264" y="16"/>
                      <a:pt x="1344" y="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3" name="Line 20"/>
              <p:cNvSpPr>
                <a:spLocks noChangeShapeType="1"/>
              </p:cNvSpPr>
              <p:nvPr/>
            </p:nvSpPr>
            <p:spPr bwMode="auto">
              <a:xfrm>
                <a:off x="2784" y="81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167" name="Rectangle 21"/>
            <p:cNvSpPr>
              <a:spLocks noChangeArrowheads="1"/>
            </p:cNvSpPr>
            <p:nvPr/>
          </p:nvSpPr>
          <p:spPr bwMode="auto">
            <a:xfrm>
              <a:off x="1056" y="1172"/>
              <a:ext cx="3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/>
                <a:t>plots of                  and                         </a:t>
              </a:r>
            </a:p>
          </p:txBody>
        </p:sp>
        <p:graphicFrame>
          <p:nvGraphicFramePr>
            <p:cNvPr id="92168" name="Object 22"/>
            <p:cNvGraphicFramePr>
              <a:graphicFrameLocks noChangeAspect="1"/>
            </p:cNvGraphicFramePr>
            <p:nvPr/>
          </p:nvGraphicFramePr>
          <p:xfrm>
            <a:off x="3456" y="1172"/>
            <a:ext cx="93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7" name="Equation" r:id="rId7" imgW="774364" imgH="279279" progId="Equation.DSMT4">
                    <p:embed/>
                  </p:oleObj>
                </mc:Choice>
                <mc:Fallback>
                  <p:oleObj name="Equation" r:id="rId7" imgW="774364" imgH="279279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172"/>
                          <a:ext cx="93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62" name="Object 23"/>
          <p:cNvGraphicFramePr>
            <a:graphicFrameLocks noChangeAspect="1"/>
          </p:cNvGraphicFramePr>
          <p:nvPr/>
        </p:nvGraphicFramePr>
        <p:xfrm>
          <a:off x="3130550" y="838200"/>
          <a:ext cx="14620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8" name="Equation" r:id="rId9" imgW="698500" imgH="508000" progId="Equation.DSMT4">
                  <p:embed/>
                </p:oleObj>
              </mc:Choice>
              <mc:Fallback>
                <p:oleObj name="Equation" r:id="rId9" imgW="698500" imgH="508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838200"/>
                        <a:ext cx="14620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24"/>
          <p:cNvGraphicFramePr>
            <a:graphicFrameLocks noChangeAspect="1"/>
          </p:cNvGraphicFramePr>
          <p:nvPr/>
        </p:nvGraphicFramePr>
        <p:xfrm>
          <a:off x="4959350" y="76200"/>
          <a:ext cx="264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9" name="Equation" r:id="rId11" imgW="2641600" imgH="889000" progId="Equation.DSMT4">
                  <p:embed/>
                </p:oleObj>
              </mc:Choice>
              <mc:Fallback>
                <p:oleObj name="Equation" r:id="rId11" imgW="2641600" imgH="889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76200"/>
                        <a:ext cx="2641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25"/>
          <p:cNvGraphicFramePr>
            <a:graphicFrameLocks noChangeAspect="1"/>
          </p:cNvGraphicFramePr>
          <p:nvPr/>
        </p:nvGraphicFramePr>
        <p:xfrm>
          <a:off x="1835150" y="0"/>
          <a:ext cx="26670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0" name="Equation" r:id="rId13" imgW="799753" imgH="291973" progId="Equation.DSMT4">
                  <p:embed/>
                </p:oleObj>
              </mc:Choice>
              <mc:Fallback>
                <p:oleObj name="Equation" r:id="rId13" imgW="799753" imgH="291973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0"/>
                        <a:ext cx="26670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54B6D7B-3109-0644-903B-BA17131EFC89}" type="slidenum">
              <a:rPr kumimoji="0" lang="en-US" altLang="zh-CN" sz="1400"/>
              <a:pPr/>
              <a:t>75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1371600" cy="731838"/>
          </a:xfrm>
        </p:spPr>
        <p:txBody>
          <a:bodyPr/>
          <a:lstStyle/>
          <a:p>
            <a:pPr algn="l" eaLnBrk="1" hangingPunct="1"/>
            <a:r>
              <a:rPr kumimoji="0" lang="zh-CN" altLang="en-US" sz="3200" b="1">
                <a:solidFill>
                  <a:srgbClr val="FF0000"/>
                </a:solidFill>
                <a:latin typeface="Arial" charset="0"/>
                <a:ea typeface="宋体" charset="0"/>
              </a:rPr>
              <a:t>例题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8839200" cy="1447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kumimoji="0" lang="en-US" altLang="zh-CN" sz="2800">
                <a:latin typeface="Arial" charset="0"/>
                <a:ea typeface="宋体" charset="0"/>
              </a:rPr>
              <a:t>      </a:t>
            </a:r>
            <a:r>
              <a:rPr kumimoji="0" lang="zh-CN" altLang="en-US" sz="2800" b="1">
                <a:latin typeface="Arial" charset="0"/>
                <a:ea typeface="宋体" charset="0"/>
              </a:rPr>
              <a:t>一个充电电容器通过一电阻放电，经过多少电容时间常数以后， </a:t>
            </a:r>
            <a:r>
              <a:rPr kumimoji="0" lang="en-US" altLang="zh-CN" sz="2800" b="1">
                <a:latin typeface="Arial" charset="0"/>
                <a:ea typeface="宋体" charset="0"/>
              </a:rPr>
              <a:t>(a) </a:t>
            </a:r>
            <a:r>
              <a:rPr kumimoji="0" lang="zh-CN" altLang="en-US" sz="2800" b="1">
                <a:latin typeface="Arial" charset="0"/>
                <a:ea typeface="宋体" charset="0"/>
              </a:rPr>
              <a:t>电容器上的电荷变为最初的一半？</a:t>
            </a:r>
            <a:r>
              <a:rPr kumimoji="0" lang="en-US" altLang="zh-CN" sz="2800" b="1">
                <a:latin typeface="Arial" charset="0"/>
                <a:ea typeface="宋体" charset="0"/>
              </a:rPr>
              <a:t>(b) </a:t>
            </a:r>
            <a:r>
              <a:rPr kumimoji="0" lang="zh-CN" altLang="en-US" sz="2800" b="1">
                <a:latin typeface="Arial" charset="0"/>
                <a:ea typeface="宋体" charset="0"/>
              </a:rPr>
              <a:t>电容器上储存的能量变位最初的一半？</a:t>
            </a:r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1828800" y="2286000"/>
          <a:ext cx="57912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7" name="Equation" r:id="rId3" imgW="1701800" imgH="660400" progId="Equation.DSMT4">
                  <p:embed/>
                </p:oleObj>
              </mc:Choice>
              <mc:Fallback>
                <p:oleObj name="Equation" r:id="rId3" imgW="17018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5791200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609600" y="2286000"/>
            <a:ext cx="457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解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  <a:p>
            <a:pPr eaLnBrk="1" hangingPunct="1"/>
            <a:r>
              <a:rPr lang="en-US" altLang="zh-CN" sz="2800"/>
              <a:t>(a) 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685800" y="4114800"/>
            <a:ext cx="4173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/>
              <a:t>(b) </a:t>
            </a:r>
            <a:r>
              <a:rPr lang="zh-CN" altLang="en-US" sz="2800" b="1"/>
              <a:t>电容器上储存的能量</a:t>
            </a:r>
          </a:p>
        </p:txBody>
      </p:sp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323850" y="4652963"/>
          <a:ext cx="45339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8" name="Equation" r:id="rId5" imgW="1943100" imgH="431800" progId="Equation.DSMT4">
                  <p:embed/>
                </p:oleObj>
              </mc:Choice>
              <mc:Fallback>
                <p:oleObj name="Equation" r:id="rId5" imgW="19431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652963"/>
                        <a:ext cx="45339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2" name="Object 8"/>
          <p:cNvGraphicFramePr>
            <a:graphicFrameLocks noChangeAspect="1"/>
          </p:cNvGraphicFramePr>
          <p:nvPr/>
        </p:nvGraphicFramePr>
        <p:xfrm>
          <a:off x="5943600" y="4648200"/>
          <a:ext cx="29718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9" name="Equation" r:id="rId7" imgW="1002865" imgH="393529" progId="Equation.DSMT4">
                  <p:embed/>
                </p:oleObj>
              </mc:Choice>
              <mc:Fallback>
                <p:oleObj name="Equation" r:id="rId7" imgW="1002865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648200"/>
                        <a:ext cx="29718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3" name="Object 9"/>
          <p:cNvGraphicFramePr>
            <a:graphicFrameLocks noChangeAspect="1"/>
          </p:cNvGraphicFramePr>
          <p:nvPr/>
        </p:nvGraphicFramePr>
        <p:xfrm>
          <a:off x="1066800" y="5638800"/>
          <a:ext cx="62484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0" name="Equation" r:id="rId9" imgW="2400300" imgH="431800" progId="Equation.DSMT4">
                  <p:embed/>
                </p:oleObj>
              </mc:Choice>
              <mc:Fallback>
                <p:oleObj name="Equation" r:id="rId9" imgW="24003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638800"/>
                        <a:ext cx="62484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3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D7D9990-6096-F447-BB65-A58C5C177F2A}" type="slidenum">
              <a:rPr kumimoji="0" lang="en-US" altLang="zh-CN" sz="1400"/>
              <a:pPr/>
              <a:t>76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/>
      <p:bldP spid="21607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6.2, 6.3, 6.7, 6.10, 6.12, 6.14</a:t>
            </a:r>
            <a:endParaRPr kumimoji="1"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2863D-4EE2-4047-92BB-601A1B61232A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94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WordArt 5">
            <a:hlinkClick r:id="rId2" action="ppaction://hlinkfile"/>
          </p:cNvPr>
          <p:cNvSpPr>
            <a:spLocks noChangeArrowheads="1" noChangeShapeType="1" noTextEdit="1"/>
          </p:cNvSpPr>
          <p:nvPr/>
        </p:nvSpPr>
        <p:spPr bwMode="auto">
          <a:xfrm>
            <a:off x="1619250" y="2997200"/>
            <a:ext cx="59436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blurRad="63500" dist="38099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  <a:cs typeface="宋体"/>
              </a:rPr>
              <a:t>Electrimagnetic induction </a:t>
            </a:r>
            <a:endParaRPr lang="zh-CN" alt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blurRad="63500" dist="38099" dir="2700000" sy="50000" kx="2115830" algn="bl" rotWithShape="0">
                  <a:srgbClr val="C0C0C0">
                    <a:alpha val="79999"/>
                  </a:srgbClr>
                </a:outerShdw>
              </a:effectLst>
              <a:latin typeface="宋体"/>
              <a:ea typeface="宋体"/>
              <a:cs typeface="宋体"/>
            </a:endParaRPr>
          </a:p>
        </p:txBody>
      </p:sp>
      <p:sp>
        <p:nvSpPr>
          <p:cNvPr id="22531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0C695B2-EFAA-EF47-95D7-A5FA43E5A09B}" type="slidenum">
              <a:rPr kumimoji="0" lang="en-US" altLang="zh-CN" sz="1400"/>
              <a:pPr/>
              <a:t>8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250825" y="936625"/>
            <a:ext cx="4752975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charset="0"/>
              </a:rPr>
              <a:t>        </a:t>
            </a:r>
            <a:r>
              <a:rPr lang="zh-CN" altLang="en-US" sz="2800" b="1">
                <a:latin typeface="Times New Roman" charset="0"/>
              </a:rPr>
              <a:t>当穿过闭合回路所围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面积的磁通量发生变化时，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回路中会产生感应电动势，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且感应电动势正比于磁通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charset="0"/>
              </a:rPr>
              <a:t>量对时间变化率的负值</a:t>
            </a:r>
            <a:r>
              <a:rPr lang="en-US" altLang="zh-CN" sz="2800" b="1">
                <a:latin typeface="Times New Roman" charset="0"/>
              </a:rPr>
              <a:t>.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50825" y="0"/>
            <a:ext cx="3838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CC0000"/>
                </a:solidFill>
                <a:latin typeface="Times New Roman" charset="0"/>
              </a:rPr>
              <a:t>II. </a:t>
            </a:r>
            <a:r>
              <a:rPr lang="zh-CN" altLang="en-US" sz="2800" b="1">
                <a:solidFill>
                  <a:srgbClr val="CC0000"/>
                </a:solidFill>
                <a:latin typeface="Times New Roman" charset="0"/>
              </a:rPr>
              <a:t>法拉第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charset="0"/>
              </a:rPr>
              <a:t>电磁感应定律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800100" y="4103688"/>
          <a:ext cx="2262188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3" imgW="647419" imgH="393529" progId="Equation.DSMT4">
                  <p:embed/>
                </p:oleObj>
              </mc:Choice>
              <mc:Fallback>
                <p:oleObj name="Equation" r:id="rId3" imgW="647419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103688"/>
                        <a:ext cx="2262188" cy="1290637"/>
                      </a:xfrm>
                      <a:prstGeom prst="rect">
                        <a:avLst/>
                      </a:prstGeom>
                      <a:solidFill>
                        <a:srgbClr val="FFEBFF"/>
                      </a:solidFill>
                      <a:ln w="12700">
                        <a:solidFill>
                          <a:srgbClr val="CC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08400" y="4248150"/>
            <a:ext cx="4572000" cy="1187450"/>
            <a:chOff x="1474" y="3417"/>
            <a:chExt cx="2880" cy="748"/>
          </a:xfrm>
        </p:grpSpPr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1474" y="3592"/>
              <a:ext cx="1360" cy="3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国际单位制</a:t>
              </a:r>
            </a:p>
          </p:txBody>
        </p:sp>
        <p:grpSp>
          <p:nvGrpSpPr>
            <p:cNvPr id="23561" name="Group 7"/>
            <p:cNvGrpSpPr>
              <a:grpSpLocks/>
            </p:cNvGrpSpPr>
            <p:nvPr/>
          </p:nvGrpSpPr>
          <p:grpSpPr bwMode="auto">
            <a:xfrm>
              <a:off x="3092" y="3832"/>
              <a:ext cx="1262" cy="333"/>
              <a:chOff x="3586" y="3696"/>
              <a:chExt cx="1262" cy="333"/>
            </a:xfrm>
          </p:grpSpPr>
          <p:graphicFrame>
            <p:nvGraphicFramePr>
              <p:cNvPr id="23567" name="Object 8"/>
              <p:cNvGraphicFramePr>
                <a:graphicFrameLocks noChangeAspect="1"/>
              </p:cNvGraphicFramePr>
              <p:nvPr/>
            </p:nvGraphicFramePr>
            <p:xfrm>
              <a:off x="3586" y="3725"/>
              <a:ext cx="271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6" name="Equation" r:id="rId5" imgW="203112" imgH="228501" progId="Equation.DSMT4">
                      <p:embed/>
                    </p:oleObj>
                  </mc:Choice>
                  <mc:Fallback>
                    <p:oleObj name="Equation" r:id="rId5" imgW="203112" imgH="228501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6" y="3725"/>
                            <a:ext cx="271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8" name="Text Box 9"/>
              <p:cNvSpPr txBox="1">
                <a:spLocks noChangeArrowheads="1"/>
              </p:cNvSpPr>
              <p:nvPr/>
            </p:nvSpPr>
            <p:spPr bwMode="auto">
              <a:xfrm>
                <a:off x="4240" y="3696"/>
                <a:ext cx="608" cy="33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Times New Roman" charset="0"/>
                  </a:rPr>
                  <a:t>韦伯</a:t>
                </a:r>
              </a:p>
            </p:txBody>
          </p:sp>
          <p:sp>
            <p:nvSpPr>
              <p:cNvPr id="23569" name="Line 10"/>
              <p:cNvSpPr>
                <a:spLocks noChangeShapeType="1"/>
              </p:cNvSpPr>
              <p:nvPr/>
            </p:nvSpPr>
            <p:spPr bwMode="auto">
              <a:xfrm>
                <a:off x="3854" y="3840"/>
                <a:ext cx="33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2" name="AutoShape 11"/>
            <p:cNvSpPr>
              <a:spLocks/>
            </p:cNvSpPr>
            <p:nvPr/>
          </p:nvSpPr>
          <p:spPr bwMode="auto">
            <a:xfrm>
              <a:off x="2882" y="3544"/>
              <a:ext cx="146" cy="432"/>
            </a:xfrm>
            <a:prstGeom prst="leftBrace">
              <a:avLst>
                <a:gd name="adj1" fmla="val 24658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23563" name="Group 12"/>
            <p:cNvGrpSpPr>
              <a:grpSpLocks/>
            </p:cNvGrpSpPr>
            <p:nvPr/>
          </p:nvGrpSpPr>
          <p:grpSpPr bwMode="auto">
            <a:xfrm>
              <a:off x="3029" y="3417"/>
              <a:ext cx="1314" cy="364"/>
              <a:chOff x="3523" y="3281"/>
              <a:chExt cx="1314" cy="364"/>
            </a:xfrm>
          </p:grpSpPr>
          <p:graphicFrame>
            <p:nvGraphicFramePr>
              <p:cNvPr id="23564" name="Object 13"/>
              <p:cNvGraphicFramePr>
                <a:graphicFrameLocks noChangeAspect="1"/>
              </p:cNvGraphicFramePr>
              <p:nvPr/>
            </p:nvGraphicFramePr>
            <p:xfrm>
              <a:off x="3523" y="3281"/>
              <a:ext cx="38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7" name="Equation" r:id="rId7" imgW="126835" imgH="139518" progId="Equation.DSMT4">
                      <p:embed/>
                    </p:oleObj>
                  </mc:Choice>
                  <mc:Fallback>
                    <p:oleObj name="Equation" r:id="rId7" imgW="126835" imgH="139518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3281"/>
                            <a:ext cx="38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5" name="Text Box 14"/>
              <p:cNvSpPr txBox="1">
                <a:spLocks noChangeArrowheads="1"/>
              </p:cNvSpPr>
              <p:nvPr/>
            </p:nvSpPr>
            <p:spPr bwMode="auto">
              <a:xfrm>
                <a:off x="4253" y="3312"/>
                <a:ext cx="584" cy="33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Times New Roman" charset="0"/>
                  </a:rPr>
                  <a:t>伏特</a:t>
                </a:r>
              </a:p>
            </p:txBody>
          </p:sp>
          <p:sp>
            <p:nvSpPr>
              <p:cNvPr id="23566" name="Line 15"/>
              <p:cNvSpPr>
                <a:spLocks noChangeShapeType="1"/>
              </p:cNvSpPr>
              <p:nvPr/>
            </p:nvSpPr>
            <p:spPr bwMode="auto">
              <a:xfrm>
                <a:off x="3912" y="3456"/>
                <a:ext cx="292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1116013" y="5545138"/>
            <a:ext cx="2890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FF0000"/>
                </a:solidFill>
              </a:rPr>
              <a:t>如何改变磁通量</a:t>
            </a:r>
            <a:r>
              <a:rPr kumimoji="0" lang="en-US" altLang="zh-CN" sz="28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3559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D5D6CFC-72E1-3C45-9CB4-92B7C01175CC}" type="slidenum">
              <a:rPr kumimoji="0" lang="en-US" altLang="zh-CN" sz="1400"/>
              <a:pPr/>
              <a:t>9</a:t>
            </a:fld>
            <a:endParaRPr kumimoji="0" lang="en-US" altLang="zh-CN" sz="1400"/>
          </a:p>
        </p:txBody>
      </p:sp>
      <p:pic>
        <p:nvPicPr>
          <p:cNvPr id="23553" name="ShockwaveFlash1"/>
          <p:cNvPicPr preferRelativeResize="0">
            <a:picLocks noChangeArrowheads="1" noChangeShapeType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88913"/>
            <a:ext cx="4343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6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13290</TotalTime>
  <Words>3497</Words>
  <Application>Microsoft Macintosh PowerPoint</Application>
  <PresentationFormat>On-screen Show (4:3)</PresentationFormat>
  <Paragraphs>520</Paragraphs>
  <Slides>77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91" baseType="lpstr">
      <vt:lpstr>楷体</vt:lpstr>
      <vt:lpstr>楷体_GB2312</vt:lpstr>
      <vt:lpstr>宋体</vt:lpstr>
      <vt:lpstr>华文楷体</vt:lpstr>
      <vt:lpstr>华文细黑</vt:lpstr>
      <vt:lpstr>Arial</vt:lpstr>
      <vt:lpstr>Calibri</vt:lpstr>
      <vt:lpstr>Symbol</vt:lpstr>
      <vt:lpstr>Times New Roman</vt:lpstr>
      <vt:lpstr>Wingdings</vt:lpstr>
      <vt:lpstr>默认设计模板</vt:lpstr>
      <vt:lpstr>Equation</vt:lpstr>
      <vt:lpstr>公式</vt:lpstr>
      <vt:lpstr>位图图像</vt:lpstr>
      <vt:lpstr>Chapter 6 电磁感应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例题</vt:lpstr>
      <vt:lpstr>PowerPoint Presentation</vt:lpstr>
      <vt:lpstr>PowerPoint Presentation</vt:lpstr>
      <vt:lpstr>PowerPoint Presentation</vt:lpstr>
      <vt:lpstr>例题</vt:lpstr>
      <vt:lpstr>Homework</vt:lpstr>
    </vt:vector>
  </TitlesOfParts>
  <Company>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34 Farday’s Law of Induction</dc:title>
  <dc:creator>xwang</dc:creator>
  <cp:lastModifiedBy>Microsoft Office User</cp:lastModifiedBy>
  <cp:revision>192</cp:revision>
  <dcterms:created xsi:type="dcterms:W3CDTF">2005-03-26T12:45:52Z</dcterms:created>
  <dcterms:modified xsi:type="dcterms:W3CDTF">2022-04-06T03:21:42Z</dcterms:modified>
</cp:coreProperties>
</file>