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30"/>
  </p:notesMasterIdLst>
  <p:sldIdLst>
    <p:sldId id="557" r:id="rId2"/>
    <p:sldId id="594" r:id="rId3"/>
    <p:sldId id="558" r:id="rId4"/>
    <p:sldId id="622" r:id="rId5"/>
    <p:sldId id="733" r:id="rId6"/>
    <p:sldId id="790" r:id="rId7"/>
    <p:sldId id="761" r:id="rId8"/>
    <p:sldId id="791" r:id="rId9"/>
    <p:sldId id="762" r:id="rId10"/>
    <p:sldId id="795" r:id="rId11"/>
    <p:sldId id="763" r:id="rId12"/>
    <p:sldId id="764" r:id="rId13"/>
    <p:sldId id="792" r:id="rId14"/>
    <p:sldId id="793" r:id="rId15"/>
    <p:sldId id="794" r:id="rId16"/>
    <p:sldId id="765" r:id="rId17"/>
    <p:sldId id="766" r:id="rId18"/>
    <p:sldId id="767" r:id="rId19"/>
    <p:sldId id="768" r:id="rId20"/>
    <p:sldId id="769" r:id="rId21"/>
    <p:sldId id="770" r:id="rId22"/>
    <p:sldId id="771" r:id="rId23"/>
    <p:sldId id="772" r:id="rId24"/>
    <p:sldId id="775" r:id="rId25"/>
    <p:sldId id="620" r:id="rId26"/>
    <p:sldId id="722" r:id="rId27"/>
    <p:sldId id="723" r:id="rId28"/>
    <p:sldId id="724" r:id="rId29"/>
    <p:sldId id="721" r:id="rId30"/>
    <p:sldId id="726" r:id="rId31"/>
    <p:sldId id="727" r:id="rId32"/>
    <p:sldId id="728" r:id="rId33"/>
    <p:sldId id="729" r:id="rId34"/>
    <p:sldId id="730" r:id="rId35"/>
    <p:sldId id="650" r:id="rId36"/>
    <p:sldId id="651" r:id="rId37"/>
    <p:sldId id="796" r:id="rId38"/>
    <p:sldId id="797" r:id="rId39"/>
    <p:sldId id="798" r:id="rId40"/>
    <p:sldId id="652" r:id="rId41"/>
    <p:sldId id="800" r:id="rId42"/>
    <p:sldId id="801" r:id="rId43"/>
    <p:sldId id="802" r:id="rId44"/>
    <p:sldId id="803" r:id="rId45"/>
    <p:sldId id="799" r:id="rId46"/>
    <p:sldId id="653" r:id="rId47"/>
    <p:sldId id="804" r:id="rId48"/>
    <p:sldId id="805" r:id="rId49"/>
    <p:sldId id="654" r:id="rId50"/>
    <p:sldId id="655" r:id="rId51"/>
    <p:sldId id="657" r:id="rId52"/>
    <p:sldId id="658" r:id="rId53"/>
    <p:sldId id="659" r:id="rId54"/>
    <p:sldId id="660" r:id="rId55"/>
    <p:sldId id="661" r:id="rId56"/>
    <p:sldId id="662" r:id="rId57"/>
    <p:sldId id="663" r:id="rId58"/>
    <p:sldId id="664" r:id="rId59"/>
    <p:sldId id="670" r:id="rId60"/>
    <p:sldId id="671" r:id="rId61"/>
    <p:sldId id="672" r:id="rId62"/>
    <p:sldId id="674" r:id="rId63"/>
    <p:sldId id="675" r:id="rId64"/>
    <p:sldId id="676" r:id="rId65"/>
    <p:sldId id="677" r:id="rId66"/>
    <p:sldId id="678" r:id="rId67"/>
    <p:sldId id="679" r:id="rId68"/>
    <p:sldId id="680" r:id="rId69"/>
    <p:sldId id="681" r:id="rId70"/>
    <p:sldId id="682" r:id="rId71"/>
    <p:sldId id="665" r:id="rId72"/>
    <p:sldId id="666" r:id="rId73"/>
    <p:sldId id="667" r:id="rId74"/>
    <p:sldId id="668" r:id="rId75"/>
    <p:sldId id="758" r:id="rId76"/>
    <p:sldId id="606" r:id="rId77"/>
    <p:sldId id="683" r:id="rId78"/>
    <p:sldId id="684" r:id="rId79"/>
    <p:sldId id="685" r:id="rId80"/>
    <p:sldId id="754" r:id="rId81"/>
    <p:sldId id="686" r:id="rId82"/>
    <p:sldId id="755" r:id="rId83"/>
    <p:sldId id="756" r:id="rId84"/>
    <p:sldId id="757" r:id="rId85"/>
    <p:sldId id="687" r:id="rId86"/>
    <p:sldId id="688" r:id="rId87"/>
    <p:sldId id="806" r:id="rId88"/>
    <p:sldId id="689" r:id="rId89"/>
    <p:sldId id="690" r:id="rId90"/>
    <p:sldId id="691" r:id="rId91"/>
    <p:sldId id="692" r:id="rId92"/>
    <p:sldId id="693" r:id="rId93"/>
    <p:sldId id="694" r:id="rId94"/>
    <p:sldId id="695" r:id="rId95"/>
    <p:sldId id="696" r:id="rId96"/>
    <p:sldId id="697" r:id="rId97"/>
    <p:sldId id="698" r:id="rId98"/>
    <p:sldId id="699" r:id="rId99"/>
    <p:sldId id="700" r:id="rId100"/>
    <p:sldId id="701" r:id="rId101"/>
    <p:sldId id="702" r:id="rId102"/>
    <p:sldId id="703" r:id="rId103"/>
    <p:sldId id="704" r:id="rId104"/>
    <p:sldId id="705" r:id="rId105"/>
    <p:sldId id="706" r:id="rId106"/>
    <p:sldId id="707" r:id="rId107"/>
    <p:sldId id="807" r:id="rId108"/>
    <p:sldId id="709" r:id="rId109"/>
    <p:sldId id="710" r:id="rId110"/>
    <p:sldId id="711" r:id="rId111"/>
    <p:sldId id="708" r:id="rId112"/>
    <p:sldId id="712" r:id="rId113"/>
    <p:sldId id="713" r:id="rId114"/>
    <p:sldId id="714" r:id="rId115"/>
    <p:sldId id="742" r:id="rId116"/>
    <p:sldId id="743" r:id="rId117"/>
    <p:sldId id="744" r:id="rId118"/>
    <p:sldId id="745" r:id="rId119"/>
    <p:sldId id="746" r:id="rId120"/>
    <p:sldId id="748" r:id="rId121"/>
    <p:sldId id="749" r:id="rId122"/>
    <p:sldId id="750" r:id="rId123"/>
    <p:sldId id="751" r:id="rId124"/>
    <p:sldId id="747" r:id="rId125"/>
    <p:sldId id="752" r:id="rId126"/>
    <p:sldId id="753" r:id="rId127"/>
    <p:sldId id="731" r:id="rId128"/>
    <p:sldId id="732" r:id="rId12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FFCC"/>
    <a:srgbClr val="99FF99"/>
    <a:srgbClr val="FFFF99"/>
    <a:srgbClr val="FFFF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74" autoAdjust="0"/>
    <p:restoredTop sz="94664" autoAdjust="0"/>
  </p:normalViewPr>
  <p:slideViewPr>
    <p:cSldViewPr>
      <p:cViewPr varScale="1">
        <p:scale>
          <a:sx n="87" d="100"/>
          <a:sy n="87" d="100"/>
        </p:scale>
        <p:origin x="55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122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135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3D1C735-6B90-43FF-B242-9CEF518115E6}"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bwMode="auto">
          <a:xfrm>
            <a:off x="533400" y="914400"/>
            <a:ext cx="7772400" cy="1143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a:lvl1pPr>
          </a:lstStyle>
          <a:p>
            <a:pPr lvl="0"/>
            <a:r>
              <a:rPr lang="zh-CN" altLang="en-US" noProof="0" smtClean="0"/>
              <a:t>单击此处编辑母版标题样式</a:t>
            </a:r>
          </a:p>
        </p:txBody>
      </p:sp>
      <p:sp>
        <p:nvSpPr>
          <p:cNvPr id="7171" name="Rectangle 3"/>
          <p:cNvSpPr>
            <a:spLocks noGrp="1" noChangeArrowheads="1"/>
          </p:cNvSpPr>
          <p:nvPr>
            <p:ph type="subTitle" idx="1"/>
          </p:nvPr>
        </p:nvSpPr>
        <p:spPr bwMode="auto">
          <a:xfrm>
            <a:off x="609600" y="2286000"/>
            <a:ext cx="7924800" cy="426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7338" indent="-287338">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1708528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0368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4591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37957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043956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5305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7300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637741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85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75646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003416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userDrawn="1"/>
        </p:nvSpPr>
        <p:spPr bwMode="auto">
          <a:xfrm>
            <a:off x="533400" y="762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1">
                <a:solidFill>
                  <a:srgbClr val="800000"/>
                </a:solidFill>
                <a:latin typeface="Times New Roman" pitchFamily="18" charset="0"/>
                <a:ea typeface="宋体" pitchFamily="2" charset="-122"/>
              </a:defRPr>
            </a:lvl1pPr>
            <a:lvl2pPr>
              <a:defRPr sz="3200" b="1">
                <a:solidFill>
                  <a:srgbClr val="800000"/>
                </a:solidFill>
                <a:latin typeface="Times New Roman" pitchFamily="18" charset="0"/>
                <a:ea typeface="宋体" pitchFamily="2" charset="-122"/>
              </a:defRPr>
            </a:lvl2pPr>
            <a:lvl3pPr>
              <a:defRPr sz="3200" b="1">
                <a:solidFill>
                  <a:srgbClr val="800000"/>
                </a:solidFill>
                <a:latin typeface="Times New Roman" pitchFamily="18" charset="0"/>
                <a:ea typeface="宋体" pitchFamily="2" charset="-122"/>
              </a:defRPr>
            </a:lvl3pPr>
            <a:lvl4pPr>
              <a:defRPr sz="3200" b="1">
                <a:solidFill>
                  <a:srgbClr val="800000"/>
                </a:solidFill>
                <a:latin typeface="Times New Roman" pitchFamily="18" charset="0"/>
                <a:ea typeface="宋体" pitchFamily="2" charset="-122"/>
              </a:defRPr>
            </a:lvl4pPr>
            <a:lvl5pPr>
              <a:defRPr sz="3200" b="1">
                <a:solidFill>
                  <a:srgbClr val="800000"/>
                </a:solidFill>
                <a:latin typeface="Times New Roman" pitchFamily="18" charset="0"/>
                <a:ea typeface="宋体" pitchFamily="2" charset="-122"/>
              </a:defRPr>
            </a:lvl5pPr>
            <a:lvl6pPr marL="457200" fontAlgn="base">
              <a:spcBef>
                <a:spcPct val="0"/>
              </a:spcBef>
              <a:spcAft>
                <a:spcPct val="0"/>
              </a:spcAft>
              <a:defRPr sz="3200" b="1">
                <a:solidFill>
                  <a:srgbClr val="800000"/>
                </a:solidFill>
                <a:latin typeface="Times New Roman" pitchFamily="18" charset="0"/>
                <a:ea typeface="宋体" pitchFamily="2" charset="-122"/>
              </a:defRPr>
            </a:lvl6pPr>
            <a:lvl7pPr marL="914400" fontAlgn="base">
              <a:spcBef>
                <a:spcPct val="0"/>
              </a:spcBef>
              <a:spcAft>
                <a:spcPct val="0"/>
              </a:spcAft>
              <a:defRPr sz="3200" b="1">
                <a:solidFill>
                  <a:srgbClr val="800000"/>
                </a:solidFill>
                <a:latin typeface="Times New Roman" pitchFamily="18" charset="0"/>
                <a:ea typeface="宋体" pitchFamily="2" charset="-122"/>
              </a:defRPr>
            </a:lvl7pPr>
            <a:lvl8pPr marL="1371600" fontAlgn="base">
              <a:spcBef>
                <a:spcPct val="0"/>
              </a:spcBef>
              <a:spcAft>
                <a:spcPct val="0"/>
              </a:spcAft>
              <a:defRPr sz="3200" b="1">
                <a:solidFill>
                  <a:srgbClr val="800000"/>
                </a:solidFill>
                <a:latin typeface="Times New Roman" pitchFamily="18" charset="0"/>
                <a:ea typeface="宋体" pitchFamily="2" charset="-122"/>
              </a:defRPr>
            </a:lvl8pPr>
            <a:lvl9pPr marL="1828800" fontAlgn="base">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mtClean="0"/>
              <a:t>单击此处编辑母版标题样式</a:t>
            </a:r>
          </a:p>
        </p:txBody>
      </p:sp>
      <p:sp>
        <p:nvSpPr>
          <p:cNvPr id="6147" name="Rectangle 3"/>
          <p:cNvSpPr>
            <a:spLocks noChangeArrowheads="1"/>
          </p:cNvSpPr>
          <p:nvPr userDrawn="1"/>
        </p:nvSpPr>
        <p:spPr bwMode="auto">
          <a:xfrm>
            <a:off x="457200" y="2514600"/>
            <a:ext cx="8229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spcBef>
                <a:spcPct val="20000"/>
              </a:spcBef>
              <a:buChar char="•"/>
              <a:defRPr sz="2800" b="1">
                <a:solidFill>
                  <a:schemeClr val="tx1"/>
                </a:solidFill>
                <a:latin typeface="Times New Roman" pitchFamily="18" charset="0"/>
                <a:ea typeface="宋体" pitchFamily="2" charset="-122"/>
              </a:defRPr>
            </a:lvl1pPr>
            <a:lvl2pPr marL="477838" algn="ctr">
              <a:spcBef>
                <a:spcPct val="20000"/>
              </a:spcBef>
              <a:defRPr sz="2800" b="1">
                <a:solidFill>
                  <a:schemeClr val="tx1"/>
                </a:solidFill>
                <a:latin typeface="Times New Roman" pitchFamily="18" charset="0"/>
                <a:ea typeface="宋体" pitchFamily="2" charset="-122"/>
              </a:defRPr>
            </a:lvl2pPr>
            <a:lvl3pPr algn="ctr">
              <a:spcBef>
                <a:spcPct val="20000"/>
              </a:spcBef>
              <a:defRPr sz="2800" b="1">
                <a:solidFill>
                  <a:schemeClr val="tx1"/>
                </a:solidFill>
                <a:latin typeface="Times New Roman" pitchFamily="18" charset="0"/>
                <a:ea typeface="宋体" pitchFamily="2" charset="-122"/>
              </a:defRPr>
            </a:lvl3pPr>
            <a:lvl4pPr algn="ctr">
              <a:spcBef>
                <a:spcPct val="20000"/>
              </a:spcBef>
              <a:defRPr sz="2800" b="1">
                <a:solidFill>
                  <a:schemeClr val="tx1"/>
                </a:solidFill>
                <a:latin typeface="Times New Roman" pitchFamily="18" charset="0"/>
                <a:ea typeface="宋体" pitchFamily="2" charset="-122"/>
              </a:defRPr>
            </a:lvl4pPr>
            <a:lvl5pPr algn="ctr">
              <a:spcBef>
                <a:spcPct val="20000"/>
              </a:spcBef>
              <a:defRPr sz="2800" b="1">
                <a:solidFill>
                  <a:schemeClr val="tx1"/>
                </a:solidFill>
                <a:latin typeface="Times New Roman" pitchFamily="18" charset="0"/>
                <a:ea typeface="宋体" pitchFamily="2" charset="-122"/>
              </a:defRPr>
            </a:lvl5pPr>
            <a:lvl6pPr algn="ctr" fontAlgn="base">
              <a:spcBef>
                <a:spcPct val="20000"/>
              </a:spcBef>
              <a:spcAft>
                <a:spcPct val="0"/>
              </a:spcAft>
              <a:defRPr sz="2800" b="1">
                <a:solidFill>
                  <a:schemeClr val="tx1"/>
                </a:solidFill>
                <a:latin typeface="Times New Roman" pitchFamily="18" charset="0"/>
                <a:ea typeface="宋体" pitchFamily="2" charset="-122"/>
              </a:defRPr>
            </a:lvl6pPr>
            <a:lvl7pPr algn="ctr" fontAlgn="base">
              <a:spcBef>
                <a:spcPct val="20000"/>
              </a:spcBef>
              <a:spcAft>
                <a:spcPct val="0"/>
              </a:spcAft>
              <a:defRPr sz="2800" b="1">
                <a:solidFill>
                  <a:schemeClr val="tx1"/>
                </a:solidFill>
                <a:latin typeface="Times New Roman" pitchFamily="18" charset="0"/>
                <a:ea typeface="宋体" pitchFamily="2" charset="-122"/>
              </a:defRPr>
            </a:lvl7pPr>
            <a:lvl8pPr algn="ctr" fontAlgn="base">
              <a:spcBef>
                <a:spcPct val="20000"/>
              </a:spcBef>
              <a:spcAft>
                <a:spcPct val="0"/>
              </a:spcAft>
              <a:defRPr sz="2800" b="1">
                <a:solidFill>
                  <a:schemeClr val="tx1"/>
                </a:solidFill>
                <a:latin typeface="Times New Roman" pitchFamily="18" charset="0"/>
                <a:ea typeface="宋体" pitchFamily="2" charset="-122"/>
              </a:defRPr>
            </a:lvl8pPr>
            <a:lvl9pPr algn="ctr" fontAlgn="base">
              <a:spcBef>
                <a:spcPct val="20000"/>
              </a:spcBef>
              <a:spcAft>
                <a:spcPct val="0"/>
              </a:spcAft>
              <a:defRPr sz="2800" b="1">
                <a:solidFill>
                  <a:schemeClr val="tx1"/>
                </a:solidFill>
                <a:latin typeface="Times New Roman" pitchFamily="18" charset="0"/>
                <a:ea typeface="宋体" pitchFamily="2" charset="-122"/>
              </a:defRPr>
            </a:lvl9pPr>
          </a:lstStyle>
          <a:p>
            <a:pPr>
              <a:defRPr/>
            </a:pPr>
            <a:r>
              <a:rPr lang="zh-CN" altLang="en-US" smtClean="0"/>
              <a:t>单击此处编辑母版副标题样式</a:t>
            </a:r>
          </a:p>
        </p:txBody>
      </p:sp>
    </p:spTree>
  </p:cSld>
  <p:clrMap bg1="lt1" tx1="dk1" bg2="lt2" tx2="dk2" accent1="accent1" accent2="accent2" accent3="accent3" accent4="accent4" accent5="accent5" accent6="accent6" hlink="hlink" folHlink="folHlink"/>
  <p:sldLayoutIdLst>
    <p:sldLayoutId id="2147483888"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TextBox 3"/>
          <p:cNvSpPr txBox="1">
            <a:spLocks noChangeArrowheads="1"/>
          </p:cNvSpPr>
          <p:nvPr/>
        </p:nvSpPr>
        <p:spPr bwMode="auto">
          <a:xfrm>
            <a:off x="827088" y="1628775"/>
            <a:ext cx="777716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b="1" dirty="0"/>
              <a:t>The C++ Programming Language</a:t>
            </a:r>
          </a:p>
          <a:p>
            <a:pPr algn="ctr" eaLnBrk="1" hangingPunct="1"/>
            <a:endParaRPr lang="en-US" altLang="zh-CN" sz="4000" b="1" dirty="0"/>
          </a:p>
          <a:p>
            <a:pPr algn="ctr" eaLnBrk="1" hangingPunct="1"/>
            <a:r>
              <a:rPr lang="zh-CN" altLang="en-US" sz="4000" b="1" dirty="0">
                <a:latin typeface="楷体" panose="02010609060101010101" pitchFamily="49" charset="-122"/>
                <a:ea typeface="楷体" panose="02010609060101010101" pitchFamily="49" charset="-122"/>
              </a:rPr>
              <a:t>基础知识</a:t>
            </a:r>
            <a:endParaRPr lang="zh-CN" altLang="en-US" b="1" dirty="0">
              <a:latin typeface="楷体" panose="02010609060101010101" pitchFamily="49" charset="-122"/>
              <a:ea typeface="楷体" panose="02010609060101010101" pitchFamily="49" charset="-122"/>
            </a:endParaRPr>
          </a:p>
        </p:txBody>
      </p:sp>
      <p:sp>
        <p:nvSpPr>
          <p:cNvPr id="2051" name="TextBox 5"/>
          <p:cNvSpPr txBox="1">
            <a:spLocks noChangeArrowheads="1"/>
          </p:cNvSpPr>
          <p:nvPr/>
        </p:nvSpPr>
        <p:spPr bwMode="auto">
          <a:xfrm>
            <a:off x="1547813" y="4636293"/>
            <a:ext cx="60483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dirty="0" smtClean="0">
                <a:latin typeface="+mn-ea"/>
                <a:ea typeface="+mn-ea"/>
              </a:rPr>
              <a:t>陈辰</a:t>
            </a:r>
            <a:endParaRPr lang="en-US" altLang="zh-CN" sz="2800" dirty="0">
              <a:latin typeface="+mn-ea"/>
              <a:ea typeface="+mn-ea"/>
            </a:endParaRPr>
          </a:p>
          <a:p>
            <a:pPr algn="ctr" eaLnBrk="1" hangingPunct="1"/>
            <a:r>
              <a:rPr kumimoji="1" lang="en-US" altLang="zh-CN" sz="2800" dirty="0" smtClean="0">
                <a:latin typeface="+mn-ea"/>
                <a:ea typeface="+mn-ea"/>
              </a:rPr>
              <a:t>chenc@fudan.edu.cn</a:t>
            </a:r>
            <a:r>
              <a:rPr kumimoji="1" lang="zh-CN" altLang="en-US" sz="2800" dirty="0">
                <a:latin typeface="隶书" panose="02010509060101010101" pitchFamily="49" charset="-122"/>
                <a:ea typeface="隶书" panose="02010509060101010101" pitchFamily="49" charset="-122"/>
              </a:rPr>
              <a:t/>
            </a:r>
            <a:br>
              <a:rPr kumimoji="1" lang="zh-CN" altLang="en-US" sz="2800" dirty="0">
                <a:latin typeface="隶书" panose="02010509060101010101" pitchFamily="49" charset="-122"/>
                <a:ea typeface="隶书" panose="02010509060101010101" pitchFamily="49" charset="-122"/>
              </a:rPr>
            </a:br>
            <a:r>
              <a:rPr kumimoji="1" lang="zh-CN" altLang="en-US" sz="2800" dirty="0">
                <a:latin typeface="隶书" panose="02010509060101010101" pitchFamily="49" charset="-122"/>
                <a:ea typeface="隶书" panose="02010509060101010101" pitchFamily="49" charset="-122"/>
              </a:rPr>
              <a:t> </a:t>
            </a:r>
            <a:r>
              <a:rPr kumimoji="1" lang="zh-CN" altLang="en-US" sz="2800" dirty="0" smtClean="0">
                <a:latin typeface="+mn-ea"/>
                <a:ea typeface="+mn-ea"/>
              </a:rPr>
              <a:t>复旦大学软件学院</a:t>
            </a:r>
            <a:endParaRPr lang="zh-CN" altLang="en-US" sz="2800" dirty="0">
              <a:latin typeface="+mn-ea"/>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3"/>
          <p:cNvSpPr txBox="1">
            <a:spLocks noChangeArrowheads="1"/>
          </p:cNvSpPr>
          <p:nvPr/>
        </p:nvSpPr>
        <p:spPr bwMode="auto">
          <a:xfrm>
            <a:off x="179388" y="476250"/>
            <a:ext cx="8785225" cy="619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buFontTx/>
              <a:buChar char="•"/>
            </a:pPr>
            <a:r>
              <a:rPr lang="zh-CN" altLang="en-US" b="1">
                <a:latin typeface="Garamond" panose="02020404030301010803" pitchFamily="18" charset="0"/>
              </a:rPr>
              <a:t>思考：</a:t>
            </a:r>
          </a:p>
          <a:p>
            <a:pPr>
              <a:spcBef>
                <a:spcPct val="50000"/>
              </a:spcBef>
              <a:buFontTx/>
              <a:buChar char="•"/>
            </a:pPr>
            <a:r>
              <a:rPr lang="en-US" altLang="zh-CN" sz="2000">
                <a:latin typeface="Garamond" panose="02020404030301010803" pitchFamily="18" charset="0"/>
              </a:rPr>
              <a:t>1    </a:t>
            </a:r>
            <a:r>
              <a:rPr lang="zh-CN" altLang="en-US" sz="2000">
                <a:latin typeface="Garamond" panose="02020404030301010803" pitchFamily="18" charset="0"/>
              </a:rPr>
              <a:t>对象的封装就是（   ）</a:t>
            </a:r>
          </a:p>
          <a:p>
            <a:pPr>
              <a:spcBef>
                <a:spcPct val="50000"/>
              </a:spcBef>
              <a:buFontTx/>
              <a:buChar char="•"/>
            </a:pPr>
            <a:r>
              <a:rPr lang="en-US" altLang="zh-CN" sz="2000">
                <a:latin typeface="Garamond" panose="02020404030301010803" pitchFamily="18" charset="0"/>
              </a:rPr>
              <a:t>A </a:t>
            </a:r>
            <a:r>
              <a:rPr lang="zh-CN" altLang="en-US" sz="2000">
                <a:latin typeface="Garamond" panose="02020404030301010803" pitchFamily="18" charset="0"/>
              </a:rPr>
              <a:t>与世隔绝</a:t>
            </a:r>
          </a:p>
          <a:p>
            <a:pPr>
              <a:spcBef>
                <a:spcPct val="50000"/>
              </a:spcBef>
              <a:buFontTx/>
              <a:buChar char="•"/>
            </a:pPr>
            <a:r>
              <a:rPr lang="en-US" altLang="zh-CN" sz="2000">
                <a:latin typeface="Garamond" panose="02020404030301010803" pitchFamily="18" charset="0"/>
              </a:rPr>
              <a:t>B </a:t>
            </a:r>
            <a:r>
              <a:rPr lang="zh-CN" altLang="en-US" sz="2000">
                <a:latin typeface="Garamond" panose="02020404030301010803" pitchFamily="18" charset="0"/>
              </a:rPr>
              <a:t>只进不出</a:t>
            </a:r>
          </a:p>
          <a:p>
            <a:pPr>
              <a:spcBef>
                <a:spcPct val="50000"/>
              </a:spcBef>
              <a:buFontTx/>
              <a:buChar char="•"/>
            </a:pPr>
            <a:r>
              <a:rPr lang="en-US" altLang="zh-CN" sz="2000">
                <a:latin typeface="Garamond" panose="02020404030301010803" pitchFamily="18" charset="0"/>
              </a:rPr>
              <a:t>C </a:t>
            </a:r>
            <a:r>
              <a:rPr lang="zh-CN" altLang="en-US" sz="2000">
                <a:latin typeface="Garamond" panose="02020404030301010803" pitchFamily="18" charset="0"/>
              </a:rPr>
              <a:t>可进可出，但是外界不能干涉内部的处理过程</a:t>
            </a:r>
          </a:p>
          <a:p>
            <a:pPr>
              <a:spcBef>
                <a:spcPct val="50000"/>
              </a:spcBef>
              <a:buFontTx/>
              <a:buChar char="•"/>
            </a:pPr>
            <a:r>
              <a:rPr lang="en-US" altLang="zh-CN" sz="2000">
                <a:latin typeface="Garamond" panose="02020404030301010803" pitchFamily="18" charset="0"/>
              </a:rPr>
              <a:t>D </a:t>
            </a:r>
            <a:r>
              <a:rPr lang="zh-CN" altLang="en-US" sz="2000">
                <a:latin typeface="Garamond" panose="02020404030301010803" pitchFamily="18" charset="0"/>
              </a:rPr>
              <a:t>封装只是抽象的封装，外界可以直接干预</a:t>
            </a:r>
          </a:p>
          <a:p>
            <a:pPr>
              <a:spcBef>
                <a:spcPct val="50000"/>
              </a:spcBef>
              <a:buFontTx/>
              <a:buChar char="•"/>
            </a:pPr>
            <a:r>
              <a:rPr lang="zh-CN" altLang="en-US" sz="2000">
                <a:solidFill>
                  <a:srgbClr val="FF0000"/>
                </a:solidFill>
                <a:latin typeface="Garamond" panose="02020404030301010803" pitchFamily="18" charset="0"/>
              </a:rPr>
              <a:t>正确答案是：</a:t>
            </a:r>
            <a:r>
              <a:rPr lang="en-US" altLang="zh-CN" sz="2000">
                <a:solidFill>
                  <a:srgbClr val="FF0000"/>
                </a:solidFill>
                <a:latin typeface="Garamond" panose="02020404030301010803" pitchFamily="18" charset="0"/>
              </a:rPr>
              <a:t>C</a:t>
            </a:r>
            <a:endParaRPr lang="en-US" altLang="zh-CN" sz="1600">
              <a:solidFill>
                <a:srgbClr val="FF0000"/>
              </a:solidFill>
              <a:latin typeface="Garamond" panose="02020404030301010803" pitchFamily="18" charset="0"/>
            </a:endParaRPr>
          </a:p>
          <a:p>
            <a:pPr>
              <a:spcBef>
                <a:spcPct val="50000"/>
              </a:spcBef>
              <a:buFontTx/>
              <a:buAutoNum type="arabicPlain" startAt="2"/>
            </a:pPr>
            <a:r>
              <a:rPr lang="zh-CN" altLang="en-US" sz="2000">
                <a:latin typeface="Garamond" panose="02020404030301010803" pitchFamily="18" charset="0"/>
              </a:rPr>
              <a:t>关于类的继承不正确的是（  ）</a:t>
            </a:r>
          </a:p>
          <a:p>
            <a:pPr>
              <a:spcBef>
                <a:spcPct val="50000"/>
              </a:spcBef>
              <a:buFontTx/>
              <a:buChar char="•"/>
            </a:pPr>
            <a:r>
              <a:rPr lang="en-US" altLang="zh-CN" sz="2000">
                <a:latin typeface="Garamond" panose="02020404030301010803" pitchFamily="18" charset="0"/>
              </a:rPr>
              <a:t>A  </a:t>
            </a:r>
            <a:r>
              <a:rPr lang="zh-CN" altLang="en-US" sz="2000">
                <a:latin typeface="Garamond" panose="02020404030301010803" pitchFamily="18" charset="0"/>
              </a:rPr>
              <a:t>引入类的继承目的就是为了代码重用，提高编程效率</a:t>
            </a:r>
          </a:p>
          <a:p>
            <a:pPr>
              <a:spcBef>
                <a:spcPct val="50000"/>
              </a:spcBef>
              <a:buFontTx/>
              <a:buChar char="•"/>
            </a:pPr>
            <a:r>
              <a:rPr lang="en-US" altLang="zh-CN" sz="2000">
                <a:latin typeface="Garamond" panose="02020404030301010803" pitchFamily="18" charset="0"/>
              </a:rPr>
              <a:t>B  </a:t>
            </a:r>
            <a:r>
              <a:rPr lang="zh-CN" altLang="en-US" sz="2000">
                <a:latin typeface="Garamond" panose="02020404030301010803" pitchFamily="18" charset="0"/>
              </a:rPr>
              <a:t>子女有父母的特征是类的继承</a:t>
            </a:r>
          </a:p>
          <a:p>
            <a:pPr>
              <a:spcBef>
                <a:spcPct val="50000"/>
              </a:spcBef>
              <a:buFontTx/>
              <a:buChar char="•"/>
            </a:pPr>
            <a:r>
              <a:rPr lang="en-US" altLang="zh-CN" sz="2000">
                <a:latin typeface="Garamond" panose="02020404030301010803" pitchFamily="18" charset="0"/>
              </a:rPr>
              <a:t>C  </a:t>
            </a:r>
            <a:r>
              <a:rPr lang="zh-CN" altLang="en-US" sz="2000">
                <a:latin typeface="Garamond" panose="02020404030301010803" pitchFamily="18" charset="0"/>
              </a:rPr>
              <a:t>子继父产业是类的继承</a:t>
            </a:r>
          </a:p>
          <a:p>
            <a:pPr>
              <a:spcBef>
                <a:spcPct val="50000"/>
              </a:spcBef>
              <a:buFontTx/>
              <a:buChar char="•"/>
            </a:pPr>
            <a:r>
              <a:rPr lang="en-US" altLang="zh-CN" sz="2000">
                <a:latin typeface="Garamond" panose="02020404030301010803" pitchFamily="18" charset="0"/>
              </a:rPr>
              <a:t>D  </a:t>
            </a:r>
            <a:r>
              <a:rPr lang="zh-CN" altLang="en-US" sz="2000">
                <a:latin typeface="Garamond" panose="02020404030301010803" pitchFamily="18" charset="0"/>
              </a:rPr>
              <a:t>子类可以全部继承父类的属性和服务，也可部分继承父类的属性和服务</a:t>
            </a:r>
            <a:endParaRPr lang="en-US" altLang="zh-CN" sz="2000">
              <a:latin typeface="Garamond" panose="02020404030301010803" pitchFamily="18" charset="0"/>
            </a:endParaRPr>
          </a:p>
          <a:p>
            <a:pPr>
              <a:spcBef>
                <a:spcPct val="50000"/>
              </a:spcBef>
              <a:buFontTx/>
              <a:buChar char="•"/>
            </a:pPr>
            <a:r>
              <a:rPr lang="zh-CN" altLang="en-US" sz="2000">
                <a:solidFill>
                  <a:srgbClr val="FF0000"/>
                </a:solidFill>
                <a:latin typeface="Garamond" panose="02020404030301010803" pitchFamily="18" charset="0"/>
              </a:rPr>
              <a:t>正确答案是：</a:t>
            </a:r>
            <a:r>
              <a:rPr lang="en-US" altLang="zh-CN" sz="2000">
                <a:solidFill>
                  <a:srgbClr val="FF0000"/>
                </a:solidFill>
                <a:latin typeface="Garamond" panose="02020404030301010803" pitchFamily="18" charset="0"/>
              </a:rPr>
              <a:t>C                  </a:t>
            </a:r>
          </a:p>
          <a:p>
            <a:pPr>
              <a:spcBef>
                <a:spcPct val="50000"/>
              </a:spcBef>
              <a:buFontTx/>
              <a:buChar char="•"/>
            </a:pPr>
            <a:endParaRPr lang="zh-CN" altLang="en-US" sz="2000" b="1">
              <a:latin typeface="Garamond" panose="02020404030301010803" pitchFamily="18"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323850" y="584200"/>
            <a:ext cx="8137525" cy="620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latin typeface="Arial" panose="020B0604020202020204" pitchFamily="34" charset="0"/>
              </a:rPr>
              <a:t>1</a:t>
            </a:r>
            <a:r>
              <a:rPr lang="zh-CN" altLang="en-US">
                <a:latin typeface="Arial" panose="020B0604020202020204" pitchFamily="34" charset="0"/>
              </a:rPr>
              <a:t>）． 引用的概念</a:t>
            </a:r>
          </a:p>
          <a:p>
            <a:pPr eaLnBrk="1" hangingPunct="1">
              <a:lnSpc>
                <a:spcPct val="120000"/>
              </a:lnSpc>
            </a:pPr>
            <a:r>
              <a:rPr lang="zh-CN" altLang="en-US">
                <a:latin typeface="Arial" panose="020B0604020202020204" pitchFamily="34" charset="0"/>
              </a:rPr>
              <a:t>     引用就是某一变量（目标）的一个</a:t>
            </a:r>
            <a:r>
              <a:rPr lang="zh-CN" altLang="en-US">
                <a:solidFill>
                  <a:srgbClr val="FF0000"/>
                </a:solidFill>
                <a:latin typeface="Arial" panose="020B0604020202020204" pitchFamily="34" charset="0"/>
              </a:rPr>
              <a:t>别名</a:t>
            </a:r>
            <a:r>
              <a:rPr lang="zh-CN" altLang="en-US">
                <a:latin typeface="Arial" panose="020B0604020202020204" pitchFamily="34" charset="0"/>
              </a:rPr>
              <a:t>，这样对引用的操作就是对目标的操作。</a:t>
            </a:r>
            <a:r>
              <a:rPr lang="zh-CN" altLang="en-US">
                <a:solidFill>
                  <a:srgbClr val="FF0000"/>
                </a:solidFill>
              </a:rPr>
              <a:t>引用是能自动间接引用的一种隐式指针</a:t>
            </a:r>
            <a:r>
              <a:rPr lang="zh-CN" altLang="en-US"/>
              <a:t>，不用使用运算符。</a:t>
            </a:r>
            <a:endParaRPr lang="zh-CN" altLang="en-US">
              <a:latin typeface="Arial" panose="020B0604020202020204" pitchFamily="34" charset="0"/>
            </a:endParaRPr>
          </a:p>
          <a:p>
            <a:pPr eaLnBrk="1" hangingPunct="1">
              <a:lnSpc>
                <a:spcPct val="120000"/>
              </a:lnSpc>
            </a:pPr>
            <a:r>
              <a:rPr lang="zh-CN" altLang="en-US">
                <a:latin typeface="Arial" panose="020B0604020202020204" pitchFamily="34" charset="0"/>
              </a:rPr>
              <a:t>引用的声明方法：</a:t>
            </a:r>
            <a:r>
              <a:rPr lang="zh-CN" altLang="en-US" sz="2200">
                <a:solidFill>
                  <a:srgbClr val="FF0000"/>
                </a:solidFill>
                <a:latin typeface="Arial" panose="020B0604020202020204" pitchFamily="34" charset="0"/>
              </a:rPr>
              <a:t>类型标识符    </a:t>
            </a:r>
            <a:r>
              <a:rPr lang="en-US" altLang="zh-CN" sz="2200">
                <a:solidFill>
                  <a:srgbClr val="FF0000"/>
                </a:solidFill>
                <a:latin typeface="Arial" panose="020B0604020202020204" pitchFamily="34" charset="0"/>
              </a:rPr>
              <a:t>&amp;</a:t>
            </a:r>
            <a:r>
              <a:rPr lang="zh-CN" altLang="en-US" sz="2200">
                <a:solidFill>
                  <a:srgbClr val="FF0000"/>
                </a:solidFill>
                <a:latin typeface="Arial" panose="020B0604020202020204" pitchFamily="34" charset="0"/>
              </a:rPr>
              <a:t>引用名</a:t>
            </a:r>
            <a:r>
              <a:rPr lang="en-US" altLang="zh-CN" sz="2200">
                <a:solidFill>
                  <a:srgbClr val="FF0000"/>
                </a:solidFill>
                <a:latin typeface="Arial" panose="020B0604020202020204" pitchFamily="34" charset="0"/>
              </a:rPr>
              <a:t>=</a:t>
            </a:r>
            <a:r>
              <a:rPr lang="zh-CN" altLang="en-US" sz="2200">
                <a:solidFill>
                  <a:srgbClr val="FF0000"/>
                </a:solidFill>
                <a:latin typeface="Arial" panose="020B0604020202020204" pitchFamily="34" charset="0"/>
              </a:rPr>
              <a:t>目标变量名；</a:t>
            </a:r>
          </a:p>
          <a:p>
            <a:pPr eaLnBrk="1" hangingPunct="1">
              <a:lnSpc>
                <a:spcPct val="120000"/>
              </a:lnSpc>
            </a:pPr>
            <a:r>
              <a:rPr lang="zh-CN" altLang="en-US">
                <a:latin typeface="Arial" panose="020B0604020202020204" pitchFamily="34" charset="0"/>
              </a:rPr>
              <a:t>如：</a:t>
            </a:r>
            <a:r>
              <a:rPr lang="en-US" altLang="zh-CN" sz="2200">
                <a:latin typeface="Arial" panose="020B0604020202020204" pitchFamily="34" charset="0"/>
              </a:rPr>
              <a:t>int a; </a:t>
            </a:r>
          </a:p>
          <a:p>
            <a:pPr eaLnBrk="1" hangingPunct="1">
              <a:lnSpc>
                <a:spcPct val="120000"/>
              </a:lnSpc>
            </a:pPr>
            <a:r>
              <a:rPr lang="en-US" altLang="zh-CN" sz="2200">
                <a:latin typeface="Arial" panose="020B0604020202020204" pitchFamily="34" charset="0"/>
              </a:rPr>
              <a:t>       </a:t>
            </a:r>
            <a:r>
              <a:rPr lang="en-US" altLang="zh-CN" sz="2200">
                <a:solidFill>
                  <a:srgbClr val="FF0000"/>
                </a:solidFill>
                <a:latin typeface="Arial" panose="020B0604020202020204" pitchFamily="34" charset="0"/>
              </a:rPr>
              <a:t>int &amp;ra=a;   </a:t>
            </a:r>
            <a:r>
              <a:rPr lang="en-US" altLang="zh-CN" sz="2200">
                <a:latin typeface="Arial" panose="020B0604020202020204" pitchFamily="34" charset="0"/>
              </a:rPr>
              <a:t>//</a:t>
            </a:r>
            <a:r>
              <a:rPr lang="zh-CN" altLang="en-US" sz="2200">
                <a:latin typeface="Arial" panose="020B0604020202020204" pitchFamily="34" charset="0"/>
              </a:rPr>
              <a:t>定义引用</a:t>
            </a:r>
            <a:r>
              <a:rPr lang="en-US" altLang="zh-CN" sz="2200">
                <a:latin typeface="Arial" panose="020B0604020202020204" pitchFamily="34" charset="0"/>
              </a:rPr>
              <a:t>ra,</a:t>
            </a:r>
            <a:r>
              <a:rPr lang="zh-CN" altLang="en-US" sz="2200">
                <a:latin typeface="Arial" panose="020B0604020202020204" pitchFamily="34" charset="0"/>
              </a:rPr>
              <a:t>它是变量</a:t>
            </a:r>
            <a:r>
              <a:rPr lang="en-US" altLang="zh-CN" sz="2200">
                <a:latin typeface="Arial" panose="020B0604020202020204" pitchFamily="34" charset="0"/>
              </a:rPr>
              <a:t>a</a:t>
            </a:r>
            <a:r>
              <a:rPr lang="zh-CN" altLang="en-US" sz="2200">
                <a:latin typeface="Arial" panose="020B0604020202020204" pitchFamily="34" charset="0"/>
              </a:rPr>
              <a:t>的引用，即别名</a:t>
            </a:r>
          </a:p>
          <a:p>
            <a:pPr eaLnBrk="1" hangingPunct="1">
              <a:lnSpc>
                <a:spcPct val="120000"/>
              </a:lnSpc>
            </a:pPr>
            <a:r>
              <a:rPr lang="zh-CN" altLang="en-US">
                <a:latin typeface="Arial" panose="020B0604020202020204" pitchFamily="34" charset="0"/>
              </a:rPr>
              <a:t>说明：</a:t>
            </a:r>
          </a:p>
          <a:p>
            <a:pPr eaLnBrk="1" hangingPunct="1">
              <a:lnSpc>
                <a:spcPct val="120000"/>
              </a:lnSpc>
            </a:pPr>
            <a:r>
              <a:rPr lang="zh-CN" altLang="en-US">
                <a:latin typeface="Arial" panose="020B0604020202020204" pitchFamily="34" charset="0"/>
              </a:rPr>
              <a:t>（</a:t>
            </a:r>
            <a:r>
              <a:rPr lang="en-US" altLang="zh-CN">
                <a:latin typeface="Arial" panose="020B0604020202020204" pitchFamily="34" charset="0"/>
              </a:rPr>
              <a:t>1</a:t>
            </a:r>
            <a:r>
              <a:rPr lang="zh-CN" altLang="en-US">
                <a:latin typeface="Arial" panose="020B0604020202020204" pitchFamily="34" charset="0"/>
              </a:rPr>
              <a:t>）</a:t>
            </a:r>
            <a:r>
              <a:rPr lang="en-US" altLang="zh-CN">
                <a:solidFill>
                  <a:srgbClr val="FF0000"/>
                </a:solidFill>
                <a:latin typeface="Arial" panose="020B0604020202020204" pitchFamily="34" charset="0"/>
              </a:rPr>
              <a:t>&amp;</a:t>
            </a:r>
            <a:r>
              <a:rPr lang="zh-CN" altLang="en-US">
                <a:latin typeface="Arial" panose="020B0604020202020204" pitchFamily="34" charset="0"/>
              </a:rPr>
              <a:t>在此不是求地址运算，而是起标识作用。</a:t>
            </a:r>
          </a:p>
          <a:p>
            <a:pPr eaLnBrk="1" hangingPunct="1">
              <a:lnSpc>
                <a:spcPct val="120000"/>
              </a:lnSpc>
            </a:pPr>
            <a:r>
              <a:rPr lang="zh-CN" altLang="en-US">
                <a:latin typeface="Arial" panose="020B0604020202020204" pitchFamily="34" charset="0"/>
              </a:rPr>
              <a:t>（</a:t>
            </a:r>
            <a:r>
              <a:rPr lang="en-US" altLang="zh-CN">
                <a:latin typeface="Arial" panose="020B0604020202020204" pitchFamily="34" charset="0"/>
              </a:rPr>
              <a:t>2</a:t>
            </a:r>
            <a:r>
              <a:rPr lang="zh-CN" altLang="en-US">
                <a:latin typeface="Arial" panose="020B0604020202020204" pitchFamily="34" charset="0"/>
              </a:rPr>
              <a:t>）</a:t>
            </a:r>
            <a:r>
              <a:rPr lang="zh-CN" altLang="en-US">
                <a:solidFill>
                  <a:srgbClr val="FF0000"/>
                </a:solidFill>
                <a:latin typeface="Arial" panose="020B0604020202020204" pitchFamily="34" charset="0"/>
              </a:rPr>
              <a:t>类型</a:t>
            </a:r>
            <a:r>
              <a:rPr lang="zh-CN" altLang="en-US">
                <a:latin typeface="Arial" panose="020B0604020202020204" pitchFamily="34" charset="0"/>
              </a:rPr>
              <a:t>标识符是指目标变量的类型。</a:t>
            </a:r>
          </a:p>
          <a:p>
            <a:pPr eaLnBrk="1" hangingPunct="1">
              <a:lnSpc>
                <a:spcPct val="120000"/>
              </a:lnSpc>
            </a:pPr>
            <a:r>
              <a:rPr lang="zh-CN" altLang="en-US">
                <a:latin typeface="Arial" panose="020B0604020202020204" pitchFamily="34" charset="0"/>
              </a:rPr>
              <a:t>（</a:t>
            </a:r>
            <a:r>
              <a:rPr lang="en-US" altLang="zh-CN">
                <a:latin typeface="Arial" panose="020B0604020202020204" pitchFamily="34" charset="0"/>
              </a:rPr>
              <a:t>3</a:t>
            </a:r>
            <a:r>
              <a:rPr lang="zh-CN" altLang="en-US">
                <a:latin typeface="Arial" panose="020B0604020202020204" pitchFamily="34" charset="0"/>
              </a:rPr>
              <a:t>）声明引用时，必须同时对其进行</a:t>
            </a:r>
            <a:r>
              <a:rPr lang="zh-CN" altLang="en-US">
                <a:solidFill>
                  <a:srgbClr val="FF0000"/>
                </a:solidFill>
                <a:latin typeface="Arial" panose="020B0604020202020204" pitchFamily="34" charset="0"/>
              </a:rPr>
              <a:t>初始化</a:t>
            </a:r>
            <a:r>
              <a:rPr lang="zh-CN" altLang="en-US">
                <a:latin typeface="Arial" panose="020B0604020202020204" pitchFamily="34" charset="0"/>
              </a:rPr>
              <a:t>。</a:t>
            </a:r>
          </a:p>
          <a:p>
            <a:pPr eaLnBrk="1" hangingPunct="1">
              <a:lnSpc>
                <a:spcPct val="120000"/>
              </a:lnSpc>
            </a:pPr>
            <a:r>
              <a:rPr lang="zh-CN" altLang="en-US" sz="2300">
                <a:latin typeface="宋体" panose="02010600030101010101" pitchFamily="2" charset="-122"/>
              </a:rPr>
              <a:t>（</a:t>
            </a:r>
            <a:r>
              <a:rPr lang="en-US" altLang="zh-CN" sz="2300">
                <a:latin typeface="宋体" panose="02010600030101010101" pitchFamily="2" charset="-122"/>
              </a:rPr>
              <a:t>4</a:t>
            </a:r>
            <a:r>
              <a:rPr lang="zh-CN" altLang="en-US" sz="2300">
                <a:latin typeface="宋体" panose="02010600030101010101" pitchFamily="2" charset="-122"/>
              </a:rPr>
              <a:t>）引用声明完毕后，相当于目标变量名有</a:t>
            </a:r>
            <a:r>
              <a:rPr lang="zh-CN" altLang="en-US" sz="2300">
                <a:solidFill>
                  <a:srgbClr val="FF0000"/>
                </a:solidFill>
                <a:latin typeface="宋体" panose="02010600030101010101" pitchFamily="2" charset="-122"/>
              </a:rPr>
              <a:t>两个名称</a:t>
            </a:r>
            <a:r>
              <a:rPr lang="zh-CN" altLang="en-US" sz="2300">
                <a:latin typeface="宋体" panose="02010600030101010101" pitchFamily="2" charset="-122"/>
              </a:rPr>
              <a:t>。</a:t>
            </a:r>
          </a:p>
          <a:p>
            <a:pPr eaLnBrk="1" hangingPunct="1">
              <a:lnSpc>
                <a:spcPct val="120000"/>
              </a:lnSpc>
            </a:pPr>
            <a:r>
              <a:rPr lang="zh-CN" altLang="en-US" sz="2300">
                <a:latin typeface="宋体" panose="02010600030101010101" pitchFamily="2" charset="-122"/>
              </a:rPr>
              <a:t>（</a:t>
            </a:r>
            <a:r>
              <a:rPr lang="en-US" altLang="zh-CN" sz="2300">
                <a:latin typeface="宋体" panose="02010600030101010101" pitchFamily="2" charset="-122"/>
              </a:rPr>
              <a:t>5</a:t>
            </a:r>
            <a:r>
              <a:rPr lang="zh-CN" altLang="en-US" sz="2300">
                <a:latin typeface="宋体" panose="02010600030101010101" pitchFamily="2" charset="-122"/>
              </a:rPr>
              <a:t>）声明一个引用，不是新定义了一个变量，系统</a:t>
            </a:r>
            <a:r>
              <a:rPr lang="zh-CN" altLang="en-US" sz="2300">
                <a:solidFill>
                  <a:srgbClr val="FF0000"/>
                </a:solidFill>
                <a:latin typeface="宋体" panose="02010600030101010101" pitchFamily="2" charset="-122"/>
              </a:rPr>
              <a:t>并不给引用分配存储单元</a:t>
            </a:r>
            <a:r>
              <a:rPr lang="zh-CN" altLang="en-US" sz="2300">
                <a:solidFill>
                  <a:schemeClr val="accent2"/>
                </a:solidFill>
                <a:latin typeface="宋体" panose="02010600030101010101" pitchFamily="2" charset="-122"/>
              </a:rPr>
              <a:t>。</a:t>
            </a:r>
            <a:endParaRPr lang="zh-CN" altLang="en-US">
              <a:latin typeface="Arial" panose="020B0604020202020204" pitchFamily="34" charset="0"/>
            </a:endParaRPr>
          </a:p>
        </p:txBody>
      </p:sp>
      <p:sp>
        <p:nvSpPr>
          <p:cNvPr id="105475" name="Rectangle 3"/>
          <p:cNvSpPr>
            <a:spLocks noChangeArrowheads="1"/>
          </p:cNvSpPr>
          <p:nvPr/>
        </p:nvSpPr>
        <p:spPr bwMode="auto">
          <a:xfrm>
            <a:off x="827088" y="0"/>
            <a:ext cx="7848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b="1">
                <a:solidFill>
                  <a:srgbClr val="FF0000"/>
                </a:solidFill>
                <a:latin typeface="宋体" panose="02010600030101010101" pitchFamily="2" charset="-122"/>
              </a:rPr>
              <a:t>15.  </a:t>
            </a:r>
            <a:r>
              <a:rPr kumimoji="1" lang="zh-CN" altLang="en-US" sz="3200" b="1">
                <a:solidFill>
                  <a:srgbClr val="FF0000"/>
                </a:solidFill>
                <a:latin typeface="宋体" panose="02010600030101010101" pitchFamily="2" charset="-122"/>
              </a:rPr>
              <a:t>引用  </a:t>
            </a:r>
            <a:r>
              <a:rPr kumimoji="1" lang="en-US" altLang="zh-CN" sz="3200" b="1">
                <a:solidFill>
                  <a:srgbClr val="FF0000"/>
                </a:solidFill>
                <a:latin typeface="宋体" panose="02010600030101010101" pitchFamily="2" charset="-122"/>
              </a:rPr>
              <a:t>&amp;</a:t>
            </a:r>
            <a:endParaRPr kumimoji="1" lang="zh-CN" altLang="en-US" sz="3200" b="1">
              <a:solidFill>
                <a:srgbClr val="FF000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11188" y="228600"/>
            <a:ext cx="7847012" cy="604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3600" kern="0" dirty="0" smtClean="0"/>
              <a:t>例</a:t>
            </a:r>
            <a:r>
              <a:rPr lang="en-US" altLang="zh-CN" sz="3600" kern="0" dirty="0" smtClean="0"/>
              <a:t>1.15  </a:t>
            </a:r>
            <a:r>
              <a:rPr lang="zh-CN" altLang="en-US" sz="3600" kern="0" dirty="0" smtClean="0"/>
              <a:t>引用的使用</a:t>
            </a:r>
            <a:endParaRPr lang="zh-CN" altLang="en-US" sz="3600" kern="0" dirty="0"/>
          </a:p>
        </p:txBody>
      </p:sp>
      <p:sp>
        <p:nvSpPr>
          <p:cNvPr id="3" name="Rectangle 3"/>
          <p:cNvSpPr txBox="1">
            <a:spLocks noChangeArrowheads="1"/>
          </p:cNvSpPr>
          <p:nvPr/>
        </p:nvSpPr>
        <p:spPr bwMode="auto">
          <a:xfrm>
            <a:off x="381000" y="990600"/>
            <a:ext cx="5991225" cy="533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a:buFont typeface="Wingdings" pitchFamily="2" charset="2"/>
              <a:buNone/>
              <a:defRPr/>
            </a:pPr>
            <a:r>
              <a:rPr lang="en-US" altLang="zh-CN" sz="2400" b="0" kern="0" dirty="0" smtClean="0"/>
              <a:t>#include &lt;</a:t>
            </a:r>
            <a:r>
              <a:rPr lang="en-US" altLang="zh-CN" sz="2400" b="0" kern="0" dirty="0" err="1" smtClean="0"/>
              <a:t>iostream.h</a:t>
            </a:r>
            <a:r>
              <a:rPr lang="en-US" altLang="zh-CN" sz="2400" b="0" kern="0" dirty="0" smtClean="0"/>
              <a:t>&gt;</a:t>
            </a:r>
          </a:p>
          <a:p>
            <a:pPr>
              <a:buFont typeface="Wingdings" pitchFamily="2" charset="2"/>
              <a:buNone/>
              <a:defRPr/>
            </a:pPr>
            <a:r>
              <a:rPr lang="en-US" altLang="zh-CN" sz="2400" b="0" kern="0" dirty="0" smtClean="0"/>
              <a:t>void main()</a:t>
            </a:r>
          </a:p>
          <a:p>
            <a:pPr>
              <a:buFont typeface="Wingdings" pitchFamily="2" charset="2"/>
              <a:buNone/>
              <a:defRPr/>
            </a:pPr>
            <a:r>
              <a:rPr lang="en-US" altLang="zh-CN" sz="2400" b="0" kern="0" dirty="0" smtClean="0"/>
              <a:t>{ </a:t>
            </a:r>
          </a:p>
          <a:p>
            <a:pPr>
              <a:buFont typeface="Wingdings" pitchFamily="2" charset="2"/>
              <a:buNone/>
              <a:defRPr/>
            </a:pPr>
            <a:r>
              <a:rPr lang="en-US" altLang="zh-CN" sz="2400" b="0" kern="0" dirty="0" smtClean="0"/>
              <a:t>    </a:t>
            </a:r>
            <a:r>
              <a:rPr lang="en-US" altLang="zh-CN" sz="2400" b="0" kern="0" dirty="0" err="1" smtClean="0"/>
              <a:t>int</a:t>
            </a:r>
            <a:r>
              <a:rPr lang="en-US" altLang="zh-CN" sz="2400" b="0" kern="0" dirty="0" smtClean="0"/>
              <a:t> </a:t>
            </a:r>
            <a:r>
              <a:rPr lang="en-US" altLang="zh-CN" sz="2400" b="0" kern="0" dirty="0" err="1" smtClean="0"/>
              <a:t>i</a:t>
            </a:r>
            <a:r>
              <a:rPr lang="en-US" altLang="zh-CN" sz="2400" b="0" kern="0" dirty="0" smtClean="0"/>
              <a:t>;</a:t>
            </a:r>
          </a:p>
          <a:p>
            <a:pPr>
              <a:buFont typeface="Wingdings" pitchFamily="2" charset="2"/>
              <a:buNone/>
              <a:defRPr/>
            </a:pPr>
            <a:r>
              <a:rPr lang="en-US" altLang="zh-CN" sz="2400" b="0" kern="0" dirty="0" smtClean="0"/>
              <a:t>    </a:t>
            </a:r>
            <a:r>
              <a:rPr lang="en-US" altLang="zh-CN" sz="2400" b="0" kern="0" dirty="0" err="1" smtClean="0"/>
              <a:t>int</a:t>
            </a:r>
            <a:r>
              <a:rPr lang="en-US" altLang="zh-CN" sz="2400" b="0" kern="0" dirty="0" smtClean="0"/>
              <a:t> &amp;j=</a:t>
            </a:r>
            <a:r>
              <a:rPr lang="en-US" altLang="zh-CN" sz="2400" b="0" kern="0" dirty="0" err="1" smtClean="0"/>
              <a:t>i</a:t>
            </a:r>
            <a:r>
              <a:rPr lang="en-US" altLang="zh-CN" sz="2400" b="0" kern="0" dirty="0" smtClean="0"/>
              <a:t>;</a:t>
            </a:r>
          </a:p>
          <a:p>
            <a:pPr>
              <a:buFont typeface="Wingdings" pitchFamily="2" charset="2"/>
              <a:buNone/>
              <a:defRPr/>
            </a:pPr>
            <a:r>
              <a:rPr lang="en-US" altLang="zh-CN" sz="2400" b="0" kern="0" dirty="0" smtClean="0"/>
              <a:t>    </a:t>
            </a:r>
            <a:r>
              <a:rPr lang="en-US" altLang="zh-CN" sz="2400" b="0" kern="0" dirty="0" err="1" smtClean="0"/>
              <a:t>i</a:t>
            </a:r>
            <a:r>
              <a:rPr lang="en-US" altLang="zh-CN" sz="2400" b="0" kern="0" dirty="0" smtClean="0"/>
              <a:t>=30;</a:t>
            </a:r>
          </a:p>
          <a:p>
            <a:pPr>
              <a:buFont typeface="Wingdings" pitchFamily="2" charset="2"/>
              <a:buNone/>
              <a:defRPr/>
            </a:pPr>
            <a:r>
              <a:rPr lang="en-US" altLang="zh-CN" sz="2400" b="0" kern="0" dirty="0" smtClean="0"/>
              <a:t>    </a:t>
            </a:r>
            <a:r>
              <a:rPr lang="en-US" altLang="zh-CN" sz="2400" b="0" kern="0" dirty="0" err="1" smtClean="0"/>
              <a:t>cout</a:t>
            </a:r>
            <a:r>
              <a:rPr lang="en-US" altLang="zh-CN" sz="2400" b="0" kern="0" dirty="0" smtClean="0"/>
              <a:t>&lt;&lt;"</a:t>
            </a:r>
            <a:r>
              <a:rPr lang="en-US" altLang="zh-CN" sz="2400" b="0" kern="0" dirty="0" err="1" smtClean="0"/>
              <a:t>i</a:t>
            </a:r>
            <a:r>
              <a:rPr lang="en-US" altLang="zh-CN" sz="2400" b="0" kern="0" dirty="0" smtClean="0"/>
              <a:t>="&lt;&lt;</a:t>
            </a:r>
            <a:r>
              <a:rPr lang="en-US" altLang="zh-CN" sz="2400" b="0" kern="0" dirty="0" err="1" smtClean="0"/>
              <a:t>i</a:t>
            </a:r>
            <a:r>
              <a:rPr lang="en-US" altLang="zh-CN" sz="2400" b="0" kern="0" dirty="0" smtClean="0"/>
              <a:t>&lt;&lt;"j="&lt;&lt;j&lt;&lt;"\n";</a:t>
            </a:r>
          </a:p>
          <a:p>
            <a:pPr>
              <a:buFont typeface="Wingdings" pitchFamily="2" charset="2"/>
              <a:buNone/>
              <a:defRPr/>
            </a:pPr>
            <a:r>
              <a:rPr lang="en-US" altLang="zh-CN" sz="2400" b="0" kern="0" dirty="0" smtClean="0"/>
              <a:t>    j=80;</a:t>
            </a:r>
          </a:p>
          <a:p>
            <a:pPr>
              <a:buFont typeface="Wingdings" pitchFamily="2" charset="2"/>
              <a:buNone/>
              <a:defRPr/>
            </a:pPr>
            <a:r>
              <a:rPr lang="en-US" altLang="zh-CN" sz="2400" b="0" kern="0" dirty="0" smtClean="0"/>
              <a:t>    </a:t>
            </a:r>
            <a:r>
              <a:rPr lang="en-US" altLang="zh-CN" sz="2400" b="0" kern="0" dirty="0" err="1" smtClean="0"/>
              <a:t>cout</a:t>
            </a:r>
            <a:r>
              <a:rPr lang="en-US" altLang="zh-CN" sz="2400" b="0" kern="0" dirty="0" smtClean="0"/>
              <a:t>&lt;&lt;"</a:t>
            </a:r>
            <a:r>
              <a:rPr lang="en-US" altLang="zh-CN" sz="2400" b="0" kern="0" dirty="0" err="1" smtClean="0"/>
              <a:t>i</a:t>
            </a:r>
            <a:r>
              <a:rPr lang="en-US" altLang="zh-CN" sz="2400" b="0" kern="0" dirty="0" smtClean="0"/>
              <a:t>="&lt;&lt;</a:t>
            </a:r>
            <a:r>
              <a:rPr lang="en-US" altLang="zh-CN" sz="2400" b="0" kern="0" dirty="0" err="1" smtClean="0"/>
              <a:t>i</a:t>
            </a:r>
            <a:r>
              <a:rPr lang="en-US" altLang="zh-CN" sz="2400" b="0" kern="0" dirty="0" smtClean="0"/>
              <a:t>&lt;&lt;"j="&lt;&lt;j&lt;&lt;"\n";</a:t>
            </a:r>
          </a:p>
          <a:p>
            <a:pPr>
              <a:buFont typeface="Wingdings" pitchFamily="2" charset="2"/>
              <a:buNone/>
              <a:defRPr/>
            </a:pPr>
            <a:r>
              <a:rPr lang="en-US" altLang="zh-CN" sz="2400" b="0" kern="0" dirty="0" smtClean="0"/>
              <a:t>    </a:t>
            </a:r>
            <a:r>
              <a:rPr lang="en-US" altLang="zh-CN" sz="2400" b="0" kern="0" dirty="0" err="1" smtClean="0"/>
              <a:t>cout</a:t>
            </a:r>
            <a:r>
              <a:rPr lang="en-US" altLang="zh-CN" sz="2400" b="0" kern="0" dirty="0" smtClean="0"/>
              <a:t>&lt;&lt;"Address of </a:t>
            </a:r>
            <a:r>
              <a:rPr lang="en-US" altLang="zh-CN" sz="2400" b="0" kern="0" dirty="0" err="1" smtClean="0"/>
              <a:t>i</a:t>
            </a:r>
            <a:r>
              <a:rPr lang="en-US" altLang="zh-CN" sz="2400" b="0" kern="0" dirty="0" smtClean="0"/>
              <a:t>"&lt;&lt;</a:t>
            </a:r>
            <a:r>
              <a:rPr lang="en-US" altLang="zh-CN" sz="2400" b="0" kern="0" dirty="0" smtClean="0">
                <a:solidFill>
                  <a:srgbClr val="FF0000"/>
                </a:solidFill>
              </a:rPr>
              <a:t>&amp;</a:t>
            </a:r>
            <a:r>
              <a:rPr lang="en-US" altLang="zh-CN" sz="2400" b="0" kern="0" dirty="0" err="1" smtClean="0">
                <a:solidFill>
                  <a:srgbClr val="FF0000"/>
                </a:solidFill>
              </a:rPr>
              <a:t>i</a:t>
            </a:r>
            <a:r>
              <a:rPr lang="en-US" altLang="zh-CN" sz="2400" b="0" kern="0" dirty="0" smtClean="0"/>
              <a:t>&lt;&lt;"\n";</a:t>
            </a:r>
          </a:p>
          <a:p>
            <a:pPr>
              <a:buFont typeface="Wingdings" pitchFamily="2" charset="2"/>
              <a:buNone/>
              <a:defRPr/>
            </a:pPr>
            <a:r>
              <a:rPr lang="en-US" altLang="zh-CN" sz="2400" b="0" kern="0" dirty="0" smtClean="0"/>
              <a:t>    </a:t>
            </a:r>
            <a:r>
              <a:rPr lang="en-US" altLang="zh-CN" sz="2400" b="0" kern="0" dirty="0" err="1" smtClean="0"/>
              <a:t>cout</a:t>
            </a:r>
            <a:r>
              <a:rPr lang="en-US" altLang="zh-CN" sz="2400" b="0" kern="0" dirty="0" smtClean="0"/>
              <a:t> &lt;&lt;"Address of j"&lt;&lt;</a:t>
            </a:r>
            <a:r>
              <a:rPr lang="en-US" altLang="zh-CN" sz="2400" b="0" kern="0" dirty="0" smtClean="0">
                <a:solidFill>
                  <a:srgbClr val="FF0000"/>
                </a:solidFill>
              </a:rPr>
              <a:t>&amp;j</a:t>
            </a:r>
            <a:r>
              <a:rPr lang="en-US" altLang="zh-CN" sz="2400" b="0" kern="0" dirty="0" smtClean="0"/>
              <a:t>&lt;&lt;"\n";</a:t>
            </a:r>
          </a:p>
          <a:p>
            <a:pPr>
              <a:buFont typeface="Wingdings" pitchFamily="2" charset="2"/>
              <a:buNone/>
              <a:defRPr/>
            </a:pPr>
            <a:r>
              <a:rPr lang="en-US" altLang="zh-CN" sz="2400" b="0" kern="0" dirty="0" smtClean="0"/>
              <a:t>}</a:t>
            </a:r>
            <a:endParaRPr lang="en-US" altLang="zh-CN" sz="2400" b="0" kern="0" dirty="0"/>
          </a:p>
        </p:txBody>
      </p:sp>
      <p:sp>
        <p:nvSpPr>
          <p:cNvPr id="106500" name="Text Box 5"/>
          <p:cNvSpPr txBox="1">
            <a:spLocks noChangeArrowheads="1"/>
          </p:cNvSpPr>
          <p:nvPr/>
        </p:nvSpPr>
        <p:spPr bwMode="auto">
          <a:xfrm>
            <a:off x="5292725" y="3357563"/>
            <a:ext cx="3673475" cy="335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 typeface="宋体" panose="02010600030101010101" pitchFamily="2" charset="-122"/>
              <a:buNone/>
            </a:pPr>
            <a:r>
              <a:rPr lang="zh-CN" altLang="en-US" sz="2300" b="1">
                <a:latin typeface="宋体" panose="02010600030101010101" pitchFamily="2" charset="-122"/>
              </a:rPr>
              <a:t>结果：</a:t>
            </a:r>
          </a:p>
          <a:p>
            <a:pPr eaLnBrk="1" hangingPunct="1">
              <a:spcBef>
                <a:spcPct val="20000"/>
              </a:spcBef>
              <a:buFont typeface="宋体" panose="02010600030101010101" pitchFamily="2" charset="-122"/>
              <a:buNone/>
            </a:pPr>
            <a:r>
              <a:rPr lang="en-US" altLang="zh-CN" sz="2300" b="1">
                <a:latin typeface="宋体" panose="02010600030101010101" pitchFamily="2" charset="-122"/>
              </a:rPr>
              <a:t>i=30   j=30</a:t>
            </a:r>
          </a:p>
          <a:p>
            <a:pPr eaLnBrk="1" hangingPunct="1">
              <a:spcBef>
                <a:spcPct val="20000"/>
              </a:spcBef>
              <a:buFont typeface="宋体" panose="02010600030101010101" pitchFamily="2" charset="-122"/>
              <a:buNone/>
            </a:pPr>
            <a:endParaRPr lang="en-US" altLang="zh-CN" sz="2300" b="1">
              <a:latin typeface="宋体" panose="02010600030101010101" pitchFamily="2" charset="-122"/>
            </a:endParaRPr>
          </a:p>
          <a:p>
            <a:pPr eaLnBrk="1" hangingPunct="1">
              <a:spcBef>
                <a:spcPct val="20000"/>
              </a:spcBef>
              <a:buFont typeface="宋体" panose="02010600030101010101" pitchFamily="2" charset="-122"/>
              <a:buNone/>
            </a:pPr>
            <a:r>
              <a:rPr lang="en-US" altLang="zh-CN" sz="2300" b="1">
                <a:latin typeface="宋体" panose="02010600030101010101" pitchFamily="2" charset="-122"/>
              </a:rPr>
              <a:t>i=80   j=80</a:t>
            </a:r>
          </a:p>
          <a:p>
            <a:pPr eaLnBrk="1" hangingPunct="1">
              <a:spcBef>
                <a:spcPct val="20000"/>
              </a:spcBef>
              <a:buFont typeface="宋体" panose="02010600030101010101" pitchFamily="2" charset="-122"/>
              <a:buNone/>
            </a:pPr>
            <a:r>
              <a:rPr lang="en-US" altLang="zh-CN" sz="2300" b="1">
                <a:latin typeface="宋体" panose="02010600030101010101" pitchFamily="2" charset="-122"/>
              </a:rPr>
              <a:t>Address of oxfff4</a:t>
            </a:r>
          </a:p>
          <a:p>
            <a:pPr eaLnBrk="1" hangingPunct="1">
              <a:spcBef>
                <a:spcPct val="20000"/>
              </a:spcBef>
              <a:buFont typeface="宋体" panose="02010600030101010101" pitchFamily="2" charset="-122"/>
              <a:buNone/>
            </a:pPr>
            <a:r>
              <a:rPr lang="en-US" altLang="zh-CN" sz="2300" b="1">
                <a:latin typeface="宋体" panose="02010600030101010101" pitchFamily="2" charset="-122"/>
              </a:rPr>
              <a:t>Address of oxfff4</a:t>
            </a:r>
            <a:r>
              <a:rPr lang="en-US" altLang="zh-CN" sz="2300">
                <a:latin typeface="宋体" panose="02010600030101010101" pitchFamily="2" charset="-122"/>
              </a:rPr>
              <a:t> </a:t>
            </a:r>
          </a:p>
          <a:p>
            <a:pPr algn="ctr" eaLnBrk="1" hangingPunct="1">
              <a:spcBef>
                <a:spcPct val="50000"/>
              </a:spcBef>
            </a:pPr>
            <a:endParaRPr lang="en-US" altLang="zh-CN" sz="23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755650" y="228600"/>
            <a:ext cx="7702550" cy="604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3600" kern="0" dirty="0" smtClean="0"/>
              <a:t>例</a:t>
            </a:r>
            <a:r>
              <a:rPr lang="en-US" altLang="zh-CN" sz="3600" kern="0" dirty="0" smtClean="0"/>
              <a:t>1.16  </a:t>
            </a:r>
            <a:r>
              <a:rPr lang="zh-CN" altLang="en-US" sz="3600" kern="0" dirty="0" smtClean="0"/>
              <a:t>使用引用可以简化程序 </a:t>
            </a:r>
            <a:endParaRPr lang="zh-CN" altLang="en-US" sz="3600" kern="0" dirty="0"/>
          </a:p>
        </p:txBody>
      </p:sp>
      <p:sp>
        <p:nvSpPr>
          <p:cNvPr id="3" name="Rectangle 3"/>
          <p:cNvSpPr txBox="1">
            <a:spLocks noChangeArrowheads="1"/>
          </p:cNvSpPr>
          <p:nvPr/>
        </p:nvSpPr>
        <p:spPr bwMode="auto">
          <a:xfrm>
            <a:off x="250825" y="1022350"/>
            <a:ext cx="5327650" cy="533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a:lnSpc>
                <a:spcPct val="80000"/>
              </a:lnSpc>
              <a:buFont typeface="Wingdings" pitchFamily="2" charset="2"/>
              <a:buNone/>
              <a:defRPr/>
            </a:pPr>
            <a:r>
              <a:rPr lang="en-US" altLang="zh-CN" sz="2000" kern="0" dirty="0" smtClean="0"/>
              <a:t>    </a:t>
            </a:r>
            <a:r>
              <a:rPr lang="en-US" altLang="zh-CN" sz="2000" b="0" kern="0" dirty="0" smtClean="0"/>
              <a:t>#include&lt;</a:t>
            </a:r>
            <a:r>
              <a:rPr lang="en-US" altLang="zh-CN" sz="2000" b="0" kern="0" dirty="0" err="1" smtClean="0"/>
              <a:t>iostream.h</a:t>
            </a:r>
            <a:r>
              <a:rPr lang="en-US" altLang="zh-CN" sz="2000" b="0" kern="0" dirty="0" smtClean="0"/>
              <a:t>&gt;</a:t>
            </a:r>
          </a:p>
          <a:p>
            <a:pPr>
              <a:lnSpc>
                <a:spcPct val="80000"/>
              </a:lnSpc>
              <a:buFont typeface="Wingdings" pitchFamily="2" charset="2"/>
              <a:buNone/>
              <a:defRPr/>
            </a:pPr>
            <a:r>
              <a:rPr lang="en-US" altLang="zh-CN" sz="2000" b="0" kern="0" dirty="0" smtClean="0"/>
              <a:t>	main()</a:t>
            </a:r>
          </a:p>
          <a:p>
            <a:pPr>
              <a:lnSpc>
                <a:spcPct val="80000"/>
              </a:lnSpc>
              <a:buFont typeface="Wingdings" pitchFamily="2" charset="2"/>
              <a:buNone/>
              <a:defRPr/>
            </a:pPr>
            <a:r>
              <a:rPr lang="en-US" altLang="zh-CN" sz="2000" b="0" kern="0" dirty="0" smtClean="0"/>
              <a:t>	{</a:t>
            </a:r>
          </a:p>
          <a:p>
            <a:pPr>
              <a:lnSpc>
                <a:spcPct val="80000"/>
              </a:lnSpc>
              <a:buFont typeface="Wingdings" pitchFamily="2" charset="2"/>
              <a:buNone/>
              <a:defRPr/>
            </a:pPr>
            <a:r>
              <a:rPr lang="en-US" altLang="zh-CN" sz="2000" b="0" kern="0" dirty="0" smtClean="0"/>
              <a:t>	    </a:t>
            </a:r>
            <a:r>
              <a:rPr lang="en-US" altLang="zh-CN" sz="2000" b="0" kern="0" dirty="0" err="1" smtClean="0"/>
              <a:t>int</a:t>
            </a:r>
            <a:r>
              <a:rPr lang="en-US" altLang="zh-CN" sz="2000" b="0" kern="0" dirty="0" smtClean="0"/>
              <a:t> </a:t>
            </a:r>
            <a:r>
              <a:rPr lang="en-US" altLang="zh-CN" sz="2000" b="0" kern="0" dirty="0" err="1" smtClean="0"/>
              <a:t>i</a:t>
            </a:r>
            <a:r>
              <a:rPr lang="en-US" altLang="zh-CN" sz="2000" b="0" kern="0" dirty="0" smtClean="0"/>
              <a:t>=15;           	</a:t>
            </a:r>
          </a:p>
          <a:p>
            <a:pPr>
              <a:lnSpc>
                <a:spcPct val="80000"/>
              </a:lnSpc>
              <a:buFont typeface="Wingdings" pitchFamily="2" charset="2"/>
              <a:buNone/>
              <a:defRPr/>
            </a:pPr>
            <a:r>
              <a:rPr lang="en-US" altLang="zh-CN" sz="2000" b="0" kern="0" dirty="0" smtClean="0"/>
              <a:t>	    </a:t>
            </a:r>
            <a:r>
              <a:rPr lang="en-US" altLang="zh-CN" sz="2000" b="0" kern="0" dirty="0" err="1" smtClean="0"/>
              <a:t>int</a:t>
            </a:r>
            <a:r>
              <a:rPr lang="en-US" altLang="zh-CN" sz="2000" b="0" kern="0" dirty="0" smtClean="0"/>
              <a:t>* </a:t>
            </a:r>
            <a:r>
              <a:rPr lang="en-US" altLang="zh-CN" sz="2000" b="0" kern="0" dirty="0" err="1" smtClean="0"/>
              <a:t>iptr</a:t>
            </a:r>
            <a:r>
              <a:rPr lang="en-US" altLang="zh-CN" sz="2000" b="0" kern="0" dirty="0" smtClean="0"/>
              <a:t>=&amp;</a:t>
            </a:r>
            <a:r>
              <a:rPr lang="en-US" altLang="zh-CN" sz="2000" b="0" kern="0" dirty="0" err="1" smtClean="0"/>
              <a:t>i</a:t>
            </a:r>
            <a:r>
              <a:rPr lang="en-US" altLang="zh-CN" sz="2000" b="0" kern="0" dirty="0" smtClean="0"/>
              <a:t>;       	</a:t>
            </a:r>
          </a:p>
          <a:p>
            <a:pPr>
              <a:lnSpc>
                <a:spcPct val="80000"/>
              </a:lnSpc>
              <a:buFont typeface="Wingdings" pitchFamily="2" charset="2"/>
              <a:buNone/>
              <a:defRPr/>
            </a:pPr>
            <a:r>
              <a:rPr lang="en-US" altLang="zh-CN" sz="2000" b="0" kern="0" dirty="0" smtClean="0"/>
              <a:t>	    </a:t>
            </a:r>
            <a:r>
              <a:rPr lang="en-US" altLang="zh-CN" sz="2000" b="0" kern="0" dirty="0" err="1" smtClean="0"/>
              <a:t>int</a:t>
            </a:r>
            <a:r>
              <a:rPr lang="en-US" altLang="zh-CN" sz="2000" b="0" kern="0" dirty="0" smtClean="0"/>
              <a:t> &amp; </a:t>
            </a:r>
            <a:r>
              <a:rPr lang="en-US" altLang="zh-CN" sz="2000" b="0" kern="0" dirty="0" err="1" smtClean="0"/>
              <a:t>rptr</a:t>
            </a:r>
            <a:r>
              <a:rPr lang="en-US" altLang="zh-CN" sz="2000" b="0" kern="0" dirty="0" smtClean="0"/>
              <a:t>=</a:t>
            </a:r>
            <a:r>
              <a:rPr lang="en-US" altLang="zh-CN" sz="2000" b="0" kern="0" dirty="0" err="1" smtClean="0"/>
              <a:t>i</a:t>
            </a:r>
            <a:r>
              <a:rPr lang="en-US" altLang="zh-CN" sz="2000" b="0" kern="0" dirty="0" smtClean="0"/>
              <a:t>; </a:t>
            </a:r>
          </a:p>
          <a:p>
            <a:pPr>
              <a:lnSpc>
                <a:spcPct val="80000"/>
              </a:lnSpc>
              <a:buFont typeface="Wingdings" pitchFamily="2" charset="2"/>
              <a:buNone/>
              <a:defRPr/>
            </a:pPr>
            <a:r>
              <a:rPr lang="en-US" altLang="zh-CN" sz="2000" b="0" kern="0" dirty="0" smtClean="0"/>
              <a:t>	    </a:t>
            </a:r>
            <a:r>
              <a:rPr lang="en-US" altLang="zh-CN" sz="2000" b="0" kern="0" dirty="0" err="1" smtClean="0">
                <a:solidFill>
                  <a:srgbClr val="0000CC"/>
                </a:solidFill>
              </a:rPr>
              <a:t>cout</a:t>
            </a:r>
            <a:r>
              <a:rPr lang="en-US" altLang="zh-CN" sz="2000" b="0" kern="0" dirty="0" smtClean="0">
                <a:solidFill>
                  <a:srgbClr val="0000CC"/>
                </a:solidFill>
              </a:rPr>
              <a:t>&lt;&lt;" </a:t>
            </a:r>
            <a:r>
              <a:rPr lang="en-US" altLang="zh-CN" sz="2000" b="0" kern="0" dirty="0" err="1" smtClean="0">
                <a:solidFill>
                  <a:srgbClr val="0000CC"/>
                </a:solidFill>
              </a:rPr>
              <a:t>i</a:t>
            </a:r>
            <a:r>
              <a:rPr lang="en-US" altLang="zh-CN" sz="2000" b="0" kern="0" dirty="0" smtClean="0">
                <a:solidFill>
                  <a:srgbClr val="0000CC"/>
                </a:solidFill>
              </a:rPr>
              <a:t> is "&lt;&lt;</a:t>
            </a:r>
            <a:r>
              <a:rPr lang="en-US" altLang="zh-CN" sz="2000" b="0" kern="0" dirty="0" err="1" smtClean="0">
                <a:solidFill>
                  <a:srgbClr val="0000CC"/>
                </a:solidFill>
              </a:rPr>
              <a:t>i</a:t>
            </a:r>
            <a:r>
              <a:rPr lang="en-US" altLang="zh-CN" sz="2000" b="0" kern="0" dirty="0" smtClean="0">
                <a:solidFill>
                  <a:srgbClr val="0000CC"/>
                </a:solidFill>
              </a:rPr>
              <a:t>&lt;&lt;</a:t>
            </a:r>
            <a:r>
              <a:rPr lang="en-US" altLang="zh-CN" sz="2000" b="0" kern="0" dirty="0" err="1" smtClean="0">
                <a:solidFill>
                  <a:srgbClr val="0000CC"/>
                </a:solidFill>
              </a:rPr>
              <a:t>endl</a:t>
            </a:r>
            <a:r>
              <a:rPr lang="en-US" altLang="zh-CN" sz="2000" b="0" kern="0" dirty="0" smtClean="0">
                <a:solidFill>
                  <a:srgbClr val="0000CC"/>
                </a:solidFill>
              </a:rPr>
              <a:t>;</a:t>
            </a:r>
          </a:p>
          <a:p>
            <a:pPr>
              <a:lnSpc>
                <a:spcPct val="80000"/>
              </a:lnSpc>
              <a:buFont typeface="Wingdings" pitchFamily="2" charset="2"/>
              <a:buNone/>
              <a:defRPr/>
            </a:pPr>
            <a:r>
              <a:rPr lang="en-US" altLang="zh-CN" sz="2000" b="0" kern="0" dirty="0" smtClean="0"/>
              <a:t>	    </a:t>
            </a:r>
            <a:r>
              <a:rPr lang="en-US" altLang="zh-CN" sz="2000" b="0" kern="0" dirty="0" err="1" smtClean="0"/>
              <a:t>cout</a:t>
            </a:r>
            <a:r>
              <a:rPr lang="en-US" altLang="zh-CN" sz="2000" b="0" kern="0" dirty="0" smtClean="0"/>
              <a:t>&lt;&lt;" *</a:t>
            </a:r>
            <a:r>
              <a:rPr lang="en-US" altLang="zh-CN" sz="2000" b="0" kern="0" dirty="0" err="1" smtClean="0"/>
              <a:t>iptr</a:t>
            </a:r>
            <a:r>
              <a:rPr lang="en-US" altLang="zh-CN" sz="2000" b="0" kern="0" dirty="0" smtClean="0"/>
              <a:t> is "&lt;&lt;*</a:t>
            </a:r>
            <a:r>
              <a:rPr lang="en-US" altLang="zh-CN" sz="2000" b="0" kern="0" dirty="0" err="1" smtClean="0"/>
              <a:t>iptr</a:t>
            </a:r>
            <a:r>
              <a:rPr lang="en-US" altLang="zh-CN" sz="2000" b="0" kern="0" dirty="0" smtClean="0"/>
              <a:t>&lt;&lt;</a:t>
            </a:r>
            <a:r>
              <a:rPr lang="en-US" altLang="zh-CN" sz="2000" b="0" kern="0" dirty="0" err="1" smtClean="0"/>
              <a:t>endl</a:t>
            </a:r>
            <a:r>
              <a:rPr lang="en-US" altLang="zh-CN" sz="2000" b="0" kern="0" dirty="0" smtClean="0"/>
              <a:t>;</a:t>
            </a:r>
          </a:p>
          <a:p>
            <a:pPr>
              <a:lnSpc>
                <a:spcPct val="80000"/>
              </a:lnSpc>
              <a:buFont typeface="Wingdings" pitchFamily="2" charset="2"/>
              <a:buNone/>
              <a:defRPr/>
            </a:pPr>
            <a:r>
              <a:rPr lang="en-US" altLang="zh-CN" sz="2000" b="0" kern="0" dirty="0" smtClean="0"/>
              <a:t>	</a:t>
            </a:r>
            <a:r>
              <a:rPr lang="en-US" altLang="zh-CN" sz="2000" b="0" kern="0" dirty="0" smtClean="0">
                <a:solidFill>
                  <a:srgbClr val="FF0000"/>
                </a:solidFill>
              </a:rPr>
              <a:t>    </a:t>
            </a:r>
            <a:r>
              <a:rPr lang="en-US" altLang="zh-CN" sz="2000" b="0" kern="0" dirty="0" err="1" smtClean="0">
                <a:solidFill>
                  <a:srgbClr val="FF0000"/>
                </a:solidFill>
              </a:rPr>
              <a:t>cout</a:t>
            </a:r>
            <a:r>
              <a:rPr lang="en-US" altLang="zh-CN" sz="2000" b="0" kern="0" dirty="0" smtClean="0">
                <a:solidFill>
                  <a:srgbClr val="FF0000"/>
                </a:solidFill>
              </a:rPr>
              <a:t>&lt;&lt;" </a:t>
            </a:r>
            <a:r>
              <a:rPr lang="en-US" altLang="zh-CN" sz="2000" b="0" kern="0" dirty="0" err="1" smtClean="0">
                <a:solidFill>
                  <a:srgbClr val="FF0000"/>
                </a:solidFill>
              </a:rPr>
              <a:t>rptr</a:t>
            </a:r>
            <a:r>
              <a:rPr lang="en-US" altLang="zh-CN" sz="2000" b="0" kern="0" dirty="0" smtClean="0">
                <a:solidFill>
                  <a:srgbClr val="FF0000"/>
                </a:solidFill>
              </a:rPr>
              <a:t> is "&lt;&lt;</a:t>
            </a:r>
            <a:r>
              <a:rPr lang="en-US" altLang="zh-CN" sz="2000" b="0" kern="0" dirty="0" err="1" smtClean="0">
                <a:solidFill>
                  <a:srgbClr val="FF0000"/>
                </a:solidFill>
              </a:rPr>
              <a:t>rptr</a:t>
            </a:r>
            <a:r>
              <a:rPr lang="en-US" altLang="zh-CN" sz="2000" b="0" kern="0" dirty="0" smtClean="0">
                <a:solidFill>
                  <a:srgbClr val="FF0000"/>
                </a:solidFill>
              </a:rPr>
              <a:t>&lt;&lt;</a:t>
            </a:r>
            <a:r>
              <a:rPr lang="en-US" altLang="zh-CN" sz="2000" b="0" kern="0" dirty="0" err="1" smtClean="0">
                <a:solidFill>
                  <a:srgbClr val="FF0000"/>
                </a:solidFill>
              </a:rPr>
              <a:t>endl</a:t>
            </a:r>
            <a:r>
              <a:rPr lang="en-US" altLang="zh-CN" sz="2000" b="0" kern="0" dirty="0" smtClean="0">
                <a:solidFill>
                  <a:srgbClr val="FF0000"/>
                </a:solidFill>
              </a:rPr>
              <a:t>;</a:t>
            </a:r>
          </a:p>
          <a:p>
            <a:pPr>
              <a:lnSpc>
                <a:spcPct val="80000"/>
              </a:lnSpc>
              <a:buFont typeface="Wingdings" pitchFamily="2" charset="2"/>
              <a:buNone/>
              <a:defRPr/>
            </a:pPr>
            <a:r>
              <a:rPr lang="en-US" altLang="zh-CN" sz="2000" b="0" kern="0" dirty="0" smtClean="0"/>
              <a:t>	    </a:t>
            </a:r>
            <a:r>
              <a:rPr lang="en-US" altLang="zh-CN" sz="2000" b="0" kern="0" dirty="0" err="1" smtClean="0"/>
              <a:t>i</a:t>
            </a:r>
            <a:r>
              <a:rPr lang="en-US" altLang="zh-CN" sz="2000" b="0" kern="0" dirty="0" smtClean="0"/>
              <a:t>=29;</a:t>
            </a:r>
          </a:p>
          <a:p>
            <a:pPr>
              <a:lnSpc>
                <a:spcPct val="80000"/>
              </a:lnSpc>
              <a:buFont typeface="Wingdings" pitchFamily="2" charset="2"/>
              <a:buNone/>
              <a:defRPr/>
            </a:pPr>
            <a:r>
              <a:rPr lang="en-US" altLang="zh-CN" sz="2000" b="0" kern="0" dirty="0" smtClean="0"/>
              <a:t>	    </a:t>
            </a:r>
            <a:r>
              <a:rPr lang="en-US" altLang="zh-CN" sz="2000" b="0" kern="0" dirty="0" err="1" smtClean="0"/>
              <a:t>cout</a:t>
            </a:r>
            <a:r>
              <a:rPr lang="en-US" altLang="zh-CN" sz="2000" b="0" kern="0" dirty="0" smtClean="0"/>
              <a:t>&lt;&lt;" After changing </a:t>
            </a:r>
            <a:r>
              <a:rPr lang="en-US" altLang="zh-CN" sz="2000" b="0" kern="0" dirty="0" err="1" smtClean="0"/>
              <a:t>i</a:t>
            </a:r>
            <a:r>
              <a:rPr lang="en-US" altLang="zh-CN" sz="2000" b="0" kern="0" dirty="0" smtClean="0"/>
              <a:t> to 29</a:t>
            </a:r>
            <a:r>
              <a:rPr lang="zh-CN" altLang="en-US" sz="2000" b="0" kern="0" dirty="0" smtClean="0"/>
              <a:t>：</a:t>
            </a:r>
            <a:r>
              <a:rPr lang="en-US" altLang="zh-CN" sz="2000" b="0" kern="0" dirty="0" smtClean="0"/>
              <a:t>"&lt;&lt;</a:t>
            </a:r>
            <a:r>
              <a:rPr lang="en-US" altLang="zh-CN" sz="2000" b="0" kern="0" dirty="0" err="1" smtClean="0"/>
              <a:t>endl</a:t>
            </a:r>
            <a:r>
              <a:rPr lang="en-US" altLang="zh-CN" sz="2000" b="0" kern="0" dirty="0" smtClean="0"/>
              <a:t>;</a:t>
            </a:r>
          </a:p>
          <a:p>
            <a:pPr>
              <a:lnSpc>
                <a:spcPct val="80000"/>
              </a:lnSpc>
              <a:buFont typeface="Wingdings" pitchFamily="2" charset="2"/>
              <a:buNone/>
              <a:defRPr/>
            </a:pPr>
            <a:r>
              <a:rPr lang="en-US" altLang="zh-CN" sz="2000" b="0" kern="0" dirty="0" smtClean="0"/>
              <a:t>	</a:t>
            </a:r>
            <a:r>
              <a:rPr lang="en-US" altLang="zh-CN" sz="2000" b="0" kern="0" dirty="0" smtClean="0">
                <a:solidFill>
                  <a:srgbClr val="FF0000"/>
                </a:solidFill>
              </a:rPr>
              <a:t>    </a:t>
            </a:r>
            <a:r>
              <a:rPr lang="en-US" altLang="zh-CN" sz="2000" b="0" kern="0" dirty="0" err="1" smtClean="0">
                <a:solidFill>
                  <a:srgbClr val="FF0000"/>
                </a:solidFill>
              </a:rPr>
              <a:t>cout</a:t>
            </a:r>
            <a:r>
              <a:rPr lang="en-US" altLang="zh-CN" sz="2000" b="0" kern="0" dirty="0" smtClean="0">
                <a:solidFill>
                  <a:srgbClr val="FF0000"/>
                </a:solidFill>
              </a:rPr>
              <a:t>&lt;&lt;" </a:t>
            </a:r>
            <a:r>
              <a:rPr lang="en-US" altLang="zh-CN" sz="2000" b="0" kern="0" dirty="0" err="1" smtClean="0">
                <a:solidFill>
                  <a:srgbClr val="FF0000"/>
                </a:solidFill>
              </a:rPr>
              <a:t>i</a:t>
            </a:r>
            <a:r>
              <a:rPr lang="en-US" altLang="zh-CN" sz="2000" b="0" kern="0" dirty="0" smtClean="0">
                <a:solidFill>
                  <a:srgbClr val="FF0000"/>
                </a:solidFill>
              </a:rPr>
              <a:t> is "&lt;&lt;</a:t>
            </a:r>
            <a:r>
              <a:rPr lang="en-US" altLang="zh-CN" sz="2000" b="0" kern="0" dirty="0" err="1" smtClean="0">
                <a:solidFill>
                  <a:srgbClr val="FF0000"/>
                </a:solidFill>
              </a:rPr>
              <a:t>i</a:t>
            </a:r>
            <a:r>
              <a:rPr lang="en-US" altLang="zh-CN" sz="2000" b="0" kern="0" dirty="0" smtClean="0">
                <a:solidFill>
                  <a:srgbClr val="FF0000"/>
                </a:solidFill>
              </a:rPr>
              <a:t>&lt;&lt;</a:t>
            </a:r>
            <a:r>
              <a:rPr lang="en-US" altLang="zh-CN" sz="2000" b="0" kern="0" dirty="0" err="1" smtClean="0">
                <a:solidFill>
                  <a:srgbClr val="FF0000"/>
                </a:solidFill>
              </a:rPr>
              <a:t>endl</a:t>
            </a:r>
            <a:r>
              <a:rPr lang="en-US" altLang="zh-CN" sz="2000" b="0" kern="0" dirty="0" smtClean="0">
                <a:solidFill>
                  <a:srgbClr val="FF0000"/>
                </a:solidFill>
              </a:rPr>
              <a:t>;</a:t>
            </a:r>
          </a:p>
          <a:p>
            <a:pPr>
              <a:lnSpc>
                <a:spcPct val="80000"/>
              </a:lnSpc>
              <a:buFont typeface="Wingdings" pitchFamily="2" charset="2"/>
              <a:buNone/>
              <a:defRPr/>
            </a:pPr>
            <a:r>
              <a:rPr lang="en-US" altLang="zh-CN" sz="2000" b="0" kern="0" dirty="0" smtClean="0"/>
              <a:t>	    </a:t>
            </a:r>
            <a:r>
              <a:rPr lang="en-US" altLang="zh-CN" sz="2000" b="0" kern="0" dirty="0" err="1" smtClean="0"/>
              <a:t>cout</a:t>
            </a:r>
            <a:r>
              <a:rPr lang="en-US" altLang="zh-CN" sz="2000" b="0" kern="0" dirty="0" smtClean="0"/>
              <a:t>&lt;&lt;" *</a:t>
            </a:r>
            <a:r>
              <a:rPr lang="en-US" altLang="zh-CN" sz="2000" b="0" kern="0" dirty="0" err="1" smtClean="0"/>
              <a:t>iptr</a:t>
            </a:r>
            <a:r>
              <a:rPr lang="en-US" altLang="zh-CN" sz="2000" b="0" kern="0" dirty="0" smtClean="0"/>
              <a:t> is "&lt;&lt;*</a:t>
            </a:r>
            <a:r>
              <a:rPr lang="en-US" altLang="zh-CN" sz="2000" b="0" kern="0" dirty="0" err="1" smtClean="0"/>
              <a:t>iptr</a:t>
            </a:r>
            <a:r>
              <a:rPr lang="en-US" altLang="zh-CN" sz="2000" b="0" kern="0" dirty="0" smtClean="0"/>
              <a:t>&lt;&lt;</a:t>
            </a:r>
            <a:r>
              <a:rPr lang="en-US" altLang="zh-CN" sz="2000" b="0" kern="0" dirty="0" err="1" smtClean="0"/>
              <a:t>endl</a:t>
            </a:r>
            <a:r>
              <a:rPr lang="en-US" altLang="zh-CN" sz="2000" b="0" kern="0" dirty="0" smtClean="0"/>
              <a:t>;</a:t>
            </a:r>
          </a:p>
          <a:p>
            <a:pPr>
              <a:lnSpc>
                <a:spcPct val="80000"/>
              </a:lnSpc>
              <a:buFont typeface="Wingdings" pitchFamily="2" charset="2"/>
              <a:buNone/>
              <a:defRPr/>
            </a:pPr>
            <a:r>
              <a:rPr lang="en-US" altLang="zh-CN" sz="2000" b="0" kern="0" dirty="0" smtClean="0"/>
              <a:t>	    </a:t>
            </a:r>
            <a:r>
              <a:rPr lang="en-US" altLang="zh-CN" sz="2000" b="0" kern="0" dirty="0" err="1" smtClean="0">
                <a:solidFill>
                  <a:srgbClr val="FF0000"/>
                </a:solidFill>
              </a:rPr>
              <a:t>cout</a:t>
            </a:r>
            <a:r>
              <a:rPr lang="en-US" altLang="zh-CN" sz="2000" b="0" kern="0" dirty="0" smtClean="0">
                <a:solidFill>
                  <a:srgbClr val="FF0000"/>
                </a:solidFill>
              </a:rPr>
              <a:t>&lt;&lt;" </a:t>
            </a:r>
            <a:r>
              <a:rPr lang="en-US" altLang="zh-CN" sz="2000" b="0" kern="0" dirty="0" err="1" smtClean="0">
                <a:solidFill>
                  <a:srgbClr val="FF0000"/>
                </a:solidFill>
              </a:rPr>
              <a:t>rptr</a:t>
            </a:r>
            <a:r>
              <a:rPr lang="en-US" altLang="zh-CN" sz="2000" b="0" kern="0" dirty="0" smtClean="0">
                <a:solidFill>
                  <a:srgbClr val="FF0000"/>
                </a:solidFill>
              </a:rPr>
              <a:t> is "&lt;&lt;</a:t>
            </a:r>
            <a:r>
              <a:rPr lang="en-US" altLang="zh-CN" sz="2000" b="0" kern="0" dirty="0" err="1" smtClean="0">
                <a:solidFill>
                  <a:srgbClr val="FF0000"/>
                </a:solidFill>
              </a:rPr>
              <a:t>rptr</a:t>
            </a:r>
            <a:r>
              <a:rPr lang="en-US" altLang="zh-CN" sz="2000" b="0" kern="0" dirty="0" smtClean="0">
                <a:solidFill>
                  <a:srgbClr val="FF0000"/>
                </a:solidFill>
              </a:rPr>
              <a:t>&lt;&lt;</a:t>
            </a:r>
            <a:r>
              <a:rPr lang="en-US" altLang="zh-CN" sz="2000" b="0" kern="0" dirty="0" err="1" smtClean="0">
                <a:solidFill>
                  <a:srgbClr val="FF0000"/>
                </a:solidFill>
              </a:rPr>
              <a:t>endl</a:t>
            </a:r>
            <a:r>
              <a:rPr lang="en-US" altLang="zh-CN" sz="2000" b="0" kern="0" dirty="0" smtClean="0">
                <a:solidFill>
                  <a:srgbClr val="FF0000"/>
                </a:solidFill>
              </a:rPr>
              <a:t>;</a:t>
            </a:r>
          </a:p>
          <a:p>
            <a:pPr>
              <a:lnSpc>
                <a:spcPct val="80000"/>
              </a:lnSpc>
              <a:buFont typeface="Wingdings" pitchFamily="2" charset="2"/>
              <a:buNone/>
              <a:defRPr/>
            </a:pPr>
            <a:r>
              <a:rPr lang="en-US" altLang="zh-CN" sz="2000" b="0" kern="0" dirty="0" smtClean="0"/>
              <a:t>	    return 0;</a:t>
            </a:r>
          </a:p>
          <a:p>
            <a:pPr>
              <a:lnSpc>
                <a:spcPct val="80000"/>
              </a:lnSpc>
              <a:buFont typeface="Wingdings" pitchFamily="2" charset="2"/>
              <a:buNone/>
              <a:defRPr/>
            </a:pPr>
            <a:r>
              <a:rPr lang="en-US" altLang="zh-CN" sz="2000" b="0" kern="0" dirty="0" smtClean="0"/>
              <a:t>	}</a:t>
            </a:r>
            <a:endParaRPr lang="en-US" altLang="zh-CN" sz="2000" b="0" kern="0" dirty="0"/>
          </a:p>
        </p:txBody>
      </p:sp>
      <p:sp>
        <p:nvSpPr>
          <p:cNvPr id="107524" name="Text Box 4"/>
          <p:cNvSpPr txBox="1">
            <a:spLocks noChangeArrowheads="1"/>
          </p:cNvSpPr>
          <p:nvPr/>
        </p:nvSpPr>
        <p:spPr bwMode="auto">
          <a:xfrm>
            <a:off x="5364163" y="2420938"/>
            <a:ext cx="3529012"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 typeface="宋体" panose="02010600030101010101" pitchFamily="2" charset="-122"/>
              <a:buNone/>
            </a:pPr>
            <a:r>
              <a:rPr lang="zh-CN" altLang="en-US" sz="2300" b="1">
                <a:latin typeface="宋体" panose="02010600030101010101" pitchFamily="2" charset="-122"/>
              </a:rPr>
              <a:t>运行结果：</a:t>
            </a:r>
          </a:p>
          <a:p>
            <a:pPr eaLnBrk="1" hangingPunct="1">
              <a:spcBef>
                <a:spcPct val="20000"/>
              </a:spcBef>
              <a:buFont typeface="宋体" panose="02010600030101010101" pitchFamily="2" charset="-122"/>
              <a:buNone/>
            </a:pPr>
            <a:r>
              <a:rPr lang="en-US" altLang="zh-CN" sz="2000">
                <a:solidFill>
                  <a:srgbClr val="0000CC"/>
                </a:solidFill>
                <a:latin typeface="Arial" panose="020B0604020202020204" pitchFamily="34" charset="0"/>
              </a:rPr>
              <a:t>i is 15</a:t>
            </a:r>
          </a:p>
          <a:p>
            <a:pPr eaLnBrk="1" hangingPunct="1">
              <a:spcBef>
                <a:spcPct val="20000"/>
              </a:spcBef>
              <a:buFont typeface="宋体" panose="02010600030101010101" pitchFamily="2" charset="-122"/>
              <a:buNone/>
            </a:pPr>
            <a:r>
              <a:rPr lang="en-US" altLang="zh-CN" sz="2000">
                <a:latin typeface="Arial" panose="020B0604020202020204" pitchFamily="34" charset="0"/>
              </a:rPr>
              <a:t>*iptr is 15</a:t>
            </a:r>
          </a:p>
          <a:p>
            <a:pPr eaLnBrk="1" hangingPunct="1">
              <a:spcBef>
                <a:spcPct val="20000"/>
              </a:spcBef>
              <a:buFont typeface="宋体" panose="02010600030101010101" pitchFamily="2" charset="-122"/>
              <a:buNone/>
            </a:pPr>
            <a:r>
              <a:rPr lang="en-US" altLang="zh-CN" sz="2000">
                <a:solidFill>
                  <a:srgbClr val="0000CC"/>
                </a:solidFill>
                <a:latin typeface="Arial" panose="020B0604020202020204" pitchFamily="34" charset="0"/>
              </a:rPr>
              <a:t>rptr is 15</a:t>
            </a:r>
          </a:p>
          <a:p>
            <a:pPr eaLnBrk="1" hangingPunct="1">
              <a:spcBef>
                <a:spcPct val="20000"/>
              </a:spcBef>
              <a:buFont typeface="宋体" panose="02010600030101010101" pitchFamily="2" charset="-122"/>
              <a:buNone/>
            </a:pPr>
            <a:r>
              <a:rPr lang="en-US" altLang="zh-CN" sz="2000">
                <a:latin typeface="Arial" panose="020B0604020202020204" pitchFamily="34" charset="0"/>
              </a:rPr>
              <a:t>After changing i to 29</a:t>
            </a:r>
            <a:r>
              <a:rPr lang="zh-CN" altLang="en-US" sz="2000">
                <a:latin typeface="Arial" panose="020B0604020202020204" pitchFamily="34" charset="0"/>
              </a:rPr>
              <a:t>：</a:t>
            </a:r>
          </a:p>
          <a:p>
            <a:pPr eaLnBrk="1" hangingPunct="1">
              <a:spcBef>
                <a:spcPct val="20000"/>
              </a:spcBef>
              <a:buFont typeface="宋体" panose="02010600030101010101" pitchFamily="2" charset="-122"/>
              <a:buNone/>
            </a:pPr>
            <a:r>
              <a:rPr lang="en-US" altLang="zh-CN" sz="2000">
                <a:solidFill>
                  <a:srgbClr val="0000CC"/>
                </a:solidFill>
                <a:latin typeface="Arial" panose="020B0604020202020204" pitchFamily="34" charset="0"/>
              </a:rPr>
              <a:t>i is 29</a:t>
            </a:r>
          </a:p>
          <a:p>
            <a:pPr eaLnBrk="1" hangingPunct="1">
              <a:spcBef>
                <a:spcPct val="20000"/>
              </a:spcBef>
              <a:buFont typeface="宋体" panose="02010600030101010101" pitchFamily="2" charset="-122"/>
              <a:buNone/>
            </a:pPr>
            <a:r>
              <a:rPr lang="en-US" altLang="zh-CN" sz="2000">
                <a:latin typeface="Arial" panose="020B0604020202020204" pitchFamily="34" charset="0"/>
              </a:rPr>
              <a:t>*iptr is 29</a:t>
            </a:r>
          </a:p>
          <a:p>
            <a:pPr eaLnBrk="1" hangingPunct="1">
              <a:spcBef>
                <a:spcPct val="20000"/>
              </a:spcBef>
              <a:buFont typeface="宋体" panose="02010600030101010101" pitchFamily="2" charset="-122"/>
              <a:buNone/>
            </a:pPr>
            <a:r>
              <a:rPr lang="en-US" altLang="zh-CN" sz="2000">
                <a:solidFill>
                  <a:srgbClr val="0000CC"/>
                </a:solidFill>
                <a:latin typeface="Arial" panose="020B0604020202020204" pitchFamily="34" charset="0"/>
              </a:rPr>
              <a:t>rptr is 29</a:t>
            </a:r>
            <a:r>
              <a:rPr lang="en-US" altLang="zh-CN" sz="2300">
                <a:solidFill>
                  <a:srgbClr val="0000CC"/>
                </a:solidFill>
                <a:latin typeface="宋体" panose="02010600030101010101" pitchFamily="2" charset="-122"/>
              </a:rPr>
              <a:t> </a:t>
            </a:r>
          </a:p>
          <a:p>
            <a:pPr eaLnBrk="1" hangingPunct="1">
              <a:spcBef>
                <a:spcPct val="50000"/>
              </a:spcBef>
            </a:pPr>
            <a:endParaRPr lang="en-US" altLang="zh-CN" sz="2300">
              <a:solidFill>
                <a:srgbClr val="0000CC"/>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546" name="Rectangle 2"/>
          <p:cNvSpPr>
            <a:spLocks noChangeArrowheads="1"/>
          </p:cNvSpPr>
          <p:nvPr/>
        </p:nvSpPr>
        <p:spPr bwMode="auto">
          <a:xfrm>
            <a:off x="468313" y="981075"/>
            <a:ext cx="8135937" cy="568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300">
                <a:latin typeface="宋体" panose="02010600030101010101" pitchFamily="2" charset="-122"/>
              </a:rPr>
              <a:t>（</a:t>
            </a:r>
            <a:r>
              <a:rPr lang="en-US" altLang="zh-CN" sz="2300">
                <a:latin typeface="宋体" panose="02010600030101010101" pitchFamily="2" charset="-122"/>
              </a:rPr>
              <a:t>1</a:t>
            </a:r>
            <a:r>
              <a:rPr lang="zh-CN" altLang="en-US" sz="2300">
                <a:latin typeface="宋体" panose="02010600030101010101" pitchFamily="2" charset="-122"/>
              </a:rPr>
              <a:t>）引用名可以是任何合法的变量名。除了用作函数的参数或返回类型外，在声明时，必须立即对它进行初始化，不能声明完后再赋值。</a:t>
            </a:r>
          </a:p>
          <a:p>
            <a:pPr eaLnBrk="1" hangingPunct="1">
              <a:lnSpc>
                <a:spcPct val="120000"/>
              </a:lnSpc>
            </a:pPr>
            <a:r>
              <a:rPr lang="zh-CN" altLang="en-US" sz="2300">
                <a:latin typeface="宋体" panose="02010600030101010101" pitchFamily="2" charset="-122"/>
              </a:rPr>
              <a:t>     </a:t>
            </a:r>
            <a:r>
              <a:rPr lang="en-US" altLang="zh-CN" sz="2300">
                <a:latin typeface="宋体" panose="02010600030101010101" pitchFamily="2" charset="-122"/>
              </a:rPr>
              <a:t>int i;</a:t>
            </a:r>
          </a:p>
          <a:p>
            <a:pPr eaLnBrk="1" hangingPunct="1">
              <a:lnSpc>
                <a:spcPct val="120000"/>
              </a:lnSpc>
            </a:pPr>
            <a:r>
              <a:rPr lang="en-US" altLang="zh-CN" sz="2300">
                <a:latin typeface="宋体" panose="02010600030101010101" pitchFamily="2" charset="-122"/>
              </a:rPr>
              <a:t>     int &amp;j; </a:t>
            </a:r>
          </a:p>
          <a:p>
            <a:pPr eaLnBrk="1" hangingPunct="1">
              <a:lnSpc>
                <a:spcPct val="120000"/>
              </a:lnSpc>
            </a:pPr>
            <a:r>
              <a:rPr lang="en-US" altLang="zh-CN" sz="2300">
                <a:latin typeface="宋体" panose="02010600030101010101" pitchFamily="2" charset="-122"/>
              </a:rPr>
              <a:t>     j=i;</a:t>
            </a:r>
          </a:p>
          <a:p>
            <a:pPr eaLnBrk="1" hangingPunct="1">
              <a:lnSpc>
                <a:spcPct val="120000"/>
              </a:lnSpc>
            </a:pPr>
            <a:r>
              <a:rPr lang="zh-CN" altLang="en-US" sz="2300">
                <a:latin typeface="宋体" panose="02010600030101010101" pitchFamily="2" charset="-122"/>
              </a:rPr>
              <a:t>（</a:t>
            </a:r>
            <a:r>
              <a:rPr lang="en-US" altLang="zh-CN" sz="2300">
                <a:latin typeface="宋体" panose="02010600030101010101" pitchFamily="2" charset="-122"/>
              </a:rPr>
              <a:t>2</a:t>
            </a:r>
            <a:r>
              <a:rPr lang="zh-CN" altLang="en-US" sz="2300">
                <a:latin typeface="宋体" panose="02010600030101010101" pitchFamily="2" charset="-122"/>
              </a:rPr>
              <a:t>）引用不能重新赋值，</a:t>
            </a:r>
            <a:r>
              <a:rPr lang="zh-CN" altLang="en-US" sz="2300">
                <a:solidFill>
                  <a:srgbClr val="FF0000"/>
                </a:solidFill>
                <a:latin typeface="宋体" panose="02010600030101010101" pitchFamily="2" charset="-122"/>
              </a:rPr>
              <a:t>不能再把该引用名作为其他变量名的别名</a:t>
            </a:r>
            <a:r>
              <a:rPr lang="zh-CN" altLang="en-US" sz="2300">
                <a:latin typeface="宋体" panose="02010600030101010101" pitchFamily="2" charset="-122"/>
              </a:rPr>
              <a:t>，任何对该</a:t>
            </a:r>
            <a:r>
              <a:rPr lang="zh-CN" altLang="en-US" sz="2300" b="1">
                <a:solidFill>
                  <a:srgbClr val="FF0000"/>
                </a:solidFill>
                <a:latin typeface="宋体" panose="02010600030101010101" pitchFamily="2" charset="-122"/>
              </a:rPr>
              <a:t>引用</a:t>
            </a:r>
            <a:r>
              <a:rPr lang="zh-CN" altLang="en-US" sz="2300">
                <a:latin typeface="宋体" panose="02010600030101010101" pitchFamily="2" charset="-122"/>
              </a:rPr>
              <a:t>的赋值就是该引用对应的</a:t>
            </a:r>
            <a:r>
              <a:rPr lang="zh-CN" altLang="en-US" sz="2300">
                <a:solidFill>
                  <a:srgbClr val="990000"/>
                </a:solidFill>
                <a:latin typeface="宋体" panose="02010600030101010101" pitchFamily="2" charset="-122"/>
              </a:rPr>
              <a:t>目标变量名</a:t>
            </a:r>
            <a:r>
              <a:rPr lang="zh-CN" altLang="en-US" sz="2300">
                <a:latin typeface="宋体" panose="02010600030101010101" pitchFamily="2" charset="-122"/>
              </a:rPr>
              <a:t>的赋值。对引用</a:t>
            </a:r>
            <a:r>
              <a:rPr lang="zh-CN" altLang="en-US" sz="2300">
                <a:solidFill>
                  <a:srgbClr val="FF0000"/>
                </a:solidFill>
                <a:latin typeface="宋体" panose="02010600030101010101" pitchFamily="2" charset="-122"/>
              </a:rPr>
              <a:t>求地址</a:t>
            </a:r>
            <a:r>
              <a:rPr lang="zh-CN" altLang="en-US" sz="2300">
                <a:latin typeface="宋体" panose="02010600030101010101" pitchFamily="2" charset="-122"/>
              </a:rPr>
              <a:t>，就是对目标变量求地址。</a:t>
            </a:r>
          </a:p>
          <a:p>
            <a:pPr eaLnBrk="1" hangingPunct="1">
              <a:lnSpc>
                <a:spcPct val="120000"/>
              </a:lnSpc>
            </a:pPr>
            <a:r>
              <a:rPr lang="zh-CN" altLang="en-US" sz="2300">
                <a:latin typeface="宋体" panose="02010600030101010101" pitchFamily="2" charset="-122"/>
              </a:rPr>
              <a:t>     </a:t>
            </a:r>
            <a:r>
              <a:rPr lang="en-US" altLang="zh-CN" sz="2300">
                <a:latin typeface="宋体" panose="02010600030101010101" pitchFamily="2" charset="-122"/>
              </a:rPr>
              <a:t>int i=5;                 </a:t>
            </a:r>
            <a:r>
              <a:rPr lang="en-US" altLang="zh-CN" sz="2300">
                <a:solidFill>
                  <a:schemeClr val="accent2"/>
                </a:solidFill>
                <a:latin typeface="宋体" panose="02010600030101010101" pitchFamily="2" charset="-122"/>
              </a:rPr>
              <a:t>intnum=50;</a:t>
            </a:r>
          </a:p>
          <a:p>
            <a:pPr eaLnBrk="1" hangingPunct="1">
              <a:lnSpc>
                <a:spcPct val="120000"/>
              </a:lnSpc>
            </a:pPr>
            <a:r>
              <a:rPr lang="en-US" altLang="zh-CN" sz="2300">
                <a:latin typeface="宋体" panose="02010600030101010101" pitchFamily="2" charset="-122"/>
              </a:rPr>
              <a:t>     int &amp;j1=i;               </a:t>
            </a:r>
            <a:r>
              <a:rPr lang="en-US" altLang="zh-CN" sz="2300">
                <a:solidFill>
                  <a:schemeClr val="accent2"/>
                </a:solidFill>
                <a:latin typeface="宋体" panose="02010600030101010101" pitchFamily="2" charset="-122"/>
              </a:rPr>
              <a:t>int &amp; ref=num;</a:t>
            </a:r>
          </a:p>
          <a:p>
            <a:pPr eaLnBrk="1" hangingPunct="1">
              <a:lnSpc>
                <a:spcPct val="120000"/>
              </a:lnSpc>
            </a:pPr>
            <a:r>
              <a:rPr lang="en-US" altLang="zh-CN" sz="2300">
                <a:latin typeface="宋体" panose="02010600030101010101" pitchFamily="2" charset="-122"/>
              </a:rPr>
              <a:t>     int &amp;j2=j1;              </a:t>
            </a:r>
            <a:r>
              <a:rPr lang="en-US" altLang="zh-CN" sz="2300">
                <a:solidFill>
                  <a:schemeClr val="accent2"/>
                </a:solidFill>
                <a:latin typeface="宋体" panose="02010600030101010101" pitchFamily="2" charset="-122"/>
              </a:rPr>
              <a:t>int *p=&amp;ref;</a:t>
            </a:r>
          </a:p>
          <a:p>
            <a:pPr eaLnBrk="1" hangingPunct="1">
              <a:lnSpc>
                <a:spcPct val="120000"/>
              </a:lnSpc>
            </a:pPr>
            <a:endParaRPr lang="en-US" altLang="zh-CN" sz="2300">
              <a:solidFill>
                <a:schemeClr val="accent2"/>
              </a:solidFill>
              <a:latin typeface="宋体" panose="02010600030101010101" pitchFamily="2" charset="-122"/>
            </a:endParaRPr>
          </a:p>
          <a:p>
            <a:pPr eaLnBrk="1" hangingPunct="1">
              <a:lnSpc>
                <a:spcPct val="120000"/>
              </a:lnSpc>
            </a:pPr>
            <a:endParaRPr lang="en-US" altLang="zh-CN" sz="2300" b="1">
              <a:latin typeface="宋体" panose="02010600030101010101" pitchFamily="2" charset="-122"/>
            </a:endParaRPr>
          </a:p>
        </p:txBody>
      </p:sp>
      <p:sp>
        <p:nvSpPr>
          <p:cNvPr id="108547" name="Rectangle 5"/>
          <p:cNvSpPr>
            <a:spLocks noChangeArrowheads="1"/>
          </p:cNvSpPr>
          <p:nvPr/>
        </p:nvSpPr>
        <p:spPr bwMode="auto">
          <a:xfrm>
            <a:off x="971550" y="188913"/>
            <a:ext cx="648017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3200" b="1">
                <a:latin typeface="宋体" panose="02010600030101010101" pitchFamily="2" charset="-122"/>
              </a:rPr>
              <a:t>2</a:t>
            </a:r>
            <a:r>
              <a:rPr lang="zh-CN" altLang="en-US" sz="3200" b="1">
                <a:latin typeface="宋体" panose="02010600030101010101" pitchFamily="2" charset="-122"/>
              </a:rPr>
              <a:t>）．引用的使用</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395288" y="931863"/>
            <a:ext cx="8353425" cy="553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300">
                <a:latin typeface="宋体" panose="02010600030101010101" pitchFamily="2" charset="-122"/>
              </a:rPr>
              <a:t>（</a:t>
            </a:r>
            <a:r>
              <a:rPr lang="en-US" altLang="zh-CN" sz="2300">
                <a:latin typeface="宋体" panose="02010600030101010101" pitchFamily="2" charset="-122"/>
              </a:rPr>
              <a:t>3</a:t>
            </a:r>
            <a:r>
              <a:rPr lang="zh-CN" altLang="en-US" sz="2300">
                <a:latin typeface="宋体" panose="02010600030101010101" pitchFamily="2" charset="-122"/>
              </a:rPr>
              <a:t>）由于指针变量也是变量，所以，可以声明一个</a:t>
            </a:r>
            <a:r>
              <a:rPr lang="zh-CN" altLang="en-US" sz="2300">
                <a:solidFill>
                  <a:schemeClr val="accent2"/>
                </a:solidFill>
                <a:latin typeface="宋体" panose="02010600030101010101" pitchFamily="2" charset="-122"/>
              </a:rPr>
              <a:t>指针变量的引用</a:t>
            </a:r>
            <a:r>
              <a:rPr lang="zh-CN" altLang="en-US" sz="2300">
                <a:latin typeface="宋体" panose="02010600030101010101" pitchFamily="2" charset="-122"/>
              </a:rPr>
              <a:t>。方法是： </a:t>
            </a:r>
            <a:r>
              <a:rPr lang="zh-CN" altLang="en-US" sz="2200">
                <a:solidFill>
                  <a:srgbClr val="0000CC"/>
                </a:solidFill>
                <a:latin typeface="宋体" panose="02010600030101010101" pitchFamily="2" charset="-122"/>
              </a:rPr>
              <a:t>类型标识符 *</a:t>
            </a:r>
            <a:r>
              <a:rPr lang="en-US" altLang="zh-CN" sz="2200">
                <a:solidFill>
                  <a:srgbClr val="0000CC"/>
                </a:solidFill>
                <a:latin typeface="宋体" panose="02010600030101010101" pitchFamily="2" charset="-122"/>
              </a:rPr>
              <a:t>&amp;</a:t>
            </a:r>
            <a:r>
              <a:rPr lang="zh-CN" altLang="en-US" sz="2200">
                <a:solidFill>
                  <a:srgbClr val="0000CC"/>
                </a:solidFill>
                <a:latin typeface="宋体" panose="02010600030101010101" pitchFamily="2" charset="-122"/>
              </a:rPr>
              <a:t>引用名</a:t>
            </a:r>
            <a:r>
              <a:rPr lang="en-US" altLang="zh-CN" sz="2200">
                <a:solidFill>
                  <a:srgbClr val="0000CC"/>
                </a:solidFill>
                <a:latin typeface="宋体" panose="02010600030101010101" pitchFamily="2" charset="-122"/>
              </a:rPr>
              <a:t>=</a:t>
            </a:r>
            <a:r>
              <a:rPr lang="zh-CN" altLang="en-US" sz="2200">
                <a:solidFill>
                  <a:srgbClr val="0000CC"/>
                </a:solidFill>
                <a:latin typeface="宋体" panose="02010600030101010101" pitchFamily="2" charset="-122"/>
              </a:rPr>
              <a:t>指针变量名；</a:t>
            </a:r>
          </a:p>
          <a:p>
            <a:pPr eaLnBrk="1" hangingPunct="1">
              <a:lnSpc>
                <a:spcPct val="120000"/>
              </a:lnSpc>
            </a:pPr>
            <a:r>
              <a:rPr lang="zh-CN" altLang="en-US" sz="2300">
                <a:latin typeface="宋体" panose="02010600030101010101" pitchFamily="2" charset="-122"/>
              </a:rPr>
              <a:t>如：</a:t>
            </a:r>
            <a:r>
              <a:rPr lang="en-US" altLang="zh-CN" sz="2300">
                <a:latin typeface="宋体" panose="02010600030101010101" pitchFamily="2" charset="-122"/>
              </a:rPr>
              <a:t>#include &lt;iostream.h&gt;</a:t>
            </a:r>
          </a:p>
          <a:p>
            <a:pPr eaLnBrk="1" hangingPunct="1">
              <a:lnSpc>
                <a:spcPct val="120000"/>
              </a:lnSpc>
            </a:pPr>
            <a:r>
              <a:rPr lang="en-US" altLang="zh-CN" sz="2300">
                <a:latin typeface="宋体" panose="02010600030101010101" pitchFamily="2" charset="-122"/>
              </a:rPr>
              <a:t>void main()</a:t>
            </a:r>
            <a:endParaRPr lang="en-US" altLang="zh-CN" sz="2000">
              <a:latin typeface="Arial" panose="020B0604020202020204" pitchFamily="34" charset="0"/>
            </a:endParaRPr>
          </a:p>
          <a:p>
            <a:pPr eaLnBrk="1" hangingPunct="1">
              <a:lnSpc>
                <a:spcPct val="120000"/>
              </a:lnSpc>
            </a:pPr>
            <a:r>
              <a:rPr lang="en-US" altLang="zh-CN" sz="2000">
                <a:latin typeface="Arial" panose="020B0604020202020204" pitchFamily="34" charset="0"/>
              </a:rPr>
              <a:t>{</a:t>
            </a:r>
          </a:p>
          <a:p>
            <a:pPr eaLnBrk="1" hangingPunct="1">
              <a:lnSpc>
                <a:spcPct val="120000"/>
              </a:lnSpc>
            </a:pPr>
            <a:r>
              <a:rPr lang="en-US" altLang="zh-CN" sz="2000">
                <a:latin typeface="Arial" panose="020B0604020202020204" pitchFamily="34" charset="0"/>
              </a:rPr>
              <a:t>  int *a;      //</a:t>
            </a:r>
            <a:r>
              <a:rPr lang="zh-CN" altLang="en-US" sz="2000">
                <a:latin typeface="Arial" panose="020B0604020202020204" pitchFamily="34" charset="0"/>
              </a:rPr>
              <a:t>定义指针变量</a:t>
            </a:r>
            <a:r>
              <a:rPr lang="en-US" altLang="zh-CN" sz="2000">
                <a:latin typeface="Arial" panose="020B0604020202020204" pitchFamily="34" charset="0"/>
              </a:rPr>
              <a:t>a</a:t>
            </a:r>
          </a:p>
          <a:p>
            <a:pPr eaLnBrk="1" hangingPunct="1">
              <a:lnSpc>
                <a:spcPct val="120000"/>
              </a:lnSpc>
            </a:pPr>
            <a:r>
              <a:rPr lang="en-US" altLang="zh-CN" sz="2000">
                <a:latin typeface="Arial" panose="020B0604020202020204" pitchFamily="34" charset="0"/>
              </a:rPr>
              <a:t>  </a:t>
            </a:r>
            <a:r>
              <a:rPr lang="en-US" altLang="zh-CN" sz="2000">
                <a:solidFill>
                  <a:schemeClr val="accent2"/>
                </a:solidFill>
                <a:latin typeface="Arial" panose="020B0604020202020204" pitchFamily="34" charset="0"/>
              </a:rPr>
              <a:t>int *&amp;p=a;</a:t>
            </a:r>
            <a:r>
              <a:rPr lang="en-US" altLang="zh-CN" sz="2000">
                <a:latin typeface="Arial" panose="020B0604020202020204" pitchFamily="34" charset="0"/>
              </a:rPr>
              <a:t>   //</a:t>
            </a:r>
            <a:r>
              <a:rPr lang="zh-CN" altLang="en-US" sz="2000">
                <a:latin typeface="Arial" panose="020B0604020202020204" pitchFamily="34" charset="0"/>
              </a:rPr>
              <a:t>定义引用</a:t>
            </a:r>
            <a:r>
              <a:rPr lang="en-US" altLang="zh-CN" sz="2000">
                <a:latin typeface="Arial" panose="020B0604020202020204" pitchFamily="34" charset="0"/>
              </a:rPr>
              <a:t>p</a:t>
            </a:r>
            <a:r>
              <a:rPr lang="zh-CN" altLang="en-US" sz="2000">
                <a:latin typeface="Arial" panose="020B0604020202020204" pitchFamily="34" charset="0"/>
              </a:rPr>
              <a:t>，初始化为指针变量</a:t>
            </a:r>
            <a:r>
              <a:rPr lang="en-US" altLang="zh-CN" sz="2000">
                <a:latin typeface="Arial" panose="020B0604020202020204" pitchFamily="34" charset="0"/>
              </a:rPr>
              <a:t>a</a:t>
            </a:r>
            <a:r>
              <a:rPr lang="zh-CN" altLang="en-US" sz="2000">
                <a:latin typeface="Arial" panose="020B0604020202020204" pitchFamily="34" charset="0"/>
              </a:rPr>
              <a:t>，所以</a:t>
            </a:r>
            <a:r>
              <a:rPr lang="en-US" altLang="zh-CN" sz="2000">
                <a:latin typeface="Arial" panose="020B0604020202020204" pitchFamily="34" charset="0"/>
              </a:rPr>
              <a:t>p</a:t>
            </a:r>
            <a:r>
              <a:rPr lang="zh-CN" altLang="en-US" sz="2000">
                <a:latin typeface="Arial" panose="020B0604020202020204" pitchFamily="34" charset="0"/>
              </a:rPr>
              <a:t>是</a:t>
            </a:r>
            <a:r>
              <a:rPr lang="en-US" altLang="zh-CN" sz="2000">
                <a:latin typeface="Arial" panose="020B0604020202020204" pitchFamily="34" charset="0"/>
              </a:rPr>
              <a:t>a</a:t>
            </a:r>
            <a:r>
              <a:rPr lang="zh-CN" altLang="en-US" sz="2000">
                <a:latin typeface="Arial" panose="020B0604020202020204" pitchFamily="34" charset="0"/>
              </a:rPr>
              <a:t>的引用（别名）</a:t>
            </a:r>
          </a:p>
          <a:p>
            <a:pPr eaLnBrk="1" hangingPunct="1">
              <a:lnSpc>
                <a:spcPct val="120000"/>
              </a:lnSpc>
            </a:pPr>
            <a:r>
              <a:rPr lang="zh-CN" altLang="en-US" sz="2000">
                <a:latin typeface="Arial" panose="020B0604020202020204" pitchFamily="34" charset="0"/>
              </a:rPr>
              <a:t>  </a:t>
            </a:r>
            <a:r>
              <a:rPr lang="en-US" altLang="zh-CN" sz="2000">
                <a:latin typeface="Arial" panose="020B0604020202020204" pitchFamily="34" charset="0"/>
              </a:rPr>
              <a:t>int b=10;</a:t>
            </a:r>
          </a:p>
          <a:p>
            <a:pPr eaLnBrk="1" hangingPunct="1">
              <a:lnSpc>
                <a:spcPct val="120000"/>
              </a:lnSpc>
            </a:pPr>
            <a:r>
              <a:rPr lang="en-US" altLang="zh-CN" sz="2000">
                <a:latin typeface="Arial" panose="020B0604020202020204" pitchFamily="34" charset="0"/>
              </a:rPr>
              <a:t>  </a:t>
            </a:r>
            <a:r>
              <a:rPr lang="en-US" altLang="zh-CN" sz="2000">
                <a:solidFill>
                  <a:schemeClr val="accent2"/>
                </a:solidFill>
                <a:latin typeface="Arial" panose="020B0604020202020204" pitchFamily="34" charset="0"/>
              </a:rPr>
              <a:t>p=&amp;b;</a:t>
            </a:r>
            <a:r>
              <a:rPr lang="en-US" altLang="zh-CN" sz="2000">
                <a:latin typeface="Arial" panose="020B0604020202020204" pitchFamily="34" charset="0"/>
              </a:rPr>
              <a:t>        //</a:t>
            </a:r>
            <a:r>
              <a:rPr lang="zh-CN" altLang="en-US" sz="2000">
                <a:latin typeface="Arial" panose="020B0604020202020204" pitchFamily="34" charset="0"/>
              </a:rPr>
              <a:t>等价于</a:t>
            </a:r>
            <a:r>
              <a:rPr lang="en-US" altLang="zh-CN" sz="2000">
                <a:latin typeface="Arial" panose="020B0604020202020204" pitchFamily="34" charset="0"/>
              </a:rPr>
              <a:t>a=&amp;b</a:t>
            </a:r>
            <a:r>
              <a:rPr lang="zh-CN" altLang="en-US" sz="2000">
                <a:latin typeface="Arial" panose="020B0604020202020204" pitchFamily="34" charset="0"/>
              </a:rPr>
              <a:t>，即将变量</a:t>
            </a:r>
            <a:r>
              <a:rPr lang="en-US" altLang="zh-CN" sz="2000">
                <a:latin typeface="Arial" panose="020B0604020202020204" pitchFamily="34" charset="0"/>
              </a:rPr>
              <a:t>b</a:t>
            </a:r>
            <a:r>
              <a:rPr lang="zh-CN" altLang="en-US" sz="2000">
                <a:latin typeface="Arial" panose="020B0604020202020204" pitchFamily="34" charset="0"/>
              </a:rPr>
              <a:t>的地址赋给</a:t>
            </a:r>
            <a:r>
              <a:rPr lang="en-US" altLang="zh-CN" sz="2000">
                <a:latin typeface="Arial" panose="020B0604020202020204" pitchFamily="34" charset="0"/>
              </a:rPr>
              <a:t>a</a:t>
            </a:r>
            <a:r>
              <a:rPr lang="zh-CN" altLang="en-US" sz="2000">
                <a:latin typeface="Arial" panose="020B0604020202020204" pitchFamily="34" charset="0"/>
              </a:rPr>
              <a:t>。</a:t>
            </a:r>
          </a:p>
          <a:p>
            <a:pPr eaLnBrk="1" hangingPunct="1">
              <a:lnSpc>
                <a:spcPct val="120000"/>
              </a:lnSpc>
            </a:pPr>
            <a:r>
              <a:rPr lang="zh-CN" altLang="en-US" sz="2000">
                <a:latin typeface="Arial" panose="020B0604020202020204" pitchFamily="34" charset="0"/>
              </a:rPr>
              <a:t>  </a:t>
            </a:r>
            <a:r>
              <a:rPr lang="en-US" altLang="zh-CN" sz="2000">
                <a:latin typeface="Arial" panose="020B0604020202020204" pitchFamily="34" charset="0"/>
              </a:rPr>
              <a:t>cout&lt;&lt;*a&lt;&lt;endl;    //</a:t>
            </a:r>
            <a:r>
              <a:rPr lang="zh-CN" altLang="en-US" sz="2000">
                <a:latin typeface="Arial" panose="020B0604020202020204" pitchFamily="34" charset="0"/>
              </a:rPr>
              <a:t>输出变量</a:t>
            </a:r>
            <a:r>
              <a:rPr lang="en-US" altLang="zh-CN" sz="2000">
                <a:latin typeface="Arial" panose="020B0604020202020204" pitchFamily="34" charset="0"/>
              </a:rPr>
              <a:t>b</a:t>
            </a:r>
            <a:r>
              <a:rPr lang="zh-CN" altLang="en-US" sz="2000">
                <a:latin typeface="Arial" panose="020B0604020202020204" pitchFamily="34" charset="0"/>
              </a:rPr>
              <a:t>的值</a:t>
            </a:r>
          </a:p>
          <a:p>
            <a:pPr eaLnBrk="1" hangingPunct="1">
              <a:lnSpc>
                <a:spcPct val="120000"/>
              </a:lnSpc>
            </a:pPr>
            <a:r>
              <a:rPr lang="zh-CN" altLang="en-US" sz="2000">
                <a:latin typeface="Arial" panose="020B0604020202020204" pitchFamily="34" charset="0"/>
              </a:rPr>
              <a:t>  </a:t>
            </a:r>
            <a:r>
              <a:rPr lang="en-US" altLang="zh-CN" sz="2000">
                <a:latin typeface="Arial" panose="020B0604020202020204" pitchFamily="34" charset="0"/>
              </a:rPr>
              <a:t>cout&lt;&lt;*p&lt;&lt;endl;    //</a:t>
            </a:r>
            <a:r>
              <a:rPr lang="zh-CN" altLang="en-US" sz="2000">
                <a:latin typeface="Arial" panose="020B0604020202020204" pitchFamily="34" charset="0"/>
              </a:rPr>
              <a:t>等价于</a:t>
            </a:r>
            <a:r>
              <a:rPr lang="en-US" altLang="zh-CN" sz="2000">
                <a:latin typeface="Arial" panose="020B0604020202020204" pitchFamily="34" charset="0"/>
              </a:rPr>
              <a:t>cout&lt;&lt;*a;</a:t>
            </a:r>
          </a:p>
          <a:p>
            <a:pPr eaLnBrk="1" hangingPunct="1">
              <a:lnSpc>
                <a:spcPct val="120000"/>
              </a:lnSpc>
            </a:pPr>
            <a:r>
              <a:rPr lang="en-US" altLang="zh-CN" sz="2300">
                <a:latin typeface="宋体" panose="02010600030101010101" pitchFamily="2" charset="-122"/>
              </a:rPr>
              <a:t>cout&lt;&lt;a&lt;&lt;endl; </a:t>
            </a:r>
            <a:r>
              <a:rPr lang="en-US" altLang="zh-CN" sz="2000">
                <a:latin typeface="宋体" panose="02010600030101010101" pitchFamily="2" charset="-122"/>
              </a:rPr>
              <a:t>//</a:t>
            </a:r>
            <a:r>
              <a:rPr lang="zh-CN" altLang="en-US" sz="2000">
                <a:latin typeface="宋体" panose="02010600030101010101" pitchFamily="2" charset="-122"/>
              </a:rPr>
              <a:t>输出</a:t>
            </a:r>
            <a:r>
              <a:rPr lang="en-US" altLang="zh-CN" sz="2000">
                <a:latin typeface="宋体" panose="02010600030101010101" pitchFamily="2" charset="-122"/>
              </a:rPr>
              <a:t>a</a:t>
            </a:r>
            <a:r>
              <a:rPr lang="zh-CN" altLang="en-US" sz="2000">
                <a:latin typeface="宋体" panose="02010600030101010101" pitchFamily="2" charset="-122"/>
              </a:rPr>
              <a:t>和</a:t>
            </a:r>
            <a:r>
              <a:rPr lang="en-US" altLang="zh-CN" sz="2000">
                <a:latin typeface="宋体" panose="02010600030101010101" pitchFamily="2" charset="-122"/>
              </a:rPr>
              <a:t>p</a:t>
            </a:r>
            <a:r>
              <a:rPr lang="zh-CN" altLang="en-US" sz="2000">
                <a:latin typeface="宋体" panose="02010600030101010101" pitchFamily="2" charset="-122"/>
              </a:rPr>
              <a:t>的地址</a:t>
            </a:r>
          </a:p>
          <a:p>
            <a:pPr eaLnBrk="1" hangingPunct="1">
              <a:lnSpc>
                <a:spcPct val="120000"/>
              </a:lnSpc>
            </a:pPr>
            <a:r>
              <a:rPr lang="en-US" altLang="zh-CN" sz="2300">
                <a:latin typeface="宋体" panose="02010600030101010101" pitchFamily="2" charset="-122"/>
              </a:rPr>
              <a:t>cout&lt;&lt;p&lt;&lt;endl;</a:t>
            </a:r>
            <a:endParaRPr lang="en-US" altLang="zh-CN" sz="2000">
              <a:latin typeface="Arial" panose="020B0604020202020204" pitchFamily="34" charset="0"/>
            </a:endParaRPr>
          </a:p>
          <a:p>
            <a:pPr eaLnBrk="1" hangingPunct="1">
              <a:lnSpc>
                <a:spcPct val="120000"/>
              </a:lnSpc>
            </a:pPr>
            <a:r>
              <a:rPr lang="en-US" altLang="zh-CN" sz="2000">
                <a:latin typeface="Arial" panose="020B0604020202020204" pitchFamily="34" charset="0"/>
              </a:rPr>
              <a:t>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468313" y="836613"/>
            <a:ext cx="8207375" cy="577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200">
                <a:latin typeface="Arial" panose="020B0604020202020204" pitchFamily="34" charset="0"/>
              </a:rPr>
              <a:t>（</a:t>
            </a:r>
            <a:r>
              <a:rPr lang="en-US" altLang="zh-CN" sz="2200">
                <a:latin typeface="Arial" panose="020B0604020202020204" pitchFamily="34" charset="0"/>
              </a:rPr>
              <a:t>4</a:t>
            </a:r>
            <a:r>
              <a:rPr lang="zh-CN" altLang="en-US" sz="2200">
                <a:latin typeface="Arial" panose="020B0604020202020204" pitchFamily="34" charset="0"/>
              </a:rPr>
              <a:t>）引用是对某一变量或目标对象的引用，它本身不是一种数据类型，因此引用本身不占存储单元，这样，就</a:t>
            </a:r>
            <a:r>
              <a:rPr lang="zh-CN" altLang="en-US" sz="2200">
                <a:solidFill>
                  <a:srgbClr val="FF0000"/>
                </a:solidFill>
                <a:latin typeface="Arial" panose="020B0604020202020204" pitchFamily="34" charset="0"/>
              </a:rPr>
              <a:t>不能声明引用的引用</a:t>
            </a:r>
            <a:r>
              <a:rPr lang="zh-CN" altLang="en-US" sz="2200">
                <a:latin typeface="Arial" panose="020B0604020202020204" pitchFamily="34" charset="0"/>
              </a:rPr>
              <a:t>，也不能定义</a:t>
            </a:r>
            <a:r>
              <a:rPr lang="zh-CN" altLang="en-US" sz="2200">
                <a:solidFill>
                  <a:srgbClr val="FF0000"/>
                </a:solidFill>
                <a:latin typeface="Arial" panose="020B0604020202020204" pitchFamily="34" charset="0"/>
              </a:rPr>
              <a:t>引用的指针</a:t>
            </a:r>
            <a:r>
              <a:rPr lang="zh-CN" altLang="en-US" sz="2200">
                <a:latin typeface="Arial" panose="020B0604020202020204" pitchFamily="34" charset="0"/>
              </a:rPr>
              <a:t>。</a:t>
            </a:r>
          </a:p>
          <a:p>
            <a:pPr eaLnBrk="1" hangingPunct="1">
              <a:lnSpc>
                <a:spcPct val="120000"/>
              </a:lnSpc>
            </a:pPr>
            <a:r>
              <a:rPr lang="zh-CN" altLang="en-US" sz="2200">
                <a:latin typeface="Arial" panose="020B0604020202020204" pitchFamily="34" charset="0"/>
              </a:rPr>
              <a:t>如： 下例中的操作是达不到的：</a:t>
            </a:r>
          </a:p>
          <a:p>
            <a:pPr eaLnBrk="1" hangingPunct="1">
              <a:lnSpc>
                <a:spcPct val="120000"/>
              </a:lnSpc>
            </a:pPr>
            <a:r>
              <a:rPr lang="en-US" altLang="zh-CN" sz="2200">
                <a:latin typeface="Arial" panose="020B0604020202020204" pitchFamily="34" charset="0"/>
              </a:rPr>
              <a:t>int a;</a:t>
            </a:r>
          </a:p>
          <a:p>
            <a:pPr eaLnBrk="1" hangingPunct="1">
              <a:lnSpc>
                <a:spcPct val="120000"/>
              </a:lnSpc>
            </a:pPr>
            <a:r>
              <a:rPr lang="en-US" altLang="zh-CN" sz="2200">
                <a:latin typeface="Arial Unicode MS" pitchFamily="34" charset="-122"/>
                <a:ea typeface="Arial Unicode MS" pitchFamily="34" charset="-122"/>
              </a:rPr>
              <a:t>int &amp; &amp; ra=a;</a:t>
            </a:r>
          </a:p>
          <a:p>
            <a:pPr eaLnBrk="1" hangingPunct="1">
              <a:lnSpc>
                <a:spcPct val="120000"/>
              </a:lnSpc>
            </a:pPr>
            <a:r>
              <a:rPr lang="en-US" altLang="zh-CN" sz="2200">
                <a:latin typeface="Arial" panose="020B0604020202020204" pitchFamily="34" charset="0"/>
              </a:rPr>
              <a:t>int &amp;*p=&amp;ra;   //</a:t>
            </a:r>
            <a:r>
              <a:rPr lang="zh-CN" altLang="en-US" sz="2200">
                <a:latin typeface="Arial" panose="020B0604020202020204" pitchFamily="34" charset="0"/>
              </a:rPr>
              <a:t>错误</a:t>
            </a:r>
          </a:p>
          <a:p>
            <a:pPr eaLnBrk="1" hangingPunct="1">
              <a:lnSpc>
                <a:spcPct val="120000"/>
              </a:lnSpc>
            </a:pPr>
            <a:r>
              <a:rPr lang="zh-CN" altLang="en-US" sz="2200">
                <a:latin typeface="Arial" panose="020B0604020202020204" pitchFamily="34" charset="0"/>
              </a:rPr>
              <a:t>（</a:t>
            </a:r>
            <a:r>
              <a:rPr lang="en-US" altLang="zh-CN" sz="2200">
                <a:latin typeface="Arial" panose="020B0604020202020204" pitchFamily="34" charset="0"/>
              </a:rPr>
              <a:t>5</a:t>
            </a:r>
            <a:r>
              <a:rPr lang="zh-CN" altLang="en-US" sz="2200">
                <a:latin typeface="Arial" panose="020B0604020202020204" pitchFamily="34" charset="0"/>
              </a:rPr>
              <a:t>）不能建立数组的引用，因为数组是一个由若干个元素所组成的集合，所以就无法建立一个数组的别名。</a:t>
            </a:r>
          </a:p>
          <a:p>
            <a:pPr eaLnBrk="1" hangingPunct="1">
              <a:lnSpc>
                <a:spcPct val="120000"/>
              </a:lnSpc>
            </a:pPr>
            <a:r>
              <a:rPr lang="zh-CN" altLang="en-US" sz="2200">
                <a:latin typeface="Arial" panose="020B0604020202020204" pitchFamily="34" charset="0"/>
              </a:rPr>
              <a:t>（</a:t>
            </a:r>
            <a:r>
              <a:rPr lang="en-US" altLang="zh-CN" sz="2200">
                <a:latin typeface="Arial" panose="020B0604020202020204" pitchFamily="34" charset="0"/>
              </a:rPr>
              <a:t>6</a:t>
            </a:r>
            <a:r>
              <a:rPr lang="zh-CN" altLang="en-US" sz="2200">
                <a:latin typeface="Arial" panose="020B0604020202020204" pitchFamily="34" charset="0"/>
              </a:rPr>
              <a:t>）不能建立空指针的引用，如：不能建立</a:t>
            </a:r>
          </a:p>
          <a:p>
            <a:pPr eaLnBrk="1" hangingPunct="1">
              <a:lnSpc>
                <a:spcPct val="120000"/>
              </a:lnSpc>
            </a:pPr>
            <a:r>
              <a:rPr lang="zh-CN" altLang="en-US" sz="2200">
                <a:solidFill>
                  <a:srgbClr val="FF0000"/>
                </a:solidFill>
                <a:latin typeface="Arial" panose="020B0604020202020204" pitchFamily="34" charset="0"/>
              </a:rPr>
              <a:t> </a:t>
            </a:r>
            <a:r>
              <a:rPr lang="en-US" altLang="zh-CN" sz="2200">
                <a:solidFill>
                  <a:srgbClr val="FF0000"/>
                </a:solidFill>
                <a:latin typeface="Arial" panose="020B0604020202020204" pitchFamily="34" charset="0"/>
              </a:rPr>
              <a:t>int &amp;rp=NULL</a:t>
            </a:r>
            <a:r>
              <a:rPr lang="en-US" altLang="zh-CN" sz="2200">
                <a:solidFill>
                  <a:schemeClr val="accent2"/>
                </a:solidFill>
                <a:latin typeface="Arial" panose="020B0604020202020204" pitchFamily="34" charset="0"/>
              </a:rPr>
              <a:t>;</a:t>
            </a:r>
          </a:p>
          <a:p>
            <a:pPr eaLnBrk="1" hangingPunct="1">
              <a:lnSpc>
                <a:spcPct val="120000"/>
              </a:lnSpc>
            </a:pPr>
            <a:r>
              <a:rPr lang="zh-CN" altLang="en-US" sz="2300">
                <a:latin typeface="宋体" panose="02010600030101010101" pitchFamily="2" charset="-122"/>
              </a:rPr>
              <a:t>（</a:t>
            </a:r>
            <a:r>
              <a:rPr lang="en-US" altLang="zh-CN" sz="2300">
                <a:latin typeface="宋体" panose="02010600030101010101" pitchFamily="2" charset="-122"/>
              </a:rPr>
              <a:t>7</a:t>
            </a:r>
            <a:r>
              <a:rPr lang="zh-CN" altLang="en-US" sz="2300">
                <a:latin typeface="宋体" panose="02010600030101010101" pitchFamily="2" charset="-122"/>
              </a:rPr>
              <a:t>）也不能建立空类型</a:t>
            </a:r>
            <a:r>
              <a:rPr lang="en-US" altLang="zh-CN" sz="2300">
                <a:latin typeface="宋体" panose="02010600030101010101" pitchFamily="2" charset="-122"/>
              </a:rPr>
              <a:t>void</a:t>
            </a:r>
            <a:r>
              <a:rPr lang="zh-CN" altLang="en-US" sz="2300">
                <a:latin typeface="宋体" panose="02010600030101010101" pitchFamily="2" charset="-122"/>
              </a:rPr>
              <a:t>的引用，如：</a:t>
            </a:r>
          </a:p>
          <a:p>
            <a:pPr eaLnBrk="1" hangingPunct="1">
              <a:lnSpc>
                <a:spcPct val="120000"/>
              </a:lnSpc>
            </a:pPr>
            <a:r>
              <a:rPr lang="zh-CN" altLang="en-US" sz="2300">
                <a:latin typeface="宋体" panose="02010600030101010101" pitchFamily="2" charset="-122"/>
              </a:rPr>
              <a:t>不能建立</a:t>
            </a:r>
            <a:r>
              <a:rPr lang="en-US" altLang="zh-CN" sz="2300">
                <a:solidFill>
                  <a:srgbClr val="FF0000"/>
                </a:solidFill>
                <a:latin typeface="宋体" panose="02010600030101010101" pitchFamily="2" charset="-122"/>
              </a:rPr>
              <a:t>void &amp;ra=3;</a:t>
            </a:r>
            <a:r>
              <a:rPr lang="zh-CN" altLang="en-US" sz="2300">
                <a:latin typeface="宋体" panose="02010600030101010101" pitchFamily="2" charset="-122"/>
              </a:rPr>
              <a:t>因为尽管在</a:t>
            </a:r>
            <a:r>
              <a:rPr lang="en-US" altLang="zh-CN" sz="2300">
                <a:latin typeface="宋体" panose="02010600030101010101" pitchFamily="2" charset="-122"/>
              </a:rPr>
              <a:t>C++</a:t>
            </a:r>
            <a:r>
              <a:rPr lang="zh-CN" altLang="en-US" sz="2300">
                <a:latin typeface="宋体" panose="02010600030101010101" pitchFamily="2" charset="-122"/>
              </a:rPr>
              <a:t>语言中有</a:t>
            </a:r>
            <a:r>
              <a:rPr lang="en-US" altLang="zh-CN" sz="2300">
                <a:latin typeface="宋体" panose="02010600030101010101" pitchFamily="2" charset="-122"/>
              </a:rPr>
              <a:t>void</a:t>
            </a:r>
            <a:r>
              <a:rPr lang="zh-CN" altLang="en-US" sz="2300">
                <a:latin typeface="宋体" panose="02010600030101010101" pitchFamily="2" charset="-122"/>
              </a:rPr>
              <a:t>数据类型，但没有任何一个变量或常量属于</a:t>
            </a:r>
            <a:r>
              <a:rPr lang="en-US" altLang="zh-CN" sz="2300">
                <a:latin typeface="宋体" panose="02010600030101010101" pitchFamily="2" charset="-122"/>
              </a:rPr>
              <a:t>void</a:t>
            </a:r>
            <a:r>
              <a:rPr lang="zh-CN" altLang="en-US" sz="2300">
                <a:latin typeface="宋体" panose="02010600030101010101" pitchFamily="2" charset="-122"/>
              </a:rPr>
              <a:t>类型。</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381000" y="990600"/>
            <a:ext cx="8382000" cy="533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a:defRPr/>
            </a:pPr>
            <a:r>
              <a:rPr lang="en-US" altLang="zh-CN" b="0" kern="0" dirty="0" smtClean="0"/>
              <a:t>(8) </a:t>
            </a:r>
            <a:r>
              <a:rPr lang="zh-CN" altLang="en-US" b="0" kern="0" dirty="0" smtClean="0"/>
              <a:t>尽管引用运算符与地址操作符使用相同的的符号，但时不一样的。引用仅在声明时带有引用运算符</a:t>
            </a:r>
            <a:r>
              <a:rPr lang="en-US" altLang="zh-CN" b="0" kern="0" dirty="0" smtClean="0"/>
              <a:t>&amp;</a:t>
            </a:r>
            <a:r>
              <a:rPr lang="zh-CN" altLang="en-US" b="0" kern="0" dirty="0" smtClean="0"/>
              <a:t>，以后就像普通变量一样使用，不能再带</a:t>
            </a:r>
            <a:r>
              <a:rPr lang="en-US" altLang="zh-CN" b="0" kern="0" dirty="0" smtClean="0"/>
              <a:t>&amp;</a:t>
            </a:r>
            <a:r>
              <a:rPr lang="zh-CN" altLang="en-US" b="0" kern="0" dirty="0" smtClean="0"/>
              <a:t>。其他场合使用的</a:t>
            </a:r>
            <a:r>
              <a:rPr lang="en-US" altLang="zh-CN" b="0" kern="0" dirty="0" smtClean="0"/>
              <a:t>&amp;</a:t>
            </a:r>
            <a:r>
              <a:rPr lang="zh-CN" altLang="en-US" b="0" kern="0" dirty="0" smtClean="0"/>
              <a:t>都是地址操作符。</a:t>
            </a:r>
          </a:p>
          <a:p>
            <a:pPr>
              <a:buFont typeface="Wingdings" pitchFamily="2" charset="2"/>
              <a:buNone/>
              <a:defRPr/>
            </a:pPr>
            <a:r>
              <a:rPr lang="en-US" altLang="zh-CN" b="0" kern="0" dirty="0" err="1" smtClean="0"/>
              <a:t>int</a:t>
            </a:r>
            <a:r>
              <a:rPr lang="en-US" altLang="zh-CN" b="0" kern="0" dirty="0" smtClean="0"/>
              <a:t> j=5;</a:t>
            </a:r>
          </a:p>
          <a:p>
            <a:pPr>
              <a:buFont typeface="Wingdings" pitchFamily="2" charset="2"/>
              <a:buNone/>
              <a:defRPr/>
            </a:pPr>
            <a:r>
              <a:rPr lang="en-US" altLang="zh-CN" b="0" kern="0" dirty="0" err="1" smtClean="0"/>
              <a:t>int</a:t>
            </a:r>
            <a:r>
              <a:rPr lang="en-US" altLang="zh-CN" b="0" kern="0" dirty="0" smtClean="0"/>
              <a:t>&amp; </a:t>
            </a:r>
            <a:r>
              <a:rPr lang="en-US" altLang="zh-CN" b="0" kern="0" dirty="0" err="1" smtClean="0"/>
              <a:t>i</a:t>
            </a:r>
            <a:r>
              <a:rPr lang="en-US" altLang="zh-CN" b="0" kern="0" dirty="0" smtClean="0"/>
              <a:t>=j;    	// </a:t>
            </a:r>
            <a:r>
              <a:rPr lang="zh-CN" altLang="en-US" b="0" kern="0" dirty="0" smtClean="0"/>
              <a:t>声明引用</a:t>
            </a:r>
            <a:r>
              <a:rPr lang="en-US" altLang="zh-CN" b="0" kern="0" dirty="0" err="1" smtClean="0"/>
              <a:t>i</a:t>
            </a:r>
            <a:r>
              <a:rPr lang="zh-CN" altLang="en-US" b="0" kern="0" dirty="0" smtClean="0"/>
              <a:t>，</a:t>
            </a:r>
            <a:r>
              <a:rPr lang="en-US" altLang="zh-CN" b="0" kern="0" dirty="0" smtClean="0"/>
              <a:t>"&amp;"</a:t>
            </a:r>
            <a:r>
              <a:rPr lang="zh-CN" altLang="en-US" b="0" kern="0" dirty="0" smtClean="0"/>
              <a:t>为引用运算符</a:t>
            </a:r>
          </a:p>
          <a:p>
            <a:pPr>
              <a:buFont typeface="Wingdings" pitchFamily="2" charset="2"/>
              <a:buNone/>
              <a:defRPr/>
            </a:pPr>
            <a:r>
              <a:rPr lang="en-US" altLang="zh-CN" b="0" kern="0" dirty="0" err="1" smtClean="0"/>
              <a:t>i</a:t>
            </a:r>
            <a:r>
              <a:rPr lang="en-US" altLang="zh-CN" b="0" kern="0" dirty="0" smtClean="0"/>
              <a:t>=123;        	// </a:t>
            </a:r>
            <a:r>
              <a:rPr lang="zh-CN" altLang="en-US" b="0" kern="0" dirty="0" smtClean="0"/>
              <a:t>使用引用</a:t>
            </a:r>
            <a:r>
              <a:rPr lang="en-US" altLang="zh-CN" b="0" kern="0" dirty="0" err="1" smtClean="0"/>
              <a:t>i</a:t>
            </a:r>
            <a:r>
              <a:rPr lang="zh-CN" altLang="en-US" b="0" kern="0" dirty="0" smtClean="0"/>
              <a:t>，不带引用运算符</a:t>
            </a:r>
          </a:p>
          <a:p>
            <a:pPr>
              <a:buFont typeface="Wingdings" pitchFamily="2" charset="2"/>
              <a:buNone/>
              <a:defRPr/>
            </a:pPr>
            <a:r>
              <a:rPr lang="en-US" altLang="zh-CN" b="0" kern="0" dirty="0" err="1" smtClean="0"/>
              <a:t>int</a:t>
            </a:r>
            <a:r>
              <a:rPr lang="en-US" altLang="zh-CN" b="0" kern="0" dirty="0" smtClean="0"/>
              <a:t> *pi=&amp;</a:t>
            </a:r>
            <a:r>
              <a:rPr lang="en-US" altLang="zh-CN" b="0" kern="0" dirty="0" err="1" smtClean="0"/>
              <a:t>i</a:t>
            </a:r>
            <a:r>
              <a:rPr lang="en-US" altLang="zh-CN" b="0" kern="0" dirty="0" smtClean="0"/>
              <a:t>;    // </a:t>
            </a:r>
            <a:r>
              <a:rPr lang="zh-CN" altLang="en-US" b="0" kern="0" dirty="0" smtClean="0"/>
              <a:t>在此，</a:t>
            </a:r>
            <a:r>
              <a:rPr lang="en-US" altLang="zh-CN" b="0" kern="0" dirty="0" smtClean="0"/>
              <a:t>"&amp;"</a:t>
            </a:r>
            <a:r>
              <a:rPr lang="zh-CN" altLang="en-US" b="0" kern="0" dirty="0" smtClean="0"/>
              <a:t>为地址操作符</a:t>
            </a:r>
          </a:p>
          <a:p>
            <a:pPr>
              <a:buFont typeface="Wingdings" pitchFamily="2" charset="2"/>
              <a:buNone/>
              <a:defRPr/>
            </a:pPr>
            <a:r>
              <a:rPr lang="en-US" altLang="zh-CN" b="0" kern="0" dirty="0" err="1" smtClean="0"/>
              <a:t>cout</a:t>
            </a:r>
            <a:r>
              <a:rPr lang="en-US" altLang="zh-CN" b="0" kern="0" dirty="0" smtClean="0"/>
              <a:t>&lt;&lt;&amp;pi;  // </a:t>
            </a:r>
            <a:r>
              <a:rPr lang="zh-CN" altLang="en-US" b="0" kern="0" dirty="0" smtClean="0"/>
              <a:t>在此，</a:t>
            </a:r>
            <a:r>
              <a:rPr lang="en-US" altLang="zh-CN" b="0" kern="0" dirty="0" smtClean="0"/>
              <a:t>"&amp;"</a:t>
            </a:r>
            <a:r>
              <a:rPr lang="zh-CN" altLang="en-US" b="0" kern="0" dirty="0" smtClean="0"/>
              <a:t>为地址操作符</a:t>
            </a:r>
            <a:endParaRPr lang="zh-CN" altLang="en-US" b="0" kern="0"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3"/>
          <p:cNvSpPr txBox="1">
            <a:spLocks noChangeArrowheads="1"/>
          </p:cNvSpPr>
          <p:nvPr/>
        </p:nvSpPr>
        <p:spPr bwMode="auto">
          <a:xfrm>
            <a:off x="381000" y="990600"/>
            <a:ext cx="8382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buFontTx/>
              <a:buChar char="•"/>
            </a:pPr>
            <a:r>
              <a:rPr lang="zh-CN" altLang="en-US" sz="2800" b="1">
                <a:solidFill>
                  <a:srgbClr val="FF0000"/>
                </a:solidFill>
              </a:rPr>
              <a:t>引用不同于普通变量</a:t>
            </a:r>
            <a:r>
              <a:rPr lang="zh-CN" altLang="en-US" sz="2800" b="1"/>
              <a:t>，下面声明非法：</a:t>
            </a:r>
          </a:p>
          <a:p>
            <a:pPr>
              <a:spcBef>
                <a:spcPct val="20000"/>
              </a:spcBef>
              <a:buFont typeface="Wingdings" panose="05000000000000000000" pitchFamily="2" charset="2"/>
              <a:buNone/>
            </a:pPr>
            <a:r>
              <a:rPr lang="zh-CN" altLang="en-US" sz="2800" b="1"/>
              <a:t>		</a:t>
            </a:r>
            <a:r>
              <a:rPr lang="en-US" altLang="zh-CN" sz="2800"/>
              <a:t>int&amp; b[3];   </a:t>
            </a:r>
            <a:r>
              <a:rPr lang="en-US" altLang="zh-CN" sz="2800">
                <a:solidFill>
                  <a:srgbClr val="008000"/>
                </a:solidFill>
              </a:rPr>
              <a:t>//</a:t>
            </a:r>
            <a:r>
              <a:rPr lang="zh-CN" altLang="en-US" sz="2800">
                <a:solidFill>
                  <a:srgbClr val="008000"/>
                </a:solidFill>
              </a:rPr>
              <a:t>不能建立引用数组</a:t>
            </a:r>
          </a:p>
          <a:p>
            <a:pPr>
              <a:spcBef>
                <a:spcPct val="20000"/>
              </a:spcBef>
              <a:buFont typeface="Wingdings" panose="05000000000000000000" pitchFamily="2" charset="2"/>
              <a:buNone/>
            </a:pPr>
            <a:r>
              <a:rPr lang="zh-CN" altLang="en-US" sz="2800"/>
              <a:t>		</a:t>
            </a:r>
            <a:r>
              <a:rPr lang="en-US" altLang="zh-CN" sz="2800"/>
              <a:t>int&amp; *p;     </a:t>
            </a:r>
            <a:r>
              <a:rPr lang="en-US" altLang="zh-CN" sz="2800">
                <a:solidFill>
                  <a:srgbClr val="008000"/>
                </a:solidFill>
              </a:rPr>
              <a:t>//</a:t>
            </a:r>
            <a:r>
              <a:rPr lang="zh-CN" altLang="en-US" sz="2800">
                <a:solidFill>
                  <a:srgbClr val="008000"/>
                </a:solidFill>
              </a:rPr>
              <a:t>不能建立引用指针</a:t>
            </a:r>
          </a:p>
          <a:p>
            <a:pPr>
              <a:spcBef>
                <a:spcPct val="20000"/>
              </a:spcBef>
              <a:buFont typeface="Wingdings" panose="05000000000000000000" pitchFamily="2" charset="2"/>
              <a:buNone/>
            </a:pPr>
            <a:r>
              <a:rPr lang="zh-CN" altLang="en-US" sz="2800"/>
              <a:t>		</a:t>
            </a:r>
            <a:r>
              <a:rPr lang="en-US" altLang="zh-CN" sz="2800"/>
              <a:t>int &amp;&amp;r;	</a:t>
            </a:r>
            <a:r>
              <a:rPr lang="en-US" altLang="zh-CN" sz="2800">
                <a:solidFill>
                  <a:srgbClr val="008000"/>
                </a:solidFill>
              </a:rPr>
              <a:t>//</a:t>
            </a:r>
            <a:r>
              <a:rPr lang="zh-CN" altLang="en-US" sz="2800">
                <a:solidFill>
                  <a:srgbClr val="008000"/>
                </a:solidFill>
              </a:rPr>
              <a:t>不能建立引用的引用</a:t>
            </a:r>
          </a:p>
          <a:p>
            <a:pPr>
              <a:spcBef>
                <a:spcPct val="20000"/>
              </a:spcBef>
              <a:buFontTx/>
              <a:buChar char="•"/>
            </a:pPr>
            <a:r>
              <a:rPr lang="zh-CN" altLang="en-US" sz="2800" b="1">
                <a:solidFill>
                  <a:srgbClr val="FF0000"/>
                </a:solidFill>
              </a:rPr>
              <a:t>引用符同取址符是有区别的</a:t>
            </a:r>
            <a:r>
              <a:rPr lang="zh-CN" altLang="en-US" sz="2800" b="1"/>
              <a:t>：		 	</a:t>
            </a:r>
            <a:r>
              <a:rPr lang="en-US" altLang="zh-CN" sz="2800"/>
              <a:t>type&amp;——</a:t>
            </a:r>
            <a:r>
              <a:rPr lang="zh-CN" altLang="en-US" sz="2800"/>
              <a:t>类型后的是引用符</a:t>
            </a:r>
          </a:p>
          <a:p>
            <a:pPr>
              <a:spcBef>
                <a:spcPct val="20000"/>
              </a:spcBef>
              <a:buFont typeface="Wingdings" panose="05000000000000000000" pitchFamily="2" charset="2"/>
              <a:buNone/>
            </a:pPr>
            <a:r>
              <a:rPr lang="zh-CN" altLang="en-US" sz="2800"/>
              <a:t>		</a:t>
            </a:r>
            <a:r>
              <a:rPr lang="en-US" altLang="zh-CN" sz="2800"/>
              <a:t>&amp;i——</a:t>
            </a:r>
            <a:r>
              <a:rPr lang="zh-CN" altLang="en-US" sz="2800"/>
              <a:t>变量前的为取址符</a:t>
            </a:r>
          </a:p>
          <a:p>
            <a:pPr>
              <a:spcBef>
                <a:spcPct val="20000"/>
              </a:spcBef>
              <a:buFontTx/>
              <a:buChar char="•"/>
            </a:pPr>
            <a:r>
              <a:rPr lang="zh-CN" altLang="en-US" sz="2800" b="1"/>
              <a:t>引用实际上是一种</a:t>
            </a:r>
            <a:r>
              <a:rPr lang="zh-CN" altLang="en-US" sz="2800" b="1">
                <a:solidFill>
                  <a:srgbClr val="FF0000"/>
                </a:solidFill>
              </a:rPr>
              <a:t>隐式指针</a:t>
            </a:r>
            <a:r>
              <a:rPr lang="zh-CN" altLang="en-US" sz="2800" b="1"/>
              <a:t>，常作为函数参数</a:t>
            </a:r>
            <a:endParaRPr lang="en-US" altLang="zh-CN" sz="2800" b="1"/>
          </a:p>
          <a:p>
            <a:pPr>
              <a:spcBef>
                <a:spcPct val="20000"/>
              </a:spcBef>
              <a:buFontTx/>
              <a:buChar char="•"/>
            </a:pPr>
            <a:r>
              <a:rPr kumimoji="1" lang="zh-CN" altLang="en-US" sz="2800" b="1">
                <a:latin typeface="宋体" panose="02010600030101010101" pitchFamily="2" charset="-122"/>
              </a:rPr>
              <a:t>函数要改变调用它的函数的变量有两种方法：</a:t>
            </a:r>
            <a:r>
              <a:rPr kumimoji="1" lang="zh-CN" altLang="en-US" sz="2800" b="1" u="sng">
                <a:solidFill>
                  <a:srgbClr val="FF0000"/>
                </a:solidFill>
                <a:latin typeface="宋体" panose="02010600030101010101" pitchFamily="2" charset="-122"/>
              </a:rPr>
              <a:t>传指针调用</a:t>
            </a:r>
            <a:r>
              <a:rPr kumimoji="1" lang="zh-CN" altLang="en-US" sz="2800" b="1">
                <a:latin typeface="宋体" panose="02010600030101010101" pitchFamily="2" charset="-122"/>
              </a:rPr>
              <a:t>和</a:t>
            </a:r>
            <a:r>
              <a:rPr kumimoji="1" lang="zh-CN" altLang="en-US" sz="2800" b="1" u="sng">
                <a:solidFill>
                  <a:srgbClr val="FF0000"/>
                </a:solidFill>
                <a:latin typeface="宋体" panose="02010600030101010101" pitchFamily="2" charset="-122"/>
              </a:rPr>
              <a:t>引用调用；</a:t>
            </a:r>
            <a:r>
              <a:rPr kumimoji="1" lang="zh-CN" altLang="en-US" sz="2800" b="1">
                <a:latin typeface="宋体" panose="02010600030101010101" pitchFamily="2" charset="-122"/>
              </a:rPr>
              <a:t>当形参和实参结合时，复制的是变量的地址。</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323850" y="981075"/>
            <a:ext cx="8351838"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0" rIns="18000" bIns="0"/>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b="1">
                <a:latin typeface="Arial" panose="020B0604020202020204" pitchFamily="34" charset="0"/>
              </a:rPr>
              <a:t>   </a:t>
            </a:r>
            <a:r>
              <a:rPr lang="en-US" altLang="zh-CN" sz="2000">
                <a:latin typeface="宋体" panose="02010600030101010101" pitchFamily="2" charset="-122"/>
              </a:rPr>
              <a:t>(1).</a:t>
            </a:r>
            <a:r>
              <a:rPr lang="zh-CN" altLang="en-US" sz="2000">
                <a:latin typeface="宋体" panose="02010600030101010101" pitchFamily="2" charset="-122"/>
              </a:rPr>
              <a:t>一个函数的参数也可定义成引用的形式，如：</a:t>
            </a:r>
          </a:p>
          <a:p>
            <a:pPr eaLnBrk="1" hangingPunct="1">
              <a:lnSpc>
                <a:spcPct val="120000"/>
              </a:lnSpc>
            </a:pPr>
            <a:r>
              <a:rPr lang="zh-CN" altLang="en-US" sz="2000">
                <a:latin typeface="宋体" panose="02010600030101010101" pitchFamily="2" charset="-122"/>
              </a:rPr>
              <a:t>  </a:t>
            </a:r>
            <a:r>
              <a:rPr lang="en-US" altLang="zh-CN" sz="2000">
                <a:latin typeface="宋体" panose="02010600030101010101" pitchFamily="2" charset="-122"/>
              </a:rPr>
              <a:t>void swap(int </a:t>
            </a:r>
            <a:r>
              <a:rPr lang="en-US" altLang="zh-CN" sz="2000">
                <a:solidFill>
                  <a:srgbClr val="FF0000"/>
                </a:solidFill>
                <a:latin typeface="宋体" panose="02010600030101010101" pitchFamily="2" charset="-122"/>
              </a:rPr>
              <a:t>&amp;p1</a:t>
            </a:r>
            <a:r>
              <a:rPr lang="en-US" altLang="zh-CN" sz="2000">
                <a:latin typeface="宋体" panose="02010600030101010101" pitchFamily="2" charset="-122"/>
              </a:rPr>
              <a:t>, int </a:t>
            </a:r>
            <a:r>
              <a:rPr lang="en-US" altLang="zh-CN" sz="2000">
                <a:solidFill>
                  <a:srgbClr val="FF0000"/>
                </a:solidFill>
                <a:latin typeface="宋体" panose="02010600030101010101" pitchFamily="2" charset="-122"/>
              </a:rPr>
              <a:t>&amp;p2</a:t>
            </a:r>
            <a:r>
              <a:rPr lang="en-US" altLang="zh-CN" sz="2000">
                <a:latin typeface="宋体" panose="02010600030101010101" pitchFamily="2" charset="-122"/>
              </a:rPr>
              <a:t>) //</a:t>
            </a:r>
            <a:r>
              <a:rPr lang="zh-CN" altLang="en-US" sz="2000">
                <a:latin typeface="宋体" panose="02010600030101010101" pitchFamily="2" charset="-122"/>
              </a:rPr>
              <a:t>形参</a:t>
            </a:r>
            <a:r>
              <a:rPr lang="en-US" altLang="zh-CN" sz="2000">
                <a:latin typeface="宋体" panose="02010600030101010101" pitchFamily="2" charset="-122"/>
              </a:rPr>
              <a:t>p1, p2</a:t>
            </a:r>
            <a:r>
              <a:rPr lang="zh-CN" altLang="en-US" sz="2000">
                <a:latin typeface="宋体" panose="02010600030101010101" pitchFamily="2" charset="-122"/>
              </a:rPr>
              <a:t>都是引用</a:t>
            </a:r>
          </a:p>
          <a:p>
            <a:pPr eaLnBrk="1" hangingPunct="1">
              <a:lnSpc>
                <a:spcPct val="120000"/>
              </a:lnSpc>
            </a:pPr>
            <a:r>
              <a:rPr lang="zh-CN" altLang="en-US" sz="2000">
                <a:latin typeface="宋体" panose="02010600030101010101" pitchFamily="2" charset="-122"/>
              </a:rPr>
              <a:t>    </a:t>
            </a:r>
            <a:r>
              <a:rPr lang="en-US" altLang="zh-CN" sz="2000">
                <a:latin typeface="宋体" panose="02010600030101010101" pitchFamily="2" charset="-122"/>
              </a:rPr>
              <a:t>{   int p;      </a:t>
            </a:r>
          </a:p>
          <a:p>
            <a:pPr eaLnBrk="1" hangingPunct="1">
              <a:lnSpc>
                <a:spcPct val="120000"/>
              </a:lnSpc>
            </a:pPr>
            <a:r>
              <a:rPr lang="en-US" altLang="zh-CN" sz="2000">
                <a:latin typeface="宋体" panose="02010600030101010101" pitchFamily="2" charset="-122"/>
              </a:rPr>
              <a:t>        p=p1;      </a:t>
            </a:r>
          </a:p>
          <a:p>
            <a:pPr eaLnBrk="1" hangingPunct="1">
              <a:lnSpc>
                <a:spcPct val="120000"/>
              </a:lnSpc>
            </a:pPr>
            <a:r>
              <a:rPr lang="en-US" altLang="zh-CN" sz="2000">
                <a:latin typeface="宋体" panose="02010600030101010101" pitchFamily="2" charset="-122"/>
              </a:rPr>
              <a:t>        p1=p2;      </a:t>
            </a:r>
          </a:p>
          <a:p>
            <a:pPr eaLnBrk="1" hangingPunct="1">
              <a:lnSpc>
                <a:spcPct val="120000"/>
              </a:lnSpc>
            </a:pPr>
            <a:r>
              <a:rPr lang="en-US" altLang="zh-CN" sz="2000">
                <a:latin typeface="宋体" panose="02010600030101010101" pitchFamily="2" charset="-122"/>
              </a:rPr>
              <a:t>        p2=p;</a:t>
            </a:r>
          </a:p>
          <a:p>
            <a:pPr eaLnBrk="1" hangingPunct="1">
              <a:lnSpc>
                <a:spcPct val="120000"/>
              </a:lnSpc>
            </a:pPr>
            <a:r>
              <a:rPr lang="en-US" altLang="zh-CN" sz="2000">
                <a:latin typeface="宋体" panose="02010600030101010101" pitchFamily="2" charset="-122"/>
              </a:rPr>
              <a:t>    }</a:t>
            </a:r>
            <a:endParaRPr lang="en-US" altLang="zh-CN" sz="2000">
              <a:latin typeface="Arial" panose="020B0604020202020204" pitchFamily="34" charset="0"/>
            </a:endParaRPr>
          </a:p>
          <a:p>
            <a:pPr eaLnBrk="1" hangingPunct="1">
              <a:lnSpc>
                <a:spcPct val="120000"/>
              </a:lnSpc>
            </a:pPr>
            <a:r>
              <a:rPr lang="zh-CN" altLang="en-US">
                <a:latin typeface="Arial" panose="020B0604020202020204" pitchFamily="34" charset="0"/>
              </a:rPr>
              <a:t>在主调函数的调用点处，直接以</a:t>
            </a:r>
            <a:r>
              <a:rPr lang="zh-CN" altLang="en-US">
                <a:solidFill>
                  <a:srgbClr val="FF0000"/>
                </a:solidFill>
                <a:latin typeface="Arial" panose="020B0604020202020204" pitchFamily="34" charset="0"/>
              </a:rPr>
              <a:t>变量</a:t>
            </a:r>
            <a:r>
              <a:rPr lang="zh-CN" altLang="en-US">
                <a:latin typeface="Arial" panose="020B0604020202020204" pitchFamily="34" charset="0"/>
              </a:rPr>
              <a:t>作为</a:t>
            </a:r>
            <a:r>
              <a:rPr lang="zh-CN" altLang="en-US">
                <a:solidFill>
                  <a:srgbClr val="FF0000"/>
                </a:solidFill>
                <a:latin typeface="Arial" panose="020B0604020202020204" pitchFamily="34" charset="0"/>
              </a:rPr>
              <a:t>实参</a:t>
            </a:r>
            <a:r>
              <a:rPr lang="zh-CN" altLang="en-US">
                <a:latin typeface="Arial" panose="020B0604020202020204" pitchFamily="34" charset="0"/>
              </a:rPr>
              <a:t>进行调用即可，不需要实参变量有任何的特殊要求。</a:t>
            </a:r>
          </a:p>
          <a:p>
            <a:pPr eaLnBrk="1" hangingPunct="1">
              <a:lnSpc>
                <a:spcPct val="120000"/>
              </a:lnSpc>
            </a:pPr>
            <a:r>
              <a:rPr lang="zh-CN" altLang="en-US">
                <a:latin typeface="Arial" panose="020B0604020202020204" pitchFamily="34" charset="0"/>
              </a:rPr>
              <a:t>如： </a:t>
            </a:r>
            <a:r>
              <a:rPr lang="en-US" altLang="zh-CN" sz="2000">
                <a:solidFill>
                  <a:srgbClr val="FF0000"/>
                </a:solidFill>
                <a:latin typeface="Arial" panose="020B0604020202020204" pitchFamily="34" charset="0"/>
              </a:rPr>
              <a:t>swap(a,b);  </a:t>
            </a:r>
            <a:r>
              <a:rPr lang="en-US" altLang="zh-CN" sz="2000">
                <a:latin typeface="Arial" panose="020B0604020202020204" pitchFamily="34" charset="0"/>
              </a:rPr>
              <a:t>//</a:t>
            </a:r>
            <a:r>
              <a:rPr lang="zh-CN" altLang="en-US" sz="2000">
                <a:latin typeface="Arial" panose="020B0604020202020204" pitchFamily="34" charset="0"/>
              </a:rPr>
              <a:t>直接以</a:t>
            </a:r>
            <a:r>
              <a:rPr lang="en-US" altLang="zh-CN" sz="2000">
                <a:latin typeface="Arial" panose="020B0604020202020204" pitchFamily="34" charset="0"/>
              </a:rPr>
              <a:t>a</a:t>
            </a:r>
            <a:r>
              <a:rPr lang="zh-CN" altLang="en-US" sz="2000">
                <a:latin typeface="Arial" panose="020B0604020202020204" pitchFamily="34" charset="0"/>
              </a:rPr>
              <a:t>和</a:t>
            </a:r>
            <a:r>
              <a:rPr lang="en-US" altLang="zh-CN" sz="2000">
                <a:latin typeface="Arial" panose="020B0604020202020204" pitchFamily="34" charset="0"/>
              </a:rPr>
              <a:t>b</a:t>
            </a:r>
            <a:r>
              <a:rPr lang="zh-CN" altLang="en-US" sz="2000">
                <a:latin typeface="Arial" panose="020B0604020202020204" pitchFamily="34" charset="0"/>
              </a:rPr>
              <a:t>作为实参调用</a:t>
            </a:r>
            <a:r>
              <a:rPr lang="en-US" altLang="zh-CN" sz="2000">
                <a:latin typeface="Arial" panose="020B0604020202020204" pitchFamily="34" charset="0"/>
              </a:rPr>
              <a:t>swap</a:t>
            </a:r>
            <a:r>
              <a:rPr lang="zh-CN" altLang="en-US" sz="2000">
                <a:latin typeface="Arial" panose="020B0604020202020204" pitchFamily="34" charset="0"/>
              </a:rPr>
              <a:t>函数 </a:t>
            </a:r>
            <a:endParaRPr lang="zh-CN" altLang="en-US">
              <a:latin typeface="Arial" panose="020B0604020202020204" pitchFamily="34" charset="0"/>
            </a:endParaRPr>
          </a:p>
          <a:p>
            <a:pPr eaLnBrk="1" hangingPunct="1">
              <a:lnSpc>
                <a:spcPct val="120000"/>
              </a:lnSpc>
            </a:pPr>
            <a:r>
              <a:rPr lang="zh-CN" altLang="en-US" sz="2000" b="1">
                <a:latin typeface="Arial" panose="020B0604020202020204" pitchFamily="34" charset="0"/>
              </a:rPr>
              <a:t>   </a:t>
            </a:r>
          </a:p>
        </p:txBody>
      </p:sp>
      <p:sp>
        <p:nvSpPr>
          <p:cNvPr id="113667" name="Rectangle 3"/>
          <p:cNvSpPr>
            <a:spLocks noChangeArrowheads="1"/>
          </p:cNvSpPr>
          <p:nvPr/>
        </p:nvSpPr>
        <p:spPr bwMode="auto">
          <a:xfrm>
            <a:off x="684213" y="188913"/>
            <a:ext cx="7056437"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r>
              <a:rPr lang="en-US" altLang="zh-CN" sz="3200" b="1">
                <a:latin typeface="宋体" panose="02010600030101010101" pitchFamily="2" charset="-122"/>
              </a:rPr>
              <a:t>3</a:t>
            </a:r>
            <a:r>
              <a:rPr lang="zh-CN" altLang="en-US" sz="3200" b="1">
                <a:latin typeface="宋体" panose="02010600030101010101" pitchFamily="2" charset="-122"/>
              </a:rPr>
              <a:t>）</a:t>
            </a:r>
            <a:r>
              <a:rPr lang="en-US" altLang="zh-CN" sz="3200" b="1">
                <a:latin typeface="宋体" panose="02010600030101010101" pitchFamily="2" charset="-122"/>
              </a:rPr>
              <a:t>. </a:t>
            </a:r>
            <a:r>
              <a:rPr lang="zh-CN" altLang="en-US" sz="3200" b="1">
                <a:latin typeface="宋体" panose="02010600030101010101" pitchFamily="2" charset="-122"/>
              </a:rPr>
              <a:t>用引用作为函数的参数</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042988" y="228600"/>
            <a:ext cx="7415212" cy="604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3600" kern="0" dirty="0" smtClean="0"/>
              <a:t>例</a:t>
            </a:r>
            <a:r>
              <a:rPr lang="en-US" altLang="zh-CN" sz="3600" kern="0" dirty="0" smtClean="0"/>
              <a:t>1.17  </a:t>
            </a:r>
            <a:r>
              <a:rPr lang="zh-CN" altLang="en-US" sz="3600" kern="0" dirty="0" smtClean="0"/>
              <a:t>采用指针参数的例子 </a:t>
            </a:r>
            <a:endParaRPr lang="zh-CN" altLang="en-US" sz="3600" kern="0" dirty="0"/>
          </a:p>
        </p:txBody>
      </p:sp>
      <p:sp>
        <p:nvSpPr>
          <p:cNvPr id="3" name="Rectangle 3"/>
          <p:cNvSpPr txBox="1">
            <a:spLocks noChangeArrowheads="1"/>
          </p:cNvSpPr>
          <p:nvPr/>
        </p:nvSpPr>
        <p:spPr bwMode="auto">
          <a:xfrm>
            <a:off x="381000" y="990600"/>
            <a:ext cx="8382000" cy="5867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a:lnSpc>
                <a:spcPct val="80000"/>
              </a:lnSpc>
              <a:buFont typeface="Wingdings" pitchFamily="2" charset="2"/>
              <a:buNone/>
              <a:defRPr/>
            </a:pPr>
            <a:r>
              <a:rPr lang="en-US" altLang="zh-CN" sz="2400" b="0" kern="0" dirty="0" smtClean="0"/>
              <a:t>#include&lt;</a:t>
            </a:r>
            <a:r>
              <a:rPr lang="en-US" altLang="zh-CN" sz="2400" b="0" kern="0" dirty="0" err="1" smtClean="0"/>
              <a:t>iostream.h</a:t>
            </a:r>
            <a:r>
              <a:rPr lang="en-US" altLang="zh-CN" sz="2400" b="0" kern="0" dirty="0" smtClean="0"/>
              <a:t>&gt;</a:t>
            </a:r>
          </a:p>
          <a:p>
            <a:pPr>
              <a:lnSpc>
                <a:spcPct val="80000"/>
              </a:lnSpc>
              <a:buFont typeface="Wingdings" pitchFamily="2" charset="2"/>
              <a:buNone/>
              <a:defRPr/>
            </a:pPr>
            <a:r>
              <a:rPr lang="en-US" altLang="zh-CN" sz="2400" b="0" kern="0" dirty="0" smtClean="0"/>
              <a:t>void swap(</a:t>
            </a:r>
            <a:r>
              <a:rPr lang="en-US" altLang="zh-CN" sz="2400" b="0" kern="0" dirty="0" err="1" smtClean="0"/>
              <a:t>int</a:t>
            </a:r>
            <a:r>
              <a:rPr lang="en-US" altLang="zh-CN" sz="2400" b="0" kern="0" dirty="0" smtClean="0"/>
              <a:t> *m</a:t>
            </a:r>
            <a:r>
              <a:rPr lang="zh-CN" altLang="en-US" sz="2400" b="0" kern="0" dirty="0" smtClean="0"/>
              <a:t>，</a:t>
            </a:r>
            <a:r>
              <a:rPr lang="en-US" altLang="zh-CN" sz="2400" b="0" kern="0" dirty="0" err="1" smtClean="0"/>
              <a:t>int</a:t>
            </a:r>
            <a:r>
              <a:rPr lang="en-US" altLang="zh-CN" sz="2400" b="0" kern="0" dirty="0" smtClean="0"/>
              <a:t> *n)</a:t>
            </a:r>
          </a:p>
          <a:p>
            <a:pPr>
              <a:lnSpc>
                <a:spcPct val="80000"/>
              </a:lnSpc>
              <a:buFont typeface="Wingdings" pitchFamily="2" charset="2"/>
              <a:buNone/>
              <a:defRPr/>
            </a:pPr>
            <a:r>
              <a:rPr lang="en-US" altLang="zh-CN" sz="2400" b="0" kern="0" dirty="0" smtClean="0"/>
              <a:t>{</a:t>
            </a:r>
          </a:p>
          <a:p>
            <a:pPr>
              <a:lnSpc>
                <a:spcPct val="80000"/>
              </a:lnSpc>
              <a:buFont typeface="Wingdings" pitchFamily="2" charset="2"/>
              <a:buNone/>
              <a:defRPr/>
            </a:pPr>
            <a:r>
              <a:rPr lang="en-US" altLang="zh-CN" sz="2400" b="0" kern="0" dirty="0" smtClean="0"/>
              <a:t>    </a:t>
            </a:r>
            <a:r>
              <a:rPr lang="en-US" altLang="zh-CN" sz="2400" b="0" kern="0" dirty="0" err="1" smtClean="0"/>
              <a:t>int</a:t>
            </a:r>
            <a:r>
              <a:rPr lang="en-US" altLang="zh-CN" sz="2400" b="0" kern="0" dirty="0" smtClean="0"/>
              <a:t> temp;</a:t>
            </a:r>
          </a:p>
          <a:p>
            <a:pPr>
              <a:lnSpc>
                <a:spcPct val="80000"/>
              </a:lnSpc>
              <a:buFont typeface="Wingdings" pitchFamily="2" charset="2"/>
              <a:buNone/>
              <a:defRPr/>
            </a:pPr>
            <a:r>
              <a:rPr lang="en-US" altLang="zh-CN" sz="2400" b="0" kern="0" dirty="0" smtClean="0"/>
              <a:t>    temp=*m;</a:t>
            </a:r>
          </a:p>
          <a:p>
            <a:pPr>
              <a:lnSpc>
                <a:spcPct val="80000"/>
              </a:lnSpc>
              <a:buFont typeface="Wingdings" pitchFamily="2" charset="2"/>
              <a:buNone/>
              <a:defRPr/>
            </a:pPr>
            <a:r>
              <a:rPr lang="en-US" altLang="zh-CN" sz="2400" b="0" kern="0" dirty="0" smtClean="0"/>
              <a:t>    *m= *n;</a:t>
            </a:r>
          </a:p>
          <a:p>
            <a:pPr>
              <a:lnSpc>
                <a:spcPct val="80000"/>
              </a:lnSpc>
              <a:buFont typeface="Wingdings" pitchFamily="2" charset="2"/>
              <a:buNone/>
              <a:defRPr/>
            </a:pPr>
            <a:r>
              <a:rPr lang="en-US" altLang="zh-CN" sz="2400" b="0" kern="0" dirty="0" smtClean="0"/>
              <a:t>    *n=temp;</a:t>
            </a:r>
          </a:p>
          <a:p>
            <a:pPr>
              <a:lnSpc>
                <a:spcPct val="80000"/>
              </a:lnSpc>
              <a:buFont typeface="Wingdings" pitchFamily="2" charset="2"/>
              <a:buNone/>
              <a:defRPr/>
            </a:pPr>
            <a:r>
              <a:rPr lang="en-US" altLang="zh-CN" sz="2400" b="0" kern="0" dirty="0" smtClean="0"/>
              <a:t>}</a:t>
            </a:r>
          </a:p>
          <a:p>
            <a:pPr>
              <a:lnSpc>
                <a:spcPct val="80000"/>
              </a:lnSpc>
              <a:buFont typeface="Wingdings" pitchFamily="2" charset="2"/>
              <a:buNone/>
              <a:defRPr/>
            </a:pPr>
            <a:r>
              <a:rPr lang="en-US" altLang="zh-CN" sz="2400" b="0" dirty="0"/>
              <a:t>main()	</a:t>
            </a:r>
          </a:p>
          <a:p>
            <a:pPr>
              <a:lnSpc>
                <a:spcPct val="80000"/>
              </a:lnSpc>
              <a:buFont typeface="Wingdings" pitchFamily="2" charset="2"/>
              <a:buNone/>
              <a:defRPr/>
            </a:pPr>
            <a:r>
              <a:rPr lang="en-US" altLang="zh-CN" sz="2400" b="0" dirty="0"/>
              <a:t>{	    </a:t>
            </a:r>
            <a:r>
              <a:rPr lang="en-US" altLang="zh-CN" sz="2400" b="0" dirty="0" err="1"/>
              <a:t>int</a:t>
            </a:r>
            <a:r>
              <a:rPr lang="en-US" altLang="zh-CN" sz="2400" b="0" dirty="0"/>
              <a:t> a=5</a:t>
            </a:r>
            <a:r>
              <a:rPr lang="zh-CN" altLang="en-US" sz="2400" b="0" dirty="0"/>
              <a:t>，</a:t>
            </a:r>
            <a:r>
              <a:rPr lang="en-US" altLang="zh-CN" sz="2400" b="0" dirty="0"/>
              <a:t>b=10;	 </a:t>
            </a:r>
          </a:p>
          <a:p>
            <a:pPr>
              <a:lnSpc>
                <a:spcPct val="80000"/>
              </a:lnSpc>
              <a:buFont typeface="Wingdings" pitchFamily="2" charset="2"/>
              <a:buNone/>
              <a:defRPr/>
            </a:pPr>
            <a:r>
              <a:rPr lang="en-US" altLang="zh-CN" sz="2400" b="0" dirty="0"/>
              <a:t>    </a:t>
            </a:r>
            <a:r>
              <a:rPr lang="en-US" altLang="zh-CN" sz="2400" b="0" dirty="0" err="1"/>
              <a:t>cout</a:t>
            </a:r>
            <a:r>
              <a:rPr lang="en-US" altLang="zh-CN" sz="2400" b="0" dirty="0"/>
              <a:t>&lt;&lt;"a="&lt;&lt;a&lt;&lt;" b="&lt;&lt;b&lt;&lt;</a:t>
            </a:r>
            <a:r>
              <a:rPr lang="en-US" altLang="zh-CN" sz="2400" b="0" dirty="0" err="1"/>
              <a:t>endl</a:t>
            </a:r>
            <a:r>
              <a:rPr lang="en-US" altLang="zh-CN" sz="2400" b="0" dirty="0"/>
              <a:t>;	 </a:t>
            </a:r>
          </a:p>
          <a:p>
            <a:pPr>
              <a:lnSpc>
                <a:spcPct val="80000"/>
              </a:lnSpc>
              <a:buFont typeface="Wingdings" pitchFamily="2" charset="2"/>
              <a:buNone/>
              <a:defRPr/>
            </a:pPr>
            <a:r>
              <a:rPr lang="en-US" altLang="zh-CN" sz="2400" b="0" dirty="0"/>
              <a:t>    swap(&amp;a</a:t>
            </a:r>
            <a:r>
              <a:rPr lang="zh-CN" altLang="en-US" sz="2400" b="0" dirty="0"/>
              <a:t>，</a:t>
            </a:r>
            <a:r>
              <a:rPr lang="en-US" altLang="zh-CN" sz="2400" b="0" dirty="0"/>
              <a:t>&amp;b);	                                        </a:t>
            </a:r>
            <a:r>
              <a:rPr lang="zh-CN" altLang="en-US" sz="2400" b="0" dirty="0"/>
              <a:t>运行结果：</a:t>
            </a:r>
          </a:p>
          <a:p>
            <a:pPr>
              <a:lnSpc>
                <a:spcPct val="80000"/>
              </a:lnSpc>
              <a:buFont typeface="Wingdings" pitchFamily="2" charset="2"/>
              <a:buNone/>
              <a:defRPr/>
            </a:pPr>
            <a:r>
              <a:rPr lang="zh-CN" altLang="en-US" sz="2400" b="0" dirty="0"/>
              <a:t>    </a:t>
            </a:r>
            <a:r>
              <a:rPr lang="en-US" altLang="zh-CN" sz="2400" b="0" dirty="0" err="1"/>
              <a:t>cout</a:t>
            </a:r>
            <a:r>
              <a:rPr lang="en-US" altLang="zh-CN" sz="2400" b="0" dirty="0"/>
              <a:t>&lt;&lt;"a="&lt;&lt;a&lt;&lt;" b="&lt;&lt;b&lt;&lt;</a:t>
            </a:r>
            <a:r>
              <a:rPr lang="en-US" altLang="zh-CN" sz="2400" b="0" dirty="0" err="1"/>
              <a:t>endl</a:t>
            </a:r>
            <a:r>
              <a:rPr lang="en-US" altLang="zh-CN" sz="2400" b="0" dirty="0"/>
              <a:t>;	</a:t>
            </a:r>
            <a:r>
              <a:rPr lang="en-US" altLang="zh-CN" sz="2400" b="0" dirty="0" smtClean="0"/>
              <a:t>    </a:t>
            </a:r>
            <a:r>
              <a:rPr lang="en-US" altLang="zh-CN" sz="2400" b="0" dirty="0"/>
              <a:t>a=5   b=10</a:t>
            </a:r>
          </a:p>
          <a:p>
            <a:pPr>
              <a:lnSpc>
                <a:spcPct val="80000"/>
              </a:lnSpc>
              <a:buFont typeface="Wingdings" pitchFamily="2" charset="2"/>
              <a:buNone/>
              <a:defRPr/>
            </a:pPr>
            <a:r>
              <a:rPr lang="en-US" altLang="zh-CN" sz="2400" b="0" dirty="0"/>
              <a:t>    return 0;	                                                    a=10  b=5</a:t>
            </a:r>
            <a:endParaRPr lang="en-US" altLang="zh-CN" sz="2400" b="0" kern="0" dirty="0" smtClean="0"/>
          </a:p>
          <a:p>
            <a:pPr>
              <a:lnSpc>
                <a:spcPct val="80000"/>
              </a:lnSpc>
              <a:buFont typeface="Wingdings" pitchFamily="2" charset="2"/>
              <a:buNone/>
              <a:defRPr/>
            </a:pPr>
            <a:r>
              <a:rPr lang="en-US" altLang="zh-CN" sz="2400" b="0" kern="0" dirty="0" smtClean="0"/>
              <a:t>}  </a:t>
            </a:r>
            <a:endParaRPr lang="en-US" altLang="zh-CN" sz="2400" b="0" kern="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55625" y="1662113"/>
            <a:ext cx="8045450" cy="245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20000"/>
              </a:lnSpc>
            </a:pPr>
            <a:r>
              <a:rPr kumimoji="1" lang="en-US" altLang="zh-CN" sz="3200">
                <a:solidFill>
                  <a:srgbClr val="000000"/>
                </a:solidFill>
                <a:latin typeface="宋体" panose="02010600030101010101" pitchFamily="2" charset="-122"/>
                <a:cs typeface="Times New Roman" panose="02020603050405020304" pitchFamily="18" charset="0"/>
              </a:rPr>
              <a:t>    </a:t>
            </a:r>
            <a:r>
              <a:rPr kumimoji="1" lang="zh-CN" altLang="en-US" sz="3200">
                <a:solidFill>
                  <a:srgbClr val="000000"/>
                </a:solidFill>
                <a:latin typeface="楷体" panose="02010609060101010101" pitchFamily="49" charset="-122"/>
                <a:ea typeface="楷体" panose="02010609060101010101" pitchFamily="49" charset="-122"/>
                <a:cs typeface="Times New Roman" panose="02020603050405020304" pitchFamily="18" charset="0"/>
              </a:rPr>
              <a:t>继承是面向对象方法提高重用性的重要措施，继承表现了特殊类与一般类之间的关系。继承的重要性就在于它大大地简化了对于客观事物的描述。 </a:t>
            </a:r>
          </a:p>
        </p:txBody>
      </p:sp>
      <p:sp>
        <p:nvSpPr>
          <p:cNvPr id="14339" name="Rectangle 3"/>
          <p:cNvSpPr>
            <a:spLocks noChangeArrowheads="1"/>
          </p:cNvSpPr>
          <p:nvPr/>
        </p:nvSpPr>
        <p:spPr bwMode="auto">
          <a:xfrm>
            <a:off x="650875" y="849313"/>
            <a:ext cx="2057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666699"/>
              </a:buClr>
              <a:buSzPct val="70000"/>
              <a:buFont typeface="Wingdings" panose="05000000000000000000" pitchFamily="2" charset="2"/>
              <a:buNone/>
            </a:pPr>
            <a:r>
              <a:rPr kumimoji="1" lang="en-US" altLang="zh-CN" sz="3600" b="1">
                <a:solidFill>
                  <a:srgbClr val="FF0066"/>
                </a:solidFill>
                <a:ea typeface="华文行楷" panose="02010800040101010101" pitchFamily="2" charset="-122"/>
                <a:cs typeface="Tahoma" panose="020B0604030504040204" pitchFamily="34" charset="0"/>
              </a:rPr>
              <a:t>4</a:t>
            </a:r>
            <a:r>
              <a:rPr kumimoji="1" lang="zh-CN" altLang="en-US" sz="3600" b="1">
                <a:solidFill>
                  <a:srgbClr val="FF0066"/>
                </a:solidFill>
                <a:ea typeface="华文行楷" panose="02010800040101010101" pitchFamily="2" charset="-122"/>
                <a:cs typeface="Tahoma" panose="020B0604030504040204" pitchFamily="34" charset="0"/>
              </a:rPr>
              <a:t>．继承</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539750" y="228600"/>
            <a:ext cx="8208963" cy="604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3600" kern="0" dirty="0" smtClean="0"/>
              <a:t>例</a:t>
            </a:r>
            <a:r>
              <a:rPr lang="en-US" altLang="zh-CN" sz="3600" kern="0" dirty="0" smtClean="0"/>
              <a:t>1.18   </a:t>
            </a:r>
            <a:r>
              <a:rPr lang="zh-CN" altLang="en-US" sz="3600" kern="0" dirty="0" smtClean="0"/>
              <a:t>采用“引用参数”传递函数参数 </a:t>
            </a:r>
            <a:endParaRPr lang="zh-CN" altLang="en-US" sz="3600" kern="0" dirty="0"/>
          </a:p>
        </p:txBody>
      </p:sp>
      <p:sp>
        <p:nvSpPr>
          <p:cNvPr id="3" name="Rectangle 3"/>
          <p:cNvSpPr txBox="1">
            <a:spLocks noChangeArrowheads="1"/>
          </p:cNvSpPr>
          <p:nvPr/>
        </p:nvSpPr>
        <p:spPr bwMode="auto">
          <a:xfrm>
            <a:off x="381000" y="990600"/>
            <a:ext cx="8382000" cy="533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a:lnSpc>
                <a:spcPct val="80000"/>
              </a:lnSpc>
              <a:buFont typeface="Wingdings" pitchFamily="2" charset="2"/>
              <a:buNone/>
              <a:defRPr/>
            </a:pPr>
            <a:r>
              <a:rPr lang="en-US" altLang="zh-CN" sz="2400" kern="0" dirty="0" smtClean="0"/>
              <a:t>#</a:t>
            </a:r>
            <a:r>
              <a:rPr lang="en-US" altLang="zh-CN" sz="2400" b="0" kern="0" dirty="0" smtClean="0"/>
              <a:t>include &lt;</a:t>
            </a:r>
            <a:r>
              <a:rPr lang="en-US" altLang="zh-CN" sz="2400" b="0" kern="0" dirty="0" err="1" smtClean="0"/>
              <a:t>iostream.h</a:t>
            </a:r>
            <a:r>
              <a:rPr lang="en-US" altLang="zh-CN" sz="2400" b="0" kern="0" dirty="0" smtClean="0"/>
              <a:t>&gt;</a:t>
            </a:r>
          </a:p>
          <a:p>
            <a:pPr>
              <a:lnSpc>
                <a:spcPct val="80000"/>
              </a:lnSpc>
              <a:buFont typeface="Wingdings" pitchFamily="2" charset="2"/>
              <a:buNone/>
              <a:defRPr/>
            </a:pPr>
            <a:r>
              <a:rPr lang="en-US" altLang="zh-CN" sz="2400" b="0" kern="0" dirty="0" smtClean="0"/>
              <a:t>void swap(</a:t>
            </a:r>
            <a:r>
              <a:rPr lang="en-US" altLang="zh-CN" sz="2400" b="0" kern="0" dirty="0" err="1" smtClean="0"/>
              <a:t>int</a:t>
            </a:r>
            <a:r>
              <a:rPr lang="en-US" altLang="zh-CN" sz="2400" b="0" kern="0" dirty="0" smtClean="0"/>
              <a:t>&amp; m</a:t>
            </a:r>
            <a:r>
              <a:rPr lang="zh-CN" altLang="en-US" sz="2400" b="0" kern="0" dirty="0" smtClean="0"/>
              <a:t>，</a:t>
            </a:r>
            <a:r>
              <a:rPr lang="en-US" altLang="zh-CN" sz="2400" b="0" kern="0" dirty="0" err="1" smtClean="0"/>
              <a:t>int</a:t>
            </a:r>
            <a:r>
              <a:rPr lang="en-US" altLang="zh-CN" sz="2400" b="0" kern="0" dirty="0" smtClean="0"/>
              <a:t>&amp; n)</a:t>
            </a:r>
          </a:p>
          <a:p>
            <a:pPr>
              <a:lnSpc>
                <a:spcPct val="80000"/>
              </a:lnSpc>
              <a:buFont typeface="Wingdings" pitchFamily="2" charset="2"/>
              <a:buNone/>
              <a:defRPr/>
            </a:pPr>
            <a:r>
              <a:rPr lang="en-US" altLang="zh-CN" sz="2400" b="0" kern="0" dirty="0" smtClean="0"/>
              <a:t>{   </a:t>
            </a:r>
            <a:r>
              <a:rPr lang="en-US" altLang="zh-CN" sz="2400" b="0" kern="0" dirty="0" err="1" smtClean="0"/>
              <a:t>int</a:t>
            </a:r>
            <a:r>
              <a:rPr lang="en-US" altLang="zh-CN" sz="2400" b="0" kern="0" dirty="0" smtClean="0"/>
              <a:t> temp;</a:t>
            </a:r>
          </a:p>
          <a:p>
            <a:pPr>
              <a:lnSpc>
                <a:spcPct val="80000"/>
              </a:lnSpc>
              <a:buFont typeface="Wingdings" pitchFamily="2" charset="2"/>
              <a:buNone/>
              <a:defRPr/>
            </a:pPr>
            <a:r>
              <a:rPr lang="en-US" altLang="zh-CN" sz="2400" b="0" kern="0" dirty="0" smtClean="0"/>
              <a:t>    temp=m;</a:t>
            </a:r>
          </a:p>
          <a:p>
            <a:pPr>
              <a:lnSpc>
                <a:spcPct val="80000"/>
              </a:lnSpc>
              <a:buFont typeface="Wingdings" pitchFamily="2" charset="2"/>
              <a:buNone/>
              <a:defRPr/>
            </a:pPr>
            <a:r>
              <a:rPr lang="en-US" altLang="zh-CN" sz="2400" b="0" kern="0" dirty="0" smtClean="0"/>
              <a:t>    m=n;</a:t>
            </a:r>
          </a:p>
          <a:p>
            <a:pPr>
              <a:lnSpc>
                <a:spcPct val="80000"/>
              </a:lnSpc>
              <a:buFont typeface="Wingdings" pitchFamily="2" charset="2"/>
              <a:buNone/>
              <a:defRPr/>
            </a:pPr>
            <a:r>
              <a:rPr lang="en-US" altLang="zh-CN" sz="2400" b="0" kern="0" dirty="0" smtClean="0"/>
              <a:t>    n=temp;</a:t>
            </a:r>
          </a:p>
          <a:p>
            <a:pPr>
              <a:lnSpc>
                <a:spcPct val="80000"/>
              </a:lnSpc>
              <a:buFont typeface="Wingdings" pitchFamily="2" charset="2"/>
              <a:buNone/>
              <a:defRPr/>
            </a:pPr>
            <a:r>
              <a:rPr lang="en-US" altLang="zh-CN" sz="2400" b="0" kern="0" dirty="0" smtClean="0"/>
              <a:t>}</a:t>
            </a:r>
          </a:p>
          <a:p>
            <a:pPr>
              <a:lnSpc>
                <a:spcPct val="80000"/>
              </a:lnSpc>
              <a:buFont typeface="Wingdings" pitchFamily="2" charset="2"/>
              <a:buNone/>
              <a:defRPr/>
            </a:pPr>
            <a:r>
              <a:rPr lang="en-US" altLang="zh-CN" sz="2400" b="0" kern="0" dirty="0" smtClean="0"/>
              <a:t>main()</a:t>
            </a:r>
          </a:p>
          <a:p>
            <a:pPr>
              <a:lnSpc>
                <a:spcPct val="80000"/>
              </a:lnSpc>
              <a:buFont typeface="Wingdings" pitchFamily="2" charset="2"/>
              <a:buNone/>
              <a:defRPr/>
            </a:pPr>
            <a:r>
              <a:rPr lang="en-US" altLang="zh-CN" sz="2400" b="0" kern="0" dirty="0" smtClean="0"/>
              <a:t>{</a:t>
            </a:r>
          </a:p>
          <a:p>
            <a:pPr>
              <a:lnSpc>
                <a:spcPct val="80000"/>
              </a:lnSpc>
              <a:buFont typeface="Wingdings" pitchFamily="2" charset="2"/>
              <a:buNone/>
              <a:defRPr/>
            </a:pPr>
            <a:r>
              <a:rPr lang="en-US" altLang="zh-CN" sz="2400" b="0" kern="0" dirty="0" smtClean="0"/>
              <a:t>    </a:t>
            </a:r>
            <a:r>
              <a:rPr lang="en-US" altLang="zh-CN" sz="2400" b="0" kern="0" dirty="0" err="1" smtClean="0"/>
              <a:t>int</a:t>
            </a:r>
            <a:r>
              <a:rPr lang="en-US" altLang="zh-CN" sz="2400" b="0" kern="0" dirty="0" smtClean="0"/>
              <a:t> a=5</a:t>
            </a:r>
            <a:r>
              <a:rPr lang="zh-CN" altLang="en-US" sz="2400" b="0" kern="0" dirty="0" smtClean="0"/>
              <a:t>，</a:t>
            </a:r>
            <a:r>
              <a:rPr lang="en-US" altLang="zh-CN" sz="2400" b="0" kern="0" dirty="0" smtClean="0"/>
              <a:t>b=10;</a:t>
            </a:r>
          </a:p>
          <a:p>
            <a:pPr>
              <a:lnSpc>
                <a:spcPct val="80000"/>
              </a:lnSpc>
              <a:buFont typeface="Wingdings" pitchFamily="2" charset="2"/>
              <a:buNone/>
              <a:defRPr/>
            </a:pPr>
            <a:r>
              <a:rPr lang="en-US" altLang="zh-CN" sz="2400" b="0" kern="0" dirty="0" smtClean="0"/>
              <a:t>    </a:t>
            </a:r>
            <a:r>
              <a:rPr lang="en-US" altLang="zh-CN" sz="2400" b="0" kern="0" dirty="0" err="1" smtClean="0"/>
              <a:t>cout</a:t>
            </a:r>
            <a:r>
              <a:rPr lang="en-US" altLang="zh-CN" sz="2400" b="0" kern="0" dirty="0" smtClean="0"/>
              <a:t>&lt;&lt;"a="&lt;&lt;a&lt;&lt;" b="&lt;&lt;b&lt;&lt;</a:t>
            </a:r>
            <a:r>
              <a:rPr lang="en-US" altLang="zh-CN" sz="2400" b="0" kern="0" dirty="0" err="1" smtClean="0"/>
              <a:t>endl</a:t>
            </a:r>
            <a:r>
              <a:rPr lang="en-US" altLang="zh-CN" sz="2400" b="0" kern="0" dirty="0" smtClean="0"/>
              <a:t>;</a:t>
            </a:r>
          </a:p>
          <a:p>
            <a:pPr>
              <a:lnSpc>
                <a:spcPct val="80000"/>
              </a:lnSpc>
              <a:buFont typeface="Wingdings" pitchFamily="2" charset="2"/>
              <a:buNone/>
              <a:defRPr/>
            </a:pPr>
            <a:r>
              <a:rPr lang="en-US" altLang="zh-CN" sz="2400" b="0" kern="0" dirty="0" smtClean="0"/>
              <a:t>    swap(a</a:t>
            </a:r>
            <a:r>
              <a:rPr lang="zh-CN" altLang="en-US" sz="2400" b="0" kern="0" dirty="0" smtClean="0"/>
              <a:t>，</a:t>
            </a:r>
            <a:r>
              <a:rPr lang="en-US" altLang="zh-CN" sz="2400" b="0" kern="0" dirty="0" smtClean="0"/>
              <a:t>b);                                                   </a:t>
            </a:r>
            <a:r>
              <a:rPr lang="zh-CN" altLang="en-US" sz="2400" b="0" kern="0" dirty="0" smtClean="0"/>
              <a:t>运行结果：</a:t>
            </a:r>
          </a:p>
          <a:p>
            <a:pPr>
              <a:lnSpc>
                <a:spcPct val="80000"/>
              </a:lnSpc>
              <a:buFont typeface="Wingdings" pitchFamily="2" charset="2"/>
              <a:buNone/>
              <a:defRPr/>
            </a:pPr>
            <a:r>
              <a:rPr lang="zh-CN" altLang="en-US" sz="2400" b="0" kern="0" dirty="0" smtClean="0"/>
              <a:t>    </a:t>
            </a:r>
            <a:r>
              <a:rPr lang="en-US" altLang="zh-CN" sz="2400" b="0" kern="0" dirty="0" err="1" smtClean="0"/>
              <a:t>cout</a:t>
            </a:r>
            <a:r>
              <a:rPr lang="en-US" altLang="zh-CN" sz="2400" b="0" kern="0" dirty="0" smtClean="0"/>
              <a:t>&lt;&lt;"a="&lt;&lt;a&lt;&lt;" b="&lt;&lt;b&lt;&lt;</a:t>
            </a:r>
            <a:r>
              <a:rPr lang="en-US" altLang="zh-CN" sz="2400" b="0" kern="0" dirty="0" err="1" smtClean="0"/>
              <a:t>endl</a:t>
            </a:r>
            <a:r>
              <a:rPr lang="en-US" altLang="zh-CN" sz="2400" b="0" kern="0" dirty="0" smtClean="0"/>
              <a:t>;           a=5  b=10</a:t>
            </a:r>
          </a:p>
          <a:p>
            <a:pPr>
              <a:lnSpc>
                <a:spcPct val="80000"/>
              </a:lnSpc>
              <a:buFont typeface="Wingdings" pitchFamily="2" charset="2"/>
              <a:buNone/>
              <a:defRPr/>
            </a:pPr>
            <a:r>
              <a:rPr lang="en-US" altLang="zh-CN" sz="2400" b="0" kern="0" dirty="0" smtClean="0"/>
              <a:t>    return 0;                                                         a=10 b=5</a:t>
            </a:r>
          </a:p>
          <a:p>
            <a:pPr>
              <a:lnSpc>
                <a:spcPct val="80000"/>
              </a:lnSpc>
              <a:buFont typeface="Wingdings" pitchFamily="2" charset="2"/>
              <a:buNone/>
              <a:defRPr/>
            </a:pPr>
            <a:r>
              <a:rPr lang="en-US" altLang="zh-CN" sz="2400" b="0" kern="0" dirty="0" smtClean="0"/>
              <a:t>}</a:t>
            </a:r>
            <a:endParaRPr lang="en-US" altLang="zh-CN" sz="2400" b="0" kern="0"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395288" y="1052513"/>
            <a:ext cx="8353425" cy="540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a:latin typeface="Arial" panose="020B0604020202020204" pitchFamily="34" charset="0"/>
              </a:rPr>
              <a:t>          </a:t>
            </a:r>
            <a:r>
              <a:rPr kumimoji="1" lang="zh-CN" altLang="en-US">
                <a:latin typeface="Arial" panose="020B0604020202020204" pitchFamily="34" charset="0"/>
              </a:rPr>
              <a:t>函数可以返回一个引用，将函数说明为返回一个引用的主要目的是：为了将函数用在赋值运算符的左边。</a:t>
            </a:r>
          </a:p>
          <a:p>
            <a:pPr eaLnBrk="1" hangingPunct="1">
              <a:lnSpc>
                <a:spcPct val="120000"/>
              </a:lnSpc>
            </a:pPr>
            <a:r>
              <a:rPr kumimoji="1" lang="zh-CN" altLang="en-US">
                <a:latin typeface="Arial" panose="020B0604020202020204" pitchFamily="34" charset="0"/>
              </a:rPr>
              <a:t>   要以引用返回函数值，则函数定义时要按以下格式：</a:t>
            </a:r>
          </a:p>
          <a:p>
            <a:pPr eaLnBrk="1" hangingPunct="1">
              <a:lnSpc>
                <a:spcPct val="120000"/>
              </a:lnSpc>
            </a:pPr>
            <a:r>
              <a:rPr kumimoji="1" lang="zh-CN" altLang="en-US">
                <a:solidFill>
                  <a:srgbClr val="FF0000"/>
                </a:solidFill>
                <a:latin typeface="宋体" panose="02010600030101010101" pitchFamily="2" charset="-122"/>
              </a:rPr>
              <a:t>类型标识符 </a:t>
            </a:r>
            <a:r>
              <a:rPr kumimoji="1" lang="en-US" altLang="zh-CN">
                <a:solidFill>
                  <a:srgbClr val="FF0000"/>
                </a:solidFill>
                <a:latin typeface="宋体" panose="02010600030101010101" pitchFamily="2" charset="-122"/>
              </a:rPr>
              <a:t>&amp;</a:t>
            </a:r>
            <a:r>
              <a:rPr kumimoji="1" lang="zh-CN" altLang="en-US">
                <a:solidFill>
                  <a:srgbClr val="FF0000"/>
                </a:solidFill>
                <a:latin typeface="宋体" panose="02010600030101010101" pitchFamily="2" charset="-122"/>
              </a:rPr>
              <a:t>函数名（形参列表及类型说明）</a:t>
            </a:r>
          </a:p>
          <a:p>
            <a:pPr eaLnBrk="1" hangingPunct="1">
              <a:lnSpc>
                <a:spcPct val="120000"/>
              </a:lnSpc>
            </a:pPr>
            <a:r>
              <a:rPr kumimoji="1" lang="zh-CN" altLang="en-US">
                <a:solidFill>
                  <a:srgbClr val="FF0000"/>
                </a:solidFill>
                <a:latin typeface="宋体" panose="02010600030101010101" pitchFamily="2" charset="-122"/>
              </a:rPr>
              <a:t> </a:t>
            </a:r>
            <a:r>
              <a:rPr kumimoji="1" lang="en-US" altLang="zh-CN">
                <a:solidFill>
                  <a:srgbClr val="FF0000"/>
                </a:solidFill>
                <a:latin typeface="宋体" panose="02010600030101010101" pitchFamily="2" charset="-122"/>
              </a:rPr>
              <a:t>{</a:t>
            </a:r>
            <a:r>
              <a:rPr kumimoji="1" lang="zh-CN" altLang="en-US">
                <a:solidFill>
                  <a:srgbClr val="FF0000"/>
                </a:solidFill>
                <a:latin typeface="宋体" panose="02010600030101010101" pitchFamily="2" charset="-122"/>
              </a:rPr>
              <a:t>函数体</a:t>
            </a:r>
            <a:r>
              <a:rPr kumimoji="1" lang="en-US" altLang="zh-CN">
                <a:solidFill>
                  <a:srgbClr val="FF0000"/>
                </a:solidFill>
                <a:latin typeface="宋体" panose="02010600030101010101" pitchFamily="2" charset="-122"/>
              </a:rPr>
              <a:t>}</a:t>
            </a:r>
          </a:p>
          <a:p>
            <a:pPr eaLnBrk="1" hangingPunct="1">
              <a:lnSpc>
                <a:spcPct val="120000"/>
              </a:lnSpc>
            </a:pPr>
            <a:r>
              <a:rPr kumimoji="1" lang="zh-CN" altLang="en-US">
                <a:latin typeface="宋体" panose="02010600030101010101" pitchFamily="2" charset="-122"/>
              </a:rPr>
              <a:t>说明：</a:t>
            </a:r>
          </a:p>
          <a:p>
            <a:pPr eaLnBrk="1" hangingPunct="1">
              <a:lnSpc>
                <a:spcPct val="120000"/>
              </a:lnSpc>
              <a:buFontTx/>
              <a:buAutoNum type="arabicParenBoth"/>
            </a:pPr>
            <a:r>
              <a:rPr kumimoji="1" lang="zh-CN" altLang="en-US">
                <a:latin typeface="宋体" panose="02010600030101010101" pitchFamily="2" charset="-122"/>
              </a:rPr>
              <a:t>以引用返回函数值，定义函数时需要在函数名前加</a:t>
            </a:r>
            <a:r>
              <a:rPr kumimoji="1" lang="en-US" altLang="zh-CN">
                <a:latin typeface="宋体" panose="02010600030101010101" pitchFamily="2" charset="-122"/>
              </a:rPr>
              <a:t>&amp;</a:t>
            </a:r>
          </a:p>
          <a:p>
            <a:pPr eaLnBrk="1" hangingPunct="1">
              <a:lnSpc>
                <a:spcPct val="120000"/>
              </a:lnSpc>
              <a:buFontTx/>
              <a:buAutoNum type="arabicParenBoth"/>
            </a:pPr>
            <a:r>
              <a:rPr kumimoji="1" lang="zh-CN" altLang="en-US">
                <a:latin typeface="宋体" panose="02010600030101010101" pitchFamily="2" charset="-122"/>
              </a:rPr>
              <a:t>用引用返回一个函数值的最大好处是，在内存中不产生被返回值的副本。</a:t>
            </a:r>
          </a:p>
        </p:txBody>
      </p:sp>
      <p:sp>
        <p:nvSpPr>
          <p:cNvPr id="116739" name="Rectangle 3"/>
          <p:cNvSpPr>
            <a:spLocks noChangeArrowheads="1"/>
          </p:cNvSpPr>
          <p:nvPr/>
        </p:nvSpPr>
        <p:spPr bwMode="auto">
          <a:xfrm>
            <a:off x="1835150" y="406400"/>
            <a:ext cx="47117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 typeface="宋体" panose="02010600030101010101" pitchFamily="2" charset="-122"/>
              <a:buNone/>
            </a:pPr>
            <a:r>
              <a:rPr kumimoji="1" lang="en-US" altLang="zh-CN" sz="2800">
                <a:solidFill>
                  <a:srgbClr val="FF0000"/>
                </a:solidFill>
                <a:latin typeface="宋体" panose="02010600030101010101" pitchFamily="2" charset="-122"/>
              </a:rPr>
              <a:t>4</a:t>
            </a:r>
            <a:r>
              <a:rPr kumimoji="1" lang="zh-CN" altLang="en-US" sz="2800">
                <a:solidFill>
                  <a:srgbClr val="FF0000"/>
                </a:solidFill>
                <a:latin typeface="宋体" panose="02010600030101010101" pitchFamily="2" charset="-122"/>
              </a:rPr>
              <a:t>）</a:t>
            </a:r>
            <a:r>
              <a:rPr kumimoji="1" lang="en-US" altLang="zh-CN" sz="2800">
                <a:solidFill>
                  <a:srgbClr val="FF0000"/>
                </a:solidFill>
                <a:latin typeface="宋体" panose="02010600030101010101" pitchFamily="2" charset="-122"/>
              </a:rPr>
              <a:t>.</a:t>
            </a:r>
            <a:r>
              <a:rPr kumimoji="1" lang="zh-CN" altLang="en-US" sz="2800" b="1">
                <a:solidFill>
                  <a:srgbClr val="FF0000"/>
                </a:solidFill>
                <a:latin typeface="宋体" panose="02010600030101010101" pitchFamily="2" charset="-122"/>
              </a:rPr>
              <a:t>用引用返回函数值</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250825" y="1455738"/>
            <a:ext cx="8713788"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宋体" panose="02010600030101010101" pitchFamily="2" charset="-122"/>
              <a:buNone/>
            </a:pPr>
            <a:r>
              <a:rPr lang="en-US" altLang="zh-CN">
                <a:latin typeface="Arial" panose="020B0604020202020204" pitchFamily="34" charset="0"/>
              </a:rPr>
              <a:t>#include &lt;iostream.h&gt;</a:t>
            </a:r>
          </a:p>
          <a:p>
            <a:pPr eaLnBrk="1" hangingPunct="1">
              <a:buFont typeface="宋体" panose="02010600030101010101" pitchFamily="2" charset="-122"/>
              <a:buNone/>
            </a:pPr>
            <a:r>
              <a:rPr lang="en-US" altLang="zh-CN">
                <a:latin typeface="Arial" panose="020B0604020202020204" pitchFamily="34" charset="0"/>
              </a:rPr>
              <a:t>int a[]={1</a:t>
            </a:r>
            <a:r>
              <a:rPr lang="zh-CN" altLang="en-US">
                <a:latin typeface="Arial" panose="020B0604020202020204" pitchFamily="34" charset="0"/>
              </a:rPr>
              <a:t>，</a:t>
            </a:r>
            <a:r>
              <a:rPr lang="en-US" altLang="zh-CN">
                <a:latin typeface="Arial" panose="020B0604020202020204" pitchFamily="34" charset="0"/>
              </a:rPr>
              <a:t>3</a:t>
            </a:r>
            <a:r>
              <a:rPr lang="zh-CN" altLang="en-US">
                <a:latin typeface="Arial" panose="020B0604020202020204" pitchFamily="34" charset="0"/>
              </a:rPr>
              <a:t>，</a:t>
            </a:r>
            <a:r>
              <a:rPr lang="en-US" altLang="zh-CN">
                <a:latin typeface="Arial" panose="020B0604020202020204" pitchFamily="34" charset="0"/>
              </a:rPr>
              <a:t>5</a:t>
            </a:r>
            <a:r>
              <a:rPr lang="zh-CN" altLang="en-US">
                <a:latin typeface="Arial" panose="020B0604020202020204" pitchFamily="34" charset="0"/>
              </a:rPr>
              <a:t>，</a:t>
            </a:r>
            <a:r>
              <a:rPr lang="en-US" altLang="zh-CN">
                <a:latin typeface="Arial" panose="020B0604020202020204" pitchFamily="34" charset="0"/>
              </a:rPr>
              <a:t>7</a:t>
            </a:r>
            <a:r>
              <a:rPr lang="zh-CN" altLang="en-US">
                <a:latin typeface="Arial" panose="020B0604020202020204" pitchFamily="34" charset="0"/>
              </a:rPr>
              <a:t>，</a:t>
            </a:r>
            <a:r>
              <a:rPr lang="en-US" altLang="zh-CN">
                <a:latin typeface="Arial" panose="020B0604020202020204" pitchFamily="34" charset="0"/>
              </a:rPr>
              <a:t>9};</a:t>
            </a:r>
          </a:p>
          <a:p>
            <a:pPr eaLnBrk="1" hangingPunct="1">
              <a:buFont typeface="宋体" panose="02010600030101010101" pitchFamily="2" charset="-122"/>
              <a:buNone/>
            </a:pPr>
            <a:r>
              <a:rPr lang="en-US" altLang="zh-CN">
                <a:latin typeface="Arial" panose="020B0604020202020204" pitchFamily="34" charset="0"/>
              </a:rPr>
              <a:t>int&amp; index(int); // </a:t>
            </a:r>
            <a:r>
              <a:rPr lang="zh-CN" altLang="en-US">
                <a:latin typeface="Arial" panose="020B0604020202020204" pitchFamily="34" charset="0"/>
              </a:rPr>
              <a:t>声明返回引用的函数</a:t>
            </a:r>
          </a:p>
          <a:p>
            <a:pPr eaLnBrk="1" hangingPunct="1">
              <a:buFont typeface="宋体" panose="02010600030101010101" pitchFamily="2" charset="-122"/>
              <a:buNone/>
            </a:pPr>
            <a:r>
              <a:rPr lang="en-US" altLang="zh-CN">
                <a:latin typeface="Arial" panose="020B0604020202020204" pitchFamily="34" charset="0"/>
              </a:rPr>
              <a:t>void main()</a:t>
            </a:r>
          </a:p>
          <a:p>
            <a:pPr eaLnBrk="1" hangingPunct="1">
              <a:buFont typeface="宋体" panose="02010600030101010101" pitchFamily="2" charset="-122"/>
              <a:buNone/>
            </a:pPr>
            <a:r>
              <a:rPr lang="en-US" altLang="zh-CN">
                <a:latin typeface="Arial" panose="020B0604020202020204" pitchFamily="34" charset="0"/>
              </a:rPr>
              <a:t>{</a:t>
            </a:r>
          </a:p>
          <a:p>
            <a:pPr eaLnBrk="1" hangingPunct="1">
              <a:buFont typeface="宋体" panose="02010600030101010101" pitchFamily="2" charset="-122"/>
              <a:buNone/>
            </a:pPr>
            <a:r>
              <a:rPr lang="en-US" altLang="zh-CN">
                <a:latin typeface="Arial" panose="020B0604020202020204" pitchFamily="34" charset="0"/>
              </a:rPr>
              <a:t>    cout&lt;&lt;index(2)&lt;&lt;endl;</a:t>
            </a:r>
          </a:p>
          <a:p>
            <a:pPr eaLnBrk="1" hangingPunct="1">
              <a:buFont typeface="宋体" panose="02010600030101010101" pitchFamily="2" charset="-122"/>
              <a:buNone/>
            </a:pPr>
            <a:r>
              <a:rPr lang="en-US" altLang="zh-CN">
                <a:latin typeface="Arial" panose="020B0604020202020204" pitchFamily="34" charset="0"/>
              </a:rPr>
              <a:t>    index(2)=25; 	// </a:t>
            </a:r>
            <a:r>
              <a:rPr lang="zh-CN" altLang="en-US">
                <a:latin typeface="Arial" panose="020B0604020202020204" pitchFamily="34" charset="0"/>
              </a:rPr>
              <a:t>将</a:t>
            </a:r>
            <a:r>
              <a:rPr lang="en-US" altLang="zh-CN">
                <a:latin typeface="Arial" panose="020B0604020202020204" pitchFamily="34" charset="0"/>
              </a:rPr>
              <a:t>a[2]</a:t>
            </a:r>
            <a:r>
              <a:rPr lang="zh-CN" altLang="en-US">
                <a:latin typeface="Arial" panose="020B0604020202020204" pitchFamily="34" charset="0"/>
              </a:rPr>
              <a:t>重新赋值为</a:t>
            </a:r>
            <a:r>
              <a:rPr lang="en-US" altLang="zh-CN">
                <a:latin typeface="Arial" panose="020B0604020202020204" pitchFamily="34" charset="0"/>
              </a:rPr>
              <a:t>25</a:t>
            </a:r>
          </a:p>
          <a:p>
            <a:pPr eaLnBrk="1" hangingPunct="1">
              <a:buFont typeface="宋体" panose="02010600030101010101" pitchFamily="2" charset="-122"/>
              <a:buNone/>
            </a:pPr>
            <a:r>
              <a:rPr lang="en-US" altLang="zh-CN">
                <a:latin typeface="Arial" panose="020B0604020202020204" pitchFamily="34" charset="0"/>
              </a:rPr>
              <a:t>    cout&lt;&lt;index(2)&lt;&lt;endl;         </a:t>
            </a:r>
          </a:p>
          <a:p>
            <a:pPr eaLnBrk="1" hangingPunct="1">
              <a:buFont typeface="宋体" panose="02010600030101010101" pitchFamily="2" charset="-122"/>
              <a:buNone/>
            </a:pPr>
            <a:r>
              <a:rPr lang="en-US" altLang="zh-CN">
                <a:latin typeface="Arial" panose="020B0604020202020204" pitchFamily="34" charset="0"/>
              </a:rPr>
              <a:t>}</a:t>
            </a:r>
          </a:p>
          <a:p>
            <a:pPr eaLnBrk="1" hangingPunct="1">
              <a:buFont typeface="宋体" panose="02010600030101010101" pitchFamily="2" charset="-122"/>
              <a:buNone/>
            </a:pPr>
            <a:r>
              <a:rPr lang="en-US" altLang="zh-CN">
                <a:latin typeface="Arial" panose="020B0604020202020204" pitchFamily="34" charset="0"/>
              </a:rPr>
              <a:t>int&amp; index(int i)</a:t>
            </a:r>
          </a:p>
          <a:p>
            <a:pPr eaLnBrk="1" hangingPunct="1">
              <a:buFont typeface="宋体" panose="02010600030101010101" pitchFamily="2" charset="-122"/>
              <a:buNone/>
            </a:pPr>
            <a:r>
              <a:rPr lang="en-US" altLang="zh-CN">
                <a:latin typeface="Arial" panose="020B0604020202020204" pitchFamily="34" charset="0"/>
              </a:rPr>
              <a:t>{ </a:t>
            </a:r>
          </a:p>
          <a:p>
            <a:pPr eaLnBrk="1" hangingPunct="1">
              <a:buFont typeface="宋体" panose="02010600030101010101" pitchFamily="2" charset="-122"/>
              <a:buNone/>
            </a:pPr>
            <a:r>
              <a:rPr lang="en-US" altLang="zh-CN">
                <a:latin typeface="Arial" panose="020B0604020202020204" pitchFamily="34" charset="0"/>
              </a:rPr>
              <a:t>    return a[i];</a:t>
            </a:r>
          </a:p>
          <a:p>
            <a:pPr eaLnBrk="1" hangingPunct="1">
              <a:buFont typeface="宋体" panose="02010600030101010101" pitchFamily="2" charset="-122"/>
              <a:buNone/>
            </a:pPr>
            <a:r>
              <a:rPr lang="en-US" altLang="zh-CN">
                <a:latin typeface="Arial" panose="020B0604020202020204" pitchFamily="34" charset="0"/>
              </a:rPr>
              <a:t>}</a:t>
            </a:r>
          </a:p>
        </p:txBody>
      </p:sp>
      <p:sp>
        <p:nvSpPr>
          <p:cNvPr id="117763" name="Rectangle 3"/>
          <p:cNvSpPr>
            <a:spLocks noChangeArrowheads="1"/>
          </p:cNvSpPr>
          <p:nvPr/>
        </p:nvSpPr>
        <p:spPr bwMode="auto">
          <a:xfrm>
            <a:off x="827088" y="188913"/>
            <a:ext cx="7058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buFont typeface="宋体" panose="02010600030101010101" pitchFamily="2" charset="-122"/>
              <a:buNone/>
            </a:pPr>
            <a:r>
              <a:rPr lang="zh-CN" altLang="en-US" sz="3600" b="1">
                <a:solidFill>
                  <a:srgbClr val="FF0000"/>
                </a:solidFill>
              </a:rPr>
              <a:t>例</a:t>
            </a:r>
            <a:r>
              <a:rPr lang="en-US" altLang="zh-CN" sz="3600" b="1">
                <a:solidFill>
                  <a:srgbClr val="FF0000"/>
                </a:solidFill>
              </a:rPr>
              <a:t>1.19   </a:t>
            </a:r>
            <a:r>
              <a:rPr lang="zh-CN" altLang="en-US" sz="3600" b="1">
                <a:solidFill>
                  <a:srgbClr val="FF0000"/>
                </a:solidFill>
              </a:rPr>
              <a:t>返回引用的函数</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1295400" y="228600"/>
            <a:ext cx="7162800" cy="604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3600" kern="0" dirty="0" smtClean="0"/>
              <a:t>例</a:t>
            </a:r>
            <a:r>
              <a:rPr lang="en-US" altLang="zh-CN" sz="3600" kern="0" dirty="0" smtClean="0"/>
              <a:t>1.20  </a:t>
            </a:r>
            <a:r>
              <a:rPr lang="zh-CN" altLang="en-US" sz="3600" kern="0" dirty="0" smtClean="0"/>
              <a:t>用引用返回函数的值 </a:t>
            </a:r>
            <a:endParaRPr lang="zh-CN" altLang="en-US" sz="3600" kern="0" dirty="0"/>
          </a:p>
        </p:txBody>
      </p:sp>
      <p:sp>
        <p:nvSpPr>
          <p:cNvPr id="7" name="Rectangle 3"/>
          <p:cNvSpPr txBox="1">
            <a:spLocks noChangeArrowheads="1"/>
          </p:cNvSpPr>
          <p:nvPr/>
        </p:nvSpPr>
        <p:spPr bwMode="auto">
          <a:xfrm>
            <a:off x="381000" y="990600"/>
            <a:ext cx="8382000" cy="5867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a:lnSpc>
                <a:spcPct val="80000"/>
              </a:lnSpc>
              <a:buFont typeface="Wingdings" pitchFamily="2" charset="2"/>
              <a:buNone/>
              <a:defRPr/>
            </a:pPr>
            <a:r>
              <a:rPr lang="en-US" altLang="zh-CN" sz="2000" kern="0" dirty="0" smtClean="0"/>
              <a:t>#include&lt;</a:t>
            </a:r>
            <a:r>
              <a:rPr lang="en-US" altLang="zh-CN" sz="2000" kern="0" dirty="0" err="1" smtClean="0"/>
              <a:t>iostream.h</a:t>
            </a:r>
            <a:r>
              <a:rPr lang="en-US" altLang="zh-CN" sz="2000" kern="0" dirty="0" smtClean="0"/>
              <a:t>&gt;      </a:t>
            </a:r>
          </a:p>
          <a:p>
            <a:pPr>
              <a:lnSpc>
                <a:spcPct val="80000"/>
              </a:lnSpc>
              <a:buFont typeface="Wingdings" pitchFamily="2" charset="2"/>
              <a:buNone/>
              <a:defRPr/>
            </a:pPr>
            <a:r>
              <a:rPr lang="en-US" altLang="zh-CN" sz="2000" kern="0" dirty="0" err="1" smtClean="0"/>
              <a:t>int</a:t>
            </a:r>
            <a:r>
              <a:rPr lang="en-US" altLang="zh-CN" sz="2000" kern="0" dirty="0" smtClean="0"/>
              <a:t> A[10];</a:t>
            </a:r>
          </a:p>
          <a:p>
            <a:pPr>
              <a:lnSpc>
                <a:spcPct val="80000"/>
              </a:lnSpc>
              <a:buFont typeface="Wingdings" pitchFamily="2" charset="2"/>
              <a:buNone/>
              <a:defRPr/>
            </a:pPr>
            <a:r>
              <a:rPr lang="en-US" altLang="zh-CN" sz="2000" kern="0" dirty="0" err="1" smtClean="0"/>
              <a:t>int</a:t>
            </a:r>
            <a:r>
              <a:rPr lang="en-US" altLang="zh-CN" sz="2000" kern="0" dirty="0" smtClean="0"/>
              <a:t>&amp; array(</a:t>
            </a:r>
            <a:r>
              <a:rPr lang="en-US" altLang="zh-CN" sz="2000" kern="0" dirty="0" err="1" smtClean="0"/>
              <a:t>int</a:t>
            </a:r>
            <a:r>
              <a:rPr lang="en-US" altLang="zh-CN" sz="2000" kern="0" dirty="0" smtClean="0"/>
              <a:t> </a:t>
            </a:r>
            <a:r>
              <a:rPr lang="en-US" altLang="zh-CN" sz="2000" kern="0" dirty="0" err="1" smtClean="0"/>
              <a:t>i</a:t>
            </a:r>
            <a:r>
              <a:rPr lang="en-US" altLang="zh-CN" sz="2000" kern="0" dirty="0" smtClean="0"/>
              <a:t>);</a:t>
            </a:r>
          </a:p>
          <a:p>
            <a:pPr>
              <a:lnSpc>
                <a:spcPct val="80000"/>
              </a:lnSpc>
              <a:buFont typeface="Wingdings" pitchFamily="2" charset="2"/>
              <a:buNone/>
              <a:defRPr/>
            </a:pPr>
            <a:r>
              <a:rPr lang="en-US" altLang="zh-CN" sz="2000" kern="0" dirty="0" smtClean="0"/>
              <a:t>void main()</a:t>
            </a:r>
          </a:p>
          <a:p>
            <a:pPr>
              <a:lnSpc>
                <a:spcPct val="80000"/>
              </a:lnSpc>
              <a:buFont typeface="Wingdings" pitchFamily="2" charset="2"/>
              <a:buNone/>
              <a:defRPr/>
            </a:pPr>
            <a:r>
              <a:rPr lang="en-US" altLang="zh-CN" sz="2000" kern="0" dirty="0" smtClean="0"/>
              <a:t>{ </a:t>
            </a:r>
          </a:p>
          <a:p>
            <a:pPr>
              <a:lnSpc>
                <a:spcPct val="80000"/>
              </a:lnSpc>
              <a:buFont typeface="Wingdings" pitchFamily="2" charset="2"/>
              <a:buNone/>
              <a:defRPr/>
            </a:pPr>
            <a:r>
              <a:rPr lang="en-US" altLang="zh-CN" sz="2000" kern="0" dirty="0" smtClean="0"/>
              <a:t>    </a:t>
            </a:r>
            <a:r>
              <a:rPr lang="en-US" altLang="zh-CN" sz="2000" kern="0" dirty="0" err="1" smtClean="0"/>
              <a:t>int</a:t>
            </a:r>
            <a:r>
              <a:rPr lang="en-US" altLang="zh-CN" sz="2000" kern="0" dirty="0" smtClean="0"/>
              <a:t> </a:t>
            </a:r>
            <a:r>
              <a:rPr lang="en-US" altLang="zh-CN" sz="2000" kern="0" dirty="0" err="1" smtClean="0"/>
              <a:t>i</a:t>
            </a:r>
            <a:r>
              <a:rPr lang="zh-CN" altLang="en-US" sz="2000" kern="0" dirty="0" smtClean="0"/>
              <a:t>，</a:t>
            </a:r>
            <a:r>
              <a:rPr lang="en-US" altLang="zh-CN" sz="2000" kern="0" dirty="0" smtClean="0"/>
              <a:t>number;</a:t>
            </a:r>
          </a:p>
          <a:p>
            <a:pPr>
              <a:lnSpc>
                <a:spcPct val="80000"/>
              </a:lnSpc>
              <a:buFont typeface="Wingdings" pitchFamily="2" charset="2"/>
              <a:buNone/>
              <a:defRPr/>
            </a:pPr>
            <a:r>
              <a:rPr lang="en-US" altLang="zh-CN" sz="2000" kern="0" dirty="0" smtClean="0"/>
              <a:t>    A[0]=0;</a:t>
            </a:r>
          </a:p>
          <a:p>
            <a:pPr>
              <a:lnSpc>
                <a:spcPct val="80000"/>
              </a:lnSpc>
              <a:buFont typeface="Wingdings" pitchFamily="2" charset="2"/>
              <a:buNone/>
              <a:defRPr/>
            </a:pPr>
            <a:r>
              <a:rPr lang="en-US" altLang="zh-CN" sz="2000" kern="0" dirty="0" smtClean="0"/>
              <a:t>    A[1]=1;</a:t>
            </a:r>
          </a:p>
          <a:p>
            <a:pPr>
              <a:lnSpc>
                <a:spcPct val="80000"/>
              </a:lnSpc>
              <a:buFont typeface="Wingdings" pitchFamily="2" charset="2"/>
              <a:buNone/>
              <a:defRPr/>
            </a:pPr>
            <a:r>
              <a:rPr lang="en-US" altLang="zh-CN" sz="2000" kern="0" dirty="0" smtClean="0"/>
              <a:t>    </a:t>
            </a:r>
            <a:r>
              <a:rPr lang="en-US" altLang="zh-CN" sz="2000" kern="0" dirty="0" err="1" smtClean="0"/>
              <a:t>cin</a:t>
            </a:r>
            <a:r>
              <a:rPr lang="en-US" altLang="zh-CN" sz="2000" kern="0" dirty="0" smtClean="0"/>
              <a:t>&gt;&gt;number</a:t>
            </a:r>
            <a:r>
              <a:rPr lang="en-US" altLang="zh-CN" sz="2000" kern="0" dirty="0" smtClean="0">
                <a:solidFill>
                  <a:srgbClr val="FF0000"/>
                </a:solidFill>
              </a:rPr>
              <a:t>;                                                                      </a:t>
            </a:r>
            <a:r>
              <a:rPr lang="zh-CN" altLang="en-US" sz="2000" kern="0" dirty="0" smtClean="0">
                <a:solidFill>
                  <a:srgbClr val="FF0000"/>
                </a:solidFill>
              </a:rPr>
              <a:t>运行结果：</a:t>
            </a:r>
          </a:p>
          <a:p>
            <a:pPr>
              <a:lnSpc>
                <a:spcPct val="80000"/>
              </a:lnSpc>
              <a:buFont typeface="Wingdings" pitchFamily="2" charset="2"/>
              <a:buNone/>
              <a:defRPr/>
            </a:pPr>
            <a:r>
              <a:rPr lang="zh-CN" altLang="en-US" sz="2000" kern="0" dirty="0" smtClean="0">
                <a:solidFill>
                  <a:srgbClr val="FF0000"/>
                </a:solidFill>
              </a:rPr>
              <a:t>    </a:t>
            </a:r>
            <a:r>
              <a:rPr lang="en-US" altLang="zh-CN" sz="2000" kern="0" dirty="0" smtClean="0"/>
              <a:t>for (</a:t>
            </a:r>
            <a:r>
              <a:rPr lang="en-US" altLang="zh-CN" sz="2000" kern="0" dirty="0" err="1" smtClean="0"/>
              <a:t>i</a:t>
            </a:r>
            <a:r>
              <a:rPr lang="en-US" altLang="zh-CN" sz="2000" kern="0" dirty="0" smtClean="0"/>
              <a:t>=2;i&lt;</a:t>
            </a:r>
            <a:r>
              <a:rPr lang="en-US" altLang="zh-CN" sz="2000" kern="0" dirty="0" err="1" smtClean="0"/>
              <a:t>number;i</a:t>
            </a:r>
            <a:r>
              <a:rPr lang="en-US" altLang="zh-CN" sz="2000" kern="0" dirty="0" smtClean="0"/>
              <a:t>++)                                                           array(2)=1 </a:t>
            </a:r>
          </a:p>
          <a:p>
            <a:pPr>
              <a:lnSpc>
                <a:spcPct val="80000"/>
              </a:lnSpc>
              <a:buFont typeface="Wingdings" pitchFamily="2" charset="2"/>
              <a:buNone/>
              <a:defRPr/>
            </a:pPr>
            <a:r>
              <a:rPr lang="en-US" altLang="zh-CN" sz="2000" kern="0" dirty="0" smtClean="0"/>
              <a:t>    {                                                                                                 array(3)=2 </a:t>
            </a:r>
          </a:p>
          <a:p>
            <a:pPr>
              <a:lnSpc>
                <a:spcPct val="80000"/>
              </a:lnSpc>
              <a:buFont typeface="Wingdings" pitchFamily="2" charset="2"/>
              <a:buNone/>
              <a:defRPr/>
            </a:pPr>
            <a:r>
              <a:rPr lang="en-US" altLang="zh-CN" sz="2000" kern="0" dirty="0" smtClean="0"/>
              <a:t>        array(</a:t>
            </a:r>
            <a:r>
              <a:rPr lang="en-US" altLang="zh-CN" sz="2000" kern="0" dirty="0" err="1" smtClean="0"/>
              <a:t>i</a:t>
            </a:r>
            <a:r>
              <a:rPr lang="en-US" altLang="zh-CN" sz="2000" kern="0" dirty="0" smtClean="0"/>
              <a:t>)=array(i-2)+array(i-1);                                          array(4)=3 </a:t>
            </a:r>
          </a:p>
          <a:p>
            <a:pPr>
              <a:lnSpc>
                <a:spcPct val="80000"/>
              </a:lnSpc>
              <a:buFont typeface="Wingdings" pitchFamily="2" charset="2"/>
              <a:buNone/>
              <a:defRPr/>
            </a:pPr>
            <a:r>
              <a:rPr lang="en-US" altLang="zh-CN" sz="2000" kern="0" dirty="0" smtClean="0"/>
              <a:t>        </a:t>
            </a:r>
            <a:r>
              <a:rPr lang="en-US" altLang="zh-CN" sz="2000" kern="0" dirty="0" err="1" smtClean="0"/>
              <a:t>cout</a:t>
            </a:r>
            <a:r>
              <a:rPr lang="en-US" altLang="zh-CN" sz="2000" kern="0" dirty="0" smtClean="0"/>
              <a:t>&lt;&lt;"array("&lt;&lt;</a:t>
            </a:r>
            <a:r>
              <a:rPr lang="en-US" altLang="zh-CN" sz="2000" kern="0" dirty="0" err="1" smtClean="0"/>
              <a:t>i</a:t>
            </a:r>
            <a:r>
              <a:rPr lang="en-US" altLang="zh-CN" sz="2000" kern="0" dirty="0" smtClean="0"/>
              <a:t>&lt;&lt;")="&lt;&lt;array(</a:t>
            </a:r>
            <a:r>
              <a:rPr lang="en-US" altLang="zh-CN" sz="2000" kern="0" dirty="0" err="1" smtClean="0"/>
              <a:t>i</a:t>
            </a:r>
            <a:r>
              <a:rPr lang="en-US" altLang="zh-CN" sz="2000" kern="0" dirty="0" smtClean="0"/>
              <a:t>)&lt;&lt;</a:t>
            </a:r>
            <a:r>
              <a:rPr lang="en-US" altLang="zh-CN" sz="2000" kern="0" dirty="0" err="1" smtClean="0"/>
              <a:t>endl</a:t>
            </a:r>
            <a:r>
              <a:rPr lang="en-US" altLang="zh-CN" sz="2000" kern="0" dirty="0" smtClean="0"/>
              <a:t>;                  array(5)=5 </a:t>
            </a:r>
          </a:p>
          <a:p>
            <a:pPr>
              <a:lnSpc>
                <a:spcPct val="80000"/>
              </a:lnSpc>
              <a:buFont typeface="Wingdings" pitchFamily="2" charset="2"/>
              <a:buNone/>
              <a:defRPr/>
            </a:pPr>
            <a:r>
              <a:rPr lang="en-US" altLang="zh-CN" sz="2000" kern="0" dirty="0" smtClean="0"/>
              <a:t>    }                                                                                                 array(6)=8 </a:t>
            </a:r>
          </a:p>
          <a:p>
            <a:pPr>
              <a:lnSpc>
                <a:spcPct val="80000"/>
              </a:lnSpc>
              <a:buFont typeface="Wingdings" pitchFamily="2" charset="2"/>
              <a:buNone/>
              <a:defRPr/>
            </a:pPr>
            <a:r>
              <a:rPr lang="en-US" altLang="zh-CN" sz="2000" kern="0" dirty="0" smtClean="0"/>
              <a:t>}                                                                                                     array(7)=13 </a:t>
            </a:r>
          </a:p>
          <a:p>
            <a:pPr>
              <a:lnSpc>
                <a:spcPct val="80000"/>
              </a:lnSpc>
              <a:buFont typeface="Wingdings" pitchFamily="2" charset="2"/>
              <a:buNone/>
              <a:defRPr/>
            </a:pPr>
            <a:r>
              <a:rPr lang="en-US" altLang="zh-CN" sz="2000" kern="0" dirty="0" err="1" smtClean="0"/>
              <a:t>int</a:t>
            </a:r>
            <a:r>
              <a:rPr lang="en-US" altLang="zh-CN" sz="2000" kern="0" dirty="0" smtClean="0"/>
              <a:t>&amp; array(</a:t>
            </a:r>
            <a:r>
              <a:rPr lang="en-US" altLang="zh-CN" sz="2000" kern="0" dirty="0" err="1" smtClean="0"/>
              <a:t>int</a:t>
            </a:r>
            <a:r>
              <a:rPr lang="en-US" altLang="zh-CN" sz="2000" kern="0" dirty="0" smtClean="0"/>
              <a:t> </a:t>
            </a:r>
            <a:r>
              <a:rPr lang="en-US" altLang="zh-CN" sz="2000" kern="0" dirty="0" err="1" smtClean="0"/>
              <a:t>i</a:t>
            </a:r>
            <a:r>
              <a:rPr lang="en-US" altLang="zh-CN" sz="2000" kern="0" dirty="0" smtClean="0"/>
              <a:t>) array(8)=21                                                     array(9)=34 </a:t>
            </a:r>
          </a:p>
          <a:p>
            <a:pPr>
              <a:lnSpc>
                <a:spcPct val="80000"/>
              </a:lnSpc>
              <a:buFont typeface="Wingdings" pitchFamily="2" charset="2"/>
              <a:buNone/>
              <a:defRPr/>
            </a:pPr>
            <a:r>
              <a:rPr lang="en-US" altLang="zh-CN" sz="2000" kern="0" dirty="0" smtClean="0"/>
              <a:t>{</a:t>
            </a:r>
          </a:p>
          <a:p>
            <a:pPr>
              <a:lnSpc>
                <a:spcPct val="80000"/>
              </a:lnSpc>
              <a:buFont typeface="Wingdings" pitchFamily="2" charset="2"/>
              <a:buNone/>
              <a:defRPr/>
            </a:pPr>
            <a:r>
              <a:rPr lang="en-US" altLang="zh-CN" sz="2000" kern="0" dirty="0" smtClean="0"/>
              <a:t>    return A[</a:t>
            </a:r>
            <a:r>
              <a:rPr lang="en-US" altLang="zh-CN" sz="2000" kern="0" dirty="0" err="1" smtClean="0"/>
              <a:t>i</a:t>
            </a:r>
            <a:r>
              <a:rPr lang="en-US" altLang="zh-CN" sz="2000" kern="0" dirty="0" smtClean="0"/>
              <a:t>];</a:t>
            </a:r>
          </a:p>
          <a:p>
            <a:pPr>
              <a:lnSpc>
                <a:spcPct val="80000"/>
              </a:lnSpc>
              <a:buFont typeface="Wingdings" pitchFamily="2" charset="2"/>
              <a:buNone/>
              <a:defRPr/>
            </a:pPr>
            <a:r>
              <a:rPr lang="en-US" altLang="zh-CN" sz="2000" kern="0" dirty="0" smtClean="0"/>
              <a:t>}</a:t>
            </a:r>
            <a:endParaRPr lang="en-US" altLang="zh-CN" sz="2000" kern="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381000" y="990600"/>
            <a:ext cx="8382000" cy="533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a:defRPr/>
            </a:pPr>
            <a:r>
              <a:rPr lang="zh-CN" altLang="en-US" b="0" kern="0" dirty="0" smtClean="0"/>
              <a:t>在定义返回引用的函数时，注意不要返回该函数内的自动变量 </a:t>
            </a:r>
            <a:r>
              <a:rPr lang="en-US" altLang="zh-CN" b="0" kern="0" dirty="0" smtClean="0"/>
              <a:t>(</a:t>
            </a:r>
            <a:r>
              <a:rPr lang="zh-CN" altLang="en-US" b="0" kern="0" dirty="0" smtClean="0"/>
              <a:t>局部变量</a:t>
            </a:r>
            <a:r>
              <a:rPr lang="en-US" altLang="zh-CN" b="0" kern="0" dirty="0" smtClean="0"/>
              <a:t>)</a:t>
            </a:r>
            <a:r>
              <a:rPr lang="zh-CN" altLang="en-US" b="0" kern="0" dirty="0" smtClean="0"/>
              <a:t>的引用，由于自动变量的生存期仅限于函数内部，当函数返回时，自动变量就消失了。</a:t>
            </a:r>
          </a:p>
          <a:p>
            <a:pPr>
              <a:buFont typeface="Wingdings" pitchFamily="2" charset="2"/>
              <a:buNone/>
              <a:defRPr/>
            </a:pPr>
            <a:r>
              <a:rPr lang="en-US" altLang="zh-CN" b="0" kern="0" dirty="0" err="1" smtClean="0"/>
              <a:t>int</a:t>
            </a:r>
            <a:r>
              <a:rPr lang="en-US" altLang="zh-CN" b="0" kern="0" dirty="0" smtClean="0"/>
              <a:t>&amp; fun()</a:t>
            </a:r>
          </a:p>
          <a:p>
            <a:pPr>
              <a:buFont typeface="Wingdings" pitchFamily="2" charset="2"/>
              <a:buNone/>
              <a:defRPr/>
            </a:pPr>
            <a:r>
              <a:rPr lang="en-US" altLang="zh-CN" b="0" kern="0" dirty="0" smtClean="0"/>
              <a:t>{</a:t>
            </a:r>
          </a:p>
          <a:p>
            <a:pPr>
              <a:buFont typeface="Wingdings" pitchFamily="2" charset="2"/>
              <a:buNone/>
              <a:defRPr/>
            </a:pPr>
            <a:r>
              <a:rPr lang="en-US" altLang="zh-CN" b="0" kern="0" dirty="0" smtClean="0"/>
              <a:t>    </a:t>
            </a:r>
            <a:r>
              <a:rPr lang="en-US" altLang="zh-CN" b="0" kern="0" dirty="0" err="1" smtClean="0"/>
              <a:t>int</a:t>
            </a:r>
            <a:r>
              <a:rPr lang="en-US" altLang="zh-CN" b="0" kern="0" dirty="0" smtClean="0"/>
              <a:t> a;</a:t>
            </a:r>
          </a:p>
          <a:p>
            <a:pPr>
              <a:buFont typeface="Wingdings" pitchFamily="2" charset="2"/>
              <a:buNone/>
              <a:defRPr/>
            </a:pPr>
            <a:r>
              <a:rPr lang="en-US" altLang="zh-CN" b="0" kern="0" dirty="0" smtClean="0"/>
              <a:t>    //</a:t>
            </a:r>
            <a:r>
              <a:rPr lang="en-US" altLang="zh-CN" b="0" kern="0" dirty="0" smtClean="0">
                <a:sym typeface="Symbol" pitchFamily="18" charset="2"/>
              </a:rPr>
              <a:t></a:t>
            </a:r>
            <a:endParaRPr lang="en-US" altLang="zh-CN" b="0" kern="0" dirty="0" smtClean="0"/>
          </a:p>
          <a:p>
            <a:pPr>
              <a:buFont typeface="Wingdings" pitchFamily="2" charset="2"/>
              <a:buNone/>
              <a:defRPr/>
            </a:pPr>
            <a:r>
              <a:rPr lang="en-US" altLang="zh-CN" b="0" kern="0" dirty="0" smtClean="0"/>
              <a:t>    return a;</a:t>
            </a:r>
          </a:p>
          <a:p>
            <a:pPr>
              <a:buFont typeface="Wingdings" pitchFamily="2" charset="2"/>
              <a:buNone/>
              <a:defRPr/>
            </a:pPr>
            <a:r>
              <a:rPr lang="en-US" altLang="zh-CN" b="0" kern="0" dirty="0" smtClean="0"/>
              <a:t>}</a:t>
            </a:r>
            <a:endParaRPr lang="en-US" altLang="zh-CN" b="0" kern="0"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395288" y="484188"/>
            <a:ext cx="8280400" cy="570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latin typeface="Arial" panose="020B0604020202020204" pitchFamily="34" charset="0"/>
              </a:rPr>
              <a:t>几点说明</a:t>
            </a:r>
          </a:p>
          <a:p>
            <a:pPr eaLnBrk="1" hangingPunct="1">
              <a:lnSpc>
                <a:spcPct val="120000"/>
              </a:lnSpc>
            </a:pPr>
            <a:r>
              <a:rPr lang="zh-CN" altLang="en-US" sz="2000">
                <a:latin typeface="Arial" panose="020B0604020202020204" pitchFamily="34" charset="0"/>
              </a:rPr>
              <a:t>（</a:t>
            </a:r>
            <a:r>
              <a:rPr lang="en-US" altLang="zh-CN" sz="2000">
                <a:latin typeface="Arial" panose="020B0604020202020204" pitchFamily="34" charset="0"/>
              </a:rPr>
              <a:t>1</a:t>
            </a:r>
            <a:r>
              <a:rPr lang="zh-CN" altLang="en-US" sz="2000">
                <a:latin typeface="Arial" panose="020B0604020202020204" pitchFamily="34" charset="0"/>
              </a:rPr>
              <a:t>）传递引用给函数与传递指针的效果是一样的，但使用更简练。</a:t>
            </a:r>
          </a:p>
          <a:p>
            <a:pPr eaLnBrk="1" hangingPunct="1">
              <a:lnSpc>
                <a:spcPct val="120000"/>
              </a:lnSpc>
            </a:pPr>
            <a:r>
              <a:rPr lang="zh-CN" altLang="en-US" sz="2000">
                <a:latin typeface="Arial" panose="020B0604020202020204" pitchFamily="34" charset="0"/>
              </a:rPr>
              <a:t>（</a:t>
            </a:r>
            <a:r>
              <a:rPr lang="en-US" altLang="zh-CN" sz="2000">
                <a:latin typeface="Arial" panose="020B0604020202020204" pitchFamily="34" charset="0"/>
              </a:rPr>
              <a:t>2</a:t>
            </a:r>
            <a:r>
              <a:rPr lang="zh-CN" altLang="en-US" sz="2000">
                <a:latin typeface="Arial" panose="020B0604020202020204" pitchFamily="34" charset="0"/>
              </a:rPr>
              <a:t>）使用引用传递函数的参数，在内存中并没有产生实参的副本，它是直接对实参操作；</a:t>
            </a:r>
          </a:p>
          <a:p>
            <a:pPr eaLnBrk="1" hangingPunct="1">
              <a:lnSpc>
                <a:spcPct val="120000"/>
              </a:lnSpc>
            </a:pPr>
            <a:r>
              <a:rPr kumimoji="1" lang="en-US" altLang="zh-CN" sz="2000">
                <a:latin typeface="宋体" panose="02010600030101010101" pitchFamily="2" charset="-122"/>
              </a:rPr>
              <a:t>void swap(int *p1, int *p2)</a:t>
            </a:r>
          </a:p>
          <a:p>
            <a:pPr eaLnBrk="1" hangingPunct="1">
              <a:lnSpc>
                <a:spcPct val="120000"/>
              </a:lnSpc>
            </a:pPr>
            <a:r>
              <a:rPr kumimoji="1" lang="en-US" altLang="zh-CN" sz="2000">
                <a:latin typeface="宋体" panose="02010600030101010101" pitchFamily="2" charset="-122"/>
              </a:rPr>
              <a:t>   {  int p;</a:t>
            </a:r>
          </a:p>
          <a:p>
            <a:pPr eaLnBrk="1" hangingPunct="1">
              <a:lnSpc>
                <a:spcPct val="120000"/>
              </a:lnSpc>
            </a:pPr>
            <a:r>
              <a:rPr kumimoji="1" lang="en-US" altLang="zh-CN" sz="2000">
                <a:latin typeface="宋体" panose="02010600030101010101" pitchFamily="2" charset="-122"/>
              </a:rPr>
              <a:t>      p=*p1; //</a:t>
            </a:r>
            <a:r>
              <a:rPr kumimoji="1" lang="zh-CN" altLang="en-US" sz="2000">
                <a:latin typeface="宋体" panose="02010600030101010101" pitchFamily="2" charset="-122"/>
              </a:rPr>
              <a:t>必须用</a:t>
            </a:r>
            <a:r>
              <a:rPr kumimoji="1" lang="zh-CN" altLang="en-US" sz="2000">
                <a:latin typeface="Arial" panose="020B0604020202020204" pitchFamily="34" charset="0"/>
              </a:rPr>
              <a:t>“</a:t>
            </a:r>
            <a:r>
              <a:rPr kumimoji="1" lang="zh-CN" altLang="en-US" sz="2000">
                <a:latin typeface="宋体" panose="02010600030101010101" pitchFamily="2" charset="-122"/>
              </a:rPr>
              <a:t>*指针变量名</a:t>
            </a:r>
            <a:r>
              <a:rPr kumimoji="1" lang="zh-CN" altLang="en-US" sz="2000">
                <a:latin typeface="Arial" panose="020B0604020202020204" pitchFamily="34" charset="0"/>
              </a:rPr>
              <a:t>”</a:t>
            </a:r>
            <a:r>
              <a:rPr kumimoji="1" lang="zh-CN" altLang="en-US" sz="2000">
                <a:latin typeface="宋体" panose="02010600030101010101" pitchFamily="2" charset="-122"/>
              </a:rPr>
              <a:t>的形式操作目标变量</a:t>
            </a:r>
          </a:p>
          <a:p>
            <a:pPr eaLnBrk="1" hangingPunct="1">
              <a:lnSpc>
                <a:spcPct val="120000"/>
              </a:lnSpc>
            </a:pPr>
            <a:r>
              <a:rPr kumimoji="1" lang="zh-CN" altLang="en-US" sz="2000">
                <a:latin typeface="宋体" panose="02010600030101010101" pitchFamily="2" charset="-122"/>
              </a:rPr>
              <a:t>      </a:t>
            </a:r>
            <a:r>
              <a:rPr kumimoji="1" lang="en-US" altLang="zh-CN" sz="2000">
                <a:latin typeface="宋体" panose="02010600030101010101" pitchFamily="2" charset="-122"/>
              </a:rPr>
              <a:t>p1=*p2;</a:t>
            </a:r>
          </a:p>
          <a:p>
            <a:pPr eaLnBrk="1" hangingPunct="1">
              <a:lnSpc>
                <a:spcPct val="120000"/>
              </a:lnSpc>
            </a:pPr>
            <a:r>
              <a:rPr kumimoji="1" lang="en-US" altLang="zh-CN" sz="2000">
                <a:latin typeface="宋体" panose="02010600030101010101" pitchFamily="2" charset="-122"/>
              </a:rPr>
              <a:t>      *p2=p;   }</a:t>
            </a:r>
          </a:p>
          <a:p>
            <a:pPr eaLnBrk="1" hangingPunct="1">
              <a:lnSpc>
                <a:spcPct val="120000"/>
              </a:lnSpc>
            </a:pPr>
            <a:r>
              <a:rPr kumimoji="1" lang="en-US" altLang="zh-CN" sz="2000">
                <a:latin typeface="宋体" panose="02010600030101010101" pitchFamily="2" charset="-122"/>
              </a:rPr>
              <a:t>main()</a:t>
            </a:r>
          </a:p>
          <a:p>
            <a:pPr eaLnBrk="1" hangingPunct="1">
              <a:lnSpc>
                <a:spcPct val="120000"/>
              </a:lnSpc>
            </a:pPr>
            <a:r>
              <a:rPr kumimoji="1" lang="en-US" altLang="zh-CN" sz="2000">
                <a:latin typeface="宋体" panose="02010600030101010101" pitchFamily="2" charset="-122"/>
              </a:rPr>
              <a:t>{  int a,b;</a:t>
            </a:r>
          </a:p>
          <a:p>
            <a:pPr eaLnBrk="1" hangingPunct="1">
              <a:lnSpc>
                <a:spcPct val="120000"/>
              </a:lnSpc>
            </a:pPr>
            <a:r>
              <a:rPr kumimoji="1" lang="en-US" altLang="zh-CN" sz="2000">
                <a:latin typeface="宋体" panose="02010600030101010101" pitchFamily="2" charset="-122"/>
              </a:rPr>
              <a:t>   cin&gt;&gt;a&gt;&gt;b;</a:t>
            </a:r>
          </a:p>
          <a:p>
            <a:pPr eaLnBrk="1" hangingPunct="1">
              <a:lnSpc>
                <a:spcPct val="120000"/>
              </a:lnSpc>
            </a:pPr>
            <a:r>
              <a:rPr kumimoji="1" lang="en-US" altLang="zh-CN" sz="2000">
                <a:latin typeface="宋体" panose="02010600030101010101" pitchFamily="2" charset="-122"/>
              </a:rPr>
              <a:t>   swap(</a:t>
            </a:r>
            <a:r>
              <a:rPr kumimoji="1" lang="en-US" altLang="zh-CN" sz="2000">
                <a:solidFill>
                  <a:schemeClr val="accent2"/>
                </a:solidFill>
                <a:latin typeface="宋体" panose="02010600030101010101" pitchFamily="2" charset="-122"/>
              </a:rPr>
              <a:t>&amp;a,&amp;b</a:t>
            </a:r>
            <a:r>
              <a:rPr kumimoji="1" lang="en-US" altLang="zh-CN" sz="2000">
                <a:latin typeface="宋体" panose="02010600030101010101" pitchFamily="2" charset="-122"/>
              </a:rPr>
              <a:t>);  //</a:t>
            </a:r>
            <a:r>
              <a:rPr kumimoji="1" lang="zh-CN" altLang="en-US" sz="2000">
                <a:latin typeface="宋体" panose="02010600030101010101" pitchFamily="2" charset="-122"/>
              </a:rPr>
              <a:t>必须以变量</a:t>
            </a:r>
            <a:r>
              <a:rPr kumimoji="1" lang="en-US" altLang="zh-CN" sz="2000">
                <a:latin typeface="宋体" panose="02010600030101010101" pitchFamily="2" charset="-122"/>
              </a:rPr>
              <a:t>a</a:t>
            </a:r>
            <a:r>
              <a:rPr kumimoji="1" lang="zh-CN" altLang="en-US" sz="2000">
                <a:latin typeface="宋体" panose="02010600030101010101" pitchFamily="2" charset="-122"/>
              </a:rPr>
              <a:t>和</a:t>
            </a:r>
            <a:r>
              <a:rPr kumimoji="1" lang="en-US" altLang="zh-CN" sz="2000">
                <a:latin typeface="宋体" panose="02010600030101010101" pitchFamily="2" charset="-122"/>
              </a:rPr>
              <a:t>b</a:t>
            </a:r>
            <a:r>
              <a:rPr kumimoji="1" lang="zh-CN" altLang="en-US" sz="2000">
                <a:latin typeface="宋体" panose="02010600030101010101" pitchFamily="2" charset="-122"/>
              </a:rPr>
              <a:t>的地址作为实参</a:t>
            </a:r>
          </a:p>
          <a:p>
            <a:pPr eaLnBrk="1" hangingPunct="1">
              <a:lnSpc>
                <a:spcPct val="120000"/>
              </a:lnSpc>
            </a:pPr>
            <a:r>
              <a:rPr kumimoji="1" lang="zh-CN" altLang="en-US" sz="2000">
                <a:latin typeface="宋体" panose="02010600030101010101" pitchFamily="2" charset="-122"/>
              </a:rPr>
              <a:t>   </a:t>
            </a:r>
            <a:r>
              <a:rPr kumimoji="1" lang="en-US" altLang="zh-CN" sz="2000">
                <a:latin typeface="宋体" panose="02010600030101010101" pitchFamily="2" charset="-122"/>
              </a:rPr>
              <a:t>cout&lt;&lt;a&lt;&lt;b;</a:t>
            </a:r>
            <a:endParaRPr lang="en-US" altLang="zh-CN" sz="2000">
              <a:latin typeface="宋体" panose="02010600030101010101" pitchFamily="2" charset="-122"/>
            </a:endParaRPr>
          </a:p>
          <a:p>
            <a:pPr eaLnBrk="1" hangingPunct="1">
              <a:spcBef>
                <a:spcPct val="20000"/>
              </a:spcBef>
              <a:buFont typeface="宋体" panose="02010600030101010101" pitchFamily="2" charset="-122"/>
              <a:buNone/>
            </a:pPr>
            <a:r>
              <a:rPr kumimoji="1" lang="en-US" altLang="zh-CN" sz="2000">
                <a:latin typeface="宋体" panose="02010600030101010101" pitchFamily="2" charset="-122"/>
              </a:rPr>
              <a:t>     }</a:t>
            </a:r>
            <a:endParaRPr lang="en-US" altLang="zh-CN" sz="2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395288" y="742950"/>
            <a:ext cx="8280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b="1">
                <a:latin typeface="Arial" panose="020B0604020202020204" pitchFamily="34" charset="0"/>
              </a:rPr>
              <a:t>如何使一个被调函数同时返回多个值</a:t>
            </a:r>
          </a:p>
          <a:p>
            <a:pPr eaLnBrk="1" hangingPunct="1">
              <a:lnSpc>
                <a:spcPct val="120000"/>
              </a:lnSpc>
            </a:pPr>
            <a:r>
              <a:rPr kumimoji="1" lang="zh-CN" altLang="en-US">
                <a:latin typeface="Arial" panose="020B0604020202020204" pitchFamily="34" charset="0"/>
              </a:rPr>
              <a:t>      由于函数的返回值是通过函数体中的</a:t>
            </a:r>
            <a:r>
              <a:rPr kumimoji="1" lang="en-US" altLang="zh-CN">
                <a:solidFill>
                  <a:srgbClr val="FF0000"/>
                </a:solidFill>
                <a:latin typeface="Arial" panose="020B0604020202020204" pitchFamily="34" charset="0"/>
              </a:rPr>
              <a:t>return</a:t>
            </a:r>
            <a:r>
              <a:rPr kumimoji="1" lang="zh-CN" altLang="en-US">
                <a:latin typeface="Arial" panose="020B0604020202020204" pitchFamily="34" charset="0"/>
              </a:rPr>
              <a:t>语句完成的，但一个</a:t>
            </a:r>
            <a:r>
              <a:rPr kumimoji="1" lang="en-US" altLang="zh-CN">
                <a:solidFill>
                  <a:srgbClr val="FF0000"/>
                </a:solidFill>
                <a:latin typeface="Arial" panose="020B0604020202020204" pitchFamily="34" charset="0"/>
              </a:rPr>
              <a:t>return</a:t>
            </a:r>
            <a:r>
              <a:rPr kumimoji="1" lang="zh-CN" altLang="en-US">
                <a:latin typeface="Arial" panose="020B0604020202020204" pitchFamily="34" charset="0"/>
              </a:rPr>
              <a:t>语句只能返回一个值，为此，我们可以采用以下方法：</a:t>
            </a:r>
          </a:p>
          <a:p>
            <a:pPr eaLnBrk="1" hangingPunct="1">
              <a:lnSpc>
                <a:spcPct val="120000"/>
              </a:lnSpc>
            </a:pPr>
            <a:r>
              <a:rPr kumimoji="1" lang="zh-CN" altLang="en-US">
                <a:latin typeface="Arial" panose="020B0604020202020204" pitchFamily="34" charset="0"/>
              </a:rPr>
              <a:t>（</a:t>
            </a:r>
            <a:r>
              <a:rPr kumimoji="1" lang="en-US" altLang="zh-CN">
                <a:latin typeface="Arial" panose="020B0604020202020204" pitchFamily="34" charset="0"/>
              </a:rPr>
              <a:t>1</a:t>
            </a:r>
            <a:r>
              <a:rPr kumimoji="1" lang="zh-CN" altLang="en-US">
                <a:latin typeface="Arial" panose="020B0604020202020204" pitchFamily="34" charset="0"/>
              </a:rPr>
              <a:t>）利用</a:t>
            </a:r>
            <a:r>
              <a:rPr kumimoji="1" lang="zh-CN" altLang="en-US">
                <a:solidFill>
                  <a:srgbClr val="FF0000"/>
                </a:solidFill>
                <a:latin typeface="Arial" panose="020B0604020202020204" pitchFamily="34" charset="0"/>
              </a:rPr>
              <a:t>全局变量</a:t>
            </a:r>
            <a:r>
              <a:rPr kumimoji="1" lang="zh-CN" altLang="en-US">
                <a:latin typeface="Arial" panose="020B0604020202020204" pitchFamily="34" charset="0"/>
              </a:rPr>
              <a:t>的方法：在函数中把所需数据保存在全局变量中。当被调函数执行完毕后</a:t>
            </a:r>
            <a:r>
              <a:rPr kumimoji="1" lang="zh-CN" altLang="en-US"/>
              <a:t>在主调函数中直接读取全局变量的值即可。</a:t>
            </a:r>
          </a:p>
          <a:p>
            <a:pPr eaLnBrk="1" hangingPunct="1">
              <a:lnSpc>
                <a:spcPct val="120000"/>
              </a:lnSpc>
            </a:pPr>
            <a:r>
              <a:rPr kumimoji="1" lang="zh-CN" altLang="en-US"/>
              <a:t>（</a:t>
            </a:r>
            <a:r>
              <a:rPr kumimoji="1" lang="en-US" altLang="zh-CN"/>
              <a:t>2</a:t>
            </a:r>
            <a:r>
              <a:rPr kumimoji="1" lang="zh-CN" altLang="en-US"/>
              <a:t>）使用</a:t>
            </a:r>
            <a:r>
              <a:rPr kumimoji="1" lang="zh-CN" altLang="en-US">
                <a:solidFill>
                  <a:srgbClr val="FF0000"/>
                </a:solidFill>
              </a:rPr>
              <a:t>指针或数组</a:t>
            </a:r>
            <a:r>
              <a:rPr kumimoji="1" lang="zh-CN" altLang="en-US"/>
              <a:t>的方法：指针作为函数参数的情况下，可将主调函数的某些变量的地址传递给被调函数。</a:t>
            </a:r>
          </a:p>
          <a:p>
            <a:pPr eaLnBrk="1" hangingPunct="1">
              <a:lnSpc>
                <a:spcPct val="120000"/>
              </a:lnSpc>
            </a:pPr>
            <a:r>
              <a:rPr kumimoji="1" lang="zh-CN" altLang="en-US"/>
              <a:t>（</a:t>
            </a:r>
            <a:r>
              <a:rPr kumimoji="1" lang="en-US" altLang="zh-CN"/>
              <a:t>3</a:t>
            </a:r>
            <a:r>
              <a:rPr kumimoji="1" lang="zh-CN" altLang="en-US"/>
              <a:t>）利用</a:t>
            </a:r>
            <a:r>
              <a:rPr kumimoji="1" lang="zh-CN" altLang="en-US">
                <a:solidFill>
                  <a:srgbClr val="FF0000"/>
                </a:solidFill>
              </a:rPr>
              <a:t>引用</a:t>
            </a:r>
            <a:r>
              <a:rPr kumimoji="1" lang="zh-CN" altLang="en-US"/>
              <a:t>的方法：使用引用传递参数，可以在被调函数中改变主调函数中目标变量的值，这种方法实际上就是可以使被调函数返回多个值。</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323850" y="442913"/>
            <a:ext cx="8280400" cy="577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a:t>例</a:t>
            </a:r>
            <a:r>
              <a:rPr kumimoji="1" lang="en-US" altLang="zh-CN"/>
              <a:t>  </a:t>
            </a:r>
            <a:r>
              <a:rPr kumimoji="1" lang="zh-CN" altLang="en-US"/>
              <a:t>使用引用使函数返回多个值。以下定义了可以同时返回</a:t>
            </a:r>
            <a:r>
              <a:rPr kumimoji="1" lang="en-US" altLang="zh-CN"/>
              <a:t>10</a:t>
            </a:r>
            <a:r>
              <a:rPr kumimoji="1" lang="zh-CN" altLang="en-US"/>
              <a:t>个数中的最大值和最小值的函数</a:t>
            </a:r>
            <a:r>
              <a:rPr kumimoji="1" lang="en-US" altLang="zh-CN"/>
              <a:t>max_min</a:t>
            </a:r>
            <a:r>
              <a:rPr kumimoji="1" lang="zh-CN" altLang="en-US"/>
              <a:t>。 </a:t>
            </a:r>
          </a:p>
          <a:p>
            <a:pPr eaLnBrk="1" hangingPunct="1">
              <a:lnSpc>
                <a:spcPct val="120000"/>
              </a:lnSpc>
            </a:pPr>
            <a:r>
              <a:rPr kumimoji="1" lang="en-US" altLang="zh-CN" sz="2000">
                <a:latin typeface="Arial" panose="020B0604020202020204" pitchFamily="34" charset="0"/>
              </a:rPr>
              <a:t>#include &lt;iostream.h&gt;</a:t>
            </a:r>
          </a:p>
          <a:p>
            <a:pPr eaLnBrk="1" hangingPunct="1">
              <a:lnSpc>
                <a:spcPct val="120000"/>
              </a:lnSpc>
            </a:pPr>
            <a:r>
              <a:rPr kumimoji="1" lang="en-US" altLang="zh-CN" sz="2000">
                <a:latin typeface="Arial" panose="020B0604020202020204" pitchFamily="34" charset="0"/>
              </a:rPr>
              <a:t>void max_min(int *p,int n,int </a:t>
            </a:r>
            <a:r>
              <a:rPr kumimoji="1" lang="en-US" altLang="zh-CN" sz="2000">
                <a:solidFill>
                  <a:srgbClr val="FF0000"/>
                </a:solidFill>
                <a:latin typeface="Arial" panose="020B0604020202020204" pitchFamily="34" charset="0"/>
              </a:rPr>
              <a:t>&amp;max</a:t>
            </a:r>
            <a:r>
              <a:rPr kumimoji="1" lang="en-US" altLang="zh-CN" sz="2000">
                <a:solidFill>
                  <a:schemeClr val="accent2"/>
                </a:solidFill>
                <a:latin typeface="Arial" panose="020B0604020202020204" pitchFamily="34" charset="0"/>
              </a:rPr>
              <a:t>,</a:t>
            </a:r>
            <a:r>
              <a:rPr kumimoji="1" lang="en-US" altLang="zh-CN" sz="2000">
                <a:latin typeface="Arial" panose="020B0604020202020204" pitchFamily="34" charset="0"/>
              </a:rPr>
              <a:t>int</a:t>
            </a:r>
            <a:r>
              <a:rPr kumimoji="1" lang="en-US" altLang="zh-CN" sz="2000">
                <a:solidFill>
                  <a:schemeClr val="accent2"/>
                </a:solidFill>
                <a:latin typeface="Arial" panose="020B0604020202020204" pitchFamily="34" charset="0"/>
              </a:rPr>
              <a:t> </a:t>
            </a:r>
            <a:r>
              <a:rPr kumimoji="1" lang="en-US" altLang="zh-CN" sz="2000">
                <a:solidFill>
                  <a:srgbClr val="FF0000"/>
                </a:solidFill>
                <a:latin typeface="Arial" panose="020B0604020202020204" pitchFamily="34" charset="0"/>
              </a:rPr>
              <a:t>&amp;min</a:t>
            </a:r>
            <a:r>
              <a:rPr kumimoji="1" lang="en-US" altLang="zh-CN" sz="2000">
                <a:latin typeface="Arial" panose="020B0604020202020204" pitchFamily="34" charset="0"/>
              </a:rPr>
              <a:t>); </a:t>
            </a:r>
          </a:p>
          <a:p>
            <a:pPr eaLnBrk="1" hangingPunct="1">
              <a:lnSpc>
                <a:spcPct val="120000"/>
              </a:lnSpc>
            </a:pPr>
            <a:r>
              <a:rPr kumimoji="1" lang="en-US" altLang="zh-CN" sz="2000">
                <a:latin typeface="Arial" panose="020B0604020202020204" pitchFamily="34" charset="0"/>
              </a:rPr>
              <a:t> //</a:t>
            </a:r>
            <a:r>
              <a:rPr kumimoji="1" lang="zh-CN" altLang="en-US" sz="2000">
                <a:latin typeface="Arial" panose="020B0604020202020204" pitchFamily="34" charset="0"/>
              </a:rPr>
              <a:t>声明函数</a:t>
            </a:r>
            <a:r>
              <a:rPr kumimoji="1" lang="en-US" altLang="zh-CN" sz="2000">
                <a:latin typeface="Arial" panose="020B0604020202020204" pitchFamily="34" charset="0"/>
              </a:rPr>
              <a:t>max_min</a:t>
            </a:r>
          </a:p>
          <a:p>
            <a:pPr eaLnBrk="1" hangingPunct="1">
              <a:lnSpc>
                <a:spcPct val="120000"/>
              </a:lnSpc>
            </a:pPr>
            <a:r>
              <a:rPr kumimoji="1" lang="en-US" altLang="zh-CN" sz="2000">
                <a:latin typeface="Arial" panose="020B0604020202020204" pitchFamily="34" charset="0"/>
              </a:rPr>
              <a:t>void main()</a:t>
            </a:r>
          </a:p>
          <a:p>
            <a:pPr eaLnBrk="1" hangingPunct="1">
              <a:lnSpc>
                <a:spcPct val="120000"/>
              </a:lnSpc>
            </a:pPr>
            <a:r>
              <a:rPr kumimoji="1" lang="en-US" altLang="zh-CN" sz="2000">
                <a:latin typeface="Arial" panose="020B0604020202020204" pitchFamily="34" charset="0"/>
              </a:rPr>
              <a:t> { </a:t>
            </a:r>
          </a:p>
          <a:p>
            <a:pPr eaLnBrk="1" hangingPunct="1">
              <a:lnSpc>
                <a:spcPct val="120000"/>
              </a:lnSpc>
            </a:pPr>
            <a:r>
              <a:rPr kumimoji="1" lang="en-US" altLang="zh-CN" sz="2000">
                <a:latin typeface="Arial" panose="020B0604020202020204" pitchFamily="34" charset="0"/>
              </a:rPr>
              <a:t>    int a[10];</a:t>
            </a:r>
            <a:endParaRPr lang="en-US" altLang="zh-CN" sz="2000">
              <a:latin typeface="Arial" panose="020B0604020202020204" pitchFamily="34" charset="0"/>
            </a:endParaRPr>
          </a:p>
          <a:p>
            <a:pPr eaLnBrk="1" hangingPunct="1">
              <a:lnSpc>
                <a:spcPct val="120000"/>
              </a:lnSpc>
            </a:pPr>
            <a:r>
              <a:rPr kumimoji="1" lang="en-US" altLang="zh-CN" sz="2000">
                <a:latin typeface="Arial" panose="020B0604020202020204" pitchFamily="34" charset="0"/>
              </a:rPr>
              <a:t>    int ma,mi;</a:t>
            </a:r>
            <a:endParaRPr lang="en-US" altLang="zh-CN" sz="2000">
              <a:latin typeface="Arial" panose="020B0604020202020204" pitchFamily="34" charset="0"/>
            </a:endParaRPr>
          </a:p>
          <a:p>
            <a:pPr eaLnBrk="1" hangingPunct="1">
              <a:lnSpc>
                <a:spcPct val="120000"/>
              </a:lnSpc>
            </a:pPr>
            <a:r>
              <a:rPr kumimoji="1" lang="en-US" altLang="zh-CN" sz="2000">
                <a:latin typeface="Arial" panose="020B0604020202020204" pitchFamily="34" charset="0"/>
              </a:rPr>
              <a:t>    int i;</a:t>
            </a:r>
          </a:p>
          <a:p>
            <a:pPr eaLnBrk="1" hangingPunct="1">
              <a:lnSpc>
                <a:spcPct val="120000"/>
              </a:lnSpc>
            </a:pPr>
            <a:r>
              <a:rPr kumimoji="1" lang="en-US" altLang="zh-CN" sz="2000">
                <a:latin typeface="Arial" panose="020B0604020202020204" pitchFamily="34" charset="0"/>
              </a:rPr>
              <a:t>    for(i=0;i&lt;10;i++)</a:t>
            </a:r>
            <a:endParaRPr lang="en-US" altLang="zh-CN" sz="2000">
              <a:latin typeface="Arial" panose="020B0604020202020204" pitchFamily="34" charset="0"/>
            </a:endParaRPr>
          </a:p>
          <a:p>
            <a:pPr eaLnBrk="1" hangingPunct="1">
              <a:lnSpc>
                <a:spcPct val="120000"/>
              </a:lnSpc>
            </a:pPr>
            <a:r>
              <a:rPr kumimoji="1" lang="en-US" altLang="zh-CN" sz="2000">
                <a:latin typeface="Arial" panose="020B0604020202020204" pitchFamily="34" charset="0"/>
              </a:rPr>
              <a:t>         cin&gt;&gt;a[i];</a:t>
            </a:r>
          </a:p>
          <a:p>
            <a:pPr eaLnBrk="1" hangingPunct="1">
              <a:lnSpc>
                <a:spcPct val="120000"/>
              </a:lnSpc>
            </a:pPr>
            <a:r>
              <a:rPr kumimoji="1" lang="en-US" altLang="zh-CN" sz="2000">
                <a:latin typeface="Arial" panose="020B0604020202020204" pitchFamily="34" charset="0"/>
              </a:rPr>
              <a:t>    max_min(a,10,</a:t>
            </a:r>
            <a:r>
              <a:rPr kumimoji="1" lang="en-US" altLang="zh-CN" sz="2000">
                <a:solidFill>
                  <a:srgbClr val="FF0000"/>
                </a:solidFill>
                <a:latin typeface="Arial" panose="020B0604020202020204" pitchFamily="34" charset="0"/>
              </a:rPr>
              <a:t>ma,mi</a:t>
            </a:r>
            <a:r>
              <a:rPr kumimoji="1" lang="en-US" altLang="zh-CN" sz="2000"/>
              <a:t>);   //</a:t>
            </a:r>
            <a:r>
              <a:rPr kumimoji="1" lang="zh-CN" altLang="en-US" sz="2000"/>
              <a:t>调用函数</a:t>
            </a:r>
            <a:r>
              <a:rPr kumimoji="1" lang="en-US" altLang="zh-CN" sz="2000"/>
              <a:t>max_min </a:t>
            </a:r>
          </a:p>
          <a:p>
            <a:pPr eaLnBrk="1" hangingPunct="1">
              <a:lnSpc>
                <a:spcPct val="120000"/>
              </a:lnSpc>
            </a:pPr>
            <a:r>
              <a:rPr kumimoji="1" lang="en-US" altLang="zh-CN" sz="2000"/>
              <a:t>  cout&lt;&lt;ma</a:t>
            </a:r>
            <a:r>
              <a:rPr kumimoji="1" lang="en-US" altLang="zh-CN" sz="2000">
                <a:latin typeface="Arial" panose="020B0604020202020204" pitchFamily="34" charset="0"/>
              </a:rPr>
              <a:t>&lt;&lt;</a:t>
            </a:r>
            <a:r>
              <a:rPr kumimoji="1" lang="en-US" altLang="zh-CN" sz="2000"/>
              <a:t>mi;</a:t>
            </a:r>
          </a:p>
          <a:p>
            <a:pPr eaLnBrk="1" hangingPunct="1">
              <a:lnSpc>
                <a:spcPct val="120000"/>
              </a:lnSpc>
            </a:pPr>
            <a:r>
              <a:rPr kumimoji="1" lang="en-US" altLang="zh-CN" sz="2000"/>
              <a:t>   }</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323850" y="1168400"/>
            <a:ext cx="8208963"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sz="2000">
                <a:latin typeface="Arial" panose="020B0604020202020204" pitchFamily="34" charset="0"/>
              </a:rPr>
              <a:t>void max_min(int *p,int n,int &amp;max,int &amp;min) </a:t>
            </a:r>
          </a:p>
          <a:p>
            <a:pPr eaLnBrk="1" hangingPunct="1">
              <a:lnSpc>
                <a:spcPct val="120000"/>
              </a:lnSpc>
            </a:pPr>
            <a:r>
              <a:rPr kumimoji="1" lang="en-US" altLang="zh-CN" sz="2000">
                <a:latin typeface="Arial" panose="020B0604020202020204" pitchFamily="34" charset="0"/>
              </a:rPr>
              <a:t>                      //</a:t>
            </a:r>
            <a:r>
              <a:rPr kumimoji="1" lang="zh-CN" altLang="en-US" sz="2000">
                <a:latin typeface="Arial" panose="020B0604020202020204" pitchFamily="34" charset="0"/>
              </a:rPr>
              <a:t>形参</a:t>
            </a:r>
            <a:r>
              <a:rPr kumimoji="1" lang="en-US" altLang="zh-CN" sz="2000">
                <a:latin typeface="Arial" panose="020B0604020202020204" pitchFamily="34" charset="0"/>
              </a:rPr>
              <a:t>max </a:t>
            </a:r>
            <a:r>
              <a:rPr kumimoji="1" lang="zh-CN" altLang="en-US" sz="2000">
                <a:latin typeface="Arial" panose="020B0604020202020204" pitchFamily="34" charset="0"/>
              </a:rPr>
              <a:t>和</a:t>
            </a:r>
            <a:r>
              <a:rPr kumimoji="1" lang="en-US" altLang="zh-CN" sz="2000">
                <a:latin typeface="Arial" panose="020B0604020202020204" pitchFamily="34" charset="0"/>
              </a:rPr>
              <a:t>min</a:t>
            </a:r>
            <a:r>
              <a:rPr kumimoji="1" lang="zh-CN" altLang="en-US" sz="2000">
                <a:latin typeface="Arial" panose="020B0604020202020204" pitchFamily="34" charset="0"/>
              </a:rPr>
              <a:t>定义成引用</a:t>
            </a:r>
          </a:p>
          <a:p>
            <a:pPr eaLnBrk="1" hangingPunct="1">
              <a:lnSpc>
                <a:spcPct val="120000"/>
              </a:lnSpc>
            </a:pPr>
            <a:r>
              <a:rPr kumimoji="1" lang="en-US" altLang="zh-CN" sz="2000">
                <a:latin typeface="Arial" panose="020B0604020202020204" pitchFamily="34" charset="0"/>
              </a:rPr>
              <a:t>{ </a:t>
            </a:r>
          </a:p>
          <a:p>
            <a:pPr eaLnBrk="1" hangingPunct="1">
              <a:lnSpc>
                <a:spcPct val="120000"/>
              </a:lnSpc>
            </a:pPr>
            <a:r>
              <a:rPr kumimoji="1" lang="zh-CN" altLang="en-US" sz="2000">
                <a:latin typeface="Arial" panose="020B0604020202020204" pitchFamily="34" charset="0"/>
              </a:rPr>
              <a:t>　</a:t>
            </a:r>
            <a:r>
              <a:rPr kumimoji="1" lang="en-US" altLang="zh-CN" sz="2000">
                <a:latin typeface="Arial" panose="020B0604020202020204" pitchFamily="34" charset="0"/>
              </a:rPr>
              <a:t>int i=0;</a:t>
            </a:r>
            <a:endParaRPr lang="en-US" altLang="zh-CN" sz="2000">
              <a:latin typeface="Arial" panose="020B0604020202020204" pitchFamily="34" charset="0"/>
            </a:endParaRPr>
          </a:p>
          <a:p>
            <a:pPr eaLnBrk="1" hangingPunct="1">
              <a:lnSpc>
                <a:spcPct val="120000"/>
              </a:lnSpc>
            </a:pPr>
            <a:r>
              <a:rPr kumimoji="1" lang="en-US" altLang="zh-CN" sz="2000">
                <a:latin typeface="Arial" panose="020B0604020202020204" pitchFamily="34" charset="0"/>
              </a:rPr>
              <a:t>    max=*(p+i);</a:t>
            </a:r>
            <a:endParaRPr lang="en-US" altLang="zh-CN" sz="2000">
              <a:latin typeface="Arial" panose="020B0604020202020204" pitchFamily="34" charset="0"/>
            </a:endParaRPr>
          </a:p>
          <a:p>
            <a:pPr eaLnBrk="1" hangingPunct="1">
              <a:lnSpc>
                <a:spcPct val="120000"/>
              </a:lnSpc>
            </a:pPr>
            <a:r>
              <a:rPr kumimoji="1" lang="en-US" altLang="zh-CN" sz="2000">
                <a:latin typeface="Arial" panose="020B0604020202020204" pitchFamily="34" charset="0"/>
              </a:rPr>
              <a:t>    min=*(p+i);</a:t>
            </a:r>
            <a:endParaRPr lang="en-US" altLang="zh-CN" sz="2000">
              <a:latin typeface="Arial" panose="020B0604020202020204" pitchFamily="34" charset="0"/>
            </a:endParaRPr>
          </a:p>
          <a:p>
            <a:pPr eaLnBrk="1" hangingPunct="1">
              <a:lnSpc>
                <a:spcPct val="120000"/>
              </a:lnSpc>
            </a:pPr>
            <a:r>
              <a:rPr kumimoji="1" lang="en-US" altLang="zh-CN" sz="2000">
                <a:latin typeface="Arial" panose="020B0604020202020204" pitchFamily="34" charset="0"/>
              </a:rPr>
              <a:t>     for(i=1;i&lt;n;i++)</a:t>
            </a:r>
          </a:p>
          <a:p>
            <a:pPr eaLnBrk="1" hangingPunct="1">
              <a:lnSpc>
                <a:spcPct val="120000"/>
              </a:lnSpc>
            </a:pPr>
            <a:r>
              <a:rPr kumimoji="1" lang="en-US" altLang="zh-CN" sz="2000">
                <a:latin typeface="Arial" panose="020B0604020202020204" pitchFamily="34" charset="0"/>
              </a:rPr>
              <a:t>   </a:t>
            </a:r>
            <a:r>
              <a:rPr kumimoji="1" lang="en-US" altLang="zh-CN" sz="2000"/>
              <a:t>{</a:t>
            </a:r>
            <a:r>
              <a:rPr kumimoji="1" lang="zh-CN" altLang="en-US" sz="2000"/>
              <a:t>　</a:t>
            </a:r>
            <a:r>
              <a:rPr kumimoji="1" lang="en-US" altLang="zh-CN" sz="2000"/>
              <a:t>if(max&lt;*(</a:t>
            </a:r>
            <a:r>
              <a:rPr kumimoji="1" lang="en-US" altLang="zh-CN" sz="2000">
                <a:latin typeface="Arial" panose="020B0604020202020204" pitchFamily="34" charset="0"/>
              </a:rPr>
              <a:t>p+i</a:t>
            </a:r>
            <a:r>
              <a:rPr kumimoji="1" lang="en-US" altLang="zh-CN" sz="2000"/>
              <a:t>))</a:t>
            </a:r>
          </a:p>
          <a:p>
            <a:pPr eaLnBrk="1" hangingPunct="1">
              <a:lnSpc>
                <a:spcPct val="120000"/>
              </a:lnSpc>
            </a:pPr>
            <a:r>
              <a:rPr kumimoji="1" lang="en-US" altLang="zh-CN" sz="2000"/>
              <a:t>     max=*(p+i);     //</a:t>
            </a:r>
            <a:r>
              <a:rPr kumimoji="1" lang="zh-CN" altLang="en-US" sz="2000"/>
              <a:t>实质上就是对实参变量</a:t>
            </a:r>
            <a:r>
              <a:rPr kumimoji="1" lang="en-US" altLang="zh-CN" sz="2000"/>
              <a:t>ma</a:t>
            </a:r>
            <a:r>
              <a:rPr kumimoji="1" lang="zh-CN" altLang="en-US" sz="2000"/>
              <a:t>赋值</a:t>
            </a:r>
          </a:p>
          <a:p>
            <a:pPr eaLnBrk="1" hangingPunct="1">
              <a:lnSpc>
                <a:spcPct val="120000"/>
              </a:lnSpc>
            </a:pPr>
            <a:r>
              <a:rPr kumimoji="1" lang="zh-CN" altLang="en-US" sz="2000"/>
              <a:t>     </a:t>
            </a:r>
            <a:r>
              <a:rPr kumimoji="1" lang="en-US" altLang="zh-CN" sz="2000"/>
              <a:t>if(</a:t>
            </a:r>
            <a:r>
              <a:rPr kumimoji="1" lang="en-US" altLang="zh-CN" sz="2000">
                <a:latin typeface="Arial" panose="020B0604020202020204" pitchFamily="34" charset="0"/>
              </a:rPr>
              <a:t>min</a:t>
            </a:r>
            <a:r>
              <a:rPr kumimoji="1" lang="en-US" altLang="zh-CN" sz="2000"/>
              <a:t>&gt;*(p+i))</a:t>
            </a:r>
          </a:p>
          <a:p>
            <a:pPr eaLnBrk="1" hangingPunct="1">
              <a:lnSpc>
                <a:spcPct val="120000"/>
              </a:lnSpc>
            </a:pPr>
            <a:r>
              <a:rPr kumimoji="1" lang="en-US" altLang="zh-CN" sz="2000"/>
              <a:t>     min=*(</a:t>
            </a:r>
            <a:r>
              <a:rPr kumimoji="1" lang="en-US" altLang="zh-CN" sz="2000">
                <a:latin typeface="Arial" panose="020B0604020202020204" pitchFamily="34" charset="0"/>
              </a:rPr>
              <a:t>p+i</a:t>
            </a:r>
            <a:r>
              <a:rPr kumimoji="1" lang="en-US" altLang="zh-CN" sz="2000"/>
              <a:t>);   //</a:t>
            </a:r>
            <a:r>
              <a:rPr kumimoji="1" lang="zh-CN" altLang="en-US" sz="2000"/>
              <a:t>实质上就是对实参变量</a:t>
            </a:r>
            <a:r>
              <a:rPr kumimoji="1" lang="en-US" altLang="zh-CN" sz="2000"/>
              <a:t>mi</a:t>
            </a:r>
            <a:r>
              <a:rPr kumimoji="1" lang="zh-CN" altLang="en-US" sz="2000"/>
              <a:t>赋值</a:t>
            </a:r>
          </a:p>
          <a:p>
            <a:pPr eaLnBrk="1" hangingPunct="1">
              <a:lnSpc>
                <a:spcPct val="120000"/>
              </a:lnSpc>
            </a:pPr>
            <a:r>
              <a:rPr kumimoji="1" lang="zh-CN" altLang="en-US" sz="2000"/>
              <a:t>        </a:t>
            </a:r>
            <a:r>
              <a:rPr kumimoji="1" lang="en-US" altLang="zh-CN" sz="2000"/>
              <a:t>}</a:t>
            </a:r>
          </a:p>
          <a:p>
            <a:pPr eaLnBrk="1" hangingPunct="1">
              <a:lnSpc>
                <a:spcPct val="120000"/>
              </a:lnSpc>
            </a:pPr>
            <a:r>
              <a:rPr kumimoji="1" lang="en-US" altLang="zh-CN" sz="2000"/>
              <a:t>}</a:t>
            </a:r>
            <a:endParaRPr lang="en-US" altLang="zh-CN" sz="2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395288" y="1128713"/>
            <a:ext cx="8424862" cy="459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marL="914400" indent="-457200" eaLnBrk="0" hangingPunct="0">
              <a:defRPr sz="2400">
                <a:solidFill>
                  <a:schemeClr val="tx1"/>
                </a:solidFill>
                <a:latin typeface="Times New Roman" panose="02020603050405020304" pitchFamily="18" charset="0"/>
                <a:ea typeface="宋体" panose="02010600030101010101" pitchFamily="2" charset="-122"/>
              </a:defRPr>
            </a:lvl2pPr>
            <a:lvl3pPr marL="1371600" indent="-457200" eaLnBrk="0" hangingPunct="0">
              <a:defRPr sz="2400">
                <a:solidFill>
                  <a:schemeClr val="tx1"/>
                </a:solidFill>
                <a:latin typeface="Times New Roman" panose="02020603050405020304" pitchFamily="18" charset="0"/>
                <a:ea typeface="宋体" panose="02010600030101010101" pitchFamily="2" charset="-122"/>
              </a:defRPr>
            </a:lvl3pPr>
            <a:lvl4pPr marL="1828800" indent="-457200" eaLnBrk="0" hangingPunct="0">
              <a:defRPr sz="2400">
                <a:solidFill>
                  <a:schemeClr val="tx1"/>
                </a:solidFill>
                <a:latin typeface="Times New Roman" panose="02020603050405020304" pitchFamily="18" charset="0"/>
                <a:ea typeface="宋体" panose="02010600030101010101" pitchFamily="2" charset="-122"/>
              </a:defRPr>
            </a:lvl4pPr>
            <a:lvl5pPr marL="2286000" indent="-457200" eaLnBrk="0" hangingPunct="0">
              <a:defRPr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sz="2800">
                <a:latin typeface="Arial" panose="020B0604020202020204" pitchFamily="34" charset="0"/>
              </a:rPr>
              <a:t>.</a:t>
            </a:r>
            <a:r>
              <a:rPr kumimoji="1" lang="zh-CN" altLang="en-US" sz="2800" b="1">
                <a:latin typeface="Arial" panose="020B0604020202020204" pitchFamily="34" charset="0"/>
              </a:rPr>
              <a:t>用引用返回函数值</a:t>
            </a:r>
          </a:p>
          <a:p>
            <a:pPr eaLnBrk="1" hangingPunct="1">
              <a:lnSpc>
                <a:spcPct val="120000"/>
              </a:lnSpc>
            </a:pPr>
            <a:r>
              <a:rPr kumimoji="1" lang="zh-CN" altLang="en-US">
                <a:latin typeface="Arial" panose="020B0604020202020204" pitchFamily="34" charset="0"/>
              </a:rPr>
              <a:t>要以引用返回函数值，则函数定义时要按以下格式：</a:t>
            </a:r>
          </a:p>
          <a:p>
            <a:pPr eaLnBrk="1" hangingPunct="1">
              <a:lnSpc>
                <a:spcPct val="120000"/>
              </a:lnSpc>
            </a:pPr>
            <a:r>
              <a:rPr kumimoji="1" lang="zh-CN" altLang="en-US" b="1">
                <a:solidFill>
                  <a:srgbClr val="FF0000"/>
                </a:solidFill>
                <a:latin typeface="宋体" panose="02010600030101010101" pitchFamily="2" charset="-122"/>
              </a:rPr>
              <a:t>类型标识符 </a:t>
            </a:r>
            <a:r>
              <a:rPr kumimoji="1" lang="en-US" altLang="zh-CN" b="1">
                <a:solidFill>
                  <a:srgbClr val="FF0000"/>
                </a:solidFill>
                <a:latin typeface="宋体" panose="02010600030101010101" pitchFamily="2" charset="-122"/>
              </a:rPr>
              <a:t>&amp;</a:t>
            </a:r>
            <a:r>
              <a:rPr kumimoji="1" lang="zh-CN" altLang="en-US" b="1">
                <a:solidFill>
                  <a:srgbClr val="FF0000"/>
                </a:solidFill>
                <a:latin typeface="宋体" panose="02010600030101010101" pitchFamily="2" charset="-122"/>
              </a:rPr>
              <a:t>函数名（形参列表及类型说明）</a:t>
            </a:r>
          </a:p>
          <a:p>
            <a:pPr eaLnBrk="1" hangingPunct="1">
              <a:lnSpc>
                <a:spcPct val="120000"/>
              </a:lnSpc>
            </a:pPr>
            <a:r>
              <a:rPr kumimoji="1" lang="zh-CN" altLang="en-US">
                <a:solidFill>
                  <a:srgbClr val="FF0000"/>
                </a:solidFill>
                <a:latin typeface="宋体" panose="02010600030101010101" pitchFamily="2" charset="-122"/>
              </a:rPr>
              <a:t> </a:t>
            </a:r>
            <a:r>
              <a:rPr kumimoji="1" lang="en-US" altLang="zh-CN" b="1">
                <a:solidFill>
                  <a:srgbClr val="FF0000"/>
                </a:solidFill>
                <a:latin typeface="宋体" panose="02010600030101010101" pitchFamily="2" charset="-122"/>
              </a:rPr>
              <a:t>{</a:t>
            </a:r>
            <a:r>
              <a:rPr kumimoji="1" lang="zh-CN" altLang="en-US" b="1">
                <a:solidFill>
                  <a:srgbClr val="FF0000"/>
                </a:solidFill>
                <a:latin typeface="宋体" panose="02010600030101010101" pitchFamily="2" charset="-122"/>
              </a:rPr>
              <a:t>函数体</a:t>
            </a:r>
            <a:r>
              <a:rPr kumimoji="1" lang="en-US" altLang="zh-CN" b="1">
                <a:solidFill>
                  <a:srgbClr val="FF0000"/>
                </a:solidFill>
                <a:latin typeface="宋体" panose="02010600030101010101" pitchFamily="2" charset="-122"/>
              </a:rPr>
              <a:t>}</a:t>
            </a:r>
          </a:p>
          <a:p>
            <a:pPr eaLnBrk="1" hangingPunct="1">
              <a:lnSpc>
                <a:spcPct val="120000"/>
              </a:lnSpc>
            </a:pPr>
            <a:r>
              <a:rPr kumimoji="1" lang="zh-CN" altLang="en-US">
                <a:latin typeface="宋体" panose="02010600030101010101" pitchFamily="2" charset="-122"/>
              </a:rPr>
              <a:t>说明：</a:t>
            </a:r>
          </a:p>
          <a:p>
            <a:pPr eaLnBrk="1" hangingPunct="1">
              <a:lnSpc>
                <a:spcPct val="120000"/>
              </a:lnSpc>
              <a:buFontTx/>
              <a:buAutoNum type="arabicParenBoth"/>
            </a:pPr>
            <a:r>
              <a:rPr kumimoji="1" lang="zh-CN" altLang="en-US">
                <a:latin typeface="宋体" panose="02010600030101010101" pitchFamily="2" charset="-122"/>
              </a:rPr>
              <a:t>以引用返回函数值，定义函数时需要在函数名前加</a:t>
            </a:r>
            <a:r>
              <a:rPr kumimoji="1" lang="en-US" altLang="zh-CN">
                <a:latin typeface="宋体" panose="02010600030101010101" pitchFamily="2" charset="-122"/>
              </a:rPr>
              <a:t>&amp;</a:t>
            </a:r>
          </a:p>
          <a:p>
            <a:pPr eaLnBrk="1" hangingPunct="1">
              <a:lnSpc>
                <a:spcPct val="120000"/>
              </a:lnSpc>
              <a:buFontTx/>
              <a:buAutoNum type="arabicParenBoth"/>
            </a:pPr>
            <a:r>
              <a:rPr kumimoji="1" lang="zh-CN" altLang="en-US">
                <a:latin typeface="宋体" panose="02010600030101010101" pitchFamily="2" charset="-122"/>
              </a:rPr>
              <a:t>用引用返回一个函数值的最大好处是，在内存中不产生被返回值的副本。</a:t>
            </a:r>
          </a:p>
          <a:p>
            <a:pPr eaLnBrk="1" hangingPunct="1">
              <a:lnSpc>
                <a:spcPct val="120000"/>
              </a:lnSpc>
              <a:buFontTx/>
              <a:buAutoNum type="arabicParenBoth"/>
            </a:pPr>
            <a:r>
              <a:rPr kumimoji="1" lang="zh-CN" altLang="en-US" sz="2300" b="1">
                <a:latin typeface="宋体" panose="02010600030101010101" pitchFamily="2" charset="-122"/>
              </a:rPr>
              <a:t>一个返回引用的函数值作为赋值表达式的左值</a:t>
            </a:r>
            <a:endParaRPr kumimoji="1" lang="zh-CN" altLang="en-US">
              <a:latin typeface="宋体" panose="02010600030101010101" pitchFamily="2" charset="-122"/>
            </a:endParaRPr>
          </a:p>
          <a:p>
            <a:pPr eaLnBrk="1" hangingPunct="1">
              <a:lnSpc>
                <a:spcPct val="130000"/>
              </a:lnSpc>
            </a:pPr>
            <a:endParaRPr kumimoji="1" lang="en-US" altLang="zh-CN" sz="230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555625" y="1662113"/>
            <a:ext cx="8045450" cy="186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20000"/>
              </a:lnSpc>
            </a:pPr>
            <a:r>
              <a:rPr kumimoji="1" lang="en-US" altLang="zh-CN" sz="3200" b="1">
                <a:solidFill>
                  <a:srgbClr val="000000"/>
                </a:solidFill>
                <a:latin typeface="宋体" panose="02010600030101010101" pitchFamily="2" charset="-122"/>
                <a:cs typeface="Times New Roman" panose="02020603050405020304" pitchFamily="18" charset="0"/>
              </a:rPr>
              <a:t>   </a:t>
            </a:r>
            <a:r>
              <a:rPr kumimoji="1" lang="zh-CN" altLang="en-US" sz="3200">
                <a:solidFill>
                  <a:srgbClr val="000000"/>
                </a:solidFill>
                <a:latin typeface="楷体" panose="02010609060101010101" pitchFamily="49" charset="-122"/>
                <a:ea typeface="楷体" panose="02010609060101010101" pitchFamily="49" charset="-122"/>
                <a:cs typeface="Times New Roman" panose="02020603050405020304" pitchFamily="18" charset="0"/>
              </a:rPr>
              <a:t>多态性指的是一种行为对应着多种不同的实现。在同一个类中，同一种行为可对应着不同的实现。</a:t>
            </a:r>
          </a:p>
        </p:txBody>
      </p:sp>
      <p:sp>
        <p:nvSpPr>
          <p:cNvPr id="15363" name="Rectangle 3"/>
          <p:cNvSpPr>
            <a:spLocks noChangeArrowheads="1"/>
          </p:cNvSpPr>
          <p:nvPr/>
        </p:nvSpPr>
        <p:spPr bwMode="auto">
          <a:xfrm>
            <a:off x="650875" y="849313"/>
            <a:ext cx="25161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666699"/>
              </a:buClr>
              <a:buSzPct val="70000"/>
              <a:buFont typeface="Wingdings" panose="05000000000000000000" pitchFamily="2" charset="2"/>
              <a:buNone/>
            </a:pPr>
            <a:r>
              <a:rPr kumimoji="1" lang="en-US" altLang="zh-CN" sz="3600" b="1">
                <a:solidFill>
                  <a:srgbClr val="FF0066"/>
                </a:solidFill>
                <a:ea typeface="华文行楷" panose="02010800040101010101" pitchFamily="2" charset="-122"/>
                <a:cs typeface="Tahoma" panose="020B0604030504040204" pitchFamily="34" charset="0"/>
              </a:rPr>
              <a:t>5</a:t>
            </a:r>
            <a:r>
              <a:rPr kumimoji="1" lang="zh-CN" altLang="en-US" sz="3600" b="1">
                <a:solidFill>
                  <a:srgbClr val="FF0066"/>
                </a:solidFill>
                <a:ea typeface="华文行楷" panose="02010800040101010101" pitchFamily="2" charset="-122"/>
                <a:cs typeface="Tahoma" panose="020B0604030504040204" pitchFamily="34" charset="0"/>
              </a:rPr>
              <a:t>．多态性</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250825" y="782638"/>
            <a:ext cx="8280400" cy="593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zh-CN" altLang="en-US" b="1"/>
              <a:t>例</a:t>
            </a:r>
            <a:r>
              <a:rPr kumimoji="1" lang="en-US" altLang="zh-CN" b="1"/>
              <a:t>  </a:t>
            </a:r>
            <a:r>
              <a:rPr kumimoji="1" lang="zh-CN" altLang="en-US"/>
              <a:t>以下程序中定义了一个</a:t>
            </a:r>
            <a:r>
              <a:rPr kumimoji="1" lang="zh-CN" altLang="en-US">
                <a:solidFill>
                  <a:srgbClr val="FF0000"/>
                </a:solidFill>
              </a:rPr>
              <a:t>普通的函数</a:t>
            </a:r>
            <a:r>
              <a:rPr kumimoji="1" lang="en-US" altLang="zh-CN">
                <a:solidFill>
                  <a:srgbClr val="FF0000"/>
                </a:solidFill>
              </a:rPr>
              <a:t>fn1</a:t>
            </a:r>
            <a:r>
              <a:rPr kumimoji="1" lang="zh-CN" altLang="en-US"/>
              <a:t>（它用返回值的方法返回函数值），另外一个函数</a:t>
            </a:r>
            <a:r>
              <a:rPr kumimoji="1" lang="en-US" altLang="zh-CN">
                <a:solidFill>
                  <a:srgbClr val="FF0000"/>
                </a:solidFill>
              </a:rPr>
              <a:t>fn2</a:t>
            </a:r>
            <a:r>
              <a:rPr kumimoji="1" lang="zh-CN" altLang="en-US"/>
              <a:t>，它以</a:t>
            </a:r>
            <a:r>
              <a:rPr kumimoji="1" lang="zh-CN" altLang="en-US">
                <a:solidFill>
                  <a:srgbClr val="FF0000"/>
                </a:solidFill>
              </a:rPr>
              <a:t>引用</a:t>
            </a:r>
            <a:r>
              <a:rPr kumimoji="1" lang="zh-CN" altLang="en-US"/>
              <a:t>的方法返回函数值。</a:t>
            </a:r>
            <a:endParaRPr kumimoji="1" lang="zh-CN" altLang="en-US" sz="2000" b="1">
              <a:latin typeface="Arial" panose="020B0604020202020204" pitchFamily="34" charset="0"/>
            </a:endParaRPr>
          </a:p>
          <a:p>
            <a:pPr eaLnBrk="1" hangingPunct="1">
              <a:lnSpc>
                <a:spcPct val="130000"/>
              </a:lnSpc>
            </a:pPr>
            <a:r>
              <a:rPr kumimoji="1" lang="en-US" altLang="zh-CN" sz="2000">
                <a:latin typeface="Arial" panose="020B0604020202020204" pitchFamily="34" charset="0"/>
              </a:rPr>
              <a:t>#include &lt;iostream.h&gt;</a:t>
            </a:r>
            <a:endParaRPr lang="en-US" altLang="zh-CN" sz="2000">
              <a:latin typeface="Arial" panose="020B0604020202020204" pitchFamily="34" charset="0"/>
            </a:endParaRPr>
          </a:p>
          <a:p>
            <a:pPr eaLnBrk="1" hangingPunct="1">
              <a:lnSpc>
                <a:spcPct val="130000"/>
              </a:lnSpc>
            </a:pPr>
            <a:r>
              <a:rPr kumimoji="1" lang="en-US" altLang="zh-CN" sz="2000">
                <a:latin typeface="Arial" panose="020B0604020202020204" pitchFamily="34" charset="0"/>
              </a:rPr>
              <a:t>float temp;                //</a:t>
            </a:r>
            <a:r>
              <a:rPr kumimoji="1" lang="zh-CN" altLang="en-US" sz="2000">
                <a:latin typeface="Arial" panose="020B0604020202020204" pitchFamily="34" charset="0"/>
              </a:rPr>
              <a:t>定义全局变量</a:t>
            </a:r>
            <a:r>
              <a:rPr kumimoji="1" lang="en-US" altLang="zh-CN" sz="2000">
                <a:latin typeface="Arial" panose="020B0604020202020204" pitchFamily="34" charset="0"/>
              </a:rPr>
              <a:t>temp</a:t>
            </a:r>
            <a:endParaRPr lang="en-US" altLang="zh-CN" sz="2000">
              <a:latin typeface="Arial" panose="020B0604020202020204" pitchFamily="34" charset="0"/>
            </a:endParaRPr>
          </a:p>
          <a:p>
            <a:pPr eaLnBrk="1" hangingPunct="1">
              <a:lnSpc>
                <a:spcPct val="130000"/>
              </a:lnSpc>
            </a:pPr>
            <a:r>
              <a:rPr kumimoji="1" lang="en-US" altLang="zh-CN" sz="2000">
                <a:latin typeface="Arial" panose="020B0604020202020204" pitchFamily="34" charset="0"/>
              </a:rPr>
              <a:t>float fn1(float r);       //</a:t>
            </a:r>
            <a:r>
              <a:rPr kumimoji="1" lang="zh-CN" altLang="en-US" sz="2000">
                <a:latin typeface="Arial" panose="020B0604020202020204" pitchFamily="34" charset="0"/>
              </a:rPr>
              <a:t>声明函数</a:t>
            </a:r>
            <a:r>
              <a:rPr kumimoji="1" lang="en-US" altLang="zh-CN" sz="2000">
                <a:latin typeface="Arial" panose="020B0604020202020204" pitchFamily="34" charset="0"/>
              </a:rPr>
              <a:t>fn1</a:t>
            </a:r>
            <a:endParaRPr lang="en-US" altLang="zh-CN" sz="2000">
              <a:latin typeface="Arial" panose="020B0604020202020204" pitchFamily="34" charset="0"/>
            </a:endParaRPr>
          </a:p>
          <a:p>
            <a:pPr eaLnBrk="1" hangingPunct="1">
              <a:lnSpc>
                <a:spcPct val="130000"/>
              </a:lnSpc>
            </a:pPr>
            <a:r>
              <a:rPr kumimoji="1" lang="en-US" altLang="zh-CN" sz="2000">
                <a:latin typeface="Arial" panose="020B0604020202020204" pitchFamily="34" charset="0"/>
              </a:rPr>
              <a:t>float &amp;fn2(float r);    //</a:t>
            </a:r>
            <a:r>
              <a:rPr kumimoji="1" lang="zh-CN" altLang="en-US" sz="2000">
                <a:latin typeface="Arial" panose="020B0604020202020204" pitchFamily="34" charset="0"/>
              </a:rPr>
              <a:t>声明函数</a:t>
            </a:r>
            <a:r>
              <a:rPr kumimoji="1" lang="en-US" altLang="zh-CN" sz="2000">
                <a:latin typeface="Arial" panose="020B0604020202020204" pitchFamily="34" charset="0"/>
              </a:rPr>
              <a:t>fn2</a:t>
            </a:r>
            <a:endParaRPr lang="en-US" altLang="zh-CN" sz="2000">
              <a:latin typeface="Arial" panose="020B0604020202020204" pitchFamily="34" charset="0"/>
            </a:endParaRPr>
          </a:p>
          <a:p>
            <a:pPr eaLnBrk="1" hangingPunct="1">
              <a:lnSpc>
                <a:spcPct val="130000"/>
              </a:lnSpc>
            </a:pPr>
            <a:r>
              <a:rPr kumimoji="1" lang="en-US" altLang="zh-CN" sz="2000">
                <a:latin typeface="Arial" panose="020B0604020202020204" pitchFamily="34" charset="0"/>
              </a:rPr>
              <a:t>float fn1(float r)        //</a:t>
            </a:r>
            <a:r>
              <a:rPr kumimoji="1" lang="zh-CN" altLang="en-US" sz="2000">
                <a:latin typeface="Arial" panose="020B0604020202020204" pitchFamily="34" charset="0"/>
              </a:rPr>
              <a:t>定义函数</a:t>
            </a:r>
            <a:r>
              <a:rPr kumimoji="1" lang="en-US" altLang="zh-CN" sz="2000">
                <a:latin typeface="Arial" panose="020B0604020202020204" pitchFamily="34" charset="0"/>
              </a:rPr>
              <a:t>fn1</a:t>
            </a:r>
            <a:r>
              <a:rPr kumimoji="1" lang="zh-CN" altLang="en-US" sz="2000">
                <a:latin typeface="Arial" panose="020B0604020202020204" pitchFamily="34" charset="0"/>
              </a:rPr>
              <a:t>，它以返回值的方法返回函数值</a:t>
            </a:r>
            <a:endParaRPr lang="zh-CN" altLang="en-US" sz="2000">
              <a:latin typeface="Arial" panose="020B0604020202020204" pitchFamily="34" charset="0"/>
            </a:endParaRPr>
          </a:p>
          <a:p>
            <a:pPr eaLnBrk="1" hangingPunct="1">
              <a:lnSpc>
                <a:spcPct val="130000"/>
              </a:lnSpc>
            </a:pPr>
            <a:r>
              <a:rPr kumimoji="1" lang="en-US" altLang="zh-CN" sz="2000">
                <a:latin typeface="Arial" panose="020B0604020202020204" pitchFamily="34" charset="0"/>
              </a:rPr>
              <a:t>{ temp=(float)(r*r*3.14);</a:t>
            </a:r>
            <a:endParaRPr lang="en-US" altLang="zh-CN" sz="2000">
              <a:latin typeface="Arial" panose="020B0604020202020204" pitchFamily="34" charset="0"/>
            </a:endParaRPr>
          </a:p>
          <a:p>
            <a:pPr eaLnBrk="1" hangingPunct="1">
              <a:lnSpc>
                <a:spcPct val="130000"/>
              </a:lnSpc>
            </a:pPr>
            <a:r>
              <a:rPr kumimoji="1" lang="en-US" altLang="zh-CN" sz="2000">
                <a:latin typeface="Arial" panose="020B0604020202020204" pitchFamily="34" charset="0"/>
              </a:rPr>
              <a:t>  return temp; }</a:t>
            </a:r>
          </a:p>
          <a:p>
            <a:pPr eaLnBrk="1" hangingPunct="1">
              <a:lnSpc>
                <a:spcPct val="130000"/>
              </a:lnSpc>
            </a:pPr>
            <a:r>
              <a:rPr kumimoji="1" lang="en-US" altLang="zh-CN" sz="2000"/>
              <a:t>float </a:t>
            </a:r>
            <a:r>
              <a:rPr kumimoji="1" lang="en-US" altLang="zh-CN" sz="2000">
                <a:solidFill>
                  <a:srgbClr val="FF0000"/>
                </a:solidFill>
              </a:rPr>
              <a:t>&amp;fn2</a:t>
            </a:r>
            <a:r>
              <a:rPr kumimoji="1" lang="en-US" altLang="zh-CN" sz="2000"/>
              <a:t>(float r) //</a:t>
            </a:r>
            <a:r>
              <a:rPr kumimoji="1" lang="zh-CN" altLang="en-US" sz="2000"/>
              <a:t>定义函数</a:t>
            </a:r>
            <a:r>
              <a:rPr kumimoji="1" lang="en-US" altLang="zh-CN" sz="2000"/>
              <a:t>fn2</a:t>
            </a:r>
            <a:r>
              <a:rPr kumimoji="1" lang="zh-CN" altLang="en-US" sz="2000"/>
              <a:t>，它以引用方式返回函数值</a:t>
            </a:r>
          </a:p>
          <a:p>
            <a:pPr eaLnBrk="1" hangingPunct="1">
              <a:lnSpc>
                <a:spcPct val="130000"/>
              </a:lnSpc>
            </a:pPr>
            <a:r>
              <a:rPr kumimoji="1" lang="en-US" altLang="zh-CN" sz="2000"/>
              <a:t>{temp=(float)(r*r*3.14);</a:t>
            </a:r>
          </a:p>
          <a:p>
            <a:pPr eaLnBrk="1" hangingPunct="1">
              <a:lnSpc>
                <a:spcPct val="130000"/>
              </a:lnSpc>
            </a:pPr>
            <a:r>
              <a:rPr kumimoji="1" lang="en-US" altLang="zh-CN" sz="2000"/>
              <a:t> return temp;</a:t>
            </a:r>
          </a:p>
          <a:p>
            <a:pPr eaLnBrk="1" hangingPunct="1">
              <a:lnSpc>
                <a:spcPct val="130000"/>
              </a:lnSpc>
            </a:pPr>
            <a:r>
              <a:rPr kumimoji="1" lang="en-US" altLang="zh-CN" sz="2000"/>
              <a:t>}</a:t>
            </a:r>
            <a:endParaRPr lang="en-US" altLang="zh-CN" sz="2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323850" y="981075"/>
            <a:ext cx="8424863"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en-US" altLang="zh-CN" sz="2000">
                <a:latin typeface="Arial" panose="020B0604020202020204" pitchFamily="34" charset="0"/>
              </a:rPr>
              <a:t>void main()      //</a:t>
            </a:r>
            <a:r>
              <a:rPr kumimoji="1" lang="zh-CN" altLang="en-US" sz="2000">
                <a:latin typeface="Arial" panose="020B0604020202020204" pitchFamily="34" charset="0"/>
              </a:rPr>
              <a:t>主函数</a:t>
            </a:r>
            <a:endParaRPr lang="zh-CN" altLang="en-US" sz="2000">
              <a:latin typeface="Arial" panose="020B0604020202020204" pitchFamily="34" charset="0"/>
            </a:endParaRPr>
          </a:p>
          <a:p>
            <a:pPr eaLnBrk="1" hangingPunct="1">
              <a:lnSpc>
                <a:spcPct val="130000"/>
              </a:lnSpc>
            </a:pPr>
            <a:r>
              <a:rPr kumimoji="1" lang="en-US" altLang="zh-CN" sz="2000">
                <a:latin typeface="Arial" panose="020B0604020202020204" pitchFamily="34" charset="0"/>
              </a:rPr>
              <a:t>{float a=fn1(10.0);//</a:t>
            </a:r>
            <a:r>
              <a:rPr kumimoji="1" lang="zh-CN" altLang="en-US" sz="2000">
                <a:latin typeface="Arial" panose="020B0604020202020204" pitchFamily="34" charset="0"/>
              </a:rPr>
              <a:t>第</a:t>
            </a:r>
            <a:r>
              <a:rPr kumimoji="1" lang="en-US" altLang="zh-CN" sz="2000">
                <a:latin typeface="Arial" panose="020B0604020202020204" pitchFamily="34" charset="0"/>
              </a:rPr>
              <a:t>1</a:t>
            </a:r>
            <a:r>
              <a:rPr kumimoji="1" lang="zh-CN" altLang="en-US" sz="2000">
                <a:latin typeface="Arial" panose="020B0604020202020204" pitchFamily="34" charset="0"/>
              </a:rPr>
              <a:t>种情况，系统生成要返回值的副本</a:t>
            </a:r>
            <a:r>
              <a:rPr kumimoji="1" lang="en-US" altLang="zh-CN" sz="2000">
                <a:latin typeface="Arial" panose="020B0604020202020204" pitchFamily="34" charset="0"/>
              </a:rPr>
              <a:t>(</a:t>
            </a:r>
            <a:r>
              <a:rPr kumimoji="1" lang="zh-CN" altLang="en-US" sz="2000">
                <a:latin typeface="Arial" panose="020B0604020202020204" pitchFamily="34" charset="0"/>
              </a:rPr>
              <a:t>即临时变量</a:t>
            </a:r>
            <a:r>
              <a:rPr kumimoji="1" lang="en-US" altLang="zh-CN" sz="2000">
                <a:latin typeface="Arial" panose="020B0604020202020204" pitchFamily="34" charset="0"/>
              </a:rPr>
              <a:t>)</a:t>
            </a:r>
            <a:endParaRPr lang="en-US" altLang="zh-CN" sz="2000">
              <a:latin typeface="Arial" panose="020B0604020202020204" pitchFamily="34" charset="0"/>
            </a:endParaRPr>
          </a:p>
          <a:p>
            <a:pPr eaLnBrk="1" hangingPunct="1">
              <a:lnSpc>
                <a:spcPct val="130000"/>
              </a:lnSpc>
            </a:pPr>
            <a:r>
              <a:rPr kumimoji="1" lang="en-US" altLang="zh-CN" sz="2000">
                <a:solidFill>
                  <a:srgbClr val="FF33CC"/>
                </a:solidFill>
                <a:latin typeface="Arial" panose="020B0604020202020204" pitchFamily="34" charset="0"/>
              </a:rPr>
              <a:t>float &amp;b=fn1(10.0);//</a:t>
            </a:r>
            <a:r>
              <a:rPr kumimoji="1" lang="zh-CN" altLang="en-US" sz="2000">
                <a:latin typeface="Arial" panose="020B0604020202020204" pitchFamily="34" charset="0"/>
              </a:rPr>
              <a:t>第</a:t>
            </a:r>
            <a:r>
              <a:rPr kumimoji="1" lang="en-US" altLang="zh-CN" sz="2000">
                <a:latin typeface="Arial" panose="020B0604020202020204" pitchFamily="34" charset="0"/>
              </a:rPr>
              <a:t>2</a:t>
            </a:r>
            <a:r>
              <a:rPr kumimoji="1" lang="zh-CN" altLang="en-US" sz="2000">
                <a:latin typeface="Arial" panose="020B0604020202020204" pitchFamily="34" charset="0"/>
              </a:rPr>
              <a:t>种情况，可能会出错</a:t>
            </a:r>
            <a:r>
              <a:rPr kumimoji="1" lang="en-US" altLang="zh-CN" sz="2000">
                <a:latin typeface="Arial" panose="020B0604020202020204" pitchFamily="34" charset="0"/>
              </a:rPr>
              <a:t>(</a:t>
            </a:r>
            <a:r>
              <a:rPr kumimoji="1" lang="zh-CN" altLang="en-US" sz="2000">
                <a:latin typeface="Arial" panose="020B0604020202020204" pitchFamily="34" charset="0"/>
              </a:rPr>
              <a:t>不同</a:t>
            </a:r>
            <a:r>
              <a:rPr kumimoji="1" lang="en-US" altLang="zh-CN" sz="2000">
                <a:latin typeface="Arial" panose="020B0604020202020204" pitchFamily="34" charset="0"/>
              </a:rPr>
              <a:t>C++</a:t>
            </a:r>
            <a:r>
              <a:rPr kumimoji="1" lang="zh-CN" altLang="en-US" sz="2000">
                <a:latin typeface="Arial" panose="020B0604020202020204" pitchFamily="34" charset="0"/>
              </a:rPr>
              <a:t>系统有不同规定</a:t>
            </a:r>
            <a:r>
              <a:rPr kumimoji="1" lang="en-US" altLang="zh-CN" sz="2000">
                <a:latin typeface="Arial" panose="020B0604020202020204" pitchFamily="34" charset="0"/>
              </a:rPr>
              <a:t>)</a:t>
            </a:r>
            <a:endParaRPr lang="en-US" altLang="zh-CN" sz="2000">
              <a:latin typeface="Arial" panose="020B0604020202020204" pitchFamily="34" charset="0"/>
            </a:endParaRPr>
          </a:p>
          <a:p>
            <a:pPr eaLnBrk="1" hangingPunct="1">
              <a:lnSpc>
                <a:spcPct val="130000"/>
              </a:lnSpc>
            </a:pPr>
            <a:r>
              <a:rPr kumimoji="1" lang="en-US" altLang="zh-CN" sz="2000">
                <a:latin typeface="Arial" panose="020B0604020202020204" pitchFamily="34" charset="0"/>
              </a:rPr>
              <a:t>                         //</a:t>
            </a:r>
            <a:r>
              <a:rPr kumimoji="1" lang="zh-CN" altLang="en-US" sz="2000">
                <a:latin typeface="Arial" panose="020B0604020202020204" pitchFamily="34" charset="0"/>
              </a:rPr>
              <a:t>不能从被调函数中返回一个临时变量或局部变量的</a:t>
            </a:r>
            <a:r>
              <a:rPr kumimoji="1" lang="zh-CN" altLang="en-US" sz="2000"/>
              <a:t>引用</a:t>
            </a:r>
          </a:p>
          <a:p>
            <a:pPr eaLnBrk="1" hangingPunct="1">
              <a:lnSpc>
                <a:spcPct val="130000"/>
              </a:lnSpc>
            </a:pPr>
            <a:r>
              <a:rPr kumimoji="1" lang="en-US" altLang="zh-CN" sz="2000"/>
              <a:t>float c=fn2(10.0);  //</a:t>
            </a:r>
            <a:r>
              <a:rPr kumimoji="1" lang="zh-CN" altLang="en-US" sz="2000"/>
              <a:t>第</a:t>
            </a:r>
            <a:r>
              <a:rPr kumimoji="1" lang="en-US" altLang="zh-CN" sz="2000"/>
              <a:t>3</a:t>
            </a:r>
            <a:r>
              <a:rPr kumimoji="1" lang="zh-CN" altLang="en-US" sz="2000"/>
              <a:t>种情况，系统不生成返回值的副本</a:t>
            </a:r>
          </a:p>
          <a:p>
            <a:pPr eaLnBrk="1" hangingPunct="1">
              <a:lnSpc>
                <a:spcPct val="130000"/>
              </a:lnSpc>
            </a:pPr>
            <a:r>
              <a:rPr kumimoji="1" lang="zh-CN" altLang="en-US" sz="2000"/>
              <a:t>                   </a:t>
            </a:r>
            <a:r>
              <a:rPr kumimoji="1" lang="en-US" altLang="zh-CN" sz="2000"/>
              <a:t>//</a:t>
            </a:r>
            <a:r>
              <a:rPr kumimoji="1" lang="zh-CN" altLang="en-US" sz="2000"/>
              <a:t>可以从被调函数中返回一个全局变量的引用</a:t>
            </a:r>
          </a:p>
          <a:p>
            <a:pPr eaLnBrk="1" hangingPunct="1">
              <a:lnSpc>
                <a:spcPct val="130000"/>
              </a:lnSpc>
            </a:pPr>
            <a:r>
              <a:rPr kumimoji="1" lang="en-US" altLang="zh-CN" sz="2000">
                <a:solidFill>
                  <a:schemeClr val="accent2"/>
                </a:solidFill>
              </a:rPr>
              <a:t>float &amp;d=fn2(10.0);</a:t>
            </a:r>
            <a:r>
              <a:rPr kumimoji="1" lang="en-US" altLang="zh-CN" sz="2000"/>
              <a:t> //</a:t>
            </a:r>
            <a:r>
              <a:rPr kumimoji="1" lang="zh-CN" altLang="en-US" sz="2000"/>
              <a:t>第</a:t>
            </a:r>
            <a:r>
              <a:rPr kumimoji="1" lang="en-US" altLang="zh-CN" sz="2000"/>
              <a:t>4</a:t>
            </a:r>
            <a:r>
              <a:rPr kumimoji="1" lang="zh-CN" altLang="en-US" sz="2000"/>
              <a:t>种情况，系统不生成返回值的副本 </a:t>
            </a:r>
          </a:p>
          <a:p>
            <a:pPr eaLnBrk="1" hangingPunct="1">
              <a:lnSpc>
                <a:spcPct val="130000"/>
              </a:lnSpc>
            </a:pPr>
            <a:r>
              <a:rPr kumimoji="1" lang="zh-CN" altLang="en-US" sz="2000"/>
              <a:t>                   </a:t>
            </a:r>
            <a:r>
              <a:rPr kumimoji="1" lang="en-US" altLang="zh-CN" sz="2000"/>
              <a:t>//</a:t>
            </a:r>
            <a:r>
              <a:rPr kumimoji="1" lang="zh-CN" altLang="en-US" sz="2000"/>
              <a:t>可以从被调函数中返回一个全局变量的引用</a:t>
            </a:r>
          </a:p>
          <a:p>
            <a:pPr eaLnBrk="1" hangingPunct="1">
              <a:lnSpc>
                <a:spcPct val="130000"/>
              </a:lnSpc>
            </a:pPr>
            <a:r>
              <a:rPr kumimoji="1" lang="en-US" altLang="zh-CN" sz="2000"/>
              <a:t>cout&lt;&lt;a&lt;&lt;c&lt;&lt;d;</a:t>
            </a:r>
          </a:p>
          <a:p>
            <a:pPr eaLnBrk="1" hangingPunct="1">
              <a:lnSpc>
                <a:spcPct val="130000"/>
              </a:lnSpc>
            </a:pPr>
            <a:r>
              <a:rPr kumimoji="1" lang="en-US" altLang="zh-CN" sz="2000"/>
              <a:t>}</a:t>
            </a:r>
            <a:endParaRPr kumimoji="1" lang="en-US" altLang="zh-CN" sz="2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Rectangle 2"/>
          <p:cNvSpPr>
            <a:spLocks noChangeArrowheads="1"/>
          </p:cNvSpPr>
          <p:nvPr/>
        </p:nvSpPr>
        <p:spPr bwMode="auto">
          <a:xfrm>
            <a:off x="468313" y="1173163"/>
            <a:ext cx="8207375"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a:latin typeface="Arial" panose="020B0604020202020204" pitchFamily="34" charset="0"/>
              </a:rPr>
              <a:t>一个返回引用的函数值</a:t>
            </a:r>
            <a:r>
              <a:rPr kumimoji="1" lang="zh-CN" altLang="en-US">
                <a:solidFill>
                  <a:srgbClr val="FF0000"/>
                </a:solidFill>
                <a:latin typeface="Arial" panose="020B0604020202020204" pitchFamily="34" charset="0"/>
              </a:rPr>
              <a:t>作为赋值表达式的左值</a:t>
            </a:r>
          </a:p>
          <a:p>
            <a:pPr eaLnBrk="1" hangingPunct="1">
              <a:lnSpc>
                <a:spcPct val="120000"/>
              </a:lnSpc>
            </a:pPr>
            <a:r>
              <a:rPr kumimoji="1" lang="zh-CN" altLang="en-US">
                <a:latin typeface="Arial" panose="020B0604020202020204" pitchFamily="34" charset="0"/>
              </a:rPr>
              <a:t>      一般情况下，赋值表达式的左边只能是变量名，即被赋值的对象必须是变量，只有变量才能被赋值，常量或表达式不能被赋值，但如果一个函数的返回值是引用时，赋值号的左边可以是该函数的调用。</a:t>
            </a:r>
          </a:p>
          <a:p>
            <a:pPr eaLnBrk="1" hangingPunct="1">
              <a:lnSpc>
                <a:spcPct val="120000"/>
              </a:lnSpc>
            </a:pPr>
            <a:r>
              <a:rPr kumimoji="1" lang="zh-CN" altLang="en-US">
                <a:latin typeface="Arial" panose="020B0604020202020204" pitchFamily="34" charset="0"/>
              </a:rPr>
              <a:t>例</a:t>
            </a:r>
            <a:r>
              <a:rPr kumimoji="1" lang="en-US" altLang="zh-CN">
                <a:latin typeface="Arial" panose="020B0604020202020204" pitchFamily="34" charset="0"/>
              </a:rPr>
              <a:t>  </a:t>
            </a:r>
            <a:r>
              <a:rPr kumimoji="1" lang="zh-CN" altLang="en-US">
                <a:latin typeface="Arial" panose="020B0604020202020204" pitchFamily="34" charset="0"/>
              </a:rPr>
              <a:t>测试用返回引用的函数值作为赋值表达式的左值。</a:t>
            </a:r>
            <a:endParaRPr lang="zh-CN" altLang="en-US">
              <a:latin typeface="Arial" panose="020B0604020202020204" pitchFamily="34" charset="0"/>
            </a:endParaRPr>
          </a:p>
          <a:p>
            <a:pPr eaLnBrk="1" hangingPunct="1">
              <a:lnSpc>
                <a:spcPct val="120000"/>
              </a:lnSpc>
            </a:pPr>
            <a:r>
              <a:rPr kumimoji="1" lang="en-US" altLang="zh-CN">
                <a:latin typeface="Arial" panose="020B0604020202020204" pitchFamily="34" charset="0"/>
              </a:rPr>
              <a:t>#include &lt;iostream.h&gt;</a:t>
            </a:r>
          </a:p>
          <a:p>
            <a:pPr eaLnBrk="1" hangingPunct="1">
              <a:lnSpc>
                <a:spcPct val="120000"/>
              </a:lnSpc>
            </a:pPr>
            <a:r>
              <a:rPr kumimoji="1" lang="en-US" altLang="zh-CN">
                <a:latin typeface="Arial" panose="020B0604020202020204" pitchFamily="34" charset="0"/>
              </a:rPr>
              <a:t>int &amp;put(int n);</a:t>
            </a:r>
          </a:p>
          <a:p>
            <a:pPr eaLnBrk="1" hangingPunct="1">
              <a:lnSpc>
                <a:spcPct val="120000"/>
              </a:lnSpc>
            </a:pPr>
            <a:r>
              <a:rPr kumimoji="1" lang="en-US" altLang="zh-CN">
                <a:latin typeface="Arial" panose="020B0604020202020204" pitchFamily="34" charset="0"/>
              </a:rPr>
              <a:t>int vals[10];</a:t>
            </a:r>
          </a:p>
          <a:p>
            <a:pPr eaLnBrk="1" hangingPunct="1">
              <a:lnSpc>
                <a:spcPct val="120000"/>
              </a:lnSpc>
            </a:pPr>
            <a:r>
              <a:rPr kumimoji="1" lang="en-US" altLang="zh-CN">
                <a:latin typeface="Arial" panose="020B0604020202020204" pitchFamily="34" charset="0"/>
              </a:rPr>
              <a:t>int error=-1;</a:t>
            </a:r>
          </a:p>
          <a:p>
            <a:endParaRPr lang="en-US" altLang="zh-CN">
              <a:latin typeface="Arial" panose="020B0604020202020204" pitchFamily="34"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395288" y="1417638"/>
            <a:ext cx="80010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sz="2000">
                <a:latin typeface="Arial" panose="020B0604020202020204" pitchFamily="34" charset="0"/>
              </a:rPr>
              <a:t>void main()</a:t>
            </a:r>
          </a:p>
          <a:p>
            <a:pPr eaLnBrk="1" hangingPunct="1">
              <a:lnSpc>
                <a:spcPct val="120000"/>
              </a:lnSpc>
            </a:pPr>
            <a:r>
              <a:rPr kumimoji="1" lang="en-US" altLang="zh-CN" sz="2000">
                <a:latin typeface="Arial" panose="020B0604020202020204" pitchFamily="34" charset="0"/>
              </a:rPr>
              <a:t>{  </a:t>
            </a:r>
            <a:r>
              <a:rPr kumimoji="1" lang="en-US" altLang="zh-CN" sz="2000">
                <a:solidFill>
                  <a:srgbClr val="FF0000"/>
                </a:solidFill>
                <a:latin typeface="Arial" panose="020B0604020202020204" pitchFamily="34" charset="0"/>
              </a:rPr>
              <a:t>put(0)=10;     </a:t>
            </a:r>
            <a:r>
              <a:rPr kumimoji="1" lang="en-US" altLang="zh-CN" sz="2000">
                <a:latin typeface="Arial" panose="020B0604020202020204" pitchFamily="34" charset="0"/>
              </a:rPr>
              <a:t>//</a:t>
            </a:r>
            <a:r>
              <a:rPr kumimoji="1" lang="zh-CN" altLang="en-US" sz="2000">
                <a:latin typeface="Arial" panose="020B0604020202020204" pitchFamily="34" charset="0"/>
              </a:rPr>
              <a:t>以</a:t>
            </a:r>
            <a:r>
              <a:rPr kumimoji="1" lang="en-US" altLang="zh-CN" sz="2000">
                <a:latin typeface="Arial" panose="020B0604020202020204" pitchFamily="34" charset="0"/>
              </a:rPr>
              <a:t>put(0)</a:t>
            </a:r>
            <a:r>
              <a:rPr kumimoji="1" lang="zh-CN" altLang="en-US" sz="2000">
                <a:latin typeface="Arial" panose="020B0604020202020204" pitchFamily="34" charset="0"/>
              </a:rPr>
              <a:t>函数值作为左值，</a:t>
            </a:r>
            <a:r>
              <a:rPr kumimoji="1" lang="zh-CN" altLang="en-US" sz="2000">
                <a:solidFill>
                  <a:srgbClr val="FF0000"/>
                </a:solidFill>
                <a:latin typeface="Arial" panose="020B0604020202020204" pitchFamily="34" charset="0"/>
              </a:rPr>
              <a:t>等价于</a:t>
            </a:r>
            <a:r>
              <a:rPr kumimoji="1" lang="en-US" altLang="zh-CN" sz="2000">
                <a:solidFill>
                  <a:srgbClr val="FF0000"/>
                </a:solidFill>
                <a:latin typeface="Arial" panose="020B0604020202020204" pitchFamily="34" charset="0"/>
              </a:rPr>
              <a:t>vals[0]=10;</a:t>
            </a:r>
            <a:endParaRPr lang="en-US" altLang="zh-CN" sz="2000">
              <a:solidFill>
                <a:srgbClr val="FF0000"/>
              </a:solidFill>
              <a:latin typeface="Arial" panose="020B0604020202020204" pitchFamily="34" charset="0"/>
            </a:endParaRPr>
          </a:p>
          <a:p>
            <a:pPr eaLnBrk="1" hangingPunct="1">
              <a:lnSpc>
                <a:spcPct val="120000"/>
              </a:lnSpc>
            </a:pPr>
            <a:r>
              <a:rPr kumimoji="1" lang="en-US" altLang="zh-CN" sz="2000">
                <a:latin typeface="Arial" panose="020B0604020202020204" pitchFamily="34" charset="0"/>
              </a:rPr>
              <a:t>   </a:t>
            </a:r>
            <a:r>
              <a:rPr kumimoji="1" lang="en-US" altLang="zh-CN" sz="2000">
                <a:solidFill>
                  <a:srgbClr val="FF0000"/>
                </a:solidFill>
                <a:latin typeface="Arial" panose="020B0604020202020204" pitchFamily="34" charset="0"/>
              </a:rPr>
              <a:t>put(9)=20;     </a:t>
            </a:r>
            <a:r>
              <a:rPr kumimoji="1" lang="en-US" altLang="zh-CN" sz="2000">
                <a:latin typeface="Arial" panose="020B0604020202020204" pitchFamily="34" charset="0"/>
              </a:rPr>
              <a:t>//</a:t>
            </a:r>
            <a:r>
              <a:rPr kumimoji="1" lang="zh-CN" altLang="en-US" sz="2000">
                <a:latin typeface="Arial" panose="020B0604020202020204" pitchFamily="34" charset="0"/>
              </a:rPr>
              <a:t>以</a:t>
            </a:r>
            <a:r>
              <a:rPr kumimoji="1" lang="en-US" altLang="zh-CN" sz="2000">
                <a:latin typeface="Arial" panose="020B0604020202020204" pitchFamily="34" charset="0"/>
              </a:rPr>
              <a:t>put(9)</a:t>
            </a:r>
            <a:r>
              <a:rPr kumimoji="1" lang="zh-CN" altLang="en-US" sz="2000">
                <a:latin typeface="Arial" panose="020B0604020202020204" pitchFamily="34" charset="0"/>
              </a:rPr>
              <a:t>函数值作为左值，</a:t>
            </a:r>
            <a:r>
              <a:rPr kumimoji="1" lang="zh-CN" altLang="en-US" sz="2000">
                <a:solidFill>
                  <a:srgbClr val="FF0000"/>
                </a:solidFill>
                <a:latin typeface="Arial" panose="020B0604020202020204" pitchFamily="34" charset="0"/>
              </a:rPr>
              <a:t>等价于 </a:t>
            </a:r>
            <a:r>
              <a:rPr kumimoji="1" lang="en-US" altLang="zh-CN" sz="2000">
                <a:solidFill>
                  <a:srgbClr val="FF0000"/>
                </a:solidFill>
                <a:latin typeface="Arial" panose="020B0604020202020204" pitchFamily="34" charset="0"/>
              </a:rPr>
              <a:t>vals[9]=10;</a:t>
            </a:r>
            <a:endParaRPr lang="en-US" altLang="zh-CN" sz="2000">
              <a:solidFill>
                <a:srgbClr val="FF0000"/>
              </a:solidFill>
              <a:latin typeface="Arial" panose="020B0604020202020204" pitchFamily="34" charset="0"/>
            </a:endParaRPr>
          </a:p>
          <a:p>
            <a:pPr eaLnBrk="1" hangingPunct="1">
              <a:lnSpc>
                <a:spcPct val="120000"/>
              </a:lnSpc>
            </a:pPr>
            <a:r>
              <a:rPr kumimoji="1" lang="en-US" altLang="zh-CN" sz="2000">
                <a:latin typeface="Arial" panose="020B0604020202020204" pitchFamily="34" charset="0"/>
              </a:rPr>
              <a:t>   cout&lt;&lt;vals[0];</a:t>
            </a:r>
            <a:endParaRPr lang="en-US" altLang="zh-CN" sz="2000">
              <a:latin typeface="Arial" panose="020B0604020202020204" pitchFamily="34" charset="0"/>
            </a:endParaRPr>
          </a:p>
          <a:p>
            <a:pPr eaLnBrk="1" hangingPunct="1">
              <a:lnSpc>
                <a:spcPct val="120000"/>
              </a:lnSpc>
            </a:pPr>
            <a:r>
              <a:rPr kumimoji="1" lang="en-US" altLang="zh-CN" sz="2000">
                <a:latin typeface="Arial" panose="020B0604020202020204" pitchFamily="34" charset="0"/>
              </a:rPr>
              <a:t>   cout&lt;&lt;vals[9];}</a:t>
            </a:r>
            <a:endParaRPr lang="en-US" altLang="zh-CN" sz="2000">
              <a:latin typeface="Arial" panose="020B0604020202020204" pitchFamily="34" charset="0"/>
            </a:endParaRPr>
          </a:p>
          <a:p>
            <a:pPr eaLnBrk="1" hangingPunct="1">
              <a:lnSpc>
                <a:spcPct val="120000"/>
              </a:lnSpc>
            </a:pPr>
            <a:r>
              <a:rPr kumimoji="1" lang="en-US" altLang="zh-CN" sz="2000">
                <a:solidFill>
                  <a:srgbClr val="990000"/>
                </a:solidFill>
                <a:latin typeface="Arial" panose="020B0604020202020204" pitchFamily="34" charset="0"/>
              </a:rPr>
              <a:t>int &amp;put(int n)</a:t>
            </a:r>
            <a:endParaRPr lang="en-US" altLang="zh-CN" sz="2000">
              <a:solidFill>
                <a:srgbClr val="990000"/>
              </a:solidFill>
              <a:latin typeface="Arial" panose="020B0604020202020204" pitchFamily="34" charset="0"/>
            </a:endParaRPr>
          </a:p>
          <a:p>
            <a:pPr eaLnBrk="1" hangingPunct="1">
              <a:lnSpc>
                <a:spcPct val="120000"/>
              </a:lnSpc>
            </a:pPr>
            <a:r>
              <a:rPr kumimoji="1" lang="en-US" altLang="zh-CN" sz="2000">
                <a:latin typeface="Arial" panose="020B0604020202020204" pitchFamily="34" charset="0"/>
              </a:rPr>
              <a:t>{  if (n&gt;=0 &amp;&amp; n&lt;=9 )</a:t>
            </a:r>
            <a:endParaRPr lang="en-US" altLang="zh-CN" sz="2000">
              <a:latin typeface="Arial" panose="020B0604020202020204" pitchFamily="34" charset="0"/>
            </a:endParaRPr>
          </a:p>
          <a:p>
            <a:pPr eaLnBrk="1" hangingPunct="1">
              <a:lnSpc>
                <a:spcPct val="120000"/>
              </a:lnSpc>
            </a:pPr>
            <a:r>
              <a:rPr kumimoji="1" lang="en-US" altLang="zh-CN" sz="2000">
                <a:latin typeface="Arial" panose="020B0604020202020204" pitchFamily="34" charset="0"/>
              </a:rPr>
              <a:t>      return vals[n];</a:t>
            </a:r>
          </a:p>
          <a:p>
            <a:pPr eaLnBrk="1" hangingPunct="1">
              <a:lnSpc>
                <a:spcPct val="120000"/>
              </a:lnSpc>
            </a:pPr>
            <a:r>
              <a:rPr kumimoji="1" lang="en-US" altLang="zh-CN" sz="2000">
                <a:latin typeface="Arial" panose="020B0604020202020204" pitchFamily="34" charset="0"/>
              </a:rPr>
              <a:t>else</a:t>
            </a:r>
            <a:r>
              <a:rPr kumimoji="1" lang="en-US" altLang="zh-CN" sz="2000"/>
              <a:t>    </a:t>
            </a:r>
          </a:p>
          <a:p>
            <a:pPr eaLnBrk="1" hangingPunct="1">
              <a:lnSpc>
                <a:spcPct val="120000"/>
              </a:lnSpc>
            </a:pPr>
            <a:r>
              <a:rPr kumimoji="1" lang="en-US" altLang="zh-CN" sz="2000"/>
              <a:t>{ cout&lt;&lt;</a:t>
            </a:r>
            <a:r>
              <a:rPr kumimoji="1" lang="en-US" altLang="zh-CN" sz="2000">
                <a:latin typeface="Arial" panose="020B0604020202020204" pitchFamily="34" charset="0"/>
              </a:rPr>
              <a:t>”subscript</a:t>
            </a:r>
            <a:r>
              <a:rPr kumimoji="1" lang="en-US" altLang="zh-CN" sz="2000"/>
              <a:t> </a:t>
            </a:r>
            <a:r>
              <a:rPr kumimoji="1" lang="en-US" altLang="zh-CN" sz="2000">
                <a:latin typeface="Arial" panose="020B0604020202020204" pitchFamily="34" charset="0"/>
              </a:rPr>
              <a:t>error”</a:t>
            </a:r>
            <a:r>
              <a:rPr kumimoji="1" lang="en-US" altLang="zh-CN" sz="2000"/>
              <a:t>;</a:t>
            </a:r>
          </a:p>
          <a:p>
            <a:pPr eaLnBrk="1" hangingPunct="1">
              <a:lnSpc>
                <a:spcPct val="120000"/>
              </a:lnSpc>
            </a:pPr>
            <a:r>
              <a:rPr kumimoji="1" lang="en-US" altLang="zh-CN" sz="2000"/>
              <a:t>  </a:t>
            </a:r>
            <a:r>
              <a:rPr kumimoji="1" lang="en-US" altLang="zh-CN" sz="2000">
                <a:latin typeface="Arial" panose="020B0604020202020204" pitchFamily="34" charset="0"/>
              </a:rPr>
              <a:t>return</a:t>
            </a:r>
            <a:r>
              <a:rPr kumimoji="1" lang="en-US" altLang="zh-CN" sz="2000"/>
              <a:t> </a:t>
            </a:r>
            <a:r>
              <a:rPr kumimoji="1" lang="en-US" altLang="zh-CN" sz="2000">
                <a:latin typeface="Arial" panose="020B0604020202020204" pitchFamily="34" charset="0"/>
              </a:rPr>
              <a:t>error</a:t>
            </a:r>
            <a:r>
              <a:rPr kumimoji="1" lang="en-US" altLang="zh-CN" sz="2000"/>
              <a:t>;  }</a:t>
            </a:r>
            <a:endParaRPr lang="en-US" altLang="zh-CN" sz="2000"/>
          </a:p>
          <a:p>
            <a:pPr eaLnBrk="1" hangingPunct="1">
              <a:buFont typeface="宋体" panose="02010600030101010101" pitchFamily="2" charset="-122"/>
              <a:buNone/>
            </a:pPr>
            <a:r>
              <a:rPr kumimoji="1" lang="en-US" altLang="zh-CN" sz="2000"/>
              <a:t>}</a:t>
            </a:r>
            <a:endParaRPr lang="en-US" altLang="zh-CN" sz="20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323850" y="868363"/>
            <a:ext cx="8569325" cy="541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a:latin typeface="Arial" panose="020B0604020202020204" pitchFamily="34" charset="0"/>
              </a:rPr>
              <a:t>用</a:t>
            </a:r>
            <a:r>
              <a:rPr kumimoji="1" lang="en-US" altLang="zh-CN">
                <a:latin typeface="Arial" panose="020B0604020202020204" pitchFamily="34" charset="0"/>
              </a:rPr>
              <a:t>const</a:t>
            </a:r>
            <a:r>
              <a:rPr kumimoji="1" lang="zh-CN" altLang="en-US">
                <a:latin typeface="Arial" panose="020B0604020202020204" pitchFamily="34" charset="0"/>
              </a:rPr>
              <a:t>限定引用</a:t>
            </a:r>
          </a:p>
          <a:p>
            <a:pPr eaLnBrk="1" hangingPunct="1">
              <a:lnSpc>
                <a:spcPct val="120000"/>
              </a:lnSpc>
            </a:pPr>
            <a:r>
              <a:rPr kumimoji="1" lang="zh-CN" altLang="en-US">
                <a:latin typeface="Arial" panose="020B0604020202020204" pitchFamily="34" charset="0"/>
              </a:rPr>
              <a:t>声明方式：</a:t>
            </a:r>
            <a:r>
              <a:rPr kumimoji="1" lang="en-US" altLang="zh-CN">
                <a:latin typeface="Arial" panose="020B0604020202020204" pitchFamily="34" charset="0"/>
              </a:rPr>
              <a:t>const </a:t>
            </a:r>
            <a:r>
              <a:rPr kumimoji="1" lang="zh-CN" altLang="en-US">
                <a:latin typeface="Arial" panose="020B0604020202020204" pitchFamily="34" charset="0"/>
              </a:rPr>
              <a:t>类型标识符 </a:t>
            </a:r>
            <a:r>
              <a:rPr kumimoji="1" lang="en-US" altLang="zh-CN">
                <a:latin typeface="Arial" panose="020B0604020202020204" pitchFamily="34" charset="0"/>
              </a:rPr>
              <a:t>&amp;</a:t>
            </a:r>
            <a:r>
              <a:rPr kumimoji="1" lang="zh-CN" altLang="en-US">
                <a:latin typeface="Arial" panose="020B0604020202020204" pitchFamily="34" charset="0"/>
              </a:rPr>
              <a:t>引用名</a:t>
            </a:r>
            <a:r>
              <a:rPr kumimoji="1" lang="en-US" altLang="zh-CN">
                <a:latin typeface="Arial" panose="020B0604020202020204" pitchFamily="34" charset="0"/>
              </a:rPr>
              <a:t>=</a:t>
            </a:r>
            <a:r>
              <a:rPr kumimoji="1" lang="zh-CN" altLang="en-US">
                <a:latin typeface="Arial" panose="020B0604020202020204" pitchFamily="34" charset="0"/>
              </a:rPr>
              <a:t>目标变量名；</a:t>
            </a:r>
            <a:endParaRPr lang="zh-CN" altLang="en-US">
              <a:latin typeface="Arial" panose="020B0604020202020204" pitchFamily="34" charset="0"/>
            </a:endParaRPr>
          </a:p>
          <a:p>
            <a:pPr eaLnBrk="1" hangingPunct="1">
              <a:lnSpc>
                <a:spcPct val="120000"/>
              </a:lnSpc>
            </a:pPr>
            <a:r>
              <a:rPr kumimoji="1" lang="zh-CN" altLang="en-US">
                <a:latin typeface="Arial" panose="020B0604020202020204" pitchFamily="34" charset="0"/>
              </a:rPr>
              <a:t>    用这种方式声明的引用，</a:t>
            </a:r>
            <a:r>
              <a:rPr kumimoji="1" lang="zh-CN" altLang="en-US">
                <a:solidFill>
                  <a:srgbClr val="FF0000"/>
                </a:solidFill>
                <a:latin typeface="Arial" panose="020B0604020202020204" pitchFamily="34" charset="0"/>
              </a:rPr>
              <a:t>不能通过引用对目标变量的值进行修改</a:t>
            </a:r>
            <a:r>
              <a:rPr kumimoji="1" lang="en-US" altLang="zh-CN">
                <a:solidFill>
                  <a:schemeClr val="accent2"/>
                </a:solidFill>
                <a:latin typeface="Arial" panose="020B0604020202020204" pitchFamily="34" charset="0"/>
              </a:rPr>
              <a:t>,</a:t>
            </a:r>
            <a:r>
              <a:rPr kumimoji="1" lang="zh-CN" altLang="en-US">
                <a:latin typeface="Arial" panose="020B0604020202020204" pitchFamily="34" charset="0"/>
              </a:rPr>
              <a:t>从而使引用的目标成为</a:t>
            </a:r>
            <a:r>
              <a:rPr kumimoji="1" lang="en-US" altLang="zh-CN">
                <a:latin typeface="Arial" panose="020B0604020202020204" pitchFamily="34" charset="0"/>
              </a:rPr>
              <a:t>const</a:t>
            </a:r>
            <a:r>
              <a:rPr kumimoji="1" lang="zh-CN" altLang="en-US">
                <a:latin typeface="Arial" panose="020B0604020202020204" pitchFamily="34" charset="0"/>
              </a:rPr>
              <a:t>，达到了引用的安全性。 </a:t>
            </a:r>
          </a:p>
          <a:p>
            <a:pPr eaLnBrk="1" hangingPunct="1">
              <a:lnSpc>
                <a:spcPct val="120000"/>
              </a:lnSpc>
            </a:pPr>
            <a:r>
              <a:rPr kumimoji="1" lang="zh-CN" altLang="en-US">
                <a:latin typeface="Arial" panose="020B0604020202020204" pitchFamily="34" charset="0"/>
              </a:rPr>
              <a:t>例</a:t>
            </a:r>
            <a:r>
              <a:rPr kumimoji="1" lang="en-US" altLang="zh-CN">
                <a:latin typeface="Arial" panose="020B0604020202020204" pitchFamily="34" charset="0"/>
              </a:rPr>
              <a:t>  </a:t>
            </a:r>
          </a:p>
          <a:p>
            <a:pPr eaLnBrk="1" hangingPunct="1">
              <a:lnSpc>
                <a:spcPct val="120000"/>
              </a:lnSpc>
            </a:pPr>
            <a:r>
              <a:rPr kumimoji="1" lang="en-US" altLang="zh-CN">
                <a:latin typeface="Arial" panose="020B0604020202020204" pitchFamily="34" charset="0"/>
              </a:rPr>
              <a:t>#include “iostream.h”</a:t>
            </a:r>
            <a:endParaRPr lang="en-US" altLang="zh-CN">
              <a:latin typeface="Arial" panose="020B0604020202020204" pitchFamily="34" charset="0"/>
            </a:endParaRPr>
          </a:p>
          <a:p>
            <a:pPr eaLnBrk="1" hangingPunct="1">
              <a:lnSpc>
                <a:spcPct val="120000"/>
              </a:lnSpc>
            </a:pPr>
            <a:r>
              <a:rPr kumimoji="1" lang="en-US" altLang="zh-CN">
                <a:latin typeface="Arial" panose="020B0604020202020204" pitchFamily="34" charset="0"/>
              </a:rPr>
              <a:t>double &amp;fn(const double &amp;pd)</a:t>
            </a:r>
          </a:p>
          <a:p>
            <a:pPr eaLnBrk="1" hangingPunct="1">
              <a:lnSpc>
                <a:spcPct val="120000"/>
              </a:lnSpc>
            </a:pPr>
            <a:r>
              <a:rPr kumimoji="1" lang="en-US" altLang="zh-CN">
                <a:latin typeface="Arial" panose="020B0604020202020204" pitchFamily="34" charset="0"/>
              </a:rPr>
              <a:t>{ </a:t>
            </a:r>
            <a:r>
              <a:rPr kumimoji="1" lang="en-US" altLang="zh-CN">
                <a:solidFill>
                  <a:srgbClr val="FF0000"/>
                </a:solidFill>
                <a:latin typeface="Arial" panose="020B0604020202020204" pitchFamily="34" charset="0"/>
              </a:rPr>
              <a:t>static</a:t>
            </a:r>
            <a:r>
              <a:rPr kumimoji="1" lang="en-US" altLang="zh-CN">
                <a:latin typeface="Arial" panose="020B0604020202020204" pitchFamily="34" charset="0"/>
              </a:rPr>
              <a:t> double ad=32;</a:t>
            </a:r>
          </a:p>
          <a:p>
            <a:pPr eaLnBrk="1" hangingPunct="1">
              <a:lnSpc>
                <a:spcPct val="120000"/>
              </a:lnSpc>
            </a:pPr>
            <a:r>
              <a:rPr kumimoji="1" lang="en-US" altLang="zh-CN">
                <a:latin typeface="Arial Unicode MS" pitchFamily="34" charset="-122"/>
                <a:ea typeface="Arial Unicode MS" pitchFamily="34" charset="-122"/>
              </a:rPr>
              <a:t>  ad+=pd;</a:t>
            </a:r>
          </a:p>
          <a:p>
            <a:pPr eaLnBrk="1" hangingPunct="1">
              <a:lnSpc>
                <a:spcPct val="120000"/>
              </a:lnSpc>
            </a:pPr>
            <a:r>
              <a:rPr kumimoji="1" lang="en-US" altLang="zh-CN">
                <a:latin typeface="Arial Unicode MS" pitchFamily="34" charset="-122"/>
                <a:ea typeface="Arial Unicode MS" pitchFamily="34" charset="-122"/>
              </a:rPr>
              <a:t>  cout&lt;&lt;pd&lt;&lt;endl;</a:t>
            </a:r>
          </a:p>
          <a:p>
            <a:pPr eaLnBrk="1" hangingPunct="1">
              <a:lnSpc>
                <a:spcPct val="120000"/>
              </a:lnSpc>
            </a:pPr>
            <a:r>
              <a:rPr kumimoji="1" lang="en-US" altLang="zh-CN">
                <a:latin typeface="Arial Unicode MS" pitchFamily="34" charset="-122"/>
                <a:ea typeface="Arial Unicode MS" pitchFamily="34" charset="-122"/>
              </a:rPr>
              <a:t>  return ad;</a:t>
            </a:r>
          </a:p>
          <a:p>
            <a:pPr eaLnBrk="1" hangingPunct="1">
              <a:lnSpc>
                <a:spcPct val="120000"/>
              </a:lnSpc>
            </a:pPr>
            <a:r>
              <a:rPr kumimoji="1" lang="en-US" altLang="zh-CN"/>
              <a:t>}</a:t>
            </a:r>
            <a:endParaRPr lang="en-US" altLang="zh-CN">
              <a:latin typeface="Arial" panose="020B0604020202020204" pitchFamily="34"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468313" y="739775"/>
            <a:ext cx="8207375"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a:latin typeface="Arial" panose="020B0604020202020204" pitchFamily="34" charset="0"/>
              </a:rPr>
              <a:t>void main()</a:t>
            </a:r>
          </a:p>
          <a:p>
            <a:pPr eaLnBrk="1" hangingPunct="1">
              <a:lnSpc>
                <a:spcPct val="120000"/>
              </a:lnSpc>
            </a:pPr>
            <a:r>
              <a:rPr kumimoji="1" lang="en-US" altLang="zh-CN">
                <a:latin typeface="Arial" panose="020B0604020202020204" pitchFamily="34" charset="0"/>
              </a:rPr>
              <a:t>{ double a=100.0;</a:t>
            </a:r>
          </a:p>
          <a:p>
            <a:pPr eaLnBrk="1" hangingPunct="1">
              <a:lnSpc>
                <a:spcPct val="120000"/>
              </a:lnSpc>
            </a:pPr>
            <a:r>
              <a:rPr kumimoji="1" lang="en-US" altLang="zh-CN">
                <a:latin typeface="Arial" panose="020B0604020202020204" pitchFamily="34" charset="0"/>
              </a:rPr>
              <a:t>  double &amp;pa=fn(a);</a:t>
            </a:r>
          </a:p>
          <a:p>
            <a:pPr eaLnBrk="1" hangingPunct="1">
              <a:lnSpc>
                <a:spcPct val="120000"/>
              </a:lnSpc>
            </a:pPr>
            <a:r>
              <a:rPr kumimoji="1" lang="en-US" altLang="zh-CN">
                <a:latin typeface="Arial" panose="020B0604020202020204" pitchFamily="34" charset="0"/>
              </a:rPr>
              <a:t>  cout&lt;&lt;pa&lt;&lt;endl;</a:t>
            </a:r>
          </a:p>
          <a:p>
            <a:pPr eaLnBrk="1" hangingPunct="1">
              <a:lnSpc>
                <a:spcPct val="120000"/>
              </a:lnSpc>
            </a:pPr>
            <a:r>
              <a:rPr kumimoji="1" lang="en-US" altLang="zh-CN">
                <a:latin typeface="Arial" panose="020B0604020202020204" pitchFamily="34" charset="0"/>
              </a:rPr>
              <a:t>  a=200.0;  </a:t>
            </a:r>
          </a:p>
          <a:p>
            <a:pPr eaLnBrk="1" hangingPunct="1">
              <a:lnSpc>
                <a:spcPct val="120000"/>
              </a:lnSpc>
            </a:pPr>
            <a:r>
              <a:rPr kumimoji="1" lang="en-US" altLang="zh-CN">
                <a:latin typeface="Arial" panose="020B0604020202020204" pitchFamily="34" charset="0"/>
              </a:rPr>
              <a:t>  pa=fn(a);</a:t>
            </a:r>
          </a:p>
          <a:p>
            <a:pPr eaLnBrk="1" hangingPunct="1">
              <a:lnSpc>
                <a:spcPct val="120000"/>
              </a:lnSpc>
            </a:pPr>
            <a:r>
              <a:rPr kumimoji="1" lang="en-US" altLang="zh-CN">
                <a:latin typeface="Arial" panose="020B0604020202020204" pitchFamily="34" charset="0"/>
              </a:rPr>
              <a:t>  cout&lt;&lt;pa&lt;&lt;endl;</a:t>
            </a:r>
          </a:p>
          <a:p>
            <a:pPr eaLnBrk="1" hangingPunct="1">
              <a:lnSpc>
                <a:spcPct val="120000"/>
              </a:lnSpc>
            </a:pPr>
            <a:r>
              <a:rPr kumimoji="1" lang="en-US" altLang="zh-CN">
                <a:latin typeface="Arial" panose="020B0604020202020204" pitchFamily="34" charset="0"/>
              </a:rPr>
              <a:t>}</a:t>
            </a:r>
          </a:p>
          <a:p>
            <a:pPr eaLnBrk="1" hangingPunct="1">
              <a:lnSpc>
                <a:spcPct val="120000"/>
              </a:lnSpc>
            </a:pPr>
            <a:r>
              <a:rPr kumimoji="1" lang="zh-CN" altLang="en-US">
                <a:latin typeface="Arial" panose="020B0604020202020204" pitchFamily="34" charset="0"/>
              </a:rPr>
              <a:t>程序运行的结果为：</a:t>
            </a:r>
            <a:r>
              <a:rPr kumimoji="1" lang="en-US" altLang="zh-CN">
                <a:latin typeface="Arial" panose="020B0604020202020204" pitchFamily="34" charset="0"/>
              </a:rPr>
              <a:t>100</a:t>
            </a:r>
            <a:endParaRPr lang="en-US" altLang="zh-CN">
              <a:latin typeface="Arial" panose="020B0604020202020204" pitchFamily="34" charset="0"/>
            </a:endParaRPr>
          </a:p>
          <a:p>
            <a:pPr eaLnBrk="1" hangingPunct="1">
              <a:lnSpc>
                <a:spcPct val="120000"/>
              </a:lnSpc>
            </a:pPr>
            <a:r>
              <a:rPr kumimoji="1" lang="en-US" altLang="zh-CN">
                <a:latin typeface="Arial" panose="020B0604020202020204" pitchFamily="34" charset="0"/>
              </a:rPr>
              <a:t>                                 132 </a:t>
            </a:r>
          </a:p>
          <a:p>
            <a:pPr eaLnBrk="1" hangingPunct="1">
              <a:lnSpc>
                <a:spcPct val="120000"/>
              </a:lnSpc>
            </a:pPr>
            <a:r>
              <a:rPr kumimoji="1" lang="en-US" altLang="zh-CN">
                <a:latin typeface="Arial" panose="020B0604020202020204" pitchFamily="34" charset="0"/>
              </a:rPr>
              <a:t>                                  200</a:t>
            </a:r>
            <a:endParaRPr lang="en-US" altLang="zh-CN">
              <a:latin typeface="Arial" panose="020B0604020202020204" pitchFamily="34" charset="0"/>
            </a:endParaRPr>
          </a:p>
          <a:p>
            <a:pPr eaLnBrk="1" hangingPunct="1">
              <a:lnSpc>
                <a:spcPct val="120000"/>
              </a:lnSpc>
            </a:pPr>
            <a:r>
              <a:rPr kumimoji="1" lang="en-US" altLang="zh-CN">
                <a:latin typeface="Arial" panose="020B0604020202020204" pitchFamily="34" charset="0"/>
              </a:rPr>
              <a:t>                                  332</a:t>
            </a:r>
            <a:endParaRPr lang="en-US" altLang="zh-CN">
              <a:latin typeface="Arial" panose="020B0604020202020204" pitchFamily="34"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468313" y="1141413"/>
            <a:ext cx="8207375"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a:latin typeface="Arial" panose="020B0604020202020204" pitchFamily="34" charset="0"/>
              </a:rPr>
              <a:t>（</a:t>
            </a:r>
            <a:r>
              <a:rPr kumimoji="1" lang="en-US" altLang="zh-CN">
                <a:latin typeface="Arial" panose="020B0604020202020204" pitchFamily="34" charset="0"/>
              </a:rPr>
              <a:t>1</a:t>
            </a:r>
            <a:r>
              <a:rPr kumimoji="1" lang="zh-CN" altLang="en-US">
                <a:latin typeface="Arial" panose="020B0604020202020204" pitchFamily="34" charset="0"/>
              </a:rPr>
              <a:t>）在引用的使用中，单纯给某个变量取个别名是毫无意义的，引用的目的主要用于在函数参数传递中，解决大对象的传递效率和空间不如意的问题。</a:t>
            </a:r>
            <a:endParaRPr lang="zh-CN" altLang="en-US">
              <a:latin typeface="Arial" panose="020B0604020202020204" pitchFamily="34" charset="0"/>
            </a:endParaRPr>
          </a:p>
          <a:p>
            <a:pPr eaLnBrk="1" hangingPunct="1">
              <a:lnSpc>
                <a:spcPct val="120000"/>
              </a:lnSpc>
            </a:pPr>
            <a:r>
              <a:rPr kumimoji="1" lang="zh-CN" altLang="en-US">
                <a:latin typeface="Arial" panose="020B0604020202020204" pitchFamily="34" charset="0"/>
              </a:rPr>
              <a:t>（</a:t>
            </a:r>
            <a:r>
              <a:rPr kumimoji="1" lang="en-US" altLang="zh-CN">
                <a:latin typeface="Arial" panose="020B0604020202020204" pitchFamily="34" charset="0"/>
              </a:rPr>
              <a:t>2</a:t>
            </a:r>
            <a:r>
              <a:rPr kumimoji="1" lang="zh-CN" altLang="en-US">
                <a:latin typeface="Arial" panose="020B0604020202020204" pitchFamily="34" charset="0"/>
              </a:rPr>
              <a:t>）用引用传递函数的参数，能保证参数传递中不产生副本，提高传递的效率，且通过</a:t>
            </a:r>
            <a:r>
              <a:rPr kumimoji="1" lang="en-US" altLang="zh-CN">
                <a:latin typeface="Arial" panose="020B0604020202020204" pitchFamily="34" charset="0"/>
              </a:rPr>
              <a:t>const</a:t>
            </a:r>
            <a:r>
              <a:rPr kumimoji="1" lang="zh-CN" altLang="en-US">
                <a:latin typeface="Arial" panose="020B0604020202020204" pitchFamily="34" charset="0"/>
              </a:rPr>
              <a:t>的使用，保证了引用传递的安全性。</a:t>
            </a:r>
            <a:endParaRPr lang="zh-CN" altLang="en-US">
              <a:latin typeface="Arial" panose="020B0604020202020204" pitchFamily="34" charset="0"/>
            </a:endParaRPr>
          </a:p>
          <a:p>
            <a:pPr eaLnBrk="1" hangingPunct="1">
              <a:lnSpc>
                <a:spcPct val="120000"/>
              </a:lnSpc>
            </a:pPr>
            <a:r>
              <a:rPr kumimoji="1" lang="zh-CN" altLang="en-US">
                <a:latin typeface="Arial" panose="020B0604020202020204" pitchFamily="34" charset="0"/>
              </a:rPr>
              <a:t>（</a:t>
            </a:r>
            <a:r>
              <a:rPr kumimoji="1" lang="en-US" altLang="zh-CN">
                <a:latin typeface="Arial" panose="020B0604020202020204" pitchFamily="34" charset="0"/>
              </a:rPr>
              <a:t>3</a:t>
            </a:r>
            <a:r>
              <a:rPr kumimoji="1" lang="zh-CN" altLang="en-US">
                <a:latin typeface="Arial" panose="020B0604020202020204" pitchFamily="34" charset="0"/>
              </a:rPr>
              <a:t>）引用与指针的区别是，指针通过某个指针变量指向一个对象后，对它所指向的变量</a:t>
            </a:r>
            <a:r>
              <a:rPr kumimoji="1" lang="zh-CN" altLang="en-US">
                <a:solidFill>
                  <a:srgbClr val="FF0000"/>
                </a:solidFill>
                <a:latin typeface="Arial" panose="020B0604020202020204" pitchFamily="34" charset="0"/>
              </a:rPr>
              <a:t>间接操作</a:t>
            </a:r>
            <a:r>
              <a:rPr kumimoji="1" lang="zh-CN" altLang="en-US">
                <a:latin typeface="Arial" panose="020B0604020202020204" pitchFamily="34" charset="0"/>
              </a:rPr>
              <a:t>，程序中使用指针，程序的可读性差；而引用本身就是目标变量的别名，</a:t>
            </a:r>
            <a:r>
              <a:rPr kumimoji="1" lang="zh-CN" altLang="en-US">
                <a:solidFill>
                  <a:srgbClr val="FF0000"/>
                </a:solidFill>
                <a:latin typeface="Arial" panose="020B0604020202020204" pitchFamily="34" charset="0"/>
              </a:rPr>
              <a:t>对引用的操作就是对目标变量的操作</a:t>
            </a:r>
            <a:r>
              <a:rPr kumimoji="1" lang="zh-CN" altLang="en-US">
                <a:latin typeface="Arial" panose="020B0604020202020204" pitchFamily="34" charset="0"/>
              </a:rPr>
              <a:t>。</a:t>
            </a:r>
            <a:endParaRPr lang="zh-CN" altLang="en-US">
              <a:latin typeface="Arial" panose="020B0604020202020204" pitchFamily="34" charset="0"/>
            </a:endParaRPr>
          </a:p>
        </p:txBody>
      </p:sp>
      <p:sp>
        <p:nvSpPr>
          <p:cNvPr id="3" name="Rectangle 2"/>
          <p:cNvSpPr txBox="1">
            <a:spLocks noChangeArrowheads="1"/>
          </p:cNvSpPr>
          <p:nvPr/>
        </p:nvSpPr>
        <p:spPr bwMode="auto">
          <a:xfrm>
            <a:off x="1295400" y="228600"/>
            <a:ext cx="7162800" cy="604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lgn="ctr">
              <a:defRPr/>
            </a:pPr>
            <a:r>
              <a:rPr kumimoji="1" lang="zh-CN" altLang="en-US" sz="3600" dirty="0">
                <a:latin typeface="Arial" pitchFamily="34" charset="0"/>
              </a:rPr>
              <a:t>引用</a:t>
            </a:r>
            <a:r>
              <a:rPr kumimoji="1" lang="zh-CN" altLang="en-US" sz="3600" dirty="0" smtClean="0">
                <a:latin typeface="Arial" pitchFamily="34" charset="0"/>
              </a:rPr>
              <a:t>总结</a:t>
            </a:r>
            <a:r>
              <a:rPr lang="zh-CN" altLang="en-US" sz="3600" kern="0" dirty="0" smtClean="0"/>
              <a:t> </a:t>
            </a:r>
            <a:endParaRPr lang="zh-CN" altLang="en-US" sz="3600" kern="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381000" y="549275"/>
            <a:ext cx="8382000" cy="63087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a:lnSpc>
                <a:spcPct val="80000"/>
              </a:lnSpc>
              <a:buFont typeface="Wingdings" pitchFamily="2" charset="2"/>
              <a:buNone/>
              <a:defRPr/>
            </a:pPr>
            <a:r>
              <a:rPr lang="en-US" altLang="zh-CN" sz="1400" kern="0" smtClean="0"/>
              <a:t>#include&lt;iostream.h&gt;</a:t>
            </a:r>
          </a:p>
          <a:p>
            <a:pPr>
              <a:lnSpc>
                <a:spcPct val="80000"/>
              </a:lnSpc>
              <a:buFont typeface="Wingdings" pitchFamily="2" charset="2"/>
              <a:buNone/>
              <a:defRPr/>
            </a:pPr>
            <a:r>
              <a:rPr lang="en-US" altLang="zh-CN" sz="1400" kern="0" smtClean="0"/>
              <a:t>	int &amp;max(int &amp;num1,int &amp;num2);   	// </a:t>
            </a:r>
            <a:r>
              <a:rPr lang="zh-CN" altLang="en-US" sz="1400" kern="0" smtClean="0"/>
              <a:t>返回一个较大值</a:t>
            </a:r>
          </a:p>
          <a:p>
            <a:pPr>
              <a:lnSpc>
                <a:spcPct val="80000"/>
              </a:lnSpc>
              <a:buFont typeface="Wingdings" pitchFamily="2" charset="2"/>
              <a:buNone/>
              <a:defRPr/>
            </a:pPr>
            <a:r>
              <a:rPr lang="zh-CN" altLang="en-US" sz="1400" kern="0" smtClean="0"/>
              <a:t>	</a:t>
            </a:r>
            <a:r>
              <a:rPr lang="en-US" altLang="zh-CN" sz="1400" kern="0" smtClean="0"/>
              <a:t>int &amp;min(int &amp;num1,int &amp;num2);	  	// </a:t>
            </a:r>
            <a:r>
              <a:rPr lang="zh-CN" altLang="en-US" sz="1400" kern="0" smtClean="0"/>
              <a:t>返回一个较小值</a:t>
            </a:r>
          </a:p>
          <a:p>
            <a:pPr>
              <a:lnSpc>
                <a:spcPct val="80000"/>
              </a:lnSpc>
              <a:buFont typeface="Wingdings" pitchFamily="2" charset="2"/>
              <a:buNone/>
              <a:defRPr/>
            </a:pPr>
            <a:r>
              <a:rPr lang="en-US" altLang="zh-CN" sz="1400" kern="0" smtClean="0"/>
              <a:t>main()</a:t>
            </a:r>
          </a:p>
          <a:p>
            <a:pPr>
              <a:lnSpc>
                <a:spcPct val="80000"/>
              </a:lnSpc>
              <a:buFont typeface="Wingdings" pitchFamily="2" charset="2"/>
              <a:buNone/>
              <a:defRPr/>
            </a:pPr>
            <a:r>
              <a:rPr lang="en-US" altLang="zh-CN" sz="1400" kern="0" smtClean="0"/>
              <a:t>	{</a:t>
            </a:r>
          </a:p>
          <a:p>
            <a:pPr>
              <a:lnSpc>
                <a:spcPct val="80000"/>
              </a:lnSpc>
              <a:buFont typeface="Wingdings" pitchFamily="2" charset="2"/>
              <a:buNone/>
              <a:defRPr/>
            </a:pPr>
            <a:r>
              <a:rPr lang="en-US" altLang="zh-CN" sz="1400" kern="0" smtClean="0"/>
              <a:t>	    int num1</a:t>
            </a:r>
            <a:r>
              <a:rPr lang="zh-CN" altLang="en-US" sz="1400" kern="0" smtClean="0"/>
              <a:t>，</a:t>
            </a:r>
            <a:r>
              <a:rPr lang="en-US" altLang="zh-CN" sz="1400" kern="0" smtClean="0"/>
              <a:t>num2;</a:t>
            </a:r>
          </a:p>
          <a:p>
            <a:pPr>
              <a:lnSpc>
                <a:spcPct val="80000"/>
              </a:lnSpc>
              <a:buFont typeface="Wingdings" pitchFamily="2" charset="2"/>
              <a:buNone/>
              <a:defRPr/>
            </a:pPr>
            <a:r>
              <a:rPr lang="en-US" altLang="zh-CN" sz="1400" kern="0" smtClean="0"/>
              <a:t>	    cout&lt;&lt;"Enter the first number: ";</a:t>
            </a:r>
          </a:p>
          <a:p>
            <a:pPr>
              <a:lnSpc>
                <a:spcPct val="80000"/>
              </a:lnSpc>
              <a:buFont typeface="Wingdings" pitchFamily="2" charset="2"/>
              <a:buNone/>
              <a:defRPr/>
            </a:pPr>
            <a:r>
              <a:rPr lang="en-US" altLang="zh-CN" sz="1400" kern="0" smtClean="0"/>
              <a:t>	    cin&gt;&gt;num1;</a:t>
            </a:r>
          </a:p>
          <a:p>
            <a:pPr>
              <a:lnSpc>
                <a:spcPct val="80000"/>
              </a:lnSpc>
              <a:buFont typeface="Wingdings" pitchFamily="2" charset="2"/>
              <a:buNone/>
              <a:defRPr/>
            </a:pPr>
            <a:r>
              <a:rPr lang="en-US" altLang="zh-CN" sz="1400" kern="0" smtClean="0"/>
              <a:t>	    cout&lt;&lt;"Enter the second number: ";</a:t>
            </a:r>
          </a:p>
          <a:p>
            <a:pPr>
              <a:lnSpc>
                <a:spcPct val="80000"/>
              </a:lnSpc>
              <a:buFont typeface="Wingdings" pitchFamily="2" charset="2"/>
              <a:buNone/>
              <a:defRPr/>
            </a:pPr>
            <a:r>
              <a:rPr lang="en-US" altLang="zh-CN" sz="1400" kern="0" smtClean="0"/>
              <a:t>	    cin&gt;&gt;num2;</a:t>
            </a:r>
          </a:p>
          <a:p>
            <a:pPr>
              <a:lnSpc>
                <a:spcPct val="80000"/>
              </a:lnSpc>
              <a:buFont typeface="Wingdings" pitchFamily="2" charset="2"/>
              <a:buNone/>
              <a:defRPr/>
            </a:pPr>
            <a:r>
              <a:rPr lang="en-US" altLang="zh-CN" sz="1400" kern="0" smtClean="0"/>
              <a:t>	    max(num1,num2)=0;</a:t>
            </a:r>
          </a:p>
          <a:p>
            <a:pPr>
              <a:lnSpc>
                <a:spcPct val="80000"/>
              </a:lnSpc>
              <a:buFont typeface="Wingdings" pitchFamily="2" charset="2"/>
              <a:buNone/>
              <a:defRPr/>
            </a:pPr>
            <a:r>
              <a:rPr lang="en-US" altLang="zh-CN" sz="1400" kern="0" smtClean="0"/>
              <a:t>	    cout&lt;&lt;"\nAfter putting zero in largest, the numbers are";</a:t>
            </a:r>
          </a:p>
          <a:p>
            <a:pPr>
              <a:lnSpc>
                <a:spcPct val="80000"/>
              </a:lnSpc>
              <a:buFont typeface="Wingdings" pitchFamily="2" charset="2"/>
              <a:buNone/>
              <a:defRPr/>
            </a:pPr>
            <a:r>
              <a:rPr lang="en-US" altLang="zh-CN" sz="1400" kern="0" smtClean="0"/>
              <a:t>	    cout&lt;&lt;"\n"&lt;&lt;num1&lt;&lt;" and "&lt;&lt;num2&lt;&lt;"\n";</a:t>
            </a:r>
          </a:p>
          <a:p>
            <a:pPr>
              <a:lnSpc>
                <a:spcPct val="80000"/>
              </a:lnSpc>
              <a:buFont typeface="Wingdings" pitchFamily="2" charset="2"/>
              <a:buNone/>
              <a:defRPr/>
            </a:pPr>
            <a:r>
              <a:rPr lang="en-US" altLang="zh-CN" sz="1400" kern="0" smtClean="0"/>
              <a:t>	    cout&lt;&lt;"\nNow</a:t>
            </a:r>
            <a:r>
              <a:rPr lang="zh-CN" altLang="en-US" sz="1400" kern="0" smtClean="0"/>
              <a:t>， </a:t>
            </a:r>
            <a:r>
              <a:rPr lang="en-US" altLang="zh-CN" sz="1400" kern="0" smtClean="0"/>
              <a:t>please enter two more numbers.\n";</a:t>
            </a:r>
          </a:p>
          <a:p>
            <a:pPr>
              <a:lnSpc>
                <a:spcPct val="80000"/>
              </a:lnSpc>
              <a:buFont typeface="Wingdings" pitchFamily="2" charset="2"/>
              <a:buNone/>
              <a:defRPr/>
            </a:pPr>
            <a:r>
              <a:rPr lang="en-US" altLang="zh-CN" sz="1400" kern="0" smtClean="0"/>
              <a:t>	    cout&lt;&lt;"Enter the first number :";</a:t>
            </a:r>
          </a:p>
          <a:p>
            <a:pPr>
              <a:lnSpc>
                <a:spcPct val="80000"/>
              </a:lnSpc>
              <a:buFont typeface="Wingdings" pitchFamily="2" charset="2"/>
              <a:buNone/>
              <a:defRPr/>
            </a:pPr>
            <a:r>
              <a:rPr lang="en-US" altLang="zh-CN" sz="1400" kern="0" smtClean="0"/>
              <a:t>	    cin&gt;&gt;num1;</a:t>
            </a:r>
          </a:p>
          <a:p>
            <a:pPr>
              <a:lnSpc>
                <a:spcPct val="80000"/>
              </a:lnSpc>
              <a:buFont typeface="Wingdings" pitchFamily="2" charset="2"/>
              <a:buNone/>
              <a:defRPr/>
            </a:pPr>
            <a:r>
              <a:rPr lang="en-US" altLang="zh-CN" sz="1400" kern="0" smtClean="0"/>
              <a:t>	    cout&lt;&lt;"Enter the second number:";</a:t>
            </a:r>
          </a:p>
          <a:p>
            <a:pPr>
              <a:lnSpc>
                <a:spcPct val="80000"/>
              </a:lnSpc>
              <a:buFont typeface="Wingdings" pitchFamily="2" charset="2"/>
              <a:buNone/>
              <a:defRPr/>
            </a:pPr>
            <a:r>
              <a:rPr lang="en-US" altLang="zh-CN" sz="1400" kern="0" smtClean="0"/>
              <a:t>	    cin&gt;&gt;num2;</a:t>
            </a:r>
          </a:p>
          <a:p>
            <a:pPr>
              <a:lnSpc>
                <a:spcPct val="80000"/>
              </a:lnSpc>
              <a:buFont typeface="Wingdings" pitchFamily="2" charset="2"/>
              <a:buNone/>
              <a:defRPr/>
            </a:pPr>
            <a:r>
              <a:rPr lang="en-US" altLang="zh-CN" sz="1400" kern="0" smtClean="0"/>
              <a:t>	    min(num1</a:t>
            </a:r>
            <a:r>
              <a:rPr lang="zh-CN" altLang="en-US" sz="1400" kern="0" smtClean="0"/>
              <a:t>，</a:t>
            </a:r>
            <a:r>
              <a:rPr lang="en-US" altLang="zh-CN" sz="1400" kern="0" smtClean="0"/>
              <a:t>num2)=0;</a:t>
            </a:r>
          </a:p>
          <a:p>
            <a:pPr>
              <a:lnSpc>
                <a:spcPct val="80000"/>
              </a:lnSpc>
              <a:buFont typeface="Wingdings" pitchFamily="2" charset="2"/>
              <a:buNone/>
              <a:defRPr/>
            </a:pPr>
            <a:r>
              <a:rPr lang="en-US" altLang="zh-CN" sz="1400" kern="0" smtClean="0"/>
              <a:t>	    cout&lt;&lt;"\nAfter putting zero in smallest the numbers are";</a:t>
            </a:r>
          </a:p>
          <a:p>
            <a:pPr>
              <a:lnSpc>
                <a:spcPct val="80000"/>
              </a:lnSpc>
              <a:buFont typeface="Wingdings" pitchFamily="2" charset="2"/>
              <a:buNone/>
              <a:defRPr/>
            </a:pPr>
            <a:r>
              <a:rPr lang="en-US" altLang="zh-CN" sz="1400" kern="0" smtClean="0"/>
              <a:t>	    cout&lt;&lt;"\n"&lt;&lt;num1&lt;&lt;" and "&lt;&lt;num2&lt;&lt;"\n";</a:t>
            </a:r>
          </a:p>
          <a:p>
            <a:pPr>
              <a:lnSpc>
                <a:spcPct val="80000"/>
              </a:lnSpc>
              <a:buFont typeface="Wingdings" pitchFamily="2" charset="2"/>
              <a:buNone/>
              <a:defRPr/>
            </a:pPr>
            <a:r>
              <a:rPr lang="en-US" altLang="zh-CN" sz="1400" kern="0" smtClean="0"/>
              <a:t>	    return 0;</a:t>
            </a:r>
          </a:p>
          <a:p>
            <a:pPr>
              <a:lnSpc>
                <a:spcPct val="80000"/>
              </a:lnSpc>
              <a:buFont typeface="Wingdings" pitchFamily="2" charset="2"/>
              <a:buNone/>
              <a:defRPr/>
            </a:pPr>
            <a:r>
              <a:rPr lang="en-US" altLang="zh-CN" sz="1400" kern="0" smtClean="0"/>
              <a:t>	}</a:t>
            </a:r>
          </a:p>
          <a:p>
            <a:pPr>
              <a:lnSpc>
                <a:spcPct val="80000"/>
              </a:lnSpc>
              <a:buFont typeface="Wingdings" pitchFamily="2" charset="2"/>
              <a:buNone/>
              <a:defRPr/>
            </a:pPr>
            <a:r>
              <a:rPr lang="en-US" altLang="zh-CN" sz="1400" kern="0" smtClean="0"/>
              <a:t>	int &amp;max(int &amp;num1,int &amp;num2)</a:t>
            </a:r>
          </a:p>
          <a:p>
            <a:pPr>
              <a:lnSpc>
                <a:spcPct val="80000"/>
              </a:lnSpc>
              <a:buFont typeface="Wingdings" pitchFamily="2" charset="2"/>
              <a:buNone/>
              <a:defRPr/>
            </a:pPr>
            <a:r>
              <a:rPr lang="en-US" altLang="zh-CN" sz="1400" kern="0" smtClean="0"/>
              <a:t>	{ 	    return (num1&gt;num2)?num1:num2;	}</a:t>
            </a:r>
          </a:p>
          <a:p>
            <a:pPr>
              <a:lnSpc>
                <a:spcPct val="80000"/>
              </a:lnSpc>
              <a:buFont typeface="Wingdings" pitchFamily="2" charset="2"/>
              <a:buNone/>
              <a:defRPr/>
            </a:pPr>
            <a:r>
              <a:rPr lang="en-US" altLang="zh-CN" sz="1400" kern="0" smtClean="0"/>
              <a:t>	int &amp;min(int &amp;num1,int &amp;num2)</a:t>
            </a:r>
          </a:p>
          <a:p>
            <a:pPr>
              <a:lnSpc>
                <a:spcPct val="80000"/>
              </a:lnSpc>
              <a:buFont typeface="Wingdings" pitchFamily="2" charset="2"/>
              <a:buNone/>
              <a:defRPr/>
            </a:pPr>
            <a:r>
              <a:rPr lang="en-US" altLang="zh-CN" sz="1400" kern="0" smtClean="0"/>
              <a:t>	{ </a:t>
            </a:r>
          </a:p>
          <a:p>
            <a:pPr>
              <a:lnSpc>
                <a:spcPct val="80000"/>
              </a:lnSpc>
              <a:buFont typeface="Wingdings" pitchFamily="2" charset="2"/>
              <a:buNone/>
              <a:defRPr/>
            </a:pPr>
            <a:r>
              <a:rPr lang="en-US" altLang="zh-CN" sz="1400" kern="0" smtClean="0"/>
              <a:t>	    return (num1&lt;num2)?num1:num2;</a:t>
            </a:r>
          </a:p>
          <a:p>
            <a:pPr>
              <a:lnSpc>
                <a:spcPct val="80000"/>
              </a:lnSpc>
              <a:buFont typeface="Wingdings" pitchFamily="2" charset="2"/>
              <a:buNone/>
              <a:defRPr/>
            </a:pPr>
            <a:r>
              <a:rPr lang="en-US" altLang="zh-CN" sz="1400" kern="0" smtClean="0"/>
              <a:t>	}</a:t>
            </a:r>
            <a:endParaRPr lang="en-US" altLang="zh-CN" sz="1400" kern="0" dirty="0"/>
          </a:p>
        </p:txBody>
      </p:sp>
      <p:sp>
        <p:nvSpPr>
          <p:cNvPr id="133123" name="TextBox 3"/>
          <p:cNvSpPr txBox="1">
            <a:spLocks noChangeArrowheads="1"/>
          </p:cNvSpPr>
          <p:nvPr/>
        </p:nvSpPr>
        <p:spPr bwMode="auto">
          <a:xfrm>
            <a:off x="1476375" y="30163"/>
            <a:ext cx="417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课后练习题目</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381000" y="990600"/>
            <a:ext cx="8382000" cy="533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marL="0" indent="0">
              <a:buFontTx/>
              <a:buNone/>
              <a:defRPr/>
            </a:pPr>
            <a:r>
              <a:rPr lang="zh-CN" altLang="en-US" kern="0" dirty="0"/>
              <a:t>课后</a:t>
            </a:r>
            <a:r>
              <a:rPr lang="zh-CN" altLang="en-US" kern="0" dirty="0" smtClean="0"/>
              <a:t>作业：</a:t>
            </a:r>
            <a:endParaRPr lang="en-US" altLang="zh-CN" kern="0" dirty="0" smtClean="0"/>
          </a:p>
          <a:p>
            <a:pPr marL="514350" indent="-514350">
              <a:buFontTx/>
              <a:buAutoNum type="arabicPeriod"/>
              <a:defRPr/>
            </a:pPr>
            <a:r>
              <a:rPr lang="zh-CN" altLang="en-US" b="0" kern="0" dirty="0" smtClean="0"/>
              <a:t>熟悉</a:t>
            </a:r>
            <a:r>
              <a:rPr lang="en-US" altLang="zh-CN" b="0" kern="0" dirty="0" err="1" smtClean="0"/>
              <a:t>c++</a:t>
            </a:r>
            <a:r>
              <a:rPr lang="zh-CN" altLang="en-US" b="0" kern="0" dirty="0" smtClean="0"/>
              <a:t>新增的特色功能；</a:t>
            </a:r>
            <a:endParaRPr lang="en-US" altLang="zh-CN" b="0" kern="0" dirty="0" smtClean="0"/>
          </a:p>
          <a:p>
            <a:pPr marL="514350" indent="-514350">
              <a:buFontTx/>
              <a:buAutoNum type="arabicPeriod"/>
              <a:defRPr/>
            </a:pPr>
            <a:r>
              <a:rPr lang="zh-CN" altLang="en-US" b="0" kern="0" dirty="0" smtClean="0"/>
              <a:t>安装一</a:t>
            </a:r>
            <a:r>
              <a:rPr lang="zh-CN" altLang="en-US" b="0" kern="0" dirty="0" smtClean="0"/>
              <a:t>个自己熟悉的</a:t>
            </a:r>
            <a:r>
              <a:rPr lang="en-US" altLang="zh-CN" b="0" kern="0" dirty="0" err="1" smtClean="0"/>
              <a:t>c++</a:t>
            </a:r>
            <a:r>
              <a:rPr lang="zh-CN" altLang="en-US" b="0" kern="0" dirty="0" smtClean="0"/>
              <a:t>编译器；</a:t>
            </a:r>
            <a:endParaRPr lang="en-US" altLang="zh-CN" b="0" kern="0" dirty="0" smtClean="0"/>
          </a:p>
          <a:p>
            <a:pPr marL="514350" indent="-514350">
              <a:buFontTx/>
              <a:buAutoNum type="arabicPeriod"/>
              <a:defRPr/>
            </a:pPr>
            <a:r>
              <a:rPr lang="zh-CN" altLang="en-US" b="0" kern="0" dirty="0" smtClean="0"/>
              <a:t>自学如何调试程序；</a:t>
            </a:r>
            <a:endParaRPr lang="en-US" altLang="zh-CN" b="0" kern="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p:cNvSpPr txBox="1">
            <a:spLocks noChangeArrowheads="1"/>
          </p:cNvSpPr>
          <p:nvPr/>
        </p:nvSpPr>
        <p:spPr bwMode="auto">
          <a:xfrm>
            <a:off x="3276600" y="203200"/>
            <a:ext cx="1655763"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rgbClr val="666699"/>
              </a:buClr>
              <a:buSzPct val="70000"/>
            </a:pPr>
            <a:r>
              <a:rPr kumimoji="1" lang="en-US" altLang="zh-CN" sz="3600" b="1">
                <a:solidFill>
                  <a:srgbClr val="FF0066"/>
                </a:solidFill>
                <a:ea typeface="华文行楷" panose="02010800040101010101" pitchFamily="2" charset="-122"/>
                <a:cs typeface="Tahoma" panose="020B0604030504040204" pitchFamily="34" charset="0"/>
              </a:rPr>
              <a:t>6.</a:t>
            </a:r>
            <a:r>
              <a:rPr kumimoji="1" lang="zh-CN" altLang="en-US" sz="3600" b="1">
                <a:solidFill>
                  <a:srgbClr val="FF0066"/>
                </a:solidFill>
                <a:ea typeface="华文行楷" panose="02010800040101010101" pitchFamily="2" charset="-122"/>
                <a:cs typeface="Tahoma" panose="020B0604030504040204" pitchFamily="34" charset="0"/>
              </a:rPr>
              <a:t>消息</a:t>
            </a:r>
          </a:p>
        </p:txBody>
      </p:sp>
      <p:sp>
        <p:nvSpPr>
          <p:cNvPr id="3" name="Rectangle 3"/>
          <p:cNvSpPr txBox="1">
            <a:spLocks noChangeArrowheads="1"/>
          </p:cNvSpPr>
          <p:nvPr/>
        </p:nvSpPr>
        <p:spPr bwMode="auto">
          <a:xfrm>
            <a:off x="0" y="1125538"/>
            <a:ext cx="9144000" cy="547211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a:lnSpc>
                <a:spcPct val="90000"/>
              </a:lnSpc>
              <a:defRPr/>
            </a:pPr>
            <a:r>
              <a:rPr lang="zh-CN" altLang="en-US" sz="2400" b="0" kern="0" dirty="0" smtClean="0">
                <a:latin typeface="楷体" panose="02010609060101010101" pitchFamily="49" charset="-122"/>
                <a:ea typeface="楷体" panose="02010609060101010101" pitchFamily="49" charset="-122"/>
              </a:rPr>
              <a:t>面向对象设计技术必须提供一种机制允许一个对象与另一个对象的交互，这种机制叫</a:t>
            </a:r>
            <a:r>
              <a:rPr lang="zh-CN" altLang="en-US" sz="2400" b="0" kern="0" dirty="0" smtClean="0">
                <a:solidFill>
                  <a:srgbClr val="FF3300"/>
                </a:solidFill>
                <a:latin typeface="楷体" panose="02010609060101010101" pitchFamily="49" charset="-122"/>
                <a:ea typeface="楷体" panose="02010609060101010101" pitchFamily="49" charset="-122"/>
              </a:rPr>
              <a:t>消息传递</a:t>
            </a:r>
            <a:r>
              <a:rPr lang="zh-CN" altLang="en-US" sz="2400" b="0" kern="0" dirty="0" smtClean="0">
                <a:latin typeface="楷体" panose="02010609060101010101" pitchFamily="49" charset="-122"/>
                <a:ea typeface="楷体" panose="02010609060101010101" pitchFamily="49" charset="-122"/>
              </a:rPr>
              <a:t>。</a:t>
            </a:r>
          </a:p>
          <a:p>
            <a:pPr algn="just">
              <a:lnSpc>
                <a:spcPct val="90000"/>
              </a:lnSpc>
              <a:defRPr/>
            </a:pPr>
            <a:r>
              <a:rPr lang="zh-CN" altLang="en-US" sz="2400" b="0" kern="0" dirty="0" smtClean="0">
                <a:latin typeface="楷体" panose="02010609060101010101" pitchFamily="49" charset="-122"/>
                <a:ea typeface="楷体" panose="02010609060101010101" pitchFamily="49" charset="-122"/>
              </a:rPr>
              <a:t>在面向对象程序设计中</a:t>
            </a:r>
            <a:r>
              <a:rPr lang="en-US" altLang="zh-CN" sz="2400" b="0" kern="0" dirty="0" smtClean="0">
                <a:latin typeface="楷体" panose="02010609060101010101" pitchFamily="49" charset="-122"/>
                <a:ea typeface="楷体" panose="02010609060101010101" pitchFamily="49" charset="-122"/>
              </a:rPr>
              <a:t>,</a:t>
            </a:r>
            <a:r>
              <a:rPr lang="zh-CN" altLang="en-US" sz="2400" b="0" kern="0" dirty="0" smtClean="0">
                <a:latin typeface="楷体" panose="02010609060101010101" pitchFamily="49" charset="-122"/>
                <a:ea typeface="楷体" panose="02010609060101010101" pitchFamily="49" charset="-122"/>
              </a:rPr>
              <a:t>一个对象向另一个对象发出的</a:t>
            </a:r>
            <a:r>
              <a:rPr lang="zh-CN" altLang="en-US" sz="2400" b="0" kern="0" dirty="0" smtClean="0">
                <a:solidFill>
                  <a:srgbClr val="FF3300"/>
                </a:solidFill>
                <a:latin typeface="楷体" panose="02010609060101010101" pitchFamily="49" charset="-122"/>
                <a:ea typeface="楷体" panose="02010609060101010101" pitchFamily="49" charset="-122"/>
              </a:rPr>
              <a:t>请求</a:t>
            </a:r>
            <a:r>
              <a:rPr lang="zh-CN" altLang="en-US" sz="2400" b="0" kern="0" dirty="0" smtClean="0">
                <a:latin typeface="楷体" panose="02010609060101010101" pitchFamily="49" charset="-122"/>
                <a:ea typeface="楷体" panose="02010609060101010101" pitchFamily="49" charset="-122"/>
              </a:rPr>
              <a:t>被称为“</a:t>
            </a:r>
            <a:r>
              <a:rPr lang="zh-CN" altLang="en-US" sz="2400" b="0" kern="0" dirty="0" smtClean="0">
                <a:solidFill>
                  <a:srgbClr val="FF3300"/>
                </a:solidFill>
                <a:latin typeface="楷体" panose="02010609060101010101" pitchFamily="49" charset="-122"/>
                <a:ea typeface="楷体" panose="02010609060101010101" pitchFamily="49" charset="-122"/>
              </a:rPr>
              <a:t>消息</a:t>
            </a:r>
            <a:r>
              <a:rPr lang="zh-CN" altLang="en-US" sz="2400" b="0" kern="0" dirty="0" smtClean="0">
                <a:latin typeface="楷体" panose="02010609060101010101" pitchFamily="49" charset="-122"/>
                <a:ea typeface="楷体" panose="02010609060101010101" pitchFamily="49" charset="-122"/>
              </a:rPr>
              <a:t>”。当对象收到消息时，就调用有关的方法，执行相应的操作。</a:t>
            </a:r>
            <a:r>
              <a:rPr lang="zh-CN" altLang="en-US" sz="2400" b="0" kern="0" dirty="0" smtClean="0">
                <a:solidFill>
                  <a:srgbClr val="FF0000"/>
                </a:solidFill>
                <a:latin typeface="楷体" panose="02010609060101010101" pitchFamily="49" charset="-122"/>
                <a:ea typeface="楷体" panose="02010609060101010101" pitchFamily="49" charset="-122"/>
              </a:rPr>
              <a:t>消息是一个对象要求另一个对象执行某个操作的的规格说明</a:t>
            </a:r>
            <a:r>
              <a:rPr lang="zh-CN" altLang="en-US" sz="2400" b="0" kern="0" dirty="0" smtClean="0">
                <a:latin typeface="楷体" panose="02010609060101010101" pitchFamily="49" charset="-122"/>
                <a:ea typeface="楷体" panose="02010609060101010101" pitchFamily="49" charset="-122"/>
              </a:rPr>
              <a:t>，通过消息传递才能完成对象之间的相互请求或相互协作。</a:t>
            </a:r>
          </a:p>
          <a:p>
            <a:pPr algn="just">
              <a:lnSpc>
                <a:spcPct val="90000"/>
              </a:lnSpc>
              <a:defRPr/>
            </a:pPr>
            <a:r>
              <a:rPr lang="zh-CN" altLang="en-US" sz="2400" b="0" kern="0" dirty="0" smtClean="0">
                <a:latin typeface="楷体" panose="02010609060101010101" pitchFamily="49" charset="-122"/>
                <a:ea typeface="楷体" panose="02010609060101010101" pitchFamily="49" charset="-122"/>
              </a:rPr>
              <a:t>消息具有</a:t>
            </a:r>
            <a:r>
              <a:rPr lang="zh-CN" altLang="en-US" sz="2400" b="0" kern="0" dirty="0" smtClean="0">
                <a:solidFill>
                  <a:srgbClr val="990000"/>
                </a:solidFill>
                <a:latin typeface="楷体" panose="02010609060101010101" pitchFamily="49" charset="-122"/>
                <a:ea typeface="楷体" panose="02010609060101010101" pitchFamily="49" charset="-122"/>
              </a:rPr>
              <a:t>三个性质</a:t>
            </a:r>
            <a:r>
              <a:rPr lang="zh-CN" altLang="en-US" sz="2400" b="0" kern="0" dirty="0" smtClean="0">
                <a:latin typeface="楷体" panose="02010609060101010101" pitchFamily="49" charset="-122"/>
                <a:ea typeface="楷体" panose="02010609060101010101" pitchFamily="49" charset="-122"/>
              </a:rPr>
              <a:t>：</a:t>
            </a:r>
          </a:p>
          <a:p>
            <a:pPr algn="just">
              <a:lnSpc>
                <a:spcPct val="90000"/>
              </a:lnSpc>
              <a:buFont typeface="Wingdings" pitchFamily="2" charset="2"/>
              <a:buNone/>
              <a:defRPr/>
            </a:pPr>
            <a:r>
              <a:rPr lang="en-US" altLang="zh-CN" sz="2400" b="0" kern="0" dirty="0" smtClean="0">
                <a:latin typeface="楷体" panose="02010609060101010101" pitchFamily="49" charset="-122"/>
                <a:ea typeface="楷体" panose="02010609060101010101" pitchFamily="49" charset="-122"/>
              </a:rPr>
              <a:t>1</a:t>
            </a:r>
            <a:r>
              <a:rPr lang="zh-CN" altLang="en-US" sz="2400" b="0" kern="0" dirty="0" smtClean="0">
                <a:latin typeface="楷体" panose="02010609060101010101" pitchFamily="49" charset="-122"/>
                <a:ea typeface="楷体" panose="02010609060101010101" pitchFamily="49" charset="-122"/>
              </a:rPr>
              <a:t>）同一个对象可以接收不同形式的多个消息，作出不同的响应；</a:t>
            </a:r>
          </a:p>
          <a:p>
            <a:pPr algn="just">
              <a:lnSpc>
                <a:spcPct val="90000"/>
              </a:lnSpc>
              <a:buFont typeface="Wingdings" pitchFamily="2" charset="2"/>
              <a:buNone/>
              <a:defRPr/>
            </a:pPr>
            <a:r>
              <a:rPr lang="en-US" altLang="zh-CN" sz="2400" b="0" kern="0" dirty="0" smtClean="0">
                <a:latin typeface="楷体" panose="02010609060101010101" pitchFamily="49" charset="-122"/>
                <a:ea typeface="楷体" panose="02010609060101010101" pitchFamily="49" charset="-122"/>
              </a:rPr>
              <a:t>2</a:t>
            </a:r>
            <a:r>
              <a:rPr lang="zh-CN" altLang="en-US" sz="2400" b="0" kern="0" dirty="0" smtClean="0">
                <a:latin typeface="楷体" panose="02010609060101010101" pitchFamily="49" charset="-122"/>
                <a:ea typeface="楷体" panose="02010609060101010101" pitchFamily="49" charset="-122"/>
              </a:rPr>
              <a:t>）相同形式的消息可以传递给不同的对象，所作出的响应可以是不同的；</a:t>
            </a:r>
          </a:p>
          <a:p>
            <a:pPr algn="just">
              <a:lnSpc>
                <a:spcPct val="90000"/>
              </a:lnSpc>
              <a:buFont typeface="Wingdings" pitchFamily="2" charset="2"/>
              <a:buNone/>
              <a:defRPr/>
            </a:pPr>
            <a:r>
              <a:rPr lang="en-US" altLang="zh-CN" sz="2400" b="0" kern="0" dirty="0" smtClean="0">
                <a:latin typeface="楷体" panose="02010609060101010101" pitchFamily="49" charset="-122"/>
                <a:ea typeface="楷体" panose="02010609060101010101" pitchFamily="49" charset="-122"/>
              </a:rPr>
              <a:t>3</a:t>
            </a:r>
            <a:r>
              <a:rPr lang="zh-CN" altLang="en-US" sz="2400" b="0" kern="0" dirty="0" smtClean="0">
                <a:latin typeface="楷体" panose="02010609060101010101" pitchFamily="49" charset="-122"/>
                <a:ea typeface="楷体" panose="02010609060101010101" pitchFamily="49" charset="-122"/>
              </a:rPr>
              <a:t>）对消息的响应并不是必需的，对象可以响应消息，也可以不响应；</a:t>
            </a:r>
          </a:p>
          <a:p>
            <a:pPr algn="just">
              <a:lnSpc>
                <a:spcPct val="90000"/>
              </a:lnSpc>
              <a:buFont typeface="Wingdings" pitchFamily="2" charset="2"/>
              <a:buNone/>
              <a:defRPr/>
            </a:pPr>
            <a:r>
              <a:rPr lang="zh-CN" altLang="en-US" sz="2100" b="0" kern="0" dirty="0" smtClean="0">
                <a:latin typeface="楷体" panose="02010609060101010101" pitchFamily="49" charset="-122"/>
                <a:ea typeface="楷体" panose="02010609060101010101" pitchFamily="49" charset="-122"/>
              </a:rPr>
              <a:t>消息分两类：</a:t>
            </a:r>
            <a:r>
              <a:rPr lang="zh-CN" altLang="en-US" sz="2100" b="0" kern="0" dirty="0" smtClean="0">
                <a:solidFill>
                  <a:srgbClr val="990000"/>
                </a:solidFill>
                <a:latin typeface="楷体" panose="02010609060101010101" pitchFamily="49" charset="-122"/>
                <a:ea typeface="楷体" panose="02010609060101010101" pitchFamily="49" charset="-122"/>
              </a:rPr>
              <a:t>公有消息</a:t>
            </a:r>
            <a:r>
              <a:rPr lang="en-US" altLang="zh-CN" sz="2100" b="0" kern="0" dirty="0" smtClean="0">
                <a:solidFill>
                  <a:srgbClr val="990000"/>
                </a:solidFill>
                <a:latin typeface="楷体" panose="02010609060101010101" pitchFamily="49" charset="-122"/>
                <a:ea typeface="楷体" panose="02010609060101010101" pitchFamily="49" charset="-122"/>
              </a:rPr>
              <a:t>(</a:t>
            </a:r>
            <a:r>
              <a:rPr lang="zh-CN" altLang="en-US" sz="2100" b="0" kern="0" dirty="0" smtClean="0">
                <a:solidFill>
                  <a:srgbClr val="990000"/>
                </a:solidFill>
                <a:latin typeface="楷体" panose="02010609060101010101" pitchFamily="49" charset="-122"/>
                <a:ea typeface="楷体" panose="02010609060101010101" pitchFamily="49" charset="-122"/>
              </a:rPr>
              <a:t>其它对象发出</a:t>
            </a:r>
            <a:r>
              <a:rPr lang="en-US" altLang="zh-CN" sz="2100" b="0" kern="0" dirty="0" smtClean="0">
                <a:solidFill>
                  <a:srgbClr val="990000"/>
                </a:solidFill>
                <a:latin typeface="楷体" panose="02010609060101010101" pitchFamily="49" charset="-122"/>
                <a:ea typeface="楷体" panose="02010609060101010101" pitchFamily="49" charset="-122"/>
              </a:rPr>
              <a:t>)</a:t>
            </a:r>
            <a:r>
              <a:rPr lang="zh-CN" altLang="en-US" sz="2100" b="0" kern="0" dirty="0" smtClean="0">
                <a:latin typeface="楷体" panose="02010609060101010101" pitchFamily="49" charset="-122"/>
                <a:ea typeface="楷体" panose="02010609060101010101" pitchFamily="49" charset="-122"/>
              </a:rPr>
              <a:t>和</a:t>
            </a:r>
            <a:r>
              <a:rPr lang="zh-CN" altLang="en-US" sz="2100" b="0" kern="0" dirty="0" smtClean="0">
                <a:solidFill>
                  <a:srgbClr val="990000"/>
                </a:solidFill>
                <a:latin typeface="楷体" panose="02010609060101010101" pitchFamily="49" charset="-122"/>
                <a:ea typeface="楷体" panose="02010609060101010101" pitchFamily="49" charset="-122"/>
              </a:rPr>
              <a:t>私有消息（向自己发出）</a:t>
            </a:r>
            <a:r>
              <a:rPr lang="zh-CN" altLang="en-US" sz="2100" b="0" kern="0" dirty="0" smtClean="0">
                <a:latin typeface="楷体" panose="02010609060101010101" pitchFamily="49" charset="-122"/>
                <a:ea typeface="楷体" panose="02010609060101010101" pitchFamily="49" charset="-122"/>
              </a:rPr>
              <a:t>。</a:t>
            </a:r>
            <a:endParaRPr lang="zh-CN" altLang="en-US" sz="2400" b="0" kern="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3"/>
          <p:cNvSpPr txBox="1">
            <a:spLocks noChangeArrowheads="1"/>
          </p:cNvSpPr>
          <p:nvPr/>
        </p:nvSpPr>
        <p:spPr bwMode="auto">
          <a:xfrm>
            <a:off x="179388" y="620713"/>
            <a:ext cx="8785225" cy="54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spcBef>
                <a:spcPct val="20000"/>
              </a:spcBef>
              <a:buFontTx/>
              <a:buChar char="–"/>
            </a:pPr>
            <a:r>
              <a:rPr kumimoji="1" lang="zh-CN" altLang="en-US" sz="2800" b="1">
                <a:solidFill>
                  <a:srgbClr val="000000"/>
                </a:solidFill>
              </a:rPr>
              <a:t>一个消息由三部分组成：</a:t>
            </a:r>
          </a:p>
          <a:p>
            <a:pPr lvl="2">
              <a:lnSpc>
                <a:spcPct val="130000"/>
              </a:lnSpc>
              <a:spcBef>
                <a:spcPct val="20000"/>
              </a:spcBef>
              <a:buClr>
                <a:srgbClr val="FF0000"/>
              </a:buClr>
              <a:buSzPct val="115000"/>
              <a:buFont typeface="Webdings" panose="05030102010509060703" pitchFamily="18" charset="2"/>
              <a:buChar char="Â"/>
            </a:pPr>
            <a:r>
              <a:rPr kumimoji="1" lang="zh-CN" altLang="en-US" sz="2800" b="1">
                <a:solidFill>
                  <a:srgbClr val="008000"/>
                </a:solidFill>
              </a:rPr>
              <a:t>接收消息的对象；</a:t>
            </a:r>
          </a:p>
          <a:p>
            <a:pPr lvl="2">
              <a:lnSpc>
                <a:spcPct val="130000"/>
              </a:lnSpc>
              <a:spcBef>
                <a:spcPct val="20000"/>
              </a:spcBef>
              <a:buClr>
                <a:srgbClr val="FF0000"/>
              </a:buClr>
              <a:buSzPct val="115000"/>
              <a:buFont typeface="Webdings" panose="05030102010509060703" pitchFamily="18" charset="2"/>
              <a:buChar char="Â"/>
            </a:pPr>
            <a:r>
              <a:rPr kumimoji="1" lang="zh-CN" altLang="en-US" sz="2800" b="1">
                <a:solidFill>
                  <a:srgbClr val="008000"/>
                </a:solidFill>
              </a:rPr>
              <a:t>消息名；</a:t>
            </a:r>
          </a:p>
          <a:p>
            <a:pPr lvl="2">
              <a:lnSpc>
                <a:spcPct val="130000"/>
              </a:lnSpc>
              <a:spcBef>
                <a:spcPct val="20000"/>
              </a:spcBef>
              <a:buClr>
                <a:srgbClr val="FF0000"/>
              </a:buClr>
              <a:buSzPct val="115000"/>
              <a:buFont typeface="Webdings" panose="05030102010509060703" pitchFamily="18" charset="2"/>
              <a:buChar char="Â"/>
            </a:pPr>
            <a:r>
              <a:rPr kumimoji="1" lang="zh-CN" altLang="en-US" sz="2800" b="1">
                <a:solidFill>
                  <a:srgbClr val="008000"/>
                </a:solidFill>
              </a:rPr>
              <a:t>零个或多个变元（参数）。</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rgbClr val="666699"/>
              </a:buClr>
              <a:buSzPct val="70000"/>
            </a:pPr>
            <a:r>
              <a:rPr kumimoji="1" lang="en-US" altLang="zh-CN" sz="3600" b="1">
                <a:solidFill>
                  <a:srgbClr val="FF0066"/>
                </a:solidFill>
                <a:ea typeface="华文行楷" panose="02010800040101010101" pitchFamily="2" charset="-122"/>
                <a:cs typeface="Tahoma" panose="020B0604030504040204" pitchFamily="34" charset="0"/>
              </a:rPr>
              <a:t>7. </a:t>
            </a:r>
            <a:r>
              <a:rPr kumimoji="1" lang="zh-CN" altLang="en-US" sz="3600" b="1">
                <a:solidFill>
                  <a:srgbClr val="FF0066"/>
                </a:solidFill>
                <a:ea typeface="华文行楷" panose="02010800040101010101" pitchFamily="2" charset="-122"/>
                <a:cs typeface="Tahoma" panose="020B0604030504040204" pitchFamily="34" charset="0"/>
              </a:rPr>
              <a:t>方法 </a:t>
            </a:r>
          </a:p>
        </p:txBody>
      </p:sp>
      <p:sp>
        <p:nvSpPr>
          <p:cNvPr id="3" name="Rectangle 3"/>
          <p:cNvSpPr txBox="1">
            <a:spLocks noChangeArrowheads="1"/>
          </p:cNvSpPr>
          <p:nvPr/>
        </p:nvSpPr>
        <p:spPr bwMode="auto">
          <a:xfrm>
            <a:off x="358775" y="1385888"/>
            <a:ext cx="8389938" cy="47799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algn="just">
              <a:defRPr/>
            </a:pPr>
            <a:r>
              <a:rPr lang="zh-CN" altLang="en-US" sz="2400" b="0" kern="0" dirty="0" smtClean="0">
                <a:latin typeface="楷体" panose="02010609060101010101" pitchFamily="49" charset="-122"/>
                <a:ea typeface="楷体" panose="02010609060101010101" pitchFamily="49" charset="-122"/>
              </a:rPr>
              <a:t>方法就是对象所能执行的</a:t>
            </a:r>
            <a:r>
              <a:rPr lang="zh-CN" altLang="en-US" sz="2400" b="0" kern="0" dirty="0" smtClean="0">
                <a:solidFill>
                  <a:srgbClr val="990000"/>
                </a:solidFill>
                <a:latin typeface="楷体" panose="02010609060101010101" pitchFamily="49" charset="-122"/>
                <a:ea typeface="楷体" panose="02010609060101010101" pitchFamily="49" charset="-122"/>
              </a:rPr>
              <a:t>操作</a:t>
            </a:r>
            <a:r>
              <a:rPr lang="zh-CN" altLang="en-US" sz="2400" b="0" kern="0" dirty="0" smtClean="0">
                <a:latin typeface="楷体" panose="02010609060101010101" pitchFamily="49" charset="-122"/>
                <a:ea typeface="楷体" panose="02010609060101010101" pitchFamily="49" charset="-122"/>
              </a:rPr>
              <a:t>。方法包括界面和方法体两部分；</a:t>
            </a:r>
          </a:p>
          <a:p>
            <a:pPr algn="just">
              <a:defRPr/>
            </a:pPr>
            <a:r>
              <a:rPr lang="zh-CN" altLang="en-US" sz="2400" b="0" kern="0" dirty="0" smtClean="0">
                <a:solidFill>
                  <a:srgbClr val="FF0000"/>
                </a:solidFill>
                <a:latin typeface="楷体" panose="02010609060101010101" pitchFamily="49" charset="-122"/>
                <a:ea typeface="楷体" panose="02010609060101010101" pitchFamily="49" charset="-122"/>
              </a:rPr>
              <a:t>方法的界面</a:t>
            </a:r>
            <a:r>
              <a:rPr lang="zh-CN" altLang="en-US" sz="2400" b="0" kern="0" dirty="0" smtClean="0">
                <a:latin typeface="楷体" panose="02010609060101010101" pitchFamily="49" charset="-122"/>
                <a:ea typeface="楷体" panose="02010609060101010101" pitchFamily="49" charset="-122"/>
              </a:rPr>
              <a:t>就是消息的模式，它给出了方法调用的协议；</a:t>
            </a:r>
            <a:r>
              <a:rPr lang="zh-CN" altLang="en-US" sz="2400" b="0" kern="0" dirty="0" smtClean="0">
                <a:solidFill>
                  <a:srgbClr val="FF0000"/>
                </a:solidFill>
                <a:latin typeface="楷体" panose="02010609060101010101" pitchFamily="49" charset="-122"/>
                <a:ea typeface="楷体" panose="02010609060101010101" pitchFamily="49" charset="-122"/>
              </a:rPr>
              <a:t>方法体</a:t>
            </a:r>
            <a:r>
              <a:rPr lang="zh-CN" altLang="en-US" sz="2400" b="0" kern="0" dirty="0" smtClean="0">
                <a:latin typeface="楷体" panose="02010609060101010101" pitchFamily="49" charset="-122"/>
                <a:ea typeface="楷体" panose="02010609060101010101" pitchFamily="49" charset="-122"/>
              </a:rPr>
              <a:t>则是实现某种操作的一系列计算步骤，就是一段程序。</a:t>
            </a:r>
          </a:p>
          <a:p>
            <a:pPr algn="just">
              <a:defRPr/>
            </a:pPr>
            <a:r>
              <a:rPr lang="zh-CN" altLang="en-US" sz="2400" b="0" kern="0" dirty="0" smtClean="0">
                <a:latin typeface="楷体" panose="02010609060101010101" pitchFamily="49" charset="-122"/>
                <a:ea typeface="楷体" panose="02010609060101010101" pitchFamily="49" charset="-122"/>
              </a:rPr>
              <a:t>在</a:t>
            </a:r>
            <a:r>
              <a:rPr lang="en-US" altLang="zh-CN" sz="2400" b="0" kern="0" dirty="0" smtClean="0">
                <a:latin typeface="楷体" panose="02010609060101010101" pitchFamily="49" charset="-122"/>
                <a:ea typeface="楷体" panose="02010609060101010101" pitchFamily="49" charset="-122"/>
              </a:rPr>
              <a:t>C</a:t>
            </a:r>
            <a:r>
              <a:rPr lang="zh-CN" altLang="en-US" sz="2400" b="0" kern="0" dirty="0" smtClean="0">
                <a:latin typeface="楷体" panose="02010609060101010101" pitchFamily="49" charset="-122"/>
                <a:ea typeface="楷体" panose="02010609060101010101" pitchFamily="49" charset="-122"/>
              </a:rPr>
              <a:t>＋＋语言中方法是通过函数来实现的，称为</a:t>
            </a:r>
            <a:r>
              <a:rPr lang="zh-CN" altLang="en-US" sz="2400" b="0" kern="0" dirty="0" smtClean="0">
                <a:solidFill>
                  <a:srgbClr val="990000"/>
                </a:solidFill>
                <a:latin typeface="楷体" panose="02010609060101010101" pitchFamily="49" charset="-122"/>
                <a:ea typeface="楷体" panose="02010609060101010101" pitchFamily="49" charset="-122"/>
              </a:rPr>
              <a:t>成员函数；</a:t>
            </a:r>
          </a:p>
          <a:p>
            <a:pPr algn="just">
              <a:defRPr/>
            </a:pPr>
            <a:r>
              <a:rPr lang="zh-CN" altLang="en-US" sz="2400" b="0" kern="0" dirty="0" smtClean="0">
                <a:solidFill>
                  <a:srgbClr val="FF0000"/>
                </a:solidFill>
                <a:latin typeface="楷体" panose="02010609060101010101" pitchFamily="49" charset="-122"/>
                <a:ea typeface="楷体" panose="02010609060101010101" pitchFamily="49" charset="-122"/>
              </a:rPr>
              <a:t>消息和方法的关系是：</a:t>
            </a:r>
            <a:r>
              <a:rPr lang="zh-CN" altLang="en-US" sz="2400" b="0" kern="0" dirty="0" smtClean="0">
                <a:latin typeface="楷体" panose="02010609060101010101" pitchFamily="49" charset="-122"/>
                <a:ea typeface="楷体" panose="02010609060101010101" pitchFamily="49" charset="-122"/>
              </a:rPr>
              <a:t>对象根据接收到的消息，调用相应的方法；反过来，有了方法，对象才能响应相应的消息。</a:t>
            </a:r>
          </a:p>
          <a:p>
            <a:pPr>
              <a:defRPr/>
            </a:pPr>
            <a:endParaRPr lang="en-US" altLang="zh-CN" sz="2400" kern="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8"/>
          <p:cNvSpPr>
            <a:spLocks noChangeArrowheads="1"/>
          </p:cNvSpPr>
          <p:nvPr/>
        </p:nvSpPr>
        <p:spPr bwMode="auto">
          <a:xfrm>
            <a:off x="1187450" y="160338"/>
            <a:ext cx="6478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a:defRPr>
                <a:solidFill>
                  <a:schemeClr val="tx1"/>
                </a:solidFill>
                <a:latin typeface="Arial" charset="0"/>
                <a:ea typeface="宋体" pitchFamily="2" charset="-122"/>
              </a:defRPr>
            </a:lvl3pPr>
            <a:lvl4pPr>
              <a:defRPr>
                <a:solidFill>
                  <a:schemeClr val="tx1"/>
                </a:solidFill>
                <a:latin typeface="Arial" charset="0"/>
                <a:ea typeface="宋体" pitchFamily="2" charset="-122"/>
              </a:defRPr>
            </a:lvl4pPr>
            <a:lvl5pPr>
              <a:defRPr>
                <a:solidFill>
                  <a:schemeClr val="tx1"/>
                </a:solidFill>
                <a:latin typeface="Arial" charset="0"/>
                <a:ea typeface="宋体" pitchFamily="2" charset="-122"/>
              </a:defRPr>
            </a:lvl5pPr>
            <a:lvl6pPr marL="457200" fontAlgn="base">
              <a:spcBef>
                <a:spcPct val="0"/>
              </a:spcBef>
              <a:spcAft>
                <a:spcPct val="0"/>
              </a:spcAft>
              <a:defRPr>
                <a:solidFill>
                  <a:schemeClr val="tx1"/>
                </a:solidFill>
                <a:latin typeface="Arial" charset="0"/>
                <a:ea typeface="宋体" pitchFamily="2" charset="-122"/>
              </a:defRPr>
            </a:lvl6pPr>
            <a:lvl7pPr marL="914400" fontAlgn="base">
              <a:spcBef>
                <a:spcPct val="0"/>
              </a:spcBef>
              <a:spcAft>
                <a:spcPct val="0"/>
              </a:spcAft>
              <a:defRPr>
                <a:solidFill>
                  <a:schemeClr val="tx1"/>
                </a:solidFill>
                <a:latin typeface="Arial" charset="0"/>
                <a:ea typeface="宋体" pitchFamily="2" charset="-122"/>
              </a:defRPr>
            </a:lvl7pPr>
            <a:lvl8pPr marL="1371600" fontAlgn="base">
              <a:spcBef>
                <a:spcPct val="0"/>
              </a:spcBef>
              <a:spcAft>
                <a:spcPct val="0"/>
              </a:spcAft>
              <a:defRPr>
                <a:solidFill>
                  <a:schemeClr val="tx1"/>
                </a:solidFill>
                <a:latin typeface="Arial" charset="0"/>
                <a:ea typeface="宋体" pitchFamily="2" charset="-122"/>
              </a:defRPr>
            </a:lvl8pPr>
            <a:lvl9pPr marL="1828800" fontAlgn="base">
              <a:spcBef>
                <a:spcPct val="0"/>
              </a:spcBef>
              <a:spcAft>
                <a:spcPct val="0"/>
              </a:spcAft>
              <a:defRPr>
                <a:solidFill>
                  <a:schemeClr val="tx1"/>
                </a:solidFill>
                <a:latin typeface="Arial" charset="0"/>
                <a:ea typeface="宋体" pitchFamily="2" charset="-122"/>
              </a:defRPr>
            </a:lvl9pPr>
          </a:lstStyle>
          <a:p>
            <a:pPr>
              <a:spcBef>
                <a:spcPct val="20000"/>
              </a:spcBef>
              <a:buClr>
                <a:srgbClr val="666699"/>
              </a:buClr>
              <a:buSzPct val="70000"/>
              <a:buFont typeface="Wingdings" pitchFamily="2" charset="2"/>
              <a:buNone/>
              <a:defRPr/>
            </a:pPr>
            <a:r>
              <a:rPr lang="en-US" altLang="zh-CN" sz="4000" b="1" dirty="0" smtClean="0">
                <a:solidFill>
                  <a:srgbClr val="0000FF"/>
                </a:solidFill>
                <a:effectLst>
                  <a:outerShdw blurRad="38100" dist="38100" dir="2700000" algn="tl">
                    <a:srgbClr val="C0C0C0"/>
                  </a:outerShdw>
                </a:effectLst>
                <a:latin typeface="华文新魏" pitchFamily="2" charset="-122"/>
                <a:ea typeface="华文新魏" pitchFamily="2" charset="-122"/>
                <a:cs typeface="Tahoma" pitchFamily="34" charset="0"/>
              </a:rPr>
              <a:t>1.2  C</a:t>
            </a:r>
            <a:r>
              <a:rPr lang="en-US" altLang="en-US" sz="4000" b="1" dirty="0" smtClean="0">
                <a:solidFill>
                  <a:srgbClr val="0000FF"/>
                </a:solidFill>
                <a:effectLst>
                  <a:outerShdw blurRad="38100" dist="38100" dir="2700000" algn="tl">
                    <a:srgbClr val="C0C0C0"/>
                  </a:outerShdw>
                </a:effectLst>
                <a:latin typeface="华文新魏" pitchFamily="2" charset="-122"/>
                <a:ea typeface="华文新魏" pitchFamily="2" charset="-122"/>
                <a:cs typeface="Tahoma" pitchFamily="34" charset="0"/>
              </a:rPr>
              <a:t>++</a:t>
            </a:r>
            <a:r>
              <a:rPr lang="en-US" altLang="en-US" sz="4000" b="1" dirty="0" err="1" smtClean="0">
                <a:solidFill>
                  <a:srgbClr val="0000FF"/>
                </a:solidFill>
                <a:effectLst>
                  <a:outerShdw blurRad="38100" dist="38100" dir="2700000" algn="tl">
                    <a:srgbClr val="C0C0C0"/>
                  </a:outerShdw>
                </a:effectLst>
                <a:latin typeface="华文新魏" pitchFamily="2" charset="-122"/>
                <a:ea typeface="华文新魏" pitchFamily="2" charset="-122"/>
                <a:cs typeface="Tahoma" pitchFamily="34" charset="0"/>
              </a:rPr>
              <a:t>语言的特点</a:t>
            </a:r>
            <a:endParaRPr lang="zh-CN" altLang="en-US" sz="4000" b="1" dirty="0" smtClean="0">
              <a:solidFill>
                <a:srgbClr val="0000FF"/>
              </a:solidFill>
              <a:effectLst>
                <a:outerShdw blurRad="38100" dist="38100" dir="2700000" algn="tl">
                  <a:srgbClr val="C0C0C0"/>
                </a:outerShdw>
              </a:effectLst>
              <a:latin typeface="华文新魏" pitchFamily="2" charset="-122"/>
              <a:ea typeface="华文新魏" pitchFamily="2" charset="-122"/>
              <a:cs typeface="Tahoma" pitchFamily="34" charset="0"/>
            </a:endParaRPr>
          </a:p>
        </p:txBody>
      </p:sp>
      <p:sp>
        <p:nvSpPr>
          <p:cNvPr id="19459" name="Rectangle 24"/>
          <p:cNvSpPr>
            <a:spLocks noChangeArrowheads="1"/>
          </p:cNvSpPr>
          <p:nvPr/>
        </p:nvSpPr>
        <p:spPr bwMode="auto">
          <a:xfrm>
            <a:off x="523875" y="2982913"/>
            <a:ext cx="8375650" cy="186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20000"/>
              </a:lnSpc>
            </a:pPr>
            <a:r>
              <a:rPr kumimoji="1" lang="en-US" altLang="zh-CN" sz="3200" b="1">
                <a:solidFill>
                  <a:srgbClr val="000000"/>
                </a:solidFill>
                <a:latin typeface="楷体" panose="02010609060101010101" pitchFamily="49" charset="-122"/>
                <a:ea typeface="楷体" panose="02010609060101010101" pitchFamily="49" charset="-122"/>
                <a:cs typeface="Times New Roman" panose="02020603050405020304" pitchFamily="18" charset="0"/>
              </a:rPr>
              <a:t>    </a:t>
            </a:r>
            <a:r>
              <a:rPr kumimoji="1" lang="en-US" altLang="zh-CN" sz="3200">
                <a:solidFill>
                  <a:srgbClr val="000000"/>
                </a:solidFill>
                <a:latin typeface="楷体" panose="02010609060101010101" pitchFamily="49" charset="-122"/>
                <a:ea typeface="楷体" panose="02010609060101010101" pitchFamily="49" charset="-122"/>
                <a:cs typeface="Times New Roman" panose="02020603050405020304" pitchFamily="18" charset="0"/>
              </a:rPr>
              <a:t>C++</a:t>
            </a:r>
            <a:r>
              <a:rPr kumimoji="1" lang="zh-CN" altLang="en-US" sz="3200">
                <a:solidFill>
                  <a:srgbClr val="000000"/>
                </a:solidFill>
                <a:latin typeface="楷体" panose="02010609060101010101" pitchFamily="49" charset="-122"/>
                <a:ea typeface="楷体" panose="02010609060101010101" pitchFamily="49" charset="-122"/>
                <a:cs typeface="Times New Roman" panose="02020603050405020304" pitchFamily="18" charset="0"/>
              </a:rPr>
              <a:t>语言允许使用类和对象。类是支持数据封装的工具，对象是数据封装的实现。</a:t>
            </a:r>
          </a:p>
          <a:p>
            <a:pPr eaLnBrk="1" fontAlgn="ctr" hangingPunct="1">
              <a:lnSpc>
                <a:spcPct val="120000"/>
              </a:lnSpc>
            </a:pPr>
            <a:r>
              <a:rPr kumimoji="1" lang="zh-CN" altLang="en-US" sz="3200">
                <a:solidFill>
                  <a:srgbClr val="000000"/>
                </a:solidFill>
                <a:latin typeface="楷体" panose="02010609060101010101" pitchFamily="49" charset="-122"/>
                <a:ea typeface="楷体" panose="02010609060101010101" pitchFamily="49" charset="-122"/>
                <a:cs typeface="Times New Roman" panose="02020603050405020304" pitchFamily="18" charset="0"/>
              </a:rPr>
              <a:t>    类中成员有不同的访问权限。</a:t>
            </a:r>
          </a:p>
        </p:txBody>
      </p:sp>
      <p:sp>
        <p:nvSpPr>
          <p:cNvPr id="19460" name="Rectangle 26"/>
          <p:cNvSpPr>
            <a:spLocks noChangeArrowheads="1"/>
          </p:cNvSpPr>
          <p:nvPr/>
        </p:nvSpPr>
        <p:spPr bwMode="auto">
          <a:xfrm>
            <a:off x="198438" y="1004888"/>
            <a:ext cx="89455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600" b="1">
                <a:solidFill>
                  <a:srgbClr val="990099"/>
                </a:solidFill>
                <a:ea typeface="隶书" panose="02010509060101010101" pitchFamily="49" charset="-122"/>
                <a:cs typeface="Tahoma" panose="020B0604030504040204" pitchFamily="34" charset="0"/>
              </a:rPr>
              <a:t>1.2.1 C++</a:t>
            </a:r>
            <a:r>
              <a:rPr kumimoji="1" lang="zh-CN" altLang="en-US" sz="3600" b="1">
                <a:solidFill>
                  <a:srgbClr val="990099"/>
                </a:solidFill>
                <a:ea typeface="隶书" panose="02010509060101010101" pitchFamily="49" charset="-122"/>
                <a:cs typeface="Tahoma" panose="020B0604030504040204" pitchFamily="34" charset="0"/>
              </a:rPr>
              <a:t>语言是面向对象的程序设计语言　</a:t>
            </a:r>
          </a:p>
        </p:txBody>
      </p:sp>
      <p:sp>
        <p:nvSpPr>
          <p:cNvPr id="19461" name="Rectangle 27"/>
          <p:cNvSpPr>
            <a:spLocks noChangeArrowheads="1"/>
          </p:cNvSpPr>
          <p:nvPr/>
        </p:nvSpPr>
        <p:spPr bwMode="auto">
          <a:xfrm>
            <a:off x="676275" y="2395538"/>
            <a:ext cx="3397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666699"/>
              </a:buClr>
              <a:buSzPct val="70000"/>
              <a:buFont typeface="Wingdings" panose="05000000000000000000" pitchFamily="2" charset="2"/>
              <a:buNone/>
            </a:pPr>
            <a:r>
              <a:rPr kumimoji="1" lang="en-US" altLang="zh-CN" sz="3600" b="1">
                <a:solidFill>
                  <a:srgbClr val="FF0066"/>
                </a:solidFill>
                <a:ea typeface="华文行楷" panose="02010800040101010101" pitchFamily="2" charset="-122"/>
                <a:cs typeface="Tahoma" panose="020B0604030504040204" pitchFamily="34" charset="0"/>
              </a:rPr>
              <a:t>1</a:t>
            </a:r>
            <a:r>
              <a:rPr kumimoji="1" lang="zh-CN" altLang="en-US" sz="3600" b="1">
                <a:solidFill>
                  <a:srgbClr val="FF0066"/>
                </a:solidFill>
                <a:ea typeface="华文行楷" panose="02010800040101010101" pitchFamily="2" charset="-122"/>
                <a:cs typeface="Tahoma" panose="020B0604030504040204" pitchFamily="34" charset="0"/>
              </a:rPr>
              <a:t>．支持封装性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669925" y="1585913"/>
            <a:ext cx="8045450" cy="245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20000"/>
              </a:lnSpc>
            </a:pPr>
            <a:r>
              <a:rPr kumimoji="1" lang="en-US" altLang="zh-CN" sz="3200" b="1">
                <a:solidFill>
                  <a:srgbClr val="000000"/>
                </a:solidFill>
                <a:latin typeface="宋体" panose="02010600030101010101" pitchFamily="2" charset="-122"/>
                <a:cs typeface="Times New Roman" panose="02020603050405020304" pitchFamily="18" charset="0"/>
              </a:rPr>
              <a:t>    </a:t>
            </a:r>
            <a:r>
              <a:rPr kumimoji="1" lang="en-US" altLang="zh-CN" sz="3200">
                <a:solidFill>
                  <a:srgbClr val="000000"/>
                </a:solidFill>
                <a:latin typeface="楷体" panose="02010609060101010101" pitchFamily="49" charset="-122"/>
                <a:ea typeface="楷体" panose="02010609060101010101" pitchFamily="49" charset="-122"/>
                <a:cs typeface="Times New Roman" panose="02020603050405020304" pitchFamily="18" charset="0"/>
              </a:rPr>
              <a:t>C++</a:t>
            </a:r>
            <a:r>
              <a:rPr kumimoji="1" lang="zh-CN" altLang="en-US" sz="3200">
                <a:solidFill>
                  <a:srgbClr val="000000"/>
                </a:solidFill>
                <a:latin typeface="楷体" panose="02010609060101010101" pitchFamily="49" charset="-122"/>
                <a:ea typeface="楷体" panose="02010609060101010101" pitchFamily="49" charset="-122"/>
                <a:cs typeface="Times New Roman" panose="02020603050405020304" pitchFamily="18" charset="0"/>
              </a:rPr>
              <a:t>语言支持面向对象方法中的继承性，它不仅支持单重继承，而且支持多重继承。</a:t>
            </a:r>
          </a:p>
          <a:p>
            <a:pPr eaLnBrk="1" fontAlgn="ctr" hangingPunct="1">
              <a:lnSpc>
                <a:spcPct val="120000"/>
              </a:lnSpc>
            </a:pPr>
            <a:r>
              <a:rPr kumimoji="1" lang="zh-CN" altLang="en-US" sz="3200">
                <a:solidFill>
                  <a:srgbClr val="000000"/>
                </a:solidFill>
                <a:latin typeface="楷体" panose="02010609060101010101" pitchFamily="49" charset="-122"/>
                <a:ea typeface="楷体" panose="02010609060101010101" pitchFamily="49" charset="-122"/>
                <a:cs typeface="Times New Roman" panose="02020603050405020304" pitchFamily="18" charset="0"/>
              </a:rPr>
              <a:t>    继承和封装是衡量一种语言是否是面向对象的程序设计语言的两个重要标准。 </a:t>
            </a:r>
          </a:p>
        </p:txBody>
      </p:sp>
      <p:sp>
        <p:nvSpPr>
          <p:cNvPr id="20483" name="Rectangle 4"/>
          <p:cNvSpPr>
            <a:spLocks noChangeArrowheads="1"/>
          </p:cNvSpPr>
          <p:nvPr/>
        </p:nvSpPr>
        <p:spPr bwMode="auto">
          <a:xfrm>
            <a:off x="650875" y="849313"/>
            <a:ext cx="34337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666699"/>
              </a:buClr>
              <a:buSzPct val="70000"/>
              <a:buFont typeface="Wingdings" panose="05000000000000000000" pitchFamily="2" charset="2"/>
              <a:buNone/>
            </a:pPr>
            <a:r>
              <a:rPr kumimoji="1" lang="en-US" altLang="zh-CN" sz="3600" b="1">
                <a:solidFill>
                  <a:srgbClr val="FF0066"/>
                </a:solidFill>
                <a:ea typeface="华文行楷" panose="02010800040101010101" pitchFamily="2" charset="-122"/>
                <a:cs typeface="Tahoma" panose="020B0604030504040204" pitchFamily="34" charset="0"/>
              </a:rPr>
              <a:t>2</a:t>
            </a:r>
            <a:r>
              <a:rPr kumimoji="1" lang="zh-CN" altLang="en-US" sz="3600" b="1">
                <a:solidFill>
                  <a:srgbClr val="FF0066"/>
                </a:solidFill>
                <a:ea typeface="华文行楷" panose="02010800040101010101" pitchFamily="2" charset="-122"/>
                <a:cs typeface="Tahoma" panose="020B0604030504040204" pitchFamily="34" charset="0"/>
              </a:rPr>
              <a:t>．支持继承性</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55625" y="1535113"/>
            <a:ext cx="8045450" cy="245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20000"/>
              </a:lnSpc>
            </a:pPr>
            <a:r>
              <a:rPr kumimoji="1" lang="en-US" altLang="zh-CN" sz="3200">
                <a:solidFill>
                  <a:srgbClr val="000000"/>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3200">
                <a:solidFill>
                  <a:srgbClr val="000000"/>
                </a:solidFill>
                <a:latin typeface="楷体" panose="02010609060101010101" pitchFamily="49" charset="-122"/>
                <a:ea typeface="楷体" panose="02010609060101010101" pitchFamily="49" charset="-122"/>
                <a:cs typeface="Times New Roman" panose="02020603050405020304" pitchFamily="18" charset="0"/>
              </a:rPr>
              <a:t>多态性是在继承性基础上的面向对象方法中的重要特性之一。</a:t>
            </a:r>
          </a:p>
          <a:p>
            <a:pPr eaLnBrk="1" fontAlgn="ctr" hangingPunct="1">
              <a:lnSpc>
                <a:spcPct val="120000"/>
              </a:lnSpc>
            </a:pPr>
            <a:r>
              <a:rPr kumimoji="1" lang="zh-CN" altLang="en-US" sz="3200">
                <a:solidFill>
                  <a:srgbClr val="000000"/>
                </a:solidFill>
                <a:latin typeface="楷体" panose="02010609060101010101" pitchFamily="49" charset="-122"/>
                <a:ea typeface="楷体" panose="02010609060101010101" pitchFamily="49" charset="-122"/>
                <a:cs typeface="Times New Roman" panose="02020603050405020304" pitchFamily="18" charset="0"/>
              </a:rPr>
              <a:t>  ① 支持函数重载和运算符重载。</a:t>
            </a:r>
          </a:p>
          <a:p>
            <a:pPr eaLnBrk="1" fontAlgn="ctr" hangingPunct="1">
              <a:lnSpc>
                <a:spcPct val="120000"/>
              </a:lnSpc>
            </a:pPr>
            <a:r>
              <a:rPr kumimoji="1" lang="zh-CN" altLang="en-US" sz="3200">
                <a:solidFill>
                  <a:srgbClr val="000000"/>
                </a:solidFill>
                <a:latin typeface="楷体" panose="02010609060101010101" pitchFamily="49" charset="-122"/>
                <a:ea typeface="楷体" panose="02010609060101010101" pitchFamily="49" charset="-122"/>
                <a:cs typeface="Times New Roman" panose="02020603050405020304" pitchFamily="18" charset="0"/>
              </a:rPr>
              <a:t>  ② 支持动态联编。 </a:t>
            </a:r>
          </a:p>
        </p:txBody>
      </p:sp>
      <p:sp>
        <p:nvSpPr>
          <p:cNvPr id="21507" name="Rectangle 3"/>
          <p:cNvSpPr>
            <a:spLocks noChangeArrowheads="1"/>
          </p:cNvSpPr>
          <p:nvPr/>
        </p:nvSpPr>
        <p:spPr bwMode="auto">
          <a:xfrm>
            <a:off x="650875" y="849313"/>
            <a:ext cx="6969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666699"/>
              </a:buClr>
              <a:buSzPct val="70000"/>
              <a:buFont typeface="Wingdings" panose="05000000000000000000" pitchFamily="2" charset="2"/>
              <a:buNone/>
            </a:pPr>
            <a:r>
              <a:rPr kumimoji="1" lang="en-US" altLang="zh-CN" sz="3600" b="1">
                <a:solidFill>
                  <a:srgbClr val="FF0066"/>
                </a:solidFill>
                <a:ea typeface="华文行楷" panose="02010800040101010101" pitchFamily="2" charset="-122"/>
                <a:cs typeface="Tahoma" panose="020B0604030504040204" pitchFamily="34" charset="0"/>
              </a:rPr>
              <a:t>3</a:t>
            </a:r>
            <a:r>
              <a:rPr kumimoji="1" lang="zh-CN" altLang="en-US" sz="3600" b="1">
                <a:solidFill>
                  <a:srgbClr val="FF0066"/>
                </a:solidFill>
                <a:ea typeface="华文行楷" panose="02010800040101010101" pitchFamily="2" charset="-122"/>
                <a:cs typeface="Tahoma" panose="020B0604030504040204" pitchFamily="34" charset="0"/>
              </a:rPr>
              <a:t>．支持多态性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28638" y="1125538"/>
            <a:ext cx="8045450"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50000"/>
              </a:lnSpc>
              <a:buFont typeface="Arial" panose="020B0604020202020204" pitchFamily="34" charset="0"/>
              <a:buChar char="•"/>
            </a:pPr>
            <a:r>
              <a:rPr kumimoji="1" lang="en-US" altLang="zh-CN" sz="3200">
                <a:solidFill>
                  <a:srgbClr val="000000"/>
                </a:solidFill>
                <a:latin typeface="宋体" panose="02010600030101010101" pitchFamily="2" charset="-122"/>
                <a:cs typeface="Times New Roman" panose="02020603050405020304" pitchFamily="18" charset="0"/>
              </a:rPr>
              <a:t>C++</a:t>
            </a:r>
            <a:r>
              <a:rPr kumimoji="1" lang="zh-CN" altLang="en-US" sz="3200">
                <a:solidFill>
                  <a:srgbClr val="000000"/>
                </a:solidFill>
                <a:latin typeface="宋体" panose="02010600030101010101" pitchFamily="2" charset="-122"/>
                <a:cs typeface="Times New Roman" panose="02020603050405020304" pitchFamily="18" charset="0"/>
              </a:rPr>
              <a:t>语言与</a:t>
            </a:r>
            <a:r>
              <a:rPr kumimoji="1" lang="en-US" altLang="zh-CN" sz="3200">
                <a:solidFill>
                  <a:srgbClr val="000000"/>
                </a:solidFill>
                <a:latin typeface="宋体" panose="02010600030101010101" pitchFamily="2" charset="-122"/>
                <a:cs typeface="Times New Roman" panose="02020603050405020304" pitchFamily="18" charset="0"/>
              </a:rPr>
              <a:t>C</a:t>
            </a:r>
            <a:r>
              <a:rPr kumimoji="1" lang="zh-CN" altLang="en-US" sz="3200">
                <a:solidFill>
                  <a:srgbClr val="000000"/>
                </a:solidFill>
                <a:latin typeface="宋体" panose="02010600030101010101" pitchFamily="2" charset="-122"/>
                <a:cs typeface="Times New Roman" panose="02020603050405020304" pitchFamily="18" charset="0"/>
              </a:rPr>
              <a:t>语言兼容，</a:t>
            </a:r>
            <a:r>
              <a:rPr kumimoji="1" lang="en-US" altLang="zh-CN" sz="3200">
                <a:solidFill>
                  <a:srgbClr val="000000"/>
                </a:solidFill>
                <a:latin typeface="宋体" panose="02010600030101010101" pitchFamily="2" charset="-122"/>
                <a:cs typeface="Times New Roman" panose="02020603050405020304" pitchFamily="18" charset="0"/>
              </a:rPr>
              <a:t>C</a:t>
            </a:r>
            <a:r>
              <a:rPr kumimoji="1" lang="zh-CN" altLang="en-US" sz="3200">
                <a:solidFill>
                  <a:srgbClr val="000000"/>
                </a:solidFill>
                <a:latin typeface="宋体" panose="02010600030101010101" pitchFamily="2" charset="-122"/>
                <a:cs typeface="Times New Roman" panose="02020603050405020304" pitchFamily="18" charset="0"/>
              </a:rPr>
              <a:t>语言是</a:t>
            </a:r>
            <a:r>
              <a:rPr kumimoji="1" lang="en-US" altLang="zh-CN" sz="3200">
                <a:solidFill>
                  <a:srgbClr val="000000"/>
                </a:solidFill>
                <a:latin typeface="宋体" panose="02010600030101010101" pitchFamily="2" charset="-122"/>
                <a:cs typeface="Times New Roman" panose="02020603050405020304" pitchFamily="18" charset="0"/>
              </a:rPr>
              <a:t>C++</a:t>
            </a:r>
            <a:r>
              <a:rPr kumimoji="1" lang="zh-CN" altLang="en-US" sz="3200">
                <a:solidFill>
                  <a:srgbClr val="000000"/>
                </a:solidFill>
                <a:latin typeface="宋体" panose="02010600030101010101" pitchFamily="2" charset="-122"/>
                <a:cs typeface="Times New Roman" panose="02020603050405020304" pitchFamily="18" charset="0"/>
              </a:rPr>
              <a:t>语言的一个子集。</a:t>
            </a:r>
            <a:r>
              <a:rPr lang="en-US" altLang="zh-CN" sz="1600"/>
              <a:t>C++</a:t>
            </a:r>
            <a:r>
              <a:rPr lang="zh-CN" altLang="en-US" sz="1600"/>
              <a:t>是由</a:t>
            </a:r>
            <a:r>
              <a:rPr lang="en-US" altLang="zh-CN" sz="1600"/>
              <a:t>AT&amp;T Bell(</a:t>
            </a:r>
            <a:r>
              <a:rPr lang="zh-CN" altLang="en-US" sz="1600"/>
              <a:t>贝尔)实验室的</a:t>
            </a:r>
            <a:r>
              <a:rPr lang="en-US" altLang="zh-CN" sz="1600"/>
              <a:t>Bjarne Stroustrup</a:t>
            </a:r>
            <a:r>
              <a:rPr lang="zh-CN" altLang="en-US" sz="1600"/>
              <a:t>博士及其同事于20世纪80年代初在</a:t>
            </a:r>
            <a:r>
              <a:rPr lang="en-US" altLang="zh-CN" sz="1600"/>
              <a:t>C</a:t>
            </a:r>
            <a:r>
              <a:rPr lang="zh-CN" altLang="en-US" sz="1600"/>
              <a:t>语言的基础上开发成功的。</a:t>
            </a:r>
            <a:r>
              <a:rPr lang="en-US" altLang="zh-CN" sz="1600"/>
              <a:t>C++</a:t>
            </a:r>
            <a:r>
              <a:rPr lang="zh-CN" altLang="en-US" sz="1600"/>
              <a:t>保留了</a:t>
            </a:r>
            <a:r>
              <a:rPr lang="en-US" altLang="zh-CN" sz="1600"/>
              <a:t>C</a:t>
            </a:r>
            <a:r>
              <a:rPr lang="zh-CN" altLang="en-US" sz="1600"/>
              <a:t>语言原有的所有优点，增加了面向对象的机制。</a:t>
            </a:r>
            <a:endParaRPr kumimoji="1" lang="zh-CN" altLang="en-US" sz="1600">
              <a:solidFill>
                <a:srgbClr val="000000"/>
              </a:solidFill>
              <a:latin typeface="宋体" panose="02010600030101010101" pitchFamily="2" charset="-122"/>
              <a:cs typeface="Times New Roman" panose="02020603050405020304" pitchFamily="18" charset="0"/>
            </a:endParaRPr>
          </a:p>
          <a:p>
            <a:pPr eaLnBrk="1" fontAlgn="ctr" hangingPunct="1">
              <a:lnSpc>
                <a:spcPct val="150000"/>
              </a:lnSpc>
              <a:buFont typeface="Arial" panose="020B0604020202020204" pitchFamily="34" charset="0"/>
              <a:buChar char="•"/>
            </a:pPr>
            <a:r>
              <a:rPr kumimoji="1" lang="en-US" altLang="zh-CN" sz="3200">
                <a:solidFill>
                  <a:srgbClr val="000000"/>
                </a:solidFill>
                <a:latin typeface="宋体" panose="02010600030101010101" pitchFamily="2" charset="-122"/>
                <a:cs typeface="Times New Roman" panose="02020603050405020304" pitchFamily="18" charset="0"/>
              </a:rPr>
              <a:t>C++</a:t>
            </a:r>
            <a:r>
              <a:rPr kumimoji="1" lang="zh-CN" altLang="en-US" sz="3200">
                <a:solidFill>
                  <a:srgbClr val="000000"/>
                </a:solidFill>
                <a:latin typeface="宋体" panose="02010600030101010101" pitchFamily="2" charset="-122"/>
                <a:cs typeface="Times New Roman" panose="02020603050405020304" pitchFamily="18" charset="0"/>
              </a:rPr>
              <a:t>语言具有</a:t>
            </a:r>
            <a:r>
              <a:rPr kumimoji="1" lang="en-US" altLang="zh-CN" sz="3200">
                <a:solidFill>
                  <a:srgbClr val="000000"/>
                </a:solidFill>
                <a:latin typeface="宋体" panose="02010600030101010101" pitchFamily="2" charset="-122"/>
                <a:cs typeface="Times New Roman" panose="02020603050405020304" pitchFamily="18" charset="0"/>
              </a:rPr>
              <a:t>C</a:t>
            </a:r>
            <a:r>
              <a:rPr kumimoji="1" lang="zh-CN" altLang="en-US" sz="3200">
                <a:solidFill>
                  <a:srgbClr val="000000"/>
                </a:solidFill>
                <a:latin typeface="宋体" panose="02010600030101010101" pitchFamily="2" charset="-122"/>
                <a:cs typeface="Times New Roman" panose="02020603050405020304" pitchFamily="18" charset="0"/>
              </a:rPr>
              <a:t>语言的简练明了的风格，同时还保留某些</a:t>
            </a:r>
            <a:r>
              <a:rPr kumimoji="1" lang="en-US" altLang="zh-CN" sz="3200">
                <a:solidFill>
                  <a:srgbClr val="000000"/>
                </a:solidFill>
                <a:latin typeface="宋体" panose="02010600030101010101" pitchFamily="2" charset="-122"/>
                <a:cs typeface="Times New Roman" panose="02020603050405020304" pitchFamily="18" charset="0"/>
              </a:rPr>
              <a:t>C</a:t>
            </a:r>
            <a:r>
              <a:rPr kumimoji="1" lang="zh-CN" altLang="en-US" sz="3200">
                <a:solidFill>
                  <a:srgbClr val="000000"/>
                </a:solidFill>
                <a:latin typeface="宋体" panose="02010600030101010101" pitchFamily="2" charset="-122"/>
                <a:cs typeface="Times New Roman" panose="02020603050405020304" pitchFamily="18" charset="0"/>
              </a:rPr>
              <a:t>语言的面向过程的特性。</a:t>
            </a:r>
            <a:endParaRPr kumimoji="1" lang="en-US" altLang="zh-CN" sz="3200">
              <a:solidFill>
                <a:srgbClr val="000000"/>
              </a:solidFill>
              <a:latin typeface="宋体" panose="02010600030101010101" pitchFamily="2" charset="-122"/>
              <a:cs typeface="Times New Roman" panose="02020603050405020304" pitchFamily="18" charset="0"/>
            </a:endParaRPr>
          </a:p>
          <a:p>
            <a:pPr lvl="1" algn="just"/>
            <a:r>
              <a:rPr lang="en-US" altLang="zh-CN" sz="3200">
                <a:solidFill>
                  <a:srgbClr val="3232C8"/>
                </a:solidFill>
                <a:ea typeface="黑体" panose="02010609060101010101" pitchFamily="49" charset="-122"/>
              </a:rPr>
              <a:t>C++</a:t>
            </a:r>
            <a:r>
              <a:rPr lang="zh-CN" altLang="en-US" sz="3200">
                <a:solidFill>
                  <a:srgbClr val="3232C8"/>
                </a:solidFill>
                <a:ea typeface="黑体" panose="02010609060101010101" pitchFamily="49" charset="-122"/>
              </a:rPr>
              <a:t>程序从根本上说是由包括</a:t>
            </a:r>
            <a:r>
              <a:rPr lang="en-US" altLang="zh-CN" sz="3200">
                <a:solidFill>
                  <a:srgbClr val="3232C8"/>
                </a:solidFill>
                <a:ea typeface="黑体" panose="02010609060101010101" pitchFamily="49" charset="-122"/>
              </a:rPr>
              <a:t>main()</a:t>
            </a:r>
            <a:r>
              <a:rPr lang="zh-CN" altLang="en-US" sz="3200">
                <a:solidFill>
                  <a:srgbClr val="3232C8"/>
                </a:solidFill>
                <a:ea typeface="黑体" panose="02010609060101010101" pitchFamily="49" charset="-122"/>
              </a:rPr>
              <a:t>在内的一组函数组成，只不过放入类而已</a:t>
            </a:r>
            <a:r>
              <a:rPr lang="en-US" altLang="zh-CN" sz="3200">
                <a:solidFill>
                  <a:srgbClr val="3232C8"/>
                </a:solidFill>
                <a:ea typeface="黑体" panose="02010609060101010101" pitchFamily="49" charset="-122"/>
              </a:rPr>
              <a:t>;</a:t>
            </a:r>
            <a:endParaRPr lang="zh-CN" altLang="en-US" sz="3200">
              <a:solidFill>
                <a:srgbClr val="3232C8"/>
              </a:solidFill>
              <a:ea typeface="黑体" panose="02010609060101010101" pitchFamily="49" charset="-122"/>
            </a:endParaRPr>
          </a:p>
          <a:p>
            <a:pPr lvl="1" algn="just"/>
            <a:r>
              <a:rPr lang="zh-CN" altLang="en-US" sz="3200">
                <a:solidFill>
                  <a:srgbClr val="3232C8"/>
                </a:solidFill>
                <a:ea typeface="黑体" panose="02010609060101010101" pitchFamily="49" charset="-122"/>
              </a:rPr>
              <a:t>  Ｃ</a:t>
            </a:r>
            <a:r>
              <a:rPr lang="en-US" altLang="zh-CN" sz="3200">
                <a:solidFill>
                  <a:srgbClr val="3232C8"/>
                </a:solidFill>
                <a:ea typeface="黑体" panose="02010609060101010101" pitchFamily="49" charset="-122"/>
              </a:rPr>
              <a:t>++</a:t>
            </a:r>
            <a:r>
              <a:rPr lang="zh-CN" altLang="en-US" sz="3200">
                <a:solidFill>
                  <a:srgbClr val="3232C8"/>
                </a:solidFill>
                <a:ea typeface="黑体" panose="02010609060101010101" pitchFamily="49" charset="-122"/>
              </a:rPr>
              <a:t>文件分为类：＊</a:t>
            </a:r>
            <a:r>
              <a:rPr lang="en-US" altLang="zh-CN" sz="3200">
                <a:solidFill>
                  <a:srgbClr val="3232C8"/>
                </a:solidFill>
                <a:ea typeface="黑体" panose="02010609060101010101" pitchFamily="49" charset="-122"/>
              </a:rPr>
              <a:t>.h</a:t>
            </a:r>
            <a:r>
              <a:rPr lang="zh-CN" altLang="en-US" sz="3200">
                <a:solidFill>
                  <a:srgbClr val="3232C8"/>
                </a:solidFill>
                <a:ea typeface="黑体" panose="02010609060101010101" pitchFamily="49" charset="-122"/>
              </a:rPr>
              <a:t>和＊</a:t>
            </a:r>
            <a:r>
              <a:rPr lang="en-US" altLang="zh-CN" sz="3200">
                <a:solidFill>
                  <a:srgbClr val="3232C8"/>
                </a:solidFill>
                <a:ea typeface="黑体" panose="02010609060101010101" pitchFamily="49" charset="-122"/>
              </a:rPr>
              <a:t>.cpp</a:t>
            </a:r>
            <a:r>
              <a:rPr lang="zh-CN" altLang="en-US" sz="3200">
                <a:solidFill>
                  <a:srgbClr val="3232C8"/>
                </a:solidFill>
                <a:ea typeface="黑体" panose="02010609060101010101" pitchFamily="49" charset="-122"/>
              </a:rPr>
              <a:t>文件</a:t>
            </a:r>
            <a:endParaRPr lang="zh-CN" altLang="en-US" b="1"/>
          </a:p>
        </p:txBody>
      </p:sp>
      <p:sp>
        <p:nvSpPr>
          <p:cNvPr id="22531" name="Rectangle 3"/>
          <p:cNvSpPr>
            <a:spLocks noChangeArrowheads="1"/>
          </p:cNvSpPr>
          <p:nvPr/>
        </p:nvSpPr>
        <p:spPr bwMode="auto">
          <a:xfrm>
            <a:off x="900113" y="190500"/>
            <a:ext cx="63325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4000" b="1">
                <a:solidFill>
                  <a:srgbClr val="990099"/>
                </a:solidFill>
                <a:ea typeface="隶书" panose="02010509060101010101" pitchFamily="49" charset="-122"/>
                <a:cs typeface="Tahoma" panose="020B0604030504040204" pitchFamily="34" charset="0"/>
              </a:rPr>
              <a:t>1.2.2 C++</a:t>
            </a:r>
            <a:r>
              <a:rPr kumimoji="1" lang="zh-CN" altLang="en-US" sz="4000" b="1">
                <a:solidFill>
                  <a:srgbClr val="990099"/>
                </a:solidFill>
                <a:ea typeface="隶书" panose="02010509060101010101" pitchFamily="49" charset="-122"/>
                <a:cs typeface="Tahoma" panose="020B0604030504040204" pitchFamily="34" charset="0"/>
              </a:rPr>
              <a:t>语言继承了</a:t>
            </a:r>
            <a:r>
              <a:rPr kumimoji="1" lang="en-US" altLang="zh-CN" sz="4000" b="1">
                <a:solidFill>
                  <a:srgbClr val="990099"/>
                </a:solidFill>
                <a:ea typeface="隶书" panose="02010509060101010101" pitchFamily="49" charset="-122"/>
                <a:cs typeface="Tahoma" panose="020B0604030504040204" pitchFamily="34" charset="0"/>
              </a:rPr>
              <a:t>C</a:t>
            </a:r>
            <a:r>
              <a:rPr kumimoji="1" lang="zh-CN" altLang="en-US" sz="4000" b="1">
                <a:solidFill>
                  <a:srgbClr val="990099"/>
                </a:solidFill>
                <a:ea typeface="隶书" panose="02010509060101010101" pitchFamily="49" charset="-122"/>
                <a:cs typeface="Tahoma" panose="020B0604030504040204" pitchFamily="34" charset="0"/>
              </a:rPr>
              <a:t>语言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灯片编号占位符 3"/>
          <p:cNvSpPr>
            <a:spLocks noGrp="1"/>
          </p:cNvSpPr>
          <p:nvPr>
            <p:ph type="sldNum" sz="quarter" idx="4294967295"/>
          </p:nvPr>
        </p:nvSpPr>
        <p:spPr bwMode="auto">
          <a:xfrm>
            <a:off x="0" y="6502400"/>
            <a:ext cx="1006475" cy="320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0EC3A0A5-8067-4426-97F1-393710D0C4EB}" type="slidenum">
              <a:rPr lang="en-US" altLang="zh-CN"/>
              <a:pPr eaLnBrk="1" hangingPunct="1"/>
              <a:t>2</a:t>
            </a:fld>
            <a:endParaRPr lang="en-US" altLang="zh-CN"/>
          </a:p>
        </p:txBody>
      </p:sp>
      <p:sp>
        <p:nvSpPr>
          <p:cNvPr id="3075" name="Rectangle 2"/>
          <p:cNvSpPr>
            <a:spLocks noChangeArrowheads="1"/>
          </p:cNvSpPr>
          <p:nvPr/>
        </p:nvSpPr>
        <p:spPr bwMode="auto">
          <a:xfrm>
            <a:off x="19050" y="201613"/>
            <a:ext cx="8424863"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3200" b="1">
                <a:latin typeface="Arial" panose="020B0604020202020204" pitchFamily="34" charset="0"/>
                <a:ea typeface="黑体" panose="02010609060101010101" pitchFamily="49" charset="-122"/>
                <a:cs typeface="Arial" panose="020B0604020202020204" pitchFamily="34" charset="0"/>
              </a:rPr>
              <a:t>课程实施方式</a:t>
            </a:r>
          </a:p>
        </p:txBody>
      </p:sp>
      <p:sp>
        <p:nvSpPr>
          <p:cNvPr id="3076" name="Rectangle 3"/>
          <p:cNvSpPr>
            <a:spLocks noChangeArrowheads="1"/>
          </p:cNvSpPr>
          <p:nvPr/>
        </p:nvSpPr>
        <p:spPr bwMode="auto">
          <a:xfrm>
            <a:off x="755650" y="1268413"/>
            <a:ext cx="7348538"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defRPr sz="2400">
                <a:solidFill>
                  <a:schemeClr val="tx1"/>
                </a:solidFill>
                <a:latin typeface="Times New Roman" panose="02020603050405020304" pitchFamily="18" charset="0"/>
                <a:ea typeface="宋体" panose="02010600030101010101" pitchFamily="2" charset="-122"/>
              </a:defRPr>
            </a:lvl1pPr>
            <a:lvl2pPr marL="750888"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accent2"/>
              </a:buClr>
              <a:buFont typeface="Wingdings" panose="05000000000000000000" pitchFamily="2" charset="2"/>
              <a:buChar char="§"/>
            </a:pPr>
            <a:endParaRPr lang="zh-CN" altLang="en-US" b="1" dirty="0">
              <a:solidFill>
                <a:srgbClr val="003366"/>
              </a:solidFill>
              <a:latin typeface="楷体_GB2312"/>
              <a:ea typeface="楷体_GB2312"/>
              <a:cs typeface="Arial" panose="020B0604020202020204" pitchFamily="34" charset="0"/>
            </a:endParaRPr>
          </a:p>
        </p:txBody>
      </p:sp>
      <p:sp>
        <p:nvSpPr>
          <p:cNvPr id="3077" name="Rectangle 4"/>
          <p:cNvSpPr>
            <a:spLocks noChangeArrowheads="1"/>
          </p:cNvSpPr>
          <p:nvPr/>
        </p:nvSpPr>
        <p:spPr bwMode="auto">
          <a:xfrm>
            <a:off x="827088" y="1268413"/>
            <a:ext cx="7921625"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defRPr sz="2400">
                <a:solidFill>
                  <a:schemeClr val="tx1"/>
                </a:solidFill>
                <a:latin typeface="Times New Roman" charset="0"/>
                <a:ea typeface="宋体" pitchFamily="2" charset="-122"/>
              </a:defRPr>
            </a:lvl1pPr>
            <a:lvl2pPr marL="750888" indent="-285750" eaLnBrk="0" hangingPunct="0">
              <a:defRPr sz="2400">
                <a:solidFill>
                  <a:schemeClr val="tx1"/>
                </a:solidFill>
                <a:latin typeface="Times New Roman" charset="0"/>
                <a:ea typeface="宋体" pitchFamily="2" charset="-122"/>
              </a:defRPr>
            </a:lvl2pPr>
            <a:lvl3pPr marL="1143000" indent="-228600" eaLnBrk="0" hangingPunct="0">
              <a:defRPr sz="2400">
                <a:solidFill>
                  <a:schemeClr val="tx1"/>
                </a:solidFill>
                <a:latin typeface="Times New Roman" charset="0"/>
                <a:ea typeface="宋体" pitchFamily="2" charset="-122"/>
              </a:defRPr>
            </a:lvl3pPr>
            <a:lvl4pPr marL="1600200" indent="-228600" eaLnBrk="0" hangingPunct="0">
              <a:defRPr sz="2400">
                <a:solidFill>
                  <a:schemeClr val="tx1"/>
                </a:solidFill>
                <a:latin typeface="Times New Roman" charset="0"/>
                <a:ea typeface="宋体" pitchFamily="2" charset="-122"/>
              </a:defRPr>
            </a:lvl4pPr>
            <a:lvl5pPr marL="2057400" indent="-228600" eaLnBrk="0" hangingPunct="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1" hangingPunct="1">
              <a:lnSpc>
                <a:spcPct val="90000"/>
              </a:lnSpc>
              <a:buClr>
                <a:schemeClr val="accent2"/>
              </a:buClr>
              <a:buFont typeface="Wingdings" pitchFamily="2" charset="2"/>
              <a:buChar char="§"/>
              <a:defRPr/>
            </a:pPr>
            <a:r>
              <a:rPr lang="zh-CN" altLang="en-US" sz="3200" b="1" dirty="0" smtClean="0">
                <a:latin typeface="楷体_GB2312" pitchFamily="49" charset="-122"/>
                <a:ea typeface="楷体_GB2312" pitchFamily="49" charset="-122"/>
                <a:cs typeface="Arial" charset="0"/>
              </a:rPr>
              <a:t>成绩评定</a:t>
            </a:r>
            <a:r>
              <a:rPr lang="zh-CN" altLang="en-US" b="1" dirty="0" smtClean="0">
                <a:latin typeface="Arial" charset="0"/>
                <a:ea typeface="楷体_GB2312" pitchFamily="49" charset="-122"/>
                <a:cs typeface="Arial" charset="0"/>
              </a:rPr>
              <a:t>：</a:t>
            </a:r>
            <a:endParaRPr lang="en-US" altLang="zh-CN" b="1" dirty="0" smtClean="0">
              <a:latin typeface="Arial" charset="0"/>
              <a:ea typeface="楷体_GB2312" pitchFamily="49" charset="-122"/>
              <a:cs typeface="Arial" charset="0"/>
            </a:endParaRPr>
          </a:p>
          <a:p>
            <a:pPr eaLnBrk="1" hangingPunct="1">
              <a:lnSpc>
                <a:spcPct val="90000"/>
              </a:lnSpc>
              <a:buClr>
                <a:schemeClr val="accent2"/>
              </a:buClr>
              <a:buFont typeface="Wingdings" pitchFamily="2" charset="2"/>
              <a:buChar char="§"/>
              <a:defRPr/>
            </a:pPr>
            <a:endParaRPr lang="zh-CN" altLang="en-US" b="1" dirty="0" smtClean="0">
              <a:latin typeface="Arial" charset="0"/>
              <a:ea typeface="楷体_GB2312" pitchFamily="49" charset="-122"/>
              <a:cs typeface="Arial" charset="0"/>
            </a:endParaRPr>
          </a:p>
          <a:p>
            <a:r>
              <a:rPr lang="en-US" altLang="zh-CN" dirty="0" smtClean="0"/>
              <a:t>	</a:t>
            </a:r>
            <a:r>
              <a:rPr lang="zh-CN" altLang="en-US" dirty="0" smtClean="0"/>
              <a:t>出勤</a:t>
            </a:r>
            <a:r>
              <a:rPr lang="zh-CN" altLang="en-US" dirty="0"/>
              <a:t>：</a:t>
            </a:r>
            <a:r>
              <a:rPr lang="en-US" altLang="zh-CN" dirty="0"/>
              <a:t>5%</a:t>
            </a:r>
          </a:p>
          <a:p>
            <a:r>
              <a:rPr lang="en-US" altLang="zh-CN" dirty="0" smtClean="0"/>
              <a:t>	</a:t>
            </a:r>
            <a:r>
              <a:rPr lang="zh-CN" altLang="en-US" dirty="0" smtClean="0"/>
              <a:t>实验：</a:t>
            </a:r>
            <a:r>
              <a:rPr lang="en-US" altLang="zh-CN" dirty="0" smtClean="0"/>
              <a:t>40</a:t>
            </a:r>
            <a:r>
              <a:rPr lang="en-US" altLang="zh-CN" dirty="0"/>
              <a:t>%</a:t>
            </a:r>
          </a:p>
          <a:p>
            <a:r>
              <a:rPr lang="en-US" altLang="zh-CN" dirty="0" smtClean="0"/>
              <a:t>	</a:t>
            </a:r>
            <a:r>
              <a:rPr lang="zh-CN" altLang="en-US" dirty="0" smtClean="0"/>
              <a:t>期末</a:t>
            </a:r>
            <a:r>
              <a:rPr lang="zh-CN" altLang="en-US" dirty="0"/>
              <a:t>：</a:t>
            </a:r>
            <a:r>
              <a:rPr lang="en-US" altLang="zh-CN" dirty="0"/>
              <a:t>55</a:t>
            </a:r>
            <a:r>
              <a:rPr lang="en-US" altLang="zh-CN" dirty="0" smtClean="0"/>
              <a:t>%</a:t>
            </a:r>
          </a:p>
          <a:p>
            <a:endParaRPr lang="en-US" altLang="zh-CN" dirty="0"/>
          </a:p>
          <a:p>
            <a:pPr eaLnBrk="1" hangingPunct="1"/>
            <a:r>
              <a:rPr lang="zh-CN" altLang="en-US" dirty="0"/>
              <a:t>教师：</a:t>
            </a:r>
            <a:endParaRPr lang="en-US" altLang="zh-CN" dirty="0"/>
          </a:p>
          <a:p>
            <a:pPr lvl="1" eaLnBrk="1" hangingPunct="1"/>
            <a:r>
              <a:rPr lang="zh-CN" altLang="en-US" dirty="0"/>
              <a:t>陈辰</a:t>
            </a:r>
          </a:p>
          <a:p>
            <a:pPr lvl="2" eaLnBrk="1" hangingPunct="1"/>
            <a:r>
              <a:rPr lang="en-US" altLang="zh-CN" sz="2200" dirty="0"/>
              <a:t>e-mail</a:t>
            </a:r>
            <a:r>
              <a:rPr lang="zh-CN" altLang="en-US" sz="2200" dirty="0"/>
              <a:t>：</a:t>
            </a:r>
            <a:r>
              <a:rPr lang="en-US" altLang="zh-CN" sz="2200" dirty="0"/>
              <a:t>chenc@fudan.edu.cn</a:t>
            </a:r>
          </a:p>
          <a:p>
            <a:pPr lvl="2" eaLnBrk="1" hangingPunct="1"/>
            <a:r>
              <a:rPr lang="zh-CN" altLang="en-US" sz="2200" dirty="0"/>
              <a:t>电话：</a:t>
            </a:r>
            <a:r>
              <a:rPr lang="en-US" altLang="zh-CN" sz="2200" dirty="0"/>
              <a:t>13817798720</a:t>
            </a:r>
          </a:p>
          <a:p>
            <a:pPr eaLnBrk="1" hangingPunct="1"/>
            <a:r>
              <a:rPr lang="en-US" altLang="zh-CN" dirty="0" smtClean="0"/>
              <a:t>TA</a:t>
            </a:r>
            <a:endParaRPr lang="en-US" altLang="zh-CN" dirty="0"/>
          </a:p>
          <a:p>
            <a:pPr lvl="1" eaLnBrk="1" hangingPunct="1"/>
            <a:r>
              <a:rPr lang="zh-CN" altLang="en-US" dirty="0"/>
              <a:t>钱宜嘉，邢惠锋</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31825" y="1395413"/>
            <a:ext cx="8147050" cy="442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10000"/>
              </a:lnSpc>
            </a:pPr>
            <a:r>
              <a:rPr kumimoji="1" lang="en-US" altLang="en-US" sz="3200" dirty="0">
                <a:solidFill>
                  <a:srgbClr val="000000"/>
                </a:solidFill>
                <a:latin typeface="宋体" panose="02010600030101010101" pitchFamily="2" charset="-122"/>
                <a:cs typeface="Times New Roman" panose="02020603050405020304" pitchFamily="18" charset="0"/>
              </a:rPr>
              <a:t>①</a:t>
            </a:r>
            <a:r>
              <a:rPr kumimoji="1" lang="en-US" altLang="zh-CN" sz="3200" dirty="0">
                <a:solidFill>
                  <a:srgbClr val="000000"/>
                </a:solidFill>
                <a:latin typeface="宋体" panose="02010600030101010101" pitchFamily="2" charset="-122"/>
                <a:cs typeface="Times New Roman" panose="02020603050405020304" pitchFamily="18" charset="0"/>
              </a:rPr>
              <a:t> C++</a:t>
            </a:r>
            <a:r>
              <a:rPr kumimoji="1" lang="zh-CN" altLang="en-US" sz="3200" dirty="0">
                <a:solidFill>
                  <a:srgbClr val="000000"/>
                </a:solidFill>
                <a:latin typeface="宋体" panose="02010600030101010101" pitchFamily="2" charset="-122"/>
                <a:cs typeface="Times New Roman" panose="02020603050405020304" pitchFamily="18" charset="0"/>
              </a:rPr>
              <a:t>语言中规定函数定义时必须指出类型</a:t>
            </a:r>
            <a:r>
              <a:rPr kumimoji="1" lang="en-US" altLang="zh-CN" sz="3200" dirty="0">
                <a:solidFill>
                  <a:srgbClr val="000000"/>
                </a:solidFill>
                <a:latin typeface="宋体" panose="02010600030101010101" pitchFamily="2" charset="-122"/>
                <a:cs typeface="Times New Roman" panose="02020603050405020304" pitchFamily="18" charset="0"/>
              </a:rPr>
              <a:t>;</a:t>
            </a:r>
            <a:endParaRPr kumimoji="1" lang="zh-CN" altLang="en-US" sz="3200" dirty="0">
              <a:solidFill>
                <a:srgbClr val="000000"/>
              </a:solidFill>
              <a:latin typeface="宋体" panose="02010600030101010101" pitchFamily="2" charset="-122"/>
              <a:cs typeface="Times New Roman" panose="02020603050405020304" pitchFamily="18" charset="0"/>
            </a:endParaRPr>
          </a:p>
          <a:p>
            <a:pPr eaLnBrk="1" fontAlgn="ctr" hangingPunct="1">
              <a:lnSpc>
                <a:spcPct val="110000"/>
              </a:lnSpc>
            </a:pPr>
            <a:r>
              <a:rPr kumimoji="1" lang="en-US" altLang="en-US" sz="3200" dirty="0">
                <a:solidFill>
                  <a:srgbClr val="000000"/>
                </a:solidFill>
                <a:latin typeface="宋体" panose="02010600030101010101" pitchFamily="2" charset="-122"/>
                <a:cs typeface="Times New Roman" panose="02020603050405020304" pitchFamily="18" charset="0"/>
              </a:rPr>
              <a:t>②</a:t>
            </a:r>
            <a:r>
              <a:rPr kumimoji="1" lang="zh-CN" altLang="en-US" sz="3200" dirty="0">
                <a:solidFill>
                  <a:srgbClr val="000000"/>
                </a:solidFill>
                <a:latin typeface="宋体" panose="02010600030101010101" pitchFamily="2" charset="-122"/>
                <a:cs typeface="Times New Roman" panose="02020603050405020304" pitchFamily="18" charset="0"/>
              </a:rPr>
              <a:t> </a:t>
            </a:r>
            <a:r>
              <a:rPr kumimoji="1" lang="en-US" altLang="zh-CN" sz="3200" dirty="0">
                <a:solidFill>
                  <a:srgbClr val="000000"/>
                </a:solidFill>
                <a:latin typeface="宋体" panose="02010600030101010101" pitchFamily="2" charset="-122"/>
                <a:cs typeface="Times New Roman" panose="02020603050405020304" pitchFamily="18" charset="0"/>
              </a:rPr>
              <a:t>C++</a:t>
            </a:r>
            <a:r>
              <a:rPr kumimoji="1" lang="zh-CN" altLang="en-US" sz="3200" dirty="0">
                <a:solidFill>
                  <a:srgbClr val="000000"/>
                </a:solidFill>
                <a:latin typeface="宋体" panose="02010600030101010101" pitchFamily="2" charset="-122"/>
                <a:cs typeface="Times New Roman" panose="02020603050405020304" pitchFamily="18" charset="0"/>
              </a:rPr>
              <a:t>语言规定函数说明必须使用原型说明，不得用简单说明</a:t>
            </a:r>
            <a:r>
              <a:rPr kumimoji="1" lang="en-US" altLang="zh-CN" sz="3200" dirty="0">
                <a:solidFill>
                  <a:srgbClr val="000000"/>
                </a:solidFill>
                <a:latin typeface="宋体" panose="02010600030101010101" pitchFamily="2" charset="-122"/>
                <a:cs typeface="Times New Roman" panose="02020603050405020304" pitchFamily="18" charset="0"/>
              </a:rPr>
              <a:t>;</a:t>
            </a:r>
            <a:endParaRPr kumimoji="1" lang="zh-CN" altLang="en-US" sz="3200" dirty="0">
              <a:solidFill>
                <a:srgbClr val="000000"/>
              </a:solidFill>
              <a:latin typeface="宋体" panose="02010600030101010101" pitchFamily="2" charset="-122"/>
              <a:cs typeface="Times New Roman" panose="02020603050405020304" pitchFamily="18" charset="0"/>
            </a:endParaRPr>
          </a:p>
          <a:p>
            <a:pPr eaLnBrk="1" fontAlgn="ctr" hangingPunct="1">
              <a:lnSpc>
                <a:spcPct val="110000"/>
              </a:lnSpc>
            </a:pPr>
            <a:r>
              <a:rPr kumimoji="1" lang="zh-CN" altLang="en-US" sz="3200" dirty="0">
                <a:solidFill>
                  <a:srgbClr val="000000"/>
                </a:solidFill>
                <a:latin typeface="宋体" panose="02010600030101010101" pitchFamily="2" charset="-122"/>
                <a:cs typeface="Times New Roman" panose="02020603050405020304" pitchFamily="18" charset="0"/>
              </a:rPr>
              <a:t>③ </a:t>
            </a:r>
            <a:r>
              <a:rPr kumimoji="1" lang="en-US" altLang="zh-CN" sz="3200" dirty="0">
                <a:solidFill>
                  <a:srgbClr val="000000"/>
                </a:solidFill>
                <a:latin typeface="宋体" panose="02010600030101010101" pitchFamily="2" charset="-122"/>
                <a:cs typeface="Times New Roman" panose="02020603050405020304" pitchFamily="18" charset="0"/>
              </a:rPr>
              <a:t>C++</a:t>
            </a:r>
            <a:r>
              <a:rPr kumimoji="1" lang="zh-CN" altLang="en-US" sz="3200" dirty="0">
                <a:solidFill>
                  <a:srgbClr val="000000"/>
                </a:solidFill>
                <a:latin typeface="宋体" panose="02010600030101010101" pitchFamily="2" charset="-122"/>
                <a:cs typeface="Times New Roman" panose="02020603050405020304" pitchFamily="18" charset="0"/>
              </a:rPr>
              <a:t>语言规定凡是从高类型向低类型转换时都需加强制转换</a:t>
            </a:r>
            <a:r>
              <a:rPr kumimoji="1" lang="en-US" altLang="zh-CN" sz="3200" dirty="0">
                <a:solidFill>
                  <a:srgbClr val="000000"/>
                </a:solidFill>
                <a:latin typeface="宋体" panose="02010600030101010101" pitchFamily="2" charset="-122"/>
                <a:cs typeface="Times New Roman" panose="02020603050405020304" pitchFamily="18" charset="0"/>
              </a:rPr>
              <a:t>;</a:t>
            </a:r>
            <a:endParaRPr kumimoji="1" lang="zh-CN" altLang="en-US" sz="3200" dirty="0">
              <a:solidFill>
                <a:srgbClr val="000000"/>
              </a:solidFill>
              <a:latin typeface="宋体" panose="02010600030101010101" pitchFamily="2" charset="-122"/>
              <a:cs typeface="Times New Roman" panose="02020603050405020304" pitchFamily="18" charset="0"/>
            </a:endParaRPr>
          </a:p>
          <a:p>
            <a:pPr eaLnBrk="1" fontAlgn="ctr" hangingPunct="1">
              <a:lnSpc>
                <a:spcPct val="110000"/>
              </a:lnSpc>
            </a:pPr>
            <a:r>
              <a:rPr kumimoji="1" lang="zh-CN" altLang="en-US" sz="3200" dirty="0">
                <a:solidFill>
                  <a:srgbClr val="000000"/>
                </a:solidFill>
                <a:latin typeface="宋体" panose="02010600030101010101" pitchFamily="2" charset="-122"/>
                <a:cs typeface="Times New Roman" panose="02020603050405020304" pitchFamily="18" charset="0"/>
              </a:rPr>
              <a:t>④ </a:t>
            </a:r>
            <a:r>
              <a:rPr kumimoji="1" lang="en-US" altLang="zh-CN" sz="3200" dirty="0">
                <a:solidFill>
                  <a:srgbClr val="000000"/>
                </a:solidFill>
                <a:latin typeface="宋体" panose="02010600030101010101" pitchFamily="2" charset="-122"/>
                <a:cs typeface="Times New Roman" panose="02020603050405020304" pitchFamily="18" charset="0"/>
              </a:rPr>
              <a:t>C++</a:t>
            </a:r>
            <a:r>
              <a:rPr kumimoji="1" lang="zh-CN" altLang="en-US" sz="3200" dirty="0">
                <a:solidFill>
                  <a:srgbClr val="000000"/>
                </a:solidFill>
                <a:latin typeface="宋体" panose="02010600030101010101" pitchFamily="2" charset="-122"/>
                <a:cs typeface="Times New Roman" panose="02020603050405020304" pitchFamily="18" charset="0"/>
              </a:rPr>
              <a:t>语言中符号常量建议使用</a:t>
            </a:r>
            <a:r>
              <a:rPr kumimoji="1" lang="en-US" altLang="zh-CN" sz="3200" dirty="0" err="1">
                <a:solidFill>
                  <a:srgbClr val="000000"/>
                </a:solidFill>
                <a:latin typeface="宋体" panose="02010600030101010101" pitchFamily="2" charset="-122"/>
                <a:cs typeface="Times New Roman" panose="02020603050405020304" pitchFamily="18" charset="0"/>
              </a:rPr>
              <a:t>const</a:t>
            </a:r>
            <a:r>
              <a:rPr kumimoji="1" lang="zh-CN" altLang="en-US" sz="3200" dirty="0">
                <a:solidFill>
                  <a:srgbClr val="000000"/>
                </a:solidFill>
                <a:latin typeface="宋体" panose="02010600030101010101" pitchFamily="2" charset="-122"/>
                <a:cs typeface="Times New Roman" panose="02020603050405020304" pitchFamily="18" charset="0"/>
              </a:rPr>
              <a:t>关键字来定义</a:t>
            </a:r>
            <a:r>
              <a:rPr kumimoji="1" lang="en-US" altLang="zh-CN" sz="3200" dirty="0">
                <a:solidFill>
                  <a:srgbClr val="000000"/>
                </a:solidFill>
                <a:latin typeface="宋体" panose="02010600030101010101" pitchFamily="2" charset="-122"/>
                <a:cs typeface="Times New Roman" panose="02020603050405020304" pitchFamily="18" charset="0"/>
              </a:rPr>
              <a:t>;</a:t>
            </a:r>
            <a:endParaRPr kumimoji="1" lang="zh-CN" altLang="en-US" sz="3200" dirty="0">
              <a:solidFill>
                <a:srgbClr val="000000"/>
              </a:solidFill>
              <a:latin typeface="宋体" panose="02010600030101010101" pitchFamily="2" charset="-122"/>
              <a:cs typeface="Times New Roman" panose="02020603050405020304" pitchFamily="18" charset="0"/>
            </a:endParaRPr>
          </a:p>
          <a:p>
            <a:pPr eaLnBrk="1" fontAlgn="ctr" hangingPunct="1">
              <a:lnSpc>
                <a:spcPct val="110000"/>
              </a:lnSpc>
            </a:pPr>
            <a:r>
              <a:rPr kumimoji="1" lang="zh-CN" altLang="en-US" sz="3200" dirty="0">
                <a:solidFill>
                  <a:srgbClr val="000000"/>
                </a:solidFill>
                <a:latin typeface="宋体" panose="02010600030101010101" pitchFamily="2" charset="-122"/>
                <a:cs typeface="Times New Roman" panose="02020603050405020304" pitchFamily="18" charset="0"/>
              </a:rPr>
              <a:t>⑤ </a:t>
            </a:r>
            <a:r>
              <a:rPr kumimoji="1" lang="en-US" altLang="zh-CN" sz="3200" dirty="0">
                <a:solidFill>
                  <a:srgbClr val="000000"/>
                </a:solidFill>
                <a:latin typeface="宋体" panose="02010600030101010101" pitchFamily="2" charset="-122"/>
                <a:cs typeface="Times New Roman" panose="02020603050405020304" pitchFamily="18" charset="0"/>
              </a:rPr>
              <a:t>C++</a:t>
            </a:r>
            <a:r>
              <a:rPr kumimoji="1" lang="zh-CN" altLang="en-US" sz="3200" dirty="0">
                <a:solidFill>
                  <a:srgbClr val="000000"/>
                </a:solidFill>
                <a:latin typeface="宋体" panose="02010600030101010101" pitchFamily="2" charset="-122"/>
                <a:cs typeface="Times New Roman" panose="02020603050405020304" pitchFamily="18" charset="0"/>
              </a:rPr>
              <a:t>语言中引进了内联函数</a:t>
            </a:r>
            <a:r>
              <a:rPr kumimoji="1" lang="en-US" altLang="zh-CN" sz="3200" dirty="0">
                <a:solidFill>
                  <a:srgbClr val="000000"/>
                </a:solidFill>
                <a:latin typeface="宋体" panose="02010600030101010101" pitchFamily="2" charset="-122"/>
                <a:cs typeface="Times New Roman" panose="02020603050405020304" pitchFamily="18" charset="0"/>
              </a:rPr>
              <a:t>;</a:t>
            </a:r>
            <a:endParaRPr kumimoji="1" lang="zh-CN" altLang="en-US" sz="3200" dirty="0">
              <a:solidFill>
                <a:srgbClr val="000000"/>
              </a:solidFill>
              <a:latin typeface="宋体" panose="02010600030101010101" pitchFamily="2" charset="-122"/>
              <a:cs typeface="Times New Roman" panose="02020603050405020304" pitchFamily="18" charset="0"/>
            </a:endParaRPr>
          </a:p>
        </p:txBody>
      </p:sp>
      <p:sp>
        <p:nvSpPr>
          <p:cNvPr id="23555" name="Rectangle 3"/>
          <p:cNvSpPr>
            <a:spLocks noChangeArrowheads="1"/>
          </p:cNvSpPr>
          <p:nvPr/>
        </p:nvSpPr>
        <p:spPr bwMode="auto">
          <a:xfrm>
            <a:off x="546100" y="504825"/>
            <a:ext cx="83708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4000" b="1">
                <a:solidFill>
                  <a:srgbClr val="990099"/>
                </a:solidFill>
                <a:ea typeface="隶书" panose="02010509060101010101" pitchFamily="49" charset="-122"/>
                <a:cs typeface="Tahoma" panose="020B0604030504040204" pitchFamily="34" charset="0"/>
              </a:rPr>
              <a:t>1.2.3 C++</a:t>
            </a:r>
            <a:r>
              <a:rPr kumimoji="1" lang="zh-CN" altLang="en-US" sz="4000" b="1">
                <a:solidFill>
                  <a:srgbClr val="990099"/>
                </a:solidFill>
                <a:ea typeface="隶书" panose="02010509060101010101" pitchFamily="49" charset="-122"/>
                <a:cs typeface="Tahoma" panose="020B0604030504040204" pitchFamily="34" charset="0"/>
              </a:rPr>
              <a:t>语言对</a:t>
            </a:r>
            <a:r>
              <a:rPr kumimoji="1" lang="en-US" altLang="zh-CN" sz="4000" b="1">
                <a:solidFill>
                  <a:srgbClr val="990099"/>
                </a:solidFill>
                <a:ea typeface="隶书" panose="02010509060101010101" pitchFamily="49" charset="-122"/>
                <a:cs typeface="Tahoma" panose="020B0604030504040204" pitchFamily="34" charset="0"/>
              </a:rPr>
              <a:t>C</a:t>
            </a:r>
            <a:r>
              <a:rPr kumimoji="1" lang="zh-CN" altLang="en-US" sz="4000" b="1">
                <a:solidFill>
                  <a:srgbClr val="990099"/>
                </a:solidFill>
                <a:ea typeface="隶书" panose="02010509060101010101" pitchFamily="49" charset="-122"/>
                <a:cs typeface="Tahoma" panose="020B0604030504040204" pitchFamily="34" charset="0"/>
              </a:rPr>
              <a:t>语言进行了改进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593725" y="709613"/>
            <a:ext cx="804545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20000"/>
              </a:lnSpc>
            </a:pPr>
            <a:r>
              <a:rPr kumimoji="1" lang="en-US" altLang="zh-CN" sz="3200">
                <a:solidFill>
                  <a:srgbClr val="000000"/>
                </a:solidFill>
                <a:latin typeface="宋体" panose="02010600030101010101" pitchFamily="2" charset="-122"/>
                <a:cs typeface="Times New Roman" panose="02020603050405020304" pitchFamily="18" charset="0"/>
              </a:rPr>
              <a:t>⑥ C++</a:t>
            </a:r>
            <a:r>
              <a:rPr kumimoji="1" lang="zh-CN" altLang="en-US" sz="3200">
                <a:solidFill>
                  <a:srgbClr val="000000"/>
                </a:solidFill>
                <a:latin typeface="宋体" panose="02010600030101010101" pitchFamily="2" charset="-122"/>
                <a:cs typeface="Times New Roman" panose="02020603050405020304" pitchFamily="18" charset="0"/>
              </a:rPr>
              <a:t>语言允许设置函数参数的默认值</a:t>
            </a:r>
            <a:r>
              <a:rPr kumimoji="1" lang="en-US" altLang="zh-CN" sz="3200">
                <a:solidFill>
                  <a:srgbClr val="000000"/>
                </a:solidFill>
                <a:latin typeface="宋体" panose="02010600030101010101" pitchFamily="2" charset="-122"/>
                <a:cs typeface="Times New Roman" panose="02020603050405020304" pitchFamily="18" charset="0"/>
              </a:rPr>
              <a:t>;</a:t>
            </a:r>
            <a:endParaRPr kumimoji="1" lang="zh-CN" altLang="en-US" sz="3200">
              <a:solidFill>
                <a:srgbClr val="000000"/>
              </a:solidFill>
              <a:latin typeface="宋体" panose="02010600030101010101" pitchFamily="2" charset="-122"/>
              <a:cs typeface="Times New Roman" panose="02020603050405020304" pitchFamily="18" charset="0"/>
            </a:endParaRPr>
          </a:p>
          <a:p>
            <a:pPr eaLnBrk="1" fontAlgn="ctr" hangingPunct="1">
              <a:lnSpc>
                <a:spcPct val="120000"/>
              </a:lnSpc>
            </a:pPr>
            <a:r>
              <a:rPr kumimoji="1" lang="zh-CN" altLang="en-US" sz="3200">
                <a:solidFill>
                  <a:srgbClr val="000000"/>
                </a:solidFill>
                <a:latin typeface="宋体" panose="02010600030101010101" pitchFamily="2" charset="-122"/>
                <a:cs typeface="Times New Roman" panose="02020603050405020304" pitchFamily="18" charset="0"/>
              </a:rPr>
              <a:t>⑦ </a:t>
            </a:r>
            <a:r>
              <a:rPr kumimoji="1" lang="en-US" altLang="zh-CN" sz="3200">
                <a:solidFill>
                  <a:srgbClr val="000000"/>
                </a:solidFill>
                <a:latin typeface="宋体" panose="02010600030101010101" pitchFamily="2" charset="-122"/>
                <a:cs typeface="Times New Roman" panose="02020603050405020304" pitchFamily="18" charset="0"/>
              </a:rPr>
              <a:t>C++</a:t>
            </a:r>
            <a:r>
              <a:rPr kumimoji="1" lang="zh-CN" altLang="en-US" sz="3200">
                <a:solidFill>
                  <a:srgbClr val="000000"/>
                </a:solidFill>
                <a:latin typeface="宋体" panose="02010600030101010101" pitchFamily="2" charset="-122"/>
                <a:cs typeface="Times New Roman" panose="02020603050405020304" pitchFamily="18" charset="0"/>
              </a:rPr>
              <a:t>语言引进了函数重载和运算符重载</a:t>
            </a:r>
            <a:r>
              <a:rPr kumimoji="1" lang="en-US" altLang="zh-CN" sz="3200">
                <a:solidFill>
                  <a:srgbClr val="000000"/>
                </a:solidFill>
                <a:latin typeface="宋体" panose="02010600030101010101" pitchFamily="2" charset="-122"/>
                <a:cs typeface="Times New Roman" panose="02020603050405020304" pitchFamily="18" charset="0"/>
              </a:rPr>
              <a:t>;</a:t>
            </a:r>
            <a:endParaRPr kumimoji="1" lang="zh-CN" altLang="en-US" sz="3200">
              <a:solidFill>
                <a:srgbClr val="000000"/>
              </a:solidFill>
              <a:latin typeface="宋体" panose="02010600030101010101" pitchFamily="2" charset="-122"/>
              <a:cs typeface="Times New Roman" panose="02020603050405020304" pitchFamily="18" charset="0"/>
            </a:endParaRPr>
          </a:p>
          <a:p>
            <a:pPr eaLnBrk="1" fontAlgn="ctr" hangingPunct="1">
              <a:lnSpc>
                <a:spcPct val="120000"/>
              </a:lnSpc>
            </a:pPr>
            <a:r>
              <a:rPr kumimoji="1" lang="zh-CN" altLang="en-US" sz="3200">
                <a:solidFill>
                  <a:srgbClr val="000000"/>
                </a:solidFill>
                <a:latin typeface="宋体" panose="02010600030101010101" pitchFamily="2" charset="-122"/>
                <a:cs typeface="Times New Roman" panose="02020603050405020304" pitchFamily="18" charset="0"/>
              </a:rPr>
              <a:t>⑧ </a:t>
            </a:r>
            <a:r>
              <a:rPr kumimoji="1" lang="en-US" altLang="zh-CN" sz="3200">
                <a:solidFill>
                  <a:srgbClr val="000000"/>
                </a:solidFill>
                <a:latin typeface="宋体" panose="02010600030101010101" pitchFamily="2" charset="-122"/>
                <a:cs typeface="Times New Roman" panose="02020603050405020304" pitchFamily="18" charset="0"/>
              </a:rPr>
              <a:t>C++</a:t>
            </a:r>
            <a:r>
              <a:rPr kumimoji="1" lang="zh-CN" altLang="en-US" sz="3200">
                <a:solidFill>
                  <a:srgbClr val="000000"/>
                </a:solidFill>
                <a:latin typeface="宋体" panose="02010600030101010101" pitchFamily="2" charset="-122"/>
                <a:cs typeface="Times New Roman" panose="02020603050405020304" pitchFamily="18" charset="0"/>
              </a:rPr>
              <a:t>语言引进了引用概念，使用引用作函数的参数和返回值</a:t>
            </a:r>
            <a:r>
              <a:rPr kumimoji="1" lang="en-US" altLang="zh-CN" sz="3200">
                <a:solidFill>
                  <a:srgbClr val="000000"/>
                </a:solidFill>
                <a:latin typeface="宋体" panose="02010600030101010101" pitchFamily="2" charset="-122"/>
                <a:cs typeface="Times New Roman" panose="02020603050405020304" pitchFamily="18" charset="0"/>
              </a:rPr>
              <a:t>;</a:t>
            </a:r>
            <a:endParaRPr kumimoji="1" lang="zh-CN" altLang="en-US" sz="3200">
              <a:solidFill>
                <a:srgbClr val="000000"/>
              </a:solidFill>
              <a:latin typeface="宋体" panose="02010600030101010101" pitchFamily="2" charset="-122"/>
              <a:cs typeface="Times New Roman" panose="02020603050405020304" pitchFamily="18" charset="0"/>
            </a:endParaRPr>
          </a:p>
          <a:p>
            <a:pPr eaLnBrk="1" fontAlgn="ctr" hangingPunct="1">
              <a:lnSpc>
                <a:spcPct val="120000"/>
              </a:lnSpc>
            </a:pPr>
            <a:r>
              <a:rPr kumimoji="1" lang="zh-CN" altLang="en-US" sz="3200">
                <a:solidFill>
                  <a:srgbClr val="000000"/>
                </a:solidFill>
                <a:latin typeface="宋体" panose="02010600030101010101" pitchFamily="2" charset="-122"/>
                <a:cs typeface="Times New Roman" panose="02020603050405020304" pitchFamily="18" charset="0"/>
              </a:rPr>
              <a:t>⑨ </a:t>
            </a:r>
            <a:r>
              <a:rPr kumimoji="1" lang="en-US" altLang="zh-CN" sz="3200">
                <a:solidFill>
                  <a:srgbClr val="000000"/>
                </a:solidFill>
                <a:latin typeface="宋体" panose="02010600030101010101" pitchFamily="2" charset="-122"/>
                <a:cs typeface="Times New Roman" panose="02020603050405020304" pitchFamily="18" charset="0"/>
              </a:rPr>
              <a:t>C++</a:t>
            </a:r>
            <a:r>
              <a:rPr kumimoji="1" lang="zh-CN" altLang="en-US" sz="3200">
                <a:solidFill>
                  <a:srgbClr val="000000"/>
                </a:solidFill>
                <a:latin typeface="宋体" panose="02010600030101010101" pitchFamily="2" charset="-122"/>
                <a:cs typeface="Times New Roman" panose="02020603050405020304" pitchFamily="18" charset="0"/>
              </a:rPr>
              <a:t>语言提供了与</a:t>
            </a:r>
            <a:r>
              <a:rPr kumimoji="1" lang="en-US" altLang="zh-CN" sz="3200">
                <a:solidFill>
                  <a:srgbClr val="000000"/>
                </a:solidFill>
                <a:latin typeface="宋体" panose="02010600030101010101" pitchFamily="2" charset="-122"/>
                <a:cs typeface="Times New Roman" panose="02020603050405020304" pitchFamily="18" charset="0"/>
              </a:rPr>
              <a:t>C</a:t>
            </a:r>
            <a:r>
              <a:rPr kumimoji="1" lang="zh-CN" altLang="en-US" sz="3200">
                <a:solidFill>
                  <a:srgbClr val="000000"/>
                </a:solidFill>
                <a:latin typeface="宋体" panose="02010600030101010101" pitchFamily="2" charset="-122"/>
                <a:cs typeface="Times New Roman" panose="02020603050405020304" pitchFamily="18" charset="0"/>
              </a:rPr>
              <a:t>语言不同的</a:t>
            </a:r>
            <a:r>
              <a:rPr kumimoji="1" lang="en-US" altLang="zh-CN" sz="3200">
                <a:solidFill>
                  <a:srgbClr val="000000"/>
                </a:solidFill>
                <a:latin typeface="宋体" panose="02010600030101010101" pitchFamily="2" charset="-122"/>
                <a:cs typeface="Times New Roman" panose="02020603050405020304" pitchFamily="18" charset="0"/>
              </a:rPr>
              <a:t>I/O</a:t>
            </a:r>
            <a:r>
              <a:rPr kumimoji="1" lang="zh-CN" altLang="en-US" sz="3200">
                <a:solidFill>
                  <a:srgbClr val="000000"/>
                </a:solidFill>
                <a:latin typeface="宋体" panose="02010600030101010101" pitchFamily="2" charset="-122"/>
                <a:cs typeface="Times New Roman" panose="02020603050405020304" pitchFamily="18" charset="0"/>
              </a:rPr>
              <a:t>流类库，方便了输入</a:t>
            </a:r>
            <a:r>
              <a:rPr kumimoji="1" lang="en-US" altLang="zh-CN" sz="3200">
                <a:solidFill>
                  <a:srgbClr val="000000"/>
                </a:solidFill>
                <a:latin typeface="宋体" panose="02010600030101010101" pitchFamily="2" charset="-122"/>
                <a:cs typeface="Times New Roman" panose="02020603050405020304" pitchFamily="18" charset="0"/>
              </a:rPr>
              <a:t>/</a:t>
            </a:r>
            <a:r>
              <a:rPr kumimoji="1" lang="zh-CN" altLang="en-US" sz="3200">
                <a:solidFill>
                  <a:srgbClr val="000000"/>
                </a:solidFill>
                <a:latin typeface="宋体" panose="02010600030101010101" pitchFamily="2" charset="-122"/>
                <a:cs typeface="Times New Roman" panose="02020603050405020304" pitchFamily="18" charset="0"/>
              </a:rPr>
              <a:t>输出操作</a:t>
            </a:r>
            <a:r>
              <a:rPr kumimoji="1" lang="en-US" altLang="zh-CN" sz="3200">
                <a:solidFill>
                  <a:srgbClr val="000000"/>
                </a:solidFill>
                <a:latin typeface="宋体" panose="02010600030101010101" pitchFamily="2" charset="-122"/>
                <a:cs typeface="Times New Roman" panose="02020603050405020304" pitchFamily="18" charset="0"/>
              </a:rPr>
              <a:t>;</a:t>
            </a:r>
            <a:endParaRPr kumimoji="1" lang="zh-CN" altLang="en-US" sz="3200">
              <a:solidFill>
                <a:srgbClr val="000000"/>
              </a:solidFill>
              <a:latin typeface="宋体" panose="02010600030101010101" pitchFamily="2" charset="-122"/>
              <a:cs typeface="Times New Roman" panose="02020603050405020304" pitchFamily="18" charset="0"/>
            </a:endParaRPr>
          </a:p>
          <a:p>
            <a:pPr eaLnBrk="1" fontAlgn="ctr" hangingPunct="1">
              <a:lnSpc>
                <a:spcPct val="120000"/>
              </a:lnSpc>
            </a:pPr>
            <a:r>
              <a:rPr kumimoji="1" lang="zh-CN" altLang="en-US" sz="3200">
                <a:solidFill>
                  <a:srgbClr val="000000"/>
                </a:solidFill>
                <a:latin typeface="宋体" panose="02010600030101010101" pitchFamily="2" charset="-122"/>
                <a:cs typeface="Times New Roman" panose="02020603050405020304" pitchFamily="18" charset="0"/>
              </a:rPr>
              <a:t>⑩ </a:t>
            </a:r>
            <a:r>
              <a:rPr kumimoji="1" lang="en-US" altLang="zh-CN" sz="3200">
                <a:solidFill>
                  <a:srgbClr val="000000"/>
                </a:solidFill>
                <a:latin typeface="宋体" panose="02010600030101010101" pitchFamily="2" charset="-122"/>
                <a:cs typeface="Times New Roman" panose="02020603050405020304" pitchFamily="18" charset="0"/>
              </a:rPr>
              <a:t>C++</a:t>
            </a:r>
            <a:r>
              <a:rPr kumimoji="1" lang="zh-CN" altLang="en-US" sz="3200">
                <a:solidFill>
                  <a:srgbClr val="000000"/>
                </a:solidFill>
                <a:latin typeface="宋体" panose="02010600030101010101" pitchFamily="2" charset="-122"/>
                <a:cs typeface="Times New Roman" panose="02020603050405020304" pitchFamily="18" charset="0"/>
              </a:rPr>
              <a:t>语言为方便操作还采取了其他措施</a:t>
            </a:r>
            <a:r>
              <a:rPr kumimoji="1" lang="en-US" altLang="zh-CN" sz="3200">
                <a:solidFill>
                  <a:srgbClr val="000000"/>
                </a:solidFill>
                <a:latin typeface="宋体" panose="02010600030101010101" pitchFamily="2" charset="-122"/>
                <a:cs typeface="Times New Roman" panose="02020603050405020304" pitchFamily="18" charset="0"/>
              </a:rPr>
              <a:t>;</a:t>
            </a:r>
            <a:r>
              <a:rPr kumimoji="1" lang="zh-CN" altLang="en-US" sz="3200">
                <a:solidFill>
                  <a:srgbClr val="000000"/>
                </a:solidFill>
                <a:latin typeface="宋体" panose="02010600030101010101" pitchFamily="2" charset="-122"/>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555625" y="1662113"/>
            <a:ext cx="804545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20000"/>
              </a:lnSpc>
            </a:pPr>
            <a:r>
              <a:rPr kumimoji="1" lang="en-US" altLang="zh-CN" sz="3200">
                <a:solidFill>
                  <a:srgbClr val="000000"/>
                </a:solidFill>
                <a:latin typeface="宋体" panose="02010600030101010101" pitchFamily="2" charset="-122"/>
                <a:cs typeface="Times New Roman" panose="02020603050405020304" pitchFamily="18" charset="0"/>
              </a:rPr>
              <a:t>① C++</a:t>
            </a:r>
            <a:r>
              <a:rPr kumimoji="1" lang="zh-CN" altLang="en-US" sz="3200">
                <a:solidFill>
                  <a:srgbClr val="000000"/>
                </a:solidFill>
                <a:latin typeface="宋体" panose="02010600030101010101" pitchFamily="2" charset="-122"/>
                <a:cs typeface="Times New Roman" panose="02020603050405020304" pitchFamily="18" charset="0"/>
              </a:rPr>
              <a:t>语言程序是由若干个类和函数组成的</a:t>
            </a:r>
            <a:r>
              <a:rPr kumimoji="1" lang="en-US" altLang="zh-CN" sz="3200">
                <a:solidFill>
                  <a:srgbClr val="000000"/>
                </a:solidFill>
                <a:latin typeface="宋体" panose="02010600030101010101" pitchFamily="2" charset="-122"/>
                <a:cs typeface="Times New Roman" panose="02020603050405020304" pitchFamily="18" charset="0"/>
              </a:rPr>
              <a:t>;</a:t>
            </a:r>
            <a:r>
              <a:rPr kumimoji="1" lang="zh-CN" altLang="en-US" sz="3200">
                <a:solidFill>
                  <a:srgbClr val="000000"/>
                </a:solidFill>
                <a:latin typeface="宋体" panose="02010600030101010101" pitchFamily="2" charset="-122"/>
                <a:cs typeface="Times New Roman" panose="02020603050405020304" pitchFamily="18" charset="0"/>
              </a:rPr>
              <a:t>这些类和函数可以放在一个文件中，也可以放在多个文件中</a:t>
            </a:r>
            <a:r>
              <a:rPr kumimoji="1" lang="en-US" altLang="zh-CN" sz="3200">
                <a:solidFill>
                  <a:srgbClr val="000000"/>
                </a:solidFill>
                <a:latin typeface="宋体" panose="02010600030101010101" pitchFamily="2" charset="-122"/>
                <a:cs typeface="Times New Roman" panose="02020603050405020304" pitchFamily="18" charset="0"/>
              </a:rPr>
              <a:t>;</a:t>
            </a:r>
            <a:endParaRPr kumimoji="1" lang="zh-CN" altLang="en-US" sz="3200">
              <a:solidFill>
                <a:srgbClr val="000000"/>
              </a:solidFill>
              <a:latin typeface="宋体" panose="02010600030101010101" pitchFamily="2" charset="-122"/>
              <a:cs typeface="Times New Roman" panose="02020603050405020304" pitchFamily="18" charset="0"/>
            </a:endParaRPr>
          </a:p>
          <a:p>
            <a:pPr eaLnBrk="1" fontAlgn="ctr" hangingPunct="1">
              <a:lnSpc>
                <a:spcPct val="120000"/>
              </a:lnSpc>
            </a:pPr>
            <a:r>
              <a:rPr kumimoji="1" lang="zh-CN" altLang="en-US" sz="3200">
                <a:solidFill>
                  <a:srgbClr val="000000"/>
                </a:solidFill>
                <a:latin typeface="宋体" panose="02010600030101010101" pitchFamily="2" charset="-122"/>
                <a:cs typeface="Times New Roman" panose="02020603050405020304" pitchFamily="18" charset="0"/>
              </a:rPr>
              <a:t>② </a:t>
            </a:r>
            <a:r>
              <a:rPr kumimoji="1" lang="en-US" altLang="zh-CN" sz="3200">
                <a:solidFill>
                  <a:srgbClr val="000000"/>
                </a:solidFill>
                <a:latin typeface="宋体" panose="02010600030101010101" pitchFamily="2" charset="-122"/>
                <a:cs typeface="Times New Roman" panose="02020603050405020304" pitchFamily="18" charset="0"/>
              </a:rPr>
              <a:t>C++</a:t>
            </a:r>
            <a:r>
              <a:rPr kumimoji="1" lang="zh-CN" altLang="en-US" sz="3200">
                <a:solidFill>
                  <a:srgbClr val="000000"/>
                </a:solidFill>
                <a:latin typeface="宋体" panose="02010600030101010101" pitchFamily="2" charset="-122"/>
                <a:cs typeface="Times New Roman" panose="02020603050405020304" pitchFamily="18" charset="0"/>
              </a:rPr>
              <a:t>语言程序中的函数有两个种类，一个种类是类体内的成员函数，另一个种类是类体外的一般函数</a:t>
            </a:r>
            <a:r>
              <a:rPr kumimoji="1" lang="en-US" altLang="zh-CN" sz="3200">
                <a:solidFill>
                  <a:srgbClr val="000000"/>
                </a:solidFill>
                <a:latin typeface="宋体" panose="02010600030101010101" pitchFamily="2" charset="-122"/>
                <a:cs typeface="Times New Roman" panose="02020603050405020304" pitchFamily="18" charset="0"/>
              </a:rPr>
              <a:t>;</a:t>
            </a:r>
            <a:endParaRPr kumimoji="1" lang="zh-CN" altLang="en-US" sz="3200">
              <a:solidFill>
                <a:srgbClr val="000000"/>
              </a:solidFill>
              <a:latin typeface="宋体" panose="02010600030101010101" pitchFamily="2" charset="-122"/>
              <a:cs typeface="Times New Roman" panose="02020603050405020304" pitchFamily="18" charset="0"/>
            </a:endParaRPr>
          </a:p>
        </p:txBody>
      </p:sp>
      <p:sp>
        <p:nvSpPr>
          <p:cNvPr id="25603" name="Rectangle 3"/>
          <p:cNvSpPr>
            <a:spLocks noChangeArrowheads="1"/>
          </p:cNvSpPr>
          <p:nvPr/>
        </p:nvSpPr>
        <p:spPr bwMode="auto">
          <a:xfrm>
            <a:off x="1258888" y="260350"/>
            <a:ext cx="6153150"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4000" b="1">
                <a:solidFill>
                  <a:srgbClr val="990099"/>
                </a:solidFill>
                <a:ea typeface="隶书" panose="02010509060101010101" pitchFamily="49" charset="-122"/>
                <a:cs typeface="Tahoma" panose="020B0604030504040204" pitchFamily="34" charset="0"/>
              </a:rPr>
              <a:t>1.3 C++</a:t>
            </a:r>
            <a:r>
              <a:rPr kumimoji="1" lang="zh-CN" altLang="en-US" sz="4000" b="1">
                <a:solidFill>
                  <a:srgbClr val="990099"/>
                </a:solidFill>
                <a:ea typeface="隶书" panose="02010509060101010101" pitchFamily="49" charset="-122"/>
                <a:cs typeface="Tahoma" panose="020B0604030504040204" pitchFamily="34" charset="0"/>
              </a:rPr>
              <a:t>程序结构上的特点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23850" y="925513"/>
            <a:ext cx="8315325"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20000"/>
              </a:lnSpc>
            </a:pPr>
            <a:r>
              <a:rPr kumimoji="1" lang="en-US" altLang="zh-CN" sz="3200">
                <a:solidFill>
                  <a:srgbClr val="000000"/>
                </a:solidFill>
                <a:latin typeface="宋体" panose="02010600030101010101" pitchFamily="2" charset="-122"/>
                <a:cs typeface="Times New Roman" panose="02020603050405020304" pitchFamily="18" charset="0"/>
              </a:rPr>
              <a:t>③ C++</a:t>
            </a:r>
            <a:r>
              <a:rPr kumimoji="1" lang="zh-CN" altLang="en-US" sz="3200">
                <a:solidFill>
                  <a:srgbClr val="000000"/>
                </a:solidFill>
                <a:latin typeface="宋体" panose="02010600030101010101" pitchFamily="2" charset="-122"/>
                <a:cs typeface="Times New Roman" panose="02020603050405020304" pitchFamily="18" charset="0"/>
              </a:rPr>
              <a:t>程序中有且仅有一个主函数</a:t>
            </a:r>
            <a:r>
              <a:rPr kumimoji="1" lang="en-US" altLang="zh-CN" sz="3200">
                <a:solidFill>
                  <a:srgbClr val="000000"/>
                </a:solidFill>
                <a:latin typeface="宋体" panose="02010600030101010101" pitchFamily="2" charset="-122"/>
                <a:cs typeface="Times New Roman" panose="02020603050405020304" pitchFamily="18" charset="0"/>
              </a:rPr>
              <a:t>main(),C++</a:t>
            </a:r>
            <a:r>
              <a:rPr kumimoji="1" lang="zh-CN" altLang="en-US" sz="3200">
                <a:solidFill>
                  <a:srgbClr val="000000"/>
                </a:solidFill>
                <a:latin typeface="宋体" panose="02010600030101010101" pitchFamily="2" charset="-122"/>
                <a:cs typeface="Times New Roman" panose="02020603050405020304" pitchFamily="18" charset="0"/>
              </a:rPr>
              <a:t>程序是从主函数开始执行的</a:t>
            </a:r>
            <a:r>
              <a:rPr kumimoji="1" lang="en-US" altLang="zh-CN" sz="3200">
                <a:solidFill>
                  <a:srgbClr val="000000"/>
                </a:solidFill>
                <a:latin typeface="宋体" panose="02010600030101010101" pitchFamily="2" charset="-122"/>
                <a:cs typeface="Times New Roman" panose="02020603050405020304" pitchFamily="18" charset="0"/>
              </a:rPr>
              <a:t>;</a:t>
            </a:r>
            <a:endParaRPr kumimoji="1" lang="zh-CN" altLang="en-US" sz="3200">
              <a:solidFill>
                <a:srgbClr val="000000"/>
              </a:solidFill>
              <a:latin typeface="宋体" panose="02010600030101010101" pitchFamily="2" charset="-122"/>
              <a:cs typeface="Times New Roman" panose="02020603050405020304" pitchFamily="18" charset="0"/>
            </a:endParaRPr>
          </a:p>
          <a:p>
            <a:pPr eaLnBrk="1" fontAlgn="ctr" hangingPunct="1">
              <a:lnSpc>
                <a:spcPct val="120000"/>
              </a:lnSpc>
            </a:pPr>
            <a:r>
              <a:rPr kumimoji="1" lang="zh-CN" altLang="en-US" sz="3200">
                <a:solidFill>
                  <a:srgbClr val="000000"/>
                </a:solidFill>
                <a:latin typeface="宋体" panose="02010600030101010101" pitchFamily="2" charset="-122"/>
                <a:cs typeface="Times New Roman" panose="02020603050405020304" pitchFamily="18" charset="0"/>
              </a:rPr>
              <a:t>④ </a:t>
            </a:r>
            <a:r>
              <a:rPr kumimoji="1" lang="en-US" altLang="zh-CN" sz="3200">
                <a:solidFill>
                  <a:srgbClr val="000000"/>
                </a:solidFill>
                <a:latin typeface="宋体" panose="02010600030101010101" pitchFamily="2" charset="-122"/>
                <a:cs typeface="Times New Roman" panose="02020603050405020304" pitchFamily="18" charset="0"/>
              </a:rPr>
              <a:t>C++</a:t>
            </a:r>
            <a:r>
              <a:rPr kumimoji="1" lang="zh-CN" altLang="en-US" sz="3200">
                <a:solidFill>
                  <a:srgbClr val="000000"/>
                </a:solidFill>
                <a:latin typeface="宋体" panose="02010600030101010101" pitchFamily="2" charset="-122"/>
                <a:cs typeface="Times New Roman" panose="02020603050405020304" pitchFamily="18" charset="0"/>
              </a:rPr>
              <a:t>程序中的函数都是由函数头和函数体构成的，函数体由若干条语句组成的；函数头中包括函数名、函数类型和函数参数</a:t>
            </a:r>
            <a:r>
              <a:rPr kumimoji="1" lang="en-US" altLang="zh-CN" sz="3200">
                <a:solidFill>
                  <a:srgbClr val="000000"/>
                </a:solidFill>
                <a:latin typeface="宋体" panose="02010600030101010101" pitchFamily="2" charset="-122"/>
                <a:cs typeface="Times New Roman" panose="02020603050405020304" pitchFamily="18" charset="0"/>
              </a:rPr>
              <a:t>;</a:t>
            </a:r>
            <a:endParaRPr kumimoji="1" lang="zh-CN" altLang="en-US" sz="3200">
              <a:solidFill>
                <a:srgbClr val="000000"/>
              </a:solidFill>
              <a:latin typeface="宋体" panose="02010600030101010101" pitchFamily="2" charset="-122"/>
              <a:cs typeface="Times New Roman" panose="02020603050405020304" pitchFamily="18" charset="0"/>
            </a:endParaRPr>
          </a:p>
          <a:p>
            <a:pPr eaLnBrk="1" fontAlgn="ctr" hangingPunct="1">
              <a:lnSpc>
                <a:spcPct val="120000"/>
              </a:lnSpc>
            </a:pPr>
            <a:r>
              <a:rPr kumimoji="1" lang="zh-CN" altLang="en-US" sz="3200">
                <a:solidFill>
                  <a:srgbClr val="000000"/>
                </a:solidFill>
                <a:latin typeface="宋体" panose="02010600030101010101" pitchFamily="2" charset="-122"/>
                <a:cs typeface="Times New Roman" panose="02020603050405020304" pitchFamily="18" charset="0"/>
              </a:rPr>
              <a:t>⑤ </a:t>
            </a:r>
            <a:r>
              <a:rPr kumimoji="1" lang="en-US" altLang="zh-CN" sz="3200">
                <a:solidFill>
                  <a:srgbClr val="000000"/>
                </a:solidFill>
                <a:latin typeface="宋体" panose="02010600030101010101" pitchFamily="2" charset="-122"/>
                <a:cs typeface="Times New Roman" panose="02020603050405020304" pitchFamily="18" charset="0"/>
              </a:rPr>
              <a:t>C++</a:t>
            </a:r>
            <a:r>
              <a:rPr kumimoji="1" lang="zh-CN" altLang="en-US" sz="3200">
                <a:solidFill>
                  <a:srgbClr val="000000"/>
                </a:solidFill>
                <a:latin typeface="宋体" panose="02010600030101010101" pitchFamily="2" charset="-122"/>
                <a:cs typeface="Times New Roman" panose="02020603050405020304" pitchFamily="18" charset="0"/>
              </a:rPr>
              <a:t>语言程序与</a:t>
            </a:r>
            <a:r>
              <a:rPr kumimoji="1" lang="en-US" altLang="zh-CN" sz="3200">
                <a:solidFill>
                  <a:srgbClr val="000000"/>
                </a:solidFill>
                <a:latin typeface="宋体" panose="02010600030101010101" pitchFamily="2" charset="-122"/>
                <a:cs typeface="Times New Roman" panose="02020603050405020304" pitchFamily="18" charset="0"/>
              </a:rPr>
              <a:t>C</a:t>
            </a:r>
            <a:r>
              <a:rPr kumimoji="1" lang="zh-CN" altLang="en-US" sz="3200">
                <a:solidFill>
                  <a:srgbClr val="000000"/>
                </a:solidFill>
                <a:latin typeface="宋体" panose="02010600030101010101" pitchFamily="2" charset="-122"/>
                <a:cs typeface="Times New Roman" panose="02020603050405020304" pitchFamily="18" charset="0"/>
              </a:rPr>
              <a:t>语言程序一样，可以使用预处理命令，也可以使用注释信息。</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187450" y="1531938"/>
            <a:ext cx="7162800" cy="1320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lgn="ctr">
              <a:defRPr/>
            </a:pPr>
            <a:r>
              <a:rPr lang="en-US" altLang="zh-CN" sz="6000" kern="0" dirty="0" smtClean="0">
                <a:solidFill>
                  <a:srgbClr val="FF0000"/>
                </a:solidFill>
              </a:rPr>
              <a:t>1.4 C++</a:t>
            </a:r>
            <a:r>
              <a:rPr lang="zh-CN" altLang="en-US" sz="6000" kern="0" dirty="0" smtClean="0">
                <a:solidFill>
                  <a:srgbClr val="FF0000"/>
                </a:solidFill>
              </a:rPr>
              <a:t>的程序特征</a:t>
            </a:r>
            <a:endParaRPr lang="zh-CN" altLang="en-US" sz="6000" b="0" kern="0" dirty="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subTitle" idx="1"/>
          </p:nvPr>
        </p:nvSpPr>
        <p:spPr>
          <a:xfrm>
            <a:off x="304800" y="765175"/>
            <a:ext cx="8382000" cy="5976938"/>
          </a:xfrm>
          <a:noFill/>
        </p:spPr>
        <p:txBody>
          <a:bodyPr/>
          <a:lstStyle/>
          <a:p>
            <a:pPr indent="-6350">
              <a:buFontTx/>
              <a:buNone/>
            </a:pPr>
            <a:r>
              <a:rPr lang="zh-CN" altLang="en-US" smtClean="0">
                <a:solidFill>
                  <a:srgbClr val="FF0000"/>
                </a:solidFill>
              </a:rPr>
              <a:t>例1.1 输出一行字符： </a:t>
            </a:r>
            <a:r>
              <a:rPr lang="zh-CN" altLang="en-US" smtClean="0">
                <a:solidFill>
                  <a:srgbClr val="FF0000"/>
                </a:solidFill>
                <a:latin typeface="Arial" panose="020B0604020202020204" pitchFamily="34" charset="0"/>
              </a:rPr>
              <a:t>“</a:t>
            </a:r>
            <a:r>
              <a:rPr lang="en-US" altLang="zh-CN" smtClean="0">
                <a:solidFill>
                  <a:srgbClr val="FF0000"/>
                </a:solidFill>
              </a:rPr>
              <a:t>This is a C++ program.</a:t>
            </a:r>
            <a:r>
              <a:rPr lang="en-US" altLang="zh-CN" smtClean="0">
                <a:solidFill>
                  <a:srgbClr val="FF0000"/>
                </a:solidFill>
                <a:latin typeface="Arial" panose="020B0604020202020204" pitchFamily="34" charset="0"/>
              </a:rPr>
              <a:t>”</a:t>
            </a:r>
            <a:r>
              <a:rPr lang="en-US" altLang="zh-CN" smtClean="0">
                <a:solidFill>
                  <a:srgbClr val="FF0000"/>
                </a:solidFill>
              </a:rPr>
              <a:t>。</a:t>
            </a:r>
          </a:p>
          <a:p>
            <a:pPr indent="-6350">
              <a:buFontTx/>
              <a:buNone/>
            </a:pPr>
            <a:r>
              <a:rPr lang="zh-CN" altLang="en-US" smtClean="0"/>
              <a:t>程序如下： </a:t>
            </a:r>
          </a:p>
          <a:p>
            <a:pPr indent="-6350">
              <a:buFontTx/>
              <a:buNone/>
            </a:pPr>
            <a:endParaRPr lang="en-US" altLang="zh-CN" sz="2000" b="0" smtClean="0"/>
          </a:p>
          <a:p>
            <a:pPr indent="-6350">
              <a:buFontTx/>
              <a:buNone/>
            </a:pPr>
            <a:r>
              <a:rPr lang="zh-CN" altLang="en-US" sz="2000" b="0" smtClean="0"/>
              <a:t>#</a:t>
            </a:r>
            <a:r>
              <a:rPr lang="en-US" altLang="zh-CN" sz="2000" b="0" smtClean="0"/>
              <a:t>include &lt;iostream&gt;                //</a:t>
            </a:r>
            <a:r>
              <a:rPr lang="zh-CN" altLang="en-US" sz="2000" b="0" smtClean="0"/>
              <a:t>包含头文件</a:t>
            </a:r>
            <a:r>
              <a:rPr lang="en-US" altLang="zh-CN" sz="2000" b="0" smtClean="0"/>
              <a:t>iostream</a:t>
            </a:r>
          </a:p>
          <a:p>
            <a:pPr indent="-6350">
              <a:buFontTx/>
              <a:buNone/>
            </a:pPr>
            <a:r>
              <a:rPr lang="en-US" altLang="zh-CN" sz="2000" b="0" smtClean="0"/>
              <a:t>using namespace std;                //</a:t>
            </a:r>
            <a:r>
              <a:rPr lang="zh-CN" altLang="en-US" sz="2000" b="0" smtClean="0"/>
              <a:t>使用命名空间</a:t>
            </a:r>
            <a:r>
              <a:rPr lang="en-US" altLang="zh-CN" sz="2000" b="0" smtClean="0"/>
              <a:t>std</a:t>
            </a:r>
          </a:p>
          <a:p>
            <a:pPr indent="-6350">
              <a:buFontTx/>
              <a:buNone/>
            </a:pPr>
            <a:r>
              <a:rPr lang="en-US" altLang="zh-CN" sz="2000" b="0" smtClean="0"/>
              <a:t>int main( )</a:t>
            </a:r>
          </a:p>
          <a:p>
            <a:pPr indent="-6350">
              <a:buFontTx/>
              <a:buNone/>
            </a:pPr>
            <a:r>
              <a:rPr lang="en-US" altLang="zh-CN" sz="2000" b="0" smtClean="0"/>
              <a:t>{</a:t>
            </a:r>
          </a:p>
          <a:p>
            <a:pPr indent="-6350">
              <a:buFontTx/>
              <a:buNone/>
            </a:pPr>
            <a:r>
              <a:rPr lang="en-US" altLang="zh-CN" sz="2000" b="0" smtClean="0"/>
              <a:t>		cout&lt;&lt;″This is a C++ program.″;</a:t>
            </a:r>
          </a:p>
          <a:p>
            <a:pPr indent="-6350">
              <a:buFontTx/>
              <a:buNone/>
            </a:pPr>
            <a:r>
              <a:rPr lang="en-US" altLang="zh-CN" sz="2000" b="0" smtClean="0"/>
              <a:t>		return 0;</a:t>
            </a:r>
          </a:p>
          <a:p>
            <a:pPr indent="-6350">
              <a:buFontTx/>
              <a:buNone/>
            </a:pPr>
            <a:r>
              <a:rPr lang="en-US" altLang="zh-CN" sz="2000" b="0" smtClean="0"/>
              <a:t>}</a:t>
            </a:r>
          </a:p>
          <a:p>
            <a:pPr indent="-6350">
              <a:buFontTx/>
              <a:buNone/>
            </a:pPr>
            <a:endParaRPr lang="en-US" altLang="zh-CN" sz="2000" smtClean="0"/>
          </a:p>
          <a:p>
            <a:pPr indent="-6350">
              <a:buFontTx/>
              <a:buNone/>
            </a:pPr>
            <a:r>
              <a:rPr lang="zh-CN" altLang="en-US" smtClean="0"/>
              <a:t>在运行时会在屏幕上输出以下一行信息:</a:t>
            </a:r>
          </a:p>
          <a:p>
            <a:pPr indent="-6350">
              <a:buFontTx/>
              <a:buNone/>
            </a:pPr>
            <a:r>
              <a:rPr lang="en-US" altLang="zh-CN" smtClean="0"/>
              <a:t>This is a C++ program. </a:t>
            </a:r>
            <a:endParaRPr lang="en-US" altLang="zh-CN" sz="2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295400" y="228600"/>
            <a:ext cx="7162800" cy="604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defRPr/>
            </a:pPr>
            <a:r>
              <a:rPr lang="en-US" altLang="zh-CN" sz="3600" kern="0" dirty="0" smtClean="0">
                <a:solidFill>
                  <a:srgbClr val="FF0000"/>
                </a:solidFill>
              </a:rPr>
              <a:t>C++</a:t>
            </a:r>
            <a:r>
              <a:rPr lang="zh-CN" altLang="en-US" sz="3600" kern="0" dirty="0" smtClean="0">
                <a:solidFill>
                  <a:srgbClr val="FF0000"/>
                </a:solidFill>
              </a:rPr>
              <a:t>的第一个 程序</a:t>
            </a:r>
            <a:endParaRPr lang="zh-CN" altLang="en-US" sz="3600" b="0" kern="0" dirty="0">
              <a:solidFill>
                <a:srgbClr val="FF0000"/>
              </a:solidFill>
            </a:endParaRPr>
          </a:p>
        </p:txBody>
      </p:sp>
      <p:sp>
        <p:nvSpPr>
          <p:cNvPr id="29699" name="Rectangle 2"/>
          <p:cNvSpPr>
            <a:spLocks noGrp="1" noChangeArrowheads="1"/>
          </p:cNvSpPr>
          <p:nvPr>
            <p:ph type="subTitle" idx="1"/>
          </p:nvPr>
        </p:nvSpPr>
        <p:spPr>
          <a:xfrm>
            <a:off x="0" y="819150"/>
            <a:ext cx="9144000" cy="5991225"/>
          </a:xfrm>
          <a:noFill/>
        </p:spPr>
        <p:txBody>
          <a:bodyPr/>
          <a:lstStyle/>
          <a:p>
            <a:pPr marL="738188" indent="-457200"/>
            <a:r>
              <a:rPr lang="zh-CN" altLang="en-US" b="0" smtClean="0">
                <a:latin typeface="楷体" panose="02010609060101010101" pitchFamily="49" charset="-122"/>
                <a:ea typeface="楷体" panose="02010609060101010101" pitchFamily="49" charset="-122"/>
              </a:rPr>
              <a:t>用</a:t>
            </a:r>
            <a:r>
              <a:rPr lang="en-US" altLang="zh-CN" b="0" smtClean="0">
                <a:latin typeface="楷体" panose="02010609060101010101" pitchFamily="49" charset="-122"/>
                <a:ea typeface="楷体" panose="02010609060101010101" pitchFamily="49" charset="-122"/>
              </a:rPr>
              <a:t>main</a:t>
            </a:r>
            <a:r>
              <a:rPr lang="zh-CN" altLang="en-US" b="0" smtClean="0">
                <a:latin typeface="楷体" panose="02010609060101010101" pitchFamily="49" charset="-122"/>
                <a:ea typeface="楷体" panose="02010609060101010101" pitchFamily="49" charset="-122"/>
              </a:rPr>
              <a:t>代表“主函数”的名字。每一个</a:t>
            </a:r>
            <a:r>
              <a:rPr lang="en-US" altLang="zh-CN" b="0" smtClean="0">
                <a:latin typeface="楷体" panose="02010609060101010101" pitchFamily="49" charset="-122"/>
                <a:ea typeface="楷体" panose="02010609060101010101" pitchFamily="49" charset="-122"/>
              </a:rPr>
              <a:t>C++</a:t>
            </a:r>
            <a:r>
              <a:rPr lang="zh-CN" altLang="en-US" b="0" smtClean="0">
                <a:latin typeface="楷体" panose="02010609060101010101" pitchFamily="49" charset="-122"/>
                <a:ea typeface="楷体" panose="02010609060101010101" pitchFamily="49" charset="-122"/>
              </a:rPr>
              <a:t>程序都必须有一个 </a:t>
            </a:r>
            <a:r>
              <a:rPr lang="en-US" altLang="zh-CN" b="0" smtClean="0">
                <a:latin typeface="楷体" panose="02010609060101010101" pitchFamily="49" charset="-122"/>
                <a:ea typeface="楷体" panose="02010609060101010101" pitchFamily="49" charset="-122"/>
              </a:rPr>
              <a:t>main </a:t>
            </a:r>
            <a:r>
              <a:rPr lang="zh-CN" altLang="en-US" b="0" smtClean="0">
                <a:latin typeface="楷体" panose="02010609060101010101" pitchFamily="49" charset="-122"/>
                <a:ea typeface="楷体" panose="02010609060101010101" pitchFamily="49" charset="-122"/>
              </a:rPr>
              <a:t>函数。</a:t>
            </a:r>
            <a:r>
              <a:rPr lang="en-US" altLang="zh-CN" b="0" smtClean="0">
                <a:latin typeface="楷体" panose="02010609060101010101" pitchFamily="49" charset="-122"/>
                <a:ea typeface="楷体" panose="02010609060101010101" pitchFamily="49" charset="-122"/>
              </a:rPr>
              <a:t>main</a:t>
            </a:r>
            <a:r>
              <a:rPr lang="zh-CN" altLang="en-US" b="0" smtClean="0">
                <a:latin typeface="楷体" panose="02010609060101010101" pitchFamily="49" charset="-122"/>
                <a:ea typeface="楷体" panose="02010609060101010101" pitchFamily="49" charset="-122"/>
              </a:rPr>
              <a:t>前面的</a:t>
            </a:r>
            <a:r>
              <a:rPr lang="en-US" altLang="zh-CN" b="0" smtClean="0">
                <a:latin typeface="楷体" panose="02010609060101010101" pitchFamily="49" charset="-122"/>
                <a:ea typeface="楷体" panose="02010609060101010101" pitchFamily="49" charset="-122"/>
              </a:rPr>
              <a:t>int</a:t>
            </a:r>
            <a:r>
              <a:rPr lang="zh-CN" altLang="en-US" b="0" smtClean="0">
                <a:latin typeface="楷体" panose="02010609060101010101" pitchFamily="49" charset="-122"/>
                <a:ea typeface="楷体" panose="02010609060101010101" pitchFamily="49" charset="-122"/>
              </a:rPr>
              <a:t>的作用是声明函数的类型为整型。程序第6行的作用是向操作系统返回一个零值。如果程序不能正常执行，则会自动向操作系统返回一个非零值，一般为-1。</a:t>
            </a:r>
          </a:p>
          <a:p>
            <a:pPr marL="738188" indent="-457200"/>
            <a:r>
              <a:rPr lang="zh-CN" altLang="en-US" b="0" smtClean="0">
                <a:latin typeface="楷体" panose="02010609060101010101" pitchFamily="49" charset="-122"/>
                <a:ea typeface="楷体" panose="02010609060101010101" pitchFamily="49" charset="-122"/>
              </a:rPr>
              <a:t>函数体是由大括号{  }括起来的。本例中主函数内只有一个以</a:t>
            </a:r>
            <a:r>
              <a:rPr lang="en-US" altLang="zh-CN" b="0" smtClean="0">
                <a:latin typeface="楷体" panose="02010609060101010101" pitchFamily="49" charset="-122"/>
                <a:ea typeface="楷体" panose="02010609060101010101" pitchFamily="49" charset="-122"/>
              </a:rPr>
              <a:t>cout</a:t>
            </a:r>
            <a:r>
              <a:rPr lang="zh-CN" altLang="en-US" b="0" smtClean="0">
                <a:latin typeface="楷体" panose="02010609060101010101" pitchFamily="49" charset="-122"/>
                <a:ea typeface="楷体" panose="02010609060101010101" pitchFamily="49" charset="-122"/>
              </a:rPr>
              <a:t>开头的语句。注意</a:t>
            </a:r>
            <a:r>
              <a:rPr lang="en-US" altLang="zh-CN" b="0" smtClean="0">
                <a:latin typeface="楷体" panose="02010609060101010101" pitchFamily="49" charset="-122"/>
                <a:ea typeface="楷体" panose="02010609060101010101" pitchFamily="49" charset="-122"/>
              </a:rPr>
              <a:t>C++</a:t>
            </a:r>
            <a:r>
              <a:rPr lang="zh-CN" altLang="en-US" b="0" smtClean="0">
                <a:latin typeface="楷体" panose="02010609060101010101" pitchFamily="49" charset="-122"/>
                <a:ea typeface="楷体" panose="02010609060101010101" pitchFamily="49" charset="-122"/>
              </a:rPr>
              <a:t>所有语句最后都应当有一个分号。</a:t>
            </a:r>
          </a:p>
          <a:p>
            <a:pPr marL="738188" indent="-457200"/>
            <a:r>
              <a:rPr lang="zh-CN" altLang="en-US" b="0" smtClean="0">
                <a:latin typeface="楷体" panose="02010609060101010101" pitchFamily="49" charset="-122"/>
                <a:ea typeface="楷体" panose="02010609060101010101" pitchFamily="49" charset="-122"/>
              </a:rPr>
              <a:t>再看程序的第1行“#</a:t>
            </a:r>
            <a:r>
              <a:rPr lang="en-US" altLang="zh-CN" b="0" smtClean="0">
                <a:latin typeface="楷体" panose="02010609060101010101" pitchFamily="49" charset="-122"/>
                <a:ea typeface="楷体" panose="02010609060101010101" pitchFamily="49" charset="-122"/>
              </a:rPr>
              <a:t>include &lt;iostream&gt;”，</a:t>
            </a:r>
            <a:r>
              <a:rPr lang="zh-CN" altLang="en-US" b="0" smtClean="0">
                <a:latin typeface="楷体" panose="02010609060101010101" pitchFamily="49" charset="-122"/>
                <a:ea typeface="楷体" panose="02010609060101010101" pitchFamily="49" charset="-122"/>
              </a:rPr>
              <a:t>这不是</a:t>
            </a:r>
            <a:r>
              <a:rPr lang="en-US" altLang="zh-CN" b="0" smtClean="0">
                <a:latin typeface="楷体" panose="02010609060101010101" pitchFamily="49" charset="-122"/>
                <a:ea typeface="楷体" panose="02010609060101010101" pitchFamily="49" charset="-122"/>
              </a:rPr>
              <a:t>C++</a:t>
            </a:r>
            <a:r>
              <a:rPr lang="zh-CN" altLang="en-US" b="0" smtClean="0">
                <a:latin typeface="楷体" panose="02010609060101010101" pitchFamily="49" charset="-122"/>
                <a:ea typeface="楷体" panose="02010609060101010101" pitchFamily="49" charset="-122"/>
              </a:rPr>
              <a:t>的语句，而是</a:t>
            </a:r>
            <a:r>
              <a:rPr lang="en-US" altLang="zh-CN" b="0" smtClean="0">
                <a:latin typeface="楷体" panose="02010609060101010101" pitchFamily="49" charset="-122"/>
                <a:ea typeface="楷体" panose="02010609060101010101" pitchFamily="49" charset="-122"/>
              </a:rPr>
              <a:t>C++</a:t>
            </a:r>
            <a:r>
              <a:rPr lang="zh-CN" altLang="en-US" b="0" smtClean="0">
                <a:latin typeface="楷体" panose="02010609060101010101" pitchFamily="49" charset="-122"/>
                <a:ea typeface="楷体" panose="02010609060101010101" pitchFamily="49" charset="-122"/>
              </a:rPr>
              <a:t>的一个预处理命令，它以“#”开头以与</a:t>
            </a:r>
            <a:r>
              <a:rPr lang="en-US" altLang="zh-CN" b="0" smtClean="0">
                <a:latin typeface="楷体" panose="02010609060101010101" pitchFamily="49" charset="-122"/>
                <a:ea typeface="楷体" panose="02010609060101010101" pitchFamily="49" charset="-122"/>
              </a:rPr>
              <a:t>C++</a:t>
            </a:r>
            <a:r>
              <a:rPr lang="zh-CN" altLang="en-US" b="0" smtClean="0">
                <a:latin typeface="楷体" panose="02010609060101010101" pitchFamily="49" charset="-122"/>
                <a:ea typeface="楷体" panose="02010609060101010101" pitchFamily="49" charset="-122"/>
              </a:rPr>
              <a:t>语句相区别，行的末尾没有分号。</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295400" y="228600"/>
            <a:ext cx="7162800" cy="604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defRPr/>
            </a:pPr>
            <a:r>
              <a:rPr lang="en-US" altLang="zh-CN" sz="3600" kern="0" dirty="0" smtClean="0">
                <a:solidFill>
                  <a:srgbClr val="FF0000"/>
                </a:solidFill>
              </a:rPr>
              <a:t>C++</a:t>
            </a:r>
            <a:r>
              <a:rPr lang="zh-CN" altLang="en-US" sz="3600" kern="0" dirty="0" smtClean="0">
                <a:solidFill>
                  <a:srgbClr val="FF0000"/>
                </a:solidFill>
              </a:rPr>
              <a:t>的第一个经典程序</a:t>
            </a:r>
            <a:endParaRPr lang="zh-CN" altLang="en-US" sz="3600" b="0" kern="0" dirty="0">
              <a:solidFill>
                <a:srgbClr val="FF0000"/>
              </a:solidFill>
            </a:endParaRPr>
          </a:p>
        </p:txBody>
      </p:sp>
      <p:sp>
        <p:nvSpPr>
          <p:cNvPr id="30723" name="Rectangle 2"/>
          <p:cNvSpPr>
            <a:spLocks noGrp="1" noChangeArrowheads="1"/>
          </p:cNvSpPr>
          <p:nvPr>
            <p:ph type="subTitle" idx="1"/>
          </p:nvPr>
        </p:nvSpPr>
        <p:spPr>
          <a:xfrm>
            <a:off x="304800" y="1109663"/>
            <a:ext cx="8588375" cy="5056187"/>
          </a:xfrm>
          <a:noFill/>
        </p:spPr>
        <p:txBody>
          <a:bodyPr/>
          <a:lstStyle/>
          <a:p>
            <a:pPr marL="280988" indent="0">
              <a:buFontTx/>
              <a:buNone/>
            </a:pPr>
            <a:r>
              <a:rPr lang="zh-CN" altLang="en-US" b="0" smtClean="0">
                <a:latin typeface="楷体" panose="02010609060101010101" pitchFamily="49" charset="-122"/>
                <a:ea typeface="楷体" panose="02010609060101010101" pitchFamily="49" charset="-122"/>
              </a:rPr>
              <a:t>#</a:t>
            </a:r>
            <a:r>
              <a:rPr lang="en-US" altLang="zh-CN" b="0" smtClean="0">
                <a:latin typeface="楷体" panose="02010609060101010101" pitchFamily="49" charset="-122"/>
                <a:ea typeface="楷体" panose="02010609060101010101" pitchFamily="49" charset="-122"/>
              </a:rPr>
              <a:t>include &lt;iostream&gt;</a:t>
            </a:r>
            <a:r>
              <a:rPr lang="zh-CN" altLang="en-US" b="0" smtClean="0">
                <a:latin typeface="楷体" panose="02010609060101010101" pitchFamily="49" charset="-122"/>
                <a:ea typeface="楷体" panose="02010609060101010101" pitchFamily="49" charset="-122"/>
              </a:rPr>
              <a:t>是一个“包含命令”，它的作用是将文件</a:t>
            </a:r>
            <a:r>
              <a:rPr lang="en-US" altLang="zh-CN" b="0" smtClean="0">
                <a:latin typeface="楷体" panose="02010609060101010101" pitchFamily="49" charset="-122"/>
                <a:ea typeface="楷体" panose="02010609060101010101" pitchFamily="49" charset="-122"/>
              </a:rPr>
              <a:t>iostream</a:t>
            </a:r>
            <a:r>
              <a:rPr lang="zh-CN" altLang="en-US" b="0" smtClean="0">
                <a:latin typeface="楷体" panose="02010609060101010101" pitchFamily="49" charset="-122"/>
                <a:ea typeface="楷体" panose="02010609060101010101" pitchFamily="49" charset="-122"/>
              </a:rPr>
              <a:t>的内容包含到该命令所在的程序文件中，代替该命令行。文件</a:t>
            </a:r>
            <a:r>
              <a:rPr lang="en-US" altLang="zh-CN" b="0" smtClean="0">
                <a:latin typeface="楷体" panose="02010609060101010101" pitchFamily="49" charset="-122"/>
                <a:ea typeface="楷体" panose="02010609060101010101" pitchFamily="49" charset="-122"/>
              </a:rPr>
              <a:t>iostream</a:t>
            </a:r>
            <a:r>
              <a:rPr lang="zh-CN" altLang="en-US" b="0" smtClean="0">
                <a:latin typeface="楷体" panose="02010609060101010101" pitchFamily="49" charset="-122"/>
                <a:ea typeface="楷体" panose="02010609060101010101" pitchFamily="49" charset="-122"/>
              </a:rPr>
              <a:t>的作用是向程序提供输入或输出时所需要的一些信息。</a:t>
            </a:r>
            <a:r>
              <a:rPr lang="en-US" altLang="zh-CN" b="0" smtClean="0">
                <a:latin typeface="楷体" panose="02010609060101010101" pitchFamily="49" charset="-122"/>
                <a:ea typeface="楷体" panose="02010609060101010101" pitchFamily="49" charset="-122"/>
              </a:rPr>
              <a:t>iostream</a:t>
            </a:r>
            <a:r>
              <a:rPr lang="zh-CN" altLang="en-US" b="0" smtClean="0">
                <a:latin typeface="楷体" panose="02010609060101010101" pitchFamily="49" charset="-122"/>
                <a:ea typeface="楷体" panose="02010609060101010101" pitchFamily="49" charset="-122"/>
              </a:rPr>
              <a:t>是</a:t>
            </a:r>
            <a:r>
              <a:rPr lang="en-US" altLang="zh-CN" b="0" smtClean="0">
                <a:latin typeface="楷体" panose="02010609060101010101" pitchFamily="49" charset="-122"/>
                <a:ea typeface="楷体" panose="02010609060101010101" pitchFamily="49" charset="-122"/>
              </a:rPr>
              <a:t>i-o-stream 3</a:t>
            </a:r>
            <a:r>
              <a:rPr lang="zh-CN" altLang="en-US" b="0" smtClean="0">
                <a:latin typeface="楷体" panose="02010609060101010101" pitchFamily="49" charset="-122"/>
                <a:ea typeface="楷体" panose="02010609060101010101" pitchFamily="49" charset="-122"/>
              </a:rPr>
              <a:t>个词的组合，从它的形式就可以知道它代表“输入输出流”的意思，由于这类文件都放在程序单元的开头，所以称为“头文件”(</a:t>
            </a:r>
            <a:r>
              <a:rPr lang="en-US" altLang="zh-CN" b="0" smtClean="0">
                <a:latin typeface="楷体" panose="02010609060101010101" pitchFamily="49" charset="-122"/>
                <a:ea typeface="楷体" panose="02010609060101010101" pitchFamily="49" charset="-122"/>
              </a:rPr>
              <a:t>head file)。</a:t>
            </a:r>
            <a:r>
              <a:rPr lang="zh-CN" altLang="en-US" b="0" smtClean="0">
                <a:latin typeface="楷体" panose="02010609060101010101" pitchFamily="49" charset="-122"/>
                <a:ea typeface="楷体" panose="02010609060101010101" pitchFamily="49" charset="-122"/>
              </a:rPr>
              <a:t>在程序进行编译时，先对所有的预处理命令进行处理，将头文件的具体内容代替 #</a:t>
            </a:r>
            <a:r>
              <a:rPr lang="en-US" altLang="zh-CN" b="0" smtClean="0">
                <a:latin typeface="楷体" panose="02010609060101010101" pitchFamily="49" charset="-122"/>
                <a:ea typeface="楷体" panose="02010609060101010101" pitchFamily="49" charset="-122"/>
              </a:rPr>
              <a:t>include</a:t>
            </a:r>
            <a:r>
              <a:rPr lang="zh-CN" altLang="en-US" b="0" smtClean="0">
                <a:latin typeface="楷体" panose="02010609060101010101" pitchFamily="49" charset="-122"/>
                <a:ea typeface="楷体" panose="02010609060101010101" pitchFamily="49" charset="-122"/>
              </a:rPr>
              <a:t>命令行，然后再对该程序单元进行整体编译。</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1295400" y="228600"/>
            <a:ext cx="7162800" cy="604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defRPr/>
            </a:pPr>
            <a:r>
              <a:rPr lang="en-US" altLang="zh-CN" sz="3600" kern="0" dirty="0" smtClean="0">
                <a:solidFill>
                  <a:srgbClr val="FF0000"/>
                </a:solidFill>
              </a:rPr>
              <a:t>C++</a:t>
            </a:r>
            <a:r>
              <a:rPr lang="zh-CN" altLang="en-US" sz="3600" kern="0" dirty="0" smtClean="0">
                <a:solidFill>
                  <a:srgbClr val="FF0000"/>
                </a:solidFill>
              </a:rPr>
              <a:t>的第一个经典程序</a:t>
            </a:r>
            <a:endParaRPr lang="zh-CN" altLang="en-US" sz="3600" b="0" kern="0" dirty="0">
              <a:solidFill>
                <a:srgbClr val="FF0000"/>
              </a:solidFill>
            </a:endParaRPr>
          </a:p>
        </p:txBody>
      </p:sp>
      <p:sp>
        <p:nvSpPr>
          <p:cNvPr id="31747" name="Rectangle 2"/>
          <p:cNvSpPr>
            <a:spLocks noGrp="1" noChangeArrowheads="1"/>
          </p:cNvSpPr>
          <p:nvPr>
            <p:ph type="subTitle" idx="1"/>
          </p:nvPr>
        </p:nvSpPr>
        <p:spPr>
          <a:xfrm>
            <a:off x="304800" y="1254125"/>
            <a:ext cx="8588375" cy="5127625"/>
          </a:xfrm>
          <a:noFill/>
        </p:spPr>
        <p:txBody>
          <a:bodyPr/>
          <a:lstStyle/>
          <a:p>
            <a:pPr indent="-6350">
              <a:buFontTx/>
              <a:buNone/>
            </a:pPr>
            <a:r>
              <a:rPr lang="zh-CN" altLang="en-US" b="0" dirty="0" smtClean="0">
                <a:latin typeface="楷体" panose="02010609060101010101" pitchFamily="49" charset="-122"/>
                <a:ea typeface="楷体" panose="02010609060101010101" pitchFamily="49" charset="-122"/>
              </a:rPr>
              <a:t>程序的第2行“</a:t>
            </a:r>
            <a:r>
              <a:rPr lang="en-US" altLang="zh-CN" b="0" dirty="0" smtClean="0">
                <a:latin typeface="楷体" panose="02010609060101010101" pitchFamily="49" charset="-122"/>
                <a:ea typeface="楷体" panose="02010609060101010101" pitchFamily="49" charset="-122"/>
              </a:rPr>
              <a:t>using namespace </a:t>
            </a:r>
            <a:r>
              <a:rPr lang="en-US" altLang="zh-CN" b="0" dirty="0" err="1" smtClean="0">
                <a:latin typeface="楷体" panose="02010609060101010101" pitchFamily="49" charset="-122"/>
                <a:ea typeface="楷体" panose="02010609060101010101" pitchFamily="49" charset="-122"/>
              </a:rPr>
              <a:t>std</a:t>
            </a:r>
            <a:r>
              <a:rPr lang="en-US" altLang="zh-CN" b="0" dirty="0" smtClean="0">
                <a:latin typeface="楷体" panose="02010609060101010101" pitchFamily="49" charset="-122"/>
                <a:ea typeface="楷体" panose="02010609060101010101" pitchFamily="49" charset="-122"/>
              </a:rPr>
              <a:t>; ” </a:t>
            </a:r>
            <a:r>
              <a:rPr lang="zh-CN" altLang="en-US" b="0" dirty="0" smtClean="0">
                <a:latin typeface="楷体" panose="02010609060101010101" pitchFamily="49" charset="-122"/>
                <a:ea typeface="楷体" panose="02010609060101010101" pitchFamily="49" charset="-122"/>
              </a:rPr>
              <a:t>的意思是“使用命名空间</a:t>
            </a:r>
            <a:r>
              <a:rPr lang="en-US" altLang="zh-CN" b="0" dirty="0" err="1" smtClean="0">
                <a:latin typeface="楷体" panose="02010609060101010101" pitchFamily="49" charset="-122"/>
                <a:ea typeface="楷体" panose="02010609060101010101" pitchFamily="49" charset="-122"/>
              </a:rPr>
              <a:t>std</a:t>
            </a:r>
            <a:r>
              <a:rPr lang="en-US" altLang="zh-CN" b="0" dirty="0" smtClean="0">
                <a:latin typeface="楷体" panose="02010609060101010101" pitchFamily="49" charset="-122"/>
                <a:ea typeface="楷体" panose="02010609060101010101" pitchFamily="49" charset="-122"/>
              </a:rPr>
              <a:t>”。C++</a:t>
            </a:r>
            <a:r>
              <a:rPr lang="zh-CN" altLang="en-US" b="0" dirty="0" smtClean="0">
                <a:latin typeface="楷体" panose="02010609060101010101" pitchFamily="49" charset="-122"/>
                <a:ea typeface="楷体" panose="02010609060101010101" pitchFamily="49" charset="-122"/>
              </a:rPr>
              <a:t>标准库中的类和函数是在命名空间</a:t>
            </a:r>
            <a:r>
              <a:rPr lang="en-US" altLang="zh-CN" b="0" dirty="0" err="1" smtClean="0">
                <a:latin typeface="楷体" panose="02010609060101010101" pitchFamily="49" charset="-122"/>
                <a:ea typeface="楷体" panose="02010609060101010101" pitchFamily="49" charset="-122"/>
              </a:rPr>
              <a:t>std</a:t>
            </a:r>
            <a:r>
              <a:rPr lang="zh-CN" altLang="en-US" b="0" dirty="0" smtClean="0">
                <a:latin typeface="楷体" panose="02010609060101010101" pitchFamily="49" charset="-122"/>
                <a:ea typeface="楷体" panose="02010609060101010101" pitchFamily="49" charset="-122"/>
              </a:rPr>
              <a:t>中声明的，因此程序中如果需要用到</a:t>
            </a:r>
            <a:r>
              <a:rPr lang="en-US" altLang="zh-CN" b="0" dirty="0" smtClean="0">
                <a:latin typeface="楷体" panose="02010609060101010101" pitchFamily="49" charset="-122"/>
                <a:ea typeface="楷体" panose="02010609060101010101" pitchFamily="49" charset="-122"/>
              </a:rPr>
              <a:t>C++</a:t>
            </a:r>
            <a:r>
              <a:rPr lang="zh-CN" altLang="en-US" b="0" dirty="0" smtClean="0">
                <a:latin typeface="楷体" panose="02010609060101010101" pitchFamily="49" charset="-122"/>
                <a:ea typeface="楷体" panose="02010609060101010101" pitchFamily="49" charset="-122"/>
              </a:rPr>
              <a:t>标准库(此时就需要用#</a:t>
            </a:r>
            <a:r>
              <a:rPr lang="en-US" altLang="zh-CN" b="0" dirty="0" smtClean="0">
                <a:latin typeface="楷体" panose="02010609060101010101" pitchFamily="49" charset="-122"/>
                <a:ea typeface="楷体" panose="02010609060101010101" pitchFamily="49" charset="-122"/>
              </a:rPr>
              <a:t>include</a:t>
            </a:r>
            <a:r>
              <a:rPr lang="zh-CN" altLang="en-US" b="0" dirty="0" smtClean="0">
                <a:latin typeface="楷体" panose="02010609060101010101" pitchFamily="49" charset="-122"/>
                <a:ea typeface="楷体" panose="02010609060101010101" pitchFamily="49" charset="-122"/>
              </a:rPr>
              <a:t>命令行)，就需要用“</a:t>
            </a:r>
            <a:r>
              <a:rPr lang="en-US" altLang="zh-CN" b="0" dirty="0" smtClean="0">
                <a:latin typeface="楷体" panose="02010609060101010101" pitchFamily="49" charset="-122"/>
                <a:ea typeface="楷体" panose="02010609060101010101" pitchFamily="49" charset="-122"/>
              </a:rPr>
              <a:t>using namespace </a:t>
            </a:r>
            <a:r>
              <a:rPr lang="en-US" altLang="zh-CN" b="0" dirty="0" err="1" smtClean="0">
                <a:latin typeface="楷体" panose="02010609060101010101" pitchFamily="49" charset="-122"/>
                <a:ea typeface="楷体" panose="02010609060101010101" pitchFamily="49" charset="-122"/>
              </a:rPr>
              <a:t>std</a:t>
            </a:r>
            <a:r>
              <a:rPr lang="en-US" altLang="zh-CN" b="0" dirty="0" smtClean="0">
                <a:latin typeface="楷体" panose="02010609060101010101" pitchFamily="49" charset="-122"/>
                <a:ea typeface="楷体" panose="02010609060101010101" pitchFamily="49" charset="-122"/>
              </a:rPr>
              <a:t>;”</a:t>
            </a:r>
            <a:r>
              <a:rPr lang="zh-CN" altLang="en-US" b="0" dirty="0" smtClean="0">
                <a:latin typeface="楷体" panose="02010609060101010101" pitchFamily="49" charset="-122"/>
                <a:ea typeface="楷体" panose="02010609060101010101" pitchFamily="49" charset="-122"/>
              </a:rPr>
              <a:t>作声明，表示要用到命名空间</a:t>
            </a:r>
            <a:r>
              <a:rPr lang="en-US" altLang="zh-CN" b="0" dirty="0" err="1" smtClean="0">
                <a:latin typeface="楷体" panose="02010609060101010101" pitchFamily="49" charset="-122"/>
                <a:ea typeface="楷体" panose="02010609060101010101" pitchFamily="49" charset="-122"/>
              </a:rPr>
              <a:t>std</a:t>
            </a:r>
            <a:r>
              <a:rPr lang="zh-CN" altLang="en-US" b="0" dirty="0" smtClean="0">
                <a:latin typeface="楷体" panose="02010609060101010101" pitchFamily="49" charset="-122"/>
                <a:ea typeface="楷体" panose="02010609060101010101" pitchFamily="49" charset="-122"/>
              </a:rPr>
              <a:t>中的内容。</a:t>
            </a:r>
          </a:p>
          <a:p>
            <a:pPr indent="-6350">
              <a:buFontTx/>
              <a:buNone/>
            </a:pPr>
            <a:r>
              <a:rPr lang="zh-CN" altLang="en-US" b="0" dirty="0" smtClean="0">
                <a:latin typeface="楷体" panose="02010609060101010101" pitchFamily="49" charset="-122"/>
                <a:ea typeface="楷体" panose="02010609060101010101" pitchFamily="49" charset="-122"/>
              </a:rPr>
              <a:t>在初学</a:t>
            </a:r>
            <a:r>
              <a:rPr lang="en-US" altLang="zh-CN" b="0" dirty="0" smtClean="0">
                <a:latin typeface="楷体" panose="02010609060101010101" pitchFamily="49" charset="-122"/>
                <a:ea typeface="楷体" panose="02010609060101010101" pitchFamily="49" charset="-122"/>
              </a:rPr>
              <a:t>C++</a:t>
            </a:r>
            <a:r>
              <a:rPr lang="zh-CN" altLang="en-US" b="0" dirty="0" smtClean="0">
                <a:latin typeface="楷体" panose="02010609060101010101" pitchFamily="49" charset="-122"/>
                <a:ea typeface="楷体" panose="02010609060101010101" pitchFamily="49" charset="-122"/>
              </a:rPr>
              <a:t>时，对本程序中的第1,2行可以不必深究，只需知道： 如果程序有输入或输出时，必须使用“#</a:t>
            </a:r>
            <a:r>
              <a:rPr lang="en-US" altLang="zh-CN" b="0" dirty="0" smtClean="0">
                <a:latin typeface="楷体" panose="02010609060101010101" pitchFamily="49" charset="-122"/>
                <a:ea typeface="楷体" panose="02010609060101010101" pitchFamily="49" charset="-122"/>
              </a:rPr>
              <a:t>include &lt;</a:t>
            </a:r>
            <a:r>
              <a:rPr lang="en-US" altLang="zh-CN" b="0" dirty="0" err="1" smtClean="0">
                <a:latin typeface="楷体" panose="02010609060101010101" pitchFamily="49" charset="-122"/>
                <a:ea typeface="楷体" panose="02010609060101010101" pitchFamily="49" charset="-122"/>
              </a:rPr>
              <a:t>iostream</a:t>
            </a:r>
            <a:r>
              <a:rPr lang="en-US" altLang="zh-CN" b="0" dirty="0" smtClean="0">
                <a:latin typeface="楷体" panose="02010609060101010101" pitchFamily="49" charset="-122"/>
                <a:ea typeface="楷体" panose="02010609060101010101" pitchFamily="49" charset="-122"/>
              </a:rPr>
              <a:t>&gt;”</a:t>
            </a:r>
            <a:r>
              <a:rPr lang="zh-CN" altLang="en-US" b="0" dirty="0" smtClean="0">
                <a:latin typeface="楷体" panose="02010609060101010101" pitchFamily="49" charset="-122"/>
                <a:ea typeface="楷体" panose="02010609060101010101" pitchFamily="49" charset="-122"/>
              </a:rPr>
              <a:t>命令以提供必要的信息，同时要用“</a:t>
            </a:r>
            <a:r>
              <a:rPr lang="en-US" altLang="zh-CN" b="0" dirty="0" smtClean="0">
                <a:latin typeface="楷体" panose="02010609060101010101" pitchFamily="49" charset="-122"/>
                <a:ea typeface="楷体" panose="02010609060101010101" pitchFamily="49" charset="-122"/>
              </a:rPr>
              <a:t>using namespace </a:t>
            </a:r>
            <a:r>
              <a:rPr lang="en-US" altLang="zh-CN" b="0" dirty="0" err="1" smtClean="0">
                <a:latin typeface="楷体" panose="02010609060101010101" pitchFamily="49" charset="-122"/>
                <a:ea typeface="楷体" panose="02010609060101010101" pitchFamily="49" charset="-122"/>
              </a:rPr>
              <a:t>std</a:t>
            </a:r>
            <a:r>
              <a:rPr lang="en-US" altLang="zh-CN" b="0" dirty="0" smtClean="0">
                <a:latin typeface="楷体" panose="02010609060101010101" pitchFamily="49" charset="-122"/>
                <a:ea typeface="楷体" panose="02010609060101010101" pitchFamily="49" charset="-122"/>
              </a:rPr>
              <a:t>;”，</a:t>
            </a:r>
            <a:r>
              <a:rPr lang="zh-CN" altLang="en-US" b="0" dirty="0" smtClean="0">
                <a:latin typeface="楷体" panose="02010609060101010101" pitchFamily="49" charset="-122"/>
                <a:ea typeface="楷体" panose="02010609060101010101" pitchFamily="49" charset="-122"/>
              </a:rPr>
              <a:t>使程序能够使用这些信息，否则程序编译时将出错。</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179388" y="1268413"/>
            <a:ext cx="8785225"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a:t>// 求两数之和                    (本行是注释行)</a:t>
            </a:r>
          </a:p>
          <a:p>
            <a:pPr eaLnBrk="1" hangingPunct="1"/>
            <a:r>
              <a:rPr kumimoji="1" lang="zh-CN" altLang="en-US"/>
              <a:t>#</a:t>
            </a:r>
            <a:r>
              <a:rPr kumimoji="1" lang="en-US" altLang="zh-CN"/>
              <a:t>include &lt;iostream&gt;             	 //</a:t>
            </a:r>
            <a:r>
              <a:rPr kumimoji="1" lang="zh-CN" altLang="en-US"/>
              <a:t>预处理命令</a:t>
            </a:r>
          </a:p>
          <a:p>
            <a:pPr eaLnBrk="1" hangingPunct="1"/>
            <a:r>
              <a:rPr kumimoji="1" lang="en-US" altLang="zh-CN"/>
              <a:t>using namespace std;             	//</a:t>
            </a:r>
            <a:r>
              <a:rPr kumimoji="1" lang="zh-CN" altLang="en-US"/>
              <a:t>使用命名空间</a:t>
            </a:r>
            <a:r>
              <a:rPr kumimoji="1" lang="en-US" altLang="zh-CN"/>
              <a:t>std</a:t>
            </a:r>
          </a:p>
          <a:p>
            <a:pPr eaLnBrk="1" hangingPunct="1"/>
            <a:r>
              <a:rPr kumimoji="1" lang="en-US" altLang="zh-CN"/>
              <a:t>int main( )                       		//</a:t>
            </a:r>
            <a:r>
              <a:rPr kumimoji="1" lang="zh-CN" altLang="en-US"/>
              <a:t>主函数首部</a:t>
            </a:r>
          </a:p>
          <a:p>
            <a:pPr eaLnBrk="1" hangingPunct="1"/>
            <a:r>
              <a:rPr kumimoji="1" lang="zh-CN" altLang="en-US"/>
              <a:t>{                                </a:t>
            </a:r>
            <a:r>
              <a:rPr kumimoji="1" lang="en-US" altLang="zh-CN"/>
              <a:t>		</a:t>
            </a:r>
            <a:r>
              <a:rPr kumimoji="1" lang="zh-CN" altLang="en-US"/>
              <a:t>//函数体开始</a:t>
            </a:r>
          </a:p>
          <a:p>
            <a:pPr eaLnBrk="1" hangingPunct="1"/>
            <a:r>
              <a:rPr kumimoji="1" lang="zh-CN" altLang="en-US"/>
              <a:t>     </a:t>
            </a:r>
            <a:r>
              <a:rPr kumimoji="1" lang="en-US" altLang="zh-CN"/>
              <a:t>	int a,b,sum;                   	 //</a:t>
            </a:r>
            <a:r>
              <a:rPr kumimoji="1" lang="zh-CN" altLang="en-US"/>
              <a:t>定义变量</a:t>
            </a:r>
          </a:p>
          <a:p>
            <a:pPr eaLnBrk="1" hangingPunct="1"/>
            <a:r>
              <a:rPr kumimoji="1" lang="zh-CN" altLang="en-US"/>
              <a:t>     </a:t>
            </a:r>
            <a:r>
              <a:rPr kumimoji="1" lang="en-US" altLang="zh-CN"/>
              <a:t>	cin&gt;&gt;a&gt;&gt;b;                      	//</a:t>
            </a:r>
            <a:r>
              <a:rPr kumimoji="1" lang="zh-CN" altLang="en-US"/>
              <a:t>输入语句</a:t>
            </a:r>
          </a:p>
          <a:p>
            <a:pPr eaLnBrk="1" hangingPunct="1"/>
            <a:r>
              <a:rPr kumimoji="1" lang="zh-CN" altLang="en-US"/>
              <a:t>     </a:t>
            </a:r>
            <a:r>
              <a:rPr kumimoji="1" lang="en-US" altLang="zh-CN"/>
              <a:t>	sum=a+b;                       	 //</a:t>
            </a:r>
            <a:r>
              <a:rPr kumimoji="1" lang="zh-CN" altLang="en-US"/>
              <a:t>赋值语句</a:t>
            </a:r>
          </a:p>
          <a:p>
            <a:pPr eaLnBrk="1" hangingPunct="1"/>
            <a:r>
              <a:rPr kumimoji="1" lang="en-US" altLang="zh-CN"/>
              <a:t>     	cout&lt;&lt;″a+b=″&lt;&lt;sum&lt;&lt;endl;        //</a:t>
            </a:r>
            <a:r>
              <a:rPr kumimoji="1" lang="zh-CN" altLang="en-US"/>
              <a:t>输出语句</a:t>
            </a:r>
          </a:p>
          <a:p>
            <a:pPr eaLnBrk="1" hangingPunct="1"/>
            <a:r>
              <a:rPr kumimoji="1" lang="en-US" altLang="zh-CN"/>
              <a:t>      	return 0;     //</a:t>
            </a:r>
            <a:r>
              <a:rPr kumimoji="1" lang="zh-CN" altLang="en-US"/>
              <a:t>如程序正常结束，向操作系统返回一个零值</a:t>
            </a:r>
          </a:p>
          <a:p>
            <a:pPr eaLnBrk="1" hangingPunct="1"/>
            <a:r>
              <a:rPr kumimoji="1" lang="zh-CN" altLang="en-US"/>
              <a:t>}                                //函数结束</a:t>
            </a:r>
          </a:p>
        </p:txBody>
      </p:sp>
      <p:sp>
        <p:nvSpPr>
          <p:cNvPr id="3" name="Rectangle 3"/>
          <p:cNvSpPr txBox="1">
            <a:spLocks noChangeArrowheads="1"/>
          </p:cNvSpPr>
          <p:nvPr/>
        </p:nvSpPr>
        <p:spPr bwMode="auto">
          <a:xfrm>
            <a:off x="1295400" y="228600"/>
            <a:ext cx="7162800" cy="604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3600" dirty="0"/>
              <a:t>例1.2 求</a:t>
            </a:r>
            <a:r>
              <a:rPr lang="en-US" altLang="zh-CN" sz="3600" dirty="0"/>
              <a:t>a</a:t>
            </a:r>
            <a:r>
              <a:rPr lang="zh-CN" altLang="en-US" sz="3600" dirty="0"/>
              <a:t>和</a:t>
            </a:r>
            <a:r>
              <a:rPr lang="en-US" altLang="zh-CN" sz="3600" dirty="0"/>
              <a:t>b</a:t>
            </a:r>
            <a:r>
              <a:rPr lang="zh-CN" altLang="en-US" sz="3600" dirty="0"/>
              <a:t>两个数之和</a:t>
            </a:r>
            <a:endParaRPr lang="zh-CN" altLang="en-US" sz="3600" b="0" kern="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539750" y="260350"/>
            <a:ext cx="8153400" cy="838200"/>
          </a:xfrm>
          <a:noFill/>
          <a:extLst>
            <a:ext uri="{91240B29-F687-4F45-9708-019B960494DF}">
              <a14:hiddenLine xmlns:a14="http://schemas.microsoft.com/office/drawing/2010/main" w="9525">
                <a:solidFill>
                  <a:srgbClr val="800000"/>
                </a:solidFill>
                <a:miter lim="800000"/>
                <a:headEnd/>
                <a:tailEnd/>
              </a14:hiddenLine>
            </a:ext>
          </a:extLst>
        </p:spPr>
        <p:txBody>
          <a:bodyPr/>
          <a:lstStyle/>
          <a:p>
            <a:pPr algn="ctr" eaLnBrk="1" hangingPunct="1"/>
            <a:r>
              <a:rPr lang="zh-CN" altLang="zh-CN" sz="4800" dirty="0" smtClean="0"/>
              <a:t>教材及</a:t>
            </a:r>
            <a:r>
              <a:rPr lang="zh-CN" altLang="en-US" sz="4800" dirty="0" smtClean="0"/>
              <a:t>参考</a:t>
            </a:r>
            <a:r>
              <a:rPr lang="zh-CN" altLang="zh-CN" sz="4800" dirty="0" smtClean="0"/>
              <a:t>资料</a:t>
            </a:r>
            <a:endParaRPr lang="zh-CN" altLang="en-US" sz="3600" dirty="0" smtClean="0">
              <a:ea typeface="黑体" panose="02010609060101010101" pitchFamily="49" charset="-122"/>
            </a:endParaRPr>
          </a:p>
        </p:txBody>
      </p:sp>
      <p:sp>
        <p:nvSpPr>
          <p:cNvPr id="4099" name="Rectangle 4"/>
          <p:cNvSpPr>
            <a:spLocks noChangeArrowheads="1"/>
          </p:cNvSpPr>
          <p:nvPr/>
        </p:nvSpPr>
        <p:spPr bwMode="auto">
          <a:xfrm>
            <a:off x="323850" y="1125538"/>
            <a:ext cx="8640763"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eaLnBrk="0" hangingPunct="0">
              <a:defRPr sz="2400">
                <a:solidFill>
                  <a:schemeClr val="tx1"/>
                </a:solidFill>
                <a:latin typeface="Times New Roman" charset="0"/>
                <a:ea typeface="宋体" pitchFamily="2" charset="-122"/>
              </a:defRPr>
            </a:lvl1pPr>
            <a:lvl2pPr marL="750888" indent="-285750" eaLnBrk="0" hangingPunct="0">
              <a:defRPr sz="2400">
                <a:solidFill>
                  <a:schemeClr val="tx1"/>
                </a:solidFill>
                <a:latin typeface="Times New Roman" charset="0"/>
                <a:ea typeface="宋体" pitchFamily="2" charset="-122"/>
              </a:defRPr>
            </a:lvl2pPr>
            <a:lvl3pPr marL="1143000" indent="-228600" eaLnBrk="0" hangingPunct="0">
              <a:defRPr sz="2400">
                <a:solidFill>
                  <a:schemeClr val="tx1"/>
                </a:solidFill>
                <a:latin typeface="Times New Roman" charset="0"/>
                <a:ea typeface="宋体" pitchFamily="2" charset="-122"/>
              </a:defRPr>
            </a:lvl3pPr>
            <a:lvl4pPr marL="1600200" indent="-228600" eaLnBrk="0" hangingPunct="0">
              <a:defRPr sz="2400">
                <a:solidFill>
                  <a:schemeClr val="tx1"/>
                </a:solidFill>
                <a:latin typeface="Times New Roman" charset="0"/>
                <a:ea typeface="宋体" pitchFamily="2" charset="-122"/>
              </a:defRPr>
            </a:lvl4pPr>
            <a:lvl5pPr marL="2057400" indent="-228600" eaLnBrk="0" hangingPunct="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1" hangingPunct="1">
              <a:buClr>
                <a:schemeClr val="accent2"/>
              </a:buClr>
              <a:buFont typeface="Wingdings" pitchFamily="2" charset="2"/>
              <a:buChar char="§"/>
              <a:defRPr/>
            </a:pPr>
            <a:r>
              <a:rPr lang="en-US" altLang="zh-CN" b="1" dirty="0">
                <a:latin typeface="楷体_GB2312" pitchFamily="49" charset="-122"/>
                <a:ea typeface="楷体_GB2312" pitchFamily="49" charset="-122"/>
                <a:cs typeface="Arial" charset="0"/>
              </a:rPr>
              <a:t>Thinking in C++ </a:t>
            </a:r>
            <a:r>
              <a:rPr lang="zh-CN" altLang="en-US" b="1" dirty="0">
                <a:latin typeface="楷体_GB2312" pitchFamily="49" charset="-122"/>
                <a:ea typeface="楷体_GB2312" pitchFamily="49" charset="-122"/>
                <a:cs typeface="Arial" charset="0"/>
              </a:rPr>
              <a:t>，</a:t>
            </a:r>
            <a:r>
              <a:rPr lang="en-US" altLang="zh-CN" b="1" dirty="0">
                <a:latin typeface="楷体_GB2312" pitchFamily="49" charset="-122"/>
                <a:ea typeface="楷体_GB2312" pitchFamily="49" charset="-122"/>
                <a:cs typeface="Arial" charset="0"/>
              </a:rPr>
              <a:t>Bruce </a:t>
            </a:r>
            <a:r>
              <a:rPr lang="en-US" altLang="zh-CN" b="1" dirty="0" err="1">
                <a:latin typeface="楷体_GB2312" pitchFamily="49" charset="-122"/>
                <a:ea typeface="楷体_GB2312" pitchFamily="49" charset="-122"/>
                <a:cs typeface="Arial" charset="0"/>
              </a:rPr>
              <a:t>Eckel</a:t>
            </a:r>
            <a:r>
              <a:rPr lang="en-US" altLang="zh-CN" b="1" dirty="0">
                <a:latin typeface="楷体_GB2312" pitchFamily="49" charset="-122"/>
                <a:ea typeface="楷体_GB2312" pitchFamily="49" charset="-122"/>
                <a:cs typeface="Arial" charset="0"/>
              </a:rPr>
              <a:t> , </a:t>
            </a:r>
            <a:r>
              <a:rPr lang="zh-CN" altLang="en-US" b="1" dirty="0">
                <a:latin typeface="楷体_GB2312" pitchFamily="49" charset="-122"/>
                <a:ea typeface="楷体_GB2312" pitchFamily="49" charset="-122"/>
                <a:cs typeface="Arial" charset="0"/>
              </a:rPr>
              <a:t>机械工业出版社；</a:t>
            </a:r>
          </a:p>
          <a:p>
            <a:pPr eaLnBrk="1" hangingPunct="1">
              <a:buClr>
                <a:schemeClr val="accent2"/>
              </a:buClr>
              <a:buFont typeface="Wingdings" pitchFamily="2" charset="2"/>
              <a:buChar char="§"/>
              <a:defRPr/>
            </a:pPr>
            <a:endParaRPr lang="en-US" altLang="zh-CN" b="1" dirty="0" smtClean="0">
              <a:latin typeface="楷体_GB2312" pitchFamily="49" charset="-122"/>
              <a:ea typeface="楷体_GB2312" pitchFamily="49" charset="-122"/>
              <a:cs typeface="Arial" charset="0"/>
            </a:endParaRPr>
          </a:p>
          <a:p>
            <a:pPr eaLnBrk="1" hangingPunct="1">
              <a:buClr>
                <a:schemeClr val="accent2"/>
              </a:buClr>
              <a:buFont typeface="Wingdings" pitchFamily="2" charset="2"/>
              <a:buChar char="§"/>
              <a:defRPr/>
            </a:pPr>
            <a:r>
              <a:rPr lang="en-US" altLang="zh-CN" b="1" dirty="0" err="1" smtClean="0">
                <a:latin typeface="楷体_GB2312" pitchFamily="49" charset="-122"/>
                <a:ea typeface="楷体_GB2312" pitchFamily="49" charset="-122"/>
                <a:cs typeface="Arial" charset="0"/>
              </a:rPr>
              <a:t>Intruduction</a:t>
            </a:r>
            <a:r>
              <a:rPr lang="en-US" altLang="zh-CN" b="1" dirty="0" smtClean="0">
                <a:latin typeface="楷体_GB2312" pitchFamily="49" charset="-122"/>
                <a:ea typeface="楷体_GB2312" pitchFamily="49" charset="-122"/>
                <a:cs typeface="Arial" charset="0"/>
              </a:rPr>
              <a:t> </a:t>
            </a:r>
            <a:r>
              <a:rPr lang="en-US" altLang="zh-CN" b="1" dirty="0">
                <a:latin typeface="楷体_GB2312" pitchFamily="49" charset="-122"/>
                <a:ea typeface="楷体_GB2312" pitchFamily="49" charset="-122"/>
                <a:cs typeface="Arial" charset="0"/>
              </a:rPr>
              <a:t>to Programming with C++</a:t>
            </a:r>
            <a:r>
              <a:rPr lang="zh-CN" altLang="en-US" b="1" dirty="0">
                <a:latin typeface="楷体_GB2312" pitchFamily="49" charset="-122"/>
                <a:ea typeface="楷体_GB2312" pitchFamily="49" charset="-122"/>
                <a:cs typeface="Arial" charset="0"/>
              </a:rPr>
              <a:t>， </a:t>
            </a:r>
            <a:r>
              <a:rPr lang="en-US" altLang="zh-CN" b="1" dirty="0" err="1">
                <a:latin typeface="楷体_GB2312" pitchFamily="49" charset="-122"/>
                <a:ea typeface="楷体_GB2312" pitchFamily="49" charset="-122"/>
                <a:cs typeface="Arial" charset="0"/>
              </a:rPr>
              <a:t>Y.Daniel</a:t>
            </a:r>
            <a:r>
              <a:rPr lang="en-US" altLang="zh-CN" b="1" dirty="0">
                <a:latin typeface="楷体_GB2312" pitchFamily="49" charset="-122"/>
                <a:ea typeface="楷体_GB2312" pitchFamily="49" charset="-122"/>
                <a:cs typeface="Arial" charset="0"/>
              </a:rPr>
              <a:t> Liang</a:t>
            </a:r>
            <a:r>
              <a:rPr lang="zh-CN" altLang="en-US" b="1" dirty="0">
                <a:latin typeface="楷体_GB2312" pitchFamily="49" charset="-122"/>
                <a:ea typeface="楷体_GB2312" pitchFamily="49" charset="-122"/>
                <a:cs typeface="Arial" charset="0"/>
              </a:rPr>
              <a:t>，机械工业出版社；</a:t>
            </a:r>
          </a:p>
          <a:p>
            <a:pPr eaLnBrk="1" hangingPunct="1">
              <a:buClr>
                <a:schemeClr val="accent2"/>
              </a:buClr>
              <a:buFont typeface="Wingdings" pitchFamily="2" charset="2"/>
              <a:buChar char="§"/>
              <a:defRPr/>
            </a:pPr>
            <a:r>
              <a:rPr lang="en-US" altLang="zh-CN" b="1" dirty="0">
                <a:latin typeface="楷体_GB2312" pitchFamily="49" charset="-122"/>
                <a:ea typeface="楷体_GB2312" pitchFamily="49" charset="-122"/>
                <a:cs typeface="Arial" charset="0"/>
              </a:rPr>
              <a:t>The C++ Programming Language</a:t>
            </a:r>
            <a:r>
              <a:rPr lang="zh-CN" altLang="en-US" b="1" dirty="0">
                <a:latin typeface="楷体_GB2312" pitchFamily="49" charset="-122"/>
                <a:ea typeface="楷体_GB2312" pitchFamily="49" charset="-122"/>
                <a:cs typeface="Arial" charset="0"/>
              </a:rPr>
              <a:t>，</a:t>
            </a:r>
            <a:r>
              <a:rPr lang="en-US" altLang="zh-CN" b="1" dirty="0">
                <a:latin typeface="楷体_GB2312" pitchFamily="49" charset="-122"/>
                <a:ea typeface="楷体_GB2312" pitchFamily="49" charset="-122"/>
                <a:cs typeface="Arial" charset="0"/>
              </a:rPr>
              <a:t>Bjarne </a:t>
            </a:r>
            <a:r>
              <a:rPr lang="en-US" altLang="zh-CN" b="1" dirty="0" err="1">
                <a:latin typeface="楷体_GB2312" pitchFamily="49" charset="-122"/>
                <a:ea typeface="楷体_GB2312" pitchFamily="49" charset="-122"/>
                <a:cs typeface="Arial" charset="0"/>
              </a:rPr>
              <a:t>Stroustrup</a:t>
            </a:r>
            <a:r>
              <a:rPr lang="en-US" altLang="zh-CN" b="1" dirty="0">
                <a:latin typeface="楷体_GB2312" pitchFamily="49" charset="-122"/>
                <a:ea typeface="楷体_GB2312" pitchFamily="49" charset="-122"/>
                <a:cs typeface="Arial" charset="0"/>
              </a:rPr>
              <a:t> </a:t>
            </a:r>
            <a:r>
              <a:rPr lang="zh-CN" altLang="en-US" b="1" dirty="0">
                <a:latin typeface="楷体_GB2312" pitchFamily="49" charset="-122"/>
                <a:ea typeface="楷体_GB2312" pitchFamily="49" charset="-122"/>
                <a:cs typeface="Arial" charset="0"/>
              </a:rPr>
              <a:t>，</a:t>
            </a:r>
            <a:r>
              <a:rPr lang="en-US" altLang="zh-CN" b="1" dirty="0">
                <a:latin typeface="楷体_GB2312" pitchFamily="49" charset="-122"/>
                <a:ea typeface="楷体_GB2312" pitchFamily="49" charset="-122"/>
                <a:cs typeface="Arial" charset="0"/>
              </a:rPr>
              <a:t>Addison-Wesley Publishing Company</a:t>
            </a:r>
            <a:r>
              <a:rPr lang="zh-CN" altLang="en-US" b="1" dirty="0">
                <a:latin typeface="楷体_GB2312" pitchFamily="49" charset="-122"/>
                <a:ea typeface="楷体_GB2312" pitchFamily="49" charset="-122"/>
                <a:cs typeface="Arial" charset="0"/>
              </a:rPr>
              <a:t>；</a:t>
            </a:r>
          </a:p>
          <a:p>
            <a:pPr eaLnBrk="1" hangingPunct="1">
              <a:buClr>
                <a:schemeClr val="accent2"/>
              </a:buClr>
              <a:buFont typeface="Wingdings" pitchFamily="2" charset="2"/>
              <a:buChar char="§"/>
              <a:defRPr/>
            </a:pPr>
            <a:r>
              <a:rPr lang="en-US" altLang="zh-CN" b="1" dirty="0">
                <a:latin typeface="楷体_GB2312" pitchFamily="49" charset="-122"/>
                <a:ea typeface="楷体_GB2312" pitchFamily="49" charset="-122"/>
                <a:cs typeface="Arial" charset="0"/>
              </a:rPr>
              <a:t>C++ How to Program- Fourth Edition,  by H. M. </a:t>
            </a:r>
            <a:r>
              <a:rPr lang="en-US" altLang="zh-CN" b="1" dirty="0" err="1">
                <a:latin typeface="楷体_GB2312" pitchFamily="49" charset="-122"/>
                <a:ea typeface="楷体_GB2312" pitchFamily="49" charset="-122"/>
                <a:cs typeface="Arial" charset="0"/>
              </a:rPr>
              <a:t>Deitel</a:t>
            </a:r>
            <a:r>
              <a:rPr lang="en-US" altLang="zh-CN" b="1" dirty="0">
                <a:latin typeface="楷体_GB2312" pitchFamily="49" charset="-122"/>
                <a:ea typeface="楷体_GB2312" pitchFamily="49" charset="-122"/>
                <a:cs typeface="Arial" charset="0"/>
              </a:rPr>
              <a:t>, P. J. </a:t>
            </a:r>
            <a:r>
              <a:rPr lang="en-US" altLang="zh-CN" b="1" dirty="0" err="1">
                <a:latin typeface="楷体_GB2312" pitchFamily="49" charset="-122"/>
                <a:ea typeface="楷体_GB2312" pitchFamily="49" charset="-122"/>
                <a:cs typeface="Arial" charset="0"/>
              </a:rPr>
              <a:t>Deitel</a:t>
            </a:r>
            <a:r>
              <a:rPr lang="en-US" altLang="zh-CN" b="1" dirty="0">
                <a:latin typeface="楷体_GB2312" pitchFamily="49" charset="-122"/>
                <a:ea typeface="楷体_GB2312" pitchFamily="49" charset="-122"/>
                <a:cs typeface="Arial" charset="0"/>
              </a:rPr>
              <a:t>, Prentice Hall, New Jersey</a:t>
            </a:r>
            <a:r>
              <a:rPr lang="zh-CN" altLang="en-US" b="1" dirty="0">
                <a:latin typeface="楷体_GB2312" pitchFamily="49" charset="-122"/>
                <a:ea typeface="楷体_GB2312" pitchFamily="49" charset="-122"/>
                <a:cs typeface="Arial" charset="0"/>
              </a:rPr>
              <a:t>；</a:t>
            </a:r>
          </a:p>
          <a:p>
            <a:pPr eaLnBrk="1" hangingPunct="1">
              <a:buClr>
                <a:schemeClr val="accent2"/>
              </a:buClr>
              <a:buFont typeface="Wingdings" pitchFamily="2" charset="2"/>
              <a:buChar char="§"/>
              <a:defRPr/>
            </a:pPr>
            <a:r>
              <a:rPr lang="en-US" altLang="zh-CN" b="1" dirty="0">
                <a:latin typeface="楷体_GB2312" pitchFamily="49" charset="-122"/>
                <a:ea typeface="楷体_GB2312" pitchFamily="49" charset="-122"/>
                <a:cs typeface="Arial" charset="0"/>
              </a:rPr>
              <a:t>Programming: Principles and Practice Using C++, 2nd Ed. Bjarne </a:t>
            </a:r>
            <a:r>
              <a:rPr lang="en-US" altLang="zh-CN" b="1" dirty="0" err="1">
                <a:latin typeface="楷体_GB2312" pitchFamily="49" charset="-122"/>
                <a:ea typeface="楷体_GB2312" pitchFamily="49" charset="-122"/>
                <a:cs typeface="Arial" charset="0"/>
              </a:rPr>
              <a:t>Stroustrup</a:t>
            </a:r>
            <a:r>
              <a:rPr lang="en-US" altLang="zh-CN" b="1" dirty="0">
                <a:latin typeface="楷体_GB2312" pitchFamily="49" charset="-122"/>
                <a:ea typeface="楷体_GB2312" pitchFamily="49" charset="-122"/>
                <a:cs typeface="Arial" charset="0"/>
              </a:rPr>
              <a:t> </a:t>
            </a:r>
            <a:r>
              <a:rPr lang="zh-CN" altLang="en-US" b="1" dirty="0">
                <a:latin typeface="楷体_GB2312" pitchFamily="49" charset="-122"/>
                <a:ea typeface="楷体_GB2312" pitchFamily="49" charset="-122"/>
                <a:cs typeface="Arial" charset="0"/>
              </a:rPr>
              <a:t>，</a:t>
            </a:r>
            <a:r>
              <a:rPr lang="en-US" altLang="zh-CN" b="1" dirty="0">
                <a:latin typeface="楷体_GB2312" pitchFamily="49" charset="-122"/>
                <a:ea typeface="楷体_GB2312" pitchFamily="49" charset="-122"/>
                <a:cs typeface="Arial" charset="0"/>
              </a:rPr>
              <a:t>Addison-Wesley Publishing Company</a:t>
            </a:r>
            <a:r>
              <a:rPr lang="zh-CN" altLang="en-US" b="1" dirty="0">
                <a:latin typeface="楷体_GB2312" pitchFamily="49" charset="-122"/>
                <a:ea typeface="楷体_GB2312" pitchFamily="49" charset="-122"/>
                <a:cs typeface="Arial" charset="0"/>
              </a:rPr>
              <a:t>；</a:t>
            </a:r>
          </a:p>
          <a:p>
            <a:pPr eaLnBrk="1" hangingPunct="1">
              <a:buClr>
                <a:schemeClr val="accent2"/>
              </a:buClr>
              <a:buFont typeface="Wingdings" pitchFamily="2" charset="2"/>
              <a:buChar char="§"/>
              <a:defRPr/>
            </a:pPr>
            <a:r>
              <a:rPr lang="en-US" altLang="zh-CN" b="1" dirty="0">
                <a:latin typeface="楷体_GB2312" pitchFamily="49" charset="-122"/>
                <a:ea typeface="楷体_GB2312" pitchFamily="49" charset="-122"/>
                <a:cs typeface="Arial" charset="0"/>
              </a:rPr>
              <a:t>C++ primer</a:t>
            </a:r>
            <a:r>
              <a:rPr lang="zh-CN" altLang="en-US" b="1" dirty="0">
                <a:latin typeface="楷体_GB2312" pitchFamily="49" charset="-122"/>
                <a:ea typeface="楷体_GB2312" pitchFamily="49" charset="-122"/>
                <a:cs typeface="Arial" charset="0"/>
              </a:rPr>
              <a:t>；</a:t>
            </a:r>
            <a:r>
              <a:rPr lang="en-US" altLang="zh-CN" b="1" dirty="0">
                <a:latin typeface="楷体_GB2312" pitchFamily="49" charset="-122"/>
                <a:ea typeface="楷体_GB2312" pitchFamily="49" charset="-122"/>
                <a:cs typeface="Arial" charset="0"/>
              </a:rPr>
              <a:t>Stanley </a:t>
            </a:r>
            <a:r>
              <a:rPr lang="en-US" altLang="zh-CN" b="1" dirty="0" err="1">
                <a:latin typeface="楷体_GB2312" pitchFamily="49" charset="-122"/>
                <a:ea typeface="楷体_GB2312" pitchFamily="49" charset="-122"/>
                <a:cs typeface="Arial" charset="0"/>
              </a:rPr>
              <a:t>B.Lippman</a:t>
            </a:r>
            <a:r>
              <a:rPr lang="en-US" altLang="zh-CN" b="1" dirty="0">
                <a:latin typeface="楷体_GB2312" pitchFamily="49" charset="-122"/>
                <a:ea typeface="楷体_GB2312" pitchFamily="49" charset="-122"/>
                <a:cs typeface="Arial" charset="0"/>
              </a:rPr>
              <a:t>, </a:t>
            </a:r>
            <a:r>
              <a:rPr lang="en-US" altLang="zh-CN" b="1" dirty="0" err="1">
                <a:latin typeface="楷体_GB2312" pitchFamily="49" charset="-122"/>
                <a:ea typeface="楷体_GB2312" pitchFamily="49" charset="-122"/>
                <a:cs typeface="Arial" charset="0"/>
              </a:rPr>
              <a:t>Josee</a:t>
            </a:r>
            <a:r>
              <a:rPr lang="en-US" altLang="zh-CN" b="1" dirty="0">
                <a:latin typeface="楷体_GB2312" pitchFamily="49" charset="-122"/>
                <a:ea typeface="楷体_GB2312" pitchFamily="49" charset="-122"/>
                <a:cs typeface="Arial" charset="0"/>
              </a:rPr>
              <a:t> </a:t>
            </a:r>
            <a:r>
              <a:rPr lang="en-US" altLang="zh-CN" b="1" dirty="0" err="1">
                <a:latin typeface="楷体_GB2312" pitchFamily="49" charset="-122"/>
                <a:ea typeface="楷体_GB2312" pitchFamily="49" charset="-122"/>
                <a:cs typeface="Arial" charset="0"/>
              </a:rPr>
              <a:t>Lajoie</a:t>
            </a:r>
            <a:r>
              <a:rPr lang="en-US" altLang="zh-CN" b="1" dirty="0">
                <a:latin typeface="楷体_GB2312" pitchFamily="49" charset="-122"/>
                <a:ea typeface="楷体_GB2312" pitchFamily="49" charset="-122"/>
                <a:cs typeface="Arial" charset="0"/>
              </a:rPr>
              <a:t>, Barbara </a:t>
            </a:r>
            <a:r>
              <a:rPr lang="en-US" altLang="zh-CN" b="1" dirty="0" err="1">
                <a:latin typeface="楷体_GB2312" pitchFamily="49" charset="-122"/>
                <a:ea typeface="楷体_GB2312" pitchFamily="49" charset="-122"/>
                <a:cs typeface="Arial" charset="0"/>
              </a:rPr>
              <a:t>E.Moo</a:t>
            </a:r>
            <a:r>
              <a:rPr lang="en-US" altLang="zh-CN" b="1" dirty="0">
                <a:latin typeface="楷体_GB2312" pitchFamily="49" charset="-122"/>
                <a:ea typeface="楷体_GB2312" pitchFamily="49" charset="-122"/>
                <a:cs typeface="Arial" charset="0"/>
              </a:rPr>
              <a:t>;</a:t>
            </a:r>
          </a:p>
          <a:p>
            <a:pPr eaLnBrk="1" hangingPunct="1">
              <a:buClr>
                <a:schemeClr val="accent2"/>
              </a:buClr>
              <a:buFont typeface="Wingdings" pitchFamily="2" charset="2"/>
              <a:buChar char="§"/>
              <a:defRPr/>
            </a:pPr>
            <a:r>
              <a:rPr lang="en-US" altLang="zh-CN" b="1" dirty="0" smtClean="0">
                <a:latin typeface="楷体_GB2312" pitchFamily="49" charset="-122"/>
                <a:ea typeface="楷体_GB2312" pitchFamily="49" charset="-122"/>
                <a:cs typeface="Arial" charset="0"/>
              </a:rPr>
              <a:t>……</a:t>
            </a:r>
            <a:endParaRPr lang="en-US" altLang="zh-CN" sz="2800" b="1" dirty="0">
              <a:latin typeface="楷体_GB2312" pitchFamily="49" charset="-122"/>
              <a:ea typeface="楷体_GB2312" pitchFamily="49" charset="-122"/>
              <a:cs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93700" y="1371600"/>
            <a:ext cx="8281988" cy="341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a:latin typeface="楷体" panose="02010609060101010101" pitchFamily="49" charset="-122"/>
                <a:ea typeface="楷体" panose="02010609060101010101" pitchFamily="49" charset="-122"/>
              </a:rPr>
              <a:t>本程序的作用是求两个整数</a:t>
            </a:r>
            <a:r>
              <a:rPr kumimoji="1" lang="en-US" altLang="zh-CN">
                <a:latin typeface="楷体" panose="02010609060101010101" pitchFamily="49" charset="-122"/>
                <a:ea typeface="楷体" panose="02010609060101010101" pitchFamily="49" charset="-122"/>
              </a:rPr>
              <a:t>a</a:t>
            </a:r>
            <a:r>
              <a:rPr kumimoji="1" lang="zh-CN" altLang="en-US">
                <a:latin typeface="楷体" panose="02010609060101010101" pitchFamily="49" charset="-122"/>
                <a:ea typeface="楷体" panose="02010609060101010101" pitchFamily="49" charset="-122"/>
              </a:rPr>
              <a:t>和</a:t>
            </a:r>
            <a:r>
              <a:rPr kumimoji="1" lang="en-US" altLang="zh-CN">
                <a:latin typeface="楷体" panose="02010609060101010101" pitchFamily="49" charset="-122"/>
                <a:ea typeface="楷体" panose="02010609060101010101" pitchFamily="49" charset="-122"/>
              </a:rPr>
              <a:t>b</a:t>
            </a:r>
            <a:r>
              <a:rPr kumimoji="1" lang="zh-CN" altLang="en-US">
                <a:latin typeface="楷体" panose="02010609060101010101" pitchFamily="49" charset="-122"/>
                <a:ea typeface="楷体" panose="02010609060101010101" pitchFamily="49" charset="-122"/>
              </a:rPr>
              <a:t>之和</a:t>
            </a:r>
            <a:r>
              <a:rPr kumimoji="1" lang="en-US" altLang="zh-CN">
                <a:latin typeface="楷体" panose="02010609060101010101" pitchFamily="49" charset="-122"/>
                <a:ea typeface="楷体" panose="02010609060101010101" pitchFamily="49" charset="-122"/>
              </a:rPr>
              <a:t>sum。</a:t>
            </a:r>
            <a:r>
              <a:rPr kumimoji="1" lang="zh-CN" altLang="en-US">
                <a:latin typeface="楷体" panose="02010609060101010101" pitchFamily="49" charset="-122"/>
                <a:ea typeface="楷体" panose="02010609060101010101" pitchFamily="49" charset="-122"/>
              </a:rPr>
              <a:t>第1行“//求两数之和”是一个注释行，</a:t>
            </a:r>
            <a:r>
              <a:rPr kumimoji="1" lang="en-US" altLang="zh-CN">
                <a:latin typeface="楷体" panose="02010609060101010101" pitchFamily="49" charset="-122"/>
                <a:ea typeface="楷体" panose="02010609060101010101" pitchFamily="49" charset="-122"/>
              </a:rPr>
              <a:t>C++</a:t>
            </a:r>
            <a:r>
              <a:rPr kumimoji="1" lang="zh-CN" altLang="en-US">
                <a:latin typeface="楷体" panose="02010609060101010101" pitchFamily="49" charset="-122"/>
                <a:ea typeface="楷体" panose="02010609060101010101" pitchFamily="49" charset="-122"/>
              </a:rPr>
              <a:t>规定在一行中如果出现“//”，则从它开始到本行末尾之间的全部内容都作为注释。</a:t>
            </a:r>
            <a:endParaRPr kumimoji="1" lang="en-US" altLang="zh-CN">
              <a:latin typeface="楷体" panose="02010609060101010101" pitchFamily="49" charset="-122"/>
              <a:ea typeface="楷体" panose="02010609060101010101" pitchFamily="49" charset="-122"/>
            </a:endParaRPr>
          </a:p>
          <a:p>
            <a:pPr eaLnBrk="1" hangingPunct="1"/>
            <a:endParaRPr kumimoji="1" lang="zh-CN" altLang="en-US">
              <a:latin typeface="楷体" panose="02010609060101010101" pitchFamily="49" charset="-122"/>
              <a:ea typeface="楷体" panose="02010609060101010101" pitchFamily="49" charset="-122"/>
            </a:endParaRPr>
          </a:p>
          <a:p>
            <a:pPr eaLnBrk="1" hangingPunct="1"/>
            <a:r>
              <a:rPr kumimoji="1" lang="zh-CN" altLang="en-US">
                <a:latin typeface="楷体" panose="02010609060101010101" pitchFamily="49" charset="-122"/>
                <a:ea typeface="楷体" panose="02010609060101010101" pitchFamily="49" charset="-122"/>
              </a:rPr>
              <a:t>如果在运行时从键盘输入 </a:t>
            </a:r>
          </a:p>
          <a:p>
            <a:pPr eaLnBrk="1" hangingPunct="1"/>
            <a:r>
              <a:rPr kumimoji="1" lang="zh-CN" altLang="en-US">
                <a:latin typeface="楷体" panose="02010609060101010101" pitchFamily="49" charset="-122"/>
                <a:ea typeface="楷体" panose="02010609060101010101" pitchFamily="49" charset="-122"/>
              </a:rPr>
              <a:t>123  456↙</a:t>
            </a:r>
          </a:p>
          <a:p>
            <a:pPr eaLnBrk="1" hangingPunct="1"/>
            <a:r>
              <a:rPr kumimoji="1" lang="zh-CN" altLang="en-US">
                <a:latin typeface="楷体" panose="02010609060101010101" pitchFamily="49" charset="-122"/>
                <a:ea typeface="楷体" panose="02010609060101010101" pitchFamily="49" charset="-122"/>
              </a:rPr>
              <a:t>则输出为</a:t>
            </a:r>
          </a:p>
          <a:p>
            <a:pPr eaLnBrk="1" hangingPunct="1"/>
            <a:r>
              <a:rPr kumimoji="1" lang="en-US" altLang="zh-CN">
                <a:latin typeface="楷体" panose="02010609060101010101" pitchFamily="49" charset="-122"/>
                <a:ea typeface="楷体" panose="02010609060101010101" pitchFamily="49" charset="-122"/>
              </a:rPr>
              <a:t>a+b=579</a:t>
            </a:r>
            <a:endParaRPr kumimoji="1" lang="zh-CN" altLang="en-US">
              <a:latin typeface="楷体" panose="02010609060101010101" pitchFamily="49" charset="-122"/>
              <a:ea typeface="楷体" panose="02010609060101010101" pitchFamily="49" charset="-122"/>
            </a:endParaRPr>
          </a:p>
        </p:txBody>
      </p:sp>
      <p:sp>
        <p:nvSpPr>
          <p:cNvPr id="3" name="Rectangle 3"/>
          <p:cNvSpPr txBox="1">
            <a:spLocks noChangeArrowheads="1"/>
          </p:cNvSpPr>
          <p:nvPr/>
        </p:nvSpPr>
        <p:spPr bwMode="auto">
          <a:xfrm>
            <a:off x="1295400" y="228600"/>
            <a:ext cx="7162800" cy="604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3600" dirty="0"/>
              <a:t>例1.2 求</a:t>
            </a:r>
            <a:r>
              <a:rPr lang="en-US" altLang="zh-CN" sz="3600" dirty="0"/>
              <a:t>a</a:t>
            </a:r>
            <a:r>
              <a:rPr lang="zh-CN" altLang="en-US" sz="3600" dirty="0"/>
              <a:t>和</a:t>
            </a:r>
            <a:r>
              <a:rPr lang="en-US" altLang="zh-CN" sz="3600" dirty="0"/>
              <a:t>b</a:t>
            </a:r>
            <a:r>
              <a:rPr lang="zh-CN" altLang="en-US" sz="3600" dirty="0"/>
              <a:t>两个数之和</a:t>
            </a:r>
            <a:endParaRPr lang="zh-CN" altLang="en-US" sz="3600" b="0" kern="0" dirty="0">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3"/>
          <p:cNvSpPr txBox="1">
            <a:spLocks noChangeArrowheads="1"/>
          </p:cNvSpPr>
          <p:nvPr/>
        </p:nvSpPr>
        <p:spPr bwMode="auto">
          <a:xfrm>
            <a:off x="539750" y="228600"/>
            <a:ext cx="82804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3600" b="1">
                <a:solidFill>
                  <a:srgbClr val="800000"/>
                </a:solidFill>
              </a:rPr>
              <a:t>例1.3 给定两个数</a:t>
            </a:r>
            <a:r>
              <a:rPr lang="en-US" altLang="zh-CN" sz="3600" b="1">
                <a:solidFill>
                  <a:srgbClr val="800000"/>
                </a:solidFill>
              </a:rPr>
              <a:t>x</a:t>
            </a:r>
            <a:r>
              <a:rPr lang="zh-CN" altLang="en-US" sz="3600" b="1">
                <a:solidFill>
                  <a:srgbClr val="800000"/>
                </a:solidFill>
              </a:rPr>
              <a:t>和</a:t>
            </a:r>
            <a:r>
              <a:rPr lang="en-US" altLang="zh-CN" sz="3600" b="1">
                <a:solidFill>
                  <a:srgbClr val="800000"/>
                </a:solidFill>
              </a:rPr>
              <a:t>y，</a:t>
            </a:r>
            <a:r>
              <a:rPr lang="zh-CN" altLang="en-US" sz="3600" b="1">
                <a:solidFill>
                  <a:srgbClr val="800000"/>
                </a:solidFill>
              </a:rPr>
              <a:t>求两数中的大者</a:t>
            </a:r>
          </a:p>
        </p:txBody>
      </p:sp>
      <p:sp>
        <p:nvSpPr>
          <p:cNvPr id="34819" name="Rectangle 2"/>
          <p:cNvSpPr>
            <a:spLocks noGrp="1" noChangeArrowheads="1"/>
          </p:cNvSpPr>
          <p:nvPr>
            <p:ph type="subTitle" idx="1"/>
          </p:nvPr>
        </p:nvSpPr>
        <p:spPr>
          <a:xfrm>
            <a:off x="0" y="966788"/>
            <a:ext cx="9144000" cy="5199062"/>
          </a:xfrm>
          <a:noFill/>
        </p:spPr>
        <p:txBody>
          <a:bodyPr/>
          <a:lstStyle/>
          <a:p>
            <a:pPr indent="-6350">
              <a:buFontTx/>
              <a:buNone/>
            </a:pPr>
            <a:r>
              <a:rPr lang="zh-CN" altLang="en-US" smtClean="0"/>
              <a:t>在本例中包含两个函数</a:t>
            </a:r>
          </a:p>
          <a:p>
            <a:pPr indent="-6350">
              <a:buFontTx/>
              <a:buNone/>
            </a:pPr>
            <a:r>
              <a:rPr lang="zh-CN" altLang="en-US" sz="2000" b="0" smtClean="0"/>
              <a:t>#</a:t>
            </a:r>
            <a:r>
              <a:rPr lang="en-US" altLang="zh-CN" sz="2000" b="0" smtClean="0"/>
              <a:t>include &lt;iostream&gt;                 //</a:t>
            </a:r>
            <a:r>
              <a:rPr lang="zh-CN" altLang="en-US" sz="2000" b="0" smtClean="0"/>
              <a:t>预处理命令</a:t>
            </a:r>
          </a:p>
          <a:p>
            <a:pPr indent="-6350">
              <a:buFontTx/>
              <a:buNone/>
            </a:pPr>
            <a:r>
              <a:rPr lang="en-US" altLang="zh-CN" sz="2000" b="0" smtClean="0"/>
              <a:t>using namespace std;</a:t>
            </a:r>
          </a:p>
          <a:p>
            <a:pPr indent="-6350">
              <a:buFontTx/>
              <a:buNone/>
            </a:pPr>
            <a:r>
              <a:rPr lang="en-US" altLang="zh-CN" sz="2000" b="0" smtClean="0"/>
              <a:t>int max(int x,int y)        //</a:t>
            </a:r>
            <a:r>
              <a:rPr lang="zh-CN" altLang="en-US" sz="2000" b="0" smtClean="0"/>
              <a:t>定义</a:t>
            </a:r>
            <a:r>
              <a:rPr lang="en-US" altLang="zh-CN" sz="2000" b="0" smtClean="0"/>
              <a:t>max</a:t>
            </a:r>
            <a:r>
              <a:rPr lang="zh-CN" altLang="en-US" sz="2000" b="0" smtClean="0"/>
              <a:t>函数，函数值为整型，形式参数</a:t>
            </a:r>
            <a:r>
              <a:rPr lang="en-US" altLang="zh-CN" sz="2000" b="0" smtClean="0"/>
              <a:t>x，y</a:t>
            </a:r>
            <a:r>
              <a:rPr lang="zh-CN" altLang="en-US" sz="2000" b="0" smtClean="0"/>
              <a:t>为整型</a:t>
            </a:r>
          </a:p>
          <a:p>
            <a:pPr indent="-6350">
              <a:buFontTx/>
              <a:buNone/>
            </a:pPr>
            <a:r>
              <a:rPr lang="zh-CN" altLang="en-US" sz="2000" b="0" smtClean="0"/>
              <a:t>{                                  //</a:t>
            </a:r>
            <a:r>
              <a:rPr lang="en-US" altLang="zh-CN" sz="2000" b="0" smtClean="0"/>
              <a:t>max</a:t>
            </a:r>
            <a:r>
              <a:rPr lang="zh-CN" altLang="en-US" sz="2000" b="0" smtClean="0"/>
              <a:t>函数体开始</a:t>
            </a:r>
          </a:p>
          <a:p>
            <a:pPr indent="-6350">
              <a:buFontTx/>
              <a:buNone/>
            </a:pPr>
            <a:r>
              <a:rPr lang="zh-CN" altLang="en-US" sz="2000" b="0" smtClean="0"/>
              <a:t>      </a:t>
            </a:r>
            <a:r>
              <a:rPr lang="en-US" altLang="zh-CN" sz="2000" b="0" smtClean="0"/>
              <a:t>	int z;                           //</a:t>
            </a:r>
            <a:r>
              <a:rPr lang="zh-CN" altLang="en-US" sz="2000" b="0" smtClean="0"/>
              <a:t>变量声明，定义本函数中用到的变量</a:t>
            </a:r>
            <a:r>
              <a:rPr lang="en-US" altLang="zh-CN" sz="2000" b="0" smtClean="0"/>
              <a:t>z</a:t>
            </a:r>
            <a:r>
              <a:rPr lang="zh-CN" altLang="en-US" sz="2000" b="0" smtClean="0"/>
              <a:t>为整型</a:t>
            </a:r>
          </a:p>
          <a:p>
            <a:pPr indent="-6350">
              <a:buFontTx/>
              <a:buNone/>
            </a:pPr>
            <a:r>
              <a:rPr lang="zh-CN" altLang="en-US" sz="2000" b="0" smtClean="0"/>
              <a:t>      </a:t>
            </a:r>
            <a:r>
              <a:rPr lang="en-US" altLang="zh-CN" sz="2000" b="0" smtClean="0"/>
              <a:t>	if(x&gt;y)</a:t>
            </a:r>
          </a:p>
          <a:p>
            <a:pPr indent="-6350">
              <a:buFontTx/>
              <a:buNone/>
            </a:pPr>
            <a:r>
              <a:rPr lang="en-US" altLang="zh-CN" sz="2000" b="0" smtClean="0"/>
              <a:t>		       z=x;                     //if</a:t>
            </a:r>
            <a:r>
              <a:rPr lang="zh-CN" altLang="en-US" sz="2000" b="0" smtClean="0"/>
              <a:t>语句，如果</a:t>
            </a:r>
            <a:r>
              <a:rPr lang="en-US" altLang="zh-CN" sz="2000" b="0" smtClean="0"/>
              <a:t>x&gt;y，</a:t>
            </a:r>
            <a:r>
              <a:rPr lang="zh-CN" altLang="en-US" sz="2000" b="0" smtClean="0"/>
              <a:t>则将</a:t>
            </a:r>
            <a:r>
              <a:rPr lang="en-US" altLang="zh-CN" sz="2000" b="0" smtClean="0"/>
              <a:t>x</a:t>
            </a:r>
            <a:r>
              <a:rPr lang="zh-CN" altLang="en-US" sz="2000" b="0" smtClean="0"/>
              <a:t>的值赋给</a:t>
            </a:r>
            <a:r>
              <a:rPr lang="en-US" altLang="zh-CN" sz="2000" b="0" smtClean="0"/>
              <a:t>z</a:t>
            </a:r>
          </a:p>
          <a:p>
            <a:pPr indent="-6350">
              <a:buFontTx/>
              <a:buNone/>
            </a:pPr>
            <a:r>
              <a:rPr lang="en-US" altLang="zh-CN" sz="2000" b="0" smtClean="0"/>
              <a:t>		else </a:t>
            </a:r>
          </a:p>
          <a:p>
            <a:pPr indent="-6350">
              <a:buFontTx/>
              <a:buNone/>
            </a:pPr>
            <a:r>
              <a:rPr lang="en-US" altLang="zh-CN" sz="2000" b="0" smtClean="0"/>
              <a:t>		      z=y;                          //</a:t>
            </a:r>
            <a:r>
              <a:rPr lang="zh-CN" altLang="en-US" sz="2000" b="0" smtClean="0"/>
              <a:t>否则，将</a:t>
            </a:r>
            <a:r>
              <a:rPr lang="en-US" altLang="zh-CN" sz="2000" b="0" smtClean="0"/>
              <a:t>y</a:t>
            </a:r>
            <a:r>
              <a:rPr lang="zh-CN" altLang="en-US" sz="2000" b="0" smtClean="0"/>
              <a:t>的值赋给</a:t>
            </a:r>
            <a:r>
              <a:rPr lang="en-US" altLang="zh-CN" sz="2000" b="0" smtClean="0"/>
              <a:t>z</a:t>
            </a:r>
          </a:p>
          <a:p>
            <a:pPr indent="-6350">
              <a:buFontTx/>
              <a:buNone/>
            </a:pPr>
            <a:r>
              <a:rPr lang="en-US" altLang="zh-CN" sz="2000" b="0" smtClean="0"/>
              <a:t>    	</a:t>
            </a:r>
          </a:p>
          <a:p>
            <a:pPr indent="-6350">
              <a:buFontTx/>
              <a:buNone/>
            </a:pPr>
            <a:r>
              <a:rPr lang="en-US" altLang="zh-CN" sz="2000" b="0" smtClean="0"/>
              <a:t>		return(z);                           //</a:t>
            </a:r>
            <a:r>
              <a:rPr lang="zh-CN" altLang="en-US" sz="2000" b="0" smtClean="0"/>
              <a:t>将</a:t>
            </a:r>
            <a:r>
              <a:rPr lang="en-US" altLang="zh-CN" sz="2000" b="0" smtClean="0"/>
              <a:t>z</a:t>
            </a:r>
            <a:r>
              <a:rPr lang="zh-CN" altLang="en-US" sz="2000" b="0" smtClean="0"/>
              <a:t>的值返回，通过</a:t>
            </a:r>
            <a:r>
              <a:rPr lang="en-US" altLang="zh-CN" sz="2000" b="0" smtClean="0"/>
              <a:t>max</a:t>
            </a:r>
            <a:r>
              <a:rPr lang="zh-CN" altLang="en-US" sz="2000" b="0" smtClean="0"/>
              <a:t>带回调用处</a:t>
            </a:r>
          </a:p>
          <a:p>
            <a:pPr indent="-6350">
              <a:buFontTx/>
              <a:buNone/>
            </a:pPr>
            <a:r>
              <a:rPr lang="zh-CN" altLang="en-US" sz="2000" b="0" smtClean="0"/>
              <a:t>}                                      //</a:t>
            </a:r>
            <a:r>
              <a:rPr lang="en-US" altLang="zh-CN" sz="2000" b="0" smtClean="0"/>
              <a:t>max</a:t>
            </a:r>
            <a:r>
              <a:rPr lang="zh-CN" altLang="en-US" sz="2000" b="0" smtClean="0"/>
              <a:t>函数结束</a:t>
            </a:r>
          </a:p>
          <a:p>
            <a:pPr indent="-6350">
              <a:buFontTx/>
              <a:buNone/>
            </a:pPr>
            <a:endParaRPr lang="zh-CN" altLang="en-US" sz="2000" b="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3"/>
          <p:cNvSpPr txBox="1">
            <a:spLocks noChangeArrowheads="1"/>
          </p:cNvSpPr>
          <p:nvPr/>
        </p:nvSpPr>
        <p:spPr bwMode="auto">
          <a:xfrm>
            <a:off x="539750" y="6350"/>
            <a:ext cx="82804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3600" b="1">
                <a:solidFill>
                  <a:srgbClr val="800000"/>
                </a:solidFill>
              </a:rPr>
              <a:t>例1.3 给两个数</a:t>
            </a:r>
            <a:r>
              <a:rPr lang="en-US" altLang="zh-CN" sz="3600" b="1">
                <a:solidFill>
                  <a:srgbClr val="800000"/>
                </a:solidFill>
              </a:rPr>
              <a:t>x</a:t>
            </a:r>
            <a:r>
              <a:rPr lang="zh-CN" altLang="en-US" sz="3600" b="1">
                <a:solidFill>
                  <a:srgbClr val="800000"/>
                </a:solidFill>
              </a:rPr>
              <a:t>和</a:t>
            </a:r>
            <a:r>
              <a:rPr lang="en-US" altLang="zh-CN" sz="3600" b="1">
                <a:solidFill>
                  <a:srgbClr val="800000"/>
                </a:solidFill>
              </a:rPr>
              <a:t>y，</a:t>
            </a:r>
            <a:r>
              <a:rPr lang="zh-CN" altLang="en-US" sz="3600" b="1">
                <a:solidFill>
                  <a:srgbClr val="800000"/>
                </a:solidFill>
              </a:rPr>
              <a:t>求两数中的大者</a:t>
            </a:r>
          </a:p>
        </p:txBody>
      </p:sp>
      <p:sp>
        <p:nvSpPr>
          <p:cNvPr id="35843" name="Rectangle 2"/>
          <p:cNvSpPr>
            <a:spLocks noGrp="1" noChangeArrowheads="1"/>
          </p:cNvSpPr>
          <p:nvPr>
            <p:ph type="subTitle" idx="1"/>
          </p:nvPr>
        </p:nvSpPr>
        <p:spPr>
          <a:xfrm>
            <a:off x="0" y="836613"/>
            <a:ext cx="9144000" cy="5832475"/>
          </a:xfrm>
          <a:noFill/>
        </p:spPr>
        <p:txBody>
          <a:bodyPr/>
          <a:lstStyle/>
          <a:p>
            <a:pPr indent="-6350">
              <a:buFontTx/>
              <a:buNone/>
            </a:pPr>
            <a:r>
              <a:rPr lang="en-US" altLang="zh-CN" sz="2000" b="0" smtClean="0"/>
              <a:t>int main( )                            //</a:t>
            </a:r>
            <a:r>
              <a:rPr lang="zh-CN" altLang="en-US" sz="2000" b="0" smtClean="0"/>
              <a:t>主函数</a:t>
            </a:r>
          </a:p>
          <a:p>
            <a:pPr indent="-6350">
              <a:buFontTx/>
              <a:buNone/>
            </a:pPr>
            <a:r>
              <a:rPr lang="zh-CN" altLang="en-US" sz="2000" b="0" smtClean="0"/>
              <a:t>{                                     //主函数体开始</a:t>
            </a:r>
          </a:p>
          <a:p>
            <a:pPr indent="-6350">
              <a:buFontTx/>
              <a:buNone/>
            </a:pPr>
            <a:r>
              <a:rPr lang="zh-CN" altLang="en-US" sz="2000" b="0" smtClean="0"/>
              <a:t>  </a:t>
            </a:r>
            <a:r>
              <a:rPr lang="en-US" altLang="zh-CN" sz="2000" b="0" smtClean="0"/>
              <a:t>	int a,b,m;                           //</a:t>
            </a:r>
            <a:r>
              <a:rPr lang="zh-CN" altLang="en-US" sz="2000" b="0" smtClean="0"/>
              <a:t>变量声明</a:t>
            </a:r>
          </a:p>
          <a:p>
            <a:pPr indent="-6350">
              <a:buFontTx/>
              <a:buNone/>
            </a:pPr>
            <a:r>
              <a:rPr lang="zh-CN" altLang="en-US" sz="2000" b="0" smtClean="0"/>
              <a:t>      </a:t>
            </a:r>
            <a:r>
              <a:rPr lang="en-US" altLang="zh-CN" sz="2000" b="0" smtClean="0"/>
              <a:t>	cin&gt;&gt;a&gt;&gt;b;                           //</a:t>
            </a:r>
            <a:r>
              <a:rPr lang="zh-CN" altLang="en-US" sz="2000" b="0" smtClean="0"/>
              <a:t>输入变量</a:t>
            </a:r>
            <a:r>
              <a:rPr lang="en-US" altLang="zh-CN" sz="2000" b="0" smtClean="0"/>
              <a:t>a</a:t>
            </a:r>
            <a:r>
              <a:rPr lang="zh-CN" altLang="en-US" sz="2000" b="0" smtClean="0"/>
              <a:t>和</a:t>
            </a:r>
            <a:r>
              <a:rPr lang="en-US" altLang="zh-CN" sz="2000" b="0" smtClean="0"/>
              <a:t>b</a:t>
            </a:r>
            <a:r>
              <a:rPr lang="zh-CN" altLang="en-US" sz="2000" b="0" smtClean="0"/>
              <a:t>的值</a:t>
            </a:r>
          </a:p>
          <a:p>
            <a:pPr indent="-6350">
              <a:buFontTx/>
              <a:buNone/>
            </a:pPr>
            <a:r>
              <a:rPr lang="zh-CN" altLang="en-US" sz="2000" b="0" smtClean="0"/>
              <a:t>      </a:t>
            </a:r>
            <a:r>
              <a:rPr lang="en-US" altLang="zh-CN" sz="2000" b="0" smtClean="0"/>
              <a:t>	m=max(a,b);                          //</a:t>
            </a:r>
            <a:r>
              <a:rPr lang="zh-CN" altLang="en-US" sz="2000" b="0" smtClean="0"/>
              <a:t>调用</a:t>
            </a:r>
            <a:r>
              <a:rPr lang="en-US" altLang="zh-CN" sz="2000" b="0" smtClean="0"/>
              <a:t>max</a:t>
            </a:r>
            <a:r>
              <a:rPr lang="zh-CN" altLang="en-US" sz="2000" b="0" smtClean="0"/>
              <a:t>函数，将得到的值赋给</a:t>
            </a:r>
            <a:r>
              <a:rPr lang="en-US" altLang="zh-CN" sz="2000" b="0" smtClean="0"/>
              <a:t>m</a:t>
            </a:r>
          </a:p>
          <a:p>
            <a:pPr indent="-6350">
              <a:buFontTx/>
              <a:buNone/>
            </a:pPr>
            <a:r>
              <a:rPr lang="en-US" altLang="zh-CN" sz="2000" b="0" smtClean="0"/>
              <a:t>		cout&lt;&lt;″max=″&lt;&lt;m&lt;&lt;′\\n′;               //</a:t>
            </a:r>
            <a:r>
              <a:rPr lang="zh-CN" altLang="en-US" sz="2000" b="0" smtClean="0"/>
              <a:t>输出大数</a:t>
            </a:r>
            <a:r>
              <a:rPr lang="en-US" altLang="zh-CN" sz="2000" b="0" smtClean="0"/>
              <a:t>m</a:t>
            </a:r>
            <a:r>
              <a:rPr lang="zh-CN" altLang="en-US" sz="2000" b="0" smtClean="0"/>
              <a:t>的值</a:t>
            </a:r>
          </a:p>
          <a:p>
            <a:pPr indent="-6350">
              <a:buFontTx/>
              <a:buNone/>
            </a:pPr>
            <a:r>
              <a:rPr lang="en-US" altLang="zh-CN" sz="2000" b="0" smtClean="0"/>
              <a:t>		return 0;                            //</a:t>
            </a:r>
            <a:r>
              <a:rPr lang="zh-CN" altLang="en-US" sz="2000" b="0" smtClean="0"/>
              <a:t>如程序正常结束，向操作系统返回一个零值</a:t>
            </a:r>
          </a:p>
          <a:p>
            <a:pPr indent="-6350">
              <a:buFontTx/>
              <a:buNone/>
            </a:pPr>
            <a:r>
              <a:rPr lang="zh-CN" altLang="en-US" sz="2000" b="0" smtClean="0"/>
              <a:t>}                                   //主函数结束</a:t>
            </a:r>
            <a:endParaRPr lang="en-US" altLang="zh-CN" sz="2000" b="0" smtClean="0"/>
          </a:p>
          <a:p>
            <a:pPr indent="-6350">
              <a:buFontTx/>
              <a:buNone/>
            </a:pPr>
            <a:endParaRPr lang="zh-CN" altLang="en-US" sz="2000" b="0" smtClean="0"/>
          </a:p>
          <a:p>
            <a:pPr indent="-6350">
              <a:buFontTx/>
              <a:buNone/>
            </a:pPr>
            <a:r>
              <a:rPr lang="zh-CN" altLang="en-US" sz="2400" b="0" smtClean="0"/>
              <a:t>本程序包括两个函数:主函数</a:t>
            </a:r>
            <a:r>
              <a:rPr lang="en-US" altLang="zh-CN" sz="2400" b="0" smtClean="0"/>
              <a:t>main</a:t>
            </a:r>
            <a:r>
              <a:rPr lang="zh-CN" altLang="en-US" sz="2400" b="0" smtClean="0"/>
              <a:t>和被调用的函数</a:t>
            </a:r>
            <a:r>
              <a:rPr lang="en-US" altLang="zh-CN" sz="2400" b="0" smtClean="0"/>
              <a:t>max。</a:t>
            </a:r>
            <a:endParaRPr lang="zh-CN" altLang="en-US" sz="2400" b="0" smtClean="0"/>
          </a:p>
          <a:p>
            <a:pPr indent="-6350">
              <a:buFontTx/>
              <a:buNone/>
            </a:pPr>
            <a:r>
              <a:rPr lang="zh-CN" altLang="en-US" sz="2400" b="0" smtClean="0"/>
              <a:t>程序运行情况如下: </a:t>
            </a:r>
          </a:p>
          <a:p>
            <a:pPr indent="-6350">
              <a:buFontTx/>
              <a:buNone/>
            </a:pPr>
            <a:r>
              <a:rPr lang="zh-CN" altLang="en-US" sz="2400" b="0" smtClean="0"/>
              <a:t>18  25 ↙            (输入18和25给</a:t>
            </a:r>
            <a:r>
              <a:rPr lang="en-US" altLang="zh-CN" sz="2400" b="0" smtClean="0"/>
              <a:t>a</a:t>
            </a:r>
            <a:r>
              <a:rPr lang="zh-CN" altLang="en-US" sz="2400" b="0" smtClean="0"/>
              <a:t>和</a:t>
            </a:r>
            <a:r>
              <a:rPr lang="en-US" altLang="zh-CN" sz="2400" b="0" smtClean="0"/>
              <a:t>b)</a:t>
            </a:r>
          </a:p>
          <a:p>
            <a:pPr indent="-6350">
              <a:buFontTx/>
              <a:buNone/>
            </a:pPr>
            <a:r>
              <a:rPr lang="en-US" altLang="zh-CN" sz="2400" b="0" smtClean="0"/>
              <a:t>max=25                 (</a:t>
            </a:r>
            <a:r>
              <a:rPr lang="zh-CN" altLang="en-US" sz="2400" b="0" smtClean="0"/>
              <a:t>输出</a:t>
            </a:r>
            <a:r>
              <a:rPr lang="en-US" altLang="zh-CN" sz="2400" b="0" smtClean="0"/>
              <a:t>m</a:t>
            </a:r>
            <a:r>
              <a:rPr lang="zh-CN" altLang="en-US" sz="2400" b="0" smtClean="0"/>
              <a:t>的值) </a:t>
            </a:r>
          </a:p>
          <a:p>
            <a:pPr indent="-6350">
              <a:buFontTx/>
              <a:buNone/>
            </a:pPr>
            <a:r>
              <a:rPr lang="zh-CN" altLang="en-US" sz="2400" b="0" smtClean="0"/>
              <a:t>注意输入的两个数据间用一个或多个空格间隔，不能以逗号或其他符号间隔。</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3"/>
          <p:cNvSpPr txBox="1">
            <a:spLocks noChangeArrowheads="1"/>
          </p:cNvSpPr>
          <p:nvPr/>
        </p:nvSpPr>
        <p:spPr bwMode="auto">
          <a:xfrm>
            <a:off x="539750" y="228600"/>
            <a:ext cx="82804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3600" b="1">
                <a:solidFill>
                  <a:srgbClr val="800000"/>
                </a:solidFill>
              </a:rPr>
              <a:t>例1.3 给两个数</a:t>
            </a:r>
            <a:r>
              <a:rPr lang="en-US" altLang="zh-CN" sz="3600" b="1">
                <a:solidFill>
                  <a:srgbClr val="800000"/>
                </a:solidFill>
              </a:rPr>
              <a:t>x</a:t>
            </a:r>
            <a:r>
              <a:rPr lang="zh-CN" altLang="en-US" sz="3600" b="1">
                <a:solidFill>
                  <a:srgbClr val="800000"/>
                </a:solidFill>
              </a:rPr>
              <a:t>和</a:t>
            </a:r>
            <a:r>
              <a:rPr lang="en-US" altLang="zh-CN" sz="3600" b="1">
                <a:solidFill>
                  <a:srgbClr val="800000"/>
                </a:solidFill>
              </a:rPr>
              <a:t>y，</a:t>
            </a:r>
            <a:r>
              <a:rPr lang="zh-CN" altLang="en-US" sz="3600" b="1">
                <a:solidFill>
                  <a:srgbClr val="800000"/>
                </a:solidFill>
              </a:rPr>
              <a:t>求两数中的大者。</a:t>
            </a:r>
          </a:p>
        </p:txBody>
      </p:sp>
      <p:sp>
        <p:nvSpPr>
          <p:cNvPr id="36867" name="Rectangle 2"/>
          <p:cNvSpPr>
            <a:spLocks noGrp="1" noChangeArrowheads="1"/>
          </p:cNvSpPr>
          <p:nvPr>
            <p:ph type="subTitle" idx="1"/>
          </p:nvPr>
        </p:nvSpPr>
        <p:spPr>
          <a:xfrm>
            <a:off x="0" y="981075"/>
            <a:ext cx="8964613" cy="5543550"/>
          </a:xfrm>
          <a:noFill/>
        </p:spPr>
        <p:txBody>
          <a:bodyPr/>
          <a:lstStyle/>
          <a:p>
            <a:pPr indent="-6350">
              <a:buFontTx/>
              <a:buNone/>
            </a:pPr>
            <a:r>
              <a:rPr lang="zh-CN" altLang="en-US" sz="2400" b="0" smtClean="0">
                <a:latin typeface="楷体" panose="02010609060101010101" pitchFamily="49" charset="-122"/>
                <a:ea typeface="楷体" panose="02010609060101010101" pitchFamily="49" charset="-122"/>
              </a:rPr>
              <a:t>在上面的程序中，</a:t>
            </a:r>
            <a:r>
              <a:rPr lang="en-US" altLang="zh-CN" sz="2400" b="0" smtClean="0">
                <a:latin typeface="楷体" panose="02010609060101010101" pitchFamily="49" charset="-122"/>
                <a:ea typeface="楷体" panose="02010609060101010101" pitchFamily="49" charset="-122"/>
              </a:rPr>
              <a:t>max</a:t>
            </a:r>
            <a:r>
              <a:rPr lang="zh-CN" altLang="en-US" sz="2400" b="0" smtClean="0">
                <a:latin typeface="楷体" panose="02010609060101010101" pitchFamily="49" charset="-122"/>
                <a:ea typeface="楷体" panose="02010609060101010101" pitchFamily="49" charset="-122"/>
              </a:rPr>
              <a:t>函数出现在</a:t>
            </a:r>
            <a:r>
              <a:rPr lang="en-US" altLang="zh-CN" sz="2400" b="0" smtClean="0">
                <a:latin typeface="楷体" panose="02010609060101010101" pitchFamily="49" charset="-122"/>
                <a:ea typeface="楷体" panose="02010609060101010101" pitchFamily="49" charset="-122"/>
              </a:rPr>
              <a:t>main</a:t>
            </a:r>
            <a:r>
              <a:rPr lang="zh-CN" altLang="en-US" sz="2400" b="0" smtClean="0">
                <a:latin typeface="楷体" panose="02010609060101010101" pitchFamily="49" charset="-122"/>
                <a:ea typeface="楷体" panose="02010609060101010101" pitchFamily="49" charset="-122"/>
              </a:rPr>
              <a:t>函数之前，因此在</a:t>
            </a:r>
            <a:r>
              <a:rPr lang="en-US" altLang="zh-CN" sz="2400" b="0" smtClean="0">
                <a:latin typeface="楷体" panose="02010609060101010101" pitchFamily="49" charset="-122"/>
                <a:ea typeface="楷体" panose="02010609060101010101" pitchFamily="49" charset="-122"/>
              </a:rPr>
              <a:t>main</a:t>
            </a:r>
            <a:r>
              <a:rPr lang="zh-CN" altLang="en-US" sz="2400" b="0" smtClean="0">
                <a:latin typeface="楷体" panose="02010609060101010101" pitchFamily="49" charset="-122"/>
                <a:ea typeface="楷体" panose="02010609060101010101" pitchFamily="49" charset="-122"/>
              </a:rPr>
              <a:t>函数中调用</a:t>
            </a:r>
            <a:r>
              <a:rPr lang="en-US" altLang="zh-CN" sz="2400" b="0" smtClean="0">
                <a:latin typeface="楷体" panose="02010609060101010101" pitchFamily="49" charset="-122"/>
                <a:ea typeface="楷体" panose="02010609060101010101" pitchFamily="49" charset="-122"/>
              </a:rPr>
              <a:t>max</a:t>
            </a:r>
            <a:r>
              <a:rPr lang="zh-CN" altLang="en-US" sz="2400" b="0" smtClean="0">
                <a:latin typeface="楷体" panose="02010609060101010101" pitchFamily="49" charset="-122"/>
                <a:ea typeface="楷体" panose="02010609060101010101" pitchFamily="49" charset="-122"/>
              </a:rPr>
              <a:t>函数时，编译系统能识别</a:t>
            </a:r>
            <a:r>
              <a:rPr lang="en-US" altLang="zh-CN" sz="2400" b="0" smtClean="0">
                <a:latin typeface="楷体" panose="02010609060101010101" pitchFamily="49" charset="-122"/>
                <a:ea typeface="楷体" panose="02010609060101010101" pitchFamily="49" charset="-122"/>
              </a:rPr>
              <a:t>max</a:t>
            </a:r>
            <a:r>
              <a:rPr lang="zh-CN" altLang="en-US" sz="2400" b="0" smtClean="0">
                <a:latin typeface="楷体" panose="02010609060101010101" pitchFamily="49" charset="-122"/>
                <a:ea typeface="楷体" panose="02010609060101010101" pitchFamily="49" charset="-122"/>
              </a:rPr>
              <a:t>是已定义的函数名。如果把两个函数的位置对换一下，即先写</a:t>
            </a:r>
            <a:r>
              <a:rPr lang="en-US" altLang="zh-CN" sz="2400" b="0" smtClean="0">
                <a:latin typeface="楷体" panose="02010609060101010101" pitchFamily="49" charset="-122"/>
                <a:ea typeface="楷体" panose="02010609060101010101" pitchFamily="49" charset="-122"/>
              </a:rPr>
              <a:t>main</a:t>
            </a:r>
            <a:r>
              <a:rPr lang="zh-CN" altLang="en-US" sz="2400" b="0" smtClean="0">
                <a:latin typeface="楷体" panose="02010609060101010101" pitchFamily="49" charset="-122"/>
                <a:ea typeface="楷体" panose="02010609060101010101" pitchFamily="49" charset="-122"/>
              </a:rPr>
              <a:t>函数，后写</a:t>
            </a:r>
            <a:r>
              <a:rPr lang="en-US" altLang="zh-CN" sz="2400" b="0" smtClean="0">
                <a:latin typeface="楷体" panose="02010609060101010101" pitchFamily="49" charset="-122"/>
                <a:ea typeface="楷体" panose="02010609060101010101" pitchFamily="49" charset="-122"/>
              </a:rPr>
              <a:t>max</a:t>
            </a:r>
            <a:r>
              <a:rPr lang="zh-CN" altLang="en-US" sz="2400" b="0" smtClean="0">
                <a:latin typeface="楷体" panose="02010609060101010101" pitchFamily="49" charset="-122"/>
                <a:ea typeface="楷体" panose="02010609060101010101" pitchFamily="49" charset="-122"/>
              </a:rPr>
              <a:t>函数，这时在编译</a:t>
            </a:r>
            <a:r>
              <a:rPr lang="en-US" altLang="zh-CN" sz="2400" b="0" smtClean="0">
                <a:latin typeface="楷体" panose="02010609060101010101" pitchFamily="49" charset="-122"/>
                <a:ea typeface="楷体" panose="02010609060101010101" pitchFamily="49" charset="-122"/>
              </a:rPr>
              <a:t>main</a:t>
            </a:r>
            <a:r>
              <a:rPr lang="zh-CN" altLang="en-US" sz="2400" b="0" smtClean="0">
                <a:latin typeface="楷体" panose="02010609060101010101" pitchFamily="49" charset="-122"/>
                <a:ea typeface="楷体" panose="02010609060101010101" pitchFamily="49" charset="-122"/>
              </a:rPr>
              <a:t>函数遇到</a:t>
            </a:r>
            <a:r>
              <a:rPr lang="en-US" altLang="zh-CN" sz="2400" b="0" smtClean="0">
                <a:latin typeface="楷体" panose="02010609060101010101" pitchFamily="49" charset="-122"/>
                <a:ea typeface="楷体" panose="02010609060101010101" pitchFamily="49" charset="-122"/>
              </a:rPr>
              <a:t>max</a:t>
            </a:r>
            <a:r>
              <a:rPr lang="zh-CN" altLang="en-US" sz="2400" b="0" smtClean="0">
                <a:latin typeface="楷体" panose="02010609060101010101" pitchFamily="49" charset="-122"/>
                <a:ea typeface="楷体" panose="02010609060101010101" pitchFamily="49" charset="-122"/>
              </a:rPr>
              <a:t>时，编译系统无法知道</a:t>
            </a:r>
            <a:r>
              <a:rPr lang="en-US" altLang="zh-CN" sz="2400" b="0" smtClean="0">
                <a:latin typeface="楷体" panose="02010609060101010101" pitchFamily="49" charset="-122"/>
                <a:ea typeface="楷体" panose="02010609060101010101" pitchFamily="49" charset="-122"/>
              </a:rPr>
              <a:t>max</a:t>
            </a:r>
            <a:r>
              <a:rPr lang="zh-CN" altLang="en-US" sz="2400" b="0" smtClean="0">
                <a:latin typeface="楷体" panose="02010609060101010101" pitchFamily="49" charset="-122"/>
                <a:ea typeface="楷体" panose="02010609060101010101" pitchFamily="49" charset="-122"/>
              </a:rPr>
              <a:t>代表什么含义，因而无法编译，按出错处理。</a:t>
            </a:r>
          </a:p>
          <a:p>
            <a:pPr indent="-6350">
              <a:buFontTx/>
              <a:buNone/>
            </a:pPr>
            <a:r>
              <a:rPr lang="zh-CN" altLang="en-US" sz="2400" b="0" smtClean="0"/>
              <a:t>为了解决这个问题，在主函数中需要对被调用函数作声明。上面的程序可以改写如下：</a:t>
            </a:r>
          </a:p>
          <a:p>
            <a:pPr indent="-6350">
              <a:buFontTx/>
              <a:buNone/>
            </a:pPr>
            <a:r>
              <a:rPr lang="zh-CN" altLang="en-US" sz="2000" b="0" smtClean="0"/>
              <a:t>#</a:t>
            </a:r>
            <a:r>
              <a:rPr lang="en-US" altLang="zh-CN" sz="2000" b="0" smtClean="0"/>
              <a:t>include &lt;iostream&gt;</a:t>
            </a:r>
          </a:p>
          <a:p>
            <a:pPr indent="-6350">
              <a:buFontTx/>
              <a:buNone/>
            </a:pPr>
            <a:r>
              <a:rPr lang="en-US" altLang="zh-CN" sz="2000" b="0" smtClean="0"/>
              <a:t>using namespace std;</a:t>
            </a:r>
          </a:p>
          <a:p>
            <a:pPr indent="-6350">
              <a:buFontTx/>
              <a:buNone/>
            </a:pPr>
            <a:r>
              <a:rPr lang="en-US" altLang="zh-CN" sz="2000" b="0" smtClean="0"/>
              <a:t>int max(int x,int y);         //</a:t>
            </a:r>
            <a:r>
              <a:rPr lang="zh-CN" altLang="en-US" sz="2000" b="0" smtClean="0"/>
              <a:t>对</a:t>
            </a:r>
            <a:r>
              <a:rPr lang="en-US" altLang="zh-CN" sz="2000" b="0" smtClean="0"/>
              <a:t>max</a:t>
            </a:r>
            <a:r>
              <a:rPr lang="zh-CN" altLang="en-US" sz="2000" b="0" smtClean="0"/>
              <a:t>函数作声明</a:t>
            </a:r>
          </a:p>
          <a:p>
            <a:pPr indent="-6350">
              <a:buFontTx/>
              <a:buNone/>
            </a:pPr>
            <a:r>
              <a:rPr lang="en-US" altLang="zh-CN" sz="2000" b="0" smtClean="0"/>
              <a:t>int main( )</a:t>
            </a:r>
          </a:p>
          <a:p>
            <a:pPr indent="-6350">
              <a:buFontTx/>
              <a:buNone/>
            </a:pPr>
            <a:r>
              <a:rPr lang="en-US" altLang="zh-CN" sz="2000" b="0" smtClean="0"/>
              <a:t>{</a:t>
            </a:r>
          </a:p>
          <a:p>
            <a:pPr indent="-6350">
              <a:buFontTx/>
              <a:buNone/>
            </a:pPr>
            <a:r>
              <a:rPr lang="en-US" altLang="zh-CN" sz="2000" b="0" smtClean="0"/>
              <a:t>   int a,b,c;</a:t>
            </a:r>
          </a:p>
          <a:p>
            <a:pPr indent="-6350">
              <a:buFontTx/>
              <a:buNone/>
            </a:pPr>
            <a:r>
              <a:rPr lang="en-US" altLang="zh-CN" sz="2000" b="0" smtClean="0"/>
              <a:t>  cin&gt;&gt;a&gt;&gt;b;</a:t>
            </a:r>
          </a:p>
          <a:p>
            <a:pPr indent="-6350">
              <a:buFontTx/>
              <a:buNone/>
            </a:pPr>
            <a:r>
              <a:rPr lang="en-US" altLang="zh-CN" sz="2000" b="0" smtClean="0"/>
              <a:t>  c=max(a,b);                   //</a:t>
            </a:r>
            <a:r>
              <a:rPr lang="zh-CN" altLang="en-US" sz="2000" b="0" smtClean="0"/>
              <a:t>调用</a:t>
            </a:r>
            <a:r>
              <a:rPr lang="en-US" altLang="zh-CN" sz="2000" b="0" smtClean="0"/>
              <a:t>max</a:t>
            </a:r>
            <a:r>
              <a:rPr lang="zh-CN" altLang="en-US" sz="2000" b="0" smtClean="0"/>
              <a:t>函数</a:t>
            </a:r>
            <a:endParaRPr lang="zh-CN" altLang="en-US" b="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3"/>
          <p:cNvSpPr txBox="1">
            <a:spLocks noChangeArrowheads="1"/>
          </p:cNvSpPr>
          <p:nvPr/>
        </p:nvSpPr>
        <p:spPr bwMode="auto">
          <a:xfrm>
            <a:off x="539750" y="228600"/>
            <a:ext cx="82804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3600" b="1">
                <a:solidFill>
                  <a:srgbClr val="800000"/>
                </a:solidFill>
              </a:rPr>
              <a:t>例1.3 给两个数</a:t>
            </a:r>
            <a:r>
              <a:rPr lang="en-US" altLang="zh-CN" sz="3600" b="1">
                <a:solidFill>
                  <a:srgbClr val="800000"/>
                </a:solidFill>
              </a:rPr>
              <a:t>x</a:t>
            </a:r>
            <a:r>
              <a:rPr lang="zh-CN" altLang="en-US" sz="3600" b="1">
                <a:solidFill>
                  <a:srgbClr val="800000"/>
                </a:solidFill>
              </a:rPr>
              <a:t>和</a:t>
            </a:r>
            <a:r>
              <a:rPr lang="en-US" altLang="zh-CN" sz="3600" b="1">
                <a:solidFill>
                  <a:srgbClr val="800000"/>
                </a:solidFill>
              </a:rPr>
              <a:t>y，</a:t>
            </a:r>
            <a:r>
              <a:rPr lang="zh-CN" altLang="en-US" sz="3600" b="1">
                <a:solidFill>
                  <a:srgbClr val="800000"/>
                </a:solidFill>
              </a:rPr>
              <a:t>求两数中的大者。</a:t>
            </a:r>
          </a:p>
        </p:txBody>
      </p:sp>
      <p:sp>
        <p:nvSpPr>
          <p:cNvPr id="37891" name="Rectangle 2"/>
          <p:cNvSpPr>
            <a:spLocks noGrp="1" noChangeArrowheads="1"/>
          </p:cNvSpPr>
          <p:nvPr>
            <p:ph type="subTitle" idx="1"/>
          </p:nvPr>
        </p:nvSpPr>
        <p:spPr>
          <a:xfrm>
            <a:off x="323850" y="1125538"/>
            <a:ext cx="8382000" cy="5181600"/>
          </a:xfrm>
          <a:noFill/>
        </p:spPr>
        <p:txBody>
          <a:bodyPr/>
          <a:lstStyle/>
          <a:p>
            <a:pPr indent="-6350">
              <a:buFontTx/>
              <a:buNone/>
            </a:pPr>
            <a:r>
              <a:rPr lang="zh-CN" altLang="en-US" sz="2000" b="0" smtClean="0"/>
              <a:t>  </a:t>
            </a:r>
            <a:r>
              <a:rPr lang="en-US" altLang="zh-CN" sz="2000" b="0" smtClean="0"/>
              <a:t>cout&lt;&lt;″max=″&lt;&lt;c&lt;&lt;endl;</a:t>
            </a:r>
          </a:p>
          <a:p>
            <a:pPr indent="-6350">
              <a:buFontTx/>
              <a:buNone/>
            </a:pPr>
            <a:r>
              <a:rPr lang="en-US" altLang="zh-CN" sz="2000" b="0" smtClean="0"/>
              <a:t>  return 0;</a:t>
            </a:r>
          </a:p>
          <a:p>
            <a:pPr indent="-6350">
              <a:buFontTx/>
              <a:buNone/>
            </a:pPr>
            <a:r>
              <a:rPr lang="en-US" altLang="zh-CN" sz="2000" b="0" smtClean="0"/>
              <a:t>}</a:t>
            </a:r>
          </a:p>
          <a:p>
            <a:pPr indent="-6350">
              <a:buFontTx/>
              <a:buNone/>
            </a:pPr>
            <a:endParaRPr lang="en-US" altLang="zh-CN" sz="2000" b="0" smtClean="0"/>
          </a:p>
          <a:p>
            <a:pPr indent="-6350">
              <a:buFontTx/>
              <a:buNone/>
            </a:pPr>
            <a:r>
              <a:rPr lang="en-US" altLang="zh-CN" sz="2000" b="0" smtClean="0"/>
              <a:t>int max(int x,int y)            //</a:t>
            </a:r>
            <a:r>
              <a:rPr lang="zh-CN" altLang="en-US" sz="2000" b="0" smtClean="0"/>
              <a:t>定义</a:t>
            </a:r>
            <a:r>
              <a:rPr lang="en-US" altLang="zh-CN" sz="2000" b="0" smtClean="0"/>
              <a:t>max</a:t>
            </a:r>
            <a:r>
              <a:rPr lang="zh-CN" altLang="en-US" sz="2000" b="0" smtClean="0"/>
              <a:t>函数</a:t>
            </a:r>
          </a:p>
          <a:p>
            <a:pPr indent="-6350">
              <a:buFontTx/>
              <a:buNone/>
            </a:pPr>
            <a:r>
              <a:rPr lang="zh-CN" altLang="en-US" sz="2000" b="0" smtClean="0"/>
              <a:t>{ </a:t>
            </a:r>
            <a:r>
              <a:rPr lang="en-US" altLang="zh-CN" sz="2000" b="0" smtClean="0"/>
              <a:t>int z;</a:t>
            </a:r>
          </a:p>
          <a:p>
            <a:pPr indent="-6350">
              <a:buFontTx/>
              <a:buNone/>
            </a:pPr>
            <a:r>
              <a:rPr lang="en-US" altLang="zh-CN" sz="2000" b="0" smtClean="0"/>
              <a:t>  if(x&gt;y) z=x;</a:t>
            </a:r>
          </a:p>
          <a:p>
            <a:pPr indent="-6350">
              <a:buFontTx/>
              <a:buNone/>
            </a:pPr>
            <a:r>
              <a:rPr lang="en-US" altLang="zh-CN" sz="2000" b="0" smtClean="0"/>
              <a:t>  else z=y;</a:t>
            </a:r>
          </a:p>
          <a:p>
            <a:pPr indent="-6350">
              <a:buFontTx/>
              <a:buNone/>
            </a:pPr>
            <a:r>
              <a:rPr lang="en-US" altLang="zh-CN" sz="2000" b="0" smtClean="0"/>
              <a:t>  return(z);</a:t>
            </a:r>
          </a:p>
          <a:p>
            <a:pPr indent="-6350">
              <a:buFontTx/>
              <a:buNone/>
            </a:pPr>
            <a:r>
              <a:rPr lang="en-US" altLang="zh-CN" sz="2000" b="0" smtClean="0"/>
              <a:t>}</a:t>
            </a:r>
          </a:p>
          <a:p>
            <a:pPr indent="-6350">
              <a:buFontTx/>
              <a:buNone/>
            </a:pPr>
            <a:r>
              <a:rPr lang="zh-CN" altLang="en-US" b="0" smtClean="0"/>
              <a:t>只要在被调用函数的首部的末尾加一个分号，就成为对该函数的函数声明。函数声明的位置应当在函数调用之前。</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755650" y="1216025"/>
            <a:ext cx="7705725" cy="312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a:latin typeface="Arial" panose="020B0604020202020204" pitchFamily="34" charset="0"/>
              </a:rPr>
              <a:t>一个面向对象的</a:t>
            </a:r>
            <a:r>
              <a:rPr lang="en-US" altLang="zh-CN" sz="2800">
                <a:latin typeface="Arial" panose="020B0604020202020204" pitchFamily="34" charset="0"/>
              </a:rPr>
              <a:t>C++</a:t>
            </a:r>
            <a:r>
              <a:rPr lang="zh-CN" altLang="en-US" sz="2800">
                <a:latin typeface="Arial" panose="020B0604020202020204" pitchFamily="34" charset="0"/>
              </a:rPr>
              <a:t>程序一般由类的声明和类的使用两大部分组成。即：</a:t>
            </a:r>
          </a:p>
          <a:p>
            <a:pPr eaLnBrk="1" hangingPunct="1">
              <a:lnSpc>
                <a:spcPct val="120000"/>
              </a:lnSpc>
            </a:pPr>
            <a:r>
              <a:rPr lang="zh-CN" altLang="en-US" sz="2800">
                <a:latin typeface="Arial" panose="020B0604020202020204" pitchFamily="34" charset="0"/>
              </a:rPr>
              <a:t>                                </a:t>
            </a:r>
            <a:r>
              <a:rPr lang="zh-CN" altLang="en-US" sz="2800">
                <a:solidFill>
                  <a:srgbClr val="FF3300"/>
                </a:solidFill>
                <a:latin typeface="Arial" panose="020B0604020202020204" pitchFamily="34" charset="0"/>
              </a:rPr>
              <a:t>类的声明部分</a:t>
            </a:r>
            <a:r>
              <a:rPr lang="zh-CN" altLang="en-US" sz="2800">
                <a:latin typeface="Arial" panose="020B0604020202020204" pitchFamily="34" charset="0"/>
              </a:rPr>
              <a:t> </a:t>
            </a:r>
          </a:p>
          <a:p>
            <a:pPr eaLnBrk="1" hangingPunct="1">
              <a:lnSpc>
                <a:spcPct val="120000"/>
              </a:lnSpc>
            </a:pPr>
            <a:r>
              <a:rPr lang="zh-CN" altLang="en-US" sz="2800">
                <a:latin typeface="Arial" panose="020B0604020202020204" pitchFamily="34" charset="0"/>
              </a:rPr>
              <a:t>                                </a:t>
            </a:r>
            <a:r>
              <a:rPr lang="zh-CN" altLang="en-US" sz="2800">
                <a:solidFill>
                  <a:srgbClr val="FF3300"/>
                </a:solidFill>
                <a:latin typeface="Arial" panose="020B0604020202020204" pitchFamily="34" charset="0"/>
              </a:rPr>
              <a:t>类的使用部分</a:t>
            </a:r>
          </a:p>
          <a:p>
            <a:pPr eaLnBrk="1" hangingPunct="1">
              <a:lnSpc>
                <a:spcPct val="120000"/>
              </a:lnSpc>
            </a:pPr>
            <a:r>
              <a:rPr lang="zh-CN" altLang="en-US" sz="2800">
                <a:latin typeface="Arial" panose="020B0604020202020204" pitchFamily="34" charset="0"/>
              </a:rPr>
              <a:t>类的使用部分一般由主函数及有关子函数组成。</a:t>
            </a:r>
          </a:p>
          <a:p>
            <a:pPr eaLnBrk="1" hangingPunct="1">
              <a:lnSpc>
                <a:spcPct val="120000"/>
              </a:lnSpc>
            </a:pPr>
            <a:r>
              <a:rPr lang="zh-CN" altLang="en-US" b="1">
                <a:latin typeface="Arial" panose="020B0604020202020204" pitchFamily="34" charset="0"/>
              </a:rPr>
              <a:t>       </a:t>
            </a:r>
            <a:endParaRPr lang="zh-CN" altLang="en-US">
              <a:latin typeface="Arial" panose="020B0604020202020204" pitchFamily="34" charset="0"/>
            </a:endParaRPr>
          </a:p>
        </p:txBody>
      </p:sp>
      <p:sp>
        <p:nvSpPr>
          <p:cNvPr id="38915" name="Text Box 3"/>
          <p:cNvSpPr txBox="1">
            <a:spLocks noChangeArrowheads="1"/>
          </p:cNvSpPr>
          <p:nvPr/>
        </p:nvSpPr>
        <p:spPr bwMode="auto">
          <a:xfrm>
            <a:off x="1403350" y="2349500"/>
            <a:ext cx="25209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pPr>
            <a:r>
              <a:rPr lang="en-US" altLang="zh-CN" sz="1800" b="1">
                <a:latin typeface="Arial" panose="020B0604020202020204" pitchFamily="34" charset="0"/>
              </a:rPr>
              <a:t>      </a:t>
            </a:r>
            <a:r>
              <a:rPr lang="zh-CN" altLang="en-US" sz="1800" b="1">
                <a:latin typeface="Arial" panose="020B0604020202020204" pitchFamily="34" charset="0"/>
              </a:rPr>
              <a:t>面向对象程序</a:t>
            </a:r>
            <a:r>
              <a:rPr lang="en-US" altLang="zh-CN" sz="4400" b="1"/>
              <a:t>{</a:t>
            </a:r>
          </a:p>
        </p:txBody>
      </p:sp>
      <p:sp>
        <p:nvSpPr>
          <p:cNvPr id="38916" name="Rectangle 5"/>
          <p:cNvSpPr>
            <a:spLocks noChangeArrowheads="1"/>
          </p:cNvSpPr>
          <p:nvPr/>
        </p:nvSpPr>
        <p:spPr bwMode="auto">
          <a:xfrm>
            <a:off x="1106488" y="192088"/>
            <a:ext cx="6850062"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3200" b="1">
                <a:solidFill>
                  <a:srgbClr val="FF0000"/>
                </a:solidFill>
                <a:latin typeface="宋体" panose="02010600030101010101" pitchFamily="2" charset="-122"/>
              </a:rPr>
              <a:t>1.5 C++</a:t>
            </a:r>
            <a:r>
              <a:rPr lang="zh-CN" altLang="en-US" sz="3200" b="1">
                <a:solidFill>
                  <a:srgbClr val="FF0000"/>
                </a:solidFill>
                <a:latin typeface="宋体" panose="02010600030101010101" pitchFamily="2" charset="-122"/>
              </a:rPr>
              <a:t>程序的结构特性</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316038" y="0"/>
            <a:ext cx="7162800" cy="604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3600" kern="0" dirty="0" smtClean="0">
                <a:solidFill>
                  <a:srgbClr val="FF0000"/>
                </a:solidFill>
              </a:rPr>
              <a:t>典型的</a:t>
            </a:r>
            <a:r>
              <a:rPr lang="en-US" altLang="zh-CN" sz="3600" kern="0" dirty="0" smtClean="0">
                <a:solidFill>
                  <a:srgbClr val="FF0000"/>
                </a:solidFill>
              </a:rPr>
              <a:t>C++</a:t>
            </a:r>
            <a:r>
              <a:rPr lang="zh-CN" altLang="en-US" sz="3600" kern="0" dirty="0" smtClean="0">
                <a:solidFill>
                  <a:srgbClr val="FF0000"/>
                </a:solidFill>
              </a:rPr>
              <a:t>程序结构</a:t>
            </a:r>
            <a:endParaRPr lang="zh-CN" altLang="en-US" sz="3600" kern="0" dirty="0">
              <a:solidFill>
                <a:srgbClr val="FF0000"/>
              </a:solidFill>
            </a:endParaRPr>
          </a:p>
        </p:txBody>
      </p:sp>
      <p:sp>
        <p:nvSpPr>
          <p:cNvPr id="3" name="Rectangle 3"/>
          <p:cNvSpPr txBox="1">
            <a:spLocks noChangeArrowheads="1"/>
          </p:cNvSpPr>
          <p:nvPr/>
        </p:nvSpPr>
        <p:spPr bwMode="auto">
          <a:xfrm>
            <a:off x="179388" y="639763"/>
            <a:ext cx="8880475" cy="56784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a:lnSpc>
                <a:spcPct val="90000"/>
              </a:lnSpc>
              <a:buFont typeface="Wingdings" pitchFamily="2" charset="2"/>
              <a:buNone/>
              <a:defRPr/>
            </a:pPr>
            <a:r>
              <a:rPr lang="en-US" altLang="zh-CN" sz="2000" b="0" kern="0" dirty="0" smtClean="0"/>
              <a:t>#include &lt;</a:t>
            </a:r>
            <a:r>
              <a:rPr lang="en-US" altLang="zh-CN" sz="2000" b="0" kern="0" dirty="0" err="1" smtClean="0"/>
              <a:t>iostream.h</a:t>
            </a:r>
            <a:r>
              <a:rPr lang="en-US" altLang="zh-CN" sz="2000" b="0" kern="0" dirty="0" smtClean="0"/>
              <a:t>&gt;</a:t>
            </a:r>
          </a:p>
          <a:p>
            <a:pPr>
              <a:lnSpc>
                <a:spcPct val="90000"/>
              </a:lnSpc>
              <a:buFont typeface="Wingdings" pitchFamily="2" charset="2"/>
              <a:buNone/>
              <a:defRPr/>
            </a:pPr>
            <a:r>
              <a:rPr lang="en-US" altLang="zh-CN" sz="2000" b="0" kern="0" dirty="0" smtClean="0"/>
              <a:t>   </a:t>
            </a:r>
            <a:r>
              <a:rPr lang="en-US" altLang="zh-CN" sz="2000" b="0" kern="0" dirty="0" smtClean="0">
                <a:solidFill>
                  <a:srgbClr val="FF33CC"/>
                </a:solidFill>
              </a:rPr>
              <a:t>//</a:t>
            </a:r>
            <a:r>
              <a:rPr lang="zh-CN" altLang="en-US" sz="2000" b="0" kern="0" dirty="0" smtClean="0">
                <a:solidFill>
                  <a:srgbClr val="FF33CC"/>
                </a:solidFill>
              </a:rPr>
              <a:t>类的声明部分</a:t>
            </a:r>
          </a:p>
          <a:p>
            <a:pPr>
              <a:lnSpc>
                <a:spcPct val="90000"/>
              </a:lnSpc>
              <a:buFont typeface="Wingdings" pitchFamily="2" charset="2"/>
              <a:buNone/>
              <a:defRPr/>
            </a:pPr>
            <a:r>
              <a:rPr lang="zh-CN" altLang="en-US" sz="2000" b="0" kern="0" dirty="0" smtClean="0"/>
              <a:t>  </a:t>
            </a:r>
            <a:r>
              <a:rPr lang="en-US" altLang="zh-CN" sz="2000" b="0" kern="0" dirty="0" smtClean="0"/>
              <a:t>class A{</a:t>
            </a:r>
          </a:p>
          <a:p>
            <a:pPr>
              <a:lnSpc>
                <a:spcPct val="90000"/>
              </a:lnSpc>
              <a:buFont typeface="Wingdings" pitchFamily="2" charset="2"/>
              <a:buNone/>
              <a:defRPr/>
            </a:pPr>
            <a:r>
              <a:rPr lang="en-US" altLang="zh-CN" sz="2000" b="0" kern="0" dirty="0" smtClean="0"/>
              <a:t>  </a:t>
            </a:r>
            <a:r>
              <a:rPr lang="en-US" altLang="zh-CN" sz="2000" b="0" kern="0" dirty="0" err="1" smtClean="0"/>
              <a:t>int</a:t>
            </a:r>
            <a:r>
              <a:rPr lang="en-US" altLang="zh-CN" sz="2000" b="0" kern="0" dirty="0" smtClean="0"/>
              <a:t> </a:t>
            </a:r>
            <a:r>
              <a:rPr lang="en-US" altLang="zh-CN" sz="2000" b="0" kern="0" dirty="0" err="1" smtClean="0"/>
              <a:t>x,y,z</a:t>
            </a:r>
            <a:r>
              <a:rPr lang="en-US" altLang="zh-CN" sz="2000" b="0" kern="0" dirty="0" smtClean="0"/>
              <a:t>;</a:t>
            </a:r>
          </a:p>
          <a:p>
            <a:pPr>
              <a:lnSpc>
                <a:spcPct val="90000"/>
              </a:lnSpc>
              <a:buFont typeface="Wingdings" pitchFamily="2" charset="2"/>
              <a:buNone/>
              <a:defRPr/>
            </a:pPr>
            <a:r>
              <a:rPr lang="en-US" altLang="zh-CN" sz="2000" b="0" kern="0" dirty="0" smtClean="0"/>
              <a:t>   ……</a:t>
            </a:r>
          </a:p>
          <a:p>
            <a:pPr>
              <a:lnSpc>
                <a:spcPct val="90000"/>
              </a:lnSpc>
              <a:buFont typeface="Wingdings" pitchFamily="2" charset="2"/>
              <a:buNone/>
              <a:defRPr/>
            </a:pPr>
            <a:r>
              <a:rPr lang="en-US" altLang="zh-CN" sz="2000" b="0" kern="0" dirty="0" smtClean="0"/>
              <a:t>  fun( ){……}</a:t>
            </a:r>
          </a:p>
          <a:p>
            <a:pPr>
              <a:lnSpc>
                <a:spcPct val="90000"/>
              </a:lnSpc>
              <a:buFont typeface="Wingdings" pitchFamily="2" charset="2"/>
              <a:buNone/>
              <a:defRPr/>
            </a:pPr>
            <a:r>
              <a:rPr lang="en-US" altLang="zh-CN" sz="2000" b="0" kern="0" dirty="0" smtClean="0"/>
              <a:t>   ……</a:t>
            </a:r>
          </a:p>
          <a:p>
            <a:pPr>
              <a:lnSpc>
                <a:spcPct val="90000"/>
              </a:lnSpc>
              <a:buFont typeface="Wingdings" pitchFamily="2" charset="2"/>
              <a:buNone/>
              <a:defRPr/>
            </a:pPr>
            <a:r>
              <a:rPr lang="en-US" altLang="zh-CN" sz="2000" b="0" kern="0" dirty="0" smtClean="0"/>
              <a:t>};</a:t>
            </a:r>
          </a:p>
          <a:p>
            <a:pPr>
              <a:lnSpc>
                <a:spcPct val="90000"/>
              </a:lnSpc>
              <a:buFont typeface="Wingdings" pitchFamily="2" charset="2"/>
              <a:buNone/>
              <a:defRPr/>
            </a:pPr>
            <a:r>
              <a:rPr lang="en-US" altLang="zh-CN" sz="2000" b="0" kern="0" dirty="0" smtClean="0">
                <a:solidFill>
                  <a:srgbClr val="FF33CC"/>
                </a:solidFill>
              </a:rPr>
              <a:t>//</a:t>
            </a:r>
            <a:r>
              <a:rPr lang="zh-CN" altLang="en-US" sz="2000" b="0" kern="0" dirty="0" smtClean="0">
                <a:solidFill>
                  <a:srgbClr val="FF33CC"/>
                </a:solidFill>
              </a:rPr>
              <a:t>类的使用部分</a:t>
            </a:r>
          </a:p>
          <a:p>
            <a:pPr>
              <a:lnSpc>
                <a:spcPct val="90000"/>
              </a:lnSpc>
              <a:buFont typeface="Wingdings" pitchFamily="2" charset="2"/>
              <a:buNone/>
              <a:defRPr/>
            </a:pPr>
            <a:r>
              <a:rPr lang="en-US" altLang="zh-CN" sz="2000" b="0" kern="0" dirty="0" err="1" smtClean="0"/>
              <a:t>int</a:t>
            </a:r>
            <a:r>
              <a:rPr lang="en-US" altLang="zh-CN" sz="2000" b="0" kern="0" dirty="0" smtClean="0"/>
              <a:t> main()</a:t>
            </a:r>
          </a:p>
          <a:p>
            <a:pPr>
              <a:lnSpc>
                <a:spcPct val="90000"/>
              </a:lnSpc>
              <a:buFont typeface="Wingdings" pitchFamily="2" charset="2"/>
              <a:buNone/>
              <a:defRPr/>
            </a:pPr>
            <a:r>
              <a:rPr lang="en-US" altLang="zh-CN" sz="2000" b="0" kern="0" dirty="0" smtClean="0"/>
              <a:t>{ A </a:t>
            </a:r>
            <a:r>
              <a:rPr lang="en-US" altLang="zh-CN" sz="2000" b="0" kern="0" dirty="0" err="1" smtClean="0"/>
              <a:t>a</a:t>
            </a:r>
            <a:r>
              <a:rPr lang="en-US" altLang="zh-CN" sz="2000" b="0" kern="0" dirty="0" smtClean="0"/>
              <a:t>;</a:t>
            </a:r>
          </a:p>
          <a:p>
            <a:pPr>
              <a:lnSpc>
                <a:spcPct val="90000"/>
              </a:lnSpc>
              <a:buFont typeface="Wingdings" pitchFamily="2" charset="2"/>
              <a:buNone/>
              <a:defRPr/>
            </a:pPr>
            <a:r>
              <a:rPr lang="en-US" altLang="zh-CN" sz="2000" b="0" kern="0" dirty="0" smtClean="0"/>
              <a:t>……</a:t>
            </a:r>
          </a:p>
          <a:p>
            <a:pPr>
              <a:lnSpc>
                <a:spcPct val="90000"/>
              </a:lnSpc>
              <a:buFont typeface="Wingdings" pitchFamily="2" charset="2"/>
              <a:buNone/>
              <a:defRPr/>
            </a:pPr>
            <a:r>
              <a:rPr lang="en-US" altLang="zh-CN" sz="2000" b="0" kern="0" dirty="0" err="1" smtClean="0"/>
              <a:t>a.fun</a:t>
            </a:r>
            <a:r>
              <a:rPr lang="en-US" altLang="zh-CN" sz="2000" b="0" kern="0" dirty="0" smtClean="0"/>
              <a:t>();</a:t>
            </a:r>
          </a:p>
          <a:p>
            <a:pPr>
              <a:lnSpc>
                <a:spcPct val="90000"/>
              </a:lnSpc>
              <a:buFont typeface="Wingdings" pitchFamily="2" charset="2"/>
              <a:buNone/>
              <a:defRPr/>
            </a:pPr>
            <a:r>
              <a:rPr lang="en-US" altLang="zh-CN" sz="2000" b="0" kern="0" dirty="0" smtClean="0"/>
              <a:t>return 0;</a:t>
            </a:r>
          </a:p>
          <a:p>
            <a:pPr>
              <a:lnSpc>
                <a:spcPct val="90000"/>
              </a:lnSpc>
              <a:buFont typeface="Wingdings" pitchFamily="2" charset="2"/>
              <a:buNone/>
              <a:defRPr/>
            </a:pPr>
            <a:r>
              <a:rPr lang="en-US" altLang="zh-CN" sz="2000" b="0" kern="0" dirty="0" smtClean="0"/>
              <a:t>}</a:t>
            </a:r>
          </a:p>
          <a:p>
            <a:pPr>
              <a:lnSpc>
                <a:spcPct val="90000"/>
              </a:lnSpc>
              <a:buFont typeface="Wingdings" pitchFamily="2" charset="2"/>
              <a:buNone/>
              <a:defRPr/>
            </a:pPr>
            <a:r>
              <a:rPr lang="en-US" altLang="zh-CN" sz="2000" kern="0" dirty="0" smtClean="0"/>
              <a:t>      </a:t>
            </a:r>
            <a:r>
              <a:rPr lang="zh-CN" altLang="en-US" sz="2000" kern="0" dirty="0" smtClean="0"/>
              <a:t>在</a:t>
            </a:r>
            <a:r>
              <a:rPr lang="en-US" altLang="zh-CN" sz="2000" kern="0" dirty="0" smtClean="0"/>
              <a:t>C++</a:t>
            </a:r>
            <a:r>
              <a:rPr lang="zh-CN" altLang="en-US" sz="2000" kern="0" dirty="0" smtClean="0"/>
              <a:t>程序中，程序设计始终围绕“类”展开。通过声明类，构建了程序所要完成的功能，体现了面向对象程序设计的思想。</a:t>
            </a:r>
            <a:endParaRPr lang="zh-CN" altLang="en-US" sz="2000" kern="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316038" y="0"/>
            <a:ext cx="7162800" cy="604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3600" kern="0" dirty="0" smtClean="0">
                <a:solidFill>
                  <a:srgbClr val="FF0000"/>
                </a:solidFill>
              </a:rPr>
              <a:t>典型的</a:t>
            </a:r>
            <a:r>
              <a:rPr lang="en-US" altLang="zh-CN" sz="3600" kern="0" dirty="0" smtClean="0">
                <a:solidFill>
                  <a:srgbClr val="FF0000"/>
                </a:solidFill>
              </a:rPr>
              <a:t>C++</a:t>
            </a:r>
            <a:r>
              <a:rPr lang="zh-CN" altLang="en-US" sz="3600" kern="0" dirty="0" smtClean="0">
                <a:solidFill>
                  <a:srgbClr val="FF0000"/>
                </a:solidFill>
              </a:rPr>
              <a:t>程序结构</a:t>
            </a:r>
            <a:endParaRPr lang="zh-CN" altLang="en-US" sz="3600" kern="0" dirty="0">
              <a:solidFill>
                <a:srgbClr val="FF0000"/>
              </a:solidFill>
            </a:endParaRPr>
          </a:p>
        </p:txBody>
      </p:sp>
      <p:sp>
        <p:nvSpPr>
          <p:cNvPr id="3" name="Rectangle 3"/>
          <p:cNvSpPr txBox="1">
            <a:spLocks noChangeArrowheads="1"/>
          </p:cNvSpPr>
          <p:nvPr/>
        </p:nvSpPr>
        <p:spPr bwMode="auto">
          <a:xfrm>
            <a:off x="179388" y="639763"/>
            <a:ext cx="8880475" cy="56784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indent="-6350">
              <a:buFontTx/>
              <a:buNone/>
              <a:defRPr/>
            </a:pPr>
            <a:r>
              <a:rPr lang="zh-CN" altLang="en-US" sz="2000" dirty="0"/>
              <a:t>例1.4 包含类的</a:t>
            </a:r>
            <a:r>
              <a:rPr lang="en-US" altLang="zh-CN" sz="2000" dirty="0"/>
              <a:t>C++</a:t>
            </a:r>
            <a:r>
              <a:rPr lang="zh-CN" altLang="en-US" sz="2000" dirty="0" smtClean="0"/>
              <a:t>程序</a:t>
            </a:r>
            <a:endParaRPr lang="zh-CN" altLang="en-US" sz="2000" dirty="0"/>
          </a:p>
          <a:p>
            <a:pPr indent="-6350">
              <a:buFontTx/>
              <a:buNone/>
              <a:defRPr/>
            </a:pPr>
            <a:r>
              <a:rPr lang="zh-CN" altLang="en-US" sz="2400" b="0" dirty="0"/>
              <a:t>#</a:t>
            </a:r>
            <a:r>
              <a:rPr lang="en-US" altLang="zh-CN" sz="2400" b="0" dirty="0"/>
              <a:t>include &lt;</a:t>
            </a:r>
            <a:r>
              <a:rPr lang="en-US" altLang="zh-CN" sz="2400" b="0" dirty="0" err="1"/>
              <a:t>iostream</a:t>
            </a:r>
            <a:r>
              <a:rPr lang="en-US" altLang="zh-CN" sz="2400" b="0" dirty="0"/>
              <a:t>&gt;                  // </a:t>
            </a:r>
            <a:r>
              <a:rPr lang="zh-CN" altLang="en-US" sz="2400" b="0" dirty="0"/>
              <a:t>预处理命令</a:t>
            </a:r>
          </a:p>
          <a:p>
            <a:pPr indent="-6350">
              <a:buFontTx/>
              <a:buNone/>
              <a:defRPr/>
            </a:pPr>
            <a:r>
              <a:rPr lang="en-US" altLang="zh-CN" sz="2400" b="0" dirty="0"/>
              <a:t>using namespace </a:t>
            </a:r>
            <a:r>
              <a:rPr lang="en-US" altLang="zh-CN" sz="2400" b="0" dirty="0" err="1"/>
              <a:t>std</a:t>
            </a:r>
            <a:r>
              <a:rPr lang="en-US" altLang="zh-CN" sz="2400" b="0" dirty="0"/>
              <a:t>;</a:t>
            </a:r>
          </a:p>
          <a:p>
            <a:pPr indent="-6350">
              <a:buFontTx/>
              <a:buNone/>
              <a:defRPr/>
            </a:pPr>
            <a:r>
              <a:rPr lang="en-US" altLang="zh-CN" sz="2400" b="0" dirty="0"/>
              <a:t>class Student                        // </a:t>
            </a:r>
            <a:r>
              <a:rPr lang="zh-CN" altLang="en-US" sz="2400" b="0" dirty="0"/>
              <a:t>声明一个类，类名为</a:t>
            </a:r>
            <a:r>
              <a:rPr lang="en-US" altLang="zh-CN" sz="2400" b="0" dirty="0"/>
              <a:t>Student</a:t>
            </a:r>
          </a:p>
          <a:p>
            <a:pPr indent="-6350">
              <a:buFontTx/>
              <a:buNone/>
              <a:defRPr/>
            </a:pPr>
            <a:r>
              <a:rPr lang="en-US" altLang="zh-CN" sz="2400" b="0" dirty="0" smtClean="0"/>
              <a:t>{</a:t>
            </a:r>
          </a:p>
          <a:p>
            <a:pPr indent="-6350">
              <a:buFontTx/>
              <a:buNone/>
              <a:defRPr/>
            </a:pPr>
            <a:r>
              <a:rPr lang="en-US" altLang="zh-CN" sz="2400" b="0" dirty="0" smtClean="0"/>
              <a:t>private</a:t>
            </a:r>
            <a:r>
              <a:rPr lang="en-US" altLang="zh-CN" sz="2400" b="0" dirty="0"/>
              <a:t>:                            // </a:t>
            </a:r>
            <a:r>
              <a:rPr lang="zh-CN" altLang="en-US" sz="2400" b="0" dirty="0"/>
              <a:t>以下为类中的私有部分</a:t>
            </a:r>
          </a:p>
          <a:p>
            <a:pPr indent="-6350">
              <a:buFontTx/>
              <a:buNone/>
              <a:defRPr/>
            </a:pPr>
            <a:r>
              <a:rPr lang="en-US" altLang="zh-CN" sz="2400" b="0" dirty="0" smtClean="0"/>
              <a:t>		</a:t>
            </a:r>
            <a:r>
              <a:rPr lang="en-US" altLang="zh-CN" sz="2400" b="0" dirty="0" err="1" smtClean="0"/>
              <a:t>int</a:t>
            </a:r>
            <a:r>
              <a:rPr lang="en-US" altLang="zh-CN" sz="2400" b="0" dirty="0" smtClean="0"/>
              <a:t> </a:t>
            </a:r>
            <a:r>
              <a:rPr lang="en-US" altLang="zh-CN" sz="2400" b="0" dirty="0" err="1"/>
              <a:t>num</a:t>
            </a:r>
            <a:r>
              <a:rPr lang="en-US" altLang="zh-CN" sz="2400" b="0" dirty="0"/>
              <a:t>;                         // </a:t>
            </a:r>
            <a:r>
              <a:rPr lang="zh-CN" altLang="en-US" sz="2400" b="0" dirty="0"/>
              <a:t>私有变量</a:t>
            </a:r>
            <a:r>
              <a:rPr lang="en-US" altLang="zh-CN" sz="2400" b="0" dirty="0" err="1"/>
              <a:t>num</a:t>
            </a:r>
            <a:endParaRPr lang="en-US" altLang="zh-CN" sz="2400" b="0" dirty="0"/>
          </a:p>
          <a:p>
            <a:pPr indent="-6350">
              <a:buFontTx/>
              <a:buNone/>
              <a:defRPr/>
            </a:pPr>
            <a:r>
              <a:rPr lang="en-US" altLang="zh-CN" sz="2400" b="0" dirty="0" smtClean="0"/>
              <a:t>		</a:t>
            </a:r>
            <a:r>
              <a:rPr lang="en-US" altLang="zh-CN" sz="2400" b="0" dirty="0" err="1" smtClean="0"/>
              <a:t>int</a:t>
            </a:r>
            <a:r>
              <a:rPr lang="en-US" altLang="zh-CN" sz="2400" b="0" dirty="0" smtClean="0"/>
              <a:t> </a:t>
            </a:r>
            <a:r>
              <a:rPr lang="en-US" altLang="zh-CN" sz="2400" b="0" dirty="0"/>
              <a:t>score;                       // </a:t>
            </a:r>
            <a:r>
              <a:rPr lang="zh-CN" altLang="en-US" sz="2400" b="0" dirty="0"/>
              <a:t>私有变量</a:t>
            </a:r>
            <a:r>
              <a:rPr lang="en-US" altLang="zh-CN" sz="2400" b="0" dirty="0"/>
              <a:t>score</a:t>
            </a:r>
          </a:p>
          <a:p>
            <a:pPr indent="-6350">
              <a:buFontTx/>
              <a:buNone/>
              <a:defRPr/>
            </a:pPr>
            <a:r>
              <a:rPr lang="en-US" altLang="zh-CN" sz="2400" b="0" dirty="0"/>
              <a:t>public:                            // </a:t>
            </a:r>
            <a:r>
              <a:rPr lang="zh-CN" altLang="en-US" sz="2400" b="0" dirty="0"/>
              <a:t>以下为类中的公用部分</a:t>
            </a:r>
          </a:p>
          <a:p>
            <a:pPr indent="-6350">
              <a:buFontTx/>
              <a:buNone/>
              <a:defRPr/>
            </a:pPr>
            <a:r>
              <a:rPr lang="en-US" altLang="zh-CN" sz="2400" b="0" dirty="0" smtClean="0"/>
              <a:t>		void </a:t>
            </a:r>
            <a:r>
              <a:rPr lang="en-US" altLang="zh-CN" sz="2400" b="0" dirty="0" err="1"/>
              <a:t>setdata</a:t>
            </a:r>
            <a:r>
              <a:rPr lang="en-US" altLang="zh-CN" sz="2400" b="0" dirty="0"/>
              <a:t>( )                   // </a:t>
            </a:r>
            <a:r>
              <a:rPr lang="zh-CN" altLang="en-US" sz="2400" b="0" dirty="0"/>
              <a:t>定义公用函数</a:t>
            </a:r>
            <a:r>
              <a:rPr lang="en-US" altLang="zh-CN" sz="2400" b="0" dirty="0" err="1"/>
              <a:t>setdata</a:t>
            </a:r>
            <a:endParaRPr lang="en-US" altLang="zh-CN" sz="2400" b="0" dirty="0"/>
          </a:p>
          <a:p>
            <a:pPr indent="-6350">
              <a:buFontTx/>
              <a:buNone/>
              <a:defRPr/>
            </a:pPr>
            <a:r>
              <a:rPr lang="en-US" altLang="zh-CN" sz="2400" b="0" dirty="0" smtClean="0"/>
              <a:t>		{	</a:t>
            </a:r>
          </a:p>
          <a:p>
            <a:pPr indent="-6350">
              <a:buFontTx/>
              <a:buNone/>
              <a:defRPr/>
            </a:pPr>
            <a:r>
              <a:rPr lang="en-US" altLang="zh-CN" sz="2400" b="0" dirty="0"/>
              <a:t>	</a:t>
            </a:r>
            <a:r>
              <a:rPr lang="en-US" altLang="zh-CN" sz="2400" b="0" dirty="0" smtClean="0"/>
              <a:t>		</a:t>
            </a:r>
            <a:r>
              <a:rPr lang="en-US" altLang="zh-CN" sz="2400" b="0" dirty="0" err="1" smtClean="0"/>
              <a:t>cin</a:t>
            </a:r>
            <a:r>
              <a:rPr lang="en-US" altLang="zh-CN" sz="2400" b="0" dirty="0"/>
              <a:t>&gt;&gt;</a:t>
            </a:r>
            <a:r>
              <a:rPr lang="en-US" altLang="zh-CN" sz="2400" b="0" dirty="0" err="1"/>
              <a:t>num</a:t>
            </a:r>
            <a:r>
              <a:rPr lang="en-US" altLang="zh-CN" sz="2400" b="0" dirty="0"/>
              <a:t>;                      // </a:t>
            </a:r>
            <a:r>
              <a:rPr lang="zh-CN" altLang="en-US" sz="2400" b="0" dirty="0"/>
              <a:t>输入</a:t>
            </a:r>
            <a:r>
              <a:rPr lang="en-US" altLang="zh-CN" sz="2400" b="0" dirty="0" err="1"/>
              <a:t>num</a:t>
            </a:r>
            <a:r>
              <a:rPr lang="zh-CN" altLang="en-US" sz="2400" b="0" dirty="0"/>
              <a:t>的值</a:t>
            </a:r>
          </a:p>
          <a:p>
            <a:pPr indent="-6350">
              <a:buFontTx/>
              <a:buNone/>
              <a:defRPr/>
            </a:pPr>
            <a:r>
              <a:rPr lang="en-US" altLang="zh-CN" sz="2400" b="0" dirty="0" smtClean="0"/>
              <a:t>			</a:t>
            </a:r>
            <a:r>
              <a:rPr lang="en-US" altLang="zh-CN" sz="2400" b="0" dirty="0" err="1" smtClean="0"/>
              <a:t>cin</a:t>
            </a:r>
            <a:r>
              <a:rPr lang="en-US" altLang="zh-CN" sz="2400" b="0" dirty="0"/>
              <a:t>&gt;&gt;score;                    // </a:t>
            </a:r>
            <a:r>
              <a:rPr lang="zh-CN" altLang="en-US" sz="2400" b="0" dirty="0"/>
              <a:t>输入</a:t>
            </a:r>
            <a:r>
              <a:rPr lang="en-US" altLang="zh-CN" sz="2400" b="0" dirty="0"/>
              <a:t>score</a:t>
            </a:r>
            <a:r>
              <a:rPr lang="zh-CN" altLang="en-US" sz="2400" b="0" dirty="0"/>
              <a:t>的值</a:t>
            </a:r>
          </a:p>
          <a:p>
            <a:pPr indent="-6350">
              <a:buFontTx/>
              <a:buNone/>
              <a:defRPr/>
            </a:pPr>
            <a:r>
              <a:rPr lang="en-US" altLang="zh-CN" sz="2400" b="0" dirty="0" smtClean="0"/>
              <a:t>		</a:t>
            </a:r>
            <a:r>
              <a:rPr lang="zh-CN" altLang="en-US" sz="2400" b="0" dirty="0" smtClean="0"/>
              <a:t>}       </a:t>
            </a:r>
            <a:endParaRPr lang="zh-CN" altLang="en-US" sz="2400" b="0" dirty="0"/>
          </a:p>
          <a:p>
            <a:pPr>
              <a:lnSpc>
                <a:spcPct val="90000"/>
              </a:lnSpc>
              <a:buFont typeface="Wingdings" pitchFamily="2" charset="2"/>
              <a:buNone/>
              <a:defRPr/>
            </a:pPr>
            <a:endParaRPr lang="zh-CN" altLang="en-US" sz="2000" kern="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316038" y="0"/>
            <a:ext cx="7162800" cy="604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3600" kern="0" dirty="0" smtClean="0">
                <a:solidFill>
                  <a:srgbClr val="FF0000"/>
                </a:solidFill>
              </a:rPr>
              <a:t>典型的</a:t>
            </a:r>
            <a:r>
              <a:rPr lang="en-US" altLang="zh-CN" sz="3600" kern="0" dirty="0" smtClean="0">
                <a:solidFill>
                  <a:srgbClr val="FF0000"/>
                </a:solidFill>
              </a:rPr>
              <a:t>C++</a:t>
            </a:r>
            <a:r>
              <a:rPr lang="zh-CN" altLang="en-US" sz="3600" kern="0" dirty="0" smtClean="0">
                <a:solidFill>
                  <a:srgbClr val="FF0000"/>
                </a:solidFill>
              </a:rPr>
              <a:t>程序结构</a:t>
            </a:r>
            <a:endParaRPr lang="zh-CN" altLang="en-US" sz="3600" kern="0" dirty="0">
              <a:solidFill>
                <a:srgbClr val="FF0000"/>
              </a:solidFill>
            </a:endParaRPr>
          </a:p>
        </p:txBody>
      </p:sp>
      <p:sp>
        <p:nvSpPr>
          <p:cNvPr id="3" name="Rectangle 3"/>
          <p:cNvSpPr txBox="1">
            <a:spLocks noChangeArrowheads="1"/>
          </p:cNvSpPr>
          <p:nvPr/>
        </p:nvSpPr>
        <p:spPr bwMode="auto">
          <a:xfrm>
            <a:off x="179388" y="639763"/>
            <a:ext cx="8880475" cy="595788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indent="-6350">
              <a:buFontTx/>
              <a:buNone/>
              <a:defRPr/>
            </a:pPr>
            <a:r>
              <a:rPr lang="en-US" altLang="zh-CN" sz="2000" b="0" dirty="0" smtClean="0"/>
              <a:t>		void </a:t>
            </a:r>
            <a:r>
              <a:rPr lang="en-US" altLang="zh-CN" sz="2000" b="0" dirty="0"/>
              <a:t>display( )                   // </a:t>
            </a:r>
            <a:r>
              <a:rPr lang="zh-CN" altLang="en-US" sz="2000" b="0" dirty="0"/>
              <a:t>定义公用函数</a:t>
            </a:r>
            <a:r>
              <a:rPr lang="en-US" altLang="zh-CN" sz="2000" b="0" dirty="0"/>
              <a:t>display</a:t>
            </a:r>
          </a:p>
          <a:p>
            <a:pPr indent="-6350">
              <a:buFontTx/>
              <a:buNone/>
              <a:defRPr/>
            </a:pPr>
            <a:r>
              <a:rPr lang="en-US" altLang="zh-CN" sz="2000" b="0" dirty="0" smtClean="0"/>
              <a:t>		{</a:t>
            </a:r>
          </a:p>
          <a:p>
            <a:pPr indent="-6350">
              <a:buFontTx/>
              <a:buNone/>
              <a:defRPr/>
            </a:pPr>
            <a:r>
              <a:rPr lang="en-US" altLang="zh-CN" sz="2000" b="0" dirty="0"/>
              <a:t>	</a:t>
            </a:r>
            <a:r>
              <a:rPr lang="en-US" altLang="zh-CN" sz="2000" b="0" dirty="0" smtClean="0"/>
              <a:t>		</a:t>
            </a:r>
            <a:r>
              <a:rPr lang="en-US" altLang="zh-CN" sz="2000" b="0" dirty="0" err="1" smtClean="0"/>
              <a:t>cout</a:t>
            </a:r>
            <a:r>
              <a:rPr lang="en-US" altLang="zh-CN" sz="2000" b="0" dirty="0"/>
              <a:t>&lt;&lt;″</a:t>
            </a:r>
            <a:r>
              <a:rPr lang="en-US" altLang="zh-CN" sz="2000" b="0" dirty="0" err="1"/>
              <a:t>num</a:t>
            </a:r>
            <a:r>
              <a:rPr lang="en-US" altLang="zh-CN" sz="2000" b="0" dirty="0"/>
              <a:t>=″&lt;&lt;</a:t>
            </a:r>
            <a:r>
              <a:rPr lang="en-US" altLang="zh-CN" sz="2000" b="0" dirty="0" err="1"/>
              <a:t>num</a:t>
            </a:r>
            <a:r>
              <a:rPr lang="en-US" altLang="zh-CN" sz="2000" b="0" dirty="0"/>
              <a:t>&lt;&lt;</a:t>
            </a:r>
            <a:r>
              <a:rPr lang="en-US" altLang="zh-CN" sz="2000" b="0" dirty="0" err="1"/>
              <a:t>endl</a:t>
            </a:r>
            <a:r>
              <a:rPr lang="en-US" altLang="zh-CN" sz="2000" b="0" dirty="0"/>
              <a:t>;       // </a:t>
            </a:r>
            <a:r>
              <a:rPr lang="zh-CN" altLang="en-US" sz="2000" b="0" dirty="0"/>
              <a:t>输出</a:t>
            </a:r>
            <a:r>
              <a:rPr lang="en-US" altLang="zh-CN" sz="2000" b="0" dirty="0" err="1"/>
              <a:t>num</a:t>
            </a:r>
            <a:r>
              <a:rPr lang="zh-CN" altLang="en-US" sz="2000" b="0" dirty="0"/>
              <a:t>的值</a:t>
            </a:r>
          </a:p>
          <a:p>
            <a:pPr indent="-6350">
              <a:buFontTx/>
              <a:buNone/>
              <a:defRPr/>
            </a:pPr>
            <a:r>
              <a:rPr lang="zh-CN" altLang="en-US" sz="2000" b="0" dirty="0"/>
              <a:t>          </a:t>
            </a:r>
            <a:r>
              <a:rPr lang="en-US" altLang="zh-CN" sz="2000" b="0" dirty="0" smtClean="0"/>
              <a:t>	</a:t>
            </a:r>
            <a:r>
              <a:rPr lang="en-US" altLang="zh-CN" sz="2000" b="0" dirty="0" err="1" smtClean="0"/>
              <a:t>cout</a:t>
            </a:r>
            <a:r>
              <a:rPr lang="en-US" altLang="zh-CN" sz="2000" b="0" dirty="0"/>
              <a:t>&lt;&lt;″score=″&lt;&lt;score&lt;&lt;</a:t>
            </a:r>
            <a:r>
              <a:rPr lang="en-US" altLang="zh-CN" sz="2000" b="0" dirty="0" err="1"/>
              <a:t>endl</a:t>
            </a:r>
            <a:r>
              <a:rPr lang="en-US" altLang="zh-CN" sz="2000" b="0" dirty="0"/>
              <a:t>;   //</a:t>
            </a:r>
            <a:r>
              <a:rPr lang="zh-CN" altLang="en-US" sz="2000" b="0" dirty="0"/>
              <a:t>输出</a:t>
            </a:r>
            <a:r>
              <a:rPr lang="en-US" altLang="zh-CN" sz="2000" b="0" dirty="0"/>
              <a:t>score</a:t>
            </a:r>
            <a:r>
              <a:rPr lang="zh-CN" altLang="en-US" sz="2000" b="0" dirty="0"/>
              <a:t>的值</a:t>
            </a:r>
          </a:p>
          <a:p>
            <a:pPr indent="-6350">
              <a:buFontTx/>
              <a:buNone/>
              <a:defRPr/>
            </a:pPr>
            <a:r>
              <a:rPr lang="zh-CN" altLang="en-US" sz="2000" b="0" dirty="0"/>
              <a:t> </a:t>
            </a:r>
            <a:r>
              <a:rPr lang="en-US" altLang="zh-CN" sz="2000" b="0" dirty="0" smtClean="0"/>
              <a:t>	</a:t>
            </a:r>
            <a:r>
              <a:rPr lang="zh-CN" altLang="en-US" sz="2000" b="0" dirty="0" smtClean="0"/>
              <a:t>}</a:t>
            </a:r>
            <a:r>
              <a:rPr lang="zh-CN" altLang="en-US" sz="2000" b="0" dirty="0"/>
              <a:t>;</a:t>
            </a:r>
          </a:p>
          <a:p>
            <a:pPr indent="-6350">
              <a:buFontTx/>
              <a:buNone/>
              <a:defRPr/>
            </a:pPr>
            <a:r>
              <a:rPr lang="zh-CN" altLang="en-US" sz="2000" b="0" dirty="0"/>
              <a:t>};                                  // 类的声明结束</a:t>
            </a:r>
          </a:p>
          <a:p>
            <a:pPr indent="-6350">
              <a:buFontTx/>
              <a:buNone/>
              <a:defRPr/>
            </a:pPr>
            <a:r>
              <a:rPr lang="en-US" altLang="zh-CN" sz="2000" b="0" dirty="0" smtClean="0"/>
              <a:t>Student </a:t>
            </a:r>
            <a:r>
              <a:rPr lang="en-US" altLang="zh-CN" sz="2000" b="0" dirty="0"/>
              <a:t>stud1,stud2;          //</a:t>
            </a:r>
            <a:r>
              <a:rPr lang="zh-CN" altLang="en-US" sz="2000" b="0" dirty="0"/>
              <a:t>定义</a:t>
            </a:r>
            <a:r>
              <a:rPr lang="en-US" altLang="zh-CN" sz="2000" b="0" dirty="0"/>
              <a:t>stud1</a:t>
            </a:r>
            <a:r>
              <a:rPr lang="zh-CN" altLang="en-US" sz="2000" b="0" dirty="0"/>
              <a:t>和</a:t>
            </a:r>
            <a:r>
              <a:rPr lang="en-US" altLang="zh-CN" sz="2000" b="0" dirty="0"/>
              <a:t>stud2</a:t>
            </a:r>
            <a:r>
              <a:rPr lang="zh-CN" altLang="en-US" sz="2000" b="0" dirty="0"/>
              <a:t>为</a:t>
            </a:r>
            <a:r>
              <a:rPr lang="en-US" altLang="zh-CN" sz="2000" b="0" dirty="0"/>
              <a:t>Student</a:t>
            </a:r>
            <a:r>
              <a:rPr lang="zh-CN" altLang="en-US" sz="2000" b="0" dirty="0"/>
              <a:t>类的变量，称为对象</a:t>
            </a:r>
          </a:p>
          <a:p>
            <a:pPr indent="-6350">
              <a:buFontTx/>
              <a:buNone/>
              <a:defRPr/>
            </a:pPr>
            <a:r>
              <a:rPr lang="en-US" altLang="zh-CN" sz="2000" b="0" dirty="0" err="1" smtClean="0"/>
              <a:t>int</a:t>
            </a:r>
            <a:r>
              <a:rPr lang="en-US" altLang="zh-CN" sz="2000" b="0" dirty="0" smtClean="0"/>
              <a:t> </a:t>
            </a:r>
            <a:r>
              <a:rPr lang="en-US" altLang="zh-CN" sz="2000" b="0" dirty="0"/>
              <a:t>main( )                           // </a:t>
            </a:r>
            <a:r>
              <a:rPr lang="zh-CN" altLang="en-US" sz="2000" b="0" dirty="0"/>
              <a:t>主函数首部</a:t>
            </a:r>
          </a:p>
          <a:p>
            <a:pPr indent="-6350">
              <a:buFontTx/>
              <a:buNone/>
              <a:defRPr/>
            </a:pPr>
            <a:r>
              <a:rPr lang="zh-CN" altLang="en-US" sz="2000" b="0" dirty="0" smtClean="0"/>
              <a:t>{</a:t>
            </a:r>
            <a:endParaRPr lang="en-US" altLang="zh-CN" sz="2000" b="0" dirty="0" smtClean="0"/>
          </a:p>
          <a:p>
            <a:pPr indent="-6350">
              <a:buFontTx/>
              <a:buNone/>
              <a:defRPr/>
            </a:pPr>
            <a:r>
              <a:rPr lang="en-US" altLang="zh-CN" sz="2000" b="0" dirty="0"/>
              <a:t>	</a:t>
            </a:r>
            <a:r>
              <a:rPr lang="en-US" altLang="zh-CN" sz="2000" b="0" dirty="0" smtClean="0"/>
              <a:t>	stud1.setdata</a:t>
            </a:r>
            <a:r>
              <a:rPr lang="en-US" altLang="zh-CN" sz="2000" b="0" dirty="0"/>
              <a:t>( );                    // </a:t>
            </a:r>
            <a:r>
              <a:rPr lang="zh-CN" altLang="en-US" sz="2000" b="0" dirty="0"/>
              <a:t>调用对象</a:t>
            </a:r>
            <a:r>
              <a:rPr lang="en-US" altLang="zh-CN" sz="2000" b="0" dirty="0"/>
              <a:t>stud1</a:t>
            </a:r>
            <a:r>
              <a:rPr lang="zh-CN" altLang="en-US" sz="2000" b="0" dirty="0"/>
              <a:t>的</a:t>
            </a:r>
            <a:r>
              <a:rPr lang="en-US" altLang="zh-CN" sz="2000" b="0" dirty="0" err="1"/>
              <a:t>setdata</a:t>
            </a:r>
            <a:r>
              <a:rPr lang="zh-CN" altLang="en-US" sz="2000" b="0" dirty="0"/>
              <a:t>函数</a:t>
            </a:r>
          </a:p>
          <a:p>
            <a:pPr indent="-6350">
              <a:buFontTx/>
              <a:buNone/>
              <a:defRPr/>
            </a:pPr>
            <a:r>
              <a:rPr lang="zh-CN" altLang="en-US" sz="2000" b="0" dirty="0"/>
              <a:t>     </a:t>
            </a:r>
            <a:r>
              <a:rPr lang="en-US" altLang="zh-CN" sz="2000" b="0" dirty="0" smtClean="0"/>
              <a:t>	stud2.setdata</a:t>
            </a:r>
            <a:r>
              <a:rPr lang="en-US" altLang="zh-CN" sz="2000" b="0" dirty="0"/>
              <a:t>( );                    // </a:t>
            </a:r>
            <a:r>
              <a:rPr lang="zh-CN" altLang="en-US" sz="2000" b="0" dirty="0"/>
              <a:t>调用对象</a:t>
            </a:r>
            <a:r>
              <a:rPr lang="en-US" altLang="zh-CN" sz="2000" b="0" dirty="0"/>
              <a:t>stud2</a:t>
            </a:r>
            <a:r>
              <a:rPr lang="zh-CN" altLang="en-US" sz="2000" b="0" dirty="0"/>
              <a:t>的</a:t>
            </a:r>
            <a:r>
              <a:rPr lang="en-US" altLang="zh-CN" sz="2000" b="0" dirty="0" err="1"/>
              <a:t>setdata</a:t>
            </a:r>
            <a:r>
              <a:rPr lang="zh-CN" altLang="en-US" sz="2000" b="0" dirty="0"/>
              <a:t>函数</a:t>
            </a:r>
          </a:p>
          <a:p>
            <a:pPr indent="-6350">
              <a:buFontTx/>
              <a:buNone/>
              <a:defRPr/>
            </a:pPr>
            <a:r>
              <a:rPr lang="zh-CN" altLang="en-US" sz="2000" b="0" dirty="0"/>
              <a:t>     </a:t>
            </a:r>
            <a:r>
              <a:rPr lang="en-US" altLang="zh-CN" sz="2000" b="0" dirty="0" smtClean="0"/>
              <a:t>	stud1.display</a:t>
            </a:r>
            <a:r>
              <a:rPr lang="en-US" altLang="zh-CN" sz="2000" b="0" dirty="0"/>
              <a:t>( );                    // </a:t>
            </a:r>
            <a:r>
              <a:rPr lang="zh-CN" altLang="en-US" sz="2000" b="0" dirty="0"/>
              <a:t>调用对象</a:t>
            </a:r>
            <a:r>
              <a:rPr lang="en-US" altLang="zh-CN" sz="2000" b="0" dirty="0"/>
              <a:t>stud1</a:t>
            </a:r>
            <a:r>
              <a:rPr lang="zh-CN" altLang="en-US" sz="2000" b="0" dirty="0"/>
              <a:t>的</a:t>
            </a:r>
            <a:r>
              <a:rPr lang="en-US" altLang="zh-CN" sz="2000" b="0" dirty="0"/>
              <a:t>display</a:t>
            </a:r>
            <a:r>
              <a:rPr lang="zh-CN" altLang="en-US" sz="2000" b="0" dirty="0"/>
              <a:t>函数</a:t>
            </a:r>
          </a:p>
          <a:p>
            <a:pPr indent="-6350">
              <a:buFontTx/>
              <a:buNone/>
              <a:defRPr/>
            </a:pPr>
            <a:r>
              <a:rPr lang="en-US" altLang="zh-CN" sz="2000" b="0" dirty="0" smtClean="0"/>
              <a:t>		stud2.display</a:t>
            </a:r>
            <a:r>
              <a:rPr lang="en-US" altLang="zh-CN" sz="2000" b="0" dirty="0"/>
              <a:t>( );                    // </a:t>
            </a:r>
            <a:r>
              <a:rPr lang="zh-CN" altLang="en-US" sz="2000" b="0" dirty="0"/>
              <a:t>调用对象</a:t>
            </a:r>
            <a:r>
              <a:rPr lang="en-US" altLang="zh-CN" sz="2000" b="0" dirty="0"/>
              <a:t>stud2</a:t>
            </a:r>
            <a:r>
              <a:rPr lang="zh-CN" altLang="en-US" sz="2000" b="0" dirty="0"/>
              <a:t>的</a:t>
            </a:r>
            <a:r>
              <a:rPr lang="en-US" altLang="zh-CN" sz="2000" b="0" dirty="0"/>
              <a:t>display</a:t>
            </a:r>
            <a:r>
              <a:rPr lang="zh-CN" altLang="en-US" sz="2000" b="0" dirty="0"/>
              <a:t>函数</a:t>
            </a:r>
          </a:p>
          <a:p>
            <a:pPr indent="-6350">
              <a:buFontTx/>
              <a:buNone/>
              <a:defRPr/>
            </a:pPr>
            <a:r>
              <a:rPr lang="en-US" altLang="zh-CN" sz="2000" b="0" dirty="0" smtClean="0"/>
              <a:t>		return </a:t>
            </a:r>
            <a:r>
              <a:rPr lang="en-US" altLang="zh-CN" sz="2000" b="0" dirty="0"/>
              <a:t>0;</a:t>
            </a:r>
          </a:p>
          <a:p>
            <a:pPr indent="-6350">
              <a:buFontTx/>
              <a:buNone/>
              <a:defRPr/>
            </a:pPr>
            <a:r>
              <a:rPr lang="en-US" altLang="zh-CN" sz="2000" b="0" dirty="0"/>
              <a:t>}</a:t>
            </a:r>
            <a:endParaRPr lang="zh-CN" altLang="en-US" sz="2000" b="0" dirty="0"/>
          </a:p>
          <a:p>
            <a:pPr>
              <a:lnSpc>
                <a:spcPct val="90000"/>
              </a:lnSpc>
              <a:buFont typeface="Wingdings" pitchFamily="2" charset="2"/>
              <a:buNone/>
              <a:defRPr/>
            </a:pPr>
            <a:endParaRPr lang="zh-CN" altLang="en-US" sz="2000" kern="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316038" y="0"/>
            <a:ext cx="7162800" cy="604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3600" kern="0" dirty="0" smtClean="0">
                <a:solidFill>
                  <a:srgbClr val="FF0000"/>
                </a:solidFill>
              </a:rPr>
              <a:t>典型的</a:t>
            </a:r>
            <a:r>
              <a:rPr lang="en-US" altLang="zh-CN" sz="3600" kern="0" dirty="0" smtClean="0">
                <a:solidFill>
                  <a:srgbClr val="FF0000"/>
                </a:solidFill>
              </a:rPr>
              <a:t>C++</a:t>
            </a:r>
            <a:r>
              <a:rPr lang="zh-CN" altLang="en-US" sz="3600" kern="0" dirty="0" smtClean="0">
                <a:solidFill>
                  <a:srgbClr val="FF0000"/>
                </a:solidFill>
              </a:rPr>
              <a:t>程序结构</a:t>
            </a:r>
            <a:endParaRPr lang="zh-CN" altLang="en-US" sz="3600" kern="0" dirty="0">
              <a:solidFill>
                <a:srgbClr val="FF0000"/>
              </a:solidFill>
            </a:endParaRPr>
          </a:p>
        </p:txBody>
      </p:sp>
      <p:sp>
        <p:nvSpPr>
          <p:cNvPr id="43011" name="Rectangle 3"/>
          <p:cNvSpPr txBox="1">
            <a:spLocks noChangeArrowheads="1"/>
          </p:cNvSpPr>
          <p:nvPr/>
        </p:nvSpPr>
        <p:spPr bwMode="auto">
          <a:xfrm>
            <a:off x="179388" y="639763"/>
            <a:ext cx="8880475" cy="567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b="1"/>
              <a:t>程序运行情况如下： </a:t>
            </a:r>
            <a:endParaRPr lang="en-US" altLang="zh-CN" sz="2000" b="1"/>
          </a:p>
          <a:p>
            <a:pPr>
              <a:spcBef>
                <a:spcPct val="20000"/>
              </a:spcBef>
            </a:pPr>
            <a:endParaRPr lang="en-US" altLang="zh-CN" sz="2000" b="1"/>
          </a:p>
          <a:p>
            <a:pPr>
              <a:spcBef>
                <a:spcPct val="20000"/>
              </a:spcBef>
            </a:pPr>
            <a:endParaRPr lang="zh-CN" altLang="en-US" sz="2000" b="1"/>
          </a:p>
          <a:p>
            <a:pPr>
              <a:spcBef>
                <a:spcPct val="20000"/>
              </a:spcBef>
            </a:pPr>
            <a:r>
              <a:rPr lang="zh-CN" altLang="en-US" sz="2000" u="sng"/>
              <a:t>1001  98.5 ↙</a:t>
            </a:r>
            <a:r>
              <a:rPr lang="zh-CN" altLang="en-US" sz="2000"/>
              <a:t>           (输入学生1的学号和成绩)</a:t>
            </a:r>
          </a:p>
          <a:p>
            <a:pPr>
              <a:spcBef>
                <a:spcPct val="20000"/>
              </a:spcBef>
            </a:pPr>
            <a:r>
              <a:rPr lang="zh-CN" altLang="en-US" sz="2000" u="sng"/>
              <a:t>1002  76.5 ↙</a:t>
            </a:r>
            <a:r>
              <a:rPr lang="zh-CN" altLang="en-US" sz="2000"/>
              <a:t>           (输入学生2的学号和成绩)</a:t>
            </a:r>
          </a:p>
          <a:p>
            <a:pPr>
              <a:spcBef>
                <a:spcPct val="20000"/>
              </a:spcBef>
            </a:pPr>
            <a:r>
              <a:rPr lang="en-US" altLang="zh-CN" sz="2000"/>
              <a:t>num=1001                (</a:t>
            </a:r>
            <a:r>
              <a:rPr lang="zh-CN" altLang="en-US" sz="2000"/>
              <a:t>输出学生1的学号)</a:t>
            </a:r>
          </a:p>
          <a:p>
            <a:pPr>
              <a:spcBef>
                <a:spcPct val="20000"/>
              </a:spcBef>
            </a:pPr>
            <a:r>
              <a:rPr lang="en-US" altLang="zh-CN" sz="2000"/>
              <a:t>score=98.5              (</a:t>
            </a:r>
            <a:r>
              <a:rPr lang="zh-CN" altLang="en-US" sz="2000"/>
              <a:t>输出学生1的成绩)</a:t>
            </a:r>
          </a:p>
          <a:p>
            <a:pPr>
              <a:spcBef>
                <a:spcPct val="20000"/>
              </a:spcBef>
            </a:pPr>
            <a:r>
              <a:rPr lang="en-US" altLang="zh-CN" sz="2000"/>
              <a:t>num=1002                (</a:t>
            </a:r>
            <a:r>
              <a:rPr lang="zh-CN" altLang="en-US" sz="2000"/>
              <a:t>输出学生2的学号)</a:t>
            </a:r>
          </a:p>
          <a:p>
            <a:pPr>
              <a:spcBef>
                <a:spcPct val="20000"/>
              </a:spcBef>
            </a:pPr>
            <a:r>
              <a:rPr lang="en-US" altLang="zh-CN" sz="2000"/>
              <a:t>score=76.5              (</a:t>
            </a:r>
            <a:r>
              <a:rPr lang="zh-CN" altLang="en-US" sz="2000"/>
              <a:t>输出学生2的成绩)</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611188" y="261938"/>
            <a:ext cx="78486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None/>
            </a:pPr>
            <a:r>
              <a:rPr lang="en-US" altLang="zh-CN" sz="3800" b="1" dirty="0">
                <a:latin typeface="Arial" panose="020B0604020202020204" pitchFamily="34" charset="0"/>
              </a:rPr>
              <a:t>C++</a:t>
            </a:r>
            <a:r>
              <a:rPr lang="zh-CN" altLang="en-US" sz="3800" b="1" dirty="0">
                <a:latin typeface="Arial" panose="020B0604020202020204" pitchFamily="34" charset="0"/>
              </a:rPr>
              <a:t>部分网络资源</a:t>
            </a:r>
          </a:p>
        </p:txBody>
      </p:sp>
      <p:sp>
        <p:nvSpPr>
          <p:cNvPr id="5123" name="TextBox 1"/>
          <p:cNvSpPr txBox="1">
            <a:spLocks noChangeArrowheads="1"/>
          </p:cNvSpPr>
          <p:nvPr/>
        </p:nvSpPr>
        <p:spPr bwMode="auto">
          <a:xfrm>
            <a:off x="107950" y="1341438"/>
            <a:ext cx="89281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Char char="•"/>
            </a:pPr>
            <a:r>
              <a:rPr lang="en-US" altLang="zh-CN" sz="2800" dirty="0">
                <a:latin typeface="+mn-lt"/>
              </a:rPr>
              <a:t>https://www.tutorialspoint.com/cplusplus/index.htm</a:t>
            </a:r>
            <a:endParaRPr lang="zh-CN" altLang="zh-CN" sz="2800" dirty="0">
              <a:latin typeface="+mn-lt"/>
            </a:endParaRPr>
          </a:p>
          <a:p>
            <a:pPr eaLnBrk="1" hangingPunct="1">
              <a:buFont typeface="Arial" panose="020B0604020202020204" pitchFamily="34" charset="0"/>
              <a:buChar char="•"/>
            </a:pPr>
            <a:r>
              <a:rPr lang="en-US" altLang="zh-CN" sz="2800" dirty="0">
                <a:latin typeface="+mn-lt"/>
              </a:rPr>
              <a:t>http://www.learncpp.com/</a:t>
            </a:r>
            <a:endParaRPr lang="zh-CN" altLang="zh-CN" sz="2800" dirty="0">
              <a:latin typeface="+mn-lt"/>
            </a:endParaRPr>
          </a:p>
          <a:p>
            <a:pPr eaLnBrk="1" hangingPunct="1">
              <a:buFont typeface="Arial" panose="020B0604020202020204" pitchFamily="34" charset="0"/>
              <a:buChar char="•"/>
            </a:pPr>
            <a:r>
              <a:rPr lang="en-US" altLang="zh-CN" sz="2800" dirty="0">
                <a:latin typeface="+mn-lt"/>
              </a:rPr>
              <a:t>http://www.cplusplus.com/</a:t>
            </a:r>
            <a:endParaRPr lang="zh-CN" altLang="zh-CN" sz="2800" dirty="0">
              <a:latin typeface="+mn-lt"/>
            </a:endParaRPr>
          </a:p>
          <a:p>
            <a:pPr eaLnBrk="1" hangingPunct="1">
              <a:buFont typeface="Arial" panose="020B0604020202020204" pitchFamily="34" charset="0"/>
              <a:buChar char="•"/>
            </a:pPr>
            <a:r>
              <a:rPr lang="en-US" altLang="zh-CN" sz="2800" dirty="0">
                <a:latin typeface="+mn-lt"/>
              </a:rPr>
              <a:t>https://www.cprogramming.com/tutorial/c++-tutorial.html/</a:t>
            </a:r>
            <a:endParaRPr lang="zh-CN" altLang="zh-CN" sz="2800" dirty="0">
              <a:latin typeface="+mn-lt"/>
            </a:endParaRPr>
          </a:p>
          <a:p>
            <a:pPr eaLnBrk="1" hangingPunct="1">
              <a:buFont typeface="Arial" panose="020B0604020202020204" pitchFamily="34" charset="0"/>
              <a:buChar char="•"/>
            </a:pPr>
            <a:r>
              <a:rPr lang="en-US" altLang="zh-CN" sz="2800" dirty="0">
                <a:latin typeface="+mn-lt"/>
              </a:rPr>
              <a:t>http://www-h.eng.cam.ac.uk/help/tpl/languages/C++.html</a:t>
            </a:r>
            <a:endParaRPr lang="zh-CN" altLang="zh-CN" sz="2800" dirty="0">
              <a:latin typeface="+mn-lt"/>
            </a:endParaRPr>
          </a:p>
          <a:p>
            <a:pPr eaLnBrk="1" hangingPunct="1">
              <a:buFont typeface="Arial" panose="020B0604020202020204" pitchFamily="34" charset="0"/>
              <a:buChar char="•"/>
            </a:pPr>
            <a:r>
              <a:rPr lang="en-US" altLang="zh-CN" sz="2800" dirty="0">
                <a:latin typeface="+mn-lt"/>
              </a:rPr>
              <a:t>https://en.wikipedia.org/wiki/C%2B%2B</a:t>
            </a:r>
          </a:p>
          <a:p>
            <a:pPr eaLnBrk="1" hangingPunct="1">
              <a:buFont typeface="Arial" panose="020B0604020202020204" pitchFamily="34" charset="0"/>
              <a:buChar char="•"/>
            </a:pPr>
            <a:r>
              <a:rPr lang="en-US" altLang="zh-CN" sz="2800" dirty="0">
                <a:latin typeface="+mn-lt"/>
              </a:rPr>
              <a:t>https://isocpp.org</a:t>
            </a:r>
          </a:p>
          <a:p>
            <a:pPr eaLnBrk="1" hangingPunct="1">
              <a:buFont typeface="Arial" panose="020B0604020202020204" pitchFamily="34" charset="0"/>
              <a:buChar char="•"/>
            </a:pPr>
            <a:r>
              <a:rPr lang="en-US" altLang="zh-CN" sz="2800" dirty="0">
                <a:latin typeface="+mn-lt"/>
              </a:rPr>
              <a:t>https://en.cppreference.com/w</a:t>
            </a:r>
            <a:r>
              <a:rPr lang="en-US" altLang="zh-CN" sz="2800" dirty="0" smtClean="0">
                <a:latin typeface="+mn-lt"/>
              </a:rPr>
              <a:t>/</a:t>
            </a:r>
            <a:endParaRPr lang="en-US" altLang="zh-CN" sz="2800" dirty="0">
              <a:latin typeface="+mn-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ChangeArrowheads="1"/>
          </p:cNvSpPr>
          <p:nvPr>
            <p:ph type="subTitle" idx="1"/>
          </p:nvPr>
        </p:nvSpPr>
        <p:spPr>
          <a:xfrm>
            <a:off x="0" y="1484313"/>
            <a:ext cx="8964613" cy="4724400"/>
          </a:xfrm>
          <a:noFill/>
        </p:spPr>
        <p:txBody>
          <a:bodyPr/>
          <a:lstStyle/>
          <a:p>
            <a:pPr indent="-6350">
              <a:buFontTx/>
              <a:buNone/>
            </a:pPr>
            <a:r>
              <a:rPr lang="zh-CN" altLang="en-US" b="0" smtClean="0">
                <a:latin typeface="楷体" panose="02010609060101010101" pitchFamily="49" charset="-122"/>
                <a:ea typeface="楷体" panose="02010609060101010101" pitchFamily="49" charset="-122"/>
              </a:rPr>
              <a:t>（1） 一个</a:t>
            </a:r>
            <a:r>
              <a:rPr lang="en-US" altLang="zh-CN" b="0" smtClean="0">
                <a:latin typeface="楷体" panose="02010609060101010101" pitchFamily="49" charset="-122"/>
                <a:ea typeface="楷体" panose="02010609060101010101" pitchFamily="49" charset="-122"/>
              </a:rPr>
              <a:t>C++</a:t>
            </a:r>
            <a:r>
              <a:rPr lang="zh-CN" altLang="en-US" b="0" smtClean="0">
                <a:latin typeface="楷体" panose="02010609060101010101" pitchFamily="49" charset="-122"/>
                <a:ea typeface="楷体" panose="02010609060101010101" pitchFamily="49" charset="-122"/>
              </a:rPr>
              <a:t>程序可以由一个程序单位或多个程序单位构成。每一个程序单位作为一个文件。在程序编译时，编译系统分别对各个文件进行编译，因此，一个文件是一个编译单元；</a:t>
            </a:r>
          </a:p>
          <a:p>
            <a:pPr indent="-6350">
              <a:buFontTx/>
              <a:buNone/>
            </a:pPr>
            <a:r>
              <a:rPr lang="zh-CN" altLang="en-US" b="0" smtClean="0">
                <a:latin typeface="楷体" panose="02010609060101010101" pitchFamily="49" charset="-122"/>
                <a:ea typeface="楷体" panose="02010609060101010101" pitchFamily="49" charset="-122"/>
              </a:rPr>
              <a:t>(2) 在一个程序单位中，可以包括以下几个部分： </a:t>
            </a:r>
            <a:endParaRPr lang="en-US" altLang="zh-CN" b="0" smtClean="0">
              <a:latin typeface="楷体" panose="02010609060101010101" pitchFamily="49" charset="-122"/>
              <a:ea typeface="楷体" panose="02010609060101010101" pitchFamily="49" charset="-122"/>
            </a:endParaRPr>
          </a:p>
          <a:p>
            <a:pPr indent="-6350">
              <a:buFontTx/>
              <a:buNone/>
            </a:pPr>
            <a:r>
              <a:rPr lang="zh-CN" altLang="en-US" b="0" smtClean="0">
                <a:latin typeface="楷体" panose="02010609060101010101" pitchFamily="49" charset="-122"/>
                <a:ea typeface="楷体" panose="02010609060101010101" pitchFamily="49" charset="-122"/>
              </a:rPr>
              <a:t>① 预处理命令；如#</a:t>
            </a:r>
            <a:r>
              <a:rPr lang="en-US" altLang="zh-CN" b="0" smtClean="0">
                <a:latin typeface="楷体" panose="02010609060101010101" pitchFamily="49" charset="-122"/>
                <a:ea typeface="楷体" panose="02010609060101010101" pitchFamily="49" charset="-122"/>
              </a:rPr>
              <a:t>include</a:t>
            </a:r>
            <a:r>
              <a:rPr lang="zh-CN" altLang="en-US" b="0" smtClean="0">
                <a:latin typeface="楷体" panose="02010609060101010101" pitchFamily="49" charset="-122"/>
                <a:ea typeface="楷体" panose="02010609060101010101" pitchFamily="49" charset="-122"/>
              </a:rPr>
              <a:t>；</a:t>
            </a:r>
            <a:endParaRPr lang="en-US" altLang="zh-CN" b="0" smtClean="0">
              <a:latin typeface="楷体" panose="02010609060101010101" pitchFamily="49" charset="-122"/>
              <a:ea typeface="楷体" panose="02010609060101010101" pitchFamily="49" charset="-122"/>
            </a:endParaRPr>
          </a:p>
          <a:p>
            <a:pPr indent="-6350">
              <a:buFontTx/>
              <a:buNone/>
            </a:pPr>
            <a:r>
              <a:rPr lang="zh-CN" altLang="en-US" b="0" smtClean="0">
                <a:latin typeface="楷体" panose="02010609060101010101" pitchFamily="49" charset="-122"/>
                <a:ea typeface="楷体" panose="02010609060101010101" pitchFamily="49" charset="-122"/>
              </a:rPr>
              <a:t>② 全局声明部分(在函数外的声明部分)。在这部分中包括对用户自己定义的数据类型的声明和程序中所用到的变量的定义；</a:t>
            </a:r>
          </a:p>
        </p:txBody>
      </p:sp>
      <p:sp>
        <p:nvSpPr>
          <p:cNvPr id="44035" name="Rectangle 3"/>
          <p:cNvSpPr>
            <a:spLocks noGrp="1" noChangeArrowheads="1"/>
          </p:cNvSpPr>
          <p:nvPr>
            <p:ph type="ctrTitle"/>
          </p:nvPr>
        </p:nvSpPr>
        <p:spPr>
          <a:xfrm>
            <a:off x="539750" y="333375"/>
            <a:ext cx="8153400" cy="685800"/>
          </a:xfrm>
          <a:noFill/>
          <a:extLst>
            <a:ext uri="{91240B29-F687-4F45-9708-019B960494DF}">
              <a14:hiddenLine xmlns:a14="http://schemas.microsoft.com/office/drawing/2010/main" w="9525">
                <a:solidFill>
                  <a:srgbClr val="800000"/>
                </a:solidFill>
                <a:miter lim="800000"/>
                <a:headEnd/>
                <a:tailEnd/>
              </a14:hiddenLine>
            </a:ext>
          </a:extLst>
        </p:spPr>
        <p:txBody>
          <a:bodyPr anchor="t"/>
          <a:lstStyle/>
          <a:p>
            <a:pPr>
              <a:lnSpc>
                <a:spcPct val="150000"/>
              </a:lnSpc>
              <a:spcBef>
                <a:spcPct val="50000"/>
              </a:spcBef>
            </a:pPr>
            <a:r>
              <a:rPr lang="en-US" altLang="zh-CN" sz="3400" smtClean="0"/>
              <a:t>C++</a:t>
            </a:r>
            <a:r>
              <a:rPr lang="zh-CN" altLang="en-US" sz="3400" smtClean="0"/>
              <a:t>程序的构成和书写形式</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subTitle" idx="1"/>
          </p:nvPr>
        </p:nvSpPr>
        <p:spPr>
          <a:xfrm>
            <a:off x="304800" y="533400"/>
            <a:ext cx="8659813" cy="5991225"/>
          </a:xfrm>
          <a:noFill/>
        </p:spPr>
        <p:txBody>
          <a:bodyPr/>
          <a:lstStyle/>
          <a:p>
            <a:pPr indent="-6350">
              <a:buFontTx/>
              <a:buNone/>
            </a:pPr>
            <a:r>
              <a:rPr lang="zh-CN" altLang="en-US" b="0" smtClean="0">
                <a:latin typeface="楷体" panose="02010609060101010101" pitchFamily="49" charset="-122"/>
                <a:ea typeface="楷体" panose="02010609060101010101" pitchFamily="49" charset="-122"/>
              </a:rPr>
              <a:t>③ 函数。函数是实现操作的部分，因此函数是程序中必须有的和最基本的组成部分。每一个程序必须包括一个或多个函数，其中必须有一个(而且只能有一个)主函数(</a:t>
            </a:r>
            <a:r>
              <a:rPr lang="en-US" altLang="zh-CN" b="0" smtClean="0">
                <a:latin typeface="楷体" panose="02010609060101010101" pitchFamily="49" charset="-122"/>
                <a:ea typeface="楷体" panose="02010609060101010101" pitchFamily="49" charset="-122"/>
              </a:rPr>
              <a:t>main</a:t>
            </a:r>
            <a:r>
              <a:rPr lang="zh-CN" altLang="en-US" b="0" smtClean="0">
                <a:latin typeface="楷体" panose="02010609060101010101" pitchFamily="49" charset="-122"/>
                <a:ea typeface="楷体" panose="02010609060101010101" pitchFamily="49" charset="-122"/>
              </a:rPr>
              <a:t>函数)；</a:t>
            </a:r>
          </a:p>
          <a:p>
            <a:pPr indent="-6350">
              <a:buFontTx/>
              <a:buNone/>
            </a:pPr>
            <a:r>
              <a:rPr lang="zh-CN" altLang="en-US" b="0" smtClean="0">
                <a:latin typeface="楷体" panose="02010609060101010101" pitchFamily="49" charset="-122"/>
                <a:ea typeface="楷体" panose="02010609060101010101" pitchFamily="49" charset="-122"/>
              </a:rPr>
              <a:t>但是并不要求每一个程序文件都必须具有以上3个部分，可以缺少某些部分(包括函数)；</a:t>
            </a:r>
          </a:p>
          <a:p>
            <a:pPr indent="-6350">
              <a:buFontTx/>
              <a:buNone/>
            </a:pPr>
            <a:r>
              <a:rPr lang="zh-CN" altLang="en-US" b="0" smtClean="0">
                <a:latin typeface="楷体" panose="02010609060101010101" pitchFamily="49" charset="-122"/>
                <a:ea typeface="楷体" panose="02010609060101010101" pitchFamily="49" charset="-122"/>
              </a:rPr>
              <a:t>(3) 一个函数由两部分组成:</a:t>
            </a:r>
          </a:p>
          <a:p>
            <a:pPr indent="-6350">
              <a:buFontTx/>
              <a:buNone/>
            </a:pPr>
            <a:r>
              <a:rPr lang="zh-CN" altLang="en-US" b="0" smtClean="0">
                <a:latin typeface="楷体" panose="02010609060101010101" pitchFamily="49" charset="-122"/>
                <a:ea typeface="楷体" panose="02010609060101010101" pitchFamily="49" charset="-122"/>
              </a:rPr>
              <a:t>① 函数首部，即函数的第一行。包括函数名、函数类型、函数属性、函数参数(形参)名、参数类型；</a:t>
            </a:r>
          </a:p>
          <a:p>
            <a:pPr indent="-6350">
              <a:buFontTx/>
              <a:buNone/>
            </a:pPr>
            <a:r>
              <a:rPr lang="zh-CN" altLang="en-US" b="0" smtClean="0">
                <a:latin typeface="楷体" panose="02010609060101010101" pitchFamily="49" charset="-122"/>
                <a:ea typeface="楷体" panose="02010609060101010101" pitchFamily="49" charset="-122"/>
              </a:rPr>
              <a:t>一个函数名后面必须跟一对圆括号，函数参数可以缺省，如</a:t>
            </a:r>
            <a:r>
              <a:rPr lang="en-US" altLang="zh-CN" b="0" smtClean="0">
                <a:latin typeface="楷体" panose="02010609060101010101" pitchFamily="49" charset="-122"/>
                <a:ea typeface="楷体" panose="02010609060101010101" pitchFamily="49" charset="-122"/>
              </a:rPr>
              <a:t>int main( )</a:t>
            </a:r>
            <a:r>
              <a:rPr lang="zh-CN" altLang="en-US" b="0" smtClean="0">
                <a:latin typeface="楷体" panose="02010609060101010101" pitchFamily="49" charset="-122"/>
                <a:ea typeface="楷体" panose="02010609060101010101" pitchFamily="49" charset="-122"/>
              </a:rPr>
              <a:t>；</a:t>
            </a:r>
            <a:endParaRPr lang="en-US" altLang="zh-CN" b="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subTitle" idx="1"/>
          </p:nvPr>
        </p:nvSpPr>
        <p:spPr>
          <a:xfrm>
            <a:off x="304800" y="533400"/>
            <a:ext cx="8382000" cy="5991225"/>
          </a:xfrm>
          <a:noFill/>
        </p:spPr>
        <p:txBody>
          <a:bodyPr/>
          <a:lstStyle/>
          <a:p>
            <a:pPr indent="-6350">
              <a:buFontTx/>
              <a:buNone/>
            </a:pPr>
            <a:r>
              <a:rPr lang="en-US" altLang="zh-CN" b="0" smtClean="0">
                <a:latin typeface="楷体" panose="02010609060101010101" pitchFamily="49" charset="-122"/>
                <a:ea typeface="楷体" panose="02010609060101010101" pitchFamily="49" charset="-122"/>
              </a:rPr>
              <a:t>② </a:t>
            </a:r>
            <a:r>
              <a:rPr lang="zh-CN" altLang="en-US" b="0" smtClean="0">
                <a:latin typeface="楷体" panose="02010609060101010101" pitchFamily="49" charset="-122"/>
                <a:ea typeface="楷体" panose="02010609060101010101" pitchFamily="49" charset="-122"/>
              </a:rPr>
              <a:t>函数体，即函数首部下面的大括号内的部分。如果在一个函数中有多个大括号，则最外层的一对{ }为函数体的范围；</a:t>
            </a:r>
          </a:p>
          <a:p>
            <a:pPr indent="-6350">
              <a:buFontTx/>
              <a:buNone/>
            </a:pPr>
            <a:r>
              <a:rPr lang="zh-CN" altLang="en-US" b="0" smtClean="0">
                <a:latin typeface="楷体" panose="02010609060101010101" pitchFamily="49" charset="-122"/>
                <a:ea typeface="楷体" panose="02010609060101010101" pitchFamily="49" charset="-122"/>
              </a:rPr>
              <a:t>函数体一般包括:</a:t>
            </a:r>
          </a:p>
          <a:p>
            <a:pPr indent="-6350"/>
            <a:r>
              <a:rPr lang="zh-CN" altLang="en-US" b="0" smtClean="0">
                <a:latin typeface="楷体" panose="02010609060101010101" pitchFamily="49" charset="-122"/>
                <a:ea typeface="楷体" panose="02010609060101010101" pitchFamily="49" charset="-122"/>
              </a:rPr>
              <a:t>局部声明部分 (在函数内的声明部分)。包括对本函数中所用到的类型、函数的声明和变量的定义；</a:t>
            </a:r>
          </a:p>
          <a:p>
            <a:pPr indent="-6350">
              <a:buFontTx/>
              <a:buNone/>
            </a:pPr>
            <a:r>
              <a:rPr lang="zh-CN" altLang="en-US" b="0" smtClean="0">
                <a:latin typeface="楷体" panose="02010609060101010101" pitchFamily="49" charset="-122"/>
                <a:ea typeface="楷体" panose="02010609060101010101" pitchFamily="49" charset="-122"/>
              </a:rPr>
              <a:t>对数据的声明既可以放在函数之外(其作用范围是全局的)，也可以放在函数内(其作用范围是局部的，只在本函数内有效)；</a:t>
            </a:r>
          </a:p>
          <a:p>
            <a:pPr indent="-6350"/>
            <a:r>
              <a:rPr lang="zh-CN" altLang="en-US" b="0" smtClean="0">
                <a:latin typeface="楷体" panose="02010609060101010101" pitchFamily="49" charset="-122"/>
                <a:ea typeface="楷体" panose="02010609060101010101" pitchFamily="49" charset="-122"/>
              </a:rPr>
              <a:t>执行部分。由若干个执行语句组成，用来进行有关的操作，以实现函数的功能；</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subTitle" idx="1"/>
          </p:nvPr>
        </p:nvSpPr>
        <p:spPr>
          <a:xfrm>
            <a:off x="304800" y="533400"/>
            <a:ext cx="8382000" cy="5991225"/>
          </a:xfrm>
          <a:noFill/>
        </p:spPr>
        <p:txBody>
          <a:bodyPr/>
          <a:lstStyle/>
          <a:p>
            <a:pPr indent="-6350">
              <a:buFontTx/>
              <a:buNone/>
            </a:pPr>
            <a:r>
              <a:rPr lang="zh-CN" altLang="en-US" b="0" smtClean="0">
                <a:latin typeface="楷体" panose="02010609060101010101" pitchFamily="49" charset="-122"/>
                <a:ea typeface="楷体" panose="02010609060101010101" pitchFamily="49" charset="-122"/>
              </a:rPr>
              <a:t>（4）语句包括两类。一类是声明语句，另一类是执行语句。 </a:t>
            </a:r>
            <a:r>
              <a:rPr lang="en-US" altLang="zh-CN" b="0" smtClean="0">
                <a:latin typeface="楷体" panose="02010609060101010101" pitchFamily="49" charset="-122"/>
                <a:ea typeface="楷体" panose="02010609060101010101" pitchFamily="49" charset="-122"/>
              </a:rPr>
              <a:t>C++</a:t>
            </a:r>
            <a:r>
              <a:rPr lang="zh-CN" altLang="en-US" b="0" smtClean="0">
                <a:latin typeface="楷体" panose="02010609060101010101" pitchFamily="49" charset="-122"/>
                <a:ea typeface="楷体" panose="02010609060101010101" pitchFamily="49" charset="-122"/>
              </a:rPr>
              <a:t>对每一种语句赋予一种特定的功能。语句是实现操作的基本成分，显然，没有语句的函数是没有意义的。</a:t>
            </a:r>
            <a:r>
              <a:rPr lang="en-US" altLang="zh-CN" b="0" smtClean="0">
                <a:latin typeface="楷体" panose="02010609060101010101" pitchFamily="49" charset="-122"/>
                <a:ea typeface="楷体" panose="02010609060101010101" pitchFamily="49" charset="-122"/>
              </a:rPr>
              <a:t>C++</a:t>
            </a:r>
            <a:r>
              <a:rPr lang="zh-CN" altLang="en-US" b="0" smtClean="0">
                <a:latin typeface="楷体" panose="02010609060101010101" pitchFamily="49" charset="-122"/>
                <a:ea typeface="楷体" panose="02010609060101010101" pitchFamily="49" charset="-122"/>
              </a:rPr>
              <a:t>语句必须以分号结束；</a:t>
            </a:r>
          </a:p>
          <a:p>
            <a:pPr indent="-6350">
              <a:buFontTx/>
              <a:buNone/>
            </a:pPr>
            <a:r>
              <a:rPr lang="zh-CN" altLang="en-US" b="0" smtClean="0">
                <a:latin typeface="楷体" panose="02010609060101010101" pitchFamily="49" charset="-122"/>
                <a:ea typeface="楷体" panose="02010609060101010101" pitchFamily="49" charset="-122"/>
              </a:rPr>
              <a:t>(5) 一个</a:t>
            </a:r>
            <a:r>
              <a:rPr lang="en-US" altLang="zh-CN" b="0" smtClean="0">
                <a:latin typeface="楷体" panose="02010609060101010101" pitchFamily="49" charset="-122"/>
                <a:ea typeface="楷体" panose="02010609060101010101" pitchFamily="49" charset="-122"/>
              </a:rPr>
              <a:t>C++</a:t>
            </a:r>
            <a:r>
              <a:rPr lang="zh-CN" altLang="en-US" b="0" smtClean="0">
                <a:latin typeface="楷体" panose="02010609060101010101" pitchFamily="49" charset="-122"/>
                <a:ea typeface="楷体" panose="02010609060101010101" pitchFamily="49" charset="-122"/>
              </a:rPr>
              <a:t>程序总是从</a:t>
            </a:r>
            <a:r>
              <a:rPr lang="en-US" altLang="zh-CN" b="0" smtClean="0">
                <a:latin typeface="楷体" panose="02010609060101010101" pitchFamily="49" charset="-122"/>
                <a:ea typeface="楷体" panose="02010609060101010101" pitchFamily="49" charset="-122"/>
              </a:rPr>
              <a:t>main</a:t>
            </a:r>
            <a:r>
              <a:rPr lang="zh-CN" altLang="en-US" b="0" smtClean="0">
                <a:latin typeface="楷体" panose="02010609060101010101" pitchFamily="49" charset="-122"/>
                <a:ea typeface="楷体" panose="02010609060101010101" pitchFamily="49" charset="-122"/>
              </a:rPr>
              <a:t>函数开始执行的，而不论</a:t>
            </a:r>
            <a:r>
              <a:rPr lang="en-US" altLang="zh-CN" b="0" smtClean="0">
                <a:latin typeface="楷体" panose="02010609060101010101" pitchFamily="49" charset="-122"/>
                <a:ea typeface="楷体" panose="02010609060101010101" pitchFamily="49" charset="-122"/>
              </a:rPr>
              <a:t>main</a:t>
            </a:r>
            <a:r>
              <a:rPr lang="zh-CN" altLang="en-US" b="0" smtClean="0">
                <a:latin typeface="楷体" panose="02010609060101010101" pitchFamily="49" charset="-122"/>
                <a:ea typeface="楷体" panose="02010609060101010101" pitchFamily="49" charset="-122"/>
              </a:rPr>
              <a:t>函数在整个程序中的位置如何；</a:t>
            </a:r>
          </a:p>
          <a:p>
            <a:pPr indent="-6350">
              <a:buFontTx/>
              <a:buNone/>
            </a:pPr>
            <a:r>
              <a:rPr lang="zh-CN" altLang="en-US" b="0" smtClean="0">
                <a:latin typeface="楷体" panose="02010609060101010101" pitchFamily="49" charset="-122"/>
                <a:ea typeface="楷体" panose="02010609060101010101" pitchFamily="49" charset="-122"/>
              </a:rPr>
              <a:t>(6) 类(</a:t>
            </a:r>
            <a:r>
              <a:rPr lang="en-US" altLang="zh-CN" b="0" smtClean="0">
                <a:latin typeface="楷体" panose="02010609060101010101" pitchFamily="49" charset="-122"/>
                <a:ea typeface="楷体" panose="02010609060101010101" pitchFamily="49" charset="-122"/>
              </a:rPr>
              <a:t>class)</a:t>
            </a:r>
            <a:r>
              <a:rPr lang="zh-CN" altLang="en-US" b="0" smtClean="0">
                <a:latin typeface="楷体" panose="02010609060101010101" pitchFamily="49" charset="-122"/>
                <a:ea typeface="楷体" panose="02010609060101010101" pitchFamily="49" charset="-122"/>
              </a:rPr>
              <a:t>是</a:t>
            </a:r>
            <a:r>
              <a:rPr lang="en-US" altLang="zh-CN" b="0" smtClean="0">
                <a:latin typeface="楷体" panose="02010609060101010101" pitchFamily="49" charset="-122"/>
                <a:ea typeface="楷体" panose="02010609060101010101" pitchFamily="49" charset="-122"/>
              </a:rPr>
              <a:t>C++</a:t>
            </a:r>
            <a:r>
              <a:rPr lang="zh-CN" altLang="en-US" b="0" smtClean="0">
                <a:latin typeface="楷体" panose="02010609060101010101" pitchFamily="49" charset="-122"/>
                <a:ea typeface="楷体" panose="02010609060101010101" pitchFamily="49" charset="-122"/>
              </a:rPr>
              <a:t>新增加的重要的数据类型，是</a:t>
            </a:r>
            <a:r>
              <a:rPr lang="en-US" altLang="zh-CN" b="0" smtClean="0">
                <a:latin typeface="楷体" panose="02010609060101010101" pitchFamily="49" charset="-122"/>
                <a:ea typeface="楷体" panose="02010609060101010101" pitchFamily="49" charset="-122"/>
              </a:rPr>
              <a:t>C++</a:t>
            </a:r>
            <a:r>
              <a:rPr lang="zh-CN" altLang="en-US" b="0" smtClean="0">
                <a:latin typeface="楷体" panose="02010609060101010101" pitchFamily="49" charset="-122"/>
                <a:ea typeface="楷体" panose="02010609060101010101" pitchFamily="49" charset="-122"/>
              </a:rPr>
              <a:t>对</a:t>
            </a:r>
            <a:r>
              <a:rPr lang="en-US" altLang="zh-CN" b="0" smtClean="0">
                <a:latin typeface="楷体" panose="02010609060101010101" pitchFamily="49" charset="-122"/>
                <a:ea typeface="楷体" panose="02010609060101010101" pitchFamily="49" charset="-122"/>
              </a:rPr>
              <a:t>C</a:t>
            </a:r>
            <a:r>
              <a:rPr lang="zh-CN" altLang="en-US" b="0" smtClean="0">
                <a:latin typeface="楷体" panose="02010609060101010101" pitchFamily="49" charset="-122"/>
                <a:ea typeface="楷体" panose="02010609060101010101" pitchFamily="49" charset="-122"/>
              </a:rPr>
              <a:t>的最重要的发展。有了类，就可以实现面向对象程序设计方法中的封装、信息隐蔽、继承、派生、多态等功能。在一个类中可以包括数据成员和成员函数，他们可以被指定为私有的(</a:t>
            </a:r>
            <a:r>
              <a:rPr lang="en-US" altLang="zh-CN" b="0" smtClean="0">
                <a:latin typeface="楷体" panose="02010609060101010101" pitchFamily="49" charset="-122"/>
                <a:ea typeface="楷体" panose="02010609060101010101" pitchFamily="49" charset="-122"/>
              </a:rPr>
              <a:t>private)</a:t>
            </a:r>
            <a:r>
              <a:rPr lang="zh-CN" altLang="en-US" b="0" smtClean="0">
                <a:latin typeface="楷体" panose="02010609060101010101" pitchFamily="49" charset="-122"/>
                <a:ea typeface="楷体" panose="02010609060101010101" pitchFamily="49" charset="-122"/>
              </a:rPr>
              <a:t>和公用的(</a:t>
            </a:r>
            <a:r>
              <a:rPr lang="en-US" altLang="zh-CN" b="0" smtClean="0">
                <a:latin typeface="楷体" panose="02010609060101010101" pitchFamily="49" charset="-122"/>
                <a:ea typeface="楷体" panose="02010609060101010101" pitchFamily="49" charset="-122"/>
              </a:rPr>
              <a:t>public)</a:t>
            </a:r>
            <a:r>
              <a:rPr lang="zh-CN" altLang="en-US" b="0" smtClean="0">
                <a:latin typeface="楷体" panose="02010609060101010101" pitchFamily="49" charset="-122"/>
                <a:ea typeface="楷体" panose="02010609060101010101" pitchFamily="49" charset="-122"/>
              </a:rPr>
              <a:t>属性。私有的数据成员和成员函数只能被本类的成员函数所调用；</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subTitle" idx="1"/>
          </p:nvPr>
        </p:nvSpPr>
        <p:spPr>
          <a:xfrm>
            <a:off x="304800" y="533400"/>
            <a:ext cx="8382000" cy="5991225"/>
          </a:xfrm>
          <a:noFill/>
        </p:spPr>
        <p:txBody>
          <a:bodyPr/>
          <a:lstStyle/>
          <a:p>
            <a:pPr indent="-6350">
              <a:buFontTx/>
              <a:buNone/>
            </a:pPr>
            <a:r>
              <a:rPr lang="zh-CN" altLang="en-US" sz="2400" b="0" dirty="0" smtClean="0">
                <a:latin typeface="楷体" panose="02010609060101010101" pitchFamily="49" charset="-122"/>
                <a:ea typeface="楷体" panose="02010609060101010101" pitchFamily="49" charset="-122"/>
              </a:rPr>
              <a:t>(7)</a:t>
            </a:r>
            <a:r>
              <a:rPr lang="en-US" altLang="zh-CN" sz="2400" b="0" dirty="0" smtClean="0">
                <a:latin typeface="楷体" panose="02010609060101010101" pitchFamily="49" charset="-122"/>
                <a:ea typeface="楷体" panose="02010609060101010101" pitchFamily="49" charset="-122"/>
              </a:rPr>
              <a:t>C++</a:t>
            </a:r>
            <a:r>
              <a:rPr lang="zh-CN" altLang="en-US" sz="2400" b="0" dirty="0" smtClean="0">
                <a:latin typeface="楷体" panose="02010609060101010101" pitchFamily="49" charset="-122"/>
                <a:ea typeface="楷体" panose="02010609060101010101" pitchFamily="49" charset="-122"/>
              </a:rPr>
              <a:t>程序书写格式自由，一行内可以写几个语句</a:t>
            </a:r>
            <a:r>
              <a:rPr lang="zh-CN" altLang="en-US" sz="2400" b="0" dirty="0" smtClean="0">
                <a:latin typeface="楷体" panose="02010609060101010101" pitchFamily="49" charset="-122"/>
                <a:ea typeface="楷体" panose="02010609060101010101" pitchFamily="49" charset="-122"/>
              </a:rPr>
              <a:t>，一</a:t>
            </a:r>
            <a:r>
              <a:rPr lang="zh-CN" altLang="en-US" sz="2400" b="0" dirty="0" smtClean="0">
                <a:latin typeface="楷体" panose="02010609060101010101" pitchFamily="49" charset="-122"/>
                <a:ea typeface="楷体" panose="02010609060101010101" pitchFamily="49" charset="-122"/>
              </a:rPr>
              <a:t>个语句可以分写在多行上。</a:t>
            </a:r>
            <a:r>
              <a:rPr lang="en-US" altLang="zh-CN" sz="2400" b="0" dirty="0" smtClean="0">
                <a:latin typeface="楷体" panose="02010609060101010101" pitchFamily="49" charset="-122"/>
                <a:ea typeface="楷体" panose="02010609060101010101" pitchFamily="49" charset="-122"/>
              </a:rPr>
              <a:t>C++</a:t>
            </a:r>
            <a:r>
              <a:rPr lang="zh-CN" altLang="en-US" sz="2400" b="0" dirty="0" smtClean="0">
                <a:latin typeface="楷体" panose="02010609060101010101" pitchFamily="49" charset="-122"/>
                <a:ea typeface="楷体" panose="02010609060101010101" pitchFamily="49" charset="-122"/>
              </a:rPr>
              <a:t>程序没有行号，也不像</a:t>
            </a:r>
            <a:r>
              <a:rPr lang="en-US" altLang="zh-CN" sz="2400" b="0" dirty="0" smtClean="0">
                <a:latin typeface="楷体" panose="02010609060101010101" pitchFamily="49" charset="-122"/>
                <a:ea typeface="楷体" panose="02010609060101010101" pitchFamily="49" charset="-122"/>
              </a:rPr>
              <a:t>FORTRAN</a:t>
            </a:r>
            <a:r>
              <a:rPr lang="zh-CN" altLang="en-US" sz="2400" b="0" dirty="0" smtClean="0">
                <a:latin typeface="楷体" panose="02010609060101010101" pitchFamily="49" charset="-122"/>
                <a:ea typeface="楷体" panose="02010609060101010101" pitchFamily="49" charset="-122"/>
              </a:rPr>
              <a:t>或</a:t>
            </a:r>
            <a:r>
              <a:rPr lang="en-US" altLang="zh-CN" sz="2400" b="0" dirty="0" smtClean="0">
                <a:latin typeface="楷体" panose="02010609060101010101" pitchFamily="49" charset="-122"/>
                <a:ea typeface="楷体" panose="02010609060101010101" pitchFamily="49" charset="-122"/>
              </a:rPr>
              <a:t>COBOL</a:t>
            </a:r>
            <a:r>
              <a:rPr lang="zh-CN" altLang="en-US" sz="2400" b="0" dirty="0" smtClean="0">
                <a:latin typeface="楷体" panose="02010609060101010101" pitchFamily="49" charset="-122"/>
                <a:ea typeface="楷体" panose="02010609060101010101" pitchFamily="49" charset="-122"/>
              </a:rPr>
              <a:t>那样严格规定书写格式(语句必须从某一列开始书写)；</a:t>
            </a:r>
          </a:p>
          <a:p>
            <a:pPr indent="-6350">
              <a:buFontTx/>
              <a:buNone/>
            </a:pPr>
            <a:r>
              <a:rPr lang="zh-CN" altLang="en-US" sz="2400" b="0" dirty="0" smtClean="0">
                <a:latin typeface="楷体" panose="02010609060101010101" pitchFamily="49" charset="-122"/>
                <a:ea typeface="楷体" panose="02010609060101010101" pitchFamily="49" charset="-122"/>
              </a:rPr>
              <a:t>(8) 一个好的、有使用价值的源程序都应当加上必要的注释，以增加程序的可读性。</a:t>
            </a:r>
            <a:r>
              <a:rPr lang="en-US" altLang="zh-CN" sz="2400" b="0" dirty="0" smtClean="0">
                <a:latin typeface="楷体" panose="02010609060101010101" pitchFamily="49" charset="-122"/>
                <a:ea typeface="楷体" panose="02010609060101010101" pitchFamily="49" charset="-122"/>
              </a:rPr>
              <a:t>C++</a:t>
            </a:r>
            <a:r>
              <a:rPr lang="zh-CN" altLang="en-US" sz="2400" b="0" dirty="0" smtClean="0">
                <a:latin typeface="楷体" panose="02010609060101010101" pitchFamily="49" charset="-122"/>
                <a:ea typeface="楷体" panose="02010609060101010101" pitchFamily="49" charset="-122"/>
              </a:rPr>
              <a:t>还保留了</a:t>
            </a:r>
            <a:r>
              <a:rPr lang="en-US" altLang="zh-CN" sz="2400" b="0" dirty="0" smtClean="0">
                <a:latin typeface="楷体" panose="02010609060101010101" pitchFamily="49" charset="-122"/>
                <a:ea typeface="楷体" panose="02010609060101010101" pitchFamily="49" charset="-122"/>
              </a:rPr>
              <a:t>C</a:t>
            </a:r>
            <a:r>
              <a:rPr lang="zh-CN" altLang="en-US" sz="2400" b="0" dirty="0" smtClean="0">
                <a:latin typeface="楷体" panose="02010609060101010101" pitchFamily="49" charset="-122"/>
                <a:ea typeface="楷体" panose="02010609060101010101" pitchFamily="49" charset="-122"/>
              </a:rPr>
              <a:t>语言的注释形式，可以用“/*……*/”对</a:t>
            </a:r>
            <a:r>
              <a:rPr lang="en-US" altLang="zh-CN" sz="2400" b="0" dirty="0" smtClean="0">
                <a:latin typeface="楷体" panose="02010609060101010101" pitchFamily="49" charset="-122"/>
                <a:ea typeface="楷体" panose="02010609060101010101" pitchFamily="49" charset="-122"/>
              </a:rPr>
              <a:t>C++</a:t>
            </a:r>
            <a:r>
              <a:rPr lang="zh-CN" altLang="en-US" sz="2400" b="0" dirty="0" smtClean="0">
                <a:latin typeface="楷体" panose="02010609060101010101" pitchFamily="49" charset="-122"/>
                <a:ea typeface="楷体" panose="02010609060101010101" pitchFamily="49" charset="-122"/>
              </a:rPr>
              <a:t>程序中的任何部分作注释。在“/*”和“*/”之间的全部内容作为注释；</a:t>
            </a:r>
          </a:p>
          <a:p>
            <a:pPr indent="-6350">
              <a:buFontTx/>
              <a:buNone/>
            </a:pPr>
            <a:r>
              <a:rPr lang="zh-CN" altLang="en-US" sz="2400" b="0" dirty="0" smtClean="0">
                <a:latin typeface="楷体" panose="02010609060101010101" pitchFamily="49" charset="-122"/>
                <a:ea typeface="楷体" panose="02010609060101010101" pitchFamily="49" charset="-122"/>
              </a:rPr>
              <a:t>用“//”作注释时，有效范围只有一行，即本行有效，不能跨行。而用“/*……*/”作注释时有效范围为多行。只要在开始处有一个“/*”，在最后一行结束处有一个“*/”即可。因此，一般习惯是： 内容较少的简单注释常用“//”，内容较长的常用“/*……*/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323850" y="128588"/>
            <a:ext cx="84248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 typeface="宋体" panose="02010600030101010101" pitchFamily="2" charset="-122"/>
              <a:buNone/>
            </a:pPr>
            <a:r>
              <a:rPr lang="en-US" altLang="zh-CN" sz="3600" b="1">
                <a:solidFill>
                  <a:srgbClr val="FF0000"/>
                </a:solidFill>
              </a:rPr>
              <a:t>C</a:t>
            </a:r>
            <a:r>
              <a:rPr lang="zh-CN" altLang="en-US" sz="3600" b="1">
                <a:solidFill>
                  <a:srgbClr val="FF0000"/>
                </a:solidFill>
              </a:rPr>
              <a:t>＋＋程序的编辑、编译和运行</a:t>
            </a:r>
          </a:p>
        </p:txBody>
      </p:sp>
      <p:sp>
        <p:nvSpPr>
          <p:cNvPr id="49155" name="Rectangle 2"/>
          <p:cNvSpPr>
            <a:spLocks noGrp="1" noChangeArrowheads="1"/>
          </p:cNvSpPr>
          <p:nvPr>
            <p:ph type="subTitle" idx="1"/>
          </p:nvPr>
        </p:nvSpPr>
        <p:spPr>
          <a:xfrm>
            <a:off x="323850" y="1052513"/>
            <a:ext cx="8597900" cy="5400675"/>
          </a:xfrm>
          <a:noFill/>
        </p:spPr>
        <p:txBody>
          <a:bodyPr/>
          <a:lstStyle/>
          <a:p>
            <a:pPr eaLnBrk="1" hangingPunct="1">
              <a:spcBef>
                <a:spcPct val="50000"/>
              </a:spcBef>
            </a:pPr>
            <a:r>
              <a:rPr lang="en-US" altLang="zh-CN" b="0" dirty="0" smtClean="0">
                <a:latin typeface="楷体" panose="02010609060101010101" pitchFamily="49" charset="-122"/>
                <a:ea typeface="楷体" panose="02010609060101010101" pitchFamily="49" charset="-122"/>
              </a:rPr>
              <a:t>C++</a:t>
            </a:r>
            <a:r>
              <a:rPr lang="zh-CN" altLang="en-US" b="0" dirty="0" smtClean="0">
                <a:latin typeface="楷体" panose="02010609060101010101" pitchFamily="49" charset="-122"/>
                <a:ea typeface="楷体" panose="02010609060101010101" pitchFamily="49" charset="-122"/>
              </a:rPr>
              <a:t>源程序</a:t>
            </a:r>
            <a:r>
              <a:rPr lang="zh-CN" altLang="en-US" b="0" dirty="0" smtClean="0">
                <a:latin typeface="楷体" panose="02010609060101010101" pitchFamily="49" charset="-122"/>
                <a:ea typeface="楷体" panose="02010609060101010101" pitchFamily="49" charset="-122"/>
              </a:rPr>
              <a:t>文件的扩展名为</a:t>
            </a:r>
            <a:r>
              <a:rPr lang="en-US" altLang="zh-CN" b="0" dirty="0" smtClean="0">
                <a:latin typeface="楷体" panose="02010609060101010101" pitchFamily="49" charset="-122"/>
                <a:ea typeface="楷体" panose="02010609060101010101" pitchFamily="49" charset="-122"/>
              </a:rPr>
              <a:t>.</a:t>
            </a:r>
            <a:r>
              <a:rPr lang="en-US" altLang="zh-CN" b="0" dirty="0" err="1" smtClean="0">
                <a:latin typeface="楷体" panose="02010609060101010101" pitchFamily="49" charset="-122"/>
                <a:ea typeface="楷体" panose="02010609060101010101" pitchFamily="49" charset="-122"/>
              </a:rPr>
              <a:t>cpp</a:t>
            </a:r>
            <a:r>
              <a:rPr lang="zh-CN" altLang="en-US" b="0" dirty="0" smtClean="0">
                <a:latin typeface="楷体" panose="02010609060101010101" pitchFamily="49" charset="-122"/>
                <a:ea typeface="楷体" panose="02010609060101010101" pitchFamily="49" charset="-122"/>
              </a:rPr>
              <a:t>（</a:t>
            </a:r>
            <a:r>
              <a:rPr lang="en-US" altLang="zh-CN" b="0" dirty="0" err="1" smtClean="0">
                <a:latin typeface="楷体" panose="02010609060101010101" pitchFamily="49" charset="-122"/>
                <a:ea typeface="楷体" panose="02010609060101010101" pitchFamily="49" charset="-122"/>
              </a:rPr>
              <a:t>cpp</a:t>
            </a:r>
            <a:r>
              <a:rPr lang="zh-CN" altLang="en-US" b="0" dirty="0" smtClean="0">
                <a:latin typeface="楷体" panose="02010609060101010101" pitchFamily="49" charset="-122"/>
                <a:ea typeface="楷体" panose="02010609060101010101" pitchFamily="49" charset="-122"/>
              </a:rPr>
              <a:t>是</a:t>
            </a:r>
            <a:r>
              <a:rPr lang="en-US" altLang="zh-CN" b="0" dirty="0" smtClean="0">
                <a:latin typeface="楷体" panose="02010609060101010101" pitchFamily="49" charset="-122"/>
                <a:ea typeface="楷体" panose="02010609060101010101" pitchFamily="49" charset="-122"/>
              </a:rPr>
              <a:t>c plus </a:t>
            </a:r>
            <a:r>
              <a:rPr lang="en-US" altLang="zh-CN" b="0" dirty="0" err="1" smtClean="0">
                <a:latin typeface="楷体" panose="02010609060101010101" pitchFamily="49" charset="-122"/>
                <a:ea typeface="楷体" panose="02010609060101010101" pitchFamily="49" charset="-122"/>
              </a:rPr>
              <a:t>plus</a:t>
            </a:r>
            <a:r>
              <a:rPr lang="en-US" altLang="zh-CN" b="0" dirty="0" smtClean="0">
                <a:latin typeface="楷体" panose="02010609060101010101" pitchFamily="49" charset="-122"/>
                <a:ea typeface="楷体" panose="02010609060101010101" pitchFamily="49" charset="-122"/>
              </a:rPr>
              <a:t> </a:t>
            </a:r>
            <a:r>
              <a:rPr lang="zh-CN" altLang="en-US" b="0" dirty="0" smtClean="0">
                <a:latin typeface="楷体" panose="02010609060101010101" pitchFamily="49" charset="-122"/>
                <a:ea typeface="楷体" panose="02010609060101010101" pitchFamily="49" charset="-122"/>
              </a:rPr>
              <a:t>的缩写）</a:t>
            </a:r>
            <a:r>
              <a:rPr lang="zh-CN" altLang="en-US" b="0" dirty="0" smtClean="0">
                <a:latin typeface="楷体" panose="02010609060101010101" pitchFamily="49" charset="-122"/>
                <a:ea typeface="楷体" panose="02010609060101010101" pitchFamily="49" charset="-122"/>
              </a:rPr>
              <a:t>；</a:t>
            </a:r>
            <a:endParaRPr lang="en-US" altLang="zh-CN" b="0" dirty="0" smtClean="0">
              <a:latin typeface="楷体" panose="02010609060101010101" pitchFamily="49" charset="-122"/>
              <a:ea typeface="楷体" panose="02010609060101010101" pitchFamily="49" charset="-122"/>
            </a:endParaRPr>
          </a:p>
          <a:p>
            <a:pPr eaLnBrk="1" hangingPunct="1">
              <a:spcBef>
                <a:spcPct val="50000"/>
              </a:spcBef>
            </a:pPr>
            <a:r>
              <a:rPr lang="zh-CN" altLang="en-US" b="0" dirty="0" smtClean="0">
                <a:latin typeface="楷体" panose="02010609060101010101" pitchFamily="49" charset="-122"/>
                <a:ea typeface="楷体" panose="02010609060101010101" pitchFamily="49" charset="-122"/>
              </a:rPr>
              <a:t>可以用多种编译器编辑、编译和运行；</a:t>
            </a:r>
            <a:endParaRPr lang="en-US" altLang="zh-CN" b="0" dirty="0" smtClean="0">
              <a:latin typeface="楷体" panose="02010609060101010101" pitchFamily="49" charset="-122"/>
              <a:ea typeface="楷体" panose="02010609060101010101" pitchFamily="49" charset="-122"/>
            </a:endParaRPr>
          </a:p>
          <a:p>
            <a:pPr eaLnBrk="1" hangingPunct="1">
              <a:spcBef>
                <a:spcPct val="50000"/>
              </a:spcBef>
            </a:pPr>
            <a:r>
              <a:rPr lang="zh-CN" altLang="en-US" b="0" dirty="0" smtClean="0">
                <a:latin typeface="楷体" panose="02010609060101010101" pitchFamily="49" charset="-122"/>
                <a:ea typeface="楷体" panose="02010609060101010101" pitchFamily="49" charset="-122"/>
              </a:rPr>
              <a:t>我们学习的是</a:t>
            </a:r>
            <a:r>
              <a:rPr lang="en-US" altLang="zh-CN" b="0" dirty="0" smtClean="0">
                <a:latin typeface="楷体" panose="02010609060101010101" pitchFamily="49" charset="-122"/>
                <a:ea typeface="楷体" panose="02010609060101010101" pitchFamily="49" charset="-122"/>
              </a:rPr>
              <a:t>C++</a:t>
            </a:r>
            <a:r>
              <a:rPr lang="zh-CN" altLang="en-US" b="0" dirty="0" smtClean="0">
                <a:latin typeface="楷体" panose="02010609060101010101" pitchFamily="49" charset="-122"/>
                <a:ea typeface="楷体" panose="02010609060101010101" pitchFamily="49" charset="-122"/>
              </a:rPr>
              <a:t>程序设计，应当掌握的是标准</a:t>
            </a:r>
            <a:r>
              <a:rPr lang="en-US" altLang="zh-CN" b="0" dirty="0" smtClean="0">
                <a:latin typeface="楷体" panose="02010609060101010101" pitchFamily="49" charset="-122"/>
                <a:ea typeface="楷体" panose="02010609060101010101" pitchFamily="49" charset="-122"/>
              </a:rPr>
              <a:t>C++，</a:t>
            </a:r>
            <a:r>
              <a:rPr lang="zh-CN" altLang="en-US" b="0" dirty="0" smtClean="0">
                <a:latin typeface="楷体" panose="02010609060101010101" pitchFamily="49" charset="-122"/>
                <a:ea typeface="楷体" panose="02010609060101010101" pitchFamily="49" charset="-122"/>
              </a:rPr>
              <a:t>而不应该只了解某一种“方言化”的</a:t>
            </a:r>
            <a:r>
              <a:rPr lang="en-US" altLang="zh-CN" b="0" dirty="0" smtClean="0">
                <a:latin typeface="楷体" panose="02010609060101010101" pitchFamily="49" charset="-122"/>
                <a:ea typeface="楷体" panose="02010609060101010101" pitchFamily="49" charset="-122"/>
              </a:rPr>
              <a:t>C++。</a:t>
            </a:r>
            <a:r>
              <a:rPr lang="zh-CN" altLang="en-US" b="0" dirty="0" smtClean="0">
                <a:latin typeface="楷体" panose="02010609060101010101" pitchFamily="49" charset="-122"/>
                <a:ea typeface="楷体" panose="02010609060101010101" pitchFamily="49" charset="-122"/>
              </a:rPr>
              <a:t>不应当只会使用一种</a:t>
            </a:r>
            <a:r>
              <a:rPr lang="en-US" altLang="zh-CN" b="0" dirty="0" smtClean="0">
                <a:latin typeface="楷体" panose="02010609060101010101" pitchFamily="49" charset="-122"/>
                <a:ea typeface="楷体" panose="02010609060101010101" pitchFamily="49" charset="-122"/>
              </a:rPr>
              <a:t>C++</a:t>
            </a:r>
            <a:r>
              <a:rPr lang="zh-CN" altLang="en-US" b="0" dirty="0" smtClean="0">
                <a:latin typeface="楷体" panose="02010609060101010101" pitchFamily="49" charset="-122"/>
                <a:ea typeface="楷体" panose="02010609060101010101" pitchFamily="49" charset="-122"/>
              </a:rPr>
              <a:t>编译系统，只能在一种环境下工作，而应当能在不同的</a:t>
            </a:r>
            <a:r>
              <a:rPr lang="en-US" altLang="zh-CN" b="0" dirty="0" smtClean="0">
                <a:latin typeface="楷体" panose="02010609060101010101" pitchFamily="49" charset="-122"/>
                <a:ea typeface="楷体" panose="02010609060101010101" pitchFamily="49" charset="-122"/>
              </a:rPr>
              <a:t>C++</a:t>
            </a:r>
            <a:r>
              <a:rPr lang="zh-CN" altLang="en-US" b="0" dirty="0" smtClean="0">
                <a:latin typeface="楷体" panose="02010609060101010101" pitchFamily="49" charset="-122"/>
                <a:ea typeface="楷体" panose="02010609060101010101" pitchFamily="49" charset="-122"/>
              </a:rPr>
              <a:t>环境下运行自己的程序，并且了解不同的</a:t>
            </a:r>
            <a:r>
              <a:rPr lang="en-US" altLang="zh-CN" b="0" dirty="0" smtClean="0">
                <a:latin typeface="楷体" panose="02010609060101010101" pitchFamily="49" charset="-122"/>
                <a:ea typeface="楷体" panose="02010609060101010101" pitchFamily="49" charset="-122"/>
              </a:rPr>
              <a:t>C++</a:t>
            </a:r>
            <a:r>
              <a:rPr lang="zh-CN" altLang="en-US" b="0" dirty="0" smtClean="0">
                <a:latin typeface="楷体" panose="02010609060101010101" pitchFamily="49" charset="-122"/>
                <a:ea typeface="楷体" panose="02010609060101010101" pitchFamily="49" charset="-122"/>
              </a:rPr>
              <a:t>编译系统的特点和使用方法，在需要时能将自己的程序方便地移植到不同的平台上。</a:t>
            </a:r>
            <a:endParaRPr lang="en-US" altLang="zh-CN" b="0"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3"/>
          <p:cNvSpPr>
            <a:spLocks noChangeArrowheads="1"/>
          </p:cNvSpPr>
          <p:nvPr/>
        </p:nvSpPr>
        <p:spPr bwMode="auto">
          <a:xfrm>
            <a:off x="684213" y="142875"/>
            <a:ext cx="69119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rgbClr val="FF0000"/>
                </a:solidFill>
                <a:latin typeface="宋体" panose="02010600030101010101" pitchFamily="2" charset="-122"/>
              </a:rPr>
              <a:t>1.6 C++</a:t>
            </a:r>
            <a:r>
              <a:rPr lang="zh-CN" altLang="en-US" sz="3200" b="1">
                <a:solidFill>
                  <a:srgbClr val="FF0000"/>
                </a:solidFill>
                <a:latin typeface="宋体" panose="02010600030101010101" pitchFamily="2" charset="-122"/>
              </a:rPr>
              <a:t>对</a:t>
            </a:r>
            <a:r>
              <a:rPr lang="en-US" altLang="zh-CN" sz="3200" b="1">
                <a:solidFill>
                  <a:srgbClr val="FF0000"/>
                </a:solidFill>
                <a:latin typeface="宋体" panose="02010600030101010101" pitchFamily="2" charset="-122"/>
              </a:rPr>
              <a:t>C</a:t>
            </a:r>
            <a:r>
              <a:rPr lang="zh-CN" altLang="en-US" sz="3200" b="1">
                <a:solidFill>
                  <a:srgbClr val="FF0000"/>
                </a:solidFill>
                <a:latin typeface="宋体" panose="02010600030101010101" pitchFamily="2" charset="-122"/>
              </a:rPr>
              <a:t>的补充</a:t>
            </a:r>
          </a:p>
        </p:txBody>
      </p:sp>
      <p:sp>
        <p:nvSpPr>
          <p:cNvPr id="4" name="Rectangle 5"/>
          <p:cNvSpPr txBox="1">
            <a:spLocks noChangeArrowheads="1"/>
          </p:cNvSpPr>
          <p:nvPr/>
        </p:nvSpPr>
        <p:spPr bwMode="auto">
          <a:xfrm>
            <a:off x="403225" y="1628775"/>
            <a:ext cx="4068763"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marL="0">
              <a:spcBef>
                <a:spcPts val="0"/>
              </a:spcBef>
              <a:defRPr/>
            </a:pPr>
            <a:r>
              <a:rPr lang="zh-CN" altLang="en-US" b="0" kern="0" dirty="0" smtClean="0">
                <a:latin typeface="Arial" charset="0"/>
              </a:rPr>
              <a:t>注释</a:t>
            </a:r>
            <a:r>
              <a:rPr lang="zh-CN" altLang="en-US" b="0" kern="0" dirty="0">
                <a:latin typeface="Arial" charset="0"/>
              </a:rPr>
              <a:t>与续行</a:t>
            </a:r>
            <a:endParaRPr lang="en-US" altLang="zh-CN" b="0" kern="0" dirty="0" smtClean="0">
              <a:latin typeface="宋体" pitchFamily="2" charset="-122"/>
            </a:endParaRPr>
          </a:p>
          <a:p>
            <a:pPr marL="0">
              <a:spcBef>
                <a:spcPts val="0"/>
              </a:spcBef>
              <a:defRPr/>
            </a:pPr>
            <a:r>
              <a:rPr lang="zh-CN" altLang="en-US" b="0" kern="0" dirty="0" smtClean="0">
                <a:latin typeface="宋体" pitchFamily="2" charset="-122"/>
              </a:rPr>
              <a:t>输入输出流</a:t>
            </a:r>
            <a:endParaRPr lang="en-US" altLang="zh-CN" b="0" kern="0" dirty="0" smtClean="0">
              <a:latin typeface="宋体" pitchFamily="2" charset="-122"/>
            </a:endParaRPr>
          </a:p>
          <a:p>
            <a:pPr marL="0">
              <a:spcBef>
                <a:spcPts val="0"/>
              </a:spcBef>
              <a:defRPr/>
            </a:pPr>
            <a:r>
              <a:rPr lang="zh-CN" altLang="en-US" b="0" kern="0" dirty="0" smtClean="0">
                <a:latin typeface="宋体" pitchFamily="2" charset="-122"/>
              </a:rPr>
              <a:t>灵活的变量说明</a:t>
            </a:r>
            <a:endParaRPr lang="en-US" altLang="zh-CN" b="0" kern="0" dirty="0" smtClean="0">
              <a:latin typeface="宋体" pitchFamily="2" charset="-122"/>
            </a:endParaRPr>
          </a:p>
          <a:p>
            <a:pPr marL="0">
              <a:spcBef>
                <a:spcPts val="0"/>
              </a:spcBef>
              <a:defRPr/>
            </a:pPr>
            <a:r>
              <a:rPr lang="zh-CN" altLang="en-US" b="0" kern="0" dirty="0" smtClean="0">
                <a:latin typeface="宋体" pitchFamily="2" charset="-122"/>
              </a:rPr>
              <a:t>结构、联合和枚举名</a:t>
            </a:r>
            <a:endParaRPr lang="en-US" altLang="zh-CN" b="0" kern="0" dirty="0" smtClean="0">
              <a:latin typeface="宋体" pitchFamily="2" charset="-122"/>
            </a:endParaRPr>
          </a:p>
          <a:p>
            <a:pPr marL="0">
              <a:spcBef>
                <a:spcPts val="0"/>
              </a:spcBef>
              <a:defRPr/>
            </a:pPr>
            <a:r>
              <a:rPr lang="zh-CN" altLang="en-US" b="0" kern="0" dirty="0">
                <a:latin typeface="宋体" pitchFamily="2" charset="-122"/>
              </a:rPr>
              <a:t>函数原型</a:t>
            </a:r>
            <a:endParaRPr lang="en-US" altLang="zh-CN" b="0" kern="0" dirty="0">
              <a:latin typeface="宋体" pitchFamily="2" charset="-122"/>
            </a:endParaRPr>
          </a:p>
          <a:p>
            <a:pPr marL="0">
              <a:spcBef>
                <a:spcPts val="0"/>
              </a:spcBef>
              <a:defRPr/>
            </a:pPr>
            <a:r>
              <a:rPr lang="en-US" altLang="zh-CN" b="0" kern="0" dirty="0" err="1" smtClean="0">
                <a:latin typeface="宋体" pitchFamily="2" charset="-122"/>
              </a:rPr>
              <a:t>const</a:t>
            </a:r>
            <a:r>
              <a:rPr lang="zh-CN" altLang="en-US" b="0" kern="0" dirty="0" smtClean="0">
                <a:latin typeface="宋体" pitchFamily="2" charset="-122"/>
              </a:rPr>
              <a:t>修饰符</a:t>
            </a:r>
            <a:endParaRPr lang="en-US" altLang="zh-CN" b="0" kern="0" dirty="0" smtClean="0">
              <a:latin typeface="宋体" pitchFamily="2" charset="-122"/>
            </a:endParaRPr>
          </a:p>
          <a:p>
            <a:pPr marL="0">
              <a:spcBef>
                <a:spcPts val="0"/>
              </a:spcBef>
              <a:defRPr/>
            </a:pPr>
            <a:r>
              <a:rPr lang="en-US" altLang="zh-CN" b="0" kern="0" dirty="0" smtClean="0">
                <a:latin typeface="宋体" pitchFamily="2" charset="-122"/>
              </a:rPr>
              <a:t>void</a:t>
            </a:r>
            <a:r>
              <a:rPr lang="zh-CN" altLang="en-US" b="0" kern="0" dirty="0" smtClean="0">
                <a:latin typeface="宋体" pitchFamily="2" charset="-122"/>
              </a:rPr>
              <a:t>型指针</a:t>
            </a:r>
            <a:endParaRPr lang="en-US" altLang="zh-CN" b="0" kern="0" dirty="0" smtClean="0">
              <a:latin typeface="宋体" pitchFamily="2" charset="-122"/>
            </a:endParaRPr>
          </a:p>
          <a:p>
            <a:pPr marL="0">
              <a:spcBef>
                <a:spcPts val="0"/>
              </a:spcBef>
              <a:defRPr/>
            </a:pPr>
            <a:r>
              <a:rPr lang="zh-CN" altLang="en-US" b="0" kern="0" dirty="0" smtClean="0">
                <a:latin typeface="宋体" pitchFamily="2" charset="-122"/>
              </a:rPr>
              <a:t>内联函数</a:t>
            </a:r>
            <a:endParaRPr lang="en-US" altLang="zh-CN" b="0" kern="0" dirty="0" smtClean="0">
              <a:latin typeface="宋体" pitchFamily="2" charset="-122"/>
            </a:endParaRPr>
          </a:p>
          <a:p>
            <a:pPr marL="0">
              <a:spcBef>
                <a:spcPts val="0"/>
              </a:spcBef>
              <a:defRPr/>
            </a:pPr>
            <a:r>
              <a:rPr lang="zh-CN" altLang="en-US" b="0" kern="0" dirty="0" smtClean="0">
                <a:latin typeface="宋体" pitchFamily="2" charset="-122"/>
              </a:rPr>
              <a:t>缺省参数</a:t>
            </a:r>
            <a:endParaRPr lang="en-US" altLang="zh-CN" b="0" kern="0" dirty="0" smtClean="0">
              <a:latin typeface="宋体" pitchFamily="2" charset="-122"/>
            </a:endParaRPr>
          </a:p>
        </p:txBody>
      </p:sp>
      <p:sp>
        <p:nvSpPr>
          <p:cNvPr id="6" name="Rectangle 5"/>
          <p:cNvSpPr txBox="1">
            <a:spLocks noChangeArrowheads="1"/>
          </p:cNvSpPr>
          <p:nvPr/>
        </p:nvSpPr>
        <p:spPr bwMode="auto">
          <a:xfrm>
            <a:off x="4737100" y="1701800"/>
            <a:ext cx="4068763" cy="41148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marL="0">
              <a:spcBef>
                <a:spcPts val="0"/>
              </a:spcBef>
              <a:defRPr/>
            </a:pPr>
            <a:r>
              <a:rPr lang="zh-CN" altLang="en-US" b="0" kern="0" dirty="0" smtClean="0">
                <a:latin typeface="宋体" pitchFamily="2" charset="-122"/>
              </a:rPr>
              <a:t>函数重载</a:t>
            </a:r>
            <a:endParaRPr lang="en-US" altLang="zh-CN" b="0" kern="0" dirty="0" smtClean="0">
              <a:latin typeface="宋体" pitchFamily="2" charset="-122"/>
            </a:endParaRPr>
          </a:p>
          <a:p>
            <a:pPr marL="0">
              <a:spcBef>
                <a:spcPts val="0"/>
              </a:spcBef>
              <a:defRPr/>
            </a:pPr>
            <a:r>
              <a:rPr lang="zh-CN" altLang="en-US" b="0" kern="0" dirty="0" smtClean="0">
                <a:latin typeface="宋体" pitchFamily="2" charset="-122"/>
              </a:rPr>
              <a:t>作用域标示符</a:t>
            </a:r>
            <a:r>
              <a:rPr lang="en-US" altLang="zh-CN" b="0" kern="0" dirty="0" smtClean="0">
                <a:latin typeface="宋体" pitchFamily="2" charset="-122"/>
              </a:rPr>
              <a:t>::</a:t>
            </a:r>
          </a:p>
          <a:p>
            <a:pPr marL="0">
              <a:spcBef>
                <a:spcPts val="0"/>
              </a:spcBef>
              <a:defRPr/>
            </a:pPr>
            <a:r>
              <a:rPr lang="zh-CN" altLang="en-US" b="0" kern="0" dirty="0" smtClean="0">
                <a:latin typeface="宋体" pitchFamily="2" charset="-122"/>
              </a:rPr>
              <a:t>无名联合</a:t>
            </a:r>
            <a:endParaRPr lang="en-US" altLang="zh-CN" b="0" kern="0" dirty="0" smtClean="0">
              <a:latin typeface="宋体" pitchFamily="2" charset="-122"/>
            </a:endParaRPr>
          </a:p>
          <a:p>
            <a:pPr marL="0">
              <a:spcBef>
                <a:spcPts val="0"/>
              </a:spcBef>
              <a:defRPr/>
            </a:pPr>
            <a:r>
              <a:rPr lang="zh-CN" altLang="en-US" b="0" kern="0" dirty="0" smtClean="0">
                <a:latin typeface="宋体" pitchFamily="2" charset="-122"/>
              </a:rPr>
              <a:t>强制类型转换</a:t>
            </a:r>
            <a:endParaRPr lang="en-US" altLang="zh-CN" b="0" kern="0" dirty="0" smtClean="0">
              <a:latin typeface="宋体" pitchFamily="2" charset="-122"/>
            </a:endParaRPr>
          </a:p>
          <a:p>
            <a:pPr marL="0">
              <a:spcBef>
                <a:spcPts val="0"/>
              </a:spcBef>
              <a:defRPr/>
            </a:pPr>
            <a:r>
              <a:rPr lang="zh-CN" altLang="en-US" b="0" kern="0" dirty="0" smtClean="0">
                <a:latin typeface="宋体" pitchFamily="2" charset="-122"/>
              </a:rPr>
              <a:t>动态内存分配</a:t>
            </a:r>
            <a:endParaRPr lang="en-US" altLang="zh-CN" b="0" kern="0" dirty="0" smtClean="0">
              <a:latin typeface="宋体" pitchFamily="2" charset="-122"/>
            </a:endParaRPr>
          </a:p>
          <a:p>
            <a:pPr marL="0">
              <a:spcBef>
                <a:spcPts val="0"/>
              </a:spcBef>
              <a:defRPr/>
            </a:pPr>
            <a:r>
              <a:rPr lang="zh-CN" altLang="en-US" b="0" kern="0" dirty="0" smtClean="0">
                <a:latin typeface="宋体" pitchFamily="2" charset="-122"/>
              </a:rPr>
              <a:t>引用</a:t>
            </a:r>
            <a:endParaRPr lang="en-US" altLang="zh-CN" b="0" kern="0" dirty="0" smtClean="0">
              <a:latin typeface="宋体"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23850" y="1125538"/>
            <a:ext cx="8569325"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0"/>
              </a:spcBef>
              <a:defRPr kumimoji="1" sz="2400">
                <a:solidFill>
                  <a:schemeClr val="tx1"/>
                </a:solidFill>
                <a:latin typeface="Times New Roman" pitchFamily="18" charset="0"/>
                <a:ea typeface="宋体" pitchFamily="2" charset="-122"/>
              </a:defRPr>
            </a:lvl1pPr>
            <a:lvl2pPr algn="l">
              <a:spcBef>
                <a:spcPct val="0"/>
              </a:spcBef>
              <a:defRPr kumimoji="1" sz="2400">
                <a:solidFill>
                  <a:schemeClr val="tx1"/>
                </a:solidFill>
                <a:latin typeface="Times New Roman" pitchFamily="18" charset="0"/>
                <a:ea typeface="宋体" pitchFamily="2" charset="-122"/>
              </a:defRPr>
            </a:lvl2pPr>
            <a:lvl3pPr algn="l">
              <a:spcBef>
                <a:spcPct val="0"/>
              </a:spcBef>
              <a:defRPr kumimoji="1" sz="2400">
                <a:solidFill>
                  <a:schemeClr val="tx1"/>
                </a:solidFill>
                <a:latin typeface="Times New Roman" pitchFamily="18" charset="0"/>
                <a:ea typeface="宋体" pitchFamily="2" charset="-122"/>
              </a:defRPr>
            </a:lvl3pPr>
            <a:lvl4pPr algn="l">
              <a:spcBef>
                <a:spcPct val="0"/>
              </a:spcBef>
              <a:defRPr kumimoji="1" sz="2400">
                <a:solidFill>
                  <a:schemeClr val="tx1"/>
                </a:solidFill>
                <a:latin typeface="Times New Roman" pitchFamily="18" charset="0"/>
                <a:ea typeface="宋体" pitchFamily="2" charset="-122"/>
              </a:defRPr>
            </a:lvl4pPr>
            <a:lvl5pPr algn="l">
              <a:spcBef>
                <a:spcPct val="0"/>
              </a:spcBef>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marL="514350" indent="-514350">
              <a:buFontTx/>
              <a:buAutoNum type="arabicPeriod"/>
              <a:defRPr/>
            </a:pPr>
            <a:r>
              <a:rPr kumimoji="0" lang="zh-CN" altLang="en-US" sz="2800" b="1" dirty="0" smtClean="0">
                <a:solidFill>
                  <a:srgbClr val="FF0000"/>
                </a:solidFill>
                <a:latin typeface="Arial" charset="0"/>
              </a:rPr>
              <a:t>注释与续行</a:t>
            </a:r>
            <a:endParaRPr kumimoji="0" lang="en-US" altLang="zh-CN" sz="2800" b="1" dirty="0" smtClean="0">
              <a:solidFill>
                <a:srgbClr val="FF0000"/>
              </a:solidFill>
              <a:latin typeface="Arial" charset="0"/>
            </a:endParaRPr>
          </a:p>
          <a:p>
            <a:pPr marL="0" indent="0">
              <a:defRPr/>
            </a:pPr>
            <a:endParaRPr kumimoji="0" lang="zh-CN" altLang="en-US" sz="2800" b="1" dirty="0" smtClean="0">
              <a:solidFill>
                <a:srgbClr val="FF0000"/>
              </a:solidFill>
              <a:latin typeface="Arial" charset="0"/>
            </a:endParaRPr>
          </a:p>
          <a:p>
            <a:pPr>
              <a:buFont typeface="Wingdings" pitchFamily="2" charset="2"/>
              <a:buChar char="Ø"/>
              <a:defRPr/>
            </a:pPr>
            <a:r>
              <a:rPr kumimoji="0" lang="zh-CN" altLang="en-US" dirty="0" smtClean="0">
                <a:solidFill>
                  <a:srgbClr val="FF33CC"/>
                </a:solidFill>
                <a:latin typeface="Arial" charset="0"/>
              </a:rPr>
              <a:t>注释符</a:t>
            </a:r>
            <a:r>
              <a:rPr kumimoji="0" lang="zh-CN" altLang="en-US" dirty="0" smtClean="0">
                <a:latin typeface="Arial" charset="0"/>
              </a:rPr>
              <a:t>：“</a:t>
            </a:r>
            <a:r>
              <a:rPr kumimoji="0" lang="en-US" altLang="zh-CN" dirty="0" smtClean="0">
                <a:latin typeface="Arial" charset="0"/>
              </a:rPr>
              <a:t>/*”</a:t>
            </a:r>
            <a:r>
              <a:rPr kumimoji="0" lang="zh-CN" altLang="en-US" dirty="0" smtClean="0">
                <a:latin typeface="Arial" charset="0"/>
              </a:rPr>
              <a:t>和“*</a:t>
            </a:r>
            <a:r>
              <a:rPr kumimoji="0" lang="en-US" altLang="zh-CN" dirty="0" smtClean="0">
                <a:latin typeface="Arial" charset="0"/>
              </a:rPr>
              <a:t>/” </a:t>
            </a:r>
            <a:r>
              <a:rPr kumimoji="0" lang="zh-CN" altLang="en-US" dirty="0" smtClean="0">
                <a:latin typeface="Arial" charset="0"/>
              </a:rPr>
              <a:t>或“</a:t>
            </a:r>
            <a:r>
              <a:rPr kumimoji="0" lang="en-US" altLang="zh-CN" dirty="0" smtClean="0">
                <a:latin typeface="Arial" charset="0"/>
              </a:rPr>
              <a:t>//” </a:t>
            </a:r>
            <a:r>
              <a:rPr kumimoji="0" lang="zh-CN" altLang="en-US" dirty="0" smtClean="0">
                <a:latin typeface="Arial" charset="0"/>
              </a:rPr>
              <a:t>。</a:t>
            </a:r>
          </a:p>
          <a:p>
            <a:pPr>
              <a:buFontTx/>
              <a:buChar char="•"/>
              <a:defRPr/>
            </a:pPr>
            <a:r>
              <a:rPr kumimoji="0" lang="en-US" altLang="zh-CN" sz="2300" dirty="0" smtClean="0">
                <a:latin typeface="宋体" pitchFamily="2" charset="-122"/>
              </a:rPr>
              <a:t>C++</a:t>
            </a:r>
            <a:r>
              <a:rPr kumimoji="0" lang="zh-CN" altLang="en-US" sz="2300" dirty="0" smtClean="0">
                <a:latin typeface="宋体" pitchFamily="2" charset="-122"/>
              </a:rPr>
              <a:t>新增了</a:t>
            </a:r>
            <a:r>
              <a:rPr kumimoji="0" lang="zh-CN" altLang="en-US" sz="2300" dirty="0" smtClean="0">
                <a:solidFill>
                  <a:srgbClr val="FF3300"/>
                </a:solidFill>
                <a:latin typeface="宋体" pitchFamily="2" charset="-122"/>
              </a:rPr>
              <a:t>注释语句</a:t>
            </a:r>
            <a:r>
              <a:rPr kumimoji="0" lang="zh-CN" altLang="en-US" sz="2300" dirty="0" smtClean="0">
                <a:latin typeface="宋体" pitchFamily="2" charset="-122"/>
              </a:rPr>
              <a:t>，它由</a:t>
            </a:r>
            <a:r>
              <a:rPr kumimoji="0" lang="zh-CN" altLang="en-US" sz="2300" dirty="0" smtClean="0">
                <a:latin typeface="Arial"/>
              </a:rPr>
              <a:t>“</a:t>
            </a:r>
            <a:r>
              <a:rPr kumimoji="0" lang="en-US" altLang="zh-CN" sz="2300" dirty="0" smtClean="0">
                <a:latin typeface="宋体" pitchFamily="2" charset="-122"/>
              </a:rPr>
              <a:t>//</a:t>
            </a:r>
            <a:r>
              <a:rPr kumimoji="0" lang="en-US" altLang="zh-CN" sz="2300" dirty="0" smtClean="0">
                <a:latin typeface="Arial"/>
              </a:rPr>
              <a:t>”</a:t>
            </a:r>
            <a:r>
              <a:rPr kumimoji="0" lang="zh-CN" altLang="en-US" sz="2300" dirty="0" smtClean="0">
                <a:latin typeface="宋体" pitchFamily="2" charset="-122"/>
              </a:rPr>
              <a:t>开始，到行尾结束。</a:t>
            </a:r>
            <a:endParaRPr kumimoji="0" lang="en-US" altLang="zh-CN" sz="2300" dirty="0" smtClean="0">
              <a:latin typeface="宋体" pitchFamily="2" charset="-122"/>
            </a:endParaRPr>
          </a:p>
          <a:p>
            <a:pPr marL="342900" lvl="1" indent="-342900">
              <a:buFontTx/>
              <a:buChar char="•"/>
              <a:defRPr/>
            </a:pPr>
            <a:r>
              <a:rPr lang="zh-CN" altLang="en-US" b="1" dirty="0">
                <a:solidFill>
                  <a:srgbClr val="3232C8"/>
                </a:solidFill>
                <a:ea typeface="黑体" pitchFamily="2" charset="-122"/>
              </a:rPr>
              <a:t>注释符对“</a:t>
            </a:r>
            <a:r>
              <a:rPr lang="en-US" altLang="zh-CN" b="1" dirty="0">
                <a:solidFill>
                  <a:srgbClr val="3232C8"/>
                </a:solidFill>
                <a:ea typeface="黑体" pitchFamily="2" charset="-122"/>
              </a:rPr>
              <a:t>/*”</a:t>
            </a:r>
            <a:r>
              <a:rPr lang="zh-CN" altLang="en-US" b="1" dirty="0">
                <a:solidFill>
                  <a:srgbClr val="3232C8"/>
                </a:solidFill>
                <a:ea typeface="黑体" pitchFamily="2" charset="-122"/>
              </a:rPr>
              <a:t>和“*</a:t>
            </a:r>
            <a:r>
              <a:rPr lang="en-US" altLang="zh-CN" b="1" dirty="0">
                <a:solidFill>
                  <a:srgbClr val="3232C8"/>
                </a:solidFill>
                <a:ea typeface="黑体" pitchFamily="2" charset="-122"/>
              </a:rPr>
              <a:t>/”</a:t>
            </a:r>
            <a:r>
              <a:rPr lang="zh-CN" altLang="en-US" b="1" dirty="0">
                <a:solidFill>
                  <a:srgbClr val="3232C8"/>
                </a:solidFill>
                <a:ea typeface="黑体" pitchFamily="2" charset="-122"/>
              </a:rPr>
              <a:t>不可以嵌套。</a:t>
            </a:r>
          </a:p>
          <a:p>
            <a:pPr marL="342900" lvl="1" indent="-342900">
              <a:buFontTx/>
              <a:buChar char="•"/>
              <a:defRPr/>
            </a:pPr>
            <a:r>
              <a:rPr lang="en-US" altLang="zh-CN" b="1" dirty="0">
                <a:solidFill>
                  <a:srgbClr val="3232C8"/>
                </a:solidFill>
                <a:ea typeface="黑体" pitchFamily="2" charset="-122"/>
              </a:rPr>
              <a:t>//</a:t>
            </a:r>
            <a:r>
              <a:rPr lang="zh-CN" altLang="en-US" b="1" dirty="0">
                <a:solidFill>
                  <a:srgbClr val="3232C8"/>
                </a:solidFill>
                <a:ea typeface="黑体" pitchFamily="2" charset="-122"/>
              </a:rPr>
              <a:t>和</a:t>
            </a:r>
            <a:r>
              <a:rPr lang="en-US" altLang="zh-CN" b="1" dirty="0">
                <a:solidFill>
                  <a:srgbClr val="3232C8"/>
                </a:solidFill>
                <a:ea typeface="黑体" pitchFamily="2" charset="-122"/>
              </a:rPr>
              <a:t>/*</a:t>
            </a:r>
            <a:r>
              <a:rPr lang="zh-CN" altLang="en-US" b="1" dirty="0">
                <a:solidFill>
                  <a:srgbClr val="3232C8"/>
                </a:solidFill>
                <a:ea typeface="黑体" pitchFamily="2" charset="-122"/>
              </a:rPr>
              <a:t>与*</a:t>
            </a:r>
            <a:r>
              <a:rPr lang="en-US" altLang="zh-CN" b="1" dirty="0">
                <a:solidFill>
                  <a:srgbClr val="3232C8"/>
                </a:solidFill>
                <a:ea typeface="黑体" pitchFamily="2" charset="-122"/>
              </a:rPr>
              <a:t>/</a:t>
            </a:r>
            <a:r>
              <a:rPr lang="zh-CN" altLang="en-US" b="1" dirty="0">
                <a:solidFill>
                  <a:srgbClr val="3232C8"/>
                </a:solidFill>
                <a:ea typeface="黑体" pitchFamily="2" charset="-122"/>
              </a:rPr>
              <a:t>可以嵌套使用。</a:t>
            </a:r>
          </a:p>
          <a:p>
            <a:pPr>
              <a:defRPr/>
            </a:pPr>
            <a:r>
              <a:rPr kumimoji="0" lang="zh-CN" altLang="en-US" dirty="0" smtClean="0">
                <a:latin typeface="Arial" charset="0"/>
              </a:rPr>
              <a:t>例如：</a:t>
            </a:r>
          </a:p>
          <a:p>
            <a:pPr>
              <a:defRPr/>
            </a:pPr>
            <a:r>
              <a:rPr kumimoji="0" lang="en-US" altLang="zh-CN" dirty="0" smtClean="0">
                <a:latin typeface="Arial" charset="0"/>
              </a:rPr>
              <a:t>X=</a:t>
            </a:r>
            <a:r>
              <a:rPr kumimoji="0" lang="en-US" altLang="zh-CN" dirty="0" err="1" smtClean="0">
                <a:latin typeface="Arial" charset="0"/>
              </a:rPr>
              <a:t>y+z</a:t>
            </a:r>
            <a:r>
              <a:rPr kumimoji="0" lang="en-US" altLang="zh-CN" dirty="0" smtClean="0">
                <a:latin typeface="Arial" charset="0"/>
              </a:rPr>
              <a:t>;         /*This is a comment */</a:t>
            </a:r>
          </a:p>
          <a:p>
            <a:pPr>
              <a:defRPr/>
            </a:pPr>
            <a:r>
              <a:rPr kumimoji="0" lang="en-US" altLang="zh-CN" dirty="0" smtClean="0">
                <a:latin typeface="Arial" charset="0"/>
              </a:rPr>
              <a:t>X=</a:t>
            </a:r>
            <a:r>
              <a:rPr kumimoji="0" lang="en-US" altLang="zh-CN" dirty="0" err="1" smtClean="0">
                <a:latin typeface="Arial" charset="0"/>
              </a:rPr>
              <a:t>y+z</a:t>
            </a:r>
            <a:r>
              <a:rPr kumimoji="0" lang="en-US" altLang="zh-CN" dirty="0" smtClean="0">
                <a:latin typeface="Arial" charset="0"/>
              </a:rPr>
              <a:t>;         //This is a comment</a:t>
            </a:r>
          </a:p>
          <a:p>
            <a:pPr>
              <a:buClr>
                <a:srgbClr val="FF33CC"/>
              </a:buClr>
              <a:buFont typeface="Wingdings" pitchFamily="2" charset="2"/>
              <a:buChar char="Ø"/>
              <a:defRPr/>
            </a:pPr>
            <a:r>
              <a:rPr kumimoji="0" lang="zh-CN" altLang="en-US" dirty="0" smtClean="0">
                <a:solidFill>
                  <a:srgbClr val="FF33CC"/>
                </a:solidFill>
                <a:latin typeface="Arial" charset="0"/>
              </a:rPr>
              <a:t>续行符</a:t>
            </a:r>
            <a:r>
              <a:rPr kumimoji="0" lang="zh-CN" altLang="en-US" dirty="0" smtClean="0">
                <a:latin typeface="Arial" charset="0"/>
              </a:rPr>
              <a:t>：“</a:t>
            </a:r>
            <a:r>
              <a:rPr kumimoji="0" lang="en-US" altLang="zh-CN" dirty="0" smtClean="0">
                <a:solidFill>
                  <a:srgbClr val="FF3300"/>
                </a:solidFill>
                <a:latin typeface="Arial" charset="0"/>
              </a:rPr>
              <a:t>\</a:t>
            </a:r>
            <a:r>
              <a:rPr kumimoji="0" lang="en-US" altLang="zh-CN" dirty="0" smtClean="0">
                <a:latin typeface="Arial" charset="0"/>
              </a:rPr>
              <a:t>”</a:t>
            </a:r>
            <a:r>
              <a:rPr kumimoji="0" lang="zh-CN" altLang="en-US" dirty="0" smtClean="0">
                <a:latin typeface="Arial" charset="0"/>
              </a:rPr>
              <a:t>（反斜杠）。作用是当一个语句太长时可以用该符号把它分段写在几行中。</a:t>
            </a:r>
          </a:p>
          <a:p>
            <a:pPr>
              <a:defRPr/>
            </a:pPr>
            <a:r>
              <a:rPr kumimoji="0" lang="zh-CN" altLang="en-US" dirty="0" smtClean="0">
                <a:latin typeface="Arial" charset="0"/>
              </a:rPr>
              <a:t>例：</a:t>
            </a:r>
          </a:p>
          <a:p>
            <a:pPr>
              <a:defRPr/>
            </a:pPr>
            <a:r>
              <a:rPr kumimoji="0" lang="zh-CN" altLang="en-US" dirty="0" smtClean="0">
                <a:latin typeface="Arial" charset="0"/>
              </a:rPr>
              <a:t>    </a:t>
            </a:r>
            <a:r>
              <a:rPr kumimoji="0" lang="en-US" altLang="zh-CN" dirty="0" err="1" smtClean="0">
                <a:latin typeface="Arial" charset="0"/>
              </a:rPr>
              <a:t>cout</a:t>
            </a:r>
            <a:r>
              <a:rPr kumimoji="0" lang="en-US" altLang="zh-CN" dirty="0" smtClean="0">
                <a:latin typeface="Arial" charset="0"/>
              </a:rPr>
              <a:t>&lt;&lt;‘\n’&lt;&lt;“x=”&lt;&lt;x&lt;&lt;“y=”&lt;&lt;y&lt;&lt;“z=”&lt;&lt;z</a:t>
            </a:r>
            <a:r>
              <a:rPr kumimoji="0" lang="en-US" altLang="zh-CN" dirty="0" smtClean="0">
                <a:solidFill>
                  <a:schemeClr val="accent2"/>
                </a:solidFill>
                <a:latin typeface="Arial" charset="0"/>
              </a:rPr>
              <a:t>\</a:t>
            </a:r>
          </a:p>
          <a:p>
            <a:pPr>
              <a:defRPr/>
            </a:pPr>
            <a:r>
              <a:rPr kumimoji="0" lang="en-US" altLang="zh-CN" dirty="0" smtClean="0">
                <a:latin typeface="Arial" charset="0"/>
              </a:rPr>
              <a:t>    &lt;&lt;“u=”&lt;&lt;u&lt;&lt;“v</a:t>
            </a:r>
            <a:r>
              <a:rPr kumimoji="0" lang="en-US" altLang="zh-CN" dirty="0" smtClean="0">
                <a:solidFill>
                  <a:schemeClr val="accent2"/>
                </a:solidFill>
                <a:latin typeface="Arial" charset="0"/>
              </a:rPr>
              <a:t>\</a:t>
            </a:r>
          </a:p>
          <a:p>
            <a:pPr>
              <a:defRPr/>
            </a:pPr>
            <a:r>
              <a:rPr kumimoji="0" lang="en-US" altLang="zh-CN" dirty="0" smtClean="0">
                <a:latin typeface="Arial" charset="0"/>
              </a:rPr>
              <a:t>    =”&lt;&lt;v&lt;&lt;“w=”&lt;&lt;w&lt;&lt;</a:t>
            </a:r>
            <a:r>
              <a:rPr kumimoji="0" lang="en-US" altLang="zh-CN" dirty="0" err="1" smtClean="0">
                <a:latin typeface="Arial" charset="0"/>
              </a:rPr>
              <a:t>endl</a:t>
            </a:r>
            <a:r>
              <a:rPr kumimoji="0" lang="en-US" altLang="zh-CN" dirty="0" smtClean="0">
                <a:latin typeface="Arial" charset="0"/>
              </a:rPr>
              <a:t>;</a:t>
            </a:r>
          </a:p>
        </p:txBody>
      </p:sp>
      <p:sp>
        <p:nvSpPr>
          <p:cNvPr id="51203" name="Rectangle 3"/>
          <p:cNvSpPr>
            <a:spLocks noChangeArrowheads="1"/>
          </p:cNvSpPr>
          <p:nvPr/>
        </p:nvSpPr>
        <p:spPr bwMode="auto">
          <a:xfrm>
            <a:off x="684213" y="142875"/>
            <a:ext cx="79914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a:solidFill>
                  <a:srgbClr val="FF0000"/>
                </a:solidFill>
                <a:latin typeface="宋体" panose="02010600030101010101" pitchFamily="2" charset="-122"/>
              </a:rPr>
              <a:t>1.6 C++</a:t>
            </a:r>
            <a:r>
              <a:rPr lang="zh-CN" altLang="en-US" sz="3200" b="1">
                <a:solidFill>
                  <a:srgbClr val="FF0000"/>
                </a:solidFill>
                <a:latin typeface="宋体" panose="02010600030101010101" pitchFamily="2" charset="-122"/>
              </a:rPr>
              <a:t>在非面向对象方面的一些特性</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34975" y="908050"/>
            <a:ext cx="8270875" cy="44323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a:defRPr/>
            </a:pPr>
            <a:r>
              <a:rPr lang="zh-CN" altLang="en-US" kern="0" smtClean="0"/>
              <a:t>思考题：下列程序是否正确？</a:t>
            </a:r>
            <a:endParaRPr lang="zh-CN" altLang="en-US" kern="0"/>
          </a:p>
        </p:txBody>
      </p:sp>
      <p:sp>
        <p:nvSpPr>
          <p:cNvPr id="5" name="Rectangle 4"/>
          <p:cNvSpPr>
            <a:spLocks noChangeArrowheads="1"/>
          </p:cNvSpPr>
          <p:nvPr/>
        </p:nvSpPr>
        <p:spPr bwMode="auto">
          <a:xfrm>
            <a:off x="684213" y="2349500"/>
            <a:ext cx="7772400" cy="3671888"/>
          </a:xfrm>
          <a:prstGeom prst="rect">
            <a:avLst/>
          </a:prstGeom>
          <a:noFill/>
          <a:ln w="3810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1" algn="just" eaLnBrk="1" hangingPunct="1">
              <a:buClr>
                <a:schemeClr val="hlink"/>
              </a:buClr>
              <a:buSzPct val="55000"/>
              <a:buFont typeface="Wingdings" panose="05000000000000000000" pitchFamily="2" charset="2"/>
              <a:buNone/>
            </a:pPr>
            <a:r>
              <a:rPr lang="en-US" altLang="zh-CN" sz="2800" dirty="0">
                <a:solidFill>
                  <a:srgbClr val="3232C8"/>
                </a:solidFill>
                <a:latin typeface="宋体" panose="02010600030101010101" pitchFamily="2" charset="-122"/>
              </a:rPr>
              <a:t>#include</a:t>
            </a:r>
            <a:r>
              <a:rPr lang="en-US" altLang="zh-CN" sz="2800" dirty="0">
                <a:latin typeface="宋体" panose="02010600030101010101" pitchFamily="2" charset="-122"/>
              </a:rPr>
              <a:t> &lt;</a:t>
            </a:r>
            <a:r>
              <a:rPr lang="en-US" altLang="zh-CN" sz="2800" dirty="0" err="1">
                <a:latin typeface="宋体" panose="02010600030101010101" pitchFamily="2" charset="-122"/>
              </a:rPr>
              <a:t>iostream.h</a:t>
            </a:r>
            <a:r>
              <a:rPr lang="en-US" altLang="zh-CN" sz="2800" dirty="0">
                <a:latin typeface="宋体" panose="02010600030101010101" pitchFamily="2" charset="-122"/>
              </a:rPr>
              <a:t>&gt;</a:t>
            </a:r>
          </a:p>
          <a:p>
            <a:pPr lvl="1" algn="just" eaLnBrk="1" hangingPunct="1">
              <a:buClr>
                <a:schemeClr val="hlink"/>
              </a:buClr>
              <a:buSzPct val="55000"/>
              <a:buFont typeface="Wingdings" panose="05000000000000000000" pitchFamily="2" charset="2"/>
              <a:buNone/>
            </a:pPr>
            <a:r>
              <a:rPr lang="en-US" altLang="zh-CN" sz="2800" dirty="0" err="1">
                <a:solidFill>
                  <a:srgbClr val="3232C8"/>
                </a:solidFill>
                <a:latin typeface="宋体" panose="02010600030101010101" pitchFamily="2" charset="-122"/>
              </a:rPr>
              <a:t>int</a:t>
            </a:r>
            <a:r>
              <a:rPr lang="en-US" altLang="zh-CN" sz="2800" dirty="0">
                <a:latin typeface="宋体" panose="02010600030101010101" pitchFamily="2" charset="-122"/>
              </a:rPr>
              <a:t> main() {</a:t>
            </a:r>
          </a:p>
          <a:p>
            <a:pPr lvl="1" algn="just" eaLnBrk="1" hangingPunct="1">
              <a:buClr>
                <a:schemeClr val="hlink"/>
              </a:buClr>
              <a:buSzPct val="55000"/>
              <a:buFont typeface="Wingdings" panose="05000000000000000000" pitchFamily="2" charset="2"/>
              <a:buNone/>
            </a:pPr>
            <a:r>
              <a:rPr lang="en-US" altLang="zh-CN" sz="2800" dirty="0">
                <a:latin typeface="宋体" panose="02010600030101010101" pitchFamily="2" charset="-122"/>
              </a:rPr>
              <a:t>	</a:t>
            </a:r>
            <a:r>
              <a:rPr lang="en-US" altLang="zh-CN" sz="2800" dirty="0">
                <a:solidFill>
                  <a:srgbClr val="008000"/>
                </a:solidFill>
                <a:latin typeface="宋体" panose="02010600030101010101" pitchFamily="2" charset="-122"/>
              </a:rPr>
              <a:t>/*</a:t>
            </a:r>
            <a:r>
              <a:rPr lang="zh-CN" altLang="en-US" sz="2800" dirty="0">
                <a:solidFill>
                  <a:srgbClr val="008000"/>
                </a:solidFill>
                <a:latin typeface="宋体" panose="02010600030101010101" pitchFamily="2" charset="-122"/>
              </a:rPr>
              <a:t>下面程序将在终端上输出</a:t>
            </a:r>
            <a:r>
              <a:rPr lang="en-US" altLang="zh-CN" sz="2800" dirty="0">
                <a:solidFill>
                  <a:srgbClr val="008000"/>
                </a:solidFill>
                <a:latin typeface="宋体" panose="02010600030101010101" pitchFamily="2" charset="-122"/>
              </a:rPr>
              <a:t>/*</a:t>
            </a:r>
            <a:r>
              <a:rPr lang="zh-CN" altLang="en-US" sz="2800" dirty="0">
                <a:solidFill>
                  <a:srgbClr val="008000"/>
                </a:solidFill>
                <a:latin typeface="宋体" panose="02010600030101010101" pitchFamily="2" charset="-122"/>
              </a:rPr>
              <a:t>你好*</a:t>
            </a:r>
            <a:r>
              <a:rPr lang="en-US" altLang="zh-CN" sz="2800" dirty="0">
                <a:solidFill>
                  <a:srgbClr val="008000"/>
                </a:solidFill>
                <a:latin typeface="宋体" panose="02010600030101010101" pitchFamily="2" charset="-122"/>
              </a:rPr>
              <a:t>/</a:t>
            </a:r>
            <a:r>
              <a:rPr lang="zh-CN" altLang="en-US" sz="2800" dirty="0">
                <a:solidFill>
                  <a:srgbClr val="008000"/>
                </a:solidFill>
                <a:latin typeface="宋体" panose="02010600030101010101" pitchFamily="2" charset="-122"/>
              </a:rPr>
              <a:t>的字样*</a:t>
            </a:r>
            <a:r>
              <a:rPr lang="en-US" altLang="zh-CN" sz="2800" dirty="0">
                <a:solidFill>
                  <a:srgbClr val="008000"/>
                </a:solidFill>
                <a:latin typeface="宋体" panose="02010600030101010101" pitchFamily="2" charset="-122"/>
              </a:rPr>
              <a:t>/</a:t>
            </a:r>
          </a:p>
          <a:p>
            <a:pPr lvl="1" algn="just" eaLnBrk="1" hangingPunct="1">
              <a:buClr>
                <a:schemeClr val="hlink"/>
              </a:buClr>
              <a:buSzPct val="55000"/>
              <a:buFont typeface="Wingdings" panose="05000000000000000000" pitchFamily="2" charset="2"/>
              <a:buNone/>
            </a:pPr>
            <a:r>
              <a:rPr lang="en-US" altLang="zh-CN" sz="2800" dirty="0">
                <a:latin typeface="宋体" panose="02010600030101010101" pitchFamily="2" charset="-122"/>
              </a:rPr>
              <a:t>	</a:t>
            </a:r>
            <a:r>
              <a:rPr lang="en-US" altLang="zh-CN" sz="2800" dirty="0" err="1">
                <a:latin typeface="宋体" panose="02010600030101010101" pitchFamily="2" charset="-122"/>
              </a:rPr>
              <a:t>cout</a:t>
            </a:r>
            <a:r>
              <a:rPr lang="en-US" altLang="zh-CN" sz="2800" dirty="0">
                <a:latin typeface="宋体" panose="02010600030101010101" pitchFamily="2" charset="-122"/>
              </a:rPr>
              <a:t> &lt;&lt; </a:t>
            </a:r>
            <a:r>
              <a:rPr lang="en-US" altLang="zh-CN" sz="2800" dirty="0">
                <a:latin typeface="Arial" panose="020B0604020202020204" pitchFamily="34" charset="0"/>
              </a:rPr>
              <a:t>“</a:t>
            </a:r>
            <a:r>
              <a:rPr lang="zh-CN" altLang="en-US" sz="2800" dirty="0">
                <a:latin typeface="宋体" panose="02010600030101010101" pitchFamily="2" charset="-122"/>
              </a:rPr>
              <a:t>你好</a:t>
            </a:r>
            <a:r>
              <a:rPr lang="en-US" altLang="zh-CN" sz="2800" dirty="0">
                <a:latin typeface="宋体" panose="02010600030101010101" pitchFamily="2" charset="-122"/>
              </a:rPr>
              <a:t>!</a:t>
            </a:r>
            <a:r>
              <a:rPr lang="en-US" altLang="zh-CN" sz="2800" dirty="0">
                <a:latin typeface="Arial" panose="020B0604020202020204" pitchFamily="34" charset="0"/>
              </a:rPr>
              <a:t>”</a:t>
            </a:r>
            <a:r>
              <a:rPr lang="en-US" altLang="zh-CN" sz="2800" dirty="0">
                <a:latin typeface="宋体" panose="02010600030101010101" pitchFamily="2" charset="-122"/>
              </a:rPr>
              <a:t>;		</a:t>
            </a:r>
            <a:r>
              <a:rPr lang="en-US" altLang="zh-CN" sz="2800" dirty="0">
                <a:solidFill>
                  <a:srgbClr val="008000"/>
                </a:solidFill>
                <a:latin typeface="宋体" panose="02010600030101010101" pitchFamily="2" charset="-122"/>
              </a:rPr>
              <a:t>/*//</a:t>
            </a:r>
            <a:r>
              <a:rPr lang="zh-CN" altLang="en-US" sz="2800" dirty="0">
                <a:solidFill>
                  <a:srgbClr val="008000"/>
                </a:solidFill>
                <a:latin typeface="宋体" panose="02010600030101010101" pitchFamily="2" charset="-122"/>
              </a:rPr>
              <a:t>输出字符*</a:t>
            </a:r>
            <a:r>
              <a:rPr lang="en-US" altLang="zh-CN" sz="2800" dirty="0">
                <a:solidFill>
                  <a:srgbClr val="008000"/>
                </a:solidFill>
                <a:latin typeface="宋体" panose="02010600030101010101" pitchFamily="2" charset="-122"/>
              </a:rPr>
              <a:t>/</a:t>
            </a:r>
          </a:p>
          <a:p>
            <a:pPr lvl="1" algn="just" eaLnBrk="1" hangingPunct="1">
              <a:buClr>
                <a:schemeClr val="hlink"/>
              </a:buClr>
              <a:buSzPct val="55000"/>
              <a:buFont typeface="Wingdings" panose="05000000000000000000" pitchFamily="2" charset="2"/>
              <a:buNone/>
            </a:pPr>
            <a:r>
              <a:rPr lang="en-US" altLang="zh-CN" sz="2800" dirty="0">
                <a:latin typeface="宋体" panose="02010600030101010101" pitchFamily="2" charset="-122"/>
              </a:rPr>
              <a:t>	</a:t>
            </a:r>
            <a:r>
              <a:rPr lang="en-US" altLang="zh-CN" sz="2800" dirty="0">
                <a:solidFill>
                  <a:srgbClr val="3232C8"/>
                </a:solidFill>
                <a:latin typeface="宋体" panose="02010600030101010101" pitchFamily="2" charset="-122"/>
              </a:rPr>
              <a:t>return</a:t>
            </a:r>
            <a:r>
              <a:rPr lang="en-US" altLang="zh-CN" sz="2800" dirty="0">
                <a:latin typeface="宋体" panose="02010600030101010101" pitchFamily="2" charset="-122"/>
              </a:rPr>
              <a:t> 0 ;			</a:t>
            </a:r>
            <a:r>
              <a:rPr lang="en-US" altLang="zh-CN" sz="2800" dirty="0">
                <a:solidFill>
                  <a:srgbClr val="008000"/>
                </a:solidFill>
                <a:latin typeface="宋体" panose="02010600030101010101" pitchFamily="2" charset="-122"/>
              </a:rPr>
              <a:t>//*/</a:t>
            </a:r>
            <a:r>
              <a:rPr lang="zh-CN" altLang="en-US" sz="2800" dirty="0">
                <a:solidFill>
                  <a:srgbClr val="008000"/>
                </a:solidFill>
                <a:latin typeface="宋体" panose="02010600030101010101" pitchFamily="2" charset="-122"/>
              </a:rPr>
              <a:t>正常返回</a:t>
            </a:r>
          </a:p>
          <a:p>
            <a:pPr lvl="1" algn="just" eaLnBrk="1" hangingPunct="1">
              <a:buClr>
                <a:schemeClr val="hlink"/>
              </a:buClr>
              <a:buSzPct val="55000"/>
              <a:buFont typeface="Wingdings" panose="05000000000000000000" pitchFamily="2" charset="2"/>
              <a:buNone/>
            </a:pPr>
            <a:r>
              <a:rPr lang="en-US" altLang="zh-CN" sz="2800" dirty="0">
                <a:latin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iterate type="lt">
                                    <p:tmPct val="0"/>
                                  </p:iterate>
                                  <p:childTnLst>
                                    <p:animClr clrSpc="rgb" dir="cw">
                                      <p:cBhvr override="childStyle">
                                        <p:cTn id="6" dur="2000" fill="hold"/>
                                        <p:tgtEl>
                                          <p:spTgt spid="5">
                                            <p:txEl>
                                              <p:pRg st="2" end="2"/>
                                            </p:txEl>
                                          </p:spTgt>
                                        </p:tgtEl>
                                        <p:attrNameLst>
                                          <p:attrName>style.color</p:attrName>
                                        </p:attrNameLst>
                                      </p:cBhvr>
                                      <p:to>
                                        <a:srgbClr val="CC0000"/>
                                      </p:to>
                                    </p:animClr>
                                  </p:childTnLst>
                                </p:cTn>
                              </p:par>
                            </p:childTnLst>
                          </p:cTn>
                        </p:par>
                        <p:par>
                          <p:cTn id="7" fill="hold" nodeType="afterGroup">
                            <p:stCondLst>
                              <p:cond delay="2000"/>
                            </p:stCondLst>
                            <p:childTnLst>
                              <p:par>
                                <p:cTn id="8" presetID="18" presetClass="emph" presetSubtype="0" fill="hold" nodeType="afterEffect">
                                  <p:stCondLst>
                                    <p:cond delay="0"/>
                                  </p:stCondLst>
                                  <p:iterate type="lt">
                                    <p:tmPct val="4000"/>
                                  </p:iterate>
                                  <p:childTnLst>
                                    <p:set>
                                      <p:cBhvr override="childStyle">
                                        <p:cTn id="9" dur="500" fill="hold"/>
                                        <p:tgtEl>
                                          <p:spTgt spid="5">
                                            <p:txEl>
                                              <p:pRg st="2" end="2"/>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4213" y="1125538"/>
            <a:ext cx="7416800" cy="541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en-US" altLang="zh-CN" dirty="0">
                <a:latin typeface="Arial" panose="020B0604020202020204" pitchFamily="34" charset="0"/>
              </a:rPr>
              <a:t>C</a:t>
            </a:r>
            <a:r>
              <a:rPr kumimoji="1" lang="zh-CN" altLang="en-US" dirty="0">
                <a:latin typeface="Arial" panose="020B0604020202020204" pitchFamily="34" charset="0"/>
              </a:rPr>
              <a:t>中</a:t>
            </a:r>
            <a:r>
              <a:rPr kumimoji="1" lang="en-US" altLang="zh-CN" dirty="0">
                <a:latin typeface="Arial" panose="020B0604020202020204" pitchFamily="34" charset="0"/>
              </a:rPr>
              <a:t>I/O</a:t>
            </a:r>
            <a:r>
              <a:rPr kumimoji="1" lang="zh-CN" altLang="en-US" dirty="0">
                <a:latin typeface="Arial" panose="020B0604020202020204" pitchFamily="34" charset="0"/>
              </a:rPr>
              <a:t>操作出现的问题：</a:t>
            </a:r>
          </a:p>
          <a:p>
            <a:pPr eaLnBrk="1" hangingPunct="1">
              <a:lnSpc>
                <a:spcPct val="130000"/>
              </a:lnSpc>
            </a:pPr>
            <a:r>
              <a:rPr kumimoji="1" lang="zh-CN" altLang="en-US" dirty="0">
                <a:latin typeface="Arial" panose="020B0604020202020204" pitchFamily="34" charset="0"/>
              </a:rPr>
              <a:t>     </a:t>
            </a:r>
            <a:r>
              <a:rPr kumimoji="1" lang="en-US" altLang="zh-CN" dirty="0" err="1">
                <a:latin typeface="Arial" panose="020B0604020202020204" pitchFamily="34" charset="0"/>
              </a:rPr>
              <a:t>int</a:t>
            </a:r>
            <a:r>
              <a:rPr kumimoji="1" lang="en-US" altLang="zh-CN" dirty="0">
                <a:latin typeface="Arial" panose="020B0604020202020204" pitchFamily="34" charset="0"/>
              </a:rPr>
              <a:t>  </a:t>
            </a:r>
            <a:r>
              <a:rPr kumimoji="1" lang="en-US" altLang="zh-CN" dirty="0" err="1">
                <a:latin typeface="Arial" panose="020B0604020202020204" pitchFamily="34" charset="0"/>
              </a:rPr>
              <a:t>i</a:t>
            </a:r>
            <a:r>
              <a:rPr kumimoji="1" lang="en-US" altLang="zh-CN" dirty="0">
                <a:latin typeface="Arial" panose="020B0604020202020204" pitchFamily="34" charset="0"/>
              </a:rPr>
              <a:t>;</a:t>
            </a:r>
          </a:p>
          <a:p>
            <a:pPr eaLnBrk="1" hangingPunct="1">
              <a:lnSpc>
                <a:spcPct val="130000"/>
              </a:lnSpc>
            </a:pPr>
            <a:r>
              <a:rPr kumimoji="1" lang="en-US" altLang="zh-CN" dirty="0">
                <a:latin typeface="Arial" panose="020B0604020202020204" pitchFamily="34" charset="0"/>
              </a:rPr>
              <a:t>     float f;</a:t>
            </a:r>
          </a:p>
          <a:p>
            <a:pPr eaLnBrk="1" hangingPunct="1">
              <a:lnSpc>
                <a:spcPct val="130000"/>
              </a:lnSpc>
            </a:pPr>
            <a:r>
              <a:rPr kumimoji="1" lang="en-US" altLang="zh-CN" dirty="0">
                <a:latin typeface="Arial" panose="020B0604020202020204" pitchFamily="34" charset="0"/>
              </a:rPr>
              <a:t>     </a:t>
            </a:r>
            <a:r>
              <a:rPr kumimoji="1" lang="en-US" altLang="zh-CN" dirty="0" err="1">
                <a:latin typeface="Arial" panose="020B0604020202020204" pitchFamily="34" charset="0"/>
              </a:rPr>
              <a:t>scanf</a:t>
            </a:r>
            <a:r>
              <a:rPr kumimoji="1" lang="en-US" altLang="zh-CN" dirty="0">
                <a:latin typeface="Arial" panose="020B0604020202020204" pitchFamily="34" charset="0"/>
              </a:rPr>
              <a:t>(“%f”,</a:t>
            </a:r>
            <a:r>
              <a:rPr kumimoji="1" lang="en-US" altLang="zh-CN" dirty="0" err="1">
                <a:latin typeface="Arial" panose="020B0604020202020204" pitchFamily="34" charset="0"/>
              </a:rPr>
              <a:t>i</a:t>
            </a:r>
            <a:r>
              <a:rPr kumimoji="1" lang="en-US" altLang="zh-CN" dirty="0">
                <a:latin typeface="Arial" panose="020B0604020202020204" pitchFamily="34" charset="0"/>
              </a:rPr>
              <a:t>);</a:t>
            </a:r>
          </a:p>
          <a:p>
            <a:pPr eaLnBrk="1" hangingPunct="1">
              <a:lnSpc>
                <a:spcPct val="130000"/>
              </a:lnSpc>
            </a:pPr>
            <a:r>
              <a:rPr kumimoji="1" lang="en-US" altLang="zh-CN" dirty="0">
                <a:latin typeface="Arial" panose="020B0604020202020204" pitchFamily="34" charset="0"/>
              </a:rPr>
              <a:t>    </a:t>
            </a:r>
            <a:r>
              <a:rPr kumimoji="1" lang="en-US" altLang="zh-CN" dirty="0" smtClean="0">
                <a:latin typeface="Arial" panose="020B0604020202020204" pitchFamily="34" charset="0"/>
              </a:rPr>
              <a:t> </a:t>
            </a:r>
            <a:r>
              <a:rPr kumimoji="1" lang="en-US" altLang="zh-CN" dirty="0" err="1" smtClean="0">
                <a:latin typeface="Arial" panose="020B0604020202020204" pitchFamily="34" charset="0"/>
              </a:rPr>
              <a:t>printf</a:t>
            </a:r>
            <a:r>
              <a:rPr kumimoji="1" lang="en-US" altLang="zh-CN" dirty="0" smtClean="0">
                <a:latin typeface="Arial" panose="020B0604020202020204" pitchFamily="34" charset="0"/>
              </a:rPr>
              <a:t>(“%</a:t>
            </a:r>
            <a:r>
              <a:rPr kumimoji="1" lang="en-US" altLang="zh-CN" dirty="0" err="1">
                <a:latin typeface="Arial" panose="020B0604020202020204" pitchFamily="34" charset="0"/>
              </a:rPr>
              <a:t>d</a:t>
            </a:r>
            <a:r>
              <a:rPr kumimoji="1" lang="en-US" altLang="zh-CN" dirty="0" err="1" smtClean="0">
                <a:latin typeface="Arial" panose="020B0604020202020204" pitchFamily="34" charset="0"/>
              </a:rPr>
              <a:t>”</a:t>
            </a:r>
            <a:r>
              <a:rPr kumimoji="1" lang="en-US" altLang="zh-CN" dirty="0" err="1">
                <a:latin typeface="Arial" panose="020B0604020202020204" pitchFamily="34" charset="0"/>
              </a:rPr>
              <a:t>,f</a:t>
            </a:r>
            <a:r>
              <a:rPr kumimoji="1" lang="en-US" altLang="zh-CN" dirty="0" smtClean="0">
                <a:latin typeface="Arial" panose="020B0604020202020204" pitchFamily="34" charset="0"/>
              </a:rPr>
              <a:t>);</a:t>
            </a:r>
            <a:endParaRPr kumimoji="1" lang="en-US" altLang="zh-CN" dirty="0">
              <a:latin typeface="Arial" panose="020B0604020202020204" pitchFamily="34" charset="0"/>
            </a:endParaRPr>
          </a:p>
          <a:p>
            <a:pPr eaLnBrk="1" hangingPunct="1">
              <a:lnSpc>
                <a:spcPct val="130000"/>
              </a:lnSpc>
            </a:pPr>
            <a:r>
              <a:rPr kumimoji="1" lang="en-US" altLang="zh-CN" dirty="0">
                <a:latin typeface="Arial" panose="020B0604020202020204" pitchFamily="34" charset="0"/>
              </a:rPr>
              <a:t>    </a:t>
            </a:r>
          </a:p>
          <a:p>
            <a:pPr eaLnBrk="1" hangingPunct="1">
              <a:lnSpc>
                <a:spcPct val="130000"/>
              </a:lnSpc>
            </a:pPr>
            <a:r>
              <a:rPr kumimoji="1" lang="en-US" altLang="zh-CN" dirty="0">
                <a:latin typeface="Arial" panose="020B0604020202020204" pitchFamily="34" charset="0"/>
              </a:rPr>
              <a:t>C++</a:t>
            </a:r>
            <a:r>
              <a:rPr kumimoji="1" lang="zh-CN" altLang="en-US" dirty="0">
                <a:latin typeface="Arial" panose="020B0604020202020204" pitchFamily="34" charset="0"/>
              </a:rPr>
              <a:t>中使用更安全更方便的方法：</a:t>
            </a:r>
          </a:p>
          <a:p>
            <a:pPr eaLnBrk="1" hangingPunct="1"/>
            <a:r>
              <a:rPr kumimoji="1" lang="zh-CN" altLang="en-US" dirty="0">
                <a:latin typeface="Arial" panose="020B0604020202020204" pitchFamily="34" charset="0"/>
              </a:rPr>
              <a:t>    </a:t>
            </a:r>
            <a:r>
              <a:rPr kumimoji="1" lang="en-US" altLang="zh-CN" dirty="0" err="1">
                <a:latin typeface="Arial" panose="020B0604020202020204" pitchFamily="34" charset="0"/>
              </a:rPr>
              <a:t>int</a:t>
            </a:r>
            <a:r>
              <a:rPr kumimoji="1" lang="en-US" altLang="zh-CN" dirty="0">
                <a:latin typeface="Arial" panose="020B0604020202020204" pitchFamily="34" charset="0"/>
              </a:rPr>
              <a:t>  </a:t>
            </a:r>
            <a:r>
              <a:rPr kumimoji="1" lang="en-US" altLang="zh-CN" dirty="0" err="1">
                <a:latin typeface="Arial" panose="020B0604020202020204" pitchFamily="34" charset="0"/>
              </a:rPr>
              <a:t>i</a:t>
            </a:r>
            <a:r>
              <a:rPr kumimoji="1" lang="en-US" altLang="zh-CN" dirty="0">
                <a:latin typeface="Arial" panose="020B0604020202020204" pitchFamily="34" charset="0"/>
              </a:rPr>
              <a:t>;</a:t>
            </a:r>
          </a:p>
          <a:p>
            <a:pPr eaLnBrk="1" hangingPunct="1"/>
            <a:r>
              <a:rPr kumimoji="1" lang="en-US" altLang="zh-CN" dirty="0">
                <a:latin typeface="Arial" panose="020B0604020202020204" pitchFamily="34" charset="0"/>
              </a:rPr>
              <a:t>     float f;</a:t>
            </a:r>
          </a:p>
          <a:p>
            <a:pPr eaLnBrk="1" hangingPunct="1"/>
            <a:r>
              <a:rPr kumimoji="1" lang="en-US" altLang="zh-CN" dirty="0">
                <a:latin typeface="Arial" panose="020B0604020202020204" pitchFamily="34" charset="0"/>
              </a:rPr>
              <a:t>     </a:t>
            </a:r>
            <a:r>
              <a:rPr kumimoji="1" lang="en-US" altLang="zh-CN" dirty="0" err="1">
                <a:latin typeface="Arial" panose="020B0604020202020204" pitchFamily="34" charset="0"/>
              </a:rPr>
              <a:t>cin</a:t>
            </a:r>
            <a:r>
              <a:rPr kumimoji="1" lang="en-US" altLang="zh-CN" dirty="0">
                <a:latin typeface="Arial" panose="020B0604020202020204" pitchFamily="34" charset="0"/>
              </a:rPr>
              <a:t>&gt;&gt;</a:t>
            </a:r>
            <a:r>
              <a:rPr kumimoji="1" lang="en-US" altLang="zh-CN" dirty="0" err="1">
                <a:latin typeface="Arial" panose="020B0604020202020204" pitchFamily="34" charset="0"/>
              </a:rPr>
              <a:t>i</a:t>
            </a:r>
            <a:r>
              <a:rPr kumimoji="1" lang="en-US" altLang="zh-CN" dirty="0">
                <a:latin typeface="Arial" panose="020B0604020202020204" pitchFamily="34" charset="0"/>
              </a:rPr>
              <a:t>;</a:t>
            </a:r>
          </a:p>
          <a:p>
            <a:pPr eaLnBrk="1" hangingPunct="1"/>
            <a:r>
              <a:rPr kumimoji="1" lang="en-US" altLang="zh-CN" dirty="0">
                <a:latin typeface="Arial" panose="020B0604020202020204" pitchFamily="34" charset="0"/>
              </a:rPr>
              <a:t>     </a:t>
            </a:r>
            <a:r>
              <a:rPr kumimoji="1" lang="en-US" altLang="zh-CN" dirty="0" err="1">
                <a:latin typeface="Arial" panose="020B0604020202020204" pitchFamily="34" charset="0"/>
              </a:rPr>
              <a:t>cout</a:t>
            </a:r>
            <a:r>
              <a:rPr kumimoji="1" lang="en-US" altLang="zh-CN" dirty="0">
                <a:latin typeface="Arial" panose="020B0604020202020204" pitchFamily="34" charset="0"/>
              </a:rPr>
              <a:t>&lt;&lt;f;</a:t>
            </a:r>
          </a:p>
          <a:p>
            <a:pPr eaLnBrk="1" hangingPunct="1">
              <a:lnSpc>
                <a:spcPct val="130000"/>
              </a:lnSpc>
            </a:pPr>
            <a:endParaRPr kumimoji="1" lang="en-US" altLang="zh-CN" b="1" dirty="0">
              <a:latin typeface="Arial" panose="020B0604020202020204" pitchFamily="34" charset="0"/>
            </a:endParaRPr>
          </a:p>
        </p:txBody>
      </p:sp>
      <p:sp>
        <p:nvSpPr>
          <p:cNvPr id="53251" name="Rectangle 3"/>
          <p:cNvSpPr>
            <a:spLocks noChangeArrowheads="1"/>
          </p:cNvSpPr>
          <p:nvPr/>
        </p:nvSpPr>
        <p:spPr bwMode="auto">
          <a:xfrm>
            <a:off x="1331913" y="180975"/>
            <a:ext cx="6480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sz="3200" b="1">
                <a:solidFill>
                  <a:srgbClr val="FF0000"/>
                </a:solidFill>
                <a:latin typeface="宋体" panose="02010600030101010101" pitchFamily="2" charset="-122"/>
              </a:rPr>
              <a:t>2.  </a:t>
            </a:r>
            <a:r>
              <a:rPr lang="zh-CN" altLang="en-US" sz="3200" b="1">
                <a:solidFill>
                  <a:srgbClr val="FF0000"/>
                </a:solidFill>
                <a:latin typeface="宋体" panose="02010600030101010101" pitchFamily="2" charset="-122"/>
              </a:rPr>
              <a:t>输入输出流</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1785938" y="169863"/>
            <a:ext cx="55848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en-US" sz="4000" b="1">
                <a:solidFill>
                  <a:srgbClr val="990099"/>
                </a:solidFill>
                <a:ea typeface="隶书" panose="02010509060101010101" pitchFamily="49" charset="-122"/>
                <a:cs typeface="Tahoma" panose="020B0604030504040204" pitchFamily="34" charset="0"/>
              </a:rPr>
              <a:t>1.1</a:t>
            </a:r>
            <a:r>
              <a:rPr kumimoji="1" lang="en-US" altLang="zh-CN" sz="4000" b="1">
                <a:solidFill>
                  <a:srgbClr val="990099"/>
                </a:solidFill>
                <a:ea typeface="隶书" panose="02010509060101010101" pitchFamily="49" charset="-122"/>
                <a:cs typeface="Tahoma" panose="020B0604030504040204" pitchFamily="34" charset="0"/>
              </a:rPr>
              <a:t> </a:t>
            </a:r>
            <a:r>
              <a:rPr kumimoji="1" lang="en-US" altLang="en-US" sz="4000" b="1">
                <a:solidFill>
                  <a:srgbClr val="990099"/>
                </a:solidFill>
                <a:ea typeface="隶书" panose="02010509060101010101" pitchFamily="49" charset="-122"/>
                <a:cs typeface="Tahoma" panose="020B0604030504040204" pitchFamily="34" charset="0"/>
              </a:rPr>
              <a:t>面向对象的基本概念</a:t>
            </a:r>
            <a:endParaRPr kumimoji="1" lang="zh-CN" altLang="en-US" sz="4000" b="1">
              <a:solidFill>
                <a:srgbClr val="990099"/>
              </a:solidFill>
              <a:ea typeface="隶书" panose="02010509060101010101" pitchFamily="49" charset="-122"/>
              <a:cs typeface="Tahoma" panose="020B0604030504040204" pitchFamily="34" charset="0"/>
            </a:endParaRPr>
          </a:p>
        </p:txBody>
      </p:sp>
      <p:sp>
        <p:nvSpPr>
          <p:cNvPr id="8195" name="Rectangle 4"/>
          <p:cNvSpPr>
            <a:spLocks noChangeArrowheads="1"/>
          </p:cNvSpPr>
          <p:nvPr/>
        </p:nvSpPr>
        <p:spPr bwMode="auto">
          <a:xfrm>
            <a:off x="555625" y="2411413"/>
            <a:ext cx="8045450"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20000"/>
              </a:lnSpc>
            </a:pPr>
            <a:r>
              <a:rPr kumimoji="1" lang="en-US" altLang="zh-CN" sz="3200" b="1">
                <a:solidFill>
                  <a:srgbClr val="000000"/>
                </a:solidFill>
                <a:latin typeface="宋体" panose="02010600030101010101" pitchFamily="2" charset="-122"/>
                <a:cs typeface="Times New Roman" panose="02020603050405020304" pitchFamily="18" charset="0"/>
              </a:rPr>
              <a:t>    </a:t>
            </a:r>
            <a:r>
              <a:rPr kumimoji="1" lang="zh-CN" altLang="en-US" sz="3200">
                <a:solidFill>
                  <a:srgbClr val="000000"/>
                </a:solidFill>
                <a:latin typeface="楷体" panose="02010609060101010101" pitchFamily="49" charset="-122"/>
                <a:ea typeface="楷体" panose="02010609060101010101" pitchFamily="49" charset="-122"/>
                <a:cs typeface="Times New Roman" panose="02020603050405020304" pitchFamily="18" charset="0"/>
              </a:rPr>
              <a:t>对象是现实世界中客观存在的某种事物。对象是一种相对独立的实体，它具有静态特性和动态特性，通常通过一组数据来描述对象的静态特性，使用一组行为或功能来表示对象的动态特性。</a:t>
            </a:r>
          </a:p>
        </p:txBody>
      </p:sp>
      <p:sp>
        <p:nvSpPr>
          <p:cNvPr id="8196" name="Rectangle 5"/>
          <p:cNvSpPr>
            <a:spLocks noChangeArrowheads="1"/>
          </p:cNvSpPr>
          <p:nvPr/>
        </p:nvSpPr>
        <p:spPr bwMode="auto">
          <a:xfrm>
            <a:off x="650875" y="1196975"/>
            <a:ext cx="20208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666699"/>
              </a:buClr>
              <a:buSzPct val="70000"/>
              <a:buFont typeface="Wingdings" panose="05000000000000000000" pitchFamily="2" charset="2"/>
              <a:buNone/>
            </a:pPr>
            <a:r>
              <a:rPr kumimoji="1" lang="en-US" altLang="zh-CN" sz="3600" b="1">
                <a:solidFill>
                  <a:srgbClr val="FF0066"/>
                </a:solidFill>
                <a:ea typeface="华文行楷" panose="02010800040101010101" pitchFamily="2" charset="-122"/>
                <a:cs typeface="Tahoma" panose="020B0604030504040204" pitchFamily="34" charset="0"/>
              </a:rPr>
              <a:t>1</a:t>
            </a:r>
            <a:r>
              <a:rPr kumimoji="1" lang="zh-CN" altLang="en-US" sz="3600" b="1">
                <a:solidFill>
                  <a:srgbClr val="FF0066"/>
                </a:solidFill>
                <a:ea typeface="华文行楷" panose="02010800040101010101" pitchFamily="2" charset="-122"/>
                <a:cs typeface="Tahoma" panose="020B0604030504040204" pitchFamily="34" charset="0"/>
              </a:rPr>
              <a:t>．对象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81000" y="990600"/>
            <a:ext cx="8382000" cy="533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a:defRPr/>
            </a:pPr>
            <a:r>
              <a:rPr kumimoji="1" lang="en-US" altLang="zh-CN" b="0" kern="0" dirty="0" err="1" smtClean="0">
                <a:latin typeface="楷体" panose="02010609060101010101" pitchFamily="49" charset="-122"/>
                <a:ea typeface="楷体" panose="02010609060101010101" pitchFamily="49" charset="-122"/>
              </a:rPr>
              <a:t>cout</a:t>
            </a:r>
            <a:r>
              <a:rPr kumimoji="1" lang="zh-CN" altLang="en-US" b="0" kern="0" dirty="0" smtClean="0">
                <a:latin typeface="楷体" panose="02010609060101010101" pitchFamily="49" charset="-122"/>
                <a:ea typeface="楷体" panose="02010609060101010101" pitchFamily="49" charset="-122"/>
              </a:rPr>
              <a:t>和</a:t>
            </a:r>
            <a:r>
              <a:rPr kumimoji="1" lang="en-US" altLang="zh-CN" b="0" kern="0" dirty="0" err="1" smtClean="0">
                <a:latin typeface="楷体" panose="02010609060101010101" pitchFamily="49" charset="-122"/>
                <a:ea typeface="楷体" panose="02010609060101010101" pitchFamily="49" charset="-122"/>
              </a:rPr>
              <a:t>cin</a:t>
            </a:r>
            <a:r>
              <a:rPr kumimoji="1" lang="zh-CN" altLang="en-US" b="0" kern="0" dirty="0" smtClean="0">
                <a:latin typeface="楷体" panose="02010609060101010101" pitchFamily="49" charset="-122"/>
                <a:ea typeface="楷体" panose="02010609060101010101" pitchFamily="49" charset="-122"/>
              </a:rPr>
              <a:t>分别是</a:t>
            </a:r>
            <a:r>
              <a:rPr kumimoji="1" lang="en-US" altLang="zh-CN" b="0" kern="0" dirty="0" smtClean="0">
                <a:latin typeface="楷体" panose="02010609060101010101" pitchFamily="49" charset="-122"/>
                <a:ea typeface="楷体" panose="02010609060101010101" pitchFamily="49" charset="-122"/>
              </a:rPr>
              <a:t>C++</a:t>
            </a:r>
            <a:r>
              <a:rPr kumimoji="1" lang="zh-CN" altLang="en-US" b="0" kern="0" dirty="0" smtClean="0">
                <a:latin typeface="楷体" panose="02010609060101010101" pitchFamily="49" charset="-122"/>
                <a:ea typeface="楷体" panose="02010609060101010101" pitchFamily="49" charset="-122"/>
              </a:rPr>
              <a:t>的标准输出流和输入流。</a:t>
            </a:r>
            <a:r>
              <a:rPr kumimoji="1" lang="en-US" altLang="zh-CN" b="0" kern="0" dirty="0" smtClean="0">
                <a:latin typeface="楷体" panose="02010609060101010101" pitchFamily="49" charset="-122"/>
                <a:ea typeface="楷体" panose="02010609060101010101" pitchFamily="49" charset="-122"/>
              </a:rPr>
              <a:t>C++</a:t>
            </a:r>
            <a:r>
              <a:rPr kumimoji="1" lang="zh-CN" altLang="en-US" b="0" kern="0" dirty="0" smtClean="0">
                <a:latin typeface="楷体" panose="02010609060101010101" pitchFamily="49" charset="-122"/>
                <a:ea typeface="楷体" panose="02010609060101010101" pitchFamily="49" charset="-122"/>
              </a:rPr>
              <a:t>支持重定向，但一般</a:t>
            </a:r>
            <a:r>
              <a:rPr kumimoji="1" lang="en-US" altLang="zh-CN" b="0" kern="0" dirty="0" err="1" smtClean="0">
                <a:latin typeface="楷体" panose="02010609060101010101" pitchFamily="49" charset="-122"/>
                <a:ea typeface="楷体" panose="02010609060101010101" pitchFamily="49" charset="-122"/>
              </a:rPr>
              <a:t>cout</a:t>
            </a:r>
            <a:r>
              <a:rPr kumimoji="1" lang="zh-CN" altLang="en-US" b="0" kern="0" dirty="0" smtClean="0">
                <a:latin typeface="楷体" panose="02010609060101010101" pitchFamily="49" charset="-122"/>
                <a:ea typeface="楷体" panose="02010609060101010101" pitchFamily="49" charset="-122"/>
              </a:rPr>
              <a:t>指的是屏幕，</a:t>
            </a:r>
            <a:r>
              <a:rPr kumimoji="1" lang="en-US" altLang="zh-CN" b="0" kern="0" dirty="0" err="1" smtClean="0">
                <a:latin typeface="楷体" panose="02010609060101010101" pitchFamily="49" charset="-122"/>
                <a:ea typeface="楷体" panose="02010609060101010101" pitchFamily="49" charset="-122"/>
              </a:rPr>
              <a:t>cin</a:t>
            </a:r>
            <a:r>
              <a:rPr kumimoji="1" lang="zh-CN" altLang="en-US" b="0" kern="0" dirty="0" smtClean="0">
                <a:latin typeface="楷体" panose="02010609060101010101" pitchFamily="49" charset="-122"/>
                <a:ea typeface="楷体" panose="02010609060101010101" pitchFamily="49" charset="-122"/>
              </a:rPr>
              <a:t>指的是键盘。</a:t>
            </a:r>
            <a:endParaRPr kumimoji="1" lang="en-US" altLang="zh-CN" b="0" kern="0" dirty="0" smtClean="0">
              <a:latin typeface="楷体" panose="02010609060101010101" pitchFamily="49" charset="-122"/>
              <a:ea typeface="楷体" panose="02010609060101010101" pitchFamily="49" charset="-122"/>
            </a:endParaRPr>
          </a:p>
          <a:p>
            <a:pPr>
              <a:defRPr/>
            </a:pPr>
            <a:r>
              <a:rPr kumimoji="1" lang="zh-CN" altLang="en-US" b="0" kern="0" dirty="0" smtClean="0">
                <a:latin typeface="楷体" panose="02010609060101010101" pitchFamily="49" charset="-122"/>
                <a:ea typeface="楷体" panose="02010609060101010101" pitchFamily="49" charset="-122"/>
              </a:rPr>
              <a:t>操作符“</a:t>
            </a:r>
            <a:r>
              <a:rPr kumimoji="1" lang="en-US" altLang="zh-CN" b="0" kern="0" dirty="0" smtClean="0">
                <a:latin typeface="楷体" panose="02010609060101010101" pitchFamily="49" charset="-122"/>
                <a:ea typeface="楷体" panose="02010609060101010101" pitchFamily="49" charset="-122"/>
              </a:rPr>
              <a:t>&lt;&lt;”</a:t>
            </a:r>
            <a:r>
              <a:rPr kumimoji="1" lang="zh-CN" altLang="en-US" b="0" kern="0" dirty="0" smtClean="0">
                <a:latin typeface="楷体" panose="02010609060101010101" pitchFamily="49" charset="-122"/>
                <a:ea typeface="楷体" panose="02010609060101010101" pitchFamily="49" charset="-122"/>
              </a:rPr>
              <a:t>和“</a:t>
            </a:r>
            <a:r>
              <a:rPr kumimoji="1" lang="en-US" altLang="zh-CN" b="0" kern="0" dirty="0" smtClean="0">
                <a:latin typeface="楷体" panose="02010609060101010101" pitchFamily="49" charset="-122"/>
                <a:ea typeface="楷体" panose="02010609060101010101" pitchFamily="49" charset="-122"/>
              </a:rPr>
              <a:t>&gt;&gt;”</a:t>
            </a:r>
            <a:r>
              <a:rPr kumimoji="1" lang="zh-CN" altLang="en-US" b="0" kern="0" dirty="0" smtClean="0">
                <a:latin typeface="楷体" panose="02010609060101010101" pitchFamily="49" charset="-122"/>
                <a:ea typeface="楷体" panose="02010609060101010101" pitchFamily="49" charset="-122"/>
              </a:rPr>
              <a:t>除了具有</a:t>
            </a:r>
            <a:r>
              <a:rPr kumimoji="1" lang="en-US" altLang="zh-CN" b="0" kern="0" dirty="0" smtClean="0">
                <a:latin typeface="楷体" panose="02010609060101010101" pitchFamily="49" charset="-122"/>
                <a:ea typeface="楷体" panose="02010609060101010101" pitchFamily="49" charset="-122"/>
              </a:rPr>
              <a:t>C</a:t>
            </a:r>
            <a:r>
              <a:rPr kumimoji="1" lang="zh-CN" altLang="en-US" b="0" kern="0" dirty="0" smtClean="0">
                <a:latin typeface="楷体" panose="02010609060101010101" pitchFamily="49" charset="-122"/>
                <a:ea typeface="楷体" panose="02010609060101010101" pitchFamily="49" charset="-122"/>
              </a:rPr>
              <a:t>语言中定义的左移和右移的功能外，在这里符号“</a:t>
            </a:r>
            <a:r>
              <a:rPr kumimoji="1" lang="en-US" altLang="zh-CN" b="0" kern="0" dirty="0" smtClean="0">
                <a:latin typeface="楷体" panose="02010609060101010101" pitchFamily="49" charset="-122"/>
                <a:ea typeface="楷体" panose="02010609060101010101" pitchFamily="49" charset="-122"/>
              </a:rPr>
              <a:t>&lt;&lt;”</a:t>
            </a:r>
            <a:r>
              <a:rPr kumimoji="1" lang="zh-CN" altLang="en-US" b="0" kern="0" dirty="0" smtClean="0">
                <a:latin typeface="楷体" panose="02010609060101010101" pitchFamily="49" charset="-122"/>
                <a:ea typeface="楷体" panose="02010609060101010101" pitchFamily="49" charset="-122"/>
              </a:rPr>
              <a:t>是把右方的参数写到标准输出流</a:t>
            </a:r>
            <a:r>
              <a:rPr kumimoji="1" lang="en-US" altLang="zh-CN" b="0" kern="0" dirty="0" err="1" smtClean="0">
                <a:latin typeface="楷体" panose="02010609060101010101" pitchFamily="49" charset="-122"/>
                <a:ea typeface="楷体" panose="02010609060101010101" pitchFamily="49" charset="-122"/>
              </a:rPr>
              <a:t>cout</a:t>
            </a:r>
            <a:r>
              <a:rPr kumimoji="1" lang="zh-CN" altLang="en-US" b="0" kern="0" dirty="0" smtClean="0">
                <a:latin typeface="楷体" panose="02010609060101010101" pitchFamily="49" charset="-122"/>
                <a:ea typeface="楷体" panose="02010609060101010101" pitchFamily="49" charset="-122"/>
              </a:rPr>
              <a:t>中；相反，符号“</a:t>
            </a:r>
            <a:r>
              <a:rPr kumimoji="1" lang="en-US" altLang="zh-CN" b="0" kern="0" dirty="0" smtClean="0">
                <a:latin typeface="楷体" panose="02010609060101010101" pitchFamily="49" charset="-122"/>
                <a:ea typeface="楷体" panose="02010609060101010101" pitchFamily="49" charset="-122"/>
              </a:rPr>
              <a:t>&gt;&gt;”</a:t>
            </a:r>
            <a:r>
              <a:rPr kumimoji="1" lang="zh-CN" altLang="en-US" b="0" kern="0" dirty="0" smtClean="0">
                <a:latin typeface="楷体" panose="02010609060101010101" pitchFamily="49" charset="-122"/>
                <a:ea typeface="楷体" panose="02010609060101010101" pitchFamily="49" charset="-122"/>
              </a:rPr>
              <a:t>则是将标准输入流的数据赋给右方的变量。</a:t>
            </a:r>
          </a:p>
          <a:p>
            <a:pPr>
              <a:defRPr/>
            </a:pPr>
            <a:endParaRPr lang="zh-CN" altLang="en-US" kern="0" dirty="0" smtClean="0"/>
          </a:p>
          <a:p>
            <a:pPr>
              <a:defRPr/>
            </a:pPr>
            <a:endParaRPr lang="en-US" altLang="zh-CN" kern="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215900" y="908050"/>
            <a:ext cx="8820150" cy="521811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a:buFont typeface="Wingdings" pitchFamily="2" charset="2"/>
              <a:buNone/>
              <a:defRPr/>
            </a:pPr>
            <a:r>
              <a:rPr lang="zh-CN" altLang="en-US" kern="0" dirty="0" smtClean="0"/>
              <a:t>注意：</a:t>
            </a:r>
          </a:p>
          <a:p>
            <a:pPr>
              <a:defRPr/>
            </a:pPr>
            <a:r>
              <a:rPr lang="zh-CN" altLang="en-US" sz="2400" b="0" kern="0" dirty="0" smtClean="0"/>
              <a:t>程序中必须包含头文件</a:t>
            </a:r>
            <a:r>
              <a:rPr lang="en-US" altLang="zh-CN" sz="2400" b="0" kern="0" dirty="0" err="1" smtClean="0"/>
              <a:t>iostream.h</a:t>
            </a:r>
            <a:endParaRPr lang="en-US" altLang="zh-CN" sz="2400" b="0" kern="0" dirty="0" smtClean="0"/>
          </a:p>
          <a:p>
            <a:pPr>
              <a:defRPr/>
            </a:pPr>
            <a:r>
              <a:rPr lang="en-US" altLang="zh-CN" sz="2400" b="0" kern="0" dirty="0" err="1" smtClean="0"/>
              <a:t>cin</a:t>
            </a:r>
            <a:r>
              <a:rPr lang="zh-CN" altLang="en-US" sz="2400" b="0" kern="0" dirty="0" smtClean="0"/>
              <a:t>和</a:t>
            </a:r>
            <a:r>
              <a:rPr lang="en-US" altLang="zh-CN" sz="2400" b="0" kern="0" dirty="0" smtClean="0"/>
              <a:t>&gt;&gt;,</a:t>
            </a:r>
            <a:r>
              <a:rPr lang="en-US" altLang="zh-CN" sz="2400" b="0" kern="0" dirty="0" err="1" smtClean="0"/>
              <a:t>cout</a:t>
            </a:r>
            <a:r>
              <a:rPr lang="zh-CN" altLang="en-US" sz="2400" b="0" kern="0" dirty="0" smtClean="0"/>
              <a:t>和</a:t>
            </a:r>
            <a:r>
              <a:rPr lang="en-US" altLang="zh-CN" sz="2400" b="0" kern="0" dirty="0" smtClean="0"/>
              <a:t>&lt;&lt;</a:t>
            </a:r>
            <a:r>
              <a:rPr lang="zh-CN" altLang="en-US" sz="2400" b="0" kern="0" dirty="0" smtClean="0"/>
              <a:t>配套使用</a:t>
            </a:r>
          </a:p>
          <a:p>
            <a:pPr>
              <a:defRPr/>
            </a:pPr>
            <a:r>
              <a:rPr lang="en-US" altLang="zh-CN" sz="2400" b="0" kern="0" dirty="0" err="1" smtClean="0"/>
              <a:t>cin</a:t>
            </a:r>
            <a:r>
              <a:rPr lang="zh-CN" altLang="en-US" sz="2400" b="0" kern="0" dirty="0" smtClean="0"/>
              <a:t>可以输入多个数据</a:t>
            </a:r>
            <a:r>
              <a:rPr lang="en-US" altLang="zh-CN" sz="2400" b="0" kern="0" dirty="0" smtClean="0"/>
              <a:t>,</a:t>
            </a:r>
            <a:r>
              <a:rPr lang="zh-CN" altLang="en-US" sz="2400" b="0" kern="0" dirty="0" smtClean="0"/>
              <a:t>但要用空白符隔开（</a:t>
            </a:r>
            <a:r>
              <a:rPr lang="en-US" altLang="zh-CN" sz="2400" b="0" kern="0" dirty="0" smtClean="0"/>
              <a:t>tab</a:t>
            </a:r>
            <a:r>
              <a:rPr lang="zh-CN" altLang="en-US" sz="2400" b="0" kern="0" dirty="0" smtClean="0"/>
              <a:t>，空格，回车）</a:t>
            </a:r>
          </a:p>
          <a:p>
            <a:pPr>
              <a:buFont typeface="Wingdings" pitchFamily="2" charset="2"/>
              <a:buNone/>
              <a:defRPr/>
            </a:pPr>
            <a:r>
              <a:rPr lang="zh-CN" altLang="en-US" sz="2400" b="0" kern="0" dirty="0" smtClean="0"/>
              <a:t>     如：</a:t>
            </a:r>
            <a:r>
              <a:rPr lang="en-US" altLang="zh-CN" sz="2400" b="0" kern="0" dirty="0" err="1" smtClean="0"/>
              <a:t>cin</a:t>
            </a:r>
            <a:r>
              <a:rPr lang="en-US" altLang="zh-CN" sz="2400" b="0" kern="0" dirty="0" smtClean="0"/>
              <a:t>&gt;&gt;a&gt;&gt;b&gt;&gt;c;</a:t>
            </a:r>
          </a:p>
          <a:p>
            <a:pPr>
              <a:defRPr/>
            </a:pPr>
            <a:r>
              <a:rPr lang="zh-CN" altLang="en-US" sz="2400" b="0" kern="0" dirty="0" smtClean="0"/>
              <a:t>换行符：‘</a:t>
            </a:r>
            <a:r>
              <a:rPr lang="en-US" altLang="zh-CN" sz="2400" b="0" kern="0" dirty="0" smtClean="0"/>
              <a:t>\n’</a:t>
            </a:r>
            <a:r>
              <a:rPr lang="zh-CN" altLang="en-US" sz="2400" b="0" kern="0" dirty="0" smtClean="0"/>
              <a:t>或</a:t>
            </a:r>
            <a:r>
              <a:rPr lang="en-US" altLang="zh-CN" sz="2400" b="0" kern="0" dirty="0" err="1" smtClean="0"/>
              <a:t>endl</a:t>
            </a:r>
            <a:endParaRPr lang="en-US" altLang="zh-CN" sz="2400" b="0" kern="0" dirty="0" smtClean="0"/>
          </a:p>
          <a:p>
            <a:pPr>
              <a:defRPr/>
            </a:pPr>
            <a:r>
              <a:rPr lang="zh-CN" altLang="en-US" sz="2400" b="0" dirty="0">
                <a:solidFill>
                  <a:srgbClr val="FF0000"/>
                </a:solidFill>
              </a:rPr>
              <a:t>不用顾忌</a:t>
            </a:r>
            <a:r>
              <a:rPr lang="zh-CN" altLang="en-US" sz="2400" b="0" dirty="0" smtClean="0">
                <a:solidFill>
                  <a:srgbClr val="FF0000"/>
                </a:solidFill>
              </a:rPr>
              <a:t>类型</a:t>
            </a:r>
            <a:r>
              <a:rPr lang="en-US" altLang="zh-CN" sz="2400" b="0" dirty="0">
                <a:solidFill>
                  <a:srgbClr val="FF0000"/>
                </a:solidFill>
              </a:rPr>
              <a:t>;</a:t>
            </a:r>
            <a:endParaRPr lang="en-US" altLang="zh-CN" sz="2400" b="0" kern="0" dirty="0" smtClean="0">
              <a:solidFill>
                <a:srgbClr val="FF0000"/>
              </a:solidFill>
            </a:endParaRPr>
          </a:p>
          <a:p>
            <a:pPr>
              <a:buFont typeface="Wingdings" pitchFamily="2" charset="2"/>
              <a:buNone/>
              <a:defRPr/>
            </a:pPr>
            <a:r>
              <a:rPr lang="zh-CN" altLang="en-US" sz="2400" b="0" kern="0" dirty="0" smtClean="0"/>
              <a:t>如：</a:t>
            </a:r>
            <a:r>
              <a:rPr lang="en-US" altLang="zh-CN" sz="2400" b="0" kern="0" dirty="0" err="1" smtClean="0"/>
              <a:t>cout</a:t>
            </a:r>
            <a:r>
              <a:rPr lang="en-US" altLang="zh-CN" sz="2400" b="0" kern="0" dirty="0" smtClean="0"/>
              <a:t>&lt;&lt;“x=”&lt;&lt;x&lt;&lt;</a:t>
            </a:r>
            <a:r>
              <a:rPr lang="en-US" altLang="zh-CN" sz="2400" b="0" kern="0" dirty="0" err="1" smtClean="0"/>
              <a:t>endl</a:t>
            </a:r>
            <a:r>
              <a:rPr lang="en-US" altLang="zh-CN" sz="2400" b="0" kern="0" dirty="0" smtClean="0"/>
              <a:t>;</a:t>
            </a:r>
          </a:p>
          <a:p>
            <a:pPr>
              <a:buFont typeface="Wingdings" pitchFamily="2" charset="2"/>
              <a:buNone/>
              <a:defRPr/>
            </a:pPr>
            <a:r>
              <a:rPr lang="en-US" altLang="zh-CN" sz="2400" b="0" kern="0" dirty="0" smtClean="0"/>
              <a:t>       </a:t>
            </a:r>
            <a:r>
              <a:rPr lang="en-US" altLang="zh-CN" sz="2400" b="0" kern="0" dirty="0" err="1" smtClean="0"/>
              <a:t>cout</a:t>
            </a:r>
            <a:r>
              <a:rPr lang="en-US" altLang="zh-CN" sz="2400" b="0" kern="0" dirty="0" smtClean="0"/>
              <a:t>&lt;&lt;“x=”&lt;&lt;x&lt;&lt;‘\n’;</a:t>
            </a:r>
          </a:p>
          <a:p>
            <a:pPr>
              <a:defRPr/>
            </a:pPr>
            <a:r>
              <a:rPr lang="zh-CN" altLang="en-US" sz="2400" b="0" kern="0" dirty="0" smtClean="0"/>
              <a:t>使用</a:t>
            </a:r>
            <a:r>
              <a:rPr lang="en-US" altLang="zh-CN" sz="2400" b="0" kern="0" dirty="0" err="1" smtClean="0"/>
              <a:t>cout</a:t>
            </a:r>
            <a:r>
              <a:rPr lang="zh-CN" altLang="en-US" sz="2400" b="0" kern="0" dirty="0" smtClean="0"/>
              <a:t>和</a:t>
            </a:r>
            <a:r>
              <a:rPr lang="en-US" altLang="zh-CN" sz="2400" b="0" kern="0" dirty="0" err="1" smtClean="0"/>
              <a:t>cin</a:t>
            </a:r>
            <a:r>
              <a:rPr lang="zh-CN" altLang="en-US" sz="2400" b="0" kern="0" dirty="0" smtClean="0"/>
              <a:t>时，也可以对输入和输出的格式进行控制，比如可用不同的进制方式显示数据，只要设置转换基数的操作符</a:t>
            </a:r>
            <a:r>
              <a:rPr lang="en-US" altLang="zh-CN" sz="2400" b="0" kern="0" dirty="0" err="1" smtClean="0"/>
              <a:t>dec</a:t>
            </a:r>
            <a:r>
              <a:rPr lang="zh-CN" altLang="en-US" sz="2400" b="0" kern="0" dirty="0" smtClean="0"/>
              <a:t>、</a:t>
            </a:r>
            <a:r>
              <a:rPr lang="en-US" altLang="zh-CN" sz="2400" b="0" kern="0" dirty="0" smtClean="0"/>
              <a:t>hex</a:t>
            </a:r>
            <a:r>
              <a:rPr lang="zh-CN" altLang="en-US" sz="2400" b="0" kern="0" dirty="0" smtClean="0"/>
              <a:t>和</a:t>
            </a:r>
            <a:r>
              <a:rPr lang="en-US" altLang="zh-CN" sz="2400" b="0" kern="0" dirty="0" err="1" smtClean="0"/>
              <a:t>oct</a:t>
            </a:r>
            <a:r>
              <a:rPr lang="zh-CN" altLang="en-US" sz="2400" b="0" kern="0" dirty="0" smtClean="0"/>
              <a:t>即可。</a:t>
            </a:r>
          </a:p>
          <a:p>
            <a:pPr>
              <a:buFont typeface="Wingdings" pitchFamily="2" charset="2"/>
              <a:buNone/>
              <a:defRPr/>
            </a:pPr>
            <a:endParaRPr lang="en-US" altLang="zh-CN" sz="2400" kern="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11188" y="228600"/>
            <a:ext cx="7847012" cy="604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3600" kern="0" dirty="0" smtClean="0"/>
              <a:t>例</a:t>
            </a:r>
            <a:r>
              <a:rPr lang="en-US" altLang="zh-CN" sz="3600" kern="0" dirty="0" smtClean="0"/>
              <a:t>1.5  </a:t>
            </a:r>
            <a:r>
              <a:rPr lang="zh-CN" altLang="en-US" sz="3600" kern="0" dirty="0" smtClean="0"/>
              <a:t>操作符</a:t>
            </a:r>
            <a:r>
              <a:rPr lang="en-US" altLang="zh-CN" sz="3600" kern="0" dirty="0" err="1" smtClean="0"/>
              <a:t>dec</a:t>
            </a:r>
            <a:r>
              <a:rPr lang="zh-CN" altLang="en-US" sz="3600" kern="0" dirty="0" smtClean="0"/>
              <a:t>、</a:t>
            </a:r>
            <a:r>
              <a:rPr lang="en-US" altLang="zh-CN" sz="3600" kern="0" dirty="0" smtClean="0"/>
              <a:t>hex</a:t>
            </a:r>
            <a:r>
              <a:rPr lang="zh-CN" altLang="en-US" sz="3600" kern="0" dirty="0" smtClean="0"/>
              <a:t>和</a:t>
            </a:r>
            <a:r>
              <a:rPr lang="en-US" altLang="zh-CN" sz="3600" kern="0" dirty="0" err="1" smtClean="0"/>
              <a:t>oct</a:t>
            </a:r>
            <a:r>
              <a:rPr lang="zh-CN" altLang="en-US" sz="3600" kern="0" dirty="0" smtClean="0"/>
              <a:t>的使用 </a:t>
            </a:r>
            <a:endParaRPr lang="zh-CN" altLang="en-US" sz="3600" kern="0" dirty="0"/>
          </a:p>
        </p:txBody>
      </p:sp>
      <p:sp>
        <p:nvSpPr>
          <p:cNvPr id="3" name="Rectangle 3"/>
          <p:cNvSpPr txBox="1">
            <a:spLocks noChangeArrowheads="1"/>
          </p:cNvSpPr>
          <p:nvPr/>
        </p:nvSpPr>
        <p:spPr bwMode="auto">
          <a:xfrm>
            <a:off x="381000" y="990600"/>
            <a:ext cx="8382000" cy="533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a:buFont typeface="Wingdings" pitchFamily="2" charset="2"/>
              <a:buNone/>
              <a:defRPr/>
            </a:pPr>
            <a:r>
              <a:rPr lang="en-US" altLang="zh-CN" b="0" kern="0" dirty="0" smtClean="0"/>
              <a:t>#include&lt;</a:t>
            </a:r>
            <a:r>
              <a:rPr lang="en-US" altLang="zh-CN" b="0" kern="0" dirty="0" err="1" smtClean="0"/>
              <a:t>iostream.h</a:t>
            </a:r>
            <a:r>
              <a:rPr lang="en-US" altLang="zh-CN" b="0" kern="0" dirty="0" smtClean="0"/>
              <a:t>&gt;</a:t>
            </a:r>
          </a:p>
          <a:p>
            <a:pPr>
              <a:buFont typeface="Wingdings" pitchFamily="2" charset="2"/>
              <a:buNone/>
              <a:defRPr/>
            </a:pPr>
            <a:r>
              <a:rPr lang="en-US" altLang="zh-CN" b="0" kern="0" dirty="0" smtClean="0"/>
              <a:t>void  main()</a:t>
            </a:r>
          </a:p>
          <a:p>
            <a:pPr>
              <a:buFont typeface="Wingdings" pitchFamily="2" charset="2"/>
              <a:buNone/>
              <a:defRPr/>
            </a:pPr>
            <a:r>
              <a:rPr lang="en-US" altLang="zh-CN" b="0" kern="0" dirty="0" smtClean="0"/>
              <a:t>{</a:t>
            </a:r>
          </a:p>
          <a:p>
            <a:pPr>
              <a:buFont typeface="Wingdings" pitchFamily="2" charset="2"/>
              <a:buNone/>
              <a:defRPr/>
            </a:pPr>
            <a:r>
              <a:rPr lang="en-US" altLang="zh-CN" b="0" kern="0" dirty="0" smtClean="0"/>
              <a:t>    </a:t>
            </a:r>
            <a:r>
              <a:rPr lang="en-US" altLang="zh-CN" b="0" kern="0" dirty="0" err="1" smtClean="0"/>
              <a:t>int</a:t>
            </a:r>
            <a:r>
              <a:rPr lang="en-US" altLang="zh-CN" b="0" kern="0" dirty="0" smtClean="0"/>
              <a:t> x=25;</a:t>
            </a:r>
          </a:p>
          <a:p>
            <a:pPr>
              <a:buFont typeface="Wingdings" pitchFamily="2" charset="2"/>
              <a:buNone/>
              <a:defRPr/>
            </a:pPr>
            <a:r>
              <a:rPr lang="en-US" altLang="zh-CN" b="0" kern="0" dirty="0" smtClean="0"/>
              <a:t>    </a:t>
            </a:r>
            <a:r>
              <a:rPr lang="en-US" altLang="zh-CN" b="0" kern="0" dirty="0" err="1" smtClean="0"/>
              <a:t>cout</a:t>
            </a:r>
            <a:r>
              <a:rPr lang="en-US" altLang="zh-CN" b="0" kern="0" dirty="0" smtClean="0"/>
              <a:t>&lt;&lt;hex&lt;&lt;x&lt;&lt;' '&lt;&lt;</a:t>
            </a:r>
            <a:r>
              <a:rPr lang="en-US" altLang="zh-CN" b="0" kern="0" dirty="0" err="1" smtClean="0"/>
              <a:t>dec</a:t>
            </a:r>
            <a:r>
              <a:rPr lang="en-US" altLang="zh-CN" b="0" kern="0" dirty="0" smtClean="0"/>
              <a:t>&lt;&lt;x&lt;&lt;' '&lt;&lt;</a:t>
            </a:r>
            <a:r>
              <a:rPr lang="en-US" altLang="zh-CN" b="0" kern="0" dirty="0" err="1" smtClean="0"/>
              <a:t>oct</a:t>
            </a:r>
            <a:r>
              <a:rPr lang="en-US" altLang="zh-CN" b="0" kern="0" dirty="0" smtClean="0"/>
              <a:t>&lt;&lt;x&lt;&lt;'\n';</a:t>
            </a:r>
          </a:p>
          <a:p>
            <a:pPr>
              <a:buFont typeface="Wingdings" pitchFamily="2" charset="2"/>
              <a:buNone/>
              <a:defRPr/>
            </a:pPr>
            <a:r>
              <a:rPr lang="en-US" altLang="zh-CN" b="0" kern="0" dirty="0" smtClean="0"/>
              <a:t>}</a:t>
            </a:r>
          </a:p>
          <a:p>
            <a:pPr>
              <a:buFont typeface="Wingdings" pitchFamily="2" charset="2"/>
              <a:buNone/>
              <a:defRPr/>
            </a:pPr>
            <a:r>
              <a:rPr lang="zh-CN" altLang="en-US" b="0" kern="0" dirty="0" smtClean="0"/>
              <a:t>输出结果为：</a:t>
            </a:r>
            <a:r>
              <a:rPr lang="en-US" altLang="zh-CN" b="0" kern="0" dirty="0" smtClean="0"/>
              <a:t>19  25  31 </a:t>
            </a:r>
            <a:endParaRPr lang="en-US" altLang="zh-CN" b="0" kern="0"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95288" y="1052513"/>
            <a:ext cx="8353425" cy="468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a:latin typeface="Arial" panose="020B0604020202020204" pitchFamily="34" charset="0"/>
              </a:rPr>
              <a:t>定义变量的位置</a:t>
            </a:r>
          </a:p>
          <a:p>
            <a:pPr eaLnBrk="1" hangingPunct="1">
              <a:lnSpc>
                <a:spcPct val="130000"/>
              </a:lnSpc>
            </a:pPr>
            <a:r>
              <a:rPr lang="zh-CN" altLang="en-US">
                <a:latin typeface="Arial" panose="020B0604020202020204" pitchFamily="34" charset="0"/>
              </a:rPr>
              <a:t>     在程序中的不同位置采用不同的变量定义方式，决定了该变量具有不同的特点。变量的定义一般可有以下三种位置：</a:t>
            </a:r>
          </a:p>
          <a:p>
            <a:pPr eaLnBrk="1" hangingPunct="1">
              <a:lnSpc>
                <a:spcPct val="130000"/>
              </a:lnSpc>
            </a:pPr>
            <a:r>
              <a:rPr lang="zh-CN" altLang="en-US">
                <a:latin typeface="Arial" panose="020B0604020202020204" pitchFamily="34" charset="0"/>
              </a:rPr>
              <a:t>（</a:t>
            </a:r>
            <a:r>
              <a:rPr lang="en-US" altLang="zh-CN">
                <a:latin typeface="Arial" panose="020B0604020202020204" pitchFamily="34" charset="0"/>
              </a:rPr>
              <a:t>1</a:t>
            </a:r>
            <a:r>
              <a:rPr lang="zh-CN" altLang="en-US">
                <a:latin typeface="Arial" panose="020B0604020202020204" pitchFamily="34" charset="0"/>
              </a:rPr>
              <a:t>）在函数体内部</a:t>
            </a:r>
          </a:p>
          <a:p>
            <a:pPr eaLnBrk="1" hangingPunct="1">
              <a:lnSpc>
                <a:spcPct val="130000"/>
              </a:lnSpc>
            </a:pPr>
            <a:r>
              <a:rPr lang="zh-CN" altLang="en-US">
                <a:latin typeface="Arial" panose="020B0604020202020204" pitchFamily="34" charset="0"/>
              </a:rPr>
              <a:t>    在函数体内部定义的变量称为</a:t>
            </a:r>
            <a:r>
              <a:rPr lang="zh-CN" altLang="en-US">
                <a:solidFill>
                  <a:srgbClr val="FF3300"/>
                </a:solidFill>
                <a:latin typeface="Arial" panose="020B0604020202020204" pitchFamily="34" charset="0"/>
              </a:rPr>
              <a:t>局部变量</a:t>
            </a:r>
            <a:r>
              <a:rPr lang="zh-CN" altLang="en-US">
                <a:latin typeface="Arial" panose="020B0604020202020204" pitchFamily="34" charset="0"/>
              </a:rPr>
              <a:t>，这种局部变量只在进入定义它的函数体时起作用，离开该函数体后该变量就消失（被释放），即不再起作用。因此，不同函数体内部可以定义相同名称的变量，而互不干扰。</a:t>
            </a:r>
          </a:p>
        </p:txBody>
      </p:sp>
      <p:sp>
        <p:nvSpPr>
          <p:cNvPr id="57347" name="Rectangle 3"/>
          <p:cNvSpPr>
            <a:spLocks noChangeArrowheads="1"/>
          </p:cNvSpPr>
          <p:nvPr/>
        </p:nvSpPr>
        <p:spPr bwMode="auto">
          <a:xfrm>
            <a:off x="1092200" y="107950"/>
            <a:ext cx="6648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sz="3200" b="1">
                <a:solidFill>
                  <a:srgbClr val="FF0000"/>
                </a:solidFill>
                <a:latin typeface="宋体" panose="02010600030101010101" pitchFamily="2" charset="-122"/>
              </a:rPr>
              <a:t>3.  </a:t>
            </a:r>
            <a:r>
              <a:rPr lang="zh-CN" altLang="en-US" sz="3200" b="1">
                <a:solidFill>
                  <a:srgbClr val="FF0000"/>
                </a:solidFill>
                <a:latin typeface="宋体" panose="02010600030101010101" pitchFamily="2" charset="-122"/>
              </a:rPr>
              <a:t>灵活的变量说明</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95288" y="1536700"/>
            <a:ext cx="8497887"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a:latin typeface="Arial" panose="020B0604020202020204" pitchFamily="34" charset="0"/>
              </a:rPr>
              <a:t>（</a:t>
            </a:r>
            <a:r>
              <a:rPr lang="en-US" altLang="zh-CN">
                <a:latin typeface="Arial" panose="020B0604020202020204" pitchFamily="34" charset="0"/>
              </a:rPr>
              <a:t>2</a:t>
            </a:r>
            <a:r>
              <a:rPr lang="zh-CN" altLang="en-US">
                <a:latin typeface="Arial" panose="020B0604020202020204" pitchFamily="34" charset="0"/>
              </a:rPr>
              <a:t>）形式参数</a:t>
            </a:r>
          </a:p>
          <a:p>
            <a:pPr eaLnBrk="1" hangingPunct="1">
              <a:lnSpc>
                <a:spcPct val="140000"/>
              </a:lnSpc>
            </a:pPr>
            <a:r>
              <a:rPr lang="zh-CN" altLang="en-US">
                <a:latin typeface="Arial" panose="020B0604020202020204" pitchFamily="34" charset="0"/>
              </a:rPr>
              <a:t>     当定义一个有参函数时，函数名后面括号内的变量，统称为</a:t>
            </a:r>
            <a:r>
              <a:rPr lang="zh-CN" altLang="en-US">
                <a:solidFill>
                  <a:srgbClr val="FF3300"/>
                </a:solidFill>
                <a:latin typeface="Arial" panose="020B0604020202020204" pitchFamily="34" charset="0"/>
              </a:rPr>
              <a:t>形式参数</a:t>
            </a:r>
            <a:r>
              <a:rPr lang="zh-CN" altLang="en-US">
                <a:latin typeface="Arial" panose="020B0604020202020204" pitchFamily="34" charset="0"/>
              </a:rPr>
              <a:t>。</a:t>
            </a:r>
          </a:p>
          <a:p>
            <a:pPr eaLnBrk="1" hangingPunct="1">
              <a:lnSpc>
                <a:spcPct val="140000"/>
              </a:lnSpc>
            </a:pPr>
            <a:r>
              <a:rPr lang="zh-CN" altLang="en-US">
                <a:latin typeface="Arial" panose="020B0604020202020204" pitchFamily="34" charset="0"/>
              </a:rPr>
              <a:t>（</a:t>
            </a:r>
            <a:r>
              <a:rPr lang="en-US" altLang="zh-CN">
                <a:latin typeface="Arial" panose="020B0604020202020204" pitchFamily="34" charset="0"/>
              </a:rPr>
              <a:t>3</a:t>
            </a:r>
            <a:r>
              <a:rPr lang="zh-CN" altLang="en-US">
                <a:latin typeface="Arial" panose="020B0604020202020204" pitchFamily="34" charset="0"/>
              </a:rPr>
              <a:t>）全局变量：在所有函数体外部定义的变量，其作用范围是整个程序，并在整个程序运行期间有效。</a:t>
            </a:r>
          </a:p>
          <a:p>
            <a:pPr algn="ctr"/>
            <a:endParaRPr lang="en-US" altLang="zh-CN">
              <a:latin typeface="Arial" panose="020B0604020202020204"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381000" y="990600"/>
            <a:ext cx="8382000" cy="533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a:defRPr/>
            </a:pPr>
            <a:r>
              <a:rPr lang="zh-CN" altLang="en-US" sz="2400" b="0" kern="0" dirty="0" smtClean="0"/>
              <a:t>在</a:t>
            </a:r>
            <a:r>
              <a:rPr lang="en-US" altLang="zh-CN" sz="2400" b="0" kern="0" dirty="0" smtClean="0"/>
              <a:t>C</a:t>
            </a:r>
            <a:r>
              <a:rPr lang="zh-CN" altLang="en-US" sz="2400" b="0" kern="0" dirty="0" smtClean="0"/>
              <a:t>语言中，全局变量声明必须在任何函数之前，局部变量必须集中在可执行语句之前。</a:t>
            </a:r>
          </a:p>
          <a:p>
            <a:pPr>
              <a:defRPr/>
            </a:pPr>
            <a:r>
              <a:rPr lang="en-US" altLang="zh-CN" sz="2400" b="0" kern="0" dirty="0" smtClean="0"/>
              <a:t>C++</a:t>
            </a:r>
            <a:r>
              <a:rPr lang="zh-CN" altLang="en-US" sz="2400" b="0" kern="0" dirty="0" smtClean="0"/>
              <a:t>中的变量声明非常灵活，它</a:t>
            </a:r>
            <a:r>
              <a:rPr lang="zh-CN" altLang="en-US" sz="2400" b="0" kern="0" dirty="0" smtClean="0">
                <a:solidFill>
                  <a:srgbClr val="FF3300"/>
                </a:solidFill>
              </a:rPr>
              <a:t>允许变量声明与可执行语句在程序中交替出现</a:t>
            </a:r>
            <a:r>
              <a:rPr lang="zh-CN" altLang="en-US" sz="2400" b="0" kern="0" dirty="0" smtClean="0"/>
              <a:t>。</a:t>
            </a:r>
            <a:r>
              <a:rPr lang="en-US" altLang="zh-CN" sz="2400" b="0" kern="0" dirty="0"/>
              <a:t>C++</a:t>
            </a:r>
            <a:r>
              <a:rPr lang="zh-CN" altLang="en-US" sz="2400" b="0" kern="0" dirty="0"/>
              <a:t>允许在代码块的任何地方声明局部变量，作用域是声明点到块结束。</a:t>
            </a:r>
          </a:p>
          <a:p>
            <a:pPr>
              <a:defRPr/>
            </a:pPr>
            <a:r>
              <a:rPr lang="zh-CN" altLang="en-US" sz="2400" dirty="0">
                <a:solidFill>
                  <a:srgbClr val="FF0000"/>
                </a:solidFill>
              </a:rPr>
              <a:t>经验：</a:t>
            </a:r>
            <a:r>
              <a:rPr lang="zh-CN" altLang="en-US" sz="2400" dirty="0"/>
              <a:t>在大函数中，在靠近使用位置声明变量，增加可读性；小函数中，变量集中在函数开始处声明，便于调试。</a:t>
            </a:r>
          </a:p>
          <a:p>
            <a:pPr>
              <a:defRPr/>
            </a:pPr>
            <a:endParaRPr lang="zh-CN" altLang="en-US" sz="2400" b="0" kern="0"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11188" y="657225"/>
            <a:ext cx="7921625" cy="563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en-US" altLang="zh-CN">
                <a:latin typeface="Arial" panose="020B0604020202020204" pitchFamily="34" charset="0"/>
              </a:rPr>
              <a:t>float  fun(int  x,int  y)</a:t>
            </a:r>
          </a:p>
          <a:p>
            <a:pPr eaLnBrk="1" hangingPunct="1">
              <a:lnSpc>
                <a:spcPct val="140000"/>
              </a:lnSpc>
            </a:pPr>
            <a:r>
              <a:rPr lang="en-US" altLang="zh-CN">
                <a:latin typeface="Arial" panose="020B0604020202020204" pitchFamily="34" charset="0"/>
              </a:rPr>
              <a:t> {  for(</a:t>
            </a:r>
            <a:r>
              <a:rPr lang="en-US" altLang="zh-CN">
                <a:solidFill>
                  <a:srgbClr val="FF3300"/>
                </a:solidFill>
                <a:latin typeface="Arial" panose="020B0604020202020204" pitchFamily="34" charset="0"/>
              </a:rPr>
              <a:t>int i=0</a:t>
            </a:r>
            <a:r>
              <a:rPr lang="en-US" altLang="zh-CN">
                <a:latin typeface="Arial" panose="020B0604020202020204" pitchFamily="34" charset="0"/>
              </a:rPr>
              <a:t>;i&lt;10;i++)</a:t>
            </a:r>
          </a:p>
          <a:p>
            <a:pPr eaLnBrk="1" hangingPunct="1">
              <a:lnSpc>
                <a:spcPct val="140000"/>
              </a:lnSpc>
            </a:pPr>
            <a:r>
              <a:rPr lang="en-US" altLang="zh-CN">
                <a:latin typeface="Arial" panose="020B0604020202020204" pitchFamily="34" charset="0"/>
              </a:rPr>
              <a:t>    { </a:t>
            </a:r>
          </a:p>
          <a:p>
            <a:pPr eaLnBrk="1" hangingPunct="1">
              <a:lnSpc>
                <a:spcPct val="140000"/>
              </a:lnSpc>
            </a:pPr>
            <a:r>
              <a:rPr lang="en-US" altLang="zh-CN">
                <a:solidFill>
                  <a:srgbClr val="FF3300"/>
                </a:solidFill>
                <a:latin typeface="Arial" panose="020B0604020202020204" pitchFamily="34" charset="0"/>
              </a:rPr>
              <a:t>    int </a:t>
            </a:r>
            <a:r>
              <a:rPr lang="en-US" altLang="zh-CN">
                <a:latin typeface="Arial" panose="020B0604020202020204" pitchFamily="34" charset="0"/>
              </a:rPr>
              <a:t> </a:t>
            </a:r>
            <a:r>
              <a:rPr lang="en-US" altLang="zh-CN">
                <a:solidFill>
                  <a:srgbClr val="FF3300"/>
                </a:solidFill>
                <a:latin typeface="Arial" panose="020B0604020202020204" pitchFamily="34" charset="0"/>
              </a:rPr>
              <a:t>sum</a:t>
            </a:r>
            <a:r>
              <a:rPr lang="en-US" altLang="zh-CN">
                <a:latin typeface="Arial" panose="020B0604020202020204" pitchFamily="34" charset="0"/>
              </a:rPr>
              <a:t>=0;</a:t>
            </a:r>
          </a:p>
          <a:p>
            <a:pPr eaLnBrk="1" hangingPunct="1">
              <a:lnSpc>
                <a:spcPct val="140000"/>
              </a:lnSpc>
            </a:pPr>
            <a:r>
              <a:rPr lang="en-US" altLang="zh-CN">
                <a:latin typeface="Arial" panose="020B0604020202020204" pitchFamily="34" charset="0"/>
              </a:rPr>
              <a:t>    sum=sum+i;</a:t>
            </a:r>
          </a:p>
          <a:p>
            <a:pPr eaLnBrk="1" hangingPunct="1">
              <a:lnSpc>
                <a:spcPct val="140000"/>
              </a:lnSpc>
            </a:pPr>
            <a:r>
              <a:rPr lang="en-US" altLang="zh-CN">
                <a:latin typeface="Arial" panose="020B0604020202020204" pitchFamily="34" charset="0"/>
              </a:rPr>
              <a:t>   cout&lt;&lt;“sum=”&lt;&lt;sum;</a:t>
            </a:r>
          </a:p>
          <a:p>
            <a:pPr eaLnBrk="1" hangingPunct="1">
              <a:lnSpc>
                <a:spcPct val="140000"/>
              </a:lnSpc>
            </a:pPr>
            <a:r>
              <a:rPr lang="en-US" altLang="zh-CN">
                <a:latin typeface="Arial" panose="020B0604020202020204" pitchFamily="34" charset="0"/>
              </a:rPr>
              <a:t>     }</a:t>
            </a:r>
          </a:p>
          <a:p>
            <a:pPr eaLnBrk="1" hangingPunct="1">
              <a:lnSpc>
                <a:spcPct val="140000"/>
              </a:lnSpc>
            </a:pPr>
            <a:r>
              <a:rPr lang="en-US" altLang="zh-CN">
                <a:latin typeface="Arial" panose="020B0604020202020204" pitchFamily="34" charset="0"/>
              </a:rPr>
              <a:t>   </a:t>
            </a:r>
            <a:r>
              <a:rPr lang="en-US" altLang="zh-CN">
                <a:solidFill>
                  <a:srgbClr val="FF3300"/>
                </a:solidFill>
                <a:latin typeface="Arial" panose="020B0604020202020204" pitchFamily="34" charset="0"/>
              </a:rPr>
              <a:t>int   z=0</a:t>
            </a:r>
            <a:r>
              <a:rPr lang="en-US" altLang="zh-CN">
                <a:latin typeface="Arial" panose="020B0604020202020204" pitchFamily="34" charset="0"/>
              </a:rPr>
              <a:t>;</a:t>
            </a:r>
          </a:p>
          <a:p>
            <a:pPr eaLnBrk="1" hangingPunct="1">
              <a:lnSpc>
                <a:spcPct val="140000"/>
              </a:lnSpc>
            </a:pPr>
            <a:r>
              <a:rPr lang="en-US" altLang="zh-CN">
                <a:latin typeface="Arial" panose="020B0604020202020204" pitchFamily="34" charset="0"/>
              </a:rPr>
              <a:t>   z=x+y;</a:t>
            </a:r>
          </a:p>
          <a:p>
            <a:pPr eaLnBrk="1" hangingPunct="1">
              <a:lnSpc>
                <a:spcPct val="140000"/>
              </a:lnSpc>
            </a:pPr>
            <a:r>
              <a:rPr lang="en-US" altLang="zh-CN">
                <a:latin typeface="Arial" panose="020B0604020202020204" pitchFamily="34" charset="0"/>
              </a:rPr>
              <a:t>  }</a:t>
            </a:r>
          </a:p>
          <a:p>
            <a:endParaRPr lang="en-US" altLang="zh-CN">
              <a:latin typeface="Arial" panose="020B0604020202020204" pitchFamily="34"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468313" y="915988"/>
            <a:ext cx="80645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latin typeface="Arial" panose="020B0604020202020204" pitchFamily="34" charset="0"/>
              </a:rPr>
              <a:t>在</a:t>
            </a:r>
            <a:r>
              <a:rPr lang="en-US" altLang="zh-CN">
                <a:latin typeface="Arial" panose="020B0604020202020204" pitchFamily="34" charset="0"/>
              </a:rPr>
              <a:t>C++</a:t>
            </a:r>
            <a:r>
              <a:rPr lang="zh-CN" altLang="en-US">
                <a:latin typeface="Arial" panose="020B0604020202020204" pitchFamily="34" charset="0"/>
              </a:rPr>
              <a:t>中，结构名、联合名、枚举名都是类型名。在定义变量时，不必在结构名、联合名或枚举名前冠以</a:t>
            </a:r>
            <a:r>
              <a:rPr lang="en-US" altLang="zh-CN">
                <a:latin typeface="Arial" panose="020B0604020202020204" pitchFamily="34" charset="0"/>
              </a:rPr>
              <a:t>struct</a:t>
            </a:r>
            <a:r>
              <a:rPr lang="zh-CN" altLang="en-US">
                <a:latin typeface="Arial" panose="020B0604020202020204" pitchFamily="34" charset="0"/>
              </a:rPr>
              <a:t>、</a:t>
            </a:r>
            <a:r>
              <a:rPr lang="en-US" altLang="zh-CN">
                <a:latin typeface="Arial" panose="020B0604020202020204" pitchFamily="34" charset="0"/>
              </a:rPr>
              <a:t>union</a:t>
            </a:r>
            <a:r>
              <a:rPr lang="zh-CN" altLang="en-US">
                <a:latin typeface="Arial" panose="020B0604020202020204" pitchFamily="34" charset="0"/>
              </a:rPr>
              <a:t>或</a:t>
            </a:r>
            <a:r>
              <a:rPr lang="en-US" altLang="zh-CN">
                <a:latin typeface="Arial" panose="020B0604020202020204" pitchFamily="34" charset="0"/>
              </a:rPr>
              <a:t>enum</a:t>
            </a:r>
            <a:r>
              <a:rPr lang="zh-CN" altLang="en-US">
                <a:latin typeface="Arial" panose="020B0604020202020204" pitchFamily="34" charset="0"/>
              </a:rPr>
              <a:t>。例如：</a:t>
            </a:r>
          </a:p>
          <a:p>
            <a:pPr eaLnBrk="1" hangingPunct="1">
              <a:lnSpc>
                <a:spcPct val="120000"/>
              </a:lnSpc>
            </a:pPr>
            <a:r>
              <a:rPr lang="zh-CN" altLang="en-US">
                <a:latin typeface="Arial" panose="020B0604020202020204" pitchFamily="34" charset="0"/>
              </a:rPr>
              <a:t>    </a:t>
            </a:r>
            <a:r>
              <a:rPr lang="en-US" altLang="zh-CN">
                <a:latin typeface="Arial" panose="020B0604020202020204" pitchFamily="34" charset="0"/>
              </a:rPr>
              <a:t>enum boole{FALSE,TRUE};</a:t>
            </a:r>
          </a:p>
          <a:p>
            <a:pPr eaLnBrk="1" hangingPunct="1">
              <a:lnSpc>
                <a:spcPct val="120000"/>
              </a:lnSpc>
            </a:pPr>
            <a:r>
              <a:rPr lang="en-US" altLang="zh-CN">
                <a:latin typeface="Arial" panose="020B0604020202020204" pitchFamily="34" charset="0"/>
              </a:rPr>
              <a:t>    struct string{</a:t>
            </a:r>
          </a:p>
          <a:p>
            <a:pPr eaLnBrk="1" hangingPunct="1">
              <a:lnSpc>
                <a:spcPct val="120000"/>
              </a:lnSpc>
            </a:pPr>
            <a:r>
              <a:rPr lang="en-US" altLang="zh-CN">
                <a:latin typeface="Arial" panose="020B0604020202020204" pitchFamily="34" charset="0"/>
              </a:rPr>
              <a:t>    char *string;</a:t>
            </a:r>
          </a:p>
          <a:p>
            <a:pPr eaLnBrk="1" hangingPunct="1">
              <a:lnSpc>
                <a:spcPct val="120000"/>
              </a:lnSpc>
            </a:pPr>
            <a:r>
              <a:rPr lang="en-US" altLang="zh-CN">
                <a:latin typeface="Arial" panose="020B0604020202020204" pitchFamily="34" charset="0"/>
              </a:rPr>
              <a:t>    int length;</a:t>
            </a:r>
          </a:p>
          <a:p>
            <a:pPr eaLnBrk="1" hangingPunct="1">
              <a:lnSpc>
                <a:spcPct val="120000"/>
              </a:lnSpc>
            </a:pPr>
            <a:r>
              <a:rPr lang="en-US" altLang="zh-CN">
                <a:latin typeface="Arial" panose="020B0604020202020204" pitchFamily="34" charset="0"/>
              </a:rPr>
              <a:t>    };</a:t>
            </a:r>
          </a:p>
          <a:p>
            <a:pPr eaLnBrk="1" hangingPunct="1">
              <a:lnSpc>
                <a:spcPct val="120000"/>
              </a:lnSpc>
            </a:pPr>
            <a:r>
              <a:rPr lang="en-US" altLang="zh-CN">
                <a:latin typeface="Arial" panose="020B0604020202020204" pitchFamily="34" charset="0"/>
              </a:rPr>
              <a:t>    union number{</a:t>
            </a:r>
          </a:p>
          <a:p>
            <a:pPr eaLnBrk="1" hangingPunct="1">
              <a:lnSpc>
                <a:spcPct val="120000"/>
              </a:lnSpc>
            </a:pPr>
            <a:r>
              <a:rPr lang="en-US" altLang="zh-CN">
                <a:latin typeface="Arial" panose="020B0604020202020204" pitchFamily="34" charset="0"/>
              </a:rPr>
              <a:t>    int  i;</a:t>
            </a:r>
          </a:p>
          <a:p>
            <a:pPr eaLnBrk="1" hangingPunct="1">
              <a:lnSpc>
                <a:spcPct val="120000"/>
              </a:lnSpc>
            </a:pPr>
            <a:r>
              <a:rPr lang="en-US" altLang="zh-CN">
                <a:latin typeface="Arial" panose="020B0604020202020204" pitchFamily="34" charset="0"/>
              </a:rPr>
              <a:t>    float  f;</a:t>
            </a:r>
          </a:p>
          <a:p>
            <a:pPr eaLnBrk="1" hangingPunct="1">
              <a:lnSpc>
                <a:spcPct val="120000"/>
              </a:lnSpc>
            </a:pPr>
            <a:r>
              <a:rPr lang="en-US" altLang="zh-CN">
                <a:latin typeface="Arial" panose="020B0604020202020204" pitchFamily="34" charset="0"/>
              </a:rPr>
              <a:t>   };</a:t>
            </a:r>
          </a:p>
        </p:txBody>
      </p:sp>
      <p:sp>
        <p:nvSpPr>
          <p:cNvPr id="61443" name="Rectangle 3"/>
          <p:cNvSpPr>
            <a:spLocks noChangeArrowheads="1"/>
          </p:cNvSpPr>
          <p:nvPr/>
        </p:nvSpPr>
        <p:spPr bwMode="auto">
          <a:xfrm>
            <a:off x="1173163" y="192088"/>
            <a:ext cx="564197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r>
              <a:rPr lang="en-US" altLang="zh-CN" sz="3200" b="1">
                <a:solidFill>
                  <a:srgbClr val="FF0000"/>
                </a:solidFill>
                <a:latin typeface="宋体" panose="02010600030101010101" pitchFamily="2" charset="-122"/>
              </a:rPr>
              <a:t>4.  </a:t>
            </a:r>
            <a:r>
              <a:rPr lang="zh-CN" altLang="en-US" sz="3200" b="1">
                <a:solidFill>
                  <a:srgbClr val="FF0000"/>
                </a:solidFill>
                <a:latin typeface="宋体" panose="02010600030101010101" pitchFamily="2" charset="-122"/>
              </a:rPr>
              <a:t>结构、联合和枚举名</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468313" y="909638"/>
            <a:ext cx="8207375"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zh-CN" altLang="en-US">
                <a:latin typeface="Arial" panose="020B0604020202020204" pitchFamily="34" charset="0"/>
              </a:rPr>
              <a:t>在传统的</a:t>
            </a:r>
            <a:r>
              <a:rPr lang="en-US" altLang="zh-CN">
                <a:latin typeface="Arial" panose="020B0604020202020204" pitchFamily="34" charset="0"/>
              </a:rPr>
              <a:t>C</a:t>
            </a:r>
            <a:r>
              <a:rPr lang="zh-CN" altLang="en-US">
                <a:latin typeface="Arial" panose="020B0604020202020204" pitchFamily="34" charset="0"/>
              </a:rPr>
              <a:t>中，定义变量时，必须写成：</a:t>
            </a:r>
          </a:p>
          <a:p>
            <a:pPr eaLnBrk="1" hangingPunct="1">
              <a:lnSpc>
                <a:spcPct val="140000"/>
              </a:lnSpc>
            </a:pPr>
            <a:r>
              <a:rPr lang="zh-CN" altLang="en-US">
                <a:latin typeface="Arial" panose="020B0604020202020204" pitchFamily="34" charset="0"/>
              </a:rPr>
              <a:t>    </a:t>
            </a:r>
            <a:r>
              <a:rPr lang="en-US" altLang="zh-CN">
                <a:solidFill>
                  <a:srgbClr val="FF33CC"/>
                </a:solidFill>
                <a:latin typeface="Arial" panose="020B0604020202020204" pitchFamily="34" charset="0"/>
              </a:rPr>
              <a:t>enum</a:t>
            </a:r>
            <a:r>
              <a:rPr lang="en-US" altLang="zh-CN">
                <a:latin typeface="Arial" panose="020B0604020202020204" pitchFamily="34" charset="0"/>
              </a:rPr>
              <a:t>  boole  done;</a:t>
            </a:r>
          </a:p>
          <a:p>
            <a:pPr eaLnBrk="1" hangingPunct="1">
              <a:lnSpc>
                <a:spcPct val="140000"/>
              </a:lnSpc>
            </a:pPr>
            <a:r>
              <a:rPr lang="en-US" altLang="zh-CN">
                <a:latin typeface="Arial" panose="020B0604020202020204" pitchFamily="34" charset="0"/>
              </a:rPr>
              <a:t>    </a:t>
            </a:r>
            <a:r>
              <a:rPr lang="en-US" altLang="zh-CN">
                <a:solidFill>
                  <a:srgbClr val="FF33CC"/>
                </a:solidFill>
                <a:latin typeface="Arial" panose="020B0604020202020204" pitchFamily="34" charset="0"/>
              </a:rPr>
              <a:t>struct </a:t>
            </a:r>
            <a:r>
              <a:rPr lang="en-US" altLang="zh-CN">
                <a:latin typeface="Arial" panose="020B0604020202020204" pitchFamily="34" charset="0"/>
              </a:rPr>
              <a:t> string  str;</a:t>
            </a:r>
          </a:p>
          <a:p>
            <a:pPr eaLnBrk="1" hangingPunct="1">
              <a:lnSpc>
                <a:spcPct val="140000"/>
              </a:lnSpc>
            </a:pPr>
            <a:r>
              <a:rPr lang="en-US" altLang="zh-CN">
                <a:latin typeface="Arial" panose="020B0604020202020204" pitchFamily="34" charset="0"/>
              </a:rPr>
              <a:t>    </a:t>
            </a:r>
            <a:r>
              <a:rPr lang="en-US" altLang="zh-CN">
                <a:solidFill>
                  <a:srgbClr val="FF33CC"/>
                </a:solidFill>
                <a:latin typeface="Arial" panose="020B0604020202020204" pitchFamily="34" charset="0"/>
              </a:rPr>
              <a:t>union</a:t>
            </a:r>
            <a:r>
              <a:rPr lang="en-US" altLang="zh-CN">
                <a:latin typeface="Arial" panose="020B0604020202020204" pitchFamily="34" charset="0"/>
              </a:rPr>
              <a:t>  number  x;</a:t>
            </a:r>
          </a:p>
          <a:p>
            <a:pPr eaLnBrk="1" hangingPunct="1">
              <a:lnSpc>
                <a:spcPct val="140000"/>
              </a:lnSpc>
            </a:pPr>
            <a:r>
              <a:rPr lang="en-US" altLang="zh-CN">
                <a:latin typeface="Arial" panose="020B0604020202020204" pitchFamily="34" charset="0"/>
              </a:rPr>
              <a:t>    </a:t>
            </a:r>
            <a:r>
              <a:rPr lang="zh-CN" altLang="en-US">
                <a:latin typeface="Arial" panose="020B0604020202020204" pitchFamily="34" charset="0"/>
              </a:rPr>
              <a:t>但是，在</a:t>
            </a:r>
            <a:r>
              <a:rPr lang="en-US" altLang="zh-CN">
                <a:latin typeface="Arial" panose="020B0604020202020204" pitchFamily="34" charset="0"/>
              </a:rPr>
              <a:t>C++</a:t>
            </a:r>
            <a:r>
              <a:rPr lang="zh-CN" altLang="en-US">
                <a:latin typeface="Arial" panose="020B0604020202020204" pitchFamily="34" charset="0"/>
              </a:rPr>
              <a:t>中，可以说明为：</a:t>
            </a:r>
          </a:p>
          <a:p>
            <a:pPr eaLnBrk="1" hangingPunct="1">
              <a:lnSpc>
                <a:spcPct val="140000"/>
              </a:lnSpc>
            </a:pPr>
            <a:r>
              <a:rPr lang="zh-CN" altLang="en-US">
                <a:latin typeface="Arial" panose="020B0604020202020204" pitchFamily="34" charset="0"/>
              </a:rPr>
              <a:t>     </a:t>
            </a:r>
            <a:r>
              <a:rPr lang="en-US" altLang="zh-CN">
                <a:solidFill>
                  <a:srgbClr val="FF3300"/>
                </a:solidFill>
                <a:latin typeface="Arial" panose="020B0604020202020204" pitchFamily="34" charset="0"/>
              </a:rPr>
              <a:t>boole  done;</a:t>
            </a:r>
          </a:p>
          <a:p>
            <a:pPr eaLnBrk="1" hangingPunct="1">
              <a:lnSpc>
                <a:spcPct val="140000"/>
              </a:lnSpc>
            </a:pPr>
            <a:r>
              <a:rPr lang="en-US" altLang="zh-CN">
                <a:solidFill>
                  <a:srgbClr val="FF3300"/>
                </a:solidFill>
                <a:latin typeface="Arial" panose="020B0604020202020204" pitchFamily="34" charset="0"/>
              </a:rPr>
              <a:t>     string  str;</a:t>
            </a:r>
          </a:p>
          <a:p>
            <a:pPr eaLnBrk="1" hangingPunct="1">
              <a:lnSpc>
                <a:spcPct val="140000"/>
              </a:lnSpc>
            </a:pPr>
            <a:r>
              <a:rPr lang="en-US" altLang="zh-CN">
                <a:solidFill>
                  <a:srgbClr val="FF3300"/>
                </a:solidFill>
                <a:latin typeface="Arial" panose="020B0604020202020204" pitchFamily="34" charset="0"/>
              </a:rPr>
              <a:t>     number  x;</a:t>
            </a:r>
          </a:p>
          <a:p>
            <a:pPr>
              <a:lnSpc>
                <a:spcPct val="140000"/>
              </a:lnSpc>
            </a:pPr>
            <a:endParaRPr lang="en-US" altLang="zh-CN">
              <a:latin typeface="Arial" panose="020B0604020202020204"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250825" y="981075"/>
            <a:ext cx="8569325"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0"/>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Font typeface="Wingdings" panose="05000000000000000000" pitchFamily="2" charset="2"/>
              <a:buChar char="Ø"/>
            </a:pPr>
            <a:r>
              <a:rPr lang="en-US" altLang="zh-CN">
                <a:latin typeface="Arial" panose="020B0604020202020204" pitchFamily="34" charset="0"/>
              </a:rPr>
              <a:t>C</a:t>
            </a:r>
            <a:r>
              <a:rPr lang="zh-CN" altLang="en-US">
                <a:latin typeface="Arial" panose="020B0604020202020204" pitchFamily="34" charset="0"/>
              </a:rPr>
              <a:t>语言</a:t>
            </a:r>
            <a:r>
              <a:rPr lang="zh-CN" altLang="en-US">
                <a:solidFill>
                  <a:srgbClr val="FF3300"/>
                </a:solidFill>
                <a:latin typeface="Arial" panose="020B0604020202020204" pitchFamily="34" charset="0"/>
              </a:rPr>
              <a:t>建议</a:t>
            </a:r>
            <a:r>
              <a:rPr lang="zh-CN" altLang="en-US">
                <a:latin typeface="Arial" panose="020B0604020202020204" pitchFamily="34" charset="0"/>
              </a:rPr>
              <a:t>编程者为程序中的每一个函数建立原型，而</a:t>
            </a:r>
            <a:r>
              <a:rPr lang="en-US" altLang="zh-CN">
                <a:latin typeface="Arial" panose="020B0604020202020204" pitchFamily="34" charset="0"/>
              </a:rPr>
              <a:t>C++</a:t>
            </a:r>
            <a:r>
              <a:rPr lang="zh-CN" altLang="en-US">
                <a:solidFill>
                  <a:srgbClr val="FF3300"/>
                </a:solidFill>
                <a:latin typeface="Arial" panose="020B0604020202020204" pitchFamily="34" charset="0"/>
              </a:rPr>
              <a:t>要求</a:t>
            </a:r>
            <a:r>
              <a:rPr lang="zh-CN" altLang="en-US">
                <a:latin typeface="Arial" panose="020B0604020202020204" pitchFamily="34" charset="0"/>
              </a:rPr>
              <a:t>为每一个函数建立原型，以说明函数的名称、参数类型与个数，以及函数返回值的类型。其主要目的是让</a:t>
            </a:r>
            <a:r>
              <a:rPr lang="en-US" altLang="zh-CN">
                <a:latin typeface="Arial" panose="020B0604020202020204" pitchFamily="34" charset="0"/>
              </a:rPr>
              <a:t>C++</a:t>
            </a:r>
            <a:r>
              <a:rPr lang="zh-CN" altLang="en-US">
                <a:latin typeface="Arial" panose="020B0604020202020204" pitchFamily="34" charset="0"/>
              </a:rPr>
              <a:t>编译程序进行类型检查，即形参与实参的类型匹配检查，以及返回值是否与原型相符，以维护程序的正确性。</a:t>
            </a:r>
            <a:endParaRPr lang="en-US" altLang="zh-CN">
              <a:latin typeface="Arial" panose="020B0604020202020204" pitchFamily="34" charset="0"/>
            </a:endParaRPr>
          </a:p>
          <a:p>
            <a:pPr eaLnBrk="1" hangingPunct="1">
              <a:lnSpc>
                <a:spcPct val="120000"/>
              </a:lnSpc>
              <a:buFont typeface="Wingdings" panose="05000000000000000000" pitchFamily="2" charset="2"/>
              <a:buChar char="Ø"/>
            </a:pPr>
            <a:endParaRPr lang="zh-CN" altLang="en-US">
              <a:latin typeface="Arial" panose="020B0604020202020204" pitchFamily="34" charset="0"/>
            </a:endParaRPr>
          </a:p>
          <a:p>
            <a:pPr eaLnBrk="1" hangingPunct="1">
              <a:lnSpc>
                <a:spcPct val="120000"/>
              </a:lnSpc>
            </a:pPr>
            <a:r>
              <a:rPr lang="zh-CN" altLang="en-US">
                <a:latin typeface="Arial" panose="020B0604020202020204" pitchFamily="34" charset="0"/>
              </a:rPr>
              <a:t>   例如：</a:t>
            </a:r>
            <a:r>
              <a:rPr lang="en-US" altLang="zh-CN">
                <a:latin typeface="Arial" panose="020B0604020202020204" pitchFamily="34" charset="0"/>
              </a:rPr>
              <a:t>int sum(int a,int b);//</a:t>
            </a:r>
            <a:r>
              <a:rPr lang="zh-CN" altLang="en-US">
                <a:latin typeface="Arial" panose="020B0604020202020204" pitchFamily="34" charset="0"/>
              </a:rPr>
              <a:t>是函数</a:t>
            </a:r>
            <a:r>
              <a:rPr lang="en-US" altLang="zh-CN">
                <a:latin typeface="Arial" panose="020B0604020202020204" pitchFamily="34" charset="0"/>
              </a:rPr>
              <a:t>sum</a:t>
            </a:r>
            <a:r>
              <a:rPr lang="zh-CN" altLang="en-US">
                <a:latin typeface="Arial" panose="020B0604020202020204" pitchFamily="34" charset="0"/>
              </a:rPr>
              <a:t>的原型。</a:t>
            </a:r>
          </a:p>
          <a:p>
            <a:pPr eaLnBrk="1" hangingPunct="1">
              <a:lnSpc>
                <a:spcPct val="120000"/>
              </a:lnSpc>
              <a:buFont typeface="Wingdings" panose="05000000000000000000" pitchFamily="2" charset="2"/>
              <a:buChar char="Ø"/>
            </a:pPr>
            <a:r>
              <a:rPr lang="zh-CN" altLang="en-US">
                <a:latin typeface="Arial" panose="020B0604020202020204" pitchFamily="34" charset="0"/>
              </a:rPr>
              <a:t>函数原型语法的一般形式为：</a:t>
            </a:r>
          </a:p>
          <a:p>
            <a:pPr eaLnBrk="1" hangingPunct="1">
              <a:lnSpc>
                <a:spcPct val="120000"/>
              </a:lnSpc>
            </a:pPr>
            <a:r>
              <a:rPr lang="zh-CN" altLang="en-US">
                <a:latin typeface="Arial" panose="020B0604020202020204" pitchFamily="34" charset="0"/>
              </a:rPr>
              <a:t>        </a:t>
            </a:r>
            <a:r>
              <a:rPr lang="zh-CN" altLang="en-US">
                <a:solidFill>
                  <a:schemeClr val="accent2"/>
                </a:solidFill>
                <a:latin typeface="Arial" panose="020B0604020202020204" pitchFamily="34" charset="0"/>
              </a:rPr>
              <a:t>返回类型   函数名（参数表）；</a:t>
            </a:r>
          </a:p>
          <a:p>
            <a:pPr eaLnBrk="1" hangingPunct="1">
              <a:lnSpc>
                <a:spcPct val="120000"/>
              </a:lnSpc>
            </a:pPr>
            <a:r>
              <a:rPr lang="zh-CN" altLang="en-US">
                <a:latin typeface="Arial" panose="020B0604020202020204" pitchFamily="34" charset="0"/>
              </a:rPr>
              <a:t>    函数原型是一条 语句，它必须以分号结束。</a:t>
            </a:r>
          </a:p>
        </p:txBody>
      </p:sp>
      <p:sp>
        <p:nvSpPr>
          <p:cNvPr id="63491" name="Rectangle 3"/>
          <p:cNvSpPr>
            <a:spLocks noChangeArrowheads="1"/>
          </p:cNvSpPr>
          <p:nvPr/>
        </p:nvSpPr>
        <p:spPr bwMode="auto">
          <a:xfrm>
            <a:off x="1479550" y="119063"/>
            <a:ext cx="56134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3200" b="1">
                <a:solidFill>
                  <a:srgbClr val="FF0000"/>
                </a:solidFill>
                <a:latin typeface="宋体" panose="02010600030101010101" pitchFamily="2" charset="-122"/>
              </a:rPr>
              <a:t>5.  </a:t>
            </a:r>
            <a:r>
              <a:rPr lang="zh-CN" altLang="en-US" sz="3200" b="1">
                <a:solidFill>
                  <a:srgbClr val="FF0000"/>
                </a:solidFill>
                <a:latin typeface="宋体" panose="02010600030101010101" pitchFamily="2" charset="-122"/>
              </a:rPr>
              <a:t>函数原型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152400" y="304800"/>
            <a:ext cx="8839200" cy="581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latin typeface="Garamond" panose="02020404030301010803" pitchFamily="18" charset="0"/>
              </a:rPr>
              <a:t>思考：</a:t>
            </a:r>
          </a:p>
          <a:p>
            <a:pPr eaLnBrk="1" hangingPunct="1">
              <a:spcBef>
                <a:spcPct val="50000"/>
              </a:spcBef>
            </a:pPr>
            <a:r>
              <a:rPr lang="en-US" altLang="zh-CN" dirty="0">
                <a:latin typeface="Garamond" panose="02020404030301010803" pitchFamily="18" charset="0"/>
              </a:rPr>
              <a:t>1 </a:t>
            </a:r>
            <a:r>
              <a:rPr lang="zh-CN" altLang="en-US" dirty="0">
                <a:latin typeface="Garamond" panose="02020404030301010803" pitchFamily="18" charset="0"/>
              </a:rPr>
              <a:t>下列关于对象的描述不正确的是（    ）</a:t>
            </a:r>
          </a:p>
          <a:p>
            <a:pPr eaLnBrk="1" hangingPunct="1">
              <a:spcBef>
                <a:spcPct val="50000"/>
              </a:spcBef>
            </a:pPr>
            <a:r>
              <a:rPr lang="zh-CN" altLang="en-US" dirty="0">
                <a:latin typeface="Garamond" panose="02020404030301010803" pitchFamily="18" charset="0"/>
              </a:rPr>
              <a:t>  </a:t>
            </a:r>
            <a:r>
              <a:rPr lang="en-US" altLang="zh-CN" dirty="0">
                <a:latin typeface="Garamond" panose="02020404030301010803" pitchFamily="18" charset="0"/>
              </a:rPr>
              <a:t>A  </a:t>
            </a:r>
            <a:r>
              <a:rPr lang="zh-CN" altLang="en-US" dirty="0">
                <a:latin typeface="Garamond" panose="02020404030301010803" pitchFamily="18" charset="0"/>
              </a:rPr>
              <a:t>对象只能描述有形的东西；</a:t>
            </a:r>
          </a:p>
          <a:p>
            <a:pPr eaLnBrk="1" hangingPunct="1">
              <a:spcBef>
                <a:spcPct val="50000"/>
              </a:spcBef>
            </a:pPr>
            <a:r>
              <a:rPr lang="zh-CN" altLang="en-US" dirty="0">
                <a:latin typeface="Garamond" panose="02020404030301010803" pitchFamily="18" charset="0"/>
              </a:rPr>
              <a:t>  </a:t>
            </a:r>
            <a:r>
              <a:rPr lang="en-US" altLang="zh-CN" dirty="0">
                <a:latin typeface="Garamond" panose="02020404030301010803" pitchFamily="18" charset="0"/>
              </a:rPr>
              <a:t>B  </a:t>
            </a:r>
            <a:r>
              <a:rPr lang="zh-CN" altLang="en-US" dirty="0">
                <a:latin typeface="Garamond" panose="02020404030301010803" pitchFamily="18" charset="0"/>
              </a:rPr>
              <a:t>对象具有属性和服务两个主要因素；</a:t>
            </a:r>
          </a:p>
          <a:p>
            <a:pPr eaLnBrk="1" hangingPunct="1">
              <a:spcBef>
                <a:spcPct val="50000"/>
              </a:spcBef>
            </a:pPr>
            <a:r>
              <a:rPr lang="zh-CN" altLang="en-US" dirty="0">
                <a:latin typeface="Garamond" panose="02020404030301010803" pitchFamily="18" charset="0"/>
              </a:rPr>
              <a:t>  </a:t>
            </a:r>
            <a:r>
              <a:rPr lang="en-US" altLang="zh-CN" dirty="0">
                <a:latin typeface="Garamond" panose="02020404030301010803" pitchFamily="18" charset="0"/>
              </a:rPr>
              <a:t>C  </a:t>
            </a:r>
            <a:r>
              <a:rPr lang="zh-CN" altLang="en-US" dirty="0">
                <a:latin typeface="Garamond" panose="02020404030301010803" pitchFamily="18" charset="0"/>
              </a:rPr>
              <a:t>现实世界中的一切事物都可以看作对象，但只有在具体的系统中加以论述才有实际的意义；</a:t>
            </a:r>
          </a:p>
          <a:p>
            <a:pPr eaLnBrk="1" hangingPunct="1">
              <a:spcBef>
                <a:spcPct val="50000"/>
              </a:spcBef>
            </a:pPr>
            <a:r>
              <a:rPr lang="zh-CN" altLang="en-US" dirty="0">
                <a:latin typeface="Garamond" panose="02020404030301010803" pitchFamily="18" charset="0"/>
              </a:rPr>
              <a:t>  </a:t>
            </a:r>
            <a:r>
              <a:rPr lang="en-US" altLang="zh-CN" dirty="0">
                <a:latin typeface="Garamond" panose="02020404030301010803" pitchFamily="18" charset="0"/>
              </a:rPr>
              <a:t>D  </a:t>
            </a:r>
            <a:r>
              <a:rPr lang="zh-CN" altLang="en-US" dirty="0">
                <a:latin typeface="Garamond" panose="02020404030301010803" pitchFamily="18" charset="0"/>
              </a:rPr>
              <a:t>对象的属性是对象的静态特征，服务是动态特征，并且对象的属性只能由本对象的服务来操作；</a:t>
            </a:r>
          </a:p>
          <a:p>
            <a:pPr eaLnBrk="1" hangingPunct="1">
              <a:spcBef>
                <a:spcPct val="50000"/>
              </a:spcBef>
            </a:pPr>
            <a:endParaRPr lang="zh-CN" altLang="en-US" dirty="0">
              <a:latin typeface="Garamond" panose="02020404030301010803" pitchFamily="18" charset="0"/>
            </a:endParaRPr>
          </a:p>
          <a:p>
            <a:pPr eaLnBrk="1" hangingPunct="1">
              <a:spcBef>
                <a:spcPct val="50000"/>
              </a:spcBef>
            </a:pPr>
            <a:r>
              <a:rPr lang="en-US" altLang="zh-CN" dirty="0">
                <a:latin typeface="Garamond" panose="02020404030301010803" pitchFamily="18" charset="0"/>
              </a:rPr>
              <a:t>2 </a:t>
            </a:r>
            <a:r>
              <a:rPr lang="zh-CN" altLang="en-US" dirty="0">
                <a:latin typeface="Garamond" panose="02020404030301010803" pitchFamily="18" charset="0"/>
              </a:rPr>
              <a:t>构成对象的两个主要因素是</a:t>
            </a:r>
            <a:r>
              <a:rPr lang="zh-CN" altLang="en-US" dirty="0" smtClean="0">
                <a:latin typeface="Garamond" panose="02020404030301010803" pitchFamily="18" charset="0"/>
              </a:rPr>
              <a:t>（</a:t>
            </a:r>
            <a:r>
              <a:rPr lang="zh-CN" altLang="en-US" dirty="0" smtClean="0">
                <a:solidFill>
                  <a:srgbClr val="FF0000"/>
                </a:solidFill>
                <a:latin typeface="Garamond" panose="02020404030301010803" pitchFamily="18" charset="0"/>
              </a:rPr>
              <a:t>属性</a:t>
            </a:r>
            <a:r>
              <a:rPr lang="zh-CN" altLang="en-US" dirty="0" smtClean="0">
                <a:latin typeface="Garamond" panose="02020404030301010803" pitchFamily="18" charset="0"/>
              </a:rPr>
              <a:t>）</a:t>
            </a:r>
            <a:r>
              <a:rPr lang="zh-CN" altLang="en-US" dirty="0">
                <a:latin typeface="Garamond" panose="02020404030301010803" pitchFamily="18" charset="0"/>
              </a:rPr>
              <a:t>和</a:t>
            </a:r>
            <a:r>
              <a:rPr lang="zh-CN" altLang="en-US" dirty="0" smtClean="0">
                <a:latin typeface="Garamond" panose="02020404030301010803" pitchFamily="18" charset="0"/>
              </a:rPr>
              <a:t>（</a:t>
            </a:r>
            <a:r>
              <a:rPr lang="zh-CN" altLang="en-US" dirty="0" smtClean="0">
                <a:solidFill>
                  <a:srgbClr val="FF0000"/>
                </a:solidFill>
                <a:latin typeface="Garamond" panose="02020404030301010803" pitchFamily="18" charset="0"/>
              </a:rPr>
              <a:t>服务</a:t>
            </a:r>
            <a:r>
              <a:rPr lang="zh-CN" altLang="en-US" dirty="0">
                <a:latin typeface="Garamond" panose="02020404030301010803" pitchFamily="18" charset="0"/>
              </a:rPr>
              <a:t>），其中</a:t>
            </a:r>
            <a:r>
              <a:rPr lang="zh-CN" altLang="en-US" dirty="0" smtClean="0">
                <a:latin typeface="Garamond" panose="02020404030301010803" pitchFamily="18" charset="0"/>
              </a:rPr>
              <a:t>（</a:t>
            </a:r>
            <a:r>
              <a:rPr lang="zh-CN" altLang="en-US" dirty="0" smtClean="0">
                <a:solidFill>
                  <a:srgbClr val="FF0000"/>
                </a:solidFill>
                <a:latin typeface="Garamond" panose="02020404030301010803" pitchFamily="18" charset="0"/>
              </a:rPr>
              <a:t>服务</a:t>
            </a:r>
            <a:r>
              <a:rPr lang="zh-CN" altLang="en-US" dirty="0">
                <a:latin typeface="Garamond" panose="02020404030301010803" pitchFamily="18" charset="0"/>
              </a:rPr>
              <a:t>）属于动态属性，（</a:t>
            </a:r>
            <a:r>
              <a:rPr lang="zh-CN" altLang="en-US" dirty="0">
                <a:solidFill>
                  <a:srgbClr val="CC3300"/>
                </a:solidFill>
                <a:latin typeface="Garamond" panose="02020404030301010803" pitchFamily="18" charset="0"/>
              </a:rPr>
              <a:t>属性</a:t>
            </a:r>
            <a:r>
              <a:rPr lang="zh-CN" altLang="en-US" dirty="0">
                <a:latin typeface="Garamond" panose="02020404030301010803" pitchFamily="18" charset="0"/>
              </a:rPr>
              <a:t>）属于静态属性</a:t>
            </a:r>
            <a:r>
              <a:rPr lang="zh-CN" altLang="en-US" dirty="0" smtClean="0">
                <a:latin typeface="Garamond" panose="02020404030301010803" pitchFamily="18" charset="0"/>
              </a:rPr>
              <a:t>，（</a:t>
            </a:r>
            <a:r>
              <a:rPr lang="zh-CN" altLang="en-US" dirty="0" smtClean="0">
                <a:solidFill>
                  <a:srgbClr val="CC3300"/>
                </a:solidFill>
                <a:latin typeface="Garamond" panose="02020404030301010803" pitchFamily="18" charset="0"/>
              </a:rPr>
              <a:t>属性</a:t>
            </a:r>
            <a:r>
              <a:rPr lang="zh-CN" altLang="en-US" dirty="0">
                <a:latin typeface="Garamond" panose="02020404030301010803" pitchFamily="18" charset="0"/>
              </a:rPr>
              <a:t>）只能由（</a:t>
            </a:r>
            <a:r>
              <a:rPr lang="zh-CN" altLang="en-US" dirty="0">
                <a:solidFill>
                  <a:srgbClr val="CC3300"/>
                </a:solidFill>
                <a:latin typeface="Garamond" panose="02020404030301010803" pitchFamily="18" charset="0"/>
              </a:rPr>
              <a:t>服务</a:t>
            </a:r>
            <a:r>
              <a:rPr lang="zh-CN" altLang="en-US" dirty="0">
                <a:latin typeface="Garamond" panose="02020404030301010803" pitchFamily="18" charset="0"/>
              </a:rPr>
              <a:t>）来操作。</a:t>
            </a:r>
          </a:p>
        </p:txBody>
      </p:sp>
      <p:sp>
        <p:nvSpPr>
          <p:cNvPr id="10" name="Text Box 3"/>
          <p:cNvSpPr txBox="1">
            <a:spLocks noChangeArrowheads="1"/>
          </p:cNvSpPr>
          <p:nvPr/>
        </p:nvSpPr>
        <p:spPr bwMode="auto">
          <a:xfrm>
            <a:off x="5029200" y="8382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latin typeface="Garamond" panose="02020404030301010803" pitchFamily="18" charset="0"/>
              </a:rPr>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250825" y="908050"/>
            <a:ext cx="8642350" cy="581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latin typeface="Arial" panose="020B0604020202020204" pitchFamily="34" charset="0"/>
              </a:rPr>
              <a:t>#include&lt;iostream.h&gt;</a:t>
            </a:r>
          </a:p>
          <a:p>
            <a:pPr eaLnBrk="1" hangingPunct="1">
              <a:lnSpc>
                <a:spcPct val="120000"/>
              </a:lnSpc>
            </a:pPr>
            <a:r>
              <a:rPr lang="en-US" altLang="zh-CN">
                <a:latin typeface="Arial" panose="020B0604020202020204" pitchFamily="34" charset="0"/>
              </a:rPr>
              <a:t>void write(char *s);</a:t>
            </a:r>
          </a:p>
          <a:p>
            <a:pPr eaLnBrk="1" hangingPunct="1">
              <a:lnSpc>
                <a:spcPct val="120000"/>
              </a:lnSpc>
            </a:pPr>
            <a:r>
              <a:rPr lang="en-US" altLang="zh-CN">
                <a:latin typeface="Arial" panose="020B0604020202020204" pitchFamily="34" charset="0"/>
              </a:rPr>
              <a:t>void main()</a:t>
            </a:r>
          </a:p>
          <a:p>
            <a:pPr eaLnBrk="1" hangingPunct="1">
              <a:lnSpc>
                <a:spcPct val="120000"/>
              </a:lnSpc>
            </a:pPr>
            <a:r>
              <a:rPr lang="en-US" altLang="zh-CN">
                <a:latin typeface="Arial" panose="020B0604020202020204" pitchFamily="34" charset="0"/>
              </a:rPr>
              <a:t>{write("Hello,world!");}</a:t>
            </a:r>
          </a:p>
          <a:p>
            <a:pPr eaLnBrk="1" hangingPunct="1">
              <a:lnSpc>
                <a:spcPct val="120000"/>
              </a:lnSpc>
            </a:pPr>
            <a:r>
              <a:rPr lang="en-US" altLang="zh-CN">
                <a:latin typeface="Arial" panose="020B0604020202020204" pitchFamily="34" charset="0"/>
              </a:rPr>
              <a:t>void write(char *s)</a:t>
            </a:r>
          </a:p>
          <a:p>
            <a:pPr eaLnBrk="1" hangingPunct="1">
              <a:lnSpc>
                <a:spcPct val="120000"/>
              </a:lnSpc>
            </a:pPr>
            <a:r>
              <a:rPr lang="en-US" altLang="zh-CN">
                <a:latin typeface="Arial" panose="020B0604020202020204" pitchFamily="34" charset="0"/>
              </a:rPr>
              <a:t>{cout&lt;&lt;s;}</a:t>
            </a:r>
          </a:p>
          <a:p>
            <a:pPr eaLnBrk="1" hangingPunct="1">
              <a:lnSpc>
                <a:spcPct val="120000"/>
              </a:lnSpc>
            </a:pPr>
            <a:r>
              <a:rPr lang="en-US" altLang="zh-CN">
                <a:latin typeface="Arial" panose="020B0604020202020204" pitchFamily="34" charset="0"/>
              </a:rPr>
              <a:t>       </a:t>
            </a:r>
            <a:r>
              <a:rPr lang="zh-CN" altLang="en-US">
                <a:latin typeface="Arial" panose="020B0604020202020204" pitchFamily="34" charset="0"/>
              </a:rPr>
              <a:t>在程序中，要求一个函数的原型出现在该函数的调用语句之前。说明：</a:t>
            </a:r>
          </a:p>
          <a:p>
            <a:pPr eaLnBrk="1" hangingPunct="1">
              <a:lnSpc>
                <a:spcPct val="120000"/>
              </a:lnSpc>
            </a:pPr>
            <a:r>
              <a:rPr lang="en-US" altLang="zh-CN">
                <a:latin typeface="Arial" panose="020B0604020202020204" pitchFamily="34" charset="0"/>
              </a:rPr>
              <a:t>(1). </a:t>
            </a:r>
            <a:r>
              <a:rPr lang="zh-CN" altLang="en-US">
                <a:latin typeface="Arial" panose="020B0604020202020204" pitchFamily="34" charset="0"/>
              </a:rPr>
              <a:t>函数原型的参数表中</a:t>
            </a:r>
            <a:r>
              <a:rPr lang="zh-CN" altLang="en-US">
                <a:solidFill>
                  <a:srgbClr val="FF3300"/>
                </a:solidFill>
                <a:latin typeface="Arial" panose="020B0604020202020204" pitchFamily="34" charset="0"/>
              </a:rPr>
              <a:t>可不包含参数的名字</a:t>
            </a:r>
            <a:r>
              <a:rPr lang="zh-CN" altLang="en-US">
                <a:latin typeface="Arial" panose="020B0604020202020204" pitchFamily="34" charset="0"/>
              </a:rPr>
              <a:t>，而只包含它们的类型。例如：   </a:t>
            </a:r>
            <a:r>
              <a:rPr lang="en-US" altLang="zh-CN">
                <a:latin typeface="Arial" panose="020B0604020202020204" pitchFamily="34" charset="0"/>
              </a:rPr>
              <a:t>long  Area(int ,int);</a:t>
            </a:r>
          </a:p>
          <a:p>
            <a:pPr eaLnBrk="1" hangingPunct="1">
              <a:lnSpc>
                <a:spcPct val="120000"/>
              </a:lnSpc>
            </a:pPr>
            <a:r>
              <a:rPr lang="en-US" altLang="zh-CN">
                <a:latin typeface="Arial" panose="020B0604020202020204" pitchFamily="34" charset="0"/>
              </a:rPr>
              <a:t>(2).</a:t>
            </a:r>
            <a:r>
              <a:rPr kumimoji="1" lang="zh-CN" altLang="en-US">
                <a:latin typeface="Arial" panose="020B0604020202020204" pitchFamily="34" charset="0"/>
              </a:rPr>
              <a:t>函数定义由函数首部和函数体构成。函数首部和</a:t>
            </a:r>
            <a:r>
              <a:rPr kumimoji="1" lang="zh-CN" altLang="en-US"/>
              <a:t>函数原型基本一样，但函数首部中的参数必须给出名字而且不包含结尾的分号。</a:t>
            </a:r>
            <a:endParaRPr kumimoji="1" lang="zh-CN" altLang="en-US">
              <a:latin typeface="Arial" panose="020B0604020202020204" pitchFamily="34" charset="0"/>
            </a:endParaRPr>
          </a:p>
        </p:txBody>
      </p:sp>
      <p:sp>
        <p:nvSpPr>
          <p:cNvPr id="64515" name="Text Box 3"/>
          <p:cNvSpPr txBox="1">
            <a:spLocks noChangeArrowheads="1"/>
          </p:cNvSpPr>
          <p:nvPr/>
        </p:nvSpPr>
        <p:spPr bwMode="auto">
          <a:xfrm>
            <a:off x="900113" y="115888"/>
            <a:ext cx="6911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 typeface="宋体" panose="02010600030101010101" pitchFamily="2" charset="-122"/>
              <a:buNone/>
            </a:pPr>
            <a:r>
              <a:rPr lang="zh-CN" altLang="en-US" sz="3200" b="1">
                <a:solidFill>
                  <a:srgbClr val="FF0000"/>
                </a:solidFill>
                <a:latin typeface="宋体" panose="02010600030101010101" pitchFamily="2" charset="-122"/>
              </a:rPr>
              <a:t>例</a:t>
            </a:r>
            <a:r>
              <a:rPr lang="en-US" altLang="zh-CN" sz="3200" b="1">
                <a:solidFill>
                  <a:srgbClr val="FF0000"/>
                </a:solidFill>
                <a:latin typeface="宋体" panose="02010600030101010101" pitchFamily="2" charset="-122"/>
              </a:rPr>
              <a:t>1.6  </a:t>
            </a:r>
            <a:r>
              <a:rPr lang="zh-CN" altLang="en-US" sz="3200" b="1">
                <a:solidFill>
                  <a:srgbClr val="FF0000"/>
                </a:solidFill>
                <a:latin typeface="宋体" panose="02010600030101010101" pitchFamily="2" charset="-122"/>
              </a:rPr>
              <a:t>函数原型的说明</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79388" y="1196975"/>
            <a:ext cx="8964612"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36000" rIns="18000"/>
          <a:lstStyle>
            <a:lvl1pPr marL="342900" indent="-342900" eaLnBrk="0" hangingPunct="0">
              <a:defRPr sz="2400">
                <a:solidFill>
                  <a:schemeClr val="tx1"/>
                </a:solidFill>
                <a:latin typeface="Times New Roman" charset="0"/>
                <a:ea typeface="宋体" pitchFamily="2" charset="-122"/>
              </a:defRPr>
            </a:lvl1pPr>
            <a:lvl2pPr marL="742950" indent="-285750" eaLnBrk="0" hangingPunct="0">
              <a:defRPr sz="2400">
                <a:solidFill>
                  <a:schemeClr val="tx1"/>
                </a:solidFill>
                <a:latin typeface="Times New Roman" charset="0"/>
                <a:ea typeface="宋体" pitchFamily="2" charset="-122"/>
              </a:defRPr>
            </a:lvl2pPr>
            <a:lvl3pPr marL="1143000" indent="-228600" eaLnBrk="0" hangingPunct="0">
              <a:defRPr sz="2400">
                <a:solidFill>
                  <a:schemeClr val="tx1"/>
                </a:solidFill>
                <a:latin typeface="Times New Roman" charset="0"/>
                <a:ea typeface="宋体" pitchFamily="2" charset="-122"/>
              </a:defRPr>
            </a:lvl3pPr>
            <a:lvl4pPr marL="1600200" indent="-228600" eaLnBrk="0" hangingPunct="0">
              <a:defRPr sz="2400">
                <a:solidFill>
                  <a:schemeClr val="tx1"/>
                </a:solidFill>
                <a:latin typeface="Times New Roman" charset="0"/>
                <a:ea typeface="宋体" pitchFamily="2" charset="-122"/>
              </a:defRPr>
            </a:lvl4pPr>
            <a:lvl5pPr marL="2057400" indent="-228600" eaLnBrk="0" hangingPunct="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1" hangingPunct="1">
              <a:lnSpc>
                <a:spcPct val="120000"/>
              </a:lnSpc>
              <a:defRPr/>
            </a:pPr>
            <a:r>
              <a:rPr kumimoji="1" lang="en-US" altLang="zh-CN" sz="2500" dirty="0" smtClean="0">
                <a:latin typeface="Arial" charset="0"/>
              </a:rPr>
              <a:t>(3). C++</a:t>
            </a:r>
            <a:r>
              <a:rPr kumimoji="1" lang="zh-CN" altLang="en-US" sz="2500" dirty="0" smtClean="0">
                <a:latin typeface="Arial" charset="0"/>
              </a:rPr>
              <a:t>的参数说明必须放在函数说明后的括号内，不可将函数参数说明放在函数首部和函数体之间。这种方法只在</a:t>
            </a:r>
            <a:r>
              <a:rPr kumimoji="1" lang="en-US" altLang="zh-CN" sz="2500" dirty="0" smtClean="0">
                <a:latin typeface="Arial" charset="0"/>
              </a:rPr>
              <a:t>C</a:t>
            </a:r>
            <a:r>
              <a:rPr kumimoji="1" lang="zh-CN" altLang="en-US" sz="2500" dirty="0" smtClean="0">
                <a:latin typeface="Arial" charset="0"/>
              </a:rPr>
              <a:t>中成立。</a:t>
            </a:r>
          </a:p>
          <a:p>
            <a:pPr eaLnBrk="1" hangingPunct="1">
              <a:lnSpc>
                <a:spcPct val="120000"/>
              </a:lnSpc>
              <a:defRPr/>
            </a:pPr>
            <a:r>
              <a:rPr kumimoji="1" lang="en-US" altLang="zh-CN" sz="2500" dirty="0" smtClean="0">
                <a:latin typeface="Arial" charset="0"/>
              </a:rPr>
              <a:t>(4). </a:t>
            </a:r>
            <a:r>
              <a:rPr kumimoji="1" lang="zh-CN" altLang="en-US" sz="2500" dirty="0" smtClean="0">
                <a:latin typeface="Arial" charset="0"/>
              </a:rPr>
              <a:t>主函数不必进行原型说明，因为它被看成自动说明原型的函数。</a:t>
            </a:r>
          </a:p>
          <a:p>
            <a:pPr eaLnBrk="1" hangingPunct="1">
              <a:lnSpc>
                <a:spcPct val="120000"/>
              </a:lnSpc>
              <a:defRPr/>
            </a:pPr>
            <a:r>
              <a:rPr kumimoji="1" lang="en-US" altLang="zh-CN" sz="2500" dirty="0" smtClean="0">
                <a:latin typeface="Arial" charset="0"/>
              </a:rPr>
              <a:t>(5). </a:t>
            </a:r>
            <a:r>
              <a:rPr kumimoji="1" lang="zh-CN" altLang="en-US" sz="2500" dirty="0" smtClean="0">
                <a:latin typeface="Arial" charset="0"/>
              </a:rPr>
              <a:t>原型说明中没有指定返回类型的函数</a:t>
            </a:r>
            <a:r>
              <a:rPr kumimoji="1" lang="en-US" altLang="zh-CN" sz="2500" dirty="0" smtClean="0">
                <a:latin typeface="Arial" charset="0"/>
              </a:rPr>
              <a:t>(</a:t>
            </a:r>
            <a:r>
              <a:rPr kumimoji="1" lang="zh-CN" altLang="en-US" sz="2500" dirty="0" smtClean="0">
                <a:latin typeface="Arial" charset="0"/>
              </a:rPr>
              <a:t>包括主函数</a:t>
            </a:r>
            <a:r>
              <a:rPr kumimoji="1" lang="en-US" altLang="zh-CN" sz="2500" dirty="0" smtClean="0">
                <a:latin typeface="Arial" charset="0"/>
              </a:rPr>
              <a:t>main)</a:t>
            </a:r>
            <a:r>
              <a:rPr kumimoji="1" lang="zh-CN" altLang="en-US" sz="2500" dirty="0" smtClean="0">
                <a:latin typeface="Arial" charset="0"/>
              </a:rPr>
              <a:t>，</a:t>
            </a:r>
            <a:r>
              <a:rPr kumimoji="1" lang="en-US" altLang="zh-CN" sz="2500" dirty="0" smtClean="0">
                <a:latin typeface="Arial" charset="0"/>
              </a:rPr>
              <a:t>C++</a:t>
            </a:r>
            <a:r>
              <a:rPr kumimoji="1" lang="zh-CN" altLang="en-US" sz="2500" dirty="0" smtClean="0">
                <a:latin typeface="Arial" charset="0"/>
              </a:rPr>
              <a:t>默认该函数的返回类型是</a:t>
            </a:r>
            <a:r>
              <a:rPr kumimoji="1" lang="en-US" altLang="zh-CN" sz="2500" dirty="0" err="1" smtClean="0">
                <a:latin typeface="Arial" charset="0"/>
              </a:rPr>
              <a:t>int</a:t>
            </a:r>
            <a:r>
              <a:rPr kumimoji="1" lang="zh-CN" altLang="en-US" sz="2500" dirty="0" smtClean="0">
                <a:latin typeface="Arial" charset="0"/>
              </a:rPr>
              <a:t>。</a:t>
            </a:r>
            <a:endParaRPr kumimoji="1" lang="en-US" altLang="zh-CN" sz="2500" dirty="0" smtClean="0">
              <a:latin typeface="Arial" charset="0"/>
            </a:endParaRPr>
          </a:p>
          <a:p>
            <a:pPr>
              <a:defRPr/>
            </a:pPr>
            <a:r>
              <a:rPr kumimoji="1" lang="en-US" altLang="zh-CN" sz="2800" kern="0" dirty="0"/>
              <a:t>(6).</a:t>
            </a:r>
            <a:r>
              <a:rPr kumimoji="1" lang="zh-CN" altLang="en-US" sz="2800" kern="0" dirty="0"/>
              <a:t>如果一个函数没有返回值，则必须在函数原型中注明返回类型为</a:t>
            </a:r>
            <a:r>
              <a:rPr kumimoji="1" lang="en-US" altLang="zh-CN" sz="2800" kern="0" dirty="0"/>
              <a:t>void</a:t>
            </a:r>
            <a:r>
              <a:rPr kumimoji="1" lang="zh-CN" altLang="en-US" sz="2800" kern="0" dirty="0"/>
              <a:t>，主函数类似处理。</a:t>
            </a:r>
          </a:p>
          <a:p>
            <a:pPr>
              <a:defRPr/>
            </a:pPr>
            <a:r>
              <a:rPr kumimoji="1" lang="en-US" altLang="zh-CN" sz="2800" kern="0" dirty="0"/>
              <a:t>(7). </a:t>
            </a:r>
            <a:r>
              <a:rPr kumimoji="1" lang="zh-CN" altLang="en-US" sz="2800" kern="0" dirty="0"/>
              <a:t>如果函数原型中未注明参数，</a:t>
            </a:r>
            <a:r>
              <a:rPr kumimoji="1" lang="en-US" altLang="zh-CN" sz="2800" kern="0" dirty="0"/>
              <a:t>C++</a:t>
            </a:r>
            <a:r>
              <a:rPr kumimoji="1" lang="zh-CN" altLang="en-US" sz="2800" kern="0" dirty="0"/>
              <a:t>假定该函数的参数表为空</a:t>
            </a:r>
            <a:r>
              <a:rPr kumimoji="1" lang="en-US" altLang="zh-CN" sz="2800" kern="0" dirty="0"/>
              <a:t>(void)</a:t>
            </a:r>
            <a:r>
              <a:rPr kumimoji="1" lang="zh-CN" altLang="en-US" sz="2800" kern="0" dirty="0" smtClean="0"/>
              <a:t>。</a:t>
            </a:r>
            <a:r>
              <a:rPr lang="zh-CN" altLang="en-US" sz="2800" dirty="0"/>
              <a:t>在</a:t>
            </a:r>
            <a:r>
              <a:rPr lang="en-US" altLang="zh-CN" sz="2800" dirty="0"/>
              <a:t>C</a:t>
            </a:r>
            <a:r>
              <a:rPr lang="zh-CN" altLang="en-US" sz="2800" dirty="0"/>
              <a:t>中不允许</a:t>
            </a:r>
            <a:r>
              <a:rPr lang="zh-CN" altLang="en-US" sz="2800" dirty="0" smtClean="0"/>
              <a:t>。</a:t>
            </a:r>
            <a:endParaRPr lang="zh-CN" altLang="en-US" sz="28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250825" y="1108075"/>
            <a:ext cx="8713788"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000">
                <a:latin typeface="Arial" panose="020B0604020202020204" pitchFamily="34" charset="0"/>
              </a:rPr>
              <a:t>在</a:t>
            </a:r>
            <a:r>
              <a:rPr lang="en-US" altLang="zh-CN" sz="2000">
                <a:latin typeface="Arial" panose="020B0604020202020204" pitchFamily="34" charset="0"/>
              </a:rPr>
              <a:t>C</a:t>
            </a:r>
            <a:r>
              <a:rPr lang="zh-CN" altLang="en-US" sz="2000">
                <a:latin typeface="Arial" panose="020B0604020202020204" pitchFamily="34" charset="0"/>
              </a:rPr>
              <a:t>中，习惯使用</a:t>
            </a:r>
            <a:r>
              <a:rPr lang="en-US" altLang="zh-CN" sz="2000">
                <a:latin typeface="Arial" panose="020B0604020202020204" pitchFamily="34" charset="0"/>
              </a:rPr>
              <a:t>#define</a:t>
            </a:r>
            <a:r>
              <a:rPr lang="zh-CN" altLang="en-US" sz="2000">
                <a:latin typeface="Arial" panose="020B0604020202020204" pitchFamily="34" charset="0"/>
              </a:rPr>
              <a:t>定义常量。如：</a:t>
            </a:r>
          </a:p>
          <a:p>
            <a:pPr eaLnBrk="1" hangingPunct="1">
              <a:lnSpc>
                <a:spcPct val="120000"/>
              </a:lnSpc>
            </a:pPr>
            <a:r>
              <a:rPr lang="en-US" altLang="zh-CN" sz="2000">
                <a:latin typeface="Arial" panose="020B0604020202020204" pitchFamily="34" charset="0"/>
              </a:rPr>
              <a:t>#define   PRICE   30</a:t>
            </a:r>
          </a:p>
          <a:p>
            <a:pPr eaLnBrk="1" hangingPunct="1">
              <a:lnSpc>
                <a:spcPct val="120000"/>
              </a:lnSpc>
            </a:pPr>
            <a:r>
              <a:rPr lang="en-US" altLang="zh-CN" sz="2000">
                <a:latin typeface="Arial" panose="020B0604020202020204" pitchFamily="34" charset="0"/>
              </a:rPr>
              <a:t>(1).  </a:t>
            </a:r>
            <a:r>
              <a:rPr lang="zh-CN" altLang="en-US" sz="2000">
                <a:latin typeface="Arial" panose="020B0604020202020204" pitchFamily="34" charset="0"/>
              </a:rPr>
              <a:t>利用</a:t>
            </a:r>
            <a:r>
              <a:rPr lang="en-US" altLang="zh-CN" sz="2000">
                <a:latin typeface="Arial" panose="020B0604020202020204" pitchFamily="34" charset="0"/>
              </a:rPr>
              <a:t>#define</a:t>
            </a:r>
            <a:r>
              <a:rPr lang="zh-CN" altLang="en-US" sz="2000">
                <a:latin typeface="Arial" panose="020B0604020202020204" pitchFamily="34" charset="0"/>
              </a:rPr>
              <a:t>定义宏常量</a:t>
            </a:r>
          </a:p>
          <a:p>
            <a:pPr eaLnBrk="1" hangingPunct="1">
              <a:lnSpc>
                <a:spcPct val="120000"/>
              </a:lnSpc>
            </a:pPr>
            <a:r>
              <a:rPr lang="zh-CN" altLang="en-US" sz="2000">
                <a:latin typeface="Arial" panose="020B0604020202020204" pitchFamily="34" charset="0"/>
              </a:rPr>
              <a:t>一般格式： </a:t>
            </a:r>
            <a:r>
              <a:rPr lang="en-US" altLang="zh-CN" sz="2000">
                <a:solidFill>
                  <a:srgbClr val="FF33CC"/>
                </a:solidFill>
                <a:latin typeface="Arial" panose="020B0604020202020204" pitchFamily="34" charset="0"/>
              </a:rPr>
              <a:t>#define </a:t>
            </a:r>
            <a:r>
              <a:rPr lang="zh-CN" altLang="en-US" sz="2000">
                <a:solidFill>
                  <a:srgbClr val="FF33CC"/>
                </a:solidFill>
                <a:latin typeface="Arial" panose="020B0604020202020204" pitchFamily="34" charset="0"/>
              </a:rPr>
              <a:t>宏名  常数</a:t>
            </a:r>
          </a:p>
          <a:p>
            <a:pPr eaLnBrk="1" hangingPunct="1">
              <a:lnSpc>
                <a:spcPct val="120000"/>
              </a:lnSpc>
            </a:pPr>
            <a:r>
              <a:rPr lang="zh-CN" altLang="en-US" sz="2000">
                <a:latin typeface="Arial" panose="020B0604020202020204" pitchFamily="34" charset="0"/>
              </a:rPr>
              <a:t>如：</a:t>
            </a:r>
            <a:r>
              <a:rPr lang="en-US" altLang="zh-CN" sz="2000">
                <a:latin typeface="Arial" panose="020B0604020202020204" pitchFamily="34" charset="0"/>
              </a:rPr>
              <a:t>#define   PI   3.14</a:t>
            </a:r>
          </a:p>
          <a:p>
            <a:pPr eaLnBrk="1" hangingPunct="1">
              <a:lnSpc>
                <a:spcPct val="120000"/>
              </a:lnSpc>
            </a:pPr>
            <a:r>
              <a:rPr lang="en-US" altLang="zh-CN" sz="2000">
                <a:latin typeface="Arial" panose="020B0604020202020204" pitchFamily="34" charset="0"/>
              </a:rPr>
              <a:t>        …………</a:t>
            </a:r>
          </a:p>
          <a:p>
            <a:pPr eaLnBrk="1" hangingPunct="1">
              <a:lnSpc>
                <a:spcPct val="120000"/>
              </a:lnSpc>
            </a:pPr>
            <a:r>
              <a:rPr lang="en-US" altLang="zh-CN" sz="2000">
                <a:latin typeface="Arial" panose="020B0604020202020204" pitchFamily="34" charset="0"/>
              </a:rPr>
              <a:t>        s=2*PI*r;</a:t>
            </a:r>
          </a:p>
          <a:p>
            <a:pPr eaLnBrk="1" hangingPunct="1">
              <a:lnSpc>
                <a:spcPct val="120000"/>
              </a:lnSpc>
            </a:pPr>
            <a:r>
              <a:rPr lang="en-US" altLang="zh-CN" sz="2000">
                <a:latin typeface="Arial" panose="020B0604020202020204" pitchFamily="34" charset="0"/>
              </a:rPr>
              <a:t>        …………</a:t>
            </a:r>
          </a:p>
          <a:p>
            <a:pPr eaLnBrk="1" hangingPunct="1">
              <a:lnSpc>
                <a:spcPct val="120000"/>
              </a:lnSpc>
            </a:pPr>
            <a:r>
              <a:rPr lang="en-US" altLang="zh-CN" sz="2000">
                <a:latin typeface="Arial" panose="020B0604020202020204" pitchFamily="34" charset="0"/>
              </a:rPr>
              <a:t>(2).  c</a:t>
            </a:r>
            <a:r>
              <a:rPr lang="zh-CN" altLang="en-US" sz="2000">
                <a:latin typeface="Arial" panose="020B0604020202020204" pitchFamily="34" charset="0"/>
              </a:rPr>
              <a:t>＋＋利用</a:t>
            </a:r>
            <a:r>
              <a:rPr lang="en-US" altLang="zh-CN" sz="2000">
                <a:latin typeface="Arial" panose="020B0604020202020204" pitchFamily="34" charset="0"/>
              </a:rPr>
              <a:t>const</a:t>
            </a:r>
            <a:r>
              <a:rPr lang="zh-CN" altLang="en-US" sz="2000">
                <a:latin typeface="Arial" panose="020B0604020202020204" pitchFamily="34" charset="0"/>
              </a:rPr>
              <a:t>定义正规常数</a:t>
            </a:r>
          </a:p>
          <a:p>
            <a:pPr eaLnBrk="1" hangingPunct="1">
              <a:lnSpc>
                <a:spcPct val="120000"/>
              </a:lnSpc>
            </a:pPr>
            <a:r>
              <a:rPr lang="zh-CN" altLang="en-US" sz="2000">
                <a:latin typeface="Arial" panose="020B0604020202020204" pitchFamily="34" charset="0"/>
              </a:rPr>
              <a:t>   一般格式：</a:t>
            </a:r>
            <a:r>
              <a:rPr lang="en-US" altLang="zh-CN" sz="2000">
                <a:solidFill>
                  <a:srgbClr val="FF3300"/>
                </a:solidFill>
                <a:latin typeface="Arial" panose="020B0604020202020204" pitchFamily="34" charset="0"/>
              </a:rPr>
              <a:t>const</a:t>
            </a:r>
            <a:r>
              <a:rPr lang="zh-CN" altLang="en-US" sz="2000">
                <a:solidFill>
                  <a:srgbClr val="FF3300"/>
                </a:solidFill>
                <a:latin typeface="Arial" panose="020B0604020202020204" pitchFamily="34" charset="0"/>
              </a:rPr>
              <a:t>　数据类型标识符  常数名</a:t>
            </a:r>
            <a:r>
              <a:rPr lang="en-US" altLang="zh-CN" sz="2000">
                <a:solidFill>
                  <a:srgbClr val="FF3300"/>
                </a:solidFill>
                <a:latin typeface="Arial" panose="020B0604020202020204" pitchFamily="34" charset="0"/>
              </a:rPr>
              <a:t>=</a:t>
            </a:r>
            <a:r>
              <a:rPr lang="zh-CN" altLang="en-US" sz="2000">
                <a:solidFill>
                  <a:srgbClr val="FF3300"/>
                </a:solidFill>
                <a:latin typeface="Arial" panose="020B0604020202020204" pitchFamily="34" charset="0"/>
              </a:rPr>
              <a:t>常量值</a:t>
            </a:r>
            <a:r>
              <a:rPr lang="zh-CN" altLang="en-US" sz="2000">
                <a:latin typeface="Arial" panose="020B0604020202020204" pitchFamily="34" charset="0"/>
              </a:rPr>
              <a:t>；</a:t>
            </a:r>
          </a:p>
          <a:p>
            <a:pPr eaLnBrk="1" hangingPunct="1">
              <a:lnSpc>
                <a:spcPct val="120000"/>
              </a:lnSpc>
            </a:pPr>
            <a:r>
              <a:rPr lang="zh-CN" altLang="en-US" sz="2000">
                <a:latin typeface="Arial" panose="020B0604020202020204" pitchFamily="34" charset="0"/>
              </a:rPr>
              <a:t>   采用这种方式定义的常量是类型化的，它有地址，可以用指针指向这个值，但不能修改它。</a:t>
            </a:r>
          </a:p>
          <a:p>
            <a:pPr eaLnBrk="1" hangingPunct="1">
              <a:lnSpc>
                <a:spcPct val="120000"/>
              </a:lnSpc>
            </a:pPr>
            <a:r>
              <a:rPr lang="zh-CN" altLang="en-US" sz="2000">
                <a:latin typeface="Arial" panose="020B0604020202020204" pitchFamily="34" charset="0"/>
              </a:rPr>
              <a:t>说明</a:t>
            </a:r>
            <a:r>
              <a:rPr lang="en-US" altLang="zh-CN" sz="2000">
                <a:latin typeface="Arial" panose="020B0604020202020204" pitchFamily="34" charset="0"/>
              </a:rPr>
              <a:t>: </a:t>
            </a:r>
          </a:p>
          <a:p>
            <a:pPr eaLnBrk="1" hangingPunct="1">
              <a:lnSpc>
                <a:spcPct val="120000"/>
              </a:lnSpc>
            </a:pPr>
            <a:r>
              <a:rPr lang="en-US" altLang="zh-CN" sz="2000">
                <a:latin typeface="Arial" panose="020B0604020202020204" pitchFamily="34" charset="0"/>
              </a:rPr>
              <a:t>① const</a:t>
            </a:r>
            <a:r>
              <a:rPr lang="zh-CN" altLang="en-US" sz="2000">
                <a:latin typeface="Arial" panose="020B0604020202020204" pitchFamily="34" charset="0"/>
              </a:rPr>
              <a:t>必须放在被修饰类型符和类型名前面</a:t>
            </a:r>
          </a:p>
        </p:txBody>
      </p:sp>
      <p:sp>
        <p:nvSpPr>
          <p:cNvPr id="66563" name="Rectangle 3"/>
          <p:cNvSpPr>
            <a:spLocks noChangeArrowheads="1"/>
          </p:cNvSpPr>
          <p:nvPr/>
        </p:nvSpPr>
        <p:spPr bwMode="auto">
          <a:xfrm>
            <a:off x="1479550" y="119063"/>
            <a:ext cx="561340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3200" b="1">
                <a:solidFill>
                  <a:srgbClr val="FF0000"/>
                </a:solidFill>
                <a:latin typeface="宋体" panose="02010600030101010101" pitchFamily="2" charset="-122"/>
              </a:rPr>
              <a:t>6. const</a:t>
            </a:r>
            <a:r>
              <a:rPr lang="zh-CN" altLang="en-US" sz="3200" b="1">
                <a:solidFill>
                  <a:srgbClr val="FF0000"/>
                </a:solidFill>
                <a:latin typeface="宋体" panose="02010600030101010101" pitchFamily="2" charset="-122"/>
              </a:rPr>
              <a:t>修饰符</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684213" y="990600"/>
            <a:ext cx="8064500" cy="522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000">
                <a:latin typeface="Arial" panose="020B0604020202020204" pitchFamily="34" charset="0"/>
              </a:rPr>
              <a:t>② </a:t>
            </a:r>
            <a:r>
              <a:rPr lang="zh-CN" altLang="en-US" sz="2000">
                <a:latin typeface="Arial" panose="020B0604020202020204" pitchFamily="34" charset="0"/>
              </a:rPr>
              <a:t>数据类型是一个可选项，用来指定常数值的数据类型，如果</a:t>
            </a:r>
            <a:r>
              <a:rPr lang="zh-CN" altLang="en-US" sz="2000">
                <a:solidFill>
                  <a:srgbClr val="FF3300"/>
                </a:solidFill>
                <a:latin typeface="Arial" panose="020B0604020202020204" pitchFamily="34" charset="0"/>
              </a:rPr>
              <a:t>省略</a:t>
            </a:r>
            <a:r>
              <a:rPr lang="zh-CN" altLang="en-US" sz="2000">
                <a:latin typeface="Arial" panose="020B0604020202020204" pitchFamily="34" charset="0"/>
              </a:rPr>
              <a:t>了该数据类型，那么编译程序认为它是 </a:t>
            </a:r>
            <a:r>
              <a:rPr lang="en-US" altLang="zh-CN" sz="2000">
                <a:solidFill>
                  <a:srgbClr val="FF3300"/>
                </a:solidFill>
                <a:latin typeface="Arial" panose="020B0604020202020204" pitchFamily="34" charset="0"/>
              </a:rPr>
              <a:t>int</a:t>
            </a:r>
            <a:r>
              <a:rPr lang="en-US" altLang="zh-CN" sz="2000">
                <a:latin typeface="Arial" panose="020B0604020202020204" pitchFamily="34" charset="0"/>
              </a:rPr>
              <a:t> </a:t>
            </a:r>
            <a:r>
              <a:rPr lang="zh-CN" altLang="en-US" sz="2000">
                <a:latin typeface="Arial" panose="020B0604020202020204" pitchFamily="34" charset="0"/>
              </a:rPr>
              <a:t>类型。 </a:t>
            </a:r>
          </a:p>
          <a:p>
            <a:pPr eaLnBrk="1" hangingPunct="1">
              <a:lnSpc>
                <a:spcPct val="120000"/>
              </a:lnSpc>
            </a:pPr>
            <a:r>
              <a:rPr lang="zh-CN" altLang="en-US" sz="2000">
                <a:latin typeface="Arial" panose="020B0604020202020204" pitchFamily="34" charset="0"/>
              </a:rPr>
              <a:t>   如：</a:t>
            </a:r>
            <a:r>
              <a:rPr lang="en-US" altLang="zh-CN" sz="2000">
                <a:latin typeface="Arial" panose="020B0604020202020204" pitchFamily="34" charset="0"/>
              </a:rPr>
              <a:t>const int a=10; </a:t>
            </a:r>
            <a:r>
              <a:rPr lang="zh-CN" altLang="en-US" sz="2000">
                <a:latin typeface="Arial" panose="020B0604020202020204" pitchFamily="34" charset="0"/>
              </a:rPr>
              <a:t>表示定义了一个初始值为</a:t>
            </a:r>
            <a:r>
              <a:rPr lang="en-US" altLang="zh-CN" sz="2000">
                <a:latin typeface="Arial" panose="020B0604020202020204" pitchFamily="34" charset="0"/>
              </a:rPr>
              <a:t>10</a:t>
            </a:r>
            <a:r>
              <a:rPr lang="zh-CN" altLang="en-US" sz="2000">
                <a:latin typeface="Arial" panose="020B0604020202020204" pitchFamily="34" charset="0"/>
              </a:rPr>
              <a:t>的整型常量，它在程序中不可改变，但可用于表达式的计算中。</a:t>
            </a:r>
          </a:p>
          <a:p>
            <a:pPr eaLnBrk="1" hangingPunct="1">
              <a:lnSpc>
                <a:spcPct val="120000"/>
              </a:lnSpc>
            </a:pPr>
            <a:r>
              <a:rPr lang="en-US" altLang="zh-CN" sz="2000">
                <a:latin typeface="Arial" panose="020B0604020202020204" pitchFamily="34" charset="0"/>
              </a:rPr>
              <a:t>const</a:t>
            </a:r>
            <a:r>
              <a:rPr lang="zh-CN" altLang="en-US" sz="2000">
                <a:latin typeface="Arial" panose="020B0604020202020204" pitchFamily="34" charset="0"/>
              </a:rPr>
              <a:t>的作用与＃</a:t>
            </a:r>
            <a:r>
              <a:rPr lang="en-US" altLang="zh-CN" sz="2000">
                <a:latin typeface="Arial" panose="020B0604020202020204" pitchFamily="34" charset="0"/>
              </a:rPr>
              <a:t>define</a:t>
            </a:r>
            <a:r>
              <a:rPr lang="zh-CN" altLang="en-US" sz="2000">
                <a:latin typeface="Arial" panose="020B0604020202020204" pitchFamily="34" charset="0"/>
              </a:rPr>
              <a:t>相似，但它消除了＃</a:t>
            </a:r>
            <a:r>
              <a:rPr lang="en-US" altLang="zh-CN" sz="2000">
                <a:latin typeface="Arial" panose="020B0604020202020204" pitchFamily="34" charset="0"/>
              </a:rPr>
              <a:t>define</a:t>
            </a:r>
            <a:r>
              <a:rPr lang="zh-CN" altLang="en-US" sz="2000">
                <a:latin typeface="Arial" panose="020B0604020202020204" pitchFamily="34" charset="0"/>
              </a:rPr>
              <a:t>的不安全性。</a:t>
            </a:r>
          </a:p>
          <a:p>
            <a:pPr eaLnBrk="1" hangingPunct="1">
              <a:lnSpc>
                <a:spcPct val="120000"/>
              </a:lnSpc>
            </a:pPr>
            <a:r>
              <a:rPr lang="en-US" altLang="zh-CN" sz="2000">
                <a:latin typeface="Arial" panose="020B0604020202020204" pitchFamily="34" charset="0"/>
              </a:rPr>
              <a:t> </a:t>
            </a:r>
            <a:endParaRPr lang="zh-CN" altLang="en-US" sz="2000">
              <a:latin typeface="Arial" panose="020B0604020202020204" pitchFamily="34" charset="0"/>
            </a:endParaRPr>
          </a:p>
          <a:p>
            <a:pPr eaLnBrk="1" hangingPunct="1">
              <a:lnSpc>
                <a:spcPct val="120000"/>
              </a:lnSpc>
            </a:pPr>
            <a:r>
              <a:rPr lang="en-US" altLang="zh-CN" sz="2000">
                <a:latin typeface="Arial" panose="020B0604020202020204" pitchFamily="34" charset="0"/>
              </a:rPr>
              <a:t>#include "iostream.h"</a:t>
            </a:r>
          </a:p>
          <a:p>
            <a:pPr eaLnBrk="1" hangingPunct="1">
              <a:lnSpc>
                <a:spcPct val="120000"/>
              </a:lnSpc>
            </a:pPr>
            <a:r>
              <a:rPr lang="en-US" altLang="zh-CN" sz="2000">
                <a:latin typeface="Arial" panose="020B0604020202020204" pitchFamily="34" charset="0"/>
              </a:rPr>
              <a:t>main()</a:t>
            </a:r>
          </a:p>
          <a:p>
            <a:pPr eaLnBrk="1" hangingPunct="1">
              <a:lnSpc>
                <a:spcPct val="120000"/>
              </a:lnSpc>
            </a:pPr>
            <a:r>
              <a:rPr lang="en-US" altLang="zh-CN" sz="2000">
                <a:latin typeface="Arial" panose="020B0604020202020204" pitchFamily="34" charset="0"/>
              </a:rPr>
              <a:t>{ int a=1;</a:t>
            </a:r>
          </a:p>
          <a:p>
            <a:pPr eaLnBrk="1" hangingPunct="1">
              <a:lnSpc>
                <a:spcPct val="120000"/>
              </a:lnSpc>
            </a:pPr>
            <a:r>
              <a:rPr lang="en-US" altLang="zh-CN" sz="2000">
                <a:latin typeface="Arial" panose="020B0604020202020204" pitchFamily="34" charset="0"/>
              </a:rPr>
              <a:t>#define T1 a+a</a:t>
            </a:r>
          </a:p>
          <a:p>
            <a:pPr eaLnBrk="1" hangingPunct="1">
              <a:lnSpc>
                <a:spcPct val="120000"/>
              </a:lnSpc>
            </a:pPr>
            <a:r>
              <a:rPr lang="en-US" altLang="zh-CN" sz="2000">
                <a:latin typeface="Arial" panose="020B0604020202020204" pitchFamily="34" charset="0"/>
              </a:rPr>
              <a:t>#define T2  T1-T1</a:t>
            </a:r>
          </a:p>
          <a:p>
            <a:pPr eaLnBrk="1" hangingPunct="1">
              <a:lnSpc>
                <a:spcPct val="120000"/>
              </a:lnSpc>
            </a:pPr>
            <a:r>
              <a:rPr lang="en-US" altLang="zh-CN" sz="2000">
                <a:latin typeface="Arial" panose="020B0604020202020204" pitchFamily="34" charset="0"/>
              </a:rPr>
              <a:t>cout&lt;&lt;"T2 is "&lt;&lt;T2&lt;&lt;endl;</a:t>
            </a:r>
          </a:p>
          <a:p>
            <a:pPr eaLnBrk="1" hangingPunct="1">
              <a:lnSpc>
                <a:spcPct val="120000"/>
              </a:lnSpc>
            </a:pPr>
            <a:r>
              <a:rPr lang="en-US" altLang="zh-CN" sz="2000">
                <a:latin typeface="Arial" panose="020B0604020202020204" pitchFamily="34" charset="0"/>
              </a:rPr>
              <a:t>return 0;}</a:t>
            </a:r>
          </a:p>
          <a:p>
            <a:pPr eaLnBrk="1" hangingPunct="1">
              <a:lnSpc>
                <a:spcPct val="140000"/>
              </a:lnSpc>
            </a:pPr>
            <a:r>
              <a:rPr lang="zh-CN" altLang="en-US" sz="1800">
                <a:latin typeface="Arial" panose="020B0604020202020204" pitchFamily="34" charset="0"/>
              </a:rPr>
              <a:t>但实际的输出是：</a:t>
            </a:r>
            <a:r>
              <a:rPr lang="en-US" altLang="zh-CN" sz="1800">
                <a:latin typeface="Arial" panose="020B0604020202020204" pitchFamily="34" charset="0"/>
              </a:rPr>
              <a:t>T2 is 2</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381000" y="990600"/>
            <a:ext cx="8382000" cy="533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a:lnSpc>
                <a:spcPct val="140000"/>
              </a:lnSpc>
              <a:spcBef>
                <a:spcPct val="0"/>
              </a:spcBef>
              <a:buFontTx/>
              <a:buNone/>
              <a:defRPr/>
            </a:pPr>
            <a:r>
              <a:rPr lang="zh-CN" altLang="en-US" sz="2400" kern="0" dirty="0" smtClean="0">
                <a:solidFill>
                  <a:srgbClr val="FF3300"/>
                </a:solidFill>
              </a:rPr>
              <a:t>如果用</a:t>
            </a:r>
            <a:r>
              <a:rPr lang="en-US" altLang="zh-CN" sz="2400" kern="0" dirty="0" err="1" smtClean="0">
                <a:solidFill>
                  <a:srgbClr val="FF3300"/>
                </a:solidFill>
              </a:rPr>
              <a:t>const</a:t>
            </a:r>
            <a:r>
              <a:rPr lang="zh-CN" altLang="en-US" sz="2400" kern="0" dirty="0" smtClean="0">
                <a:solidFill>
                  <a:srgbClr val="FF3300"/>
                </a:solidFill>
              </a:rPr>
              <a:t>取代了两个</a:t>
            </a:r>
            <a:r>
              <a:rPr lang="en-US" altLang="zh-CN" sz="2400" kern="0" dirty="0" smtClean="0">
                <a:solidFill>
                  <a:srgbClr val="FF3300"/>
                </a:solidFill>
              </a:rPr>
              <a:t>#define,</a:t>
            </a:r>
            <a:r>
              <a:rPr lang="zh-CN" altLang="en-US" sz="2400" kern="0" dirty="0" smtClean="0">
                <a:solidFill>
                  <a:srgbClr val="FF3300"/>
                </a:solidFill>
              </a:rPr>
              <a:t>就不会引起这个错误。</a:t>
            </a:r>
            <a:endParaRPr lang="zh-CN" altLang="en-US" sz="2400" kern="0" dirty="0" smtClean="0"/>
          </a:p>
          <a:p>
            <a:pPr>
              <a:buFont typeface="Wingdings" pitchFamily="2" charset="2"/>
              <a:buNone/>
              <a:defRPr/>
            </a:pPr>
            <a:r>
              <a:rPr lang="en-US" altLang="zh-CN" sz="2400" b="0" kern="0" dirty="0" smtClean="0"/>
              <a:t>#include&lt;</a:t>
            </a:r>
            <a:r>
              <a:rPr lang="en-US" altLang="zh-CN" sz="2400" b="0" kern="0" dirty="0" err="1" smtClean="0"/>
              <a:t>iostream.h</a:t>
            </a:r>
            <a:r>
              <a:rPr lang="en-US" altLang="zh-CN" sz="2400" b="0" kern="0" dirty="0" smtClean="0"/>
              <a:t>&gt;</a:t>
            </a:r>
          </a:p>
          <a:p>
            <a:pPr>
              <a:buFont typeface="Wingdings" pitchFamily="2" charset="2"/>
              <a:buNone/>
              <a:defRPr/>
            </a:pPr>
            <a:r>
              <a:rPr lang="en-US" altLang="zh-CN" sz="2400" b="0" kern="0" dirty="0" err="1" smtClean="0"/>
              <a:t>int</a:t>
            </a:r>
            <a:r>
              <a:rPr lang="en-US" altLang="zh-CN" sz="2400" b="0" kern="0" dirty="0" smtClean="0"/>
              <a:t> main()</a:t>
            </a:r>
          </a:p>
          <a:p>
            <a:pPr>
              <a:buFont typeface="Wingdings" pitchFamily="2" charset="2"/>
              <a:buNone/>
              <a:defRPr/>
            </a:pPr>
            <a:r>
              <a:rPr lang="en-US" altLang="zh-CN" sz="2400" b="0" kern="0" dirty="0" smtClean="0"/>
              <a:t>	{ </a:t>
            </a:r>
          </a:p>
          <a:p>
            <a:pPr>
              <a:buFont typeface="Wingdings" pitchFamily="2" charset="2"/>
              <a:buNone/>
              <a:defRPr/>
            </a:pPr>
            <a:r>
              <a:rPr lang="en-US" altLang="zh-CN" sz="2400" b="0" kern="0" dirty="0" smtClean="0"/>
              <a:t>    </a:t>
            </a:r>
            <a:r>
              <a:rPr lang="en-US" altLang="zh-CN" sz="2400" b="0" kern="0" dirty="0" err="1" smtClean="0"/>
              <a:t>int</a:t>
            </a:r>
            <a:r>
              <a:rPr lang="en-US" altLang="zh-CN" sz="2400" b="0" kern="0" dirty="0" smtClean="0"/>
              <a:t> a=1;</a:t>
            </a:r>
          </a:p>
          <a:p>
            <a:pPr>
              <a:buFont typeface="Wingdings" pitchFamily="2" charset="2"/>
              <a:buNone/>
              <a:defRPr/>
            </a:pPr>
            <a:r>
              <a:rPr lang="en-US" altLang="zh-CN" sz="2400" b="0" kern="0" dirty="0" smtClean="0"/>
              <a:t>    </a:t>
            </a:r>
            <a:r>
              <a:rPr lang="en-US" altLang="zh-CN" sz="2400" b="0" kern="0" dirty="0" err="1" smtClean="0"/>
              <a:t>const</a:t>
            </a:r>
            <a:r>
              <a:rPr lang="en-US" altLang="zh-CN" sz="2400" b="0" kern="0" dirty="0" smtClean="0"/>
              <a:t> T1=</a:t>
            </a:r>
            <a:r>
              <a:rPr lang="en-US" altLang="zh-CN" sz="2400" b="0" kern="0" dirty="0" err="1" smtClean="0"/>
              <a:t>a+a</a:t>
            </a:r>
            <a:r>
              <a:rPr lang="en-US" altLang="zh-CN" sz="2400" b="0" kern="0" dirty="0" smtClean="0"/>
              <a:t>;</a:t>
            </a:r>
          </a:p>
          <a:p>
            <a:pPr>
              <a:buFont typeface="Wingdings" pitchFamily="2" charset="2"/>
              <a:buNone/>
              <a:defRPr/>
            </a:pPr>
            <a:r>
              <a:rPr lang="en-US" altLang="zh-CN" sz="2400" b="0" kern="0" dirty="0" smtClean="0"/>
              <a:t>    </a:t>
            </a:r>
            <a:r>
              <a:rPr lang="en-US" altLang="zh-CN" sz="2400" b="0" kern="0" dirty="0" err="1" smtClean="0"/>
              <a:t>const</a:t>
            </a:r>
            <a:r>
              <a:rPr lang="en-US" altLang="zh-CN" sz="2400" b="0" kern="0" dirty="0" smtClean="0"/>
              <a:t> T2=T1-T1;</a:t>
            </a:r>
          </a:p>
          <a:p>
            <a:pPr>
              <a:buFont typeface="Wingdings" pitchFamily="2" charset="2"/>
              <a:buNone/>
              <a:defRPr/>
            </a:pPr>
            <a:r>
              <a:rPr lang="en-US" altLang="zh-CN" sz="2400" b="0" kern="0" dirty="0" smtClean="0"/>
              <a:t>    </a:t>
            </a:r>
            <a:r>
              <a:rPr lang="en-US" altLang="zh-CN" sz="2400" b="0" kern="0" dirty="0" err="1" smtClean="0"/>
              <a:t>cout</a:t>
            </a:r>
            <a:r>
              <a:rPr lang="en-US" altLang="zh-CN" sz="2400" b="0" kern="0" dirty="0" smtClean="0"/>
              <a:t> &lt;&lt;"T2 is"&lt;&lt;T2&lt;&lt;</a:t>
            </a:r>
            <a:r>
              <a:rPr lang="en-US" altLang="zh-CN" sz="2400" b="0" kern="0" dirty="0" err="1" smtClean="0"/>
              <a:t>endl</a:t>
            </a:r>
            <a:r>
              <a:rPr lang="en-US" altLang="zh-CN" sz="2400" b="0" kern="0" dirty="0" smtClean="0"/>
              <a:t>;</a:t>
            </a:r>
          </a:p>
          <a:p>
            <a:pPr>
              <a:buFont typeface="Wingdings" pitchFamily="2" charset="2"/>
              <a:buNone/>
              <a:defRPr/>
            </a:pPr>
            <a:r>
              <a:rPr lang="en-US" altLang="zh-CN" sz="2400" b="0" kern="0" dirty="0" smtClean="0"/>
              <a:t>    return 0;</a:t>
            </a:r>
          </a:p>
          <a:p>
            <a:pPr>
              <a:buFont typeface="Wingdings" pitchFamily="2" charset="2"/>
              <a:buNone/>
              <a:defRPr/>
            </a:pPr>
            <a:r>
              <a:rPr lang="en-US" altLang="zh-CN" sz="2400" b="0" kern="0" dirty="0" smtClean="0"/>
              <a:t>}</a:t>
            </a:r>
            <a:endParaRPr lang="en-US" altLang="zh-CN" sz="2400" b="0" kern="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95288" y="957263"/>
            <a:ext cx="8353425"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en-US" altLang="zh-CN" dirty="0" err="1">
                <a:latin typeface="Arial" panose="020B0604020202020204" pitchFamily="34" charset="0"/>
              </a:rPr>
              <a:t>const</a:t>
            </a:r>
            <a:r>
              <a:rPr lang="en-US" altLang="zh-CN" dirty="0">
                <a:latin typeface="Arial" panose="020B0604020202020204" pitchFamily="34" charset="0"/>
              </a:rPr>
              <a:t> </a:t>
            </a:r>
            <a:r>
              <a:rPr lang="zh-CN" altLang="en-US" dirty="0">
                <a:latin typeface="Arial" panose="020B0604020202020204" pitchFamily="34" charset="0"/>
              </a:rPr>
              <a:t>可以</a:t>
            </a:r>
            <a:r>
              <a:rPr lang="zh-CN" altLang="en-US" dirty="0">
                <a:solidFill>
                  <a:srgbClr val="FF3300"/>
                </a:solidFill>
                <a:latin typeface="Arial" panose="020B0604020202020204" pitchFamily="34" charset="0"/>
              </a:rPr>
              <a:t>与指针</a:t>
            </a:r>
            <a:r>
              <a:rPr lang="zh-CN" altLang="en-US" dirty="0">
                <a:latin typeface="Arial" panose="020B0604020202020204" pitchFamily="34" charset="0"/>
              </a:rPr>
              <a:t>一起使用</a:t>
            </a:r>
            <a:r>
              <a:rPr lang="en-US" altLang="zh-CN" dirty="0">
                <a:latin typeface="Arial" panose="020B0604020202020204" pitchFamily="34" charset="0"/>
              </a:rPr>
              <a:t>.</a:t>
            </a:r>
          </a:p>
          <a:p>
            <a:pPr eaLnBrk="1" hangingPunct="1">
              <a:lnSpc>
                <a:spcPct val="140000"/>
              </a:lnSpc>
            </a:pPr>
            <a:r>
              <a:rPr lang="zh-CN" altLang="en-US" dirty="0">
                <a:latin typeface="Arial" panose="020B0604020202020204" pitchFamily="34" charset="0"/>
              </a:rPr>
              <a:t>可归纳为</a:t>
            </a:r>
            <a:r>
              <a:rPr lang="en-US" altLang="zh-CN" dirty="0">
                <a:latin typeface="Arial" panose="020B0604020202020204" pitchFamily="34" charset="0"/>
              </a:rPr>
              <a:t>3</a:t>
            </a:r>
            <a:r>
              <a:rPr lang="zh-CN" altLang="en-US" dirty="0">
                <a:latin typeface="Arial" panose="020B0604020202020204" pitchFamily="34" charset="0"/>
              </a:rPr>
              <a:t>种</a:t>
            </a:r>
            <a:r>
              <a:rPr lang="en-US" altLang="zh-CN" dirty="0">
                <a:latin typeface="Arial" panose="020B0604020202020204" pitchFamily="34" charset="0"/>
              </a:rPr>
              <a:t>:</a:t>
            </a:r>
            <a:r>
              <a:rPr lang="zh-CN" altLang="en-US" dirty="0">
                <a:latin typeface="Arial" panose="020B0604020202020204" pitchFamily="34" charset="0"/>
              </a:rPr>
              <a:t>指向常量的指针、常指针和指向常量的指针。</a:t>
            </a:r>
          </a:p>
          <a:p>
            <a:pPr eaLnBrk="1" hangingPunct="1">
              <a:lnSpc>
                <a:spcPct val="140000"/>
              </a:lnSpc>
            </a:pPr>
            <a:r>
              <a:rPr lang="en-US" altLang="zh-CN" dirty="0">
                <a:latin typeface="Arial" panose="020B0604020202020204" pitchFamily="34" charset="0"/>
              </a:rPr>
              <a:t>1</a:t>
            </a:r>
            <a:r>
              <a:rPr lang="zh-CN" altLang="en-US" dirty="0">
                <a:latin typeface="Arial" panose="020B0604020202020204" pitchFamily="34" charset="0"/>
              </a:rPr>
              <a:t>）</a:t>
            </a:r>
            <a:r>
              <a:rPr lang="en-US" altLang="zh-CN" dirty="0">
                <a:latin typeface="Arial" panose="020B0604020202020204" pitchFamily="34" charset="0"/>
              </a:rPr>
              <a:t>.</a:t>
            </a:r>
            <a:r>
              <a:rPr lang="zh-CN" altLang="en-US" dirty="0">
                <a:solidFill>
                  <a:srgbClr val="FF3300"/>
                </a:solidFill>
                <a:latin typeface="Arial" panose="020B0604020202020204" pitchFamily="34" charset="0"/>
              </a:rPr>
              <a:t>指向常量的指针</a:t>
            </a:r>
            <a:r>
              <a:rPr lang="zh-CN" altLang="en-US" dirty="0">
                <a:latin typeface="Arial" panose="020B0604020202020204" pitchFamily="34" charset="0"/>
              </a:rPr>
              <a:t>是指：一个指向常量的指针变量。例如： </a:t>
            </a:r>
            <a:r>
              <a:rPr lang="en-US" altLang="zh-CN" dirty="0" err="1">
                <a:latin typeface="Arial" panose="020B0604020202020204" pitchFamily="34" charset="0"/>
              </a:rPr>
              <a:t>const</a:t>
            </a:r>
            <a:r>
              <a:rPr lang="en-US" altLang="zh-CN" dirty="0">
                <a:latin typeface="Arial" panose="020B0604020202020204" pitchFamily="34" charset="0"/>
              </a:rPr>
              <a:t> char*  pc=“</a:t>
            </a:r>
            <a:r>
              <a:rPr lang="en-US" altLang="zh-CN" dirty="0" err="1">
                <a:latin typeface="Arial" panose="020B0604020202020204" pitchFamily="34" charset="0"/>
              </a:rPr>
              <a:t>abcd</a:t>
            </a:r>
            <a:r>
              <a:rPr lang="en-US" altLang="zh-CN" dirty="0">
                <a:latin typeface="Arial" panose="020B0604020202020204" pitchFamily="34" charset="0"/>
              </a:rPr>
              <a:t>”;//</a:t>
            </a:r>
            <a:r>
              <a:rPr lang="zh-CN" altLang="en-US" dirty="0">
                <a:latin typeface="Arial" panose="020B0604020202020204" pitchFamily="34" charset="0"/>
              </a:rPr>
              <a:t>声明指向常量的指针</a:t>
            </a:r>
          </a:p>
          <a:p>
            <a:pPr eaLnBrk="1" hangingPunct="1"/>
            <a:r>
              <a:rPr lang="zh-CN" altLang="en-US" dirty="0">
                <a:latin typeface="Arial" panose="020B0604020202020204" pitchFamily="34" charset="0"/>
              </a:rPr>
              <a:t>因此以下语句是错误的：</a:t>
            </a:r>
            <a:r>
              <a:rPr lang="en-US" altLang="zh-CN" dirty="0">
                <a:latin typeface="Arial" panose="020B0604020202020204" pitchFamily="34" charset="0"/>
              </a:rPr>
              <a:t>pc[3]=‘x’;</a:t>
            </a:r>
          </a:p>
          <a:p>
            <a:pPr eaLnBrk="1" hangingPunct="1"/>
            <a:r>
              <a:rPr lang="zh-CN" altLang="en-US" dirty="0">
                <a:latin typeface="Arial" panose="020B0604020202020204" pitchFamily="34" charset="0"/>
              </a:rPr>
              <a:t>下列语句是允许的：  </a:t>
            </a:r>
            <a:r>
              <a:rPr lang="en-US" altLang="zh-CN" dirty="0">
                <a:latin typeface="Arial" panose="020B0604020202020204" pitchFamily="34" charset="0"/>
              </a:rPr>
              <a:t>pc=“</a:t>
            </a:r>
            <a:r>
              <a:rPr lang="en-US" altLang="zh-CN" dirty="0" err="1">
                <a:latin typeface="Arial" panose="020B0604020202020204" pitchFamily="34" charset="0"/>
              </a:rPr>
              <a:t>efgh</a:t>
            </a:r>
            <a:r>
              <a:rPr lang="en-US" altLang="zh-CN" dirty="0">
                <a:latin typeface="Arial" panose="020B0604020202020204" pitchFamily="34" charset="0"/>
              </a:rPr>
              <a:t>”;</a:t>
            </a:r>
          </a:p>
          <a:p>
            <a:pPr eaLnBrk="1" hangingPunct="1"/>
            <a:r>
              <a:rPr lang="en-US" altLang="zh-CN" dirty="0">
                <a:latin typeface="Arial" panose="020B0604020202020204" pitchFamily="34" charset="0"/>
              </a:rPr>
              <a:t>2</a:t>
            </a:r>
            <a:r>
              <a:rPr lang="zh-CN" altLang="en-US" dirty="0">
                <a:latin typeface="Arial" panose="020B0604020202020204" pitchFamily="34" charset="0"/>
              </a:rPr>
              <a:t>）</a:t>
            </a:r>
            <a:r>
              <a:rPr lang="en-US" altLang="zh-CN" dirty="0" smtClean="0">
                <a:latin typeface="Arial" panose="020B0604020202020204" pitchFamily="34" charset="0"/>
              </a:rPr>
              <a:t>.</a:t>
            </a:r>
            <a:r>
              <a:rPr lang="zh-CN" altLang="en-US" dirty="0" smtClean="0">
                <a:solidFill>
                  <a:srgbClr val="FF3300"/>
                </a:solidFill>
                <a:latin typeface="Arial" panose="020B0604020202020204" pitchFamily="34" charset="0"/>
              </a:rPr>
              <a:t>常</a:t>
            </a:r>
            <a:r>
              <a:rPr lang="zh-CN" altLang="en-US" dirty="0">
                <a:solidFill>
                  <a:srgbClr val="FF3300"/>
                </a:solidFill>
                <a:latin typeface="Arial" panose="020B0604020202020204" pitchFamily="34" charset="0"/>
              </a:rPr>
              <a:t>指针</a:t>
            </a:r>
            <a:r>
              <a:rPr lang="zh-CN" altLang="en-US" dirty="0">
                <a:latin typeface="Arial" panose="020B0604020202020204" pitchFamily="34" charset="0"/>
              </a:rPr>
              <a:t>是指：把指针本身，而不是它指向的对象声明为</a:t>
            </a:r>
          </a:p>
          <a:p>
            <a:pPr eaLnBrk="1" hangingPunct="1"/>
            <a:r>
              <a:rPr lang="zh-CN" altLang="en-US" dirty="0">
                <a:latin typeface="Arial" panose="020B0604020202020204" pitchFamily="34" charset="0"/>
              </a:rPr>
              <a:t>常量。</a:t>
            </a:r>
          </a:p>
          <a:p>
            <a:pPr eaLnBrk="1" hangingPunct="1"/>
            <a:r>
              <a:rPr lang="zh-CN" altLang="en-US" dirty="0">
                <a:latin typeface="Arial" panose="020B0604020202020204" pitchFamily="34" charset="0"/>
              </a:rPr>
              <a:t>例如：</a:t>
            </a:r>
            <a:r>
              <a:rPr lang="en-US" altLang="zh-CN" dirty="0">
                <a:latin typeface="Arial" panose="020B0604020202020204" pitchFamily="34" charset="0"/>
              </a:rPr>
              <a:t>char* </a:t>
            </a:r>
            <a:r>
              <a:rPr lang="en-US" altLang="zh-CN" dirty="0" err="1">
                <a:latin typeface="Arial" panose="020B0604020202020204" pitchFamily="34" charset="0"/>
              </a:rPr>
              <a:t>const</a:t>
            </a:r>
            <a:r>
              <a:rPr lang="en-US" altLang="zh-CN" dirty="0">
                <a:latin typeface="Arial" panose="020B0604020202020204" pitchFamily="34" charset="0"/>
              </a:rPr>
              <a:t> pc=“</a:t>
            </a:r>
            <a:r>
              <a:rPr lang="en-US" altLang="zh-CN" dirty="0" err="1">
                <a:latin typeface="Arial" panose="020B0604020202020204" pitchFamily="34" charset="0"/>
              </a:rPr>
              <a:t>abcd</a:t>
            </a:r>
            <a:r>
              <a:rPr lang="en-US" altLang="zh-CN" dirty="0">
                <a:latin typeface="Arial" panose="020B0604020202020204" pitchFamily="34" charset="0"/>
              </a:rPr>
              <a:t>”;//</a:t>
            </a:r>
            <a:r>
              <a:rPr lang="zh-CN" altLang="en-US" dirty="0">
                <a:latin typeface="Arial" panose="020B0604020202020204" pitchFamily="34" charset="0"/>
              </a:rPr>
              <a:t>常指针</a:t>
            </a:r>
          </a:p>
          <a:p>
            <a:pPr eaLnBrk="1" hangingPunct="1"/>
            <a:r>
              <a:rPr lang="zh-CN" altLang="en-US" dirty="0">
                <a:latin typeface="Arial" panose="020B0604020202020204" pitchFamily="34" charset="0"/>
              </a:rPr>
              <a:t>创建一个常指针，就是创建一个不能移动的固定指针，但是它所指的数据可以改变。例如</a:t>
            </a:r>
            <a:r>
              <a:rPr lang="en-US" altLang="zh-CN" dirty="0">
                <a:latin typeface="Arial" panose="020B0604020202020204" pitchFamily="34" charset="0"/>
              </a:rPr>
              <a:t>:</a:t>
            </a:r>
          </a:p>
          <a:p>
            <a:pPr eaLnBrk="1" hangingPunct="1"/>
            <a:r>
              <a:rPr lang="en-US" altLang="zh-CN" dirty="0">
                <a:latin typeface="Arial" panose="020B0604020202020204" pitchFamily="34" charset="0"/>
              </a:rPr>
              <a:t>pc[3]=‘x’;//</a:t>
            </a:r>
            <a:r>
              <a:rPr lang="zh-CN" altLang="en-US" dirty="0">
                <a:latin typeface="Arial" panose="020B0604020202020204" pitchFamily="34" charset="0"/>
              </a:rPr>
              <a:t>合法      </a:t>
            </a:r>
            <a:r>
              <a:rPr lang="en-US" altLang="zh-CN" dirty="0">
                <a:latin typeface="Arial" panose="020B0604020202020204" pitchFamily="34" charset="0"/>
              </a:rPr>
              <a:t>pc=“</a:t>
            </a:r>
            <a:r>
              <a:rPr lang="en-US" altLang="zh-CN" dirty="0" err="1">
                <a:latin typeface="Arial" panose="020B0604020202020204" pitchFamily="34" charset="0"/>
              </a:rPr>
              <a:t>efgh</a:t>
            </a:r>
            <a:r>
              <a:rPr lang="en-US" altLang="zh-CN" dirty="0">
                <a:latin typeface="Arial" panose="020B0604020202020204" pitchFamily="34" charset="0"/>
              </a:rPr>
              <a:t>”;//</a:t>
            </a:r>
            <a:r>
              <a:rPr lang="zh-CN" altLang="en-US" dirty="0">
                <a:latin typeface="Arial" panose="020B0604020202020204" pitchFamily="34" charset="0"/>
              </a:rPr>
              <a:t>出错</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611188" y="1255713"/>
            <a:ext cx="7920037" cy="400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latin typeface="Arial" panose="020B0604020202020204" pitchFamily="34" charset="0"/>
              </a:rPr>
              <a:t>3</a:t>
            </a:r>
            <a:r>
              <a:rPr lang="zh-CN" altLang="en-US">
                <a:latin typeface="Arial" panose="020B0604020202020204" pitchFamily="34" charset="0"/>
              </a:rPr>
              <a:t>）</a:t>
            </a:r>
            <a:r>
              <a:rPr lang="en-US" altLang="zh-CN">
                <a:latin typeface="Arial" panose="020B0604020202020204" pitchFamily="34" charset="0"/>
              </a:rPr>
              <a:t>. </a:t>
            </a:r>
            <a:r>
              <a:rPr lang="zh-CN" altLang="en-US">
                <a:solidFill>
                  <a:srgbClr val="FF3300"/>
                </a:solidFill>
                <a:latin typeface="Arial" panose="020B0604020202020204" pitchFamily="34" charset="0"/>
              </a:rPr>
              <a:t>指向常量的常指针</a:t>
            </a:r>
            <a:r>
              <a:rPr lang="zh-CN" altLang="en-US">
                <a:latin typeface="Arial" panose="020B0604020202020204" pitchFamily="34" charset="0"/>
              </a:rPr>
              <a:t>是指：这个指针本身不能改变，它所指向的值也不能改变。要声明一个指向常量的常指针，二者都要声明为</a:t>
            </a:r>
            <a:r>
              <a:rPr lang="en-US" altLang="zh-CN">
                <a:latin typeface="Arial" panose="020B0604020202020204" pitchFamily="34" charset="0"/>
              </a:rPr>
              <a:t>const</a:t>
            </a:r>
            <a:r>
              <a:rPr lang="zh-CN" altLang="en-US">
                <a:latin typeface="Arial" panose="020B0604020202020204" pitchFamily="34" charset="0"/>
              </a:rPr>
              <a:t>。例如：</a:t>
            </a:r>
          </a:p>
          <a:p>
            <a:pPr eaLnBrk="1" hangingPunct="1">
              <a:lnSpc>
                <a:spcPct val="120000"/>
              </a:lnSpc>
            </a:pPr>
            <a:r>
              <a:rPr lang="zh-CN" altLang="en-US">
                <a:latin typeface="Arial" panose="020B0604020202020204" pitchFamily="34" charset="0"/>
              </a:rPr>
              <a:t>    </a:t>
            </a:r>
            <a:r>
              <a:rPr lang="en-US" altLang="zh-CN">
                <a:latin typeface="Arial" panose="020B0604020202020204" pitchFamily="34" charset="0"/>
              </a:rPr>
              <a:t>const char* const pc=“abcd”;//</a:t>
            </a:r>
            <a:r>
              <a:rPr lang="zh-CN" altLang="en-US">
                <a:latin typeface="Arial" panose="020B0604020202020204" pitchFamily="34" charset="0"/>
              </a:rPr>
              <a:t>指向常量的常指针</a:t>
            </a:r>
          </a:p>
          <a:p>
            <a:pPr eaLnBrk="1" hangingPunct="1">
              <a:lnSpc>
                <a:spcPct val="120000"/>
              </a:lnSpc>
            </a:pPr>
            <a:r>
              <a:rPr lang="zh-CN" altLang="en-US">
                <a:latin typeface="Arial" panose="020B0604020202020204" pitchFamily="34" charset="0"/>
              </a:rPr>
              <a:t>    这个语句的含义是：声明了一个名为</a:t>
            </a:r>
            <a:r>
              <a:rPr lang="en-US" altLang="zh-CN">
                <a:latin typeface="Arial" panose="020B0604020202020204" pitchFamily="34" charset="0"/>
              </a:rPr>
              <a:t>pc</a:t>
            </a:r>
            <a:r>
              <a:rPr lang="zh-CN" altLang="en-US">
                <a:latin typeface="Arial" panose="020B0604020202020204" pitchFamily="34" charset="0"/>
              </a:rPr>
              <a:t>的指针变量，它是一个指向字符型常量的常指针，用“</a:t>
            </a:r>
            <a:r>
              <a:rPr lang="en-US" altLang="zh-CN">
                <a:latin typeface="Arial" panose="020B0604020202020204" pitchFamily="34" charset="0"/>
              </a:rPr>
              <a:t>abcd”</a:t>
            </a:r>
            <a:r>
              <a:rPr lang="zh-CN" altLang="en-US">
                <a:latin typeface="Arial" panose="020B0604020202020204" pitchFamily="34" charset="0"/>
              </a:rPr>
              <a:t>的地址初始化该指针。</a:t>
            </a:r>
          </a:p>
          <a:p>
            <a:pPr eaLnBrk="1" hangingPunct="1">
              <a:lnSpc>
                <a:spcPct val="120000"/>
              </a:lnSpc>
            </a:pPr>
            <a:r>
              <a:rPr lang="zh-CN" altLang="en-US">
                <a:latin typeface="Arial" panose="020B0604020202020204" pitchFamily="34" charset="0"/>
              </a:rPr>
              <a:t>    </a:t>
            </a:r>
            <a:r>
              <a:rPr lang="en-US" altLang="zh-CN">
                <a:latin typeface="Arial" panose="020B0604020202020204" pitchFamily="34" charset="0"/>
              </a:rPr>
              <a:t>pc[3]=‘x’;//</a:t>
            </a:r>
            <a:r>
              <a:rPr lang="zh-CN" altLang="en-US">
                <a:latin typeface="Arial" panose="020B0604020202020204" pitchFamily="34" charset="0"/>
              </a:rPr>
              <a:t>出错       </a:t>
            </a:r>
            <a:r>
              <a:rPr lang="en-US" altLang="zh-CN">
                <a:latin typeface="Arial" panose="020B0604020202020204" pitchFamily="34" charset="0"/>
              </a:rPr>
              <a:t>pc=“efgh”;//</a:t>
            </a:r>
            <a:r>
              <a:rPr lang="zh-CN" altLang="en-US">
                <a:latin typeface="Arial" panose="020B0604020202020204" pitchFamily="34" charset="0"/>
              </a:rPr>
              <a:t>出错</a:t>
            </a:r>
          </a:p>
          <a:p>
            <a:endParaRPr lang="en-US" altLang="zh-CN">
              <a:latin typeface="Arial" panose="020B0604020202020204"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468313" y="981075"/>
            <a:ext cx="7991475" cy="512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dirty="0">
                <a:latin typeface="Arial" panose="020B0604020202020204" pitchFamily="34" charset="0"/>
              </a:rPr>
              <a:t>(1). </a:t>
            </a:r>
            <a:r>
              <a:rPr lang="zh-CN" altLang="en-US" dirty="0">
                <a:latin typeface="Arial" panose="020B0604020202020204" pitchFamily="34" charset="0"/>
              </a:rPr>
              <a:t>如果用</a:t>
            </a:r>
            <a:r>
              <a:rPr lang="en-US" altLang="zh-CN" dirty="0" err="1">
                <a:latin typeface="Arial" panose="020B0604020202020204" pitchFamily="34" charset="0"/>
              </a:rPr>
              <a:t>const</a:t>
            </a:r>
            <a:r>
              <a:rPr lang="en-US" altLang="zh-CN" dirty="0">
                <a:latin typeface="Arial" panose="020B0604020202020204" pitchFamily="34" charset="0"/>
              </a:rPr>
              <a:t> </a:t>
            </a:r>
            <a:r>
              <a:rPr lang="zh-CN" altLang="en-US" dirty="0">
                <a:latin typeface="Arial" panose="020B0604020202020204" pitchFamily="34" charset="0"/>
              </a:rPr>
              <a:t>定义的是一个整型常量，关键词</a:t>
            </a:r>
            <a:r>
              <a:rPr lang="en-US" altLang="zh-CN" dirty="0" err="1">
                <a:solidFill>
                  <a:srgbClr val="FF3300"/>
                </a:solidFill>
                <a:latin typeface="Arial" panose="020B0604020202020204" pitchFamily="34" charset="0"/>
              </a:rPr>
              <a:t>int</a:t>
            </a:r>
            <a:r>
              <a:rPr lang="zh-CN" altLang="en-US" dirty="0">
                <a:solidFill>
                  <a:srgbClr val="FF3300"/>
                </a:solidFill>
                <a:latin typeface="Arial" panose="020B0604020202020204" pitchFamily="34" charset="0"/>
              </a:rPr>
              <a:t>可以省略</a:t>
            </a:r>
            <a:r>
              <a:rPr lang="zh-CN" altLang="en-US" dirty="0">
                <a:latin typeface="Arial" panose="020B0604020202020204" pitchFamily="34" charset="0"/>
              </a:rPr>
              <a:t>。所以下面的两语句是等价的：</a:t>
            </a:r>
          </a:p>
          <a:p>
            <a:pPr eaLnBrk="1" hangingPunct="1">
              <a:lnSpc>
                <a:spcPct val="125000"/>
              </a:lnSpc>
            </a:pPr>
            <a:r>
              <a:rPr lang="zh-CN" altLang="en-US" dirty="0">
                <a:latin typeface="Arial" panose="020B0604020202020204" pitchFamily="34" charset="0"/>
              </a:rPr>
              <a:t>    </a:t>
            </a:r>
            <a:r>
              <a:rPr lang="en-US" altLang="zh-CN" dirty="0" err="1" smtClean="0">
                <a:latin typeface="Arial" panose="020B0604020202020204" pitchFamily="34" charset="0"/>
              </a:rPr>
              <a:t>const</a:t>
            </a:r>
            <a:r>
              <a:rPr lang="en-US" altLang="zh-CN" dirty="0" smtClean="0">
                <a:latin typeface="Arial" panose="020B0604020202020204" pitchFamily="34" charset="0"/>
              </a:rPr>
              <a:t> </a:t>
            </a:r>
            <a:r>
              <a:rPr lang="en-US" altLang="zh-CN" dirty="0" err="1">
                <a:latin typeface="Arial" panose="020B0604020202020204" pitchFamily="34" charset="0"/>
              </a:rPr>
              <a:t>int</a:t>
            </a:r>
            <a:r>
              <a:rPr lang="en-US" altLang="zh-CN" dirty="0">
                <a:latin typeface="Arial" panose="020B0604020202020204" pitchFamily="34" charset="0"/>
              </a:rPr>
              <a:t> </a:t>
            </a:r>
            <a:r>
              <a:rPr lang="en-US" altLang="zh-CN" dirty="0" err="1" smtClean="0">
                <a:latin typeface="Arial" panose="020B0604020202020204" pitchFamily="34" charset="0"/>
              </a:rPr>
              <a:t>bufsize</a:t>
            </a:r>
            <a:r>
              <a:rPr lang="en-US" altLang="zh-CN" dirty="0" smtClean="0">
                <a:latin typeface="Arial" panose="020B0604020202020204" pitchFamily="34" charset="0"/>
              </a:rPr>
              <a:t> = 200</a:t>
            </a:r>
            <a:r>
              <a:rPr lang="en-US" altLang="zh-CN" dirty="0">
                <a:latin typeface="Arial" panose="020B0604020202020204" pitchFamily="34" charset="0"/>
              </a:rPr>
              <a:t>; </a:t>
            </a:r>
            <a:r>
              <a:rPr lang="en-US" altLang="zh-CN" dirty="0" err="1" smtClean="0">
                <a:latin typeface="Arial" panose="020B0604020202020204" pitchFamily="34" charset="0"/>
              </a:rPr>
              <a:t>const</a:t>
            </a:r>
            <a:r>
              <a:rPr lang="en-US" altLang="zh-CN" dirty="0" smtClean="0">
                <a:latin typeface="Arial" panose="020B0604020202020204" pitchFamily="34" charset="0"/>
              </a:rPr>
              <a:t> </a:t>
            </a:r>
            <a:r>
              <a:rPr lang="en-US" altLang="zh-CN" dirty="0" err="1" smtClean="0">
                <a:latin typeface="Arial" panose="020B0604020202020204" pitchFamily="34" charset="0"/>
              </a:rPr>
              <a:t>bufsize</a:t>
            </a:r>
            <a:r>
              <a:rPr lang="en-US" altLang="zh-CN" dirty="0" smtClean="0">
                <a:latin typeface="Arial" panose="020B0604020202020204" pitchFamily="34" charset="0"/>
              </a:rPr>
              <a:t> = 200</a:t>
            </a:r>
            <a:r>
              <a:rPr lang="en-US" altLang="zh-CN" dirty="0">
                <a:latin typeface="Arial" panose="020B0604020202020204" pitchFamily="34" charset="0"/>
              </a:rPr>
              <a:t>;  </a:t>
            </a:r>
          </a:p>
          <a:p>
            <a:pPr eaLnBrk="1" hangingPunct="1">
              <a:lnSpc>
                <a:spcPct val="125000"/>
              </a:lnSpc>
            </a:pPr>
            <a:r>
              <a:rPr lang="en-US" altLang="zh-CN" dirty="0">
                <a:latin typeface="Arial" panose="020B0604020202020204" pitchFamily="34" charset="0"/>
              </a:rPr>
              <a:t>(2). </a:t>
            </a:r>
            <a:r>
              <a:rPr lang="zh-CN" altLang="en-US" dirty="0">
                <a:solidFill>
                  <a:srgbClr val="FF3300"/>
                </a:solidFill>
                <a:latin typeface="Arial" panose="020B0604020202020204" pitchFamily="34" charset="0"/>
              </a:rPr>
              <a:t>常量</a:t>
            </a:r>
            <a:r>
              <a:rPr lang="zh-CN" altLang="en-US" dirty="0">
                <a:latin typeface="Arial" panose="020B0604020202020204" pitchFamily="34" charset="0"/>
              </a:rPr>
              <a:t>一旦被建立，在程序的任何地方都</a:t>
            </a:r>
            <a:r>
              <a:rPr lang="zh-CN" altLang="en-US" dirty="0">
                <a:solidFill>
                  <a:srgbClr val="FF3300"/>
                </a:solidFill>
                <a:latin typeface="Arial" panose="020B0604020202020204" pitchFamily="34" charset="0"/>
              </a:rPr>
              <a:t>不能再更改</a:t>
            </a:r>
            <a:r>
              <a:rPr lang="zh-CN" altLang="en-US" dirty="0">
                <a:latin typeface="Arial" panose="020B0604020202020204" pitchFamily="34" charset="0"/>
              </a:rPr>
              <a:t>。</a:t>
            </a:r>
          </a:p>
          <a:p>
            <a:pPr eaLnBrk="1" hangingPunct="1">
              <a:lnSpc>
                <a:spcPct val="125000"/>
              </a:lnSpc>
            </a:pPr>
            <a:r>
              <a:rPr lang="en-US" altLang="zh-CN" dirty="0">
                <a:latin typeface="Arial" panose="020B0604020202020204" pitchFamily="34" charset="0"/>
              </a:rPr>
              <a:t>(3). </a:t>
            </a:r>
            <a:r>
              <a:rPr lang="zh-CN" altLang="en-US" dirty="0">
                <a:latin typeface="Arial" panose="020B0604020202020204" pitchFamily="34" charset="0"/>
              </a:rPr>
              <a:t>与</a:t>
            </a:r>
            <a:r>
              <a:rPr lang="en-US" altLang="zh-CN" dirty="0">
                <a:latin typeface="Arial" panose="020B0604020202020204" pitchFamily="34" charset="0"/>
              </a:rPr>
              <a:t>#define </a:t>
            </a:r>
            <a:r>
              <a:rPr lang="zh-CN" altLang="en-US" dirty="0">
                <a:latin typeface="Arial" panose="020B0604020202020204" pitchFamily="34" charset="0"/>
              </a:rPr>
              <a:t>定义的常量有所不同，</a:t>
            </a:r>
            <a:r>
              <a:rPr lang="en-US" altLang="zh-CN" dirty="0" err="1">
                <a:latin typeface="Arial" panose="020B0604020202020204" pitchFamily="34" charset="0"/>
              </a:rPr>
              <a:t>const</a:t>
            </a:r>
            <a:r>
              <a:rPr lang="zh-CN" altLang="en-US" dirty="0">
                <a:latin typeface="Arial" panose="020B0604020202020204" pitchFamily="34" charset="0"/>
              </a:rPr>
              <a:t>定义的常量可以</a:t>
            </a:r>
            <a:r>
              <a:rPr lang="zh-CN" altLang="en-US" dirty="0">
                <a:solidFill>
                  <a:srgbClr val="FF3300"/>
                </a:solidFill>
                <a:latin typeface="Arial" panose="020B0604020202020204" pitchFamily="34" charset="0"/>
              </a:rPr>
              <a:t>有自己的数据类型</a:t>
            </a:r>
            <a:r>
              <a:rPr lang="zh-CN" altLang="en-US" dirty="0">
                <a:latin typeface="Arial" panose="020B0604020202020204" pitchFamily="34" charset="0"/>
              </a:rPr>
              <a:t>，这样</a:t>
            </a:r>
            <a:r>
              <a:rPr lang="en-US" altLang="zh-CN" dirty="0">
                <a:latin typeface="Arial" panose="020B0604020202020204" pitchFamily="34" charset="0"/>
              </a:rPr>
              <a:t>C++</a:t>
            </a:r>
            <a:r>
              <a:rPr lang="zh-CN" altLang="en-US" dirty="0">
                <a:latin typeface="Arial" panose="020B0604020202020204" pitchFamily="34" charset="0"/>
              </a:rPr>
              <a:t>的编译程序可以进行更加严格的类型检查，具有良好的编译时的检测性。</a:t>
            </a:r>
          </a:p>
          <a:p>
            <a:pPr eaLnBrk="1" hangingPunct="1">
              <a:lnSpc>
                <a:spcPct val="125000"/>
              </a:lnSpc>
            </a:pPr>
            <a:r>
              <a:rPr lang="en-US" altLang="zh-CN" dirty="0">
                <a:latin typeface="Arial" panose="020B0604020202020204" pitchFamily="34" charset="0"/>
              </a:rPr>
              <a:t>(4).  </a:t>
            </a:r>
            <a:r>
              <a:rPr lang="zh-CN" altLang="en-US" dirty="0">
                <a:latin typeface="Arial" panose="020B0604020202020204" pitchFamily="34" charset="0"/>
              </a:rPr>
              <a:t>函数</a:t>
            </a:r>
            <a:r>
              <a:rPr lang="zh-CN" altLang="en-US" dirty="0">
                <a:solidFill>
                  <a:srgbClr val="FF3300"/>
                </a:solidFill>
                <a:latin typeface="Arial" panose="020B0604020202020204" pitchFamily="34" charset="0"/>
              </a:rPr>
              <a:t>参数</a:t>
            </a:r>
            <a:r>
              <a:rPr lang="zh-CN" altLang="en-US" dirty="0">
                <a:latin typeface="Arial" panose="020B0604020202020204" pitchFamily="34" charset="0"/>
              </a:rPr>
              <a:t>也可以用</a:t>
            </a:r>
            <a:r>
              <a:rPr lang="en-US" altLang="zh-CN" dirty="0" err="1">
                <a:latin typeface="Arial" panose="020B0604020202020204" pitchFamily="34" charset="0"/>
              </a:rPr>
              <a:t>const</a:t>
            </a:r>
            <a:r>
              <a:rPr lang="zh-CN" altLang="en-US" dirty="0">
                <a:latin typeface="Arial" panose="020B0604020202020204" pitchFamily="34" charset="0"/>
              </a:rPr>
              <a:t>说明，用于保证实参在该函数内部不被改动，大多数</a:t>
            </a:r>
            <a:r>
              <a:rPr lang="en-US" altLang="zh-CN" dirty="0">
                <a:latin typeface="Arial" panose="020B0604020202020204" pitchFamily="34" charset="0"/>
              </a:rPr>
              <a:t>C++</a:t>
            </a:r>
            <a:r>
              <a:rPr lang="zh-CN" altLang="en-US" dirty="0">
                <a:latin typeface="Arial" panose="020B0604020202020204" pitchFamily="34" charset="0"/>
              </a:rPr>
              <a:t>编译器能对具有</a:t>
            </a:r>
            <a:r>
              <a:rPr lang="en-US" altLang="zh-CN" dirty="0" err="1">
                <a:latin typeface="Arial" panose="020B0604020202020204" pitchFamily="34" charset="0"/>
              </a:rPr>
              <a:t>const</a:t>
            </a:r>
            <a:r>
              <a:rPr lang="zh-CN" altLang="en-US" dirty="0">
                <a:latin typeface="Arial" panose="020B0604020202020204" pitchFamily="34" charset="0"/>
              </a:rPr>
              <a:t>参数的函数进行更好的代码优化。例如：通过函数</a:t>
            </a:r>
            <a:r>
              <a:rPr lang="en-US" altLang="zh-CN" dirty="0" err="1">
                <a:latin typeface="Arial" panose="020B0604020202020204" pitchFamily="34" charset="0"/>
              </a:rPr>
              <a:t>i_Max</a:t>
            </a:r>
            <a:r>
              <a:rPr lang="zh-CN" altLang="en-US" dirty="0">
                <a:latin typeface="Arial" panose="020B0604020202020204" pitchFamily="34" charset="0"/>
              </a:rPr>
              <a:t>求出整型数组</a:t>
            </a:r>
            <a:r>
              <a:rPr lang="en-US" altLang="zh-CN" dirty="0">
                <a:latin typeface="Arial" panose="020B0604020202020204" pitchFamily="34" charset="0"/>
              </a:rPr>
              <a:t>a[200]</a:t>
            </a:r>
            <a:r>
              <a:rPr lang="zh-CN" altLang="en-US" dirty="0">
                <a:latin typeface="Arial" panose="020B0604020202020204" pitchFamily="34" charset="0"/>
              </a:rPr>
              <a:t>中的最大值，函数原型应该是：</a:t>
            </a:r>
          </a:p>
        </p:txBody>
      </p:sp>
      <p:sp>
        <p:nvSpPr>
          <p:cNvPr id="71683" name="Rectangle 3"/>
          <p:cNvSpPr>
            <a:spLocks noChangeArrowheads="1"/>
          </p:cNvSpPr>
          <p:nvPr/>
        </p:nvSpPr>
        <p:spPr bwMode="auto">
          <a:xfrm>
            <a:off x="250825" y="333375"/>
            <a:ext cx="3267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 typeface="宋体" panose="02010600030101010101" pitchFamily="2" charset="-122"/>
              <a:buNone/>
            </a:pPr>
            <a:r>
              <a:rPr lang="zh-CN" altLang="en-US" sz="3200" b="1">
                <a:latin typeface="宋体" panose="02010600030101010101" pitchFamily="2" charset="-122"/>
              </a:rPr>
              <a:t>说明：</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1042988" y="820738"/>
            <a:ext cx="6696075"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latin typeface="Arial" panose="020B0604020202020204" pitchFamily="34" charset="0"/>
              </a:rPr>
              <a:t>int  i_Max(const int* ptr);</a:t>
            </a:r>
          </a:p>
          <a:p>
            <a:pPr eaLnBrk="1" hangingPunct="1">
              <a:lnSpc>
                <a:spcPct val="130000"/>
              </a:lnSpc>
            </a:pPr>
            <a:r>
              <a:rPr lang="en-US" altLang="zh-CN">
                <a:latin typeface="Arial" panose="020B0604020202020204" pitchFamily="34" charset="0"/>
              </a:rPr>
              <a:t>           </a:t>
            </a:r>
            <a:r>
              <a:rPr lang="zh-CN" altLang="en-US">
                <a:latin typeface="Arial" panose="020B0604020202020204" pitchFamily="34" charset="0"/>
              </a:rPr>
              <a:t>这样做的目的是确保原数组的数据不被破坏，即在函数中对数组元素的操作只许读，而不许写。调用时的格式可以是：</a:t>
            </a:r>
          </a:p>
          <a:p>
            <a:pPr eaLnBrk="1" hangingPunct="1">
              <a:lnSpc>
                <a:spcPct val="130000"/>
              </a:lnSpc>
            </a:pPr>
            <a:r>
              <a:rPr lang="zh-CN" altLang="en-US">
                <a:latin typeface="Arial" panose="020B0604020202020204" pitchFamily="34" charset="0"/>
              </a:rPr>
              <a:t>      </a:t>
            </a:r>
            <a:r>
              <a:rPr lang="en-US" altLang="zh-CN">
                <a:latin typeface="Arial" panose="020B0604020202020204" pitchFamily="34" charset="0"/>
              </a:rPr>
              <a:t>i_Max(a);</a:t>
            </a:r>
          </a:p>
          <a:p>
            <a:endParaRPr lang="en-US" altLang="zh-CN">
              <a:latin typeface="Arial" panose="020B0604020202020204"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468313" y="877888"/>
            <a:ext cx="8424862" cy="548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latin typeface="Arial" panose="020B0604020202020204" pitchFamily="34" charset="0"/>
              </a:rPr>
              <a:t>void </a:t>
            </a:r>
            <a:r>
              <a:rPr lang="zh-CN" altLang="en-US">
                <a:latin typeface="Arial" panose="020B0604020202020204" pitchFamily="34" charset="0"/>
              </a:rPr>
              <a:t>通常表示无值，但将</a:t>
            </a:r>
            <a:r>
              <a:rPr lang="en-US" altLang="zh-CN">
                <a:latin typeface="Arial" panose="020B0604020202020204" pitchFamily="34" charset="0"/>
              </a:rPr>
              <a:t>void</a:t>
            </a:r>
            <a:r>
              <a:rPr lang="zh-CN" altLang="en-US">
                <a:latin typeface="Arial" panose="020B0604020202020204" pitchFamily="34" charset="0"/>
              </a:rPr>
              <a:t>作为指针的类型时，它却</a:t>
            </a:r>
            <a:r>
              <a:rPr lang="zh-CN" altLang="en-US">
                <a:solidFill>
                  <a:srgbClr val="FF3300"/>
                </a:solidFill>
                <a:latin typeface="Arial" panose="020B0604020202020204" pitchFamily="34" charset="0"/>
              </a:rPr>
              <a:t>表示不确定的类型</a:t>
            </a:r>
            <a:r>
              <a:rPr lang="zh-CN" altLang="en-US">
                <a:latin typeface="Arial" panose="020B0604020202020204" pitchFamily="34" charset="0"/>
              </a:rPr>
              <a:t>。这种 </a:t>
            </a:r>
            <a:r>
              <a:rPr lang="en-US" altLang="zh-CN">
                <a:latin typeface="Arial" panose="020B0604020202020204" pitchFamily="34" charset="0"/>
              </a:rPr>
              <a:t>void </a:t>
            </a:r>
            <a:r>
              <a:rPr lang="zh-CN" altLang="en-US">
                <a:latin typeface="Arial" panose="020B0604020202020204" pitchFamily="34" charset="0"/>
              </a:rPr>
              <a:t>型指针是一种通用型指针，也就是说任何类型的指针值都可以赋给</a:t>
            </a:r>
            <a:r>
              <a:rPr lang="en-US" altLang="zh-CN">
                <a:latin typeface="Arial" panose="020B0604020202020204" pitchFamily="34" charset="0"/>
              </a:rPr>
              <a:t>void</a:t>
            </a:r>
            <a:r>
              <a:rPr lang="zh-CN" altLang="en-US">
                <a:latin typeface="Arial" panose="020B0604020202020204" pitchFamily="34" charset="0"/>
              </a:rPr>
              <a:t>类型的指针变量。例如下面的程序段：</a:t>
            </a:r>
          </a:p>
          <a:p>
            <a:pPr eaLnBrk="1" hangingPunct="1">
              <a:lnSpc>
                <a:spcPct val="120000"/>
              </a:lnSpc>
            </a:pPr>
            <a:r>
              <a:rPr lang="zh-CN" altLang="en-US" sz="2000">
                <a:latin typeface="Arial" panose="020B0604020202020204" pitchFamily="34" charset="0"/>
              </a:rPr>
              <a:t>    </a:t>
            </a:r>
            <a:r>
              <a:rPr lang="en-US" altLang="zh-CN" sz="2000">
                <a:latin typeface="Arial" panose="020B0604020202020204" pitchFamily="34" charset="0"/>
              </a:rPr>
              <a:t>void  pa</a:t>
            </a:r>
            <a:r>
              <a:rPr lang="en-US" altLang="zh-CN" sz="2000">
                <a:solidFill>
                  <a:srgbClr val="FF3300"/>
                </a:solidFill>
                <a:latin typeface="Arial" panose="020B0604020202020204" pitchFamily="34" charset="0"/>
              </a:rPr>
              <a:t>;//</a:t>
            </a:r>
            <a:r>
              <a:rPr lang="zh-CN" altLang="en-US" sz="2000">
                <a:solidFill>
                  <a:srgbClr val="FF3300"/>
                </a:solidFill>
                <a:latin typeface="Arial" panose="020B0604020202020204" pitchFamily="34" charset="0"/>
              </a:rPr>
              <a:t>错误</a:t>
            </a:r>
            <a:r>
              <a:rPr lang="zh-CN" altLang="en-US" sz="2000">
                <a:latin typeface="Arial" panose="020B0604020202020204" pitchFamily="34" charset="0"/>
              </a:rPr>
              <a:t>，不能声明</a:t>
            </a:r>
            <a:r>
              <a:rPr lang="en-US" altLang="zh-CN" sz="2000">
                <a:latin typeface="Arial" panose="020B0604020202020204" pitchFamily="34" charset="0"/>
              </a:rPr>
              <a:t>void </a:t>
            </a:r>
            <a:r>
              <a:rPr lang="zh-CN" altLang="en-US" sz="2000">
                <a:latin typeface="Arial" panose="020B0604020202020204" pitchFamily="34" charset="0"/>
              </a:rPr>
              <a:t>类型的指针变量</a:t>
            </a:r>
          </a:p>
          <a:p>
            <a:pPr eaLnBrk="1" hangingPunct="1">
              <a:lnSpc>
                <a:spcPct val="120000"/>
              </a:lnSpc>
            </a:pPr>
            <a:r>
              <a:rPr lang="zh-CN" altLang="en-US" sz="2000">
                <a:latin typeface="Arial" panose="020B0604020202020204" pitchFamily="34" charset="0"/>
              </a:rPr>
              <a:t>     </a:t>
            </a:r>
            <a:r>
              <a:rPr lang="en-US" altLang="zh-CN" sz="2000">
                <a:latin typeface="Arial" panose="020B0604020202020204" pitchFamily="34" charset="0"/>
              </a:rPr>
              <a:t>void</a:t>
            </a:r>
            <a:r>
              <a:rPr lang="en-US" altLang="zh-CN" sz="2000">
                <a:solidFill>
                  <a:srgbClr val="FF3300"/>
                </a:solidFill>
                <a:latin typeface="Arial" panose="020B0604020202020204" pitchFamily="34" charset="0"/>
              </a:rPr>
              <a:t>* pc</a:t>
            </a:r>
            <a:r>
              <a:rPr lang="en-US" altLang="zh-CN" sz="2000">
                <a:latin typeface="Arial" panose="020B0604020202020204" pitchFamily="34" charset="0"/>
              </a:rPr>
              <a:t>;//</a:t>
            </a:r>
            <a:r>
              <a:rPr lang="zh-CN" altLang="en-US" sz="2000">
                <a:latin typeface="Arial" panose="020B0604020202020204" pitchFamily="34" charset="0"/>
              </a:rPr>
              <a:t>正确，可以声明</a:t>
            </a:r>
            <a:r>
              <a:rPr lang="en-US" altLang="zh-CN" sz="2000">
                <a:latin typeface="Arial" panose="020B0604020202020204" pitchFamily="34" charset="0"/>
              </a:rPr>
              <a:t>void</a:t>
            </a:r>
            <a:r>
              <a:rPr lang="zh-CN" altLang="en-US" sz="2000">
                <a:latin typeface="Arial" panose="020B0604020202020204" pitchFamily="34" charset="0"/>
              </a:rPr>
              <a:t>类型的指针</a:t>
            </a:r>
          </a:p>
          <a:p>
            <a:pPr eaLnBrk="1" hangingPunct="1">
              <a:lnSpc>
                <a:spcPct val="120000"/>
              </a:lnSpc>
            </a:pPr>
            <a:r>
              <a:rPr lang="zh-CN" altLang="en-US" sz="2000">
                <a:latin typeface="Arial" panose="020B0604020202020204" pitchFamily="34" charset="0"/>
              </a:rPr>
              <a:t>     </a:t>
            </a:r>
            <a:r>
              <a:rPr lang="en-US" altLang="zh-CN" sz="2000">
                <a:latin typeface="Arial" panose="020B0604020202020204" pitchFamily="34" charset="0"/>
              </a:rPr>
              <a:t>int i=456;</a:t>
            </a:r>
          </a:p>
          <a:p>
            <a:pPr eaLnBrk="1" hangingPunct="1">
              <a:lnSpc>
                <a:spcPct val="120000"/>
              </a:lnSpc>
            </a:pPr>
            <a:r>
              <a:rPr lang="en-US" altLang="zh-CN" sz="2000">
                <a:latin typeface="Arial" panose="020B0604020202020204" pitchFamily="34" charset="0"/>
              </a:rPr>
              <a:t>     char  c=‘a’; </a:t>
            </a:r>
          </a:p>
          <a:p>
            <a:pPr eaLnBrk="1" hangingPunct="1">
              <a:lnSpc>
                <a:spcPct val="120000"/>
              </a:lnSpc>
            </a:pPr>
            <a:r>
              <a:rPr lang="en-US" altLang="zh-CN" sz="2000">
                <a:latin typeface="Arial" panose="020B0604020202020204" pitchFamily="34" charset="0"/>
              </a:rPr>
              <a:t>     pc=&amp;i;  </a:t>
            </a:r>
          </a:p>
          <a:p>
            <a:pPr eaLnBrk="1" hangingPunct="1">
              <a:lnSpc>
                <a:spcPct val="120000"/>
              </a:lnSpc>
            </a:pPr>
            <a:r>
              <a:rPr lang="en-US" altLang="zh-CN" sz="2000">
                <a:latin typeface="Arial" panose="020B0604020202020204" pitchFamily="34" charset="0"/>
              </a:rPr>
              <a:t>     pc=&amp;c;</a:t>
            </a:r>
            <a:r>
              <a:rPr lang="en-US" altLang="zh-CN">
                <a:latin typeface="Arial" panose="020B0604020202020204" pitchFamily="34" charset="0"/>
              </a:rPr>
              <a:t>    </a:t>
            </a:r>
          </a:p>
          <a:p>
            <a:pPr eaLnBrk="1" hangingPunct="1">
              <a:lnSpc>
                <a:spcPct val="120000"/>
              </a:lnSpc>
            </a:pPr>
            <a:r>
              <a:rPr lang="en-US" altLang="zh-CN">
                <a:latin typeface="Arial" panose="020B0604020202020204" pitchFamily="34" charset="0"/>
              </a:rPr>
              <a:t>     void</a:t>
            </a:r>
            <a:r>
              <a:rPr lang="zh-CN" altLang="en-US">
                <a:latin typeface="Arial" panose="020B0604020202020204" pitchFamily="34" charset="0"/>
              </a:rPr>
              <a:t>型指针可以接受任何类型的指针的赋值，但对已获值的</a:t>
            </a:r>
            <a:r>
              <a:rPr lang="en-US" altLang="zh-CN">
                <a:latin typeface="Arial" panose="020B0604020202020204" pitchFamily="34" charset="0"/>
              </a:rPr>
              <a:t>void</a:t>
            </a:r>
            <a:r>
              <a:rPr lang="zh-CN" altLang="en-US">
                <a:latin typeface="Arial" panose="020B0604020202020204" pitchFamily="34" charset="0"/>
              </a:rPr>
              <a:t>型指针，对它在进行处理，如输出或传递指针值时，则必须进行</a:t>
            </a:r>
            <a:r>
              <a:rPr lang="zh-CN" altLang="en-US">
                <a:solidFill>
                  <a:srgbClr val="FF3300"/>
                </a:solidFill>
                <a:latin typeface="Arial" panose="020B0604020202020204" pitchFamily="34" charset="0"/>
              </a:rPr>
              <a:t>强制类型转换</a:t>
            </a:r>
            <a:r>
              <a:rPr lang="zh-CN" altLang="en-US">
                <a:latin typeface="Arial" panose="020B0604020202020204" pitchFamily="34" charset="0"/>
              </a:rPr>
              <a:t>，否则会出错。</a:t>
            </a:r>
          </a:p>
        </p:txBody>
      </p:sp>
      <p:sp>
        <p:nvSpPr>
          <p:cNvPr id="73731" name="Rectangle 3"/>
          <p:cNvSpPr>
            <a:spLocks noChangeArrowheads="1"/>
          </p:cNvSpPr>
          <p:nvPr/>
        </p:nvSpPr>
        <p:spPr bwMode="auto">
          <a:xfrm>
            <a:off x="1422400" y="192088"/>
            <a:ext cx="567055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3200" b="1">
                <a:solidFill>
                  <a:srgbClr val="FF0000"/>
                </a:solidFill>
                <a:latin typeface="宋体" panose="02010600030101010101" pitchFamily="2" charset="-122"/>
              </a:rPr>
              <a:t>7.  void</a:t>
            </a:r>
            <a:r>
              <a:rPr lang="zh-CN" altLang="en-US" sz="3200" b="1">
                <a:solidFill>
                  <a:srgbClr val="FF0000"/>
                </a:solidFill>
                <a:latin typeface="宋体" panose="02010600030101010101" pitchFamily="2" charset="-122"/>
              </a:rPr>
              <a:t>型指针</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555625" y="1662113"/>
            <a:ext cx="804545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20000"/>
              </a:lnSpc>
            </a:pPr>
            <a:r>
              <a:rPr kumimoji="1" lang="en-US" altLang="zh-CN" sz="3200">
                <a:solidFill>
                  <a:srgbClr val="000000"/>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3200">
                <a:solidFill>
                  <a:srgbClr val="000000"/>
                </a:solidFill>
                <a:latin typeface="楷体" panose="02010609060101010101" pitchFamily="49" charset="-122"/>
                <a:ea typeface="楷体" panose="02010609060101010101" pitchFamily="49" charset="-122"/>
                <a:cs typeface="Times New Roman" panose="02020603050405020304" pitchFamily="18" charset="0"/>
              </a:rPr>
              <a:t>类是人们对于客观事物的高度抽象。</a:t>
            </a:r>
          </a:p>
          <a:p>
            <a:pPr eaLnBrk="1" fontAlgn="ctr" hangingPunct="1">
              <a:lnSpc>
                <a:spcPct val="120000"/>
              </a:lnSpc>
            </a:pPr>
            <a:r>
              <a:rPr kumimoji="1" lang="zh-CN" altLang="en-US" sz="3200">
                <a:solidFill>
                  <a:srgbClr val="000000"/>
                </a:solidFill>
                <a:latin typeface="楷体" panose="02010609060101010101" pitchFamily="49" charset="-122"/>
                <a:ea typeface="楷体" panose="02010609060101010101" pitchFamily="49" charset="-122"/>
                <a:cs typeface="Times New Roman" panose="02020603050405020304" pitchFamily="18" charset="0"/>
              </a:rPr>
              <a:t>面向对象方法中的类是一种类型，它是具有相同属性和行为的对象的集合。类是具有相同属性和行为的若干对象的模板。类为属于该类的全部对象提供了抽象的描述，这种描述包括了属性和行为两大部分。</a:t>
            </a:r>
          </a:p>
        </p:txBody>
      </p:sp>
      <p:sp>
        <p:nvSpPr>
          <p:cNvPr id="10243" name="Rectangle 3"/>
          <p:cNvSpPr>
            <a:spLocks noChangeArrowheads="1"/>
          </p:cNvSpPr>
          <p:nvPr/>
        </p:nvSpPr>
        <p:spPr bwMode="auto">
          <a:xfrm>
            <a:off x="650875" y="528638"/>
            <a:ext cx="2400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666699"/>
              </a:buClr>
              <a:buSzPct val="70000"/>
              <a:buFont typeface="Wingdings" panose="05000000000000000000" pitchFamily="2" charset="2"/>
              <a:buNone/>
            </a:pPr>
            <a:r>
              <a:rPr kumimoji="1" lang="en-US" altLang="zh-CN" sz="3600" b="1">
                <a:solidFill>
                  <a:srgbClr val="FF0066"/>
                </a:solidFill>
                <a:ea typeface="华文行楷" panose="02010800040101010101" pitchFamily="2" charset="-122"/>
                <a:cs typeface="Tahoma" panose="020B0604030504040204" pitchFamily="34" charset="0"/>
              </a:rPr>
              <a:t>2</a:t>
            </a:r>
            <a:r>
              <a:rPr kumimoji="1" lang="zh-CN" altLang="en-US" sz="3600" b="1">
                <a:solidFill>
                  <a:srgbClr val="FF0066"/>
                </a:solidFill>
                <a:ea typeface="华文行楷" panose="02010800040101010101" pitchFamily="2" charset="-122"/>
                <a:cs typeface="Tahoma" panose="020B0604030504040204" pitchFamily="34" charset="0"/>
              </a:rPr>
              <a:t>．类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468313" y="539750"/>
            <a:ext cx="8207375" cy="577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latin typeface="Arial" panose="020B0604020202020204" pitchFamily="34" charset="0"/>
              </a:rPr>
              <a:t>#include &lt;iostream.h&gt;</a:t>
            </a:r>
          </a:p>
          <a:p>
            <a:pPr eaLnBrk="1" hangingPunct="1">
              <a:lnSpc>
                <a:spcPct val="120000"/>
              </a:lnSpc>
            </a:pPr>
            <a:r>
              <a:rPr lang="en-US" altLang="zh-CN">
                <a:latin typeface="Arial" panose="020B0604020202020204" pitchFamily="34" charset="0"/>
              </a:rPr>
              <a:t>main()</a:t>
            </a:r>
          </a:p>
          <a:p>
            <a:pPr eaLnBrk="1" hangingPunct="1">
              <a:lnSpc>
                <a:spcPct val="120000"/>
              </a:lnSpc>
            </a:pPr>
            <a:r>
              <a:rPr lang="en-US" altLang="zh-CN">
                <a:latin typeface="Arial" panose="020B0604020202020204" pitchFamily="34" charset="0"/>
              </a:rPr>
              <a:t>{</a:t>
            </a:r>
          </a:p>
          <a:p>
            <a:pPr eaLnBrk="1" hangingPunct="1">
              <a:lnSpc>
                <a:spcPct val="120000"/>
              </a:lnSpc>
            </a:pPr>
            <a:r>
              <a:rPr lang="en-US" altLang="zh-CN">
                <a:solidFill>
                  <a:srgbClr val="FF3300"/>
                </a:solidFill>
                <a:latin typeface="Arial" panose="020B0604020202020204" pitchFamily="34" charset="0"/>
              </a:rPr>
              <a:t>	void *pc</a:t>
            </a:r>
            <a:r>
              <a:rPr lang="en-US" altLang="zh-CN">
                <a:latin typeface="Arial" panose="020B0604020202020204" pitchFamily="34" charset="0"/>
              </a:rPr>
              <a:t>;</a:t>
            </a:r>
          </a:p>
          <a:p>
            <a:pPr eaLnBrk="1" hangingPunct="1">
              <a:lnSpc>
                <a:spcPct val="120000"/>
              </a:lnSpc>
            </a:pPr>
            <a:r>
              <a:rPr lang="en-US" altLang="zh-CN">
                <a:latin typeface="Arial" panose="020B0604020202020204" pitchFamily="34" charset="0"/>
              </a:rPr>
              <a:t>	int i=456;</a:t>
            </a:r>
          </a:p>
          <a:p>
            <a:pPr eaLnBrk="1" hangingPunct="1">
              <a:lnSpc>
                <a:spcPct val="120000"/>
              </a:lnSpc>
            </a:pPr>
            <a:r>
              <a:rPr lang="en-US" altLang="zh-CN">
                <a:latin typeface="Arial" panose="020B0604020202020204" pitchFamily="34" charset="0"/>
              </a:rPr>
              <a:t>	char c='a';</a:t>
            </a:r>
          </a:p>
          <a:p>
            <a:pPr eaLnBrk="1" hangingPunct="1">
              <a:lnSpc>
                <a:spcPct val="120000"/>
              </a:lnSpc>
            </a:pPr>
            <a:r>
              <a:rPr lang="en-US" altLang="zh-CN">
                <a:latin typeface="Arial" panose="020B0604020202020204" pitchFamily="34" charset="0"/>
              </a:rPr>
              <a:t>	pc=&amp;i;</a:t>
            </a:r>
          </a:p>
          <a:p>
            <a:pPr eaLnBrk="1" hangingPunct="1">
              <a:lnSpc>
                <a:spcPct val="120000"/>
              </a:lnSpc>
            </a:pPr>
            <a:r>
              <a:rPr lang="en-US" altLang="zh-CN">
                <a:latin typeface="Arial" panose="020B0604020202020204" pitchFamily="34" charset="0"/>
              </a:rPr>
              <a:t>	cout&lt;&lt;*</a:t>
            </a:r>
            <a:r>
              <a:rPr lang="en-US" altLang="zh-CN">
                <a:solidFill>
                  <a:srgbClr val="FF3300"/>
                </a:solidFill>
                <a:latin typeface="Arial" panose="020B0604020202020204" pitchFamily="34" charset="0"/>
              </a:rPr>
              <a:t>(int *)</a:t>
            </a:r>
            <a:r>
              <a:rPr lang="en-US" altLang="zh-CN">
                <a:latin typeface="Arial" panose="020B0604020202020204" pitchFamily="34" charset="0"/>
              </a:rPr>
              <a:t>pc&lt;&lt;endl;</a:t>
            </a:r>
          </a:p>
          <a:p>
            <a:pPr eaLnBrk="1" hangingPunct="1">
              <a:lnSpc>
                <a:spcPct val="120000"/>
              </a:lnSpc>
            </a:pPr>
            <a:r>
              <a:rPr lang="en-US" altLang="zh-CN">
                <a:latin typeface="Arial" panose="020B0604020202020204" pitchFamily="34" charset="0"/>
              </a:rPr>
              <a:t>	pc=&amp;c;</a:t>
            </a:r>
          </a:p>
          <a:p>
            <a:pPr eaLnBrk="1" hangingPunct="1">
              <a:lnSpc>
                <a:spcPct val="120000"/>
              </a:lnSpc>
            </a:pPr>
            <a:r>
              <a:rPr lang="en-US" altLang="zh-CN">
                <a:latin typeface="Arial" panose="020B0604020202020204" pitchFamily="34" charset="0"/>
              </a:rPr>
              <a:t>	cout&lt;&lt;*</a:t>
            </a:r>
            <a:r>
              <a:rPr lang="en-US" altLang="zh-CN">
                <a:solidFill>
                  <a:srgbClr val="FF3300"/>
                </a:solidFill>
                <a:latin typeface="Arial" panose="020B0604020202020204" pitchFamily="34" charset="0"/>
              </a:rPr>
              <a:t>(char *)</a:t>
            </a:r>
            <a:r>
              <a:rPr lang="en-US" altLang="zh-CN">
                <a:latin typeface="Arial" panose="020B0604020202020204" pitchFamily="34" charset="0"/>
              </a:rPr>
              <a:t>pc&lt;&lt;endl;</a:t>
            </a:r>
          </a:p>
          <a:p>
            <a:pPr eaLnBrk="1" hangingPunct="1">
              <a:lnSpc>
                <a:spcPct val="120000"/>
              </a:lnSpc>
            </a:pPr>
            <a:r>
              <a:rPr lang="en-US" altLang="zh-CN">
                <a:latin typeface="Arial" panose="020B0604020202020204" pitchFamily="34" charset="0"/>
              </a:rPr>
              <a:t>	return 0;</a:t>
            </a:r>
          </a:p>
          <a:p>
            <a:pPr eaLnBrk="1" hangingPunct="1">
              <a:lnSpc>
                <a:spcPct val="120000"/>
              </a:lnSpc>
            </a:pPr>
            <a:r>
              <a:rPr lang="en-US" altLang="zh-CN">
                <a:latin typeface="Arial" panose="020B0604020202020204" pitchFamily="34" charset="0"/>
              </a:rPr>
              <a:t>}</a:t>
            </a:r>
          </a:p>
          <a:p>
            <a:endParaRPr lang="en-US" altLang="zh-CN">
              <a:latin typeface="Arial" panose="020B0604020202020204"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539750" y="911225"/>
            <a:ext cx="80645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a:latin typeface="Arial" panose="020B0604020202020204" pitchFamily="34" charset="0"/>
              </a:rPr>
              <a:t>调用函数时系统要付出一定的开销，用于信息入栈出栈和参数传递等。特别是对于那些函数体较小但调用又较频繁的函数，计算机的开销相对就比较可观。在</a:t>
            </a:r>
            <a:r>
              <a:rPr kumimoji="1" lang="en-US" altLang="zh-CN">
                <a:latin typeface="Arial" panose="020B0604020202020204" pitchFamily="34" charset="0"/>
              </a:rPr>
              <a:t>C</a:t>
            </a:r>
            <a:r>
              <a:rPr kumimoji="1" lang="zh-CN" altLang="en-US">
                <a:latin typeface="Arial" panose="020B0604020202020204" pitchFamily="34" charset="0"/>
              </a:rPr>
              <a:t>语言中，用宏替换，可解决这个问题。例如，有如下的函数：</a:t>
            </a:r>
          </a:p>
          <a:p>
            <a:pPr eaLnBrk="1" hangingPunct="1">
              <a:lnSpc>
                <a:spcPct val="120000"/>
              </a:lnSpc>
            </a:pPr>
            <a:r>
              <a:rPr kumimoji="1" lang="zh-CN" altLang="en-US">
                <a:latin typeface="Arial" panose="020B0604020202020204" pitchFamily="34" charset="0"/>
              </a:rPr>
              <a:t>        </a:t>
            </a:r>
            <a:r>
              <a:rPr kumimoji="1" lang="en-US" altLang="zh-CN">
                <a:latin typeface="Arial" panose="020B0604020202020204" pitchFamily="34" charset="0"/>
              </a:rPr>
              <a:t>add(int x,int y)</a:t>
            </a:r>
          </a:p>
          <a:p>
            <a:pPr eaLnBrk="1" hangingPunct="1">
              <a:lnSpc>
                <a:spcPct val="120000"/>
              </a:lnSpc>
            </a:pPr>
            <a:r>
              <a:rPr kumimoji="1" lang="en-US" altLang="zh-CN">
                <a:latin typeface="Arial" panose="020B0604020202020204" pitchFamily="34" charset="0"/>
              </a:rPr>
              <a:t>        {</a:t>
            </a:r>
          </a:p>
          <a:p>
            <a:pPr eaLnBrk="1" hangingPunct="1">
              <a:lnSpc>
                <a:spcPct val="120000"/>
              </a:lnSpc>
            </a:pPr>
            <a:r>
              <a:rPr kumimoji="1" lang="en-US" altLang="zh-CN">
                <a:latin typeface="Arial" panose="020B0604020202020204" pitchFamily="34" charset="0"/>
              </a:rPr>
              <a:t>            return x+y;</a:t>
            </a:r>
          </a:p>
          <a:p>
            <a:pPr eaLnBrk="1" hangingPunct="1">
              <a:lnSpc>
                <a:spcPct val="120000"/>
              </a:lnSpc>
            </a:pPr>
            <a:r>
              <a:rPr kumimoji="1" lang="en-US" altLang="zh-CN">
                <a:latin typeface="Arial" panose="020B0604020202020204" pitchFamily="34" charset="0"/>
              </a:rPr>
              <a:t>         }</a:t>
            </a:r>
          </a:p>
          <a:p>
            <a:pPr eaLnBrk="1" hangingPunct="1">
              <a:lnSpc>
                <a:spcPct val="120000"/>
              </a:lnSpc>
            </a:pPr>
            <a:r>
              <a:rPr kumimoji="1" lang="en-US" altLang="zh-CN">
                <a:latin typeface="Arial" panose="020B0604020202020204" pitchFamily="34" charset="0"/>
              </a:rPr>
              <a:t>        </a:t>
            </a:r>
            <a:r>
              <a:rPr kumimoji="1" lang="zh-CN" altLang="en-US">
                <a:latin typeface="Arial" panose="020B0604020202020204" pitchFamily="34" charset="0"/>
              </a:rPr>
              <a:t>用宏替换时，上面的函数功能可写为：</a:t>
            </a:r>
          </a:p>
          <a:p>
            <a:pPr eaLnBrk="1" hangingPunct="1">
              <a:lnSpc>
                <a:spcPct val="120000"/>
              </a:lnSpc>
            </a:pPr>
            <a:r>
              <a:rPr kumimoji="1" lang="zh-CN" altLang="en-US">
                <a:latin typeface="Arial" panose="020B0604020202020204" pitchFamily="34" charset="0"/>
              </a:rPr>
              <a:t>        </a:t>
            </a:r>
            <a:r>
              <a:rPr kumimoji="1" lang="en-US" altLang="zh-CN">
                <a:latin typeface="Arial" panose="020B0604020202020204" pitchFamily="34" charset="0"/>
              </a:rPr>
              <a:t>#define add(x,y)   x+y</a:t>
            </a:r>
          </a:p>
          <a:p>
            <a:pPr>
              <a:lnSpc>
                <a:spcPct val="120000"/>
              </a:lnSpc>
            </a:pPr>
            <a:endParaRPr lang="en-US" altLang="zh-CN">
              <a:latin typeface="Arial" panose="020B0604020202020204" pitchFamily="34" charset="0"/>
            </a:endParaRPr>
          </a:p>
        </p:txBody>
      </p:sp>
      <p:sp>
        <p:nvSpPr>
          <p:cNvPr id="75779" name="Rectangle 3"/>
          <p:cNvSpPr>
            <a:spLocks noChangeArrowheads="1"/>
          </p:cNvSpPr>
          <p:nvPr/>
        </p:nvSpPr>
        <p:spPr bwMode="auto">
          <a:xfrm>
            <a:off x="1042988" y="188913"/>
            <a:ext cx="6481762"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3200" b="1">
                <a:solidFill>
                  <a:srgbClr val="FF0000"/>
                </a:solidFill>
                <a:latin typeface="宋体" panose="02010600030101010101" pitchFamily="2" charset="-122"/>
              </a:rPr>
              <a:t>8.  </a:t>
            </a:r>
            <a:r>
              <a:rPr lang="zh-CN" altLang="en-US" sz="3200" b="1">
                <a:solidFill>
                  <a:srgbClr val="FF0000"/>
                </a:solidFill>
                <a:latin typeface="宋体" panose="02010600030101010101" pitchFamily="2" charset="-122"/>
              </a:rPr>
              <a:t>内联函数</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250825" y="950913"/>
            <a:ext cx="8713788" cy="526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a:latin typeface="Arial" panose="020B0604020202020204" pitchFamily="34" charset="0"/>
              </a:rPr>
              <a:t>C++</a:t>
            </a:r>
            <a:r>
              <a:rPr kumimoji="1" lang="zh-CN" altLang="en-US">
                <a:latin typeface="Arial" panose="020B0604020202020204" pitchFamily="34" charset="0"/>
              </a:rPr>
              <a:t>引进了内联函数（</a:t>
            </a:r>
            <a:r>
              <a:rPr kumimoji="1" lang="en-US" altLang="zh-CN">
                <a:latin typeface="Arial" panose="020B0604020202020204" pitchFamily="34" charset="0"/>
              </a:rPr>
              <a:t>inline function</a:t>
            </a:r>
            <a:r>
              <a:rPr kumimoji="1" lang="zh-CN" altLang="en-US">
                <a:latin typeface="Arial" panose="020B0604020202020204" pitchFamily="34" charset="0"/>
              </a:rPr>
              <a:t>）的概念。</a:t>
            </a:r>
          </a:p>
          <a:p>
            <a:pPr eaLnBrk="1" hangingPunct="1">
              <a:lnSpc>
                <a:spcPct val="120000"/>
              </a:lnSpc>
            </a:pPr>
            <a:r>
              <a:rPr kumimoji="1" lang="zh-CN" altLang="en-US">
                <a:latin typeface="Arial" panose="020B0604020202020204" pitchFamily="34" charset="0"/>
              </a:rPr>
              <a:t>    宏替换实质上是文字替换。内联函数与一般函数不同的是，在进行程序的编译时，编译器将内联函数的目标代码作拷贝并将其插入到调用内联函数的地方。例如：</a:t>
            </a:r>
          </a:p>
          <a:p>
            <a:pPr eaLnBrk="1" hangingPunct="1">
              <a:lnSpc>
                <a:spcPct val="120000"/>
              </a:lnSpc>
            </a:pPr>
            <a:r>
              <a:rPr kumimoji="1" lang="zh-CN" altLang="en-US">
                <a:latin typeface="Arial" panose="020B0604020202020204" pitchFamily="34" charset="0"/>
              </a:rPr>
              <a:t>  </a:t>
            </a:r>
            <a:r>
              <a:rPr kumimoji="1" lang="zh-CN" altLang="en-US">
                <a:solidFill>
                  <a:srgbClr val="FF0000"/>
                </a:solidFill>
                <a:latin typeface="Arial" panose="020B0604020202020204" pitchFamily="34" charset="0"/>
              </a:rPr>
              <a:t>例</a:t>
            </a:r>
            <a:r>
              <a:rPr kumimoji="1" lang="en-US" altLang="zh-CN">
                <a:solidFill>
                  <a:srgbClr val="FF0000"/>
                </a:solidFill>
                <a:latin typeface="Arial" panose="020B0604020202020204" pitchFamily="34" charset="0"/>
              </a:rPr>
              <a:t>1.7   </a:t>
            </a:r>
            <a:r>
              <a:rPr kumimoji="1" lang="zh-CN" altLang="en-US">
                <a:solidFill>
                  <a:srgbClr val="FF0000"/>
                </a:solidFill>
                <a:latin typeface="Arial" panose="020B0604020202020204" pitchFamily="34" charset="0"/>
              </a:rPr>
              <a:t>内联函数的使用 </a:t>
            </a:r>
          </a:p>
          <a:p>
            <a:pPr eaLnBrk="1" hangingPunct="1">
              <a:lnSpc>
                <a:spcPct val="120000"/>
              </a:lnSpc>
            </a:pPr>
            <a:r>
              <a:rPr kumimoji="1" lang="zh-CN" altLang="en-US">
                <a:latin typeface="Arial" panose="020B0604020202020204" pitchFamily="34" charset="0"/>
              </a:rPr>
              <a:t> </a:t>
            </a:r>
            <a:r>
              <a:rPr kumimoji="1" lang="en-US" altLang="zh-CN">
                <a:latin typeface="Arial" panose="020B0604020202020204" pitchFamily="34" charset="0"/>
              </a:rPr>
              <a:t>#include "iostream.h"</a:t>
            </a:r>
          </a:p>
          <a:p>
            <a:pPr eaLnBrk="1" hangingPunct="1">
              <a:lnSpc>
                <a:spcPct val="120000"/>
              </a:lnSpc>
            </a:pPr>
            <a:r>
              <a:rPr kumimoji="1" lang="en-US" altLang="zh-CN">
                <a:solidFill>
                  <a:srgbClr val="FF3300"/>
                </a:solidFill>
                <a:latin typeface="Arial" panose="020B0604020202020204" pitchFamily="34" charset="0"/>
              </a:rPr>
              <a:t>inline</a:t>
            </a:r>
            <a:r>
              <a:rPr kumimoji="1" lang="en-US" altLang="zh-CN">
                <a:latin typeface="Arial" panose="020B0604020202020204" pitchFamily="34" charset="0"/>
              </a:rPr>
              <a:t> double circle(double r)</a:t>
            </a:r>
          </a:p>
          <a:p>
            <a:pPr eaLnBrk="1" hangingPunct="1">
              <a:lnSpc>
                <a:spcPct val="120000"/>
              </a:lnSpc>
            </a:pPr>
            <a:r>
              <a:rPr kumimoji="1" lang="en-US" altLang="zh-CN">
                <a:latin typeface="Arial" panose="020B0604020202020204" pitchFamily="34" charset="0"/>
              </a:rPr>
              <a:t>{return 3.1416*r*r;}</a:t>
            </a:r>
          </a:p>
          <a:p>
            <a:pPr eaLnBrk="1" hangingPunct="1">
              <a:lnSpc>
                <a:spcPct val="120000"/>
              </a:lnSpc>
            </a:pPr>
            <a:r>
              <a:rPr kumimoji="1" lang="en-US" altLang="zh-CN">
                <a:latin typeface="Arial" panose="020B0604020202020204" pitchFamily="34" charset="0"/>
              </a:rPr>
              <a:t>int main()</a:t>
            </a:r>
          </a:p>
          <a:p>
            <a:pPr eaLnBrk="1" hangingPunct="1">
              <a:lnSpc>
                <a:spcPct val="120000"/>
              </a:lnSpc>
            </a:pPr>
            <a:r>
              <a:rPr kumimoji="1" lang="en-US" altLang="zh-CN">
                <a:latin typeface="Arial" panose="020B0604020202020204" pitchFamily="34" charset="0"/>
              </a:rPr>
              <a:t>{for(int i=1;i&lt;=3;i++)</a:t>
            </a:r>
          </a:p>
          <a:p>
            <a:pPr eaLnBrk="1" hangingPunct="1"/>
            <a:r>
              <a:rPr kumimoji="1" lang="en-US" altLang="zh-CN">
                <a:latin typeface="Arial" panose="020B0604020202020204" pitchFamily="34" charset="0"/>
              </a:rPr>
              <a:t>cout&lt;&lt;"r="&lt;&lt;i&lt;&lt;" area="&lt;&lt;</a:t>
            </a:r>
            <a:r>
              <a:rPr kumimoji="1" lang="en-US" altLang="zh-CN">
                <a:solidFill>
                  <a:srgbClr val="FF3300"/>
                </a:solidFill>
                <a:latin typeface="Arial" panose="020B0604020202020204" pitchFamily="34" charset="0"/>
              </a:rPr>
              <a:t>circle(i)</a:t>
            </a:r>
            <a:r>
              <a:rPr kumimoji="1" lang="en-US" altLang="zh-CN">
                <a:latin typeface="Arial" panose="020B0604020202020204" pitchFamily="34" charset="0"/>
              </a:rPr>
              <a:t>&lt;&lt;endl;</a:t>
            </a:r>
          </a:p>
          <a:p>
            <a:pPr eaLnBrk="1" hangingPunct="1"/>
            <a:r>
              <a:rPr kumimoji="1" lang="en-US" altLang="zh-CN">
                <a:latin typeface="Arial" panose="020B0604020202020204" pitchFamily="34" charset="0"/>
              </a:rPr>
              <a:t>return 0;}</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95288" y="1011238"/>
            <a:ext cx="8569325"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a:latin typeface="Arial" panose="020B0604020202020204" pitchFamily="34" charset="0"/>
              </a:rPr>
              <a:t>说明：</a:t>
            </a:r>
          </a:p>
          <a:p>
            <a:pPr eaLnBrk="1" hangingPunct="1">
              <a:lnSpc>
                <a:spcPct val="120000"/>
              </a:lnSpc>
            </a:pPr>
            <a:r>
              <a:rPr kumimoji="1" lang="en-US" altLang="zh-CN">
                <a:latin typeface="Arial" panose="020B0604020202020204" pitchFamily="34" charset="0"/>
              </a:rPr>
              <a:t>(1). </a:t>
            </a:r>
            <a:r>
              <a:rPr kumimoji="1" lang="zh-CN" altLang="en-US">
                <a:latin typeface="Arial" panose="020B0604020202020204" pitchFamily="34" charset="0"/>
              </a:rPr>
              <a:t>内联函数在第一次被调用前必须进行声明或定义，否则编译器将无法知道应该插入什么代码。</a:t>
            </a:r>
          </a:p>
          <a:p>
            <a:pPr eaLnBrk="1" hangingPunct="1">
              <a:lnSpc>
                <a:spcPct val="120000"/>
              </a:lnSpc>
            </a:pPr>
            <a:r>
              <a:rPr kumimoji="1" lang="zh-CN" altLang="en-US">
                <a:latin typeface="Arial" panose="020B0604020202020204" pitchFamily="34" charset="0"/>
              </a:rPr>
              <a:t>    </a:t>
            </a:r>
            <a:r>
              <a:rPr kumimoji="1" lang="en-US" altLang="zh-CN">
                <a:solidFill>
                  <a:srgbClr val="FF3300"/>
                </a:solidFill>
                <a:latin typeface="Arial" panose="020B0604020202020204" pitchFamily="34" charset="0"/>
              </a:rPr>
              <a:t> </a:t>
            </a:r>
          </a:p>
          <a:p>
            <a:pPr eaLnBrk="1" hangingPunct="1">
              <a:lnSpc>
                <a:spcPct val="120000"/>
              </a:lnSpc>
            </a:pPr>
            <a:r>
              <a:rPr kumimoji="1" lang="en-US" altLang="zh-CN">
                <a:latin typeface="Arial" panose="020B0604020202020204" pitchFamily="34" charset="0"/>
              </a:rPr>
              <a:t>(2). C++</a:t>
            </a:r>
            <a:r>
              <a:rPr kumimoji="1" lang="zh-CN" altLang="en-US">
                <a:latin typeface="Arial" panose="020B0604020202020204" pitchFamily="34" charset="0"/>
              </a:rPr>
              <a:t>的内联函数具有与</a:t>
            </a:r>
            <a:r>
              <a:rPr kumimoji="1" lang="en-US" altLang="zh-CN">
                <a:latin typeface="Arial" panose="020B0604020202020204" pitchFamily="34" charset="0"/>
              </a:rPr>
              <a:t>C</a:t>
            </a:r>
            <a:r>
              <a:rPr kumimoji="1" lang="zh-CN" altLang="en-US">
                <a:latin typeface="Arial" panose="020B0604020202020204" pitchFamily="34" charset="0"/>
              </a:rPr>
              <a:t>中的宏定义</a:t>
            </a:r>
            <a:r>
              <a:rPr kumimoji="1" lang="en-US" altLang="zh-CN">
                <a:latin typeface="Arial" panose="020B0604020202020204" pitchFamily="34" charset="0"/>
              </a:rPr>
              <a:t>#define</a:t>
            </a:r>
            <a:r>
              <a:rPr kumimoji="1" lang="zh-CN" altLang="en-US">
                <a:latin typeface="Arial" panose="020B0604020202020204" pitchFamily="34" charset="0"/>
              </a:rPr>
              <a:t>相同的作用和类似机理，但消除了</a:t>
            </a:r>
            <a:r>
              <a:rPr kumimoji="1" lang="en-US" altLang="zh-CN">
                <a:latin typeface="Arial" panose="020B0604020202020204" pitchFamily="34" charset="0"/>
              </a:rPr>
              <a:t>#define</a:t>
            </a:r>
            <a:r>
              <a:rPr kumimoji="1" lang="zh-CN" altLang="en-US">
                <a:latin typeface="Arial" panose="020B0604020202020204" pitchFamily="34" charset="0"/>
              </a:rPr>
              <a:t>的不安全性。</a:t>
            </a:r>
            <a:r>
              <a:rPr kumimoji="1" lang="en-US" altLang="zh-CN">
                <a:solidFill>
                  <a:srgbClr val="FF3300"/>
                </a:solidFill>
                <a:latin typeface="Arial" panose="020B0604020202020204" pitchFamily="34" charset="0"/>
              </a:rPr>
              <a:t> </a:t>
            </a:r>
          </a:p>
          <a:p>
            <a:pPr eaLnBrk="1" hangingPunct="1">
              <a:lnSpc>
                <a:spcPct val="120000"/>
              </a:lnSpc>
            </a:pPr>
            <a:endParaRPr kumimoji="1" lang="en-US" altLang="zh-CN">
              <a:latin typeface="Arial" panose="020B0604020202020204" pitchFamily="34" charset="0"/>
            </a:endParaRPr>
          </a:p>
          <a:p>
            <a:pPr eaLnBrk="1" hangingPunct="1">
              <a:lnSpc>
                <a:spcPct val="120000"/>
              </a:lnSpc>
            </a:pPr>
            <a:r>
              <a:rPr kumimoji="1" lang="en-US" altLang="zh-CN">
                <a:latin typeface="Arial" panose="020B0604020202020204" pitchFamily="34" charset="0"/>
              </a:rPr>
              <a:t>(3). </a:t>
            </a:r>
            <a:r>
              <a:rPr kumimoji="1" lang="zh-CN" altLang="en-US">
                <a:latin typeface="Arial" panose="020B0604020202020204" pitchFamily="34" charset="0"/>
              </a:rPr>
              <a:t>内联函数体内一般不能有循环语句和开关语句。</a:t>
            </a:r>
          </a:p>
          <a:p>
            <a:pPr eaLnBrk="1" hangingPunct="1">
              <a:lnSpc>
                <a:spcPct val="120000"/>
              </a:lnSpc>
            </a:pPr>
            <a:r>
              <a:rPr kumimoji="1" lang="en-US" altLang="zh-CN">
                <a:latin typeface="Arial" panose="020B0604020202020204" pitchFamily="34" charset="0"/>
              </a:rPr>
              <a:t>(4). </a:t>
            </a:r>
            <a:r>
              <a:rPr kumimoji="1" lang="zh-CN" altLang="en-US">
                <a:latin typeface="Arial" panose="020B0604020202020204" pitchFamily="34" charset="0"/>
              </a:rPr>
              <a:t>后面类结构中所有在类说明体内定义的函数都是内联函数。</a:t>
            </a:r>
          </a:p>
          <a:p>
            <a:pPr eaLnBrk="1" hangingPunct="1">
              <a:lnSpc>
                <a:spcPct val="120000"/>
              </a:lnSpc>
            </a:pPr>
            <a:r>
              <a:rPr lang="en-US" altLang="zh-CN">
                <a:latin typeface="Arial" panose="020B0604020202020204" pitchFamily="34" charset="0"/>
              </a:rPr>
              <a:t>(5). </a:t>
            </a:r>
            <a:r>
              <a:rPr lang="zh-CN" altLang="en-US">
                <a:latin typeface="Arial" panose="020B0604020202020204" pitchFamily="34" charset="0"/>
              </a:rPr>
              <a:t>通常较短的函数才定义为内联函数。</a:t>
            </a:r>
          </a:p>
          <a:p>
            <a:pPr algn="ctr"/>
            <a:endParaRPr lang="en-US" altLang="zh-CN">
              <a:latin typeface="Arial" panose="020B0604020202020204"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395288" y="1052513"/>
            <a:ext cx="8424862" cy="529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000">
                <a:latin typeface="Arial" panose="020B0604020202020204" pitchFamily="34" charset="0"/>
              </a:rPr>
              <a:t>在</a:t>
            </a:r>
            <a:r>
              <a:rPr kumimoji="1" lang="en-US" altLang="zh-CN" sz="2000">
                <a:latin typeface="Arial" panose="020B0604020202020204" pitchFamily="34" charset="0"/>
              </a:rPr>
              <a:t>C++</a:t>
            </a:r>
            <a:r>
              <a:rPr kumimoji="1" lang="zh-CN" altLang="en-US" sz="2000">
                <a:latin typeface="Arial" panose="020B0604020202020204" pitchFamily="34" charset="0"/>
              </a:rPr>
              <a:t>中，函数的参数可以有缺省值。当调用有缺省参数的函数时，如果相应的参数没有给出实参，则自动用相应的缺省参数值作为其实参。函数的缺省参数，是在</a:t>
            </a:r>
            <a:r>
              <a:rPr kumimoji="1" lang="zh-CN" altLang="en-US" sz="2000">
                <a:solidFill>
                  <a:srgbClr val="FF3300"/>
                </a:solidFill>
                <a:latin typeface="Arial" panose="020B0604020202020204" pitchFamily="34" charset="0"/>
              </a:rPr>
              <a:t>函数原型</a:t>
            </a:r>
            <a:r>
              <a:rPr kumimoji="1" lang="zh-CN" altLang="en-US" sz="2000">
                <a:latin typeface="Arial" panose="020B0604020202020204" pitchFamily="34" charset="0"/>
              </a:rPr>
              <a:t>中给定的。例如：</a:t>
            </a:r>
          </a:p>
          <a:p>
            <a:pPr eaLnBrk="1" hangingPunct="1">
              <a:lnSpc>
                <a:spcPct val="120000"/>
              </a:lnSpc>
            </a:pPr>
            <a:r>
              <a:rPr kumimoji="1" lang="zh-CN" altLang="en-US" sz="2000">
                <a:latin typeface="Arial" panose="020B0604020202020204" pitchFamily="34" charset="0"/>
              </a:rPr>
              <a:t>        </a:t>
            </a:r>
            <a:r>
              <a:rPr kumimoji="1" lang="en-US" altLang="zh-CN" sz="2000">
                <a:latin typeface="Arial" panose="020B0604020202020204" pitchFamily="34" charset="0"/>
              </a:rPr>
              <a:t>int init(int x=5, int y=10);</a:t>
            </a:r>
          </a:p>
          <a:p>
            <a:pPr eaLnBrk="1" hangingPunct="1">
              <a:lnSpc>
                <a:spcPct val="120000"/>
              </a:lnSpc>
            </a:pPr>
            <a:r>
              <a:rPr kumimoji="1" lang="zh-CN" altLang="en-US" sz="2000">
                <a:latin typeface="Arial" panose="020B0604020202020204" pitchFamily="34" charset="0"/>
              </a:rPr>
              <a:t>则如下调用是允许的：</a:t>
            </a:r>
            <a:r>
              <a:rPr kumimoji="1" lang="en-US" altLang="zh-CN" sz="2000">
                <a:latin typeface="Arial" panose="020B0604020202020204" pitchFamily="34" charset="0"/>
              </a:rPr>
              <a:t>init(100,80); </a:t>
            </a:r>
            <a:r>
              <a:rPr kumimoji="1" lang="en-US" altLang="zh-CN" sz="1800">
                <a:latin typeface="Arial" panose="020B0604020202020204" pitchFamily="34" charset="0"/>
              </a:rPr>
              <a:t>init(25); init(); </a:t>
            </a:r>
            <a:endParaRPr kumimoji="1" lang="en-US" altLang="zh-CN" sz="2000">
              <a:latin typeface="Arial" panose="020B0604020202020204" pitchFamily="34" charset="0"/>
            </a:endParaRPr>
          </a:p>
          <a:p>
            <a:pPr eaLnBrk="1" hangingPunct="1">
              <a:lnSpc>
                <a:spcPct val="120000"/>
              </a:lnSpc>
            </a:pPr>
            <a:r>
              <a:rPr kumimoji="1" lang="zh-CN" altLang="en-US" sz="2000">
                <a:latin typeface="Arial" panose="020B0604020202020204" pitchFamily="34" charset="0"/>
              </a:rPr>
              <a:t>说明：</a:t>
            </a:r>
          </a:p>
          <a:p>
            <a:pPr eaLnBrk="1" hangingPunct="1">
              <a:lnSpc>
                <a:spcPct val="120000"/>
              </a:lnSpc>
            </a:pPr>
            <a:r>
              <a:rPr lang="zh-CN" altLang="en-US" sz="2000">
                <a:latin typeface="Arial" panose="020B0604020202020204" pitchFamily="34" charset="0"/>
              </a:rPr>
              <a:t>（</a:t>
            </a:r>
            <a:r>
              <a:rPr lang="en-US" altLang="zh-CN" sz="2000">
                <a:latin typeface="Arial" panose="020B0604020202020204" pitchFamily="34" charset="0"/>
              </a:rPr>
              <a:t>1</a:t>
            </a:r>
            <a:r>
              <a:rPr lang="zh-CN" altLang="en-US" sz="2000">
                <a:latin typeface="Arial" panose="020B0604020202020204" pitchFamily="34" charset="0"/>
              </a:rPr>
              <a:t>）在</a:t>
            </a:r>
            <a:r>
              <a:rPr lang="zh-CN" altLang="en-US" sz="2000">
                <a:solidFill>
                  <a:srgbClr val="FF3300"/>
                </a:solidFill>
                <a:latin typeface="Arial" panose="020B0604020202020204" pitchFamily="34" charset="0"/>
              </a:rPr>
              <a:t>函数原型</a:t>
            </a:r>
            <a:r>
              <a:rPr lang="zh-CN" altLang="en-US" sz="2000">
                <a:latin typeface="Arial" panose="020B0604020202020204" pitchFamily="34" charset="0"/>
              </a:rPr>
              <a:t>中，所有取缺省值的参数必须出现在不取缺省值的参数的右边。</a:t>
            </a:r>
          </a:p>
          <a:p>
            <a:pPr eaLnBrk="1" hangingPunct="1">
              <a:lnSpc>
                <a:spcPct val="120000"/>
              </a:lnSpc>
            </a:pPr>
            <a:r>
              <a:rPr lang="zh-CN" altLang="en-US" sz="2000">
                <a:latin typeface="Arial" panose="020B0604020202020204" pitchFamily="34" charset="0"/>
              </a:rPr>
              <a:t>如：</a:t>
            </a:r>
            <a:r>
              <a:rPr lang="en-US" altLang="zh-CN" sz="2000">
                <a:latin typeface="Arial" panose="020B0604020202020204" pitchFamily="34" charset="0"/>
              </a:rPr>
              <a:t>int fun(int I,</a:t>
            </a:r>
            <a:r>
              <a:rPr lang="en-US" altLang="zh-CN" sz="2000">
                <a:solidFill>
                  <a:srgbClr val="FF3300"/>
                </a:solidFill>
                <a:latin typeface="Arial" panose="020B0604020202020204" pitchFamily="34" charset="0"/>
              </a:rPr>
              <a:t>int j=5</a:t>
            </a:r>
            <a:r>
              <a:rPr lang="en-US" altLang="zh-CN" sz="2000">
                <a:latin typeface="Arial" panose="020B0604020202020204" pitchFamily="34" charset="0"/>
              </a:rPr>
              <a:t>,int k);   </a:t>
            </a:r>
            <a:r>
              <a:rPr lang="en-US" altLang="zh-CN" sz="2000">
                <a:solidFill>
                  <a:srgbClr val="FF3300"/>
                </a:solidFill>
                <a:latin typeface="Arial" panose="020B0604020202020204" pitchFamily="34" charset="0"/>
              </a:rPr>
              <a:t>//</a:t>
            </a:r>
            <a:r>
              <a:rPr lang="zh-CN" altLang="en-US" sz="2000">
                <a:solidFill>
                  <a:srgbClr val="FF3300"/>
                </a:solidFill>
                <a:latin typeface="Arial" panose="020B0604020202020204" pitchFamily="34" charset="0"/>
              </a:rPr>
              <a:t>错误</a:t>
            </a:r>
          </a:p>
          <a:p>
            <a:pPr eaLnBrk="1" hangingPunct="1">
              <a:lnSpc>
                <a:spcPct val="120000"/>
              </a:lnSpc>
            </a:pPr>
            <a:r>
              <a:rPr lang="zh-CN" altLang="en-US" sz="2000">
                <a:latin typeface="Arial" panose="020B0604020202020204" pitchFamily="34" charset="0"/>
              </a:rPr>
              <a:t>       </a:t>
            </a:r>
            <a:r>
              <a:rPr lang="en-US" altLang="zh-CN" sz="2000">
                <a:latin typeface="Arial" panose="020B0604020202020204" pitchFamily="34" charset="0"/>
              </a:rPr>
              <a:t>int fun(int I,int k,int j=5);   </a:t>
            </a:r>
            <a:r>
              <a:rPr lang="en-US" altLang="zh-CN" sz="2000">
                <a:solidFill>
                  <a:srgbClr val="FF3300"/>
                </a:solidFill>
                <a:latin typeface="Arial" panose="020B0604020202020204" pitchFamily="34" charset="0"/>
              </a:rPr>
              <a:t>//</a:t>
            </a:r>
            <a:r>
              <a:rPr lang="zh-CN" altLang="en-US" sz="2000">
                <a:solidFill>
                  <a:srgbClr val="FF3300"/>
                </a:solidFill>
                <a:latin typeface="Arial" panose="020B0604020202020204" pitchFamily="34" charset="0"/>
              </a:rPr>
              <a:t>正确</a:t>
            </a:r>
          </a:p>
          <a:p>
            <a:pPr eaLnBrk="1" hangingPunct="1"/>
            <a:r>
              <a:rPr lang="zh-CN" altLang="en-US" sz="1800">
                <a:latin typeface="Arial" panose="020B0604020202020204" pitchFamily="34" charset="0"/>
              </a:rPr>
              <a:t>（</a:t>
            </a:r>
            <a:r>
              <a:rPr lang="en-US" altLang="zh-CN" sz="1800">
                <a:latin typeface="Arial" panose="020B0604020202020204" pitchFamily="34" charset="0"/>
              </a:rPr>
              <a:t>2</a:t>
            </a:r>
            <a:r>
              <a:rPr lang="zh-CN" altLang="en-US" sz="1800">
                <a:latin typeface="Arial" panose="020B0604020202020204" pitchFamily="34" charset="0"/>
              </a:rPr>
              <a:t>）在</a:t>
            </a:r>
            <a:r>
              <a:rPr lang="zh-CN" altLang="en-US" sz="1800">
                <a:solidFill>
                  <a:srgbClr val="FF3300"/>
                </a:solidFill>
                <a:latin typeface="Arial" panose="020B0604020202020204" pitchFamily="34" charset="0"/>
              </a:rPr>
              <a:t>函数调用</a:t>
            </a:r>
            <a:r>
              <a:rPr lang="zh-CN" altLang="en-US" sz="1800">
                <a:latin typeface="Arial" panose="020B0604020202020204" pitchFamily="34" charset="0"/>
              </a:rPr>
              <a:t>时，若某个参数省略，则其后的参数皆应省略而采用缺省值。</a:t>
            </a:r>
          </a:p>
          <a:p>
            <a:pPr eaLnBrk="1" hangingPunct="1"/>
            <a:r>
              <a:rPr lang="zh-CN" altLang="en-US" sz="1800">
                <a:latin typeface="Arial" panose="020B0604020202020204" pitchFamily="34" charset="0"/>
              </a:rPr>
              <a:t>如：</a:t>
            </a:r>
          </a:p>
          <a:p>
            <a:pPr eaLnBrk="1" hangingPunct="1"/>
            <a:r>
              <a:rPr lang="zh-CN" altLang="en-US" sz="1800">
                <a:latin typeface="Arial" panose="020B0604020202020204" pitchFamily="34" charset="0"/>
              </a:rPr>
              <a:t>    </a:t>
            </a:r>
            <a:r>
              <a:rPr lang="en-US" altLang="zh-CN" sz="1800">
                <a:latin typeface="Arial" panose="020B0604020202020204" pitchFamily="34" charset="0"/>
              </a:rPr>
              <a:t>init (,20)   </a:t>
            </a:r>
            <a:r>
              <a:rPr lang="en-US" altLang="zh-CN" sz="1800">
                <a:solidFill>
                  <a:srgbClr val="FF3300"/>
                </a:solidFill>
                <a:latin typeface="Arial" panose="020B0604020202020204" pitchFamily="34" charset="0"/>
              </a:rPr>
              <a:t>//</a:t>
            </a:r>
            <a:r>
              <a:rPr lang="zh-CN" altLang="en-US" sz="1800">
                <a:solidFill>
                  <a:srgbClr val="FF3300"/>
                </a:solidFill>
                <a:latin typeface="Arial" panose="020B0604020202020204" pitchFamily="34" charset="0"/>
              </a:rPr>
              <a:t>错误</a:t>
            </a:r>
          </a:p>
          <a:p>
            <a:pPr eaLnBrk="1" hangingPunct="1">
              <a:lnSpc>
                <a:spcPct val="120000"/>
              </a:lnSpc>
            </a:pPr>
            <a:endParaRPr lang="zh-CN" altLang="en-US" sz="2000" b="1">
              <a:solidFill>
                <a:srgbClr val="FF3300"/>
              </a:solidFill>
              <a:latin typeface="Arial" panose="020B0604020202020204" pitchFamily="34" charset="0"/>
            </a:endParaRPr>
          </a:p>
          <a:p>
            <a:pPr eaLnBrk="1" hangingPunct="1">
              <a:lnSpc>
                <a:spcPct val="120000"/>
              </a:lnSpc>
            </a:pPr>
            <a:endParaRPr lang="en-US" altLang="zh-CN" sz="2000">
              <a:solidFill>
                <a:srgbClr val="FF3300"/>
              </a:solidFill>
              <a:latin typeface="Arial" panose="020B0604020202020204" pitchFamily="34" charset="0"/>
            </a:endParaRPr>
          </a:p>
        </p:txBody>
      </p:sp>
      <p:sp>
        <p:nvSpPr>
          <p:cNvPr id="78851" name="Rectangle 3"/>
          <p:cNvSpPr>
            <a:spLocks noChangeArrowheads="1"/>
          </p:cNvSpPr>
          <p:nvPr/>
        </p:nvSpPr>
        <p:spPr bwMode="auto">
          <a:xfrm>
            <a:off x="827088" y="188913"/>
            <a:ext cx="7345362"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sz="3200" b="1">
                <a:solidFill>
                  <a:srgbClr val="FF0000"/>
                </a:solidFill>
                <a:latin typeface="宋体" panose="02010600030101010101" pitchFamily="2" charset="-122"/>
              </a:rPr>
              <a:t>9.  </a:t>
            </a:r>
            <a:r>
              <a:rPr kumimoji="1" lang="zh-CN" altLang="en-US" sz="3200" b="1">
                <a:solidFill>
                  <a:srgbClr val="FF0000"/>
                </a:solidFill>
                <a:latin typeface="宋体" panose="02010600030101010101" pitchFamily="2" charset="-122"/>
              </a:rPr>
              <a:t>带有缺省参数值的函数</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subTitle" idx="1"/>
          </p:nvPr>
        </p:nvSpPr>
        <p:spPr>
          <a:xfrm>
            <a:off x="304800" y="533400"/>
            <a:ext cx="8515350" cy="5991225"/>
          </a:xfrm>
          <a:noFill/>
        </p:spPr>
        <p:txBody>
          <a:bodyPr/>
          <a:lstStyle/>
          <a:p>
            <a:pPr indent="-6350">
              <a:buFontTx/>
              <a:buNone/>
            </a:pPr>
            <a:r>
              <a:rPr lang="zh-CN" altLang="en-US" sz="2400" b="0" smtClean="0">
                <a:solidFill>
                  <a:schemeClr val="accent2"/>
                </a:solidFill>
              </a:rPr>
              <a:t>例.</a:t>
            </a:r>
            <a:r>
              <a:rPr lang="zh-CN" altLang="en-US" sz="2400" b="0" smtClean="0"/>
              <a:t>编写一个带有默认参数的函数，使得在默认情况下显示两个整数的较大者，否则显示两个整数的较小者</a:t>
            </a:r>
            <a:r>
              <a:rPr lang="zh-CN" altLang="en-US" b="0" smtClean="0"/>
              <a:t>。 </a:t>
            </a:r>
          </a:p>
          <a:p>
            <a:pPr indent="-6350">
              <a:spcBef>
                <a:spcPct val="0"/>
              </a:spcBef>
              <a:buFontTx/>
              <a:buNone/>
            </a:pPr>
            <a:r>
              <a:rPr lang="en-US" altLang="zh-CN" sz="2000" b="0" smtClean="0"/>
              <a:t>int main()</a:t>
            </a:r>
          </a:p>
          <a:p>
            <a:pPr indent="-6350">
              <a:spcBef>
                <a:spcPct val="0"/>
              </a:spcBef>
              <a:buFontTx/>
              <a:buNone/>
            </a:pPr>
            <a:r>
              <a:rPr lang="en-US" altLang="zh-CN" sz="2000" b="0" smtClean="0"/>
              <a:t>{</a:t>
            </a:r>
          </a:p>
          <a:p>
            <a:pPr indent="-6350">
              <a:spcBef>
                <a:spcPct val="0"/>
              </a:spcBef>
              <a:buFontTx/>
              <a:buNone/>
            </a:pPr>
            <a:r>
              <a:rPr lang="en-US" altLang="zh-CN" sz="2000" b="0" smtClean="0"/>
              <a:t>    void showValue(int x, int y, bool Max = true);  // </a:t>
            </a:r>
            <a:r>
              <a:rPr lang="zh-CN" altLang="en-US" sz="2000" b="0" smtClean="0"/>
              <a:t>声明函数</a:t>
            </a:r>
          </a:p>
          <a:p>
            <a:pPr indent="-6350">
              <a:spcBef>
                <a:spcPct val="0"/>
              </a:spcBef>
              <a:buFontTx/>
              <a:buNone/>
            </a:pPr>
            <a:r>
              <a:rPr lang="en-US" altLang="zh-CN" sz="2000" b="0" smtClean="0"/>
              <a:t>    int a = 5, b = 10;</a:t>
            </a:r>
          </a:p>
          <a:p>
            <a:pPr indent="-6350">
              <a:spcBef>
                <a:spcPct val="0"/>
              </a:spcBef>
              <a:buFontTx/>
              <a:buNone/>
            </a:pPr>
            <a:r>
              <a:rPr lang="en-US" altLang="zh-CN" sz="2000" b="0" smtClean="0"/>
              <a:t>    showValue(a,b);</a:t>
            </a:r>
          </a:p>
          <a:p>
            <a:pPr indent="-6350">
              <a:spcBef>
                <a:spcPct val="0"/>
              </a:spcBef>
              <a:buFontTx/>
              <a:buNone/>
            </a:pPr>
            <a:r>
              <a:rPr lang="en-US" altLang="zh-CN" sz="2000" b="0" smtClean="0"/>
              <a:t>    showValue(a,b,false);</a:t>
            </a:r>
          </a:p>
          <a:p>
            <a:pPr indent="-6350">
              <a:spcBef>
                <a:spcPct val="0"/>
              </a:spcBef>
              <a:buFontTx/>
              <a:buNone/>
            </a:pPr>
            <a:r>
              <a:rPr lang="en-US" altLang="zh-CN" sz="2000" b="0" smtClean="0"/>
              <a:t>    return 0;</a:t>
            </a:r>
          </a:p>
          <a:p>
            <a:pPr indent="-6350">
              <a:spcBef>
                <a:spcPct val="0"/>
              </a:spcBef>
              <a:buFontTx/>
              <a:buNone/>
            </a:pPr>
            <a:r>
              <a:rPr lang="en-US" altLang="zh-CN" sz="2000" b="0" smtClean="0"/>
              <a:t>}</a:t>
            </a:r>
          </a:p>
          <a:p>
            <a:pPr indent="-6350">
              <a:spcBef>
                <a:spcPct val="0"/>
              </a:spcBef>
              <a:buFontTx/>
              <a:buNone/>
            </a:pPr>
            <a:r>
              <a:rPr lang="en-US" altLang="zh-CN" sz="2000" b="0" smtClean="0"/>
              <a:t>void showValue(int x, int y, bool Max = true)  // </a:t>
            </a:r>
            <a:r>
              <a:rPr lang="zh-CN" altLang="en-US" sz="2000" b="0" smtClean="0"/>
              <a:t>定义函数</a:t>
            </a:r>
          </a:p>
          <a:p>
            <a:pPr indent="-6350">
              <a:spcBef>
                <a:spcPct val="0"/>
              </a:spcBef>
              <a:buFontTx/>
              <a:buNone/>
            </a:pPr>
            <a:r>
              <a:rPr lang="en-US" altLang="zh-CN" sz="2000" b="0" smtClean="0"/>
              <a:t>{</a:t>
            </a:r>
          </a:p>
          <a:p>
            <a:pPr indent="-6350">
              <a:spcBef>
                <a:spcPct val="0"/>
              </a:spcBef>
              <a:buFontTx/>
              <a:buNone/>
            </a:pPr>
            <a:r>
              <a:rPr lang="en-US" altLang="zh-CN" sz="2000" b="0" smtClean="0"/>
              <a:t>    if(Max)</a:t>
            </a:r>
          </a:p>
          <a:p>
            <a:pPr indent="-6350">
              <a:spcBef>
                <a:spcPct val="0"/>
              </a:spcBef>
              <a:buFontTx/>
              <a:buNone/>
            </a:pPr>
            <a:r>
              <a:rPr lang="en-US" altLang="zh-CN" sz="2000" b="0" smtClean="0"/>
              <a:t>        cout &lt;&lt; </a:t>
            </a:r>
            <a:r>
              <a:rPr lang="en-US" altLang="zh-CN" sz="2000" b="0" smtClean="0">
                <a:latin typeface="Arial" panose="020B0604020202020204" pitchFamily="34" charset="0"/>
              </a:rPr>
              <a:t>“</a:t>
            </a:r>
            <a:r>
              <a:rPr lang="en-US" altLang="zh-CN" sz="2000" b="0" smtClean="0"/>
              <a:t>the bigger value is: " &lt;&lt; (x&gt;y)?x:y &lt;&lt; endl;</a:t>
            </a:r>
          </a:p>
          <a:p>
            <a:pPr indent="-6350">
              <a:spcBef>
                <a:spcPct val="0"/>
              </a:spcBef>
              <a:buFontTx/>
              <a:buNone/>
            </a:pPr>
            <a:r>
              <a:rPr lang="en-US" altLang="zh-CN" sz="2000" b="0" smtClean="0"/>
              <a:t>    else</a:t>
            </a:r>
          </a:p>
          <a:p>
            <a:pPr indent="-6350">
              <a:spcBef>
                <a:spcPct val="0"/>
              </a:spcBef>
              <a:buFontTx/>
              <a:buNone/>
            </a:pPr>
            <a:r>
              <a:rPr lang="en-US" altLang="zh-CN" sz="2000" b="0" smtClean="0"/>
              <a:t>        cout &lt;&lt; "the smaller value is: " &lt;&lt; (x&lt;y)?x:y &lt;&lt; endl;</a:t>
            </a:r>
          </a:p>
          <a:p>
            <a:pPr indent="-6350">
              <a:spcBef>
                <a:spcPct val="0"/>
              </a:spcBef>
              <a:buFontTx/>
              <a:buNone/>
            </a:pPr>
            <a:r>
              <a:rPr lang="en-US" altLang="zh-CN" sz="2000" b="0" smtClean="0"/>
              <a:t>}</a:t>
            </a:r>
            <a:endParaRPr lang="zh-CN" altLang="en-US" sz="2000" b="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468313" y="869950"/>
            <a:ext cx="8351837" cy="602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latin typeface="Arial" panose="020B0604020202020204" pitchFamily="34" charset="0"/>
              </a:rPr>
              <a:t>1</a:t>
            </a:r>
            <a:r>
              <a:rPr lang="zh-CN" altLang="en-US">
                <a:latin typeface="Arial" panose="020B0604020202020204" pitchFamily="34" charset="0"/>
              </a:rPr>
              <a:t>）</a:t>
            </a:r>
            <a:r>
              <a:rPr lang="en-US" altLang="zh-CN">
                <a:latin typeface="Arial" panose="020B0604020202020204" pitchFamily="34" charset="0"/>
              </a:rPr>
              <a:t>. </a:t>
            </a:r>
            <a:r>
              <a:rPr lang="zh-CN" altLang="en-US">
                <a:latin typeface="Arial" panose="020B0604020202020204" pitchFamily="34" charset="0"/>
              </a:rPr>
              <a:t>什么是函数重载</a:t>
            </a:r>
          </a:p>
          <a:p>
            <a:pPr eaLnBrk="1" hangingPunct="1">
              <a:lnSpc>
                <a:spcPct val="120000"/>
              </a:lnSpc>
            </a:pPr>
            <a:r>
              <a:rPr lang="zh-CN" altLang="en-US">
                <a:latin typeface="Arial" panose="020B0604020202020204" pitchFamily="34" charset="0"/>
              </a:rPr>
              <a:t>        函数重载是指一个函数可以和</a:t>
            </a:r>
            <a:r>
              <a:rPr lang="zh-CN" altLang="en-US">
                <a:solidFill>
                  <a:srgbClr val="FF3300"/>
                </a:solidFill>
                <a:latin typeface="Arial" panose="020B0604020202020204" pitchFamily="34" charset="0"/>
              </a:rPr>
              <a:t>同一作用域</a:t>
            </a:r>
            <a:r>
              <a:rPr lang="zh-CN" altLang="en-US">
                <a:latin typeface="Arial" panose="020B0604020202020204" pitchFamily="34" charset="0"/>
              </a:rPr>
              <a:t>中的其他函数具有</a:t>
            </a:r>
            <a:r>
              <a:rPr lang="zh-CN" altLang="en-US">
                <a:solidFill>
                  <a:srgbClr val="FF3300"/>
                </a:solidFill>
                <a:latin typeface="Arial" panose="020B0604020202020204" pitchFamily="34" charset="0"/>
              </a:rPr>
              <a:t>相同的名字</a:t>
            </a:r>
            <a:r>
              <a:rPr lang="zh-CN" altLang="en-US">
                <a:latin typeface="Arial" panose="020B0604020202020204" pitchFamily="34" charset="0"/>
              </a:rPr>
              <a:t>，但这些同名函数的</a:t>
            </a:r>
            <a:r>
              <a:rPr lang="zh-CN" altLang="en-US">
                <a:solidFill>
                  <a:srgbClr val="FF3300"/>
                </a:solidFill>
                <a:latin typeface="Arial" panose="020B0604020202020204" pitchFamily="34" charset="0"/>
              </a:rPr>
              <a:t>参数类型</a:t>
            </a:r>
            <a:r>
              <a:rPr lang="zh-CN" altLang="en-US">
                <a:latin typeface="Arial" panose="020B0604020202020204" pitchFamily="34" charset="0"/>
              </a:rPr>
              <a:t>、</a:t>
            </a:r>
            <a:r>
              <a:rPr lang="zh-CN" altLang="en-US">
                <a:solidFill>
                  <a:srgbClr val="FF3300"/>
                </a:solidFill>
                <a:latin typeface="Arial" panose="020B0604020202020204" pitchFamily="34" charset="0"/>
              </a:rPr>
              <a:t>参数个数</a:t>
            </a:r>
            <a:r>
              <a:rPr lang="zh-CN" altLang="en-US">
                <a:latin typeface="Arial" panose="020B0604020202020204" pitchFamily="34" charset="0"/>
              </a:rPr>
              <a:t>不同，即</a:t>
            </a:r>
            <a:r>
              <a:rPr lang="zh-CN" altLang="en-US">
                <a:solidFill>
                  <a:srgbClr val="FF0000"/>
                </a:solidFill>
                <a:latin typeface="Arial" panose="020B0604020202020204" pitchFamily="34" charset="0"/>
              </a:rPr>
              <a:t>用函数参数来区别到底调用哪个函数</a:t>
            </a:r>
            <a:r>
              <a:rPr lang="zh-CN" altLang="en-US">
                <a:latin typeface="Arial" panose="020B0604020202020204" pitchFamily="34" charset="0"/>
              </a:rPr>
              <a:t>。如： </a:t>
            </a:r>
          </a:p>
          <a:p>
            <a:pPr eaLnBrk="1" hangingPunct="1">
              <a:lnSpc>
                <a:spcPct val="120000"/>
              </a:lnSpc>
            </a:pPr>
            <a:r>
              <a:rPr lang="en-US" altLang="zh-CN" sz="2000">
                <a:latin typeface="Arial" panose="020B0604020202020204" pitchFamily="34" charset="0"/>
              </a:rPr>
              <a:t>#include &lt;iostream.h&gt;</a:t>
            </a:r>
          </a:p>
          <a:p>
            <a:pPr eaLnBrk="1" hangingPunct="1">
              <a:lnSpc>
                <a:spcPct val="120000"/>
              </a:lnSpc>
            </a:pPr>
            <a:r>
              <a:rPr lang="en-US" altLang="zh-CN" sz="2000">
                <a:solidFill>
                  <a:srgbClr val="FF3300"/>
                </a:solidFill>
                <a:latin typeface="Arial" panose="020B0604020202020204" pitchFamily="34" charset="0"/>
              </a:rPr>
              <a:t>void  whatitis(int i)</a:t>
            </a:r>
          </a:p>
          <a:p>
            <a:pPr eaLnBrk="1" hangingPunct="1">
              <a:lnSpc>
                <a:spcPct val="120000"/>
              </a:lnSpc>
            </a:pPr>
            <a:r>
              <a:rPr lang="en-US" altLang="zh-CN" sz="2000">
                <a:latin typeface="Arial" panose="020B0604020202020204" pitchFamily="34" charset="0"/>
              </a:rPr>
              <a:t>{ cout&lt;&lt;"this is integer"&lt;&lt;i&lt;&lt;endl;}</a:t>
            </a:r>
          </a:p>
          <a:p>
            <a:pPr eaLnBrk="1" hangingPunct="1">
              <a:lnSpc>
                <a:spcPct val="120000"/>
              </a:lnSpc>
            </a:pPr>
            <a:r>
              <a:rPr lang="en-US" altLang="zh-CN" sz="2000">
                <a:solidFill>
                  <a:srgbClr val="FF3300"/>
                </a:solidFill>
                <a:latin typeface="Arial" panose="020B0604020202020204" pitchFamily="34" charset="0"/>
              </a:rPr>
              <a:t>void whatitis(char c[])</a:t>
            </a:r>
          </a:p>
          <a:p>
            <a:pPr eaLnBrk="1" hangingPunct="1">
              <a:lnSpc>
                <a:spcPct val="120000"/>
              </a:lnSpc>
            </a:pPr>
            <a:r>
              <a:rPr lang="en-US" altLang="zh-CN" sz="2000">
                <a:latin typeface="Arial" panose="020B0604020202020204" pitchFamily="34" charset="0"/>
              </a:rPr>
              <a:t>{ cout&lt;&lt;“this is string”&lt;&lt;c&lt;&lt;endl; }</a:t>
            </a:r>
          </a:p>
          <a:p>
            <a:pPr eaLnBrk="1" hangingPunct="1">
              <a:lnSpc>
                <a:spcPct val="120000"/>
              </a:lnSpc>
            </a:pPr>
            <a:r>
              <a:rPr lang="en-US" altLang="zh-CN" sz="2000">
                <a:latin typeface="Arial" panose="020B0604020202020204" pitchFamily="34" charset="0"/>
              </a:rPr>
              <a:t>main()</a:t>
            </a:r>
          </a:p>
          <a:p>
            <a:pPr eaLnBrk="1" hangingPunct="1">
              <a:lnSpc>
                <a:spcPct val="120000"/>
              </a:lnSpc>
            </a:pPr>
            <a:r>
              <a:rPr lang="en-US" altLang="zh-CN" sz="2000">
                <a:latin typeface="Arial" panose="020B0604020202020204" pitchFamily="34" charset="0"/>
              </a:rPr>
              <a:t>{ int i=1;</a:t>
            </a:r>
          </a:p>
          <a:p>
            <a:pPr eaLnBrk="1" hangingPunct="1">
              <a:lnSpc>
                <a:spcPct val="120000"/>
              </a:lnSpc>
            </a:pPr>
            <a:r>
              <a:rPr lang="en-US" altLang="zh-CN" sz="2000">
                <a:latin typeface="Arial" panose="020B0604020202020204" pitchFamily="34" charset="0"/>
              </a:rPr>
              <a:t>  char c[]="abcdef";</a:t>
            </a:r>
          </a:p>
          <a:p>
            <a:pPr eaLnBrk="1" hangingPunct="1"/>
            <a:r>
              <a:rPr lang="en-US" altLang="zh-CN" sz="1800">
                <a:latin typeface="Arial" panose="020B0604020202020204" pitchFamily="34" charset="0"/>
              </a:rPr>
              <a:t>  whatitis(i);</a:t>
            </a:r>
          </a:p>
          <a:p>
            <a:pPr eaLnBrk="1" hangingPunct="1"/>
            <a:r>
              <a:rPr lang="en-US" altLang="zh-CN" sz="1800">
                <a:latin typeface="Arial" panose="020B0604020202020204" pitchFamily="34" charset="0"/>
              </a:rPr>
              <a:t>  whatitis(c);</a:t>
            </a:r>
          </a:p>
          <a:p>
            <a:pPr eaLnBrk="1" hangingPunct="1"/>
            <a:r>
              <a:rPr lang="en-US" altLang="zh-CN" sz="1800">
                <a:latin typeface="Arial" panose="020B0604020202020204" pitchFamily="34" charset="0"/>
              </a:rPr>
              <a:t>}</a:t>
            </a:r>
          </a:p>
          <a:p>
            <a:pPr eaLnBrk="1" hangingPunct="1">
              <a:lnSpc>
                <a:spcPct val="120000"/>
              </a:lnSpc>
            </a:pPr>
            <a:endParaRPr lang="en-US" altLang="zh-CN" sz="2000">
              <a:latin typeface="Arial" panose="020B0604020202020204" pitchFamily="34" charset="0"/>
            </a:endParaRPr>
          </a:p>
        </p:txBody>
      </p:sp>
      <p:sp>
        <p:nvSpPr>
          <p:cNvPr id="80899" name="Rectangle 3"/>
          <p:cNvSpPr>
            <a:spLocks noChangeArrowheads="1"/>
          </p:cNvSpPr>
          <p:nvPr/>
        </p:nvSpPr>
        <p:spPr bwMode="auto">
          <a:xfrm>
            <a:off x="1116013" y="0"/>
            <a:ext cx="6769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 typeface="宋体" panose="02010600030101010101" pitchFamily="2" charset="-122"/>
              <a:buNone/>
            </a:pPr>
            <a:r>
              <a:rPr kumimoji="1" lang="en-US" altLang="zh-CN" sz="3200" b="1">
                <a:solidFill>
                  <a:srgbClr val="FF0000"/>
                </a:solidFill>
                <a:latin typeface="宋体" panose="02010600030101010101" pitchFamily="2" charset="-122"/>
              </a:rPr>
              <a:t>10.  </a:t>
            </a:r>
            <a:r>
              <a:rPr kumimoji="1" lang="zh-CN" altLang="en-US" sz="3200" b="1">
                <a:solidFill>
                  <a:srgbClr val="FF0000"/>
                </a:solidFill>
                <a:latin typeface="宋体" panose="02010600030101010101" pitchFamily="2" charset="-122"/>
              </a:rPr>
              <a:t>函数重载</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3"/>
          <p:cNvSpPr>
            <a:spLocks noChangeArrowheads="1"/>
          </p:cNvSpPr>
          <p:nvPr/>
        </p:nvSpPr>
        <p:spPr bwMode="auto">
          <a:xfrm>
            <a:off x="1116013" y="215900"/>
            <a:ext cx="6769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 typeface="宋体" panose="02010600030101010101" pitchFamily="2" charset="-122"/>
              <a:buNone/>
            </a:pPr>
            <a:r>
              <a:rPr kumimoji="1" lang="en-US" altLang="zh-CN" sz="3200" b="1">
                <a:solidFill>
                  <a:srgbClr val="FF0000"/>
                </a:solidFill>
                <a:latin typeface="宋体" panose="02010600030101010101" pitchFamily="2" charset="-122"/>
              </a:rPr>
              <a:t>10.  </a:t>
            </a:r>
            <a:r>
              <a:rPr kumimoji="1" lang="zh-CN" altLang="en-US" sz="3200" b="1">
                <a:solidFill>
                  <a:srgbClr val="FF0000"/>
                </a:solidFill>
                <a:latin typeface="宋体" panose="02010600030101010101" pitchFamily="2" charset="-122"/>
              </a:rPr>
              <a:t>函数重载</a:t>
            </a:r>
          </a:p>
        </p:txBody>
      </p:sp>
      <p:sp>
        <p:nvSpPr>
          <p:cNvPr id="81923" name="Rectangle 2"/>
          <p:cNvSpPr>
            <a:spLocks noChangeArrowheads="1"/>
          </p:cNvSpPr>
          <p:nvPr/>
        </p:nvSpPr>
        <p:spPr bwMode="auto">
          <a:xfrm>
            <a:off x="611188" y="1611313"/>
            <a:ext cx="7921625"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latin typeface="Arial" panose="020B0604020202020204" pitchFamily="34" charset="0"/>
              </a:rPr>
              <a:t>在本例中定义了两个名称都叫</a:t>
            </a:r>
            <a:r>
              <a:rPr lang="en-US" altLang="zh-CN">
                <a:latin typeface="Arial" panose="020B0604020202020204" pitchFamily="34" charset="0"/>
              </a:rPr>
              <a:t>whatitis</a:t>
            </a:r>
            <a:r>
              <a:rPr lang="zh-CN" altLang="en-US">
                <a:latin typeface="Arial" panose="020B0604020202020204" pitchFamily="34" charset="0"/>
              </a:rPr>
              <a:t>的函数，但它们的形参类型不同。因此，这两个函数就是重载函数。</a:t>
            </a:r>
          </a:p>
          <a:p>
            <a:pPr eaLnBrk="1" hangingPunct="1">
              <a:lnSpc>
                <a:spcPct val="120000"/>
              </a:lnSpc>
            </a:pPr>
            <a:r>
              <a:rPr lang="en-US" altLang="zh-CN">
                <a:latin typeface="Arial" panose="020B0604020202020204" pitchFamily="34" charset="0"/>
              </a:rPr>
              <a:t>2</a:t>
            </a:r>
            <a:r>
              <a:rPr lang="zh-CN" altLang="en-US">
                <a:latin typeface="Arial" panose="020B0604020202020204" pitchFamily="34" charset="0"/>
              </a:rPr>
              <a:t>）．为什么要使用函数重载</a:t>
            </a:r>
          </a:p>
          <a:p>
            <a:pPr eaLnBrk="1" hangingPunct="1">
              <a:lnSpc>
                <a:spcPct val="120000"/>
              </a:lnSpc>
            </a:pPr>
            <a:r>
              <a:rPr lang="zh-CN" altLang="en-US">
                <a:latin typeface="Arial" panose="020B0604020202020204" pitchFamily="34" charset="0"/>
              </a:rPr>
              <a:t>  在原有</a:t>
            </a:r>
            <a:r>
              <a:rPr lang="en-US" altLang="zh-CN">
                <a:latin typeface="Arial" panose="020B0604020202020204" pitchFamily="34" charset="0"/>
              </a:rPr>
              <a:t>C</a:t>
            </a:r>
            <a:r>
              <a:rPr lang="zh-CN" altLang="en-US">
                <a:latin typeface="Arial" panose="020B0604020202020204" pitchFamily="34" charset="0"/>
              </a:rPr>
              <a:t>语言中，每个函数必须有其唯一的名称，这样的缺点是所有具有相同功能、而只是函数参数不一样的函数，就必须用一个不同的名称，而</a:t>
            </a:r>
            <a:r>
              <a:rPr lang="en-US" altLang="zh-CN">
                <a:latin typeface="Arial" panose="020B0604020202020204" pitchFamily="34" charset="0"/>
              </a:rPr>
              <a:t>C++</a:t>
            </a:r>
            <a:r>
              <a:rPr lang="zh-CN" altLang="en-US">
                <a:latin typeface="Arial" panose="020B0604020202020204" pitchFamily="34" charset="0"/>
              </a:rPr>
              <a:t>中采用了函数重载后，</a:t>
            </a:r>
            <a:r>
              <a:rPr lang="zh-CN" altLang="en-US">
                <a:solidFill>
                  <a:srgbClr val="FF3300"/>
                </a:solidFill>
                <a:latin typeface="Arial" panose="020B0604020202020204" pitchFamily="34" charset="0"/>
              </a:rPr>
              <a:t>对于具有同一功能的函数</a:t>
            </a:r>
            <a:r>
              <a:rPr lang="zh-CN" altLang="en-US">
                <a:latin typeface="Arial" panose="020B0604020202020204" pitchFamily="34" charset="0"/>
              </a:rPr>
              <a:t>，如果只是由于函数参数类型不一样，则</a:t>
            </a:r>
            <a:r>
              <a:rPr lang="zh-CN" altLang="en-US">
                <a:solidFill>
                  <a:srgbClr val="FF3300"/>
                </a:solidFill>
                <a:latin typeface="Arial" panose="020B0604020202020204" pitchFamily="34" charset="0"/>
              </a:rPr>
              <a:t>可以定义相同名称的函数</a:t>
            </a:r>
            <a:r>
              <a:rPr lang="zh-CN" altLang="en-US">
                <a:latin typeface="Arial" panose="020B0604020202020204" pitchFamily="34" charset="0"/>
              </a:rPr>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104775" y="549275"/>
            <a:ext cx="8856663" cy="585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latin typeface="Arial" panose="020B0604020202020204" pitchFamily="34" charset="0"/>
              </a:rPr>
              <a:t>3</a:t>
            </a:r>
            <a:r>
              <a:rPr lang="zh-CN" altLang="en-US">
                <a:latin typeface="Arial" panose="020B0604020202020204" pitchFamily="34" charset="0"/>
              </a:rPr>
              <a:t>）．匹配重载函数的顺序</a:t>
            </a:r>
          </a:p>
          <a:p>
            <a:pPr eaLnBrk="1" hangingPunct="1">
              <a:lnSpc>
                <a:spcPct val="120000"/>
              </a:lnSpc>
            </a:pPr>
            <a:r>
              <a:rPr lang="zh-CN" altLang="en-US">
                <a:latin typeface="Arial" panose="020B0604020202020204" pitchFamily="34" charset="0"/>
              </a:rPr>
              <a:t>  由于重载函数具有相同的函数名，在进行函数调用时，系统一般按照调用函数时的参数个数、类型和顺序来确定被调用的函数。具体来说，按以下三个步骤的先后次序找到并调用那个函数：</a:t>
            </a:r>
          </a:p>
          <a:p>
            <a:pPr eaLnBrk="1" hangingPunct="1">
              <a:lnSpc>
                <a:spcPct val="120000"/>
              </a:lnSpc>
            </a:pPr>
            <a:r>
              <a:rPr lang="zh-CN" altLang="en-US">
                <a:latin typeface="Arial" panose="020B0604020202020204" pitchFamily="34" charset="0"/>
              </a:rPr>
              <a:t>（</a:t>
            </a:r>
            <a:r>
              <a:rPr lang="en-US" altLang="zh-CN">
                <a:latin typeface="Arial" panose="020B0604020202020204" pitchFamily="34" charset="0"/>
              </a:rPr>
              <a:t>1</a:t>
            </a:r>
            <a:r>
              <a:rPr lang="zh-CN" altLang="en-US">
                <a:latin typeface="Arial" panose="020B0604020202020204" pitchFamily="34" charset="0"/>
              </a:rPr>
              <a:t>）寻找一个严格的匹配，即：调用与实参的数据类型、个数完全相同的那个函数。</a:t>
            </a:r>
          </a:p>
          <a:p>
            <a:pPr eaLnBrk="1" hangingPunct="1">
              <a:lnSpc>
                <a:spcPct val="120000"/>
              </a:lnSpc>
            </a:pPr>
            <a:r>
              <a:rPr lang="zh-CN" altLang="en-US">
                <a:latin typeface="Arial" panose="020B0604020202020204" pitchFamily="34" charset="0"/>
              </a:rPr>
              <a:t>（</a:t>
            </a:r>
            <a:r>
              <a:rPr lang="en-US" altLang="zh-CN">
                <a:latin typeface="Arial" panose="020B0604020202020204" pitchFamily="34" charset="0"/>
              </a:rPr>
              <a:t>2</a:t>
            </a:r>
            <a:r>
              <a:rPr lang="zh-CN" altLang="en-US">
                <a:latin typeface="Arial" panose="020B0604020202020204" pitchFamily="34" charset="0"/>
              </a:rPr>
              <a:t>）通过内部转换寻求一个匹配，即：通过（</a:t>
            </a:r>
            <a:r>
              <a:rPr lang="en-US" altLang="zh-CN">
                <a:latin typeface="Arial" panose="020B0604020202020204" pitchFamily="34" charset="0"/>
              </a:rPr>
              <a:t>1</a:t>
            </a:r>
            <a:r>
              <a:rPr lang="zh-CN" altLang="en-US">
                <a:latin typeface="Arial" panose="020B0604020202020204" pitchFamily="34" charset="0"/>
              </a:rPr>
              <a:t>）的方法没有找到相匹配的函数时，则由</a:t>
            </a:r>
            <a:r>
              <a:rPr lang="en-US" altLang="zh-CN">
                <a:latin typeface="Arial" panose="020B0604020202020204" pitchFamily="34" charset="0"/>
              </a:rPr>
              <a:t>C++</a:t>
            </a:r>
            <a:r>
              <a:rPr lang="zh-CN" altLang="en-US">
                <a:latin typeface="Arial" panose="020B0604020202020204" pitchFamily="34" charset="0"/>
              </a:rPr>
              <a:t>系统对实参的数据类型进行内部转换，转换完毕后，如果有匹配的函数存在，则执行该函数。</a:t>
            </a:r>
          </a:p>
          <a:p>
            <a:pPr eaLnBrk="1" hangingPunct="1">
              <a:lnSpc>
                <a:spcPct val="120000"/>
              </a:lnSpc>
            </a:pPr>
            <a:r>
              <a:rPr lang="zh-CN" altLang="en-US">
                <a:latin typeface="Arial" panose="020B0604020202020204" pitchFamily="34" charset="0"/>
              </a:rPr>
              <a:t>（</a:t>
            </a:r>
            <a:r>
              <a:rPr lang="en-US" altLang="zh-CN">
                <a:latin typeface="Arial" panose="020B0604020202020204" pitchFamily="34" charset="0"/>
              </a:rPr>
              <a:t>3</a:t>
            </a:r>
            <a:r>
              <a:rPr lang="zh-CN" altLang="en-US">
                <a:latin typeface="Arial" panose="020B0604020202020204" pitchFamily="34" charset="0"/>
              </a:rPr>
              <a:t>）通过用户定义的转换寻求一个匹配，若能查出有唯一的一组转换，就调用那个函数。即：在函数调用处由程序员对实参进行</a:t>
            </a:r>
            <a:r>
              <a:rPr lang="zh-CN" altLang="en-US">
                <a:solidFill>
                  <a:srgbClr val="FF3300"/>
                </a:solidFill>
                <a:latin typeface="Arial" panose="020B0604020202020204" pitchFamily="34" charset="0"/>
              </a:rPr>
              <a:t>强制类型转换</a:t>
            </a:r>
            <a:r>
              <a:rPr lang="zh-CN" altLang="en-US">
                <a:latin typeface="Arial" panose="020B0604020202020204" pitchFamily="34" charset="0"/>
              </a:rPr>
              <a:t>，以此作为查找相匹配的函数的依据。</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23850" y="790575"/>
            <a:ext cx="8496300" cy="598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000">
                <a:latin typeface="Arial" panose="020B0604020202020204" pitchFamily="34" charset="0"/>
              </a:rPr>
              <a:t>#include &lt;iostream.h&gt;</a:t>
            </a:r>
          </a:p>
          <a:p>
            <a:pPr eaLnBrk="1" hangingPunct="1">
              <a:lnSpc>
                <a:spcPct val="120000"/>
              </a:lnSpc>
            </a:pPr>
            <a:r>
              <a:rPr lang="en-US" altLang="zh-CN" sz="2000">
                <a:latin typeface="Arial" panose="020B0604020202020204" pitchFamily="34" charset="0"/>
              </a:rPr>
              <a:t>void print(double d)</a:t>
            </a:r>
          </a:p>
          <a:p>
            <a:pPr eaLnBrk="1" hangingPunct="1">
              <a:lnSpc>
                <a:spcPct val="120000"/>
              </a:lnSpc>
            </a:pPr>
            <a:r>
              <a:rPr lang="en-US" altLang="zh-CN" sz="2000">
                <a:latin typeface="Arial" panose="020B0604020202020204" pitchFamily="34" charset="0"/>
              </a:rPr>
              <a:t>{ cout&lt;&lt;"this is a double "&lt;&lt;d&lt;&lt;"\n"; }</a:t>
            </a:r>
          </a:p>
          <a:p>
            <a:pPr eaLnBrk="1" hangingPunct="1">
              <a:lnSpc>
                <a:spcPct val="120000"/>
              </a:lnSpc>
            </a:pPr>
            <a:r>
              <a:rPr lang="en-US" altLang="zh-CN" sz="2000">
                <a:latin typeface="Arial" panose="020B0604020202020204" pitchFamily="34" charset="0"/>
              </a:rPr>
              <a:t>void print(int i)</a:t>
            </a:r>
          </a:p>
          <a:p>
            <a:pPr eaLnBrk="1" hangingPunct="1">
              <a:lnSpc>
                <a:spcPct val="120000"/>
              </a:lnSpc>
            </a:pPr>
            <a:r>
              <a:rPr lang="en-US" altLang="zh-CN" sz="2000">
                <a:latin typeface="Arial" panose="020B0604020202020204" pitchFamily="34" charset="0"/>
              </a:rPr>
              <a:t>{ cout&lt;&lt;"this is an integer "&lt;&lt;i&lt;&lt;"\n"; }</a:t>
            </a:r>
          </a:p>
          <a:p>
            <a:pPr eaLnBrk="1" hangingPunct="1">
              <a:lnSpc>
                <a:spcPct val="120000"/>
              </a:lnSpc>
            </a:pPr>
            <a:r>
              <a:rPr lang="en-US" altLang="zh-CN" sz="2000">
                <a:latin typeface="Arial" panose="020B0604020202020204" pitchFamily="34" charset="0"/>
              </a:rPr>
              <a:t>void main()</a:t>
            </a:r>
          </a:p>
          <a:p>
            <a:pPr eaLnBrk="1" hangingPunct="1">
              <a:lnSpc>
                <a:spcPct val="120000"/>
              </a:lnSpc>
            </a:pPr>
            <a:r>
              <a:rPr lang="en-US" altLang="zh-CN" sz="2000">
                <a:latin typeface="Arial" panose="020B0604020202020204" pitchFamily="34" charset="0"/>
              </a:rPr>
              <a:t>{ int x=1,z=10;</a:t>
            </a:r>
          </a:p>
          <a:p>
            <a:pPr eaLnBrk="1" hangingPunct="1">
              <a:lnSpc>
                <a:spcPct val="120000"/>
              </a:lnSpc>
            </a:pPr>
            <a:r>
              <a:rPr lang="en-US" altLang="zh-CN" sz="2000">
                <a:latin typeface="Arial" panose="020B0604020202020204" pitchFamily="34" charset="0"/>
              </a:rPr>
              <a:t>  float y=1.0;</a:t>
            </a:r>
          </a:p>
          <a:p>
            <a:pPr eaLnBrk="1" hangingPunct="1">
              <a:lnSpc>
                <a:spcPct val="120000"/>
              </a:lnSpc>
            </a:pPr>
            <a:r>
              <a:rPr lang="en-US" altLang="zh-CN" sz="2000">
                <a:latin typeface="Arial" panose="020B0604020202020204" pitchFamily="34" charset="0"/>
              </a:rPr>
              <a:t>  char  c='a';</a:t>
            </a:r>
          </a:p>
          <a:p>
            <a:pPr eaLnBrk="1" hangingPunct="1">
              <a:lnSpc>
                <a:spcPct val="120000"/>
              </a:lnSpc>
            </a:pPr>
            <a:r>
              <a:rPr lang="en-US" altLang="zh-CN" sz="2000">
                <a:latin typeface="Arial" panose="020B0604020202020204" pitchFamily="34" charset="0"/>
              </a:rPr>
              <a:t>  print(x);//</a:t>
            </a:r>
            <a:r>
              <a:rPr lang="zh-CN" altLang="en-US" sz="2000">
                <a:latin typeface="Arial" panose="020B0604020202020204" pitchFamily="34" charset="0"/>
              </a:rPr>
              <a:t>按规则（</a:t>
            </a:r>
            <a:r>
              <a:rPr lang="en-US" altLang="zh-CN" sz="2000">
                <a:latin typeface="Arial" panose="020B0604020202020204" pitchFamily="34" charset="0"/>
              </a:rPr>
              <a:t>1</a:t>
            </a:r>
            <a:r>
              <a:rPr lang="zh-CN" altLang="en-US" sz="2000">
                <a:latin typeface="Arial" panose="020B0604020202020204" pitchFamily="34" charset="0"/>
              </a:rPr>
              <a:t>）自动匹配函数</a:t>
            </a:r>
            <a:r>
              <a:rPr lang="en-US" altLang="zh-CN" sz="2000">
                <a:latin typeface="Arial" panose="020B0604020202020204" pitchFamily="34" charset="0"/>
              </a:rPr>
              <a:t>void print(int i)</a:t>
            </a:r>
          </a:p>
          <a:p>
            <a:pPr eaLnBrk="1" hangingPunct="1">
              <a:lnSpc>
                <a:spcPct val="120000"/>
              </a:lnSpc>
            </a:pPr>
            <a:r>
              <a:rPr lang="en-US" altLang="zh-CN" sz="2000">
                <a:latin typeface="Arial" panose="020B0604020202020204" pitchFamily="34" charset="0"/>
              </a:rPr>
              <a:t>  print(y);//</a:t>
            </a:r>
            <a:r>
              <a:rPr lang="zh-CN" altLang="en-US" sz="2000">
                <a:latin typeface="Arial" panose="020B0604020202020204" pitchFamily="34" charset="0"/>
              </a:rPr>
              <a:t>按规则（</a:t>
            </a:r>
            <a:r>
              <a:rPr lang="en-US" altLang="zh-CN" sz="2000">
                <a:latin typeface="Arial" panose="020B0604020202020204" pitchFamily="34" charset="0"/>
              </a:rPr>
              <a:t>2</a:t>
            </a:r>
            <a:r>
              <a:rPr lang="zh-CN" altLang="en-US" sz="2000">
                <a:latin typeface="Arial" panose="020B0604020202020204" pitchFamily="34" charset="0"/>
              </a:rPr>
              <a:t>）通过内部转换匹配函数   </a:t>
            </a:r>
            <a:r>
              <a:rPr lang="en-US" altLang="zh-CN" sz="2000">
                <a:latin typeface="Arial" panose="020B0604020202020204" pitchFamily="34" charset="0"/>
              </a:rPr>
              <a:t>void print(double i)</a:t>
            </a:r>
            <a:r>
              <a:rPr lang="en-US" altLang="zh-CN">
                <a:latin typeface="Arial" panose="020B0604020202020204" pitchFamily="34" charset="0"/>
              </a:rPr>
              <a:t>     </a:t>
            </a:r>
          </a:p>
          <a:p>
            <a:pPr eaLnBrk="1" hangingPunct="1"/>
            <a:r>
              <a:rPr lang="en-US" altLang="zh-CN" sz="1800">
                <a:latin typeface="Arial" panose="020B0604020202020204" pitchFamily="34" charset="0"/>
              </a:rPr>
              <a:t>                 //</a:t>
            </a:r>
            <a:r>
              <a:rPr lang="zh-CN" altLang="en-US" sz="1800">
                <a:latin typeface="Arial" panose="020B0604020202020204" pitchFamily="34" charset="0"/>
              </a:rPr>
              <a:t>因为系统能自动将</a:t>
            </a:r>
            <a:r>
              <a:rPr lang="en-US" altLang="zh-CN" sz="1800">
                <a:latin typeface="Arial" panose="020B0604020202020204" pitchFamily="34" charset="0"/>
              </a:rPr>
              <a:t>float</a:t>
            </a:r>
            <a:r>
              <a:rPr lang="zh-CN" altLang="en-US" sz="1800">
                <a:latin typeface="Arial" panose="020B0604020202020204" pitchFamily="34" charset="0"/>
              </a:rPr>
              <a:t>型转换成</a:t>
            </a:r>
            <a:r>
              <a:rPr lang="en-US" altLang="zh-CN" sz="1800">
                <a:latin typeface="Arial" panose="020B0604020202020204" pitchFamily="34" charset="0"/>
              </a:rPr>
              <a:t>double</a:t>
            </a:r>
            <a:r>
              <a:rPr lang="zh-CN" altLang="en-US" sz="1800">
                <a:latin typeface="Arial" panose="020B0604020202020204" pitchFamily="34" charset="0"/>
              </a:rPr>
              <a:t>型</a:t>
            </a:r>
          </a:p>
          <a:p>
            <a:pPr eaLnBrk="1" hangingPunct="1"/>
            <a:r>
              <a:rPr lang="zh-CN" altLang="en-US" sz="1800">
                <a:latin typeface="Arial" panose="020B0604020202020204" pitchFamily="34" charset="0"/>
              </a:rPr>
              <a:t>  </a:t>
            </a:r>
            <a:r>
              <a:rPr lang="en-US" altLang="zh-CN" sz="1800">
                <a:latin typeface="Arial" panose="020B0604020202020204" pitchFamily="34" charset="0"/>
              </a:rPr>
              <a:t>print(c); //</a:t>
            </a:r>
            <a:r>
              <a:rPr lang="zh-CN" altLang="en-US" sz="1800">
                <a:latin typeface="Arial" panose="020B0604020202020204" pitchFamily="34" charset="0"/>
              </a:rPr>
              <a:t>按规则（</a:t>
            </a:r>
            <a:r>
              <a:rPr lang="en-US" altLang="zh-CN" sz="1800">
                <a:latin typeface="Arial" panose="020B0604020202020204" pitchFamily="34" charset="0"/>
              </a:rPr>
              <a:t>2</a:t>
            </a:r>
            <a:r>
              <a:rPr lang="zh-CN" altLang="en-US" sz="1800">
                <a:latin typeface="Arial" panose="020B0604020202020204" pitchFamily="34" charset="0"/>
              </a:rPr>
              <a:t>）通过内部转换匹配函数 </a:t>
            </a:r>
            <a:r>
              <a:rPr lang="en-US" altLang="zh-CN" sz="1800">
                <a:latin typeface="Arial" panose="020B0604020202020204" pitchFamily="34" charset="0"/>
              </a:rPr>
              <a:t>void  print(int i)</a:t>
            </a:r>
          </a:p>
          <a:p>
            <a:pPr eaLnBrk="1" hangingPunct="1"/>
            <a:r>
              <a:rPr lang="en-US" altLang="zh-CN" sz="1800">
                <a:latin typeface="Arial" panose="020B0604020202020204" pitchFamily="34" charset="0"/>
              </a:rPr>
              <a:t>                //</a:t>
            </a:r>
            <a:r>
              <a:rPr lang="zh-CN" altLang="en-US" sz="1800">
                <a:latin typeface="Arial" panose="020B0604020202020204" pitchFamily="34" charset="0"/>
              </a:rPr>
              <a:t>因为系统能自动将</a:t>
            </a:r>
            <a:r>
              <a:rPr lang="en-US" altLang="zh-CN" sz="1800">
                <a:latin typeface="Arial" panose="020B0604020202020204" pitchFamily="34" charset="0"/>
              </a:rPr>
              <a:t>char</a:t>
            </a:r>
            <a:r>
              <a:rPr lang="zh-CN" altLang="en-US" sz="1800">
                <a:latin typeface="Arial" panose="020B0604020202020204" pitchFamily="34" charset="0"/>
              </a:rPr>
              <a:t>型转换成</a:t>
            </a:r>
            <a:r>
              <a:rPr lang="en-US" altLang="zh-CN" sz="1800">
                <a:latin typeface="Arial" panose="020B0604020202020204" pitchFamily="34" charset="0"/>
              </a:rPr>
              <a:t>int</a:t>
            </a:r>
            <a:r>
              <a:rPr lang="zh-CN" altLang="en-US" sz="1800">
                <a:latin typeface="Arial" panose="020B0604020202020204" pitchFamily="34" charset="0"/>
              </a:rPr>
              <a:t>型</a:t>
            </a:r>
          </a:p>
          <a:p>
            <a:pPr eaLnBrk="1" hangingPunct="1"/>
            <a:r>
              <a:rPr lang="zh-CN" altLang="en-US" sz="1800">
                <a:latin typeface="Arial" panose="020B0604020202020204" pitchFamily="34" charset="0"/>
              </a:rPr>
              <a:t>  </a:t>
            </a:r>
            <a:r>
              <a:rPr lang="en-US" altLang="zh-CN" sz="1800">
                <a:latin typeface="Arial" panose="020B0604020202020204" pitchFamily="34" charset="0"/>
              </a:rPr>
              <a:t>print(double(z));     //</a:t>
            </a:r>
            <a:r>
              <a:rPr lang="zh-CN" altLang="en-US" sz="1800">
                <a:latin typeface="Arial" panose="020B0604020202020204" pitchFamily="34" charset="0"/>
              </a:rPr>
              <a:t>按规则（</a:t>
            </a:r>
            <a:r>
              <a:rPr lang="en-US" altLang="zh-CN" sz="1800">
                <a:latin typeface="Arial" panose="020B0604020202020204" pitchFamily="34" charset="0"/>
              </a:rPr>
              <a:t>3</a:t>
            </a:r>
            <a:r>
              <a:rPr lang="zh-CN" altLang="en-US" sz="1800">
                <a:latin typeface="Arial" panose="020B0604020202020204" pitchFamily="34" charset="0"/>
              </a:rPr>
              <a:t>）匹配</a:t>
            </a:r>
            <a:r>
              <a:rPr lang="en-US" altLang="zh-CN" sz="1800">
                <a:latin typeface="Arial" panose="020B0604020202020204" pitchFamily="34" charset="0"/>
              </a:rPr>
              <a:t>void print(double i)</a:t>
            </a:r>
          </a:p>
          <a:p>
            <a:pPr eaLnBrk="1" hangingPunct="1"/>
            <a:r>
              <a:rPr lang="en-US" altLang="zh-CN" sz="1800">
                <a:latin typeface="Arial" panose="020B0604020202020204" pitchFamily="34" charset="0"/>
              </a:rPr>
              <a:t>                                  //</a:t>
            </a:r>
            <a:r>
              <a:rPr lang="zh-CN" altLang="en-US" sz="1800">
                <a:latin typeface="Arial" panose="020B0604020202020204" pitchFamily="34" charset="0"/>
              </a:rPr>
              <a:t>因为程序中将实参</a:t>
            </a:r>
            <a:r>
              <a:rPr lang="en-US" altLang="zh-CN" sz="1800">
                <a:latin typeface="Arial" panose="020B0604020202020204" pitchFamily="34" charset="0"/>
              </a:rPr>
              <a:t>z</a:t>
            </a:r>
            <a:r>
              <a:rPr lang="zh-CN" altLang="en-US" sz="1800">
                <a:latin typeface="Arial" panose="020B0604020202020204" pitchFamily="34" charset="0"/>
              </a:rPr>
              <a:t>强制转换为</a:t>
            </a:r>
            <a:r>
              <a:rPr lang="en-US" altLang="zh-CN" sz="1800">
                <a:latin typeface="Arial" panose="020B0604020202020204" pitchFamily="34" charset="0"/>
              </a:rPr>
              <a:t>double</a:t>
            </a:r>
            <a:r>
              <a:rPr lang="zh-CN" altLang="en-US" sz="1800">
                <a:latin typeface="Arial" panose="020B0604020202020204" pitchFamily="34" charset="0"/>
              </a:rPr>
              <a:t>型。</a:t>
            </a:r>
          </a:p>
          <a:p>
            <a:pPr eaLnBrk="1" hangingPunct="1"/>
            <a:r>
              <a:rPr lang="en-US" altLang="zh-CN" sz="1800">
                <a:latin typeface="Arial" panose="020B0604020202020204" pitchFamily="34" charset="0"/>
              </a:rPr>
              <a:t>}</a:t>
            </a:r>
            <a:r>
              <a:rPr lang="en-US" altLang="zh-CN">
                <a:latin typeface="Arial" panose="020B0604020202020204" pitchFamily="34" charset="0"/>
              </a:rPr>
              <a:t>   </a:t>
            </a:r>
          </a:p>
        </p:txBody>
      </p:sp>
      <p:sp>
        <p:nvSpPr>
          <p:cNvPr id="83971" name="TextBox 2"/>
          <p:cNvSpPr txBox="1">
            <a:spLocks noChangeArrowheads="1"/>
          </p:cNvSpPr>
          <p:nvPr/>
        </p:nvSpPr>
        <p:spPr bwMode="auto">
          <a:xfrm>
            <a:off x="611188" y="333375"/>
            <a:ext cx="3600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latin typeface="Arial" panose="020B0604020202020204" pitchFamily="34" charset="0"/>
              </a:rPr>
              <a:t>例</a:t>
            </a:r>
            <a:r>
              <a:rPr lang="en-US" altLang="zh-CN" b="1">
                <a:solidFill>
                  <a:srgbClr val="FF0000"/>
                </a:solidFill>
                <a:latin typeface="Arial" panose="020B0604020202020204" pitchFamily="34" charset="0"/>
              </a:rPr>
              <a:t>1.8  </a:t>
            </a:r>
            <a:r>
              <a:rPr lang="zh-CN" altLang="en-US" b="1">
                <a:solidFill>
                  <a:srgbClr val="FF0000"/>
                </a:solidFill>
                <a:latin typeface="Arial" panose="020B0604020202020204" pitchFamily="34" charset="0"/>
              </a:rPr>
              <a:t>重载例子</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292100" y="692150"/>
            <a:ext cx="84963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latin typeface="Garamond" panose="02020404030301010803" pitchFamily="18" charset="0"/>
              </a:rPr>
              <a:t>思考：</a:t>
            </a:r>
          </a:p>
          <a:p>
            <a:pPr eaLnBrk="1" hangingPunct="1">
              <a:spcBef>
                <a:spcPct val="50000"/>
              </a:spcBef>
            </a:pPr>
            <a:r>
              <a:rPr lang="en-US" altLang="zh-CN">
                <a:latin typeface="Garamond" panose="02020404030301010803" pitchFamily="18" charset="0"/>
              </a:rPr>
              <a:t>1 </a:t>
            </a:r>
            <a:r>
              <a:rPr lang="zh-CN" altLang="en-US">
                <a:latin typeface="Garamond" panose="02020404030301010803" pitchFamily="18" charset="0"/>
              </a:rPr>
              <a:t>关于类和对象的说法不正确的是（  ）</a:t>
            </a:r>
          </a:p>
          <a:p>
            <a:pPr eaLnBrk="1" hangingPunct="1">
              <a:spcBef>
                <a:spcPct val="50000"/>
              </a:spcBef>
            </a:pPr>
            <a:r>
              <a:rPr lang="en-US" altLang="zh-CN">
                <a:latin typeface="Garamond" panose="02020404030301010803" pitchFamily="18" charset="0"/>
              </a:rPr>
              <a:t>A  </a:t>
            </a:r>
            <a:r>
              <a:rPr lang="zh-CN" altLang="en-US">
                <a:latin typeface="Garamond" panose="02020404030301010803" pitchFamily="18" charset="0"/>
              </a:rPr>
              <a:t>类是对象的类，对象是类的对象</a:t>
            </a:r>
          </a:p>
          <a:p>
            <a:pPr eaLnBrk="1" hangingPunct="1">
              <a:spcBef>
                <a:spcPct val="50000"/>
              </a:spcBef>
            </a:pPr>
            <a:r>
              <a:rPr lang="en-US" altLang="zh-CN">
                <a:latin typeface="Garamond" panose="02020404030301010803" pitchFamily="18" charset="0"/>
              </a:rPr>
              <a:t>B  </a:t>
            </a:r>
            <a:r>
              <a:rPr lang="zh-CN" altLang="en-US">
                <a:latin typeface="Garamond" panose="02020404030301010803" pitchFamily="18" charset="0"/>
              </a:rPr>
              <a:t>系统不为类分配内存空间，而为对象分配内存空间</a:t>
            </a:r>
          </a:p>
          <a:p>
            <a:pPr eaLnBrk="1" hangingPunct="1">
              <a:spcBef>
                <a:spcPct val="50000"/>
              </a:spcBef>
            </a:pPr>
            <a:r>
              <a:rPr lang="en-US" altLang="zh-CN">
                <a:latin typeface="Garamond" panose="02020404030301010803" pitchFamily="18" charset="0"/>
              </a:rPr>
              <a:t>C  </a:t>
            </a:r>
            <a:r>
              <a:rPr lang="zh-CN" altLang="en-US">
                <a:latin typeface="Garamond" panose="02020404030301010803" pitchFamily="18" charset="0"/>
              </a:rPr>
              <a:t>如果把人看作动物，那么细菌也是动物</a:t>
            </a:r>
          </a:p>
          <a:p>
            <a:pPr eaLnBrk="1" hangingPunct="1">
              <a:spcBef>
                <a:spcPct val="50000"/>
              </a:spcBef>
            </a:pPr>
            <a:r>
              <a:rPr lang="en-US" altLang="zh-CN">
                <a:latin typeface="Garamond" panose="02020404030301010803" pitchFamily="18" charset="0"/>
              </a:rPr>
              <a:t>D  </a:t>
            </a:r>
            <a:r>
              <a:rPr lang="zh-CN" altLang="en-US">
                <a:latin typeface="Garamond" panose="02020404030301010803" pitchFamily="18" charset="0"/>
              </a:rPr>
              <a:t>类可以看作数据类型，对象也可以叫做对象的实体、实例等</a:t>
            </a:r>
          </a:p>
          <a:p>
            <a:pPr eaLnBrk="1" hangingPunct="1">
              <a:spcBef>
                <a:spcPct val="50000"/>
              </a:spcBef>
            </a:pPr>
            <a:endParaRPr lang="zh-CN" altLang="en-US">
              <a:latin typeface="Garamond" panose="02020404030301010803" pitchFamily="18" charset="0"/>
            </a:endParaRPr>
          </a:p>
          <a:p>
            <a:pPr eaLnBrk="1" hangingPunct="1">
              <a:spcBef>
                <a:spcPct val="50000"/>
              </a:spcBef>
            </a:pPr>
            <a:r>
              <a:rPr lang="en-US" altLang="zh-CN">
                <a:latin typeface="Garamond" panose="02020404030301010803" pitchFamily="18" charset="0"/>
              </a:rPr>
              <a:t>2 </a:t>
            </a:r>
            <a:r>
              <a:rPr lang="zh-CN" altLang="en-US">
                <a:latin typeface="Garamond" panose="02020404030301010803" pitchFamily="18" charset="0"/>
              </a:rPr>
              <a:t>类是（）的集合，分类的依据是（   ）</a:t>
            </a:r>
            <a:endParaRPr lang="en-US" altLang="zh-CN">
              <a:latin typeface="Garamond" panose="02020404030301010803" pitchFamily="18" charset="0"/>
            </a:endParaRPr>
          </a:p>
          <a:p>
            <a:pPr eaLnBrk="1" hangingPunct="1">
              <a:spcBef>
                <a:spcPct val="50000"/>
              </a:spcBef>
            </a:pPr>
            <a:endParaRPr lang="en-US" altLang="zh-CN">
              <a:latin typeface="Garamond" panose="02020404030301010803" pitchFamily="18" charset="0"/>
            </a:endParaRPr>
          </a:p>
          <a:p>
            <a:pPr eaLnBrk="1" hangingPunct="1">
              <a:spcBef>
                <a:spcPct val="50000"/>
              </a:spcBef>
            </a:pPr>
            <a:r>
              <a:rPr lang="zh-CN" altLang="en-US">
                <a:solidFill>
                  <a:srgbClr val="FF0000"/>
                </a:solidFill>
                <a:latin typeface="Garamond" panose="02020404030301010803" pitchFamily="18" charset="0"/>
              </a:rPr>
              <a:t>正确答案是：具有相同属性和服务的一组对象   抽象</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TextBox 2"/>
          <p:cNvSpPr txBox="1">
            <a:spLocks noChangeArrowheads="1"/>
          </p:cNvSpPr>
          <p:nvPr/>
        </p:nvSpPr>
        <p:spPr bwMode="auto">
          <a:xfrm>
            <a:off x="395288" y="103188"/>
            <a:ext cx="3600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latin typeface="Arial" panose="020B0604020202020204" pitchFamily="34" charset="0"/>
              </a:rPr>
              <a:t>例</a:t>
            </a:r>
            <a:r>
              <a:rPr lang="en-US" altLang="zh-CN" b="1">
                <a:solidFill>
                  <a:srgbClr val="FF0000"/>
                </a:solidFill>
                <a:latin typeface="Arial" panose="020B0604020202020204" pitchFamily="34" charset="0"/>
              </a:rPr>
              <a:t>  </a:t>
            </a:r>
            <a:r>
              <a:rPr lang="zh-CN" altLang="en-US" b="1">
                <a:solidFill>
                  <a:srgbClr val="FF0000"/>
                </a:solidFill>
                <a:latin typeface="Arial" panose="020B0604020202020204" pitchFamily="34" charset="0"/>
              </a:rPr>
              <a:t>重载例子</a:t>
            </a:r>
            <a:endParaRPr lang="zh-CN" altLang="en-US"/>
          </a:p>
        </p:txBody>
      </p:sp>
      <p:sp>
        <p:nvSpPr>
          <p:cNvPr id="84995" name="Rectangle 2"/>
          <p:cNvSpPr>
            <a:spLocks noGrp="1" noChangeArrowheads="1"/>
          </p:cNvSpPr>
          <p:nvPr>
            <p:ph type="subTitle" idx="1"/>
          </p:nvPr>
        </p:nvSpPr>
        <p:spPr>
          <a:xfrm>
            <a:off x="304800" y="533400"/>
            <a:ext cx="8382000" cy="5991225"/>
          </a:xfrm>
          <a:noFill/>
        </p:spPr>
        <p:txBody>
          <a:bodyPr/>
          <a:lstStyle/>
          <a:p>
            <a:pPr indent="-6350">
              <a:buFontTx/>
              <a:buNone/>
            </a:pPr>
            <a:r>
              <a:rPr lang="zh-CN" altLang="en-US" sz="2400" b="0" smtClean="0"/>
              <a:t>编写一个程序，用来求两个整数或3个整数中的最大数。如果输入两个整数，程序就输出这两个整数中的最大数，如果输入3个整数，程序就输出这3个整数中的最大数。</a:t>
            </a:r>
          </a:p>
          <a:p>
            <a:pPr indent="-6350">
              <a:spcBef>
                <a:spcPct val="0"/>
              </a:spcBef>
              <a:buFontTx/>
              <a:buNone/>
            </a:pPr>
            <a:r>
              <a:rPr lang="zh-CN" altLang="en-US" sz="2000" b="0" smtClean="0"/>
              <a:t>#</a:t>
            </a:r>
            <a:r>
              <a:rPr lang="en-US" altLang="zh-CN" sz="2000" b="0" smtClean="0"/>
              <a:t>include &lt;iostream&gt;</a:t>
            </a:r>
          </a:p>
          <a:p>
            <a:pPr indent="-6350">
              <a:spcBef>
                <a:spcPct val="0"/>
              </a:spcBef>
              <a:buFontTx/>
              <a:buNone/>
            </a:pPr>
            <a:r>
              <a:rPr lang="en-US" altLang="zh-CN" sz="2000" b="0" smtClean="0"/>
              <a:t>using namespace std;</a:t>
            </a:r>
          </a:p>
          <a:p>
            <a:pPr indent="-6350">
              <a:spcBef>
                <a:spcPct val="0"/>
              </a:spcBef>
              <a:buFontTx/>
              <a:buNone/>
            </a:pPr>
            <a:r>
              <a:rPr lang="en-US" altLang="zh-CN" sz="2000" b="0" smtClean="0"/>
              <a:t>int main( )</a:t>
            </a:r>
          </a:p>
          <a:p>
            <a:pPr indent="-6350">
              <a:spcBef>
                <a:spcPct val="0"/>
              </a:spcBef>
              <a:buFontTx/>
              <a:buNone/>
            </a:pPr>
            <a:r>
              <a:rPr lang="en-US" altLang="zh-CN" sz="2000" b="0" smtClean="0"/>
              <a:t>{</a:t>
            </a:r>
          </a:p>
          <a:p>
            <a:pPr indent="-6350">
              <a:spcBef>
                <a:spcPct val="0"/>
              </a:spcBef>
              <a:buFontTx/>
              <a:buNone/>
            </a:pPr>
            <a:r>
              <a:rPr lang="en-US" altLang="zh-CN" sz="2000" b="0" smtClean="0"/>
              <a:t>     int max(int a,int b,int c);              //</a:t>
            </a:r>
            <a:r>
              <a:rPr lang="zh-CN" altLang="en-US" sz="2000" b="0" smtClean="0"/>
              <a:t>函数声明</a:t>
            </a:r>
          </a:p>
          <a:p>
            <a:pPr indent="-6350">
              <a:spcBef>
                <a:spcPct val="0"/>
              </a:spcBef>
              <a:buFontTx/>
              <a:buNone/>
            </a:pPr>
            <a:r>
              <a:rPr lang="zh-CN" altLang="en-US" sz="2000" b="0" smtClean="0"/>
              <a:t>     </a:t>
            </a:r>
            <a:r>
              <a:rPr lang="en-US" altLang="zh-CN" sz="2000" b="0" smtClean="0"/>
              <a:t>int max(int a,int b);                    //</a:t>
            </a:r>
            <a:r>
              <a:rPr lang="zh-CN" altLang="en-US" sz="2000" b="0" smtClean="0"/>
              <a:t>函数声明</a:t>
            </a:r>
          </a:p>
          <a:p>
            <a:pPr indent="-6350">
              <a:spcBef>
                <a:spcPct val="0"/>
              </a:spcBef>
              <a:buFontTx/>
              <a:buNone/>
            </a:pPr>
            <a:endParaRPr lang="zh-CN" altLang="en-US" sz="2000" b="0" smtClean="0"/>
          </a:p>
          <a:p>
            <a:pPr indent="-6350">
              <a:spcBef>
                <a:spcPct val="0"/>
              </a:spcBef>
              <a:buFontTx/>
              <a:buNone/>
            </a:pPr>
            <a:r>
              <a:rPr lang="zh-CN" altLang="en-US" sz="2000" b="0" smtClean="0"/>
              <a:t>     </a:t>
            </a:r>
            <a:r>
              <a:rPr lang="en-US" altLang="zh-CN" sz="2000" b="0" smtClean="0"/>
              <a:t>int a=8, b=-12, c=27;</a:t>
            </a:r>
          </a:p>
          <a:p>
            <a:pPr indent="-6350">
              <a:spcBef>
                <a:spcPct val="0"/>
              </a:spcBef>
              <a:buFontTx/>
              <a:buNone/>
            </a:pPr>
            <a:r>
              <a:rPr lang="en-US" altLang="zh-CN" sz="2000" b="0" smtClean="0"/>
              <a:t>     cout&lt;&lt;"max(a,b,c)="&lt;&lt;max(a,b,c)&lt;&lt;endl;   //</a:t>
            </a:r>
            <a:r>
              <a:rPr lang="zh-CN" altLang="en-US" sz="2000" b="0" smtClean="0"/>
              <a:t>3个整数中的最大者</a:t>
            </a:r>
          </a:p>
          <a:p>
            <a:pPr indent="-6350">
              <a:spcBef>
                <a:spcPct val="0"/>
              </a:spcBef>
              <a:buFontTx/>
              <a:buNone/>
            </a:pPr>
            <a:r>
              <a:rPr lang="zh-CN" altLang="en-US" sz="2000" b="0" smtClean="0"/>
              <a:t>     </a:t>
            </a:r>
            <a:r>
              <a:rPr lang="en-US" altLang="zh-CN" sz="2000" b="0" smtClean="0"/>
              <a:t>cout&lt;&lt;"max(a,b)="&lt;&lt;max(a,b)&lt;&lt;endl;       //2</a:t>
            </a:r>
            <a:r>
              <a:rPr lang="zh-CN" altLang="en-US" sz="2000" b="0" smtClean="0"/>
              <a:t>个整数中的最大者</a:t>
            </a:r>
          </a:p>
          <a:p>
            <a:pPr indent="-6350">
              <a:spcBef>
                <a:spcPct val="0"/>
              </a:spcBef>
              <a:buFontTx/>
              <a:buNone/>
            </a:pPr>
            <a:r>
              <a:rPr lang="zh-CN" altLang="en-US" sz="2000" b="0" smtClean="0"/>
              <a:t>}</a:t>
            </a:r>
          </a:p>
          <a:p>
            <a:pPr indent="-6350">
              <a:spcBef>
                <a:spcPct val="0"/>
              </a:spcBef>
              <a:buFontTx/>
              <a:buNone/>
            </a:pPr>
            <a:endParaRPr lang="zh-CN" altLang="en-US" sz="2000" b="0" smtClean="0"/>
          </a:p>
        </p:txBody>
      </p:sp>
      <p:graphicFrame>
        <p:nvGraphicFramePr>
          <p:cNvPr id="5" name="Group 23"/>
          <p:cNvGraphicFramePr>
            <a:graphicFrameLocks noGrp="1"/>
          </p:cNvGraphicFramePr>
          <p:nvPr/>
        </p:nvGraphicFramePr>
        <p:xfrm>
          <a:off x="1066800" y="5029200"/>
          <a:ext cx="3276600" cy="1574800"/>
        </p:xfrm>
        <a:graphic>
          <a:graphicData uri="http://schemas.openxmlformats.org/drawingml/2006/table">
            <a:tbl>
              <a:tblPr/>
              <a:tblGrid>
                <a:gridCol w="3276600">
                  <a:extLst>
                    <a:ext uri="{9D8B030D-6E8A-4147-A177-3AD203B41FA5}">
                      <a16:colId xmlns:a16="http://schemas.microsoft.com/office/drawing/2014/main" val="20000"/>
                    </a:ext>
                  </a:extLst>
                </a:gridCol>
              </a:tblGrid>
              <a:tr h="1574800">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int max(int a,int b,int c) </a:t>
                      </a:r>
                    </a:p>
                    <a:p>
                      <a:pPr marL="0" marR="0" lvl="0" indent="0" algn="l" defTabSz="914400" rtl="0" eaLnBrk="1" fontAlgn="base" latinLnBrk="0" hangingPunct="1">
                        <a:lnSpc>
                          <a:spcPct val="8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if(b&gt;a) a=b;</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if(c&gt;a) a=c;</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return a;</a:t>
                      </a:r>
                    </a:p>
                    <a:p>
                      <a:pPr marL="0" marR="0" lvl="0" indent="0" algn="l" defTabSz="914400" rtl="0" eaLnBrk="1" fontAlgn="base" latinLnBrk="0" hangingPunct="1">
                        <a:lnSpc>
                          <a:spcPct val="8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6" name="Group 29"/>
          <p:cNvGraphicFramePr>
            <a:graphicFrameLocks noGrp="1"/>
          </p:cNvGraphicFramePr>
          <p:nvPr/>
        </p:nvGraphicFramePr>
        <p:xfrm>
          <a:off x="4648200" y="5029200"/>
          <a:ext cx="2514600" cy="1574800"/>
        </p:xfrm>
        <a:graphic>
          <a:graphicData uri="http://schemas.openxmlformats.org/drawingml/2006/table">
            <a:tbl>
              <a:tblPr/>
              <a:tblGrid>
                <a:gridCol w="2514600">
                  <a:extLst>
                    <a:ext uri="{9D8B030D-6E8A-4147-A177-3AD203B41FA5}">
                      <a16:colId xmlns:a16="http://schemas.microsoft.com/office/drawing/2014/main" val="20000"/>
                    </a:ext>
                  </a:extLst>
                </a:gridCol>
              </a:tblGrid>
              <a:tr h="1574800">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int max(int a,int b) </a:t>
                      </a:r>
                    </a:p>
                    <a:p>
                      <a:pPr marL="0" marR="0" lvl="0" indent="0" algn="l" defTabSz="914400" rtl="0" eaLnBrk="1" fontAlgn="base" latinLnBrk="0" hangingPunct="1">
                        <a:lnSpc>
                          <a:spcPct val="9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if(a&gt;b) return a;</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    else return b;</a:t>
                      </a:r>
                    </a:p>
                    <a:p>
                      <a:pPr marL="0" marR="0" lvl="0" indent="0" algn="l" defTabSz="914400" rtl="0" eaLnBrk="1" fontAlgn="base" latinLnBrk="0" hangingPunct="1">
                        <a:lnSpc>
                          <a:spcPct val="9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611188" y="1143000"/>
            <a:ext cx="7921625" cy="445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latin typeface="Arial" panose="020B0604020202020204" pitchFamily="34" charset="0"/>
              </a:rPr>
              <a:t>（</a:t>
            </a:r>
            <a:r>
              <a:rPr lang="en-US" altLang="zh-CN">
                <a:latin typeface="Arial" panose="020B0604020202020204" pitchFamily="34" charset="0"/>
              </a:rPr>
              <a:t> 4 </a:t>
            </a:r>
            <a:r>
              <a:rPr lang="zh-CN" altLang="en-US">
                <a:latin typeface="Arial" panose="020B0604020202020204" pitchFamily="34" charset="0"/>
              </a:rPr>
              <a:t>）</a:t>
            </a:r>
            <a:r>
              <a:rPr lang="en-US" altLang="zh-CN">
                <a:latin typeface="Arial" panose="020B0604020202020204" pitchFamily="34" charset="0"/>
              </a:rPr>
              <a:t>. </a:t>
            </a:r>
            <a:r>
              <a:rPr lang="zh-CN" altLang="en-US">
                <a:latin typeface="Arial" panose="020B0604020202020204" pitchFamily="34" charset="0"/>
              </a:rPr>
              <a:t>定义重载函数时的注意事项</a:t>
            </a:r>
          </a:p>
          <a:p>
            <a:pPr eaLnBrk="1" hangingPunct="1">
              <a:lnSpc>
                <a:spcPct val="120000"/>
              </a:lnSpc>
            </a:pPr>
            <a:r>
              <a:rPr lang="zh-CN" altLang="en-US">
                <a:latin typeface="Arial" panose="020B0604020202020204" pitchFamily="34" charset="0"/>
              </a:rPr>
              <a:t>（</a:t>
            </a:r>
            <a:r>
              <a:rPr lang="en-US" altLang="zh-CN">
                <a:latin typeface="Arial" panose="020B0604020202020204" pitchFamily="34" charset="0"/>
              </a:rPr>
              <a:t>A</a:t>
            </a:r>
            <a:r>
              <a:rPr lang="zh-CN" altLang="en-US">
                <a:latin typeface="Arial" panose="020B0604020202020204" pitchFamily="34" charset="0"/>
              </a:rPr>
              <a:t>）重载函数间不能只是函数的返回值不同，应至少在</a:t>
            </a:r>
            <a:r>
              <a:rPr lang="zh-CN" altLang="en-US">
                <a:solidFill>
                  <a:srgbClr val="FF3300"/>
                </a:solidFill>
                <a:latin typeface="Arial" panose="020B0604020202020204" pitchFamily="34" charset="0"/>
              </a:rPr>
              <a:t>形参的个数</a:t>
            </a:r>
            <a:r>
              <a:rPr lang="zh-CN" altLang="en-US">
                <a:latin typeface="Arial" panose="020B0604020202020204" pitchFamily="34" charset="0"/>
              </a:rPr>
              <a:t>、参数</a:t>
            </a:r>
            <a:r>
              <a:rPr lang="zh-CN" altLang="en-US">
                <a:solidFill>
                  <a:srgbClr val="FF3300"/>
                </a:solidFill>
                <a:latin typeface="Arial" panose="020B0604020202020204" pitchFamily="34" charset="0"/>
              </a:rPr>
              <a:t>类型</a:t>
            </a:r>
            <a:r>
              <a:rPr lang="zh-CN" altLang="en-US">
                <a:latin typeface="Arial" panose="020B0604020202020204" pitchFamily="34" charset="0"/>
              </a:rPr>
              <a:t>或参数</a:t>
            </a:r>
            <a:r>
              <a:rPr lang="zh-CN" altLang="en-US">
                <a:solidFill>
                  <a:srgbClr val="FF3300"/>
                </a:solidFill>
                <a:latin typeface="Arial" panose="020B0604020202020204" pitchFamily="34" charset="0"/>
              </a:rPr>
              <a:t>顺序</a:t>
            </a:r>
            <a:r>
              <a:rPr lang="zh-CN" altLang="en-US">
                <a:latin typeface="Arial" panose="020B0604020202020204" pitchFamily="34" charset="0"/>
              </a:rPr>
              <a:t>上有所不同。</a:t>
            </a:r>
          </a:p>
          <a:p>
            <a:pPr eaLnBrk="1" hangingPunct="1">
              <a:lnSpc>
                <a:spcPct val="120000"/>
              </a:lnSpc>
            </a:pPr>
            <a:r>
              <a:rPr lang="zh-CN" altLang="en-US">
                <a:latin typeface="Arial" panose="020B0604020202020204" pitchFamily="34" charset="0"/>
              </a:rPr>
              <a:t>如：</a:t>
            </a:r>
          </a:p>
          <a:p>
            <a:pPr eaLnBrk="1" hangingPunct="1"/>
            <a:r>
              <a:rPr lang="en-US" altLang="zh-CN">
                <a:latin typeface="Arial" panose="020B0604020202020204" pitchFamily="34" charset="0"/>
              </a:rPr>
              <a:t>void myfun(int i)</a:t>
            </a:r>
          </a:p>
          <a:p>
            <a:pPr eaLnBrk="1" hangingPunct="1"/>
            <a:r>
              <a:rPr lang="en-US" altLang="zh-CN">
                <a:latin typeface="Arial" panose="020B0604020202020204" pitchFamily="34" charset="0"/>
              </a:rPr>
              <a:t>    {………………}</a:t>
            </a:r>
          </a:p>
          <a:p>
            <a:pPr eaLnBrk="1" hangingPunct="1"/>
            <a:r>
              <a:rPr lang="en-US" altLang="zh-CN">
                <a:latin typeface="Arial" panose="020B0604020202020204" pitchFamily="34" charset="0"/>
              </a:rPr>
              <a:t>int myfun(int i)</a:t>
            </a:r>
          </a:p>
          <a:p>
            <a:pPr eaLnBrk="1" hangingPunct="1"/>
            <a:r>
              <a:rPr lang="en-US" altLang="zh-CN">
                <a:latin typeface="Arial" panose="020B0604020202020204" pitchFamily="34" charset="0"/>
              </a:rPr>
              <a:t>    {………………}</a:t>
            </a:r>
          </a:p>
          <a:p>
            <a:pPr eaLnBrk="1" hangingPunct="1"/>
            <a:r>
              <a:rPr lang="zh-CN" altLang="en-US">
                <a:latin typeface="Arial" panose="020B0604020202020204" pitchFamily="34" charset="0"/>
              </a:rPr>
              <a:t>这种重载就是错误的。</a:t>
            </a:r>
          </a:p>
          <a:p>
            <a:pPr eaLnBrk="1" hangingPunct="1"/>
            <a:r>
              <a:rPr lang="zh-CN" altLang="en-US">
                <a:latin typeface="Arial" panose="020B0604020202020204" pitchFamily="34" charset="0"/>
              </a:rPr>
              <a:t>（</a:t>
            </a:r>
            <a:r>
              <a:rPr lang="en-US" altLang="zh-CN">
                <a:latin typeface="Arial" panose="020B0604020202020204" pitchFamily="34" charset="0"/>
              </a:rPr>
              <a:t>B</a:t>
            </a:r>
            <a:r>
              <a:rPr lang="zh-CN" altLang="en-US">
                <a:latin typeface="Arial" panose="020B0604020202020204" pitchFamily="34" charset="0"/>
              </a:rPr>
              <a:t>）应使所有的重载函数的功能相同。如果让重载函数完成不同的功能，会破坏程序的可读性。</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subTitle" idx="1"/>
          </p:nvPr>
        </p:nvSpPr>
        <p:spPr>
          <a:xfrm>
            <a:off x="304800" y="762000"/>
            <a:ext cx="8382000" cy="5715000"/>
          </a:xfrm>
          <a:noFill/>
        </p:spPr>
        <p:txBody>
          <a:bodyPr/>
          <a:lstStyle/>
          <a:p>
            <a:pPr marL="814388" indent="-533400">
              <a:buFontTx/>
              <a:buAutoNum type="arabicParenR"/>
            </a:pPr>
            <a:r>
              <a:rPr lang="zh-CN" altLang="en-US" sz="2400" b="0" smtClean="0">
                <a:solidFill>
                  <a:schemeClr val="accent2"/>
                </a:solidFill>
              </a:rPr>
              <a:t>函数模板 (</a:t>
            </a:r>
            <a:r>
              <a:rPr lang="en-US" altLang="zh-CN" sz="2400" b="0" smtClean="0">
                <a:solidFill>
                  <a:schemeClr val="accent2"/>
                </a:solidFill>
              </a:rPr>
              <a:t>function template)：</a:t>
            </a:r>
            <a:r>
              <a:rPr lang="zh-CN" altLang="en-US" sz="2400" b="0" smtClean="0"/>
              <a:t>建立一个通用函数，其函数类型和形参类型不具体指定，而是一个虚拟类型。</a:t>
            </a:r>
          </a:p>
          <a:p>
            <a:pPr marL="814388" indent="-533400">
              <a:buFontTx/>
              <a:buAutoNum type="arabicParenR"/>
            </a:pPr>
            <a:r>
              <a:rPr lang="zh-CN" altLang="en-US" sz="2400" b="0" smtClean="0">
                <a:solidFill>
                  <a:schemeClr val="accent2"/>
                </a:solidFill>
              </a:rPr>
              <a:t>应用情况：</a:t>
            </a:r>
            <a:r>
              <a:rPr lang="zh-CN" altLang="en-US" sz="2400" b="0" smtClean="0"/>
              <a:t>凡是函数体相同的函数都可以用这个模板来代替，不必定义多个函数，只需在模板中定义一次即可。在调用函数时系统会根据实参的类型来取代模板中的虚拟类型，从而实现了不同函数的功能。</a:t>
            </a:r>
          </a:p>
          <a:p>
            <a:pPr marL="814388" indent="-533400">
              <a:buFontTx/>
              <a:buAutoNum type="arabicParenR"/>
            </a:pPr>
            <a:r>
              <a:rPr lang="zh-CN" altLang="en-US" sz="2400" b="0" smtClean="0"/>
              <a:t>一般形式：</a:t>
            </a:r>
          </a:p>
          <a:p>
            <a:pPr marL="814388" indent="-533400">
              <a:buFontTx/>
              <a:buNone/>
            </a:pPr>
            <a:r>
              <a:rPr lang="en-US" altLang="zh-CN" sz="2400" b="0" smtClean="0"/>
              <a:t>	</a:t>
            </a:r>
            <a:r>
              <a:rPr lang="en-US" altLang="zh-CN" sz="2400" b="0" smtClean="0">
                <a:solidFill>
                  <a:schemeClr val="accent2"/>
                </a:solidFill>
              </a:rPr>
              <a:t>（1）</a:t>
            </a:r>
            <a:r>
              <a:rPr lang="en-US" altLang="zh-CN" sz="2400" b="0" i="1" smtClean="0">
                <a:solidFill>
                  <a:schemeClr val="accent2"/>
                </a:solidFill>
              </a:rPr>
              <a:t>template &lt; typename T&gt;</a:t>
            </a:r>
            <a:r>
              <a:rPr lang="en-US" altLang="zh-CN" sz="2400" b="0" smtClean="0"/>
              <a:t>    </a:t>
            </a:r>
            <a:r>
              <a:rPr lang="en-US" altLang="zh-CN" sz="2400" b="0" i="1" smtClean="0">
                <a:solidFill>
                  <a:schemeClr val="accent2"/>
                </a:solidFill>
              </a:rPr>
              <a:t>// </a:t>
            </a:r>
            <a:r>
              <a:rPr lang="zh-CN" altLang="en-US" sz="2400" b="0" i="1" smtClean="0">
                <a:solidFill>
                  <a:schemeClr val="accent2"/>
                </a:solidFill>
              </a:rPr>
              <a:t>模板头</a:t>
            </a:r>
          </a:p>
          <a:p>
            <a:pPr marL="814388" indent="-533400">
              <a:buFontTx/>
              <a:buNone/>
            </a:pPr>
            <a:r>
              <a:rPr lang="en-US" altLang="zh-CN" sz="2400" b="0" smtClean="0"/>
              <a:t>      	         </a:t>
            </a:r>
            <a:r>
              <a:rPr lang="zh-CN" altLang="en-US" sz="2400" b="0" smtClean="0"/>
              <a:t>通用函数定义</a:t>
            </a:r>
          </a:p>
          <a:p>
            <a:pPr marL="814388" indent="-533400">
              <a:buFontTx/>
              <a:buNone/>
            </a:pPr>
            <a:r>
              <a:rPr lang="en-US" altLang="zh-CN" sz="2400" b="0" smtClean="0"/>
              <a:t>	</a:t>
            </a:r>
            <a:r>
              <a:rPr lang="en-US" altLang="zh-CN" sz="2400" b="0" smtClean="0">
                <a:solidFill>
                  <a:schemeClr val="accent2"/>
                </a:solidFill>
              </a:rPr>
              <a:t>（2）</a:t>
            </a:r>
            <a:r>
              <a:rPr lang="en-US" altLang="zh-CN" sz="2400" b="0" i="1" smtClean="0">
                <a:solidFill>
                  <a:schemeClr val="accent2"/>
                </a:solidFill>
              </a:rPr>
              <a:t>template &lt;class T&gt;  // </a:t>
            </a:r>
            <a:r>
              <a:rPr lang="zh-CN" altLang="en-US" sz="2400" b="0" i="1" smtClean="0">
                <a:solidFill>
                  <a:schemeClr val="accent2"/>
                </a:solidFill>
              </a:rPr>
              <a:t>摸板头</a:t>
            </a:r>
          </a:p>
          <a:p>
            <a:pPr marL="814388" indent="-533400">
              <a:buFontTx/>
              <a:buNone/>
            </a:pPr>
            <a:r>
              <a:rPr lang="zh-CN" altLang="en-US" sz="2400" b="0" smtClean="0"/>
              <a:t>                通用函数定义</a:t>
            </a:r>
          </a:p>
          <a:p>
            <a:pPr marL="814388" indent="-533400">
              <a:buFontTx/>
              <a:buNone/>
            </a:pPr>
            <a:r>
              <a:rPr lang="zh-CN" altLang="en-US" sz="2400" b="0" smtClean="0"/>
              <a:t> </a:t>
            </a:r>
            <a:r>
              <a:rPr lang="en-US" altLang="zh-CN" sz="2400" b="0" smtClean="0">
                <a:solidFill>
                  <a:schemeClr val="accent2"/>
                </a:solidFill>
              </a:rPr>
              <a:t>	  (3) template &lt;class T1,typename T2&gt;  // </a:t>
            </a:r>
            <a:r>
              <a:rPr lang="zh-CN" altLang="en-US" sz="2400" b="0" smtClean="0">
                <a:solidFill>
                  <a:schemeClr val="accent2"/>
                </a:solidFill>
              </a:rPr>
              <a:t>多个参数</a:t>
            </a:r>
          </a:p>
          <a:p>
            <a:pPr marL="814388" indent="-533400">
              <a:buFontTx/>
              <a:buNone/>
            </a:pPr>
            <a:r>
              <a:rPr lang="zh-CN" altLang="en-US" sz="2400" b="0" smtClean="0"/>
              <a:t>	         通用函数定义</a:t>
            </a:r>
          </a:p>
          <a:p>
            <a:pPr marL="814388" indent="-533400">
              <a:buFontTx/>
              <a:buNone/>
            </a:pPr>
            <a:r>
              <a:rPr lang="en-US" altLang="zh-CN" sz="2400" b="0" smtClean="0"/>
              <a:t>		     </a:t>
            </a:r>
            <a:r>
              <a:rPr lang="zh-CN" altLang="en-US" sz="2400" b="0" smtClean="0"/>
              <a:t>说明：</a:t>
            </a:r>
            <a:r>
              <a:rPr lang="en-US" altLang="zh-CN" sz="2400" b="0" smtClean="0"/>
              <a:t>class</a:t>
            </a:r>
            <a:r>
              <a:rPr lang="zh-CN" altLang="en-US" sz="2400" b="0" smtClean="0"/>
              <a:t>与</a:t>
            </a:r>
            <a:r>
              <a:rPr lang="en-US" altLang="zh-CN" sz="2400" b="0" smtClean="0"/>
              <a:t>typename</a:t>
            </a:r>
            <a:r>
              <a:rPr lang="zh-CN" altLang="en-US" sz="2400" b="0" smtClean="0"/>
              <a:t>可以通用</a:t>
            </a:r>
          </a:p>
        </p:txBody>
      </p:sp>
      <p:sp>
        <p:nvSpPr>
          <p:cNvPr id="87043" name="Rectangle 3"/>
          <p:cNvSpPr>
            <a:spLocks noGrp="1" noChangeArrowheads="1"/>
          </p:cNvSpPr>
          <p:nvPr>
            <p:ph type="ctrTitle"/>
          </p:nvPr>
        </p:nvSpPr>
        <p:spPr>
          <a:xfrm>
            <a:off x="609600" y="0"/>
            <a:ext cx="8153400" cy="685800"/>
          </a:xfrm>
          <a:noFill/>
          <a:extLst>
            <a:ext uri="{91240B29-F687-4F45-9708-019B960494DF}">
              <a14:hiddenLine xmlns:a14="http://schemas.microsoft.com/office/drawing/2010/main" w="9525">
                <a:solidFill>
                  <a:srgbClr val="800000"/>
                </a:solidFill>
                <a:miter lim="800000"/>
                <a:headEnd/>
                <a:tailEnd/>
              </a14:hiddenLine>
            </a:ext>
          </a:extLst>
        </p:spPr>
        <p:txBody>
          <a:bodyPr anchor="t"/>
          <a:lstStyle/>
          <a:p>
            <a:pPr>
              <a:lnSpc>
                <a:spcPct val="150000"/>
              </a:lnSpc>
              <a:spcBef>
                <a:spcPct val="50000"/>
              </a:spcBef>
            </a:pPr>
            <a:r>
              <a:rPr lang="zh-CN" altLang="en-US" sz="3400" smtClean="0">
                <a:solidFill>
                  <a:schemeClr val="accent2"/>
                </a:solidFill>
              </a:rPr>
              <a:t>*函数模板</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subTitle" idx="1"/>
          </p:nvPr>
        </p:nvSpPr>
        <p:spPr>
          <a:xfrm>
            <a:off x="304800" y="381000"/>
            <a:ext cx="8382000" cy="5991225"/>
          </a:xfrm>
          <a:noFill/>
        </p:spPr>
        <p:txBody>
          <a:bodyPr/>
          <a:lstStyle/>
          <a:p>
            <a:pPr indent="-6350">
              <a:buFontTx/>
              <a:buNone/>
            </a:pPr>
            <a:r>
              <a:rPr lang="zh-CN" altLang="en-US" sz="2000" b="0" smtClean="0"/>
              <a:t>#</a:t>
            </a:r>
            <a:r>
              <a:rPr lang="en-US" altLang="zh-CN" sz="2000" b="0" smtClean="0"/>
              <a:t>include &lt;iostream&gt;</a:t>
            </a:r>
          </a:p>
          <a:p>
            <a:pPr indent="-6350">
              <a:spcBef>
                <a:spcPct val="0"/>
              </a:spcBef>
              <a:buFontTx/>
              <a:buNone/>
            </a:pPr>
            <a:r>
              <a:rPr lang="en-US" altLang="zh-CN" sz="2000" b="0" smtClean="0"/>
              <a:t>using namespace std;</a:t>
            </a:r>
          </a:p>
          <a:p>
            <a:pPr indent="-6350">
              <a:spcBef>
                <a:spcPct val="0"/>
              </a:spcBef>
              <a:buFontTx/>
              <a:buNone/>
            </a:pPr>
            <a:r>
              <a:rPr lang="en-US" altLang="zh-CN" sz="2000" b="0" smtClean="0"/>
              <a:t>template&lt;typename T&gt;   // </a:t>
            </a:r>
            <a:r>
              <a:rPr lang="zh-CN" altLang="en-US" sz="2000" b="0" smtClean="0"/>
              <a:t>模板声明，其中</a:t>
            </a:r>
            <a:r>
              <a:rPr lang="en-US" altLang="zh-CN" sz="2000" b="0" smtClean="0"/>
              <a:t>T</a:t>
            </a:r>
            <a:r>
              <a:rPr lang="zh-CN" altLang="en-US" sz="2000" b="0" smtClean="0"/>
              <a:t>为类型参数</a:t>
            </a:r>
          </a:p>
          <a:p>
            <a:pPr indent="-6350">
              <a:spcBef>
                <a:spcPct val="0"/>
              </a:spcBef>
              <a:buFontTx/>
              <a:buNone/>
            </a:pPr>
            <a:r>
              <a:rPr lang="en-US" altLang="zh-CN" sz="2000" b="0" smtClean="0"/>
              <a:t>T max(T a, T b)               // </a:t>
            </a:r>
            <a:r>
              <a:rPr lang="zh-CN" altLang="en-US" sz="2000" b="0" smtClean="0"/>
              <a:t>定义一个通用函数，</a:t>
            </a:r>
            <a:r>
              <a:rPr lang="en-US" altLang="zh-CN" sz="2000" b="0" smtClean="0"/>
              <a:t>T</a:t>
            </a:r>
            <a:r>
              <a:rPr lang="zh-CN" altLang="en-US" sz="2000" b="0" smtClean="0"/>
              <a:t>作为虚拟的类型名</a:t>
            </a:r>
          </a:p>
          <a:p>
            <a:pPr indent="-6350">
              <a:spcBef>
                <a:spcPct val="0"/>
              </a:spcBef>
              <a:buFontTx/>
              <a:buNone/>
            </a:pPr>
            <a:r>
              <a:rPr lang="zh-CN" altLang="en-US" sz="2000" b="0" smtClean="0"/>
              <a:t>{</a:t>
            </a:r>
          </a:p>
          <a:p>
            <a:pPr indent="-6350">
              <a:spcBef>
                <a:spcPct val="0"/>
              </a:spcBef>
              <a:buFontTx/>
              <a:buNone/>
            </a:pPr>
            <a:r>
              <a:rPr lang="en-US" altLang="zh-CN" sz="2000" b="0" smtClean="0"/>
              <a:t>    if(b&gt;a) return b;</a:t>
            </a:r>
          </a:p>
          <a:p>
            <a:pPr indent="-6350">
              <a:spcBef>
                <a:spcPct val="0"/>
              </a:spcBef>
              <a:buFontTx/>
              <a:buNone/>
            </a:pPr>
            <a:r>
              <a:rPr lang="en-US" altLang="zh-CN" sz="2000" b="0" smtClean="0"/>
              <a:t>    else return a;</a:t>
            </a:r>
          </a:p>
          <a:p>
            <a:pPr indent="-6350">
              <a:spcBef>
                <a:spcPct val="0"/>
              </a:spcBef>
              <a:buFontTx/>
              <a:buNone/>
            </a:pPr>
            <a:r>
              <a:rPr lang="en-US" altLang="zh-CN" sz="2000" b="0" smtClean="0"/>
              <a:t>}</a:t>
            </a:r>
          </a:p>
          <a:p>
            <a:pPr indent="-6350">
              <a:spcBef>
                <a:spcPct val="0"/>
              </a:spcBef>
              <a:buFontTx/>
              <a:buNone/>
            </a:pPr>
            <a:endParaRPr lang="en-US" altLang="zh-CN" sz="2000" b="0" smtClean="0"/>
          </a:p>
          <a:p>
            <a:pPr indent="-6350">
              <a:spcBef>
                <a:spcPct val="0"/>
              </a:spcBef>
              <a:buFontTx/>
              <a:buNone/>
            </a:pPr>
            <a:r>
              <a:rPr lang="en-US" altLang="zh-CN" sz="2000" b="0" smtClean="0"/>
              <a:t>int main( )</a:t>
            </a:r>
          </a:p>
          <a:p>
            <a:pPr indent="-6350">
              <a:spcBef>
                <a:spcPct val="0"/>
              </a:spcBef>
              <a:buFontTx/>
              <a:buNone/>
            </a:pPr>
            <a:r>
              <a:rPr lang="en-US" altLang="zh-CN" sz="2000" b="0" smtClean="0"/>
              <a:t>{</a:t>
            </a:r>
          </a:p>
          <a:p>
            <a:pPr indent="-6350">
              <a:spcBef>
                <a:spcPct val="0"/>
              </a:spcBef>
              <a:buFontTx/>
              <a:buNone/>
            </a:pPr>
            <a:r>
              <a:rPr lang="en-US" altLang="zh-CN" sz="2000" b="0" smtClean="0"/>
              <a:t>     int i1=111, i2=222, i;</a:t>
            </a:r>
          </a:p>
          <a:p>
            <a:pPr indent="-6350">
              <a:spcBef>
                <a:spcPct val="0"/>
              </a:spcBef>
              <a:buFontTx/>
              <a:buNone/>
            </a:pPr>
            <a:r>
              <a:rPr lang="en-US" altLang="zh-CN" sz="2000" b="0" smtClean="0"/>
              <a:t>     double d1=12.34, d2=56.78,d;</a:t>
            </a:r>
          </a:p>
          <a:p>
            <a:pPr indent="-6350">
              <a:spcBef>
                <a:spcPct val="0"/>
              </a:spcBef>
              <a:buFontTx/>
              <a:buNone/>
            </a:pPr>
            <a:r>
              <a:rPr lang="en-US" altLang="zh-CN" sz="2000" b="0" smtClean="0"/>
              <a:t>     i=max(i1,i2);             // </a:t>
            </a:r>
            <a:r>
              <a:rPr lang="zh-CN" altLang="en-US" sz="2000" b="0" smtClean="0"/>
              <a:t>调用模板函数，此时</a:t>
            </a:r>
            <a:r>
              <a:rPr lang="en-US" altLang="zh-CN" sz="2000" b="0" smtClean="0"/>
              <a:t>T</a:t>
            </a:r>
            <a:r>
              <a:rPr lang="zh-CN" altLang="en-US" sz="2000" b="0" smtClean="0"/>
              <a:t>被 </a:t>
            </a:r>
            <a:r>
              <a:rPr lang="en-US" altLang="zh-CN" sz="2000" b="0" smtClean="0"/>
              <a:t>int </a:t>
            </a:r>
            <a:r>
              <a:rPr lang="zh-CN" altLang="en-US" sz="2000" b="0" smtClean="0"/>
              <a:t>取代</a:t>
            </a:r>
          </a:p>
          <a:p>
            <a:pPr indent="-6350">
              <a:spcBef>
                <a:spcPct val="0"/>
              </a:spcBef>
              <a:buFontTx/>
              <a:buNone/>
            </a:pPr>
            <a:r>
              <a:rPr lang="zh-CN" altLang="en-US" sz="2000" b="0" smtClean="0"/>
              <a:t>     </a:t>
            </a:r>
            <a:r>
              <a:rPr lang="en-US" altLang="zh-CN" sz="2000" b="0" smtClean="0"/>
              <a:t>d=max(d1,d2,d3);     // </a:t>
            </a:r>
            <a:r>
              <a:rPr lang="zh-CN" altLang="en-US" sz="2000" b="0" smtClean="0"/>
              <a:t>调用模板函数，此时</a:t>
            </a:r>
            <a:r>
              <a:rPr lang="en-US" altLang="zh-CN" sz="2000" b="0" smtClean="0"/>
              <a:t>T</a:t>
            </a:r>
            <a:r>
              <a:rPr lang="zh-CN" altLang="en-US" sz="2000" b="0" smtClean="0"/>
              <a:t>被 </a:t>
            </a:r>
            <a:r>
              <a:rPr lang="en-US" altLang="zh-CN" sz="2000" b="0" smtClean="0"/>
              <a:t>double </a:t>
            </a:r>
            <a:r>
              <a:rPr lang="zh-CN" altLang="en-US" sz="2000" b="0" smtClean="0"/>
              <a:t>取代</a:t>
            </a:r>
          </a:p>
          <a:p>
            <a:pPr indent="-6350">
              <a:spcBef>
                <a:spcPct val="0"/>
              </a:spcBef>
              <a:buFontTx/>
              <a:buNone/>
            </a:pPr>
            <a:r>
              <a:rPr lang="en-US" altLang="zh-CN" sz="2000" b="0" smtClean="0"/>
              <a:t>     cout&lt;&lt;"i_max=" &lt;&lt; i &lt;&lt;endl;</a:t>
            </a:r>
          </a:p>
          <a:p>
            <a:pPr indent="-6350">
              <a:spcBef>
                <a:spcPct val="0"/>
              </a:spcBef>
              <a:buFontTx/>
              <a:buNone/>
            </a:pPr>
            <a:r>
              <a:rPr lang="en-US" altLang="zh-CN" sz="2000" b="0" smtClean="0"/>
              <a:t>     cout&lt;&lt;"f_max=" &lt;&lt;f&lt;&lt;endl;</a:t>
            </a:r>
          </a:p>
          <a:p>
            <a:pPr indent="-6350">
              <a:spcBef>
                <a:spcPct val="0"/>
              </a:spcBef>
              <a:buFontTx/>
              <a:buNone/>
            </a:pPr>
            <a:r>
              <a:rPr lang="en-US" altLang="zh-CN" sz="2000" b="0" smtClean="0"/>
              <a:t>     return 0;</a:t>
            </a:r>
          </a:p>
          <a:p>
            <a:pPr indent="-6350">
              <a:spcBef>
                <a:spcPct val="0"/>
              </a:spcBef>
              <a:buFontTx/>
              <a:buNone/>
            </a:pPr>
            <a:r>
              <a:rPr lang="en-US" altLang="zh-CN" sz="2000" b="0" smtClean="0"/>
              <a:t>}</a:t>
            </a:r>
            <a:endParaRPr lang="zh-CN" altLang="en-US" sz="2000" b="0" smtClean="0"/>
          </a:p>
        </p:txBody>
      </p:sp>
      <p:graphicFrame>
        <p:nvGraphicFramePr>
          <p:cNvPr id="3" name="Group 10"/>
          <p:cNvGraphicFramePr>
            <a:graphicFrameLocks noGrp="1"/>
          </p:cNvGraphicFramePr>
          <p:nvPr/>
        </p:nvGraphicFramePr>
        <p:xfrm>
          <a:off x="3352800" y="1752600"/>
          <a:ext cx="4648200" cy="1311275"/>
        </p:xfrm>
        <a:graphic>
          <a:graphicData uri="http://schemas.openxmlformats.org/drawingml/2006/table">
            <a:tbl>
              <a:tblPr/>
              <a:tblGrid>
                <a:gridCol w="4648200">
                  <a:extLst>
                    <a:ext uri="{9D8B030D-6E8A-4147-A177-3AD203B41FA5}">
                      <a16:colId xmlns:a16="http://schemas.microsoft.com/office/drawing/2014/main" val="20000"/>
                    </a:ext>
                  </a:extLst>
                </a:gridCol>
              </a:tblGrid>
              <a:tr h="1311275">
                <a:tc>
                  <a:txBody>
                    <a:bodyPr/>
                    <a:lstStyle>
                      <a:lvl1pPr>
                        <a:spcBef>
                          <a:spcPct val="20000"/>
                        </a:spcBef>
                        <a:defRPr sz="2400" b="1">
                          <a:solidFill>
                            <a:schemeClr val="tx1"/>
                          </a:solidFill>
                          <a:latin typeface="Times New Roman" pitchFamily="18" charset="0"/>
                          <a:ea typeface="宋体" pitchFamily="2" charset="-122"/>
                        </a:defRPr>
                      </a:lvl1pPr>
                      <a:lvl2pPr>
                        <a:spcBef>
                          <a:spcPct val="20000"/>
                        </a:spcBef>
                        <a:defRPr sz="2400" b="1">
                          <a:solidFill>
                            <a:schemeClr val="tx1"/>
                          </a:solidFill>
                          <a:latin typeface="Times New Roman" pitchFamily="18" charset="0"/>
                          <a:ea typeface="宋体" pitchFamily="2" charset="-122"/>
                        </a:defRPr>
                      </a:lvl2pPr>
                      <a:lvl3pPr>
                        <a:spcBef>
                          <a:spcPct val="20000"/>
                        </a:spcBef>
                        <a:defRPr sz="2400" b="1">
                          <a:solidFill>
                            <a:schemeClr val="tx1"/>
                          </a:solidFill>
                          <a:latin typeface="Times New Roman" pitchFamily="18" charset="0"/>
                          <a:ea typeface="宋体" pitchFamily="2" charset="-122"/>
                        </a:defRPr>
                      </a:lvl3pPr>
                      <a:lvl4pPr>
                        <a:spcBef>
                          <a:spcPct val="20000"/>
                        </a:spcBef>
                        <a:defRPr sz="2400" b="1">
                          <a:solidFill>
                            <a:schemeClr val="tx1"/>
                          </a:solidFill>
                          <a:latin typeface="Times New Roman" pitchFamily="18" charset="0"/>
                          <a:ea typeface="宋体" pitchFamily="2" charset="-122"/>
                        </a:defRPr>
                      </a:lvl4pPr>
                      <a:lvl5pPr>
                        <a:spcBef>
                          <a:spcPct val="20000"/>
                        </a:spcBef>
                        <a:defRPr sz="2400" b="1">
                          <a:solidFill>
                            <a:schemeClr val="tx1"/>
                          </a:solidFill>
                          <a:latin typeface="Times New Roman" pitchFamily="18" charset="0"/>
                          <a:ea typeface="宋体" pitchFamily="2" charset="-122"/>
                        </a:defRPr>
                      </a:lvl5pPr>
                      <a:lvl6pPr fontAlgn="base">
                        <a:spcBef>
                          <a:spcPct val="20000"/>
                        </a:spcBef>
                        <a:spcAft>
                          <a:spcPct val="0"/>
                        </a:spcAft>
                        <a:defRPr sz="2400" b="1">
                          <a:solidFill>
                            <a:schemeClr val="tx1"/>
                          </a:solidFill>
                          <a:latin typeface="Times New Roman" pitchFamily="18" charset="0"/>
                          <a:ea typeface="宋体" pitchFamily="2" charset="-122"/>
                        </a:defRPr>
                      </a:lvl6pPr>
                      <a:lvl7pPr fontAlgn="base">
                        <a:spcBef>
                          <a:spcPct val="20000"/>
                        </a:spcBef>
                        <a:spcAft>
                          <a:spcPct val="0"/>
                        </a:spcAft>
                        <a:defRPr sz="2400" b="1">
                          <a:solidFill>
                            <a:schemeClr val="tx1"/>
                          </a:solidFill>
                          <a:latin typeface="Times New Roman" pitchFamily="18" charset="0"/>
                          <a:ea typeface="宋体" pitchFamily="2" charset="-122"/>
                        </a:defRPr>
                      </a:lvl7pPr>
                      <a:lvl8pPr fontAlgn="base">
                        <a:spcBef>
                          <a:spcPct val="20000"/>
                        </a:spcBef>
                        <a:spcAft>
                          <a:spcPct val="0"/>
                        </a:spcAft>
                        <a:defRPr sz="2400" b="1">
                          <a:solidFill>
                            <a:schemeClr val="tx1"/>
                          </a:solidFill>
                          <a:latin typeface="Times New Roman" pitchFamily="18" charset="0"/>
                          <a:ea typeface="宋体" pitchFamily="2" charset="-122"/>
                        </a:defRPr>
                      </a:lvl8pPr>
                      <a:lvl9pPr fontAlgn="base">
                        <a:spcBef>
                          <a:spcPct val="20000"/>
                        </a:spcBef>
                        <a:spcAft>
                          <a:spcPct val="0"/>
                        </a:spcAft>
                        <a:defRPr sz="2400" b="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template &lt;</a:t>
                      </a:r>
                      <a:r>
                        <a:rPr kumimoji="0" lang="en-US" altLang="zh-CN" sz="2000" b="1" i="0" u="none" strike="noStrike" cap="none" normalizeH="0" baseline="0" dirty="0" err="1" smtClean="0">
                          <a:ln>
                            <a:noFill/>
                          </a:ln>
                          <a:solidFill>
                            <a:schemeClr val="tx1"/>
                          </a:solidFill>
                          <a:effectLst/>
                          <a:latin typeface="Times New Roman" pitchFamily="18" charset="0"/>
                          <a:ea typeface="宋体" pitchFamily="2" charset="-122"/>
                        </a:rPr>
                        <a:t>typename</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 T&gt; T max(T a, T b)</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2000" b="1" i="0" u="none" strike="noStrike" cap="none" normalizeH="0" baseline="0" dirty="0" smtClean="0">
                          <a:ln>
                            <a:noFill/>
                          </a:ln>
                          <a:solidFill>
                            <a:schemeClr val="tx1"/>
                          </a:solidFill>
                          <a:effectLst/>
                          <a:latin typeface="Arial"/>
                          <a:ea typeface="宋体" pitchFamily="2" charset="-122"/>
                        </a:rPr>
                        <a:t>…</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a:t>
                      </a:r>
                    </a:p>
                  </a:txBody>
                  <a:tcPr marT="45742" marB="4574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subTitle" idx="1"/>
          </p:nvPr>
        </p:nvSpPr>
        <p:spPr>
          <a:xfrm>
            <a:off x="304800" y="533400"/>
            <a:ext cx="8382000" cy="5991225"/>
          </a:xfrm>
          <a:noFill/>
        </p:spPr>
        <p:txBody>
          <a:bodyPr/>
          <a:lstStyle/>
          <a:p>
            <a:pPr marL="814388" indent="-533400">
              <a:buFontTx/>
              <a:buNone/>
            </a:pPr>
            <a:r>
              <a:rPr lang="zh-CN" altLang="en-US" smtClean="0">
                <a:solidFill>
                  <a:schemeClr val="accent2"/>
                </a:solidFill>
              </a:rPr>
              <a:t>函数模板说明：</a:t>
            </a:r>
          </a:p>
          <a:p>
            <a:pPr marL="814388" indent="-533400">
              <a:buFontTx/>
              <a:buAutoNum type="arabicParenR"/>
            </a:pPr>
            <a:r>
              <a:rPr lang="zh-CN" altLang="en-US" sz="2400" b="0" smtClean="0"/>
              <a:t>在对程序进行编译时，遇到第13行调用函数</a:t>
            </a:r>
            <a:r>
              <a:rPr lang="en-US" altLang="zh-CN" sz="2400" b="0" smtClean="0"/>
              <a:t>max(i1,i2)，</a:t>
            </a:r>
            <a:r>
              <a:rPr lang="zh-CN" altLang="en-US" sz="2400" b="0" smtClean="0"/>
              <a:t>编译系统会将函数名</a:t>
            </a:r>
            <a:r>
              <a:rPr lang="en-US" altLang="zh-CN" sz="2400" b="0" smtClean="0"/>
              <a:t>max</a:t>
            </a:r>
            <a:r>
              <a:rPr lang="zh-CN" altLang="en-US" sz="2400" b="0" smtClean="0"/>
              <a:t>与模板</a:t>
            </a:r>
            <a:r>
              <a:rPr lang="en-US" altLang="zh-CN" sz="2400" b="0" smtClean="0"/>
              <a:t>max</a:t>
            </a:r>
            <a:r>
              <a:rPr lang="zh-CN" altLang="en-US" sz="2400" b="0" smtClean="0"/>
              <a:t>相匹配，将实参的类型取代了函数模板中的虚拟类型</a:t>
            </a:r>
            <a:r>
              <a:rPr lang="en-US" altLang="zh-CN" sz="2400" b="0" smtClean="0"/>
              <a:t>T。</a:t>
            </a:r>
            <a:r>
              <a:rPr lang="zh-CN" altLang="en-US" sz="2400" b="0" smtClean="0"/>
              <a:t>此时相当于已定义了一个函数，然后调用它。</a:t>
            </a:r>
          </a:p>
          <a:p>
            <a:pPr marL="814388" indent="-533400">
              <a:spcBef>
                <a:spcPct val="0"/>
              </a:spcBef>
              <a:buFontTx/>
              <a:buNone/>
            </a:pPr>
            <a:r>
              <a:rPr lang="en-US" altLang="zh-CN" sz="2400" b="0" smtClean="0"/>
              <a:t>		</a:t>
            </a:r>
            <a:r>
              <a:rPr lang="en-US" altLang="zh-CN" sz="2000" b="0" smtClean="0"/>
              <a:t>int max(int a,int b)</a:t>
            </a:r>
          </a:p>
          <a:p>
            <a:pPr marL="814388" indent="-533400">
              <a:spcBef>
                <a:spcPct val="0"/>
              </a:spcBef>
              <a:buFontTx/>
              <a:buNone/>
            </a:pPr>
            <a:r>
              <a:rPr lang="en-US" altLang="zh-CN" sz="2000" b="0" smtClean="0"/>
              <a:t>		{</a:t>
            </a:r>
          </a:p>
          <a:p>
            <a:pPr marL="814388" indent="-533400">
              <a:spcBef>
                <a:spcPct val="0"/>
              </a:spcBef>
              <a:buFontTx/>
              <a:buNone/>
            </a:pPr>
            <a:r>
              <a:rPr lang="en-US" altLang="zh-CN" sz="2000" b="0" smtClean="0"/>
              <a:t>		    if(b&gt;a) a=b;</a:t>
            </a:r>
          </a:p>
          <a:p>
            <a:pPr marL="814388" indent="-533400">
              <a:spcBef>
                <a:spcPct val="0"/>
              </a:spcBef>
              <a:buFontTx/>
              <a:buNone/>
            </a:pPr>
            <a:r>
              <a:rPr lang="en-US" altLang="zh-CN" sz="2000" b="0" smtClean="0"/>
              <a:t>		    if(c&gt;a) a=c;</a:t>
            </a:r>
          </a:p>
          <a:p>
            <a:pPr marL="814388" indent="-533400">
              <a:spcBef>
                <a:spcPct val="0"/>
              </a:spcBef>
              <a:buFontTx/>
              <a:buNone/>
            </a:pPr>
            <a:r>
              <a:rPr lang="en-US" altLang="zh-CN" sz="2000" b="0" smtClean="0"/>
              <a:t>		    return a;</a:t>
            </a:r>
          </a:p>
          <a:p>
            <a:pPr marL="814388" indent="-533400">
              <a:spcBef>
                <a:spcPct val="0"/>
              </a:spcBef>
              <a:buFontTx/>
              <a:buNone/>
            </a:pPr>
            <a:r>
              <a:rPr lang="en-US" altLang="zh-CN" sz="2000" b="0" smtClean="0"/>
              <a:t>	  }</a:t>
            </a:r>
          </a:p>
          <a:p>
            <a:pPr marL="814388" indent="-533400">
              <a:buFontTx/>
              <a:buNone/>
            </a:pPr>
            <a:r>
              <a:rPr lang="zh-CN" altLang="en-US" sz="2400" b="0" smtClean="0"/>
              <a:t>2）</a:t>
            </a:r>
            <a:r>
              <a:rPr lang="zh-CN" altLang="en-US" sz="2400" b="0" smtClean="0">
                <a:solidFill>
                  <a:schemeClr val="accent2"/>
                </a:solidFill>
              </a:rPr>
              <a:t>与重载函数比较：</a:t>
            </a:r>
            <a:r>
              <a:rPr lang="zh-CN" altLang="en-US" sz="2400" b="0" smtClean="0"/>
              <a:t>用函数模板比函数重载更方便，程序更简洁。</a:t>
            </a:r>
            <a:r>
              <a:rPr lang="zh-CN" altLang="en-US" sz="2400" b="0" i="1" smtClean="0">
                <a:solidFill>
                  <a:schemeClr val="accent2"/>
                </a:solidFill>
              </a:rPr>
              <a:t>但应注意它只适用于：函数的参数个数相同而类型不同，且函数体相同的情况。</a:t>
            </a:r>
            <a:r>
              <a:rPr lang="zh-CN" altLang="en-US" sz="2400" b="0" smtClean="0"/>
              <a:t>如果参数的个数不同，则不能用函数模板；</a:t>
            </a:r>
          </a:p>
          <a:p>
            <a:pPr marL="814388" indent="-533400">
              <a:buFontTx/>
              <a:buNone/>
            </a:pPr>
            <a:r>
              <a:rPr lang="zh-CN" altLang="en-US" sz="2400" b="0" smtClean="0"/>
              <a:t>3）</a:t>
            </a:r>
            <a:r>
              <a:rPr lang="en-US" altLang="zh-CN" sz="2400" b="0" smtClean="0"/>
              <a:t>main</a:t>
            </a:r>
            <a:r>
              <a:rPr lang="zh-CN" altLang="en-US" sz="2400" b="0" smtClean="0"/>
              <a:t>函数不能定义为模板函数。</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395288" y="919163"/>
            <a:ext cx="82804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a:latin typeface="Arial" panose="020B0604020202020204" pitchFamily="34" charset="0"/>
              </a:rPr>
              <a:t>通常情况下，如果有两个同名变量，一个是</a:t>
            </a:r>
            <a:r>
              <a:rPr kumimoji="1" lang="zh-CN" altLang="en-US">
                <a:solidFill>
                  <a:srgbClr val="FF3300"/>
                </a:solidFill>
                <a:latin typeface="Arial" panose="020B0604020202020204" pitchFamily="34" charset="0"/>
              </a:rPr>
              <a:t>全局</a:t>
            </a:r>
            <a:r>
              <a:rPr kumimoji="1" lang="zh-CN" altLang="en-US">
                <a:latin typeface="Arial" panose="020B0604020202020204" pitchFamily="34" charset="0"/>
              </a:rPr>
              <a:t>的，另一个是局部的，那么局部变量在其作用域内具有较高的优先权。下面的例子说明了这个问题。</a:t>
            </a:r>
          </a:p>
          <a:p>
            <a:pPr eaLnBrk="1" hangingPunct="1">
              <a:lnSpc>
                <a:spcPct val="120000"/>
              </a:lnSpc>
            </a:pPr>
            <a:r>
              <a:rPr kumimoji="1" lang="en-US" altLang="zh-CN">
                <a:latin typeface="Arial" panose="020B0604020202020204" pitchFamily="34" charset="0"/>
              </a:rPr>
              <a:t>#include "iostream.h"</a:t>
            </a:r>
          </a:p>
          <a:p>
            <a:pPr eaLnBrk="1" hangingPunct="1">
              <a:lnSpc>
                <a:spcPct val="120000"/>
              </a:lnSpc>
            </a:pPr>
            <a:r>
              <a:rPr kumimoji="1" lang="en-US" altLang="zh-CN">
                <a:latin typeface="Arial" panose="020B0604020202020204" pitchFamily="34" charset="0"/>
              </a:rPr>
              <a:t>int </a:t>
            </a:r>
            <a:r>
              <a:rPr kumimoji="1" lang="en-US" altLang="zh-CN">
                <a:solidFill>
                  <a:srgbClr val="FF3300"/>
                </a:solidFill>
                <a:latin typeface="Arial" panose="020B0604020202020204" pitchFamily="34" charset="0"/>
              </a:rPr>
              <a:t>avar=10;</a:t>
            </a:r>
          </a:p>
          <a:p>
            <a:pPr eaLnBrk="1" hangingPunct="1">
              <a:lnSpc>
                <a:spcPct val="120000"/>
              </a:lnSpc>
            </a:pPr>
            <a:r>
              <a:rPr kumimoji="1" lang="en-US" altLang="zh-CN">
                <a:latin typeface="Arial" panose="020B0604020202020204" pitchFamily="34" charset="0"/>
              </a:rPr>
              <a:t>main( )</a:t>
            </a:r>
          </a:p>
          <a:p>
            <a:pPr eaLnBrk="1" hangingPunct="1">
              <a:lnSpc>
                <a:spcPct val="120000"/>
              </a:lnSpc>
            </a:pPr>
            <a:r>
              <a:rPr kumimoji="1" lang="en-US" altLang="zh-CN">
                <a:latin typeface="Arial" panose="020B0604020202020204" pitchFamily="34" charset="0"/>
              </a:rPr>
              <a:t>{int </a:t>
            </a:r>
            <a:r>
              <a:rPr kumimoji="1" lang="en-US" altLang="zh-CN">
                <a:solidFill>
                  <a:srgbClr val="FF3300"/>
                </a:solidFill>
                <a:latin typeface="Arial" panose="020B0604020202020204" pitchFamily="34" charset="0"/>
              </a:rPr>
              <a:t>avar</a:t>
            </a:r>
            <a:r>
              <a:rPr kumimoji="1" lang="en-US" altLang="zh-CN">
                <a:latin typeface="Arial" panose="020B0604020202020204" pitchFamily="34" charset="0"/>
              </a:rPr>
              <a:t>;</a:t>
            </a:r>
          </a:p>
          <a:p>
            <a:pPr eaLnBrk="1" hangingPunct="1">
              <a:lnSpc>
                <a:spcPct val="120000"/>
              </a:lnSpc>
            </a:pPr>
            <a:r>
              <a:rPr kumimoji="1" lang="en-US" altLang="zh-CN">
                <a:latin typeface="Arial" panose="020B0604020202020204" pitchFamily="34" charset="0"/>
              </a:rPr>
              <a:t>avar=25;</a:t>
            </a:r>
          </a:p>
          <a:p>
            <a:pPr eaLnBrk="1" hangingPunct="1">
              <a:lnSpc>
                <a:spcPct val="120000"/>
              </a:lnSpc>
            </a:pPr>
            <a:r>
              <a:rPr kumimoji="1" lang="en-US" altLang="zh-CN">
                <a:latin typeface="Arial" panose="020B0604020202020204" pitchFamily="34" charset="0"/>
              </a:rPr>
              <a:t>cout&lt;&lt;"avar is"&lt;&lt;avar&lt;&lt;endl;</a:t>
            </a:r>
          </a:p>
          <a:p>
            <a:pPr eaLnBrk="1" hangingPunct="1">
              <a:lnSpc>
                <a:spcPct val="120000"/>
              </a:lnSpc>
            </a:pPr>
            <a:r>
              <a:rPr kumimoji="1" lang="en-US" altLang="zh-CN">
                <a:latin typeface="Arial" panose="020B0604020202020204" pitchFamily="34" charset="0"/>
              </a:rPr>
              <a:t>return 0;</a:t>
            </a:r>
          </a:p>
          <a:p>
            <a:pPr eaLnBrk="1" hangingPunct="1">
              <a:lnSpc>
                <a:spcPct val="120000"/>
              </a:lnSpc>
            </a:pPr>
            <a:r>
              <a:rPr kumimoji="1" lang="en-US" altLang="zh-CN">
                <a:latin typeface="Arial" panose="020B0604020202020204" pitchFamily="34" charset="0"/>
              </a:rPr>
              <a:t>}</a:t>
            </a:r>
          </a:p>
        </p:txBody>
      </p:sp>
      <p:sp>
        <p:nvSpPr>
          <p:cNvPr id="90115" name="Rectangle 3"/>
          <p:cNvSpPr>
            <a:spLocks noChangeArrowheads="1"/>
          </p:cNvSpPr>
          <p:nvPr/>
        </p:nvSpPr>
        <p:spPr bwMode="auto">
          <a:xfrm>
            <a:off x="1258888" y="260350"/>
            <a:ext cx="67691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sz="3200" b="1">
                <a:solidFill>
                  <a:srgbClr val="FF0000"/>
                </a:solidFill>
                <a:latin typeface="宋体" panose="02010600030101010101" pitchFamily="2" charset="-122"/>
              </a:rPr>
              <a:t>11.  </a:t>
            </a:r>
            <a:r>
              <a:rPr kumimoji="1" lang="zh-CN" altLang="en-US" sz="3200" b="1">
                <a:solidFill>
                  <a:srgbClr val="FF0000"/>
                </a:solidFill>
                <a:latin typeface="宋体" panose="02010600030101010101" pitchFamily="2" charset="-122"/>
              </a:rPr>
              <a:t>作用域标示符</a:t>
            </a:r>
            <a:r>
              <a:rPr kumimoji="1" lang="en-US" altLang="zh-CN" sz="3200" b="1">
                <a:solidFill>
                  <a:srgbClr val="FF0000"/>
                </a:solidFill>
                <a:latin typeface="宋体" panose="02010600030101010101" pitchFamily="2" charset="-122"/>
              </a:rPr>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95288" y="346075"/>
            <a:ext cx="8208962" cy="622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a:latin typeface="Arial" panose="020B0604020202020204" pitchFamily="34" charset="0"/>
              </a:rPr>
              <a:t>如果希望在局部变量的作用域内使用同名的全局变量，可以在全局变量加上“</a:t>
            </a:r>
            <a:r>
              <a:rPr kumimoji="1" lang="en-US" altLang="zh-CN">
                <a:latin typeface="Arial" panose="020B0604020202020204" pitchFamily="34" charset="0"/>
              </a:rPr>
              <a:t>::”</a:t>
            </a:r>
            <a:r>
              <a:rPr kumimoji="1" lang="zh-CN" altLang="en-US">
                <a:latin typeface="Arial" panose="020B0604020202020204" pitchFamily="34" charset="0"/>
              </a:rPr>
              <a:t>，此时</a:t>
            </a:r>
            <a:r>
              <a:rPr kumimoji="1" lang="en-US" altLang="zh-CN">
                <a:latin typeface="Arial" panose="020B0604020202020204" pitchFamily="34" charset="0"/>
              </a:rPr>
              <a:t>::avar</a:t>
            </a:r>
            <a:r>
              <a:rPr kumimoji="1" lang="zh-CN" altLang="en-US">
                <a:latin typeface="Arial" panose="020B0604020202020204" pitchFamily="34" charset="0"/>
              </a:rPr>
              <a:t>代表全局变量</a:t>
            </a:r>
            <a:r>
              <a:rPr kumimoji="1" lang="en-US" altLang="zh-CN">
                <a:latin typeface="Arial" panose="020B0604020202020204" pitchFamily="34" charset="0"/>
              </a:rPr>
              <a:t>avar</a:t>
            </a:r>
            <a:r>
              <a:rPr kumimoji="1" lang="zh-CN" altLang="en-US">
                <a:latin typeface="Arial" panose="020B0604020202020204" pitchFamily="34" charset="0"/>
              </a:rPr>
              <a:t>，”</a:t>
            </a:r>
            <a:r>
              <a:rPr kumimoji="1" lang="en-US" altLang="zh-CN">
                <a:latin typeface="Arial" panose="020B0604020202020204" pitchFamily="34" charset="0"/>
              </a:rPr>
              <a:t>::”</a:t>
            </a:r>
            <a:r>
              <a:rPr kumimoji="1" lang="zh-CN" altLang="en-US">
                <a:latin typeface="Arial" panose="020B0604020202020204" pitchFamily="34" charset="0"/>
              </a:rPr>
              <a:t>称为作用域标示符。</a:t>
            </a:r>
            <a:endParaRPr lang="zh-CN" altLang="en-US">
              <a:latin typeface="Arial" panose="020B0604020202020204" pitchFamily="34" charset="0"/>
            </a:endParaRPr>
          </a:p>
          <a:p>
            <a:pPr eaLnBrk="1" hangingPunct="1">
              <a:lnSpc>
                <a:spcPct val="120000"/>
              </a:lnSpc>
            </a:pPr>
            <a:r>
              <a:rPr lang="en-US" altLang="zh-CN">
                <a:latin typeface="Arial" panose="020B0604020202020204" pitchFamily="34" charset="0"/>
              </a:rPr>
              <a:t>#include &lt;iostream.h&gt;</a:t>
            </a:r>
          </a:p>
          <a:p>
            <a:pPr eaLnBrk="1" hangingPunct="1">
              <a:lnSpc>
                <a:spcPct val="120000"/>
              </a:lnSpc>
            </a:pPr>
            <a:r>
              <a:rPr lang="en-US" altLang="zh-CN">
                <a:latin typeface="Arial" panose="020B0604020202020204" pitchFamily="34" charset="0"/>
              </a:rPr>
              <a:t>int avar=10;</a:t>
            </a:r>
          </a:p>
          <a:p>
            <a:pPr eaLnBrk="1" hangingPunct="1">
              <a:lnSpc>
                <a:spcPct val="120000"/>
              </a:lnSpc>
            </a:pPr>
            <a:r>
              <a:rPr lang="en-US" altLang="zh-CN">
                <a:latin typeface="Arial" panose="020B0604020202020204" pitchFamily="34" charset="0"/>
              </a:rPr>
              <a:t>main()</a:t>
            </a:r>
          </a:p>
          <a:p>
            <a:pPr eaLnBrk="1" hangingPunct="1">
              <a:lnSpc>
                <a:spcPct val="120000"/>
              </a:lnSpc>
            </a:pPr>
            <a:r>
              <a:rPr lang="en-US" altLang="zh-CN">
                <a:latin typeface="Arial" panose="020B0604020202020204" pitchFamily="34" charset="0"/>
              </a:rPr>
              <a:t>{</a:t>
            </a:r>
          </a:p>
          <a:p>
            <a:pPr eaLnBrk="1" hangingPunct="1">
              <a:lnSpc>
                <a:spcPct val="120000"/>
              </a:lnSpc>
            </a:pPr>
            <a:r>
              <a:rPr lang="en-US" altLang="zh-CN">
                <a:latin typeface="Arial" panose="020B0604020202020204" pitchFamily="34" charset="0"/>
              </a:rPr>
              <a:t>int avar;</a:t>
            </a:r>
          </a:p>
          <a:p>
            <a:pPr eaLnBrk="1" hangingPunct="1">
              <a:lnSpc>
                <a:spcPct val="120000"/>
              </a:lnSpc>
            </a:pPr>
            <a:r>
              <a:rPr lang="en-US" altLang="zh-CN">
                <a:latin typeface="Arial" panose="020B0604020202020204" pitchFamily="34" charset="0"/>
              </a:rPr>
              <a:t>avar=25;</a:t>
            </a:r>
          </a:p>
          <a:p>
            <a:pPr eaLnBrk="1" hangingPunct="1">
              <a:lnSpc>
                <a:spcPct val="120000"/>
              </a:lnSpc>
            </a:pPr>
            <a:r>
              <a:rPr lang="en-US" altLang="zh-CN">
                <a:latin typeface="Arial" panose="020B0604020202020204" pitchFamily="34" charset="0"/>
              </a:rPr>
              <a:t>cout&lt;&lt;"local avar ="&lt;&lt;avar&lt;&lt;endl;</a:t>
            </a:r>
          </a:p>
          <a:p>
            <a:pPr eaLnBrk="1" hangingPunct="1">
              <a:lnSpc>
                <a:spcPct val="120000"/>
              </a:lnSpc>
            </a:pPr>
            <a:r>
              <a:rPr lang="en-US" altLang="zh-CN">
                <a:latin typeface="Arial" panose="020B0604020202020204" pitchFamily="34" charset="0"/>
              </a:rPr>
              <a:t>cout&lt;&lt;"global avar="&lt;&lt;</a:t>
            </a:r>
            <a:r>
              <a:rPr lang="en-US" altLang="zh-CN">
                <a:solidFill>
                  <a:srgbClr val="FF3300"/>
                </a:solidFill>
                <a:latin typeface="Arial" panose="020B0604020202020204" pitchFamily="34" charset="0"/>
              </a:rPr>
              <a:t>::avar</a:t>
            </a:r>
            <a:r>
              <a:rPr lang="en-US" altLang="zh-CN">
                <a:latin typeface="Arial" panose="020B0604020202020204" pitchFamily="34" charset="0"/>
              </a:rPr>
              <a:t>&lt;&lt;endl;</a:t>
            </a:r>
          </a:p>
          <a:p>
            <a:pPr eaLnBrk="1" hangingPunct="1">
              <a:lnSpc>
                <a:spcPct val="120000"/>
              </a:lnSpc>
            </a:pPr>
            <a:r>
              <a:rPr lang="en-US" altLang="zh-CN">
                <a:latin typeface="Arial" panose="020B0604020202020204" pitchFamily="34" charset="0"/>
              </a:rPr>
              <a:t>return 0;</a:t>
            </a:r>
          </a:p>
          <a:p>
            <a:pPr eaLnBrk="1" hangingPunct="1">
              <a:lnSpc>
                <a:spcPct val="120000"/>
              </a:lnSpc>
            </a:pPr>
            <a:r>
              <a:rPr lang="en-US" altLang="zh-CN">
                <a:latin typeface="Arial" panose="020B0604020202020204" pitchFamily="34" charset="0"/>
              </a:rPr>
              <a:t>}</a:t>
            </a:r>
          </a:p>
          <a:p>
            <a:endParaRPr lang="en-US" altLang="zh-CN">
              <a:latin typeface="Arial" panose="020B0604020202020204" pitchFamily="34"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395288" y="1749425"/>
            <a:ext cx="8208962"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a:t>作用域运算符使用方法</a:t>
            </a:r>
          </a:p>
          <a:p>
            <a:pPr>
              <a:buFont typeface="Wingdings" panose="05000000000000000000" pitchFamily="2" charset="2"/>
              <a:buNone/>
            </a:pPr>
            <a:r>
              <a:rPr lang="zh-CN" altLang="en-US"/>
              <a:t>       </a:t>
            </a:r>
            <a:r>
              <a:rPr lang="en-US" altLang="zh-CN">
                <a:solidFill>
                  <a:srgbClr val="FF0000"/>
                </a:solidFill>
              </a:rPr>
              <a:t>[</a:t>
            </a:r>
            <a:r>
              <a:rPr lang="zh-CN" altLang="en-US">
                <a:solidFill>
                  <a:srgbClr val="FF0000"/>
                </a:solidFill>
              </a:rPr>
              <a:t>作用域</a:t>
            </a:r>
            <a:r>
              <a:rPr lang="en-US" altLang="zh-CN">
                <a:solidFill>
                  <a:srgbClr val="FF0000"/>
                </a:solidFill>
              </a:rPr>
              <a:t>]::</a:t>
            </a:r>
            <a:r>
              <a:rPr lang="zh-CN" altLang="en-US">
                <a:solidFill>
                  <a:srgbClr val="FF0000"/>
                </a:solidFill>
              </a:rPr>
              <a:t>属性（或方法） </a:t>
            </a:r>
            <a:r>
              <a:rPr lang="en-US" altLang="zh-CN">
                <a:solidFill>
                  <a:srgbClr val="008000"/>
                </a:solidFill>
              </a:rPr>
              <a:t>//[]</a:t>
            </a:r>
            <a:r>
              <a:rPr lang="zh-CN" altLang="en-US">
                <a:solidFill>
                  <a:srgbClr val="008000"/>
                </a:solidFill>
              </a:rPr>
              <a:t>表可省</a:t>
            </a:r>
          </a:p>
          <a:p>
            <a:endParaRPr lang="en-US" altLang="zh-CN"/>
          </a:p>
          <a:p>
            <a:r>
              <a:rPr lang="zh-CN" altLang="en-US"/>
              <a:t>说明：</a:t>
            </a:r>
          </a:p>
          <a:p>
            <a:pPr>
              <a:buFont typeface="Wingdings" panose="05000000000000000000" pitchFamily="2" charset="2"/>
              <a:buNone/>
            </a:pPr>
            <a:r>
              <a:rPr lang="zh-CN" altLang="en-US"/>
              <a:t>   </a:t>
            </a:r>
            <a:r>
              <a:rPr lang="en-US" altLang="zh-CN"/>
              <a:t>1 </a:t>
            </a:r>
            <a:r>
              <a:rPr lang="zh-CN" altLang="en-US"/>
              <a:t>作用域表示“</a:t>
            </a:r>
            <a:r>
              <a:rPr lang="en-US" altLang="zh-CN"/>
              <a:t>::”</a:t>
            </a:r>
            <a:r>
              <a:rPr lang="zh-CN" altLang="en-US"/>
              <a:t>后面的属性或方法属于前面的控制范围。</a:t>
            </a:r>
          </a:p>
          <a:p>
            <a:pPr>
              <a:buFont typeface="Wingdings" panose="05000000000000000000" pitchFamily="2" charset="2"/>
              <a:buNone/>
            </a:pPr>
            <a:r>
              <a:rPr lang="zh-CN" altLang="en-US"/>
              <a:t>   </a:t>
            </a:r>
            <a:r>
              <a:rPr lang="en-US" altLang="zh-CN"/>
              <a:t>2 </a:t>
            </a:r>
            <a:r>
              <a:rPr lang="zh-CN" altLang="en-US"/>
              <a:t>有两种情况：要么作用域为类名；要么作用域缺省，表示全局变量或函数</a:t>
            </a:r>
          </a:p>
          <a:p>
            <a:endParaRPr lang="en-US" altLang="zh-CN">
              <a:latin typeface="Arial" panose="020B0604020202020204" pitchFamily="34"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179388" y="1341438"/>
            <a:ext cx="8713787"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a:latin typeface="Arial" panose="020B0604020202020204" pitchFamily="34" charset="0"/>
              </a:rPr>
              <a:t>    </a:t>
            </a:r>
            <a:r>
              <a:rPr kumimoji="1" lang="zh-CN" altLang="en-US" sz="2800">
                <a:latin typeface="Arial" panose="020B0604020202020204" pitchFamily="34" charset="0"/>
              </a:rPr>
              <a:t>无名联合是</a:t>
            </a:r>
            <a:r>
              <a:rPr kumimoji="1" lang="en-US" altLang="zh-CN" sz="2800">
                <a:latin typeface="Arial" panose="020B0604020202020204" pitchFamily="34" charset="0"/>
              </a:rPr>
              <a:t>C++</a:t>
            </a:r>
            <a:r>
              <a:rPr kumimoji="1" lang="zh-CN" altLang="en-US" sz="2800">
                <a:latin typeface="Arial" panose="020B0604020202020204" pitchFamily="34" charset="0"/>
              </a:rPr>
              <a:t>中的一种特殊联合，可以声明一组无标记名共享同一段内存地址的数据项。如：</a:t>
            </a:r>
          </a:p>
          <a:p>
            <a:pPr eaLnBrk="1" hangingPunct="1">
              <a:lnSpc>
                <a:spcPct val="120000"/>
              </a:lnSpc>
            </a:pPr>
            <a:r>
              <a:rPr kumimoji="1" lang="zh-CN" altLang="en-US" sz="2800">
                <a:latin typeface="Arial" panose="020B0604020202020204" pitchFamily="34" charset="0"/>
              </a:rPr>
              <a:t>     </a:t>
            </a:r>
            <a:r>
              <a:rPr kumimoji="1" lang="en-US" altLang="zh-CN" sz="2800">
                <a:latin typeface="Arial" panose="020B0604020202020204" pitchFamily="34" charset="0"/>
              </a:rPr>
              <a:t>union</a:t>
            </a:r>
          </a:p>
          <a:p>
            <a:pPr eaLnBrk="1" hangingPunct="1">
              <a:lnSpc>
                <a:spcPct val="120000"/>
              </a:lnSpc>
            </a:pPr>
            <a:r>
              <a:rPr kumimoji="1" lang="en-US" altLang="zh-CN" sz="2800">
                <a:latin typeface="Arial" panose="020B0604020202020204" pitchFamily="34" charset="0"/>
              </a:rPr>
              <a:t>    { int i;</a:t>
            </a:r>
          </a:p>
          <a:p>
            <a:pPr eaLnBrk="1" hangingPunct="1">
              <a:lnSpc>
                <a:spcPct val="120000"/>
              </a:lnSpc>
            </a:pPr>
            <a:r>
              <a:rPr kumimoji="1" lang="en-US" altLang="zh-CN" sz="2800">
                <a:latin typeface="Arial" panose="020B0604020202020204" pitchFamily="34" charset="0"/>
              </a:rPr>
              <a:t>     float f; }</a:t>
            </a:r>
          </a:p>
          <a:p>
            <a:pPr eaLnBrk="1" hangingPunct="1">
              <a:lnSpc>
                <a:spcPct val="120000"/>
              </a:lnSpc>
            </a:pPr>
            <a:r>
              <a:rPr kumimoji="1" lang="en-US" altLang="zh-CN" sz="2800">
                <a:latin typeface="Arial" panose="020B0604020202020204" pitchFamily="34" charset="0"/>
              </a:rPr>
              <a:t>     </a:t>
            </a:r>
            <a:r>
              <a:rPr kumimoji="1" lang="zh-CN" altLang="en-US" sz="2800">
                <a:latin typeface="Arial" panose="020B0604020202020204" pitchFamily="34" charset="0"/>
              </a:rPr>
              <a:t>在此无名联合中，声明了变量</a:t>
            </a:r>
            <a:r>
              <a:rPr kumimoji="1" lang="en-US" altLang="zh-CN" sz="2800">
                <a:latin typeface="Arial" panose="020B0604020202020204" pitchFamily="34" charset="0"/>
              </a:rPr>
              <a:t>i</a:t>
            </a:r>
            <a:r>
              <a:rPr kumimoji="1" lang="zh-CN" altLang="en-US" sz="2800">
                <a:latin typeface="Arial" panose="020B0604020202020204" pitchFamily="34" charset="0"/>
              </a:rPr>
              <a:t>和</a:t>
            </a:r>
            <a:r>
              <a:rPr kumimoji="1" lang="en-US" altLang="zh-CN" sz="2800">
                <a:latin typeface="Arial" panose="020B0604020202020204" pitchFamily="34" charset="0"/>
              </a:rPr>
              <a:t>f</a:t>
            </a:r>
            <a:r>
              <a:rPr kumimoji="1" lang="zh-CN" altLang="en-US" sz="2800">
                <a:latin typeface="Arial" panose="020B0604020202020204" pitchFamily="34" charset="0"/>
              </a:rPr>
              <a:t>具有相同的存储地址。无名联合可通过使用其中数据项名字直接存取，例如可以直接使用上面的变量</a:t>
            </a:r>
            <a:r>
              <a:rPr kumimoji="1" lang="en-US" altLang="zh-CN" sz="2800">
                <a:latin typeface="Arial" panose="020B0604020202020204" pitchFamily="34" charset="0"/>
              </a:rPr>
              <a:t>i</a:t>
            </a:r>
            <a:r>
              <a:rPr kumimoji="1" lang="zh-CN" altLang="en-US" sz="2800">
                <a:latin typeface="Arial" panose="020B0604020202020204" pitchFamily="34" charset="0"/>
              </a:rPr>
              <a:t>或</a:t>
            </a:r>
            <a:r>
              <a:rPr kumimoji="1" lang="en-US" altLang="zh-CN" sz="2800">
                <a:latin typeface="Arial" panose="020B0604020202020204" pitchFamily="34" charset="0"/>
              </a:rPr>
              <a:t>f</a:t>
            </a:r>
            <a:r>
              <a:rPr kumimoji="1" lang="zh-CN" altLang="en-US" sz="2800">
                <a:latin typeface="Arial" panose="020B0604020202020204" pitchFamily="34" charset="0"/>
              </a:rPr>
              <a:t>，如：</a:t>
            </a:r>
          </a:p>
          <a:p>
            <a:pPr eaLnBrk="1" hangingPunct="1">
              <a:lnSpc>
                <a:spcPct val="120000"/>
              </a:lnSpc>
            </a:pPr>
            <a:r>
              <a:rPr kumimoji="1" lang="zh-CN" altLang="en-US" sz="2800">
                <a:latin typeface="Arial" panose="020B0604020202020204" pitchFamily="34" charset="0"/>
              </a:rPr>
              <a:t>     </a:t>
            </a:r>
            <a:r>
              <a:rPr kumimoji="1" lang="en-US" altLang="zh-CN" sz="2800">
                <a:latin typeface="Arial" panose="020B0604020202020204" pitchFamily="34" charset="0"/>
              </a:rPr>
              <a:t>i=20;</a:t>
            </a:r>
          </a:p>
        </p:txBody>
      </p:sp>
      <p:sp>
        <p:nvSpPr>
          <p:cNvPr id="93187" name="Rectangle 3"/>
          <p:cNvSpPr>
            <a:spLocks noChangeArrowheads="1"/>
          </p:cNvSpPr>
          <p:nvPr/>
        </p:nvSpPr>
        <p:spPr bwMode="auto">
          <a:xfrm>
            <a:off x="755650" y="215900"/>
            <a:ext cx="7416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 typeface="宋体" panose="02010600030101010101" pitchFamily="2" charset="-122"/>
              <a:buNone/>
            </a:pPr>
            <a:r>
              <a:rPr kumimoji="1" lang="en-US" altLang="zh-CN" sz="3200" b="1">
                <a:solidFill>
                  <a:srgbClr val="FF0000"/>
                </a:solidFill>
                <a:latin typeface="宋体" panose="02010600030101010101" pitchFamily="2" charset="-122"/>
              </a:rPr>
              <a:t>12.  </a:t>
            </a:r>
            <a:r>
              <a:rPr kumimoji="1" lang="zh-CN" altLang="en-US" sz="3200" b="1">
                <a:solidFill>
                  <a:srgbClr val="FF0000"/>
                </a:solidFill>
                <a:latin typeface="宋体" panose="02010600030101010101" pitchFamily="2" charset="-122"/>
              </a:rPr>
              <a:t>无名联合</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179388" y="1052513"/>
            <a:ext cx="84963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latin typeface="Arial" panose="020B0604020202020204" pitchFamily="34" charset="0"/>
              </a:rPr>
              <a:t>在</a:t>
            </a:r>
            <a:r>
              <a:rPr lang="en-US" altLang="zh-CN">
                <a:latin typeface="Arial" panose="020B0604020202020204" pitchFamily="34" charset="0"/>
              </a:rPr>
              <a:t>C</a:t>
            </a:r>
            <a:r>
              <a:rPr lang="zh-CN" altLang="en-US">
                <a:latin typeface="Arial" panose="020B0604020202020204" pitchFamily="34" charset="0"/>
              </a:rPr>
              <a:t>中数据类型转换的一般形式：</a:t>
            </a:r>
          </a:p>
          <a:p>
            <a:pPr eaLnBrk="1" hangingPunct="1">
              <a:lnSpc>
                <a:spcPct val="120000"/>
              </a:lnSpc>
            </a:pPr>
            <a:r>
              <a:rPr lang="zh-CN" altLang="en-US">
                <a:solidFill>
                  <a:srgbClr val="0000CC"/>
                </a:solidFill>
                <a:latin typeface="Arial" panose="020B0604020202020204" pitchFamily="34" charset="0"/>
              </a:rPr>
              <a:t>                      数据类型标识符 （表达式）</a:t>
            </a:r>
          </a:p>
          <a:p>
            <a:pPr eaLnBrk="1" hangingPunct="1">
              <a:lnSpc>
                <a:spcPct val="120000"/>
              </a:lnSpc>
            </a:pPr>
            <a:r>
              <a:rPr lang="zh-CN" altLang="en-US">
                <a:latin typeface="Arial" panose="020B0604020202020204" pitchFamily="34" charset="0"/>
              </a:rPr>
              <a:t>如：</a:t>
            </a:r>
            <a:r>
              <a:rPr lang="en-US" altLang="zh-CN">
                <a:latin typeface="Arial" panose="020B0604020202020204" pitchFamily="34" charset="0"/>
              </a:rPr>
              <a:t>int i=10;  </a:t>
            </a:r>
          </a:p>
          <a:p>
            <a:pPr eaLnBrk="1" hangingPunct="1">
              <a:lnSpc>
                <a:spcPct val="120000"/>
              </a:lnSpc>
            </a:pPr>
            <a:r>
              <a:rPr lang="en-US" altLang="zh-CN">
                <a:latin typeface="Arial" panose="020B0604020202020204" pitchFamily="34" charset="0"/>
              </a:rPr>
              <a:t>      float  x=(float) i;</a:t>
            </a:r>
          </a:p>
          <a:p>
            <a:pPr eaLnBrk="1" hangingPunct="1">
              <a:lnSpc>
                <a:spcPct val="120000"/>
              </a:lnSpc>
            </a:pPr>
            <a:r>
              <a:rPr lang="zh-CN" altLang="en-US">
                <a:latin typeface="Arial" panose="020B0604020202020204" pitchFamily="34" charset="0"/>
              </a:rPr>
              <a:t>　</a:t>
            </a:r>
            <a:r>
              <a:rPr lang="en-US" altLang="zh-CN">
                <a:latin typeface="Arial" panose="020B0604020202020204" pitchFamily="34" charset="0"/>
              </a:rPr>
              <a:t>C++</a:t>
            </a:r>
            <a:r>
              <a:rPr lang="zh-CN" altLang="en-US">
                <a:latin typeface="Arial" panose="020B0604020202020204" pitchFamily="34" charset="0"/>
              </a:rPr>
              <a:t>支持这样的格式，还提供了一种更为方便的函数调用方法，即将类型名作为函数名使用，使得类型转换的执行看起来好像调用了一个函数。形式为：</a:t>
            </a:r>
          </a:p>
          <a:p>
            <a:pPr eaLnBrk="1" hangingPunct="1">
              <a:lnSpc>
                <a:spcPct val="120000"/>
              </a:lnSpc>
            </a:pPr>
            <a:r>
              <a:rPr lang="zh-CN" altLang="en-US">
                <a:latin typeface="Arial" panose="020B0604020202020204" pitchFamily="34" charset="0"/>
              </a:rPr>
              <a:t>                      </a:t>
            </a:r>
            <a:r>
              <a:rPr lang="zh-CN" altLang="en-US" sz="2300">
                <a:solidFill>
                  <a:srgbClr val="0000CC"/>
                </a:solidFill>
                <a:latin typeface="宋体" panose="02010600030101010101" pitchFamily="2" charset="-122"/>
              </a:rPr>
              <a:t>（数据类型标识符）表达式</a:t>
            </a:r>
            <a:endParaRPr lang="zh-CN" altLang="en-US">
              <a:latin typeface="Arial" panose="020B0604020202020204" pitchFamily="34" charset="0"/>
            </a:endParaRPr>
          </a:p>
          <a:p>
            <a:pPr eaLnBrk="1" hangingPunct="1">
              <a:lnSpc>
                <a:spcPct val="120000"/>
              </a:lnSpc>
            </a:pPr>
            <a:r>
              <a:rPr lang="zh-CN" altLang="en-US">
                <a:latin typeface="Arial" panose="020B0604020202020204" pitchFamily="34" charset="0"/>
              </a:rPr>
              <a:t>上面的语句可改写成：</a:t>
            </a:r>
            <a:r>
              <a:rPr lang="en-US" altLang="zh-CN">
                <a:latin typeface="Arial" panose="020B0604020202020204" pitchFamily="34" charset="0"/>
              </a:rPr>
              <a:t>int i=10;</a:t>
            </a:r>
          </a:p>
          <a:p>
            <a:pPr eaLnBrk="1" hangingPunct="1">
              <a:lnSpc>
                <a:spcPct val="120000"/>
              </a:lnSpc>
            </a:pPr>
            <a:r>
              <a:rPr lang="en-US" altLang="zh-CN">
                <a:latin typeface="Arial" panose="020B0604020202020204" pitchFamily="34" charset="0"/>
              </a:rPr>
              <a:t>                  float  </a:t>
            </a:r>
            <a:r>
              <a:rPr lang="en-US" altLang="zh-CN">
                <a:solidFill>
                  <a:srgbClr val="FF3300"/>
                </a:solidFill>
                <a:latin typeface="Arial" panose="020B0604020202020204" pitchFamily="34" charset="0"/>
              </a:rPr>
              <a:t>x=float(i);</a:t>
            </a:r>
          </a:p>
          <a:p>
            <a:pPr eaLnBrk="1" hangingPunct="1">
              <a:lnSpc>
                <a:spcPct val="120000"/>
              </a:lnSpc>
            </a:pPr>
            <a:r>
              <a:rPr lang="en-US" altLang="zh-CN">
                <a:latin typeface="Arial" panose="020B0604020202020204" pitchFamily="34" charset="0"/>
              </a:rPr>
              <a:t>   </a:t>
            </a:r>
            <a:r>
              <a:rPr lang="zh-CN" altLang="en-US">
                <a:latin typeface="Arial" panose="020B0604020202020204" pitchFamily="34" charset="0"/>
              </a:rPr>
              <a:t>以上两种方法</a:t>
            </a:r>
            <a:r>
              <a:rPr lang="en-US" altLang="zh-CN">
                <a:latin typeface="Arial" panose="020B0604020202020204" pitchFamily="34" charset="0"/>
              </a:rPr>
              <a:t>C++</a:t>
            </a:r>
            <a:r>
              <a:rPr lang="zh-CN" altLang="en-US">
                <a:latin typeface="Arial" panose="020B0604020202020204" pitchFamily="34" charset="0"/>
              </a:rPr>
              <a:t>都接受，但推荐使用后一种方式。</a:t>
            </a:r>
          </a:p>
        </p:txBody>
      </p:sp>
      <p:sp>
        <p:nvSpPr>
          <p:cNvPr id="94211" name="Rectangle 3"/>
          <p:cNvSpPr>
            <a:spLocks noChangeArrowheads="1"/>
          </p:cNvSpPr>
          <p:nvPr/>
        </p:nvSpPr>
        <p:spPr bwMode="auto">
          <a:xfrm>
            <a:off x="900113" y="192088"/>
            <a:ext cx="734377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3200" b="1">
                <a:solidFill>
                  <a:srgbClr val="FF0000"/>
                </a:solidFill>
                <a:latin typeface="宋体" panose="02010600030101010101" pitchFamily="2" charset="-122"/>
              </a:rPr>
              <a:t>13. </a:t>
            </a:r>
            <a:r>
              <a:rPr lang="zh-CN" altLang="en-US" sz="3200" b="1">
                <a:solidFill>
                  <a:srgbClr val="FF0000"/>
                </a:solidFill>
                <a:latin typeface="宋体" panose="02010600030101010101" pitchFamily="2" charset="-122"/>
              </a:rPr>
              <a:t>强制类型转换</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555625" y="1662113"/>
            <a:ext cx="8045450"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lnSpc>
                <a:spcPct val="120000"/>
              </a:lnSpc>
            </a:pPr>
            <a:r>
              <a:rPr kumimoji="1" lang="en-US" altLang="zh-CN" sz="3200">
                <a:solidFill>
                  <a:srgbClr val="000000"/>
                </a:solidFill>
                <a:latin typeface="楷体" panose="02010609060101010101" pitchFamily="49" charset="-122"/>
                <a:ea typeface="楷体" panose="02010609060101010101" pitchFamily="49" charset="-122"/>
                <a:cs typeface="Times New Roman" panose="02020603050405020304" pitchFamily="18" charset="0"/>
              </a:rPr>
              <a:t>    </a:t>
            </a:r>
            <a:r>
              <a:rPr kumimoji="1" lang="zh-CN" altLang="en-US" sz="3200">
                <a:solidFill>
                  <a:srgbClr val="000000"/>
                </a:solidFill>
                <a:latin typeface="楷体" panose="02010609060101010101" pitchFamily="49" charset="-122"/>
                <a:ea typeface="楷体" panose="02010609060101010101" pitchFamily="49" charset="-122"/>
                <a:cs typeface="Times New Roman" panose="02020603050405020304" pitchFamily="18" charset="0"/>
              </a:rPr>
              <a:t>封装是指把对象的属性和行为结合成一个独立的单位，又称为封装体；</a:t>
            </a:r>
          </a:p>
          <a:p>
            <a:pPr eaLnBrk="1" fontAlgn="ctr" hangingPunct="1">
              <a:lnSpc>
                <a:spcPct val="120000"/>
              </a:lnSpc>
            </a:pPr>
            <a:r>
              <a:rPr kumimoji="1" lang="zh-CN" altLang="en-US" sz="3200">
                <a:solidFill>
                  <a:srgbClr val="000000"/>
                </a:solidFill>
                <a:latin typeface="楷体" panose="02010609060101010101" pitchFamily="49" charset="-122"/>
                <a:ea typeface="楷体" panose="02010609060101010101" pitchFamily="49" charset="-122"/>
                <a:cs typeface="Times New Roman" panose="02020603050405020304" pitchFamily="18" charset="0"/>
              </a:rPr>
              <a:t>    封装体具有独立性和隐藏性；</a:t>
            </a:r>
          </a:p>
          <a:p>
            <a:pPr eaLnBrk="1" fontAlgn="ctr" hangingPunct="1">
              <a:lnSpc>
                <a:spcPct val="120000"/>
              </a:lnSpc>
            </a:pPr>
            <a:r>
              <a:rPr kumimoji="1" lang="zh-CN" altLang="en-US" sz="3200">
                <a:solidFill>
                  <a:srgbClr val="000000"/>
                </a:solidFill>
                <a:latin typeface="楷体" panose="02010609060101010101" pitchFamily="49" charset="-122"/>
                <a:ea typeface="楷体" panose="02010609060101010101" pitchFamily="49" charset="-122"/>
                <a:cs typeface="Times New Roman" panose="02020603050405020304" pitchFamily="18" charset="0"/>
              </a:rPr>
              <a:t>    一个封装体与外部联系只能通过有限的接口。 </a:t>
            </a:r>
          </a:p>
        </p:txBody>
      </p:sp>
      <p:sp>
        <p:nvSpPr>
          <p:cNvPr id="12291" name="Rectangle 3"/>
          <p:cNvSpPr>
            <a:spLocks noChangeArrowheads="1"/>
          </p:cNvSpPr>
          <p:nvPr/>
        </p:nvSpPr>
        <p:spPr bwMode="auto">
          <a:xfrm>
            <a:off x="650875" y="849313"/>
            <a:ext cx="34163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Bef>
                <a:spcPct val="20000"/>
              </a:spcBef>
              <a:buClr>
                <a:srgbClr val="666699"/>
              </a:buClr>
              <a:buSzPct val="70000"/>
              <a:buFont typeface="Wingdings" panose="05000000000000000000" pitchFamily="2" charset="2"/>
              <a:buNone/>
            </a:pPr>
            <a:r>
              <a:rPr kumimoji="1" lang="en-US" altLang="zh-CN" sz="3600" b="1">
                <a:solidFill>
                  <a:srgbClr val="FF0066"/>
                </a:solidFill>
                <a:ea typeface="华文行楷" panose="02010800040101010101" pitchFamily="2" charset="-122"/>
                <a:cs typeface="Tahoma" panose="020B0604030504040204" pitchFamily="34" charset="0"/>
              </a:rPr>
              <a:t>3</a:t>
            </a:r>
            <a:r>
              <a:rPr kumimoji="1" lang="zh-CN" altLang="en-US" sz="3600" b="1">
                <a:solidFill>
                  <a:srgbClr val="FF0066"/>
                </a:solidFill>
                <a:ea typeface="华文行楷" panose="02010800040101010101" pitchFamily="2" charset="-122"/>
                <a:cs typeface="Tahoma" panose="020B0604030504040204" pitchFamily="34" charset="0"/>
              </a:rPr>
              <a:t>．封装</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179388" y="981075"/>
            <a:ext cx="8713787" cy="568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000">
                <a:latin typeface="Arial" panose="020B0604020202020204" pitchFamily="34" charset="0"/>
              </a:rPr>
              <a:t>作为对</a:t>
            </a:r>
            <a:r>
              <a:rPr kumimoji="1" lang="en-US" altLang="zh-CN" sz="2000">
                <a:latin typeface="Arial" panose="020B0604020202020204" pitchFamily="34" charset="0"/>
              </a:rPr>
              <a:t>C</a:t>
            </a:r>
            <a:r>
              <a:rPr kumimoji="1" lang="zh-CN" altLang="en-US" sz="2000">
                <a:latin typeface="Arial" panose="020B0604020202020204" pitchFamily="34" charset="0"/>
              </a:rPr>
              <a:t>语言中</a:t>
            </a:r>
            <a:r>
              <a:rPr kumimoji="1" lang="en-US" altLang="zh-CN" sz="2000">
                <a:latin typeface="Arial" panose="020B0604020202020204" pitchFamily="34" charset="0"/>
              </a:rPr>
              <a:t>malloc</a:t>
            </a:r>
            <a:r>
              <a:rPr kumimoji="1" lang="zh-CN" altLang="en-US" sz="2000">
                <a:latin typeface="Arial" panose="020B0604020202020204" pitchFamily="34" charset="0"/>
              </a:rPr>
              <a:t>和</a:t>
            </a:r>
            <a:r>
              <a:rPr kumimoji="1" lang="en-US" altLang="zh-CN" sz="2000">
                <a:latin typeface="Arial" panose="020B0604020202020204" pitchFamily="34" charset="0"/>
              </a:rPr>
              <a:t>free</a:t>
            </a:r>
            <a:r>
              <a:rPr kumimoji="1" lang="zh-CN" altLang="en-US" sz="2000">
                <a:latin typeface="Arial" panose="020B0604020202020204" pitchFamily="34" charset="0"/>
              </a:rPr>
              <a:t>的替换，</a:t>
            </a:r>
            <a:r>
              <a:rPr kumimoji="1" lang="en-US" altLang="zh-CN" sz="2000">
                <a:latin typeface="Arial" panose="020B0604020202020204" pitchFamily="34" charset="0"/>
              </a:rPr>
              <a:t>C++</a:t>
            </a:r>
            <a:r>
              <a:rPr kumimoji="1" lang="zh-CN" altLang="en-US" sz="2000">
                <a:latin typeface="Arial" panose="020B0604020202020204" pitchFamily="34" charset="0"/>
              </a:rPr>
              <a:t>引进了</a:t>
            </a:r>
            <a:r>
              <a:rPr kumimoji="1" lang="en-US" altLang="zh-CN" sz="2000">
                <a:latin typeface="Arial" panose="020B0604020202020204" pitchFamily="34" charset="0"/>
              </a:rPr>
              <a:t>new</a:t>
            </a:r>
            <a:r>
              <a:rPr kumimoji="1" lang="zh-CN" altLang="en-US" sz="2000">
                <a:latin typeface="Arial" panose="020B0604020202020204" pitchFamily="34" charset="0"/>
              </a:rPr>
              <a:t>和</a:t>
            </a:r>
            <a:r>
              <a:rPr kumimoji="1" lang="en-US" altLang="zh-CN" sz="2000">
                <a:latin typeface="Arial" panose="020B0604020202020204" pitchFamily="34" charset="0"/>
              </a:rPr>
              <a:t>delete</a:t>
            </a:r>
            <a:r>
              <a:rPr kumimoji="1" lang="zh-CN" altLang="en-US" sz="2000">
                <a:latin typeface="Arial" panose="020B0604020202020204" pitchFamily="34" charset="0"/>
              </a:rPr>
              <a:t>操作符。</a:t>
            </a:r>
          </a:p>
          <a:p>
            <a:pPr eaLnBrk="1" hangingPunct="1">
              <a:lnSpc>
                <a:spcPct val="120000"/>
              </a:lnSpc>
            </a:pPr>
            <a:r>
              <a:rPr kumimoji="1" lang="zh-CN" altLang="en-US" sz="2000">
                <a:latin typeface="Arial" panose="020B0604020202020204" pitchFamily="34" charset="0"/>
              </a:rPr>
              <a:t>它们的功能是实现</a:t>
            </a:r>
            <a:r>
              <a:rPr kumimoji="1" lang="zh-CN" altLang="en-US" sz="2000">
                <a:solidFill>
                  <a:schemeClr val="accent2"/>
                </a:solidFill>
                <a:latin typeface="Arial" panose="020B0604020202020204" pitchFamily="34" charset="0"/>
              </a:rPr>
              <a:t>内存的动态分配和释放</a:t>
            </a:r>
            <a:r>
              <a:rPr kumimoji="1" lang="zh-CN" altLang="en-US" sz="2000">
                <a:latin typeface="Arial" panose="020B0604020202020204" pitchFamily="34" charset="0"/>
              </a:rPr>
              <a:t>。</a:t>
            </a:r>
          </a:p>
          <a:p>
            <a:pPr eaLnBrk="1" hangingPunct="1">
              <a:lnSpc>
                <a:spcPct val="120000"/>
              </a:lnSpc>
            </a:pPr>
            <a:r>
              <a:rPr kumimoji="1" lang="zh-CN" altLang="en-US" sz="2000">
                <a:latin typeface="Arial" panose="020B0604020202020204" pitchFamily="34" charset="0"/>
              </a:rPr>
              <a:t>         动态分配</a:t>
            </a:r>
            <a:r>
              <a:rPr kumimoji="1" lang="en-US" altLang="zh-CN" sz="2000">
                <a:latin typeface="Arial" panose="020B0604020202020204" pitchFamily="34" charset="0"/>
              </a:rPr>
              <a:t>new</a:t>
            </a:r>
            <a:r>
              <a:rPr kumimoji="1" lang="zh-CN" altLang="en-US" sz="2000">
                <a:latin typeface="Arial" panose="020B0604020202020204" pitchFamily="34" charset="0"/>
              </a:rPr>
              <a:t>的一般形式是：</a:t>
            </a:r>
          </a:p>
          <a:p>
            <a:pPr eaLnBrk="1" hangingPunct="1">
              <a:lnSpc>
                <a:spcPct val="120000"/>
              </a:lnSpc>
            </a:pPr>
            <a:r>
              <a:rPr kumimoji="1" lang="zh-CN" altLang="en-US" sz="2000">
                <a:latin typeface="Arial" panose="020B0604020202020204" pitchFamily="34" charset="0"/>
              </a:rPr>
              <a:t>        </a:t>
            </a:r>
            <a:r>
              <a:rPr kumimoji="1" lang="zh-CN" altLang="en-US" sz="2000">
                <a:solidFill>
                  <a:srgbClr val="FF3300"/>
                </a:solidFill>
                <a:latin typeface="Arial" panose="020B0604020202020204" pitchFamily="34" charset="0"/>
              </a:rPr>
              <a:t>指针变量</a:t>
            </a:r>
            <a:r>
              <a:rPr kumimoji="1" lang="en-US" altLang="zh-CN" sz="2000">
                <a:solidFill>
                  <a:srgbClr val="FF3300"/>
                </a:solidFill>
                <a:latin typeface="Arial" panose="020B0604020202020204" pitchFamily="34" charset="0"/>
              </a:rPr>
              <a:t>=new </a:t>
            </a:r>
            <a:r>
              <a:rPr kumimoji="1" lang="zh-CN" altLang="en-US" sz="2000">
                <a:solidFill>
                  <a:srgbClr val="FF3300"/>
                </a:solidFill>
                <a:latin typeface="Arial" panose="020B0604020202020204" pitchFamily="34" charset="0"/>
              </a:rPr>
              <a:t>数据类型</a:t>
            </a:r>
            <a:r>
              <a:rPr kumimoji="1" lang="zh-CN" altLang="en-US" sz="2000">
                <a:latin typeface="Arial" panose="020B0604020202020204" pitchFamily="34" charset="0"/>
              </a:rPr>
              <a:t>；</a:t>
            </a:r>
          </a:p>
          <a:p>
            <a:pPr eaLnBrk="1" hangingPunct="1">
              <a:lnSpc>
                <a:spcPct val="120000"/>
              </a:lnSpc>
            </a:pPr>
            <a:r>
              <a:rPr kumimoji="1" lang="zh-CN" altLang="en-US" sz="2000">
                <a:latin typeface="Arial" panose="020B0604020202020204" pitchFamily="34" charset="0"/>
              </a:rPr>
              <a:t>或</a:t>
            </a:r>
          </a:p>
          <a:p>
            <a:pPr eaLnBrk="1" hangingPunct="1">
              <a:lnSpc>
                <a:spcPct val="120000"/>
              </a:lnSpc>
            </a:pPr>
            <a:r>
              <a:rPr kumimoji="1" lang="zh-CN" altLang="en-US" sz="2000">
                <a:latin typeface="Arial" panose="020B0604020202020204" pitchFamily="34" charset="0"/>
              </a:rPr>
              <a:t>         </a:t>
            </a:r>
            <a:r>
              <a:rPr kumimoji="1" lang="zh-CN" altLang="en-US" sz="2000">
                <a:solidFill>
                  <a:srgbClr val="FF3300"/>
                </a:solidFill>
                <a:latin typeface="Arial" panose="020B0604020202020204" pitchFamily="34" charset="0"/>
              </a:rPr>
              <a:t>指针变量</a:t>
            </a:r>
            <a:r>
              <a:rPr kumimoji="1" lang="en-US" altLang="zh-CN" sz="2000">
                <a:solidFill>
                  <a:srgbClr val="FF3300"/>
                </a:solidFill>
                <a:latin typeface="Arial" panose="020B0604020202020204" pitchFamily="34" charset="0"/>
              </a:rPr>
              <a:t>=new </a:t>
            </a:r>
            <a:r>
              <a:rPr kumimoji="1" lang="zh-CN" altLang="en-US" sz="2000">
                <a:solidFill>
                  <a:srgbClr val="FF3300"/>
                </a:solidFill>
                <a:latin typeface="Arial" panose="020B0604020202020204" pitchFamily="34" charset="0"/>
              </a:rPr>
              <a:t>数据类型（初始值）</a:t>
            </a:r>
            <a:r>
              <a:rPr kumimoji="1" lang="zh-CN" altLang="en-US" sz="2000">
                <a:latin typeface="Arial" panose="020B0604020202020204" pitchFamily="34" charset="0"/>
              </a:rPr>
              <a:t>；</a:t>
            </a:r>
          </a:p>
          <a:p>
            <a:pPr eaLnBrk="1" hangingPunct="1">
              <a:lnSpc>
                <a:spcPct val="120000"/>
              </a:lnSpc>
            </a:pPr>
            <a:r>
              <a:rPr kumimoji="1" lang="zh-CN" altLang="en-US" sz="2000">
                <a:latin typeface="Arial" panose="020B0604020202020204" pitchFamily="34" charset="0"/>
              </a:rPr>
              <a:t>例如：</a:t>
            </a:r>
          </a:p>
          <a:p>
            <a:pPr eaLnBrk="1" hangingPunct="1">
              <a:lnSpc>
                <a:spcPct val="120000"/>
              </a:lnSpc>
            </a:pPr>
            <a:r>
              <a:rPr kumimoji="1" lang="zh-CN" altLang="en-US" sz="2000">
                <a:latin typeface="Arial" panose="020B0604020202020204" pitchFamily="34" charset="0"/>
              </a:rPr>
              <a:t>         </a:t>
            </a:r>
            <a:r>
              <a:rPr kumimoji="1" lang="en-US" altLang="zh-CN" sz="2000">
                <a:latin typeface="Arial" panose="020B0604020202020204" pitchFamily="34" charset="0"/>
              </a:rPr>
              <a:t>int *a</a:t>
            </a:r>
            <a:r>
              <a:rPr kumimoji="1" lang="zh-CN" altLang="en-US" sz="2000">
                <a:latin typeface="Arial" panose="020B0604020202020204" pitchFamily="34" charset="0"/>
              </a:rPr>
              <a:t>，*</a:t>
            </a:r>
            <a:r>
              <a:rPr kumimoji="1" lang="en-US" altLang="zh-CN" sz="2000">
                <a:latin typeface="Arial" panose="020B0604020202020204" pitchFamily="34" charset="0"/>
              </a:rPr>
              <a:t>b;</a:t>
            </a:r>
          </a:p>
          <a:p>
            <a:pPr eaLnBrk="1" hangingPunct="1">
              <a:lnSpc>
                <a:spcPct val="120000"/>
              </a:lnSpc>
            </a:pPr>
            <a:r>
              <a:rPr kumimoji="1" lang="en-US" altLang="zh-CN" sz="2000">
                <a:latin typeface="Arial" panose="020B0604020202020204" pitchFamily="34" charset="0"/>
              </a:rPr>
              <a:t>         a=new int;</a:t>
            </a:r>
          </a:p>
          <a:p>
            <a:pPr eaLnBrk="1" hangingPunct="1">
              <a:lnSpc>
                <a:spcPct val="120000"/>
              </a:lnSpc>
            </a:pPr>
            <a:r>
              <a:rPr kumimoji="1" lang="en-US" altLang="zh-CN" sz="2000">
                <a:latin typeface="Arial" panose="020B0604020202020204" pitchFamily="34" charset="0"/>
              </a:rPr>
              <a:t>         b=new int(10);</a:t>
            </a:r>
          </a:p>
          <a:p>
            <a:pPr eaLnBrk="1" hangingPunct="1"/>
            <a:r>
              <a:rPr kumimoji="1" lang="zh-CN" altLang="en-US" sz="2000">
                <a:latin typeface="Arial" panose="020B0604020202020204" pitchFamily="34" charset="0"/>
              </a:rPr>
              <a:t>释放由</a:t>
            </a:r>
            <a:r>
              <a:rPr kumimoji="1" lang="en-US" altLang="zh-CN" sz="2000">
                <a:latin typeface="Arial" panose="020B0604020202020204" pitchFamily="34" charset="0"/>
              </a:rPr>
              <a:t>new</a:t>
            </a:r>
            <a:r>
              <a:rPr kumimoji="1" lang="zh-CN" altLang="en-US" sz="2000">
                <a:latin typeface="Arial" panose="020B0604020202020204" pitchFamily="34" charset="0"/>
              </a:rPr>
              <a:t>操作动态分配的内存时，用</a:t>
            </a:r>
            <a:r>
              <a:rPr kumimoji="1" lang="en-US" altLang="zh-CN" sz="2000">
                <a:latin typeface="Arial" panose="020B0604020202020204" pitchFamily="34" charset="0"/>
              </a:rPr>
              <a:t>delete</a:t>
            </a:r>
            <a:r>
              <a:rPr kumimoji="1" lang="zh-CN" altLang="en-US" sz="2000">
                <a:latin typeface="Arial" panose="020B0604020202020204" pitchFamily="34" charset="0"/>
              </a:rPr>
              <a:t>操作。它的一般形式是：</a:t>
            </a:r>
          </a:p>
          <a:p>
            <a:pPr eaLnBrk="1" hangingPunct="1"/>
            <a:r>
              <a:rPr kumimoji="1" lang="zh-CN" altLang="en-US" sz="2000">
                <a:solidFill>
                  <a:srgbClr val="FF3300"/>
                </a:solidFill>
                <a:latin typeface="Arial" panose="020B0604020202020204" pitchFamily="34" charset="0"/>
              </a:rPr>
              <a:t>        </a:t>
            </a:r>
            <a:r>
              <a:rPr kumimoji="1" lang="en-US" altLang="zh-CN" sz="2000">
                <a:solidFill>
                  <a:srgbClr val="FF3300"/>
                </a:solidFill>
                <a:latin typeface="Arial" panose="020B0604020202020204" pitchFamily="34" charset="0"/>
              </a:rPr>
              <a:t>delete </a:t>
            </a:r>
            <a:r>
              <a:rPr kumimoji="1" lang="zh-CN" altLang="en-US" sz="2000">
                <a:solidFill>
                  <a:srgbClr val="FF3300"/>
                </a:solidFill>
                <a:latin typeface="Arial" panose="020B0604020202020204" pitchFamily="34" charset="0"/>
              </a:rPr>
              <a:t>指针变量；</a:t>
            </a:r>
          </a:p>
          <a:p>
            <a:pPr eaLnBrk="1" hangingPunct="1"/>
            <a:r>
              <a:rPr kumimoji="1" lang="zh-CN" altLang="en-US" sz="2000">
                <a:latin typeface="Arial" panose="020B0604020202020204" pitchFamily="34" charset="0"/>
              </a:rPr>
              <a:t>   例如，释放上面例子中分配的内存空间：</a:t>
            </a:r>
          </a:p>
          <a:p>
            <a:pPr eaLnBrk="1" hangingPunct="1"/>
            <a:r>
              <a:rPr kumimoji="1" lang="zh-CN" altLang="en-US" sz="2000">
                <a:latin typeface="Arial" panose="020B0604020202020204" pitchFamily="34" charset="0"/>
              </a:rPr>
              <a:t>        </a:t>
            </a:r>
            <a:r>
              <a:rPr kumimoji="1" lang="en-US" altLang="zh-CN" sz="2000">
                <a:latin typeface="Arial" panose="020B0604020202020204" pitchFamily="34" charset="0"/>
              </a:rPr>
              <a:t>delete a;</a:t>
            </a:r>
          </a:p>
          <a:p>
            <a:pPr eaLnBrk="1" hangingPunct="1"/>
            <a:r>
              <a:rPr kumimoji="1" lang="en-US" altLang="zh-CN" sz="2000">
                <a:latin typeface="Arial" panose="020B0604020202020204" pitchFamily="34" charset="0"/>
              </a:rPr>
              <a:t>        delete b;</a:t>
            </a:r>
            <a:endParaRPr lang="en-US" altLang="zh-CN" sz="2000">
              <a:latin typeface="Arial" panose="020B0604020202020204" pitchFamily="34" charset="0"/>
            </a:endParaRPr>
          </a:p>
        </p:txBody>
      </p:sp>
      <p:sp>
        <p:nvSpPr>
          <p:cNvPr id="95235" name="Rectangle 3"/>
          <p:cNvSpPr>
            <a:spLocks noChangeArrowheads="1"/>
          </p:cNvSpPr>
          <p:nvPr/>
        </p:nvSpPr>
        <p:spPr bwMode="auto">
          <a:xfrm>
            <a:off x="611188" y="192088"/>
            <a:ext cx="792162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0" indent="-228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sz="3200" b="1">
                <a:solidFill>
                  <a:srgbClr val="FF0000"/>
                </a:solidFill>
                <a:latin typeface="宋体" panose="02010600030101010101" pitchFamily="2" charset="-122"/>
              </a:rPr>
              <a:t>14.  </a:t>
            </a:r>
            <a:r>
              <a:rPr kumimoji="1" lang="zh-CN" altLang="en-US" sz="3200" b="1">
                <a:solidFill>
                  <a:srgbClr val="FF0000"/>
                </a:solidFill>
                <a:latin typeface="宋体" panose="02010600030101010101" pitchFamily="2" charset="-122"/>
              </a:rPr>
              <a:t>动态内存分配</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295400" y="228600"/>
            <a:ext cx="7162800" cy="604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3600" b="0" kern="0" dirty="0" smtClean="0">
                <a:solidFill>
                  <a:srgbClr val="FF0000"/>
                </a:solidFill>
              </a:rPr>
              <a:t>例</a:t>
            </a:r>
            <a:r>
              <a:rPr lang="en-US" altLang="zh-CN" sz="3600" b="0" kern="0" dirty="0" smtClean="0">
                <a:solidFill>
                  <a:srgbClr val="FF0000"/>
                </a:solidFill>
              </a:rPr>
              <a:t>1.9 </a:t>
            </a:r>
            <a:r>
              <a:rPr lang="zh-CN" altLang="en-US" sz="3600" b="0" kern="0" dirty="0" smtClean="0">
                <a:solidFill>
                  <a:srgbClr val="FF0000"/>
                </a:solidFill>
              </a:rPr>
              <a:t>操作符</a:t>
            </a:r>
            <a:r>
              <a:rPr lang="en-US" altLang="zh-CN" sz="3600" b="0" kern="0" dirty="0" smtClean="0">
                <a:solidFill>
                  <a:srgbClr val="FF0000"/>
                </a:solidFill>
              </a:rPr>
              <a:t>new</a:t>
            </a:r>
            <a:r>
              <a:rPr lang="zh-CN" altLang="en-US" sz="3600" b="0" kern="0" dirty="0" smtClean="0">
                <a:solidFill>
                  <a:srgbClr val="FF0000"/>
                </a:solidFill>
              </a:rPr>
              <a:t>和</a:t>
            </a:r>
            <a:r>
              <a:rPr lang="en-US" altLang="zh-CN" sz="3600" b="0" kern="0" dirty="0" smtClean="0">
                <a:solidFill>
                  <a:srgbClr val="FF0000"/>
                </a:solidFill>
              </a:rPr>
              <a:t>delete</a:t>
            </a:r>
            <a:r>
              <a:rPr lang="zh-CN" altLang="en-US" sz="3600" b="0" kern="0" dirty="0" smtClean="0">
                <a:solidFill>
                  <a:srgbClr val="FF0000"/>
                </a:solidFill>
              </a:rPr>
              <a:t>的使用</a:t>
            </a:r>
            <a:endParaRPr lang="zh-CN" altLang="en-US" sz="3600" b="0" kern="0" dirty="0">
              <a:solidFill>
                <a:srgbClr val="FF0000"/>
              </a:solidFill>
            </a:endParaRPr>
          </a:p>
        </p:txBody>
      </p:sp>
      <p:sp>
        <p:nvSpPr>
          <p:cNvPr id="3" name="Rectangle 3"/>
          <p:cNvSpPr txBox="1">
            <a:spLocks noChangeArrowheads="1"/>
          </p:cNvSpPr>
          <p:nvPr/>
        </p:nvSpPr>
        <p:spPr bwMode="auto">
          <a:xfrm>
            <a:off x="381000" y="990600"/>
            <a:ext cx="8382000" cy="5334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a:buFont typeface="Wingdings" pitchFamily="2" charset="2"/>
              <a:buNone/>
              <a:defRPr/>
            </a:pPr>
            <a:r>
              <a:rPr lang="en-US" altLang="zh-CN" sz="2400" b="0" kern="0" dirty="0" smtClean="0"/>
              <a:t>#include &lt;</a:t>
            </a:r>
            <a:r>
              <a:rPr lang="en-US" altLang="zh-CN" sz="2400" b="0" kern="0" dirty="0" err="1" smtClean="0"/>
              <a:t>iostream.h</a:t>
            </a:r>
            <a:r>
              <a:rPr lang="en-US" altLang="zh-CN" sz="2400" b="0" kern="0" dirty="0" smtClean="0"/>
              <a:t>&gt;</a:t>
            </a:r>
          </a:p>
          <a:p>
            <a:pPr>
              <a:buFont typeface="Wingdings" pitchFamily="2" charset="2"/>
              <a:buNone/>
              <a:defRPr/>
            </a:pPr>
            <a:r>
              <a:rPr lang="en-US" altLang="zh-CN" sz="2400" b="0" kern="0" dirty="0" smtClean="0"/>
              <a:t>main()</a:t>
            </a:r>
          </a:p>
          <a:p>
            <a:pPr>
              <a:buFont typeface="Wingdings" pitchFamily="2" charset="2"/>
              <a:buNone/>
              <a:defRPr/>
            </a:pPr>
            <a:r>
              <a:rPr lang="en-US" altLang="zh-CN" sz="2400" b="0" kern="0" dirty="0" smtClean="0"/>
              <a:t>{</a:t>
            </a:r>
          </a:p>
          <a:p>
            <a:pPr>
              <a:buFont typeface="Wingdings" pitchFamily="2" charset="2"/>
              <a:buNone/>
              <a:defRPr/>
            </a:pPr>
            <a:r>
              <a:rPr lang="en-US" altLang="zh-CN" sz="2400" b="0" kern="0" dirty="0" smtClean="0"/>
              <a:t>    </a:t>
            </a:r>
            <a:r>
              <a:rPr lang="en-US" altLang="zh-CN" sz="2400" b="0" kern="0" dirty="0" err="1" smtClean="0"/>
              <a:t>int</a:t>
            </a:r>
            <a:r>
              <a:rPr lang="en-US" altLang="zh-CN" sz="2400" b="0" kern="0" dirty="0" smtClean="0"/>
              <a:t> *p;      		// </a:t>
            </a:r>
            <a:r>
              <a:rPr lang="zh-CN" altLang="en-US" sz="2400" b="0" kern="0" dirty="0" smtClean="0"/>
              <a:t>声明一个整型指针变量</a:t>
            </a:r>
            <a:r>
              <a:rPr lang="en-US" altLang="zh-CN" sz="2400" b="0" kern="0" dirty="0" smtClean="0"/>
              <a:t>p</a:t>
            </a:r>
          </a:p>
          <a:p>
            <a:pPr>
              <a:buFont typeface="Wingdings" pitchFamily="2" charset="2"/>
              <a:buNone/>
              <a:defRPr/>
            </a:pPr>
            <a:r>
              <a:rPr lang="en-US" altLang="zh-CN" sz="2400" b="0" kern="0" dirty="0" smtClean="0"/>
              <a:t>    p=new </a:t>
            </a:r>
            <a:r>
              <a:rPr lang="en-US" altLang="zh-CN" sz="2400" b="0" kern="0" dirty="0" err="1" smtClean="0"/>
              <a:t>int</a:t>
            </a:r>
            <a:r>
              <a:rPr lang="en-US" altLang="zh-CN" sz="2400" b="0" kern="0" dirty="0" smtClean="0"/>
              <a:t>;   	// </a:t>
            </a:r>
            <a:r>
              <a:rPr lang="zh-CN" altLang="en-US" sz="2400" b="0" kern="0" dirty="0" smtClean="0"/>
              <a:t>动态分配一个存放</a:t>
            </a:r>
            <a:r>
              <a:rPr lang="en-US" altLang="zh-CN" sz="2400" b="0" kern="0" dirty="0" err="1" smtClean="0"/>
              <a:t>int</a:t>
            </a:r>
            <a:r>
              <a:rPr lang="zh-CN" altLang="en-US" sz="2400" b="0" kern="0" dirty="0" smtClean="0"/>
              <a:t>型数据的内存空  </a:t>
            </a:r>
          </a:p>
          <a:p>
            <a:pPr>
              <a:buFont typeface="Wingdings" pitchFamily="2" charset="2"/>
              <a:buNone/>
              <a:defRPr/>
            </a:pPr>
            <a:r>
              <a:rPr lang="zh-CN" altLang="en-US" sz="2400" b="0" kern="0" dirty="0" smtClean="0"/>
              <a:t>                                 </a:t>
            </a:r>
            <a:r>
              <a:rPr lang="en-US" altLang="zh-CN" sz="2400" b="0" kern="0" dirty="0" smtClean="0"/>
              <a:t>// </a:t>
            </a:r>
            <a:r>
              <a:rPr lang="zh-CN" altLang="en-US" sz="2400" b="0" kern="0" dirty="0" smtClean="0"/>
              <a:t>间，并将首地址赋给</a:t>
            </a:r>
            <a:r>
              <a:rPr lang="en-US" altLang="zh-CN" sz="2400" b="0" kern="0" dirty="0" smtClean="0"/>
              <a:t>p</a:t>
            </a:r>
          </a:p>
          <a:p>
            <a:pPr>
              <a:buFont typeface="Wingdings" pitchFamily="2" charset="2"/>
              <a:buNone/>
              <a:defRPr/>
            </a:pPr>
            <a:r>
              <a:rPr lang="en-US" altLang="zh-CN" sz="2400" b="0" kern="0" dirty="0" smtClean="0"/>
              <a:t>    *p=10;</a:t>
            </a:r>
          </a:p>
          <a:p>
            <a:pPr>
              <a:buFont typeface="Wingdings" pitchFamily="2" charset="2"/>
              <a:buNone/>
              <a:defRPr/>
            </a:pPr>
            <a:r>
              <a:rPr lang="en-US" altLang="zh-CN" sz="2400" b="0" kern="0" dirty="0" smtClean="0"/>
              <a:t>    </a:t>
            </a:r>
            <a:r>
              <a:rPr lang="en-US" altLang="zh-CN" sz="2400" b="0" kern="0" dirty="0" err="1" smtClean="0"/>
              <a:t>cout</a:t>
            </a:r>
            <a:r>
              <a:rPr lang="en-US" altLang="zh-CN" sz="2400" b="0" kern="0" dirty="0" smtClean="0"/>
              <a:t>&lt;&lt;*p;</a:t>
            </a:r>
          </a:p>
          <a:p>
            <a:pPr>
              <a:buFont typeface="Wingdings" pitchFamily="2" charset="2"/>
              <a:buNone/>
              <a:defRPr/>
            </a:pPr>
            <a:r>
              <a:rPr lang="en-US" altLang="zh-CN" sz="2400" b="0" kern="0" dirty="0" smtClean="0"/>
              <a:t>    delete p;    		// </a:t>
            </a:r>
            <a:r>
              <a:rPr lang="zh-CN" altLang="en-US" sz="2400" b="0" kern="0" dirty="0" smtClean="0"/>
              <a:t>释放指针变量</a:t>
            </a:r>
            <a:r>
              <a:rPr lang="en-US" altLang="zh-CN" sz="2400" b="0" kern="0" dirty="0" smtClean="0"/>
              <a:t>p</a:t>
            </a:r>
            <a:r>
              <a:rPr lang="zh-CN" altLang="en-US" sz="2400" b="0" kern="0" dirty="0" smtClean="0"/>
              <a:t>指向的内存空间</a:t>
            </a:r>
          </a:p>
          <a:p>
            <a:pPr>
              <a:buFont typeface="Wingdings" pitchFamily="2" charset="2"/>
              <a:buNone/>
              <a:defRPr/>
            </a:pPr>
            <a:r>
              <a:rPr lang="zh-CN" altLang="en-US" sz="2400" b="0" kern="0" dirty="0" smtClean="0"/>
              <a:t>    </a:t>
            </a:r>
            <a:r>
              <a:rPr lang="en-US" altLang="zh-CN" sz="2400" b="0" kern="0" dirty="0" smtClean="0"/>
              <a:t>return 0;</a:t>
            </a:r>
          </a:p>
          <a:p>
            <a:pPr>
              <a:buFont typeface="Wingdings" pitchFamily="2" charset="2"/>
              <a:buNone/>
              <a:defRPr/>
            </a:pPr>
            <a:r>
              <a:rPr lang="en-US" altLang="zh-CN" sz="2400" b="0" kern="0" dirty="0" smtClean="0"/>
              <a:t>}</a:t>
            </a:r>
          </a:p>
          <a:p>
            <a:pPr>
              <a:defRPr/>
            </a:pPr>
            <a:r>
              <a:rPr lang="en-US" altLang="zh-CN" sz="2400" b="0" kern="0" dirty="0" smtClean="0"/>
              <a:t>10</a:t>
            </a:r>
            <a:endParaRPr lang="en-US" altLang="zh-CN" sz="2400" b="0" kern="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611188" y="228600"/>
            <a:ext cx="7847012" cy="604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3600" kern="0" dirty="0" smtClean="0"/>
              <a:t>例</a:t>
            </a:r>
            <a:r>
              <a:rPr lang="en-US" altLang="zh-CN" sz="3600" kern="0" dirty="0" smtClean="0"/>
              <a:t>1.10   </a:t>
            </a:r>
            <a:r>
              <a:rPr lang="zh-CN" altLang="en-US" sz="3600" kern="0" dirty="0" smtClean="0"/>
              <a:t>将</a:t>
            </a:r>
            <a:r>
              <a:rPr lang="en-US" altLang="zh-CN" sz="3600" kern="0" dirty="0" smtClean="0"/>
              <a:t>new</a:t>
            </a:r>
            <a:r>
              <a:rPr lang="zh-CN" altLang="en-US" sz="3600" kern="0" dirty="0" smtClean="0"/>
              <a:t>和</a:t>
            </a:r>
            <a:r>
              <a:rPr lang="en-US" altLang="zh-CN" sz="3600" kern="0" dirty="0" smtClean="0"/>
              <a:t>delete</a:t>
            </a:r>
            <a:r>
              <a:rPr lang="zh-CN" altLang="en-US" sz="3600" kern="0" dirty="0" smtClean="0"/>
              <a:t>用于结构类型 </a:t>
            </a:r>
            <a:endParaRPr lang="zh-CN" altLang="en-US" sz="3600" kern="0" dirty="0"/>
          </a:p>
        </p:txBody>
      </p:sp>
      <p:sp>
        <p:nvSpPr>
          <p:cNvPr id="3" name="Rectangle 3"/>
          <p:cNvSpPr txBox="1">
            <a:spLocks noChangeArrowheads="1"/>
          </p:cNvSpPr>
          <p:nvPr/>
        </p:nvSpPr>
        <p:spPr bwMode="auto">
          <a:xfrm>
            <a:off x="381000" y="990600"/>
            <a:ext cx="8382000" cy="5867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marL="0" indent="0">
              <a:lnSpc>
                <a:spcPct val="80000"/>
              </a:lnSpc>
              <a:buFontTx/>
              <a:buNone/>
              <a:defRPr/>
            </a:pPr>
            <a:r>
              <a:rPr lang="en-US" altLang="zh-CN" sz="2400" b="0" kern="0" dirty="0" smtClean="0"/>
              <a:t>#include&lt;</a:t>
            </a:r>
            <a:r>
              <a:rPr lang="en-US" altLang="zh-CN" sz="2400" b="0" kern="0" dirty="0" err="1" smtClean="0"/>
              <a:t>iostream.h</a:t>
            </a:r>
            <a:r>
              <a:rPr lang="en-US" altLang="zh-CN" sz="2400" b="0" kern="0" dirty="0" smtClean="0"/>
              <a:t>&gt;</a:t>
            </a:r>
          </a:p>
          <a:p>
            <a:pPr marL="0" indent="0">
              <a:lnSpc>
                <a:spcPct val="80000"/>
              </a:lnSpc>
              <a:buFontTx/>
              <a:buNone/>
              <a:defRPr/>
            </a:pPr>
            <a:r>
              <a:rPr lang="en-US" altLang="zh-CN" sz="2400" b="0" kern="0" dirty="0" smtClean="0"/>
              <a:t>#include&lt;</a:t>
            </a:r>
            <a:r>
              <a:rPr lang="en-US" altLang="zh-CN" sz="2400" b="0" kern="0" dirty="0" err="1" smtClean="0"/>
              <a:t>string.h</a:t>
            </a:r>
            <a:r>
              <a:rPr lang="en-US" altLang="zh-CN" sz="2400" b="0" kern="0" dirty="0" smtClean="0"/>
              <a:t>&gt;</a:t>
            </a:r>
          </a:p>
          <a:p>
            <a:pPr marL="0" indent="0">
              <a:lnSpc>
                <a:spcPct val="80000"/>
              </a:lnSpc>
              <a:buFontTx/>
              <a:buNone/>
              <a:defRPr/>
            </a:pPr>
            <a:r>
              <a:rPr lang="en-US" altLang="zh-CN" sz="2400" b="0" kern="0" dirty="0" err="1" smtClean="0"/>
              <a:t>struct</a:t>
            </a:r>
            <a:r>
              <a:rPr lang="en-US" altLang="zh-CN" sz="2400" b="0" kern="0" dirty="0" smtClean="0"/>
              <a:t> person {</a:t>
            </a:r>
          </a:p>
          <a:p>
            <a:pPr marL="0" indent="0">
              <a:lnSpc>
                <a:spcPct val="80000"/>
              </a:lnSpc>
              <a:buFontTx/>
              <a:buNone/>
              <a:defRPr/>
            </a:pPr>
            <a:r>
              <a:rPr lang="en-US" altLang="zh-CN" sz="2400" b="0" kern="0" dirty="0" smtClean="0"/>
              <a:t>	char name[20];</a:t>
            </a:r>
          </a:p>
          <a:p>
            <a:pPr marL="0" indent="0">
              <a:lnSpc>
                <a:spcPct val="80000"/>
              </a:lnSpc>
              <a:buFontTx/>
              <a:buNone/>
              <a:defRPr/>
            </a:pPr>
            <a:r>
              <a:rPr lang="en-US" altLang="zh-CN" sz="2400" b="0" kern="0" dirty="0" smtClean="0"/>
              <a:t>	</a:t>
            </a:r>
            <a:r>
              <a:rPr lang="en-US" altLang="zh-CN" sz="2400" b="0" kern="0" dirty="0" err="1" smtClean="0"/>
              <a:t>int</a:t>
            </a:r>
            <a:r>
              <a:rPr lang="en-US" altLang="zh-CN" sz="2400" b="0" kern="0" dirty="0" smtClean="0"/>
              <a:t> age;</a:t>
            </a:r>
          </a:p>
          <a:p>
            <a:pPr marL="0" indent="0">
              <a:lnSpc>
                <a:spcPct val="80000"/>
              </a:lnSpc>
              <a:buFontTx/>
              <a:buNone/>
              <a:defRPr/>
            </a:pPr>
            <a:r>
              <a:rPr lang="en-US" altLang="zh-CN" sz="2400" b="0" kern="0" dirty="0" smtClean="0"/>
              <a:t>};</a:t>
            </a:r>
          </a:p>
          <a:p>
            <a:pPr marL="0" indent="0">
              <a:lnSpc>
                <a:spcPct val="80000"/>
              </a:lnSpc>
              <a:buFontTx/>
              <a:buNone/>
              <a:defRPr/>
            </a:pPr>
            <a:r>
              <a:rPr lang="en-US" altLang="zh-CN" sz="2400" b="0" kern="0" dirty="0" smtClean="0"/>
              <a:t>main()</a:t>
            </a:r>
          </a:p>
          <a:p>
            <a:pPr marL="0" indent="0">
              <a:lnSpc>
                <a:spcPct val="80000"/>
              </a:lnSpc>
              <a:buFontTx/>
              <a:buNone/>
              <a:defRPr/>
            </a:pPr>
            <a:r>
              <a:rPr lang="en-US" altLang="zh-CN" sz="2400" b="0" kern="0" dirty="0" smtClean="0"/>
              <a:t>{</a:t>
            </a:r>
          </a:p>
          <a:p>
            <a:pPr marL="0" indent="0">
              <a:lnSpc>
                <a:spcPct val="80000"/>
              </a:lnSpc>
              <a:buFontTx/>
              <a:buNone/>
              <a:defRPr/>
            </a:pPr>
            <a:r>
              <a:rPr lang="en-US" altLang="zh-CN" sz="2400" b="0" kern="0" dirty="0" smtClean="0"/>
              <a:t>	    person *p;</a:t>
            </a:r>
          </a:p>
          <a:p>
            <a:pPr marL="0" indent="0">
              <a:lnSpc>
                <a:spcPct val="80000"/>
              </a:lnSpc>
              <a:buFontTx/>
              <a:buNone/>
              <a:defRPr/>
            </a:pPr>
            <a:r>
              <a:rPr lang="en-US" altLang="zh-CN" sz="2400" b="0" kern="0" dirty="0" smtClean="0"/>
              <a:t>	    p=new person;</a:t>
            </a:r>
          </a:p>
          <a:p>
            <a:pPr marL="0" indent="0">
              <a:lnSpc>
                <a:spcPct val="80000"/>
              </a:lnSpc>
              <a:buFontTx/>
              <a:buNone/>
              <a:defRPr/>
            </a:pPr>
            <a:r>
              <a:rPr lang="en-US" altLang="zh-CN" sz="2400" b="0" kern="0" dirty="0" smtClean="0"/>
              <a:t>	    </a:t>
            </a:r>
            <a:r>
              <a:rPr lang="en-US" altLang="zh-CN" sz="2400" b="0" kern="0" dirty="0" err="1" smtClean="0"/>
              <a:t>strcpy</a:t>
            </a:r>
            <a:r>
              <a:rPr lang="en-US" altLang="zh-CN" sz="2400" b="0" kern="0" dirty="0" smtClean="0"/>
              <a:t>(p-&gt;name</a:t>
            </a:r>
            <a:r>
              <a:rPr lang="zh-CN" altLang="en-US" sz="2400" b="0" kern="0" dirty="0" smtClean="0"/>
              <a:t>，</a:t>
            </a:r>
            <a:r>
              <a:rPr lang="en-US" altLang="zh-CN" sz="2400" b="0" kern="0" dirty="0" smtClean="0"/>
              <a:t>"Wang Fun");</a:t>
            </a:r>
          </a:p>
          <a:p>
            <a:pPr marL="0" indent="0">
              <a:lnSpc>
                <a:spcPct val="80000"/>
              </a:lnSpc>
              <a:buFontTx/>
              <a:buNone/>
              <a:defRPr/>
            </a:pPr>
            <a:r>
              <a:rPr lang="en-US" altLang="zh-CN" sz="2400" b="0" kern="0" dirty="0" smtClean="0"/>
              <a:t>	    p-&gt;age=23;</a:t>
            </a:r>
          </a:p>
          <a:p>
            <a:pPr marL="0" indent="0">
              <a:lnSpc>
                <a:spcPct val="80000"/>
              </a:lnSpc>
              <a:buFontTx/>
              <a:buNone/>
              <a:defRPr/>
            </a:pPr>
            <a:r>
              <a:rPr lang="en-US" altLang="zh-CN" sz="2400" b="0" kern="0" dirty="0" smtClean="0"/>
              <a:t>	    </a:t>
            </a:r>
            <a:r>
              <a:rPr lang="en-US" altLang="zh-CN" sz="2400" b="0" kern="0" dirty="0" err="1" smtClean="0"/>
              <a:t>cout</a:t>
            </a:r>
            <a:r>
              <a:rPr lang="en-US" altLang="zh-CN" sz="2400" b="0" kern="0" dirty="0" smtClean="0"/>
              <a:t>&lt;&lt;"\n"&lt;&lt;p-&gt;name&lt;&lt;" "&lt;&lt;</a:t>
            </a:r>
            <a:r>
              <a:rPr lang="en-US" altLang="zh-CN" sz="2400" b="0" kern="0" dirty="0" err="1" smtClean="0"/>
              <a:t>endl</a:t>
            </a:r>
            <a:r>
              <a:rPr lang="en-US" altLang="zh-CN" sz="2400" b="0" kern="0" dirty="0" smtClean="0"/>
              <a:t>&lt;&lt;p-&gt;age;</a:t>
            </a:r>
          </a:p>
          <a:p>
            <a:pPr marL="0" indent="0">
              <a:lnSpc>
                <a:spcPct val="80000"/>
              </a:lnSpc>
              <a:buFontTx/>
              <a:buNone/>
              <a:defRPr/>
            </a:pPr>
            <a:r>
              <a:rPr lang="en-US" altLang="zh-CN" sz="2400" b="0" kern="0" dirty="0" smtClean="0"/>
              <a:t>	    delete p;</a:t>
            </a:r>
          </a:p>
          <a:p>
            <a:pPr marL="0" indent="0">
              <a:lnSpc>
                <a:spcPct val="80000"/>
              </a:lnSpc>
              <a:buFontTx/>
              <a:buNone/>
              <a:defRPr/>
            </a:pPr>
            <a:r>
              <a:rPr lang="en-US" altLang="zh-CN" sz="2400" b="0" kern="0" dirty="0" smtClean="0"/>
              <a:t>	    return 0;</a:t>
            </a:r>
          </a:p>
          <a:p>
            <a:pPr marL="0" indent="0">
              <a:lnSpc>
                <a:spcPct val="80000"/>
              </a:lnSpc>
              <a:buFontTx/>
              <a:buNone/>
              <a:defRPr/>
            </a:pPr>
            <a:r>
              <a:rPr lang="en-US" altLang="zh-CN" sz="2400" b="0" kern="0" dirty="0" smtClean="0"/>
              <a:t>}</a:t>
            </a:r>
            <a:endParaRPr lang="en-US" altLang="zh-CN" sz="2400" b="0" kern="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395288" y="1022350"/>
            <a:ext cx="8208962"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a:latin typeface="Arial" panose="020B0604020202020204" pitchFamily="34" charset="0"/>
              </a:rPr>
              <a:t>与</a:t>
            </a:r>
            <a:r>
              <a:rPr kumimoji="1" lang="en-US" altLang="zh-CN">
                <a:latin typeface="Arial" panose="020B0604020202020204" pitchFamily="34" charset="0"/>
              </a:rPr>
              <a:t>C</a:t>
            </a:r>
            <a:r>
              <a:rPr kumimoji="1" lang="zh-CN" altLang="en-US">
                <a:latin typeface="Arial" panose="020B0604020202020204" pitchFamily="34" charset="0"/>
              </a:rPr>
              <a:t>的内存动态分配和释放操作（</a:t>
            </a:r>
            <a:r>
              <a:rPr kumimoji="1" lang="en-US" altLang="zh-CN">
                <a:latin typeface="Arial" panose="020B0604020202020204" pitchFamily="34" charset="0"/>
              </a:rPr>
              <a:t>malloc</a:t>
            </a:r>
            <a:r>
              <a:rPr kumimoji="1" lang="zh-CN" altLang="en-US">
                <a:latin typeface="Arial" panose="020B0604020202020204" pitchFamily="34" charset="0"/>
              </a:rPr>
              <a:t>和</a:t>
            </a:r>
            <a:r>
              <a:rPr kumimoji="1" lang="en-US" altLang="zh-CN">
                <a:latin typeface="Arial" panose="020B0604020202020204" pitchFamily="34" charset="0"/>
              </a:rPr>
              <a:t>free</a:t>
            </a:r>
            <a:r>
              <a:rPr kumimoji="1" lang="zh-CN" altLang="en-US">
                <a:latin typeface="Arial" panose="020B0604020202020204" pitchFamily="34" charset="0"/>
              </a:rPr>
              <a:t>）相比，</a:t>
            </a:r>
            <a:r>
              <a:rPr kumimoji="1" lang="en-US" altLang="zh-CN">
                <a:latin typeface="Arial" panose="020B0604020202020204" pitchFamily="34" charset="0"/>
              </a:rPr>
              <a:t>C++</a:t>
            </a:r>
            <a:r>
              <a:rPr kumimoji="1" lang="zh-CN" altLang="en-US">
                <a:latin typeface="Arial" panose="020B0604020202020204" pitchFamily="34" charset="0"/>
              </a:rPr>
              <a:t>提供的动态分配有以下</a:t>
            </a:r>
            <a:r>
              <a:rPr kumimoji="1" lang="zh-CN" altLang="en-US">
                <a:solidFill>
                  <a:schemeClr val="accent2"/>
                </a:solidFill>
                <a:latin typeface="Arial" panose="020B0604020202020204" pitchFamily="34" charset="0"/>
              </a:rPr>
              <a:t>优点</a:t>
            </a:r>
            <a:r>
              <a:rPr kumimoji="1" lang="zh-CN" altLang="en-US">
                <a:latin typeface="Arial" panose="020B0604020202020204" pitchFamily="34" charset="0"/>
              </a:rPr>
              <a:t>：</a:t>
            </a:r>
          </a:p>
          <a:p>
            <a:pPr eaLnBrk="1" hangingPunct="1">
              <a:lnSpc>
                <a:spcPct val="110000"/>
              </a:lnSpc>
            </a:pPr>
            <a:r>
              <a:rPr kumimoji="1" lang="en-US" altLang="zh-CN">
                <a:latin typeface="Arial" panose="020B0604020202020204" pitchFamily="34" charset="0"/>
              </a:rPr>
              <a:t>(1) new</a:t>
            </a:r>
            <a:r>
              <a:rPr kumimoji="1" lang="zh-CN" altLang="en-US">
                <a:latin typeface="Arial" panose="020B0604020202020204" pitchFamily="34" charset="0"/>
              </a:rPr>
              <a:t>和</a:t>
            </a:r>
            <a:r>
              <a:rPr kumimoji="1" lang="en-US" altLang="zh-CN">
                <a:latin typeface="Arial" panose="020B0604020202020204" pitchFamily="34" charset="0"/>
              </a:rPr>
              <a:t>delete </a:t>
            </a:r>
            <a:r>
              <a:rPr kumimoji="1" lang="zh-CN" altLang="en-US">
                <a:latin typeface="Arial" panose="020B0604020202020204" pitchFamily="34" charset="0"/>
              </a:rPr>
              <a:t>操作自动计算需要分配和释放类型的长度。这不但</a:t>
            </a:r>
            <a:r>
              <a:rPr kumimoji="1" lang="zh-CN" altLang="en-US">
                <a:solidFill>
                  <a:srgbClr val="FF3300"/>
                </a:solidFill>
                <a:latin typeface="Arial" panose="020B0604020202020204" pitchFamily="34" charset="0"/>
              </a:rPr>
              <a:t>省去了用</a:t>
            </a:r>
            <a:r>
              <a:rPr kumimoji="1" lang="en-US" altLang="zh-CN">
                <a:solidFill>
                  <a:srgbClr val="FF3300"/>
                </a:solidFill>
                <a:latin typeface="Arial" panose="020B0604020202020204" pitchFamily="34" charset="0"/>
              </a:rPr>
              <a:t>sizeof</a:t>
            </a:r>
            <a:r>
              <a:rPr kumimoji="1" lang="zh-CN" altLang="en-US">
                <a:solidFill>
                  <a:srgbClr val="FF3300"/>
                </a:solidFill>
                <a:latin typeface="Arial" panose="020B0604020202020204" pitchFamily="34" charset="0"/>
              </a:rPr>
              <a:t>计算长度的步骤</a:t>
            </a:r>
            <a:r>
              <a:rPr kumimoji="1" lang="zh-CN" altLang="en-US">
                <a:latin typeface="Arial" panose="020B0604020202020204" pitchFamily="34" charset="0"/>
              </a:rPr>
              <a:t>，更主要的是避免了内存分配和释放时因长度出错带来的严重后果；</a:t>
            </a:r>
          </a:p>
          <a:p>
            <a:pPr eaLnBrk="1" hangingPunct="1">
              <a:lnSpc>
                <a:spcPct val="110000"/>
              </a:lnSpc>
            </a:pPr>
            <a:r>
              <a:rPr kumimoji="1" lang="en-US" altLang="zh-CN">
                <a:latin typeface="Arial" panose="020B0604020202020204" pitchFamily="34" charset="0"/>
              </a:rPr>
              <a:t>(2) new</a:t>
            </a:r>
            <a:r>
              <a:rPr kumimoji="1" lang="zh-CN" altLang="en-US">
                <a:latin typeface="Arial" panose="020B0604020202020204" pitchFamily="34" charset="0"/>
              </a:rPr>
              <a:t>操作自动返回需分配类型的指针，</a:t>
            </a:r>
            <a:r>
              <a:rPr kumimoji="1" lang="zh-CN" altLang="en-US">
                <a:solidFill>
                  <a:srgbClr val="FF3300"/>
                </a:solidFill>
                <a:latin typeface="Arial" panose="020B0604020202020204" pitchFamily="34" charset="0"/>
              </a:rPr>
              <a:t>无需使用强制类型转换</a:t>
            </a:r>
            <a:r>
              <a:rPr kumimoji="1" lang="zh-CN" altLang="en-US">
                <a:latin typeface="Arial" panose="020B0604020202020204" pitchFamily="34" charset="0"/>
              </a:rPr>
              <a:t>；</a:t>
            </a:r>
          </a:p>
          <a:p>
            <a:pPr eaLnBrk="1" hangingPunct="1">
              <a:lnSpc>
                <a:spcPct val="110000"/>
              </a:lnSpc>
            </a:pPr>
            <a:r>
              <a:rPr kumimoji="1" lang="en-US" altLang="zh-CN">
                <a:latin typeface="Arial" panose="020B0604020202020204" pitchFamily="34" charset="0"/>
              </a:rPr>
              <a:t>(3) new</a:t>
            </a:r>
            <a:r>
              <a:rPr kumimoji="1" lang="zh-CN" altLang="en-US">
                <a:latin typeface="Arial" panose="020B0604020202020204" pitchFamily="34" charset="0"/>
              </a:rPr>
              <a:t>操作</a:t>
            </a:r>
            <a:r>
              <a:rPr kumimoji="1" lang="zh-CN" altLang="en-US">
                <a:solidFill>
                  <a:srgbClr val="FF3300"/>
                </a:solidFill>
                <a:latin typeface="Arial" panose="020B0604020202020204" pitchFamily="34" charset="0"/>
              </a:rPr>
              <a:t>能初始化</a:t>
            </a:r>
            <a:r>
              <a:rPr kumimoji="1" lang="zh-CN" altLang="en-US">
                <a:latin typeface="Arial" panose="020B0604020202020204" pitchFamily="34" charset="0"/>
              </a:rPr>
              <a:t>所分配的类型变量。</a:t>
            </a:r>
          </a:p>
          <a:p>
            <a:pPr eaLnBrk="1" hangingPunct="1">
              <a:lnSpc>
                <a:spcPct val="110000"/>
              </a:lnSpc>
            </a:pPr>
            <a:r>
              <a:rPr kumimoji="1" lang="en-US" altLang="zh-CN">
                <a:latin typeface="Arial" panose="020B0604020202020204" pitchFamily="34" charset="0"/>
              </a:rPr>
              <a:t>(4) new</a:t>
            </a:r>
            <a:r>
              <a:rPr kumimoji="1" lang="zh-CN" altLang="en-US">
                <a:latin typeface="Arial" panose="020B0604020202020204" pitchFamily="34" charset="0"/>
              </a:rPr>
              <a:t>和</a:t>
            </a:r>
            <a:r>
              <a:rPr kumimoji="1" lang="en-US" altLang="zh-CN">
                <a:latin typeface="Arial" panose="020B0604020202020204" pitchFamily="34" charset="0"/>
              </a:rPr>
              <a:t>delete</a:t>
            </a:r>
            <a:r>
              <a:rPr kumimoji="1" lang="zh-CN" altLang="en-US">
                <a:latin typeface="Arial" panose="020B0604020202020204" pitchFamily="34" charset="0"/>
              </a:rPr>
              <a:t>都能</a:t>
            </a:r>
            <a:r>
              <a:rPr kumimoji="1" lang="zh-CN" altLang="en-US">
                <a:solidFill>
                  <a:srgbClr val="FF3300"/>
                </a:solidFill>
                <a:latin typeface="Arial" panose="020B0604020202020204" pitchFamily="34" charset="0"/>
              </a:rPr>
              <a:t>可以被重载</a:t>
            </a:r>
            <a:r>
              <a:rPr kumimoji="1" lang="zh-CN" altLang="en-US">
                <a:latin typeface="Arial" panose="020B0604020202020204" pitchFamily="34" charset="0"/>
              </a:rPr>
              <a:t>，允许建立自定义的内存管理法。</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395288" y="1052513"/>
            <a:ext cx="8424862"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800" b="1">
                <a:latin typeface="Arial" panose="020B0604020202020204" pitchFamily="34" charset="0"/>
              </a:rPr>
              <a:t>对使用</a:t>
            </a:r>
            <a:r>
              <a:rPr lang="en-US" altLang="zh-CN" sz="2800" b="1">
                <a:latin typeface="Arial" panose="020B0604020202020204" pitchFamily="34" charset="0"/>
              </a:rPr>
              <a:t>new</a:t>
            </a:r>
            <a:r>
              <a:rPr lang="zh-CN" altLang="en-US" sz="2800" b="1">
                <a:latin typeface="Arial" panose="020B0604020202020204" pitchFamily="34" charset="0"/>
              </a:rPr>
              <a:t>和</a:t>
            </a:r>
            <a:r>
              <a:rPr lang="en-US" altLang="zh-CN" sz="2800" b="1">
                <a:latin typeface="Arial" panose="020B0604020202020204" pitchFamily="34" charset="0"/>
              </a:rPr>
              <a:t>delete</a:t>
            </a:r>
            <a:r>
              <a:rPr lang="zh-CN" altLang="en-US" sz="2800" b="1">
                <a:latin typeface="Arial" panose="020B0604020202020204" pitchFamily="34" charset="0"/>
              </a:rPr>
              <a:t>的几点说明：</a:t>
            </a:r>
          </a:p>
          <a:p>
            <a:pPr eaLnBrk="1" hangingPunct="1">
              <a:lnSpc>
                <a:spcPct val="130000"/>
              </a:lnSpc>
            </a:pPr>
            <a:r>
              <a:rPr lang="zh-CN" altLang="en-US">
                <a:latin typeface="Arial" panose="020B0604020202020204" pitchFamily="34" charset="0"/>
              </a:rPr>
              <a:t> </a:t>
            </a:r>
            <a:r>
              <a:rPr lang="en-US" altLang="zh-CN" sz="3200">
                <a:latin typeface="Arial" panose="020B0604020202020204" pitchFamily="34" charset="0"/>
              </a:rPr>
              <a:t>(1)</a:t>
            </a:r>
            <a:r>
              <a:rPr lang="zh-CN" altLang="en-US" sz="3200">
                <a:latin typeface="Arial" panose="020B0604020202020204" pitchFamily="34" charset="0"/>
              </a:rPr>
              <a:t>用</a:t>
            </a:r>
            <a:r>
              <a:rPr lang="en-US" altLang="zh-CN" sz="3200">
                <a:latin typeface="Arial" panose="020B0604020202020204" pitchFamily="34" charset="0"/>
              </a:rPr>
              <a:t>new</a:t>
            </a:r>
            <a:r>
              <a:rPr lang="zh-CN" altLang="en-US" sz="3200">
                <a:latin typeface="Arial" panose="020B0604020202020204" pitchFamily="34" charset="0"/>
              </a:rPr>
              <a:t>分配的空间，使用结束后应该用</a:t>
            </a:r>
            <a:r>
              <a:rPr lang="en-US" altLang="zh-CN" sz="3200">
                <a:solidFill>
                  <a:srgbClr val="FF3300"/>
                </a:solidFill>
                <a:latin typeface="Arial" panose="020B0604020202020204" pitchFamily="34" charset="0"/>
              </a:rPr>
              <a:t>delete</a:t>
            </a:r>
            <a:r>
              <a:rPr lang="zh-CN" altLang="en-US" sz="3200">
                <a:solidFill>
                  <a:srgbClr val="FF3300"/>
                </a:solidFill>
                <a:latin typeface="Arial" panose="020B0604020202020204" pitchFamily="34" charset="0"/>
              </a:rPr>
              <a:t>显示的释放</a:t>
            </a:r>
            <a:r>
              <a:rPr lang="zh-CN" altLang="en-US" sz="3200">
                <a:latin typeface="Arial" panose="020B0604020202020204" pitchFamily="34" charset="0"/>
              </a:rPr>
              <a:t>，否则这部分空间将不能回收而变成死空间。</a:t>
            </a:r>
          </a:p>
          <a:p>
            <a:pPr eaLnBrk="1" hangingPunct="1">
              <a:lnSpc>
                <a:spcPct val="130000"/>
              </a:lnSpc>
            </a:pPr>
            <a:r>
              <a:rPr lang="zh-CN" altLang="en-US" sz="3200">
                <a:latin typeface="Arial" panose="020B0604020202020204" pitchFamily="34" charset="0"/>
              </a:rPr>
              <a:t> </a:t>
            </a:r>
            <a:r>
              <a:rPr lang="en-US" altLang="zh-CN" sz="3200">
                <a:latin typeface="宋体" panose="02010600030101010101" pitchFamily="2" charset="-122"/>
              </a:rPr>
              <a:t>(2)</a:t>
            </a:r>
            <a:r>
              <a:rPr lang="zh-CN" altLang="en-US" sz="3200">
                <a:latin typeface="Arial" panose="020B0604020202020204" pitchFamily="34" charset="0"/>
              </a:rPr>
              <a:t>使用</a:t>
            </a:r>
            <a:r>
              <a:rPr lang="en-US" altLang="zh-CN" sz="3200">
                <a:latin typeface="Arial" panose="020B0604020202020204" pitchFamily="34" charset="0"/>
              </a:rPr>
              <a:t>new</a:t>
            </a:r>
            <a:r>
              <a:rPr lang="zh-CN" altLang="en-US" sz="3200">
                <a:latin typeface="Arial" panose="020B0604020202020204" pitchFamily="34" charset="0"/>
              </a:rPr>
              <a:t>动态分配内存时，如果没有足够的内存满足分配要求，</a:t>
            </a:r>
            <a:r>
              <a:rPr lang="en-US" altLang="zh-CN" sz="3200">
                <a:latin typeface="Arial" panose="020B0604020202020204" pitchFamily="34" charset="0"/>
              </a:rPr>
              <a:t>new</a:t>
            </a:r>
            <a:r>
              <a:rPr lang="zh-CN" altLang="en-US" sz="3200">
                <a:latin typeface="Arial" panose="020B0604020202020204" pitchFamily="34" charset="0"/>
              </a:rPr>
              <a:t>将返回空指针</a:t>
            </a:r>
            <a:r>
              <a:rPr lang="en-US" altLang="zh-CN" sz="3200">
                <a:latin typeface="Arial" panose="020B0604020202020204" pitchFamily="34" charset="0"/>
              </a:rPr>
              <a:t>(</a:t>
            </a:r>
            <a:r>
              <a:rPr lang="en-US" altLang="zh-CN" sz="3200">
                <a:solidFill>
                  <a:srgbClr val="FF3300"/>
                </a:solidFill>
                <a:latin typeface="Arial" panose="020B0604020202020204" pitchFamily="34" charset="0"/>
              </a:rPr>
              <a:t>NULL</a:t>
            </a:r>
            <a:r>
              <a:rPr lang="en-US" altLang="zh-CN" sz="3200">
                <a:latin typeface="Arial" panose="020B0604020202020204" pitchFamily="34" charset="0"/>
              </a:rPr>
              <a:t>)</a:t>
            </a:r>
            <a:r>
              <a:rPr lang="zh-CN" altLang="en-US" sz="3200">
                <a:latin typeface="Arial" panose="020B0604020202020204" pitchFamily="34" charset="0"/>
              </a:rPr>
              <a:t>。因此通常要对内存的动态分配是否成功进行检查。</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250825" y="179388"/>
            <a:ext cx="8713788" cy="649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3200" b="1">
                <a:solidFill>
                  <a:srgbClr val="FF0000"/>
                </a:solidFill>
              </a:rPr>
              <a:t>例</a:t>
            </a:r>
            <a:r>
              <a:rPr lang="en-US" altLang="zh-CN" sz="3200" b="1">
                <a:solidFill>
                  <a:srgbClr val="FF0000"/>
                </a:solidFill>
              </a:rPr>
              <a:t>1.11  </a:t>
            </a:r>
            <a:r>
              <a:rPr lang="zh-CN" altLang="en-US" sz="3200" b="1">
                <a:solidFill>
                  <a:srgbClr val="FF0000"/>
                </a:solidFill>
              </a:rPr>
              <a:t>对内存的动态分配是否成功进行检查</a:t>
            </a:r>
            <a:endParaRPr lang="zh-CN" altLang="en-US" sz="3200" b="1">
              <a:solidFill>
                <a:srgbClr val="FF0000"/>
              </a:solidFill>
              <a:latin typeface="Arial" panose="020B0604020202020204" pitchFamily="34" charset="0"/>
            </a:endParaRPr>
          </a:p>
          <a:p>
            <a:pPr eaLnBrk="1" hangingPunct="1">
              <a:lnSpc>
                <a:spcPct val="130000"/>
              </a:lnSpc>
            </a:pPr>
            <a:r>
              <a:rPr lang="en-US" altLang="zh-CN">
                <a:latin typeface="Arial" panose="020B0604020202020204" pitchFamily="34" charset="0"/>
              </a:rPr>
              <a:t>#include &lt;iostream.h&gt;</a:t>
            </a:r>
          </a:p>
          <a:p>
            <a:pPr eaLnBrk="1" hangingPunct="1">
              <a:lnSpc>
                <a:spcPct val="130000"/>
              </a:lnSpc>
            </a:pPr>
            <a:r>
              <a:rPr lang="en-US" altLang="zh-CN">
                <a:latin typeface="Arial" panose="020B0604020202020204" pitchFamily="34" charset="0"/>
              </a:rPr>
              <a:t>main(){</a:t>
            </a:r>
          </a:p>
          <a:p>
            <a:pPr eaLnBrk="1" hangingPunct="1">
              <a:lnSpc>
                <a:spcPct val="130000"/>
              </a:lnSpc>
            </a:pPr>
            <a:r>
              <a:rPr lang="en-US" altLang="zh-CN">
                <a:latin typeface="Arial" panose="020B0604020202020204" pitchFamily="34" charset="0"/>
              </a:rPr>
              <a:t> 	int * p;</a:t>
            </a:r>
          </a:p>
          <a:p>
            <a:pPr eaLnBrk="1" hangingPunct="1">
              <a:lnSpc>
                <a:spcPct val="130000"/>
              </a:lnSpc>
            </a:pPr>
            <a:r>
              <a:rPr lang="en-US" altLang="zh-CN">
                <a:latin typeface="Arial" panose="020B0604020202020204" pitchFamily="34" charset="0"/>
              </a:rPr>
              <a:t>  	p=new int;</a:t>
            </a:r>
          </a:p>
          <a:p>
            <a:pPr eaLnBrk="1" hangingPunct="1">
              <a:lnSpc>
                <a:spcPct val="130000"/>
              </a:lnSpc>
            </a:pPr>
            <a:r>
              <a:rPr lang="en-US" altLang="zh-CN">
                <a:solidFill>
                  <a:srgbClr val="FF3300"/>
                </a:solidFill>
                <a:latin typeface="Arial" panose="020B0604020202020204" pitchFamily="34" charset="0"/>
              </a:rPr>
              <a:t>	if(!p){</a:t>
            </a:r>
          </a:p>
          <a:p>
            <a:pPr eaLnBrk="1" hangingPunct="1">
              <a:lnSpc>
                <a:spcPct val="130000"/>
              </a:lnSpc>
            </a:pPr>
            <a:r>
              <a:rPr lang="en-US" altLang="zh-CN">
                <a:solidFill>
                  <a:srgbClr val="FF3300"/>
                </a:solidFill>
                <a:latin typeface="Arial" panose="020B0604020202020204" pitchFamily="34" charset="0"/>
              </a:rPr>
              <a:t>		cout&lt;&lt;"allocation failure\n";</a:t>
            </a:r>
          </a:p>
          <a:p>
            <a:pPr eaLnBrk="1" hangingPunct="1">
              <a:lnSpc>
                <a:spcPct val="130000"/>
              </a:lnSpc>
            </a:pPr>
            <a:r>
              <a:rPr lang="en-US" altLang="zh-CN">
                <a:solidFill>
                  <a:srgbClr val="FF3300"/>
                </a:solidFill>
                <a:latin typeface="Arial" panose="020B0604020202020204" pitchFamily="34" charset="0"/>
              </a:rPr>
              <a:t>		return 1;}</a:t>
            </a:r>
          </a:p>
          <a:p>
            <a:pPr eaLnBrk="1" hangingPunct="1">
              <a:lnSpc>
                <a:spcPct val="130000"/>
              </a:lnSpc>
            </a:pPr>
            <a:r>
              <a:rPr lang="en-US" altLang="zh-CN">
                <a:latin typeface="Arial" panose="020B0604020202020204" pitchFamily="34" charset="0"/>
              </a:rPr>
              <a:t>	*p=20;</a:t>
            </a:r>
          </a:p>
          <a:p>
            <a:pPr eaLnBrk="1" hangingPunct="1">
              <a:lnSpc>
                <a:spcPct val="130000"/>
              </a:lnSpc>
            </a:pPr>
            <a:r>
              <a:rPr lang="en-US" altLang="zh-CN">
                <a:latin typeface="Arial" panose="020B0604020202020204" pitchFamily="34" charset="0"/>
              </a:rPr>
              <a:t>	cout&lt;&lt;*p;</a:t>
            </a:r>
          </a:p>
          <a:p>
            <a:pPr eaLnBrk="1" hangingPunct="1">
              <a:lnSpc>
                <a:spcPct val="130000"/>
              </a:lnSpc>
            </a:pPr>
            <a:r>
              <a:rPr lang="en-US" altLang="zh-CN">
                <a:latin typeface="Arial" panose="020B0604020202020204" pitchFamily="34" charset="0"/>
              </a:rPr>
              <a:t>	delete p;</a:t>
            </a:r>
          </a:p>
          <a:p>
            <a:pPr eaLnBrk="1" hangingPunct="1">
              <a:lnSpc>
                <a:spcPct val="130000"/>
              </a:lnSpc>
            </a:pPr>
            <a:r>
              <a:rPr lang="en-US" altLang="zh-CN">
                <a:latin typeface="Arial" panose="020B0604020202020204" pitchFamily="34" charset="0"/>
              </a:rPr>
              <a:t>	return 0;</a:t>
            </a:r>
          </a:p>
          <a:p>
            <a:pPr eaLnBrk="1" hangingPunct="1">
              <a:lnSpc>
                <a:spcPct val="130000"/>
              </a:lnSpc>
            </a:pPr>
            <a:r>
              <a:rPr lang="en-US" altLang="zh-CN">
                <a:latin typeface="Arial" panose="020B0604020202020204" pitchFamily="34" charset="0"/>
              </a:rPr>
              <a: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179388" y="923925"/>
            <a:ext cx="8785225" cy="531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a:latin typeface="Arial" panose="020B0604020202020204" pitchFamily="34" charset="0"/>
              </a:rPr>
              <a:t>(3) </a:t>
            </a:r>
            <a:r>
              <a:rPr lang="zh-CN" altLang="en-US">
                <a:latin typeface="Arial" panose="020B0604020202020204" pitchFamily="34" charset="0"/>
              </a:rPr>
              <a:t>使用</a:t>
            </a:r>
            <a:r>
              <a:rPr lang="en-US" altLang="zh-CN">
                <a:latin typeface="Arial" panose="020B0604020202020204" pitchFamily="34" charset="0"/>
              </a:rPr>
              <a:t>new</a:t>
            </a:r>
            <a:r>
              <a:rPr lang="zh-CN" altLang="en-US">
                <a:latin typeface="Arial" panose="020B0604020202020204" pitchFamily="34" charset="0"/>
              </a:rPr>
              <a:t>可以为</a:t>
            </a:r>
            <a:r>
              <a:rPr lang="zh-CN" altLang="en-US">
                <a:solidFill>
                  <a:srgbClr val="FF3300"/>
                </a:solidFill>
                <a:latin typeface="Arial" panose="020B0604020202020204" pitchFamily="34" charset="0"/>
              </a:rPr>
              <a:t>数组动态分配内存</a:t>
            </a:r>
            <a:r>
              <a:rPr lang="zh-CN" altLang="en-US">
                <a:latin typeface="Arial" panose="020B0604020202020204" pitchFamily="34" charset="0"/>
              </a:rPr>
              <a:t>空间这是需要在类型后面缀上数组大小。其语法形式为：</a:t>
            </a:r>
          </a:p>
          <a:p>
            <a:pPr eaLnBrk="1" hangingPunct="1">
              <a:lnSpc>
                <a:spcPct val="130000"/>
              </a:lnSpc>
            </a:pPr>
            <a:r>
              <a:rPr lang="zh-CN" altLang="en-US">
                <a:latin typeface="Arial" panose="020B0604020202020204" pitchFamily="34" charset="0"/>
              </a:rPr>
              <a:t>     </a:t>
            </a:r>
            <a:r>
              <a:rPr lang="zh-CN" altLang="en-US">
                <a:solidFill>
                  <a:srgbClr val="0000CC"/>
                </a:solidFill>
                <a:latin typeface="Arial" panose="020B0604020202020204" pitchFamily="34" charset="0"/>
              </a:rPr>
              <a:t>指针变量</a:t>
            </a:r>
            <a:r>
              <a:rPr lang="en-US" altLang="zh-CN">
                <a:solidFill>
                  <a:srgbClr val="0000CC"/>
                </a:solidFill>
                <a:latin typeface="Arial" panose="020B0604020202020204" pitchFamily="34" charset="0"/>
              </a:rPr>
              <a:t>=new  </a:t>
            </a:r>
            <a:r>
              <a:rPr lang="zh-CN" altLang="en-US">
                <a:solidFill>
                  <a:srgbClr val="0000CC"/>
                </a:solidFill>
                <a:latin typeface="Arial" panose="020B0604020202020204" pitchFamily="34" charset="0"/>
              </a:rPr>
              <a:t>类型名 </a:t>
            </a:r>
            <a:r>
              <a:rPr lang="en-US" altLang="zh-CN">
                <a:solidFill>
                  <a:srgbClr val="0000CC"/>
                </a:solidFill>
                <a:latin typeface="Arial" panose="020B0604020202020204" pitchFamily="34" charset="0"/>
              </a:rPr>
              <a:t>[</a:t>
            </a:r>
            <a:r>
              <a:rPr lang="zh-CN" altLang="en-US">
                <a:solidFill>
                  <a:srgbClr val="0000CC"/>
                </a:solidFill>
                <a:latin typeface="Arial" panose="020B0604020202020204" pitchFamily="34" charset="0"/>
              </a:rPr>
              <a:t>下标表达式</a:t>
            </a:r>
            <a:r>
              <a:rPr lang="en-US" altLang="zh-CN">
                <a:solidFill>
                  <a:srgbClr val="0000CC"/>
                </a:solidFill>
                <a:latin typeface="Arial" panose="020B0604020202020204" pitchFamily="34" charset="0"/>
              </a:rPr>
              <a:t>]</a:t>
            </a:r>
            <a:r>
              <a:rPr lang="zh-CN" altLang="en-US">
                <a:solidFill>
                  <a:srgbClr val="0000CC"/>
                </a:solidFill>
                <a:latin typeface="Arial" panose="020B0604020202020204" pitchFamily="34" charset="0"/>
              </a:rPr>
              <a:t>；</a:t>
            </a:r>
          </a:p>
          <a:p>
            <a:pPr eaLnBrk="1" hangingPunct="1">
              <a:lnSpc>
                <a:spcPct val="130000"/>
              </a:lnSpc>
            </a:pPr>
            <a:r>
              <a:rPr lang="zh-CN" altLang="en-US">
                <a:latin typeface="Arial" panose="020B0604020202020204" pitchFamily="34" charset="0"/>
              </a:rPr>
              <a:t>      例如： </a:t>
            </a:r>
            <a:r>
              <a:rPr lang="en-US" altLang="zh-CN">
                <a:latin typeface="Arial" panose="020B0604020202020204" pitchFamily="34" charset="0"/>
              </a:rPr>
              <a:t>int  *pi=new  int[10];</a:t>
            </a:r>
          </a:p>
          <a:p>
            <a:pPr eaLnBrk="1" hangingPunct="1">
              <a:lnSpc>
                <a:spcPct val="130000"/>
              </a:lnSpc>
            </a:pPr>
            <a:r>
              <a:rPr lang="en-US" altLang="zh-CN">
                <a:latin typeface="Arial" panose="020B0604020202020204" pitchFamily="34" charset="0"/>
              </a:rPr>
              <a:t>     </a:t>
            </a:r>
            <a:r>
              <a:rPr lang="zh-CN" altLang="en-US">
                <a:latin typeface="Arial" panose="020B0604020202020204" pitchFamily="34" charset="0"/>
              </a:rPr>
              <a:t>这时</a:t>
            </a:r>
            <a:r>
              <a:rPr lang="en-US" altLang="zh-CN">
                <a:latin typeface="Arial" panose="020B0604020202020204" pitchFamily="34" charset="0"/>
              </a:rPr>
              <a:t>new</a:t>
            </a:r>
            <a:r>
              <a:rPr lang="zh-CN" altLang="en-US">
                <a:latin typeface="Arial" panose="020B0604020202020204" pitchFamily="34" charset="0"/>
              </a:rPr>
              <a:t>为具有</a:t>
            </a:r>
            <a:r>
              <a:rPr lang="en-US" altLang="zh-CN">
                <a:latin typeface="Arial" panose="020B0604020202020204" pitchFamily="34" charset="0"/>
              </a:rPr>
              <a:t>10</a:t>
            </a:r>
            <a:r>
              <a:rPr lang="zh-CN" altLang="en-US">
                <a:latin typeface="Arial" panose="020B0604020202020204" pitchFamily="34" charset="0"/>
              </a:rPr>
              <a:t>个元素的整型数组分配了内存空间，并将首地址赋给了指针</a:t>
            </a:r>
            <a:r>
              <a:rPr lang="en-US" altLang="zh-CN">
                <a:latin typeface="Arial" panose="020B0604020202020204" pitchFamily="34" charset="0"/>
              </a:rPr>
              <a:t>pi</a:t>
            </a:r>
            <a:r>
              <a:rPr lang="zh-CN" altLang="en-US">
                <a:latin typeface="Arial" panose="020B0604020202020204" pitchFamily="34" charset="0"/>
              </a:rPr>
              <a:t>。</a:t>
            </a:r>
          </a:p>
          <a:p>
            <a:pPr eaLnBrk="1" hangingPunct="1">
              <a:lnSpc>
                <a:spcPct val="130000"/>
              </a:lnSpc>
            </a:pPr>
            <a:r>
              <a:rPr lang="zh-CN" altLang="en-US">
                <a:latin typeface="Arial" panose="020B0604020202020204" pitchFamily="34" charset="0"/>
              </a:rPr>
              <a:t>     使用</a:t>
            </a:r>
            <a:r>
              <a:rPr lang="en-US" altLang="zh-CN">
                <a:latin typeface="Arial" panose="020B0604020202020204" pitchFamily="34" charset="0"/>
              </a:rPr>
              <a:t>new</a:t>
            </a:r>
            <a:r>
              <a:rPr lang="zh-CN" altLang="en-US">
                <a:latin typeface="Arial" panose="020B0604020202020204" pitchFamily="34" charset="0"/>
              </a:rPr>
              <a:t>为</a:t>
            </a:r>
            <a:r>
              <a:rPr lang="zh-CN" altLang="en-US">
                <a:solidFill>
                  <a:srgbClr val="FF3300"/>
                </a:solidFill>
                <a:latin typeface="Arial" panose="020B0604020202020204" pitchFamily="34" charset="0"/>
              </a:rPr>
              <a:t>多维数组</a:t>
            </a:r>
            <a:r>
              <a:rPr lang="zh-CN" altLang="en-US">
                <a:latin typeface="Arial" panose="020B0604020202020204" pitchFamily="34" charset="0"/>
              </a:rPr>
              <a:t>分配空间时，必须提供</a:t>
            </a:r>
            <a:r>
              <a:rPr lang="zh-CN" altLang="en-US">
                <a:solidFill>
                  <a:srgbClr val="FF3300"/>
                </a:solidFill>
                <a:latin typeface="Arial" panose="020B0604020202020204" pitchFamily="34" charset="0"/>
              </a:rPr>
              <a:t>所有维的大小</a:t>
            </a:r>
            <a:r>
              <a:rPr lang="zh-CN" altLang="en-US">
                <a:latin typeface="Arial" panose="020B0604020202020204" pitchFamily="34" charset="0"/>
              </a:rPr>
              <a:t>，如：</a:t>
            </a:r>
            <a:r>
              <a:rPr lang="en-US" altLang="zh-CN">
                <a:latin typeface="Arial" panose="020B0604020202020204" pitchFamily="34" charset="0"/>
              </a:rPr>
              <a:t>int *pi=new int[2][3][4];</a:t>
            </a:r>
          </a:p>
          <a:p>
            <a:pPr eaLnBrk="1" hangingPunct="1">
              <a:lnSpc>
                <a:spcPct val="130000"/>
              </a:lnSpc>
            </a:pPr>
            <a:r>
              <a:rPr lang="en-US" altLang="zh-CN">
                <a:latin typeface="Arial" panose="020B0604020202020204" pitchFamily="34" charset="0"/>
              </a:rPr>
              <a:t>    </a:t>
            </a:r>
            <a:r>
              <a:rPr lang="zh-CN" altLang="en-US">
                <a:latin typeface="Arial" panose="020B0604020202020204" pitchFamily="34" charset="0"/>
              </a:rPr>
              <a:t>其中第一维的界值可以是任何合法的表达式，如：</a:t>
            </a:r>
          </a:p>
          <a:p>
            <a:pPr eaLnBrk="1" hangingPunct="1">
              <a:lnSpc>
                <a:spcPct val="130000"/>
              </a:lnSpc>
            </a:pPr>
            <a:r>
              <a:rPr lang="zh-CN" altLang="en-US">
                <a:latin typeface="Arial" panose="020B0604020202020204" pitchFamily="34" charset="0"/>
              </a:rPr>
              <a:t>     </a:t>
            </a:r>
            <a:r>
              <a:rPr lang="en-US" altLang="zh-CN">
                <a:latin typeface="Arial" panose="020B0604020202020204" pitchFamily="34" charset="0"/>
              </a:rPr>
              <a:t>int  i=3;</a:t>
            </a:r>
          </a:p>
          <a:p>
            <a:pPr eaLnBrk="1" hangingPunct="1">
              <a:lnSpc>
                <a:spcPct val="130000"/>
              </a:lnSpc>
            </a:pPr>
            <a:r>
              <a:rPr lang="en-US" altLang="zh-CN">
                <a:latin typeface="Arial" panose="020B0604020202020204" pitchFamily="34" charset="0"/>
              </a:rPr>
              <a:t>     int  *pi=new  int[ </a:t>
            </a:r>
            <a:r>
              <a:rPr lang="en-US" altLang="zh-CN">
                <a:solidFill>
                  <a:srgbClr val="FF3300"/>
                </a:solidFill>
                <a:latin typeface="Arial" panose="020B0604020202020204" pitchFamily="34" charset="0"/>
              </a:rPr>
              <a:t>i</a:t>
            </a:r>
            <a:r>
              <a:rPr lang="en-US" altLang="zh-CN">
                <a:latin typeface="Arial" panose="020B0604020202020204" pitchFamily="34" charset="0"/>
              </a:rPr>
              <a:t> ][2][3];</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468313" y="836613"/>
            <a:ext cx="799147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latin typeface="Arial" panose="020B0604020202020204" pitchFamily="34" charset="0"/>
              </a:rPr>
              <a:t>(4) </a:t>
            </a:r>
            <a:r>
              <a:rPr lang="zh-CN" altLang="en-US">
                <a:latin typeface="Arial" panose="020B0604020202020204" pitchFamily="34" charset="0"/>
              </a:rPr>
              <a:t>释放动态分配的数组存储区时，可使用</a:t>
            </a:r>
            <a:r>
              <a:rPr lang="en-US" altLang="zh-CN">
                <a:latin typeface="Arial" panose="020B0604020202020204" pitchFamily="34" charset="0"/>
              </a:rPr>
              <a:t>delete</a:t>
            </a:r>
            <a:r>
              <a:rPr lang="zh-CN" altLang="en-US">
                <a:latin typeface="Arial" panose="020B0604020202020204" pitchFamily="34" charset="0"/>
              </a:rPr>
              <a:t>运算符，其语法形式为：</a:t>
            </a:r>
            <a:r>
              <a:rPr lang="en-US" altLang="zh-CN">
                <a:solidFill>
                  <a:srgbClr val="0000CC"/>
                </a:solidFill>
                <a:latin typeface="Arial" panose="020B0604020202020204" pitchFamily="34" charset="0"/>
              </a:rPr>
              <a:t>delete  [ ]</a:t>
            </a:r>
            <a:r>
              <a:rPr lang="zh-CN" altLang="en-US">
                <a:solidFill>
                  <a:srgbClr val="0000CC"/>
                </a:solidFill>
                <a:latin typeface="Arial" panose="020B0604020202020204" pitchFamily="34" charset="0"/>
              </a:rPr>
              <a:t>指针变量；</a:t>
            </a:r>
          </a:p>
          <a:p>
            <a:pPr eaLnBrk="1" hangingPunct="1">
              <a:lnSpc>
                <a:spcPct val="120000"/>
              </a:lnSpc>
            </a:pPr>
            <a:r>
              <a:rPr lang="zh-CN" altLang="en-US">
                <a:latin typeface="Arial" panose="020B0604020202020204" pitchFamily="34" charset="0"/>
              </a:rPr>
              <a:t>     无须指出空间的大小，但老版本的</a:t>
            </a:r>
            <a:r>
              <a:rPr lang="en-US" altLang="zh-CN">
                <a:latin typeface="Arial" panose="020B0604020202020204" pitchFamily="34" charset="0"/>
              </a:rPr>
              <a:t>C++</a:t>
            </a:r>
            <a:r>
              <a:rPr lang="zh-CN" altLang="en-US">
                <a:latin typeface="Arial" panose="020B0604020202020204" pitchFamily="34" charset="0"/>
              </a:rPr>
              <a:t>要求在</a:t>
            </a:r>
            <a:r>
              <a:rPr lang="en-US" altLang="zh-CN">
                <a:latin typeface="Arial" panose="020B0604020202020204" pitchFamily="34" charset="0"/>
              </a:rPr>
              <a:t>delete</a:t>
            </a:r>
            <a:r>
              <a:rPr lang="zh-CN" altLang="en-US">
                <a:latin typeface="Arial" panose="020B0604020202020204" pitchFamily="34" charset="0"/>
              </a:rPr>
              <a:t>的方括号中标出数字，以告诉</a:t>
            </a:r>
            <a:r>
              <a:rPr lang="en-US" altLang="zh-CN">
                <a:latin typeface="Arial" panose="020B0604020202020204" pitchFamily="34" charset="0"/>
              </a:rPr>
              <a:t>C++</a:t>
            </a:r>
            <a:r>
              <a:rPr lang="zh-CN" altLang="en-US">
                <a:latin typeface="Arial" panose="020B0604020202020204" pitchFamily="34" charset="0"/>
              </a:rPr>
              <a:t>要释放多少个元素所占的空间。例如：</a:t>
            </a:r>
          </a:p>
          <a:p>
            <a:pPr eaLnBrk="1" hangingPunct="1">
              <a:lnSpc>
                <a:spcPct val="120000"/>
              </a:lnSpc>
            </a:pPr>
            <a:r>
              <a:rPr lang="zh-CN" altLang="en-US">
                <a:latin typeface="Arial" panose="020B0604020202020204" pitchFamily="34" charset="0"/>
              </a:rPr>
              <a:t>     </a:t>
            </a:r>
            <a:r>
              <a:rPr lang="en-US" altLang="zh-CN">
                <a:latin typeface="Arial" panose="020B0604020202020204" pitchFamily="34" charset="0"/>
              </a:rPr>
              <a:t>delete  </a:t>
            </a:r>
            <a:r>
              <a:rPr lang="en-US" altLang="zh-CN">
                <a:solidFill>
                  <a:srgbClr val="FF3300"/>
                </a:solidFill>
                <a:latin typeface="Arial" panose="020B0604020202020204" pitchFamily="34" charset="0"/>
              </a:rPr>
              <a:t>[ ]</a:t>
            </a:r>
            <a:r>
              <a:rPr lang="en-US" altLang="zh-CN">
                <a:latin typeface="Arial" panose="020B0604020202020204" pitchFamily="34" charset="0"/>
              </a:rPr>
              <a:t>pi;</a:t>
            </a:r>
          </a:p>
          <a:p>
            <a:pPr eaLnBrk="1" hangingPunct="1">
              <a:lnSpc>
                <a:spcPct val="120000"/>
              </a:lnSpc>
            </a:pPr>
            <a:r>
              <a:rPr lang="en-US" altLang="zh-CN">
                <a:latin typeface="Arial" panose="020B0604020202020204" pitchFamily="34" charset="0"/>
              </a:rPr>
              <a:t>     delete  [10]pi;</a:t>
            </a:r>
          </a:p>
          <a:p>
            <a:pPr eaLnBrk="1" hangingPunct="1">
              <a:lnSpc>
                <a:spcPct val="120000"/>
              </a:lnSpc>
            </a:pPr>
            <a:r>
              <a:rPr lang="en-US" altLang="zh-CN">
                <a:latin typeface="Arial" panose="020B0604020202020204" pitchFamily="34" charset="0"/>
              </a:rPr>
              <a:t>(5) new</a:t>
            </a:r>
            <a:r>
              <a:rPr lang="zh-CN" altLang="en-US">
                <a:latin typeface="Arial" panose="020B0604020202020204" pitchFamily="34" charset="0"/>
              </a:rPr>
              <a:t>可在为简单变量分配内存空间的</a:t>
            </a:r>
            <a:r>
              <a:rPr lang="zh-CN" altLang="en-US">
                <a:solidFill>
                  <a:srgbClr val="FF3300"/>
                </a:solidFill>
                <a:latin typeface="Arial" panose="020B0604020202020204" pitchFamily="34" charset="0"/>
              </a:rPr>
              <a:t>同时</a:t>
            </a:r>
            <a:r>
              <a:rPr lang="zh-CN" altLang="en-US">
                <a:latin typeface="Arial" panose="020B0604020202020204" pitchFamily="34" charset="0"/>
              </a:rPr>
              <a:t>，进行</a:t>
            </a:r>
            <a:r>
              <a:rPr lang="zh-CN" altLang="en-US">
                <a:solidFill>
                  <a:srgbClr val="FF3300"/>
                </a:solidFill>
                <a:latin typeface="Arial" panose="020B0604020202020204" pitchFamily="34" charset="0"/>
              </a:rPr>
              <a:t>初始化</a:t>
            </a:r>
            <a:r>
              <a:rPr lang="zh-CN" altLang="en-US">
                <a:latin typeface="Arial" panose="020B0604020202020204" pitchFamily="34" charset="0"/>
              </a:rPr>
              <a:t>。这时的语法形式为：</a:t>
            </a:r>
          </a:p>
          <a:p>
            <a:pPr eaLnBrk="1" hangingPunct="1">
              <a:lnSpc>
                <a:spcPct val="120000"/>
              </a:lnSpc>
            </a:pPr>
            <a:r>
              <a:rPr lang="zh-CN" altLang="en-US">
                <a:solidFill>
                  <a:srgbClr val="FF3300"/>
                </a:solidFill>
                <a:latin typeface="Arial" panose="020B0604020202020204" pitchFamily="34" charset="0"/>
              </a:rPr>
              <a:t>     </a:t>
            </a:r>
            <a:r>
              <a:rPr lang="zh-CN" altLang="en-US">
                <a:solidFill>
                  <a:srgbClr val="0000CC"/>
                </a:solidFill>
                <a:latin typeface="Arial" panose="020B0604020202020204" pitchFamily="34" charset="0"/>
              </a:rPr>
              <a:t>指针变量</a:t>
            </a:r>
            <a:r>
              <a:rPr lang="en-US" altLang="zh-CN">
                <a:solidFill>
                  <a:srgbClr val="0000CC"/>
                </a:solidFill>
                <a:latin typeface="Arial" panose="020B0604020202020204" pitchFamily="34" charset="0"/>
              </a:rPr>
              <a:t>=new  </a:t>
            </a:r>
            <a:r>
              <a:rPr lang="zh-CN" altLang="en-US">
                <a:solidFill>
                  <a:srgbClr val="0000CC"/>
                </a:solidFill>
                <a:latin typeface="Arial" panose="020B0604020202020204" pitchFamily="34" charset="0"/>
              </a:rPr>
              <a:t>类型名</a:t>
            </a:r>
            <a:r>
              <a:rPr lang="en-US" altLang="zh-CN">
                <a:solidFill>
                  <a:srgbClr val="0000CC"/>
                </a:solidFill>
                <a:latin typeface="Arial" panose="020B0604020202020204" pitchFamily="34" charset="0"/>
              </a:rPr>
              <a:t>(</a:t>
            </a:r>
            <a:r>
              <a:rPr lang="zh-CN" altLang="en-US">
                <a:solidFill>
                  <a:srgbClr val="0000CC"/>
                </a:solidFill>
                <a:latin typeface="Arial" panose="020B0604020202020204" pitchFamily="34" charset="0"/>
              </a:rPr>
              <a:t>初始值列表</a:t>
            </a:r>
            <a:r>
              <a:rPr lang="en-US" altLang="zh-CN">
                <a:solidFill>
                  <a:srgbClr val="0000CC"/>
                </a:solidFill>
                <a:latin typeface="Arial" panose="020B0604020202020204" pitchFamily="34" charset="0"/>
              </a:rPr>
              <a:t>)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323850" y="228600"/>
            <a:ext cx="8496300" cy="60483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eaLnBrk="0" fontAlgn="base" hangingPunct="0">
              <a:spcBef>
                <a:spcPct val="0"/>
              </a:spcBef>
              <a:spcAft>
                <a:spcPct val="0"/>
              </a:spcAft>
              <a:defRPr sz="3200" b="1">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itchFamily="18" charset="0"/>
                <a:ea typeface="宋体" pitchFamily="2" charset="-122"/>
              </a:defRPr>
            </a:lvl2pPr>
            <a:lvl3pPr algn="l" rtl="0" eaLnBrk="0" fontAlgn="base" hangingPunct="0">
              <a:spcBef>
                <a:spcPct val="0"/>
              </a:spcBef>
              <a:spcAft>
                <a:spcPct val="0"/>
              </a:spcAft>
              <a:defRPr sz="3200" b="1">
                <a:solidFill>
                  <a:srgbClr val="800000"/>
                </a:solidFill>
                <a:latin typeface="Times New Roman" pitchFamily="18" charset="0"/>
                <a:ea typeface="宋体" pitchFamily="2" charset="-122"/>
              </a:defRPr>
            </a:lvl3pPr>
            <a:lvl4pPr algn="l" rtl="0" eaLnBrk="0" fontAlgn="base" hangingPunct="0">
              <a:spcBef>
                <a:spcPct val="0"/>
              </a:spcBef>
              <a:spcAft>
                <a:spcPct val="0"/>
              </a:spcAft>
              <a:defRPr sz="3200" b="1">
                <a:solidFill>
                  <a:srgbClr val="800000"/>
                </a:solidFill>
                <a:latin typeface="Times New Roman" pitchFamily="18" charset="0"/>
                <a:ea typeface="宋体" pitchFamily="2" charset="-122"/>
              </a:defRPr>
            </a:lvl4pPr>
            <a:lvl5pPr algn="l" rtl="0" eaLnBrk="0" fontAlgn="base" hangingPunct="0">
              <a:spcBef>
                <a:spcPct val="0"/>
              </a:spcBef>
              <a:spcAft>
                <a:spcPct val="0"/>
              </a:spcAft>
              <a:defRPr sz="3200" b="1">
                <a:solidFill>
                  <a:srgbClr val="800000"/>
                </a:solidFill>
                <a:latin typeface="Times New Roman" pitchFamily="18" charset="0"/>
                <a:ea typeface="宋体" pitchFamily="2" charset="-122"/>
              </a:defRPr>
            </a:lvl5pPr>
            <a:lvl6pPr marL="457200" algn="l" rtl="0" fontAlgn="base">
              <a:spcBef>
                <a:spcPct val="0"/>
              </a:spcBef>
              <a:spcAft>
                <a:spcPct val="0"/>
              </a:spcAft>
              <a:defRPr sz="3200" b="1">
                <a:solidFill>
                  <a:srgbClr val="800000"/>
                </a:solidFill>
                <a:latin typeface="Times New Roman" pitchFamily="18" charset="0"/>
                <a:ea typeface="宋体" pitchFamily="2" charset="-122"/>
              </a:defRPr>
            </a:lvl6pPr>
            <a:lvl7pPr marL="914400" algn="l" rtl="0" fontAlgn="base">
              <a:spcBef>
                <a:spcPct val="0"/>
              </a:spcBef>
              <a:spcAft>
                <a:spcPct val="0"/>
              </a:spcAft>
              <a:defRPr sz="3200" b="1">
                <a:solidFill>
                  <a:srgbClr val="800000"/>
                </a:solidFill>
                <a:latin typeface="Times New Roman" pitchFamily="18" charset="0"/>
                <a:ea typeface="宋体" pitchFamily="2" charset="-122"/>
              </a:defRPr>
            </a:lvl7pPr>
            <a:lvl8pPr marL="1371600" algn="l" rtl="0" fontAlgn="base">
              <a:spcBef>
                <a:spcPct val="0"/>
              </a:spcBef>
              <a:spcAft>
                <a:spcPct val="0"/>
              </a:spcAft>
              <a:defRPr sz="3200" b="1">
                <a:solidFill>
                  <a:srgbClr val="800000"/>
                </a:solidFill>
                <a:latin typeface="Times New Roman" pitchFamily="18" charset="0"/>
                <a:ea typeface="宋体" pitchFamily="2" charset="-122"/>
              </a:defRPr>
            </a:lvl8pPr>
            <a:lvl9pPr marL="1828800" algn="l" rtl="0" fontAlgn="base">
              <a:spcBef>
                <a:spcPct val="0"/>
              </a:spcBef>
              <a:spcAft>
                <a:spcPct val="0"/>
              </a:spcAft>
              <a:defRPr sz="3200" b="1">
                <a:solidFill>
                  <a:srgbClr val="800000"/>
                </a:solidFill>
                <a:latin typeface="Times New Roman" pitchFamily="18" charset="0"/>
                <a:ea typeface="宋体" pitchFamily="2" charset="-122"/>
              </a:defRPr>
            </a:lvl9pPr>
          </a:lstStyle>
          <a:p>
            <a:pPr>
              <a:defRPr/>
            </a:pPr>
            <a:r>
              <a:rPr lang="zh-CN" altLang="en-US" sz="2400" kern="0" dirty="0" smtClean="0"/>
              <a:t>例</a:t>
            </a:r>
            <a:r>
              <a:rPr lang="en-US" altLang="zh-CN" sz="2400" kern="0" dirty="0"/>
              <a:t> </a:t>
            </a:r>
            <a:r>
              <a:rPr lang="en-US" altLang="zh-CN" sz="2400" kern="0" dirty="0" smtClean="0"/>
              <a:t>1.12  new</a:t>
            </a:r>
            <a:r>
              <a:rPr lang="zh-CN" altLang="en-US" sz="2400" kern="0" dirty="0" smtClean="0"/>
              <a:t>为简单变量分配内存空间的同时，进行初始化</a:t>
            </a:r>
            <a:r>
              <a:rPr lang="zh-CN" altLang="en-US" sz="3600" kern="0" dirty="0" smtClean="0"/>
              <a:t> </a:t>
            </a:r>
            <a:endParaRPr lang="zh-CN" altLang="en-US" sz="3600" kern="0" dirty="0"/>
          </a:p>
        </p:txBody>
      </p:sp>
      <p:sp>
        <p:nvSpPr>
          <p:cNvPr id="3" name="Rectangle 3"/>
          <p:cNvSpPr txBox="1">
            <a:spLocks noChangeArrowheads="1"/>
          </p:cNvSpPr>
          <p:nvPr/>
        </p:nvSpPr>
        <p:spPr bwMode="auto">
          <a:xfrm>
            <a:off x="179388" y="990600"/>
            <a:ext cx="8964612" cy="5867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800" b="1">
                <a:solidFill>
                  <a:schemeClr val="tx1"/>
                </a:solidFill>
                <a:latin typeface="+mn-lt"/>
                <a:ea typeface="+mn-ea"/>
              </a:defRPr>
            </a:lvl3pPr>
            <a:lvl4pPr marL="1600200" indent="-228600" algn="l" rtl="0" eaLnBrk="0" fontAlgn="base" hangingPunct="0">
              <a:spcBef>
                <a:spcPct val="20000"/>
              </a:spcBef>
              <a:spcAft>
                <a:spcPct val="0"/>
              </a:spcAft>
              <a:buChar char="–"/>
              <a:defRPr sz="2800" b="1">
                <a:solidFill>
                  <a:schemeClr val="tx1"/>
                </a:solidFill>
                <a:latin typeface="+mn-lt"/>
                <a:ea typeface="+mn-ea"/>
              </a:defRPr>
            </a:lvl4pPr>
            <a:lvl5pPr marL="2057400" indent="-228600" algn="l" rtl="0" eaLnBrk="0" fontAlgn="base" hangingPunct="0">
              <a:spcBef>
                <a:spcPct val="20000"/>
              </a:spcBef>
              <a:spcAft>
                <a:spcPct val="0"/>
              </a:spcAft>
              <a:buChar char="»"/>
              <a:defRPr sz="2800" b="1">
                <a:solidFill>
                  <a:schemeClr val="tx1"/>
                </a:solidFill>
                <a:latin typeface="+mn-lt"/>
                <a:ea typeface="+mn-ea"/>
              </a:defRPr>
            </a:lvl5pPr>
            <a:lvl6pPr marL="2514600" indent="-228600" algn="l" rtl="0" fontAlgn="base">
              <a:spcBef>
                <a:spcPct val="20000"/>
              </a:spcBef>
              <a:spcAft>
                <a:spcPct val="0"/>
              </a:spcAft>
              <a:buChar char="»"/>
              <a:defRPr sz="2800" b="1">
                <a:solidFill>
                  <a:schemeClr val="tx1"/>
                </a:solidFill>
                <a:latin typeface="+mn-lt"/>
                <a:ea typeface="+mn-ea"/>
              </a:defRPr>
            </a:lvl6pPr>
            <a:lvl7pPr marL="2971800" indent="-228600" algn="l" rtl="0" fontAlgn="base">
              <a:spcBef>
                <a:spcPct val="20000"/>
              </a:spcBef>
              <a:spcAft>
                <a:spcPct val="0"/>
              </a:spcAft>
              <a:buChar char="»"/>
              <a:defRPr sz="2800" b="1">
                <a:solidFill>
                  <a:schemeClr val="tx1"/>
                </a:solidFill>
                <a:latin typeface="+mn-lt"/>
                <a:ea typeface="+mn-ea"/>
              </a:defRPr>
            </a:lvl7pPr>
            <a:lvl8pPr marL="3429000" indent="-228600" algn="l" rtl="0" fontAlgn="base">
              <a:spcBef>
                <a:spcPct val="20000"/>
              </a:spcBef>
              <a:spcAft>
                <a:spcPct val="0"/>
              </a:spcAft>
              <a:buChar char="»"/>
              <a:defRPr sz="2800" b="1">
                <a:solidFill>
                  <a:schemeClr val="tx1"/>
                </a:solidFill>
                <a:latin typeface="+mn-lt"/>
                <a:ea typeface="+mn-ea"/>
              </a:defRPr>
            </a:lvl8pPr>
            <a:lvl9pPr marL="3886200" indent="-228600" algn="l" rtl="0" fontAlgn="base">
              <a:spcBef>
                <a:spcPct val="20000"/>
              </a:spcBef>
              <a:spcAft>
                <a:spcPct val="0"/>
              </a:spcAft>
              <a:buChar char="»"/>
              <a:defRPr sz="2800" b="1">
                <a:solidFill>
                  <a:schemeClr val="tx1"/>
                </a:solidFill>
                <a:latin typeface="+mn-lt"/>
                <a:ea typeface="+mn-ea"/>
              </a:defRPr>
            </a:lvl9pPr>
          </a:lstStyle>
          <a:p>
            <a:pPr>
              <a:lnSpc>
                <a:spcPct val="90000"/>
              </a:lnSpc>
              <a:buFont typeface="Wingdings" pitchFamily="2" charset="2"/>
              <a:buNone/>
              <a:defRPr/>
            </a:pPr>
            <a:r>
              <a:rPr lang="en-US" altLang="zh-CN" sz="2400" b="0" kern="0" dirty="0" smtClean="0"/>
              <a:t>#include &lt;</a:t>
            </a:r>
            <a:r>
              <a:rPr lang="en-US" altLang="zh-CN" sz="2400" b="0" kern="0" dirty="0" err="1" smtClean="0"/>
              <a:t>iostream.h</a:t>
            </a:r>
            <a:r>
              <a:rPr lang="en-US" altLang="zh-CN" sz="2400" b="0" kern="0" dirty="0" smtClean="0"/>
              <a:t>&gt;</a:t>
            </a:r>
          </a:p>
          <a:p>
            <a:pPr>
              <a:lnSpc>
                <a:spcPct val="90000"/>
              </a:lnSpc>
              <a:buFont typeface="Wingdings" pitchFamily="2" charset="2"/>
              <a:buNone/>
              <a:defRPr/>
            </a:pPr>
            <a:r>
              <a:rPr lang="en-US" altLang="zh-CN" sz="2400" b="0" kern="0" dirty="0" err="1" smtClean="0"/>
              <a:t>int</a:t>
            </a:r>
            <a:r>
              <a:rPr lang="en-US" altLang="zh-CN" sz="2400" b="0" kern="0" dirty="0" smtClean="0"/>
              <a:t> main()</a:t>
            </a:r>
          </a:p>
          <a:p>
            <a:pPr>
              <a:lnSpc>
                <a:spcPct val="90000"/>
              </a:lnSpc>
              <a:buFont typeface="Wingdings" pitchFamily="2" charset="2"/>
              <a:buNone/>
              <a:defRPr/>
            </a:pPr>
            <a:r>
              <a:rPr lang="en-US" altLang="zh-CN" sz="2400" b="0" kern="0" dirty="0" smtClean="0"/>
              <a:t>{</a:t>
            </a:r>
          </a:p>
          <a:p>
            <a:pPr>
              <a:lnSpc>
                <a:spcPct val="90000"/>
              </a:lnSpc>
              <a:buFont typeface="Wingdings" pitchFamily="2" charset="2"/>
              <a:buNone/>
              <a:defRPr/>
            </a:pPr>
            <a:r>
              <a:rPr lang="en-US" altLang="zh-CN" sz="2400" b="0" kern="0" dirty="0" smtClean="0"/>
              <a:t>    </a:t>
            </a:r>
            <a:r>
              <a:rPr lang="en-US" altLang="zh-CN" sz="2400" b="0" kern="0" dirty="0" err="1" smtClean="0"/>
              <a:t>int</a:t>
            </a:r>
            <a:r>
              <a:rPr lang="en-US" altLang="zh-CN" sz="2400" b="0" kern="0" dirty="0" smtClean="0"/>
              <a:t> *p;</a:t>
            </a:r>
          </a:p>
          <a:p>
            <a:pPr>
              <a:lnSpc>
                <a:spcPct val="90000"/>
              </a:lnSpc>
              <a:buFont typeface="Wingdings" pitchFamily="2" charset="2"/>
              <a:buNone/>
              <a:defRPr/>
            </a:pPr>
            <a:r>
              <a:rPr lang="en-US" altLang="zh-CN" sz="2400" b="0" kern="0" dirty="0" smtClean="0"/>
              <a:t>    p=new </a:t>
            </a:r>
            <a:r>
              <a:rPr lang="en-US" altLang="zh-CN" sz="2400" b="0" kern="0" dirty="0" err="1" smtClean="0"/>
              <a:t>int</a:t>
            </a:r>
            <a:r>
              <a:rPr lang="en-US" altLang="zh-CN" sz="2400" b="0" kern="0" dirty="0" smtClean="0"/>
              <a:t>(99);   // </a:t>
            </a:r>
            <a:r>
              <a:rPr lang="zh-CN" altLang="en-US" sz="2400" b="0" kern="0" dirty="0" smtClean="0"/>
              <a:t>动态分配内存，并将</a:t>
            </a:r>
            <a:r>
              <a:rPr lang="en-US" altLang="zh-CN" sz="2400" b="0" kern="0" dirty="0" smtClean="0"/>
              <a:t>99</a:t>
            </a:r>
            <a:r>
              <a:rPr lang="zh-CN" altLang="en-US" sz="2400" b="0" kern="0" dirty="0" smtClean="0"/>
              <a:t>作为初始值赋给它</a:t>
            </a:r>
          </a:p>
          <a:p>
            <a:pPr>
              <a:lnSpc>
                <a:spcPct val="90000"/>
              </a:lnSpc>
              <a:buFont typeface="Wingdings" pitchFamily="2" charset="2"/>
              <a:buNone/>
              <a:defRPr/>
            </a:pPr>
            <a:r>
              <a:rPr lang="zh-CN" altLang="en-US" sz="2400" b="0" kern="0" dirty="0" smtClean="0"/>
              <a:t>    </a:t>
            </a:r>
            <a:r>
              <a:rPr lang="en-US" altLang="zh-CN" sz="2400" b="0" kern="0" dirty="0" smtClean="0"/>
              <a:t>if (!p)</a:t>
            </a:r>
          </a:p>
          <a:p>
            <a:pPr>
              <a:lnSpc>
                <a:spcPct val="90000"/>
              </a:lnSpc>
              <a:buFont typeface="Wingdings" pitchFamily="2" charset="2"/>
              <a:buNone/>
              <a:defRPr/>
            </a:pPr>
            <a:r>
              <a:rPr lang="en-US" altLang="zh-CN" sz="2400" b="0" kern="0" dirty="0" smtClean="0"/>
              <a:t>    {</a:t>
            </a:r>
          </a:p>
          <a:p>
            <a:pPr>
              <a:lnSpc>
                <a:spcPct val="90000"/>
              </a:lnSpc>
              <a:buFont typeface="Wingdings" pitchFamily="2" charset="2"/>
              <a:buNone/>
              <a:defRPr/>
            </a:pPr>
            <a:r>
              <a:rPr lang="en-US" altLang="zh-CN" sz="2400" b="0" kern="0" dirty="0" smtClean="0"/>
              <a:t>        </a:t>
            </a:r>
            <a:r>
              <a:rPr lang="en-US" altLang="zh-CN" sz="2400" b="0" kern="0" dirty="0" err="1" smtClean="0"/>
              <a:t>cout</a:t>
            </a:r>
            <a:r>
              <a:rPr lang="en-US" altLang="zh-CN" sz="2400" b="0" kern="0" dirty="0" smtClean="0"/>
              <a:t>&lt;&lt;"allocation failure\n";</a:t>
            </a:r>
          </a:p>
          <a:p>
            <a:pPr>
              <a:lnSpc>
                <a:spcPct val="90000"/>
              </a:lnSpc>
              <a:buFont typeface="Wingdings" pitchFamily="2" charset="2"/>
              <a:buNone/>
              <a:defRPr/>
            </a:pPr>
            <a:r>
              <a:rPr lang="en-US" altLang="zh-CN" sz="2400" b="0" kern="0" dirty="0" smtClean="0"/>
              <a:t>        return 1;</a:t>
            </a:r>
          </a:p>
          <a:p>
            <a:pPr>
              <a:lnSpc>
                <a:spcPct val="90000"/>
              </a:lnSpc>
              <a:buFont typeface="Wingdings" pitchFamily="2" charset="2"/>
              <a:buNone/>
              <a:defRPr/>
            </a:pPr>
            <a:r>
              <a:rPr lang="en-US" altLang="zh-CN" sz="2400" b="0" kern="0" dirty="0" smtClean="0"/>
              <a:t>    }</a:t>
            </a:r>
          </a:p>
          <a:p>
            <a:pPr>
              <a:lnSpc>
                <a:spcPct val="90000"/>
              </a:lnSpc>
              <a:buFont typeface="Wingdings" pitchFamily="2" charset="2"/>
              <a:buNone/>
              <a:defRPr/>
            </a:pPr>
            <a:r>
              <a:rPr lang="en-US" altLang="zh-CN" sz="2400" b="0" kern="0" dirty="0" smtClean="0"/>
              <a:t>    </a:t>
            </a:r>
            <a:r>
              <a:rPr lang="en-US" altLang="zh-CN" sz="2400" b="0" kern="0" dirty="0" err="1" smtClean="0"/>
              <a:t>cout</a:t>
            </a:r>
            <a:r>
              <a:rPr lang="en-US" altLang="zh-CN" sz="2400" b="0" kern="0" dirty="0" smtClean="0"/>
              <a:t>&lt;&lt;*p;</a:t>
            </a:r>
          </a:p>
          <a:p>
            <a:pPr>
              <a:lnSpc>
                <a:spcPct val="90000"/>
              </a:lnSpc>
              <a:buFont typeface="Wingdings" pitchFamily="2" charset="2"/>
              <a:buNone/>
              <a:defRPr/>
            </a:pPr>
            <a:r>
              <a:rPr lang="en-US" altLang="zh-CN" sz="2400" b="0" kern="0" dirty="0" smtClean="0"/>
              <a:t>    delete p;</a:t>
            </a:r>
          </a:p>
          <a:p>
            <a:pPr>
              <a:lnSpc>
                <a:spcPct val="90000"/>
              </a:lnSpc>
              <a:buFont typeface="Wingdings" pitchFamily="2" charset="2"/>
              <a:buNone/>
              <a:defRPr/>
            </a:pPr>
            <a:r>
              <a:rPr lang="en-US" altLang="zh-CN" sz="2400" b="0" kern="0" dirty="0" smtClean="0"/>
              <a:t>    return 0;</a:t>
            </a:r>
          </a:p>
          <a:p>
            <a:pPr>
              <a:lnSpc>
                <a:spcPct val="90000"/>
              </a:lnSpc>
              <a:buFont typeface="Wingdings" pitchFamily="2" charset="2"/>
              <a:buNone/>
              <a:defRPr/>
            </a:pPr>
            <a:r>
              <a:rPr lang="en-US" altLang="zh-CN" sz="2400" b="0" kern="0" dirty="0" smtClean="0"/>
              <a:t>}</a:t>
            </a:r>
            <a:endParaRPr lang="en-US" altLang="zh-CN" sz="2400" b="0" kern="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395288" y="439738"/>
            <a:ext cx="8280400" cy="635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latin typeface="Arial" panose="020B0604020202020204" pitchFamily="34" charset="0"/>
              </a:rPr>
              <a:t>例</a:t>
            </a:r>
            <a:r>
              <a:rPr lang="en-US" altLang="zh-CN" b="1">
                <a:solidFill>
                  <a:srgbClr val="FF0000"/>
                </a:solidFill>
                <a:latin typeface="Arial" panose="020B0604020202020204" pitchFamily="34" charset="0"/>
              </a:rPr>
              <a:t> 1.13  </a:t>
            </a:r>
            <a:r>
              <a:rPr lang="zh-CN" altLang="en-US" b="1">
                <a:solidFill>
                  <a:srgbClr val="FF0000"/>
                </a:solidFill>
                <a:latin typeface="Arial" panose="020B0604020202020204" pitchFamily="34" charset="0"/>
              </a:rPr>
              <a:t>给数组分配内存空间的例子。</a:t>
            </a:r>
          </a:p>
          <a:p>
            <a:pPr eaLnBrk="1" hangingPunct="1"/>
            <a:r>
              <a:rPr lang="en-US" altLang="zh-CN" sz="2200">
                <a:latin typeface="Arial" panose="020B0604020202020204" pitchFamily="34" charset="0"/>
              </a:rPr>
              <a:t>#include &lt;iostream.h&gt;</a:t>
            </a:r>
          </a:p>
          <a:p>
            <a:pPr eaLnBrk="1" hangingPunct="1"/>
            <a:r>
              <a:rPr lang="en-US" altLang="zh-CN" sz="2200">
                <a:latin typeface="Arial" panose="020B0604020202020204" pitchFamily="34" charset="0"/>
              </a:rPr>
              <a:t>main()  {double *s;</a:t>
            </a:r>
          </a:p>
          <a:p>
            <a:pPr eaLnBrk="1" hangingPunct="1">
              <a:lnSpc>
                <a:spcPct val="140000"/>
              </a:lnSpc>
            </a:pPr>
            <a:r>
              <a:rPr lang="en-US" altLang="zh-CN" sz="2200">
                <a:solidFill>
                  <a:srgbClr val="FF3300"/>
                </a:solidFill>
                <a:latin typeface="Arial" panose="020B0604020202020204" pitchFamily="34" charset="0"/>
              </a:rPr>
              <a:t>s=new double[10];</a:t>
            </a:r>
          </a:p>
          <a:p>
            <a:pPr eaLnBrk="1" hangingPunct="1">
              <a:lnSpc>
                <a:spcPct val="140000"/>
              </a:lnSpc>
            </a:pPr>
            <a:r>
              <a:rPr lang="en-US" altLang="zh-CN" sz="2200">
                <a:latin typeface="Arial" panose="020B0604020202020204" pitchFamily="34" charset="0"/>
              </a:rPr>
              <a:t>if(!s){</a:t>
            </a:r>
          </a:p>
          <a:p>
            <a:pPr eaLnBrk="1" hangingPunct="1">
              <a:lnSpc>
                <a:spcPct val="140000"/>
              </a:lnSpc>
            </a:pPr>
            <a:r>
              <a:rPr lang="en-US" altLang="zh-CN" sz="2200">
                <a:latin typeface="Arial" panose="020B0604020202020204" pitchFamily="34" charset="0"/>
              </a:rPr>
              <a:t>cout&lt;&lt;"alocation failure\n";</a:t>
            </a:r>
          </a:p>
          <a:p>
            <a:pPr eaLnBrk="1" hangingPunct="1">
              <a:lnSpc>
                <a:spcPct val="140000"/>
              </a:lnSpc>
            </a:pPr>
            <a:r>
              <a:rPr lang="en-US" altLang="zh-CN" sz="2200">
                <a:latin typeface="Arial" panose="020B0604020202020204" pitchFamily="34" charset="0"/>
              </a:rPr>
              <a:t>return 1;}</a:t>
            </a:r>
          </a:p>
          <a:p>
            <a:pPr eaLnBrk="1" hangingPunct="1">
              <a:lnSpc>
                <a:spcPct val="140000"/>
              </a:lnSpc>
            </a:pPr>
            <a:r>
              <a:rPr lang="en-US" altLang="zh-CN" sz="2200">
                <a:latin typeface="Arial" panose="020B0604020202020204" pitchFamily="34" charset="0"/>
              </a:rPr>
              <a:t>for(int i=0;i&lt;10;i++)</a:t>
            </a:r>
          </a:p>
          <a:p>
            <a:pPr eaLnBrk="1" hangingPunct="1">
              <a:lnSpc>
                <a:spcPct val="140000"/>
              </a:lnSpc>
            </a:pPr>
            <a:r>
              <a:rPr lang="en-US" altLang="zh-CN" sz="2200">
                <a:latin typeface="Arial" panose="020B0604020202020204" pitchFamily="34" charset="0"/>
              </a:rPr>
              <a:t>s[i]=100.00+2*i;</a:t>
            </a:r>
          </a:p>
          <a:p>
            <a:pPr eaLnBrk="1" hangingPunct="1">
              <a:lnSpc>
                <a:spcPct val="140000"/>
              </a:lnSpc>
            </a:pPr>
            <a:r>
              <a:rPr lang="en-US" altLang="zh-CN" sz="2200">
                <a:latin typeface="Arial" panose="020B0604020202020204" pitchFamily="34" charset="0"/>
              </a:rPr>
              <a:t>for(int i=0;i&lt;10;i++)</a:t>
            </a:r>
          </a:p>
          <a:p>
            <a:pPr eaLnBrk="1" hangingPunct="1">
              <a:lnSpc>
                <a:spcPct val="140000"/>
              </a:lnSpc>
            </a:pPr>
            <a:r>
              <a:rPr lang="en-US" altLang="zh-CN" sz="2200">
                <a:latin typeface="Arial" panose="020B0604020202020204" pitchFamily="34" charset="0"/>
              </a:rPr>
              <a:t>cout&lt;&lt;s[i]&lt;&lt;" ";</a:t>
            </a:r>
          </a:p>
          <a:p>
            <a:pPr eaLnBrk="1" hangingPunct="1">
              <a:lnSpc>
                <a:spcPct val="140000"/>
              </a:lnSpc>
            </a:pPr>
            <a:r>
              <a:rPr lang="en-US" altLang="zh-CN" sz="2200">
                <a:solidFill>
                  <a:srgbClr val="FF3300"/>
                </a:solidFill>
                <a:latin typeface="Arial" panose="020B0604020202020204" pitchFamily="34" charset="0"/>
              </a:rPr>
              <a:t>delete []s;</a:t>
            </a:r>
          </a:p>
          <a:p>
            <a:pPr eaLnBrk="1" hangingPunct="1">
              <a:lnSpc>
                <a:spcPct val="140000"/>
              </a:lnSpc>
            </a:pPr>
            <a:r>
              <a:rPr lang="en-US" altLang="zh-CN" sz="2200">
                <a:latin typeface="Arial" panose="020B0604020202020204" pitchFamily="34" charset="0"/>
              </a:rPr>
              <a:t>return 0;</a:t>
            </a:r>
          </a:p>
          <a:p>
            <a:pPr eaLnBrk="1" hangingPunct="1">
              <a:lnSpc>
                <a:spcPct val="140000"/>
              </a:lnSpc>
            </a:pPr>
            <a:r>
              <a:rPr lang="en-US" altLang="zh-CN" sz="2200">
                <a:latin typeface="Arial" panose="020B0604020202020204" pitchFamily="34"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教材母版">
  <a:themeElements>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1711</TotalTime>
  <Words>13360</Words>
  <Application>Microsoft Office PowerPoint</Application>
  <PresentationFormat>全屏显示(4:3)</PresentationFormat>
  <Paragraphs>1205</Paragraphs>
  <Slides>128</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128</vt:i4>
      </vt:variant>
    </vt:vector>
  </HeadingPairs>
  <TitlesOfParts>
    <vt:vector size="144" baseType="lpstr">
      <vt:lpstr>Arial Unicode MS</vt:lpstr>
      <vt:lpstr>黑体</vt:lpstr>
      <vt:lpstr>华文新魏</vt:lpstr>
      <vt:lpstr>华文行楷</vt:lpstr>
      <vt:lpstr>楷体</vt:lpstr>
      <vt:lpstr>楷体_GB2312</vt:lpstr>
      <vt:lpstr>隶书</vt:lpstr>
      <vt:lpstr>宋体</vt:lpstr>
      <vt:lpstr>Arial</vt:lpstr>
      <vt:lpstr>Garamond</vt:lpstr>
      <vt:lpstr>Symbol</vt:lpstr>
      <vt:lpstr>Tahoma</vt:lpstr>
      <vt:lpstr>Times New Roman</vt:lpstr>
      <vt:lpstr>Webdings</vt:lpstr>
      <vt:lpstr>Wingdings</vt:lpstr>
      <vt:lpstr>教材母版</vt:lpstr>
      <vt:lpstr>PowerPoint 演示文稿</vt:lpstr>
      <vt:lpstr>PowerPoint 演示文稿</vt:lpstr>
      <vt:lpstr>教材及参考资料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C++程序的构成和书写形式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*函数模板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GreatAir</dc:creator>
  <cp:lastModifiedBy>Windows 用户</cp:lastModifiedBy>
  <cp:revision>191</cp:revision>
  <dcterms:created xsi:type="dcterms:W3CDTF">1601-01-01T00:00:00Z</dcterms:created>
  <dcterms:modified xsi:type="dcterms:W3CDTF">2022-02-21T16:11:49Z</dcterms:modified>
</cp:coreProperties>
</file>