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9" r:id="rId4"/>
    <p:sldId id="258" r:id="rId5"/>
    <p:sldId id="260" r:id="rId6"/>
    <p:sldId id="277" r:id="rId7"/>
    <p:sldId id="278" r:id="rId8"/>
    <p:sldId id="261" r:id="rId9"/>
    <p:sldId id="305" r:id="rId10"/>
    <p:sldId id="262" r:id="rId11"/>
    <p:sldId id="263" r:id="rId12"/>
    <p:sldId id="313" r:id="rId13"/>
    <p:sldId id="314" r:id="rId14"/>
    <p:sldId id="267" r:id="rId15"/>
    <p:sldId id="279" r:id="rId16"/>
    <p:sldId id="315" r:id="rId17"/>
    <p:sldId id="306" r:id="rId18"/>
    <p:sldId id="317" r:id="rId19"/>
    <p:sldId id="307" r:id="rId20"/>
    <p:sldId id="293" r:id="rId21"/>
    <p:sldId id="294" r:id="rId22"/>
    <p:sldId id="295" r:id="rId23"/>
    <p:sldId id="296" r:id="rId24"/>
    <p:sldId id="297" r:id="rId25"/>
    <p:sldId id="308" r:id="rId26"/>
    <p:sldId id="271" r:id="rId27"/>
    <p:sldId id="310" r:id="rId28"/>
    <p:sldId id="311" r:id="rId29"/>
    <p:sldId id="309" r:id="rId30"/>
    <p:sldId id="312" r:id="rId31"/>
    <p:sldId id="292" r:id="rId32"/>
    <p:sldId id="299" r:id="rId33"/>
    <p:sldId id="300" r:id="rId34"/>
    <p:sldId id="272" r:id="rId35"/>
    <p:sldId id="301" r:id="rId36"/>
    <p:sldId id="316" r:id="rId37"/>
    <p:sldId id="291" r:id="rId38"/>
    <p:sldId id="298" r:id="rId39"/>
    <p:sldId id="302" r:id="rId40"/>
    <p:sldId id="273" r:id="rId41"/>
    <p:sldId id="276" r:id="rId42"/>
    <p:sldId id="303" r:id="rId43"/>
    <p:sldId id="304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7" r:id="rId52"/>
    <p:sldId id="288" r:id="rId53"/>
    <p:sldId id="290" r:id="rId54"/>
    <p:sldId id="274" r:id="rId55"/>
    <p:sldId id="275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98C1F-4080-471C-AD32-2B3B1B0D9B9F}" type="datetimeFigureOut">
              <a:rPr lang="zh-CN" altLang="en-US" smtClean="0"/>
              <a:pPr/>
              <a:t>2014/12/29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CBE71-8B3B-4D23-BA69-8C538A961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BE71-8B3B-4D23-BA69-8C538A9611D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BE71-8B3B-4D23-BA69-8C538A9611D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BE71-8B3B-4D23-BA69-8C538A9611D6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BE71-8B3B-4D23-BA69-8C538A9611D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BE71-8B3B-4D23-BA69-8C538A9611D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BE71-8B3B-4D23-BA69-8C538A9611D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BE71-8B3B-4D23-BA69-8C538A9611D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BE71-8B3B-4D23-BA69-8C538A9611D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BE71-8B3B-4D23-BA69-8C538A9611D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BE71-8B3B-4D23-BA69-8C538A9611D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CBE71-8B3B-4D23-BA69-8C538A9611D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F375-3B26-4EB0-BF8C-09CCC043067D}" type="datetimeFigureOut">
              <a:rPr lang="zh-CN" altLang="en-US" smtClean="0"/>
              <a:pPr/>
              <a:t>2014/12/29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FCD-835E-4F0A-A5F1-364240EE2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F375-3B26-4EB0-BF8C-09CCC043067D}" type="datetimeFigureOut">
              <a:rPr lang="zh-CN" altLang="en-US" smtClean="0"/>
              <a:pPr/>
              <a:t>2014/12/29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FCD-835E-4F0A-A5F1-364240EE2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F375-3B26-4EB0-BF8C-09CCC043067D}" type="datetimeFigureOut">
              <a:rPr lang="zh-CN" altLang="en-US" smtClean="0"/>
              <a:pPr/>
              <a:t>2014/12/29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FCD-835E-4F0A-A5F1-364240EE2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F375-3B26-4EB0-BF8C-09CCC043067D}" type="datetimeFigureOut">
              <a:rPr lang="zh-CN" altLang="en-US" smtClean="0"/>
              <a:pPr/>
              <a:t>2014/12/29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FCD-835E-4F0A-A5F1-364240EE2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F375-3B26-4EB0-BF8C-09CCC043067D}" type="datetimeFigureOut">
              <a:rPr lang="zh-CN" altLang="en-US" smtClean="0"/>
              <a:pPr/>
              <a:t>2014/12/29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FCD-835E-4F0A-A5F1-364240EE2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F375-3B26-4EB0-BF8C-09CCC043067D}" type="datetimeFigureOut">
              <a:rPr lang="zh-CN" altLang="en-US" smtClean="0"/>
              <a:pPr/>
              <a:t>2014/12/29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FCD-835E-4F0A-A5F1-364240EE2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F375-3B26-4EB0-BF8C-09CCC043067D}" type="datetimeFigureOut">
              <a:rPr lang="zh-CN" altLang="en-US" smtClean="0"/>
              <a:pPr/>
              <a:t>2014/12/29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FCD-835E-4F0A-A5F1-364240EE2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F375-3B26-4EB0-BF8C-09CCC043067D}" type="datetimeFigureOut">
              <a:rPr lang="zh-CN" altLang="en-US" smtClean="0"/>
              <a:pPr/>
              <a:t>2014/12/29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FCD-835E-4F0A-A5F1-364240EE2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F375-3B26-4EB0-BF8C-09CCC043067D}" type="datetimeFigureOut">
              <a:rPr lang="zh-CN" altLang="en-US" smtClean="0"/>
              <a:pPr/>
              <a:t>2014/12/29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FCD-835E-4F0A-A5F1-364240EE2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F375-3B26-4EB0-BF8C-09CCC043067D}" type="datetimeFigureOut">
              <a:rPr lang="zh-CN" altLang="en-US" smtClean="0"/>
              <a:pPr/>
              <a:t>2014/12/29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FCD-835E-4F0A-A5F1-364240EE2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F375-3B26-4EB0-BF8C-09CCC043067D}" type="datetimeFigureOut">
              <a:rPr lang="zh-CN" altLang="en-US" smtClean="0"/>
              <a:pPr/>
              <a:t>2014/12/29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FCD-835E-4F0A-A5F1-364240EE2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0F375-3B26-4EB0-BF8C-09CCC043067D}" type="datetimeFigureOut">
              <a:rPr lang="zh-CN" altLang="en-US" smtClean="0"/>
              <a:pPr/>
              <a:t>2014/12/29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35FCD-835E-4F0A-A5F1-364240EE2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16033"/>
            <a:ext cx="914400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3-D Mapping With an RGB-D Camera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000372"/>
            <a:ext cx="9144000" cy="3857628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smtClean="0"/>
              <a:t>Felix </a:t>
            </a:r>
            <a:r>
              <a:rPr lang="en-US" altLang="zh-CN" sz="2000" dirty="0" err="1" smtClean="0"/>
              <a:t>Endres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Jurgen</a:t>
            </a:r>
            <a:r>
              <a:rPr lang="en-US" altLang="zh-CN" sz="2000" dirty="0" smtClean="0"/>
              <a:t> Hess, </a:t>
            </a:r>
            <a:r>
              <a:rPr lang="en-US" altLang="zh-CN" sz="2000" dirty="0" err="1" smtClean="0"/>
              <a:t>Jurgen</a:t>
            </a:r>
            <a:r>
              <a:rPr lang="en-US" altLang="zh-CN" sz="2000" dirty="0" smtClean="0"/>
              <a:t> Sturm, Daniel </a:t>
            </a:r>
            <a:r>
              <a:rPr lang="en-US" altLang="zh-CN" sz="2000" dirty="0" err="1" smtClean="0"/>
              <a:t>Cremers</a:t>
            </a:r>
            <a:r>
              <a:rPr lang="en-US" altLang="zh-CN" sz="2000" dirty="0" smtClean="0"/>
              <a:t>, Wolfram </a:t>
            </a:r>
            <a:r>
              <a:rPr lang="en-US" altLang="zh-CN" sz="2000" dirty="0" err="1" smtClean="0"/>
              <a:t>Burgard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Department of Computer Science, University of Freiburg</a:t>
            </a:r>
          </a:p>
          <a:p>
            <a:r>
              <a:rPr lang="en-US" altLang="zh-CN" sz="2000" dirty="0" smtClean="0"/>
              <a:t>Department of Computer Science, </a:t>
            </a:r>
            <a:r>
              <a:rPr lang="en-US" altLang="zh-CN" sz="2000" dirty="0" err="1" smtClean="0"/>
              <a:t>Technische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Universität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Münichen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IEEE TRANSACTIONS ON ROBOTICS, VOL. 30, NO. 1, FEBRUARY 2014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>
                <a:solidFill>
                  <a:srgbClr val="002060"/>
                </a:solidFill>
              </a:rPr>
              <a:t>Egomotion</a:t>
            </a:r>
            <a:r>
              <a:rPr lang="en-US" altLang="zh-CN" sz="3200" dirty="0" smtClean="0">
                <a:solidFill>
                  <a:srgbClr val="002060"/>
                </a:solidFill>
              </a:rPr>
              <a:t> Estimation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8596" y="1600201"/>
            <a:ext cx="8229600" cy="542915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Landmark positions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28596" y="2786058"/>
            <a:ext cx="8229600" cy="54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Geometric relations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28596" y="5232920"/>
            <a:ext cx="8229600" cy="54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dirty="0" err="1" smtClean="0"/>
              <a:t>Keypoint</a:t>
            </a:r>
            <a:r>
              <a:rPr lang="en-US" altLang="zh-CN" sz="2400" dirty="0" smtClean="0"/>
              <a:t> descriptors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214554"/>
            <a:ext cx="276534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1" y="3257535"/>
            <a:ext cx="928693" cy="75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5786454"/>
            <a:ext cx="2000264" cy="746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428596" y="4029093"/>
            <a:ext cx="8229600" cy="54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Robot state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8860" y="4643446"/>
            <a:ext cx="714380" cy="49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868" y="4572008"/>
            <a:ext cx="80367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Features and Distance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8596" y="1600201"/>
            <a:ext cx="8229600" cy="542915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SIFT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28596" y="2814647"/>
            <a:ext cx="8229600" cy="54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SURF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14366" y="4100531"/>
            <a:ext cx="8229600" cy="54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4339" y="2202412"/>
            <a:ext cx="1926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Euclidean distance</a:t>
            </a:r>
          </a:p>
          <a:p>
            <a:r>
              <a:rPr lang="en-US" altLang="zh-CN" dirty="0" err="1" smtClean="0"/>
              <a:t>Hellinger</a:t>
            </a:r>
            <a:r>
              <a:rPr lang="en-US" altLang="zh-CN" dirty="0" smtClean="0"/>
              <a:t> Distance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72066" y="4214818"/>
            <a:ext cx="194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Hamming Distance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571604" y="1785926"/>
            <a:ext cx="342902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643042" y="2571744"/>
            <a:ext cx="335758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6" idx="1"/>
          </p:cNvCxnSpPr>
          <p:nvPr/>
        </p:nvCxnSpPr>
        <p:spPr>
          <a:xfrm>
            <a:off x="1500166" y="4357694"/>
            <a:ext cx="3571900" cy="4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4" name="Picture 2" descr="http://pic002.cnblogs.com/images/2011/63234/201103082320333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2171694"/>
            <a:ext cx="2114550" cy="400050"/>
          </a:xfrm>
          <a:prstGeom prst="rect">
            <a:avLst/>
          </a:prstGeom>
          <a:noFill/>
        </p:spPr>
      </p:pic>
      <p:pic>
        <p:nvPicPr>
          <p:cNvPr id="33796" name="Picture 4" descr="H^2(P,Q) = \frac{1}{2}\int \left(\sqrt{dP} - \sqrt{dQ}\right)^2.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774" y="2857496"/>
            <a:ext cx="2762250" cy="419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>
                <a:solidFill>
                  <a:srgbClr val="002060"/>
                </a:solidFill>
              </a:rPr>
              <a:t>Keypoints</a:t>
            </a:r>
            <a:r>
              <a:rPr lang="en-US" altLang="zh-CN" sz="3200" dirty="0" smtClean="0">
                <a:solidFill>
                  <a:srgbClr val="002060"/>
                </a:solidFill>
              </a:rPr>
              <a:t> With SIFT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63490" name="Picture 2" descr="http://img0.tuicool.com/ieABz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44" y="1428736"/>
            <a:ext cx="571500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Match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77826" name="Picture 2" descr="http://img1.tuicool.com/UBZra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98" y="1643050"/>
            <a:ext cx="8450922" cy="330994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5143512"/>
            <a:ext cx="236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There are mismatches.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dirty="0" err="1" smtClean="0">
                <a:solidFill>
                  <a:srgbClr val="002060"/>
                </a:solidFill>
              </a:rPr>
              <a:t>RANSAC</a:t>
            </a:r>
            <a:r>
              <a:rPr lang="en-US" sz="3200" dirty="0" err="1" smtClean="0">
                <a:solidFill>
                  <a:srgbClr val="002060"/>
                </a:solidFill>
              </a:rPr>
              <a:t>（RANdom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SAmple</a:t>
            </a:r>
            <a:r>
              <a:rPr lang="en-US" sz="3200" dirty="0" smtClean="0">
                <a:solidFill>
                  <a:srgbClr val="002060"/>
                </a:solidFill>
              </a:rPr>
              <a:t> Consensus</a:t>
            </a:r>
            <a:r>
              <a:rPr lang="zh-CN" altLang="en-US" sz="3200" dirty="0" smtClean="0">
                <a:solidFill>
                  <a:srgbClr val="002060"/>
                </a:solidFill>
              </a:rPr>
              <a:t>随机抽样一致）</a:t>
            </a:r>
            <a:br>
              <a:rPr lang="zh-CN" altLang="en-US" sz="3200" dirty="0" smtClean="0">
                <a:solidFill>
                  <a:srgbClr val="002060"/>
                </a:solidFill>
              </a:rPr>
            </a:b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10242" name="Picture 2" descr="http://upload.wikimedia.org/wikipedia/commons/thumb/b/b9/Line_with_outliers.svg/255px-Line_with_outliers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14488"/>
            <a:ext cx="2428875" cy="2428875"/>
          </a:xfrm>
          <a:prstGeom prst="rect">
            <a:avLst/>
          </a:prstGeom>
          <a:noFill/>
        </p:spPr>
      </p:pic>
      <p:pic>
        <p:nvPicPr>
          <p:cNvPr id="10244" name="Picture 4" descr="http://upload.wikimedia.org/wikipedia/commons/thumb/d/de/Fitted_line.svg/255px-Fitted_line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785926"/>
            <a:ext cx="2428875" cy="2428875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42910" y="4500570"/>
            <a:ext cx="371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data set with many outliers for which a line has to be fitted.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4929190" y="4500570"/>
            <a:ext cx="3500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Fitted line with RANSAC; outliers have no influence on the result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RANSAC Steps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1472" y="1305342"/>
            <a:ext cx="8072494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Select a random subset of the original data. Call this subset the </a:t>
            </a:r>
            <a:r>
              <a:rPr lang="en-US" sz="2000" i="1" dirty="0" smtClean="0"/>
              <a:t>hypothetical inliers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 model is fitted to the set of hypothetical inliers.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All other data are then tested against the fitted model. Those points that fit the estimated model well, according to some model-specific loss function, are considered as part of the </a:t>
            </a:r>
            <a:r>
              <a:rPr lang="en-US" sz="2000" i="1" dirty="0" smtClean="0"/>
              <a:t>consensus set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The estimated model is reasonably good if sufficiently many points have been classified as part of the consensus set.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Afterwards, the model may be improved by </a:t>
            </a:r>
            <a:r>
              <a:rPr lang="en-US" sz="2000" dirty="0" err="1" smtClean="0"/>
              <a:t>reestimating</a:t>
            </a:r>
            <a:r>
              <a:rPr lang="en-US" sz="2000" dirty="0" smtClean="0"/>
              <a:t> it using all members of the consensus set.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Match After RANSAC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78850" name="Picture 2" descr="http://img0.tuicool.com/M7BBn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57" y="1609726"/>
            <a:ext cx="9012137" cy="331947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14348" y="5429264"/>
            <a:ext cx="247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Reduce the mismatches.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EMM(Environment Measurement Model )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643050"/>
            <a:ext cx="914403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143372" y="1857364"/>
            <a:ext cx="1857388" cy="278608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28596" y="4500618"/>
            <a:ext cx="8229600" cy="2143092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800" dirty="0" smtClean="0"/>
              <a:t>Low percentage of inliers does not necessarily indicates an unsuccessful transformation estimate and could be a consequence of low overlap between the frames or few visual features, e.g., due to motion blur, occlusions, or lack of texture.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1800" dirty="0" smtClean="0"/>
              <a:t>RANSAC using feature correspondences lack a reliable failure detection.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1800" dirty="0" smtClean="0"/>
              <a:t>Developed a method to verify a transformation estimate, independent of the estimation method used.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1800" dirty="0" smtClean="0"/>
              <a:t>EMM can be used to penalize pose estimates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Different Cases of Associated Observations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1571611"/>
            <a:ext cx="4857784" cy="468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Environment Measurement Model 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8596" y="1600201"/>
            <a:ext cx="8229600" cy="1543047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The probability for the observation y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 given an observation y</a:t>
            </a:r>
            <a:r>
              <a:rPr lang="en-US" altLang="zh-CN" sz="2400" baseline="-25000" dirty="0" smtClean="0"/>
              <a:t>j</a:t>
            </a:r>
            <a:r>
              <a:rPr lang="en-US" altLang="zh-CN" sz="2400" dirty="0" smtClean="0"/>
              <a:t> from a second frame can be computed as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6438" y="2671761"/>
            <a:ext cx="51911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786190"/>
            <a:ext cx="64865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28596" y="3143248"/>
            <a:ext cx="8229600" cy="1543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dirty="0" smtClean="0"/>
              <a:t>Since the observations are independent given the true obstacle location z, we can rewrite the right-hand side to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01216" y="27146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15338" y="398836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01216" y="491705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15338" y="57743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(4)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Simultaneous Localization and Mapping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3114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Essential task for the autonomy of a robot</a:t>
            </a:r>
          </a:p>
          <a:p>
            <a:r>
              <a:rPr lang="en-US" altLang="zh-CN" sz="2400" dirty="0" smtClean="0"/>
              <a:t>Three main areas: localization, mapping and path planning</a:t>
            </a:r>
            <a:endParaRPr lang="zh-CN" altLang="en-US" sz="2400" dirty="0"/>
          </a:p>
        </p:txBody>
      </p:sp>
      <p:pic>
        <p:nvPicPr>
          <p:cNvPr id="4" name="Picture 10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472" y="3748111"/>
            <a:ext cx="27527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3929066"/>
            <a:ext cx="4357718" cy="251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11032" y="2470374"/>
            <a:ext cx="80186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Building a global map of the visited environment and, at the same time, utilizing this map to deduce its own location at any moment.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rgbClr val="002060"/>
                </a:solidFill>
              </a:rPr>
              <a:t>Environment Measurement Model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8596" y="1600201"/>
            <a:ext cx="8229600" cy="1543047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Exploiting the symmetry of Gaussians, we can write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28596" y="3143248"/>
            <a:ext cx="8229600" cy="1543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product of the two normal distributions contained in the integral can be rewritten so that we obtain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1667" y="2214559"/>
            <a:ext cx="52292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2538" y="4052905"/>
            <a:ext cx="66389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201216" y="241672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(5)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01216" y="42026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(6)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01216" y="491705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(7)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01216" y="548856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(8)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rgbClr val="002060"/>
                </a:solidFill>
              </a:rPr>
              <a:t>Environment Measurement Model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8596" y="1600201"/>
            <a:ext cx="8229600" cy="1543047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The first term in the integral in (6) is constant with respect to z, which allows us to move it out of the integral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28596" y="3143248"/>
            <a:ext cx="8229600" cy="1543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Assume p(z) to be a uniform distribution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588" y="2428868"/>
            <a:ext cx="66008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4071942"/>
            <a:ext cx="42576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201216" y="255960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(9)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01216" y="407194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(10)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rgbClr val="002060"/>
                </a:solidFill>
              </a:rPr>
              <a:t>Environment Measurement Model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8596" y="1600201"/>
            <a:ext cx="8229600" cy="1543047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Expand the normalization factor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28596" y="3929066"/>
            <a:ext cx="8229600" cy="1543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dirty="0" smtClean="0"/>
              <a:t>We obtain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01216" y="220241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(11)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01216" y="477418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(13)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000240"/>
            <a:ext cx="54197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8215338" y="327398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(12)</a:t>
            </a:r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4572008"/>
            <a:ext cx="48196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8227073" y="550070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(14)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rgbClr val="002060"/>
                </a:solidFill>
              </a:rPr>
              <a:t>Environment Measurement Model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8596" y="1600201"/>
            <a:ext cx="8229600" cy="1543047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Combing (10) and (14), we get the final result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28596" y="2857496"/>
            <a:ext cx="8229600" cy="1543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dirty="0" smtClean="0"/>
              <a:t>Combine the aforementioned 3-D distributions of all data associations to a 3N-dimensional normal distribution, and assume independent measurements yields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01216" y="220241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(15)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01216" y="477418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(16)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4638" y="2214554"/>
            <a:ext cx="35147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81289" y="4681549"/>
            <a:ext cx="39909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5319733"/>
            <a:ext cx="74961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Different Cases of Associated Observations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571612"/>
            <a:ext cx="36957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71473" y="5568751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 use the hypothesis test on the distribution of the individual observations</a:t>
            </a:r>
          </a:p>
          <a:p>
            <a:r>
              <a:rPr lang="en-US" altLang="zh-CN" dirty="0" smtClean="0"/>
              <a:t> and compute the fraction of outliers as a criterion to reject  transformation.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Loop Closure Search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643050"/>
            <a:ext cx="914403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428728" y="1857364"/>
            <a:ext cx="4572032" cy="278608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28596" y="4714884"/>
            <a:ext cx="8229600" cy="18573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800" dirty="0" smtClean="0"/>
              <a:t>Drastically Reduce the accumulating error.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1800" dirty="0" smtClean="0"/>
              <a:t>A more efficient strategy to select candidate frames for which to estimate the transformation</a:t>
            </a:r>
          </a:p>
          <a:p>
            <a:pPr>
              <a:buFont typeface="Wingdings" pitchFamily="2" charset="2"/>
              <a:buChar char="Ø"/>
            </a:pP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The Accumulating Error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71736" y="2000240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57686" y="1500174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43702" y="1928802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14744" y="2857496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71538" y="2295516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 flipV="1">
            <a:off x="2786050" y="1607331"/>
            <a:ext cx="157163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4572000" y="1607331"/>
            <a:ext cx="207170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3"/>
          </p:cNvCxnSpPr>
          <p:nvPr/>
        </p:nvCxnSpPr>
        <p:spPr>
          <a:xfrm rot="10800000" flipV="1">
            <a:off x="3929058" y="2143115"/>
            <a:ext cx="2643206" cy="821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1"/>
            <a:endCxn id="5" idx="3"/>
          </p:cNvCxnSpPr>
          <p:nvPr/>
        </p:nvCxnSpPr>
        <p:spPr>
          <a:xfrm rot="10800000">
            <a:off x="2786050" y="2107397"/>
            <a:ext cx="92869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1"/>
            <a:endCxn id="9" idx="3"/>
          </p:cNvCxnSpPr>
          <p:nvPr/>
        </p:nvCxnSpPr>
        <p:spPr>
          <a:xfrm rot="10800000" flipV="1">
            <a:off x="1285852" y="2107397"/>
            <a:ext cx="1285884" cy="295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000364" y="1214422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785918" y="1366822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786446" y="1214422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8794" y="3143248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00760" y="3071810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85786" y="4786322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7" idx="3"/>
          </p:cNvCxnSpPr>
          <p:nvPr/>
        </p:nvCxnSpPr>
        <p:spPr>
          <a:xfrm>
            <a:off x="1000100" y="4893479"/>
            <a:ext cx="7643866" cy="3571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714480" y="4714884"/>
            <a:ext cx="71438" cy="3571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786050" y="4714884"/>
            <a:ext cx="142876" cy="4286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857620" y="4643446"/>
            <a:ext cx="214314" cy="5715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072066" y="4572008"/>
            <a:ext cx="285752" cy="78581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072198" y="4429132"/>
            <a:ext cx="357190" cy="107157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00298" y="170234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86248" y="12144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x2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72264" y="157161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x3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43306" y="307181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x4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00298" y="221455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x5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00100" y="241672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x6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4348" y="44291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e1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27722" y="435769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e2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43174" y="435769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e3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797708" y="421481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e4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012154" y="407194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e5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83724" y="398836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e6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382356" y="450057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7643834" y="928670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643834" y="1428736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715272" y="2071678"/>
            <a:ext cx="71438" cy="3571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786710" y="845090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Landmark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813707" y="1345156"/>
            <a:ext cx="7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Robot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786710" y="2059536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Error</a:t>
            </a:r>
            <a:endParaRPr lang="zh-CN" altLang="en-US" dirty="0"/>
          </a:p>
        </p:txBody>
      </p:sp>
      <p:sp>
        <p:nvSpPr>
          <p:cNvPr id="54" name="内容占位符 2"/>
          <p:cNvSpPr>
            <a:spLocks noGrp="1"/>
          </p:cNvSpPr>
          <p:nvPr>
            <p:ph idx="1"/>
          </p:nvPr>
        </p:nvSpPr>
        <p:spPr>
          <a:xfrm>
            <a:off x="428596" y="5572140"/>
            <a:ext cx="8229600" cy="12144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The pose estimate is in gross error (as is often the case following a transit around a long loop).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Loop Closure Search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8596" y="5357826"/>
            <a:ext cx="8229600" cy="121442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Loop closure is the act of correctly asserting that a vehicle has returned to a previously visited location.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Reduce the gross error.</a:t>
            </a:r>
          </a:p>
        </p:txBody>
      </p:sp>
      <p:sp>
        <p:nvSpPr>
          <p:cNvPr id="5" name="矩形 4"/>
          <p:cNvSpPr/>
          <p:nvPr/>
        </p:nvSpPr>
        <p:spPr>
          <a:xfrm>
            <a:off x="2571736" y="2000240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57686" y="1500174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43702" y="1928802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14744" y="2857496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71538" y="2295516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 flipV="1">
            <a:off x="2786050" y="1607331"/>
            <a:ext cx="157163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4572000" y="1607331"/>
            <a:ext cx="207170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3"/>
          </p:cNvCxnSpPr>
          <p:nvPr/>
        </p:nvCxnSpPr>
        <p:spPr>
          <a:xfrm rot="10800000" flipV="1">
            <a:off x="3929058" y="2143115"/>
            <a:ext cx="2643206" cy="821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1"/>
            <a:endCxn id="5" idx="3"/>
          </p:cNvCxnSpPr>
          <p:nvPr/>
        </p:nvCxnSpPr>
        <p:spPr>
          <a:xfrm rot="10800000">
            <a:off x="2786050" y="2107397"/>
            <a:ext cx="92869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1"/>
            <a:endCxn id="9" idx="3"/>
          </p:cNvCxnSpPr>
          <p:nvPr/>
        </p:nvCxnSpPr>
        <p:spPr>
          <a:xfrm rot="10800000" flipV="1">
            <a:off x="1285852" y="2107397"/>
            <a:ext cx="1285884" cy="295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000364" y="1214422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785918" y="1366822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786446" y="1214422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8794" y="3143248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00760" y="3071810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85786" y="4786322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7" idx="3"/>
          </p:cNvCxnSpPr>
          <p:nvPr/>
        </p:nvCxnSpPr>
        <p:spPr>
          <a:xfrm>
            <a:off x="1000100" y="4893479"/>
            <a:ext cx="7643866" cy="3571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215074" y="4714884"/>
            <a:ext cx="71438" cy="3571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786050" y="4714884"/>
            <a:ext cx="142876" cy="4286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857620" y="4643446"/>
            <a:ext cx="214314" cy="5715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00298" y="170234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86248" y="12144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x2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72264" y="157161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x3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43306" y="307181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x4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00298" y="221455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x5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00100" y="241672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x6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4348" y="44291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e1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27722" y="435769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e2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43174" y="435769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e3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797708" y="421481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e4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012154" y="435769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e5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00760" y="42741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e6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382356" y="450057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7643834" y="928670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643834" y="1428736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715272" y="2071678"/>
            <a:ext cx="71438" cy="3571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786710" y="845090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Landmark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813707" y="1345156"/>
            <a:ext cx="7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Robot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786710" y="2059536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Error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143504" y="4786322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714480" y="4714884"/>
            <a:ext cx="71438" cy="3571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Combine Several Motion Estimates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8596" y="5143512"/>
            <a:ext cx="8229600" cy="150017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Combining several motion estimates, additionally estimating the transformation to frames other than the direct predecessor substantially increases accuracy and reduces the drift 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This increases the computational expense linearly with the number of estimates.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 dirty="0" smtClean="0"/>
          </a:p>
        </p:txBody>
      </p:sp>
      <p:sp>
        <p:nvSpPr>
          <p:cNvPr id="5" name="矩形 4"/>
          <p:cNvSpPr/>
          <p:nvPr/>
        </p:nvSpPr>
        <p:spPr>
          <a:xfrm>
            <a:off x="2571736" y="2000240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57686" y="1500174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43702" y="1928802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14744" y="2857496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71538" y="2295516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 flipV="1">
            <a:off x="2786050" y="1607331"/>
            <a:ext cx="157163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4572000" y="1607331"/>
            <a:ext cx="207170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3"/>
          </p:cNvCxnSpPr>
          <p:nvPr/>
        </p:nvCxnSpPr>
        <p:spPr>
          <a:xfrm rot="10800000" flipV="1">
            <a:off x="3929058" y="2143115"/>
            <a:ext cx="2643206" cy="821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1"/>
            <a:endCxn id="5" idx="3"/>
          </p:cNvCxnSpPr>
          <p:nvPr/>
        </p:nvCxnSpPr>
        <p:spPr>
          <a:xfrm rot="10800000">
            <a:off x="2786050" y="2107397"/>
            <a:ext cx="92869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1"/>
            <a:endCxn id="9" idx="3"/>
          </p:cNvCxnSpPr>
          <p:nvPr/>
        </p:nvCxnSpPr>
        <p:spPr>
          <a:xfrm rot="10800000" flipV="1">
            <a:off x="1285852" y="2107397"/>
            <a:ext cx="1285884" cy="295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000364" y="1214422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785918" y="1366822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786446" y="1214422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8794" y="3143248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00760" y="3071810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85786" y="4786322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7" idx="3"/>
          </p:cNvCxnSpPr>
          <p:nvPr/>
        </p:nvCxnSpPr>
        <p:spPr>
          <a:xfrm>
            <a:off x="1000100" y="4893479"/>
            <a:ext cx="7643866" cy="3571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215074" y="4714884"/>
            <a:ext cx="71438" cy="3571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786050" y="4714884"/>
            <a:ext cx="142876" cy="3571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857620" y="4714884"/>
            <a:ext cx="142876" cy="3571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00298" y="170234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86248" y="12144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x2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72264" y="157161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x3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43306" y="307181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x4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00298" y="221455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x5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00100" y="241672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x6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4348" y="44291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e1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27722" y="435769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e2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43174" y="435769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e3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714744" y="421481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e4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012154" y="435769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e5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00760" y="42741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e6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382356" y="450057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7643834" y="928670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643834" y="1428736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715272" y="2071678"/>
            <a:ext cx="71438" cy="3571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786710" y="845090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Landmark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813707" y="1345156"/>
            <a:ext cx="7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Robot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786710" y="2059536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Error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143504" y="4786322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714480" y="4714884"/>
            <a:ext cx="71438" cy="3571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Loop Closure Search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8596" y="1600201"/>
            <a:ext cx="8229600" cy="44720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Require a more efficient strategy to select candidate frames for which to estimate the transformation.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Strategy with three different types of candidates: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Apply the </a:t>
            </a:r>
            <a:r>
              <a:rPr lang="en-US" altLang="zh-CN" sz="2000" dirty="0" err="1" smtClean="0"/>
              <a:t>egomotion</a:t>
            </a:r>
            <a:r>
              <a:rPr lang="en-US" altLang="zh-CN" sz="2000" dirty="0" smtClean="0"/>
              <a:t> estimation to n immediate predecessors.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Search for loop closures in the geodesic (graph-) neighborhood of the previous frame.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Remove the n immediate predecessors from the node</a:t>
            </a:r>
            <a:r>
              <a:rPr lang="en-US" altLang="zh-CN" sz="2100" dirty="0" smtClean="0"/>
              <a:t> and randomly draw k frames from the tree with a bias toward earlier frames.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Sensors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6" y="1600200"/>
            <a:ext cx="3043230" cy="418625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err="1" smtClean="0"/>
              <a:t>Exteroceptive</a:t>
            </a:r>
            <a:r>
              <a:rPr lang="en-US" altLang="zh-CN" sz="2400" dirty="0" smtClean="0"/>
              <a:t> sensors:</a:t>
            </a:r>
          </a:p>
          <a:p>
            <a:r>
              <a:rPr lang="en-US" altLang="zh-CN" sz="2400" dirty="0" smtClean="0"/>
              <a:t>Sonar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Range lasers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Cameras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GPS</a:t>
            </a:r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743612" y="1752600"/>
            <a:ext cx="3043230" cy="4186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dirty="0" err="1" smtClean="0"/>
              <a:t>Proprioceptive</a:t>
            </a:r>
            <a:r>
              <a:rPr lang="en-US" altLang="zh-CN" sz="2400" dirty="0" smtClean="0"/>
              <a:t> sensors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dirty="0" smtClean="0"/>
              <a:t>Encoders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/>
              <a:t>Accelerometers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/>
              <a:t>gyroscopes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http://img4.imgtn.bdimg.com/it/u=2551395130,2400571570&amp;fm=23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46" y="2000260"/>
            <a:ext cx="2857500" cy="28575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85786" y="5500702"/>
            <a:ext cx="7786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Visual SLAM refers to the problem of using images, as the only source of external information.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Large Loop Closure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8596" y="1600201"/>
            <a:ext cx="8229600" cy="44720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To find large loop closures, we randomly sample </a:t>
            </a:r>
            <a:r>
              <a:rPr lang="en-US" altLang="zh-CN" sz="2400" i="1" dirty="0" smtClean="0"/>
              <a:t>l frames from </a:t>
            </a:r>
            <a:r>
              <a:rPr lang="en-US" altLang="zh-CN" sz="2400" dirty="0" smtClean="0"/>
              <a:t>a set of designated </a:t>
            </a:r>
            <a:r>
              <a:rPr lang="en-US" altLang="zh-CN" sz="2400" dirty="0" err="1" smtClean="0"/>
              <a:t>keyframes</a:t>
            </a:r>
            <a:r>
              <a:rPr lang="en-US" altLang="zh-CN" sz="2400" dirty="0" smtClean="0"/>
              <a:t>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A frame is added to the set of </a:t>
            </a:r>
            <a:r>
              <a:rPr lang="en-US" altLang="zh-CN" sz="2400" dirty="0" err="1" smtClean="0"/>
              <a:t>keyframes</a:t>
            </a:r>
            <a:r>
              <a:rPr lang="en-US" altLang="zh-CN" sz="2400" dirty="0" smtClean="0"/>
              <a:t>, when it cannot be matched to the previous </a:t>
            </a:r>
            <a:r>
              <a:rPr lang="en-US" altLang="zh-CN" sz="2400" dirty="0" err="1" smtClean="0"/>
              <a:t>keyframe</a:t>
            </a:r>
            <a:r>
              <a:rPr lang="en-US" altLang="zh-CN" sz="24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This way, the number of frames for sampling is greatly reduced, while the field of view of the frames in between </a:t>
            </a:r>
            <a:r>
              <a:rPr lang="en-US" altLang="zh-CN" sz="2400" dirty="0" err="1" smtClean="0"/>
              <a:t>keyframes</a:t>
            </a:r>
            <a:r>
              <a:rPr lang="en-US" altLang="zh-CN" sz="2400" dirty="0" smtClean="0"/>
              <a:t> always overlaps with at least one </a:t>
            </a:r>
            <a:r>
              <a:rPr lang="en-US" altLang="zh-CN" sz="2400" dirty="0" err="1" smtClean="0"/>
              <a:t>keyframe</a:t>
            </a:r>
            <a:r>
              <a:rPr lang="en-US" altLang="zh-CN" sz="2400" dirty="0" smtClean="0"/>
              <a:t>.</a:t>
            </a:r>
            <a:endParaRPr lang="en-US" altLang="zh-CN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886" y="71414"/>
            <a:ext cx="911546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Comparison Between A Pose Graph Constructed Without and With Sampling of The Geodesic Neighborhood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45529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143504" y="2285992"/>
            <a:ext cx="3702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Top: </a:t>
            </a:r>
          </a:p>
          <a:p>
            <a:r>
              <a:rPr lang="en-US" altLang="zh-CN" dirty="0" smtClean="0"/>
              <a:t>     n = 3 immediate predecessors</a:t>
            </a:r>
          </a:p>
          <a:p>
            <a:r>
              <a:rPr lang="en-US" altLang="zh-CN" dirty="0" smtClean="0"/>
              <a:t>     k = 6 randomly sampled </a:t>
            </a:r>
            <a:r>
              <a:rPr lang="en-US" altLang="zh-CN" dirty="0" err="1" smtClean="0"/>
              <a:t>keyframes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43504" y="4429132"/>
            <a:ext cx="37020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Bottom: </a:t>
            </a:r>
          </a:p>
          <a:p>
            <a:r>
              <a:rPr lang="en-US" altLang="zh-CN" dirty="0" smtClean="0"/>
              <a:t>     n = 2 immediate predecessors</a:t>
            </a:r>
          </a:p>
          <a:p>
            <a:r>
              <a:rPr lang="en-US" altLang="zh-CN" dirty="0" smtClean="0"/>
              <a:t>     k = 3 randomly sampled </a:t>
            </a:r>
            <a:r>
              <a:rPr lang="en-US" altLang="zh-CN" dirty="0" err="1" smtClean="0"/>
              <a:t>keyframes</a:t>
            </a:r>
            <a:endParaRPr lang="en-US" altLang="zh-CN" dirty="0" smtClean="0"/>
          </a:p>
          <a:p>
            <a:r>
              <a:rPr lang="en-US" altLang="zh-CN" dirty="0" smtClean="0"/>
              <a:t>     l = 2 sampled frames from the </a:t>
            </a:r>
          </a:p>
          <a:p>
            <a:r>
              <a:rPr lang="en-US" altLang="zh-CN" dirty="0" smtClean="0"/>
              <a:t>              geodesic neighborhood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00100" y="6068817"/>
            <a:ext cx="6858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On the challenging “Robot SLAM” dataset, the average error is reduced by 26 %.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Graph Optimization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643050"/>
            <a:ext cx="914403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6072198" y="1857364"/>
            <a:ext cx="2071702" cy="278608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28596" y="4643446"/>
            <a:ext cx="8229600" cy="21430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800" dirty="0" smtClean="0"/>
              <a:t>Transformation estimates between sensor poses form the edges of a pose graph.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The edges form no globally consistent trajectory.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General graph optimization(g</a:t>
            </a:r>
            <a:r>
              <a:rPr lang="en-US" altLang="zh-CN" sz="1400" baseline="30000" dirty="0" smtClean="0"/>
              <a:t>2</a:t>
            </a:r>
            <a:r>
              <a:rPr lang="en-US" altLang="zh-CN" sz="1400" dirty="0" smtClean="0"/>
              <a:t>o) framework.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800" dirty="0" smtClean="0"/>
              <a:t>Errors in motion estimation.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Prune edges.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An Example of Graph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1285875"/>
            <a:ext cx="57150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Graph Optimization—g</a:t>
            </a:r>
            <a:r>
              <a:rPr lang="en-US" altLang="zh-CN" sz="3200" baseline="30000" dirty="0" smtClean="0">
                <a:solidFill>
                  <a:srgbClr val="002060"/>
                </a:solidFill>
              </a:rPr>
              <a:t>2</a:t>
            </a:r>
            <a:r>
              <a:rPr lang="en-US" altLang="zh-CN" sz="3200" dirty="0" smtClean="0">
                <a:solidFill>
                  <a:srgbClr val="002060"/>
                </a:solidFill>
              </a:rPr>
              <a:t>o(general graph optimization)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8596" y="1600201"/>
            <a:ext cx="8229600" cy="542915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Use g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o framework, minimize an error function of the form: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43122"/>
            <a:ext cx="57816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28596" y="3000372"/>
            <a:ext cx="8229600" cy="54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find the optimal trajectory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8667" y="3095625"/>
            <a:ext cx="2562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28596" y="3643314"/>
            <a:ext cx="8229600" cy="264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smtClean="0"/>
              <a:t>Here: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=                                is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vector of sensor poses.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2400" dirty="0" smtClean="0"/>
              <a:t>z</a:t>
            </a:r>
            <a:r>
              <a:rPr lang="en-US" altLang="zh-CN" sz="2400" baseline="-25000" dirty="0" smtClean="0"/>
              <a:t>ij</a:t>
            </a:r>
            <a:r>
              <a:rPr lang="en-US" altLang="zh-CN" sz="2400" baseline="0" dirty="0" smtClean="0"/>
              <a:t> and </a:t>
            </a:r>
            <a:r>
              <a:rPr lang="el-GR" altLang="zh-CN" sz="2400" baseline="0" dirty="0" smtClean="0"/>
              <a:t>Ω</a:t>
            </a:r>
            <a:r>
              <a:rPr lang="en-US" altLang="zh-CN" sz="2400" baseline="-25000" dirty="0" smtClean="0"/>
              <a:t>ij</a:t>
            </a:r>
            <a:r>
              <a:rPr lang="en-US" altLang="zh-CN" sz="2400" baseline="0" dirty="0" smtClean="0"/>
              <a:t> represent the mean and the information matrix of a constraint relating the poses x</a:t>
            </a:r>
            <a:r>
              <a:rPr lang="en-US" altLang="zh-CN" sz="2400" baseline="-25000" dirty="0" smtClean="0"/>
              <a:t>i</a:t>
            </a:r>
            <a:r>
              <a:rPr lang="en-US" altLang="zh-CN" sz="2400" baseline="0" dirty="0" smtClean="0"/>
              <a:t> and x</a:t>
            </a:r>
            <a:r>
              <a:rPr lang="en-US" altLang="zh-CN" sz="2400" baseline="-25000" dirty="0" smtClean="0"/>
              <a:t>j .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e(x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x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z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ij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is a vector error function that measures how well the poses x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x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satisfy the constraint z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ij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19269" y="4071942"/>
            <a:ext cx="18954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Objective Function by A Graph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357430"/>
            <a:ext cx="780967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Rewrite F(x)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7959" y="2509834"/>
            <a:ext cx="32099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4714884"/>
            <a:ext cx="26193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3643314"/>
            <a:ext cx="24003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357290" y="1928802"/>
            <a:ext cx="12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obtain: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57290" y="3143248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Update step: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57290" y="4345552"/>
            <a:ext cx="26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Apply nonlinear operator: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g</a:t>
            </a:r>
            <a:r>
              <a:rPr lang="en-US" altLang="zh-CN" sz="3200" baseline="30000" dirty="0" smtClean="0">
                <a:solidFill>
                  <a:srgbClr val="002060"/>
                </a:solidFill>
              </a:rPr>
              <a:t>2</a:t>
            </a:r>
            <a:r>
              <a:rPr lang="en-US" altLang="zh-CN" sz="3200" dirty="0" smtClean="0">
                <a:solidFill>
                  <a:srgbClr val="002060"/>
                </a:solidFill>
              </a:rPr>
              <a:t>o (general graph optimization) Framework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755445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Edge Pruning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28596" y="1600201"/>
            <a:ext cx="8229600" cy="49006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In some cases, graph optimization may also distort the trajectory.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Increased robustness can be achieved by detecting transformations that are inconsistent to other estimates.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Do this by  pruning edges after optimization based on the </a:t>
            </a:r>
            <a:r>
              <a:rPr lang="en-US" altLang="zh-CN" sz="2400" dirty="0" err="1" smtClean="0"/>
              <a:t>Mahalanobis</a:t>
            </a:r>
            <a:r>
              <a:rPr lang="en-US" altLang="zh-CN" sz="2400" dirty="0" smtClean="0"/>
              <a:t> distance obtained from g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o.</a:t>
            </a:r>
          </a:p>
        </p:txBody>
      </p:sp>
      <p:pic>
        <p:nvPicPr>
          <p:cNvPr id="19458" name="Picture 2" descr="http://pic002.cnblogs.com/images/2011/63234/201103082328019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882" y="5143512"/>
            <a:ext cx="4286280" cy="714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Map Representation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643050"/>
            <a:ext cx="914403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8358214" y="1857364"/>
            <a:ext cx="785786" cy="278608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28596" y="4643446"/>
            <a:ext cx="8229600" cy="21430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800" dirty="0" smtClean="0"/>
              <a:t>Project the original point measurements into a common coordinate frame.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Pipeline of Visual SLAM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14818"/>
            <a:ext cx="8229600" cy="2043114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Feature matching accuracy</a:t>
            </a:r>
          </a:p>
          <a:p>
            <a:r>
              <a:rPr lang="en-US" altLang="zh-CN" sz="2800" dirty="0" smtClean="0"/>
              <a:t>Robust and fast visual </a:t>
            </a:r>
            <a:r>
              <a:rPr lang="en-US" altLang="zh-CN" sz="2800" dirty="0" err="1" smtClean="0"/>
              <a:t>odometry</a:t>
            </a:r>
            <a:endParaRPr lang="en-US" altLang="zh-CN" sz="2800" dirty="0" smtClean="0"/>
          </a:p>
          <a:p>
            <a:r>
              <a:rPr lang="en-US" altLang="zh-CN" sz="2800" dirty="0" smtClean="0"/>
              <a:t>Globally consistent trajectory</a:t>
            </a:r>
          </a:p>
          <a:p>
            <a:r>
              <a:rPr lang="en-US" altLang="zh-CN" sz="2800" dirty="0" smtClean="0"/>
              <a:t>Efficient 3-D Mapping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28596" y="1928802"/>
            <a:ext cx="12144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Visual Sensor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071670" y="1928802"/>
            <a:ext cx="1500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Feature Extraction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071934" y="1928802"/>
            <a:ext cx="1500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Feature Matching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000760" y="1928802"/>
            <a:ext cx="1500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Visual </a:t>
            </a:r>
            <a:r>
              <a:rPr lang="en-US" altLang="zh-CN" sz="2400" dirty="0" err="1" smtClean="0"/>
              <a:t>Odometry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000760" y="3228980"/>
            <a:ext cx="17859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Graph Optimization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428992" y="3228980"/>
            <a:ext cx="21431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Map Representation</a:t>
            </a:r>
            <a:endParaRPr lang="zh-CN" altLang="en-US" sz="2400" dirty="0"/>
          </a:p>
        </p:txBody>
      </p:sp>
      <p:sp>
        <p:nvSpPr>
          <p:cNvPr id="10" name="右箭头 9"/>
          <p:cNvSpPr/>
          <p:nvPr/>
        </p:nvSpPr>
        <p:spPr>
          <a:xfrm>
            <a:off x="1643042" y="2285992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572132" y="2285992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571868" y="2285992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flipH="1" flipV="1">
            <a:off x="5572132" y="3500438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6643702" y="2857496"/>
            <a:ext cx="214314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143240" y="1214422"/>
            <a:ext cx="267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Detection and Recognition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rot="10800000" flipV="1">
            <a:off x="3357554" y="1643050"/>
            <a:ext cx="107157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500562" y="1643050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58148" y="1571612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Measure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2" idx="2"/>
            <a:endCxn id="7" idx="3"/>
          </p:cNvCxnSpPr>
          <p:nvPr/>
        </p:nvCxnSpPr>
        <p:spPr>
          <a:xfrm rot="5400000">
            <a:off x="7710026" y="1731876"/>
            <a:ext cx="445058" cy="863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57942" y="2857496"/>
            <a:ext cx="12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Localization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5" idx="2"/>
            <a:endCxn id="8" idx="3"/>
          </p:cNvCxnSpPr>
          <p:nvPr/>
        </p:nvCxnSpPr>
        <p:spPr>
          <a:xfrm rot="5400000">
            <a:off x="7914165" y="3099374"/>
            <a:ext cx="459352" cy="714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14414" y="3643314"/>
            <a:ext cx="128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Create Map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8" idx="3"/>
            <a:endCxn id="9" idx="1"/>
          </p:cNvCxnSpPr>
          <p:nvPr/>
        </p:nvCxnSpPr>
        <p:spPr>
          <a:xfrm flipV="1">
            <a:off x="2495919" y="3686180"/>
            <a:ext cx="933073" cy="14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22" grpId="0"/>
      <p:bldP spid="25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Map Representation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8596" y="1600201"/>
            <a:ext cx="8229600" cy="44005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Point cloud </a:t>
            </a:r>
          </a:p>
        </p:txBody>
      </p:sp>
      <p:pic>
        <p:nvPicPr>
          <p:cNvPr id="3074" name="Picture 2" descr="http://img3.imgtn.bdimg.com/it/u=3153194945,3286656764&amp;fm=23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428868"/>
            <a:ext cx="4067175" cy="2857500"/>
          </a:xfrm>
          <a:prstGeom prst="rect">
            <a:avLst/>
          </a:prstGeom>
          <a:noFill/>
        </p:spPr>
      </p:pic>
      <p:pic>
        <p:nvPicPr>
          <p:cNvPr id="3076" name="Picture 4" descr="http://img2.imgtn.bdimg.com/it/u=1404239747,4082129887&amp;fm=23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714620"/>
            <a:ext cx="3810000" cy="22288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00100" y="5643578"/>
            <a:ext cx="7358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Drawback: Highly redundant and require vast computational and memory resources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Map Representation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8596" y="1600201"/>
            <a:ext cx="8229600" cy="44005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err="1" smtClean="0"/>
              <a:t>OctoMap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octree</a:t>
            </a:r>
            <a:r>
              <a:rPr lang="en-US" altLang="zh-CN" sz="2400" dirty="0" smtClean="0"/>
              <a:t>-based mapping framework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5429264"/>
            <a:ext cx="8001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Explicit representation of free space and unmapped areas, which is essential for collision  avoidance and exploration tasks</a:t>
            </a:r>
            <a:endParaRPr lang="zh-CN" altLang="en-US" sz="28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357430"/>
            <a:ext cx="49053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>
                <a:solidFill>
                  <a:srgbClr val="002060"/>
                </a:solidFill>
              </a:rPr>
              <a:t>Octree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8596" y="1600201"/>
            <a:ext cx="8229600" cy="4400567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Octree</a:t>
            </a:r>
            <a:r>
              <a:rPr lang="en-US" altLang="zh-CN" sz="2400" dirty="0" smtClean="0"/>
              <a:t>: a hierarchical data structure for spatial subdivision in 3D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5042142"/>
            <a:ext cx="8001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Using Boolean occupancy states or discrete labels allows for compact representations of the </a:t>
            </a:r>
            <a:r>
              <a:rPr lang="en-US" altLang="zh-CN" sz="2800" dirty="0" err="1" smtClean="0"/>
              <a:t>octree</a:t>
            </a:r>
            <a:r>
              <a:rPr lang="en-US" altLang="zh-CN" sz="2800" dirty="0" smtClean="0"/>
              <a:t>: If all children of a node have the same state (occupied or free) they can be pruned.</a:t>
            </a:r>
            <a:endParaRPr lang="zh-CN" altLang="en-US" sz="2800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26" y="2352686"/>
            <a:ext cx="73723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Memory-Efficient Node Implementation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90680"/>
            <a:ext cx="70294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28596" y="4357694"/>
            <a:ext cx="8229600" cy="440056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Left: The first nodes of the </a:t>
            </a:r>
            <a:r>
              <a:rPr lang="en-US" altLang="zh-CN" sz="2400" dirty="0" err="1" smtClean="0"/>
              <a:t>octree</a:t>
            </a:r>
            <a:r>
              <a:rPr lang="en-US" altLang="zh-CN" sz="2400" dirty="0" smtClean="0"/>
              <a:t> example in memory connected by pointers. Data is stored as one float denoting occupancy.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Right: The complete tree as compact serialized </a:t>
            </a:r>
            <a:r>
              <a:rPr lang="en-US" altLang="zh-CN" sz="2400" dirty="0" err="1" smtClean="0"/>
              <a:t>bitstream</a:t>
            </a:r>
            <a:r>
              <a:rPr lang="en-US" altLang="zh-CN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Experiments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8596" y="1600201"/>
            <a:ext cx="8229600" cy="44005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RGB-D benchmark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Several sequences captured with two Microsoft </a:t>
            </a:r>
            <a:r>
              <a:rPr lang="en-US" altLang="zh-CN" sz="2000" dirty="0" err="1" smtClean="0"/>
              <a:t>Kinect</a:t>
            </a:r>
            <a:r>
              <a:rPr lang="en-US" altLang="zh-CN" sz="2000" dirty="0" smtClean="0"/>
              <a:t> and one Asus </a:t>
            </a:r>
            <a:r>
              <a:rPr lang="en-US" altLang="zh-CN" sz="2000" dirty="0" err="1" smtClean="0"/>
              <a:t>Xtion</a:t>
            </a:r>
            <a:r>
              <a:rPr lang="en-US" altLang="zh-CN" sz="2000" dirty="0" smtClean="0"/>
              <a:t> Pro Live sensor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Synchronized ground truth data for the sensor trajectory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Hardware: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An  Intel Core i7 CPU with 3.40GHZ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An </a:t>
            </a:r>
            <a:r>
              <a:rPr lang="en-US" altLang="zh-CN" sz="2000" dirty="0" err="1" smtClean="0"/>
              <a:t>nVidia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GeForce</a:t>
            </a:r>
            <a:r>
              <a:rPr lang="en-US" altLang="zh-CN" sz="2000" dirty="0" smtClean="0"/>
              <a:t> GTX 570 graphics card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Trajectory Error Metric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85992"/>
            <a:ext cx="67151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28596" y="1600201"/>
            <a:ext cx="8229600" cy="20431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The root-mean-square of the absolute trajectory error</a:t>
            </a:r>
            <a:endParaRPr lang="en-US" altLang="zh-CN" sz="2000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929066"/>
            <a:ext cx="200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214678" y="3929066"/>
            <a:ext cx="229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:    trajectory estimate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4429132"/>
            <a:ext cx="295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422322" y="4416990"/>
            <a:ext cx="16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:    ground truth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Trajectory Estimate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28596" y="1600201"/>
            <a:ext cx="8229600" cy="20431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A 2-D projection of the ground truth trajectory for the “fr2/</a:t>
            </a:r>
            <a:r>
              <a:rPr lang="en-US" altLang="zh-CN" sz="2000" dirty="0" err="1" smtClean="0"/>
              <a:t>pioneer_slam</a:t>
            </a:r>
            <a:r>
              <a:rPr lang="en-US" altLang="zh-CN" sz="2000" dirty="0" smtClean="0"/>
              <a:t>” sequence and a corresponding estimate of our approach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643182"/>
            <a:ext cx="336232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Detailed Results Obtained With the Presented System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8" y="1785926"/>
            <a:ext cx="6786578" cy="398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Visual Features Comparison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7434387" cy="3752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34" y="5455523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</a:t>
            </a:r>
            <a:r>
              <a:rPr lang="en-US" altLang="zh-CN" sz="2400" dirty="0" err="1" smtClean="0"/>
              <a:t>keypoint</a:t>
            </a:r>
            <a:r>
              <a:rPr lang="en-US" altLang="zh-CN" sz="2400" dirty="0" smtClean="0"/>
              <a:t> detectors and descriptors offer different tradeoffs between accuracy and processing times.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Detailed Results Per Sequence of the “fr1” dataset Using SIFT Features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00174"/>
            <a:ext cx="6715172" cy="361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RGB-D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18434" name="Picture 2" descr="http://img1.tuicool.com/i2uye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28802"/>
            <a:ext cx="8681068" cy="228601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14414" y="4714884"/>
            <a:ext cx="120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RGB Image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22707" y="4714884"/>
            <a:ext cx="139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Depth Image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6578" y="4714884"/>
            <a:ext cx="1892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Point Cloud Image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The Number of Features Extracted Per Frame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8596" y="1600201"/>
            <a:ext cx="8229600" cy="44005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SIFT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Increasing the number of features until About 600 to 700 improves the accuracy.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No noticeable impact on accuracy was obtained when using more features.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With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Hellinger</a:t>
            </a:r>
            <a:r>
              <a:rPr lang="en-US" altLang="zh-CN" sz="3200" dirty="0" smtClean="0">
                <a:solidFill>
                  <a:srgbClr val="002060"/>
                </a:solidFill>
              </a:rPr>
              <a:t> Distance Instead of Euclidean Distance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8596" y="1600201"/>
            <a:ext cx="8229600" cy="44005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SIFT and SURF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Improvement of up to 25.8% for some datasets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However, for most sequence in the used dataset, improvement was not significant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Neither increases the runtime nor the memory requirements noticeably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Suggest the adoption of the </a:t>
            </a:r>
            <a:r>
              <a:rPr lang="en-US" altLang="zh-CN" sz="2000" dirty="0" err="1" smtClean="0"/>
              <a:t>Hellinger</a:t>
            </a:r>
            <a:r>
              <a:rPr lang="en-US" altLang="zh-CN" sz="2000" dirty="0" smtClean="0"/>
              <a:t> distance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 smtClean="0"/>
              <a:t>.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Evaluation of Proposed EMM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128" y="1357298"/>
            <a:ext cx="770052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28596" y="5143512"/>
            <a:ext cx="8229600" cy="1571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800" dirty="0" smtClean="0"/>
              <a:t>q = I / (I + O)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800" dirty="0" smtClean="0"/>
              <a:t>The use of the EMM decreases the average error for thresholds on the quality measure from 0.25 to 0.9</a:t>
            </a:r>
            <a:endParaRPr lang="zh-CN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Evaluation of Graph Optimization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14488"/>
            <a:ext cx="6429420" cy="3942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Summary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8596" y="1600201"/>
            <a:ext cx="8229600" cy="49006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3-D SLAM system for RGB-D sensors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Visual </a:t>
            </a:r>
            <a:r>
              <a:rPr lang="en-US" altLang="zh-CN" sz="2400" dirty="0" err="1" smtClean="0"/>
              <a:t>keypoint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Extract visual </a:t>
            </a:r>
            <a:r>
              <a:rPr lang="en-US" altLang="zh-CN" sz="2000" dirty="0" err="1" smtClean="0"/>
              <a:t>keypoint</a:t>
            </a:r>
            <a:r>
              <a:rPr lang="en-US" altLang="zh-CN" sz="2000" dirty="0" smtClean="0"/>
              <a:t> : from the color images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Localize visual </a:t>
            </a:r>
            <a:r>
              <a:rPr lang="en-US" altLang="zh-CN" sz="2000" dirty="0" err="1" smtClean="0"/>
              <a:t>keypoint</a:t>
            </a:r>
            <a:r>
              <a:rPr lang="en-US" altLang="zh-CN" sz="2000" dirty="0" smtClean="0"/>
              <a:t>: from the depth images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Estimate transformation: RANSAC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Optimize pose graph: nonlinear optimization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Create map:  </a:t>
            </a:r>
            <a:r>
              <a:rPr lang="en-US" altLang="zh-CN" sz="2400" dirty="0" err="1" smtClean="0"/>
              <a:t>OctoMap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EEM: improve the reliability of the transformation estimates</a:t>
            </a:r>
          </a:p>
          <a:p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6431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Thank You</a:t>
            </a:r>
            <a:br>
              <a:rPr lang="en-US" altLang="zh-CN" sz="3200" dirty="0" smtClean="0">
                <a:solidFill>
                  <a:srgbClr val="002060"/>
                </a:solidFill>
              </a:rPr>
            </a:br>
            <a:r>
              <a:rPr lang="en-US" altLang="zh-CN" sz="6600" dirty="0" smtClean="0">
                <a:solidFill>
                  <a:srgbClr val="002060"/>
                </a:solidFill>
              </a:rPr>
              <a:t>Q&amp;A</a:t>
            </a:r>
            <a:endParaRPr lang="zh-CN" altLang="en-US" sz="6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RGB-D coordinate system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36866" name="Picture 2" descr="http://img2.tuicool.com/6nmYj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85860"/>
            <a:ext cx="54483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RGB-D  Coordinate Transformation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37890" name="Picture 2" descr="http://img0.tuicool.com/mqErqy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357297"/>
            <a:ext cx="4929222" cy="1972283"/>
          </a:xfrm>
          <a:prstGeom prst="rect">
            <a:avLst/>
          </a:prstGeom>
          <a:noFill/>
        </p:spPr>
      </p:pic>
      <p:pic>
        <p:nvPicPr>
          <p:cNvPr id="37892" name="Picture 4" descr="http://img1.tuicool.com/FJN32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286124"/>
            <a:ext cx="4071966" cy="233248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28662" y="6000768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): depth data             s: zoom factor               f: focal distance          c: center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): point in </a:t>
            </a:r>
            <a:r>
              <a:rPr lang="en-US" altLang="zh-CN" dirty="0" err="1" smtClean="0"/>
              <a:t>rgb</a:t>
            </a:r>
            <a:r>
              <a:rPr lang="en-US" altLang="zh-CN" dirty="0" smtClean="0"/>
              <a:t> image                (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): position in 3D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002060"/>
                </a:solidFill>
              </a:rPr>
              <a:t>System Architecture Overview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2071678"/>
            <a:ext cx="914403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圆角矩形标注 3"/>
          <p:cNvSpPr/>
          <p:nvPr/>
        </p:nvSpPr>
        <p:spPr>
          <a:xfrm>
            <a:off x="214282" y="5286388"/>
            <a:ext cx="3500462" cy="642942"/>
          </a:xfrm>
          <a:prstGeom prst="wedgeRoundRectCallout">
            <a:avLst>
              <a:gd name="adj1" fmla="val 69838"/>
              <a:gd name="adj2" fmla="val -1602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/>
              <a:t>Process the sensor data to extract geometric relationships</a:t>
            </a:r>
            <a:endParaRPr lang="zh-CN" altLang="en-US" sz="2000" dirty="0"/>
          </a:p>
        </p:txBody>
      </p:sp>
      <p:sp>
        <p:nvSpPr>
          <p:cNvPr id="5" name="圆角矩形标注 4"/>
          <p:cNvSpPr/>
          <p:nvPr/>
        </p:nvSpPr>
        <p:spPr>
          <a:xfrm>
            <a:off x="5286380" y="5214950"/>
            <a:ext cx="3857620" cy="1000132"/>
          </a:xfrm>
          <a:prstGeom prst="wedgeRoundRectCallout">
            <a:avLst>
              <a:gd name="adj1" fmla="val 6782"/>
              <a:gd name="adj2" fmla="val -1072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/>
              <a:t>Construct a graph</a:t>
            </a:r>
          </a:p>
          <a:p>
            <a:r>
              <a:rPr lang="en-US" altLang="zh-CN" sz="2000" dirty="0" smtClean="0"/>
              <a:t>that represents the geometric relations and their uncertainties</a:t>
            </a:r>
            <a:endParaRPr lang="zh-CN" altLang="en-US" sz="2000" dirty="0"/>
          </a:p>
        </p:txBody>
      </p:sp>
      <p:sp>
        <p:nvSpPr>
          <p:cNvPr id="6" name="圆角矩形标注 5"/>
          <p:cNvSpPr/>
          <p:nvPr/>
        </p:nvSpPr>
        <p:spPr>
          <a:xfrm>
            <a:off x="6000728" y="1357298"/>
            <a:ext cx="3143272" cy="1000132"/>
          </a:xfrm>
          <a:prstGeom prst="wedgeRoundRectCallout">
            <a:avLst>
              <a:gd name="adj1" fmla="val 39626"/>
              <a:gd name="adj2" fmla="val 1315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/>
              <a:t>Create a 3-D probabilistic occupancy map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  <p:bldP spid="6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>
                <a:solidFill>
                  <a:srgbClr val="002060"/>
                </a:solidFill>
              </a:rPr>
              <a:t>Egomotion</a:t>
            </a:r>
            <a:r>
              <a:rPr lang="en-US" altLang="zh-CN" sz="3200" dirty="0" smtClean="0">
                <a:solidFill>
                  <a:srgbClr val="002060"/>
                </a:solidFill>
              </a:rPr>
              <a:t> Estimation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643050"/>
            <a:ext cx="914403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357290" y="1857364"/>
            <a:ext cx="2571768" cy="278608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28596" y="4643446"/>
            <a:ext cx="8229600" cy="21430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800" dirty="0" smtClean="0"/>
              <a:t>Processes the sensor data to extract geometric relationships between the robot and landmarks at different points in time.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1800" dirty="0" smtClean="0"/>
              <a:t>In the case of an RGB-D camera, the input is an RGB image I</a:t>
            </a:r>
            <a:r>
              <a:rPr lang="en-US" altLang="zh-CN" sz="1800" baseline="-25000" dirty="0" smtClean="0"/>
              <a:t>RGB</a:t>
            </a:r>
            <a:r>
              <a:rPr lang="en-US" altLang="zh-CN" sz="1800" dirty="0" smtClean="0"/>
              <a:t> and a depth image </a:t>
            </a:r>
            <a:r>
              <a:rPr lang="en-US" altLang="zh-CN" sz="1800" i="1" dirty="0" smtClean="0"/>
              <a:t>I</a:t>
            </a:r>
            <a:r>
              <a:rPr lang="en-US" altLang="zh-CN" sz="1800" i="1" baseline="-25000" dirty="0" smtClean="0"/>
              <a:t>D</a:t>
            </a:r>
            <a:r>
              <a:rPr lang="en-US" altLang="zh-CN" sz="1800" i="1" dirty="0" smtClean="0"/>
              <a:t> 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1800" dirty="0" smtClean="0"/>
              <a:t>Determine landmarks by extracting a high-dimensional descriptor vector d 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from I</a:t>
            </a:r>
            <a:r>
              <a:rPr lang="en-US" altLang="zh-CN" sz="1800" baseline="-25000" dirty="0" smtClean="0"/>
              <a:t>RGB</a:t>
            </a:r>
            <a:r>
              <a:rPr lang="en-US" altLang="zh-CN" sz="1800" dirty="0" smtClean="0"/>
              <a:t> and storing them together with y 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, their location relative to the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observation pose x </a:t>
            </a:r>
            <a:r>
              <a:rPr lang="en-US" altLang="zh-CN" sz="1800" i="1" dirty="0" smtClean="0"/>
              <a:t> .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1813</Words>
  <Application>Microsoft Office PowerPoint</Application>
  <PresentationFormat>全屏显示(4:3)</PresentationFormat>
  <Paragraphs>309</Paragraphs>
  <Slides>55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Office 主题</vt:lpstr>
      <vt:lpstr>3-D Mapping With an RGB-D Camera</vt:lpstr>
      <vt:lpstr>Simultaneous Localization and Mapping</vt:lpstr>
      <vt:lpstr>Sensors</vt:lpstr>
      <vt:lpstr>Pipeline of Visual SLAM</vt:lpstr>
      <vt:lpstr>RGB-D</vt:lpstr>
      <vt:lpstr>RGB-D coordinate system</vt:lpstr>
      <vt:lpstr>RGB-D  Coordinate Transformation</vt:lpstr>
      <vt:lpstr>System Architecture Overview</vt:lpstr>
      <vt:lpstr>Egomotion Estimation</vt:lpstr>
      <vt:lpstr>Egomotion Estimation</vt:lpstr>
      <vt:lpstr>Features and Distance</vt:lpstr>
      <vt:lpstr>Keypoints With SIFT</vt:lpstr>
      <vt:lpstr>Match</vt:lpstr>
      <vt:lpstr>RANSAC（RANdom SAmple Consensus随机抽样一致） </vt:lpstr>
      <vt:lpstr>RANSAC Steps</vt:lpstr>
      <vt:lpstr>Match After RANSAC</vt:lpstr>
      <vt:lpstr>EMM(Environment Measurement Model )</vt:lpstr>
      <vt:lpstr>Different Cases of Associated Observations</vt:lpstr>
      <vt:lpstr>Environment Measurement Model </vt:lpstr>
      <vt:lpstr>Environment Measurement Model</vt:lpstr>
      <vt:lpstr>Environment Measurement Model</vt:lpstr>
      <vt:lpstr>Environment Measurement Model</vt:lpstr>
      <vt:lpstr>Environment Measurement Model</vt:lpstr>
      <vt:lpstr>Different Cases of Associated Observations</vt:lpstr>
      <vt:lpstr>Loop Closure Search</vt:lpstr>
      <vt:lpstr>The Accumulating Error</vt:lpstr>
      <vt:lpstr>Loop Closure Search</vt:lpstr>
      <vt:lpstr>Combine Several Motion Estimates</vt:lpstr>
      <vt:lpstr>Loop Closure Search</vt:lpstr>
      <vt:lpstr>Large Loop Closure</vt:lpstr>
      <vt:lpstr>Comparison Between A Pose Graph Constructed Without and With Sampling of The Geodesic Neighborhood</vt:lpstr>
      <vt:lpstr>Graph Optimization</vt:lpstr>
      <vt:lpstr>An Example of Graph</vt:lpstr>
      <vt:lpstr>Graph Optimization—g2o(general graph optimization)</vt:lpstr>
      <vt:lpstr>Objective Function by A Graph</vt:lpstr>
      <vt:lpstr>Rewrite F(x)</vt:lpstr>
      <vt:lpstr>g2o (general graph optimization) Framework</vt:lpstr>
      <vt:lpstr>Edge Pruning</vt:lpstr>
      <vt:lpstr>Map Representation</vt:lpstr>
      <vt:lpstr>Map Representation</vt:lpstr>
      <vt:lpstr>Map Representation</vt:lpstr>
      <vt:lpstr>Octree</vt:lpstr>
      <vt:lpstr>Memory-Efficient Node Implementation</vt:lpstr>
      <vt:lpstr>Experiments</vt:lpstr>
      <vt:lpstr>Trajectory Error Metric</vt:lpstr>
      <vt:lpstr>Trajectory Estimate</vt:lpstr>
      <vt:lpstr>Detailed Results Obtained With the Presented System</vt:lpstr>
      <vt:lpstr>Visual Features Comparison</vt:lpstr>
      <vt:lpstr>Detailed Results Per Sequence of the “fr1” dataset Using SIFT Features</vt:lpstr>
      <vt:lpstr>The Number of Features Extracted Per Frame</vt:lpstr>
      <vt:lpstr>With Hellinger Distance Instead of Euclidean Distance</vt:lpstr>
      <vt:lpstr>Evaluation of Proposed EMM</vt:lpstr>
      <vt:lpstr>Evaluation of Graph Optimization</vt:lpstr>
      <vt:lpstr>Summary</vt:lpstr>
      <vt:lpstr>Thank You Q&amp;A</vt:lpstr>
    </vt:vector>
  </TitlesOfParts>
  <Company>Users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3-D Mapping With an RGB-D Camera</dc:title>
  <dc:creator>Windows 用户</dc:creator>
  <cp:lastModifiedBy>Windows 用户</cp:lastModifiedBy>
  <cp:revision>238</cp:revision>
  <dcterms:created xsi:type="dcterms:W3CDTF">2014-12-22T08:52:03Z</dcterms:created>
  <dcterms:modified xsi:type="dcterms:W3CDTF">2014-12-29T10:26:43Z</dcterms:modified>
</cp:coreProperties>
</file>