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0" r:id="rId5"/>
    <p:sldId id="258" r:id="rId6"/>
    <p:sldId id="259" r:id="rId7"/>
    <p:sldId id="275" r:id="rId8"/>
    <p:sldId id="261" r:id="rId9"/>
    <p:sldId id="262" r:id="rId10"/>
    <p:sldId id="263" r:id="rId11"/>
    <p:sldId id="271" r:id="rId12"/>
    <p:sldId id="264" r:id="rId13"/>
    <p:sldId id="265" r:id="rId14"/>
    <p:sldId id="266" r:id="rId15"/>
    <p:sldId id="267" r:id="rId16"/>
    <p:sldId id="268" r:id="rId17"/>
    <p:sldId id="269" r:id="rId18"/>
    <p:sldId id="276" r:id="rId19"/>
    <p:sldId id="277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75D-3FD1-4E90-BC6C-98B0BBBABC57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680C-C99D-42BE-A180-F495B1002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7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75D-3FD1-4E90-BC6C-98B0BBBABC57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680C-C99D-42BE-A180-F495B1002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0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75D-3FD1-4E90-BC6C-98B0BBBABC57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680C-C99D-42BE-A180-F495B1002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5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75D-3FD1-4E90-BC6C-98B0BBBABC57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680C-C99D-42BE-A180-F495B1002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75D-3FD1-4E90-BC6C-98B0BBBABC57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680C-C99D-42BE-A180-F495B1002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6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75D-3FD1-4E90-BC6C-98B0BBBABC57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680C-C99D-42BE-A180-F495B1002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1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75D-3FD1-4E90-BC6C-98B0BBBABC57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680C-C99D-42BE-A180-F495B1002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5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75D-3FD1-4E90-BC6C-98B0BBBABC57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680C-C99D-42BE-A180-F495B1002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75D-3FD1-4E90-BC6C-98B0BBBABC57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680C-C99D-42BE-A180-F495B1002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1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75D-3FD1-4E90-BC6C-98B0BBBABC57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680C-C99D-42BE-A180-F495B1002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1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575D-3FD1-4E90-BC6C-98B0BBBABC57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680C-C99D-42BE-A180-F495B1002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8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575D-3FD1-4E90-BC6C-98B0BBBABC57}" type="datetimeFigureOut">
              <a:rPr lang="zh-CN" altLang="en-US" smtClean="0"/>
              <a:t>2014/12/30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6680C-C99D-42BE-A180-F495B1002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5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ackpropagation_through_time" TargetMode="External"/><Relationship Id="rId2" Type="http://schemas.openxmlformats.org/officeDocument/2006/relationships/hyperlink" Target="http://www.willamette.edu/~gorr/classes/cs449/rtr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xiv.org/abs/1411.4555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Long short term memory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郭琦鹏</a:t>
            </a:r>
            <a:endParaRPr lang="en-US" altLang="zh-CN" dirty="0" smtClean="0"/>
          </a:p>
          <a:p>
            <a:r>
              <a:rPr lang="en-US" altLang="zh-CN" smtClean="0"/>
              <a:t>			qpguo12@fudan.edu.cn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76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的瓶颈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593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上述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的训练方法无法应对长期记忆。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8200" y="2756263"/>
                <a:ext cx="546604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56263"/>
                <a:ext cx="5466048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8200" y="3731623"/>
                <a:ext cx="7894404" cy="73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𝑛𝑒𝑡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… 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31623"/>
                <a:ext cx="7894404" cy="7350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6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的瓶颈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676"/>
            <a:ext cx="8039100" cy="1266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5504"/>
            <a:ext cx="10115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固定</a:t>
            </a:r>
            <a:r>
              <a:rPr lang="zh-CN" altLang="en-US" dirty="0" smtClean="0"/>
              <a:t>自环的权值，稳定误差传递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新的</a:t>
            </a:r>
            <a:r>
              <a:rPr lang="zh-CN" altLang="en-US" dirty="0" smtClean="0"/>
              <a:t>问题，学习能力大大降低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05052" y="3753394"/>
            <a:ext cx="818605" cy="818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4" idx="6"/>
          </p:cNvCxnSpPr>
          <p:nvPr/>
        </p:nvCxnSpPr>
        <p:spPr>
          <a:xfrm>
            <a:off x="4223657" y="4162697"/>
            <a:ext cx="1593669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811383" y="4153987"/>
            <a:ext cx="1593669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4" idx="7"/>
            <a:endCxn id="4" idx="1"/>
          </p:cNvCxnSpPr>
          <p:nvPr/>
        </p:nvCxnSpPr>
        <p:spPr>
          <a:xfrm rot="16200000" flipV="1">
            <a:off x="3814355" y="3583855"/>
            <a:ext cx="12700" cy="578841"/>
          </a:xfrm>
          <a:prstGeom prst="curvedConnector3">
            <a:avLst>
              <a:gd name="adj1" fmla="val 4389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76148" y="2989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4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的进一步改进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引入开关控制输入信息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开关有助于把原始问题分解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然后再进行学习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783978" y="3591991"/>
            <a:ext cx="818605" cy="818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4" idx="6"/>
          </p:cNvCxnSpPr>
          <p:nvPr/>
        </p:nvCxnSpPr>
        <p:spPr>
          <a:xfrm>
            <a:off x="7602583" y="4001294"/>
            <a:ext cx="1593669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190309" y="3992584"/>
            <a:ext cx="1593669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>
            <a:stCxn id="4" idx="7"/>
            <a:endCxn id="4" idx="1"/>
          </p:cNvCxnSpPr>
          <p:nvPr/>
        </p:nvCxnSpPr>
        <p:spPr>
          <a:xfrm rot="16200000" flipV="1">
            <a:off x="7193281" y="3422452"/>
            <a:ext cx="12700" cy="578841"/>
          </a:xfrm>
          <a:prstGeom prst="curvedConnector3">
            <a:avLst>
              <a:gd name="adj1" fmla="val 4389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955074" y="282848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510239" y="4654438"/>
            <a:ext cx="481258" cy="48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0"/>
          </p:cNvCxnSpPr>
          <p:nvPr/>
        </p:nvCxnSpPr>
        <p:spPr>
          <a:xfrm flipV="1">
            <a:off x="5750868" y="3992584"/>
            <a:ext cx="0" cy="66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3"/>
          </p:cNvCxnSpPr>
          <p:nvPr/>
        </p:nvCxnSpPr>
        <p:spPr>
          <a:xfrm flipH="1">
            <a:off x="5268686" y="5065217"/>
            <a:ext cx="312032" cy="46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4"/>
          </p:cNvCxnSpPr>
          <p:nvPr/>
        </p:nvCxnSpPr>
        <p:spPr>
          <a:xfrm>
            <a:off x="5750868" y="5135696"/>
            <a:ext cx="0" cy="62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5"/>
          </p:cNvCxnSpPr>
          <p:nvPr/>
        </p:nvCxnSpPr>
        <p:spPr>
          <a:xfrm>
            <a:off x="5921018" y="5065217"/>
            <a:ext cx="312032" cy="46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19352" y="48805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输入开关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15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LSTM(Long </a:t>
            </a:r>
            <a:r>
              <a:rPr lang="en-US" altLang="zh-CN" dirty="0"/>
              <a:t>S</a:t>
            </a:r>
            <a:r>
              <a:rPr lang="en-US" altLang="zh-CN" dirty="0" smtClean="0"/>
              <a:t>hort </a:t>
            </a:r>
            <a:r>
              <a:rPr lang="en-US" altLang="zh-CN" dirty="0"/>
              <a:t>T</a:t>
            </a:r>
            <a:r>
              <a:rPr lang="en-US" altLang="zh-CN" dirty="0" smtClean="0"/>
              <a:t>erm Memory)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固定自环权值，引入开关，就从</a:t>
            </a:r>
            <a:r>
              <a:rPr lang="en-US" altLang="zh-CN" dirty="0" smtClean="0"/>
              <a:t>RNN</a:t>
            </a:r>
            <a:r>
              <a:rPr lang="zh-CN" altLang="en-US" dirty="0" smtClean="0"/>
              <a:t>到了</a:t>
            </a:r>
            <a:r>
              <a:rPr lang="en-US" altLang="zh-CN" dirty="0" smtClean="0"/>
              <a:t>LSTM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4979"/>
            <a:ext cx="9492071" cy="37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新的训练方法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LSTM</a:t>
            </a:r>
            <a:r>
              <a:rPr lang="zh-CN" altLang="en-US" dirty="0" smtClean="0"/>
              <a:t>使用的训练方法结合了</a:t>
            </a:r>
            <a:r>
              <a:rPr lang="en-US" altLang="zh-CN" dirty="0" smtClean="0"/>
              <a:t>RTRL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BPTT</a:t>
            </a:r>
            <a:r>
              <a:rPr lang="zh-CN" altLang="en-US" dirty="0" smtClean="0"/>
              <a:t>并做了一些调整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Truncated BPTT</a:t>
            </a:r>
          </a:p>
        </p:txBody>
      </p:sp>
    </p:spTree>
    <p:extLst>
      <p:ext uri="{BB962C8B-B14F-4D97-AF65-F5344CB8AC3E}">
        <p14:creationId xmlns:p14="http://schemas.microsoft.com/office/powerpoint/2010/main" val="20854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Truncated BPTT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0755"/>
            <a:ext cx="32956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Forget Gate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840" y="1690688"/>
            <a:ext cx="49487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115" y="2780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115" y="1833136"/>
            <a:ext cx="10515600" cy="41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0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noise-free sequences with long time </a:t>
            </a:r>
            <a:r>
              <a:rPr lang="en-US" altLang="zh-CN" smtClean="0"/>
              <a:t>lags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1347"/>
            <a:ext cx="10515600" cy="31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0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Show and tell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59" y="1027906"/>
            <a:ext cx="106680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000" dirty="0">
                <a:hlinkClick r:id="rId2"/>
              </a:rPr>
              <a:t>http://www.willamette.edu/~gorr/classes/cs449/rtrl.html</a:t>
            </a:r>
            <a:endParaRPr lang="en-US" altLang="zh-CN" sz="2000" dirty="0"/>
          </a:p>
          <a:p>
            <a:r>
              <a:rPr lang="en-US" altLang="zh-CN" sz="2000" dirty="0">
                <a:hlinkClick r:id="rId3"/>
              </a:rPr>
              <a:t>http://en.wikipedia.org/wiki/Backpropagation_through_time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Show and Tell: A Neural Image Caption Generator </a:t>
            </a:r>
            <a:r>
              <a:rPr lang="en-US" altLang="zh-CN" sz="2000" dirty="0" err="1"/>
              <a:t>Oriol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Vinyals</a:t>
            </a:r>
            <a:r>
              <a:rPr lang="en-US" altLang="zh-CN" sz="2000" dirty="0"/>
              <a:t>, Alexander </a:t>
            </a:r>
            <a:r>
              <a:rPr lang="en-US" altLang="zh-CN" sz="2000" dirty="0" err="1"/>
              <a:t>Toshev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Samy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Bengio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Dumitru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Erhan</a:t>
            </a:r>
            <a:r>
              <a:rPr lang="en-US" altLang="zh-CN" sz="2000" dirty="0"/>
              <a:t> </a:t>
            </a:r>
            <a:r>
              <a:rPr lang="en-US" altLang="zh-CN" sz="2000" dirty="0">
                <a:hlinkClick r:id="rId4"/>
              </a:rPr>
              <a:t>arXiv:1411.4555</a:t>
            </a:r>
            <a:endParaRPr lang="en-US" altLang="zh-CN" sz="2000" dirty="0"/>
          </a:p>
          <a:p>
            <a:endParaRPr lang="en-US" altLang="zh-CN" sz="2000" b="1" dirty="0" smtClean="0"/>
          </a:p>
          <a:p>
            <a:r>
              <a:rPr lang="en-US" altLang="zh-CN" sz="2000" dirty="0"/>
              <a:t>S. </a:t>
            </a:r>
            <a:r>
              <a:rPr lang="en-US" altLang="zh-CN" sz="2000" dirty="0" err="1"/>
              <a:t>Hochreiter</a:t>
            </a:r>
            <a:r>
              <a:rPr lang="en-US" altLang="zh-CN" sz="2000" dirty="0"/>
              <a:t> and J. </a:t>
            </a:r>
            <a:r>
              <a:rPr lang="en-US" altLang="zh-CN" sz="2000" dirty="0" err="1"/>
              <a:t>Schmidhuber</a:t>
            </a:r>
            <a:r>
              <a:rPr lang="en-US" altLang="zh-CN" sz="2000" dirty="0"/>
              <a:t>. Long short-term memory. Neural Computation, 9(8):1735–1780, 1997.</a:t>
            </a:r>
            <a:endParaRPr lang="en-US" altLang="zh-CN" sz="20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8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08237" y="2011680"/>
            <a:ext cx="531295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</a:p>
          <a:p>
            <a:pPr algn="ctr"/>
            <a:r>
              <a:rPr lang="en-US" altLang="zh-CN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216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Show and Tell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775" y="1536088"/>
            <a:ext cx="6106321" cy="44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神经元（感知机）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563332" y="3044858"/>
            <a:ext cx="1150070" cy="115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f</a:t>
            </a:r>
            <a:endParaRPr lang="zh-CN" altLang="en-US" dirty="0"/>
          </a:p>
        </p:txBody>
      </p:sp>
      <p:cxnSp>
        <p:nvCxnSpPr>
          <p:cNvPr id="6" name="直接连接符 5"/>
          <p:cNvCxnSpPr>
            <a:endCxn id="4" idx="1"/>
          </p:cNvCxnSpPr>
          <p:nvPr/>
        </p:nvCxnSpPr>
        <p:spPr>
          <a:xfrm>
            <a:off x="2639505" y="2894029"/>
            <a:ext cx="1092251" cy="319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4" idx="2"/>
          </p:cNvCxnSpPr>
          <p:nvPr/>
        </p:nvCxnSpPr>
        <p:spPr>
          <a:xfrm flipV="1">
            <a:off x="2498103" y="3619893"/>
            <a:ext cx="1065229" cy="1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4" idx="3"/>
          </p:cNvCxnSpPr>
          <p:nvPr/>
        </p:nvCxnSpPr>
        <p:spPr>
          <a:xfrm flipV="1">
            <a:off x="2639505" y="4026504"/>
            <a:ext cx="1092251" cy="507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6"/>
          </p:cNvCxnSpPr>
          <p:nvPr/>
        </p:nvCxnSpPr>
        <p:spPr>
          <a:xfrm>
            <a:off x="4713402" y="3619893"/>
            <a:ext cx="791852" cy="1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34119" y="2684323"/>
            <a:ext cx="49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898184" y="32132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771480" y="324564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21660" y="34540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039439" y="2910265"/>
                <a:ext cx="2344296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439" y="2910265"/>
                <a:ext cx="2344296" cy="670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039439" y="3826575"/>
                <a:ext cx="147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439" y="3826575"/>
                <a:ext cx="147970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719" t="-4444" r="-578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6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BP(Back Propagation)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563332" y="3044858"/>
            <a:ext cx="1150070" cy="1150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f</a:t>
            </a:r>
            <a:endParaRPr lang="zh-CN" altLang="en-US" dirty="0"/>
          </a:p>
        </p:txBody>
      </p:sp>
      <p:cxnSp>
        <p:nvCxnSpPr>
          <p:cNvPr id="5" name="直接连接符 4"/>
          <p:cNvCxnSpPr>
            <a:endCxn id="4" idx="1"/>
          </p:cNvCxnSpPr>
          <p:nvPr/>
        </p:nvCxnSpPr>
        <p:spPr>
          <a:xfrm>
            <a:off x="2639505" y="2894029"/>
            <a:ext cx="1092251" cy="319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endCxn id="4" idx="2"/>
          </p:cNvCxnSpPr>
          <p:nvPr/>
        </p:nvCxnSpPr>
        <p:spPr>
          <a:xfrm flipV="1">
            <a:off x="2498103" y="3619893"/>
            <a:ext cx="1065229" cy="1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4" idx="3"/>
          </p:cNvCxnSpPr>
          <p:nvPr/>
        </p:nvCxnSpPr>
        <p:spPr>
          <a:xfrm flipV="1">
            <a:off x="2639505" y="4026504"/>
            <a:ext cx="1092251" cy="507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6"/>
          </p:cNvCxnSpPr>
          <p:nvPr/>
        </p:nvCxnSpPr>
        <p:spPr>
          <a:xfrm>
            <a:off x="4713402" y="3619893"/>
            <a:ext cx="791852" cy="1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34119" y="2684323"/>
            <a:ext cx="49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98184" y="32132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771480" y="324564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21660" y="34540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58293" y="1836477"/>
                <a:ext cx="2344296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93" y="1836477"/>
                <a:ext cx="2344296" cy="670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058293" y="2752787"/>
                <a:ext cx="147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93" y="2752787"/>
                <a:ext cx="147970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704" t="-4444" r="-535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058293" y="3476478"/>
                <a:ext cx="1982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=0.5∗(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)^2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93" y="3476478"/>
                <a:ext cx="198233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462" t="-2174" r="-246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058293" y="4194928"/>
                <a:ext cx="3396571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93" y="4194928"/>
                <a:ext cx="3396571" cy="6707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学习序列需要找到序列间元素的关系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3200" dirty="0" smtClean="0"/>
              <a:t>需要知道以前的信息</a:t>
            </a:r>
            <a:endParaRPr lang="en-US" altLang="zh-CN" sz="3200" dirty="0" smtClean="0"/>
          </a:p>
          <a:p>
            <a:endParaRPr lang="en-US" altLang="zh-CN" dirty="0"/>
          </a:p>
          <a:p>
            <a:r>
              <a:rPr lang="zh-CN" altLang="en-US" sz="3600" dirty="0" smtClean="0"/>
              <a:t>需要记忆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10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RNN(Recurrent Neural Network)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引入自环，将前一步的信息传递到当前时刻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519749" y="3910149"/>
            <a:ext cx="818605" cy="818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6"/>
          </p:cNvCxnSpPr>
          <p:nvPr/>
        </p:nvCxnSpPr>
        <p:spPr>
          <a:xfrm>
            <a:off x="5338354" y="4319452"/>
            <a:ext cx="1593669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926080" y="4310742"/>
            <a:ext cx="1593669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4" idx="7"/>
            <a:endCxn id="4" idx="1"/>
          </p:cNvCxnSpPr>
          <p:nvPr/>
        </p:nvCxnSpPr>
        <p:spPr>
          <a:xfrm rot="16200000" flipV="1">
            <a:off x="4929052" y="3740610"/>
            <a:ext cx="12700" cy="578841"/>
          </a:xfrm>
          <a:prstGeom prst="curvedConnector3">
            <a:avLst>
              <a:gd name="adj1" fmla="val 4389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2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的学习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如何训练这种结构的网络？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两种传统的方法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BPTT</a:t>
            </a:r>
          </a:p>
          <a:p>
            <a:endParaRPr lang="en-US" altLang="zh-CN" dirty="0"/>
          </a:p>
          <a:p>
            <a:r>
              <a:rPr lang="en-US" altLang="zh-CN" dirty="0" smtClean="0"/>
              <a:t>RTRL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81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BPTT(Back Propagation Through Time)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618" y="2602615"/>
            <a:ext cx="8787714" cy="28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RTRL(Real Time Recurrent Learning)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412274" y="5390606"/>
            <a:ext cx="696686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endCxn id="5" idx="2"/>
          </p:cNvCxnSpPr>
          <p:nvPr/>
        </p:nvCxnSpPr>
        <p:spPr>
          <a:xfrm flipV="1">
            <a:off x="1663337" y="5738949"/>
            <a:ext cx="748937" cy="1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6"/>
          </p:cNvCxnSpPr>
          <p:nvPr/>
        </p:nvCxnSpPr>
        <p:spPr>
          <a:xfrm>
            <a:off x="3108960" y="5738949"/>
            <a:ext cx="548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760617" y="4876800"/>
            <a:ext cx="0" cy="51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412274" y="4180114"/>
            <a:ext cx="696686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3" idx="2"/>
          </p:cNvCxnSpPr>
          <p:nvPr/>
        </p:nvCxnSpPr>
        <p:spPr>
          <a:xfrm flipV="1">
            <a:off x="1663337" y="4528457"/>
            <a:ext cx="748937" cy="1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3108960" y="4528457"/>
            <a:ext cx="548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760617" y="3666308"/>
            <a:ext cx="0" cy="51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412274" y="2960914"/>
            <a:ext cx="696686" cy="696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endCxn id="17" idx="2"/>
          </p:cNvCxnSpPr>
          <p:nvPr/>
        </p:nvCxnSpPr>
        <p:spPr>
          <a:xfrm flipV="1">
            <a:off x="1663337" y="3309257"/>
            <a:ext cx="748937" cy="1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7" idx="6"/>
          </p:cNvCxnSpPr>
          <p:nvPr/>
        </p:nvCxnSpPr>
        <p:spPr>
          <a:xfrm>
            <a:off x="3108960" y="3309257"/>
            <a:ext cx="548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760617" y="2447108"/>
            <a:ext cx="0" cy="51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75656" y="55717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975656" y="434379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endParaRPr lang="zh-CN" altLang="en-US" baseline="-25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975656" y="313329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  <a:endParaRPr lang="zh-CN" altLang="en-US" baseline="-25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236670" y="501256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236670" y="375060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235954" y="253140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394959" y="3683726"/>
                <a:ext cx="2747555" cy="1043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9" y="3683726"/>
                <a:ext cx="2747555" cy="10433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9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285</Words>
  <Application>Microsoft Office PowerPoint</Application>
  <PresentationFormat>宽屏</PresentationFormat>
  <Paragraphs>91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Cambria Math</vt:lpstr>
      <vt:lpstr>Office 主题</vt:lpstr>
      <vt:lpstr>Long short term memory</vt:lpstr>
      <vt:lpstr>Show and tell </vt:lpstr>
      <vt:lpstr>神经元（感知机）</vt:lpstr>
      <vt:lpstr>BP(Back Propagation)</vt:lpstr>
      <vt:lpstr>如何学习序列</vt:lpstr>
      <vt:lpstr>RNN(Recurrent Neural Network)</vt:lpstr>
      <vt:lpstr>RNN的学习</vt:lpstr>
      <vt:lpstr>BPTT(Back Propagation Through Time)</vt:lpstr>
      <vt:lpstr>RTRL(Real Time Recurrent Learning)</vt:lpstr>
      <vt:lpstr>RNN的瓶颈</vt:lpstr>
      <vt:lpstr>RNN的瓶颈</vt:lpstr>
      <vt:lpstr>RNN的改进</vt:lpstr>
      <vt:lpstr>RNN的进一步改进</vt:lpstr>
      <vt:lpstr>LSTM(Long Short Term Memory)</vt:lpstr>
      <vt:lpstr>新的训练方法</vt:lpstr>
      <vt:lpstr>Truncated BPTT</vt:lpstr>
      <vt:lpstr>Forget Gate</vt:lpstr>
      <vt:lpstr>EXPERIMENT</vt:lpstr>
      <vt:lpstr>noise-free sequences with long time lags</vt:lpstr>
      <vt:lpstr>References</vt:lpstr>
      <vt:lpstr>PowerPoint 演示文稿</vt:lpstr>
      <vt:lpstr>Show and Tell</vt:lpstr>
    </vt:vector>
  </TitlesOfParts>
  <Company>gqp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short term memory</dc:title>
  <dc:creator>Microsoft 帐户</dc:creator>
  <cp:lastModifiedBy>Microsoft 帐户</cp:lastModifiedBy>
  <cp:revision>60</cp:revision>
  <dcterms:created xsi:type="dcterms:W3CDTF">2014-12-14T04:43:09Z</dcterms:created>
  <dcterms:modified xsi:type="dcterms:W3CDTF">2014-12-30T02:50:07Z</dcterms:modified>
</cp:coreProperties>
</file>