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0" r:id="rId18"/>
    <p:sldId id="286" r:id="rId19"/>
    <p:sldId id="274" r:id="rId20"/>
    <p:sldId id="275" r:id="rId21"/>
    <p:sldId id="277" r:id="rId22"/>
    <p:sldId id="279" r:id="rId23"/>
    <p:sldId id="280" r:id="rId24"/>
    <p:sldId id="282" r:id="rId25"/>
    <p:sldId id="262" r:id="rId26"/>
    <p:sldId id="283" r:id="rId27"/>
    <p:sldId id="284" r:id="rId28"/>
    <p:sldId id="285" r:id="rId29"/>
    <p:sldId id="278" r:id="rId30"/>
    <p:sldId id="27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" id="{CDDB1553-B6AB-4F44-9644-258ED1361CB8}">
          <p14:sldIdLst>
            <p14:sldId id="256"/>
            <p14:sldId id="257"/>
          </p14:sldIdLst>
        </p14:section>
        <p14:section name="usl" id="{02AAA409-F5CC-4C23-A2BA-80275BBF7A8A}">
          <p14:sldIdLst>
            <p14:sldId id="258"/>
            <p14:sldId id="259"/>
            <p14:sldId id="261"/>
            <p14:sldId id="260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70"/>
          </p14:sldIdLst>
        </p14:section>
        <p14:section name="sscdl" id="{D32ECF42-B3A2-4F03-A23B-FAABFB7EADFC}">
          <p14:sldIdLst>
            <p14:sldId id="286"/>
            <p14:sldId id="274"/>
            <p14:sldId id="275"/>
            <p14:sldId id="277"/>
            <p14:sldId id="279"/>
            <p14:sldId id="280"/>
            <p14:sldId id="282"/>
            <p14:sldId id="262"/>
            <p14:sldId id="283"/>
            <p14:sldId id="284"/>
            <p14:sldId id="285"/>
            <p14:sldId id="278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71597" autoAdjust="0"/>
  </p:normalViewPr>
  <p:slideViewPr>
    <p:cSldViewPr snapToGrid="0">
      <p:cViewPr varScale="1">
        <p:scale>
          <a:sx n="57" d="100"/>
          <a:sy n="57" d="100"/>
        </p:scale>
        <p:origin x="14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9ED84-9B55-485D-AB75-A9E30689191E}" type="doc">
      <dgm:prSet loTypeId="urn:microsoft.com/office/officeart/2005/8/layout/hChevron3" loCatId="process" qsTypeId="urn:microsoft.com/office/officeart/2005/8/quickstyle/simple1" qsCatId="simple" csTypeId="urn:microsoft.com/office/officeart/2005/8/colors/accent3_3" csCatId="accent3" phldr="1"/>
      <dgm:spPr/>
    </dgm:pt>
    <dgm:pt modelId="{F5AAD776-243F-4118-9E54-80CD004A3BE8}">
      <dgm:prSet phldrT="[文本]"/>
      <dgm:spPr/>
      <dgm:t>
        <a:bodyPr/>
        <a:lstStyle/>
        <a:p>
          <a:r>
            <a:rPr lang="en-US" altLang="zh-CN" dirty="0" smtClean="0"/>
            <a:t>Feature Extraction</a:t>
          </a:r>
          <a:endParaRPr lang="zh-CN" altLang="en-US" dirty="0"/>
        </a:p>
      </dgm:t>
    </dgm:pt>
    <dgm:pt modelId="{B1859440-DB1B-4386-B3D3-C9B638940713}" type="parTrans" cxnId="{8E4195CF-3C20-45CA-9148-95155024D197}">
      <dgm:prSet/>
      <dgm:spPr/>
      <dgm:t>
        <a:bodyPr/>
        <a:lstStyle/>
        <a:p>
          <a:endParaRPr lang="zh-CN" altLang="en-US"/>
        </a:p>
      </dgm:t>
    </dgm:pt>
    <dgm:pt modelId="{1A65C346-0BB5-41C1-B577-9D7AEC6FC00A}" type="sibTrans" cxnId="{8E4195CF-3C20-45CA-9148-95155024D197}">
      <dgm:prSet/>
      <dgm:spPr/>
      <dgm:t>
        <a:bodyPr/>
        <a:lstStyle/>
        <a:p>
          <a:endParaRPr lang="zh-CN" altLang="en-US"/>
        </a:p>
      </dgm:t>
    </dgm:pt>
    <dgm:pt modelId="{41C643A7-0E19-41D9-AE07-36B9854596F0}">
      <dgm:prSet phldrT="[文本]"/>
      <dgm:spPr/>
      <dgm:t>
        <a:bodyPr/>
        <a:lstStyle/>
        <a:p>
          <a:r>
            <a:rPr lang="en-US" altLang="zh-CN" dirty="0" smtClean="0"/>
            <a:t>Feature Expression</a:t>
          </a:r>
          <a:endParaRPr lang="zh-CN" altLang="en-US" dirty="0"/>
        </a:p>
      </dgm:t>
    </dgm:pt>
    <dgm:pt modelId="{50F9253D-A02F-48D5-90D9-4D624B363383}" type="parTrans" cxnId="{AC9A86A2-DE67-4444-9984-7F64E11A925F}">
      <dgm:prSet/>
      <dgm:spPr/>
      <dgm:t>
        <a:bodyPr/>
        <a:lstStyle/>
        <a:p>
          <a:endParaRPr lang="zh-CN" altLang="en-US"/>
        </a:p>
      </dgm:t>
    </dgm:pt>
    <dgm:pt modelId="{B8258AB1-AA01-47B1-B92A-1B002924774F}" type="sibTrans" cxnId="{AC9A86A2-DE67-4444-9984-7F64E11A925F}">
      <dgm:prSet/>
      <dgm:spPr/>
      <dgm:t>
        <a:bodyPr/>
        <a:lstStyle/>
        <a:p>
          <a:endParaRPr lang="zh-CN" altLang="en-US"/>
        </a:p>
      </dgm:t>
    </dgm:pt>
    <dgm:pt modelId="{0789EA23-D567-4EBB-B82D-9FED6097A729}">
      <dgm:prSet phldrT="[文本]"/>
      <dgm:spPr/>
      <dgm:t>
        <a:bodyPr/>
        <a:lstStyle/>
        <a:p>
          <a:r>
            <a:rPr lang="en-US" altLang="zh-CN" dirty="0" smtClean="0"/>
            <a:t>Similarity Evaluation</a:t>
          </a:r>
          <a:endParaRPr lang="zh-CN" altLang="en-US" dirty="0"/>
        </a:p>
      </dgm:t>
    </dgm:pt>
    <dgm:pt modelId="{D77AD2CB-D8C9-409F-8C39-93C825747CC1}" type="parTrans" cxnId="{72432378-ADE9-49C5-8E6E-CA0B2DDEB86B}">
      <dgm:prSet/>
      <dgm:spPr/>
      <dgm:t>
        <a:bodyPr/>
        <a:lstStyle/>
        <a:p>
          <a:endParaRPr lang="zh-CN" altLang="en-US"/>
        </a:p>
      </dgm:t>
    </dgm:pt>
    <dgm:pt modelId="{6F660167-5AE1-47B2-8604-852BC464C6DB}" type="sibTrans" cxnId="{72432378-ADE9-49C5-8E6E-CA0B2DDEB86B}">
      <dgm:prSet/>
      <dgm:spPr/>
      <dgm:t>
        <a:bodyPr/>
        <a:lstStyle/>
        <a:p>
          <a:endParaRPr lang="zh-CN" altLang="en-US"/>
        </a:p>
      </dgm:t>
    </dgm:pt>
    <dgm:pt modelId="{AABB5AD9-73DE-4F47-B7A1-48EF4063057C}" type="pres">
      <dgm:prSet presAssocID="{8C89ED84-9B55-485D-AB75-A9E30689191E}" presName="Name0" presStyleCnt="0">
        <dgm:presLayoutVars>
          <dgm:dir/>
          <dgm:resizeHandles val="exact"/>
        </dgm:presLayoutVars>
      </dgm:prSet>
      <dgm:spPr/>
    </dgm:pt>
    <dgm:pt modelId="{9E1420EB-19BF-4388-B163-0737B326AC70}" type="pres">
      <dgm:prSet presAssocID="{F5AAD776-243F-4118-9E54-80CD004A3BE8}" presName="parTxOnly" presStyleLbl="node1" presStyleIdx="0" presStyleCnt="3" custLinFactNeighborX="3142" custLinFactNeighborY="-14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CCCC59-7FF2-4D2A-BFF1-ED1ABD2D445F}" type="pres">
      <dgm:prSet presAssocID="{1A65C346-0BB5-41C1-B577-9D7AEC6FC00A}" presName="parSpace" presStyleCnt="0"/>
      <dgm:spPr/>
    </dgm:pt>
    <dgm:pt modelId="{69DDD32C-33AB-4525-8CA3-267B73854A62}" type="pres">
      <dgm:prSet presAssocID="{41C643A7-0E19-41D9-AE07-36B9854596F0}" presName="parTxOnly" presStyleLbl="node1" presStyleIdx="1" presStyleCnt="3" custLinFactNeighborX="434" custLinFactNeighborY="-14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0E2FAD-FB4A-4D42-90A7-8E19A5FB3107}" type="pres">
      <dgm:prSet presAssocID="{B8258AB1-AA01-47B1-B92A-1B002924774F}" presName="parSpace" presStyleCnt="0"/>
      <dgm:spPr/>
    </dgm:pt>
    <dgm:pt modelId="{4044AA50-F6BF-4AA3-97E5-8CB6220FF2C9}" type="pres">
      <dgm:prSet presAssocID="{0789EA23-D567-4EBB-B82D-9FED6097A729}" presName="parTxOnly" presStyleLbl="node1" presStyleIdx="2" presStyleCnt="3" custLinFactNeighborX="-2392" custLinFactNeighborY="-14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BA39BA-1E2A-4ECD-8B97-BE1F90544518}" type="presOf" srcId="{8C89ED84-9B55-485D-AB75-A9E30689191E}" destId="{AABB5AD9-73DE-4F47-B7A1-48EF4063057C}" srcOrd="0" destOrd="0" presId="urn:microsoft.com/office/officeart/2005/8/layout/hChevron3"/>
    <dgm:cxn modelId="{8E4195CF-3C20-45CA-9148-95155024D197}" srcId="{8C89ED84-9B55-485D-AB75-A9E30689191E}" destId="{F5AAD776-243F-4118-9E54-80CD004A3BE8}" srcOrd="0" destOrd="0" parTransId="{B1859440-DB1B-4386-B3D3-C9B638940713}" sibTransId="{1A65C346-0BB5-41C1-B577-9D7AEC6FC00A}"/>
    <dgm:cxn modelId="{79F99F50-20C8-46FF-9663-4FC19EAA2C0A}" type="presOf" srcId="{0789EA23-D567-4EBB-B82D-9FED6097A729}" destId="{4044AA50-F6BF-4AA3-97E5-8CB6220FF2C9}" srcOrd="0" destOrd="0" presId="urn:microsoft.com/office/officeart/2005/8/layout/hChevron3"/>
    <dgm:cxn modelId="{72432378-ADE9-49C5-8E6E-CA0B2DDEB86B}" srcId="{8C89ED84-9B55-485D-AB75-A9E30689191E}" destId="{0789EA23-D567-4EBB-B82D-9FED6097A729}" srcOrd="2" destOrd="0" parTransId="{D77AD2CB-D8C9-409F-8C39-93C825747CC1}" sibTransId="{6F660167-5AE1-47B2-8604-852BC464C6DB}"/>
    <dgm:cxn modelId="{DB13E445-B688-4A95-90BC-811169156F3B}" type="presOf" srcId="{F5AAD776-243F-4118-9E54-80CD004A3BE8}" destId="{9E1420EB-19BF-4388-B163-0737B326AC70}" srcOrd="0" destOrd="0" presId="urn:microsoft.com/office/officeart/2005/8/layout/hChevron3"/>
    <dgm:cxn modelId="{253F7438-E3CA-4C05-AA06-53967BF0D842}" type="presOf" srcId="{41C643A7-0E19-41D9-AE07-36B9854596F0}" destId="{69DDD32C-33AB-4525-8CA3-267B73854A62}" srcOrd="0" destOrd="0" presId="urn:microsoft.com/office/officeart/2005/8/layout/hChevron3"/>
    <dgm:cxn modelId="{AC9A86A2-DE67-4444-9984-7F64E11A925F}" srcId="{8C89ED84-9B55-485D-AB75-A9E30689191E}" destId="{41C643A7-0E19-41D9-AE07-36B9854596F0}" srcOrd="1" destOrd="0" parTransId="{50F9253D-A02F-48D5-90D9-4D624B363383}" sibTransId="{B8258AB1-AA01-47B1-B92A-1B002924774F}"/>
    <dgm:cxn modelId="{463B9B20-CB91-48C3-B72E-B1F9E3354336}" type="presParOf" srcId="{AABB5AD9-73DE-4F47-B7A1-48EF4063057C}" destId="{9E1420EB-19BF-4388-B163-0737B326AC70}" srcOrd="0" destOrd="0" presId="urn:microsoft.com/office/officeart/2005/8/layout/hChevron3"/>
    <dgm:cxn modelId="{151AB593-A5A3-423A-8B9B-6FE87787787A}" type="presParOf" srcId="{AABB5AD9-73DE-4F47-B7A1-48EF4063057C}" destId="{2BCCCC59-7FF2-4D2A-BFF1-ED1ABD2D445F}" srcOrd="1" destOrd="0" presId="urn:microsoft.com/office/officeart/2005/8/layout/hChevron3"/>
    <dgm:cxn modelId="{5F897C2E-6FE5-4095-AE39-BAC0930ED2A1}" type="presParOf" srcId="{AABB5AD9-73DE-4F47-B7A1-48EF4063057C}" destId="{69DDD32C-33AB-4525-8CA3-267B73854A62}" srcOrd="2" destOrd="0" presId="urn:microsoft.com/office/officeart/2005/8/layout/hChevron3"/>
    <dgm:cxn modelId="{1184559A-90CF-4EEF-A02D-8A53FBF12024}" type="presParOf" srcId="{AABB5AD9-73DE-4F47-B7A1-48EF4063057C}" destId="{760E2FAD-FB4A-4D42-90A7-8E19A5FB3107}" srcOrd="3" destOrd="0" presId="urn:microsoft.com/office/officeart/2005/8/layout/hChevron3"/>
    <dgm:cxn modelId="{FD1D1A0C-7E46-4DD9-8A0E-DAFC462797EA}" type="presParOf" srcId="{AABB5AD9-73DE-4F47-B7A1-48EF4063057C}" destId="{4044AA50-F6BF-4AA3-97E5-8CB6220FF2C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420EB-19BF-4388-B163-0737B326AC70}">
      <dsp:nvSpPr>
        <dsp:cNvPr id="0" name=""/>
        <dsp:cNvSpPr/>
      </dsp:nvSpPr>
      <dsp:spPr>
        <a:xfrm>
          <a:off x="16829" y="791471"/>
          <a:ext cx="2265751" cy="906300"/>
        </a:xfrm>
        <a:prstGeom prst="homePlat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Feature Extraction</a:t>
          </a:r>
          <a:endParaRPr lang="zh-CN" altLang="en-US" sz="2200" kern="1200" dirty="0"/>
        </a:p>
      </dsp:txBody>
      <dsp:txXfrm>
        <a:off x="16829" y="791471"/>
        <a:ext cx="2039176" cy="906300"/>
      </dsp:txXfrm>
    </dsp:sp>
    <dsp:sp modelId="{69DDD32C-33AB-4525-8CA3-267B73854A62}">
      <dsp:nvSpPr>
        <dsp:cNvPr id="0" name=""/>
        <dsp:cNvSpPr/>
      </dsp:nvSpPr>
      <dsp:spPr>
        <a:xfrm>
          <a:off x="1817158" y="791471"/>
          <a:ext cx="2265751" cy="90630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Feature Expression</a:t>
          </a:r>
          <a:endParaRPr lang="zh-CN" altLang="en-US" sz="2200" kern="1200" dirty="0"/>
        </a:p>
      </dsp:txBody>
      <dsp:txXfrm>
        <a:off x="2270308" y="791471"/>
        <a:ext cx="1359451" cy="906300"/>
      </dsp:txXfrm>
    </dsp:sp>
    <dsp:sp modelId="{4044AA50-F6BF-4AA3-97E5-8CB6220FF2C9}">
      <dsp:nvSpPr>
        <dsp:cNvPr id="0" name=""/>
        <dsp:cNvSpPr/>
      </dsp:nvSpPr>
      <dsp:spPr>
        <a:xfrm>
          <a:off x="3616954" y="791471"/>
          <a:ext cx="2265751" cy="90630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Similarity Evaluation</a:t>
          </a:r>
          <a:endParaRPr lang="zh-CN" altLang="en-US" sz="2200" kern="1200" dirty="0"/>
        </a:p>
      </dsp:txBody>
      <dsp:txXfrm>
        <a:off x="4070104" y="791471"/>
        <a:ext cx="1359451" cy="906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8112D-B641-4D47-B735-B14354FA5A93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FBDA7-1846-46D8-84BF-852ECE94F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2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我是李砚业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今天想和大家分享几个有关人的重识别的算法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84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这是上述问题的目标函数</a:t>
            </a:r>
            <a:endParaRPr lang="en-US" altLang="zh-CN" dirty="0" smtClean="0"/>
          </a:p>
          <a:p>
            <a:r>
              <a:rPr lang="zh-CN" altLang="en-US" dirty="0" smtClean="0"/>
              <a:t>目标是最小化超球半径加上一部分的松弛</a:t>
            </a:r>
            <a:endParaRPr lang="en-US" altLang="zh-CN" dirty="0" smtClean="0"/>
          </a:p>
          <a:p>
            <a:r>
              <a:rPr lang="zh-CN" altLang="en-US" dirty="0" smtClean="0"/>
              <a:t>约束条件是每一个特征落在这个球内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但允许部分点的松弛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28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由拉格朗日乘数法解决这一优化问题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对参数邱梯度可得一下几个条件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58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66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进一步可得这一等价的目标函数和约束条件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59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文章定义了一个判断函数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fx</a:t>
            </a:r>
            <a:r>
              <a:rPr lang="zh-CN" altLang="en-US" dirty="0" smtClean="0"/>
              <a:t>判断每一个特征点到球心的距离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salience</a:t>
            </a:r>
            <a:r>
              <a:rPr lang="zh-CN" altLang="en-US" dirty="0" smtClean="0"/>
              <a:t>分数定义为这个特征点到</a:t>
            </a:r>
            <a:r>
              <a:rPr lang="en-US" altLang="zh-CN" dirty="0" smtClean="0"/>
              <a:t>APMN</a:t>
            </a:r>
            <a:r>
              <a:rPr lang="zh-CN" altLang="en-US" dirty="0" smtClean="0"/>
              <a:t>的距离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这一特征点代表了这整个</a:t>
            </a:r>
            <a:r>
              <a:rPr lang="en-US" altLang="zh-CN" dirty="0" err="1" smtClean="0"/>
              <a:t>Xnn</a:t>
            </a:r>
            <a:r>
              <a:rPr lang="zh-CN" altLang="en-US" dirty="0" smtClean="0"/>
              <a:t>集合的分布情况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因而可以通过这个特征点来评估</a:t>
            </a:r>
            <a:r>
              <a:rPr lang="en-US" altLang="zh-CN" dirty="0" smtClean="0"/>
              <a:t>salience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081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对每一个块都求出了</a:t>
            </a:r>
            <a:r>
              <a:rPr lang="en-US" altLang="zh-CN" dirty="0" smtClean="0"/>
              <a:t>salience</a:t>
            </a:r>
            <a:r>
              <a:rPr lang="zh-CN" altLang="en-US" dirty="0" smtClean="0"/>
              <a:t>之后</a:t>
            </a:r>
            <a:r>
              <a:rPr lang="en-US" altLang="zh-CN" dirty="0" smtClean="0"/>
              <a:t>,</a:t>
            </a:r>
          </a:p>
          <a:p>
            <a:r>
              <a:rPr lang="en-US" altLang="zh-CN" dirty="0" err="1" smtClean="0"/>
              <a:t>Xbqij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Xapmn</a:t>
            </a:r>
            <a:r>
              <a:rPr lang="zh-CN" altLang="en-US" dirty="0" smtClean="0"/>
              <a:t>在图片</a:t>
            </a:r>
            <a:r>
              <a:rPr lang="en-US" altLang="zh-CN" dirty="0" err="1" smtClean="0"/>
              <a:t>Xbq</a:t>
            </a:r>
            <a:r>
              <a:rPr lang="zh-CN" altLang="en-US" dirty="0" smtClean="0"/>
              <a:t>中最相似的点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也就是被收入</a:t>
            </a:r>
            <a:r>
              <a:rPr lang="en-US" altLang="zh-CN" dirty="0" err="1" smtClean="0"/>
              <a:t>Xnn</a:t>
            </a:r>
            <a:r>
              <a:rPr lang="zh-CN" altLang="en-US" dirty="0" smtClean="0"/>
              <a:t>的点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15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作者提出了这个公式来衡量两张图片之间的相似度</a:t>
            </a:r>
            <a:r>
              <a:rPr lang="en-US" altLang="zh-CN" dirty="0" smtClean="0"/>
              <a:t>, </a:t>
            </a:r>
          </a:p>
          <a:p>
            <a:r>
              <a:rPr lang="zh-CN" altLang="en-US" dirty="0" smtClean="0"/>
              <a:t>对与</a:t>
            </a:r>
            <a:r>
              <a:rPr lang="en-US" altLang="zh-CN" dirty="0" err="1" smtClean="0"/>
              <a:t>Ap</a:t>
            </a:r>
            <a:r>
              <a:rPr lang="zh-CN" altLang="en-US" dirty="0" smtClean="0"/>
              <a:t>中的块</a:t>
            </a:r>
            <a:r>
              <a:rPr lang="en-US" altLang="zh-CN" dirty="0" err="1" smtClean="0"/>
              <a:t>Apmn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Bqij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 </a:t>
            </a:r>
            <a:r>
              <a:rPr lang="en-US" altLang="zh-CN" dirty="0" err="1" smtClean="0"/>
              <a:t>Bq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search set</a:t>
            </a:r>
            <a:r>
              <a:rPr lang="zh-CN" altLang="en-US" dirty="0" smtClean="0"/>
              <a:t>中最相似的一个块</a:t>
            </a:r>
            <a:endParaRPr lang="en-US" altLang="zh-CN" dirty="0" smtClean="0"/>
          </a:p>
          <a:p>
            <a:r>
              <a:rPr lang="en-US" altLang="zh-CN" dirty="0" smtClean="0"/>
              <a:t>Salience score</a:t>
            </a:r>
            <a:r>
              <a:rPr lang="zh-CN" altLang="en-US" dirty="0" smtClean="0"/>
              <a:t>高的块对整体相似度影响大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显著区域比较重要</a:t>
            </a:r>
            <a:endParaRPr lang="en-US" altLang="zh-CN" dirty="0" smtClean="0"/>
          </a:p>
          <a:p>
            <a:r>
              <a:rPr lang="zh-CN" altLang="en-US" dirty="0" smtClean="0"/>
              <a:t>块之间相似度高的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也对相似度影响大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显然</a:t>
            </a:r>
            <a:r>
              <a:rPr lang="en-US" altLang="zh-CN" dirty="0" smtClean="0"/>
              <a:t>, </a:t>
            </a:r>
            <a:r>
              <a:rPr lang="zh-CN" altLang="en-US" dirty="0" smtClean="0"/>
              <a:t>相似度的根本</a:t>
            </a:r>
            <a:endParaRPr lang="en-US" altLang="zh-CN" dirty="0" smtClean="0"/>
          </a:p>
          <a:p>
            <a:r>
              <a:rPr lang="zh-CN" altLang="en-US" dirty="0" smtClean="0"/>
              <a:t>块之间</a:t>
            </a:r>
            <a:r>
              <a:rPr lang="en-US" altLang="zh-CN" dirty="0" smtClean="0"/>
              <a:t>Salience</a:t>
            </a:r>
            <a:r>
              <a:rPr lang="zh-CN" altLang="en-US" dirty="0" smtClean="0"/>
              <a:t>的差异小的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对相似度 的影响大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前景前景匹配</a:t>
            </a:r>
            <a:r>
              <a:rPr lang="en-US" altLang="zh-CN" dirty="0" smtClean="0"/>
              <a:t>, </a:t>
            </a:r>
            <a:r>
              <a:rPr lang="zh-CN" altLang="en-US" dirty="0" smtClean="0"/>
              <a:t>背景背景匹配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53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背景在过程中也可能得到较高</a:t>
            </a:r>
            <a:r>
              <a:rPr lang="en-US" altLang="zh-CN" dirty="0" smtClean="0"/>
              <a:t>salience, </a:t>
            </a:r>
            <a:r>
              <a:rPr lang="zh-CN" altLang="en-US" dirty="0" smtClean="0"/>
              <a:t>对整理造成影响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忽视了块在本张图片内的地位</a:t>
            </a:r>
            <a:r>
              <a:rPr lang="en-US" altLang="zh-CN" dirty="0" smtClean="0"/>
              <a:t>(</a:t>
            </a:r>
            <a:r>
              <a:rPr lang="zh-CN" altLang="en-US" dirty="0" smtClean="0"/>
              <a:t>显著部位</a:t>
            </a:r>
            <a:r>
              <a:rPr lang="en-US" altLang="zh-CN" dirty="0" smtClean="0"/>
              <a:t>/ </a:t>
            </a:r>
            <a:r>
              <a:rPr lang="zh-CN" altLang="en-US" dirty="0" smtClean="0"/>
              <a:t>重点部位</a:t>
            </a:r>
            <a:r>
              <a:rPr lang="en-US" altLang="zh-CN" dirty="0" smtClean="0"/>
              <a:t>/ </a:t>
            </a:r>
            <a:r>
              <a:rPr lang="zh-CN" altLang="en-US" dirty="0" smtClean="0"/>
              <a:t>前景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57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下面这个算法是一个基于字典学习的算法，首先简单介绍一下什么是字典学习，</a:t>
            </a:r>
            <a:endParaRPr lang="en-US" altLang="zh-CN" dirty="0" smtClean="0"/>
          </a:p>
          <a:p>
            <a:r>
              <a:rPr lang="zh-CN" altLang="en-US" dirty="0" smtClean="0"/>
              <a:t>其实字典学习的概念很简单，像线性代数中的基和坐标，目标是学习一系列的字典基，并用其线性近似输入的点</a:t>
            </a:r>
            <a:endParaRPr lang="en-US" altLang="zh-CN" dirty="0" smtClean="0"/>
          </a:p>
          <a:p>
            <a:r>
              <a:rPr lang="zh-CN" altLang="en-US" dirty="0" smtClean="0"/>
              <a:t>既然是近似，当然是应该要求近似的误差越小也好，进而可以得到如下的目标函数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769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就是字典，每一列都是一个基，</a:t>
            </a:r>
            <a:r>
              <a:rPr lang="en-US" altLang="zh-CN" dirty="0" err="1" smtClean="0"/>
              <a:t>alphai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di</a:t>
            </a:r>
            <a:r>
              <a:rPr lang="zh-CN" altLang="en-US" dirty="0" smtClean="0"/>
              <a:t>的系数，</a:t>
            </a:r>
            <a:r>
              <a:rPr lang="en-US" altLang="zh-CN" dirty="0" err="1" smtClean="0"/>
              <a:t>xtilt</a:t>
            </a:r>
            <a:r>
              <a:rPr lang="zh-CN" altLang="en-US" dirty="0" smtClean="0"/>
              <a:t>是近似的结果，</a:t>
            </a:r>
            <a:endParaRPr lang="en-US" altLang="zh-CN" dirty="0" smtClean="0"/>
          </a:p>
          <a:p>
            <a:r>
              <a:rPr lang="zh-CN" altLang="en-US" dirty="0" smtClean="0"/>
              <a:t>目标函数的第一项是使得近似误差最小</a:t>
            </a:r>
            <a:endParaRPr lang="en-US" altLang="zh-CN" dirty="0" smtClean="0"/>
          </a:p>
          <a:p>
            <a:r>
              <a:rPr lang="zh-CN" altLang="en-US" dirty="0" smtClean="0"/>
              <a:t>目标函数的第二项是使得近似系数尽量集中（</a:t>
            </a:r>
            <a:r>
              <a:rPr lang="en-US" altLang="zh-CN" dirty="0" smtClean="0"/>
              <a:t>sparse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Alphaij</a:t>
            </a:r>
            <a:r>
              <a:rPr lang="en-US" altLang="zh-CN" dirty="0" smtClean="0"/>
              <a:t> </a:t>
            </a:r>
            <a:r>
              <a:rPr lang="zh-CN" altLang="en-US" dirty="0" smtClean="0"/>
              <a:t>越大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则 要求</a:t>
            </a:r>
            <a:r>
              <a:rPr lang="en-US" altLang="zh-CN" baseline="0" dirty="0" err="1" smtClean="0"/>
              <a:t>dj</a:t>
            </a:r>
            <a:r>
              <a:rPr lang="zh-CN" altLang="en-US" baseline="0" dirty="0" smtClean="0"/>
              <a:t>和 </a:t>
            </a:r>
            <a:r>
              <a:rPr lang="en-US" altLang="zh-CN" baseline="0" dirty="0" smtClean="0"/>
              <a:t>xi</a:t>
            </a:r>
            <a:r>
              <a:rPr lang="zh-CN" altLang="en-US" baseline="0" dirty="0" smtClean="0"/>
              <a:t>相似度越高，</a:t>
            </a:r>
            <a:r>
              <a:rPr lang="en-US" altLang="zh-CN" baseline="0" dirty="0" smtClean="0"/>
              <a:t>xi</a:t>
            </a:r>
            <a:r>
              <a:rPr lang="zh-CN" altLang="en-US" baseline="0" dirty="0" smtClean="0"/>
              <a:t>应该有大部分</a:t>
            </a:r>
            <a:r>
              <a:rPr lang="en-US" altLang="zh-CN" baseline="0" dirty="0" err="1" smtClean="0"/>
              <a:t>dj</a:t>
            </a:r>
            <a:r>
              <a:rPr lang="zh-CN" altLang="en-US" baseline="0" dirty="0" smtClean="0"/>
              <a:t>分量</a:t>
            </a:r>
            <a:endParaRPr lang="en-US" altLang="zh-CN" baseline="0" dirty="0" smtClean="0"/>
          </a:p>
          <a:p>
            <a:r>
              <a:rPr lang="zh-CN" altLang="en-US" dirty="0" smtClean="0"/>
              <a:t>其余部分</a:t>
            </a:r>
            <a:r>
              <a:rPr lang="en-US" altLang="zh-CN" dirty="0" err="1" smtClean="0"/>
              <a:t>alphaij</a:t>
            </a:r>
            <a:r>
              <a:rPr lang="zh-CN" altLang="en-US" dirty="0" smtClean="0"/>
              <a:t>应该尽量小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</a:p>
          <a:p>
            <a:r>
              <a:rPr lang="en-US" altLang="zh-CN" dirty="0" smtClean="0"/>
              <a:t>sparse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63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问题背景之前</a:t>
            </a:r>
            <a:r>
              <a:rPr lang="en-US" altLang="zh-CN" dirty="0" err="1" smtClean="0"/>
              <a:t>gqp</a:t>
            </a:r>
            <a:r>
              <a:rPr lang="zh-CN" altLang="en-US" dirty="0" smtClean="0"/>
              <a:t>同学已经介绍过了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我就不再赘述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我今天相结合我的理解介绍几篇论文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首先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我想说明一下我理解的人的重识别中的几个大题步骤</a:t>
            </a:r>
            <a:endParaRPr lang="en-US" altLang="zh-CN" dirty="0" smtClean="0"/>
          </a:p>
          <a:p>
            <a:r>
              <a:rPr lang="zh-CN" altLang="en-US" dirty="0" smtClean="0"/>
              <a:t>第一</a:t>
            </a:r>
            <a:r>
              <a:rPr lang="en-US" altLang="zh-CN" dirty="0" smtClean="0"/>
              <a:t>, </a:t>
            </a:r>
            <a:r>
              <a:rPr lang="zh-CN" altLang="en-US" dirty="0" smtClean="0"/>
              <a:t>是特征的提取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之前有不少同学都有涉及到各种特征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比如</a:t>
            </a:r>
            <a:r>
              <a:rPr lang="en-US" altLang="zh-CN" baseline="0" dirty="0" smtClean="0"/>
              <a:t>SIFT, </a:t>
            </a:r>
            <a:r>
              <a:rPr lang="zh-CN" altLang="en-US" baseline="0" dirty="0" smtClean="0"/>
              <a:t>颜色直方图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这不是我今天的主要内容</a:t>
            </a:r>
            <a:r>
              <a:rPr lang="en-US" altLang="zh-CN" baseline="0" dirty="0" smtClean="0"/>
              <a:t>,</a:t>
            </a:r>
          </a:p>
          <a:p>
            <a:r>
              <a:rPr lang="zh-CN" altLang="en-US" dirty="0" smtClean="0"/>
              <a:t>第二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从图像中提取的特征如果直接使用效果肯定不会太好</a:t>
            </a:r>
            <a:r>
              <a:rPr lang="en-US" altLang="zh-CN" dirty="0" smtClean="0"/>
              <a:t>, </a:t>
            </a:r>
            <a:r>
              <a:rPr lang="zh-CN" altLang="en-US" dirty="0" smtClean="0"/>
              <a:t>必须要设计一种特征的表达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换句话说如何利用提取出的特征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以达到最高的辨识力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第三</a:t>
            </a:r>
            <a:r>
              <a:rPr lang="en-US" altLang="zh-CN" dirty="0" smtClean="0"/>
              <a:t>, </a:t>
            </a:r>
            <a:r>
              <a:rPr lang="zh-CN" altLang="en-US" dirty="0" smtClean="0"/>
              <a:t>特征处理完毕之后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需要对图片基于获得到的特征进行相似度的评估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795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带标签的训练数据对 用于构建出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两个角度的关系比如光照变换、角度变换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labeled data are used to carry the relationship between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无标签的训练数据 为了获得稀疏表达的鲁棒性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unlabeled data are introduced to exploit the geometry of the marginal distribution for obtaining robust sparse representations.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11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在耦合的字典训练中，目标函数由原来的一部分变成了 三部分，分别是带标签的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训练集，无标签的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训练集和无标签的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训练集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492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耦合部分：</a:t>
            </a:r>
            <a:endParaRPr lang="en-US" altLang="zh-CN" dirty="0" smtClean="0"/>
          </a:p>
          <a:p>
            <a:r>
              <a:rPr lang="zh-CN" altLang="en-US" dirty="0" smtClean="0"/>
              <a:t>首先，如前面所说，带标签的</a:t>
            </a:r>
            <a:r>
              <a:rPr lang="en-US" altLang="zh-CN" dirty="0" err="1" smtClean="0"/>
              <a:t>xy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对有如下性质：近似系数相等</a:t>
            </a:r>
            <a:endParaRPr lang="en-US" altLang="zh-CN" dirty="0" smtClean="0"/>
          </a:p>
          <a:p>
            <a:r>
              <a:rPr lang="zh-CN" altLang="en-US" dirty="0" smtClean="0"/>
              <a:t>所以这里只有一个</a:t>
            </a:r>
            <a:r>
              <a:rPr lang="en-US" altLang="zh-CN" dirty="0" smtClean="0"/>
              <a:t>alpha 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shared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三部分分别为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的误差，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的误差和稀疏性限制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37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在无标签部分也是类似的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879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接下来看一下这一算法用于重识别的流程，假设有两个摄像头，</a:t>
            </a:r>
            <a:endParaRPr lang="en-US" altLang="zh-CN" dirty="0" smtClean="0"/>
          </a:p>
          <a:p>
            <a:r>
              <a:rPr lang="zh-CN" altLang="en-US" dirty="0" smtClean="0"/>
              <a:t>有一些配好对的训练图片，还有一些无标签的图片，训练好耦合字典</a:t>
            </a:r>
            <a:endParaRPr lang="en-US" altLang="zh-CN" dirty="0" smtClean="0"/>
          </a:p>
          <a:p>
            <a:r>
              <a:rPr lang="zh-CN" altLang="en-US" dirty="0" smtClean="0"/>
              <a:t>测试阶段是，在一个摄像头中的图片放入对应的字典进行编码，也就是寻找线性近似，</a:t>
            </a:r>
            <a:endParaRPr lang="en-US" altLang="zh-CN" dirty="0" smtClean="0"/>
          </a:p>
          <a:p>
            <a:r>
              <a:rPr lang="zh-CN" altLang="en-US" dirty="0" smtClean="0"/>
              <a:t>然后由于 同一个人不同角度的照片公用一组近似系数 这一性质， 用以上得到的稀疏表达在</a:t>
            </a:r>
            <a:r>
              <a:rPr lang="en-US" altLang="zh-CN" dirty="0" smtClean="0"/>
              <a:t>gallery</a:t>
            </a:r>
            <a:r>
              <a:rPr lang="zh-CN" altLang="en-US" dirty="0" smtClean="0"/>
              <a:t>字典中进行重构，得到变换后的图片</a:t>
            </a:r>
            <a:endParaRPr lang="en-US" altLang="zh-CN" dirty="0" smtClean="0"/>
          </a:p>
          <a:p>
            <a:r>
              <a:rPr lang="zh-CN" altLang="en-US" dirty="0" smtClean="0"/>
              <a:t>最后在</a:t>
            </a:r>
            <a:r>
              <a:rPr lang="en-US" altLang="zh-CN" dirty="0" smtClean="0"/>
              <a:t>gallery</a:t>
            </a:r>
            <a:r>
              <a:rPr lang="zh-CN" altLang="en-US" dirty="0" smtClean="0"/>
              <a:t>库中进行匹配。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879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这篇论文同样对每张图片按网格分割，然后提取一下三个特征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89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接下来我们看如下几个定义：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分别是两个摄像头拍摄的图片集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是评估两张照片相似度的一个函数，从</a:t>
            </a:r>
            <a:r>
              <a:rPr lang="en-US" altLang="zh-CN" dirty="0" smtClean="0"/>
              <a:t>XY</a:t>
            </a:r>
            <a:r>
              <a:rPr lang="zh-CN" altLang="en-US" dirty="0" smtClean="0"/>
              <a:t>映射到</a:t>
            </a:r>
            <a:r>
              <a:rPr lang="en-US" altLang="zh-CN" dirty="0" smtClean="0"/>
              <a:t>R</a:t>
            </a:r>
          </a:p>
          <a:p>
            <a:r>
              <a:rPr lang="en-US" altLang="zh-CN" dirty="0" smtClean="0"/>
              <a:t>F</a:t>
            </a:r>
            <a:r>
              <a:rPr lang="zh-CN" altLang="en-US" dirty="0" smtClean="0"/>
              <a:t>是变换函数，作者假设了一个函数，可以反应同一个人在不同相机、角度等的变换，所以是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映射到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，一角度到另一个角度</a:t>
            </a:r>
            <a:endParaRPr lang="en-US" altLang="zh-CN" dirty="0" smtClean="0"/>
          </a:p>
          <a:p>
            <a:r>
              <a:rPr lang="zh-CN" altLang="en-US" dirty="0" smtClean="0"/>
              <a:t>可是这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</a:t>
            </a:r>
            <a:r>
              <a:rPr lang="zh-CN" altLang="en-US" dirty="0" smtClean="0"/>
              <a:t>都是美好的幻想，在实际算法中需要一定的简化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510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一个好的变换函数</a:t>
            </a:r>
            <a:r>
              <a:rPr lang="en-US" altLang="zh-CN" dirty="0" smtClean="0"/>
              <a:t>F</a:t>
            </a:r>
            <a:r>
              <a:rPr lang="zh-CN" altLang="en-US" dirty="0" smtClean="0"/>
              <a:t>应该应该将同一个人的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角度变换到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角度然后使得两者最相似最大，也就是距离最近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327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为了简化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，论文中做出了这样的假设，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是一个线性函数，进而</a:t>
            </a:r>
            <a:r>
              <a:rPr lang="en-US" altLang="zh-CN" dirty="0" smtClean="0"/>
              <a:t>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）就可以将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的线性近似带入，进而得到，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）以</a:t>
            </a:r>
            <a:r>
              <a:rPr lang="en-US" altLang="zh-CN" dirty="0" smtClean="0"/>
              <a:t>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）为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的线性近似</a:t>
            </a:r>
            <a:endParaRPr lang="en-US" altLang="zh-CN" dirty="0" smtClean="0"/>
          </a:p>
          <a:p>
            <a:r>
              <a:rPr lang="zh-CN" altLang="en-US" dirty="0" smtClean="0"/>
              <a:t>如果取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为二范数，那么上面的目标函数在这样的假定下可以简化为如下目标函数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di</a:t>
            </a:r>
            <a:r>
              <a:rPr lang="zh-CN" altLang="en-US" dirty="0" smtClean="0"/>
              <a:t>为确定的向量，那么</a:t>
            </a:r>
            <a:r>
              <a:rPr lang="en-US" altLang="zh-CN" dirty="0" smtClean="0"/>
              <a:t>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di</a:t>
            </a:r>
            <a:r>
              <a:rPr lang="zh-CN" altLang="en-US" dirty="0" smtClean="0"/>
              <a:t>）也是确定的向量，这一式子实际上就是再求</a:t>
            </a:r>
            <a:r>
              <a:rPr lang="en-US" altLang="zh-CN" dirty="0" smtClean="0"/>
              <a:t>Y</a:t>
            </a:r>
            <a:r>
              <a:rPr lang="zh-CN" altLang="en-US" dirty="0" smtClean="0"/>
              <a:t>集合的一个基</a:t>
            </a:r>
            <a:endParaRPr lang="en-US" altLang="zh-CN" dirty="0" smtClean="0"/>
          </a:p>
          <a:p>
            <a:r>
              <a:rPr lang="zh-CN" altLang="en-US" dirty="0" smtClean="0"/>
              <a:t>这个问题实际上就是之前的耦合字典问题。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142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特征表示完之后，作者用了这样两个思想进行特征的匹配。</a:t>
            </a:r>
            <a:endParaRPr lang="en-US" altLang="zh-CN" dirty="0" smtClean="0"/>
          </a:p>
          <a:p>
            <a:r>
              <a:rPr lang="zh-CN" altLang="en-US" dirty="0" smtClean="0"/>
              <a:t>首先作者将人体分为头，上半身和下半身三块，比例是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16</a:t>
            </a:r>
          </a:p>
          <a:p>
            <a:r>
              <a:rPr lang="zh-CN" altLang="en-US" smtClean="0"/>
              <a:t>在各自的区域中，用贪心的策略每次寻找最相似的块做为匹配，整幅图的匹配就是所有块匹配的总和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08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chemeClr val="bg1"/>
                </a:solidFill>
              </a:rPr>
              <a:t>Unsupervised Salience Learning for</a:t>
            </a:r>
            <a:r>
              <a:rPr lang="en-US" altLang="zh-CN" b="0" baseline="0" dirty="0" smtClean="0">
                <a:solidFill>
                  <a:schemeClr val="bg1"/>
                </a:solidFill>
              </a:rPr>
              <a:t> Person Re-Identification</a:t>
            </a:r>
          </a:p>
          <a:p>
            <a:r>
              <a:rPr lang="zh-CN" altLang="en-US" b="0" baseline="0" dirty="0" smtClean="0">
                <a:solidFill>
                  <a:schemeClr val="bg1"/>
                </a:solidFill>
              </a:rPr>
              <a:t>用于人的重识别的无监督显著性学习</a:t>
            </a:r>
            <a:endParaRPr lang="en-US" altLang="zh-CN" b="0" baseline="0" dirty="0" smtClean="0">
              <a:solidFill>
                <a:schemeClr val="bg1"/>
              </a:solidFill>
            </a:endParaRPr>
          </a:p>
          <a:p>
            <a:r>
              <a:rPr lang="zh-CN" altLang="en-US" b="0" dirty="0" smtClean="0">
                <a:solidFill>
                  <a:schemeClr val="bg1"/>
                </a:solidFill>
              </a:rPr>
              <a:t>这篇文章是发表在</a:t>
            </a:r>
            <a:r>
              <a:rPr lang="en-US" altLang="zh-CN" b="1" dirty="0" smtClean="0">
                <a:solidFill>
                  <a:schemeClr val="bg1"/>
                </a:solidFill>
              </a:rPr>
              <a:t>CVPR2013</a:t>
            </a:r>
            <a:r>
              <a:rPr lang="zh-CN" altLang="en-US" b="1" dirty="0" smtClean="0">
                <a:solidFill>
                  <a:schemeClr val="bg1"/>
                </a:solidFill>
              </a:rPr>
              <a:t>上的</a:t>
            </a:r>
            <a:r>
              <a:rPr lang="en-US" altLang="zh-CN" b="1" dirty="0" smtClean="0">
                <a:solidFill>
                  <a:schemeClr val="bg1"/>
                </a:solidFill>
              </a:rPr>
              <a:t>, </a:t>
            </a:r>
            <a:r>
              <a:rPr lang="zh-CN" altLang="en-US" b="1" dirty="0" smtClean="0">
                <a:solidFill>
                  <a:schemeClr val="bg1"/>
                </a:solidFill>
              </a:rPr>
              <a:t>作者是来自香港中文大学</a:t>
            </a:r>
            <a:r>
              <a:rPr lang="zh-CN" altLang="en-US" b="0" dirty="0" smtClean="0">
                <a:solidFill>
                  <a:schemeClr val="bg1"/>
                </a:solidFill>
              </a:rPr>
              <a:t>的研究者</a:t>
            </a:r>
            <a:endParaRPr lang="en-US" altLang="zh-CN" b="0" dirty="0" smtClean="0">
              <a:solidFill>
                <a:schemeClr val="bg1"/>
              </a:solidFill>
            </a:endParaRPr>
          </a:p>
          <a:p>
            <a:r>
              <a:rPr lang="zh-CN" altLang="en-US" b="0" dirty="0" smtClean="0">
                <a:solidFill>
                  <a:schemeClr val="bg1"/>
                </a:solidFill>
              </a:rPr>
              <a:t>首先我想介绍</a:t>
            </a:r>
            <a:r>
              <a:rPr lang="zh-CN" altLang="en-US" b="0" u="none" dirty="0" smtClean="0">
                <a:solidFill>
                  <a:schemeClr val="bg1"/>
                </a:solidFill>
              </a:rPr>
              <a:t>一下这篇文章的</a:t>
            </a:r>
            <a:r>
              <a:rPr lang="zh-CN" altLang="en-US" b="1" u="none" dirty="0" smtClean="0">
                <a:solidFill>
                  <a:schemeClr val="bg1"/>
                </a:solidFill>
              </a:rPr>
              <a:t>几个</a:t>
            </a:r>
            <a:r>
              <a:rPr lang="zh-CN" altLang="en-US" b="1" dirty="0" smtClean="0">
                <a:solidFill>
                  <a:schemeClr val="bg1"/>
                </a:solidFill>
              </a:rPr>
              <a:t>特点</a:t>
            </a:r>
            <a:r>
              <a:rPr lang="en-US" altLang="zh-CN" b="0" dirty="0" smtClean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b="0" dirty="0" smtClean="0">
                <a:solidFill>
                  <a:schemeClr val="bg1"/>
                </a:solidFill>
              </a:rPr>
              <a:t>这篇文章用的是</a:t>
            </a:r>
            <a:r>
              <a:rPr lang="zh-CN" altLang="en-US" b="1" dirty="0" smtClean="0">
                <a:solidFill>
                  <a:schemeClr val="bg1"/>
                </a:solidFill>
              </a:rPr>
              <a:t>无监督的学习方法</a:t>
            </a:r>
            <a:r>
              <a:rPr lang="en-US" altLang="zh-CN" b="0" dirty="0" smtClean="0">
                <a:solidFill>
                  <a:schemeClr val="bg1"/>
                </a:solidFill>
              </a:rPr>
              <a:t>, </a:t>
            </a:r>
            <a:r>
              <a:rPr lang="zh-CN" altLang="en-US" b="0" dirty="0" smtClean="0">
                <a:solidFill>
                  <a:schemeClr val="bg1"/>
                </a:solidFill>
              </a:rPr>
              <a:t>有标签的人像往往需要</a:t>
            </a:r>
            <a:r>
              <a:rPr lang="zh-CN" altLang="en-US" b="1" dirty="0" smtClean="0">
                <a:solidFill>
                  <a:schemeClr val="bg1"/>
                </a:solidFill>
              </a:rPr>
              <a:t>人工参与标注</a:t>
            </a:r>
            <a:r>
              <a:rPr lang="en-US" altLang="zh-CN" b="0" dirty="0" smtClean="0">
                <a:solidFill>
                  <a:schemeClr val="bg1"/>
                </a:solidFill>
              </a:rPr>
              <a:t>, </a:t>
            </a:r>
            <a:r>
              <a:rPr lang="zh-CN" altLang="en-US" b="0" dirty="0" smtClean="0">
                <a:solidFill>
                  <a:schemeClr val="bg1"/>
                </a:solidFill>
              </a:rPr>
              <a:t>而无标签的人像相对而言</a:t>
            </a:r>
            <a:r>
              <a:rPr lang="zh-CN" altLang="en-US" b="1" dirty="0" smtClean="0">
                <a:solidFill>
                  <a:schemeClr val="bg1"/>
                </a:solidFill>
              </a:rPr>
              <a:t>容易获得</a:t>
            </a:r>
            <a:r>
              <a:rPr lang="en-US" altLang="zh-CN" b="1" dirty="0" smtClean="0">
                <a:solidFill>
                  <a:schemeClr val="bg1"/>
                </a:solidFill>
              </a:rPr>
              <a:t>, </a:t>
            </a:r>
            <a:r>
              <a:rPr lang="zh-CN" altLang="en-US" b="1" dirty="0" smtClean="0">
                <a:solidFill>
                  <a:schemeClr val="bg1"/>
                </a:solidFill>
              </a:rPr>
              <a:t>并且数量较多</a:t>
            </a:r>
            <a:r>
              <a:rPr lang="en-US" altLang="zh-CN" b="0" dirty="0" smtClean="0">
                <a:solidFill>
                  <a:schemeClr val="bg1"/>
                </a:solidFill>
              </a:rPr>
              <a:t>, </a:t>
            </a:r>
            <a:r>
              <a:rPr lang="zh-CN" altLang="en-US" b="0" dirty="0" smtClean="0">
                <a:solidFill>
                  <a:schemeClr val="bg1"/>
                </a:solidFill>
              </a:rPr>
              <a:t>进而有一定的优势</a:t>
            </a:r>
            <a:r>
              <a:rPr lang="en-US" altLang="zh-CN" b="0" dirty="0" smtClean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b="0" dirty="0" smtClean="0">
                <a:solidFill>
                  <a:schemeClr val="bg1"/>
                </a:solidFill>
              </a:rPr>
              <a:t>这篇文章提出的无监督学习是用于学习一个叫</a:t>
            </a:r>
            <a:r>
              <a:rPr lang="en-US" altLang="zh-CN" b="1" dirty="0" smtClean="0">
                <a:solidFill>
                  <a:schemeClr val="bg1"/>
                </a:solidFill>
              </a:rPr>
              <a:t>Salience</a:t>
            </a:r>
            <a:r>
              <a:rPr lang="zh-CN" altLang="en-US" b="1" dirty="0" smtClean="0">
                <a:solidFill>
                  <a:schemeClr val="bg1"/>
                </a:solidFill>
              </a:rPr>
              <a:t>的概念</a:t>
            </a:r>
            <a:r>
              <a:rPr lang="en-US" altLang="zh-CN" b="0" dirty="0" smtClean="0">
                <a:solidFill>
                  <a:schemeClr val="bg1"/>
                </a:solidFill>
              </a:rPr>
              <a:t>, </a:t>
            </a:r>
            <a:r>
              <a:rPr lang="zh-CN" altLang="en-US" b="0" dirty="0" smtClean="0">
                <a:solidFill>
                  <a:schemeClr val="bg1"/>
                </a:solidFill>
              </a:rPr>
              <a:t>在之前的讨论班中有学姐也讲过了</a:t>
            </a:r>
            <a:r>
              <a:rPr lang="en-US" altLang="zh-CN" b="0" dirty="0" smtClean="0">
                <a:solidFill>
                  <a:schemeClr val="bg1"/>
                </a:solidFill>
              </a:rPr>
              <a:t>Salience, </a:t>
            </a:r>
            <a:r>
              <a:rPr lang="zh-CN" altLang="en-US" b="0" dirty="0" smtClean="0">
                <a:solidFill>
                  <a:schemeClr val="bg1"/>
                </a:solidFill>
              </a:rPr>
              <a:t>但这篇文章中的</a:t>
            </a:r>
            <a:r>
              <a:rPr lang="en-US" altLang="zh-CN" b="1" dirty="0" smtClean="0">
                <a:solidFill>
                  <a:schemeClr val="bg1"/>
                </a:solidFill>
              </a:rPr>
              <a:t>Salience</a:t>
            </a:r>
            <a:r>
              <a:rPr lang="zh-CN" altLang="en-US" b="1" dirty="0" smtClean="0">
                <a:solidFill>
                  <a:schemeClr val="bg1"/>
                </a:solidFill>
              </a:rPr>
              <a:t>并不是同一个概念</a:t>
            </a:r>
            <a:r>
              <a:rPr lang="en-US" altLang="zh-CN" b="1" dirty="0" smtClean="0">
                <a:solidFill>
                  <a:schemeClr val="bg1"/>
                </a:solidFill>
              </a:rPr>
              <a:t>,</a:t>
            </a:r>
          </a:p>
          <a:p>
            <a:r>
              <a:rPr lang="zh-CN" altLang="en-US" b="0" dirty="0" smtClean="0">
                <a:solidFill>
                  <a:schemeClr val="bg1"/>
                </a:solidFill>
              </a:rPr>
              <a:t>下面我根据论文中的插图解释一下</a:t>
            </a:r>
            <a:r>
              <a:rPr lang="en-US" altLang="zh-CN" b="0" dirty="0" smtClean="0">
                <a:solidFill>
                  <a:schemeClr val="bg1"/>
                </a:solidFill>
              </a:rPr>
              <a:t>,</a:t>
            </a:r>
            <a:r>
              <a:rPr lang="zh-CN" altLang="en-US" b="0" dirty="0" smtClean="0">
                <a:solidFill>
                  <a:schemeClr val="bg1"/>
                </a:solidFill>
              </a:rPr>
              <a:t>这篇文章中什么是</a:t>
            </a:r>
            <a:r>
              <a:rPr lang="en-US" altLang="zh-CN" b="0" dirty="0" smtClean="0">
                <a:solidFill>
                  <a:schemeClr val="bg1"/>
                </a:solidFill>
              </a:rPr>
              <a:t>Salience.</a:t>
            </a:r>
          </a:p>
          <a:p>
            <a:r>
              <a:rPr lang="zh-CN" altLang="en-US" b="0" dirty="0" smtClean="0">
                <a:solidFill>
                  <a:schemeClr val="bg1"/>
                </a:solidFill>
              </a:rPr>
              <a:t>这下面有</a:t>
            </a:r>
            <a:r>
              <a:rPr lang="zh-CN" altLang="en-US" b="1" dirty="0" smtClean="0">
                <a:solidFill>
                  <a:schemeClr val="bg1"/>
                </a:solidFill>
              </a:rPr>
              <a:t>五个不同</a:t>
            </a:r>
            <a:r>
              <a:rPr lang="zh-CN" altLang="en-US" b="0" dirty="0" smtClean="0">
                <a:solidFill>
                  <a:schemeClr val="bg1"/>
                </a:solidFill>
              </a:rPr>
              <a:t>的人</a:t>
            </a:r>
            <a:r>
              <a:rPr lang="en-US" altLang="zh-CN" b="0" dirty="0" smtClean="0">
                <a:solidFill>
                  <a:schemeClr val="bg1"/>
                </a:solidFill>
              </a:rPr>
              <a:t>,</a:t>
            </a:r>
            <a:r>
              <a:rPr lang="zh-CN" altLang="en-US" b="0" baseline="0" dirty="0" smtClean="0">
                <a:solidFill>
                  <a:schemeClr val="bg1"/>
                </a:solidFill>
              </a:rPr>
              <a:t> 每个人有来自</a:t>
            </a:r>
            <a:r>
              <a:rPr lang="zh-CN" altLang="en-US" b="1" baseline="0" dirty="0" smtClean="0">
                <a:solidFill>
                  <a:schemeClr val="bg1"/>
                </a:solidFill>
              </a:rPr>
              <a:t>两个视角</a:t>
            </a:r>
            <a:r>
              <a:rPr lang="zh-CN" altLang="en-US" b="0" baseline="0" dirty="0" smtClean="0">
                <a:solidFill>
                  <a:schemeClr val="bg1"/>
                </a:solidFill>
              </a:rPr>
              <a:t>的两张照片</a:t>
            </a:r>
            <a:r>
              <a:rPr lang="en-US" altLang="zh-CN" b="0" baseline="0" dirty="0" smtClean="0">
                <a:solidFill>
                  <a:schemeClr val="bg1"/>
                </a:solidFill>
              </a:rPr>
              <a:t>,</a:t>
            </a:r>
          </a:p>
          <a:p>
            <a:r>
              <a:rPr lang="zh-CN" altLang="en-US" b="0" baseline="0" dirty="0" smtClean="0">
                <a:solidFill>
                  <a:schemeClr val="bg1"/>
                </a:solidFill>
              </a:rPr>
              <a:t>所谓的</a:t>
            </a:r>
            <a:r>
              <a:rPr lang="en-US" altLang="zh-CN" b="0" baseline="0" dirty="0" smtClean="0">
                <a:solidFill>
                  <a:schemeClr val="bg1"/>
                </a:solidFill>
              </a:rPr>
              <a:t>Salience, </a:t>
            </a:r>
            <a:r>
              <a:rPr lang="zh-CN" altLang="en-US" b="0" baseline="0" dirty="0" smtClean="0">
                <a:solidFill>
                  <a:schemeClr val="bg1"/>
                </a:solidFill>
              </a:rPr>
              <a:t>一是可以</a:t>
            </a:r>
            <a:r>
              <a:rPr lang="zh-CN" altLang="en-US" b="1" baseline="0" dirty="0" smtClean="0">
                <a:solidFill>
                  <a:schemeClr val="bg1"/>
                </a:solidFill>
              </a:rPr>
              <a:t>区别与一个人与其他人的部分</a:t>
            </a:r>
            <a:r>
              <a:rPr lang="en-US" altLang="zh-CN" b="0" baseline="0" dirty="0" smtClean="0">
                <a:solidFill>
                  <a:schemeClr val="bg1"/>
                </a:solidFill>
              </a:rPr>
              <a:t>, </a:t>
            </a:r>
            <a:r>
              <a:rPr lang="zh-CN" altLang="en-US" b="0" baseline="0" dirty="0" smtClean="0">
                <a:solidFill>
                  <a:schemeClr val="bg1"/>
                </a:solidFill>
              </a:rPr>
              <a:t>比如这位女士上半身的</a:t>
            </a:r>
            <a:r>
              <a:rPr lang="zh-CN" altLang="en-US" b="1" baseline="0" dirty="0" smtClean="0">
                <a:solidFill>
                  <a:schemeClr val="bg1"/>
                </a:solidFill>
              </a:rPr>
              <a:t>红色物体</a:t>
            </a:r>
            <a:r>
              <a:rPr lang="en-US" altLang="zh-CN" b="1" baseline="0" dirty="0" smtClean="0">
                <a:solidFill>
                  <a:schemeClr val="bg1"/>
                </a:solidFill>
              </a:rPr>
              <a:t>,</a:t>
            </a:r>
          </a:p>
          <a:p>
            <a:r>
              <a:rPr lang="zh-CN" altLang="en-US" b="0" baseline="0" dirty="0" smtClean="0">
                <a:solidFill>
                  <a:schemeClr val="bg1"/>
                </a:solidFill>
              </a:rPr>
              <a:t>二是</a:t>
            </a:r>
            <a:r>
              <a:rPr lang="zh-CN" altLang="en-US" b="1" baseline="0" dirty="0" smtClean="0">
                <a:solidFill>
                  <a:schemeClr val="bg1"/>
                </a:solidFill>
              </a:rPr>
              <a:t>同一个人在不同视角中的不变量</a:t>
            </a:r>
            <a:r>
              <a:rPr lang="en-US" altLang="zh-CN" b="0" baseline="0" dirty="0" smtClean="0">
                <a:solidFill>
                  <a:schemeClr val="bg1"/>
                </a:solidFill>
              </a:rPr>
              <a:t>, </a:t>
            </a:r>
            <a:r>
              <a:rPr lang="zh-CN" altLang="en-US" b="0" baseline="0" dirty="0" smtClean="0">
                <a:solidFill>
                  <a:schemeClr val="bg1"/>
                </a:solidFill>
              </a:rPr>
              <a:t>比如这位男士的衣服</a:t>
            </a:r>
            <a:r>
              <a:rPr lang="en-US" altLang="zh-CN" b="0" baseline="0" dirty="0" smtClean="0">
                <a:solidFill>
                  <a:schemeClr val="bg1"/>
                </a:solidFill>
              </a:rPr>
              <a:t>, </a:t>
            </a:r>
            <a:r>
              <a:rPr lang="zh-CN" altLang="en-US" b="0" baseline="0" dirty="0" smtClean="0">
                <a:solidFill>
                  <a:schemeClr val="bg1"/>
                </a:solidFill>
              </a:rPr>
              <a:t>上半部分是蓝色</a:t>
            </a:r>
            <a:r>
              <a:rPr lang="en-US" altLang="zh-CN" b="0" baseline="0" dirty="0" smtClean="0">
                <a:solidFill>
                  <a:schemeClr val="bg1"/>
                </a:solidFill>
              </a:rPr>
              <a:t>,</a:t>
            </a:r>
            <a:r>
              <a:rPr lang="zh-CN" altLang="en-US" b="0" baseline="0" dirty="0" smtClean="0">
                <a:solidFill>
                  <a:schemeClr val="bg1"/>
                </a:solidFill>
              </a:rPr>
              <a:t>下半部分是白色</a:t>
            </a:r>
            <a:r>
              <a:rPr lang="en-US" altLang="zh-CN" b="0" baseline="0" dirty="0" smtClean="0">
                <a:solidFill>
                  <a:schemeClr val="bg1"/>
                </a:solidFill>
              </a:rPr>
              <a:t>, </a:t>
            </a:r>
            <a:r>
              <a:rPr lang="zh-CN" altLang="en-US" b="0" baseline="0" dirty="0" smtClean="0">
                <a:solidFill>
                  <a:schemeClr val="bg1"/>
                </a:solidFill>
              </a:rPr>
              <a:t>这在两个视角都可以清晰地得到</a:t>
            </a:r>
            <a:endParaRPr lang="en-US" altLang="zh-CN" b="0" baseline="0" dirty="0" smtClean="0">
              <a:solidFill>
                <a:schemeClr val="bg1"/>
              </a:solidFill>
            </a:endParaRPr>
          </a:p>
          <a:p>
            <a:r>
              <a:rPr lang="zh-CN" altLang="en-US" b="0" dirty="0" smtClean="0">
                <a:solidFill>
                  <a:schemeClr val="bg1"/>
                </a:solidFill>
              </a:rPr>
              <a:t>这两个特点就是对</a:t>
            </a:r>
            <a:r>
              <a:rPr lang="en-US" altLang="zh-CN" b="0" dirty="0" smtClean="0">
                <a:solidFill>
                  <a:schemeClr val="bg1"/>
                </a:solidFill>
              </a:rPr>
              <a:t>Salience</a:t>
            </a:r>
            <a:r>
              <a:rPr lang="zh-CN" altLang="en-US" b="0" dirty="0" smtClean="0">
                <a:solidFill>
                  <a:schemeClr val="bg1"/>
                </a:solidFill>
              </a:rPr>
              <a:t>的要求</a:t>
            </a:r>
            <a:endParaRPr lang="en-US" altLang="zh-CN" b="0" dirty="0" smtClean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805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下面简单介绍一下这篇文章的特征提取方法</a:t>
            </a:r>
            <a:endParaRPr lang="en-US" altLang="zh-CN" dirty="0" smtClean="0"/>
          </a:p>
          <a:p>
            <a:r>
              <a:rPr lang="zh-CN" altLang="en-US" dirty="0" smtClean="0"/>
              <a:t>首先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作者采用了均匀网格分割的方法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将图片分割成规则的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*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的块阵列</a:t>
            </a:r>
            <a:endParaRPr lang="en-US" altLang="zh-CN" dirty="0" smtClean="0"/>
          </a:p>
          <a:p>
            <a:r>
              <a:rPr lang="zh-CN" altLang="en-US" dirty="0" smtClean="0"/>
              <a:t>然后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作者分别对每个块提取了颜色直方图和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做为特征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一是考虑到颜色因素</a:t>
            </a:r>
            <a:r>
              <a:rPr lang="en-US" altLang="zh-CN" dirty="0" smtClean="0"/>
              <a:t>, </a:t>
            </a:r>
            <a:r>
              <a:rPr lang="zh-CN" altLang="en-US" dirty="0" smtClean="0"/>
              <a:t>二是考虑到细节因素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42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如前所说</a:t>
            </a:r>
            <a:r>
              <a:rPr lang="en-US" altLang="zh-CN" dirty="0" smtClean="0"/>
              <a:t>, Salience</a:t>
            </a:r>
            <a:r>
              <a:rPr lang="zh-CN" altLang="en-US" dirty="0" smtClean="0"/>
              <a:t>应该要有辨识度和稳定性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那么如何无监督地学习这种块呢</a:t>
            </a:r>
            <a:endParaRPr lang="en-US" altLang="zh-CN" dirty="0" smtClean="0"/>
          </a:p>
          <a:p>
            <a:r>
              <a:rPr lang="zh-CN" altLang="en-US" dirty="0" smtClean="0"/>
              <a:t>作者提出了两种方法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81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在介绍两方法之前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需要先介绍一下一些记号与一个简单的搜索策略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如果既有上标和下标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那是一个块</a:t>
            </a:r>
            <a:endParaRPr lang="en-US" altLang="zh-CN" dirty="0" smtClean="0"/>
          </a:p>
          <a:p>
            <a:r>
              <a:rPr lang="zh-CN" altLang="en-US" dirty="0" smtClean="0"/>
              <a:t>上标是视角编号和图片索引</a:t>
            </a:r>
            <a:endParaRPr lang="en-US" altLang="zh-CN" dirty="0" smtClean="0"/>
          </a:p>
          <a:p>
            <a:r>
              <a:rPr lang="zh-CN" altLang="en-US" dirty="0" smtClean="0"/>
              <a:t>下标是在这张图片内的坐标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如果如果没有下标只有上标</a:t>
            </a:r>
            <a:endParaRPr lang="en-US" altLang="zh-CN" dirty="0" smtClean="0"/>
          </a:p>
          <a:p>
            <a:r>
              <a:rPr lang="zh-CN" altLang="en-US" dirty="0" smtClean="0"/>
              <a:t>那</a:t>
            </a:r>
            <a:r>
              <a:rPr lang="en-US" altLang="zh-CN" dirty="0" smtClean="0"/>
              <a:t>x</a:t>
            </a:r>
            <a:r>
              <a:rPr lang="zh-CN" altLang="en-US" dirty="0" smtClean="0"/>
              <a:t>就是整张图片</a:t>
            </a:r>
            <a:endParaRPr lang="en-US" altLang="zh-CN" dirty="0" smtClean="0"/>
          </a:p>
          <a:p>
            <a:r>
              <a:rPr lang="en-US" altLang="zh-CN" dirty="0" smtClean="0"/>
              <a:t>Search set</a:t>
            </a:r>
            <a:r>
              <a:rPr lang="zh-CN" altLang="en-US" dirty="0" smtClean="0"/>
              <a:t>的含义是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Bq</a:t>
            </a:r>
            <a:r>
              <a:rPr lang="zh-CN" altLang="en-US" dirty="0" smtClean="0"/>
              <a:t>图内寻找和</a:t>
            </a:r>
            <a:r>
              <a:rPr lang="en-US" altLang="zh-CN" dirty="0" err="1" smtClean="0"/>
              <a:t>Apmn</a:t>
            </a:r>
            <a:r>
              <a:rPr lang="zh-CN" altLang="en-US" dirty="0" smtClean="0"/>
              <a:t>块相似的块的范围</a:t>
            </a:r>
            <a:endParaRPr lang="en-US" altLang="zh-CN" dirty="0" smtClean="0"/>
          </a:p>
          <a:p>
            <a:r>
              <a:rPr lang="en-US" altLang="zh-CN" dirty="0" smtClean="0"/>
              <a:t>AP</a:t>
            </a:r>
            <a:r>
              <a:rPr lang="zh-CN" altLang="en-US" dirty="0" smtClean="0"/>
              <a:t>这张图片是做为接下来介绍的主题</a:t>
            </a:r>
            <a:r>
              <a:rPr lang="en-US" altLang="zh-CN" dirty="0" smtClean="0"/>
              <a:t>, APMN</a:t>
            </a:r>
            <a:r>
              <a:rPr lang="zh-CN" altLang="en-US" dirty="0" smtClean="0"/>
              <a:t>是主要用于解释的块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这个搜索策略是假定图片之间的垂直偏差不超过</a:t>
            </a:r>
            <a:r>
              <a:rPr lang="en-US" altLang="zh-CN" dirty="0" smtClean="0"/>
              <a:t>±l, </a:t>
            </a:r>
            <a:r>
              <a:rPr lang="zh-CN" altLang="en-US" dirty="0" smtClean="0"/>
              <a:t>也就是说同一个位置在不同的视角高度相差不会太大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最多是</a:t>
            </a:r>
            <a:r>
              <a:rPr lang="en-US" altLang="zh-CN" dirty="0" smtClean="0"/>
              <a:t>±l, </a:t>
            </a:r>
          </a:p>
          <a:p>
            <a:r>
              <a:rPr lang="zh-CN" altLang="en-US" dirty="0" smtClean="0"/>
              <a:t>这便极大地缩小了相似块的搜索范围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84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作者提出的第一种</a:t>
            </a:r>
            <a:r>
              <a:rPr lang="en-US" altLang="zh-CN" dirty="0" smtClean="0"/>
              <a:t>Salience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K</a:t>
            </a:r>
            <a:r>
              <a:rPr lang="zh-CN" altLang="en-US" dirty="0" smtClean="0"/>
              <a:t>近邻的</a:t>
            </a:r>
            <a:r>
              <a:rPr lang="en-US" altLang="zh-CN" dirty="0" smtClean="0"/>
              <a:t>salience,</a:t>
            </a:r>
          </a:p>
          <a:p>
            <a:r>
              <a:rPr lang="zh-CN" altLang="en-US" dirty="0" smtClean="0"/>
              <a:t>假设我们有一张目标图片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需要在库中进行重识别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首先需要对对目标图片的每一个块都进行如下操作</a:t>
            </a:r>
            <a:r>
              <a:rPr lang="en-US" altLang="zh-CN" dirty="0" smtClean="0"/>
              <a:t>: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在库的每一张图片对应的</a:t>
            </a:r>
            <a:r>
              <a:rPr lang="en-US" altLang="zh-CN" dirty="0" smtClean="0"/>
              <a:t>search set</a:t>
            </a:r>
            <a:r>
              <a:rPr lang="zh-CN" altLang="en-US" dirty="0" smtClean="0"/>
              <a:t>中搜索最相似的块</a:t>
            </a:r>
            <a:r>
              <a:rPr lang="en-US" altLang="zh-CN" dirty="0" smtClean="0"/>
              <a:t>,</a:t>
            </a:r>
            <a:r>
              <a:rPr lang="zh-CN" altLang="en-US" baseline="0" dirty="0" smtClean="0"/>
              <a:t> 并存入</a:t>
            </a:r>
            <a:r>
              <a:rPr lang="en-US" altLang="zh-CN" baseline="0" dirty="0" err="1" smtClean="0"/>
              <a:t>Xnn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对一张图片有</a:t>
            </a:r>
            <a:r>
              <a:rPr lang="en-US" altLang="zh-CN" dirty="0" smtClean="0"/>
              <a:t>m*n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Xnn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每个</a:t>
            </a:r>
            <a:r>
              <a:rPr lang="en-US" altLang="zh-CN" dirty="0" err="1" smtClean="0"/>
              <a:t>Xnn</a:t>
            </a:r>
            <a:r>
              <a:rPr lang="zh-CN" altLang="en-US" dirty="0" smtClean="0"/>
              <a:t>均有</a:t>
            </a:r>
            <a:r>
              <a:rPr lang="en-US" altLang="zh-CN" dirty="0" smtClean="0"/>
              <a:t>Nr</a:t>
            </a:r>
            <a:r>
              <a:rPr lang="zh-CN" altLang="en-US" smtClean="0"/>
              <a:t>个块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5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我们对每一个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都建立了大小为</a:t>
            </a:r>
            <a:r>
              <a:rPr lang="en-US" altLang="zh-CN" dirty="0" smtClean="0"/>
              <a:t>Nr</a:t>
            </a:r>
            <a:r>
              <a:rPr lang="zh-CN" altLang="en-US" dirty="0" smtClean="0"/>
              <a:t>的一个</a:t>
            </a:r>
            <a:r>
              <a:rPr lang="en-US" altLang="zh-CN" dirty="0" err="1" smtClean="0"/>
              <a:t>Xnn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期中包括这个块在其他图片中的相似块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Score</a:t>
            </a:r>
            <a:r>
              <a:rPr lang="zh-CN" altLang="en-US" dirty="0" smtClean="0"/>
              <a:t>得分</a:t>
            </a:r>
            <a:r>
              <a:rPr lang="zh-CN" altLang="en-US" baseline="0" dirty="0" smtClean="0"/>
              <a:t> 取</a:t>
            </a:r>
            <a:r>
              <a:rPr lang="en-US" altLang="zh-CN" baseline="0" dirty="0" err="1" smtClean="0"/>
              <a:t>Xnn</a:t>
            </a:r>
            <a:r>
              <a:rPr lang="zh-CN" altLang="en-US" baseline="0" dirty="0" smtClean="0"/>
              <a:t>集合中距离该</a:t>
            </a:r>
            <a:r>
              <a:rPr lang="en-US" altLang="zh-CN" baseline="0" dirty="0" smtClean="0"/>
              <a:t>patch</a:t>
            </a:r>
            <a:r>
              <a:rPr lang="zh-CN" altLang="en-US" baseline="0" dirty="0" smtClean="0"/>
              <a:t>第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近的 到 该</a:t>
            </a:r>
            <a:r>
              <a:rPr lang="en-US" altLang="zh-CN" baseline="0" dirty="0" smtClean="0"/>
              <a:t>patch</a:t>
            </a:r>
            <a:r>
              <a:rPr lang="zh-CN" altLang="en-US" baseline="0" dirty="0" smtClean="0"/>
              <a:t>的距离</a:t>
            </a:r>
            <a:endParaRPr lang="en-US" altLang="zh-CN" baseline="0" dirty="0" smtClean="0"/>
          </a:p>
          <a:p>
            <a:r>
              <a:rPr lang="en-US" altLang="zh-CN" baseline="0" dirty="0" smtClean="0"/>
              <a:t>Score</a:t>
            </a:r>
            <a:r>
              <a:rPr lang="zh-CN" altLang="en-US" baseline="0" dirty="0" smtClean="0"/>
              <a:t>的分越高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说明这一</a:t>
            </a:r>
            <a:r>
              <a:rPr lang="en-US" altLang="zh-CN" baseline="0" dirty="0" smtClean="0"/>
              <a:t>patch</a:t>
            </a:r>
            <a:r>
              <a:rPr lang="zh-CN" altLang="en-US" baseline="0" dirty="0" smtClean="0"/>
              <a:t>在是有</a:t>
            </a:r>
            <a:r>
              <a:rPr lang="en-US" altLang="zh-CN" baseline="0" dirty="0" smtClean="0"/>
              <a:t>salience</a:t>
            </a:r>
            <a:r>
              <a:rPr lang="zh-CN" altLang="en-US" baseline="0" dirty="0" smtClean="0"/>
              <a:t>特征的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Why?</a:t>
            </a:r>
          </a:p>
          <a:p>
            <a:r>
              <a:rPr lang="zh-CN" altLang="en-US" baseline="0" dirty="0" smtClean="0"/>
              <a:t>从</a:t>
            </a:r>
            <a:r>
              <a:rPr lang="en-US" altLang="zh-CN" baseline="0" dirty="0" smtClean="0"/>
              <a:t>score</a:t>
            </a:r>
            <a:r>
              <a:rPr lang="zh-CN" altLang="en-US" baseline="0" dirty="0" smtClean="0"/>
              <a:t>生成的过程我们可以知道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Xnn</a:t>
            </a:r>
            <a:r>
              <a:rPr lang="zh-CN" altLang="en-US" baseline="0" dirty="0" smtClean="0"/>
              <a:t>中的块应该是各自图片中最像</a:t>
            </a:r>
            <a:r>
              <a:rPr lang="en-US" altLang="zh-CN" baseline="0" dirty="0" err="1" smtClean="0"/>
              <a:t>apmn</a:t>
            </a:r>
            <a:r>
              <a:rPr lang="zh-CN" altLang="en-US" baseline="0" dirty="0" smtClean="0"/>
              <a:t>的块</a:t>
            </a:r>
            <a:r>
              <a:rPr lang="en-US" altLang="zh-CN" baseline="0" dirty="0" smtClean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如果</a:t>
            </a:r>
            <a:r>
              <a:rPr lang="en-US" altLang="zh-CN" baseline="0" dirty="0" smtClean="0"/>
              <a:t>score</a:t>
            </a:r>
            <a:r>
              <a:rPr lang="zh-CN" altLang="en-US" baseline="0" dirty="0" smtClean="0"/>
              <a:t>得分很高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说明第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块很不像</a:t>
            </a:r>
            <a:r>
              <a:rPr lang="en-US" altLang="zh-CN" baseline="0" dirty="0" err="1" smtClean="0"/>
              <a:t>apmn</a:t>
            </a:r>
            <a:r>
              <a:rPr lang="zh-CN" altLang="en-US" baseline="0" dirty="0" smtClean="0"/>
              <a:t>这一块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换句话说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在</a:t>
            </a:r>
            <a:r>
              <a:rPr lang="en-US" altLang="zh-CN" baseline="0" dirty="0" err="1" smtClean="0"/>
              <a:t>Xnn</a:t>
            </a:r>
            <a:r>
              <a:rPr lang="zh-CN" altLang="en-US" baseline="0" dirty="0" smtClean="0"/>
              <a:t>中与</a:t>
            </a:r>
            <a:r>
              <a:rPr lang="en-US" altLang="zh-CN" baseline="0" dirty="0" err="1" smtClean="0"/>
              <a:t>apmn</a:t>
            </a:r>
            <a:r>
              <a:rPr lang="zh-CN" altLang="en-US" baseline="0" dirty="0" smtClean="0"/>
              <a:t>类似的块是有限的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进而说明</a:t>
            </a:r>
            <a:r>
              <a:rPr lang="en-US" altLang="zh-CN" baseline="0" dirty="0" err="1" smtClean="0"/>
              <a:t>apmn</a:t>
            </a:r>
            <a:r>
              <a:rPr lang="zh-CN" altLang="en-US" baseline="0" dirty="0" smtClean="0"/>
              <a:t>有一定的</a:t>
            </a:r>
            <a:r>
              <a:rPr lang="en-US" altLang="zh-CN" baseline="0" dirty="0" smtClean="0"/>
              <a:t>salience</a:t>
            </a:r>
            <a:r>
              <a:rPr lang="zh-CN" altLang="en-US" baseline="0" dirty="0" smtClean="0"/>
              <a:t>特性</a:t>
            </a:r>
            <a:endParaRPr lang="en-US" altLang="zh-CN" baseline="0" dirty="0" smtClean="0"/>
          </a:p>
          <a:p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相反地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如果这些</a:t>
            </a:r>
            <a:r>
              <a:rPr lang="en-US" altLang="zh-CN" baseline="0" dirty="0" err="1" smtClean="0"/>
              <a:t>Xnn</a:t>
            </a:r>
            <a:r>
              <a:rPr lang="zh-CN" altLang="en-US" baseline="0" dirty="0" smtClean="0"/>
              <a:t>中的块都很像</a:t>
            </a:r>
            <a:r>
              <a:rPr lang="en-US" altLang="zh-CN" baseline="0" dirty="0" err="1" smtClean="0"/>
              <a:t>apmn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因而第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块必然与</a:t>
            </a:r>
            <a:r>
              <a:rPr lang="en-US" altLang="zh-CN" baseline="0" dirty="0" err="1" smtClean="0"/>
              <a:t>apmn</a:t>
            </a:r>
            <a:r>
              <a:rPr lang="zh-CN" altLang="en-US" baseline="0" dirty="0" smtClean="0"/>
              <a:t>很接近</a:t>
            </a:r>
            <a:r>
              <a:rPr lang="en-US" altLang="zh-CN" baseline="0" dirty="0" smtClean="0"/>
              <a:t>, score</a:t>
            </a:r>
            <a:r>
              <a:rPr lang="zh-CN" altLang="en-US" baseline="0" dirty="0" smtClean="0"/>
              <a:t>得分很低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那么说明</a:t>
            </a:r>
            <a:r>
              <a:rPr lang="en-US" altLang="zh-CN" baseline="0" dirty="0" err="1" smtClean="0"/>
              <a:t>apmn</a:t>
            </a:r>
            <a:r>
              <a:rPr lang="zh-CN" altLang="en-US" baseline="0" dirty="0" smtClean="0"/>
              <a:t>并不是一个具有</a:t>
            </a:r>
            <a:r>
              <a:rPr lang="en-US" altLang="zh-CN" baseline="0" dirty="0" smtClean="0"/>
              <a:t>salience</a:t>
            </a:r>
            <a:r>
              <a:rPr lang="zh-CN" altLang="en-US" baseline="0" dirty="0" smtClean="0"/>
              <a:t>的块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所以</a:t>
            </a:r>
            <a:r>
              <a:rPr lang="en-US" altLang="zh-CN" baseline="0" dirty="0" smtClean="0"/>
              <a:t>score</a:t>
            </a:r>
            <a:r>
              <a:rPr lang="zh-CN" altLang="en-US" baseline="0" dirty="0" smtClean="0"/>
              <a:t>可以标明</a:t>
            </a:r>
            <a:r>
              <a:rPr lang="en-US" altLang="zh-CN" baseline="0" dirty="0" smtClean="0"/>
              <a:t>salience</a:t>
            </a:r>
            <a:r>
              <a:rPr lang="zh-CN" altLang="en-US" baseline="0" dirty="0" smtClean="0"/>
              <a:t>的特征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4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作者还提出了另一个计算</a:t>
            </a:r>
            <a:r>
              <a:rPr lang="en-US" altLang="zh-CN" dirty="0" smtClean="0"/>
              <a:t>Salience Score</a:t>
            </a:r>
            <a:r>
              <a:rPr lang="zh-CN" altLang="en-US" dirty="0" smtClean="0"/>
              <a:t>的算法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这一算法也是基于之前求出的</a:t>
            </a:r>
            <a:r>
              <a:rPr lang="en-US" altLang="zh-CN" dirty="0" err="1" smtClean="0"/>
              <a:t>Xnn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具体做法是在高维空间中求出一个尽可能超球面包络</a:t>
            </a:r>
            <a:r>
              <a:rPr lang="en-US" altLang="zh-CN" dirty="0" err="1" smtClean="0"/>
              <a:t>Xnn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patch, </a:t>
            </a:r>
            <a:r>
              <a:rPr lang="zh-CN" altLang="en-US" dirty="0" smtClean="0"/>
              <a:t>事实上是一个</a:t>
            </a:r>
            <a:r>
              <a:rPr lang="en-US" altLang="zh-CN" dirty="0" smtClean="0"/>
              <a:t>SVM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只不过没有负样本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全部样本都做为正样本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求出这样的一个超球面之后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用最接近球心的那一个点做为</a:t>
            </a:r>
            <a:r>
              <a:rPr lang="en-US" altLang="zh-CN" dirty="0" smtClean="0"/>
              <a:t>Salience Score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BDA7-1846-46D8-84BF-852ECE94FA9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1E1-3406-43F2-893E-12F9AE4C7DE7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7373-0445-4330-84BC-53F22764B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7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1E1-3406-43F2-893E-12F9AE4C7DE7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7373-0445-4330-84BC-53F22764B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1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1E1-3406-43F2-893E-12F9AE4C7DE7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7373-0445-4330-84BC-53F22764B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1E1-3406-43F2-893E-12F9AE4C7DE7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7373-0445-4330-84BC-53F22764B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1E1-3406-43F2-893E-12F9AE4C7DE7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7373-0445-4330-84BC-53F22764B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55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1E1-3406-43F2-893E-12F9AE4C7DE7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7373-0445-4330-84BC-53F22764B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91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1E1-3406-43F2-893E-12F9AE4C7DE7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7373-0445-4330-84BC-53F22764B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2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1E1-3406-43F2-893E-12F9AE4C7DE7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7373-0445-4330-84BC-53F22764B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7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1E1-3406-43F2-893E-12F9AE4C7DE7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7373-0445-4330-84BC-53F22764B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6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1E1-3406-43F2-893E-12F9AE4C7DE7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7373-0445-4330-84BC-53F22764B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98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1E1-3406-43F2-893E-12F9AE4C7DE7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7373-0445-4330-84BC-53F22764B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62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11E1-3406-43F2-893E-12F9AE4C7DE7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7373-0445-4330-84BC-53F22764B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8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Person </a:t>
            </a:r>
            <a:r>
              <a:rPr lang="en-US" altLang="zh-CN" b="1" dirty="0" smtClean="0"/>
              <a:t>Re-Identification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李砚业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9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Unsupervised Salience </a:t>
            </a:r>
            <a:r>
              <a:rPr lang="en-US" altLang="zh-CN" b="1" dirty="0" smtClean="0"/>
              <a:t>Learning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0" indent="-228600" defTabSz="914400">
              <a:spcBef>
                <a:spcPts val="1000"/>
              </a:spcBef>
            </a:pPr>
            <a:r>
              <a:rPr lang="en-US" altLang="zh-CN" sz="2800" dirty="0" smtClean="0">
                <a:solidFill>
                  <a:prstClr val="black"/>
                </a:solidFill>
              </a:rPr>
              <a:t>Salience Learning – </a:t>
            </a:r>
            <a:r>
              <a:rPr lang="en-US" altLang="zh-CN" sz="2800" dirty="0" smtClean="0"/>
              <a:t>One-Class SVM Salience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marL="571500" lvl="1" indent="-228600" defTabSz="914400">
              <a:spcBef>
                <a:spcPts val="1000"/>
              </a:spcBef>
            </a:pPr>
            <a:r>
              <a:rPr lang="en-US" altLang="zh-CN" sz="2400" dirty="0" smtClean="0"/>
              <a:t>Objective function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5425" y="2695655"/>
            <a:ext cx="61531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2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Unsupervised Salience </a:t>
            </a:r>
            <a:r>
              <a:rPr lang="en-US" altLang="zh-CN" b="1" dirty="0" smtClean="0"/>
              <a:t>Learning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0" indent="-228600" defTabSz="914400">
              <a:spcBef>
                <a:spcPts val="1000"/>
              </a:spcBef>
            </a:pPr>
            <a:r>
              <a:rPr lang="en-US" altLang="zh-CN" sz="2800" dirty="0" smtClean="0">
                <a:solidFill>
                  <a:prstClr val="black"/>
                </a:solidFill>
              </a:rPr>
              <a:t>Salience Learning – </a:t>
            </a:r>
            <a:r>
              <a:rPr lang="en-US" altLang="zh-CN" sz="2800" dirty="0" smtClean="0"/>
              <a:t>One-Class SVM Salience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marL="571500" lvl="1" indent="-228600" defTabSz="914400">
              <a:spcBef>
                <a:spcPts val="1000"/>
              </a:spcBef>
            </a:pPr>
            <a:r>
              <a:rPr lang="en-US" altLang="zh-CN" sz="2400" dirty="0" smtClean="0"/>
              <a:t>Lagrangian multipliers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9662" y="2792358"/>
            <a:ext cx="69246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Unsupervised Salience </a:t>
            </a:r>
            <a:r>
              <a:rPr lang="en-US" altLang="zh-CN" b="1" dirty="0" smtClean="0"/>
              <a:t>Learning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0" indent="-228600" defTabSz="914400">
              <a:spcBef>
                <a:spcPts val="1000"/>
              </a:spcBef>
            </a:pPr>
            <a:r>
              <a:rPr lang="en-US" altLang="zh-CN" sz="2800" dirty="0" smtClean="0">
                <a:solidFill>
                  <a:prstClr val="black"/>
                </a:solidFill>
              </a:rPr>
              <a:t>Salience Learning – </a:t>
            </a:r>
            <a:r>
              <a:rPr lang="en-US" altLang="zh-CN" sz="2800" dirty="0" smtClean="0"/>
              <a:t>One-Class SVM Salience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marL="571500" lvl="1" indent="-228600" defTabSz="914400">
              <a:spcBef>
                <a:spcPts val="1000"/>
              </a:spcBef>
            </a:pPr>
            <a:r>
              <a:rPr lang="en-US" altLang="zh-CN" sz="2400" dirty="0" smtClean="0"/>
              <a:t>Solve Lagrangian multipliers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r="19477"/>
          <a:stretch/>
        </p:blipFill>
        <p:spPr>
          <a:xfrm>
            <a:off x="1975751" y="2805112"/>
            <a:ext cx="5192498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5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Unsupervised Salience </a:t>
            </a:r>
            <a:r>
              <a:rPr lang="en-US" altLang="zh-CN" b="1" dirty="0" smtClean="0"/>
              <a:t>Learning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0" indent="-228600" defTabSz="914400">
              <a:spcBef>
                <a:spcPts val="1000"/>
              </a:spcBef>
            </a:pPr>
            <a:r>
              <a:rPr lang="en-US" altLang="zh-CN" sz="2800" dirty="0" smtClean="0">
                <a:solidFill>
                  <a:prstClr val="black"/>
                </a:solidFill>
              </a:rPr>
              <a:t>Salience Learning – </a:t>
            </a:r>
            <a:r>
              <a:rPr lang="en-US" altLang="zh-CN" sz="2800" dirty="0" smtClean="0"/>
              <a:t>One-Class SVM Salience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marL="571500" lvl="1" indent="-228600" defTabSz="914400">
              <a:spcBef>
                <a:spcPts val="1000"/>
              </a:spcBef>
            </a:pPr>
            <a:r>
              <a:rPr lang="en-US" altLang="zh-CN" sz="2400" dirty="0" smtClean="0"/>
              <a:t>Equivalent objective function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4037" y="2821984"/>
            <a:ext cx="54959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Unsupervised Salience </a:t>
            </a:r>
            <a:r>
              <a:rPr lang="en-US" altLang="zh-CN" b="1" dirty="0" smtClean="0"/>
              <a:t>Learning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lvl="0" indent="-228600" defTabSz="914400">
                  <a:spcBef>
                    <a:spcPts val="1000"/>
                  </a:spcBef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Salience Learning – </a:t>
                </a:r>
                <a:r>
                  <a:rPr lang="en-US" altLang="zh-CN" sz="2800" dirty="0" smtClean="0"/>
                  <a:t>One-Class SVM Salience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marL="571500" lvl="1" indent="-228600" defTabSz="914400"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</a:rPr>
                  <a:t>Decision function</a:t>
                </a:r>
              </a:p>
              <a:p>
                <a:pPr marL="342900" lvl="1" indent="0" defTabSz="914400">
                  <a:spcBef>
                    <a:spcPts val="1000"/>
                  </a:spcBef>
                  <a:buNone/>
                </a:pPr>
                <a:endParaRPr lang="en-US" altLang="zh-CN" sz="2400" dirty="0" smtClean="0">
                  <a:solidFill>
                    <a:prstClr val="black"/>
                  </a:solidFill>
                </a:endParaRPr>
              </a:p>
              <a:p>
                <a:pPr marL="342900" lvl="1" indent="0" defTabSz="914400">
                  <a:spcBef>
                    <a:spcPts val="1000"/>
                  </a:spcBef>
                  <a:buNone/>
                </a:pPr>
                <a:endParaRPr lang="en-US" altLang="zh-CN" sz="2400" dirty="0" smtClean="0">
                  <a:solidFill>
                    <a:prstClr val="black"/>
                  </a:solidFill>
                </a:endParaRPr>
              </a:p>
              <a:p>
                <a:pPr marL="571500" lvl="1" indent="-228600" defTabSz="914400"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𝒔𝒄𝒐𝒓𝒆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 with the </a:t>
                </a:r>
                <a:r>
                  <a:rPr lang="en-US" altLang="zh-CN" sz="2400" dirty="0" smtClean="0">
                    <a:solidFill>
                      <a:prstClr val="black"/>
                    </a:solidFill>
                  </a:rPr>
                  <a:t>most ‘centered’ point</a:t>
                </a:r>
              </a:p>
              <a:p>
                <a:pPr marL="342900" lvl="1" indent="0" defTabSz="91440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𝒔𝒄𝒐𝒓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𝑜𝑐𝑠𝑣𝑚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 smtClean="0">
                  <a:solidFill>
                    <a:prstClr val="black"/>
                  </a:solidFill>
                </a:endParaRPr>
              </a:p>
              <a:p>
                <a:pPr marL="342900" lvl="1" indent="0" defTabSz="91440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8136" y="2760802"/>
            <a:ext cx="3967727" cy="54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Unsupervised Salience </a:t>
            </a:r>
            <a:r>
              <a:rPr lang="en-US" altLang="zh-CN" b="1" dirty="0" smtClean="0"/>
              <a:t>Learning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lvl="0" indent="-228600" defTabSz="914400">
                  <a:spcBef>
                    <a:spcPts val="1000"/>
                  </a:spcBef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Similarity Evaluation</a:t>
                </a:r>
              </a:p>
              <a:p>
                <a:pPr marL="571500" lvl="1" indent="-228600" defTabSz="914400"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</a:rPr>
                  <a:t>In previous ACS, considering patch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</a:rPr>
                  <a:t> and image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/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</a:rPr>
                  <a:t>, denote</a:t>
                </a:r>
              </a:p>
              <a:p>
                <a:pPr marL="342900" lvl="1" indent="0" defTabSz="91440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dirty="0" smtClean="0">
                  <a:solidFill>
                    <a:prstClr val="black"/>
                  </a:solidFill>
                </a:endParaRPr>
              </a:p>
              <a:p>
                <a:pPr marL="342900" lvl="1" indent="0" defTabSz="914400">
                  <a:spcBef>
                    <a:spcPts val="1000"/>
                  </a:spcBef>
                  <a:buNone/>
                </a:pPr>
                <a:endParaRPr lang="en-US" altLang="zh-CN" sz="2400" b="1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5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Unsupervised Salience </a:t>
            </a:r>
            <a:r>
              <a:rPr lang="en-US" altLang="zh-CN" b="1" dirty="0" smtClean="0"/>
              <a:t>Learning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lvl="0" indent="-228600" defTabSz="914400">
                  <a:spcBef>
                    <a:spcPts val="1000"/>
                  </a:spcBef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Similarity Evaluation</a:t>
                </a:r>
              </a:p>
              <a:p>
                <a:pPr lvl="1" defTabSz="914400"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</a:rPr>
                  <a:t>Similarity score between two images</a:t>
                </a:r>
              </a:p>
              <a:p>
                <a:pPr marL="342900" lvl="1" indent="0" defTabSz="91440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𝑺𝒊𝒎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𝒔𝒄𝒐𝒓𝒆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𝒔𝒄𝒐𝒓𝒆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𝒔𝒄𝒐𝒓𝒆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𝒔𝒄𝒐𝒓𝒆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b="1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499" y="4317881"/>
            <a:ext cx="4556502" cy="254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1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Unsupervised Salience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Something more</a:t>
            </a:r>
          </a:p>
          <a:p>
            <a:pPr lvl="1"/>
            <a:r>
              <a:rPr lang="en-US" altLang="zh-CN" sz="2400" dirty="0" smtClean="0"/>
              <a:t>Background elimination</a:t>
            </a:r>
          </a:p>
          <a:p>
            <a:pPr lvl="1"/>
            <a:r>
              <a:rPr lang="en-US" altLang="zh-CN" sz="2400" dirty="0" smtClean="0"/>
              <a:t>Salience within the image</a:t>
            </a:r>
          </a:p>
          <a:p>
            <a:pPr lvl="1"/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1720" b="7041"/>
          <a:stretch/>
        </p:blipFill>
        <p:spPr>
          <a:xfrm>
            <a:off x="5343526" y="4217358"/>
            <a:ext cx="3810000" cy="26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Semi-Supervised Coupled Dictionary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2800" dirty="0" smtClean="0">
                <a:solidFill>
                  <a:prstClr val="black"/>
                </a:solidFill>
              </a:rPr>
              <a:t>Challenges – severe changes</a:t>
            </a:r>
          </a:p>
          <a:p>
            <a:pPr lvl="1"/>
            <a:r>
              <a:rPr lang="en-US" altLang="zh-CN" sz="2400" dirty="0" smtClean="0"/>
              <a:t>View angle</a:t>
            </a:r>
          </a:p>
          <a:p>
            <a:pPr lvl="1"/>
            <a:r>
              <a:rPr lang="en-US" altLang="zh-CN" sz="2400" dirty="0" smtClean="0"/>
              <a:t>Lighting conditions</a:t>
            </a:r>
          </a:p>
          <a:p>
            <a:pPr lvl="1"/>
            <a:r>
              <a:rPr lang="en-US" altLang="zh-CN" sz="2400" dirty="0" smtClean="0"/>
              <a:t>Camera conditions</a:t>
            </a:r>
          </a:p>
        </p:txBody>
      </p:sp>
    </p:spTree>
    <p:extLst>
      <p:ext uri="{BB962C8B-B14F-4D97-AF65-F5344CB8AC3E}">
        <p14:creationId xmlns:p14="http://schemas.microsoft.com/office/powerpoint/2010/main" val="3397070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Semi-Supervised Coupled Dictionary Learning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LCC </a:t>
            </a:r>
            <a:r>
              <a:rPr lang="en-US" altLang="zh-CN" sz="2800" dirty="0" smtClean="0"/>
              <a:t>Dictionary </a:t>
            </a:r>
            <a:r>
              <a:rPr lang="en-US" altLang="zh-CN" sz="2800" dirty="0"/>
              <a:t>Learning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Local coordinate coding (LCC)</a:t>
            </a:r>
          </a:p>
          <a:p>
            <a:pPr lvl="2"/>
            <a:r>
              <a:rPr lang="en-US" altLang="zh-CN" sz="2100" dirty="0" smtClean="0"/>
              <a:t>Approximation of input</a:t>
            </a:r>
          </a:p>
          <a:p>
            <a:pPr lvl="2"/>
            <a:r>
              <a:rPr lang="en-US" altLang="zh-CN" sz="2100" dirty="0"/>
              <a:t>C</a:t>
            </a:r>
            <a:r>
              <a:rPr lang="en-US" altLang="zh-CN" sz="2100" dirty="0" smtClean="0"/>
              <a:t>ombination </a:t>
            </a:r>
            <a:r>
              <a:rPr lang="en-US" altLang="zh-CN" sz="2100" dirty="0"/>
              <a:t>of </a:t>
            </a:r>
            <a:r>
              <a:rPr lang="en-US" altLang="zh-CN" sz="2100" dirty="0" smtClean="0"/>
              <a:t>anchor points</a:t>
            </a:r>
          </a:p>
          <a:p>
            <a:pPr lvl="2"/>
            <a:r>
              <a:rPr lang="en-US" altLang="zh-CN" sz="2100" dirty="0" smtClean="0"/>
              <a:t>Dictionary – Bases</a:t>
            </a:r>
            <a:endParaRPr lang="en-US" altLang="zh-CN" sz="2100" dirty="0"/>
          </a:p>
        </p:txBody>
      </p:sp>
    </p:spTree>
    <p:extLst>
      <p:ext uri="{BB962C8B-B14F-4D97-AF65-F5344CB8AC3E}">
        <p14:creationId xmlns:p14="http://schemas.microsoft.com/office/powerpoint/2010/main" val="42477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Flowchart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2800" dirty="0"/>
              <a:t>Feature </a:t>
            </a:r>
            <a:r>
              <a:rPr lang="en-US" altLang="zh-CN" sz="2800" dirty="0" smtClean="0"/>
              <a:t>Extraction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– Robust</a:t>
            </a:r>
          </a:p>
          <a:p>
            <a:r>
              <a:rPr lang="en-US" altLang="zh-CN" sz="2800" dirty="0" smtClean="0"/>
              <a:t>Feature Expression – Discriminative</a:t>
            </a:r>
          </a:p>
          <a:p>
            <a:r>
              <a:rPr lang="en-US" altLang="zh-CN" sz="2800" dirty="0" smtClean="0"/>
              <a:t>Similarity Evaluation – Effective</a:t>
            </a:r>
            <a:endParaRPr lang="zh-CN" altLang="en-US" sz="28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44481748"/>
              </p:ext>
            </p:extLst>
          </p:nvPr>
        </p:nvGraphicFramePr>
        <p:xfrm>
          <a:off x="628650" y="3094278"/>
          <a:ext cx="5896136" cy="2516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75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Semi-Supervised Coupled Dictionary Learning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LCC Dictionary </a:t>
                </a:r>
                <a:r>
                  <a:rPr lang="en-US" altLang="zh-CN" sz="2800" dirty="0"/>
                  <a:t>Learning</a:t>
                </a:r>
                <a:endParaRPr lang="en-US" altLang="zh-CN" sz="2800" dirty="0" smtClean="0"/>
              </a:p>
              <a:p>
                <a:pPr lvl="1"/>
                <a:r>
                  <a:rPr lang="en-US" altLang="zh-CN" sz="2400" dirty="0"/>
                  <a:t>Training a LCC </a:t>
                </a:r>
                <a:r>
                  <a:rPr lang="en-US" altLang="zh-CN" sz="2400" dirty="0" smtClean="0"/>
                  <a:t>Dictionary</a:t>
                </a:r>
              </a:p>
              <a:p>
                <a:pPr lvl="2"/>
                <a:r>
                  <a:rPr lang="en-US" altLang="zh-CN" sz="2400" dirty="0" smtClean="0"/>
                  <a:t>Approximation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coefficient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100" dirty="0" smtClean="0"/>
              </a:p>
              <a:p>
                <a:pPr lvl="2"/>
                <a:r>
                  <a:rPr lang="en-US" altLang="zh-CN" sz="2400" dirty="0" smtClean="0"/>
                  <a:t>Objective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0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Semi-Supervised Coupled Dictionary Learning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Coupled </a:t>
                </a:r>
                <a:r>
                  <a:rPr lang="en-US" altLang="zh-CN" sz="2800" dirty="0"/>
                  <a:t>LCC </a:t>
                </a:r>
                <a:r>
                  <a:rPr lang="en-US" altLang="zh-CN" sz="2800" dirty="0" smtClean="0"/>
                  <a:t>Dictionary Learning</a:t>
                </a:r>
              </a:p>
              <a:p>
                <a:pPr lvl="1"/>
                <a:r>
                  <a:rPr lang="en-US" altLang="zh-CN" sz="2400" dirty="0" smtClean="0"/>
                  <a:t>Training set – semi-supervised</a:t>
                </a:r>
              </a:p>
              <a:p>
                <a:pPr lvl="2"/>
                <a:r>
                  <a:rPr lang="en-US" altLang="zh-CN" sz="2100" dirty="0" smtClean="0"/>
                  <a:t>Labeled </a:t>
                </a:r>
                <a:r>
                  <a:rPr lang="en-US" altLang="zh-CN" sz="2100" dirty="0"/>
                  <a:t>pairs </a:t>
                </a:r>
                <a14:m>
                  <m:oMath xmlns:m="http://schemas.openxmlformats.org/officeDocument/2006/math">
                    <m:r>
                      <a:rPr lang="en-US" altLang="zh-CN" sz="210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100" dirty="0"/>
                  <a:t> </a:t>
                </a:r>
                <a:endParaRPr lang="en-US" altLang="zh-CN" sz="2100" dirty="0" smtClean="0"/>
              </a:p>
              <a:p>
                <a:pPr lvl="2"/>
                <a:r>
                  <a:rPr lang="en-US" altLang="zh-CN" sz="2100" dirty="0" smtClean="0"/>
                  <a:t>Unlabeled </a:t>
                </a:r>
                <a:r>
                  <a:rPr lang="en-US" altLang="zh-CN" sz="2100" dirty="0"/>
                  <a:t>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Sup>
                      <m:sSubSup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 sz="2100" dirty="0" smtClean="0"/>
              </a:p>
              <a:p>
                <a:pPr lvl="1"/>
                <a:r>
                  <a:rPr lang="en-US" altLang="zh-CN" sz="2400" dirty="0" smtClean="0"/>
                  <a:t>Goal</a:t>
                </a:r>
              </a:p>
              <a:p>
                <a:pPr lvl="2"/>
                <a:r>
                  <a:rPr lang="en-US" altLang="zh-CN" sz="2100" dirty="0" smtClean="0"/>
                  <a:t>Two </a:t>
                </a:r>
                <a:r>
                  <a:rPr lang="en-US" altLang="zh-CN" sz="2100" dirty="0"/>
                  <a:t>dictionaries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100" i="1" dirty="0"/>
                  <a:t> </a:t>
                </a:r>
                <a:r>
                  <a:rPr lang="en-US" altLang="zh-CN" sz="21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sz="21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100" b="0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1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1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1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1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100" b="0" i="0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1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1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1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1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9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Semi-Supervised Coupled Dictionary Learning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Coupled </a:t>
                </a:r>
                <a:r>
                  <a:rPr lang="en-US" altLang="zh-CN" sz="2800" dirty="0"/>
                  <a:t>LCC </a:t>
                </a:r>
                <a:r>
                  <a:rPr lang="en-US" altLang="zh-CN" sz="2800" dirty="0" smtClean="0"/>
                  <a:t>Dictionary Learning</a:t>
                </a:r>
              </a:p>
              <a:p>
                <a:pPr lvl="1"/>
                <a:r>
                  <a:rPr lang="en-US" altLang="zh-CN" sz="2400" dirty="0" smtClean="0"/>
                  <a:t>Objective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200" dirty="0"/>
              </a:p>
              <a:p>
                <a:pPr marL="685800" lvl="2" indent="0" algn="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is the shared coefficient matrix if the labeled pairs</a:t>
                </a:r>
              </a:p>
              <a:p>
                <a:pPr marL="685800" lvl="2" indent="0" algn="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are coefficient matrices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respectively</a:t>
                </a:r>
                <a:endParaRPr lang="zh-CN" altLang="en-US" sz="1800" dirty="0"/>
              </a:p>
              <a:p>
                <a:pPr lvl="1"/>
                <a:r>
                  <a:rPr lang="en-US" altLang="zh-CN" sz="2400" dirty="0" smtClean="0"/>
                  <a:t>Alternating optimization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7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Semi-Supervised Coupled Dictionary Learning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200" dirty="0"/>
              </a:p>
              <a:p>
                <a:pPr lvl="1"/>
                <a:endParaRPr lang="en-US" altLang="zh-CN" sz="2400" dirty="0" smtClean="0"/>
              </a:p>
              <a:p>
                <a:pPr lvl="1"/>
                <a:r>
                  <a:rPr lang="en-US" altLang="zh-CN" sz="2400" dirty="0" smtClean="0"/>
                  <a:t>Coupled </a:t>
                </a:r>
                <a:r>
                  <a:rPr lang="en-US" altLang="zh-CN" sz="2400" dirty="0"/>
                  <a:t>part: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	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2000" dirty="0"/>
                  <a:t> is the regularization term</a:t>
                </a:r>
              </a:p>
              <a:p>
                <a:pPr marL="457200" lvl="1" indent="0"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	</a:t>
                </a:r>
              </a:p>
              <a:p>
                <a:pPr marL="342900" lvl="1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26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Semi-Supervised Coupled Dictionary Learning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200" dirty="0"/>
              </a:p>
              <a:p>
                <a:pPr lvl="1"/>
                <a:endParaRPr lang="en-US" altLang="zh-CN" sz="2400" dirty="0" smtClean="0"/>
              </a:p>
              <a:p>
                <a:pPr lvl="1"/>
                <a:r>
                  <a:rPr lang="en-US" altLang="zh-CN" sz="2400" dirty="0"/>
                  <a:t>Unlabeled </a:t>
                </a:r>
                <a:r>
                  <a:rPr lang="en-US" altLang="zh-CN" sz="2400" dirty="0" smtClean="0"/>
                  <a:t>part</a:t>
                </a:r>
                <a:endParaRPr lang="en-US" altLang="zh-CN" sz="24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25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25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 marL="342900" lvl="1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Semi-Supervised Coupled Dictionary Learning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Flowchart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57" y="2389731"/>
            <a:ext cx="8512629" cy="43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Semi-Supervised Coupled Dictionary Learning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Feature </a:t>
            </a:r>
            <a:r>
              <a:rPr lang="en-US" altLang="zh-CN" sz="2700" dirty="0">
                <a:solidFill>
                  <a:prstClr val="black"/>
                </a:solidFill>
              </a:rPr>
              <a:t>Extraction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Grid-style </a:t>
            </a:r>
            <a:r>
              <a:rPr lang="en-US" altLang="zh-CN" sz="2400" dirty="0" smtClean="0">
                <a:solidFill>
                  <a:prstClr val="black"/>
                </a:solidFill>
              </a:rPr>
              <a:t>segmentation</a:t>
            </a:r>
          </a:p>
          <a:p>
            <a:pPr lvl="1"/>
            <a:r>
              <a:rPr lang="en-US" altLang="zh-CN" sz="2400" dirty="0" smtClean="0">
                <a:solidFill>
                  <a:prstClr val="black"/>
                </a:solidFill>
              </a:rPr>
              <a:t>Algorithms</a:t>
            </a:r>
          </a:p>
          <a:p>
            <a:pPr lvl="2"/>
            <a:r>
              <a:rPr lang="en-US" altLang="zh-CN" sz="2100" dirty="0"/>
              <a:t>HSV color </a:t>
            </a:r>
            <a:r>
              <a:rPr lang="en-US" altLang="zh-CN" sz="2100" dirty="0" smtClean="0"/>
              <a:t>histogram</a:t>
            </a:r>
            <a:endParaRPr lang="en-US" altLang="zh-CN" sz="2100" dirty="0"/>
          </a:p>
          <a:p>
            <a:pPr lvl="2"/>
            <a:r>
              <a:rPr lang="en-US" altLang="zh-CN" sz="2100" dirty="0" smtClean="0"/>
              <a:t>Gradient histogram</a:t>
            </a:r>
          </a:p>
          <a:p>
            <a:pPr lvl="2"/>
            <a:r>
              <a:rPr lang="en-US" altLang="zh-CN" sz="2100" dirty="0" smtClean="0"/>
              <a:t>LBP histogram</a:t>
            </a:r>
          </a:p>
        </p:txBody>
      </p:sp>
    </p:spTree>
    <p:extLst>
      <p:ext uri="{BB962C8B-B14F-4D97-AF65-F5344CB8AC3E}">
        <p14:creationId xmlns:p14="http://schemas.microsoft.com/office/powerpoint/2010/main" val="9027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Semi-Supervised Coupled Dictionary Learning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700" dirty="0" smtClean="0"/>
                  <a:t>Definitions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/>
                  <a:t> – features of persons from two different cameras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400" dirty="0"/>
                  <a:t> – matching measure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/>
                  <a:t> – transformation </a:t>
                </a:r>
                <a:r>
                  <a:rPr lang="en-US" altLang="zh-CN" sz="2400" dirty="0" smtClean="0"/>
                  <a:t>function</a:t>
                </a:r>
              </a:p>
              <a:p>
                <a:pPr lvl="2"/>
                <a:r>
                  <a:rPr lang="en-US" altLang="zh-CN" sz="2100" dirty="0" smtClean="0"/>
                  <a:t>Accurate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100" dirty="0" smtClean="0"/>
                  <a:t> must be complex!!</a:t>
                </a:r>
              </a:p>
              <a:p>
                <a:endParaRPr lang="en-US" altLang="zh-CN" sz="27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14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3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Semi-Supervised Coupled Dictionary Learning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Learn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 with a given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2800" dirty="0" smtClean="0"/>
              </a:p>
              <a:p>
                <a:pPr lvl="1"/>
                <a:r>
                  <a:rPr lang="en-US" altLang="zh-CN" sz="2400" dirty="0" smtClean="0"/>
                  <a:t>Objective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 lvl="1"/>
                <a:endParaRPr lang="en-US" altLang="zh-CN" sz="2400" dirty="0" smtClean="0"/>
              </a:p>
              <a:p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6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Semi-Supervised Coupled Dictionary Learning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To simplify the problem, approximate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/>
                  <a:t> by linear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-norm as measuring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altLang="zh-CN" sz="2400" dirty="0"/>
                  <a:t>, the above objective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35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Unsupervised Salience </a:t>
            </a:r>
            <a:r>
              <a:rPr lang="en-US" altLang="zh-CN" b="1" dirty="0" smtClean="0"/>
              <a:t>Learning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Characteristic</a:t>
            </a:r>
          </a:p>
          <a:p>
            <a:pPr lvl="1"/>
            <a:r>
              <a:rPr lang="en-US" altLang="zh-CN" sz="2400" dirty="0" smtClean="0"/>
              <a:t>Unsupervised learning</a:t>
            </a:r>
          </a:p>
          <a:p>
            <a:pPr lvl="2"/>
            <a:r>
              <a:rPr lang="en-US" altLang="zh-CN" sz="2100" dirty="0" smtClean="0"/>
              <a:t>Less constraint on training data</a:t>
            </a:r>
          </a:p>
          <a:p>
            <a:pPr lvl="1"/>
            <a:r>
              <a:rPr lang="en-US" altLang="zh-CN" sz="2400" dirty="0" smtClean="0"/>
              <a:t>Salience detection</a:t>
            </a:r>
          </a:p>
          <a:p>
            <a:pPr lvl="2"/>
            <a:r>
              <a:rPr lang="en-US" altLang="zh-CN" sz="2100" dirty="0" smtClean="0"/>
              <a:t>Discriminative</a:t>
            </a:r>
          </a:p>
          <a:p>
            <a:pPr lvl="2"/>
            <a:r>
              <a:rPr lang="en-US" altLang="zh-CN" sz="2100" dirty="0" smtClean="0"/>
              <a:t>Reliable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082" y="4089184"/>
            <a:ext cx="5284922" cy="27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3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Semi-Supervised Coupled Dictionary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Appearance </a:t>
            </a:r>
            <a:r>
              <a:rPr lang="en-US" altLang="zh-CN" sz="2800" dirty="0" smtClean="0"/>
              <a:t>Matching</a:t>
            </a:r>
          </a:p>
          <a:p>
            <a:pPr lvl="1"/>
            <a:r>
              <a:rPr lang="en-US" altLang="zh-CN" sz="2400" dirty="0"/>
              <a:t>Pre-defined search range</a:t>
            </a:r>
            <a:endParaRPr lang="zh-CN" altLang="en-US" sz="2400" dirty="0"/>
          </a:p>
          <a:p>
            <a:pPr lvl="1"/>
            <a:r>
              <a:rPr lang="en-US" altLang="zh-CN" sz="2400" dirty="0" smtClean="0"/>
              <a:t>Greedy patch matching</a:t>
            </a:r>
          </a:p>
        </p:txBody>
      </p:sp>
    </p:spTree>
    <p:extLst>
      <p:ext uri="{BB962C8B-B14F-4D97-AF65-F5344CB8AC3E}">
        <p14:creationId xmlns:p14="http://schemas.microsoft.com/office/powerpoint/2010/main" val="40117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Unsupervised Salience </a:t>
            </a:r>
            <a:r>
              <a:rPr lang="en-US" altLang="zh-CN" b="1" dirty="0" smtClean="0"/>
              <a:t>Learning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Feature </a:t>
            </a:r>
            <a:r>
              <a:rPr lang="en-US" altLang="zh-CN" sz="2800" dirty="0" smtClean="0"/>
              <a:t>Extraction</a:t>
            </a:r>
          </a:p>
          <a:p>
            <a:pPr lvl="1"/>
            <a:r>
              <a:rPr lang="en-US" altLang="zh-CN" sz="2400" dirty="0"/>
              <a:t>Grid-style </a:t>
            </a:r>
            <a:r>
              <a:rPr lang="en-US" altLang="zh-CN" sz="2400" dirty="0" smtClean="0"/>
              <a:t>segmentation</a:t>
            </a:r>
          </a:p>
          <a:p>
            <a:pPr lvl="1"/>
            <a:r>
              <a:rPr lang="en-US" altLang="zh-CN" sz="2400" dirty="0" smtClean="0"/>
              <a:t>Algorithm</a:t>
            </a:r>
          </a:p>
          <a:p>
            <a:pPr lvl="2"/>
            <a:r>
              <a:rPr lang="en-US" altLang="zh-CN" sz="2100" dirty="0"/>
              <a:t>Color </a:t>
            </a:r>
            <a:r>
              <a:rPr lang="en-US" altLang="zh-CN" sz="2100" dirty="0" smtClean="0"/>
              <a:t>Histogram</a:t>
            </a:r>
          </a:p>
          <a:p>
            <a:pPr lvl="2"/>
            <a:r>
              <a:rPr lang="en-US" altLang="zh-CN" sz="2100" dirty="0" smtClean="0"/>
              <a:t>SIFT</a:t>
            </a:r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3" y="2009574"/>
            <a:ext cx="1844299" cy="4852972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675635"/>
              </p:ext>
            </p:extLst>
          </p:nvPr>
        </p:nvGraphicFramePr>
        <p:xfrm>
          <a:off x="7315205" y="2009574"/>
          <a:ext cx="1844295" cy="4852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59"/>
                <a:gridCol w="368859"/>
                <a:gridCol w="368859"/>
                <a:gridCol w="368859"/>
                <a:gridCol w="368859"/>
              </a:tblGrid>
              <a:tr h="346641"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</a:tr>
              <a:tr h="346641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</a:tr>
              <a:tr h="346641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</a:tr>
              <a:tr h="346641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</a:tr>
              <a:tr h="346641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</a:tr>
              <a:tr h="346641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</a:tr>
              <a:tr h="346641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</a:tr>
              <a:tr h="346641"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</a:tr>
              <a:tr h="346641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</a:tr>
              <a:tr h="346641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</a:tr>
              <a:tr h="346641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</a:tr>
              <a:tr h="346641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</a:tr>
              <a:tr h="346641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</a:tr>
              <a:tr h="346641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15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Unsupervised Salience </a:t>
            </a:r>
            <a:r>
              <a:rPr lang="en-US" altLang="zh-CN" b="1" dirty="0" smtClean="0"/>
              <a:t>Learning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0" indent="-228600" defTabSz="914400">
              <a:spcBef>
                <a:spcPts val="1000"/>
              </a:spcBef>
            </a:pPr>
            <a:r>
              <a:rPr lang="en-US" altLang="zh-CN" sz="2800" dirty="0" smtClean="0">
                <a:solidFill>
                  <a:prstClr val="black"/>
                </a:solidFill>
              </a:rPr>
              <a:t>Salience</a:t>
            </a:r>
          </a:p>
          <a:p>
            <a:pPr lvl="1"/>
            <a:r>
              <a:rPr lang="en-US" altLang="zh-CN" sz="2400" dirty="0" smtClean="0"/>
              <a:t>Requirements</a:t>
            </a:r>
            <a:endParaRPr lang="en-US" altLang="zh-CN" sz="2400" dirty="0"/>
          </a:p>
          <a:p>
            <a:pPr lvl="2"/>
            <a:r>
              <a:rPr lang="en-US" altLang="zh-CN" sz="2100" dirty="0"/>
              <a:t>Discriminative</a:t>
            </a:r>
          </a:p>
          <a:p>
            <a:pPr lvl="2"/>
            <a:r>
              <a:rPr lang="en-US" altLang="zh-CN" sz="2100" dirty="0"/>
              <a:t>Reliable</a:t>
            </a:r>
          </a:p>
          <a:p>
            <a:pPr lvl="1"/>
            <a:r>
              <a:rPr lang="en-US" altLang="zh-CN" sz="2400" dirty="0"/>
              <a:t>How to learn?</a:t>
            </a:r>
          </a:p>
        </p:txBody>
      </p:sp>
    </p:spTree>
    <p:extLst>
      <p:ext uri="{BB962C8B-B14F-4D97-AF65-F5344CB8AC3E}">
        <p14:creationId xmlns:p14="http://schemas.microsoft.com/office/powerpoint/2010/main" val="96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0076"/>
          <a:stretch/>
        </p:blipFill>
        <p:spPr>
          <a:xfrm>
            <a:off x="6965332" y="4143373"/>
            <a:ext cx="1041400" cy="2714625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82364"/>
              </p:ext>
            </p:extLst>
          </p:nvPr>
        </p:nvGraphicFramePr>
        <p:xfrm>
          <a:off x="6962371" y="4133848"/>
          <a:ext cx="1041400" cy="2724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24765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r="50533"/>
          <a:stretch/>
        </p:blipFill>
        <p:spPr>
          <a:xfrm>
            <a:off x="8064419" y="4143374"/>
            <a:ext cx="1031875" cy="2714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Unsupervised Salience </a:t>
            </a:r>
            <a:r>
              <a:rPr lang="en-US" altLang="zh-CN" b="1" dirty="0" smtClean="0"/>
              <a:t>Learning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lvl="0" indent="-228600" defTabSz="914400">
                  <a:spcBef>
                    <a:spcPts val="1000"/>
                  </a:spcBef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Salience Learning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en-US" altLang="zh-CN" sz="2400" dirty="0"/>
                  <a:t>Adjacency constrained search (</a:t>
                </a:r>
                <a:r>
                  <a:rPr lang="en-US" altLang="zh-CN" sz="2400" dirty="0" smtClean="0"/>
                  <a:t>ASC)</a:t>
                </a:r>
              </a:p>
              <a:p>
                <a:pPr lvl="1"/>
                <a:r>
                  <a:rPr lang="en-US" altLang="zh-CN" sz="2400" dirty="0"/>
                  <a:t>Search </a:t>
                </a:r>
                <a:r>
                  <a:rPr lang="en-US" altLang="zh-CN" sz="2400" dirty="0" smtClean="0"/>
                  <a:t>set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𝒮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 smtClean="0"/>
              </a:p>
              <a:p>
                <a:pPr marL="457200" lvl="1" indent="0" defTabSz="914400">
                  <a:spcBef>
                    <a:spcPts val="5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dirty="0" smtClean="0">
                  <a:solidFill>
                    <a:prstClr val="black"/>
                  </a:solidFill>
                </a:endParaRPr>
              </a:p>
              <a:p>
                <a:pPr marL="457200" lvl="1" indent="0" algn="r" defTabSz="914400">
                  <a:spcBef>
                    <a:spcPts val="5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</a:rPr>
                  <a:t> row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</a:rPr>
                  <a:t> image taken by camera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000" dirty="0">
                  <a:solidFill>
                    <a:prstClr val="black"/>
                  </a:solidFill>
                </a:endParaRPr>
              </a:p>
              <a:p>
                <a:pPr marL="457200" lvl="1" indent="0" defTabSz="914400">
                  <a:spcBef>
                    <a:spcPts val="500"/>
                  </a:spcBef>
                  <a:buNone/>
                </a:pP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1"/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202" y="4143375"/>
            <a:ext cx="1038225" cy="272415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75679"/>
              </p:ext>
            </p:extLst>
          </p:nvPr>
        </p:nvGraphicFramePr>
        <p:xfrm>
          <a:off x="5746522" y="4143375"/>
          <a:ext cx="1041400" cy="2724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24765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542357"/>
              </p:ext>
            </p:extLst>
          </p:nvPr>
        </p:nvGraphicFramePr>
        <p:xfrm>
          <a:off x="8063773" y="4135424"/>
          <a:ext cx="1041400" cy="2724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24765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44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Unsupervised Salience </a:t>
            </a:r>
            <a:r>
              <a:rPr lang="en-US" altLang="zh-CN" b="1" dirty="0" smtClean="0"/>
              <a:t>Learning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lvl="0" indent="-228600" defTabSz="914400">
                  <a:spcBef>
                    <a:spcPts val="1000"/>
                  </a:spcBef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Salience Learning – </a:t>
                </a:r>
                <a:r>
                  <a:rPr lang="en-US" altLang="zh-CN" sz="2800" dirty="0" smtClean="0"/>
                  <a:t>K-Nearest </a:t>
                </a:r>
                <a:r>
                  <a:rPr lang="en-US" altLang="zh-CN" sz="2800" dirty="0"/>
                  <a:t>Neighbor </a:t>
                </a:r>
                <a:r>
                  <a:rPr lang="en-US" altLang="zh-CN" sz="2800" dirty="0" smtClean="0"/>
                  <a:t>Salience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marL="571500" lvl="1" indent="-228600" defTabSz="914400"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</a:rPr>
                  <a:t>Use ASC to search in each image,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400" dirty="0" smtClean="0">
                  <a:solidFill>
                    <a:prstClr val="black"/>
                  </a:solidFill>
                </a:endParaRPr>
              </a:p>
              <a:p>
                <a:pPr marL="342900" lvl="1" indent="0" defTabSz="91440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argmax</m:t>
                                  </m:r>
                                </m:e>
                                <m:lim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𝒮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solidFill>
                    <a:prstClr val="black"/>
                  </a:solidFill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=1,2,…,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t="6006" b="14643"/>
          <a:stretch/>
        </p:blipFill>
        <p:spPr>
          <a:xfrm>
            <a:off x="4763069" y="4509709"/>
            <a:ext cx="4380931" cy="23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Unsupervised Salience </a:t>
            </a:r>
            <a:r>
              <a:rPr lang="en-US" altLang="zh-CN" b="1" dirty="0" smtClean="0"/>
              <a:t>Learning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lvl="0" indent="-228600" defTabSz="914400">
                  <a:spcBef>
                    <a:spcPts val="1000"/>
                  </a:spcBef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Salience Learning – </a:t>
                </a:r>
                <a:r>
                  <a:rPr lang="en-US" altLang="zh-CN" sz="2800" dirty="0" smtClean="0"/>
                  <a:t>K-Nearest </a:t>
                </a:r>
                <a:r>
                  <a:rPr lang="en-US" altLang="zh-CN" sz="2800" dirty="0"/>
                  <a:t>Neighbor </a:t>
                </a:r>
                <a:r>
                  <a:rPr lang="en-US" altLang="zh-CN" sz="2800" dirty="0" smtClean="0"/>
                  <a:t>Salience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marL="571500" lvl="1" indent="-228600" defTabSz="914400">
                  <a:spcBef>
                    <a:spcPts val="1000"/>
                  </a:spcBef>
                </a:pPr>
                <a:r>
                  <a:rPr lang="en-US" altLang="zh-CN" sz="2400" dirty="0" smtClean="0"/>
                  <a:t>Salience score – Distance </a:t>
                </a:r>
                <a:r>
                  <a:rPr lang="en-US" altLang="zh-CN" sz="2400" dirty="0"/>
                  <a:t>of the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-</a:t>
                </a:r>
                <a:r>
                  <a:rPr lang="en-US" altLang="zh-CN" sz="2400" dirty="0" err="1"/>
                  <a:t>th</a:t>
                </a:r>
                <a:r>
                  <a:rPr lang="en-US" altLang="zh-CN" sz="2400" dirty="0"/>
                  <a:t> nearest neighbor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marL="342900" lvl="1" indent="0" defTabSz="91440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𝒔𝒄𝒐𝒓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𝑘𝑛𝑛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𝒅𝒊𝒔𝒕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b="0" dirty="0" smtClean="0">
                  <a:solidFill>
                    <a:prstClr val="black"/>
                  </a:solidFill>
                </a:endParaRPr>
              </a:p>
              <a:p>
                <a:pPr marL="342900" lvl="1" indent="0" defTabSz="91440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altLang="zh-CN" sz="2000" b="0" dirty="0" smtClean="0">
                  <a:solidFill>
                    <a:prstClr val="black"/>
                  </a:solidFill>
                </a:endParaRPr>
              </a:p>
              <a:p>
                <a:pPr marL="571500" lvl="1" indent="-228600" defTabSz="914400">
                  <a:spcBef>
                    <a:spcPts val="1000"/>
                  </a:spcBef>
                </a:pPr>
                <a:r>
                  <a:rPr lang="en-US" altLang="zh-CN" sz="2400" dirty="0" smtClean="0"/>
                  <a:t>Salient patch enjoys higher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𝒔𝒄𝒐𝒓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altLang="zh-C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t="6006" b="14643"/>
          <a:stretch/>
        </p:blipFill>
        <p:spPr>
          <a:xfrm>
            <a:off x="4763069" y="4509709"/>
            <a:ext cx="4380931" cy="23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Unsupervised Salience </a:t>
            </a:r>
            <a:r>
              <a:rPr lang="en-US" altLang="zh-CN" b="1" dirty="0" smtClean="0"/>
              <a:t>Learning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lvl="0" indent="-228600" defTabSz="914400">
                  <a:spcBef>
                    <a:spcPts val="1000"/>
                  </a:spcBef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Salience Learning – </a:t>
                </a:r>
                <a:r>
                  <a:rPr lang="en-US" altLang="zh-CN" sz="2800" dirty="0" smtClean="0"/>
                  <a:t>One-Class SVM Salience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marL="571500" lvl="1" indent="-228600" defTabSz="914400"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</a:rPr>
                  <a:t>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</a:rPr>
                  <a:t>, use OCSVM to compute the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𝒔𝒄𝒐𝒓𝒆</m:t>
                    </m:r>
                  </m:oMath>
                </a14:m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marL="571500" lvl="1" indent="-228600" defTabSz="914400"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</a:rPr>
                  <a:t>Determine a </a:t>
                </a:r>
                <a:r>
                  <a:rPr lang="en-US" altLang="zh-CN" sz="2400" dirty="0" smtClean="0"/>
                  <a:t>hyper-sphere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400" dirty="0" smtClean="0"/>
                  <a:t> by means of OCSVM</a:t>
                </a:r>
                <a:r>
                  <a:rPr lang="en-US" altLang="zh-CN" sz="2400" dirty="0" smtClean="0">
                    <a:solidFill>
                      <a:prstClr val="black"/>
                    </a:solidFill>
                  </a:rPr>
                  <a:t>, and calculate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𝒔𝒄𝒐𝒓𝒆</m:t>
                    </m:r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</a:rPr>
                  <a:t> with the most ‘centered’ point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4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1452</TotalTime>
  <Words>2410</Words>
  <Application>Microsoft Office PowerPoint</Application>
  <PresentationFormat>全屏显示(4:3)</PresentationFormat>
  <Paragraphs>297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Cambria Math</vt:lpstr>
      <vt:lpstr>Office 主题</vt:lpstr>
      <vt:lpstr>Person Re-Identification</vt:lpstr>
      <vt:lpstr>Flowchart</vt:lpstr>
      <vt:lpstr>Unsupervised Salience Learning</vt:lpstr>
      <vt:lpstr>Unsupervised Salience Learning</vt:lpstr>
      <vt:lpstr>Unsupervised Salience Learning</vt:lpstr>
      <vt:lpstr>Unsupervised Salience Learning</vt:lpstr>
      <vt:lpstr>Unsupervised Salience Learning</vt:lpstr>
      <vt:lpstr>Unsupervised Salience Learning</vt:lpstr>
      <vt:lpstr>Unsupervised Salience Learning</vt:lpstr>
      <vt:lpstr>Unsupervised Salience Learning</vt:lpstr>
      <vt:lpstr>Unsupervised Salience Learning</vt:lpstr>
      <vt:lpstr>Unsupervised Salience Learning</vt:lpstr>
      <vt:lpstr>Unsupervised Salience Learning</vt:lpstr>
      <vt:lpstr>Unsupervised Salience Learning</vt:lpstr>
      <vt:lpstr>Unsupervised Salience Learning</vt:lpstr>
      <vt:lpstr>Unsupervised Salience Learning</vt:lpstr>
      <vt:lpstr>Unsupervised Salience Learning</vt:lpstr>
      <vt:lpstr>Semi-Supervised Coupled Dictionary Learning</vt:lpstr>
      <vt:lpstr>Semi-Supervised Coupled Dictionary Learning</vt:lpstr>
      <vt:lpstr>Semi-Supervised Coupled Dictionary Learning</vt:lpstr>
      <vt:lpstr>Semi-Supervised Coupled Dictionary Learning</vt:lpstr>
      <vt:lpstr>Semi-Supervised Coupled Dictionary Learning</vt:lpstr>
      <vt:lpstr>Semi-Supervised Coupled Dictionary Learning</vt:lpstr>
      <vt:lpstr>Semi-Supervised Coupled Dictionary Learning</vt:lpstr>
      <vt:lpstr>Semi-Supervised Coupled Dictionary Learning</vt:lpstr>
      <vt:lpstr>Semi-Supervised Coupled Dictionary Learning</vt:lpstr>
      <vt:lpstr>Semi-Supervised Coupled Dictionary Learning</vt:lpstr>
      <vt:lpstr>Semi-Supervised Coupled Dictionary Learning</vt:lpstr>
      <vt:lpstr>Semi-Supervised Coupled Dictionary Learning</vt:lpstr>
      <vt:lpstr>Semi-Supervised Coupled Dictionary Learning</vt:lpstr>
    </vt:vector>
  </TitlesOfParts>
  <Company>School of C.S., Fudan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Yanye</dc:creator>
  <cp:lastModifiedBy>Li Yanye</cp:lastModifiedBy>
  <cp:revision>90</cp:revision>
  <dcterms:created xsi:type="dcterms:W3CDTF">2014-10-28T14:46:03Z</dcterms:created>
  <dcterms:modified xsi:type="dcterms:W3CDTF">2014-11-10T07:53:02Z</dcterms:modified>
</cp:coreProperties>
</file>