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2"/>
  </p:notesMasterIdLst>
  <p:sldIdLst>
    <p:sldId id="256" r:id="rId2"/>
    <p:sldId id="336" r:id="rId3"/>
    <p:sldId id="332" r:id="rId4"/>
    <p:sldId id="329" r:id="rId5"/>
    <p:sldId id="328" r:id="rId6"/>
    <p:sldId id="331" r:id="rId7"/>
    <p:sldId id="257" r:id="rId8"/>
    <p:sldId id="258" r:id="rId9"/>
    <p:sldId id="335"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34"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33" r:id="rId71"/>
  </p:sldIdLst>
  <p:sldSz cx="4610100" cy="3460750"/>
  <p:notesSz cx="4610100" cy="34607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106" autoAdjust="0"/>
  </p:normalViewPr>
  <p:slideViewPr>
    <p:cSldViewPr>
      <p:cViewPr>
        <p:scale>
          <a:sx n="174" d="100"/>
          <a:sy n="174" d="100"/>
        </p:scale>
        <p:origin x="4314" y="1194"/>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E35FAF0B-F8B0-4A96-B6C2-34F5CAB15E1B}" type="datetimeFigureOut">
              <a:rPr lang="zh-CN" altLang="en-US" smtClean="0"/>
              <a:t>2021/11/15</a:t>
            </a:fld>
            <a:endParaRPr lang="zh-CN" altLang="en-US"/>
          </a:p>
        </p:txBody>
      </p:sp>
      <p:sp>
        <p:nvSpPr>
          <p:cNvPr id="4" name="幻灯片图像占位符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C659577F-2498-49BE-B18C-2E4172CBFF41}" type="slidenum">
              <a:rPr lang="zh-CN" altLang="en-US" smtClean="0"/>
              <a:t>‹#›</a:t>
            </a:fld>
            <a:endParaRPr lang="zh-CN" altLang="en-US"/>
          </a:p>
        </p:txBody>
      </p:sp>
    </p:spTree>
    <p:extLst>
      <p:ext uri="{BB962C8B-B14F-4D97-AF65-F5344CB8AC3E}">
        <p14:creationId xmlns:p14="http://schemas.microsoft.com/office/powerpoint/2010/main" val="222475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59577F-2498-49BE-B18C-2E4172CBFF41}" type="slidenum">
              <a:rPr lang="zh-CN" altLang="en-US" smtClean="0"/>
              <a:t>1</a:t>
            </a:fld>
            <a:endParaRPr lang="zh-CN" altLang="en-US"/>
          </a:p>
        </p:txBody>
      </p:sp>
    </p:spTree>
    <p:extLst>
      <p:ext uri="{BB962C8B-B14F-4D97-AF65-F5344CB8AC3E}">
        <p14:creationId xmlns:p14="http://schemas.microsoft.com/office/powerpoint/2010/main" val="2900611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Repetition code “</a:t>
            </a:r>
            <a:r>
              <a:rPr lang="zh-CN" altLang="en-US" dirty="0"/>
              <a:t>重复码</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C659577F-2498-49BE-B18C-2E4172CBFF41}" type="slidenum">
              <a:rPr lang="zh-CN" altLang="en-US" smtClean="0"/>
              <a:t>49</a:t>
            </a:fld>
            <a:endParaRPr lang="zh-CN" altLang="en-US"/>
          </a:p>
        </p:txBody>
      </p:sp>
    </p:spTree>
    <p:extLst>
      <p:ext uri="{BB962C8B-B14F-4D97-AF65-F5344CB8AC3E}">
        <p14:creationId xmlns:p14="http://schemas.microsoft.com/office/powerpoint/2010/main" val="1037236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只要</a:t>
            </a:r>
            <a:r>
              <a:rPr lang="en-US" altLang="zh-CN" dirty="0"/>
              <a:t>C</a:t>
            </a:r>
            <a:r>
              <a:rPr lang="zh-CN" altLang="en-US" dirty="0"/>
              <a:t>是线性的编码，那么就有以下的性质</a:t>
            </a:r>
          </a:p>
        </p:txBody>
      </p:sp>
      <p:sp>
        <p:nvSpPr>
          <p:cNvPr id="4" name="灯片编号占位符 3"/>
          <p:cNvSpPr>
            <a:spLocks noGrp="1"/>
          </p:cNvSpPr>
          <p:nvPr>
            <p:ph type="sldNum" sz="quarter" idx="5"/>
          </p:nvPr>
        </p:nvSpPr>
        <p:spPr/>
        <p:txBody>
          <a:bodyPr/>
          <a:lstStyle/>
          <a:p>
            <a:fld id="{C659577F-2498-49BE-B18C-2E4172CBFF41}" type="slidenum">
              <a:rPr lang="zh-CN" altLang="en-US" smtClean="0"/>
              <a:t>60</a:t>
            </a:fld>
            <a:endParaRPr lang="zh-CN" altLang="en-US"/>
          </a:p>
        </p:txBody>
      </p:sp>
    </p:spTree>
    <p:extLst>
      <p:ext uri="{BB962C8B-B14F-4D97-AF65-F5344CB8AC3E}">
        <p14:creationId xmlns:p14="http://schemas.microsoft.com/office/powerpoint/2010/main" val="3159196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59577F-2498-49BE-B18C-2E4172CBFF41}" type="slidenum">
              <a:rPr lang="zh-CN" altLang="en-US" smtClean="0"/>
              <a:t>62</a:t>
            </a:fld>
            <a:endParaRPr lang="zh-CN" altLang="en-US"/>
          </a:p>
        </p:txBody>
      </p:sp>
    </p:spTree>
    <p:extLst>
      <p:ext uri="{BB962C8B-B14F-4D97-AF65-F5344CB8AC3E}">
        <p14:creationId xmlns:p14="http://schemas.microsoft.com/office/powerpoint/2010/main" val="3398459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a:t>
            </a:r>
            <a:r>
              <a:rPr lang="en-US" altLang="zh-CN" dirty="0"/>
              <a:t>Bob</a:t>
            </a:r>
            <a:r>
              <a:rPr lang="zh-CN" altLang="en-US" dirty="0"/>
              <a:t>手中只有</a:t>
            </a:r>
            <a:r>
              <a:rPr lang="en-US" altLang="zh-CN" dirty="0" err="1"/>
              <a:t>ti</a:t>
            </a:r>
            <a:r>
              <a:rPr lang="zh-CN" altLang="en-US" dirty="0"/>
              <a:t>，也就是说</a:t>
            </a:r>
            <a:r>
              <a:rPr lang="en-US" altLang="zh-CN" dirty="0"/>
              <a:t>Bob</a:t>
            </a:r>
            <a:r>
              <a:rPr lang="zh-CN" altLang="en-US" dirty="0"/>
              <a:t>获得的是</a:t>
            </a:r>
            <a:r>
              <a:rPr lang="en-US" altLang="zh-CN" dirty="0"/>
              <a:t>Alice</a:t>
            </a:r>
            <a:r>
              <a:rPr lang="zh-CN" altLang="en-US" dirty="0"/>
              <a:t>所拥有的矩阵中</a:t>
            </a:r>
            <a:r>
              <a:rPr lang="en-US" altLang="zh-CN" dirty="0"/>
              <a:t>C(000)</a:t>
            </a:r>
            <a:r>
              <a:rPr lang="zh-CN" altLang="en-US" dirty="0"/>
              <a:t>的那个选项，也就是说当且仅当</a:t>
            </a:r>
            <a:r>
              <a:rPr lang="en-US" altLang="zh-CN" dirty="0" err="1"/>
              <a:t>r_i</a:t>
            </a:r>
            <a:r>
              <a:rPr lang="en-US" altLang="zh-CN" dirty="0"/>
              <a:t> == </a:t>
            </a:r>
            <a:r>
              <a:rPr lang="zh-CN" altLang="en-US" dirty="0"/>
              <a:t>列号的时候才会被选中，这也就完成了</a:t>
            </a:r>
            <a:r>
              <a:rPr lang="en-US" altLang="zh-CN" dirty="0"/>
              <a:t>1-of-n OT</a:t>
            </a:r>
            <a:endParaRPr lang="zh-CN" altLang="en-US" dirty="0"/>
          </a:p>
        </p:txBody>
      </p:sp>
      <p:sp>
        <p:nvSpPr>
          <p:cNvPr id="4" name="灯片编号占位符 3"/>
          <p:cNvSpPr>
            <a:spLocks noGrp="1"/>
          </p:cNvSpPr>
          <p:nvPr>
            <p:ph type="sldNum" sz="quarter" idx="5"/>
          </p:nvPr>
        </p:nvSpPr>
        <p:spPr/>
        <p:txBody>
          <a:bodyPr/>
          <a:lstStyle/>
          <a:p>
            <a:fld id="{C659577F-2498-49BE-B18C-2E4172CBFF41}" type="slidenum">
              <a:rPr lang="zh-CN" altLang="en-US" smtClean="0"/>
              <a:t>66</a:t>
            </a:fld>
            <a:endParaRPr lang="zh-CN" altLang="en-US"/>
          </a:p>
        </p:txBody>
      </p:sp>
    </p:spTree>
    <p:extLst>
      <p:ext uri="{BB962C8B-B14F-4D97-AF65-F5344CB8AC3E}">
        <p14:creationId xmlns:p14="http://schemas.microsoft.com/office/powerpoint/2010/main" val="3555205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59577F-2498-49BE-B18C-2E4172CBFF41}" type="slidenum">
              <a:rPr lang="zh-CN" altLang="en-US" smtClean="0"/>
              <a:t>67</a:t>
            </a:fld>
            <a:endParaRPr lang="zh-CN" altLang="en-US"/>
          </a:p>
        </p:txBody>
      </p:sp>
    </p:spTree>
    <p:extLst>
      <p:ext uri="{BB962C8B-B14F-4D97-AF65-F5344CB8AC3E}">
        <p14:creationId xmlns:p14="http://schemas.microsoft.com/office/powerpoint/2010/main" val="968854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PSI</a:t>
            </a:r>
          </a:p>
          <a:p>
            <a:r>
              <a:rPr lang="en-US" altLang="zh-CN" dirty="0" err="1"/>
              <a:t>COT计算</a:t>
            </a:r>
            <a:r>
              <a:rPr lang="zh-CN" altLang="en-US" dirty="0"/>
              <a:t>乘法三元组</a:t>
            </a:r>
            <a:endParaRPr lang="en-US" altLang="zh-CN" dirty="0"/>
          </a:p>
          <a:p>
            <a:r>
              <a:rPr lang="en-US" altLang="zh-CN" dirty="0" err="1"/>
              <a:t>GC用</a:t>
            </a:r>
            <a:r>
              <a:rPr lang="zh-CN" altLang="en-US" dirty="0"/>
              <a:t>选择比特获得对应的</a:t>
            </a:r>
            <a:r>
              <a:rPr lang="en-US" altLang="zh-CN" dirty="0"/>
              <a:t>key value</a:t>
            </a:r>
            <a:endParaRPr lang="zh-CN" altLang="en-US" dirty="0"/>
          </a:p>
        </p:txBody>
      </p:sp>
      <p:sp>
        <p:nvSpPr>
          <p:cNvPr id="4" name="灯片编号占位符 3"/>
          <p:cNvSpPr>
            <a:spLocks noGrp="1"/>
          </p:cNvSpPr>
          <p:nvPr>
            <p:ph type="sldNum" sz="quarter" idx="5"/>
          </p:nvPr>
        </p:nvSpPr>
        <p:spPr/>
        <p:txBody>
          <a:bodyPr/>
          <a:lstStyle/>
          <a:p>
            <a:fld id="{C659577F-2498-49BE-B18C-2E4172CBFF41}" type="slidenum">
              <a:rPr lang="zh-CN" altLang="en-US" smtClean="0"/>
              <a:t>3</a:t>
            </a:fld>
            <a:endParaRPr lang="zh-CN" altLang="en-US"/>
          </a:p>
        </p:txBody>
      </p:sp>
    </p:spTree>
    <p:extLst>
      <p:ext uri="{BB962C8B-B14F-4D97-AF65-F5344CB8AC3E}">
        <p14:creationId xmlns:p14="http://schemas.microsoft.com/office/powerpoint/2010/main" val="4158968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传输方有两字符串</a:t>
            </a:r>
            <a:r>
              <a:rPr lang="en-US" altLang="zh-CN" dirty="0"/>
              <a:t>w0, w1</a:t>
            </a:r>
            <a:r>
              <a:rPr lang="zh-CN" altLang="en-US" dirty="0"/>
              <a:t>需要传输，在接收方给定选择比特</a:t>
            </a:r>
            <a:r>
              <a:rPr lang="en-US" altLang="zh-CN" dirty="0"/>
              <a:t>c</a:t>
            </a:r>
            <a:r>
              <a:rPr lang="zh-CN" altLang="en-US" dirty="0"/>
              <a:t>后，接收方能够获得对应选择比特的信息</a:t>
            </a:r>
            <a:r>
              <a:rPr lang="en-US" altLang="zh-CN" dirty="0" err="1"/>
              <a:t>wc</a:t>
            </a:r>
            <a:r>
              <a:rPr lang="zh-CN" altLang="en-US" dirty="0"/>
              <a:t>。该协议基于公钥加密，要求该加密方式能够在不知道私钥是什么的情况生成一个公钥，典型的方式为离散对数，即</a:t>
            </a:r>
            <a:r>
              <a:rPr lang="en-US" altLang="zh-CN" dirty="0"/>
              <a:t>DH</a:t>
            </a:r>
            <a:r>
              <a:rPr lang="zh-CN" altLang="en-US" dirty="0"/>
              <a:t>假设</a:t>
            </a:r>
          </a:p>
        </p:txBody>
      </p:sp>
      <p:sp>
        <p:nvSpPr>
          <p:cNvPr id="4" name="灯片编号占位符 3"/>
          <p:cNvSpPr>
            <a:spLocks noGrp="1"/>
          </p:cNvSpPr>
          <p:nvPr>
            <p:ph type="sldNum" sz="quarter" idx="5"/>
          </p:nvPr>
        </p:nvSpPr>
        <p:spPr/>
        <p:txBody>
          <a:bodyPr/>
          <a:lstStyle/>
          <a:p>
            <a:fld id="{C659577F-2498-49BE-B18C-2E4172CBFF41}" type="slidenum">
              <a:rPr lang="zh-CN" altLang="en-US" smtClean="0"/>
              <a:t>4</a:t>
            </a:fld>
            <a:endParaRPr lang="zh-CN" altLang="en-US"/>
          </a:p>
        </p:txBody>
      </p:sp>
    </p:spTree>
    <p:extLst>
      <p:ext uri="{BB962C8B-B14F-4D97-AF65-F5344CB8AC3E}">
        <p14:creationId xmlns:p14="http://schemas.microsoft.com/office/powerpoint/2010/main" val="416815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回顾上一张</a:t>
            </a:r>
            <a:r>
              <a:rPr lang="en-US" altLang="zh-CN" dirty="0"/>
              <a:t>ppt</a:t>
            </a:r>
            <a:r>
              <a:rPr lang="zh-CN" altLang="en-US" dirty="0"/>
              <a:t>我们需要一种公钥加密方式能够在不知道私钥是什么的情况生成一个公钥，在此我们基于</a:t>
            </a:r>
            <a:r>
              <a:rPr lang="en-US" altLang="zh-CN" dirty="0"/>
              <a:t>DH</a:t>
            </a:r>
            <a:r>
              <a:rPr lang="zh-CN" altLang="en-US" dirty="0"/>
              <a:t>进行</a:t>
            </a:r>
            <a:r>
              <a:rPr lang="en-US" altLang="zh-CN" dirty="0"/>
              <a:t>Oblivious Transfer</a:t>
            </a:r>
            <a:r>
              <a:rPr lang="zh-CN" altLang="en-US" dirty="0"/>
              <a:t>的简单推导，首先我们需要一个循环群</a:t>
            </a:r>
            <a:r>
              <a:rPr lang="en-US" altLang="zh-CN" dirty="0" err="1"/>
              <a:t>Z_q</a:t>
            </a:r>
            <a:r>
              <a:rPr lang="zh-CN" altLang="en-US" dirty="0"/>
              <a:t>，其中</a:t>
            </a:r>
            <a:r>
              <a:rPr lang="en-US" altLang="zh-CN" dirty="0"/>
              <a:t>q</a:t>
            </a:r>
            <a:r>
              <a:rPr lang="zh-CN" altLang="en-US" dirty="0"/>
              <a:t>表示该循环群中有</a:t>
            </a:r>
            <a:r>
              <a:rPr lang="en-US" altLang="zh-CN" dirty="0"/>
              <a:t>q</a:t>
            </a:r>
            <a:r>
              <a:rPr lang="zh-CN" altLang="en-US" dirty="0"/>
              <a:t>个元素，根据群中任意两元素之积仍在群中我们可以知道：任意元素的整数次方仍然在群内。</a:t>
            </a:r>
            <a:endParaRPr lang="en-US" altLang="zh-CN" dirty="0"/>
          </a:p>
          <a:p>
            <a:r>
              <a:rPr lang="en-US" altLang="zh-CN" dirty="0" err="1"/>
              <a:t>C是</a:t>
            </a:r>
            <a:r>
              <a:rPr lang="zh-CN" altLang="en-US" dirty="0"/>
              <a:t>循环群</a:t>
            </a:r>
            <a:r>
              <a:rPr lang="en-US" altLang="zh-CN" dirty="0" err="1"/>
              <a:t>Z_q中的</a:t>
            </a:r>
            <a:r>
              <a:rPr lang="zh-CN" altLang="en-US" dirty="0"/>
              <a:t>任意元素，</a:t>
            </a:r>
            <a:r>
              <a:rPr lang="en-US" altLang="zh-CN" dirty="0" err="1"/>
              <a:t>H为</a:t>
            </a:r>
            <a:r>
              <a:rPr lang="zh-CN" altLang="en-US" dirty="0"/>
              <a:t>两方都知道的公开哈希函数</a:t>
            </a:r>
          </a:p>
        </p:txBody>
      </p:sp>
      <p:sp>
        <p:nvSpPr>
          <p:cNvPr id="4" name="灯片编号占位符 3"/>
          <p:cNvSpPr>
            <a:spLocks noGrp="1"/>
          </p:cNvSpPr>
          <p:nvPr>
            <p:ph type="sldNum" sz="quarter" idx="5"/>
          </p:nvPr>
        </p:nvSpPr>
        <p:spPr/>
        <p:txBody>
          <a:bodyPr/>
          <a:lstStyle/>
          <a:p>
            <a:fld id="{C659577F-2498-49BE-B18C-2E4172CBFF41}" type="slidenum">
              <a:rPr lang="zh-CN" altLang="en-US" smtClean="0"/>
              <a:t>5</a:t>
            </a:fld>
            <a:endParaRPr lang="zh-CN" altLang="en-US"/>
          </a:p>
        </p:txBody>
      </p:sp>
    </p:spTree>
    <p:extLst>
      <p:ext uri="{BB962C8B-B14F-4D97-AF65-F5344CB8AC3E}">
        <p14:creationId xmlns:p14="http://schemas.microsoft.com/office/powerpoint/2010/main" val="738761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由于循环群的性质，我们可以因此获得一对公私钥，其中</a:t>
            </a:r>
            <a:r>
              <a:rPr lang="en-US" altLang="zh-CN" dirty="0"/>
              <a:t>C</a:t>
            </a:r>
            <a:r>
              <a:rPr lang="zh-CN" altLang="en-US" dirty="0"/>
              <a:t>为</a:t>
            </a:r>
            <a:r>
              <a:rPr lang="en-US" altLang="zh-CN" dirty="0" err="1"/>
              <a:t>Zq</a:t>
            </a:r>
            <a:r>
              <a:rPr lang="zh-CN" altLang="en-US" dirty="0"/>
              <a:t>中任意元素，生成公钥</a:t>
            </a:r>
            <a:r>
              <a:rPr lang="en-US" altLang="zh-CN" dirty="0" err="1"/>
              <a:t>PK_i</a:t>
            </a:r>
            <a:r>
              <a:rPr lang="en-US" altLang="zh-CN" dirty="0"/>
              <a:t>, PK_i-1</a:t>
            </a:r>
            <a:r>
              <a:rPr lang="zh-CN" altLang="en-US" dirty="0"/>
              <a:t>，由于群的性质保证任意元素的逆元在群内，且任两个元素的乘积也在群内，易知</a:t>
            </a:r>
            <a:r>
              <a:rPr lang="en-US" altLang="zh-CN" dirty="0" err="1"/>
              <a:t>PK_i</a:t>
            </a:r>
            <a:r>
              <a:rPr lang="zh-CN" altLang="en-US" dirty="0"/>
              <a:t>和</a:t>
            </a:r>
            <a:r>
              <a:rPr lang="en-US" altLang="zh-CN" dirty="0"/>
              <a:t>PK_i+1</a:t>
            </a:r>
            <a:r>
              <a:rPr lang="zh-CN" altLang="en-US" dirty="0"/>
              <a:t>都在群内。</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659577F-2498-49BE-B18C-2E4172CBFF41}" type="slidenum">
              <a:rPr lang="zh-CN" altLang="en-US" smtClean="0"/>
              <a:t>6</a:t>
            </a:fld>
            <a:endParaRPr lang="zh-CN" altLang="en-US"/>
          </a:p>
        </p:txBody>
      </p:sp>
    </p:spTree>
    <p:extLst>
      <p:ext uri="{BB962C8B-B14F-4D97-AF65-F5344CB8AC3E}">
        <p14:creationId xmlns:p14="http://schemas.microsoft.com/office/powerpoint/2010/main" val="4102128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59577F-2498-49BE-B18C-2E4172CBFF41}" type="slidenum">
              <a:rPr lang="zh-CN" altLang="en-US" smtClean="0"/>
              <a:t>7</a:t>
            </a:fld>
            <a:endParaRPr lang="zh-CN" altLang="en-US"/>
          </a:p>
        </p:txBody>
      </p:sp>
    </p:spTree>
    <p:extLst>
      <p:ext uri="{BB962C8B-B14F-4D97-AF65-F5344CB8AC3E}">
        <p14:creationId xmlns:p14="http://schemas.microsoft.com/office/powerpoint/2010/main" val="926813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如何抓住恶意的参与方</a:t>
            </a:r>
          </a:p>
        </p:txBody>
      </p:sp>
      <p:sp>
        <p:nvSpPr>
          <p:cNvPr id="4" name="灯片编号占位符 3"/>
          <p:cNvSpPr>
            <a:spLocks noGrp="1"/>
          </p:cNvSpPr>
          <p:nvPr>
            <p:ph type="sldNum" sz="quarter" idx="5"/>
          </p:nvPr>
        </p:nvSpPr>
        <p:spPr/>
        <p:txBody>
          <a:bodyPr/>
          <a:lstStyle/>
          <a:p>
            <a:fld id="{C659577F-2498-49BE-B18C-2E4172CBFF41}" type="slidenum">
              <a:rPr lang="zh-CN" altLang="en-US" smtClean="0"/>
              <a:t>8</a:t>
            </a:fld>
            <a:endParaRPr lang="zh-CN" altLang="en-US"/>
          </a:p>
        </p:txBody>
      </p:sp>
    </p:spTree>
    <p:extLst>
      <p:ext uri="{BB962C8B-B14F-4D97-AF65-F5344CB8AC3E}">
        <p14:creationId xmlns:p14="http://schemas.microsoft.com/office/powerpoint/2010/main" val="1258967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线下：生成许多</a:t>
            </a:r>
            <a:r>
              <a:rPr lang="en-US" altLang="zh-CN" dirty="0"/>
              <a:t>ROT</a:t>
            </a:r>
          </a:p>
          <a:p>
            <a:r>
              <a:rPr lang="zh-CN" altLang="en-US" dirty="0"/>
              <a:t>线上：利用</a:t>
            </a:r>
            <a:r>
              <a:rPr lang="en-US" altLang="zh-CN" dirty="0" err="1"/>
              <a:t>ROT高效计算OT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659577F-2498-49BE-B18C-2E4172CBFF41}" type="slidenum">
              <a:rPr lang="zh-CN" altLang="en-US" smtClean="0"/>
              <a:t>13</a:t>
            </a:fld>
            <a:endParaRPr lang="zh-CN" altLang="en-US"/>
          </a:p>
        </p:txBody>
      </p:sp>
    </p:spTree>
    <p:extLst>
      <p:ext uri="{BB962C8B-B14F-4D97-AF65-F5344CB8AC3E}">
        <p14:creationId xmlns:p14="http://schemas.microsoft.com/office/powerpoint/2010/main" val="4182449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接下来要解决的问题就是如何生成</a:t>
            </a:r>
            <a:r>
              <a:rPr lang="en-US" altLang="zh-CN" dirty="0"/>
              <a:t>ROT</a:t>
            </a:r>
            <a:endParaRPr lang="zh-CN" altLang="en-US" dirty="0"/>
          </a:p>
        </p:txBody>
      </p:sp>
      <p:sp>
        <p:nvSpPr>
          <p:cNvPr id="4" name="灯片编号占位符 3"/>
          <p:cNvSpPr>
            <a:spLocks noGrp="1"/>
          </p:cNvSpPr>
          <p:nvPr>
            <p:ph type="sldNum" sz="quarter" idx="5"/>
          </p:nvPr>
        </p:nvSpPr>
        <p:spPr/>
        <p:txBody>
          <a:bodyPr/>
          <a:lstStyle/>
          <a:p>
            <a:fld id="{C659577F-2498-49BE-B18C-2E4172CBFF41}" type="slidenum">
              <a:rPr lang="zh-CN" altLang="en-US" smtClean="0"/>
              <a:t>21</a:t>
            </a:fld>
            <a:endParaRPr lang="zh-CN" altLang="en-US"/>
          </a:p>
        </p:txBody>
      </p:sp>
    </p:spTree>
    <p:extLst>
      <p:ext uri="{BB962C8B-B14F-4D97-AF65-F5344CB8AC3E}">
        <p14:creationId xmlns:p14="http://schemas.microsoft.com/office/powerpoint/2010/main" val="784690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5300" y="83069"/>
            <a:ext cx="4419498" cy="377026"/>
          </a:xfrm>
          <a:prstGeom prst="rect">
            <a:avLst/>
          </a:prstGeom>
        </p:spPr>
        <p:txBody>
          <a:bodyPr wrap="square" lIns="0" tIns="0" rIns="0" bIns="0">
            <a:spAutoFit/>
          </a:bodyPr>
          <a:lstStyle>
            <a:lvl1pPr>
              <a:defRPr b="0" i="0">
                <a:solidFill>
                  <a:schemeClr val="tx1"/>
                </a:solidFill>
                <a:latin typeface="Calibri" panose="020F0502020204030204" pitchFamily="34" charset="0"/>
                <a:cs typeface="Calibri" panose="020F0502020204030204" pitchFamily="34" charset="0"/>
              </a:defRPr>
            </a:lvl1pPr>
          </a:lstStyle>
          <a:p>
            <a:endParaRPr dirty="0"/>
          </a:p>
        </p:txBody>
      </p:sp>
      <p:sp>
        <p:nvSpPr>
          <p:cNvPr id="3" name="Holder 3"/>
          <p:cNvSpPr>
            <a:spLocks noGrp="1"/>
          </p:cNvSpPr>
          <p:nvPr>
            <p:ph type="subTitle" idx="4"/>
          </p:nvPr>
        </p:nvSpPr>
        <p:spPr>
          <a:xfrm>
            <a:off x="691515" y="1938020"/>
            <a:ext cx="3227070" cy="153888"/>
          </a:xfrm>
          <a:prstGeom prst="rect">
            <a:avLst/>
          </a:prstGeom>
        </p:spPr>
        <p:txBody>
          <a:bodyPr wrap="square" lIns="0" tIns="0" rIns="0" bIns="0">
            <a:spAutoFit/>
          </a:bodyPr>
          <a:lstStyle>
            <a:lvl1pPr>
              <a:defRPr>
                <a:latin typeface="Calibri" panose="020F0502020204030204" pitchFamily="34" charset="0"/>
                <a:cs typeface="Calibri" panose="020F0502020204030204" pitchFamily="34"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50" b="0" i="0">
                <a:solidFill>
                  <a:srgbClr val="666666"/>
                </a:solidFill>
                <a:latin typeface="Calibri" panose="020F0502020204030204" pitchFamily="34" charset="0"/>
                <a:cs typeface="Calibri" panose="020F0502020204030204" pitchFamily="34" charset="0"/>
              </a:defRPr>
            </a:lvl1pPr>
          </a:lstStyle>
          <a:p>
            <a:endParaRPr dirty="0"/>
          </a:p>
        </p:txBody>
      </p:sp>
      <p:sp>
        <p:nvSpPr>
          <p:cNvPr id="3" name="Holder 3"/>
          <p:cNvSpPr>
            <a:spLocks noGrp="1"/>
          </p:cNvSpPr>
          <p:nvPr>
            <p:ph type="body" idx="1"/>
          </p:nvPr>
        </p:nvSpPr>
        <p:spPr/>
        <p:txBody>
          <a:bodyPr lIns="0" tIns="0" rIns="0" bIns="0"/>
          <a:lstStyle>
            <a:lvl1pPr>
              <a:defRPr sz="1000" b="0" i="0">
                <a:solidFill>
                  <a:schemeClr val="tx1"/>
                </a:solidFill>
                <a:latin typeface="Calibri" panose="020F0502020204030204" pitchFamily="34" charset="0"/>
                <a:cs typeface="Calibri" panose="020F0502020204030204" pitchFamily="34"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50" b="0" i="0">
                <a:solidFill>
                  <a:srgbClr val="666666"/>
                </a:solidFill>
                <a:latin typeface="Calibri" panose="020F0502020204030204" pitchFamily="34" charset="0"/>
                <a:cs typeface="Calibri" panose="020F0502020204030204" pitchFamily="34" charset="0"/>
              </a:defRPr>
            </a:lvl1pPr>
          </a:lstStyle>
          <a:p>
            <a:endParaRPr dirty="0"/>
          </a:p>
        </p:txBody>
      </p:sp>
      <p:sp>
        <p:nvSpPr>
          <p:cNvPr id="3" name="Holder 3"/>
          <p:cNvSpPr>
            <a:spLocks noGrp="1"/>
          </p:cNvSpPr>
          <p:nvPr>
            <p:ph sz="half" idx="2"/>
          </p:nvPr>
        </p:nvSpPr>
        <p:spPr>
          <a:xfrm>
            <a:off x="230505" y="795972"/>
            <a:ext cx="2005393" cy="153888"/>
          </a:xfrm>
          <a:prstGeom prst="rect">
            <a:avLst/>
          </a:prstGeom>
        </p:spPr>
        <p:txBody>
          <a:bodyPr wrap="square" lIns="0" tIns="0" rIns="0" bIns="0">
            <a:spAutoFit/>
          </a:bodyPr>
          <a:lstStyle>
            <a:lvl1pPr>
              <a:defRPr>
                <a:latin typeface="Calibri" panose="020F0502020204030204" pitchFamily="34" charset="0"/>
                <a:cs typeface="Calibri" panose="020F0502020204030204" pitchFamily="34" charset="0"/>
              </a:defRPr>
            </a:lvl1pPr>
          </a:lstStyle>
          <a:p>
            <a:endParaRPr dirty="0"/>
          </a:p>
        </p:txBody>
      </p:sp>
      <p:sp>
        <p:nvSpPr>
          <p:cNvPr id="4" name="Holder 4"/>
          <p:cNvSpPr>
            <a:spLocks noGrp="1"/>
          </p:cNvSpPr>
          <p:nvPr>
            <p:ph sz="half" idx="3"/>
          </p:nvPr>
        </p:nvSpPr>
        <p:spPr>
          <a:xfrm>
            <a:off x="2374201" y="795972"/>
            <a:ext cx="2005393" cy="153888"/>
          </a:xfrm>
          <a:prstGeom prst="rect">
            <a:avLst/>
          </a:prstGeom>
        </p:spPr>
        <p:txBody>
          <a:bodyPr wrap="square" lIns="0" tIns="0" rIns="0" bIns="0">
            <a:spAutoFit/>
          </a:bodyPr>
          <a:lstStyle>
            <a:lvl1pPr>
              <a:defRPr>
                <a:latin typeface="Calibri" panose="020F0502020204030204" pitchFamily="34" charset="0"/>
                <a:cs typeface="Calibri" panose="020F0502020204030204" pitchFamily="34" charset="0"/>
              </a:defRPr>
            </a:lvl1pPr>
          </a:lstStyle>
          <a:p>
            <a:endParaRPr dirty="0"/>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50" b="0" i="0">
                <a:solidFill>
                  <a:srgbClr val="666666"/>
                </a:solidFill>
                <a:latin typeface="Calibri" panose="020F0502020204030204" pitchFamily="34" charset="0"/>
                <a:cs typeface="Calibri" panose="020F0502020204030204" pitchFamily="34" charset="0"/>
              </a:defRPr>
            </a:lvl1pPr>
          </a:lstStyle>
          <a:p>
            <a:endParaRPr dirty="0"/>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4607940" cy="3456050"/>
          </a:xfrm>
          <a:prstGeom prst="rect">
            <a:avLst/>
          </a:prstGeom>
        </p:spPr>
      </p:pic>
      <p:sp>
        <p:nvSpPr>
          <p:cNvPr id="2" name="Holder 2"/>
          <p:cNvSpPr>
            <a:spLocks noGrp="1"/>
          </p:cNvSpPr>
          <p:nvPr>
            <p:ph type="title"/>
          </p:nvPr>
        </p:nvSpPr>
        <p:spPr>
          <a:xfrm>
            <a:off x="95300" y="83069"/>
            <a:ext cx="4419498" cy="377026"/>
          </a:xfrm>
          <a:prstGeom prst="rect">
            <a:avLst/>
          </a:prstGeom>
        </p:spPr>
        <p:txBody>
          <a:bodyPr wrap="square" lIns="0" tIns="0" rIns="0" bIns="0">
            <a:spAutoFit/>
          </a:bodyPr>
          <a:lstStyle>
            <a:lvl1pPr>
              <a:defRPr sz="2450" b="0" i="0">
                <a:solidFill>
                  <a:srgbClr val="666666"/>
                </a:solidFill>
                <a:latin typeface="Microsoft Sans Serif"/>
                <a:cs typeface="Microsoft Sans Serif"/>
              </a:defRPr>
            </a:lvl1pPr>
          </a:lstStyle>
          <a:p>
            <a:endParaRPr dirty="0"/>
          </a:p>
        </p:txBody>
      </p:sp>
      <p:sp>
        <p:nvSpPr>
          <p:cNvPr id="3" name="Holder 3"/>
          <p:cNvSpPr>
            <a:spLocks noGrp="1"/>
          </p:cNvSpPr>
          <p:nvPr>
            <p:ph type="body" idx="1"/>
          </p:nvPr>
        </p:nvSpPr>
        <p:spPr>
          <a:xfrm>
            <a:off x="394957" y="932364"/>
            <a:ext cx="2028189" cy="153888"/>
          </a:xfrm>
          <a:prstGeom prst="rect">
            <a:avLst/>
          </a:prstGeom>
        </p:spPr>
        <p:txBody>
          <a:bodyPr wrap="square" lIns="0" tIns="0" rIns="0" bIns="0">
            <a:spAutoFit/>
          </a:bodyPr>
          <a:lstStyle>
            <a:lvl1pPr>
              <a:defRPr sz="1000" b="0" i="0">
                <a:solidFill>
                  <a:schemeClr val="tx1"/>
                </a:solidFill>
                <a:latin typeface="Microsoft Sans Serif"/>
                <a:cs typeface="Microsoft Sans Serif"/>
              </a:defRPr>
            </a:lvl1pPr>
          </a:lstStyle>
          <a:p>
            <a:endParaRPr dirty="0"/>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11/15/2021</a:t>
            </a:fld>
            <a:endParaRPr lang="en-US"/>
          </a:p>
        </p:txBody>
      </p:sp>
      <p:sp>
        <p:nvSpPr>
          <p:cNvPr id="6" name="Holder 6"/>
          <p:cNvSpPr>
            <a:spLocks noGrp="1"/>
          </p:cNvSpPr>
          <p:nvPr>
            <p:ph type="sldNum" sz="quarter" idx="7"/>
          </p:nvPr>
        </p:nvSpPr>
        <p:spPr>
          <a:xfrm>
            <a:off x="3319272" y="3218497"/>
            <a:ext cx="1060323" cy="17303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Calibri" panose="020F0502020204030204" pitchFamily="34" charset="0"/>
          <a:ea typeface="+mj-ea"/>
          <a:cs typeface="Calibri" panose="020F0502020204030204" pitchFamily="34" charset="0"/>
        </a:defRPr>
      </a:lvl1pPr>
    </p:titleStyle>
    <p:bodyStyle>
      <a:lvl1pPr marL="0">
        <a:defRPr>
          <a:latin typeface="Calibri" panose="020F0502020204030204" pitchFamily="34" charset="0"/>
          <a:ea typeface="+mn-ea"/>
          <a:cs typeface="Calibri" panose="020F050202020403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2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slide" Target="slide25.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21.xml"/><Relationship Id="rId1" Type="http://schemas.openxmlformats.org/officeDocument/2006/relationships/slideLayout" Target="../slideLayouts/slideLayout2.xml"/><Relationship Id="rId4" Type="http://schemas.openxmlformats.org/officeDocument/2006/relationships/slide" Target="slide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12.png"/></Relationships>
</file>

<file path=ppt/slides/_rels/slide6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7294" y="504946"/>
            <a:ext cx="3913504" cy="546303"/>
          </a:xfrm>
          <a:prstGeom prst="rect">
            <a:avLst/>
          </a:prstGeom>
        </p:spPr>
        <p:txBody>
          <a:bodyPr vert="horz" wrap="square" lIns="0" tIns="15240" rIns="0" bIns="0" rtlCol="0">
            <a:spAutoFit/>
          </a:bodyPr>
          <a:lstStyle/>
          <a:p>
            <a:pPr algn="ctr">
              <a:lnSpc>
                <a:spcPct val="100000"/>
              </a:lnSpc>
              <a:spcBef>
                <a:spcPts val="120"/>
              </a:spcBef>
              <a:tabLst>
                <a:tab pos="984885" algn="l"/>
                <a:tab pos="3887470" algn="l"/>
              </a:tabLst>
            </a:pPr>
            <a:r>
              <a:rPr sz="1700" b="1" u="sng" spc="360" dirty="0">
                <a:uFill>
                  <a:solidFill>
                    <a:srgbClr val="000000"/>
                  </a:solidFill>
                </a:uFill>
                <a:latin typeface="Calibri" panose="020F0502020204030204" pitchFamily="34" charset="0"/>
                <a:cs typeface="Calibri" panose="020F0502020204030204" pitchFamily="34" charset="0"/>
              </a:rPr>
              <a:t> </a:t>
            </a:r>
            <a:r>
              <a:rPr lang="en-US" sz="1700" b="1" u="sng" spc="360" dirty="0">
                <a:uFill>
                  <a:solidFill>
                    <a:srgbClr val="000000"/>
                  </a:solidFill>
                </a:uFill>
                <a:latin typeface="Calibri" panose="020F0502020204030204" pitchFamily="34" charset="0"/>
                <a:cs typeface="Calibri" panose="020F0502020204030204" pitchFamily="34" charset="0"/>
              </a:rPr>
              <a:t>      </a:t>
            </a:r>
            <a:r>
              <a:rPr sz="1700" b="1" u="sng" spc="-20" dirty="0">
                <a:uFill>
                  <a:solidFill>
                    <a:srgbClr val="000000"/>
                  </a:solidFill>
                </a:uFill>
                <a:latin typeface="Calibri" panose="020F0502020204030204" pitchFamily="34" charset="0"/>
                <a:cs typeface="Calibri" panose="020F0502020204030204" pitchFamily="34" charset="0"/>
              </a:rPr>
              <a:t>Obliviou</a:t>
            </a:r>
            <a:r>
              <a:rPr sz="1700" b="1" u="sng" spc="-155" dirty="0">
                <a:uFill>
                  <a:solidFill>
                    <a:srgbClr val="000000"/>
                  </a:solidFill>
                </a:uFill>
                <a:latin typeface="Calibri" panose="020F0502020204030204" pitchFamily="34" charset="0"/>
                <a:cs typeface="Calibri" panose="020F0502020204030204" pitchFamily="34" charset="0"/>
              </a:rPr>
              <a:t>s</a:t>
            </a:r>
            <a:r>
              <a:rPr sz="1700" b="1" u="sng" spc="-70" dirty="0">
                <a:uFill>
                  <a:solidFill>
                    <a:srgbClr val="000000"/>
                  </a:solidFill>
                </a:uFill>
                <a:latin typeface="Calibri" panose="020F0502020204030204" pitchFamily="34" charset="0"/>
                <a:cs typeface="Calibri" panose="020F0502020204030204" pitchFamily="34" charset="0"/>
              </a:rPr>
              <a:t> </a:t>
            </a:r>
            <a:r>
              <a:rPr sz="1700" b="1" u="sng" spc="-40" dirty="0">
                <a:uFill>
                  <a:solidFill>
                    <a:srgbClr val="000000"/>
                  </a:solidFill>
                </a:uFill>
                <a:latin typeface="Calibri" panose="020F0502020204030204" pitchFamily="34" charset="0"/>
                <a:cs typeface="Calibri" panose="020F0502020204030204" pitchFamily="34" charset="0"/>
              </a:rPr>
              <a:t>T</a:t>
            </a:r>
            <a:r>
              <a:rPr sz="1700" b="1" u="sng" spc="-85" dirty="0">
                <a:uFill>
                  <a:solidFill>
                    <a:srgbClr val="000000"/>
                  </a:solidFill>
                </a:uFill>
                <a:latin typeface="Calibri" panose="020F0502020204030204" pitchFamily="34" charset="0"/>
                <a:cs typeface="Calibri" panose="020F0502020204030204" pitchFamily="34" charset="0"/>
              </a:rPr>
              <a:t>ransfe</a:t>
            </a:r>
            <a:r>
              <a:rPr sz="1700" b="1" u="sng" spc="-15" dirty="0">
                <a:uFill>
                  <a:solidFill>
                    <a:srgbClr val="000000"/>
                  </a:solidFill>
                </a:uFill>
                <a:latin typeface="Calibri" panose="020F0502020204030204" pitchFamily="34" charset="0"/>
                <a:cs typeface="Calibri" panose="020F0502020204030204" pitchFamily="34" charset="0"/>
              </a:rPr>
              <a:t>r</a:t>
            </a:r>
            <a:r>
              <a:rPr lang="en-US" sz="1700" b="1" u="sng" spc="-15" dirty="0">
                <a:uFill>
                  <a:solidFill>
                    <a:srgbClr val="000000"/>
                  </a:solidFill>
                </a:uFill>
                <a:latin typeface="Calibri" panose="020F0502020204030204" pitchFamily="34" charset="0"/>
                <a:cs typeface="Calibri" panose="020F0502020204030204" pitchFamily="34" charset="0"/>
              </a:rPr>
              <a:t> </a:t>
            </a:r>
            <a:r>
              <a:rPr lang="en-US" altLang="zh-CN" sz="1700" b="1" u="sng" spc="-15" dirty="0">
                <a:uFill>
                  <a:solidFill>
                    <a:srgbClr val="000000"/>
                  </a:solidFill>
                </a:uFill>
                <a:latin typeface="Calibri" panose="020F0502020204030204" pitchFamily="34" charset="0"/>
                <a:cs typeface="Calibri" panose="020F0502020204030204" pitchFamily="34" charset="0"/>
              </a:rPr>
              <a:t>Extension</a:t>
            </a:r>
            <a:r>
              <a:rPr sz="1700" b="1" u="sng" dirty="0">
                <a:uFill>
                  <a:solidFill>
                    <a:srgbClr val="000000"/>
                  </a:solidFill>
                </a:uFill>
                <a:latin typeface="Calibri" panose="020F0502020204030204" pitchFamily="34" charset="0"/>
                <a:cs typeface="Calibri" panose="020F0502020204030204" pitchFamily="34" charset="0"/>
              </a:rPr>
              <a:t>	</a:t>
            </a:r>
            <a:endParaRPr sz="1700" dirty="0">
              <a:latin typeface="Calibri" panose="020F0502020204030204" pitchFamily="34" charset="0"/>
              <a:cs typeface="Calibri" panose="020F0502020204030204" pitchFamily="34" charset="0"/>
            </a:endParaRPr>
          </a:p>
          <a:p>
            <a:pPr algn="ctr">
              <a:lnSpc>
                <a:spcPct val="100000"/>
              </a:lnSpc>
              <a:spcBef>
                <a:spcPts val="910"/>
              </a:spcBef>
            </a:pPr>
            <a:r>
              <a:rPr lang="zh-CN" altLang="en-US" sz="1000" b="1" spc="-20" dirty="0">
                <a:latin typeface="Calibri" panose="020F0502020204030204" pitchFamily="34" charset="0"/>
                <a:cs typeface="Calibri" panose="020F0502020204030204" pitchFamily="34" charset="0"/>
              </a:rPr>
              <a:t>涂新宇</a:t>
            </a:r>
            <a:endParaRPr sz="1000" dirty="0">
              <a:latin typeface="Calibri" panose="020F0502020204030204" pitchFamily="34" charset="0"/>
              <a:cs typeface="Calibri" panose="020F0502020204030204" pitchFamily="34" charset="0"/>
            </a:endParaRPr>
          </a:p>
        </p:txBody>
      </p:sp>
      <p:grpSp>
        <p:nvGrpSpPr>
          <p:cNvPr id="18" name="组合 17">
            <a:extLst>
              <a:ext uri="{FF2B5EF4-FFF2-40B4-BE49-F238E27FC236}">
                <a16:creationId xmlns:a16="http://schemas.microsoft.com/office/drawing/2014/main" id="{509D2294-95A7-40D7-A30F-19175838F228}"/>
              </a:ext>
            </a:extLst>
          </p:cNvPr>
          <p:cNvGrpSpPr/>
          <p:nvPr/>
        </p:nvGrpSpPr>
        <p:grpSpPr>
          <a:xfrm>
            <a:off x="1442319" y="2668120"/>
            <a:ext cx="1723454" cy="754695"/>
            <a:chOff x="1543672" y="1277472"/>
            <a:chExt cx="1723454" cy="754695"/>
          </a:xfrm>
        </p:grpSpPr>
        <p:grpSp>
          <p:nvGrpSpPr>
            <p:cNvPr id="19" name="object 3">
              <a:extLst>
                <a:ext uri="{FF2B5EF4-FFF2-40B4-BE49-F238E27FC236}">
                  <a16:creationId xmlns:a16="http://schemas.microsoft.com/office/drawing/2014/main" id="{E1397540-D866-4DE4-8D30-8F4D2BF092E2}"/>
                </a:ext>
              </a:extLst>
            </p:cNvPr>
            <p:cNvGrpSpPr/>
            <p:nvPr/>
          </p:nvGrpSpPr>
          <p:grpSpPr>
            <a:xfrm>
              <a:off x="2243574" y="1299981"/>
              <a:ext cx="373380" cy="178435"/>
              <a:chOff x="2243574" y="1299981"/>
              <a:chExt cx="373380" cy="178435"/>
            </a:xfrm>
          </p:grpSpPr>
          <p:sp>
            <p:nvSpPr>
              <p:cNvPr id="32" name="object 4">
                <a:extLst>
                  <a:ext uri="{FF2B5EF4-FFF2-40B4-BE49-F238E27FC236}">
                    <a16:creationId xmlns:a16="http://schemas.microsoft.com/office/drawing/2014/main" id="{4BA9B125-55E6-4C65-B3F2-4231906D99CD}"/>
                  </a:ext>
                </a:extLst>
              </p:cNvPr>
              <p:cNvSpPr/>
              <p:nvPr/>
            </p:nvSpPr>
            <p:spPr>
              <a:xfrm>
                <a:off x="2248654" y="1305061"/>
                <a:ext cx="363220" cy="168275"/>
              </a:xfrm>
              <a:custGeom>
                <a:avLst/>
                <a:gdLst/>
                <a:ahLst/>
                <a:cxnLst/>
                <a:rect l="l" t="t" r="r" b="b"/>
                <a:pathLst>
                  <a:path w="363219" h="168275">
                    <a:moveTo>
                      <a:pt x="312091" y="0"/>
                    </a:moveTo>
                    <a:lnTo>
                      <a:pt x="50610" y="0"/>
                    </a:lnTo>
                    <a:lnTo>
                      <a:pt x="30910" y="3977"/>
                    </a:lnTo>
                    <a:lnTo>
                      <a:pt x="14823" y="14823"/>
                    </a:lnTo>
                    <a:lnTo>
                      <a:pt x="3977" y="30910"/>
                    </a:lnTo>
                    <a:lnTo>
                      <a:pt x="0" y="50610"/>
                    </a:lnTo>
                    <a:lnTo>
                      <a:pt x="0" y="117492"/>
                    </a:lnTo>
                    <a:lnTo>
                      <a:pt x="3977" y="137192"/>
                    </a:lnTo>
                    <a:lnTo>
                      <a:pt x="14823" y="153279"/>
                    </a:lnTo>
                    <a:lnTo>
                      <a:pt x="30910" y="164126"/>
                    </a:lnTo>
                    <a:lnTo>
                      <a:pt x="50610" y="168103"/>
                    </a:lnTo>
                    <a:lnTo>
                      <a:pt x="312091" y="168103"/>
                    </a:lnTo>
                    <a:lnTo>
                      <a:pt x="331791" y="164126"/>
                    </a:lnTo>
                    <a:lnTo>
                      <a:pt x="347878" y="153279"/>
                    </a:lnTo>
                    <a:lnTo>
                      <a:pt x="358724" y="137192"/>
                    </a:lnTo>
                    <a:lnTo>
                      <a:pt x="362701" y="117492"/>
                    </a:lnTo>
                    <a:lnTo>
                      <a:pt x="362701" y="50610"/>
                    </a:lnTo>
                    <a:lnTo>
                      <a:pt x="358724" y="30910"/>
                    </a:lnTo>
                    <a:lnTo>
                      <a:pt x="347878" y="14823"/>
                    </a:lnTo>
                    <a:lnTo>
                      <a:pt x="331791" y="3977"/>
                    </a:lnTo>
                    <a:lnTo>
                      <a:pt x="312091" y="0"/>
                    </a:lnTo>
                    <a:close/>
                  </a:path>
                </a:pathLst>
              </a:custGeom>
              <a:solidFill>
                <a:srgbClr val="FFFFFF"/>
              </a:solidFill>
            </p:spPr>
            <p:txBody>
              <a:bodyPr wrap="square" lIns="0" tIns="0" rIns="0" bIns="0" rtlCol="0"/>
              <a:lstStyle/>
              <a:p>
                <a:endParaRPr/>
              </a:p>
            </p:txBody>
          </p:sp>
          <p:sp>
            <p:nvSpPr>
              <p:cNvPr id="33" name="object 5">
                <a:extLst>
                  <a:ext uri="{FF2B5EF4-FFF2-40B4-BE49-F238E27FC236}">
                    <a16:creationId xmlns:a16="http://schemas.microsoft.com/office/drawing/2014/main" id="{66AB7F6F-DCC3-417F-AAC3-E696AC0BBDBB}"/>
                  </a:ext>
                </a:extLst>
              </p:cNvPr>
              <p:cNvSpPr/>
              <p:nvPr/>
            </p:nvSpPr>
            <p:spPr>
              <a:xfrm>
                <a:off x="2248654" y="1305061"/>
                <a:ext cx="363220" cy="168275"/>
              </a:xfrm>
              <a:custGeom>
                <a:avLst/>
                <a:gdLst/>
                <a:ahLst/>
                <a:cxnLst/>
                <a:rect l="l" t="t" r="r" b="b"/>
                <a:pathLst>
                  <a:path w="363219" h="168275">
                    <a:moveTo>
                      <a:pt x="312091" y="0"/>
                    </a:moveTo>
                    <a:lnTo>
                      <a:pt x="50610" y="0"/>
                    </a:lnTo>
                    <a:lnTo>
                      <a:pt x="30910" y="3977"/>
                    </a:lnTo>
                    <a:lnTo>
                      <a:pt x="14823" y="14823"/>
                    </a:lnTo>
                    <a:lnTo>
                      <a:pt x="3977" y="30910"/>
                    </a:lnTo>
                    <a:lnTo>
                      <a:pt x="0" y="50610"/>
                    </a:lnTo>
                    <a:lnTo>
                      <a:pt x="0" y="117492"/>
                    </a:lnTo>
                    <a:lnTo>
                      <a:pt x="3977" y="137192"/>
                    </a:lnTo>
                    <a:lnTo>
                      <a:pt x="14823" y="153279"/>
                    </a:lnTo>
                    <a:lnTo>
                      <a:pt x="30910" y="164126"/>
                    </a:lnTo>
                    <a:lnTo>
                      <a:pt x="50610" y="168103"/>
                    </a:lnTo>
                    <a:lnTo>
                      <a:pt x="312091" y="168103"/>
                    </a:lnTo>
                    <a:lnTo>
                      <a:pt x="331791" y="164126"/>
                    </a:lnTo>
                    <a:lnTo>
                      <a:pt x="347878" y="153279"/>
                    </a:lnTo>
                    <a:lnTo>
                      <a:pt x="358724" y="137192"/>
                    </a:lnTo>
                    <a:lnTo>
                      <a:pt x="362701" y="117492"/>
                    </a:lnTo>
                    <a:lnTo>
                      <a:pt x="362701" y="50610"/>
                    </a:lnTo>
                    <a:lnTo>
                      <a:pt x="358724" y="30910"/>
                    </a:lnTo>
                    <a:lnTo>
                      <a:pt x="347878" y="14823"/>
                    </a:lnTo>
                    <a:lnTo>
                      <a:pt x="331791" y="3977"/>
                    </a:lnTo>
                    <a:lnTo>
                      <a:pt x="312091" y="0"/>
                    </a:lnTo>
                    <a:close/>
                  </a:path>
                </a:pathLst>
              </a:custGeom>
              <a:ln w="10122">
                <a:solidFill>
                  <a:srgbClr val="000000"/>
                </a:solidFill>
              </a:ln>
            </p:spPr>
            <p:txBody>
              <a:bodyPr wrap="square" lIns="0" tIns="0" rIns="0" bIns="0" rtlCol="0"/>
              <a:lstStyle/>
              <a:p>
                <a:endParaRPr/>
              </a:p>
            </p:txBody>
          </p:sp>
        </p:grpSp>
        <p:sp>
          <p:nvSpPr>
            <p:cNvPr id="20" name="object 6">
              <a:extLst>
                <a:ext uri="{FF2B5EF4-FFF2-40B4-BE49-F238E27FC236}">
                  <a16:creationId xmlns:a16="http://schemas.microsoft.com/office/drawing/2014/main" id="{66C85DDB-2A64-4595-84B5-49552D2469A3}"/>
                </a:ext>
              </a:extLst>
            </p:cNvPr>
            <p:cNvSpPr txBox="1"/>
            <p:nvPr/>
          </p:nvSpPr>
          <p:spPr>
            <a:xfrm>
              <a:off x="2278126" y="1290503"/>
              <a:ext cx="304165" cy="166071"/>
            </a:xfrm>
            <a:prstGeom prst="rect">
              <a:avLst/>
            </a:prstGeom>
          </p:spPr>
          <p:txBody>
            <a:bodyPr vert="horz" wrap="square" lIns="0" tIns="12065" rIns="0" bIns="0" rtlCol="0">
              <a:spAutoFit/>
            </a:bodyPr>
            <a:lstStyle/>
            <a:p>
              <a:pPr marL="12700">
                <a:lnSpc>
                  <a:spcPct val="100000"/>
                </a:lnSpc>
                <a:spcBef>
                  <a:spcPts val="95"/>
                </a:spcBef>
              </a:pPr>
              <a:r>
                <a:rPr sz="1000" spc="-40" dirty="0">
                  <a:latin typeface="Calibri" panose="020F0502020204030204" pitchFamily="34" charset="0"/>
                  <a:cs typeface="Calibri" panose="020F0502020204030204" pitchFamily="34" charset="0"/>
                </a:rPr>
                <a:t>IKNP</a:t>
              </a:r>
              <a:endParaRPr sz="1000" dirty="0">
                <a:latin typeface="Calibri" panose="020F0502020204030204" pitchFamily="34" charset="0"/>
                <a:cs typeface="Calibri" panose="020F0502020204030204" pitchFamily="34" charset="0"/>
              </a:endParaRPr>
            </a:p>
          </p:txBody>
        </p:sp>
        <p:sp>
          <p:nvSpPr>
            <p:cNvPr id="21" name="object 7">
              <a:extLst>
                <a:ext uri="{FF2B5EF4-FFF2-40B4-BE49-F238E27FC236}">
                  <a16:creationId xmlns:a16="http://schemas.microsoft.com/office/drawing/2014/main" id="{5B4AAD48-4E58-4BD8-9AD3-95B03B9C3987}"/>
                </a:ext>
              </a:extLst>
            </p:cNvPr>
            <p:cNvSpPr txBox="1"/>
            <p:nvPr/>
          </p:nvSpPr>
          <p:spPr>
            <a:xfrm>
              <a:off x="1761502" y="1332932"/>
              <a:ext cx="50165" cy="136525"/>
            </a:xfrm>
            <a:prstGeom prst="rect">
              <a:avLst/>
            </a:prstGeom>
          </p:spPr>
          <p:txBody>
            <a:bodyPr vert="horz" wrap="square" lIns="0" tIns="15875" rIns="0" bIns="0" rtlCol="0">
              <a:spAutoFit/>
            </a:bodyPr>
            <a:lstStyle/>
            <a:p>
              <a:pPr marL="12700">
                <a:lnSpc>
                  <a:spcPct val="100000"/>
                </a:lnSpc>
                <a:spcBef>
                  <a:spcPts val="125"/>
                </a:spcBef>
              </a:pPr>
              <a:r>
                <a:rPr sz="700" i="1" dirty="0">
                  <a:latin typeface="Times New Roman"/>
                  <a:cs typeface="Times New Roman"/>
                </a:rPr>
                <a:t>i</a:t>
              </a:r>
              <a:endParaRPr sz="700">
                <a:latin typeface="Times New Roman"/>
                <a:cs typeface="Times New Roman"/>
              </a:endParaRPr>
            </a:p>
          </p:txBody>
        </p:sp>
        <p:sp>
          <p:nvSpPr>
            <p:cNvPr id="22" name="object 8">
              <a:extLst>
                <a:ext uri="{FF2B5EF4-FFF2-40B4-BE49-F238E27FC236}">
                  <a16:creationId xmlns:a16="http://schemas.microsoft.com/office/drawing/2014/main" id="{1F355F5E-A705-469B-BD1B-52A96D2EC1D3}"/>
                </a:ext>
              </a:extLst>
            </p:cNvPr>
            <p:cNvSpPr txBox="1"/>
            <p:nvPr/>
          </p:nvSpPr>
          <p:spPr>
            <a:xfrm>
              <a:off x="1543672" y="1279784"/>
              <a:ext cx="329565" cy="177800"/>
            </a:xfrm>
            <a:prstGeom prst="rect">
              <a:avLst/>
            </a:prstGeom>
          </p:spPr>
          <p:txBody>
            <a:bodyPr vert="horz" wrap="square" lIns="0" tIns="12065" rIns="0" bIns="0" rtlCol="0">
              <a:spAutoFit/>
            </a:bodyPr>
            <a:lstStyle/>
            <a:p>
              <a:pPr marL="12700">
                <a:lnSpc>
                  <a:spcPct val="100000"/>
                </a:lnSpc>
                <a:spcBef>
                  <a:spcPts val="95"/>
                </a:spcBef>
              </a:pPr>
              <a:r>
                <a:rPr sz="1000" i="1" spc="-35" dirty="0">
                  <a:latin typeface="Times New Roman"/>
                  <a:cs typeface="Times New Roman"/>
                </a:rPr>
                <a:t>s</a:t>
              </a:r>
              <a:r>
                <a:rPr sz="1000" spc="-5" dirty="0">
                  <a:latin typeface="Calibri"/>
                  <a:cs typeface="Calibri"/>
                </a:rPr>
                <a:t>,</a:t>
              </a:r>
              <a:r>
                <a:rPr sz="1000" spc="-40" dirty="0">
                  <a:latin typeface="Calibri"/>
                  <a:cs typeface="Calibri"/>
                </a:rPr>
                <a:t> </a:t>
              </a:r>
              <a:r>
                <a:rPr sz="1000" spc="40" dirty="0">
                  <a:latin typeface="Cambria"/>
                  <a:cs typeface="Cambria"/>
                </a:rPr>
                <a:t>{</a:t>
              </a:r>
              <a:r>
                <a:rPr sz="1000" i="1" spc="-15" dirty="0">
                  <a:latin typeface="Times New Roman"/>
                  <a:cs typeface="Times New Roman"/>
                </a:rPr>
                <a:t>q</a:t>
              </a:r>
              <a:r>
                <a:rPr sz="1000" i="1" spc="15" dirty="0">
                  <a:latin typeface="Times New Roman"/>
                  <a:cs typeface="Times New Roman"/>
                </a:rPr>
                <a:t> </a:t>
              </a:r>
              <a:r>
                <a:rPr sz="1000" spc="20" dirty="0">
                  <a:latin typeface="Cambria"/>
                  <a:cs typeface="Cambria"/>
                </a:rPr>
                <a:t>}</a:t>
              </a:r>
              <a:endParaRPr sz="1000">
                <a:latin typeface="Cambria"/>
                <a:cs typeface="Cambria"/>
              </a:endParaRPr>
            </a:p>
          </p:txBody>
        </p:sp>
        <p:sp>
          <p:nvSpPr>
            <p:cNvPr id="23" name="object 9">
              <a:extLst>
                <a:ext uri="{FF2B5EF4-FFF2-40B4-BE49-F238E27FC236}">
                  <a16:creationId xmlns:a16="http://schemas.microsoft.com/office/drawing/2014/main" id="{51D694B6-AE5D-4C60-98E1-7E13A51E1C4D}"/>
                </a:ext>
              </a:extLst>
            </p:cNvPr>
            <p:cNvSpPr txBox="1"/>
            <p:nvPr/>
          </p:nvSpPr>
          <p:spPr>
            <a:xfrm>
              <a:off x="3115360" y="1277472"/>
              <a:ext cx="69850" cy="177800"/>
            </a:xfrm>
            <a:prstGeom prst="rect">
              <a:avLst/>
            </a:prstGeom>
          </p:spPr>
          <p:txBody>
            <a:bodyPr vert="horz" wrap="square" lIns="0" tIns="12065" rIns="0" bIns="0" rtlCol="0">
              <a:spAutoFit/>
            </a:bodyPr>
            <a:lstStyle/>
            <a:p>
              <a:pPr marL="12700">
                <a:lnSpc>
                  <a:spcPct val="100000"/>
                </a:lnSpc>
                <a:spcBef>
                  <a:spcPts val="95"/>
                </a:spcBef>
              </a:pPr>
              <a:r>
                <a:rPr sz="1000" i="1" spc="-45" dirty="0">
                  <a:latin typeface="Times New Roman"/>
                  <a:cs typeface="Times New Roman"/>
                </a:rPr>
                <a:t>r</a:t>
              </a:r>
              <a:endParaRPr sz="1000" dirty="0">
                <a:latin typeface="Times New Roman"/>
                <a:cs typeface="Times New Roman"/>
              </a:endParaRPr>
            </a:p>
          </p:txBody>
        </p:sp>
        <p:grpSp>
          <p:nvGrpSpPr>
            <p:cNvPr id="24" name="object 10">
              <a:extLst>
                <a:ext uri="{FF2B5EF4-FFF2-40B4-BE49-F238E27FC236}">
                  <a16:creationId xmlns:a16="http://schemas.microsoft.com/office/drawing/2014/main" id="{14683CE7-62DF-470F-84B5-0FCF96C72A92}"/>
                </a:ext>
              </a:extLst>
            </p:cNvPr>
            <p:cNvGrpSpPr/>
            <p:nvPr/>
          </p:nvGrpSpPr>
          <p:grpSpPr>
            <a:xfrm>
              <a:off x="1912369" y="1362796"/>
              <a:ext cx="1191332" cy="232707"/>
              <a:chOff x="1912369" y="1362796"/>
              <a:chExt cx="1191332" cy="232707"/>
            </a:xfrm>
          </p:grpSpPr>
          <p:sp>
            <p:nvSpPr>
              <p:cNvPr id="26" name="object 11">
                <a:extLst>
                  <a:ext uri="{FF2B5EF4-FFF2-40B4-BE49-F238E27FC236}">
                    <a16:creationId xmlns:a16="http://schemas.microsoft.com/office/drawing/2014/main" id="{B5C2A5E4-2ACD-4254-85F0-6A7FDB2BCE46}"/>
                  </a:ext>
                </a:extLst>
              </p:cNvPr>
              <p:cNvSpPr/>
              <p:nvPr/>
            </p:nvSpPr>
            <p:spPr>
              <a:xfrm>
                <a:off x="1917303" y="1389113"/>
                <a:ext cx="326390" cy="0"/>
              </a:xfrm>
              <a:custGeom>
                <a:avLst/>
                <a:gdLst/>
                <a:ahLst/>
                <a:cxnLst/>
                <a:rect l="l" t="t" r="r" b="b"/>
                <a:pathLst>
                  <a:path w="326389">
                    <a:moveTo>
                      <a:pt x="326289" y="0"/>
                    </a:moveTo>
                    <a:lnTo>
                      <a:pt x="0" y="0"/>
                    </a:lnTo>
                  </a:path>
                </a:pathLst>
              </a:custGeom>
              <a:ln w="10122">
                <a:solidFill>
                  <a:srgbClr val="000000"/>
                </a:solidFill>
              </a:ln>
            </p:spPr>
            <p:txBody>
              <a:bodyPr wrap="square" lIns="0" tIns="0" rIns="0" bIns="0" rtlCol="0"/>
              <a:lstStyle/>
              <a:p>
                <a:endParaRPr/>
              </a:p>
            </p:txBody>
          </p:sp>
          <p:sp>
            <p:nvSpPr>
              <p:cNvPr id="27" name="object 12">
                <a:extLst>
                  <a:ext uri="{FF2B5EF4-FFF2-40B4-BE49-F238E27FC236}">
                    <a16:creationId xmlns:a16="http://schemas.microsoft.com/office/drawing/2014/main" id="{FDDDE1F0-E94F-4179-8C83-89E32507C987}"/>
                  </a:ext>
                </a:extLst>
              </p:cNvPr>
              <p:cNvSpPr/>
              <p:nvPr/>
            </p:nvSpPr>
            <p:spPr>
              <a:xfrm>
                <a:off x="1912369" y="1362796"/>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28" name="object 13">
                <a:extLst>
                  <a:ext uri="{FF2B5EF4-FFF2-40B4-BE49-F238E27FC236}">
                    <a16:creationId xmlns:a16="http://schemas.microsoft.com/office/drawing/2014/main" id="{CD349BBD-84A2-40D0-935F-E93EE9E89913}"/>
                  </a:ext>
                </a:extLst>
              </p:cNvPr>
              <p:cNvSpPr/>
              <p:nvPr/>
            </p:nvSpPr>
            <p:spPr>
              <a:xfrm>
                <a:off x="2645231" y="1389190"/>
                <a:ext cx="458470" cy="0"/>
              </a:xfrm>
              <a:custGeom>
                <a:avLst/>
                <a:gdLst/>
                <a:ahLst/>
                <a:cxnLst/>
                <a:rect l="l" t="t" r="r" b="b"/>
                <a:pathLst>
                  <a:path w="458469">
                    <a:moveTo>
                      <a:pt x="457958" y="0"/>
                    </a:moveTo>
                    <a:lnTo>
                      <a:pt x="0" y="0"/>
                    </a:lnTo>
                  </a:path>
                </a:pathLst>
              </a:custGeom>
              <a:ln w="10122">
                <a:solidFill>
                  <a:srgbClr val="000000"/>
                </a:solidFill>
              </a:ln>
            </p:spPr>
            <p:txBody>
              <a:bodyPr wrap="square" lIns="0" tIns="0" rIns="0" bIns="0" rtlCol="0"/>
              <a:lstStyle/>
              <a:p>
                <a:endParaRPr/>
              </a:p>
            </p:txBody>
          </p:sp>
          <p:sp>
            <p:nvSpPr>
              <p:cNvPr id="29" name="object 14">
                <a:extLst>
                  <a:ext uri="{FF2B5EF4-FFF2-40B4-BE49-F238E27FC236}">
                    <a16:creationId xmlns:a16="http://schemas.microsoft.com/office/drawing/2014/main" id="{E7D3730F-D008-4F01-AA06-7FFDDD16B6A1}"/>
                  </a:ext>
                </a:extLst>
              </p:cNvPr>
              <p:cNvSpPr/>
              <p:nvPr/>
            </p:nvSpPr>
            <p:spPr>
              <a:xfrm>
                <a:off x="2620466" y="1362796"/>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30" name="object 15">
                <a:extLst>
                  <a:ext uri="{FF2B5EF4-FFF2-40B4-BE49-F238E27FC236}">
                    <a16:creationId xmlns:a16="http://schemas.microsoft.com/office/drawing/2014/main" id="{0BEFF268-D6A7-485F-9E56-2BFA79CBD86D}"/>
                  </a:ext>
                </a:extLst>
              </p:cNvPr>
              <p:cNvSpPr/>
              <p:nvPr/>
            </p:nvSpPr>
            <p:spPr>
              <a:xfrm>
                <a:off x="2430005" y="1478225"/>
                <a:ext cx="573405" cy="91440"/>
              </a:xfrm>
              <a:custGeom>
                <a:avLst/>
                <a:gdLst/>
                <a:ahLst/>
                <a:cxnLst/>
                <a:rect l="l" t="t" r="r" b="b"/>
                <a:pathLst>
                  <a:path w="573405" h="91440">
                    <a:moveTo>
                      <a:pt x="0" y="0"/>
                    </a:moveTo>
                    <a:lnTo>
                      <a:pt x="0" y="90889"/>
                    </a:lnTo>
                    <a:lnTo>
                      <a:pt x="573349" y="90889"/>
                    </a:lnTo>
                  </a:path>
                </a:pathLst>
              </a:custGeom>
              <a:ln w="10122">
                <a:solidFill>
                  <a:srgbClr val="000000"/>
                </a:solidFill>
              </a:ln>
            </p:spPr>
            <p:txBody>
              <a:bodyPr wrap="square" lIns="0" tIns="0" rIns="0" bIns="0" rtlCol="0"/>
              <a:lstStyle/>
              <a:p>
                <a:endParaRPr/>
              </a:p>
            </p:txBody>
          </p:sp>
          <p:sp>
            <p:nvSpPr>
              <p:cNvPr id="31" name="object 16">
                <a:extLst>
                  <a:ext uri="{FF2B5EF4-FFF2-40B4-BE49-F238E27FC236}">
                    <a16:creationId xmlns:a16="http://schemas.microsoft.com/office/drawing/2014/main" id="{43E56427-9DCE-4A11-851B-E3474D2E7CF7}"/>
                  </a:ext>
                </a:extLst>
              </p:cNvPr>
              <p:cNvSpPr/>
              <p:nvPr/>
            </p:nvSpPr>
            <p:spPr>
              <a:xfrm>
                <a:off x="2983616" y="1542798"/>
                <a:ext cx="24765" cy="52705"/>
              </a:xfrm>
              <a:custGeom>
                <a:avLst/>
                <a:gdLst/>
                <a:ahLst/>
                <a:cxnLst/>
                <a:rect l="l" t="t" r="r" b="b"/>
                <a:pathLst>
                  <a:path w="24764"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sp>
          <p:nvSpPr>
            <p:cNvPr id="25" name="文本框 24">
              <a:extLst>
                <a:ext uri="{FF2B5EF4-FFF2-40B4-BE49-F238E27FC236}">
                  <a16:creationId xmlns:a16="http://schemas.microsoft.com/office/drawing/2014/main" id="{6D7A6E2F-0180-4154-AA49-2AC71CEA3AA0}"/>
                </a:ext>
              </a:extLst>
            </p:cNvPr>
            <p:cNvSpPr txBox="1"/>
            <p:nvPr/>
          </p:nvSpPr>
          <p:spPr>
            <a:xfrm>
              <a:off x="2914650" y="1508947"/>
              <a:ext cx="352476" cy="523220"/>
            </a:xfrm>
            <a:prstGeom prst="rect">
              <a:avLst/>
            </a:prstGeom>
            <a:noFill/>
          </p:spPr>
          <p:txBody>
            <a:bodyPr wrap="square" rtlCol="0">
              <a:spAutoFit/>
            </a:bodyPr>
            <a:lstStyle/>
            <a:p>
              <a:r>
                <a:rPr lang="en-US" altLang="zh-CN" sz="1000" spc="40" dirty="0">
                  <a:latin typeface="Cambria"/>
                  <a:cs typeface="Cambria"/>
                </a:rPr>
                <a:t>{</a:t>
              </a:r>
              <a:r>
                <a:rPr lang="en-US" altLang="zh-CN" sz="1000" i="1" spc="20" dirty="0" err="1">
                  <a:latin typeface="Times New Roman"/>
                  <a:cs typeface="Times New Roman"/>
                </a:rPr>
                <a:t>t</a:t>
              </a:r>
              <a:r>
                <a:rPr lang="en-US" altLang="zh-CN" sz="1000" i="1" baseline="-11904" dirty="0" err="1">
                  <a:latin typeface="Times New Roman"/>
                  <a:cs typeface="Times New Roman"/>
                </a:rPr>
                <a:t>i</a:t>
              </a:r>
              <a:r>
                <a:rPr lang="en-US" altLang="zh-CN" sz="1000" i="1" spc="-157" baseline="-11904" dirty="0">
                  <a:latin typeface="Times New Roman"/>
                  <a:cs typeface="Times New Roman"/>
                </a:rPr>
                <a:t> </a:t>
              </a:r>
              <a:r>
                <a:rPr lang="en-US" altLang="zh-CN" sz="1000" spc="20" dirty="0">
                  <a:latin typeface="Cambria"/>
                  <a:cs typeface="Cambria"/>
                </a:rPr>
                <a:t>}</a:t>
              </a:r>
              <a:endParaRPr lang="en-US" altLang="zh-CN" sz="1000" dirty="0">
                <a:latin typeface="Cambria"/>
                <a:cs typeface="Cambria"/>
              </a:endParaRPr>
            </a:p>
            <a:p>
              <a:endParaRPr lang="zh-CN" altLang="en-US" dirty="0"/>
            </a:p>
          </p:txBody>
        </p:sp>
      </p:grpSp>
      <p:sp>
        <p:nvSpPr>
          <p:cNvPr id="34" name="object 17">
            <a:extLst>
              <a:ext uri="{FF2B5EF4-FFF2-40B4-BE49-F238E27FC236}">
                <a16:creationId xmlns:a16="http://schemas.microsoft.com/office/drawing/2014/main" id="{B36DBA5D-1801-4DF9-99A1-A64F4494A806}"/>
              </a:ext>
            </a:extLst>
          </p:cNvPr>
          <p:cNvSpPr txBox="1"/>
          <p:nvPr/>
        </p:nvSpPr>
        <p:spPr>
          <a:xfrm>
            <a:off x="2915390" y="1401972"/>
            <a:ext cx="749300" cy="166071"/>
          </a:xfrm>
          <a:prstGeom prst="rect">
            <a:avLst/>
          </a:prstGeom>
        </p:spPr>
        <p:txBody>
          <a:bodyPr vert="horz" wrap="square" lIns="0" tIns="12065" rIns="0" bIns="0" rtlCol="0">
            <a:spAutoFit/>
          </a:bodyPr>
          <a:lstStyle/>
          <a:p>
            <a:pPr marL="12700">
              <a:lnSpc>
                <a:spcPct val="100000"/>
              </a:lnSpc>
              <a:spcBef>
                <a:spcPts val="95"/>
              </a:spcBef>
            </a:pPr>
            <a:r>
              <a:rPr sz="1000" b="1" spc="-55" dirty="0">
                <a:latin typeface="Calibri" panose="020F0502020204030204" pitchFamily="34" charset="0"/>
                <a:cs typeface="Calibri" panose="020F0502020204030204" pitchFamily="34" charset="0"/>
              </a:rPr>
              <a:t>Random</a:t>
            </a:r>
            <a:r>
              <a:rPr sz="1000" b="1" spc="-45" dirty="0">
                <a:latin typeface="Calibri" panose="020F0502020204030204" pitchFamily="34" charset="0"/>
                <a:cs typeface="Calibri" panose="020F0502020204030204" pitchFamily="34" charset="0"/>
              </a:rPr>
              <a:t> </a:t>
            </a:r>
            <a:r>
              <a:rPr sz="1000" b="1" spc="20" dirty="0">
                <a:latin typeface="Calibri" panose="020F0502020204030204" pitchFamily="34" charset="0"/>
                <a:cs typeface="Calibri" panose="020F0502020204030204" pitchFamily="34" charset="0"/>
              </a:rPr>
              <a:t>O</a:t>
            </a:r>
            <a:r>
              <a:rPr sz="1000" b="1" spc="-15" dirty="0">
                <a:latin typeface="Calibri" panose="020F0502020204030204" pitchFamily="34" charset="0"/>
                <a:cs typeface="Calibri" panose="020F0502020204030204" pitchFamily="34" charset="0"/>
              </a:rPr>
              <a:t>T</a:t>
            </a:r>
            <a:r>
              <a:rPr sz="1000" spc="-60"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p:txBody>
      </p:sp>
      <p:grpSp>
        <p:nvGrpSpPr>
          <p:cNvPr id="35" name="object 18">
            <a:extLst>
              <a:ext uri="{FF2B5EF4-FFF2-40B4-BE49-F238E27FC236}">
                <a16:creationId xmlns:a16="http://schemas.microsoft.com/office/drawing/2014/main" id="{45E9286A-133F-4584-8AA5-8DBC7A480327}"/>
              </a:ext>
            </a:extLst>
          </p:cNvPr>
          <p:cNvGrpSpPr/>
          <p:nvPr/>
        </p:nvGrpSpPr>
        <p:grpSpPr>
          <a:xfrm>
            <a:off x="3168570" y="1630995"/>
            <a:ext cx="332105" cy="221615"/>
            <a:chOff x="3226529" y="789390"/>
            <a:chExt cx="332105" cy="221615"/>
          </a:xfrm>
        </p:grpSpPr>
        <p:sp>
          <p:nvSpPr>
            <p:cNvPr id="36" name="object 19">
              <a:extLst>
                <a:ext uri="{FF2B5EF4-FFF2-40B4-BE49-F238E27FC236}">
                  <a16:creationId xmlns:a16="http://schemas.microsoft.com/office/drawing/2014/main" id="{D71A3DD0-8EDF-4E4A-AC1C-43F18FB6330B}"/>
                </a:ext>
              </a:extLst>
            </p:cNvPr>
            <p:cNvSpPr/>
            <p:nvPr/>
          </p:nvSpPr>
          <p:spPr>
            <a:xfrm>
              <a:off x="3234149" y="797010"/>
              <a:ext cx="316865" cy="206375"/>
            </a:xfrm>
            <a:custGeom>
              <a:avLst/>
              <a:gdLst/>
              <a:ahLst/>
              <a:cxnLst/>
              <a:rect l="l" t="t" r="r" b="b"/>
              <a:pathLst>
                <a:path w="316864" h="206375">
                  <a:moveTo>
                    <a:pt x="266218" y="0"/>
                  </a:moveTo>
                  <a:lnTo>
                    <a:pt x="50611" y="0"/>
                  </a:lnTo>
                  <a:lnTo>
                    <a:pt x="30911" y="3977"/>
                  </a:lnTo>
                  <a:lnTo>
                    <a:pt x="14823" y="14823"/>
                  </a:lnTo>
                  <a:lnTo>
                    <a:pt x="3977" y="30910"/>
                  </a:lnTo>
                  <a:lnTo>
                    <a:pt x="0" y="50610"/>
                  </a:lnTo>
                  <a:lnTo>
                    <a:pt x="0" y="155440"/>
                  </a:lnTo>
                  <a:lnTo>
                    <a:pt x="3977" y="175140"/>
                  </a:lnTo>
                  <a:lnTo>
                    <a:pt x="14823" y="191227"/>
                  </a:lnTo>
                  <a:lnTo>
                    <a:pt x="30911" y="202073"/>
                  </a:lnTo>
                  <a:lnTo>
                    <a:pt x="50611" y="206050"/>
                  </a:lnTo>
                  <a:lnTo>
                    <a:pt x="266218" y="206050"/>
                  </a:lnTo>
                  <a:lnTo>
                    <a:pt x="285918" y="202073"/>
                  </a:lnTo>
                  <a:lnTo>
                    <a:pt x="302005" y="191227"/>
                  </a:lnTo>
                  <a:lnTo>
                    <a:pt x="312852" y="175140"/>
                  </a:lnTo>
                  <a:lnTo>
                    <a:pt x="316829" y="155440"/>
                  </a:lnTo>
                  <a:lnTo>
                    <a:pt x="316829" y="50610"/>
                  </a:lnTo>
                  <a:lnTo>
                    <a:pt x="312852" y="30910"/>
                  </a:lnTo>
                  <a:lnTo>
                    <a:pt x="302005" y="14823"/>
                  </a:lnTo>
                  <a:lnTo>
                    <a:pt x="285918" y="3977"/>
                  </a:lnTo>
                  <a:lnTo>
                    <a:pt x="266218" y="0"/>
                  </a:lnTo>
                  <a:close/>
                </a:path>
              </a:pathLst>
            </a:custGeom>
            <a:solidFill>
              <a:srgbClr val="FFFFFF"/>
            </a:solidFill>
          </p:spPr>
          <p:txBody>
            <a:bodyPr wrap="square" lIns="0" tIns="0" rIns="0" bIns="0" rtlCol="0"/>
            <a:lstStyle/>
            <a:p>
              <a:endParaRPr/>
            </a:p>
          </p:txBody>
        </p:sp>
        <p:sp>
          <p:nvSpPr>
            <p:cNvPr id="37" name="object 20">
              <a:extLst>
                <a:ext uri="{FF2B5EF4-FFF2-40B4-BE49-F238E27FC236}">
                  <a16:creationId xmlns:a16="http://schemas.microsoft.com/office/drawing/2014/main" id="{7D0B13BF-243B-4ACD-8513-5B5782B07B55}"/>
                </a:ext>
              </a:extLst>
            </p:cNvPr>
            <p:cNvSpPr/>
            <p:nvPr/>
          </p:nvSpPr>
          <p:spPr>
            <a:xfrm>
              <a:off x="3234149" y="797010"/>
              <a:ext cx="316865" cy="206375"/>
            </a:xfrm>
            <a:custGeom>
              <a:avLst/>
              <a:gdLst/>
              <a:ahLst/>
              <a:cxnLst/>
              <a:rect l="l" t="t" r="r" b="b"/>
              <a:pathLst>
                <a:path w="316864" h="206375">
                  <a:moveTo>
                    <a:pt x="266218" y="0"/>
                  </a:moveTo>
                  <a:lnTo>
                    <a:pt x="50611" y="0"/>
                  </a:lnTo>
                  <a:lnTo>
                    <a:pt x="30911" y="3977"/>
                  </a:lnTo>
                  <a:lnTo>
                    <a:pt x="14823" y="14823"/>
                  </a:lnTo>
                  <a:lnTo>
                    <a:pt x="3977" y="30910"/>
                  </a:lnTo>
                  <a:lnTo>
                    <a:pt x="0" y="50610"/>
                  </a:lnTo>
                  <a:lnTo>
                    <a:pt x="0" y="155440"/>
                  </a:lnTo>
                  <a:lnTo>
                    <a:pt x="3977" y="175140"/>
                  </a:lnTo>
                  <a:lnTo>
                    <a:pt x="14823" y="191227"/>
                  </a:lnTo>
                  <a:lnTo>
                    <a:pt x="30911" y="202073"/>
                  </a:lnTo>
                  <a:lnTo>
                    <a:pt x="50611" y="206050"/>
                  </a:lnTo>
                  <a:lnTo>
                    <a:pt x="266218" y="206050"/>
                  </a:lnTo>
                  <a:lnTo>
                    <a:pt x="285918" y="202073"/>
                  </a:lnTo>
                  <a:lnTo>
                    <a:pt x="302005" y="191227"/>
                  </a:lnTo>
                  <a:lnTo>
                    <a:pt x="312852" y="175140"/>
                  </a:lnTo>
                  <a:lnTo>
                    <a:pt x="316829" y="155440"/>
                  </a:lnTo>
                  <a:lnTo>
                    <a:pt x="316829" y="50610"/>
                  </a:lnTo>
                  <a:lnTo>
                    <a:pt x="312852" y="30910"/>
                  </a:lnTo>
                  <a:lnTo>
                    <a:pt x="302005" y="14823"/>
                  </a:lnTo>
                  <a:lnTo>
                    <a:pt x="285918" y="3977"/>
                  </a:lnTo>
                  <a:lnTo>
                    <a:pt x="266218" y="0"/>
                  </a:lnTo>
                  <a:close/>
                </a:path>
              </a:pathLst>
            </a:custGeom>
            <a:ln w="15183">
              <a:solidFill>
                <a:srgbClr val="000000"/>
              </a:solidFill>
            </a:ln>
          </p:spPr>
          <p:txBody>
            <a:bodyPr wrap="square" lIns="0" tIns="0" rIns="0" bIns="0" rtlCol="0"/>
            <a:lstStyle/>
            <a:p>
              <a:endParaRPr/>
            </a:p>
          </p:txBody>
        </p:sp>
      </p:grpSp>
      <p:sp>
        <p:nvSpPr>
          <p:cNvPr id="38" name="object 21">
            <a:extLst>
              <a:ext uri="{FF2B5EF4-FFF2-40B4-BE49-F238E27FC236}">
                <a16:creationId xmlns:a16="http://schemas.microsoft.com/office/drawing/2014/main" id="{0609498C-96FC-42DC-8071-48E58A997809}"/>
              </a:ext>
            </a:extLst>
          </p:cNvPr>
          <p:cNvSpPr txBox="1"/>
          <p:nvPr/>
        </p:nvSpPr>
        <p:spPr>
          <a:xfrm>
            <a:off x="3205661" y="1605774"/>
            <a:ext cx="258445" cy="232756"/>
          </a:xfrm>
          <a:prstGeom prst="rect">
            <a:avLst/>
          </a:prstGeom>
        </p:spPr>
        <p:txBody>
          <a:bodyPr vert="horz" wrap="square" lIns="0" tIns="17145" rIns="0" bIns="0" rtlCol="0">
            <a:spAutoFit/>
          </a:bodyPr>
          <a:lstStyle/>
          <a:p>
            <a:pPr marL="12700">
              <a:lnSpc>
                <a:spcPct val="100000"/>
              </a:lnSpc>
              <a:spcBef>
                <a:spcPts val="135"/>
              </a:spcBef>
            </a:pPr>
            <a:r>
              <a:rPr sz="1400" spc="-40" dirty="0">
                <a:latin typeface="Calibri" panose="020F0502020204030204" pitchFamily="34" charset="0"/>
                <a:cs typeface="Calibri" panose="020F0502020204030204" pitchFamily="34" charset="0"/>
              </a:rPr>
              <a:t>O</a:t>
            </a:r>
            <a:r>
              <a:rPr sz="1400" spc="-85" dirty="0">
                <a:latin typeface="Calibri" panose="020F0502020204030204" pitchFamily="34" charset="0"/>
                <a:cs typeface="Calibri" panose="020F0502020204030204" pitchFamily="34" charset="0"/>
              </a:rPr>
              <a:t>T</a:t>
            </a:r>
            <a:endParaRPr sz="1400" dirty="0">
              <a:latin typeface="Calibri" panose="020F0502020204030204" pitchFamily="34" charset="0"/>
              <a:cs typeface="Calibri" panose="020F0502020204030204" pitchFamily="34" charset="0"/>
            </a:endParaRPr>
          </a:p>
        </p:txBody>
      </p:sp>
      <p:sp>
        <p:nvSpPr>
          <p:cNvPr id="39" name="object 22">
            <a:extLst>
              <a:ext uri="{FF2B5EF4-FFF2-40B4-BE49-F238E27FC236}">
                <a16:creationId xmlns:a16="http://schemas.microsoft.com/office/drawing/2014/main" id="{101B004D-998A-45F2-928B-BCA7F19D2B5D}"/>
              </a:ext>
            </a:extLst>
          </p:cNvPr>
          <p:cNvSpPr txBox="1"/>
          <p:nvPr/>
        </p:nvSpPr>
        <p:spPr>
          <a:xfrm>
            <a:off x="2578865" y="1620704"/>
            <a:ext cx="425450" cy="177800"/>
          </a:xfrm>
          <a:prstGeom prst="rect">
            <a:avLst/>
          </a:prstGeom>
        </p:spPr>
        <p:txBody>
          <a:bodyPr vert="horz" wrap="square" lIns="0" tIns="12065" rIns="0" bIns="0" rtlCol="0">
            <a:spAutoFit/>
          </a:bodyPr>
          <a:lstStyle/>
          <a:p>
            <a:pPr marL="38100">
              <a:lnSpc>
                <a:spcPct val="100000"/>
              </a:lnSpc>
              <a:spcBef>
                <a:spcPts val="95"/>
              </a:spcBef>
            </a:pPr>
            <a:r>
              <a:rPr sz="1000" i="1" spc="25" dirty="0">
                <a:latin typeface="Times New Roman"/>
                <a:cs typeface="Times New Roman"/>
              </a:rPr>
              <a:t>m</a:t>
            </a:r>
            <a:r>
              <a:rPr sz="1050" spc="120" baseline="-11904" dirty="0">
                <a:latin typeface="Calibri"/>
                <a:cs typeface="Calibri"/>
              </a:rPr>
              <a:t>0</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spc="60" baseline="-11904" dirty="0">
                <a:latin typeface="Calibri"/>
                <a:cs typeface="Calibri"/>
              </a:rPr>
              <a:t>1</a:t>
            </a:r>
            <a:endParaRPr sz="1050" baseline="-11904">
              <a:latin typeface="Calibri"/>
              <a:cs typeface="Calibri"/>
            </a:endParaRPr>
          </a:p>
        </p:txBody>
      </p:sp>
      <p:sp>
        <p:nvSpPr>
          <p:cNvPr id="40" name="object 23">
            <a:extLst>
              <a:ext uri="{FF2B5EF4-FFF2-40B4-BE49-F238E27FC236}">
                <a16:creationId xmlns:a16="http://schemas.microsoft.com/office/drawing/2014/main" id="{2515D202-8147-42F1-9E53-805464B039B0}"/>
              </a:ext>
            </a:extLst>
          </p:cNvPr>
          <p:cNvSpPr txBox="1"/>
          <p:nvPr/>
        </p:nvSpPr>
        <p:spPr>
          <a:xfrm>
            <a:off x="3716811" y="1620234"/>
            <a:ext cx="309880" cy="177800"/>
          </a:xfrm>
          <a:prstGeom prst="rect">
            <a:avLst/>
          </a:prstGeom>
        </p:spPr>
        <p:txBody>
          <a:bodyPr vert="horz" wrap="square" lIns="0" tIns="12065" rIns="0" bIns="0" rtlCol="0">
            <a:spAutoFit/>
          </a:bodyPr>
          <a:lstStyle/>
          <a:p>
            <a:pPr marL="38100">
              <a:lnSpc>
                <a:spcPct val="100000"/>
              </a:lnSpc>
              <a:spcBef>
                <a:spcPts val="95"/>
              </a:spcBef>
            </a:pPr>
            <a:r>
              <a:rPr sz="1000" i="1" spc="-65" dirty="0">
                <a:latin typeface="Times New Roman"/>
                <a:cs typeface="Times New Roman"/>
              </a:rPr>
              <a:t>c</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i="1" spc="-37" baseline="-11904" dirty="0">
                <a:latin typeface="Times New Roman"/>
                <a:cs typeface="Times New Roman"/>
              </a:rPr>
              <a:t>c</a:t>
            </a:r>
            <a:endParaRPr sz="1050" baseline="-11904">
              <a:latin typeface="Times New Roman"/>
              <a:cs typeface="Times New Roman"/>
            </a:endParaRPr>
          </a:p>
        </p:txBody>
      </p:sp>
      <p:grpSp>
        <p:nvGrpSpPr>
          <p:cNvPr id="41" name="object 24">
            <a:extLst>
              <a:ext uri="{FF2B5EF4-FFF2-40B4-BE49-F238E27FC236}">
                <a16:creationId xmlns:a16="http://schemas.microsoft.com/office/drawing/2014/main" id="{01FBEAE7-357B-4DC0-BD51-286D7202137C}"/>
              </a:ext>
            </a:extLst>
          </p:cNvPr>
          <p:cNvGrpSpPr/>
          <p:nvPr/>
        </p:nvGrpSpPr>
        <p:grpSpPr>
          <a:xfrm>
            <a:off x="3016936" y="1711275"/>
            <a:ext cx="693420" cy="60960"/>
            <a:chOff x="3074895" y="869670"/>
            <a:chExt cx="693420" cy="60960"/>
          </a:xfrm>
        </p:grpSpPr>
        <p:sp>
          <p:nvSpPr>
            <p:cNvPr id="42" name="object 25">
              <a:extLst>
                <a:ext uri="{FF2B5EF4-FFF2-40B4-BE49-F238E27FC236}">
                  <a16:creationId xmlns:a16="http://schemas.microsoft.com/office/drawing/2014/main" id="{15396F80-CCCE-4256-8B8B-B62D7F632258}"/>
                </a:ext>
              </a:extLst>
            </p:cNvPr>
            <p:cNvSpPr/>
            <p:nvPr/>
          </p:nvSpPr>
          <p:spPr>
            <a:xfrm>
              <a:off x="3083878" y="900036"/>
              <a:ext cx="142875" cy="0"/>
            </a:xfrm>
            <a:custGeom>
              <a:avLst/>
              <a:gdLst/>
              <a:ahLst/>
              <a:cxnLst/>
              <a:rect l="l" t="t" r="r" b="b"/>
              <a:pathLst>
                <a:path w="142875">
                  <a:moveTo>
                    <a:pt x="142679" y="0"/>
                  </a:moveTo>
                  <a:lnTo>
                    <a:pt x="0" y="0"/>
                  </a:lnTo>
                </a:path>
              </a:pathLst>
            </a:custGeom>
            <a:ln w="10122">
              <a:solidFill>
                <a:srgbClr val="000000"/>
              </a:solidFill>
            </a:ln>
          </p:spPr>
          <p:txBody>
            <a:bodyPr wrap="square" lIns="0" tIns="0" rIns="0" bIns="0" rtlCol="0"/>
            <a:lstStyle/>
            <a:p>
              <a:endParaRPr/>
            </a:p>
          </p:txBody>
        </p:sp>
        <p:sp>
          <p:nvSpPr>
            <p:cNvPr id="43" name="object 26">
              <a:extLst>
                <a:ext uri="{FF2B5EF4-FFF2-40B4-BE49-F238E27FC236}">
                  <a16:creationId xmlns:a16="http://schemas.microsoft.com/office/drawing/2014/main" id="{01A016A7-800D-4E1C-B22D-31C11EB2DAB3}"/>
                </a:ext>
              </a:extLst>
            </p:cNvPr>
            <p:cNvSpPr/>
            <p:nvPr/>
          </p:nvSpPr>
          <p:spPr>
            <a:xfrm>
              <a:off x="3078944" y="873719"/>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44" name="object 27">
              <a:extLst>
                <a:ext uri="{FF2B5EF4-FFF2-40B4-BE49-F238E27FC236}">
                  <a16:creationId xmlns:a16="http://schemas.microsoft.com/office/drawing/2014/main" id="{ADC460DF-4C63-4947-8394-43D19F059CBA}"/>
                </a:ext>
              </a:extLst>
            </p:cNvPr>
            <p:cNvSpPr/>
            <p:nvPr/>
          </p:nvSpPr>
          <p:spPr>
            <a:xfrm>
              <a:off x="3558569" y="900036"/>
              <a:ext cx="200660" cy="0"/>
            </a:xfrm>
            <a:custGeom>
              <a:avLst/>
              <a:gdLst/>
              <a:ahLst/>
              <a:cxnLst/>
              <a:rect l="l" t="t" r="r" b="b"/>
              <a:pathLst>
                <a:path w="200660">
                  <a:moveTo>
                    <a:pt x="0" y="0"/>
                  </a:moveTo>
                  <a:lnTo>
                    <a:pt x="200620" y="0"/>
                  </a:lnTo>
                </a:path>
              </a:pathLst>
            </a:custGeom>
            <a:ln w="10122">
              <a:solidFill>
                <a:srgbClr val="000000"/>
              </a:solidFill>
            </a:ln>
          </p:spPr>
          <p:txBody>
            <a:bodyPr wrap="square" lIns="0" tIns="0" rIns="0" bIns="0" rtlCol="0"/>
            <a:lstStyle/>
            <a:p>
              <a:endParaRPr/>
            </a:p>
          </p:txBody>
        </p:sp>
        <p:sp>
          <p:nvSpPr>
            <p:cNvPr id="45" name="object 28">
              <a:extLst>
                <a:ext uri="{FF2B5EF4-FFF2-40B4-BE49-F238E27FC236}">
                  <a16:creationId xmlns:a16="http://schemas.microsoft.com/office/drawing/2014/main" id="{855D6AB6-89A0-4A3C-8C77-DB657E89801C}"/>
                </a:ext>
              </a:extLst>
            </p:cNvPr>
            <p:cNvSpPr/>
            <p:nvPr/>
          </p:nvSpPr>
          <p:spPr>
            <a:xfrm>
              <a:off x="3739452" y="873719"/>
              <a:ext cx="24765" cy="52705"/>
            </a:xfrm>
            <a:custGeom>
              <a:avLst/>
              <a:gdLst/>
              <a:ahLst/>
              <a:cxnLst/>
              <a:rect l="l" t="t" r="r" b="b"/>
              <a:pathLst>
                <a:path w="24764"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sp>
        <p:nvSpPr>
          <p:cNvPr id="46" name="object 3">
            <a:extLst>
              <a:ext uri="{FF2B5EF4-FFF2-40B4-BE49-F238E27FC236}">
                <a16:creationId xmlns:a16="http://schemas.microsoft.com/office/drawing/2014/main" id="{B2B6FCAA-C3B0-4FB8-820E-8CD656C39378}"/>
              </a:ext>
            </a:extLst>
          </p:cNvPr>
          <p:cNvSpPr txBox="1"/>
          <p:nvPr/>
        </p:nvSpPr>
        <p:spPr>
          <a:xfrm>
            <a:off x="879544" y="1401972"/>
            <a:ext cx="783590" cy="166071"/>
          </a:xfrm>
          <a:prstGeom prst="rect">
            <a:avLst/>
          </a:prstGeom>
        </p:spPr>
        <p:txBody>
          <a:bodyPr vert="horz" wrap="square" lIns="0" tIns="12065" rIns="0" bIns="0" rtlCol="0">
            <a:spAutoFit/>
          </a:bodyPr>
          <a:lstStyle/>
          <a:p>
            <a:pPr marL="12700">
              <a:lnSpc>
                <a:spcPct val="100000"/>
              </a:lnSpc>
              <a:spcBef>
                <a:spcPts val="95"/>
              </a:spcBef>
            </a:pPr>
            <a:r>
              <a:rPr sz="1000" b="1" spc="-65" dirty="0">
                <a:latin typeface="Calibri" panose="020F0502020204030204" pitchFamily="34" charset="0"/>
                <a:cs typeface="Calibri" panose="020F0502020204030204" pitchFamily="34" charset="0"/>
              </a:rPr>
              <a:t>Standa</a:t>
            </a:r>
            <a:r>
              <a:rPr sz="1000" b="1" spc="-60" dirty="0">
                <a:latin typeface="Calibri" panose="020F0502020204030204" pitchFamily="34" charset="0"/>
                <a:cs typeface="Calibri" panose="020F0502020204030204" pitchFamily="34" charset="0"/>
              </a:rPr>
              <a:t>r</a:t>
            </a:r>
            <a:r>
              <a:rPr sz="1000" b="1" spc="-45" dirty="0">
                <a:latin typeface="Calibri" panose="020F0502020204030204" pitchFamily="34" charset="0"/>
                <a:cs typeface="Calibri" panose="020F0502020204030204" pitchFamily="34" charset="0"/>
              </a:rPr>
              <a:t>d </a:t>
            </a:r>
            <a:r>
              <a:rPr sz="1000" b="1" spc="20" dirty="0">
                <a:latin typeface="Calibri" panose="020F0502020204030204" pitchFamily="34" charset="0"/>
                <a:cs typeface="Calibri" panose="020F0502020204030204" pitchFamily="34" charset="0"/>
              </a:rPr>
              <a:t>O</a:t>
            </a:r>
            <a:r>
              <a:rPr sz="1000" b="1" spc="-20" dirty="0">
                <a:latin typeface="Calibri" panose="020F0502020204030204" pitchFamily="34" charset="0"/>
                <a:cs typeface="Calibri" panose="020F0502020204030204" pitchFamily="34" charset="0"/>
              </a:rPr>
              <a:t>T</a:t>
            </a:r>
            <a:r>
              <a:rPr sz="1000" spc="-60"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p:txBody>
      </p:sp>
      <p:grpSp>
        <p:nvGrpSpPr>
          <p:cNvPr id="47" name="object 4">
            <a:extLst>
              <a:ext uri="{FF2B5EF4-FFF2-40B4-BE49-F238E27FC236}">
                <a16:creationId xmlns:a16="http://schemas.microsoft.com/office/drawing/2014/main" id="{09D452F8-D99A-468E-8AC4-2C8D16FDCDA2}"/>
              </a:ext>
            </a:extLst>
          </p:cNvPr>
          <p:cNvGrpSpPr/>
          <p:nvPr/>
        </p:nvGrpSpPr>
        <p:grpSpPr>
          <a:xfrm>
            <a:off x="1175230" y="1630995"/>
            <a:ext cx="332105" cy="221615"/>
            <a:chOff x="1132692" y="789517"/>
            <a:chExt cx="332105" cy="221615"/>
          </a:xfrm>
        </p:grpSpPr>
        <p:sp>
          <p:nvSpPr>
            <p:cNvPr id="48" name="object 5">
              <a:extLst>
                <a:ext uri="{FF2B5EF4-FFF2-40B4-BE49-F238E27FC236}">
                  <a16:creationId xmlns:a16="http://schemas.microsoft.com/office/drawing/2014/main" id="{07442991-C728-4590-815E-C7F921D9B3B5}"/>
                </a:ext>
              </a:extLst>
            </p:cNvPr>
            <p:cNvSpPr/>
            <p:nvPr/>
          </p:nvSpPr>
          <p:spPr>
            <a:xfrm>
              <a:off x="1140312" y="797137"/>
              <a:ext cx="316865" cy="206375"/>
            </a:xfrm>
            <a:custGeom>
              <a:avLst/>
              <a:gdLst/>
              <a:ahLst/>
              <a:cxnLst/>
              <a:rect l="l" t="t" r="r" b="b"/>
              <a:pathLst>
                <a:path w="316865" h="206375">
                  <a:moveTo>
                    <a:pt x="266218" y="0"/>
                  </a:moveTo>
                  <a:lnTo>
                    <a:pt x="50611" y="0"/>
                  </a:lnTo>
                  <a:lnTo>
                    <a:pt x="30911" y="3977"/>
                  </a:lnTo>
                  <a:lnTo>
                    <a:pt x="14823" y="14823"/>
                  </a:lnTo>
                  <a:lnTo>
                    <a:pt x="3977" y="30910"/>
                  </a:lnTo>
                  <a:lnTo>
                    <a:pt x="0" y="50610"/>
                  </a:lnTo>
                  <a:lnTo>
                    <a:pt x="0" y="155440"/>
                  </a:lnTo>
                  <a:lnTo>
                    <a:pt x="3977" y="175140"/>
                  </a:lnTo>
                  <a:lnTo>
                    <a:pt x="14823" y="191227"/>
                  </a:lnTo>
                  <a:lnTo>
                    <a:pt x="30911" y="202073"/>
                  </a:lnTo>
                  <a:lnTo>
                    <a:pt x="50611" y="206050"/>
                  </a:lnTo>
                  <a:lnTo>
                    <a:pt x="266218" y="206050"/>
                  </a:lnTo>
                  <a:lnTo>
                    <a:pt x="285918" y="202073"/>
                  </a:lnTo>
                  <a:lnTo>
                    <a:pt x="302005" y="191227"/>
                  </a:lnTo>
                  <a:lnTo>
                    <a:pt x="312852" y="175140"/>
                  </a:lnTo>
                  <a:lnTo>
                    <a:pt x="316829" y="155440"/>
                  </a:lnTo>
                  <a:lnTo>
                    <a:pt x="316829" y="50610"/>
                  </a:lnTo>
                  <a:lnTo>
                    <a:pt x="312852" y="30910"/>
                  </a:lnTo>
                  <a:lnTo>
                    <a:pt x="302005" y="14823"/>
                  </a:lnTo>
                  <a:lnTo>
                    <a:pt x="285918" y="3977"/>
                  </a:lnTo>
                  <a:lnTo>
                    <a:pt x="266218" y="0"/>
                  </a:lnTo>
                  <a:close/>
                </a:path>
              </a:pathLst>
            </a:custGeom>
            <a:solidFill>
              <a:srgbClr val="FFFFFF"/>
            </a:solidFill>
          </p:spPr>
          <p:txBody>
            <a:bodyPr wrap="square" lIns="0" tIns="0" rIns="0" bIns="0" rtlCol="0"/>
            <a:lstStyle/>
            <a:p>
              <a:endParaRPr/>
            </a:p>
          </p:txBody>
        </p:sp>
        <p:sp>
          <p:nvSpPr>
            <p:cNvPr id="49" name="object 6">
              <a:extLst>
                <a:ext uri="{FF2B5EF4-FFF2-40B4-BE49-F238E27FC236}">
                  <a16:creationId xmlns:a16="http://schemas.microsoft.com/office/drawing/2014/main" id="{F8F76BA1-5F38-4C1E-B0C2-CB1A706178D1}"/>
                </a:ext>
              </a:extLst>
            </p:cNvPr>
            <p:cNvSpPr/>
            <p:nvPr/>
          </p:nvSpPr>
          <p:spPr>
            <a:xfrm>
              <a:off x="1140312" y="797137"/>
              <a:ext cx="316865" cy="206375"/>
            </a:xfrm>
            <a:custGeom>
              <a:avLst/>
              <a:gdLst/>
              <a:ahLst/>
              <a:cxnLst/>
              <a:rect l="l" t="t" r="r" b="b"/>
              <a:pathLst>
                <a:path w="316865" h="206375">
                  <a:moveTo>
                    <a:pt x="266218" y="0"/>
                  </a:moveTo>
                  <a:lnTo>
                    <a:pt x="50611" y="0"/>
                  </a:lnTo>
                  <a:lnTo>
                    <a:pt x="30911" y="3977"/>
                  </a:lnTo>
                  <a:lnTo>
                    <a:pt x="14823" y="14823"/>
                  </a:lnTo>
                  <a:lnTo>
                    <a:pt x="3977" y="30910"/>
                  </a:lnTo>
                  <a:lnTo>
                    <a:pt x="0" y="50610"/>
                  </a:lnTo>
                  <a:lnTo>
                    <a:pt x="0" y="155440"/>
                  </a:lnTo>
                  <a:lnTo>
                    <a:pt x="3977" y="175140"/>
                  </a:lnTo>
                  <a:lnTo>
                    <a:pt x="14823" y="191227"/>
                  </a:lnTo>
                  <a:lnTo>
                    <a:pt x="30911" y="202073"/>
                  </a:lnTo>
                  <a:lnTo>
                    <a:pt x="50611" y="206050"/>
                  </a:lnTo>
                  <a:lnTo>
                    <a:pt x="266218" y="206050"/>
                  </a:lnTo>
                  <a:lnTo>
                    <a:pt x="285918" y="202073"/>
                  </a:lnTo>
                  <a:lnTo>
                    <a:pt x="302005" y="191227"/>
                  </a:lnTo>
                  <a:lnTo>
                    <a:pt x="312852" y="175140"/>
                  </a:lnTo>
                  <a:lnTo>
                    <a:pt x="316829" y="155440"/>
                  </a:lnTo>
                  <a:lnTo>
                    <a:pt x="316829" y="50610"/>
                  </a:lnTo>
                  <a:lnTo>
                    <a:pt x="312852" y="30910"/>
                  </a:lnTo>
                  <a:lnTo>
                    <a:pt x="302005" y="14823"/>
                  </a:lnTo>
                  <a:lnTo>
                    <a:pt x="285918" y="3977"/>
                  </a:lnTo>
                  <a:lnTo>
                    <a:pt x="266218" y="0"/>
                  </a:lnTo>
                  <a:close/>
                </a:path>
              </a:pathLst>
            </a:custGeom>
            <a:ln w="15183">
              <a:solidFill>
                <a:srgbClr val="000000"/>
              </a:solidFill>
            </a:ln>
          </p:spPr>
          <p:txBody>
            <a:bodyPr wrap="square" lIns="0" tIns="0" rIns="0" bIns="0" rtlCol="0"/>
            <a:lstStyle/>
            <a:p>
              <a:endParaRPr/>
            </a:p>
          </p:txBody>
        </p:sp>
      </p:grpSp>
      <p:sp>
        <p:nvSpPr>
          <p:cNvPr id="50" name="object 7">
            <a:extLst>
              <a:ext uri="{FF2B5EF4-FFF2-40B4-BE49-F238E27FC236}">
                <a16:creationId xmlns:a16="http://schemas.microsoft.com/office/drawing/2014/main" id="{A4C04B3F-7BB5-4A43-BB9C-0C8539FA8A7D}"/>
              </a:ext>
            </a:extLst>
          </p:cNvPr>
          <p:cNvSpPr txBox="1"/>
          <p:nvPr/>
        </p:nvSpPr>
        <p:spPr>
          <a:xfrm>
            <a:off x="1212322" y="1605774"/>
            <a:ext cx="258445" cy="232756"/>
          </a:xfrm>
          <a:prstGeom prst="rect">
            <a:avLst/>
          </a:prstGeom>
        </p:spPr>
        <p:txBody>
          <a:bodyPr vert="horz" wrap="square" lIns="0" tIns="17145" rIns="0" bIns="0" rtlCol="0">
            <a:spAutoFit/>
          </a:bodyPr>
          <a:lstStyle/>
          <a:p>
            <a:pPr marL="12700">
              <a:lnSpc>
                <a:spcPct val="100000"/>
              </a:lnSpc>
              <a:spcBef>
                <a:spcPts val="135"/>
              </a:spcBef>
            </a:pPr>
            <a:r>
              <a:rPr sz="1400" spc="-40" dirty="0">
                <a:latin typeface="Calibri" panose="020F0502020204030204" pitchFamily="34" charset="0"/>
                <a:cs typeface="Calibri" panose="020F0502020204030204" pitchFamily="34" charset="0"/>
              </a:rPr>
              <a:t>O</a:t>
            </a:r>
            <a:r>
              <a:rPr sz="1400" spc="-85" dirty="0">
                <a:latin typeface="Calibri" panose="020F0502020204030204" pitchFamily="34" charset="0"/>
                <a:cs typeface="Calibri" panose="020F0502020204030204" pitchFamily="34" charset="0"/>
              </a:rPr>
              <a:t>T</a:t>
            </a:r>
            <a:endParaRPr sz="1400" dirty="0">
              <a:latin typeface="Calibri" panose="020F0502020204030204" pitchFamily="34" charset="0"/>
              <a:cs typeface="Calibri" panose="020F0502020204030204" pitchFamily="34" charset="0"/>
            </a:endParaRPr>
          </a:p>
        </p:txBody>
      </p:sp>
      <p:sp>
        <p:nvSpPr>
          <p:cNvPr id="51" name="object 8">
            <a:extLst>
              <a:ext uri="{FF2B5EF4-FFF2-40B4-BE49-F238E27FC236}">
                <a16:creationId xmlns:a16="http://schemas.microsoft.com/office/drawing/2014/main" id="{FDFC6541-6874-4591-961E-CADCB65FF452}"/>
              </a:ext>
            </a:extLst>
          </p:cNvPr>
          <p:cNvSpPr txBox="1"/>
          <p:nvPr/>
        </p:nvSpPr>
        <p:spPr>
          <a:xfrm>
            <a:off x="585526" y="1620704"/>
            <a:ext cx="425450" cy="177800"/>
          </a:xfrm>
          <a:prstGeom prst="rect">
            <a:avLst/>
          </a:prstGeom>
        </p:spPr>
        <p:txBody>
          <a:bodyPr vert="horz" wrap="square" lIns="0" tIns="12065" rIns="0" bIns="0" rtlCol="0">
            <a:spAutoFit/>
          </a:bodyPr>
          <a:lstStyle/>
          <a:p>
            <a:pPr marL="38100">
              <a:lnSpc>
                <a:spcPct val="100000"/>
              </a:lnSpc>
              <a:spcBef>
                <a:spcPts val="95"/>
              </a:spcBef>
            </a:pPr>
            <a:r>
              <a:rPr sz="1000" i="1" spc="25" dirty="0">
                <a:latin typeface="Times New Roman"/>
                <a:cs typeface="Times New Roman"/>
              </a:rPr>
              <a:t>m</a:t>
            </a:r>
            <a:r>
              <a:rPr sz="1050" spc="120" baseline="-11904" dirty="0">
                <a:latin typeface="Calibri"/>
                <a:cs typeface="Calibri"/>
              </a:rPr>
              <a:t>0</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spc="60" baseline="-11904" dirty="0">
                <a:latin typeface="Calibri"/>
                <a:cs typeface="Calibri"/>
              </a:rPr>
              <a:t>1</a:t>
            </a:r>
            <a:endParaRPr sz="1050" baseline="-11904" dirty="0">
              <a:latin typeface="Calibri"/>
              <a:cs typeface="Calibri"/>
            </a:endParaRPr>
          </a:p>
        </p:txBody>
      </p:sp>
      <p:sp>
        <p:nvSpPr>
          <p:cNvPr id="52" name="object 9">
            <a:extLst>
              <a:ext uri="{FF2B5EF4-FFF2-40B4-BE49-F238E27FC236}">
                <a16:creationId xmlns:a16="http://schemas.microsoft.com/office/drawing/2014/main" id="{F90CC05F-FFC5-4BA6-AFF7-43570D5E2D36}"/>
              </a:ext>
            </a:extLst>
          </p:cNvPr>
          <p:cNvSpPr txBox="1"/>
          <p:nvPr/>
        </p:nvSpPr>
        <p:spPr>
          <a:xfrm>
            <a:off x="1774195" y="1610698"/>
            <a:ext cx="208279" cy="367030"/>
          </a:xfrm>
          <a:prstGeom prst="rect">
            <a:avLst/>
          </a:prstGeom>
        </p:spPr>
        <p:txBody>
          <a:bodyPr vert="horz" wrap="square" lIns="0" tIns="12700" rIns="0" bIns="0" rtlCol="0">
            <a:spAutoFit/>
          </a:bodyPr>
          <a:lstStyle/>
          <a:p>
            <a:pPr marL="38100" marR="30480" indent="43815">
              <a:lnSpc>
                <a:spcPct val="112000"/>
              </a:lnSpc>
              <a:spcBef>
                <a:spcPts val="100"/>
              </a:spcBef>
            </a:pPr>
            <a:r>
              <a:rPr sz="1000" i="1" spc="-55" dirty="0">
                <a:latin typeface="Times New Roman"/>
                <a:cs typeface="Times New Roman"/>
              </a:rPr>
              <a:t>c </a:t>
            </a:r>
            <a:r>
              <a:rPr sz="1000" i="1" spc="-50" dirty="0">
                <a:latin typeface="Times New Roman"/>
                <a:cs typeface="Times New Roman"/>
              </a:rPr>
              <a:t> </a:t>
            </a:r>
            <a:r>
              <a:rPr sz="1000" i="1" spc="25" dirty="0">
                <a:latin typeface="Times New Roman"/>
                <a:cs typeface="Times New Roman"/>
              </a:rPr>
              <a:t>m</a:t>
            </a:r>
            <a:r>
              <a:rPr sz="1050" i="1" spc="-37" baseline="-11904" dirty="0">
                <a:latin typeface="Times New Roman"/>
                <a:cs typeface="Times New Roman"/>
              </a:rPr>
              <a:t>c</a:t>
            </a:r>
            <a:endParaRPr sz="1050" baseline="-11904">
              <a:latin typeface="Times New Roman"/>
              <a:cs typeface="Times New Roman"/>
            </a:endParaRPr>
          </a:p>
        </p:txBody>
      </p:sp>
      <p:grpSp>
        <p:nvGrpSpPr>
          <p:cNvPr id="53" name="object 10">
            <a:extLst>
              <a:ext uri="{FF2B5EF4-FFF2-40B4-BE49-F238E27FC236}">
                <a16:creationId xmlns:a16="http://schemas.microsoft.com/office/drawing/2014/main" id="{AF935657-EC51-463E-A30E-0B31ADEBC6D6}"/>
              </a:ext>
            </a:extLst>
          </p:cNvPr>
          <p:cNvGrpSpPr/>
          <p:nvPr/>
        </p:nvGrpSpPr>
        <p:grpSpPr>
          <a:xfrm>
            <a:off x="1023597" y="1711275"/>
            <a:ext cx="788035" cy="241300"/>
            <a:chOff x="981059" y="869797"/>
            <a:chExt cx="788035" cy="241300"/>
          </a:xfrm>
        </p:grpSpPr>
        <p:sp>
          <p:nvSpPr>
            <p:cNvPr id="54" name="object 11">
              <a:extLst>
                <a:ext uri="{FF2B5EF4-FFF2-40B4-BE49-F238E27FC236}">
                  <a16:creationId xmlns:a16="http://schemas.microsoft.com/office/drawing/2014/main" id="{5D3D6D71-444C-4A8A-A6C4-81311EAEE520}"/>
                </a:ext>
              </a:extLst>
            </p:cNvPr>
            <p:cNvSpPr/>
            <p:nvPr/>
          </p:nvSpPr>
          <p:spPr>
            <a:xfrm>
              <a:off x="981059" y="900163"/>
              <a:ext cx="142875" cy="0"/>
            </a:xfrm>
            <a:custGeom>
              <a:avLst/>
              <a:gdLst/>
              <a:ahLst/>
              <a:cxnLst/>
              <a:rect l="l" t="t" r="r" b="b"/>
              <a:pathLst>
                <a:path w="142875">
                  <a:moveTo>
                    <a:pt x="142678" y="0"/>
                  </a:moveTo>
                  <a:lnTo>
                    <a:pt x="0" y="0"/>
                  </a:lnTo>
                </a:path>
              </a:pathLst>
            </a:custGeom>
            <a:ln w="10122">
              <a:solidFill>
                <a:srgbClr val="000000"/>
              </a:solidFill>
            </a:ln>
          </p:spPr>
          <p:txBody>
            <a:bodyPr wrap="square" lIns="0" tIns="0" rIns="0" bIns="0" rtlCol="0"/>
            <a:lstStyle/>
            <a:p>
              <a:endParaRPr/>
            </a:p>
          </p:txBody>
        </p:sp>
        <p:sp>
          <p:nvSpPr>
            <p:cNvPr id="55" name="object 12">
              <a:extLst>
                <a:ext uri="{FF2B5EF4-FFF2-40B4-BE49-F238E27FC236}">
                  <a16:creationId xmlns:a16="http://schemas.microsoft.com/office/drawing/2014/main" id="{8721D1A0-C5E4-42AC-BDE2-3EB637A1D67C}"/>
                </a:ext>
              </a:extLst>
            </p:cNvPr>
            <p:cNvSpPr/>
            <p:nvPr/>
          </p:nvSpPr>
          <p:spPr>
            <a:xfrm>
              <a:off x="1104000" y="873846"/>
              <a:ext cx="24765" cy="52705"/>
            </a:xfrm>
            <a:custGeom>
              <a:avLst/>
              <a:gdLst/>
              <a:ahLst/>
              <a:cxnLst/>
              <a:rect l="l" t="t" r="r" b="b"/>
              <a:pathLst>
                <a:path w="24765"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sp>
          <p:nvSpPr>
            <p:cNvPr id="56" name="object 13">
              <a:extLst>
                <a:ext uri="{FF2B5EF4-FFF2-40B4-BE49-F238E27FC236}">
                  <a16:creationId xmlns:a16="http://schemas.microsoft.com/office/drawing/2014/main" id="{0851F331-2E3F-482D-BFE2-11FE72BC0A2D}"/>
                </a:ext>
              </a:extLst>
            </p:cNvPr>
            <p:cNvSpPr/>
            <p:nvPr/>
          </p:nvSpPr>
          <p:spPr>
            <a:xfrm>
              <a:off x="1473716" y="900163"/>
              <a:ext cx="295910" cy="0"/>
            </a:xfrm>
            <a:custGeom>
              <a:avLst/>
              <a:gdLst/>
              <a:ahLst/>
              <a:cxnLst/>
              <a:rect l="l" t="t" r="r" b="b"/>
              <a:pathLst>
                <a:path w="295910">
                  <a:moveTo>
                    <a:pt x="0" y="0"/>
                  </a:moveTo>
                  <a:lnTo>
                    <a:pt x="295327" y="0"/>
                  </a:lnTo>
                </a:path>
              </a:pathLst>
            </a:custGeom>
            <a:ln w="10122">
              <a:solidFill>
                <a:srgbClr val="000000"/>
              </a:solidFill>
            </a:ln>
          </p:spPr>
          <p:txBody>
            <a:bodyPr wrap="square" lIns="0" tIns="0" rIns="0" bIns="0" rtlCol="0"/>
            <a:lstStyle/>
            <a:p>
              <a:endParaRPr/>
            </a:p>
          </p:txBody>
        </p:sp>
        <p:sp>
          <p:nvSpPr>
            <p:cNvPr id="57" name="object 14">
              <a:extLst>
                <a:ext uri="{FF2B5EF4-FFF2-40B4-BE49-F238E27FC236}">
                  <a16:creationId xmlns:a16="http://schemas.microsoft.com/office/drawing/2014/main" id="{FC6F9060-60EC-40C9-8483-E77EEA1FE561}"/>
                </a:ext>
              </a:extLst>
            </p:cNvPr>
            <p:cNvSpPr/>
            <p:nvPr/>
          </p:nvSpPr>
          <p:spPr>
            <a:xfrm>
              <a:off x="1468782" y="873846"/>
              <a:ext cx="24765" cy="52705"/>
            </a:xfrm>
            <a:custGeom>
              <a:avLst/>
              <a:gdLst/>
              <a:ahLst/>
              <a:cxnLst/>
              <a:rect l="l" t="t" r="r" b="b"/>
              <a:pathLst>
                <a:path w="24765"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58" name="object 15">
              <a:extLst>
                <a:ext uri="{FF2B5EF4-FFF2-40B4-BE49-F238E27FC236}">
                  <a16:creationId xmlns:a16="http://schemas.microsoft.com/office/drawing/2014/main" id="{5831E888-B2D1-4CC2-82BF-F16507D2508F}"/>
                </a:ext>
              </a:extLst>
            </p:cNvPr>
            <p:cNvSpPr/>
            <p:nvPr/>
          </p:nvSpPr>
          <p:spPr>
            <a:xfrm>
              <a:off x="1298727" y="1010780"/>
              <a:ext cx="417830" cy="69850"/>
            </a:xfrm>
            <a:custGeom>
              <a:avLst/>
              <a:gdLst/>
              <a:ahLst/>
              <a:cxnLst/>
              <a:rect l="l" t="t" r="r" b="b"/>
              <a:pathLst>
                <a:path w="417830" h="69850">
                  <a:moveTo>
                    <a:pt x="0" y="0"/>
                  </a:moveTo>
                  <a:lnTo>
                    <a:pt x="0" y="69385"/>
                  </a:lnTo>
                  <a:lnTo>
                    <a:pt x="417342" y="69385"/>
                  </a:lnTo>
                </a:path>
              </a:pathLst>
            </a:custGeom>
            <a:ln w="10122">
              <a:solidFill>
                <a:srgbClr val="000000"/>
              </a:solidFill>
            </a:ln>
          </p:spPr>
          <p:txBody>
            <a:bodyPr wrap="square" lIns="0" tIns="0" rIns="0" bIns="0" rtlCol="0"/>
            <a:lstStyle/>
            <a:p>
              <a:endParaRPr/>
            </a:p>
          </p:txBody>
        </p:sp>
        <p:sp>
          <p:nvSpPr>
            <p:cNvPr id="59" name="object 16">
              <a:extLst>
                <a:ext uri="{FF2B5EF4-FFF2-40B4-BE49-F238E27FC236}">
                  <a16:creationId xmlns:a16="http://schemas.microsoft.com/office/drawing/2014/main" id="{F9C25CDD-A2EB-47DB-943B-D1F690F1512D}"/>
                </a:ext>
              </a:extLst>
            </p:cNvPr>
            <p:cNvSpPr/>
            <p:nvPr/>
          </p:nvSpPr>
          <p:spPr>
            <a:xfrm>
              <a:off x="1696332" y="1053848"/>
              <a:ext cx="24765" cy="52705"/>
            </a:xfrm>
            <a:custGeom>
              <a:avLst/>
              <a:gdLst/>
              <a:ahLst/>
              <a:cxnLst/>
              <a:rect l="l" t="t" r="r" b="b"/>
              <a:pathLst>
                <a:path w="24764"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sp>
        <p:nvSpPr>
          <p:cNvPr id="61" name="箭头: 右 60">
            <a:extLst>
              <a:ext uri="{FF2B5EF4-FFF2-40B4-BE49-F238E27FC236}">
                <a16:creationId xmlns:a16="http://schemas.microsoft.com/office/drawing/2014/main" id="{6F760D36-057A-4545-A4B0-590B2E308595}"/>
              </a:ext>
            </a:extLst>
          </p:cNvPr>
          <p:cNvSpPr/>
          <p:nvPr/>
        </p:nvSpPr>
        <p:spPr>
          <a:xfrm>
            <a:off x="2101235" y="1632162"/>
            <a:ext cx="330540" cy="135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箭头: 下 61">
            <a:extLst>
              <a:ext uri="{FF2B5EF4-FFF2-40B4-BE49-F238E27FC236}">
                <a16:creationId xmlns:a16="http://schemas.microsoft.com/office/drawing/2014/main" id="{54101346-B056-4AA0-A6AB-06E59788EAEF}"/>
              </a:ext>
            </a:extLst>
          </p:cNvPr>
          <p:cNvSpPr/>
          <p:nvPr/>
        </p:nvSpPr>
        <p:spPr>
          <a:xfrm>
            <a:off x="2305050" y="2106194"/>
            <a:ext cx="134654" cy="4854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1594485" cy="403225"/>
          </a:xfrm>
          <a:prstGeom prst="rect">
            <a:avLst/>
          </a:prstGeom>
        </p:spPr>
        <p:txBody>
          <a:bodyPr vert="horz" wrap="square" lIns="0" tIns="15875" rIns="0" bIns="0" rtlCol="0">
            <a:spAutoFit/>
          </a:bodyPr>
          <a:lstStyle/>
          <a:p>
            <a:pPr marL="12700">
              <a:lnSpc>
                <a:spcPct val="100000"/>
              </a:lnSpc>
              <a:spcBef>
                <a:spcPts val="125"/>
              </a:spcBef>
            </a:pPr>
            <a:r>
              <a:rPr spc="-120" dirty="0"/>
              <a:t>Random</a:t>
            </a:r>
            <a:r>
              <a:rPr spc="-35" dirty="0"/>
              <a:t> </a:t>
            </a:r>
            <a:r>
              <a:rPr spc="-80" dirty="0"/>
              <a:t>O</a:t>
            </a:r>
            <a:r>
              <a:rPr spc="-160" dirty="0"/>
              <a:t>T</a:t>
            </a:r>
          </a:p>
        </p:txBody>
      </p:sp>
      <p:sp>
        <p:nvSpPr>
          <p:cNvPr id="3" name="object 3"/>
          <p:cNvSpPr txBox="1"/>
          <p:nvPr/>
        </p:nvSpPr>
        <p:spPr>
          <a:xfrm>
            <a:off x="837006" y="560494"/>
            <a:ext cx="783590" cy="166071"/>
          </a:xfrm>
          <a:prstGeom prst="rect">
            <a:avLst/>
          </a:prstGeom>
        </p:spPr>
        <p:txBody>
          <a:bodyPr vert="horz" wrap="square" lIns="0" tIns="12065" rIns="0" bIns="0" rtlCol="0">
            <a:spAutoFit/>
          </a:bodyPr>
          <a:lstStyle/>
          <a:p>
            <a:pPr marL="12700">
              <a:lnSpc>
                <a:spcPct val="100000"/>
              </a:lnSpc>
              <a:spcBef>
                <a:spcPts val="95"/>
              </a:spcBef>
            </a:pPr>
            <a:r>
              <a:rPr sz="1000" b="1" spc="-65" dirty="0">
                <a:latin typeface="Calibri" panose="020F0502020204030204" pitchFamily="34" charset="0"/>
                <a:cs typeface="Calibri" panose="020F0502020204030204" pitchFamily="34" charset="0"/>
              </a:rPr>
              <a:t>Standa</a:t>
            </a:r>
            <a:r>
              <a:rPr sz="1000" b="1" spc="-60" dirty="0">
                <a:latin typeface="Calibri" panose="020F0502020204030204" pitchFamily="34" charset="0"/>
                <a:cs typeface="Calibri" panose="020F0502020204030204" pitchFamily="34" charset="0"/>
              </a:rPr>
              <a:t>r</a:t>
            </a:r>
            <a:r>
              <a:rPr sz="1000" b="1" spc="-45" dirty="0">
                <a:latin typeface="Calibri" panose="020F0502020204030204" pitchFamily="34" charset="0"/>
                <a:cs typeface="Calibri" panose="020F0502020204030204" pitchFamily="34" charset="0"/>
              </a:rPr>
              <a:t>d </a:t>
            </a:r>
            <a:r>
              <a:rPr sz="1000" b="1" spc="20" dirty="0">
                <a:latin typeface="Calibri" panose="020F0502020204030204" pitchFamily="34" charset="0"/>
                <a:cs typeface="Calibri" panose="020F0502020204030204" pitchFamily="34" charset="0"/>
              </a:rPr>
              <a:t>O</a:t>
            </a:r>
            <a:r>
              <a:rPr sz="1000" b="1" spc="-20" dirty="0">
                <a:latin typeface="Calibri" panose="020F0502020204030204" pitchFamily="34" charset="0"/>
                <a:cs typeface="Calibri" panose="020F0502020204030204" pitchFamily="34" charset="0"/>
              </a:rPr>
              <a:t>T</a:t>
            </a:r>
            <a:r>
              <a:rPr sz="1000" spc="-60"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p:txBody>
      </p:sp>
      <p:grpSp>
        <p:nvGrpSpPr>
          <p:cNvPr id="4" name="object 4"/>
          <p:cNvGrpSpPr/>
          <p:nvPr/>
        </p:nvGrpSpPr>
        <p:grpSpPr>
          <a:xfrm>
            <a:off x="1132692" y="789517"/>
            <a:ext cx="332105" cy="221615"/>
            <a:chOff x="1132692" y="789517"/>
            <a:chExt cx="332105" cy="221615"/>
          </a:xfrm>
        </p:grpSpPr>
        <p:sp>
          <p:nvSpPr>
            <p:cNvPr id="5" name="object 5"/>
            <p:cNvSpPr/>
            <p:nvPr/>
          </p:nvSpPr>
          <p:spPr>
            <a:xfrm>
              <a:off x="1140312" y="797137"/>
              <a:ext cx="316865" cy="206375"/>
            </a:xfrm>
            <a:custGeom>
              <a:avLst/>
              <a:gdLst/>
              <a:ahLst/>
              <a:cxnLst/>
              <a:rect l="l" t="t" r="r" b="b"/>
              <a:pathLst>
                <a:path w="316865" h="206375">
                  <a:moveTo>
                    <a:pt x="266218" y="0"/>
                  </a:moveTo>
                  <a:lnTo>
                    <a:pt x="50611" y="0"/>
                  </a:lnTo>
                  <a:lnTo>
                    <a:pt x="30911" y="3977"/>
                  </a:lnTo>
                  <a:lnTo>
                    <a:pt x="14823" y="14823"/>
                  </a:lnTo>
                  <a:lnTo>
                    <a:pt x="3977" y="30910"/>
                  </a:lnTo>
                  <a:lnTo>
                    <a:pt x="0" y="50610"/>
                  </a:lnTo>
                  <a:lnTo>
                    <a:pt x="0" y="155440"/>
                  </a:lnTo>
                  <a:lnTo>
                    <a:pt x="3977" y="175140"/>
                  </a:lnTo>
                  <a:lnTo>
                    <a:pt x="14823" y="191227"/>
                  </a:lnTo>
                  <a:lnTo>
                    <a:pt x="30911" y="202073"/>
                  </a:lnTo>
                  <a:lnTo>
                    <a:pt x="50611" y="206050"/>
                  </a:lnTo>
                  <a:lnTo>
                    <a:pt x="266218" y="206050"/>
                  </a:lnTo>
                  <a:lnTo>
                    <a:pt x="285918" y="202073"/>
                  </a:lnTo>
                  <a:lnTo>
                    <a:pt x="302005" y="191227"/>
                  </a:lnTo>
                  <a:lnTo>
                    <a:pt x="312852" y="175140"/>
                  </a:lnTo>
                  <a:lnTo>
                    <a:pt x="316829" y="155440"/>
                  </a:lnTo>
                  <a:lnTo>
                    <a:pt x="316829" y="50610"/>
                  </a:lnTo>
                  <a:lnTo>
                    <a:pt x="312852" y="30910"/>
                  </a:lnTo>
                  <a:lnTo>
                    <a:pt x="302005" y="14823"/>
                  </a:lnTo>
                  <a:lnTo>
                    <a:pt x="285918" y="3977"/>
                  </a:lnTo>
                  <a:lnTo>
                    <a:pt x="266218" y="0"/>
                  </a:lnTo>
                  <a:close/>
                </a:path>
              </a:pathLst>
            </a:custGeom>
            <a:solidFill>
              <a:srgbClr val="FFFFFF"/>
            </a:solidFill>
          </p:spPr>
          <p:txBody>
            <a:bodyPr wrap="square" lIns="0" tIns="0" rIns="0" bIns="0" rtlCol="0"/>
            <a:lstStyle/>
            <a:p>
              <a:endParaRPr/>
            </a:p>
          </p:txBody>
        </p:sp>
        <p:sp>
          <p:nvSpPr>
            <p:cNvPr id="6" name="object 6"/>
            <p:cNvSpPr/>
            <p:nvPr/>
          </p:nvSpPr>
          <p:spPr>
            <a:xfrm>
              <a:off x="1140312" y="797137"/>
              <a:ext cx="316865" cy="206375"/>
            </a:xfrm>
            <a:custGeom>
              <a:avLst/>
              <a:gdLst/>
              <a:ahLst/>
              <a:cxnLst/>
              <a:rect l="l" t="t" r="r" b="b"/>
              <a:pathLst>
                <a:path w="316865" h="206375">
                  <a:moveTo>
                    <a:pt x="266218" y="0"/>
                  </a:moveTo>
                  <a:lnTo>
                    <a:pt x="50611" y="0"/>
                  </a:lnTo>
                  <a:lnTo>
                    <a:pt x="30911" y="3977"/>
                  </a:lnTo>
                  <a:lnTo>
                    <a:pt x="14823" y="14823"/>
                  </a:lnTo>
                  <a:lnTo>
                    <a:pt x="3977" y="30910"/>
                  </a:lnTo>
                  <a:lnTo>
                    <a:pt x="0" y="50610"/>
                  </a:lnTo>
                  <a:lnTo>
                    <a:pt x="0" y="155440"/>
                  </a:lnTo>
                  <a:lnTo>
                    <a:pt x="3977" y="175140"/>
                  </a:lnTo>
                  <a:lnTo>
                    <a:pt x="14823" y="191227"/>
                  </a:lnTo>
                  <a:lnTo>
                    <a:pt x="30911" y="202073"/>
                  </a:lnTo>
                  <a:lnTo>
                    <a:pt x="50611" y="206050"/>
                  </a:lnTo>
                  <a:lnTo>
                    <a:pt x="266218" y="206050"/>
                  </a:lnTo>
                  <a:lnTo>
                    <a:pt x="285918" y="202073"/>
                  </a:lnTo>
                  <a:lnTo>
                    <a:pt x="302005" y="191227"/>
                  </a:lnTo>
                  <a:lnTo>
                    <a:pt x="312852" y="175140"/>
                  </a:lnTo>
                  <a:lnTo>
                    <a:pt x="316829" y="155440"/>
                  </a:lnTo>
                  <a:lnTo>
                    <a:pt x="316829" y="50610"/>
                  </a:lnTo>
                  <a:lnTo>
                    <a:pt x="312852" y="30910"/>
                  </a:lnTo>
                  <a:lnTo>
                    <a:pt x="302005" y="14823"/>
                  </a:lnTo>
                  <a:lnTo>
                    <a:pt x="285918" y="3977"/>
                  </a:lnTo>
                  <a:lnTo>
                    <a:pt x="266218" y="0"/>
                  </a:lnTo>
                  <a:close/>
                </a:path>
              </a:pathLst>
            </a:custGeom>
            <a:ln w="15183">
              <a:solidFill>
                <a:srgbClr val="000000"/>
              </a:solidFill>
            </a:ln>
          </p:spPr>
          <p:txBody>
            <a:bodyPr wrap="square" lIns="0" tIns="0" rIns="0" bIns="0" rtlCol="0"/>
            <a:lstStyle/>
            <a:p>
              <a:endParaRPr/>
            </a:p>
          </p:txBody>
        </p:sp>
      </p:grpSp>
      <p:sp>
        <p:nvSpPr>
          <p:cNvPr id="7" name="object 7"/>
          <p:cNvSpPr txBox="1"/>
          <p:nvPr/>
        </p:nvSpPr>
        <p:spPr>
          <a:xfrm>
            <a:off x="1169784" y="764296"/>
            <a:ext cx="258445" cy="232756"/>
          </a:xfrm>
          <a:prstGeom prst="rect">
            <a:avLst/>
          </a:prstGeom>
        </p:spPr>
        <p:txBody>
          <a:bodyPr vert="horz" wrap="square" lIns="0" tIns="17145" rIns="0" bIns="0" rtlCol="0">
            <a:spAutoFit/>
          </a:bodyPr>
          <a:lstStyle/>
          <a:p>
            <a:pPr marL="12700">
              <a:lnSpc>
                <a:spcPct val="100000"/>
              </a:lnSpc>
              <a:spcBef>
                <a:spcPts val="135"/>
              </a:spcBef>
            </a:pPr>
            <a:r>
              <a:rPr sz="1400" spc="-40" dirty="0">
                <a:latin typeface="Calibri" panose="020F0502020204030204" pitchFamily="34" charset="0"/>
                <a:cs typeface="Calibri" panose="020F0502020204030204" pitchFamily="34" charset="0"/>
              </a:rPr>
              <a:t>O</a:t>
            </a:r>
            <a:r>
              <a:rPr sz="1400" spc="-85" dirty="0">
                <a:latin typeface="Calibri" panose="020F0502020204030204" pitchFamily="34" charset="0"/>
                <a:cs typeface="Calibri" panose="020F0502020204030204" pitchFamily="34" charset="0"/>
              </a:rPr>
              <a:t>T</a:t>
            </a:r>
            <a:endParaRPr sz="1400" dirty="0">
              <a:latin typeface="Calibri" panose="020F0502020204030204" pitchFamily="34" charset="0"/>
              <a:cs typeface="Calibri" panose="020F0502020204030204" pitchFamily="34" charset="0"/>
            </a:endParaRPr>
          </a:p>
        </p:txBody>
      </p:sp>
      <p:sp>
        <p:nvSpPr>
          <p:cNvPr id="8" name="object 8"/>
          <p:cNvSpPr txBox="1"/>
          <p:nvPr/>
        </p:nvSpPr>
        <p:spPr>
          <a:xfrm>
            <a:off x="542988" y="779226"/>
            <a:ext cx="425450" cy="177800"/>
          </a:xfrm>
          <a:prstGeom prst="rect">
            <a:avLst/>
          </a:prstGeom>
        </p:spPr>
        <p:txBody>
          <a:bodyPr vert="horz" wrap="square" lIns="0" tIns="12065" rIns="0" bIns="0" rtlCol="0">
            <a:spAutoFit/>
          </a:bodyPr>
          <a:lstStyle/>
          <a:p>
            <a:pPr marL="38100">
              <a:lnSpc>
                <a:spcPct val="100000"/>
              </a:lnSpc>
              <a:spcBef>
                <a:spcPts val="95"/>
              </a:spcBef>
            </a:pPr>
            <a:r>
              <a:rPr sz="1000" i="1" spc="25" dirty="0">
                <a:latin typeface="Times New Roman"/>
                <a:cs typeface="Times New Roman"/>
              </a:rPr>
              <a:t>m</a:t>
            </a:r>
            <a:r>
              <a:rPr sz="1050" spc="120" baseline="-11904" dirty="0">
                <a:latin typeface="Calibri"/>
                <a:cs typeface="Calibri"/>
              </a:rPr>
              <a:t>0</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spc="60" baseline="-11904" dirty="0">
                <a:latin typeface="Calibri"/>
                <a:cs typeface="Calibri"/>
              </a:rPr>
              <a:t>1</a:t>
            </a:r>
            <a:endParaRPr sz="1050" baseline="-11904">
              <a:latin typeface="Calibri"/>
              <a:cs typeface="Calibri"/>
            </a:endParaRPr>
          </a:p>
        </p:txBody>
      </p:sp>
      <p:sp>
        <p:nvSpPr>
          <p:cNvPr id="9" name="object 9"/>
          <p:cNvSpPr txBox="1"/>
          <p:nvPr/>
        </p:nvSpPr>
        <p:spPr>
          <a:xfrm>
            <a:off x="1731657" y="769220"/>
            <a:ext cx="208279" cy="367030"/>
          </a:xfrm>
          <a:prstGeom prst="rect">
            <a:avLst/>
          </a:prstGeom>
        </p:spPr>
        <p:txBody>
          <a:bodyPr vert="horz" wrap="square" lIns="0" tIns="12700" rIns="0" bIns="0" rtlCol="0">
            <a:spAutoFit/>
          </a:bodyPr>
          <a:lstStyle/>
          <a:p>
            <a:pPr marL="38100" marR="30480" indent="43815">
              <a:lnSpc>
                <a:spcPct val="112000"/>
              </a:lnSpc>
              <a:spcBef>
                <a:spcPts val="100"/>
              </a:spcBef>
            </a:pPr>
            <a:r>
              <a:rPr sz="1000" i="1" spc="-55" dirty="0">
                <a:latin typeface="Times New Roman"/>
                <a:cs typeface="Times New Roman"/>
              </a:rPr>
              <a:t>c </a:t>
            </a:r>
            <a:r>
              <a:rPr sz="1000" i="1" spc="-50" dirty="0">
                <a:latin typeface="Times New Roman"/>
                <a:cs typeface="Times New Roman"/>
              </a:rPr>
              <a:t> </a:t>
            </a:r>
            <a:r>
              <a:rPr sz="1000" i="1" spc="25" dirty="0">
                <a:latin typeface="Times New Roman"/>
                <a:cs typeface="Times New Roman"/>
              </a:rPr>
              <a:t>m</a:t>
            </a:r>
            <a:r>
              <a:rPr sz="1050" i="1" spc="-37" baseline="-11904" dirty="0">
                <a:latin typeface="Times New Roman"/>
                <a:cs typeface="Times New Roman"/>
              </a:rPr>
              <a:t>c</a:t>
            </a:r>
            <a:endParaRPr sz="1050" baseline="-11904">
              <a:latin typeface="Times New Roman"/>
              <a:cs typeface="Times New Roman"/>
            </a:endParaRPr>
          </a:p>
        </p:txBody>
      </p:sp>
      <p:grpSp>
        <p:nvGrpSpPr>
          <p:cNvPr id="10" name="object 10"/>
          <p:cNvGrpSpPr/>
          <p:nvPr/>
        </p:nvGrpSpPr>
        <p:grpSpPr>
          <a:xfrm>
            <a:off x="981059" y="869797"/>
            <a:ext cx="788035" cy="241300"/>
            <a:chOff x="981059" y="869797"/>
            <a:chExt cx="788035" cy="241300"/>
          </a:xfrm>
        </p:grpSpPr>
        <p:sp>
          <p:nvSpPr>
            <p:cNvPr id="11" name="object 11"/>
            <p:cNvSpPr/>
            <p:nvPr/>
          </p:nvSpPr>
          <p:spPr>
            <a:xfrm>
              <a:off x="981059" y="900163"/>
              <a:ext cx="142875" cy="0"/>
            </a:xfrm>
            <a:custGeom>
              <a:avLst/>
              <a:gdLst/>
              <a:ahLst/>
              <a:cxnLst/>
              <a:rect l="l" t="t" r="r" b="b"/>
              <a:pathLst>
                <a:path w="142875">
                  <a:moveTo>
                    <a:pt x="142678" y="0"/>
                  </a:moveTo>
                  <a:lnTo>
                    <a:pt x="0" y="0"/>
                  </a:lnTo>
                </a:path>
              </a:pathLst>
            </a:custGeom>
            <a:ln w="10122">
              <a:solidFill>
                <a:srgbClr val="000000"/>
              </a:solidFill>
            </a:ln>
          </p:spPr>
          <p:txBody>
            <a:bodyPr wrap="square" lIns="0" tIns="0" rIns="0" bIns="0" rtlCol="0"/>
            <a:lstStyle/>
            <a:p>
              <a:endParaRPr/>
            </a:p>
          </p:txBody>
        </p:sp>
        <p:sp>
          <p:nvSpPr>
            <p:cNvPr id="12" name="object 12"/>
            <p:cNvSpPr/>
            <p:nvPr/>
          </p:nvSpPr>
          <p:spPr>
            <a:xfrm>
              <a:off x="1104000" y="873846"/>
              <a:ext cx="24765" cy="52705"/>
            </a:xfrm>
            <a:custGeom>
              <a:avLst/>
              <a:gdLst/>
              <a:ahLst/>
              <a:cxnLst/>
              <a:rect l="l" t="t" r="r" b="b"/>
              <a:pathLst>
                <a:path w="24765"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sp>
          <p:nvSpPr>
            <p:cNvPr id="13" name="object 13"/>
            <p:cNvSpPr/>
            <p:nvPr/>
          </p:nvSpPr>
          <p:spPr>
            <a:xfrm>
              <a:off x="1473716" y="900163"/>
              <a:ext cx="295910" cy="0"/>
            </a:xfrm>
            <a:custGeom>
              <a:avLst/>
              <a:gdLst/>
              <a:ahLst/>
              <a:cxnLst/>
              <a:rect l="l" t="t" r="r" b="b"/>
              <a:pathLst>
                <a:path w="295910">
                  <a:moveTo>
                    <a:pt x="0" y="0"/>
                  </a:moveTo>
                  <a:lnTo>
                    <a:pt x="295327" y="0"/>
                  </a:lnTo>
                </a:path>
              </a:pathLst>
            </a:custGeom>
            <a:ln w="10122">
              <a:solidFill>
                <a:srgbClr val="000000"/>
              </a:solidFill>
            </a:ln>
          </p:spPr>
          <p:txBody>
            <a:bodyPr wrap="square" lIns="0" tIns="0" rIns="0" bIns="0" rtlCol="0"/>
            <a:lstStyle/>
            <a:p>
              <a:endParaRPr/>
            </a:p>
          </p:txBody>
        </p:sp>
        <p:sp>
          <p:nvSpPr>
            <p:cNvPr id="14" name="object 14"/>
            <p:cNvSpPr/>
            <p:nvPr/>
          </p:nvSpPr>
          <p:spPr>
            <a:xfrm>
              <a:off x="1468782" y="873846"/>
              <a:ext cx="24765" cy="52705"/>
            </a:xfrm>
            <a:custGeom>
              <a:avLst/>
              <a:gdLst/>
              <a:ahLst/>
              <a:cxnLst/>
              <a:rect l="l" t="t" r="r" b="b"/>
              <a:pathLst>
                <a:path w="24765"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5" name="object 15"/>
            <p:cNvSpPr/>
            <p:nvPr/>
          </p:nvSpPr>
          <p:spPr>
            <a:xfrm>
              <a:off x="1298727" y="1010780"/>
              <a:ext cx="417830" cy="69850"/>
            </a:xfrm>
            <a:custGeom>
              <a:avLst/>
              <a:gdLst/>
              <a:ahLst/>
              <a:cxnLst/>
              <a:rect l="l" t="t" r="r" b="b"/>
              <a:pathLst>
                <a:path w="417830" h="69850">
                  <a:moveTo>
                    <a:pt x="0" y="0"/>
                  </a:moveTo>
                  <a:lnTo>
                    <a:pt x="0" y="69385"/>
                  </a:lnTo>
                  <a:lnTo>
                    <a:pt x="417342" y="69385"/>
                  </a:lnTo>
                </a:path>
              </a:pathLst>
            </a:custGeom>
            <a:ln w="10122">
              <a:solidFill>
                <a:srgbClr val="000000"/>
              </a:solidFill>
            </a:ln>
          </p:spPr>
          <p:txBody>
            <a:bodyPr wrap="square" lIns="0" tIns="0" rIns="0" bIns="0" rtlCol="0"/>
            <a:lstStyle/>
            <a:p>
              <a:endParaRPr/>
            </a:p>
          </p:txBody>
        </p:sp>
        <p:sp>
          <p:nvSpPr>
            <p:cNvPr id="16" name="object 16"/>
            <p:cNvSpPr/>
            <p:nvPr/>
          </p:nvSpPr>
          <p:spPr>
            <a:xfrm>
              <a:off x="1696332" y="1053848"/>
              <a:ext cx="24765" cy="52705"/>
            </a:xfrm>
            <a:custGeom>
              <a:avLst/>
              <a:gdLst/>
              <a:ahLst/>
              <a:cxnLst/>
              <a:rect l="l" t="t" r="r" b="b"/>
              <a:pathLst>
                <a:path w="24764"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sp>
        <p:nvSpPr>
          <p:cNvPr id="17" name="object 17"/>
          <p:cNvSpPr txBox="1"/>
          <p:nvPr/>
        </p:nvSpPr>
        <p:spPr>
          <a:xfrm>
            <a:off x="2973349" y="560367"/>
            <a:ext cx="749300" cy="166071"/>
          </a:xfrm>
          <a:prstGeom prst="rect">
            <a:avLst/>
          </a:prstGeom>
        </p:spPr>
        <p:txBody>
          <a:bodyPr vert="horz" wrap="square" lIns="0" tIns="12065" rIns="0" bIns="0" rtlCol="0">
            <a:spAutoFit/>
          </a:bodyPr>
          <a:lstStyle/>
          <a:p>
            <a:pPr marL="12700">
              <a:lnSpc>
                <a:spcPct val="100000"/>
              </a:lnSpc>
              <a:spcBef>
                <a:spcPts val="95"/>
              </a:spcBef>
            </a:pPr>
            <a:r>
              <a:rPr sz="1000" b="1" spc="-55" dirty="0">
                <a:latin typeface="Calibri" panose="020F0502020204030204" pitchFamily="34" charset="0"/>
                <a:cs typeface="Calibri" panose="020F0502020204030204" pitchFamily="34" charset="0"/>
              </a:rPr>
              <a:t>Random</a:t>
            </a:r>
            <a:r>
              <a:rPr sz="1000" b="1" spc="-45" dirty="0">
                <a:latin typeface="Calibri" panose="020F0502020204030204" pitchFamily="34" charset="0"/>
                <a:cs typeface="Calibri" panose="020F0502020204030204" pitchFamily="34" charset="0"/>
              </a:rPr>
              <a:t> </a:t>
            </a:r>
            <a:r>
              <a:rPr sz="1000" b="1" spc="20" dirty="0">
                <a:latin typeface="Calibri" panose="020F0502020204030204" pitchFamily="34" charset="0"/>
                <a:cs typeface="Calibri" panose="020F0502020204030204" pitchFamily="34" charset="0"/>
              </a:rPr>
              <a:t>O</a:t>
            </a:r>
            <a:r>
              <a:rPr sz="1000" b="1" spc="-15" dirty="0">
                <a:latin typeface="Calibri" panose="020F0502020204030204" pitchFamily="34" charset="0"/>
                <a:cs typeface="Calibri" panose="020F0502020204030204" pitchFamily="34" charset="0"/>
              </a:rPr>
              <a:t>T</a:t>
            </a:r>
            <a:r>
              <a:rPr sz="1000" spc="-60"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p:txBody>
      </p:sp>
      <p:grpSp>
        <p:nvGrpSpPr>
          <p:cNvPr id="18" name="object 18"/>
          <p:cNvGrpSpPr/>
          <p:nvPr/>
        </p:nvGrpSpPr>
        <p:grpSpPr>
          <a:xfrm>
            <a:off x="3226529" y="789390"/>
            <a:ext cx="332105" cy="221615"/>
            <a:chOff x="3226529" y="789390"/>
            <a:chExt cx="332105" cy="221615"/>
          </a:xfrm>
        </p:grpSpPr>
        <p:sp>
          <p:nvSpPr>
            <p:cNvPr id="19" name="object 19"/>
            <p:cNvSpPr/>
            <p:nvPr/>
          </p:nvSpPr>
          <p:spPr>
            <a:xfrm>
              <a:off x="3234149" y="797010"/>
              <a:ext cx="316865" cy="206375"/>
            </a:xfrm>
            <a:custGeom>
              <a:avLst/>
              <a:gdLst/>
              <a:ahLst/>
              <a:cxnLst/>
              <a:rect l="l" t="t" r="r" b="b"/>
              <a:pathLst>
                <a:path w="316864" h="206375">
                  <a:moveTo>
                    <a:pt x="266218" y="0"/>
                  </a:moveTo>
                  <a:lnTo>
                    <a:pt x="50611" y="0"/>
                  </a:lnTo>
                  <a:lnTo>
                    <a:pt x="30911" y="3977"/>
                  </a:lnTo>
                  <a:lnTo>
                    <a:pt x="14823" y="14823"/>
                  </a:lnTo>
                  <a:lnTo>
                    <a:pt x="3977" y="30910"/>
                  </a:lnTo>
                  <a:lnTo>
                    <a:pt x="0" y="50610"/>
                  </a:lnTo>
                  <a:lnTo>
                    <a:pt x="0" y="155440"/>
                  </a:lnTo>
                  <a:lnTo>
                    <a:pt x="3977" y="175140"/>
                  </a:lnTo>
                  <a:lnTo>
                    <a:pt x="14823" y="191227"/>
                  </a:lnTo>
                  <a:lnTo>
                    <a:pt x="30911" y="202073"/>
                  </a:lnTo>
                  <a:lnTo>
                    <a:pt x="50611" y="206050"/>
                  </a:lnTo>
                  <a:lnTo>
                    <a:pt x="266218" y="206050"/>
                  </a:lnTo>
                  <a:lnTo>
                    <a:pt x="285918" y="202073"/>
                  </a:lnTo>
                  <a:lnTo>
                    <a:pt x="302005" y="191227"/>
                  </a:lnTo>
                  <a:lnTo>
                    <a:pt x="312852" y="175140"/>
                  </a:lnTo>
                  <a:lnTo>
                    <a:pt x="316829" y="155440"/>
                  </a:lnTo>
                  <a:lnTo>
                    <a:pt x="316829" y="50610"/>
                  </a:lnTo>
                  <a:lnTo>
                    <a:pt x="312852" y="30910"/>
                  </a:lnTo>
                  <a:lnTo>
                    <a:pt x="302005" y="14823"/>
                  </a:lnTo>
                  <a:lnTo>
                    <a:pt x="285918" y="3977"/>
                  </a:lnTo>
                  <a:lnTo>
                    <a:pt x="266218" y="0"/>
                  </a:lnTo>
                  <a:close/>
                </a:path>
              </a:pathLst>
            </a:custGeom>
            <a:solidFill>
              <a:srgbClr val="FFFFFF"/>
            </a:solidFill>
          </p:spPr>
          <p:txBody>
            <a:bodyPr wrap="square" lIns="0" tIns="0" rIns="0" bIns="0" rtlCol="0"/>
            <a:lstStyle/>
            <a:p>
              <a:endParaRPr/>
            </a:p>
          </p:txBody>
        </p:sp>
        <p:sp>
          <p:nvSpPr>
            <p:cNvPr id="20" name="object 20"/>
            <p:cNvSpPr/>
            <p:nvPr/>
          </p:nvSpPr>
          <p:spPr>
            <a:xfrm>
              <a:off x="3234149" y="797010"/>
              <a:ext cx="316865" cy="206375"/>
            </a:xfrm>
            <a:custGeom>
              <a:avLst/>
              <a:gdLst/>
              <a:ahLst/>
              <a:cxnLst/>
              <a:rect l="l" t="t" r="r" b="b"/>
              <a:pathLst>
                <a:path w="316864" h="206375">
                  <a:moveTo>
                    <a:pt x="266218" y="0"/>
                  </a:moveTo>
                  <a:lnTo>
                    <a:pt x="50611" y="0"/>
                  </a:lnTo>
                  <a:lnTo>
                    <a:pt x="30911" y="3977"/>
                  </a:lnTo>
                  <a:lnTo>
                    <a:pt x="14823" y="14823"/>
                  </a:lnTo>
                  <a:lnTo>
                    <a:pt x="3977" y="30910"/>
                  </a:lnTo>
                  <a:lnTo>
                    <a:pt x="0" y="50610"/>
                  </a:lnTo>
                  <a:lnTo>
                    <a:pt x="0" y="155440"/>
                  </a:lnTo>
                  <a:lnTo>
                    <a:pt x="3977" y="175140"/>
                  </a:lnTo>
                  <a:lnTo>
                    <a:pt x="14823" y="191227"/>
                  </a:lnTo>
                  <a:lnTo>
                    <a:pt x="30911" y="202073"/>
                  </a:lnTo>
                  <a:lnTo>
                    <a:pt x="50611" y="206050"/>
                  </a:lnTo>
                  <a:lnTo>
                    <a:pt x="266218" y="206050"/>
                  </a:lnTo>
                  <a:lnTo>
                    <a:pt x="285918" y="202073"/>
                  </a:lnTo>
                  <a:lnTo>
                    <a:pt x="302005" y="191227"/>
                  </a:lnTo>
                  <a:lnTo>
                    <a:pt x="312852" y="175140"/>
                  </a:lnTo>
                  <a:lnTo>
                    <a:pt x="316829" y="155440"/>
                  </a:lnTo>
                  <a:lnTo>
                    <a:pt x="316829" y="50610"/>
                  </a:lnTo>
                  <a:lnTo>
                    <a:pt x="312852" y="30910"/>
                  </a:lnTo>
                  <a:lnTo>
                    <a:pt x="302005" y="14823"/>
                  </a:lnTo>
                  <a:lnTo>
                    <a:pt x="285918" y="3977"/>
                  </a:lnTo>
                  <a:lnTo>
                    <a:pt x="266218" y="0"/>
                  </a:lnTo>
                  <a:close/>
                </a:path>
              </a:pathLst>
            </a:custGeom>
            <a:ln w="15183">
              <a:solidFill>
                <a:srgbClr val="000000"/>
              </a:solidFill>
            </a:ln>
          </p:spPr>
          <p:txBody>
            <a:bodyPr wrap="square" lIns="0" tIns="0" rIns="0" bIns="0" rtlCol="0"/>
            <a:lstStyle/>
            <a:p>
              <a:endParaRPr/>
            </a:p>
          </p:txBody>
        </p:sp>
      </p:grpSp>
      <p:sp>
        <p:nvSpPr>
          <p:cNvPr id="21" name="object 21"/>
          <p:cNvSpPr txBox="1"/>
          <p:nvPr/>
        </p:nvSpPr>
        <p:spPr>
          <a:xfrm>
            <a:off x="3263620" y="764169"/>
            <a:ext cx="258445" cy="232756"/>
          </a:xfrm>
          <a:prstGeom prst="rect">
            <a:avLst/>
          </a:prstGeom>
        </p:spPr>
        <p:txBody>
          <a:bodyPr vert="horz" wrap="square" lIns="0" tIns="17145" rIns="0" bIns="0" rtlCol="0">
            <a:spAutoFit/>
          </a:bodyPr>
          <a:lstStyle/>
          <a:p>
            <a:pPr marL="12700">
              <a:lnSpc>
                <a:spcPct val="100000"/>
              </a:lnSpc>
              <a:spcBef>
                <a:spcPts val="135"/>
              </a:spcBef>
            </a:pPr>
            <a:r>
              <a:rPr sz="1400" spc="-40" dirty="0">
                <a:latin typeface="Calibri" panose="020F0502020204030204" pitchFamily="34" charset="0"/>
                <a:cs typeface="Calibri" panose="020F0502020204030204" pitchFamily="34" charset="0"/>
              </a:rPr>
              <a:t>O</a:t>
            </a:r>
            <a:r>
              <a:rPr sz="1400" spc="-85" dirty="0">
                <a:latin typeface="Calibri" panose="020F0502020204030204" pitchFamily="34" charset="0"/>
                <a:cs typeface="Calibri" panose="020F0502020204030204" pitchFamily="34" charset="0"/>
              </a:rPr>
              <a:t>T</a:t>
            </a:r>
            <a:endParaRPr sz="1400" dirty="0">
              <a:latin typeface="Calibri" panose="020F0502020204030204" pitchFamily="34" charset="0"/>
              <a:cs typeface="Calibri" panose="020F0502020204030204" pitchFamily="34" charset="0"/>
            </a:endParaRPr>
          </a:p>
        </p:txBody>
      </p:sp>
      <p:sp>
        <p:nvSpPr>
          <p:cNvPr id="22" name="object 22"/>
          <p:cNvSpPr txBox="1"/>
          <p:nvPr/>
        </p:nvSpPr>
        <p:spPr>
          <a:xfrm>
            <a:off x="2636824" y="779099"/>
            <a:ext cx="425450" cy="177800"/>
          </a:xfrm>
          <a:prstGeom prst="rect">
            <a:avLst/>
          </a:prstGeom>
        </p:spPr>
        <p:txBody>
          <a:bodyPr vert="horz" wrap="square" lIns="0" tIns="12065" rIns="0" bIns="0" rtlCol="0">
            <a:spAutoFit/>
          </a:bodyPr>
          <a:lstStyle/>
          <a:p>
            <a:pPr marL="38100">
              <a:lnSpc>
                <a:spcPct val="100000"/>
              </a:lnSpc>
              <a:spcBef>
                <a:spcPts val="95"/>
              </a:spcBef>
            </a:pPr>
            <a:r>
              <a:rPr sz="1000" i="1" spc="25" dirty="0">
                <a:latin typeface="Times New Roman"/>
                <a:cs typeface="Times New Roman"/>
              </a:rPr>
              <a:t>m</a:t>
            </a:r>
            <a:r>
              <a:rPr sz="1050" spc="120" baseline="-11904" dirty="0">
                <a:latin typeface="Calibri"/>
                <a:cs typeface="Calibri"/>
              </a:rPr>
              <a:t>0</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spc="60" baseline="-11904" dirty="0">
                <a:latin typeface="Calibri"/>
                <a:cs typeface="Calibri"/>
              </a:rPr>
              <a:t>1</a:t>
            </a:r>
            <a:endParaRPr sz="1050" baseline="-11904">
              <a:latin typeface="Calibri"/>
              <a:cs typeface="Calibri"/>
            </a:endParaRPr>
          </a:p>
        </p:txBody>
      </p:sp>
      <p:sp>
        <p:nvSpPr>
          <p:cNvPr id="23" name="object 23"/>
          <p:cNvSpPr txBox="1"/>
          <p:nvPr/>
        </p:nvSpPr>
        <p:spPr>
          <a:xfrm>
            <a:off x="3774770" y="778629"/>
            <a:ext cx="309880" cy="177800"/>
          </a:xfrm>
          <a:prstGeom prst="rect">
            <a:avLst/>
          </a:prstGeom>
        </p:spPr>
        <p:txBody>
          <a:bodyPr vert="horz" wrap="square" lIns="0" tIns="12065" rIns="0" bIns="0" rtlCol="0">
            <a:spAutoFit/>
          </a:bodyPr>
          <a:lstStyle/>
          <a:p>
            <a:pPr marL="38100">
              <a:lnSpc>
                <a:spcPct val="100000"/>
              </a:lnSpc>
              <a:spcBef>
                <a:spcPts val="95"/>
              </a:spcBef>
            </a:pPr>
            <a:r>
              <a:rPr sz="1000" i="1" spc="-65" dirty="0">
                <a:latin typeface="Times New Roman"/>
                <a:cs typeface="Times New Roman"/>
              </a:rPr>
              <a:t>c</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i="1" spc="-37" baseline="-11904" dirty="0">
                <a:latin typeface="Times New Roman"/>
                <a:cs typeface="Times New Roman"/>
              </a:rPr>
              <a:t>c</a:t>
            </a:r>
            <a:endParaRPr sz="1050" baseline="-11904">
              <a:latin typeface="Times New Roman"/>
              <a:cs typeface="Times New Roman"/>
            </a:endParaRPr>
          </a:p>
        </p:txBody>
      </p:sp>
      <p:grpSp>
        <p:nvGrpSpPr>
          <p:cNvPr id="24" name="object 24"/>
          <p:cNvGrpSpPr/>
          <p:nvPr/>
        </p:nvGrpSpPr>
        <p:grpSpPr>
          <a:xfrm>
            <a:off x="3074895" y="869670"/>
            <a:ext cx="693420" cy="60960"/>
            <a:chOff x="3074895" y="869670"/>
            <a:chExt cx="693420" cy="60960"/>
          </a:xfrm>
        </p:grpSpPr>
        <p:sp>
          <p:nvSpPr>
            <p:cNvPr id="25" name="object 25"/>
            <p:cNvSpPr/>
            <p:nvPr/>
          </p:nvSpPr>
          <p:spPr>
            <a:xfrm>
              <a:off x="3083878" y="900036"/>
              <a:ext cx="142875" cy="0"/>
            </a:xfrm>
            <a:custGeom>
              <a:avLst/>
              <a:gdLst/>
              <a:ahLst/>
              <a:cxnLst/>
              <a:rect l="l" t="t" r="r" b="b"/>
              <a:pathLst>
                <a:path w="142875">
                  <a:moveTo>
                    <a:pt x="142679" y="0"/>
                  </a:moveTo>
                  <a:lnTo>
                    <a:pt x="0" y="0"/>
                  </a:lnTo>
                </a:path>
              </a:pathLst>
            </a:custGeom>
            <a:ln w="10122">
              <a:solidFill>
                <a:srgbClr val="000000"/>
              </a:solidFill>
            </a:ln>
          </p:spPr>
          <p:txBody>
            <a:bodyPr wrap="square" lIns="0" tIns="0" rIns="0" bIns="0" rtlCol="0"/>
            <a:lstStyle/>
            <a:p>
              <a:endParaRPr/>
            </a:p>
          </p:txBody>
        </p:sp>
        <p:sp>
          <p:nvSpPr>
            <p:cNvPr id="26" name="object 26"/>
            <p:cNvSpPr/>
            <p:nvPr/>
          </p:nvSpPr>
          <p:spPr>
            <a:xfrm>
              <a:off x="3078944" y="873719"/>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27" name="object 27"/>
            <p:cNvSpPr/>
            <p:nvPr/>
          </p:nvSpPr>
          <p:spPr>
            <a:xfrm>
              <a:off x="3558569" y="900036"/>
              <a:ext cx="200660" cy="0"/>
            </a:xfrm>
            <a:custGeom>
              <a:avLst/>
              <a:gdLst/>
              <a:ahLst/>
              <a:cxnLst/>
              <a:rect l="l" t="t" r="r" b="b"/>
              <a:pathLst>
                <a:path w="200660">
                  <a:moveTo>
                    <a:pt x="0" y="0"/>
                  </a:moveTo>
                  <a:lnTo>
                    <a:pt x="200620" y="0"/>
                  </a:lnTo>
                </a:path>
              </a:pathLst>
            </a:custGeom>
            <a:ln w="10122">
              <a:solidFill>
                <a:srgbClr val="000000"/>
              </a:solidFill>
            </a:ln>
          </p:spPr>
          <p:txBody>
            <a:bodyPr wrap="square" lIns="0" tIns="0" rIns="0" bIns="0" rtlCol="0"/>
            <a:lstStyle/>
            <a:p>
              <a:endParaRPr/>
            </a:p>
          </p:txBody>
        </p:sp>
        <p:sp>
          <p:nvSpPr>
            <p:cNvPr id="28" name="object 28"/>
            <p:cNvSpPr/>
            <p:nvPr/>
          </p:nvSpPr>
          <p:spPr>
            <a:xfrm>
              <a:off x="3739452" y="873719"/>
              <a:ext cx="24765" cy="52705"/>
            </a:xfrm>
            <a:custGeom>
              <a:avLst/>
              <a:gdLst/>
              <a:ahLst/>
              <a:cxnLst/>
              <a:rect l="l" t="t" r="r" b="b"/>
              <a:pathLst>
                <a:path w="24764"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1594485" cy="403225"/>
          </a:xfrm>
          <a:prstGeom prst="rect">
            <a:avLst/>
          </a:prstGeom>
        </p:spPr>
        <p:txBody>
          <a:bodyPr vert="horz" wrap="square" lIns="0" tIns="15875" rIns="0" bIns="0" rtlCol="0">
            <a:spAutoFit/>
          </a:bodyPr>
          <a:lstStyle/>
          <a:p>
            <a:pPr marL="12700">
              <a:lnSpc>
                <a:spcPct val="100000"/>
              </a:lnSpc>
              <a:spcBef>
                <a:spcPts val="125"/>
              </a:spcBef>
            </a:pPr>
            <a:r>
              <a:rPr spc="-120" dirty="0"/>
              <a:t>Random</a:t>
            </a:r>
            <a:r>
              <a:rPr spc="-35" dirty="0"/>
              <a:t> </a:t>
            </a:r>
            <a:r>
              <a:rPr spc="-80" dirty="0"/>
              <a:t>O</a:t>
            </a:r>
            <a:r>
              <a:rPr spc="-160" dirty="0"/>
              <a:t>T</a:t>
            </a:r>
          </a:p>
        </p:txBody>
      </p:sp>
      <p:sp>
        <p:nvSpPr>
          <p:cNvPr id="3" name="object 3"/>
          <p:cNvSpPr txBox="1"/>
          <p:nvPr/>
        </p:nvSpPr>
        <p:spPr>
          <a:xfrm>
            <a:off x="837006" y="560494"/>
            <a:ext cx="783590" cy="166071"/>
          </a:xfrm>
          <a:prstGeom prst="rect">
            <a:avLst/>
          </a:prstGeom>
        </p:spPr>
        <p:txBody>
          <a:bodyPr vert="horz" wrap="square" lIns="0" tIns="12065" rIns="0" bIns="0" rtlCol="0">
            <a:spAutoFit/>
          </a:bodyPr>
          <a:lstStyle/>
          <a:p>
            <a:pPr marL="12700">
              <a:lnSpc>
                <a:spcPct val="100000"/>
              </a:lnSpc>
              <a:spcBef>
                <a:spcPts val="95"/>
              </a:spcBef>
            </a:pPr>
            <a:r>
              <a:rPr sz="1000" b="1" spc="-65" dirty="0">
                <a:latin typeface="Calibri" panose="020F0502020204030204" pitchFamily="34" charset="0"/>
                <a:cs typeface="Calibri" panose="020F0502020204030204" pitchFamily="34" charset="0"/>
              </a:rPr>
              <a:t>Standa</a:t>
            </a:r>
            <a:r>
              <a:rPr sz="1000" b="1" spc="-60" dirty="0">
                <a:latin typeface="Calibri" panose="020F0502020204030204" pitchFamily="34" charset="0"/>
                <a:cs typeface="Calibri" panose="020F0502020204030204" pitchFamily="34" charset="0"/>
              </a:rPr>
              <a:t>r</a:t>
            </a:r>
            <a:r>
              <a:rPr sz="1000" b="1" spc="-45" dirty="0">
                <a:latin typeface="Calibri" panose="020F0502020204030204" pitchFamily="34" charset="0"/>
                <a:cs typeface="Calibri" panose="020F0502020204030204" pitchFamily="34" charset="0"/>
              </a:rPr>
              <a:t>d </a:t>
            </a:r>
            <a:r>
              <a:rPr sz="1000" b="1" spc="20" dirty="0">
                <a:latin typeface="Calibri" panose="020F0502020204030204" pitchFamily="34" charset="0"/>
                <a:cs typeface="Calibri" panose="020F0502020204030204" pitchFamily="34" charset="0"/>
              </a:rPr>
              <a:t>O</a:t>
            </a:r>
            <a:r>
              <a:rPr sz="1000" b="1" spc="-20" dirty="0">
                <a:latin typeface="Calibri" panose="020F0502020204030204" pitchFamily="34" charset="0"/>
                <a:cs typeface="Calibri" panose="020F0502020204030204" pitchFamily="34" charset="0"/>
              </a:rPr>
              <a:t>T</a:t>
            </a:r>
            <a:r>
              <a:rPr sz="1000" spc="-60"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p:txBody>
      </p:sp>
      <p:grpSp>
        <p:nvGrpSpPr>
          <p:cNvPr id="4" name="object 4"/>
          <p:cNvGrpSpPr/>
          <p:nvPr/>
        </p:nvGrpSpPr>
        <p:grpSpPr>
          <a:xfrm>
            <a:off x="1132692" y="789517"/>
            <a:ext cx="332105" cy="221615"/>
            <a:chOff x="1132692" y="789517"/>
            <a:chExt cx="332105" cy="221615"/>
          </a:xfrm>
        </p:grpSpPr>
        <p:sp>
          <p:nvSpPr>
            <p:cNvPr id="5" name="object 5"/>
            <p:cNvSpPr/>
            <p:nvPr/>
          </p:nvSpPr>
          <p:spPr>
            <a:xfrm>
              <a:off x="1140312" y="797137"/>
              <a:ext cx="316865" cy="206375"/>
            </a:xfrm>
            <a:custGeom>
              <a:avLst/>
              <a:gdLst/>
              <a:ahLst/>
              <a:cxnLst/>
              <a:rect l="l" t="t" r="r" b="b"/>
              <a:pathLst>
                <a:path w="316865" h="206375">
                  <a:moveTo>
                    <a:pt x="266218" y="0"/>
                  </a:moveTo>
                  <a:lnTo>
                    <a:pt x="50611" y="0"/>
                  </a:lnTo>
                  <a:lnTo>
                    <a:pt x="30911" y="3977"/>
                  </a:lnTo>
                  <a:lnTo>
                    <a:pt x="14823" y="14823"/>
                  </a:lnTo>
                  <a:lnTo>
                    <a:pt x="3977" y="30910"/>
                  </a:lnTo>
                  <a:lnTo>
                    <a:pt x="0" y="50610"/>
                  </a:lnTo>
                  <a:lnTo>
                    <a:pt x="0" y="155440"/>
                  </a:lnTo>
                  <a:lnTo>
                    <a:pt x="3977" y="175140"/>
                  </a:lnTo>
                  <a:lnTo>
                    <a:pt x="14823" y="191227"/>
                  </a:lnTo>
                  <a:lnTo>
                    <a:pt x="30911" y="202073"/>
                  </a:lnTo>
                  <a:lnTo>
                    <a:pt x="50611" y="206050"/>
                  </a:lnTo>
                  <a:lnTo>
                    <a:pt x="266218" y="206050"/>
                  </a:lnTo>
                  <a:lnTo>
                    <a:pt x="285918" y="202073"/>
                  </a:lnTo>
                  <a:lnTo>
                    <a:pt x="302005" y="191227"/>
                  </a:lnTo>
                  <a:lnTo>
                    <a:pt x="312852" y="175140"/>
                  </a:lnTo>
                  <a:lnTo>
                    <a:pt x="316829" y="155440"/>
                  </a:lnTo>
                  <a:lnTo>
                    <a:pt x="316829" y="50610"/>
                  </a:lnTo>
                  <a:lnTo>
                    <a:pt x="312852" y="30910"/>
                  </a:lnTo>
                  <a:lnTo>
                    <a:pt x="302005" y="14823"/>
                  </a:lnTo>
                  <a:lnTo>
                    <a:pt x="285918" y="3977"/>
                  </a:lnTo>
                  <a:lnTo>
                    <a:pt x="266218" y="0"/>
                  </a:lnTo>
                  <a:close/>
                </a:path>
              </a:pathLst>
            </a:custGeom>
            <a:solidFill>
              <a:srgbClr val="FFFFFF"/>
            </a:solidFill>
          </p:spPr>
          <p:txBody>
            <a:bodyPr wrap="square" lIns="0" tIns="0" rIns="0" bIns="0" rtlCol="0"/>
            <a:lstStyle/>
            <a:p>
              <a:endParaRPr/>
            </a:p>
          </p:txBody>
        </p:sp>
        <p:sp>
          <p:nvSpPr>
            <p:cNvPr id="6" name="object 6"/>
            <p:cNvSpPr/>
            <p:nvPr/>
          </p:nvSpPr>
          <p:spPr>
            <a:xfrm>
              <a:off x="1140312" y="797137"/>
              <a:ext cx="316865" cy="206375"/>
            </a:xfrm>
            <a:custGeom>
              <a:avLst/>
              <a:gdLst/>
              <a:ahLst/>
              <a:cxnLst/>
              <a:rect l="l" t="t" r="r" b="b"/>
              <a:pathLst>
                <a:path w="316865" h="206375">
                  <a:moveTo>
                    <a:pt x="266218" y="0"/>
                  </a:moveTo>
                  <a:lnTo>
                    <a:pt x="50611" y="0"/>
                  </a:lnTo>
                  <a:lnTo>
                    <a:pt x="30911" y="3977"/>
                  </a:lnTo>
                  <a:lnTo>
                    <a:pt x="14823" y="14823"/>
                  </a:lnTo>
                  <a:lnTo>
                    <a:pt x="3977" y="30910"/>
                  </a:lnTo>
                  <a:lnTo>
                    <a:pt x="0" y="50610"/>
                  </a:lnTo>
                  <a:lnTo>
                    <a:pt x="0" y="155440"/>
                  </a:lnTo>
                  <a:lnTo>
                    <a:pt x="3977" y="175140"/>
                  </a:lnTo>
                  <a:lnTo>
                    <a:pt x="14823" y="191227"/>
                  </a:lnTo>
                  <a:lnTo>
                    <a:pt x="30911" y="202073"/>
                  </a:lnTo>
                  <a:lnTo>
                    <a:pt x="50611" y="206050"/>
                  </a:lnTo>
                  <a:lnTo>
                    <a:pt x="266218" y="206050"/>
                  </a:lnTo>
                  <a:lnTo>
                    <a:pt x="285918" y="202073"/>
                  </a:lnTo>
                  <a:lnTo>
                    <a:pt x="302005" y="191227"/>
                  </a:lnTo>
                  <a:lnTo>
                    <a:pt x="312852" y="175140"/>
                  </a:lnTo>
                  <a:lnTo>
                    <a:pt x="316829" y="155440"/>
                  </a:lnTo>
                  <a:lnTo>
                    <a:pt x="316829" y="50610"/>
                  </a:lnTo>
                  <a:lnTo>
                    <a:pt x="312852" y="30910"/>
                  </a:lnTo>
                  <a:lnTo>
                    <a:pt x="302005" y="14823"/>
                  </a:lnTo>
                  <a:lnTo>
                    <a:pt x="285918" y="3977"/>
                  </a:lnTo>
                  <a:lnTo>
                    <a:pt x="266218" y="0"/>
                  </a:lnTo>
                  <a:close/>
                </a:path>
              </a:pathLst>
            </a:custGeom>
            <a:ln w="15183">
              <a:solidFill>
                <a:srgbClr val="000000"/>
              </a:solidFill>
            </a:ln>
          </p:spPr>
          <p:txBody>
            <a:bodyPr wrap="square" lIns="0" tIns="0" rIns="0" bIns="0" rtlCol="0"/>
            <a:lstStyle/>
            <a:p>
              <a:endParaRPr/>
            </a:p>
          </p:txBody>
        </p:sp>
      </p:grpSp>
      <p:sp>
        <p:nvSpPr>
          <p:cNvPr id="7" name="object 7"/>
          <p:cNvSpPr txBox="1"/>
          <p:nvPr/>
        </p:nvSpPr>
        <p:spPr>
          <a:xfrm>
            <a:off x="1169784" y="764296"/>
            <a:ext cx="258445" cy="232756"/>
          </a:xfrm>
          <a:prstGeom prst="rect">
            <a:avLst/>
          </a:prstGeom>
        </p:spPr>
        <p:txBody>
          <a:bodyPr vert="horz" wrap="square" lIns="0" tIns="17145" rIns="0" bIns="0" rtlCol="0">
            <a:spAutoFit/>
          </a:bodyPr>
          <a:lstStyle/>
          <a:p>
            <a:pPr marL="12700">
              <a:lnSpc>
                <a:spcPct val="100000"/>
              </a:lnSpc>
              <a:spcBef>
                <a:spcPts val="135"/>
              </a:spcBef>
            </a:pPr>
            <a:r>
              <a:rPr sz="1400" spc="-40" dirty="0">
                <a:latin typeface="Calibri" panose="020F0502020204030204" pitchFamily="34" charset="0"/>
                <a:cs typeface="Calibri" panose="020F0502020204030204" pitchFamily="34" charset="0"/>
              </a:rPr>
              <a:t>O</a:t>
            </a:r>
            <a:r>
              <a:rPr sz="1400" spc="-85" dirty="0">
                <a:latin typeface="Calibri" panose="020F0502020204030204" pitchFamily="34" charset="0"/>
                <a:cs typeface="Calibri" panose="020F0502020204030204" pitchFamily="34" charset="0"/>
              </a:rPr>
              <a:t>T</a:t>
            </a:r>
            <a:endParaRPr sz="1400" dirty="0">
              <a:latin typeface="Calibri" panose="020F0502020204030204" pitchFamily="34" charset="0"/>
              <a:cs typeface="Calibri" panose="020F0502020204030204" pitchFamily="34" charset="0"/>
            </a:endParaRPr>
          </a:p>
        </p:txBody>
      </p:sp>
      <p:sp>
        <p:nvSpPr>
          <p:cNvPr id="8" name="object 8"/>
          <p:cNvSpPr txBox="1"/>
          <p:nvPr/>
        </p:nvSpPr>
        <p:spPr>
          <a:xfrm>
            <a:off x="542988" y="779226"/>
            <a:ext cx="425450" cy="177800"/>
          </a:xfrm>
          <a:prstGeom prst="rect">
            <a:avLst/>
          </a:prstGeom>
        </p:spPr>
        <p:txBody>
          <a:bodyPr vert="horz" wrap="square" lIns="0" tIns="12065" rIns="0" bIns="0" rtlCol="0">
            <a:spAutoFit/>
          </a:bodyPr>
          <a:lstStyle/>
          <a:p>
            <a:pPr marL="38100">
              <a:lnSpc>
                <a:spcPct val="100000"/>
              </a:lnSpc>
              <a:spcBef>
                <a:spcPts val="95"/>
              </a:spcBef>
            </a:pPr>
            <a:r>
              <a:rPr sz="1000" i="1" spc="25" dirty="0">
                <a:latin typeface="Times New Roman"/>
                <a:cs typeface="Times New Roman"/>
              </a:rPr>
              <a:t>m</a:t>
            </a:r>
            <a:r>
              <a:rPr sz="1050" spc="120" baseline="-11904" dirty="0">
                <a:latin typeface="Calibri"/>
                <a:cs typeface="Calibri"/>
              </a:rPr>
              <a:t>0</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spc="60" baseline="-11904" dirty="0">
                <a:latin typeface="Calibri"/>
                <a:cs typeface="Calibri"/>
              </a:rPr>
              <a:t>1</a:t>
            </a:r>
            <a:endParaRPr sz="1050" baseline="-11904">
              <a:latin typeface="Calibri"/>
              <a:cs typeface="Calibri"/>
            </a:endParaRPr>
          </a:p>
        </p:txBody>
      </p:sp>
      <p:sp>
        <p:nvSpPr>
          <p:cNvPr id="9" name="object 9"/>
          <p:cNvSpPr txBox="1"/>
          <p:nvPr/>
        </p:nvSpPr>
        <p:spPr>
          <a:xfrm>
            <a:off x="1731657" y="769220"/>
            <a:ext cx="208279" cy="367030"/>
          </a:xfrm>
          <a:prstGeom prst="rect">
            <a:avLst/>
          </a:prstGeom>
        </p:spPr>
        <p:txBody>
          <a:bodyPr vert="horz" wrap="square" lIns="0" tIns="12700" rIns="0" bIns="0" rtlCol="0">
            <a:spAutoFit/>
          </a:bodyPr>
          <a:lstStyle/>
          <a:p>
            <a:pPr marL="38100" marR="30480" indent="43815">
              <a:lnSpc>
                <a:spcPct val="112000"/>
              </a:lnSpc>
              <a:spcBef>
                <a:spcPts val="100"/>
              </a:spcBef>
            </a:pPr>
            <a:r>
              <a:rPr sz="1000" i="1" spc="-55" dirty="0">
                <a:latin typeface="Times New Roman"/>
                <a:cs typeface="Times New Roman"/>
              </a:rPr>
              <a:t>c </a:t>
            </a:r>
            <a:r>
              <a:rPr sz="1000" i="1" spc="-50" dirty="0">
                <a:latin typeface="Times New Roman"/>
                <a:cs typeface="Times New Roman"/>
              </a:rPr>
              <a:t> </a:t>
            </a:r>
            <a:r>
              <a:rPr sz="1000" i="1" spc="25" dirty="0">
                <a:latin typeface="Times New Roman"/>
                <a:cs typeface="Times New Roman"/>
              </a:rPr>
              <a:t>m</a:t>
            </a:r>
            <a:r>
              <a:rPr sz="1050" i="1" spc="-37" baseline="-11904" dirty="0">
                <a:latin typeface="Times New Roman"/>
                <a:cs typeface="Times New Roman"/>
              </a:rPr>
              <a:t>c</a:t>
            </a:r>
            <a:endParaRPr sz="1050" baseline="-11904" dirty="0">
              <a:latin typeface="Times New Roman"/>
              <a:cs typeface="Times New Roman"/>
            </a:endParaRPr>
          </a:p>
        </p:txBody>
      </p:sp>
      <p:grpSp>
        <p:nvGrpSpPr>
          <p:cNvPr id="10" name="object 10"/>
          <p:cNvGrpSpPr/>
          <p:nvPr/>
        </p:nvGrpSpPr>
        <p:grpSpPr>
          <a:xfrm>
            <a:off x="981059" y="869797"/>
            <a:ext cx="788035" cy="241300"/>
            <a:chOff x="981059" y="869797"/>
            <a:chExt cx="788035" cy="241300"/>
          </a:xfrm>
        </p:grpSpPr>
        <p:sp>
          <p:nvSpPr>
            <p:cNvPr id="11" name="object 11"/>
            <p:cNvSpPr/>
            <p:nvPr/>
          </p:nvSpPr>
          <p:spPr>
            <a:xfrm>
              <a:off x="981059" y="900163"/>
              <a:ext cx="142875" cy="0"/>
            </a:xfrm>
            <a:custGeom>
              <a:avLst/>
              <a:gdLst/>
              <a:ahLst/>
              <a:cxnLst/>
              <a:rect l="l" t="t" r="r" b="b"/>
              <a:pathLst>
                <a:path w="142875">
                  <a:moveTo>
                    <a:pt x="142678" y="0"/>
                  </a:moveTo>
                  <a:lnTo>
                    <a:pt x="0" y="0"/>
                  </a:lnTo>
                </a:path>
              </a:pathLst>
            </a:custGeom>
            <a:ln w="10122">
              <a:solidFill>
                <a:srgbClr val="000000"/>
              </a:solidFill>
            </a:ln>
          </p:spPr>
          <p:txBody>
            <a:bodyPr wrap="square" lIns="0" tIns="0" rIns="0" bIns="0" rtlCol="0"/>
            <a:lstStyle/>
            <a:p>
              <a:endParaRPr/>
            </a:p>
          </p:txBody>
        </p:sp>
        <p:sp>
          <p:nvSpPr>
            <p:cNvPr id="12" name="object 12"/>
            <p:cNvSpPr/>
            <p:nvPr/>
          </p:nvSpPr>
          <p:spPr>
            <a:xfrm>
              <a:off x="1104000" y="873846"/>
              <a:ext cx="24765" cy="52705"/>
            </a:xfrm>
            <a:custGeom>
              <a:avLst/>
              <a:gdLst/>
              <a:ahLst/>
              <a:cxnLst/>
              <a:rect l="l" t="t" r="r" b="b"/>
              <a:pathLst>
                <a:path w="24765"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sp>
          <p:nvSpPr>
            <p:cNvPr id="13" name="object 13"/>
            <p:cNvSpPr/>
            <p:nvPr/>
          </p:nvSpPr>
          <p:spPr>
            <a:xfrm>
              <a:off x="1473716" y="900163"/>
              <a:ext cx="295910" cy="0"/>
            </a:xfrm>
            <a:custGeom>
              <a:avLst/>
              <a:gdLst/>
              <a:ahLst/>
              <a:cxnLst/>
              <a:rect l="l" t="t" r="r" b="b"/>
              <a:pathLst>
                <a:path w="295910">
                  <a:moveTo>
                    <a:pt x="0" y="0"/>
                  </a:moveTo>
                  <a:lnTo>
                    <a:pt x="295327" y="0"/>
                  </a:lnTo>
                </a:path>
              </a:pathLst>
            </a:custGeom>
            <a:ln w="10122">
              <a:solidFill>
                <a:srgbClr val="000000"/>
              </a:solidFill>
            </a:ln>
          </p:spPr>
          <p:txBody>
            <a:bodyPr wrap="square" lIns="0" tIns="0" rIns="0" bIns="0" rtlCol="0"/>
            <a:lstStyle/>
            <a:p>
              <a:endParaRPr/>
            </a:p>
          </p:txBody>
        </p:sp>
        <p:sp>
          <p:nvSpPr>
            <p:cNvPr id="14" name="object 14"/>
            <p:cNvSpPr/>
            <p:nvPr/>
          </p:nvSpPr>
          <p:spPr>
            <a:xfrm>
              <a:off x="1468782" y="873846"/>
              <a:ext cx="24765" cy="52705"/>
            </a:xfrm>
            <a:custGeom>
              <a:avLst/>
              <a:gdLst/>
              <a:ahLst/>
              <a:cxnLst/>
              <a:rect l="l" t="t" r="r" b="b"/>
              <a:pathLst>
                <a:path w="24765"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5" name="object 15"/>
            <p:cNvSpPr/>
            <p:nvPr/>
          </p:nvSpPr>
          <p:spPr>
            <a:xfrm>
              <a:off x="1298727" y="1010780"/>
              <a:ext cx="417830" cy="69850"/>
            </a:xfrm>
            <a:custGeom>
              <a:avLst/>
              <a:gdLst/>
              <a:ahLst/>
              <a:cxnLst/>
              <a:rect l="l" t="t" r="r" b="b"/>
              <a:pathLst>
                <a:path w="417830" h="69850">
                  <a:moveTo>
                    <a:pt x="0" y="0"/>
                  </a:moveTo>
                  <a:lnTo>
                    <a:pt x="0" y="69385"/>
                  </a:lnTo>
                  <a:lnTo>
                    <a:pt x="417342" y="69385"/>
                  </a:lnTo>
                </a:path>
              </a:pathLst>
            </a:custGeom>
            <a:ln w="10122">
              <a:solidFill>
                <a:srgbClr val="000000"/>
              </a:solidFill>
            </a:ln>
          </p:spPr>
          <p:txBody>
            <a:bodyPr wrap="square" lIns="0" tIns="0" rIns="0" bIns="0" rtlCol="0"/>
            <a:lstStyle/>
            <a:p>
              <a:endParaRPr/>
            </a:p>
          </p:txBody>
        </p:sp>
        <p:sp>
          <p:nvSpPr>
            <p:cNvPr id="16" name="object 16"/>
            <p:cNvSpPr/>
            <p:nvPr/>
          </p:nvSpPr>
          <p:spPr>
            <a:xfrm>
              <a:off x="1696332" y="1053848"/>
              <a:ext cx="24765" cy="52705"/>
            </a:xfrm>
            <a:custGeom>
              <a:avLst/>
              <a:gdLst/>
              <a:ahLst/>
              <a:cxnLst/>
              <a:rect l="l" t="t" r="r" b="b"/>
              <a:pathLst>
                <a:path w="24764"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sp>
        <p:nvSpPr>
          <p:cNvPr id="17" name="object 17"/>
          <p:cNvSpPr txBox="1"/>
          <p:nvPr/>
        </p:nvSpPr>
        <p:spPr>
          <a:xfrm>
            <a:off x="512470" y="1210619"/>
            <a:ext cx="1464310" cy="329565"/>
          </a:xfrm>
          <a:prstGeom prst="rect">
            <a:avLst/>
          </a:prstGeom>
        </p:spPr>
        <p:txBody>
          <a:bodyPr vert="horz" wrap="square" lIns="0" tIns="12065" rIns="0" bIns="0" rtlCol="0">
            <a:spAutoFit/>
          </a:bodyPr>
          <a:lstStyle/>
          <a:p>
            <a:pPr marL="85090" marR="5080" indent="-73025">
              <a:lnSpc>
                <a:spcPct val="100000"/>
              </a:lnSpc>
              <a:spcBef>
                <a:spcPts val="95"/>
              </a:spcBef>
            </a:pPr>
            <a:r>
              <a:rPr sz="1000" spc="-20" dirty="0">
                <a:latin typeface="Calibri" panose="020F0502020204030204" pitchFamily="34" charset="0"/>
                <a:cs typeface="Calibri" panose="020F0502020204030204" pitchFamily="34" charset="0"/>
              </a:rPr>
              <a:t>Deterministic </a:t>
            </a:r>
            <a:r>
              <a:rPr sz="1000" spc="-10" dirty="0">
                <a:latin typeface="Calibri" panose="020F0502020204030204" pitchFamily="34" charset="0"/>
                <a:cs typeface="Calibri" panose="020F0502020204030204" pitchFamily="34" charset="0"/>
              </a:rPr>
              <a:t>functionality; </a:t>
            </a:r>
            <a:r>
              <a:rPr sz="1000" spc="-250" dirty="0">
                <a:latin typeface="Calibri" panose="020F0502020204030204" pitchFamily="34" charset="0"/>
                <a:cs typeface="Calibri" panose="020F0502020204030204" pitchFamily="34" charset="0"/>
              </a:rPr>
              <a:t> </a:t>
            </a:r>
            <a:r>
              <a:rPr sz="1000" spc="-30" dirty="0">
                <a:latin typeface="Calibri" panose="020F0502020204030204" pitchFamily="34" charset="0"/>
                <a:cs typeface="Calibri" panose="020F0502020204030204" pitchFamily="34" charset="0"/>
              </a:rPr>
              <a:t>parties</a:t>
            </a:r>
            <a:r>
              <a:rPr sz="1000" spc="-2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ch</a:t>
            </a:r>
            <a:r>
              <a:rPr sz="1000" spc="-45" dirty="0">
                <a:latin typeface="Calibri" panose="020F0502020204030204" pitchFamily="34" charset="0"/>
                <a:cs typeface="Calibri" panose="020F0502020204030204" pitchFamily="34" charset="0"/>
              </a:rPr>
              <a:t>o</a:t>
            </a:r>
            <a:r>
              <a:rPr sz="1000" spc="-90" dirty="0">
                <a:latin typeface="Calibri" panose="020F0502020204030204" pitchFamily="34" charset="0"/>
                <a:cs typeface="Calibri" panose="020F0502020204030204" pitchFamily="34" charset="0"/>
              </a:rPr>
              <a:t>ose</a:t>
            </a:r>
            <a:r>
              <a:rPr sz="1000" spc="-20" dirty="0">
                <a:latin typeface="Calibri" panose="020F0502020204030204" pitchFamily="34" charset="0"/>
                <a:cs typeface="Calibri" panose="020F0502020204030204" pitchFamily="34" charset="0"/>
              </a:rPr>
              <a:t> </a:t>
            </a:r>
            <a:r>
              <a:rPr sz="1000" spc="-15" dirty="0">
                <a:latin typeface="Calibri" panose="020F0502020204030204" pitchFamily="34" charset="0"/>
                <a:cs typeface="Calibri" panose="020F0502020204030204" pitchFamily="34" charset="0"/>
              </a:rPr>
              <a:t>all</a:t>
            </a:r>
            <a:r>
              <a:rPr sz="1000" spc="-20" dirty="0">
                <a:latin typeface="Calibri" panose="020F0502020204030204" pitchFamily="34" charset="0"/>
                <a:cs typeface="Calibri" panose="020F0502020204030204" pitchFamily="34" charset="0"/>
              </a:rPr>
              <a:t> </a:t>
            </a:r>
            <a:r>
              <a:rPr sz="1000" spc="-15" dirty="0">
                <a:latin typeface="Calibri" panose="020F0502020204030204" pitchFamily="34" charset="0"/>
                <a:cs typeface="Calibri" panose="020F0502020204030204" pitchFamily="34" charset="0"/>
              </a:rPr>
              <a:t>inputs</a:t>
            </a:r>
            <a:endParaRPr sz="1000" dirty="0">
              <a:latin typeface="Calibri" panose="020F0502020204030204" pitchFamily="34" charset="0"/>
              <a:cs typeface="Calibri" panose="020F0502020204030204" pitchFamily="34" charset="0"/>
            </a:endParaRPr>
          </a:p>
        </p:txBody>
      </p:sp>
      <p:sp>
        <p:nvSpPr>
          <p:cNvPr id="18" name="object 18"/>
          <p:cNvSpPr txBox="1"/>
          <p:nvPr/>
        </p:nvSpPr>
        <p:spPr>
          <a:xfrm>
            <a:off x="2973349" y="560367"/>
            <a:ext cx="749300" cy="166071"/>
          </a:xfrm>
          <a:prstGeom prst="rect">
            <a:avLst/>
          </a:prstGeom>
        </p:spPr>
        <p:txBody>
          <a:bodyPr vert="horz" wrap="square" lIns="0" tIns="12065" rIns="0" bIns="0" rtlCol="0">
            <a:spAutoFit/>
          </a:bodyPr>
          <a:lstStyle/>
          <a:p>
            <a:pPr marL="12700">
              <a:lnSpc>
                <a:spcPct val="100000"/>
              </a:lnSpc>
              <a:spcBef>
                <a:spcPts val="95"/>
              </a:spcBef>
            </a:pPr>
            <a:r>
              <a:rPr sz="1000" b="1" spc="-55" dirty="0">
                <a:latin typeface="Calibri" panose="020F0502020204030204" pitchFamily="34" charset="0"/>
                <a:cs typeface="Calibri" panose="020F0502020204030204" pitchFamily="34" charset="0"/>
              </a:rPr>
              <a:t>Random</a:t>
            </a:r>
            <a:r>
              <a:rPr sz="1000" b="1" spc="-45" dirty="0">
                <a:latin typeface="Calibri" panose="020F0502020204030204" pitchFamily="34" charset="0"/>
                <a:cs typeface="Calibri" panose="020F0502020204030204" pitchFamily="34" charset="0"/>
              </a:rPr>
              <a:t> </a:t>
            </a:r>
            <a:r>
              <a:rPr sz="1000" b="1" spc="20" dirty="0">
                <a:latin typeface="Calibri" panose="020F0502020204030204" pitchFamily="34" charset="0"/>
                <a:cs typeface="Calibri" panose="020F0502020204030204" pitchFamily="34" charset="0"/>
              </a:rPr>
              <a:t>O</a:t>
            </a:r>
            <a:r>
              <a:rPr sz="1000" b="1" spc="-15" dirty="0">
                <a:latin typeface="Calibri" panose="020F0502020204030204" pitchFamily="34" charset="0"/>
                <a:cs typeface="Calibri" panose="020F0502020204030204" pitchFamily="34" charset="0"/>
              </a:rPr>
              <a:t>T</a:t>
            </a:r>
            <a:r>
              <a:rPr sz="1000" spc="-60"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p:txBody>
      </p:sp>
      <p:grpSp>
        <p:nvGrpSpPr>
          <p:cNvPr id="19" name="object 19"/>
          <p:cNvGrpSpPr/>
          <p:nvPr/>
        </p:nvGrpSpPr>
        <p:grpSpPr>
          <a:xfrm>
            <a:off x="3226529" y="789390"/>
            <a:ext cx="332105" cy="221615"/>
            <a:chOff x="3226529" y="789390"/>
            <a:chExt cx="332105" cy="221615"/>
          </a:xfrm>
        </p:grpSpPr>
        <p:sp>
          <p:nvSpPr>
            <p:cNvPr id="20" name="object 20"/>
            <p:cNvSpPr/>
            <p:nvPr/>
          </p:nvSpPr>
          <p:spPr>
            <a:xfrm>
              <a:off x="3234149" y="797010"/>
              <a:ext cx="316865" cy="206375"/>
            </a:xfrm>
            <a:custGeom>
              <a:avLst/>
              <a:gdLst/>
              <a:ahLst/>
              <a:cxnLst/>
              <a:rect l="l" t="t" r="r" b="b"/>
              <a:pathLst>
                <a:path w="316864" h="206375">
                  <a:moveTo>
                    <a:pt x="266218" y="0"/>
                  </a:moveTo>
                  <a:lnTo>
                    <a:pt x="50611" y="0"/>
                  </a:lnTo>
                  <a:lnTo>
                    <a:pt x="30911" y="3977"/>
                  </a:lnTo>
                  <a:lnTo>
                    <a:pt x="14823" y="14823"/>
                  </a:lnTo>
                  <a:lnTo>
                    <a:pt x="3977" y="30910"/>
                  </a:lnTo>
                  <a:lnTo>
                    <a:pt x="0" y="50610"/>
                  </a:lnTo>
                  <a:lnTo>
                    <a:pt x="0" y="155440"/>
                  </a:lnTo>
                  <a:lnTo>
                    <a:pt x="3977" y="175140"/>
                  </a:lnTo>
                  <a:lnTo>
                    <a:pt x="14823" y="191227"/>
                  </a:lnTo>
                  <a:lnTo>
                    <a:pt x="30911" y="202073"/>
                  </a:lnTo>
                  <a:lnTo>
                    <a:pt x="50611" y="206050"/>
                  </a:lnTo>
                  <a:lnTo>
                    <a:pt x="266218" y="206050"/>
                  </a:lnTo>
                  <a:lnTo>
                    <a:pt x="285918" y="202073"/>
                  </a:lnTo>
                  <a:lnTo>
                    <a:pt x="302005" y="191227"/>
                  </a:lnTo>
                  <a:lnTo>
                    <a:pt x="312852" y="175140"/>
                  </a:lnTo>
                  <a:lnTo>
                    <a:pt x="316829" y="155440"/>
                  </a:lnTo>
                  <a:lnTo>
                    <a:pt x="316829" y="50610"/>
                  </a:lnTo>
                  <a:lnTo>
                    <a:pt x="312852" y="30910"/>
                  </a:lnTo>
                  <a:lnTo>
                    <a:pt x="302005" y="14823"/>
                  </a:lnTo>
                  <a:lnTo>
                    <a:pt x="285918" y="3977"/>
                  </a:lnTo>
                  <a:lnTo>
                    <a:pt x="266218" y="0"/>
                  </a:lnTo>
                  <a:close/>
                </a:path>
              </a:pathLst>
            </a:custGeom>
            <a:solidFill>
              <a:srgbClr val="FFFFFF"/>
            </a:solidFill>
          </p:spPr>
          <p:txBody>
            <a:bodyPr wrap="square" lIns="0" tIns="0" rIns="0" bIns="0" rtlCol="0"/>
            <a:lstStyle/>
            <a:p>
              <a:endParaRPr/>
            </a:p>
          </p:txBody>
        </p:sp>
        <p:sp>
          <p:nvSpPr>
            <p:cNvPr id="21" name="object 21"/>
            <p:cNvSpPr/>
            <p:nvPr/>
          </p:nvSpPr>
          <p:spPr>
            <a:xfrm>
              <a:off x="3234149" y="797010"/>
              <a:ext cx="316865" cy="206375"/>
            </a:xfrm>
            <a:custGeom>
              <a:avLst/>
              <a:gdLst/>
              <a:ahLst/>
              <a:cxnLst/>
              <a:rect l="l" t="t" r="r" b="b"/>
              <a:pathLst>
                <a:path w="316864" h="206375">
                  <a:moveTo>
                    <a:pt x="266218" y="0"/>
                  </a:moveTo>
                  <a:lnTo>
                    <a:pt x="50611" y="0"/>
                  </a:lnTo>
                  <a:lnTo>
                    <a:pt x="30911" y="3977"/>
                  </a:lnTo>
                  <a:lnTo>
                    <a:pt x="14823" y="14823"/>
                  </a:lnTo>
                  <a:lnTo>
                    <a:pt x="3977" y="30910"/>
                  </a:lnTo>
                  <a:lnTo>
                    <a:pt x="0" y="50610"/>
                  </a:lnTo>
                  <a:lnTo>
                    <a:pt x="0" y="155440"/>
                  </a:lnTo>
                  <a:lnTo>
                    <a:pt x="3977" y="175140"/>
                  </a:lnTo>
                  <a:lnTo>
                    <a:pt x="14823" y="191227"/>
                  </a:lnTo>
                  <a:lnTo>
                    <a:pt x="30911" y="202073"/>
                  </a:lnTo>
                  <a:lnTo>
                    <a:pt x="50611" y="206050"/>
                  </a:lnTo>
                  <a:lnTo>
                    <a:pt x="266218" y="206050"/>
                  </a:lnTo>
                  <a:lnTo>
                    <a:pt x="285918" y="202073"/>
                  </a:lnTo>
                  <a:lnTo>
                    <a:pt x="302005" y="191227"/>
                  </a:lnTo>
                  <a:lnTo>
                    <a:pt x="312852" y="175140"/>
                  </a:lnTo>
                  <a:lnTo>
                    <a:pt x="316829" y="155440"/>
                  </a:lnTo>
                  <a:lnTo>
                    <a:pt x="316829" y="50610"/>
                  </a:lnTo>
                  <a:lnTo>
                    <a:pt x="312852" y="30910"/>
                  </a:lnTo>
                  <a:lnTo>
                    <a:pt x="302005" y="14823"/>
                  </a:lnTo>
                  <a:lnTo>
                    <a:pt x="285918" y="3977"/>
                  </a:lnTo>
                  <a:lnTo>
                    <a:pt x="266218" y="0"/>
                  </a:lnTo>
                  <a:close/>
                </a:path>
              </a:pathLst>
            </a:custGeom>
            <a:ln w="15183">
              <a:solidFill>
                <a:srgbClr val="000000"/>
              </a:solidFill>
            </a:ln>
          </p:spPr>
          <p:txBody>
            <a:bodyPr wrap="square" lIns="0" tIns="0" rIns="0" bIns="0" rtlCol="0"/>
            <a:lstStyle/>
            <a:p>
              <a:endParaRPr/>
            </a:p>
          </p:txBody>
        </p:sp>
      </p:grpSp>
      <p:sp>
        <p:nvSpPr>
          <p:cNvPr id="22" name="object 22"/>
          <p:cNvSpPr txBox="1"/>
          <p:nvPr/>
        </p:nvSpPr>
        <p:spPr>
          <a:xfrm>
            <a:off x="3263620" y="764169"/>
            <a:ext cx="258445" cy="232756"/>
          </a:xfrm>
          <a:prstGeom prst="rect">
            <a:avLst/>
          </a:prstGeom>
        </p:spPr>
        <p:txBody>
          <a:bodyPr vert="horz" wrap="square" lIns="0" tIns="17145" rIns="0" bIns="0" rtlCol="0">
            <a:spAutoFit/>
          </a:bodyPr>
          <a:lstStyle/>
          <a:p>
            <a:pPr marL="12700">
              <a:lnSpc>
                <a:spcPct val="100000"/>
              </a:lnSpc>
              <a:spcBef>
                <a:spcPts val="135"/>
              </a:spcBef>
            </a:pPr>
            <a:r>
              <a:rPr sz="1400" spc="-40" dirty="0">
                <a:latin typeface="Calibri" panose="020F0502020204030204" pitchFamily="34" charset="0"/>
                <a:cs typeface="Calibri" panose="020F0502020204030204" pitchFamily="34" charset="0"/>
              </a:rPr>
              <a:t>O</a:t>
            </a:r>
            <a:r>
              <a:rPr sz="1400" spc="-85" dirty="0">
                <a:latin typeface="Calibri" panose="020F0502020204030204" pitchFamily="34" charset="0"/>
                <a:cs typeface="Calibri" panose="020F0502020204030204" pitchFamily="34" charset="0"/>
              </a:rPr>
              <a:t>T</a:t>
            </a:r>
            <a:endParaRPr sz="1400" dirty="0">
              <a:latin typeface="Calibri" panose="020F0502020204030204" pitchFamily="34" charset="0"/>
              <a:cs typeface="Calibri" panose="020F0502020204030204" pitchFamily="34" charset="0"/>
            </a:endParaRPr>
          </a:p>
        </p:txBody>
      </p:sp>
      <p:sp>
        <p:nvSpPr>
          <p:cNvPr id="23" name="object 23"/>
          <p:cNvSpPr txBox="1"/>
          <p:nvPr/>
        </p:nvSpPr>
        <p:spPr>
          <a:xfrm>
            <a:off x="2636824" y="779099"/>
            <a:ext cx="425450" cy="177800"/>
          </a:xfrm>
          <a:prstGeom prst="rect">
            <a:avLst/>
          </a:prstGeom>
        </p:spPr>
        <p:txBody>
          <a:bodyPr vert="horz" wrap="square" lIns="0" tIns="12065" rIns="0" bIns="0" rtlCol="0">
            <a:spAutoFit/>
          </a:bodyPr>
          <a:lstStyle/>
          <a:p>
            <a:pPr marL="38100">
              <a:lnSpc>
                <a:spcPct val="100000"/>
              </a:lnSpc>
              <a:spcBef>
                <a:spcPts val="95"/>
              </a:spcBef>
            </a:pPr>
            <a:r>
              <a:rPr sz="1000" i="1" spc="25" dirty="0">
                <a:latin typeface="Times New Roman"/>
                <a:cs typeface="Times New Roman"/>
              </a:rPr>
              <a:t>m</a:t>
            </a:r>
            <a:r>
              <a:rPr sz="1050" spc="120" baseline="-11904" dirty="0">
                <a:latin typeface="Calibri"/>
                <a:cs typeface="Calibri"/>
              </a:rPr>
              <a:t>0</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spc="60" baseline="-11904" dirty="0">
                <a:latin typeface="Calibri"/>
                <a:cs typeface="Calibri"/>
              </a:rPr>
              <a:t>1</a:t>
            </a:r>
            <a:endParaRPr sz="1050" baseline="-11904" dirty="0">
              <a:latin typeface="Calibri"/>
              <a:cs typeface="Calibri"/>
            </a:endParaRPr>
          </a:p>
        </p:txBody>
      </p:sp>
      <p:sp>
        <p:nvSpPr>
          <p:cNvPr id="24" name="object 24"/>
          <p:cNvSpPr txBox="1"/>
          <p:nvPr/>
        </p:nvSpPr>
        <p:spPr>
          <a:xfrm>
            <a:off x="3774770" y="778629"/>
            <a:ext cx="309880" cy="177800"/>
          </a:xfrm>
          <a:prstGeom prst="rect">
            <a:avLst/>
          </a:prstGeom>
        </p:spPr>
        <p:txBody>
          <a:bodyPr vert="horz" wrap="square" lIns="0" tIns="12065" rIns="0" bIns="0" rtlCol="0">
            <a:spAutoFit/>
          </a:bodyPr>
          <a:lstStyle/>
          <a:p>
            <a:pPr marL="38100">
              <a:lnSpc>
                <a:spcPct val="100000"/>
              </a:lnSpc>
              <a:spcBef>
                <a:spcPts val="95"/>
              </a:spcBef>
            </a:pPr>
            <a:r>
              <a:rPr sz="1000" i="1" spc="-65" dirty="0">
                <a:latin typeface="Times New Roman"/>
                <a:cs typeface="Times New Roman"/>
              </a:rPr>
              <a:t>c</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i="1" spc="-37" baseline="-11904" dirty="0">
                <a:latin typeface="Times New Roman"/>
                <a:cs typeface="Times New Roman"/>
              </a:rPr>
              <a:t>c</a:t>
            </a:r>
            <a:endParaRPr sz="1050" baseline="-11904">
              <a:latin typeface="Times New Roman"/>
              <a:cs typeface="Times New Roman"/>
            </a:endParaRPr>
          </a:p>
        </p:txBody>
      </p:sp>
      <p:grpSp>
        <p:nvGrpSpPr>
          <p:cNvPr id="25" name="object 25"/>
          <p:cNvGrpSpPr/>
          <p:nvPr/>
        </p:nvGrpSpPr>
        <p:grpSpPr>
          <a:xfrm>
            <a:off x="3074895" y="869670"/>
            <a:ext cx="693420" cy="60960"/>
            <a:chOff x="3074895" y="869670"/>
            <a:chExt cx="693420" cy="60960"/>
          </a:xfrm>
        </p:grpSpPr>
        <p:sp>
          <p:nvSpPr>
            <p:cNvPr id="26" name="object 26"/>
            <p:cNvSpPr/>
            <p:nvPr/>
          </p:nvSpPr>
          <p:spPr>
            <a:xfrm>
              <a:off x="3083878" y="900036"/>
              <a:ext cx="142875" cy="0"/>
            </a:xfrm>
            <a:custGeom>
              <a:avLst/>
              <a:gdLst/>
              <a:ahLst/>
              <a:cxnLst/>
              <a:rect l="l" t="t" r="r" b="b"/>
              <a:pathLst>
                <a:path w="142875">
                  <a:moveTo>
                    <a:pt x="142679" y="0"/>
                  </a:moveTo>
                  <a:lnTo>
                    <a:pt x="0" y="0"/>
                  </a:lnTo>
                </a:path>
              </a:pathLst>
            </a:custGeom>
            <a:ln w="10122">
              <a:solidFill>
                <a:srgbClr val="000000"/>
              </a:solidFill>
            </a:ln>
          </p:spPr>
          <p:txBody>
            <a:bodyPr wrap="square" lIns="0" tIns="0" rIns="0" bIns="0" rtlCol="0"/>
            <a:lstStyle/>
            <a:p>
              <a:endParaRPr/>
            </a:p>
          </p:txBody>
        </p:sp>
        <p:sp>
          <p:nvSpPr>
            <p:cNvPr id="27" name="object 27"/>
            <p:cNvSpPr/>
            <p:nvPr/>
          </p:nvSpPr>
          <p:spPr>
            <a:xfrm>
              <a:off x="3078944" y="873719"/>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28" name="object 28"/>
            <p:cNvSpPr/>
            <p:nvPr/>
          </p:nvSpPr>
          <p:spPr>
            <a:xfrm>
              <a:off x="3558569" y="900036"/>
              <a:ext cx="200660" cy="0"/>
            </a:xfrm>
            <a:custGeom>
              <a:avLst/>
              <a:gdLst/>
              <a:ahLst/>
              <a:cxnLst/>
              <a:rect l="l" t="t" r="r" b="b"/>
              <a:pathLst>
                <a:path w="200660">
                  <a:moveTo>
                    <a:pt x="0" y="0"/>
                  </a:moveTo>
                  <a:lnTo>
                    <a:pt x="200620" y="0"/>
                  </a:lnTo>
                </a:path>
              </a:pathLst>
            </a:custGeom>
            <a:ln w="10122">
              <a:solidFill>
                <a:srgbClr val="000000"/>
              </a:solidFill>
            </a:ln>
          </p:spPr>
          <p:txBody>
            <a:bodyPr wrap="square" lIns="0" tIns="0" rIns="0" bIns="0" rtlCol="0"/>
            <a:lstStyle/>
            <a:p>
              <a:endParaRPr/>
            </a:p>
          </p:txBody>
        </p:sp>
        <p:sp>
          <p:nvSpPr>
            <p:cNvPr id="29" name="object 29"/>
            <p:cNvSpPr/>
            <p:nvPr/>
          </p:nvSpPr>
          <p:spPr>
            <a:xfrm>
              <a:off x="3739452" y="873719"/>
              <a:ext cx="24765" cy="52705"/>
            </a:xfrm>
            <a:custGeom>
              <a:avLst/>
              <a:gdLst/>
              <a:ahLst/>
              <a:cxnLst/>
              <a:rect l="l" t="t" r="r" b="b"/>
              <a:pathLst>
                <a:path w="24764"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sp>
        <p:nvSpPr>
          <p:cNvPr id="30" name="object 30"/>
          <p:cNvSpPr txBox="1"/>
          <p:nvPr/>
        </p:nvSpPr>
        <p:spPr>
          <a:xfrm>
            <a:off x="2572423" y="1210492"/>
            <a:ext cx="1540510" cy="329565"/>
          </a:xfrm>
          <a:prstGeom prst="rect">
            <a:avLst/>
          </a:prstGeom>
        </p:spPr>
        <p:txBody>
          <a:bodyPr vert="horz" wrap="square" lIns="0" tIns="12065" rIns="0" bIns="0" rtlCol="0">
            <a:spAutoFit/>
          </a:bodyPr>
          <a:lstStyle/>
          <a:p>
            <a:pPr marL="38100" marR="30480" indent="77470">
              <a:lnSpc>
                <a:spcPct val="100000"/>
              </a:lnSpc>
              <a:spcBef>
                <a:spcPts val="95"/>
              </a:spcBef>
            </a:pPr>
            <a:r>
              <a:rPr sz="1000" spc="-60" dirty="0">
                <a:latin typeface="Calibri" panose="020F0502020204030204" pitchFamily="34" charset="0"/>
                <a:cs typeface="Calibri" panose="020F0502020204030204" pitchFamily="34" charset="0"/>
              </a:rPr>
              <a:t>Randomiz</a:t>
            </a:r>
            <a:r>
              <a:rPr sz="1000" spc="-50" dirty="0">
                <a:latin typeface="Calibri" panose="020F0502020204030204" pitchFamily="34" charset="0"/>
                <a:cs typeface="Calibri" panose="020F0502020204030204" pitchFamily="34" charset="0"/>
              </a:rPr>
              <a:t>e</a:t>
            </a:r>
            <a:r>
              <a:rPr sz="1000" spc="-30" dirty="0">
                <a:latin typeface="Calibri" panose="020F0502020204030204" pitchFamily="34" charset="0"/>
                <a:cs typeface="Calibri" panose="020F0502020204030204" pitchFamily="34" charset="0"/>
              </a:rPr>
              <a:t>d</a:t>
            </a:r>
            <a:r>
              <a:rPr sz="1000" spc="-20" dirty="0">
                <a:latin typeface="Calibri" panose="020F0502020204030204" pitchFamily="34" charset="0"/>
                <a:cs typeface="Calibri" panose="020F0502020204030204" pitchFamily="34" charset="0"/>
              </a:rPr>
              <a:t> </a:t>
            </a:r>
            <a:r>
              <a:rPr sz="1000" spc="-5" dirty="0">
                <a:latin typeface="Calibri" panose="020F0502020204030204" pitchFamily="34" charset="0"/>
                <a:cs typeface="Calibri" panose="020F0502020204030204" pitchFamily="34" charset="0"/>
              </a:rPr>
              <a:t>functionality  </a:t>
            </a:r>
            <a:r>
              <a:rPr sz="1000" spc="-50" dirty="0">
                <a:latin typeface="Calibri" panose="020F0502020204030204" pitchFamily="34" charset="0"/>
                <a:cs typeface="Calibri" panose="020F0502020204030204" pitchFamily="34" charset="0"/>
              </a:rPr>
              <a:t>ch</a:t>
            </a:r>
            <a:r>
              <a:rPr sz="1000" spc="-45" dirty="0">
                <a:latin typeface="Calibri" panose="020F0502020204030204" pitchFamily="34" charset="0"/>
                <a:cs typeface="Calibri" panose="020F0502020204030204" pitchFamily="34" charset="0"/>
              </a:rPr>
              <a:t>o</a:t>
            </a:r>
            <a:r>
              <a:rPr sz="1000" spc="-95" dirty="0">
                <a:latin typeface="Calibri" panose="020F0502020204030204" pitchFamily="34" charset="0"/>
                <a:cs typeface="Calibri" panose="020F0502020204030204" pitchFamily="34" charset="0"/>
              </a:rPr>
              <a:t>oses</a:t>
            </a:r>
            <a:r>
              <a:rPr sz="1000" spc="-20" dirty="0">
                <a:latin typeface="Calibri" panose="020F0502020204030204" pitchFamily="34" charset="0"/>
                <a:cs typeface="Calibri" panose="020F0502020204030204" pitchFamily="34" charset="0"/>
              </a:rPr>
              <a:t> </a:t>
            </a:r>
            <a:r>
              <a:rPr sz="1000" i="1" spc="25" dirty="0">
                <a:latin typeface="Times New Roman"/>
                <a:cs typeface="Times New Roman"/>
              </a:rPr>
              <a:t>m</a:t>
            </a:r>
            <a:r>
              <a:rPr sz="1050" spc="120" baseline="-11904" dirty="0">
                <a:latin typeface="Calibri"/>
                <a:cs typeface="Calibri"/>
              </a:rPr>
              <a:t>0</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spc="120" baseline="-11904" dirty="0">
                <a:latin typeface="Calibri"/>
                <a:cs typeface="Calibri"/>
              </a:rPr>
              <a:t>1</a:t>
            </a:r>
            <a:r>
              <a:rPr sz="1000" spc="-5" dirty="0">
                <a:latin typeface="Calibri"/>
                <a:cs typeface="Calibri"/>
              </a:rPr>
              <a:t>,</a:t>
            </a:r>
            <a:r>
              <a:rPr sz="1000" spc="-60" dirty="0">
                <a:latin typeface="Calibri"/>
                <a:cs typeface="Calibri"/>
              </a:rPr>
              <a:t> </a:t>
            </a:r>
            <a:r>
              <a:rPr sz="1000" i="1" spc="-55" dirty="0">
                <a:latin typeface="Times New Roman"/>
                <a:cs typeface="Times New Roman"/>
              </a:rPr>
              <a:t>c</a:t>
            </a:r>
            <a:r>
              <a:rPr sz="1000" i="1" spc="-5" dirty="0">
                <a:latin typeface="Times New Roman"/>
                <a:cs typeface="Times New Roman"/>
              </a:rPr>
              <a:t> </a:t>
            </a:r>
            <a:r>
              <a:rPr sz="1000" spc="-5" dirty="0">
                <a:latin typeface="Calibri" panose="020F0502020204030204" pitchFamily="34" charset="0"/>
                <a:cs typeface="Calibri" panose="020F0502020204030204" pitchFamily="34" charset="0"/>
              </a:rPr>
              <a:t>uniforml</a:t>
            </a:r>
            <a:r>
              <a:rPr sz="1000" spc="-65" dirty="0">
                <a:latin typeface="Calibri" panose="020F0502020204030204" pitchFamily="34" charset="0"/>
                <a:cs typeface="Calibri" panose="020F0502020204030204" pitchFamily="34" charset="0"/>
              </a:rPr>
              <a:t>y</a:t>
            </a:r>
            <a:r>
              <a:rPr sz="1000" spc="-60"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1594485" cy="403225"/>
          </a:xfrm>
          <a:prstGeom prst="rect">
            <a:avLst/>
          </a:prstGeom>
        </p:spPr>
        <p:txBody>
          <a:bodyPr vert="horz" wrap="square" lIns="0" tIns="15875" rIns="0" bIns="0" rtlCol="0">
            <a:spAutoFit/>
          </a:bodyPr>
          <a:lstStyle/>
          <a:p>
            <a:pPr marL="12700">
              <a:lnSpc>
                <a:spcPct val="100000"/>
              </a:lnSpc>
              <a:spcBef>
                <a:spcPts val="125"/>
              </a:spcBef>
            </a:pPr>
            <a:r>
              <a:rPr spc="-120" dirty="0"/>
              <a:t>Random</a:t>
            </a:r>
            <a:r>
              <a:rPr spc="-35" dirty="0"/>
              <a:t> </a:t>
            </a:r>
            <a:r>
              <a:rPr spc="-80" dirty="0"/>
              <a:t>O</a:t>
            </a:r>
            <a:r>
              <a:rPr spc="-160" dirty="0"/>
              <a:t>T</a:t>
            </a:r>
          </a:p>
        </p:txBody>
      </p:sp>
      <p:sp>
        <p:nvSpPr>
          <p:cNvPr id="3" name="object 3"/>
          <p:cNvSpPr txBox="1"/>
          <p:nvPr/>
        </p:nvSpPr>
        <p:spPr>
          <a:xfrm>
            <a:off x="837006" y="560494"/>
            <a:ext cx="783590" cy="166071"/>
          </a:xfrm>
          <a:prstGeom prst="rect">
            <a:avLst/>
          </a:prstGeom>
        </p:spPr>
        <p:txBody>
          <a:bodyPr vert="horz" wrap="square" lIns="0" tIns="12065" rIns="0" bIns="0" rtlCol="0">
            <a:spAutoFit/>
          </a:bodyPr>
          <a:lstStyle/>
          <a:p>
            <a:pPr marL="12700">
              <a:lnSpc>
                <a:spcPct val="100000"/>
              </a:lnSpc>
              <a:spcBef>
                <a:spcPts val="95"/>
              </a:spcBef>
            </a:pPr>
            <a:r>
              <a:rPr sz="1000" b="1" spc="-65" dirty="0">
                <a:latin typeface="Calibri" panose="020F0502020204030204" pitchFamily="34" charset="0"/>
                <a:cs typeface="Calibri" panose="020F0502020204030204" pitchFamily="34" charset="0"/>
              </a:rPr>
              <a:t>Standa</a:t>
            </a:r>
            <a:r>
              <a:rPr sz="1000" b="1" spc="-60" dirty="0">
                <a:latin typeface="Calibri" panose="020F0502020204030204" pitchFamily="34" charset="0"/>
                <a:cs typeface="Calibri" panose="020F0502020204030204" pitchFamily="34" charset="0"/>
              </a:rPr>
              <a:t>r</a:t>
            </a:r>
            <a:r>
              <a:rPr sz="1000" b="1" spc="-45" dirty="0">
                <a:latin typeface="Calibri" panose="020F0502020204030204" pitchFamily="34" charset="0"/>
                <a:cs typeface="Calibri" panose="020F0502020204030204" pitchFamily="34" charset="0"/>
              </a:rPr>
              <a:t>d </a:t>
            </a:r>
            <a:r>
              <a:rPr sz="1000" b="1" spc="20" dirty="0">
                <a:latin typeface="Calibri" panose="020F0502020204030204" pitchFamily="34" charset="0"/>
                <a:cs typeface="Calibri" panose="020F0502020204030204" pitchFamily="34" charset="0"/>
              </a:rPr>
              <a:t>O</a:t>
            </a:r>
            <a:r>
              <a:rPr sz="1000" b="1" spc="-20" dirty="0">
                <a:latin typeface="Calibri" panose="020F0502020204030204" pitchFamily="34" charset="0"/>
                <a:cs typeface="Calibri" panose="020F0502020204030204" pitchFamily="34" charset="0"/>
              </a:rPr>
              <a:t>T</a:t>
            </a:r>
            <a:r>
              <a:rPr sz="1000" spc="-60"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p:txBody>
      </p:sp>
      <p:grpSp>
        <p:nvGrpSpPr>
          <p:cNvPr id="4" name="object 4"/>
          <p:cNvGrpSpPr/>
          <p:nvPr/>
        </p:nvGrpSpPr>
        <p:grpSpPr>
          <a:xfrm>
            <a:off x="1132692" y="789517"/>
            <a:ext cx="332105" cy="221615"/>
            <a:chOff x="1132692" y="789517"/>
            <a:chExt cx="332105" cy="221615"/>
          </a:xfrm>
        </p:grpSpPr>
        <p:sp>
          <p:nvSpPr>
            <p:cNvPr id="5" name="object 5"/>
            <p:cNvSpPr/>
            <p:nvPr/>
          </p:nvSpPr>
          <p:spPr>
            <a:xfrm>
              <a:off x="1140312" y="797137"/>
              <a:ext cx="316865" cy="206375"/>
            </a:xfrm>
            <a:custGeom>
              <a:avLst/>
              <a:gdLst/>
              <a:ahLst/>
              <a:cxnLst/>
              <a:rect l="l" t="t" r="r" b="b"/>
              <a:pathLst>
                <a:path w="316865" h="206375">
                  <a:moveTo>
                    <a:pt x="266218" y="0"/>
                  </a:moveTo>
                  <a:lnTo>
                    <a:pt x="50611" y="0"/>
                  </a:lnTo>
                  <a:lnTo>
                    <a:pt x="30911" y="3977"/>
                  </a:lnTo>
                  <a:lnTo>
                    <a:pt x="14823" y="14823"/>
                  </a:lnTo>
                  <a:lnTo>
                    <a:pt x="3977" y="30910"/>
                  </a:lnTo>
                  <a:lnTo>
                    <a:pt x="0" y="50610"/>
                  </a:lnTo>
                  <a:lnTo>
                    <a:pt x="0" y="155440"/>
                  </a:lnTo>
                  <a:lnTo>
                    <a:pt x="3977" y="175140"/>
                  </a:lnTo>
                  <a:lnTo>
                    <a:pt x="14823" y="191227"/>
                  </a:lnTo>
                  <a:lnTo>
                    <a:pt x="30911" y="202073"/>
                  </a:lnTo>
                  <a:lnTo>
                    <a:pt x="50611" y="206050"/>
                  </a:lnTo>
                  <a:lnTo>
                    <a:pt x="266218" y="206050"/>
                  </a:lnTo>
                  <a:lnTo>
                    <a:pt x="285918" y="202073"/>
                  </a:lnTo>
                  <a:lnTo>
                    <a:pt x="302005" y="191227"/>
                  </a:lnTo>
                  <a:lnTo>
                    <a:pt x="312852" y="175140"/>
                  </a:lnTo>
                  <a:lnTo>
                    <a:pt x="316829" y="155440"/>
                  </a:lnTo>
                  <a:lnTo>
                    <a:pt x="316829" y="50610"/>
                  </a:lnTo>
                  <a:lnTo>
                    <a:pt x="312852" y="30910"/>
                  </a:lnTo>
                  <a:lnTo>
                    <a:pt x="302005" y="14823"/>
                  </a:lnTo>
                  <a:lnTo>
                    <a:pt x="285918" y="3977"/>
                  </a:lnTo>
                  <a:lnTo>
                    <a:pt x="266218" y="0"/>
                  </a:lnTo>
                  <a:close/>
                </a:path>
              </a:pathLst>
            </a:custGeom>
            <a:solidFill>
              <a:srgbClr val="FFFFFF"/>
            </a:solidFill>
          </p:spPr>
          <p:txBody>
            <a:bodyPr wrap="square" lIns="0" tIns="0" rIns="0" bIns="0" rtlCol="0"/>
            <a:lstStyle/>
            <a:p>
              <a:endParaRPr/>
            </a:p>
          </p:txBody>
        </p:sp>
        <p:sp>
          <p:nvSpPr>
            <p:cNvPr id="6" name="object 6"/>
            <p:cNvSpPr/>
            <p:nvPr/>
          </p:nvSpPr>
          <p:spPr>
            <a:xfrm>
              <a:off x="1140312" y="797137"/>
              <a:ext cx="316865" cy="206375"/>
            </a:xfrm>
            <a:custGeom>
              <a:avLst/>
              <a:gdLst/>
              <a:ahLst/>
              <a:cxnLst/>
              <a:rect l="l" t="t" r="r" b="b"/>
              <a:pathLst>
                <a:path w="316865" h="206375">
                  <a:moveTo>
                    <a:pt x="266218" y="0"/>
                  </a:moveTo>
                  <a:lnTo>
                    <a:pt x="50611" y="0"/>
                  </a:lnTo>
                  <a:lnTo>
                    <a:pt x="30911" y="3977"/>
                  </a:lnTo>
                  <a:lnTo>
                    <a:pt x="14823" y="14823"/>
                  </a:lnTo>
                  <a:lnTo>
                    <a:pt x="3977" y="30910"/>
                  </a:lnTo>
                  <a:lnTo>
                    <a:pt x="0" y="50610"/>
                  </a:lnTo>
                  <a:lnTo>
                    <a:pt x="0" y="155440"/>
                  </a:lnTo>
                  <a:lnTo>
                    <a:pt x="3977" y="175140"/>
                  </a:lnTo>
                  <a:lnTo>
                    <a:pt x="14823" y="191227"/>
                  </a:lnTo>
                  <a:lnTo>
                    <a:pt x="30911" y="202073"/>
                  </a:lnTo>
                  <a:lnTo>
                    <a:pt x="50611" y="206050"/>
                  </a:lnTo>
                  <a:lnTo>
                    <a:pt x="266218" y="206050"/>
                  </a:lnTo>
                  <a:lnTo>
                    <a:pt x="285918" y="202073"/>
                  </a:lnTo>
                  <a:lnTo>
                    <a:pt x="302005" y="191227"/>
                  </a:lnTo>
                  <a:lnTo>
                    <a:pt x="312852" y="175140"/>
                  </a:lnTo>
                  <a:lnTo>
                    <a:pt x="316829" y="155440"/>
                  </a:lnTo>
                  <a:lnTo>
                    <a:pt x="316829" y="50610"/>
                  </a:lnTo>
                  <a:lnTo>
                    <a:pt x="312852" y="30910"/>
                  </a:lnTo>
                  <a:lnTo>
                    <a:pt x="302005" y="14823"/>
                  </a:lnTo>
                  <a:lnTo>
                    <a:pt x="285918" y="3977"/>
                  </a:lnTo>
                  <a:lnTo>
                    <a:pt x="266218" y="0"/>
                  </a:lnTo>
                  <a:close/>
                </a:path>
              </a:pathLst>
            </a:custGeom>
            <a:ln w="15183">
              <a:solidFill>
                <a:srgbClr val="000000"/>
              </a:solidFill>
            </a:ln>
          </p:spPr>
          <p:txBody>
            <a:bodyPr wrap="square" lIns="0" tIns="0" rIns="0" bIns="0" rtlCol="0"/>
            <a:lstStyle/>
            <a:p>
              <a:endParaRPr/>
            </a:p>
          </p:txBody>
        </p:sp>
      </p:grpSp>
      <p:sp>
        <p:nvSpPr>
          <p:cNvPr id="7" name="object 7"/>
          <p:cNvSpPr txBox="1"/>
          <p:nvPr/>
        </p:nvSpPr>
        <p:spPr>
          <a:xfrm>
            <a:off x="1169784" y="764296"/>
            <a:ext cx="258445" cy="232756"/>
          </a:xfrm>
          <a:prstGeom prst="rect">
            <a:avLst/>
          </a:prstGeom>
        </p:spPr>
        <p:txBody>
          <a:bodyPr vert="horz" wrap="square" lIns="0" tIns="17145" rIns="0" bIns="0" rtlCol="0">
            <a:spAutoFit/>
          </a:bodyPr>
          <a:lstStyle/>
          <a:p>
            <a:pPr marL="12700">
              <a:lnSpc>
                <a:spcPct val="100000"/>
              </a:lnSpc>
              <a:spcBef>
                <a:spcPts val="135"/>
              </a:spcBef>
            </a:pPr>
            <a:r>
              <a:rPr sz="1400" spc="-40" dirty="0">
                <a:latin typeface="Calibri" panose="020F0502020204030204" pitchFamily="34" charset="0"/>
                <a:cs typeface="Calibri" panose="020F0502020204030204" pitchFamily="34" charset="0"/>
              </a:rPr>
              <a:t>O</a:t>
            </a:r>
            <a:r>
              <a:rPr sz="1400" spc="-85" dirty="0">
                <a:latin typeface="Calibri" panose="020F0502020204030204" pitchFamily="34" charset="0"/>
                <a:cs typeface="Calibri" panose="020F0502020204030204" pitchFamily="34" charset="0"/>
              </a:rPr>
              <a:t>T</a:t>
            </a:r>
            <a:endParaRPr sz="1400" dirty="0">
              <a:latin typeface="Calibri" panose="020F0502020204030204" pitchFamily="34" charset="0"/>
              <a:cs typeface="Calibri" panose="020F0502020204030204" pitchFamily="34" charset="0"/>
            </a:endParaRPr>
          </a:p>
        </p:txBody>
      </p:sp>
      <p:sp>
        <p:nvSpPr>
          <p:cNvPr id="8" name="object 8"/>
          <p:cNvSpPr txBox="1"/>
          <p:nvPr/>
        </p:nvSpPr>
        <p:spPr>
          <a:xfrm>
            <a:off x="542988" y="779226"/>
            <a:ext cx="425450" cy="177800"/>
          </a:xfrm>
          <a:prstGeom prst="rect">
            <a:avLst/>
          </a:prstGeom>
        </p:spPr>
        <p:txBody>
          <a:bodyPr vert="horz" wrap="square" lIns="0" tIns="12065" rIns="0" bIns="0" rtlCol="0">
            <a:spAutoFit/>
          </a:bodyPr>
          <a:lstStyle/>
          <a:p>
            <a:pPr marL="38100">
              <a:lnSpc>
                <a:spcPct val="100000"/>
              </a:lnSpc>
              <a:spcBef>
                <a:spcPts val="95"/>
              </a:spcBef>
            </a:pPr>
            <a:r>
              <a:rPr sz="1000" i="1" spc="25" dirty="0">
                <a:latin typeface="Times New Roman"/>
                <a:cs typeface="Times New Roman"/>
              </a:rPr>
              <a:t>m</a:t>
            </a:r>
            <a:r>
              <a:rPr sz="1050" spc="120" baseline="-11904" dirty="0">
                <a:latin typeface="Calibri"/>
                <a:cs typeface="Calibri"/>
              </a:rPr>
              <a:t>0</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spc="60" baseline="-11904" dirty="0">
                <a:latin typeface="Calibri"/>
                <a:cs typeface="Calibri"/>
              </a:rPr>
              <a:t>1</a:t>
            </a:r>
            <a:endParaRPr sz="1050" baseline="-11904">
              <a:latin typeface="Calibri"/>
              <a:cs typeface="Calibri"/>
            </a:endParaRPr>
          </a:p>
        </p:txBody>
      </p:sp>
      <p:sp>
        <p:nvSpPr>
          <p:cNvPr id="9" name="object 9"/>
          <p:cNvSpPr txBox="1"/>
          <p:nvPr/>
        </p:nvSpPr>
        <p:spPr>
          <a:xfrm>
            <a:off x="1731657" y="769220"/>
            <a:ext cx="208279" cy="367030"/>
          </a:xfrm>
          <a:prstGeom prst="rect">
            <a:avLst/>
          </a:prstGeom>
        </p:spPr>
        <p:txBody>
          <a:bodyPr vert="horz" wrap="square" lIns="0" tIns="12700" rIns="0" bIns="0" rtlCol="0">
            <a:spAutoFit/>
          </a:bodyPr>
          <a:lstStyle/>
          <a:p>
            <a:pPr marL="38100" marR="30480" indent="43815">
              <a:lnSpc>
                <a:spcPct val="112000"/>
              </a:lnSpc>
              <a:spcBef>
                <a:spcPts val="100"/>
              </a:spcBef>
            </a:pPr>
            <a:r>
              <a:rPr sz="1000" i="1" spc="-55" dirty="0">
                <a:latin typeface="Times New Roman"/>
                <a:cs typeface="Times New Roman"/>
              </a:rPr>
              <a:t>c </a:t>
            </a:r>
            <a:r>
              <a:rPr sz="1000" i="1" spc="-50" dirty="0">
                <a:latin typeface="Times New Roman"/>
                <a:cs typeface="Times New Roman"/>
              </a:rPr>
              <a:t> </a:t>
            </a:r>
            <a:r>
              <a:rPr sz="1000" i="1" spc="25" dirty="0">
                <a:latin typeface="Times New Roman"/>
                <a:cs typeface="Times New Roman"/>
              </a:rPr>
              <a:t>m</a:t>
            </a:r>
            <a:r>
              <a:rPr sz="1050" i="1" spc="-37" baseline="-11904" dirty="0">
                <a:latin typeface="Times New Roman"/>
                <a:cs typeface="Times New Roman"/>
              </a:rPr>
              <a:t>c</a:t>
            </a:r>
            <a:endParaRPr sz="1050" baseline="-11904">
              <a:latin typeface="Times New Roman"/>
              <a:cs typeface="Times New Roman"/>
            </a:endParaRPr>
          </a:p>
        </p:txBody>
      </p:sp>
      <p:grpSp>
        <p:nvGrpSpPr>
          <p:cNvPr id="10" name="object 10"/>
          <p:cNvGrpSpPr/>
          <p:nvPr/>
        </p:nvGrpSpPr>
        <p:grpSpPr>
          <a:xfrm>
            <a:off x="981059" y="869797"/>
            <a:ext cx="788035" cy="241300"/>
            <a:chOff x="981059" y="869797"/>
            <a:chExt cx="788035" cy="241300"/>
          </a:xfrm>
        </p:grpSpPr>
        <p:sp>
          <p:nvSpPr>
            <p:cNvPr id="11" name="object 11"/>
            <p:cNvSpPr/>
            <p:nvPr/>
          </p:nvSpPr>
          <p:spPr>
            <a:xfrm>
              <a:off x="981059" y="900163"/>
              <a:ext cx="142875" cy="0"/>
            </a:xfrm>
            <a:custGeom>
              <a:avLst/>
              <a:gdLst/>
              <a:ahLst/>
              <a:cxnLst/>
              <a:rect l="l" t="t" r="r" b="b"/>
              <a:pathLst>
                <a:path w="142875">
                  <a:moveTo>
                    <a:pt x="142678" y="0"/>
                  </a:moveTo>
                  <a:lnTo>
                    <a:pt x="0" y="0"/>
                  </a:lnTo>
                </a:path>
              </a:pathLst>
            </a:custGeom>
            <a:ln w="10122">
              <a:solidFill>
                <a:srgbClr val="000000"/>
              </a:solidFill>
            </a:ln>
          </p:spPr>
          <p:txBody>
            <a:bodyPr wrap="square" lIns="0" tIns="0" rIns="0" bIns="0" rtlCol="0"/>
            <a:lstStyle/>
            <a:p>
              <a:endParaRPr/>
            </a:p>
          </p:txBody>
        </p:sp>
        <p:sp>
          <p:nvSpPr>
            <p:cNvPr id="12" name="object 12"/>
            <p:cNvSpPr/>
            <p:nvPr/>
          </p:nvSpPr>
          <p:spPr>
            <a:xfrm>
              <a:off x="1104000" y="873846"/>
              <a:ext cx="24765" cy="52705"/>
            </a:xfrm>
            <a:custGeom>
              <a:avLst/>
              <a:gdLst/>
              <a:ahLst/>
              <a:cxnLst/>
              <a:rect l="l" t="t" r="r" b="b"/>
              <a:pathLst>
                <a:path w="24765"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sp>
          <p:nvSpPr>
            <p:cNvPr id="13" name="object 13"/>
            <p:cNvSpPr/>
            <p:nvPr/>
          </p:nvSpPr>
          <p:spPr>
            <a:xfrm>
              <a:off x="1473716" y="900163"/>
              <a:ext cx="295910" cy="0"/>
            </a:xfrm>
            <a:custGeom>
              <a:avLst/>
              <a:gdLst/>
              <a:ahLst/>
              <a:cxnLst/>
              <a:rect l="l" t="t" r="r" b="b"/>
              <a:pathLst>
                <a:path w="295910">
                  <a:moveTo>
                    <a:pt x="0" y="0"/>
                  </a:moveTo>
                  <a:lnTo>
                    <a:pt x="295327" y="0"/>
                  </a:lnTo>
                </a:path>
              </a:pathLst>
            </a:custGeom>
            <a:ln w="10122">
              <a:solidFill>
                <a:srgbClr val="000000"/>
              </a:solidFill>
            </a:ln>
          </p:spPr>
          <p:txBody>
            <a:bodyPr wrap="square" lIns="0" tIns="0" rIns="0" bIns="0" rtlCol="0"/>
            <a:lstStyle/>
            <a:p>
              <a:endParaRPr/>
            </a:p>
          </p:txBody>
        </p:sp>
        <p:sp>
          <p:nvSpPr>
            <p:cNvPr id="14" name="object 14"/>
            <p:cNvSpPr/>
            <p:nvPr/>
          </p:nvSpPr>
          <p:spPr>
            <a:xfrm>
              <a:off x="1468782" y="873846"/>
              <a:ext cx="24765" cy="52705"/>
            </a:xfrm>
            <a:custGeom>
              <a:avLst/>
              <a:gdLst/>
              <a:ahLst/>
              <a:cxnLst/>
              <a:rect l="l" t="t" r="r" b="b"/>
              <a:pathLst>
                <a:path w="24765"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5" name="object 15"/>
            <p:cNvSpPr/>
            <p:nvPr/>
          </p:nvSpPr>
          <p:spPr>
            <a:xfrm>
              <a:off x="1298727" y="1010780"/>
              <a:ext cx="417830" cy="69850"/>
            </a:xfrm>
            <a:custGeom>
              <a:avLst/>
              <a:gdLst/>
              <a:ahLst/>
              <a:cxnLst/>
              <a:rect l="l" t="t" r="r" b="b"/>
              <a:pathLst>
                <a:path w="417830" h="69850">
                  <a:moveTo>
                    <a:pt x="0" y="0"/>
                  </a:moveTo>
                  <a:lnTo>
                    <a:pt x="0" y="69385"/>
                  </a:lnTo>
                  <a:lnTo>
                    <a:pt x="417342" y="69385"/>
                  </a:lnTo>
                </a:path>
              </a:pathLst>
            </a:custGeom>
            <a:ln w="10122">
              <a:solidFill>
                <a:srgbClr val="000000"/>
              </a:solidFill>
            </a:ln>
          </p:spPr>
          <p:txBody>
            <a:bodyPr wrap="square" lIns="0" tIns="0" rIns="0" bIns="0" rtlCol="0"/>
            <a:lstStyle/>
            <a:p>
              <a:endParaRPr/>
            </a:p>
          </p:txBody>
        </p:sp>
        <p:sp>
          <p:nvSpPr>
            <p:cNvPr id="16" name="object 16"/>
            <p:cNvSpPr/>
            <p:nvPr/>
          </p:nvSpPr>
          <p:spPr>
            <a:xfrm>
              <a:off x="1696332" y="1053848"/>
              <a:ext cx="24765" cy="52705"/>
            </a:xfrm>
            <a:custGeom>
              <a:avLst/>
              <a:gdLst/>
              <a:ahLst/>
              <a:cxnLst/>
              <a:rect l="l" t="t" r="r" b="b"/>
              <a:pathLst>
                <a:path w="24764"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sp>
        <p:nvSpPr>
          <p:cNvPr id="17" name="object 17"/>
          <p:cNvSpPr txBox="1"/>
          <p:nvPr/>
        </p:nvSpPr>
        <p:spPr>
          <a:xfrm>
            <a:off x="512470" y="1210619"/>
            <a:ext cx="1464310" cy="329565"/>
          </a:xfrm>
          <a:prstGeom prst="rect">
            <a:avLst/>
          </a:prstGeom>
        </p:spPr>
        <p:txBody>
          <a:bodyPr vert="horz" wrap="square" lIns="0" tIns="12065" rIns="0" bIns="0" rtlCol="0">
            <a:spAutoFit/>
          </a:bodyPr>
          <a:lstStyle/>
          <a:p>
            <a:pPr marL="85090" marR="5080" indent="-73025">
              <a:lnSpc>
                <a:spcPct val="100000"/>
              </a:lnSpc>
              <a:spcBef>
                <a:spcPts val="95"/>
              </a:spcBef>
            </a:pPr>
            <a:r>
              <a:rPr sz="1000" spc="-20" dirty="0">
                <a:latin typeface="Calibri" panose="020F0502020204030204" pitchFamily="34" charset="0"/>
                <a:cs typeface="Calibri" panose="020F0502020204030204" pitchFamily="34" charset="0"/>
              </a:rPr>
              <a:t>Deterministic </a:t>
            </a:r>
            <a:r>
              <a:rPr sz="1000" spc="-10" dirty="0">
                <a:latin typeface="Calibri" panose="020F0502020204030204" pitchFamily="34" charset="0"/>
                <a:cs typeface="Calibri" panose="020F0502020204030204" pitchFamily="34" charset="0"/>
              </a:rPr>
              <a:t>functionality; </a:t>
            </a:r>
            <a:r>
              <a:rPr sz="1000" spc="-250" dirty="0">
                <a:latin typeface="Calibri" panose="020F0502020204030204" pitchFamily="34" charset="0"/>
                <a:cs typeface="Calibri" panose="020F0502020204030204" pitchFamily="34" charset="0"/>
              </a:rPr>
              <a:t> </a:t>
            </a:r>
            <a:r>
              <a:rPr sz="1000" spc="-30" dirty="0">
                <a:latin typeface="Calibri" panose="020F0502020204030204" pitchFamily="34" charset="0"/>
                <a:cs typeface="Calibri" panose="020F0502020204030204" pitchFamily="34" charset="0"/>
              </a:rPr>
              <a:t>parties</a:t>
            </a:r>
            <a:r>
              <a:rPr sz="1000" spc="-2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ch</a:t>
            </a:r>
            <a:r>
              <a:rPr sz="1000" spc="-45" dirty="0">
                <a:latin typeface="Calibri" panose="020F0502020204030204" pitchFamily="34" charset="0"/>
                <a:cs typeface="Calibri" panose="020F0502020204030204" pitchFamily="34" charset="0"/>
              </a:rPr>
              <a:t>o</a:t>
            </a:r>
            <a:r>
              <a:rPr sz="1000" spc="-90" dirty="0">
                <a:latin typeface="Calibri" panose="020F0502020204030204" pitchFamily="34" charset="0"/>
                <a:cs typeface="Calibri" panose="020F0502020204030204" pitchFamily="34" charset="0"/>
              </a:rPr>
              <a:t>ose</a:t>
            </a:r>
            <a:r>
              <a:rPr sz="1000" spc="-20" dirty="0">
                <a:latin typeface="Calibri" panose="020F0502020204030204" pitchFamily="34" charset="0"/>
                <a:cs typeface="Calibri" panose="020F0502020204030204" pitchFamily="34" charset="0"/>
              </a:rPr>
              <a:t> </a:t>
            </a:r>
            <a:r>
              <a:rPr sz="1000" spc="-15" dirty="0">
                <a:latin typeface="Calibri" panose="020F0502020204030204" pitchFamily="34" charset="0"/>
                <a:cs typeface="Calibri" panose="020F0502020204030204" pitchFamily="34" charset="0"/>
              </a:rPr>
              <a:t>all</a:t>
            </a:r>
            <a:r>
              <a:rPr sz="1000" spc="-20" dirty="0">
                <a:latin typeface="Calibri" panose="020F0502020204030204" pitchFamily="34" charset="0"/>
                <a:cs typeface="Calibri" panose="020F0502020204030204" pitchFamily="34" charset="0"/>
              </a:rPr>
              <a:t> </a:t>
            </a:r>
            <a:r>
              <a:rPr sz="1000" spc="-15" dirty="0">
                <a:latin typeface="Calibri" panose="020F0502020204030204" pitchFamily="34" charset="0"/>
                <a:cs typeface="Calibri" panose="020F0502020204030204" pitchFamily="34" charset="0"/>
              </a:rPr>
              <a:t>inputs</a:t>
            </a:r>
            <a:endParaRPr sz="1000" dirty="0">
              <a:latin typeface="Calibri" panose="020F0502020204030204" pitchFamily="34" charset="0"/>
              <a:cs typeface="Calibri" panose="020F0502020204030204" pitchFamily="34" charset="0"/>
            </a:endParaRPr>
          </a:p>
        </p:txBody>
      </p:sp>
      <p:sp>
        <p:nvSpPr>
          <p:cNvPr id="18" name="object 18"/>
          <p:cNvSpPr txBox="1"/>
          <p:nvPr/>
        </p:nvSpPr>
        <p:spPr>
          <a:xfrm>
            <a:off x="2973349" y="560367"/>
            <a:ext cx="749300" cy="166071"/>
          </a:xfrm>
          <a:prstGeom prst="rect">
            <a:avLst/>
          </a:prstGeom>
        </p:spPr>
        <p:txBody>
          <a:bodyPr vert="horz" wrap="square" lIns="0" tIns="12065" rIns="0" bIns="0" rtlCol="0">
            <a:spAutoFit/>
          </a:bodyPr>
          <a:lstStyle/>
          <a:p>
            <a:pPr marL="12700">
              <a:lnSpc>
                <a:spcPct val="100000"/>
              </a:lnSpc>
              <a:spcBef>
                <a:spcPts val="95"/>
              </a:spcBef>
            </a:pPr>
            <a:r>
              <a:rPr sz="1000" b="1" spc="-55" dirty="0">
                <a:latin typeface="Calibri" panose="020F0502020204030204" pitchFamily="34" charset="0"/>
                <a:cs typeface="Calibri" panose="020F0502020204030204" pitchFamily="34" charset="0"/>
              </a:rPr>
              <a:t>Random</a:t>
            </a:r>
            <a:r>
              <a:rPr sz="1000" b="1" spc="-45" dirty="0">
                <a:latin typeface="Calibri" panose="020F0502020204030204" pitchFamily="34" charset="0"/>
                <a:cs typeface="Calibri" panose="020F0502020204030204" pitchFamily="34" charset="0"/>
              </a:rPr>
              <a:t> </a:t>
            </a:r>
            <a:r>
              <a:rPr sz="1000" b="1" spc="20" dirty="0">
                <a:latin typeface="Calibri" panose="020F0502020204030204" pitchFamily="34" charset="0"/>
                <a:cs typeface="Calibri" panose="020F0502020204030204" pitchFamily="34" charset="0"/>
              </a:rPr>
              <a:t>O</a:t>
            </a:r>
            <a:r>
              <a:rPr sz="1000" b="1" spc="-15" dirty="0">
                <a:latin typeface="Calibri" panose="020F0502020204030204" pitchFamily="34" charset="0"/>
                <a:cs typeface="Calibri" panose="020F0502020204030204" pitchFamily="34" charset="0"/>
              </a:rPr>
              <a:t>T</a:t>
            </a:r>
            <a:r>
              <a:rPr sz="1000" spc="-60"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p:txBody>
      </p:sp>
      <p:grpSp>
        <p:nvGrpSpPr>
          <p:cNvPr id="19" name="object 19"/>
          <p:cNvGrpSpPr/>
          <p:nvPr/>
        </p:nvGrpSpPr>
        <p:grpSpPr>
          <a:xfrm>
            <a:off x="3226529" y="789390"/>
            <a:ext cx="332105" cy="221615"/>
            <a:chOff x="3226529" y="789390"/>
            <a:chExt cx="332105" cy="221615"/>
          </a:xfrm>
        </p:grpSpPr>
        <p:sp>
          <p:nvSpPr>
            <p:cNvPr id="20" name="object 20"/>
            <p:cNvSpPr/>
            <p:nvPr/>
          </p:nvSpPr>
          <p:spPr>
            <a:xfrm>
              <a:off x="3234149" y="797010"/>
              <a:ext cx="316865" cy="206375"/>
            </a:xfrm>
            <a:custGeom>
              <a:avLst/>
              <a:gdLst/>
              <a:ahLst/>
              <a:cxnLst/>
              <a:rect l="l" t="t" r="r" b="b"/>
              <a:pathLst>
                <a:path w="316864" h="206375">
                  <a:moveTo>
                    <a:pt x="266218" y="0"/>
                  </a:moveTo>
                  <a:lnTo>
                    <a:pt x="50611" y="0"/>
                  </a:lnTo>
                  <a:lnTo>
                    <a:pt x="30911" y="3977"/>
                  </a:lnTo>
                  <a:lnTo>
                    <a:pt x="14823" y="14823"/>
                  </a:lnTo>
                  <a:lnTo>
                    <a:pt x="3977" y="30910"/>
                  </a:lnTo>
                  <a:lnTo>
                    <a:pt x="0" y="50610"/>
                  </a:lnTo>
                  <a:lnTo>
                    <a:pt x="0" y="155440"/>
                  </a:lnTo>
                  <a:lnTo>
                    <a:pt x="3977" y="175140"/>
                  </a:lnTo>
                  <a:lnTo>
                    <a:pt x="14823" y="191227"/>
                  </a:lnTo>
                  <a:lnTo>
                    <a:pt x="30911" y="202073"/>
                  </a:lnTo>
                  <a:lnTo>
                    <a:pt x="50611" y="206050"/>
                  </a:lnTo>
                  <a:lnTo>
                    <a:pt x="266218" y="206050"/>
                  </a:lnTo>
                  <a:lnTo>
                    <a:pt x="285918" y="202073"/>
                  </a:lnTo>
                  <a:lnTo>
                    <a:pt x="302005" y="191227"/>
                  </a:lnTo>
                  <a:lnTo>
                    <a:pt x="312852" y="175140"/>
                  </a:lnTo>
                  <a:lnTo>
                    <a:pt x="316829" y="155440"/>
                  </a:lnTo>
                  <a:lnTo>
                    <a:pt x="316829" y="50610"/>
                  </a:lnTo>
                  <a:lnTo>
                    <a:pt x="312852" y="30910"/>
                  </a:lnTo>
                  <a:lnTo>
                    <a:pt x="302005" y="14823"/>
                  </a:lnTo>
                  <a:lnTo>
                    <a:pt x="285918" y="3977"/>
                  </a:lnTo>
                  <a:lnTo>
                    <a:pt x="266218" y="0"/>
                  </a:lnTo>
                  <a:close/>
                </a:path>
              </a:pathLst>
            </a:custGeom>
            <a:solidFill>
              <a:srgbClr val="FFFFFF"/>
            </a:solidFill>
          </p:spPr>
          <p:txBody>
            <a:bodyPr wrap="square" lIns="0" tIns="0" rIns="0" bIns="0" rtlCol="0"/>
            <a:lstStyle/>
            <a:p>
              <a:endParaRPr/>
            </a:p>
          </p:txBody>
        </p:sp>
        <p:sp>
          <p:nvSpPr>
            <p:cNvPr id="21" name="object 21"/>
            <p:cNvSpPr/>
            <p:nvPr/>
          </p:nvSpPr>
          <p:spPr>
            <a:xfrm>
              <a:off x="3234149" y="797010"/>
              <a:ext cx="316865" cy="206375"/>
            </a:xfrm>
            <a:custGeom>
              <a:avLst/>
              <a:gdLst/>
              <a:ahLst/>
              <a:cxnLst/>
              <a:rect l="l" t="t" r="r" b="b"/>
              <a:pathLst>
                <a:path w="316864" h="206375">
                  <a:moveTo>
                    <a:pt x="266218" y="0"/>
                  </a:moveTo>
                  <a:lnTo>
                    <a:pt x="50611" y="0"/>
                  </a:lnTo>
                  <a:lnTo>
                    <a:pt x="30911" y="3977"/>
                  </a:lnTo>
                  <a:lnTo>
                    <a:pt x="14823" y="14823"/>
                  </a:lnTo>
                  <a:lnTo>
                    <a:pt x="3977" y="30910"/>
                  </a:lnTo>
                  <a:lnTo>
                    <a:pt x="0" y="50610"/>
                  </a:lnTo>
                  <a:lnTo>
                    <a:pt x="0" y="155440"/>
                  </a:lnTo>
                  <a:lnTo>
                    <a:pt x="3977" y="175140"/>
                  </a:lnTo>
                  <a:lnTo>
                    <a:pt x="14823" y="191227"/>
                  </a:lnTo>
                  <a:lnTo>
                    <a:pt x="30911" y="202073"/>
                  </a:lnTo>
                  <a:lnTo>
                    <a:pt x="50611" y="206050"/>
                  </a:lnTo>
                  <a:lnTo>
                    <a:pt x="266218" y="206050"/>
                  </a:lnTo>
                  <a:lnTo>
                    <a:pt x="285918" y="202073"/>
                  </a:lnTo>
                  <a:lnTo>
                    <a:pt x="302005" y="191227"/>
                  </a:lnTo>
                  <a:lnTo>
                    <a:pt x="312852" y="175140"/>
                  </a:lnTo>
                  <a:lnTo>
                    <a:pt x="316829" y="155440"/>
                  </a:lnTo>
                  <a:lnTo>
                    <a:pt x="316829" y="50610"/>
                  </a:lnTo>
                  <a:lnTo>
                    <a:pt x="312852" y="30910"/>
                  </a:lnTo>
                  <a:lnTo>
                    <a:pt x="302005" y="14823"/>
                  </a:lnTo>
                  <a:lnTo>
                    <a:pt x="285918" y="3977"/>
                  </a:lnTo>
                  <a:lnTo>
                    <a:pt x="266218" y="0"/>
                  </a:lnTo>
                  <a:close/>
                </a:path>
              </a:pathLst>
            </a:custGeom>
            <a:ln w="15183">
              <a:solidFill>
                <a:srgbClr val="000000"/>
              </a:solidFill>
            </a:ln>
          </p:spPr>
          <p:txBody>
            <a:bodyPr wrap="square" lIns="0" tIns="0" rIns="0" bIns="0" rtlCol="0"/>
            <a:lstStyle/>
            <a:p>
              <a:endParaRPr/>
            </a:p>
          </p:txBody>
        </p:sp>
      </p:grpSp>
      <p:sp>
        <p:nvSpPr>
          <p:cNvPr id="22" name="object 22"/>
          <p:cNvSpPr txBox="1"/>
          <p:nvPr/>
        </p:nvSpPr>
        <p:spPr>
          <a:xfrm>
            <a:off x="3263620" y="764169"/>
            <a:ext cx="258445" cy="232756"/>
          </a:xfrm>
          <a:prstGeom prst="rect">
            <a:avLst/>
          </a:prstGeom>
        </p:spPr>
        <p:txBody>
          <a:bodyPr vert="horz" wrap="square" lIns="0" tIns="17145" rIns="0" bIns="0" rtlCol="0">
            <a:spAutoFit/>
          </a:bodyPr>
          <a:lstStyle/>
          <a:p>
            <a:pPr marL="12700">
              <a:lnSpc>
                <a:spcPct val="100000"/>
              </a:lnSpc>
              <a:spcBef>
                <a:spcPts val="135"/>
              </a:spcBef>
            </a:pPr>
            <a:r>
              <a:rPr sz="1400" spc="-40" dirty="0">
                <a:latin typeface="Calibri" panose="020F0502020204030204" pitchFamily="34" charset="0"/>
                <a:cs typeface="Calibri" panose="020F0502020204030204" pitchFamily="34" charset="0"/>
              </a:rPr>
              <a:t>O</a:t>
            </a:r>
            <a:r>
              <a:rPr sz="1400" spc="-85" dirty="0">
                <a:latin typeface="Calibri" panose="020F0502020204030204" pitchFamily="34" charset="0"/>
                <a:cs typeface="Calibri" panose="020F0502020204030204" pitchFamily="34" charset="0"/>
              </a:rPr>
              <a:t>T</a:t>
            </a:r>
            <a:endParaRPr sz="1400" dirty="0">
              <a:latin typeface="Calibri" panose="020F0502020204030204" pitchFamily="34" charset="0"/>
              <a:cs typeface="Calibri" panose="020F0502020204030204" pitchFamily="34" charset="0"/>
            </a:endParaRPr>
          </a:p>
        </p:txBody>
      </p:sp>
      <p:sp>
        <p:nvSpPr>
          <p:cNvPr id="23" name="object 23"/>
          <p:cNvSpPr txBox="1"/>
          <p:nvPr/>
        </p:nvSpPr>
        <p:spPr>
          <a:xfrm>
            <a:off x="2636824" y="779099"/>
            <a:ext cx="425450" cy="177800"/>
          </a:xfrm>
          <a:prstGeom prst="rect">
            <a:avLst/>
          </a:prstGeom>
        </p:spPr>
        <p:txBody>
          <a:bodyPr vert="horz" wrap="square" lIns="0" tIns="12065" rIns="0" bIns="0" rtlCol="0">
            <a:spAutoFit/>
          </a:bodyPr>
          <a:lstStyle/>
          <a:p>
            <a:pPr marL="38100">
              <a:lnSpc>
                <a:spcPct val="100000"/>
              </a:lnSpc>
              <a:spcBef>
                <a:spcPts val="95"/>
              </a:spcBef>
            </a:pPr>
            <a:r>
              <a:rPr sz="1000" i="1" spc="25" dirty="0">
                <a:latin typeface="Times New Roman"/>
                <a:cs typeface="Times New Roman"/>
              </a:rPr>
              <a:t>m</a:t>
            </a:r>
            <a:r>
              <a:rPr sz="1050" spc="120" baseline="-11904" dirty="0">
                <a:latin typeface="Calibri"/>
                <a:cs typeface="Calibri"/>
              </a:rPr>
              <a:t>0</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spc="60" baseline="-11904" dirty="0">
                <a:latin typeface="Calibri"/>
                <a:cs typeface="Calibri"/>
              </a:rPr>
              <a:t>1</a:t>
            </a:r>
            <a:endParaRPr sz="1050" baseline="-11904">
              <a:latin typeface="Calibri"/>
              <a:cs typeface="Calibri"/>
            </a:endParaRPr>
          </a:p>
        </p:txBody>
      </p:sp>
      <p:sp>
        <p:nvSpPr>
          <p:cNvPr id="24" name="object 24"/>
          <p:cNvSpPr txBox="1"/>
          <p:nvPr/>
        </p:nvSpPr>
        <p:spPr>
          <a:xfrm>
            <a:off x="3774770" y="778629"/>
            <a:ext cx="309880" cy="177800"/>
          </a:xfrm>
          <a:prstGeom prst="rect">
            <a:avLst/>
          </a:prstGeom>
        </p:spPr>
        <p:txBody>
          <a:bodyPr vert="horz" wrap="square" lIns="0" tIns="12065" rIns="0" bIns="0" rtlCol="0">
            <a:spAutoFit/>
          </a:bodyPr>
          <a:lstStyle/>
          <a:p>
            <a:pPr marL="38100">
              <a:lnSpc>
                <a:spcPct val="100000"/>
              </a:lnSpc>
              <a:spcBef>
                <a:spcPts val="95"/>
              </a:spcBef>
            </a:pPr>
            <a:r>
              <a:rPr sz="1000" i="1" spc="-65" dirty="0">
                <a:latin typeface="Times New Roman"/>
                <a:cs typeface="Times New Roman"/>
              </a:rPr>
              <a:t>c</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i="1" spc="-37" baseline="-11904" dirty="0">
                <a:latin typeface="Times New Roman"/>
                <a:cs typeface="Times New Roman"/>
              </a:rPr>
              <a:t>c</a:t>
            </a:r>
            <a:endParaRPr sz="1050" baseline="-11904">
              <a:latin typeface="Times New Roman"/>
              <a:cs typeface="Times New Roman"/>
            </a:endParaRPr>
          </a:p>
        </p:txBody>
      </p:sp>
      <p:grpSp>
        <p:nvGrpSpPr>
          <p:cNvPr id="25" name="object 25"/>
          <p:cNvGrpSpPr/>
          <p:nvPr/>
        </p:nvGrpSpPr>
        <p:grpSpPr>
          <a:xfrm>
            <a:off x="3074895" y="869670"/>
            <a:ext cx="693420" cy="60960"/>
            <a:chOff x="3074895" y="869670"/>
            <a:chExt cx="693420" cy="60960"/>
          </a:xfrm>
        </p:grpSpPr>
        <p:sp>
          <p:nvSpPr>
            <p:cNvPr id="26" name="object 26"/>
            <p:cNvSpPr/>
            <p:nvPr/>
          </p:nvSpPr>
          <p:spPr>
            <a:xfrm>
              <a:off x="3083878" y="900036"/>
              <a:ext cx="142875" cy="0"/>
            </a:xfrm>
            <a:custGeom>
              <a:avLst/>
              <a:gdLst/>
              <a:ahLst/>
              <a:cxnLst/>
              <a:rect l="l" t="t" r="r" b="b"/>
              <a:pathLst>
                <a:path w="142875">
                  <a:moveTo>
                    <a:pt x="142679" y="0"/>
                  </a:moveTo>
                  <a:lnTo>
                    <a:pt x="0" y="0"/>
                  </a:lnTo>
                </a:path>
              </a:pathLst>
            </a:custGeom>
            <a:ln w="10122">
              <a:solidFill>
                <a:srgbClr val="000000"/>
              </a:solidFill>
            </a:ln>
          </p:spPr>
          <p:txBody>
            <a:bodyPr wrap="square" lIns="0" tIns="0" rIns="0" bIns="0" rtlCol="0"/>
            <a:lstStyle/>
            <a:p>
              <a:endParaRPr/>
            </a:p>
          </p:txBody>
        </p:sp>
        <p:sp>
          <p:nvSpPr>
            <p:cNvPr id="27" name="object 27"/>
            <p:cNvSpPr/>
            <p:nvPr/>
          </p:nvSpPr>
          <p:spPr>
            <a:xfrm>
              <a:off x="3078944" y="873719"/>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28" name="object 28"/>
            <p:cNvSpPr/>
            <p:nvPr/>
          </p:nvSpPr>
          <p:spPr>
            <a:xfrm>
              <a:off x="3558569" y="900036"/>
              <a:ext cx="200660" cy="0"/>
            </a:xfrm>
            <a:custGeom>
              <a:avLst/>
              <a:gdLst/>
              <a:ahLst/>
              <a:cxnLst/>
              <a:rect l="l" t="t" r="r" b="b"/>
              <a:pathLst>
                <a:path w="200660">
                  <a:moveTo>
                    <a:pt x="0" y="0"/>
                  </a:moveTo>
                  <a:lnTo>
                    <a:pt x="200620" y="0"/>
                  </a:lnTo>
                </a:path>
              </a:pathLst>
            </a:custGeom>
            <a:ln w="10122">
              <a:solidFill>
                <a:srgbClr val="000000"/>
              </a:solidFill>
            </a:ln>
          </p:spPr>
          <p:txBody>
            <a:bodyPr wrap="square" lIns="0" tIns="0" rIns="0" bIns="0" rtlCol="0"/>
            <a:lstStyle/>
            <a:p>
              <a:endParaRPr/>
            </a:p>
          </p:txBody>
        </p:sp>
        <p:sp>
          <p:nvSpPr>
            <p:cNvPr id="29" name="object 29"/>
            <p:cNvSpPr/>
            <p:nvPr/>
          </p:nvSpPr>
          <p:spPr>
            <a:xfrm>
              <a:off x="3739452" y="873719"/>
              <a:ext cx="24765" cy="52705"/>
            </a:xfrm>
            <a:custGeom>
              <a:avLst/>
              <a:gdLst/>
              <a:ahLst/>
              <a:cxnLst/>
              <a:rect l="l" t="t" r="r" b="b"/>
              <a:pathLst>
                <a:path w="24764"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sp>
        <p:nvSpPr>
          <p:cNvPr id="30" name="object 30"/>
          <p:cNvSpPr txBox="1"/>
          <p:nvPr/>
        </p:nvSpPr>
        <p:spPr>
          <a:xfrm>
            <a:off x="2572423" y="1210492"/>
            <a:ext cx="1540510" cy="329565"/>
          </a:xfrm>
          <a:prstGeom prst="rect">
            <a:avLst/>
          </a:prstGeom>
        </p:spPr>
        <p:txBody>
          <a:bodyPr vert="horz" wrap="square" lIns="0" tIns="12065" rIns="0" bIns="0" rtlCol="0">
            <a:spAutoFit/>
          </a:bodyPr>
          <a:lstStyle/>
          <a:p>
            <a:pPr marL="38100" marR="30480" indent="77470">
              <a:lnSpc>
                <a:spcPct val="100000"/>
              </a:lnSpc>
              <a:spcBef>
                <a:spcPts val="95"/>
              </a:spcBef>
            </a:pPr>
            <a:r>
              <a:rPr sz="1000" spc="-60" dirty="0">
                <a:latin typeface="Calibri" panose="020F0502020204030204" pitchFamily="34" charset="0"/>
                <a:cs typeface="Calibri" panose="020F0502020204030204" pitchFamily="34" charset="0"/>
              </a:rPr>
              <a:t>Randomiz</a:t>
            </a:r>
            <a:r>
              <a:rPr sz="1000" spc="-50" dirty="0">
                <a:latin typeface="Calibri" panose="020F0502020204030204" pitchFamily="34" charset="0"/>
                <a:cs typeface="Calibri" panose="020F0502020204030204" pitchFamily="34" charset="0"/>
              </a:rPr>
              <a:t>e</a:t>
            </a:r>
            <a:r>
              <a:rPr sz="1000" spc="-30" dirty="0">
                <a:latin typeface="Calibri" panose="020F0502020204030204" pitchFamily="34" charset="0"/>
                <a:cs typeface="Calibri" panose="020F0502020204030204" pitchFamily="34" charset="0"/>
              </a:rPr>
              <a:t>d</a:t>
            </a:r>
            <a:r>
              <a:rPr sz="1000" spc="-20" dirty="0">
                <a:latin typeface="Calibri" panose="020F0502020204030204" pitchFamily="34" charset="0"/>
                <a:cs typeface="Calibri" panose="020F0502020204030204" pitchFamily="34" charset="0"/>
              </a:rPr>
              <a:t> </a:t>
            </a:r>
            <a:r>
              <a:rPr sz="1000" spc="-5" dirty="0">
                <a:latin typeface="Calibri" panose="020F0502020204030204" pitchFamily="34" charset="0"/>
                <a:cs typeface="Calibri" panose="020F0502020204030204" pitchFamily="34" charset="0"/>
              </a:rPr>
              <a:t>functionality  </a:t>
            </a:r>
            <a:r>
              <a:rPr sz="1000" spc="-50" dirty="0">
                <a:latin typeface="Calibri" panose="020F0502020204030204" pitchFamily="34" charset="0"/>
                <a:cs typeface="Calibri" panose="020F0502020204030204" pitchFamily="34" charset="0"/>
              </a:rPr>
              <a:t>ch</a:t>
            </a:r>
            <a:r>
              <a:rPr sz="1000" spc="-45" dirty="0">
                <a:latin typeface="Calibri" panose="020F0502020204030204" pitchFamily="34" charset="0"/>
                <a:cs typeface="Calibri" panose="020F0502020204030204" pitchFamily="34" charset="0"/>
              </a:rPr>
              <a:t>o</a:t>
            </a:r>
            <a:r>
              <a:rPr sz="1000" spc="-95" dirty="0">
                <a:latin typeface="Calibri" panose="020F0502020204030204" pitchFamily="34" charset="0"/>
                <a:cs typeface="Calibri" panose="020F0502020204030204" pitchFamily="34" charset="0"/>
              </a:rPr>
              <a:t>oses</a:t>
            </a:r>
            <a:r>
              <a:rPr sz="1000" spc="-20" dirty="0">
                <a:latin typeface="Calibri" panose="020F0502020204030204" pitchFamily="34" charset="0"/>
                <a:cs typeface="Calibri" panose="020F0502020204030204" pitchFamily="34" charset="0"/>
              </a:rPr>
              <a:t> </a:t>
            </a:r>
            <a:r>
              <a:rPr sz="1000" i="1" spc="25" dirty="0">
                <a:latin typeface="Times New Roman"/>
                <a:cs typeface="Times New Roman"/>
              </a:rPr>
              <a:t>m</a:t>
            </a:r>
            <a:r>
              <a:rPr sz="1050" spc="120" baseline="-11904" dirty="0">
                <a:latin typeface="Calibri"/>
                <a:cs typeface="Calibri"/>
              </a:rPr>
              <a:t>0</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spc="120" baseline="-11904" dirty="0">
                <a:latin typeface="Calibri"/>
                <a:cs typeface="Calibri"/>
              </a:rPr>
              <a:t>1</a:t>
            </a:r>
            <a:r>
              <a:rPr sz="1000" spc="-5" dirty="0">
                <a:latin typeface="Calibri"/>
                <a:cs typeface="Calibri"/>
              </a:rPr>
              <a:t>,</a:t>
            </a:r>
            <a:r>
              <a:rPr sz="1000" spc="-60" dirty="0">
                <a:latin typeface="Calibri"/>
                <a:cs typeface="Calibri"/>
              </a:rPr>
              <a:t> </a:t>
            </a:r>
            <a:r>
              <a:rPr sz="1000" i="1" spc="-55" dirty="0">
                <a:latin typeface="Times New Roman"/>
                <a:cs typeface="Times New Roman"/>
              </a:rPr>
              <a:t>c</a:t>
            </a:r>
            <a:r>
              <a:rPr sz="1000" i="1" spc="-5" dirty="0">
                <a:latin typeface="Times New Roman"/>
                <a:cs typeface="Times New Roman"/>
              </a:rPr>
              <a:t> </a:t>
            </a:r>
            <a:r>
              <a:rPr sz="1000" spc="-5" dirty="0">
                <a:latin typeface="Calibri" panose="020F0502020204030204" pitchFamily="34" charset="0"/>
                <a:cs typeface="Calibri" panose="020F0502020204030204" pitchFamily="34" charset="0"/>
              </a:rPr>
              <a:t>uniforml</a:t>
            </a:r>
            <a:r>
              <a:rPr sz="1000" spc="-65" dirty="0">
                <a:latin typeface="Calibri" panose="020F0502020204030204" pitchFamily="34" charset="0"/>
                <a:cs typeface="Calibri" panose="020F0502020204030204" pitchFamily="34" charset="0"/>
              </a:rPr>
              <a:t>y</a:t>
            </a:r>
            <a:r>
              <a:rPr sz="1000" spc="-60"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p:txBody>
      </p:sp>
      <p:grpSp>
        <p:nvGrpSpPr>
          <p:cNvPr id="31" name="object 31"/>
          <p:cNvGrpSpPr/>
          <p:nvPr/>
        </p:nvGrpSpPr>
        <p:grpSpPr>
          <a:xfrm>
            <a:off x="309193" y="1670760"/>
            <a:ext cx="4040504" cy="611505"/>
            <a:chOff x="309193" y="1670760"/>
            <a:chExt cx="4040504" cy="611505"/>
          </a:xfrm>
        </p:grpSpPr>
        <p:sp>
          <p:nvSpPr>
            <p:cNvPr id="32" name="object 32"/>
            <p:cNvSpPr/>
            <p:nvPr/>
          </p:nvSpPr>
          <p:spPr>
            <a:xfrm>
              <a:off x="309193" y="1670760"/>
              <a:ext cx="3989704" cy="189230"/>
            </a:xfrm>
            <a:custGeom>
              <a:avLst/>
              <a:gdLst/>
              <a:ahLst/>
              <a:cxnLst/>
              <a:rect l="l" t="t" r="r" b="b"/>
              <a:pathLst>
                <a:path w="3989704" h="189230">
                  <a:moveTo>
                    <a:pt x="3938854" y="0"/>
                  </a:moveTo>
                  <a:lnTo>
                    <a:pt x="50800" y="0"/>
                  </a:lnTo>
                  <a:lnTo>
                    <a:pt x="31075" y="4008"/>
                  </a:lnTo>
                  <a:lnTo>
                    <a:pt x="14922" y="14922"/>
                  </a:lnTo>
                  <a:lnTo>
                    <a:pt x="4008" y="31075"/>
                  </a:lnTo>
                  <a:lnTo>
                    <a:pt x="0" y="50800"/>
                  </a:lnTo>
                  <a:lnTo>
                    <a:pt x="0" y="188818"/>
                  </a:lnTo>
                  <a:lnTo>
                    <a:pt x="3989654" y="188818"/>
                  </a:lnTo>
                  <a:lnTo>
                    <a:pt x="3989654" y="50800"/>
                  </a:lnTo>
                  <a:lnTo>
                    <a:pt x="3985646" y="31075"/>
                  </a:lnTo>
                  <a:lnTo>
                    <a:pt x="3974732" y="14922"/>
                  </a:lnTo>
                  <a:lnTo>
                    <a:pt x="3958579" y="4008"/>
                  </a:lnTo>
                  <a:lnTo>
                    <a:pt x="3938854" y="0"/>
                  </a:lnTo>
                  <a:close/>
                </a:path>
              </a:pathLst>
            </a:custGeom>
            <a:solidFill>
              <a:srgbClr val="DDDDDD"/>
            </a:solidFill>
          </p:spPr>
          <p:txBody>
            <a:bodyPr wrap="square" lIns="0" tIns="0" rIns="0" bIns="0" rtlCol="0"/>
            <a:lstStyle/>
            <a:p>
              <a:endParaRPr/>
            </a:p>
          </p:txBody>
        </p:sp>
        <p:pic>
          <p:nvPicPr>
            <p:cNvPr id="33" name="object 33"/>
            <p:cNvPicPr/>
            <p:nvPr/>
          </p:nvPicPr>
          <p:blipFill>
            <a:blip r:embed="rId2" cstate="print"/>
            <a:stretch>
              <a:fillRect/>
            </a:stretch>
          </p:blipFill>
          <p:spPr>
            <a:xfrm>
              <a:off x="309194" y="1846935"/>
              <a:ext cx="3989653" cy="50609"/>
            </a:xfrm>
            <a:prstGeom prst="rect">
              <a:avLst/>
            </a:prstGeom>
          </p:spPr>
        </p:pic>
        <p:pic>
          <p:nvPicPr>
            <p:cNvPr id="34" name="object 34"/>
            <p:cNvPicPr/>
            <p:nvPr/>
          </p:nvPicPr>
          <p:blipFill>
            <a:blip r:embed="rId3" cstate="print"/>
            <a:stretch>
              <a:fillRect/>
            </a:stretch>
          </p:blipFill>
          <p:spPr>
            <a:xfrm>
              <a:off x="359994" y="2180272"/>
              <a:ext cx="101600" cy="101600"/>
            </a:xfrm>
            <a:prstGeom prst="rect">
              <a:avLst/>
            </a:prstGeom>
          </p:spPr>
        </p:pic>
        <p:pic>
          <p:nvPicPr>
            <p:cNvPr id="35" name="object 35"/>
            <p:cNvPicPr/>
            <p:nvPr/>
          </p:nvPicPr>
          <p:blipFill>
            <a:blip r:embed="rId4" cstate="print"/>
            <a:stretch>
              <a:fillRect/>
            </a:stretch>
          </p:blipFill>
          <p:spPr>
            <a:xfrm>
              <a:off x="410794" y="2167572"/>
              <a:ext cx="3938853" cy="114300"/>
            </a:xfrm>
            <a:prstGeom prst="rect">
              <a:avLst/>
            </a:prstGeom>
          </p:spPr>
        </p:pic>
        <p:pic>
          <p:nvPicPr>
            <p:cNvPr id="36" name="object 36"/>
            <p:cNvPicPr/>
            <p:nvPr/>
          </p:nvPicPr>
          <p:blipFill>
            <a:blip r:embed="rId5" cstate="print"/>
            <a:stretch>
              <a:fillRect/>
            </a:stretch>
          </p:blipFill>
          <p:spPr>
            <a:xfrm>
              <a:off x="4298848" y="1714995"/>
              <a:ext cx="50800" cy="465277"/>
            </a:xfrm>
            <a:prstGeom prst="rect">
              <a:avLst/>
            </a:prstGeom>
          </p:spPr>
        </p:pic>
        <p:sp>
          <p:nvSpPr>
            <p:cNvPr id="37" name="object 37"/>
            <p:cNvSpPr/>
            <p:nvPr/>
          </p:nvSpPr>
          <p:spPr>
            <a:xfrm>
              <a:off x="309193" y="1891205"/>
              <a:ext cx="3989704" cy="340360"/>
            </a:xfrm>
            <a:custGeom>
              <a:avLst/>
              <a:gdLst/>
              <a:ahLst/>
              <a:cxnLst/>
              <a:rect l="l" t="t" r="r" b="b"/>
              <a:pathLst>
                <a:path w="3989704" h="340360">
                  <a:moveTo>
                    <a:pt x="3989654" y="0"/>
                  </a:moveTo>
                  <a:lnTo>
                    <a:pt x="0" y="0"/>
                  </a:lnTo>
                  <a:lnTo>
                    <a:pt x="0" y="289067"/>
                  </a:lnTo>
                  <a:lnTo>
                    <a:pt x="4008" y="308791"/>
                  </a:lnTo>
                  <a:lnTo>
                    <a:pt x="14922" y="324944"/>
                  </a:lnTo>
                  <a:lnTo>
                    <a:pt x="31075" y="335859"/>
                  </a:lnTo>
                  <a:lnTo>
                    <a:pt x="50800" y="339867"/>
                  </a:lnTo>
                  <a:lnTo>
                    <a:pt x="3938854" y="339867"/>
                  </a:lnTo>
                  <a:lnTo>
                    <a:pt x="3958579" y="335859"/>
                  </a:lnTo>
                  <a:lnTo>
                    <a:pt x="3974732" y="324944"/>
                  </a:lnTo>
                  <a:lnTo>
                    <a:pt x="3985646" y="308791"/>
                  </a:lnTo>
                  <a:lnTo>
                    <a:pt x="3989654" y="289067"/>
                  </a:lnTo>
                  <a:lnTo>
                    <a:pt x="3989654" y="0"/>
                  </a:lnTo>
                  <a:close/>
                </a:path>
              </a:pathLst>
            </a:custGeom>
            <a:solidFill>
              <a:srgbClr val="EDEDED"/>
            </a:solidFill>
          </p:spPr>
          <p:txBody>
            <a:bodyPr wrap="square" lIns="0" tIns="0" rIns="0" bIns="0" rtlCol="0"/>
            <a:lstStyle/>
            <a:p>
              <a:endParaRPr/>
            </a:p>
          </p:txBody>
        </p:sp>
        <p:sp>
          <p:nvSpPr>
            <p:cNvPr id="38" name="object 38"/>
            <p:cNvSpPr/>
            <p:nvPr/>
          </p:nvSpPr>
          <p:spPr>
            <a:xfrm>
              <a:off x="4298848" y="1753091"/>
              <a:ext cx="0" cy="446405"/>
            </a:xfrm>
            <a:custGeom>
              <a:avLst/>
              <a:gdLst/>
              <a:ahLst/>
              <a:cxnLst/>
              <a:rect l="l" t="t" r="r" b="b"/>
              <a:pathLst>
                <a:path h="446405">
                  <a:moveTo>
                    <a:pt x="0" y="446230"/>
                  </a:moveTo>
                  <a:lnTo>
                    <a:pt x="0" y="0"/>
                  </a:lnTo>
                </a:path>
              </a:pathLst>
            </a:custGeom>
            <a:ln w="3175">
              <a:solidFill>
                <a:srgbClr val="666666"/>
              </a:solidFill>
            </a:ln>
          </p:spPr>
          <p:txBody>
            <a:bodyPr wrap="square" lIns="0" tIns="0" rIns="0" bIns="0" rtlCol="0"/>
            <a:lstStyle/>
            <a:p>
              <a:endParaRPr/>
            </a:p>
          </p:txBody>
        </p:sp>
        <p:sp>
          <p:nvSpPr>
            <p:cNvPr id="39" name="object 39"/>
            <p:cNvSpPr/>
            <p:nvPr/>
          </p:nvSpPr>
          <p:spPr>
            <a:xfrm>
              <a:off x="4298848" y="1740391"/>
              <a:ext cx="0" cy="12700"/>
            </a:xfrm>
            <a:custGeom>
              <a:avLst/>
              <a:gdLst/>
              <a:ahLst/>
              <a:cxnLst/>
              <a:rect l="l" t="t" r="r" b="b"/>
              <a:pathLst>
                <a:path h="12700">
                  <a:moveTo>
                    <a:pt x="0" y="12699"/>
                  </a:moveTo>
                  <a:lnTo>
                    <a:pt x="0" y="0"/>
                  </a:lnTo>
                </a:path>
              </a:pathLst>
            </a:custGeom>
            <a:ln w="3175">
              <a:solidFill>
                <a:srgbClr val="8C8C8C"/>
              </a:solidFill>
            </a:ln>
          </p:spPr>
          <p:txBody>
            <a:bodyPr wrap="square" lIns="0" tIns="0" rIns="0" bIns="0" rtlCol="0"/>
            <a:lstStyle/>
            <a:p>
              <a:endParaRPr/>
            </a:p>
          </p:txBody>
        </p:sp>
        <p:sp>
          <p:nvSpPr>
            <p:cNvPr id="40" name="object 40"/>
            <p:cNvSpPr/>
            <p:nvPr/>
          </p:nvSpPr>
          <p:spPr>
            <a:xfrm>
              <a:off x="4298848" y="1727691"/>
              <a:ext cx="0" cy="12700"/>
            </a:xfrm>
            <a:custGeom>
              <a:avLst/>
              <a:gdLst/>
              <a:ahLst/>
              <a:cxnLst/>
              <a:rect l="l" t="t" r="r" b="b"/>
              <a:pathLst>
                <a:path h="12700">
                  <a:moveTo>
                    <a:pt x="0" y="12699"/>
                  </a:moveTo>
                  <a:lnTo>
                    <a:pt x="0" y="0"/>
                  </a:lnTo>
                </a:path>
              </a:pathLst>
            </a:custGeom>
            <a:ln w="3175">
              <a:solidFill>
                <a:srgbClr val="A5A5A5"/>
              </a:solidFill>
            </a:ln>
          </p:spPr>
          <p:txBody>
            <a:bodyPr wrap="square" lIns="0" tIns="0" rIns="0" bIns="0" rtlCol="0"/>
            <a:lstStyle/>
            <a:p>
              <a:endParaRPr/>
            </a:p>
          </p:txBody>
        </p:sp>
        <p:sp>
          <p:nvSpPr>
            <p:cNvPr id="41" name="object 41"/>
            <p:cNvSpPr/>
            <p:nvPr/>
          </p:nvSpPr>
          <p:spPr>
            <a:xfrm>
              <a:off x="4298848" y="1714991"/>
              <a:ext cx="0" cy="12700"/>
            </a:xfrm>
            <a:custGeom>
              <a:avLst/>
              <a:gdLst/>
              <a:ahLst/>
              <a:cxnLst/>
              <a:rect l="l" t="t" r="r" b="b"/>
              <a:pathLst>
                <a:path h="12700">
                  <a:moveTo>
                    <a:pt x="0" y="12699"/>
                  </a:moveTo>
                  <a:lnTo>
                    <a:pt x="0" y="0"/>
                  </a:lnTo>
                </a:path>
              </a:pathLst>
            </a:custGeom>
            <a:ln w="3175">
              <a:solidFill>
                <a:srgbClr val="BFBFBF"/>
              </a:solidFill>
            </a:ln>
          </p:spPr>
          <p:txBody>
            <a:bodyPr wrap="square" lIns="0" tIns="0" rIns="0" bIns="0" rtlCol="0"/>
            <a:lstStyle/>
            <a:p>
              <a:endParaRPr/>
            </a:p>
          </p:txBody>
        </p:sp>
        <p:sp>
          <p:nvSpPr>
            <p:cNvPr id="42" name="object 42"/>
            <p:cNvSpPr/>
            <p:nvPr/>
          </p:nvSpPr>
          <p:spPr>
            <a:xfrm>
              <a:off x="4298848" y="1695941"/>
              <a:ext cx="0" cy="19050"/>
            </a:xfrm>
            <a:custGeom>
              <a:avLst/>
              <a:gdLst/>
              <a:ahLst/>
              <a:cxnLst/>
              <a:rect l="l" t="t" r="r" b="b"/>
              <a:pathLst>
                <a:path h="19050">
                  <a:moveTo>
                    <a:pt x="0" y="19049"/>
                  </a:moveTo>
                  <a:lnTo>
                    <a:pt x="0" y="0"/>
                  </a:lnTo>
                </a:path>
              </a:pathLst>
            </a:custGeom>
            <a:ln w="3175">
              <a:solidFill>
                <a:srgbClr val="CCCCCC"/>
              </a:solidFill>
            </a:ln>
          </p:spPr>
          <p:txBody>
            <a:bodyPr wrap="square" lIns="0" tIns="0" rIns="0" bIns="0" rtlCol="0"/>
            <a:lstStyle/>
            <a:p>
              <a:endParaRPr/>
            </a:p>
          </p:txBody>
        </p:sp>
      </p:grpSp>
      <p:sp>
        <p:nvSpPr>
          <p:cNvPr id="43" name="object 43"/>
          <p:cNvSpPr txBox="1"/>
          <p:nvPr/>
        </p:nvSpPr>
        <p:spPr>
          <a:xfrm>
            <a:off x="347294" y="1610590"/>
            <a:ext cx="3855720" cy="584200"/>
          </a:xfrm>
          <a:prstGeom prst="rect">
            <a:avLst/>
          </a:prstGeom>
        </p:spPr>
        <p:txBody>
          <a:bodyPr vert="horz" wrap="square" lIns="0" tIns="51435" rIns="0" bIns="0" rtlCol="0">
            <a:spAutoFit/>
          </a:bodyPr>
          <a:lstStyle/>
          <a:p>
            <a:pPr marL="12700">
              <a:lnSpc>
                <a:spcPct val="100000"/>
              </a:lnSpc>
              <a:spcBef>
                <a:spcPts val="405"/>
              </a:spcBef>
            </a:pPr>
            <a:r>
              <a:rPr sz="1200" spc="-10" dirty="0">
                <a:solidFill>
                  <a:srgbClr val="1464B2"/>
                </a:solidFill>
                <a:latin typeface="Times New Roman"/>
                <a:cs typeface="Times New Roman"/>
              </a:rPr>
              <a:t>Beaver</a:t>
            </a:r>
            <a:r>
              <a:rPr sz="1200" spc="-15" dirty="0">
                <a:solidFill>
                  <a:srgbClr val="1464B2"/>
                </a:solidFill>
                <a:latin typeface="Times New Roman"/>
                <a:cs typeface="Times New Roman"/>
              </a:rPr>
              <a:t> </a:t>
            </a:r>
            <a:r>
              <a:rPr sz="1200" spc="10" dirty="0">
                <a:solidFill>
                  <a:srgbClr val="1464B2"/>
                </a:solidFill>
                <a:latin typeface="Times New Roman"/>
                <a:cs typeface="Times New Roman"/>
              </a:rPr>
              <a:t>Derandomization</a:t>
            </a:r>
            <a:r>
              <a:rPr sz="1200" spc="-10" dirty="0">
                <a:solidFill>
                  <a:srgbClr val="1464B2"/>
                </a:solidFill>
                <a:latin typeface="Times New Roman"/>
                <a:cs typeface="Times New Roman"/>
              </a:rPr>
              <a:t> </a:t>
            </a:r>
            <a:r>
              <a:rPr sz="1200" spc="-5" dirty="0">
                <a:solidFill>
                  <a:srgbClr val="1464B2"/>
                </a:solidFill>
                <a:latin typeface="Times New Roman"/>
                <a:cs typeface="Times New Roman"/>
              </a:rPr>
              <a:t>Theorem</a:t>
            </a:r>
            <a:r>
              <a:rPr sz="1200" spc="-15" dirty="0">
                <a:solidFill>
                  <a:srgbClr val="1464B2"/>
                </a:solidFill>
                <a:latin typeface="Times New Roman"/>
                <a:cs typeface="Times New Roman"/>
              </a:rPr>
              <a:t> </a:t>
            </a:r>
            <a:r>
              <a:rPr sz="800" spc="-35" dirty="0">
                <a:solidFill>
                  <a:srgbClr val="3E7E00"/>
                </a:solidFill>
                <a:latin typeface="Calibri" panose="020F0502020204030204" pitchFamily="34" charset="0"/>
                <a:cs typeface="Calibri" panose="020F0502020204030204" pitchFamily="34" charset="0"/>
              </a:rPr>
              <a:t>[Beaver91]</a:t>
            </a:r>
            <a:endParaRPr sz="800" dirty="0">
              <a:latin typeface="Calibri" panose="020F0502020204030204" pitchFamily="34" charset="0"/>
              <a:cs typeface="Calibri" panose="020F0502020204030204" pitchFamily="34" charset="0"/>
            </a:endParaRPr>
          </a:p>
          <a:p>
            <a:pPr marL="12700" marR="5080">
              <a:lnSpc>
                <a:spcPct val="100000"/>
              </a:lnSpc>
              <a:spcBef>
                <a:spcPts val="259"/>
              </a:spcBef>
            </a:pPr>
            <a:r>
              <a:rPr sz="1000" spc="-60" dirty="0">
                <a:latin typeface="Calibri" panose="020F0502020204030204" pitchFamily="34" charset="0"/>
                <a:cs typeface="Calibri" panose="020F0502020204030204" pitchFamily="34" charset="0"/>
              </a:rPr>
              <a:t>There</a:t>
            </a:r>
            <a:r>
              <a:rPr sz="1000" spc="-15"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is</a:t>
            </a:r>
            <a:r>
              <a:rPr sz="1000" spc="-15" dirty="0">
                <a:latin typeface="Calibri" panose="020F0502020204030204" pitchFamily="34" charset="0"/>
                <a:cs typeface="Calibri" panose="020F0502020204030204" pitchFamily="34" charset="0"/>
              </a:rPr>
              <a:t> </a:t>
            </a:r>
            <a:r>
              <a:rPr sz="1000" spc="-80" dirty="0">
                <a:latin typeface="Calibri" panose="020F0502020204030204" pitchFamily="34" charset="0"/>
                <a:cs typeface="Calibri" panose="020F0502020204030204" pitchFamily="34" charset="0"/>
              </a:rPr>
              <a:t>a</a:t>
            </a:r>
            <a:r>
              <a:rPr sz="1000" spc="-15" dirty="0">
                <a:latin typeface="Calibri" panose="020F0502020204030204" pitchFamily="34" charset="0"/>
                <a:cs typeface="Calibri" panose="020F0502020204030204" pitchFamily="34" charset="0"/>
              </a:rPr>
              <a:t> </a:t>
            </a:r>
            <a:r>
              <a:rPr sz="1000" spc="-60" dirty="0">
                <a:solidFill>
                  <a:srgbClr val="D83A00"/>
                </a:solidFill>
                <a:latin typeface="Calibri" panose="020F0502020204030204" pitchFamily="34" charset="0"/>
                <a:cs typeface="Calibri" panose="020F0502020204030204" pitchFamily="34" charset="0"/>
              </a:rPr>
              <a:t>cheap</a:t>
            </a:r>
            <a:r>
              <a:rPr sz="1000" spc="-15" dirty="0">
                <a:solidFill>
                  <a:srgbClr val="D83A00"/>
                </a:solidFill>
                <a:latin typeface="Calibri" panose="020F0502020204030204" pitchFamily="34" charset="0"/>
                <a:cs typeface="Calibri" panose="020F0502020204030204" pitchFamily="34" charset="0"/>
              </a:rPr>
              <a:t> </a:t>
            </a:r>
            <a:r>
              <a:rPr sz="1000" spc="-25" dirty="0">
                <a:latin typeface="Calibri" panose="020F0502020204030204" pitchFamily="34" charset="0"/>
                <a:cs typeface="Calibri" panose="020F0502020204030204" pitchFamily="34" charset="0"/>
              </a:rPr>
              <a:t>protocol</a:t>
            </a:r>
            <a:r>
              <a:rPr sz="1000" spc="-15" dirty="0">
                <a:latin typeface="Calibri" panose="020F0502020204030204" pitchFamily="34" charset="0"/>
                <a:cs typeface="Calibri" panose="020F0502020204030204" pitchFamily="34" charset="0"/>
              </a:rPr>
              <a:t> </a:t>
            </a:r>
            <a:r>
              <a:rPr sz="1000" spc="5" dirty="0">
                <a:latin typeface="Calibri" panose="020F0502020204030204" pitchFamily="34" charset="0"/>
                <a:cs typeface="Calibri" panose="020F0502020204030204" pitchFamily="34" charset="0"/>
              </a:rPr>
              <a:t>that</a:t>
            </a:r>
            <a:r>
              <a:rPr sz="1000" spc="-15"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securely</a:t>
            </a:r>
            <a:r>
              <a:rPr sz="1000" spc="-15" dirty="0">
                <a:latin typeface="Calibri" panose="020F0502020204030204" pitchFamily="34" charset="0"/>
                <a:cs typeface="Calibri" panose="020F0502020204030204" pitchFamily="34" charset="0"/>
              </a:rPr>
              <a:t> </a:t>
            </a:r>
            <a:r>
              <a:rPr sz="1000" spc="-55" dirty="0">
                <a:latin typeface="Calibri" panose="020F0502020204030204" pitchFamily="34" charset="0"/>
                <a:cs typeface="Calibri" panose="020F0502020204030204" pitchFamily="34" charset="0"/>
              </a:rPr>
              <a:t>evaluates</a:t>
            </a:r>
            <a:r>
              <a:rPr sz="1000" spc="-15"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an</a:t>
            </a:r>
            <a:r>
              <a:rPr sz="1000" spc="-10"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instance</a:t>
            </a:r>
            <a:r>
              <a:rPr sz="1000" spc="-15" dirty="0">
                <a:latin typeface="Calibri" panose="020F0502020204030204" pitchFamily="34" charset="0"/>
                <a:cs typeface="Calibri" panose="020F0502020204030204" pitchFamily="34" charset="0"/>
              </a:rPr>
              <a:t> of </a:t>
            </a:r>
            <a:r>
              <a:rPr sz="1000" b="1" spc="-60" dirty="0">
                <a:latin typeface="Calibri" panose="020F0502020204030204" pitchFamily="34" charset="0"/>
                <a:cs typeface="Calibri" panose="020F0502020204030204" pitchFamily="34" charset="0"/>
              </a:rPr>
              <a:t>standard </a:t>
            </a:r>
            <a:r>
              <a:rPr sz="1000" b="1" spc="-280" dirty="0">
                <a:latin typeface="Calibri" panose="020F0502020204030204" pitchFamily="34" charset="0"/>
                <a:cs typeface="Calibri" panose="020F0502020204030204" pitchFamily="34" charset="0"/>
              </a:rPr>
              <a:t> </a:t>
            </a:r>
            <a:r>
              <a:rPr sz="1000" b="1" spc="20" dirty="0">
                <a:latin typeface="Calibri" panose="020F0502020204030204" pitchFamily="34" charset="0"/>
                <a:cs typeface="Calibri" panose="020F0502020204030204" pitchFamily="34" charset="0"/>
              </a:rPr>
              <a:t>O</a:t>
            </a:r>
            <a:r>
              <a:rPr sz="1000" b="1" spc="-15" dirty="0">
                <a:latin typeface="Calibri" panose="020F0502020204030204" pitchFamily="34" charset="0"/>
                <a:cs typeface="Calibri" panose="020F0502020204030204" pitchFamily="34" charset="0"/>
              </a:rPr>
              <a:t>T</a:t>
            </a:r>
            <a:r>
              <a:rPr sz="1000" b="1" spc="-45"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using</a:t>
            </a:r>
            <a:r>
              <a:rPr sz="1000" spc="-2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an</a:t>
            </a:r>
            <a:r>
              <a:rPr sz="1000" spc="-20"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instance</a:t>
            </a:r>
            <a:r>
              <a:rPr sz="1000" spc="-20" dirty="0">
                <a:latin typeface="Calibri" panose="020F0502020204030204" pitchFamily="34" charset="0"/>
                <a:cs typeface="Calibri" panose="020F0502020204030204" pitchFamily="34" charset="0"/>
              </a:rPr>
              <a:t> </a:t>
            </a:r>
            <a:r>
              <a:rPr sz="1000" spc="-15" dirty="0">
                <a:latin typeface="Calibri" panose="020F0502020204030204" pitchFamily="34" charset="0"/>
                <a:cs typeface="Calibri" panose="020F0502020204030204" pitchFamily="34" charset="0"/>
              </a:rPr>
              <a:t>of</a:t>
            </a:r>
            <a:r>
              <a:rPr sz="1000" spc="-20" dirty="0">
                <a:latin typeface="Calibri" panose="020F0502020204030204" pitchFamily="34" charset="0"/>
                <a:cs typeface="Calibri" panose="020F0502020204030204" pitchFamily="34" charset="0"/>
              </a:rPr>
              <a:t> </a:t>
            </a:r>
            <a:r>
              <a:rPr sz="1000" b="1" spc="-50" dirty="0">
                <a:latin typeface="Calibri" panose="020F0502020204030204" pitchFamily="34" charset="0"/>
                <a:cs typeface="Calibri" panose="020F0502020204030204" pitchFamily="34" charset="0"/>
              </a:rPr>
              <a:t>random</a:t>
            </a:r>
            <a:r>
              <a:rPr sz="1000" b="1" spc="-45" dirty="0">
                <a:latin typeface="Calibri" panose="020F0502020204030204" pitchFamily="34" charset="0"/>
                <a:cs typeface="Calibri" panose="020F0502020204030204" pitchFamily="34" charset="0"/>
              </a:rPr>
              <a:t> </a:t>
            </a:r>
            <a:r>
              <a:rPr sz="1000" b="1" spc="20" dirty="0">
                <a:latin typeface="Calibri" panose="020F0502020204030204" pitchFamily="34" charset="0"/>
                <a:cs typeface="Calibri" panose="020F0502020204030204" pitchFamily="34" charset="0"/>
              </a:rPr>
              <a:t>O</a:t>
            </a:r>
            <a:r>
              <a:rPr sz="1000" b="1" spc="-20" dirty="0">
                <a:latin typeface="Calibri" panose="020F0502020204030204" pitchFamily="34" charset="0"/>
                <a:cs typeface="Calibri" panose="020F0502020204030204" pitchFamily="34" charset="0"/>
              </a:rPr>
              <a:t>T</a:t>
            </a:r>
            <a:r>
              <a:rPr sz="1000" spc="-60"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1594485" cy="403225"/>
          </a:xfrm>
          <a:prstGeom prst="rect">
            <a:avLst/>
          </a:prstGeom>
        </p:spPr>
        <p:txBody>
          <a:bodyPr vert="horz" wrap="square" lIns="0" tIns="15875" rIns="0" bIns="0" rtlCol="0">
            <a:spAutoFit/>
          </a:bodyPr>
          <a:lstStyle/>
          <a:p>
            <a:pPr marL="12700">
              <a:lnSpc>
                <a:spcPct val="100000"/>
              </a:lnSpc>
              <a:spcBef>
                <a:spcPts val="125"/>
              </a:spcBef>
            </a:pPr>
            <a:r>
              <a:rPr spc="-120" dirty="0"/>
              <a:t>Random</a:t>
            </a:r>
            <a:r>
              <a:rPr spc="-35" dirty="0"/>
              <a:t> </a:t>
            </a:r>
            <a:r>
              <a:rPr spc="-80" dirty="0"/>
              <a:t>O</a:t>
            </a:r>
            <a:r>
              <a:rPr spc="-160" dirty="0"/>
              <a:t>T</a:t>
            </a:r>
          </a:p>
        </p:txBody>
      </p:sp>
      <p:sp>
        <p:nvSpPr>
          <p:cNvPr id="3" name="object 3"/>
          <p:cNvSpPr txBox="1"/>
          <p:nvPr/>
        </p:nvSpPr>
        <p:spPr>
          <a:xfrm>
            <a:off x="837006" y="560494"/>
            <a:ext cx="783590" cy="166071"/>
          </a:xfrm>
          <a:prstGeom prst="rect">
            <a:avLst/>
          </a:prstGeom>
        </p:spPr>
        <p:txBody>
          <a:bodyPr vert="horz" wrap="square" lIns="0" tIns="12065" rIns="0" bIns="0" rtlCol="0">
            <a:spAutoFit/>
          </a:bodyPr>
          <a:lstStyle/>
          <a:p>
            <a:pPr marL="12700">
              <a:lnSpc>
                <a:spcPct val="100000"/>
              </a:lnSpc>
              <a:spcBef>
                <a:spcPts val="95"/>
              </a:spcBef>
            </a:pPr>
            <a:r>
              <a:rPr sz="1000" b="1" spc="-65" dirty="0">
                <a:latin typeface="Calibri" panose="020F0502020204030204" pitchFamily="34" charset="0"/>
                <a:cs typeface="Calibri" panose="020F0502020204030204" pitchFamily="34" charset="0"/>
              </a:rPr>
              <a:t>Standa</a:t>
            </a:r>
            <a:r>
              <a:rPr sz="1000" b="1" spc="-60" dirty="0">
                <a:latin typeface="Calibri" panose="020F0502020204030204" pitchFamily="34" charset="0"/>
                <a:cs typeface="Calibri" panose="020F0502020204030204" pitchFamily="34" charset="0"/>
              </a:rPr>
              <a:t>r</a:t>
            </a:r>
            <a:r>
              <a:rPr sz="1000" b="1" spc="-45" dirty="0">
                <a:latin typeface="Calibri" panose="020F0502020204030204" pitchFamily="34" charset="0"/>
                <a:cs typeface="Calibri" panose="020F0502020204030204" pitchFamily="34" charset="0"/>
              </a:rPr>
              <a:t>d </a:t>
            </a:r>
            <a:r>
              <a:rPr sz="1000" b="1" spc="20" dirty="0">
                <a:latin typeface="Calibri" panose="020F0502020204030204" pitchFamily="34" charset="0"/>
                <a:cs typeface="Calibri" panose="020F0502020204030204" pitchFamily="34" charset="0"/>
              </a:rPr>
              <a:t>O</a:t>
            </a:r>
            <a:r>
              <a:rPr sz="1000" b="1" spc="-20" dirty="0">
                <a:latin typeface="Calibri" panose="020F0502020204030204" pitchFamily="34" charset="0"/>
                <a:cs typeface="Calibri" panose="020F0502020204030204" pitchFamily="34" charset="0"/>
              </a:rPr>
              <a:t>T</a:t>
            </a:r>
            <a:r>
              <a:rPr sz="1000" spc="-60"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p:txBody>
      </p:sp>
      <p:grpSp>
        <p:nvGrpSpPr>
          <p:cNvPr id="4" name="object 4"/>
          <p:cNvGrpSpPr/>
          <p:nvPr/>
        </p:nvGrpSpPr>
        <p:grpSpPr>
          <a:xfrm>
            <a:off x="1132692" y="789517"/>
            <a:ext cx="332105" cy="221615"/>
            <a:chOff x="1132692" y="789517"/>
            <a:chExt cx="332105" cy="221615"/>
          </a:xfrm>
        </p:grpSpPr>
        <p:sp>
          <p:nvSpPr>
            <p:cNvPr id="5" name="object 5"/>
            <p:cNvSpPr/>
            <p:nvPr/>
          </p:nvSpPr>
          <p:spPr>
            <a:xfrm>
              <a:off x="1140312" y="797137"/>
              <a:ext cx="316865" cy="206375"/>
            </a:xfrm>
            <a:custGeom>
              <a:avLst/>
              <a:gdLst/>
              <a:ahLst/>
              <a:cxnLst/>
              <a:rect l="l" t="t" r="r" b="b"/>
              <a:pathLst>
                <a:path w="316865" h="206375">
                  <a:moveTo>
                    <a:pt x="266218" y="0"/>
                  </a:moveTo>
                  <a:lnTo>
                    <a:pt x="50611" y="0"/>
                  </a:lnTo>
                  <a:lnTo>
                    <a:pt x="30911" y="3977"/>
                  </a:lnTo>
                  <a:lnTo>
                    <a:pt x="14823" y="14823"/>
                  </a:lnTo>
                  <a:lnTo>
                    <a:pt x="3977" y="30910"/>
                  </a:lnTo>
                  <a:lnTo>
                    <a:pt x="0" y="50610"/>
                  </a:lnTo>
                  <a:lnTo>
                    <a:pt x="0" y="155440"/>
                  </a:lnTo>
                  <a:lnTo>
                    <a:pt x="3977" y="175140"/>
                  </a:lnTo>
                  <a:lnTo>
                    <a:pt x="14823" y="191227"/>
                  </a:lnTo>
                  <a:lnTo>
                    <a:pt x="30911" y="202073"/>
                  </a:lnTo>
                  <a:lnTo>
                    <a:pt x="50611" y="206050"/>
                  </a:lnTo>
                  <a:lnTo>
                    <a:pt x="266218" y="206050"/>
                  </a:lnTo>
                  <a:lnTo>
                    <a:pt x="285918" y="202073"/>
                  </a:lnTo>
                  <a:lnTo>
                    <a:pt x="302005" y="191227"/>
                  </a:lnTo>
                  <a:lnTo>
                    <a:pt x="312852" y="175140"/>
                  </a:lnTo>
                  <a:lnTo>
                    <a:pt x="316829" y="155440"/>
                  </a:lnTo>
                  <a:lnTo>
                    <a:pt x="316829" y="50610"/>
                  </a:lnTo>
                  <a:lnTo>
                    <a:pt x="312852" y="30910"/>
                  </a:lnTo>
                  <a:lnTo>
                    <a:pt x="302005" y="14823"/>
                  </a:lnTo>
                  <a:lnTo>
                    <a:pt x="285918" y="3977"/>
                  </a:lnTo>
                  <a:lnTo>
                    <a:pt x="266218" y="0"/>
                  </a:lnTo>
                  <a:close/>
                </a:path>
              </a:pathLst>
            </a:custGeom>
            <a:solidFill>
              <a:srgbClr val="FFFFFF"/>
            </a:solidFill>
          </p:spPr>
          <p:txBody>
            <a:bodyPr wrap="square" lIns="0" tIns="0" rIns="0" bIns="0" rtlCol="0"/>
            <a:lstStyle/>
            <a:p>
              <a:endParaRPr/>
            </a:p>
          </p:txBody>
        </p:sp>
        <p:sp>
          <p:nvSpPr>
            <p:cNvPr id="6" name="object 6"/>
            <p:cNvSpPr/>
            <p:nvPr/>
          </p:nvSpPr>
          <p:spPr>
            <a:xfrm>
              <a:off x="1140312" y="797137"/>
              <a:ext cx="316865" cy="206375"/>
            </a:xfrm>
            <a:custGeom>
              <a:avLst/>
              <a:gdLst/>
              <a:ahLst/>
              <a:cxnLst/>
              <a:rect l="l" t="t" r="r" b="b"/>
              <a:pathLst>
                <a:path w="316865" h="206375">
                  <a:moveTo>
                    <a:pt x="266218" y="0"/>
                  </a:moveTo>
                  <a:lnTo>
                    <a:pt x="50611" y="0"/>
                  </a:lnTo>
                  <a:lnTo>
                    <a:pt x="30911" y="3977"/>
                  </a:lnTo>
                  <a:lnTo>
                    <a:pt x="14823" y="14823"/>
                  </a:lnTo>
                  <a:lnTo>
                    <a:pt x="3977" y="30910"/>
                  </a:lnTo>
                  <a:lnTo>
                    <a:pt x="0" y="50610"/>
                  </a:lnTo>
                  <a:lnTo>
                    <a:pt x="0" y="155440"/>
                  </a:lnTo>
                  <a:lnTo>
                    <a:pt x="3977" y="175140"/>
                  </a:lnTo>
                  <a:lnTo>
                    <a:pt x="14823" y="191227"/>
                  </a:lnTo>
                  <a:lnTo>
                    <a:pt x="30911" y="202073"/>
                  </a:lnTo>
                  <a:lnTo>
                    <a:pt x="50611" y="206050"/>
                  </a:lnTo>
                  <a:lnTo>
                    <a:pt x="266218" y="206050"/>
                  </a:lnTo>
                  <a:lnTo>
                    <a:pt x="285918" y="202073"/>
                  </a:lnTo>
                  <a:lnTo>
                    <a:pt x="302005" y="191227"/>
                  </a:lnTo>
                  <a:lnTo>
                    <a:pt x="312852" y="175140"/>
                  </a:lnTo>
                  <a:lnTo>
                    <a:pt x="316829" y="155440"/>
                  </a:lnTo>
                  <a:lnTo>
                    <a:pt x="316829" y="50610"/>
                  </a:lnTo>
                  <a:lnTo>
                    <a:pt x="312852" y="30910"/>
                  </a:lnTo>
                  <a:lnTo>
                    <a:pt x="302005" y="14823"/>
                  </a:lnTo>
                  <a:lnTo>
                    <a:pt x="285918" y="3977"/>
                  </a:lnTo>
                  <a:lnTo>
                    <a:pt x="266218" y="0"/>
                  </a:lnTo>
                  <a:close/>
                </a:path>
              </a:pathLst>
            </a:custGeom>
            <a:ln w="15183">
              <a:solidFill>
                <a:srgbClr val="000000"/>
              </a:solidFill>
            </a:ln>
          </p:spPr>
          <p:txBody>
            <a:bodyPr wrap="square" lIns="0" tIns="0" rIns="0" bIns="0" rtlCol="0"/>
            <a:lstStyle/>
            <a:p>
              <a:endParaRPr/>
            </a:p>
          </p:txBody>
        </p:sp>
      </p:grpSp>
      <p:sp>
        <p:nvSpPr>
          <p:cNvPr id="7" name="object 7"/>
          <p:cNvSpPr txBox="1"/>
          <p:nvPr/>
        </p:nvSpPr>
        <p:spPr>
          <a:xfrm>
            <a:off x="1169784" y="764296"/>
            <a:ext cx="258445" cy="232756"/>
          </a:xfrm>
          <a:prstGeom prst="rect">
            <a:avLst/>
          </a:prstGeom>
        </p:spPr>
        <p:txBody>
          <a:bodyPr vert="horz" wrap="square" lIns="0" tIns="17145" rIns="0" bIns="0" rtlCol="0">
            <a:spAutoFit/>
          </a:bodyPr>
          <a:lstStyle/>
          <a:p>
            <a:pPr marL="12700">
              <a:lnSpc>
                <a:spcPct val="100000"/>
              </a:lnSpc>
              <a:spcBef>
                <a:spcPts val="135"/>
              </a:spcBef>
            </a:pPr>
            <a:r>
              <a:rPr sz="1400" spc="-40" dirty="0">
                <a:latin typeface="Calibri" panose="020F0502020204030204" pitchFamily="34" charset="0"/>
                <a:cs typeface="Calibri" panose="020F0502020204030204" pitchFamily="34" charset="0"/>
              </a:rPr>
              <a:t>O</a:t>
            </a:r>
            <a:r>
              <a:rPr sz="1400" spc="-85" dirty="0">
                <a:latin typeface="Calibri" panose="020F0502020204030204" pitchFamily="34" charset="0"/>
                <a:cs typeface="Calibri" panose="020F0502020204030204" pitchFamily="34" charset="0"/>
              </a:rPr>
              <a:t>T</a:t>
            </a:r>
            <a:endParaRPr sz="1400" dirty="0">
              <a:latin typeface="Calibri" panose="020F0502020204030204" pitchFamily="34" charset="0"/>
              <a:cs typeface="Calibri" panose="020F0502020204030204" pitchFamily="34" charset="0"/>
            </a:endParaRPr>
          </a:p>
        </p:txBody>
      </p:sp>
      <p:sp>
        <p:nvSpPr>
          <p:cNvPr id="8" name="object 8"/>
          <p:cNvSpPr txBox="1"/>
          <p:nvPr/>
        </p:nvSpPr>
        <p:spPr>
          <a:xfrm>
            <a:off x="542988" y="779226"/>
            <a:ext cx="425450" cy="177800"/>
          </a:xfrm>
          <a:prstGeom prst="rect">
            <a:avLst/>
          </a:prstGeom>
        </p:spPr>
        <p:txBody>
          <a:bodyPr vert="horz" wrap="square" lIns="0" tIns="12065" rIns="0" bIns="0" rtlCol="0">
            <a:spAutoFit/>
          </a:bodyPr>
          <a:lstStyle/>
          <a:p>
            <a:pPr marL="38100">
              <a:lnSpc>
                <a:spcPct val="100000"/>
              </a:lnSpc>
              <a:spcBef>
                <a:spcPts val="95"/>
              </a:spcBef>
            </a:pPr>
            <a:r>
              <a:rPr sz="1000" i="1" spc="25" dirty="0">
                <a:latin typeface="Times New Roman"/>
                <a:cs typeface="Times New Roman"/>
              </a:rPr>
              <a:t>m</a:t>
            </a:r>
            <a:r>
              <a:rPr sz="1050" spc="120" baseline="-11904" dirty="0">
                <a:latin typeface="Calibri"/>
                <a:cs typeface="Calibri"/>
              </a:rPr>
              <a:t>0</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spc="60" baseline="-11904" dirty="0">
                <a:latin typeface="Calibri"/>
                <a:cs typeface="Calibri"/>
              </a:rPr>
              <a:t>1</a:t>
            </a:r>
            <a:endParaRPr sz="1050" baseline="-11904">
              <a:latin typeface="Calibri"/>
              <a:cs typeface="Calibri"/>
            </a:endParaRPr>
          </a:p>
        </p:txBody>
      </p:sp>
      <p:sp>
        <p:nvSpPr>
          <p:cNvPr id="9" name="object 9"/>
          <p:cNvSpPr txBox="1"/>
          <p:nvPr/>
        </p:nvSpPr>
        <p:spPr>
          <a:xfrm>
            <a:off x="1731657" y="769220"/>
            <a:ext cx="208279" cy="367030"/>
          </a:xfrm>
          <a:prstGeom prst="rect">
            <a:avLst/>
          </a:prstGeom>
        </p:spPr>
        <p:txBody>
          <a:bodyPr vert="horz" wrap="square" lIns="0" tIns="12700" rIns="0" bIns="0" rtlCol="0">
            <a:spAutoFit/>
          </a:bodyPr>
          <a:lstStyle/>
          <a:p>
            <a:pPr marL="38100" marR="30480" indent="43815">
              <a:lnSpc>
                <a:spcPct val="112000"/>
              </a:lnSpc>
              <a:spcBef>
                <a:spcPts val="100"/>
              </a:spcBef>
            </a:pPr>
            <a:r>
              <a:rPr sz="1000" i="1" spc="-55" dirty="0">
                <a:latin typeface="Times New Roman"/>
                <a:cs typeface="Times New Roman"/>
              </a:rPr>
              <a:t>c </a:t>
            </a:r>
            <a:r>
              <a:rPr sz="1000" i="1" spc="-50" dirty="0">
                <a:latin typeface="Times New Roman"/>
                <a:cs typeface="Times New Roman"/>
              </a:rPr>
              <a:t> </a:t>
            </a:r>
            <a:r>
              <a:rPr sz="1000" i="1" spc="25" dirty="0">
                <a:latin typeface="Times New Roman"/>
                <a:cs typeface="Times New Roman"/>
              </a:rPr>
              <a:t>m</a:t>
            </a:r>
            <a:r>
              <a:rPr sz="1050" i="1" spc="-37" baseline="-11904" dirty="0">
                <a:latin typeface="Times New Roman"/>
                <a:cs typeface="Times New Roman"/>
              </a:rPr>
              <a:t>c</a:t>
            </a:r>
            <a:endParaRPr sz="1050" baseline="-11904">
              <a:latin typeface="Times New Roman"/>
              <a:cs typeface="Times New Roman"/>
            </a:endParaRPr>
          </a:p>
        </p:txBody>
      </p:sp>
      <p:grpSp>
        <p:nvGrpSpPr>
          <p:cNvPr id="10" name="object 10"/>
          <p:cNvGrpSpPr/>
          <p:nvPr/>
        </p:nvGrpSpPr>
        <p:grpSpPr>
          <a:xfrm>
            <a:off x="981059" y="869797"/>
            <a:ext cx="788035" cy="241300"/>
            <a:chOff x="981059" y="869797"/>
            <a:chExt cx="788035" cy="241300"/>
          </a:xfrm>
        </p:grpSpPr>
        <p:sp>
          <p:nvSpPr>
            <p:cNvPr id="11" name="object 11"/>
            <p:cNvSpPr/>
            <p:nvPr/>
          </p:nvSpPr>
          <p:spPr>
            <a:xfrm>
              <a:off x="981059" y="900163"/>
              <a:ext cx="142875" cy="0"/>
            </a:xfrm>
            <a:custGeom>
              <a:avLst/>
              <a:gdLst/>
              <a:ahLst/>
              <a:cxnLst/>
              <a:rect l="l" t="t" r="r" b="b"/>
              <a:pathLst>
                <a:path w="142875">
                  <a:moveTo>
                    <a:pt x="142678" y="0"/>
                  </a:moveTo>
                  <a:lnTo>
                    <a:pt x="0" y="0"/>
                  </a:lnTo>
                </a:path>
              </a:pathLst>
            </a:custGeom>
            <a:ln w="10122">
              <a:solidFill>
                <a:srgbClr val="000000"/>
              </a:solidFill>
            </a:ln>
          </p:spPr>
          <p:txBody>
            <a:bodyPr wrap="square" lIns="0" tIns="0" rIns="0" bIns="0" rtlCol="0"/>
            <a:lstStyle/>
            <a:p>
              <a:endParaRPr/>
            </a:p>
          </p:txBody>
        </p:sp>
        <p:sp>
          <p:nvSpPr>
            <p:cNvPr id="12" name="object 12"/>
            <p:cNvSpPr/>
            <p:nvPr/>
          </p:nvSpPr>
          <p:spPr>
            <a:xfrm>
              <a:off x="1104000" y="873846"/>
              <a:ext cx="24765" cy="52705"/>
            </a:xfrm>
            <a:custGeom>
              <a:avLst/>
              <a:gdLst/>
              <a:ahLst/>
              <a:cxnLst/>
              <a:rect l="l" t="t" r="r" b="b"/>
              <a:pathLst>
                <a:path w="24765"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sp>
          <p:nvSpPr>
            <p:cNvPr id="13" name="object 13"/>
            <p:cNvSpPr/>
            <p:nvPr/>
          </p:nvSpPr>
          <p:spPr>
            <a:xfrm>
              <a:off x="1473716" y="900163"/>
              <a:ext cx="295910" cy="0"/>
            </a:xfrm>
            <a:custGeom>
              <a:avLst/>
              <a:gdLst/>
              <a:ahLst/>
              <a:cxnLst/>
              <a:rect l="l" t="t" r="r" b="b"/>
              <a:pathLst>
                <a:path w="295910">
                  <a:moveTo>
                    <a:pt x="0" y="0"/>
                  </a:moveTo>
                  <a:lnTo>
                    <a:pt x="295327" y="0"/>
                  </a:lnTo>
                </a:path>
              </a:pathLst>
            </a:custGeom>
            <a:ln w="10122">
              <a:solidFill>
                <a:srgbClr val="000000"/>
              </a:solidFill>
            </a:ln>
          </p:spPr>
          <p:txBody>
            <a:bodyPr wrap="square" lIns="0" tIns="0" rIns="0" bIns="0" rtlCol="0"/>
            <a:lstStyle/>
            <a:p>
              <a:endParaRPr/>
            </a:p>
          </p:txBody>
        </p:sp>
        <p:sp>
          <p:nvSpPr>
            <p:cNvPr id="14" name="object 14"/>
            <p:cNvSpPr/>
            <p:nvPr/>
          </p:nvSpPr>
          <p:spPr>
            <a:xfrm>
              <a:off x="1468782" y="873846"/>
              <a:ext cx="24765" cy="52705"/>
            </a:xfrm>
            <a:custGeom>
              <a:avLst/>
              <a:gdLst/>
              <a:ahLst/>
              <a:cxnLst/>
              <a:rect l="l" t="t" r="r" b="b"/>
              <a:pathLst>
                <a:path w="24765"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5" name="object 15"/>
            <p:cNvSpPr/>
            <p:nvPr/>
          </p:nvSpPr>
          <p:spPr>
            <a:xfrm>
              <a:off x="1298727" y="1010780"/>
              <a:ext cx="417830" cy="69850"/>
            </a:xfrm>
            <a:custGeom>
              <a:avLst/>
              <a:gdLst/>
              <a:ahLst/>
              <a:cxnLst/>
              <a:rect l="l" t="t" r="r" b="b"/>
              <a:pathLst>
                <a:path w="417830" h="69850">
                  <a:moveTo>
                    <a:pt x="0" y="0"/>
                  </a:moveTo>
                  <a:lnTo>
                    <a:pt x="0" y="69385"/>
                  </a:lnTo>
                  <a:lnTo>
                    <a:pt x="417342" y="69385"/>
                  </a:lnTo>
                </a:path>
              </a:pathLst>
            </a:custGeom>
            <a:ln w="10122">
              <a:solidFill>
                <a:srgbClr val="000000"/>
              </a:solidFill>
            </a:ln>
          </p:spPr>
          <p:txBody>
            <a:bodyPr wrap="square" lIns="0" tIns="0" rIns="0" bIns="0" rtlCol="0"/>
            <a:lstStyle/>
            <a:p>
              <a:endParaRPr/>
            </a:p>
          </p:txBody>
        </p:sp>
        <p:sp>
          <p:nvSpPr>
            <p:cNvPr id="16" name="object 16"/>
            <p:cNvSpPr/>
            <p:nvPr/>
          </p:nvSpPr>
          <p:spPr>
            <a:xfrm>
              <a:off x="1696332" y="1053848"/>
              <a:ext cx="24765" cy="52705"/>
            </a:xfrm>
            <a:custGeom>
              <a:avLst/>
              <a:gdLst/>
              <a:ahLst/>
              <a:cxnLst/>
              <a:rect l="l" t="t" r="r" b="b"/>
              <a:pathLst>
                <a:path w="24764"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sp>
        <p:nvSpPr>
          <p:cNvPr id="17" name="object 17"/>
          <p:cNvSpPr txBox="1"/>
          <p:nvPr/>
        </p:nvSpPr>
        <p:spPr>
          <a:xfrm>
            <a:off x="512470" y="1210619"/>
            <a:ext cx="1464310" cy="329565"/>
          </a:xfrm>
          <a:prstGeom prst="rect">
            <a:avLst/>
          </a:prstGeom>
        </p:spPr>
        <p:txBody>
          <a:bodyPr vert="horz" wrap="square" lIns="0" tIns="12065" rIns="0" bIns="0" rtlCol="0">
            <a:spAutoFit/>
          </a:bodyPr>
          <a:lstStyle/>
          <a:p>
            <a:pPr marL="85090" marR="5080" indent="-73025">
              <a:lnSpc>
                <a:spcPct val="100000"/>
              </a:lnSpc>
              <a:spcBef>
                <a:spcPts val="95"/>
              </a:spcBef>
            </a:pPr>
            <a:r>
              <a:rPr sz="1000" spc="-20" dirty="0">
                <a:latin typeface="Calibri" panose="020F0502020204030204" pitchFamily="34" charset="0"/>
                <a:cs typeface="Calibri" panose="020F0502020204030204" pitchFamily="34" charset="0"/>
              </a:rPr>
              <a:t>Deterministic </a:t>
            </a:r>
            <a:r>
              <a:rPr sz="1000" spc="-10" dirty="0">
                <a:latin typeface="Calibri" panose="020F0502020204030204" pitchFamily="34" charset="0"/>
                <a:cs typeface="Calibri" panose="020F0502020204030204" pitchFamily="34" charset="0"/>
              </a:rPr>
              <a:t>functionality; </a:t>
            </a:r>
            <a:r>
              <a:rPr sz="1000" spc="-250" dirty="0">
                <a:latin typeface="Calibri" panose="020F0502020204030204" pitchFamily="34" charset="0"/>
                <a:cs typeface="Calibri" panose="020F0502020204030204" pitchFamily="34" charset="0"/>
              </a:rPr>
              <a:t> </a:t>
            </a:r>
            <a:r>
              <a:rPr sz="1000" spc="-30" dirty="0">
                <a:latin typeface="Calibri" panose="020F0502020204030204" pitchFamily="34" charset="0"/>
                <a:cs typeface="Calibri" panose="020F0502020204030204" pitchFamily="34" charset="0"/>
              </a:rPr>
              <a:t>parties</a:t>
            </a:r>
            <a:r>
              <a:rPr sz="1000" spc="-2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ch</a:t>
            </a:r>
            <a:r>
              <a:rPr sz="1000" spc="-45" dirty="0">
                <a:latin typeface="Calibri" panose="020F0502020204030204" pitchFamily="34" charset="0"/>
                <a:cs typeface="Calibri" panose="020F0502020204030204" pitchFamily="34" charset="0"/>
              </a:rPr>
              <a:t>o</a:t>
            </a:r>
            <a:r>
              <a:rPr sz="1000" spc="-90" dirty="0">
                <a:latin typeface="Calibri" panose="020F0502020204030204" pitchFamily="34" charset="0"/>
                <a:cs typeface="Calibri" panose="020F0502020204030204" pitchFamily="34" charset="0"/>
              </a:rPr>
              <a:t>ose</a:t>
            </a:r>
            <a:r>
              <a:rPr sz="1000" spc="-20" dirty="0">
                <a:latin typeface="Calibri" panose="020F0502020204030204" pitchFamily="34" charset="0"/>
                <a:cs typeface="Calibri" panose="020F0502020204030204" pitchFamily="34" charset="0"/>
              </a:rPr>
              <a:t> </a:t>
            </a:r>
            <a:r>
              <a:rPr sz="1000" spc="-15" dirty="0">
                <a:latin typeface="Calibri" panose="020F0502020204030204" pitchFamily="34" charset="0"/>
                <a:cs typeface="Calibri" panose="020F0502020204030204" pitchFamily="34" charset="0"/>
              </a:rPr>
              <a:t>all</a:t>
            </a:r>
            <a:r>
              <a:rPr sz="1000" spc="-20" dirty="0">
                <a:latin typeface="Calibri" panose="020F0502020204030204" pitchFamily="34" charset="0"/>
                <a:cs typeface="Calibri" panose="020F0502020204030204" pitchFamily="34" charset="0"/>
              </a:rPr>
              <a:t> </a:t>
            </a:r>
            <a:r>
              <a:rPr sz="1000" spc="-15" dirty="0">
                <a:latin typeface="Calibri" panose="020F0502020204030204" pitchFamily="34" charset="0"/>
                <a:cs typeface="Calibri" panose="020F0502020204030204" pitchFamily="34" charset="0"/>
              </a:rPr>
              <a:t>inputs</a:t>
            </a:r>
            <a:endParaRPr sz="1000" dirty="0">
              <a:latin typeface="Calibri" panose="020F0502020204030204" pitchFamily="34" charset="0"/>
              <a:cs typeface="Calibri" panose="020F0502020204030204" pitchFamily="34" charset="0"/>
            </a:endParaRPr>
          </a:p>
        </p:txBody>
      </p:sp>
      <p:sp>
        <p:nvSpPr>
          <p:cNvPr id="18" name="object 18"/>
          <p:cNvSpPr txBox="1"/>
          <p:nvPr/>
        </p:nvSpPr>
        <p:spPr>
          <a:xfrm>
            <a:off x="2973349" y="560367"/>
            <a:ext cx="749300" cy="166071"/>
          </a:xfrm>
          <a:prstGeom prst="rect">
            <a:avLst/>
          </a:prstGeom>
        </p:spPr>
        <p:txBody>
          <a:bodyPr vert="horz" wrap="square" lIns="0" tIns="12065" rIns="0" bIns="0" rtlCol="0">
            <a:spAutoFit/>
          </a:bodyPr>
          <a:lstStyle/>
          <a:p>
            <a:pPr marL="12700">
              <a:lnSpc>
                <a:spcPct val="100000"/>
              </a:lnSpc>
              <a:spcBef>
                <a:spcPts val="95"/>
              </a:spcBef>
            </a:pPr>
            <a:r>
              <a:rPr sz="1000" b="1" spc="-55" dirty="0">
                <a:latin typeface="Calibri" panose="020F0502020204030204" pitchFamily="34" charset="0"/>
                <a:cs typeface="Calibri" panose="020F0502020204030204" pitchFamily="34" charset="0"/>
              </a:rPr>
              <a:t>Random</a:t>
            </a:r>
            <a:r>
              <a:rPr sz="1000" b="1" spc="-45" dirty="0">
                <a:latin typeface="Calibri" panose="020F0502020204030204" pitchFamily="34" charset="0"/>
                <a:cs typeface="Calibri" panose="020F0502020204030204" pitchFamily="34" charset="0"/>
              </a:rPr>
              <a:t> </a:t>
            </a:r>
            <a:r>
              <a:rPr sz="1000" b="1" spc="20" dirty="0">
                <a:latin typeface="Calibri" panose="020F0502020204030204" pitchFamily="34" charset="0"/>
                <a:cs typeface="Calibri" panose="020F0502020204030204" pitchFamily="34" charset="0"/>
              </a:rPr>
              <a:t>O</a:t>
            </a:r>
            <a:r>
              <a:rPr sz="1000" b="1" spc="-15" dirty="0">
                <a:latin typeface="Calibri" panose="020F0502020204030204" pitchFamily="34" charset="0"/>
                <a:cs typeface="Calibri" panose="020F0502020204030204" pitchFamily="34" charset="0"/>
              </a:rPr>
              <a:t>T</a:t>
            </a:r>
            <a:r>
              <a:rPr sz="1000" spc="-60"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p:txBody>
      </p:sp>
      <p:grpSp>
        <p:nvGrpSpPr>
          <p:cNvPr id="19" name="object 19"/>
          <p:cNvGrpSpPr/>
          <p:nvPr/>
        </p:nvGrpSpPr>
        <p:grpSpPr>
          <a:xfrm>
            <a:off x="3226529" y="789390"/>
            <a:ext cx="332105" cy="221615"/>
            <a:chOff x="3226529" y="789390"/>
            <a:chExt cx="332105" cy="221615"/>
          </a:xfrm>
        </p:grpSpPr>
        <p:sp>
          <p:nvSpPr>
            <p:cNvPr id="20" name="object 20"/>
            <p:cNvSpPr/>
            <p:nvPr/>
          </p:nvSpPr>
          <p:spPr>
            <a:xfrm>
              <a:off x="3234149" y="797010"/>
              <a:ext cx="316865" cy="206375"/>
            </a:xfrm>
            <a:custGeom>
              <a:avLst/>
              <a:gdLst/>
              <a:ahLst/>
              <a:cxnLst/>
              <a:rect l="l" t="t" r="r" b="b"/>
              <a:pathLst>
                <a:path w="316864" h="206375">
                  <a:moveTo>
                    <a:pt x="266218" y="0"/>
                  </a:moveTo>
                  <a:lnTo>
                    <a:pt x="50611" y="0"/>
                  </a:lnTo>
                  <a:lnTo>
                    <a:pt x="30911" y="3977"/>
                  </a:lnTo>
                  <a:lnTo>
                    <a:pt x="14823" y="14823"/>
                  </a:lnTo>
                  <a:lnTo>
                    <a:pt x="3977" y="30910"/>
                  </a:lnTo>
                  <a:lnTo>
                    <a:pt x="0" y="50610"/>
                  </a:lnTo>
                  <a:lnTo>
                    <a:pt x="0" y="155440"/>
                  </a:lnTo>
                  <a:lnTo>
                    <a:pt x="3977" y="175140"/>
                  </a:lnTo>
                  <a:lnTo>
                    <a:pt x="14823" y="191227"/>
                  </a:lnTo>
                  <a:lnTo>
                    <a:pt x="30911" y="202073"/>
                  </a:lnTo>
                  <a:lnTo>
                    <a:pt x="50611" y="206050"/>
                  </a:lnTo>
                  <a:lnTo>
                    <a:pt x="266218" y="206050"/>
                  </a:lnTo>
                  <a:lnTo>
                    <a:pt x="285918" y="202073"/>
                  </a:lnTo>
                  <a:lnTo>
                    <a:pt x="302005" y="191227"/>
                  </a:lnTo>
                  <a:lnTo>
                    <a:pt x="312852" y="175140"/>
                  </a:lnTo>
                  <a:lnTo>
                    <a:pt x="316829" y="155440"/>
                  </a:lnTo>
                  <a:lnTo>
                    <a:pt x="316829" y="50610"/>
                  </a:lnTo>
                  <a:lnTo>
                    <a:pt x="312852" y="30910"/>
                  </a:lnTo>
                  <a:lnTo>
                    <a:pt x="302005" y="14823"/>
                  </a:lnTo>
                  <a:lnTo>
                    <a:pt x="285918" y="3977"/>
                  </a:lnTo>
                  <a:lnTo>
                    <a:pt x="266218" y="0"/>
                  </a:lnTo>
                  <a:close/>
                </a:path>
              </a:pathLst>
            </a:custGeom>
            <a:solidFill>
              <a:srgbClr val="FFFFFF"/>
            </a:solidFill>
          </p:spPr>
          <p:txBody>
            <a:bodyPr wrap="square" lIns="0" tIns="0" rIns="0" bIns="0" rtlCol="0"/>
            <a:lstStyle/>
            <a:p>
              <a:endParaRPr/>
            </a:p>
          </p:txBody>
        </p:sp>
        <p:sp>
          <p:nvSpPr>
            <p:cNvPr id="21" name="object 21"/>
            <p:cNvSpPr/>
            <p:nvPr/>
          </p:nvSpPr>
          <p:spPr>
            <a:xfrm>
              <a:off x="3234149" y="797010"/>
              <a:ext cx="316865" cy="206375"/>
            </a:xfrm>
            <a:custGeom>
              <a:avLst/>
              <a:gdLst/>
              <a:ahLst/>
              <a:cxnLst/>
              <a:rect l="l" t="t" r="r" b="b"/>
              <a:pathLst>
                <a:path w="316864" h="206375">
                  <a:moveTo>
                    <a:pt x="266218" y="0"/>
                  </a:moveTo>
                  <a:lnTo>
                    <a:pt x="50611" y="0"/>
                  </a:lnTo>
                  <a:lnTo>
                    <a:pt x="30911" y="3977"/>
                  </a:lnTo>
                  <a:lnTo>
                    <a:pt x="14823" y="14823"/>
                  </a:lnTo>
                  <a:lnTo>
                    <a:pt x="3977" y="30910"/>
                  </a:lnTo>
                  <a:lnTo>
                    <a:pt x="0" y="50610"/>
                  </a:lnTo>
                  <a:lnTo>
                    <a:pt x="0" y="155440"/>
                  </a:lnTo>
                  <a:lnTo>
                    <a:pt x="3977" y="175140"/>
                  </a:lnTo>
                  <a:lnTo>
                    <a:pt x="14823" y="191227"/>
                  </a:lnTo>
                  <a:lnTo>
                    <a:pt x="30911" y="202073"/>
                  </a:lnTo>
                  <a:lnTo>
                    <a:pt x="50611" y="206050"/>
                  </a:lnTo>
                  <a:lnTo>
                    <a:pt x="266218" y="206050"/>
                  </a:lnTo>
                  <a:lnTo>
                    <a:pt x="285918" y="202073"/>
                  </a:lnTo>
                  <a:lnTo>
                    <a:pt x="302005" y="191227"/>
                  </a:lnTo>
                  <a:lnTo>
                    <a:pt x="312852" y="175140"/>
                  </a:lnTo>
                  <a:lnTo>
                    <a:pt x="316829" y="155440"/>
                  </a:lnTo>
                  <a:lnTo>
                    <a:pt x="316829" y="50610"/>
                  </a:lnTo>
                  <a:lnTo>
                    <a:pt x="312852" y="30910"/>
                  </a:lnTo>
                  <a:lnTo>
                    <a:pt x="302005" y="14823"/>
                  </a:lnTo>
                  <a:lnTo>
                    <a:pt x="285918" y="3977"/>
                  </a:lnTo>
                  <a:lnTo>
                    <a:pt x="266218" y="0"/>
                  </a:lnTo>
                  <a:close/>
                </a:path>
              </a:pathLst>
            </a:custGeom>
            <a:ln w="15183">
              <a:solidFill>
                <a:srgbClr val="000000"/>
              </a:solidFill>
            </a:ln>
          </p:spPr>
          <p:txBody>
            <a:bodyPr wrap="square" lIns="0" tIns="0" rIns="0" bIns="0" rtlCol="0"/>
            <a:lstStyle/>
            <a:p>
              <a:endParaRPr/>
            </a:p>
          </p:txBody>
        </p:sp>
      </p:grpSp>
      <p:sp>
        <p:nvSpPr>
          <p:cNvPr id="22" name="object 22"/>
          <p:cNvSpPr txBox="1"/>
          <p:nvPr/>
        </p:nvSpPr>
        <p:spPr>
          <a:xfrm>
            <a:off x="3263620" y="764169"/>
            <a:ext cx="258445" cy="232756"/>
          </a:xfrm>
          <a:prstGeom prst="rect">
            <a:avLst/>
          </a:prstGeom>
        </p:spPr>
        <p:txBody>
          <a:bodyPr vert="horz" wrap="square" lIns="0" tIns="17145" rIns="0" bIns="0" rtlCol="0">
            <a:spAutoFit/>
          </a:bodyPr>
          <a:lstStyle/>
          <a:p>
            <a:pPr marL="12700">
              <a:lnSpc>
                <a:spcPct val="100000"/>
              </a:lnSpc>
              <a:spcBef>
                <a:spcPts val="135"/>
              </a:spcBef>
            </a:pPr>
            <a:r>
              <a:rPr sz="1400" spc="-40" dirty="0">
                <a:latin typeface="Calibri" panose="020F0502020204030204" pitchFamily="34" charset="0"/>
                <a:cs typeface="Calibri" panose="020F0502020204030204" pitchFamily="34" charset="0"/>
              </a:rPr>
              <a:t>O</a:t>
            </a:r>
            <a:r>
              <a:rPr sz="1400" spc="-85" dirty="0">
                <a:latin typeface="Calibri" panose="020F0502020204030204" pitchFamily="34" charset="0"/>
                <a:cs typeface="Calibri" panose="020F0502020204030204" pitchFamily="34" charset="0"/>
              </a:rPr>
              <a:t>T</a:t>
            </a:r>
            <a:endParaRPr sz="1400" dirty="0">
              <a:latin typeface="Calibri" panose="020F0502020204030204" pitchFamily="34" charset="0"/>
              <a:cs typeface="Calibri" panose="020F0502020204030204" pitchFamily="34" charset="0"/>
            </a:endParaRPr>
          </a:p>
        </p:txBody>
      </p:sp>
      <p:sp>
        <p:nvSpPr>
          <p:cNvPr id="23" name="object 23"/>
          <p:cNvSpPr txBox="1"/>
          <p:nvPr/>
        </p:nvSpPr>
        <p:spPr>
          <a:xfrm>
            <a:off x="2636824" y="779099"/>
            <a:ext cx="425450" cy="177800"/>
          </a:xfrm>
          <a:prstGeom prst="rect">
            <a:avLst/>
          </a:prstGeom>
        </p:spPr>
        <p:txBody>
          <a:bodyPr vert="horz" wrap="square" lIns="0" tIns="12065" rIns="0" bIns="0" rtlCol="0">
            <a:spAutoFit/>
          </a:bodyPr>
          <a:lstStyle/>
          <a:p>
            <a:pPr marL="38100">
              <a:lnSpc>
                <a:spcPct val="100000"/>
              </a:lnSpc>
              <a:spcBef>
                <a:spcPts val="95"/>
              </a:spcBef>
            </a:pPr>
            <a:r>
              <a:rPr sz="1000" i="1" spc="25" dirty="0">
                <a:latin typeface="Times New Roman"/>
                <a:cs typeface="Times New Roman"/>
              </a:rPr>
              <a:t>m</a:t>
            </a:r>
            <a:r>
              <a:rPr sz="1050" spc="120" baseline="-11904" dirty="0">
                <a:latin typeface="Calibri"/>
                <a:cs typeface="Calibri"/>
              </a:rPr>
              <a:t>0</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spc="60" baseline="-11904" dirty="0">
                <a:latin typeface="Calibri"/>
                <a:cs typeface="Calibri"/>
              </a:rPr>
              <a:t>1</a:t>
            </a:r>
            <a:endParaRPr sz="1050" baseline="-11904">
              <a:latin typeface="Calibri"/>
              <a:cs typeface="Calibri"/>
            </a:endParaRPr>
          </a:p>
        </p:txBody>
      </p:sp>
      <p:sp>
        <p:nvSpPr>
          <p:cNvPr id="24" name="object 24"/>
          <p:cNvSpPr txBox="1"/>
          <p:nvPr/>
        </p:nvSpPr>
        <p:spPr>
          <a:xfrm>
            <a:off x="3774770" y="778629"/>
            <a:ext cx="309880" cy="177800"/>
          </a:xfrm>
          <a:prstGeom prst="rect">
            <a:avLst/>
          </a:prstGeom>
        </p:spPr>
        <p:txBody>
          <a:bodyPr vert="horz" wrap="square" lIns="0" tIns="12065" rIns="0" bIns="0" rtlCol="0">
            <a:spAutoFit/>
          </a:bodyPr>
          <a:lstStyle/>
          <a:p>
            <a:pPr marL="38100">
              <a:lnSpc>
                <a:spcPct val="100000"/>
              </a:lnSpc>
              <a:spcBef>
                <a:spcPts val="95"/>
              </a:spcBef>
            </a:pPr>
            <a:r>
              <a:rPr sz="1000" i="1" spc="-65" dirty="0">
                <a:latin typeface="Times New Roman"/>
                <a:cs typeface="Times New Roman"/>
              </a:rPr>
              <a:t>c</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i="1" spc="-37" baseline="-11904" dirty="0">
                <a:latin typeface="Times New Roman"/>
                <a:cs typeface="Times New Roman"/>
              </a:rPr>
              <a:t>c</a:t>
            </a:r>
            <a:endParaRPr sz="1050" baseline="-11904">
              <a:latin typeface="Times New Roman"/>
              <a:cs typeface="Times New Roman"/>
            </a:endParaRPr>
          </a:p>
        </p:txBody>
      </p:sp>
      <p:grpSp>
        <p:nvGrpSpPr>
          <p:cNvPr id="25" name="object 25"/>
          <p:cNvGrpSpPr/>
          <p:nvPr/>
        </p:nvGrpSpPr>
        <p:grpSpPr>
          <a:xfrm>
            <a:off x="3074895" y="869670"/>
            <a:ext cx="693420" cy="60960"/>
            <a:chOff x="3074895" y="869670"/>
            <a:chExt cx="693420" cy="60960"/>
          </a:xfrm>
        </p:grpSpPr>
        <p:sp>
          <p:nvSpPr>
            <p:cNvPr id="26" name="object 26"/>
            <p:cNvSpPr/>
            <p:nvPr/>
          </p:nvSpPr>
          <p:spPr>
            <a:xfrm>
              <a:off x="3083878" y="900036"/>
              <a:ext cx="142875" cy="0"/>
            </a:xfrm>
            <a:custGeom>
              <a:avLst/>
              <a:gdLst/>
              <a:ahLst/>
              <a:cxnLst/>
              <a:rect l="l" t="t" r="r" b="b"/>
              <a:pathLst>
                <a:path w="142875">
                  <a:moveTo>
                    <a:pt x="142679" y="0"/>
                  </a:moveTo>
                  <a:lnTo>
                    <a:pt x="0" y="0"/>
                  </a:lnTo>
                </a:path>
              </a:pathLst>
            </a:custGeom>
            <a:ln w="10122">
              <a:solidFill>
                <a:srgbClr val="000000"/>
              </a:solidFill>
            </a:ln>
          </p:spPr>
          <p:txBody>
            <a:bodyPr wrap="square" lIns="0" tIns="0" rIns="0" bIns="0" rtlCol="0"/>
            <a:lstStyle/>
            <a:p>
              <a:endParaRPr/>
            </a:p>
          </p:txBody>
        </p:sp>
        <p:sp>
          <p:nvSpPr>
            <p:cNvPr id="27" name="object 27"/>
            <p:cNvSpPr/>
            <p:nvPr/>
          </p:nvSpPr>
          <p:spPr>
            <a:xfrm>
              <a:off x="3078944" y="873719"/>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28" name="object 28"/>
            <p:cNvSpPr/>
            <p:nvPr/>
          </p:nvSpPr>
          <p:spPr>
            <a:xfrm>
              <a:off x="3558569" y="900036"/>
              <a:ext cx="200660" cy="0"/>
            </a:xfrm>
            <a:custGeom>
              <a:avLst/>
              <a:gdLst/>
              <a:ahLst/>
              <a:cxnLst/>
              <a:rect l="l" t="t" r="r" b="b"/>
              <a:pathLst>
                <a:path w="200660">
                  <a:moveTo>
                    <a:pt x="0" y="0"/>
                  </a:moveTo>
                  <a:lnTo>
                    <a:pt x="200620" y="0"/>
                  </a:lnTo>
                </a:path>
              </a:pathLst>
            </a:custGeom>
            <a:ln w="10122">
              <a:solidFill>
                <a:srgbClr val="000000"/>
              </a:solidFill>
            </a:ln>
          </p:spPr>
          <p:txBody>
            <a:bodyPr wrap="square" lIns="0" tIns="0" rIns="0" bIns="0" rtlCol="0"/>
            <a:lstStyle/>
            <a:p>
              <a:endParaRPr/>
            </a:p>
          </p:txBody>
        </p:sp>
        <p:sp>
          <p:nvSpPr>
            <p:cNvPr id="29" name="object 29"/>
            <p:cNvSpPr/>
            <p:nvPr/>
          </p:nvSpPr>
          <p:spPr>
            <a:xfrm>
              <a:off x="3739452" y="873719"/>
              <a:ext cx="24765" cy="52705"/>
            </a:xfrm>
            <a:custGeom>
              <a:avLst/>
              <a:gdLst/>
              <a:ahLst/>
              <a:cxnLst/>
              <a:rect l="l" t="t" r="r" b="b"/>
              <a:pathLst>
                <a:path w="24764"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sp>
        <p:nvSpPr>
          <p:cNvPr id="30" name="object 30"/>
          <p:cNvSpPr txBox="1"/>
          <p:nvPr/>
        </p:nvSpPr>
        <p:spPr>
          <a:xfrm>
            <a:off x="2572423" y="1210492"/>
            <a:ext cx="1540510" cy="329565"/>
          </a:xfrm>
          <a:prstGeom prst="rect">
            <a:avLst/>
          </a:prstGeom>
        </p:spPr>
        <p:txBody>
          <a:bodyPr vert="horz" wrap="square" lIns="0" tIns="12065" rIns="0" bIns="0" rtlCol="0">
            <a:spAutoFit/>
          </a:bodyPr>
          <a:lstStyle/>
          <a:p>
            <a:pPr marL="38100" marR="30480" indent="77470">
              <a:lnSpc>
                <a:spcPct val="100000"/>
              </a:lnSpc>
              <a:spcBef>
                <a:spcPts val="95"/>
              </a:spcBef>
            </a:pPr>
            <a:r>
              <a:rPr sz="1000" spc="-60" dirty="0">
                <a:latin typeface="Calibri" panose="020F0502020204030204" pitchFamily="34" charset="0"/>
                <a:cs typeface="Calibri" panose="020F0502020204030204" pitchFamily="34" charset="0"/>
              </a:rPr>
              <a:t>Randomiz</a:t>
            </a:r>
            <a:r>
              <a:rPr sz="1000" spc="-50" dirty="0">
                <a:latin typeface="Calibri" panose="020F0502020204030204" pitchFamily="34" charset="0"/>
                <a:cs typeface="Calibri" panose="020F0502020204030204" pitchFamily="34" charset="0"/>
              </a:rPr>
              <a:t>e</a:t>
            </a:r>
            <a:r>
              <a:rPr sz="1000" spc="-30" dirty="0">
                <a:latin typeface="Calibri" panose="020F0502020204030204" pitchFamily="34" charset="0"/>
                <a:cs typeface="Calibri" panose="020F0502020204030204" pitchFamily="34" charset="0"/>
              </a:rPr>
              <a:t>d</a:t>
            </a:r>
            <a:r>
              <a:rPr sz="1000" spc="-20" dirty="0">
                <a:latin typeface="Calibri" panose="020F0502020204030204" pitchFamily="34" charset="0"/>
                <a:cs typeface="Calibri" panose="020F0502020204030204" pitchFamily="34" charset="0"/>
              </a:rPr>
              <a:t> </a:t>
            </a:r>
            <a:r>
              <a:rPr sz="1000" spc="-5" dirty="0">
                <a:latin typeface="Calibri" panose="020F0502020204030204" pitchFamily="34" charset="0"/>
                <a:cs typeface="Calibri" panose="020F0502020204030204" pitchFamily="34" charset="0"/>
              </a:rPr>
              <a:t>functionality  </a:t>
            </a:r>
            <a:r>
              <a:rPr sz="1000" spc="-50" dirty="0">
                <a:latin typeface="Calibri" panose="020F0502020204030204" pitchFamily="34" charset="0"/>
                <a:cs typeface="Calibri" panose="020F0502020204030204" pitchFamily="34" charset="0"/>
              </a:rPr>
              <a:t>ch</a:t>
            </a:r>
            <a:r>
              <a:rPr sz="1000" spc="-45" dirty="0">
                <a:latin typeface="Calibri" panose="020F0502020204030204" pitchFamily="34" charset="0"/>
                <a:cs typeface="Calibri" panose="020F0502020204030204" pitchFamily="34" charset="0"/>
              </a:rPr>
              <a:t>o</a:t>
            </a:r>
            <a:r>
              <a:rPr sz="1000" spc="-95" dirty="0">
                <a:latin typeface="Calibri" panose="020F0502020204030204" pitchFamily="34" charset="0"/>
                <a:cs typeface="Calibri" panose="020F0502020204030204" pitchFamily="34" charset="0"/>
              </a:rPr>
              <a:t>oses</a:t>
            </a:r>
            <a:r>
              <a:rPr sz="1000" spc="-20" dirty="0">
                <a:latin typeface="Calibri" panose="020F0502020204030204" pitchFamily="34" charset="0"/>
                <a:cs typeface="Calibri" panose="020F0502020204030204" pitchFamily="34" charset="0"/>
              </a:rPr>
              <a:t> </a:t>
            </a:r>
            <a:r>
              <a:rPr sz="1000" i="1" spc="25" dirty="0">
                <a:latin typeface="Times New Roman"/>
                <a:cs typeface="Times New Roman"/>
              </a:rPr>
              <a:t>m</a:t>
            </a:r>
            <a:r>
              <a:rPr sz="1050" spc="120" baseline="-11904" dirty="0">
                <a:latin typeface="Calibri"/>
                <a:cs typeface="Calibri"/>
              </a:rPr>
              <a:t>0</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spc="120" baseline="-11904" dirty="0">
                <a:latin typeface="Calibri"/>
                <a:cs typeface="Calibri"/>
              </a:rPr>
              <a:t>1</a:t>
            </a:r>
            <a:r>
              <a:rPr sz="1000" spc="-5" dirty="0">
                <a:latin typeface="Calibri"/>
                <a:cs typeface="Calibri"/>
              </a:rPr>
              <a:t>,</a:t>
            </a:r>
            <a:r>
              <a:rPr sz="1000" spc="-60" dirty="0">
                <a:latin typeface="Calibri"/>
                <a:cs typeface="Calibri"/>
              </a:rPr>
              <a:t> </a:t>
            </a:r>
            <a:r>
              <a:rPr sz="1000" i="1" spc="-55" dirty="0">
                <a:latin typeface="Times New Roman"/>
                <a:cs typeface="Times New Roman"/>
              </a:rPr>
              <a:t>c</a:t>
            </a:r>
            <a:r>
              <a:rPr sz="1000" i="1" spc="-5" dirty="0">
                <a:latin typeface="Times New Roman"/>
                <a:cs typeface="Times New Roman"/>
              </a:rPr>
              <a:t> </a:t>
            </a:r>
            <a:r>
              <a:rPr sz="1000" spc="-5" dirty="0">
                <a:latin typeface="Calibri" panose="020F0502020204030204" pitchFamily="34" charset="0"/>
                <a:cs typeface="Calibri" panose="020F0502020204030204" pitchFamily="34" charset="0"/>
              </a:rPr>
              <a:t>uniforml</a:t>
            </a:r>
            <a:r>
              <a:rPr sz="1000" spc="-65" dirty="0">
                <a:latin typeface="Calibri" panose="020F0502020204030204" pitchFamily="34" charset="0"/>
                <a:cs typeface="Calibri" panose="020F0502020204030204" pitchFamily="34" charset="0"/>
              </a:rPr>
              <a:t>y</a:t>
            </a:r>
            <a:r>
              <a:rPr sz="1000" spc="-60"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p:txBody>
      </p:sp>
      <p:grpSp>
        <p:nvGrpSpPr>
          <p:cNvPr id="31" name="object 31"/>
          <p:cNvGrpSpPr/>
          <p:nvPr/>
        </p:nvGrpSpPr>
        <p:grpSpPr>
          <a:xfrm>
            <a:off x="309193" y="1670760"/>
            <a:ext cx="4040504" cy="611505"/>
            <a:chOff x="309193" y="1670760"/>
            <a:chExt cx="4040504" cy="611505"/>
          </a:xfrm>
        </p:grpSpPr>
        <p:sp>
          <p:nvSpPr>
            <p:cNvPr id="32" name="object 32"/>
            <p:cNvSpPr/>
            <p:nvPr/>
          </p:nvSpPr>
          <p:spPr>
            <a:xfrm>
              <a:off x="309193" y="1670760"/>
              <a:ext cx="3989704" cy="189230"/>
            </a:xfrm>
            <a:custGeom>
              <a:avLst/>
              <a:gdLst/>
              <a:ahLst/>
              <a:cxnLst/>
              <a:rect l="l" t="t" r="r" b="b"/>
              <a:pathLst>
                <a:path w="3989704" h="189230">
                  <a:moveTo>
                    <a:pt x="3938854" y="0"/>
                  </a:moveTo>
                  <a:lnTo>
                    <a:pt x="50800" y="0"/>
                  </a:lnTo>
                  <a:lnTo>
                    <a:pt x="31075" y="4008"/>
                  </a:lnTo>
                  <a:lnTo>
                    <a:pt x="14922" y="14922"/>
                  </a:lnTo>
                  <a:lnTo>
                    <a:pt x="4008" y="31075"/>
                  </a:lnTo>
                  <a:lnTo>
                    <a:pt x="0" y="50800"/>
                  </a:lnTo>
                  <a:lnTo>
                    <a:pt x="0" y="188818"/>
                  </a:lnTo>
                  <a:lnTo>
                    <a:pt x="3989654" y="188818"/>
                  </a:lnTo>
                  <a:lnTo>
                    <a:pt x="3989654" y="50800"/>
                  </a:lnTo>
                  <a:lnTo>
                    <a:pt x="3985646" y="31075"/>
                  </a:lnTo>
                  <a:lnTo>
                    <a:pt x="3974732" y="14922"/>
                  </a:lnTo>
                  <a:lnTo>
                    <a:pt x="3958579" y="4008"/>
                  </a:lnTo>
                  <a:lnTo>
                    <a:pt x="3938854" y="0"/>
                  </a:lnTo>
                  <a:close/>
                </a:path>
              </a:pathLst>
            </a:custGeom>
            <a:solidFill>
              <a:srgbClr val="DDDDDD"/>
            </a:solidFill>
          </p:spPr>
          <p:txBody>
            <a:bodyPr wrap="square" lIns="0" tIns="0" rIns="0" bIns="0" rtlCol="0"/>
            <a:lstStyle/>
            <a:p>
              <a:endParaRPr/>
            </a:p>
          </p:txBody>
        </p:sp>
        <p:pic>
          <p:nvPicPr>
            <p:cNvPr id="33" name="object 33"/>
            <p:cNvPicPr/>
            <p:nvPr/>
          </p:nvPicPr>
          <p:blipFill>
            <a:blip r:embed="rId3" cstate="print"/>
            <a:stretch>
              <a:fillRect/>
            </a:stretch>
          </p:blipFill>
          <p:spPr>
            <a:xfrm>
              <a:off x="309194" y="1846935"/>
              <a:ext cx="3989653" cy="50609"/>
            </a:xfrm>
            <a:prstGeom prst="rect">
              <a:avLst/>
            </a:prstGeom>
          </p:spPr>
        </p:pic>
        <p:pic>
          <p:nvPicPr>
            <p:cNvPr id="34" name="object 34"/>
            <p:cNvPicPr/>
            <p:nvPr/>
          </p:nvPicPr>
          <p:blipFill>
            <a:blip r:embed="rId4" cstate="print"/>
            <a:stretch>
              <a:fillRect/>
            </a:stretch>
          </p:blipFill>
          <p:spPr>
            <a:xfrm>
              <a:off x="359994" y="2180272"/>
              <a:ext cx="101600" cy="101600"/>
            </a:xfrm>
            <a:prstGeom prst="rect">
              <a:avLst/>
            </a:prstGeom>
          </p:spPr>
        </p:pic>
        <p:pic>
          <p:nvPicPr>
            <p:cNvPr id="35" name="object 35"/>
            <p:cNvPicPr/>
            <p:nvPr/>
          </p:nvPicPr>
          <p:blipFill>
            <a:blip r:embed="rId5" cstate="print"/>
            <a:stretch>
              <a:fillRect/>
            </a:stretch>
          </p:blipFill>
          <p:spPr>
            <a:xfrm>
              <a:off x="410794" y="2167572"/>
              <a:ext cx="3938853" cy="114300"/>
            </a:xfrm>
            <a:prstGeom prst="rect">
              <a:avLst/>
            </a:prstGeom>
          </p:spPr>
        </p:pic>
        <p:pic>
          <p:nvPicPr>
            <p:cNvPr id="36" name="object 36"/>
            <p:cNvPicPr/>
            <p:nvPr/>
          </p:nvPicPr>
          <p:blipFill>
            <a:blip r:embed="rId6" cstate="print"/>
            <a:stretch>
              <a:fillRect/>
            </a:stretch>
          </p:blipFill>
          <p:spPr>
            <a:xfrm>
              <a:off x="4298848" y="1714995"/>
              <a:ext cx="50800" cy="465277"/>
            </a:xfrm>
            <a:prstGeom prst="rect">
              <a:avLst/>
            </a:prstGeom>
          </p:spPr>
        </p:pic>
        <p:sp>
          <p:nvSpPr>
            <p:cNvPr id="37" name="object 37"/>
            <p:cNvSpPr/>
            <p:nvPr/>
          </p:nvSpPr>
          <p:spPr>
            <a:xfrm>
              <a:off x="309193" y="1891205"/>
              <a:ext cx="3989704" cy="340360"/>
            </a:xfrm>
            <a:custGeom>
              <a:avLst/>
              <a:gdLst/>
              <a:ahLst/>
              <a:cxnLst/>
              <a:rect l="l" t="t" r="r" b="b"/>
              <a:pathLst>
                <a:path w="3989704" h="340360">
                  <a:moveTo>
                    <a:pt x="3989654" y="0"/>
                  </a:moveTo>
                  <a:lnTo>
                    <a:pt x="0" y="0"/>
                  </a:lnTo>
                  <a:lnTo>
                    <a:pt x="0" y="289067"/>
                  </a:lnTo>
                  <a:lnTo>
                    <a:pt x="4008" y="308791"/>
                  </a:lnTo>
                  <a:lnTo>
                    <a:pt x="14922" y="324944"/>
                  </a:lnTo>
                  <a:lnTo>
                    <a:pt x="31075" y="335859"/>
                  </a:lnTo>
                  <a:lnTo>
                    <a:pt x="50800" y="339867"/>
                  </a:lnTo>
                  <a:lnTo>
                    <a:pt x="3938854" y="339867"/>
                  </a:lnTo>
                  <a:lnTo>
                    <a:pt x="3958579" y="335859"/>
                  </a:lnTo>
                  <a:lnTo>
                    <a:pt x="3974732" y="324944"/>
                  </a:lnTo>
                  <a:lnTo>
                    <a:pt x="3985646" y="308791"/>
                  </a:lnTo>
                  <a:lnTo>
                    <a:pt x="3989654" y="289067"/>
                  </a:lnTo>
                  <a:lnTo>
                    <a:pt x="3989654" y="0"/>
                  </a:lnTo>
                  <a:close/>
                </a:path>
              </a:pathLst>
            </a:custGeom>
            <a:solidFill>
              <a:srgbClr val="EDEDED"/>
            </a:solidFill>
          </p:spPr>
          <p:txBody>
            <a:bodyPr wrap="square" lIns="0" tIns="0" rIns="0" bIns="0" rtlCol="0"/>
            <a:lstStyle/>
            <a:p>
              <a:endParaRPr/>
            </a:p>
          </p:txBody>
        </p:sp>
        <p:sp>
          <p:nvSpPr>
            <p:cNvPr id="38" name="object 38"/>
            <p:cNvSpPr/>
            <p:nvPr/>
          </p:nvSpPr>
          <p:spPr>
            <a:xfrm>
              <a:off x="4298848" y="1753091"/>
              <a:ext cx="0" cy="446405"/>
            </a:xfrm>
            <a:custGeom>
              <a:avLst/>
              <a:gdLst/>
              <a:ahLst/>
              <a:cxnLst/>
              <a:rect l="l" t="t" r="r" b="b"/>
              <a:pathLst>
                <a:path h="446405">
                  <a:moveTo>
                    <a:pt x="0" y="446230"/>
                  </a:moveTo>
                  <a:lnTo>
                    <a:pt x="0" y="0"/>
                  </a:lnTo>
                </a:path>
              </a:pathLst>
            </a:custGeom>
            <a:ln w="3175">
              <a:solidFill>
                <a:srgbClr val="666666"/>
              </a:solidFill>
            </a:ln>
          </p:spPr>
          <p:txBody>
            <a:bodyPr wrap="square" lIns="0" tIns="0" rIns="0" bIns="0" rtlCol="0"/>
            <a:lstStyle/>
            <a:p>
              <a:endParaRPr/>
            </a:p>
          </p:txBody>
        </p:sp>
        <p:sp>
          <p:nvSpPr>
            <p:cNvPr id="39" name="object 39"/>
            <p:cNvSpPr/>
            <p:nvPr/>
          </p:nvSpPr>
          <p:spPr>
            <a:xfrm>
              <a:off x="4298848" y="1740391"/>
              <a:ext cx="0" cy="12700"/>
            </a:xfrm>
            <a:custGeom>
              <a:avLst/>
              <a:gdLst/>
              <a:ahLst/>
              <a:cxnLst/>
              <a:rect l="l" t="t" r="r" b="b"/>
              <a:pathLst>
                <a:path h="12700">
                  <a:moveTo>
                    <a:pt x="0" y="12699"/>
                  </a:moveTo>
                  <a:lnTo>
                    <a:pt x="0" y="0"/>
                  </a:lnTo>
                </a:path>
              </a:pathLst>
            </a:custGeom>
            <a:ln w="3175">
              <a:solidFill>
                <a:srgbClr val="8C8C8C"/>
              </a:solidFill>
            </a:ln>
          </p:spPr>
          <p:txBody>
            <a:bodyPr wrap="square" lIns="0" tIns="0" rIns="0" bIns="0" rtlCol="0"/>
            <a:lstStyle/>
            <a:p>
              <a:endParaRPr/>
            </a:p>
          </p:txBody>
        </p:sp>
        <p:sp>
          <p:nvSpPr>
            <p:cNvPr id="40" name="object 40"/>
            <p:cNvSpPr/>
            <p:nvPr/>
          </p:nvSpPr>
          <p:spPr>
            <a:xfrm>
              <a:off x="4298848" y="1727691"/>
              <a:ext cx="0" cy="12700"/>
            </a:xfrm>
            <a:custGeom>
              <a:avLst/>
              <a:gdLst/>
              <a:ahLst/>
              <a:cxnLst/>
              <a:rect l="l" t="t" r="r" b="b"/>
              <a:pathLst>
                <a:path h="12700">
                  <a:moveTo>
                    <a:pt x="0" y="12699"/>
                  </a:moveTo>
                  <a:lnTo>
                    <a:pt x="0" y="0"/>
                  </a:lnTo>
                </a:path>
              </a:pathLst>
            </a:custGeom>
            <a:ln w="3175">
              <a:solidFill>
                <a:srgbClr val="A5A5A5"/>
              </a:solidFill>
            </a:ln>
          </p:spPr>
          <p:txBody>
            <a:bodyPr wrap="square" lIns="0" tIns="0" rIns="0" bIns="0" rtlCol="0"/>
            <a:lstStyle/>
            <a:p>
              <a:endParaRPr/>
            </a:p>
          </p:txBody>
        </p:sp>
        <p:sp>
          <p:nvSpPr>
            <p:cNvPr id="41" name="object 41"/>
            <p:cNvSpPr/>
            <p:nvPr/>
          </p:nvSpPr>
          <p:spPr>
            <a:xfrm>
              <a:off x="4298848" y="1714991"/>
              <a:ext cx="0" cy="12700"/>
            </a:xfrm>
            <a:custGeom>
              <a:avLst/>
              <a:gdLst/>
              <a:ahLst/>
              <a:cxnLst/>
              <a:rect l="l" t="t" r="r" b="b"/>
              <a:pathLst>
                <a:path h="12700">
                  <a:moveTo>
                    <a:pt x="0" y="12699"/>
                  </a:moveTo>
                  <a:lnTo>
                    <a:pt x="0" y="0"/>
                  </a:lnTo>
                </a:path>
              </a:pathLst>
            </a:custGeom>
            <a:ln w="3175">
              <a:solidFill>
                <a:srgbClr val="BFBFBF"/>
              </a:solidFill>
            </a:ln>
          </p:spPr>
          <p:txBody>
            <a:bodyPr wrap="square" lIns="0" tIns="0" rIns="0" bIns="0" rtlCol="0"/>
            <a:lstStyle/>
            <a:p>
              <a:endParaRPr/>
            </a:p>
          </p:txBody>
        </p:sp>
        <p:sp>
          <p:nvSpPr>
            <p:cNvPr id="42" name="object 42"/>
            <p:cNvSpPr/>
            <p:nvPr/>
          </p:nvSpPr>
          <p:spPr>
            <a:xfrm>
              <a:off x="4298848" y="1695941"/>
              <a:ext cx="0" cy="19050"/>
            </a:xfrm>
            <a:custGeom>
              <a:avLst/>
              <a:gdLst/>
              <a:ahLst/>
              <a:cxnLst/>
              <a:rect l="l" t="t" r="r" b="b"/>
              <a:pathLst>
                <a:path h="19050">
                  <a:moveTo>
                    <a:pt x="0" y="19049"/>
                  </a:moveTo>
                  <a:lnTo>
                    <a:pt x="0" y="0"/>
                  </a:lnTo>
                </a:path>
              </a:pathLst>
            </a:custGeom>
            <a:ln w="3175">
              <a:solidFill>
                <a:srgbClr val="CCCCCC"/>
              </a:solidFill>
            </a:ln>
          </p:spPr>
          <p:txBody>
            <a:bodyPr wrap="square" lIns="0" tIns="0" rIns="0" bIns="0" rtlCol="0"/>
            <a:lstStyle/>
            <a:p>
              <a:endParaRPr/>
            </a:p>
          </p:txBody>
        </p:sp>
      </p:grpSp>
      <p:sp>
        <p:nvSpPr>
          <p:cNvPr id="43" name="object 43"/>
          <p:cNvSpPr txBox="1"/>
          <p:nvPr/>
        </p:nvSpPr>
        <p:spPr>
          <a:xfrm>
            <a:off x="309194" y="1610590"/>
            <a:ext cx="3906520" cy="1567737"/>
          </a:xfrm>
          <a:prstGeom prst="rect">
            <a:avLst/>
          </a:prstGeom>
        </p:spPr>
        <p:txBody>
          <a:bodyPr vert="horz" wrap="square" lIns="0" tIns="51435" rIns="0" bIns="0" rtlCol="0">
            <a:spAutoFit/>
          </a:bodyPr>
          <a:lstStyle/>
          <a:p>
            <a:pPr marL="50800">
              <a:lnSpc>
                <a:spcPct val="100000"/>
              </a:lnSpc>
              <a:spcBef>
                <a:spcPts val="405"/>
              </a:spcBef>
            </a:pPr>
            <a:r>
              <a:rPr sz="1200" spc="-10" dirty="0">
                <a:solidFill>
                  <a:srgbClr val="1464B2"/>
                </a:solidFill>
                <a:latin typeface="Times New Roman"/>
                <a:cs typeface="Times New Roman"/>
              </a:rPr>
              <a:t>Beaver</a:t>
            </a:r>
            <a:r>
              <a:rPr sz="1200" spc="-15" dirty="0">
                <a:solidFill>
                  <a:srgbClr val="1464B2"/>
                </a:solidFill>
                <a:latin typeface="Times New Roman"/>
                <a:cs typeface="Times New Roman"/>
              </a:rPr>
              <a:t> </a:t>
            </a:r>
            <a:r>
              <a:rPr sz="1200" spc="10" dirty="0">
                <a:solidFill>
                  <a:srgbClr val="1464B2"/>
                </a:solidFill>
                <a:latin typeface="Times New Roman"/>
                <a:cs typeface="Times New Roman"/>
              </a:rPr>
              <a:t>Derandomization</a:t>
            </a:r>
            <a:r>
              <a:rPr sz="1200" spc="-10" dirty="0">
                <a:solidFill>
                  <a:srgbClr val="1464B2"/>
                </a:solidFill>
                <a:latin typeface="Times New Roman"/>
                <a:cs typeface="Times New Roman"/>
              </a:rPr>
              <a:t> </a:t>
            </a:r>
            <a:r>
              <a:rPr sz="1200" spc="-5" dirty="0">
                <a:solidFill>
                  <a:srgbClr val="1464B2"/>
                </a:solidFill>
                <a:latin typeface="Times New Roman"/>
                <a:cs typeface="Times New Roman"/>
              </a:rPr>
              <a:t>Theorem</a:t>
            </a:r>
            <a:r>
              <a:rPr sz="1200" spc="-15" dirty="0">
                <a:solidFill>
                  <a:srgbClr val="1464B2"/>
                </a:solidFill>
                <a:latin typeface="Times New Roman"/>
                <a:cs typeface="Times New Roman"/>
              </a:rPr>
              <a:t> </a:t>
            </a:r>
            <a:r>
              <a:rPr sz="800" spc="-35" dirty="0">
                <a:solidFill>
                  <a:srgbClr val="3E7E00"/>
                </a:solidFill>
                <a:latin typeface="Calibri" panose="020F0502020204030204" pitchFamily="34" charset="0"/>
                <a:cs typeface="Calibri" panose="020F0502020204030204" pitchFamily="34" charset="0"/>
              </a:rPr>
              <a:t>[Beaver91]</a:t>
            </a:r>
            <a:endParaRPr sz="800" dirty="0">
              <a:latin typeface="Calibri" panose="020F0502020204030204" pitchFamily="34" charset="0"/>
              <a:cs typeface="Calibri" panose="020F0502020204030204" pitchFamily="34" charset="0"/>
            </a:endParaRPr>
          </a:p>
          <a:p>
            <a:pPr marL="50800" marR="17780">
              <a:lnSpc>
                <a:spcPct val="100000"/>
              </a:lnSpc>
              <a:spcBef>
                <a:spcPts val="259"/>
              </a:spcBef>
            </a:pPr>
            <a:r>
              <a:rPr sz="1000" spc="-60" dirty="0">
                <a:latin typeface="Calibri" panose="020F0502020204030204" pitchFamily="34" charset="0"/>
                <a:cs typeface="Calibri" panose="020F0502020204030204" pitchFamily="34" charset="0"/>
              </a:rPr>
              <a:t>There</a:t>
            </a:r>
            <a:r>
              <a:rPr sz="1000" spc="-15"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is</a:t>
            </a:r>
            <a:r>
              <a:rPr sz="1000" spc="-15" dirty="0">
                <a:latin typeface="Calibri" panose="020F0502020204030204" pitchFamily="34" charset="0"/>
                <a:cs typeface="Calibri" panose="020F0502020204030204" pitchFamily="34" charset="0"/>
              </a:rPr>
              <a:t> </a:t>
            </a:r>
            <a:r>
              <a:rPr sz="1000" spc="-80" dirty="0">
                <a:latin typeface="Calibri" panose="020F0502020204030204" pitchFamily="34" charset="0"/>
                <a:cs typeface="Calibri" panose="020F0502020204030204" pitchFamily="34" charset="0"/>
              </a:rPr>
              <a:t>a</a:t>
            </a:r>
            <a:r>
              <a:rPr sz="1000" spc="-15" dirty="0">
                <a:latin typeface="Calibri" panose="020F0502020204030204" pitchFamily="34" charset="0"/>
                <a:cs typeface="Calibri" panose="020F0502020204030204" pitchFamily="34" charset="0"/>
              </a:rPr>
              <a:t> </a:t>
            </a:r>
            <a:r>
              <a:rPr sz="1000" spc="-60" dirty="0">
                <a:solidFill>
                  <a:srgbClr val="D83A00"/>
                </a:solidFill>
                <a:latin typeface="Calibri" panose="020F0502020204030204" pitchFamily="34" charset="0"/>
                <a:cs typeface="Calibri" panose="020F0502020204030204" pitchFamily="34" charset="0"/>
              </a:rPr>
              <a:t>cheap</a:t>
            </a:r>
            <a:r>
              <a:rPr sz="1000" spc="-15" dirty="0">
                <a:solidFill>
                  <a:srgbClr val="D83A00"/>
                </a:solidFill>
                <a:latin typeface="Calibri" panose="020F0502020204030204" pitchFamily="34" charset="0"/>
                <a:cs typeface="Calibri" panose="020F0502020204030204" pitchFamily="34" charset="0"/>
              </a:rPr>
              <a:t> </a:t>
            </a:r>
            <a:r>
              <a:rPr sz="1000" spc="-25" dirty="0">
                <a:latin typeface="Calibri" panose="020F0502020204030204" pitchFamily="34" charset="0"/>
                <a:cs typeface="Calibri" panose="020F0502020204030204" pitchFamily="34" charset="0"/>
              </a:rPr>
              <a:t>protocol</a:t>
            </a:r>
            <a:r>
              <a:rPr sz="1000" spc="-15" dirty="0">
                <a:latin typeface="Calibri" panose="020F0502020204030204" pitchFamily="34" charset="0"/>
                <a:cs typeface="Calibri" panose="020F0502020204030204" pitchFamily="34" charset="0"/>
              </a:rPr>
              <a:t> </a:t>
            </a:r>
            <a:r>
              <a:rPr sz="1000" spc="5" dirty="0">
                <a:latin typeface="Calibri" panose="020F0502020204030204" pitchFamily="34" charset="0"/>
                <a:cs typeface="Calibri" panose="020F0502020204030204" pitchFamily="34" charset="0"/>
              </a:rPr>
              <a:t>that</a:t>
            </a:r>
            <a:r>
              <a:rPr sz="1000" spc="-15"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securely</a:t>
            </a:r>
            <a:r>
              <a:rPr sz="1000" spc="-15" dirty="0">
                <a:latin typeface="Calibri" panose="020F0502020204030204" pitchFamily="34" charset="0"/>
                <a:cs typeface="Calibri" panose="020F0502020204030204" pitchFamily="34" charset="0"/>
              </a:rPr>
              <a:t> </a:t>
            </a:r>
            <a:r>
              <a:rPr sz="1000" spc="-55" dirty="0">
                <a:latin typeface="Calibri" panose="020F0502020204030204" pitchFamily="34" charset="0"/>
                <a:cs typeface="Calibri" panose="020F0502020204030204" pitchFamily="34" charset="0"/>
              </a:rPr>
              <a:t>evaluates</a:t>
            </a:r>
            <a:r>
              <a:rPr sz="1000" spc="-15"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an</a:t>
            </a:r>
            <a:r>
              <a:rPr sz="1000" spc="-10"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instance</a:t>
            </a:r>
            <a:r>
              <a:rPr sz="1000" spc="-15" dirty="0">
                <a:latin typeface="Calibri" panose="020F0502020204030204" pitchFamily="34" charset="0"/>
                <a:cs typeface="Calibri" panose="020F0502020204030204" pitchFamily="34" charset="0"/>
              </a:rPr>
              <a:t> of </a:t>
            </a:r>
            <a:r>
              <a:rPr sz="1000" b="1" spc="-60" dirty="0">
                <a:latin typeface="Calibri" panose="020F0502020204030204" pitchFamily="34" charset="0"/>
                <a:cs typeface="Calibri" panose="020F0502020204030204" pitchFamily="34" charset="0"/>
              </a:rPr>
              <a:t>standard </a:t>
            </a:r>
            <a:r>
              <a:rPr sz="1000" b="1" spc="-280" dirty="0">
                <a:latin typeface="Calibri" panose="020F0502020204030204" pitchFamily="34" charset="0"/>
                <a:cs typeface="Calibri" panose="020F0502020204030204" pitchFamily="34" charset="0"/>
              </a:rPr>
              <a:t> </a:t>
            </a:r>
            <a:r>
              <a:rPr sz="1000" b="1" spc="20" dirty="0">
                <a:latin typeface="Calibri" panose="020F0502020204030204" pitchFamily="34" charset="0"/>
                <a:cs typeface="Calibri" panose="020F0502020204030204" pitchFamily="34" charset="0"/>
              </a:rPr>
              <a:t>O</a:t>
            </a:r>
            <a:r>
              <a:rPr sz="1000" b="1" spc="-15" dirty="0">
                <a:latin typeface="Calibri" panose="020F0502020204030204" pitchFamily="34" charset="0"/>
                <a:cs typeface="Calibri" panose="020F0502020204030204" pitchFamily="34" charset="0"/>
              </a:rPr>
              <a:t>T</a:t>
            </a:r>
            <a:r>
              <a:rPr sz="1000" b="1" spc="-45"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using</a:t>
            </a:r>
            <a:r>
              <a:rPr sz="1000" spc="-2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an</a:t>
            </a:r>
            <a:r>
              <a:rPr sz="1000" spc="-20"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instance</a:t>
            </a:r>
            <a:r>
              <a:rPr sz="1000" spc="-20" dirty="0">
                <a:latin typeface="Calibri" panose="020F0502020204030204" pitchFamily="34" charset="0"/>
                <a:cs typeface="Calibri" panose="020F0502020204030204" pitchFamily="34" charset="0"/>
              </a:rPr>
              <a:t> </a:t>
            </a:r>
            <a:r>
              <a:rPr sz="1000" spc="-15" dirty="0">
                <a:latin typeface="Calibri" panose="020F0502020204030204" pitchFamily="34" charset="0"/>
                <a:cs typeface="Calibri" panose="020F0502020204030204" pitchFamily="34" charset="0"/>
              </a:rPr>
              <a:t>of</a:t>
            </a:r>
            <a:r>
              <a:rPr sz="1000" spc="-20" dirty="0">
                <a:latin typeface="Calibri" panose="020F0502020204030204" pitchFamily="34" charset="0"/>
                <a:cs typeface="Calibri" panose="020F0502020204030204" pitchFamily="34" charset="0"/>
              </a:rPr>
              <a:t> </a:t>
            </a:r>
            <a:r>
              <a:rPr sz="1000" b="1" spc="-50" dirty="0">
                <a:latin typeface="Calibri" panose="020F0502020204030204" pitchFamily="34" charset="0"/>
                <a:cs typeface="Calibri" panose="020F0502020204030204" pitchFamily="34" charset="0"/>
              </a:rPr>
              <a:t>random</a:t>
            </a:r>
            <a:r>
              <a:rPr sz="1000" b="1" spc="-45" dirty="0">
                <a:latin typeface="Calibri" panose="020F0502020204030204" pitchFamily="34" charset="0"/>
                <a:cs typeface="Calibri" panose="020F0502020204030204" pitchFamily="34" charset="0"/>
              </a:rPr>
              <a:t> </a:t>
            </a:r>
            <a:r>
              <a:rPr sz="1000" b="1" spc="20" dirty="0">
                <a:latin typeface="Calibri" panose="020F0502020204030204" pitchFamily="34" charset="0"/>
                <a:cs typeface="Calibri" panose="020F0502020204030204" pitchFamily="34" charset="0"/>
              </a:rPr>
              <a:t>O</a:t>
            </a:r>
            <a:r>
              <a:rPr sz="1000" b="1" spc="-20" dirty="0">
                <a:latin typeface="Calibri" panose="020F0502020204030204" pitchFamily="34" charset="0"/>
                <a:cs typeface="Calibri" panose="020F0502020204030204" pitchFamily="34" charset="0"/>
              </a:rPr>
              <a:t>T</a:t>
            </a:r>
            <a:r>
              <a:rPr sz="1000" spc="-60"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a:p>
            <a:pPr>
              <a:lnSpc>
                <a:spcPct val="100000"/>
              </a:lnSpc>
              <a:spcBef>
                <a:spcPts val="20"/>
              </a:spcBef>
            </a:pPr>
            <a:endParaRPr sz="1900" dirty="0">
              <a:latin typeface="Calibri" panose="020F0502020204030204" pitchFamily="34" charset="0"/>
              <a:cs typeface="Calibri" panose="020F0502020204030204" pitchFamily="34" charset="0"/>
            </a:endParaRPr>
          </a:p>
          <a:p>
            <a:pPr marL="50800">
              <a:lnSpc>
                <a:spcPct val="100000"/>
              </a:lnSpc>
            </a:pPr>
            <a:r>
              <a:rPr sz="1000" spc="-5" dirty="0">
                <a:latin typeface="Calibri" panose="020F0502020204030204" pitchFamily="34" charset="0"/>
                <a:cs typeface="Calibri" panose="020F0502020204030204" pitchFamily="34" charset="0"/>
              </a:rPr>
              <a:t>Of</a:t>
            </a:r>
            <a:r>
              <a:rPr sz="1000" spc="30" dirty="0">
                <a:latin typeface="Calibri" panose="020F0502020204030204" pitchFamily="34" charset="0"/>
                <a:cs typeface="Calibri" panose="020F0502020204030204" pitchFamily="34" charset="0"/>
              </a:rPr>
              <a:t>f</a:t>
            </a:r>
            <a:r>
              <a:rPr sz="1000" spc="-20" dirty="0">
                <a:latin typeface="Calibri" panose="020F0502020204030204" pitchFamily="34" charset="0"/>
                <a:cs typeface="Calibri" panose="020F0502020204030204" pitchFamily="34" charset="0"/>
              </a:rPr>
              <a:t>line/online </a:t>
            </a:r>
            <a:r>
              <a:rPr sz="1000" spc="-40" dirty="0">
                <a:latin typeface="Calibri" panose="020F0502020204030204" pitchFamily="34" charset="0"/>
                <a:cs typeface="Calibri" panose="020F0502020204030204" pitchFamily="34" charset="0"/>
              </a:rPr>
              <a:t>app</a:t>
            </a:r>
            <a:r>
              <a:rPr sz="1000" spc="-35" dirty="0">
                <a:latin typeface="Calibri" panose="020F0502020204030204" pitchFamily="34" charset="0"/>
                <a:cs typeface="Calibri" panose="020F0502020204030204" pitchFamily="34" charset="0"/>
              </a:rPr>
              <a:t>r</a:t>
            </a:r>
            <a:r>
              <a:rPr sz="1000" spc="-55" dirty="0">
                <a:latin typeface="Calibri" panose="020F0502020204030204" pitchFamily="34" charset="0"/>
                <a:cs typeface="Calibri" panose="020F0502020204030204" pitchFamily="34" charset="0"/>
              </a:rPr>
              <a:t>oach</a:t>
            </a:r>
            <a:r>
              <a:rPr sz="1000" spc="-20"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to</a:t>
            </a:r>
            <a:r>
              <a:rPr sz="1000" spc="-20" dirty="0">
                <a:latin typeface="Calibri" panose="020F0502020204030204" pitchFamily="34" charset="0"/>
                <a:cs typeface="Calibri" panose="020F0502020204030204" pitchFamily="34" charset="0"/>
              </a:rPr>
              <a:t> </a:t>
            </a:r>
            <a:r>
              <a:rPr sz="1000" spc="-80" dirty="0">
                <a:latin typeface="Calibri" panose="020F0502020204030204" pitchFamily="34" charset="0"/>
                <a:cs typeface="Calibri" panose="020F0502020204030204" pitchFamily="34" charset="0"/>
              </a:rPr>
              <a:t>2PC:</a:t>
            </a:r>
            <a:endParaRPr sz="1000" dirty="0">
              <a:latin typeface="Calibri" panose="020F0502020204030204" pitchFamily="34" charset="0"/>
              <a:cs typeface="Calibri" panose="020F0502020204030204" pitchFamily="34" charset="0"/>
            </a:endParaRPr>
          </a:p>
          <a:p>
            <a:pPr marL="303530" indent="-125095">
              <a:lnSpc>
                <a:spcPct val="100000"/>
              </a:lnSpc>
              <a:spcBef>
                <a:spcPts val="295"/>
              </a:spcBef>
              <a:buClr>
                <a:srgbClr val="1464B2"/>
              </a:buClr>
              <a:buSzPct val="70000"/>
              <a:buFont typeface="Cambria"/>
              <a:buChar char="►"/>
              <a:tabLst>
                <a:tab pos="304165" algn="l"/>
              </a:tabLst>
            </a:pPr>
            <a:r>
              <a:rPr sz="1000" spc="-5" dirty="0">
                <a:latin typeface="Calibri" panose="020F0502020204030204" pitchFamily="34" charset="0"/>
                <a:cs typeface="Calibri" panose="020F0502020204030204" pitchFamily="34" charset="0"/>
              </a:rPr>
              <a:t>In</a:t>
            </a:r>
            <a:r>
              <a:rPr sz="1000" spc="-15" dirty="0">
                <a:latin typeface="Calibri" panose="020F0502020204030204" pitchFamily="34" charset="0"/>
                <a:cs typeface="Calibri" panose="020F0502020204030204" pitchFamily="34" charset="0"/>
              </a:rPr>
              <a:t> </a:t>
            </a:r>
            <a:r>
              <a:rPr sz="1000" b="1" spc="-35" dirty="0">
                <a:latin typeface="Calibri" panose="020F0502020204030204" pitchFamily="34" charset="0"/>
                <a:cs typeface="Calibri" panose="020F0502020204030204" pitchFamily="34" charset="0"/>
              </a:rPr>
              <a:t>offline </a:t>
            </a:r>
            <a:r>
              <a:rPr sz="1000" b="1" spc="-60" dirty="0">
                <a:latin typeface="Calibri" panose="020F0502020204030204" pitchFamily="34" charset="0"/>
                <a:cs typeface="Calibri" panose="020F0502020204030204" pitchFamily="34" charset="0"/>
              </a:rPr>
              <a:t>preprocessing</a:t>
            </a:r>
            <a:r>
              <a:rPr sz="1000" b="1" spc="-40" dirty="0">
                <a:latin typeface="Calibri" panose="020F0502020204030204" pitchFamily="34" charset="0"/>
                <a:cs typeface="Calibri" panose="020F0502020204030204" pitchFamily="34" charset="0"/>
              </a:rPr>
              <a:t> </a:t>
            </a:r>
            <a:r>
              <a:rPr sz="1000" b="1" spc="-70" dirty="0">
                <a:latin typeface="Calibri" panose="020F0502020204030204" pitchFamily="34" charset="0"/>
                <a:cs typeface="Calibri" panose="020F0502020204030204" pitchFamily="34" charset="0"/>
              </a:rPr>
              <a:t>phase</a:t>
            </a:r>
            <a:r>
              <a:rPr sz="1000" spc="-70" dirty="0">
                <a:latin typeface="Calibri" panose="020F0502020204030204" pitchFamily="34" charset="0"/>
                <a:cs typeface="Calibri" panose="020F0502020204030204" pitchFamily="34" charset="0"/>
              </a:rPr>
              <a:t>,</a:t>
            </a:r>
            <a:r>
              <a:rPr sz="1000" spc="-1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generate</a:t>
            </a:r>
            <a:r>
              <a:rPr sz="1000" spc="-15"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many</a:t>
            </a:r>
            <a:r>
              <a:rPr sz="1000" spc="-1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random</a:t>
            </a:r>
            <a:r>
              <a:rPr sz="1000" spc="-15" dirty="0">
                <a:latin typeface="Calibri" panose="020F0502020204030204" pitchFamily="34" charset="0"/>
                <a:cs typeface="Calibri" panose="020F0502020204030204" pitchFamily="34" charset="0"/>
              </a:rPr>
              <a:t> </a:t>
            </a:r>
            <a:r>
              <a:rPr sz="1000" spc="-95" dirty="0">
                <a:latin typeface="Calibri" panose="020F0502020204030204" pitchFamily="34" charset="0"/>
                <a:cs typeface="Calibri" panose="020F0502020204030204" pitchFamily="34" charset="0"/>
              </a:rPr>
              <a:t>OTs</a:t>
            </a:r>
            <a:endParaRPr sz="1000" dirty="0">
              <a:latin typeface="Calibri" panose="020F0502020204030204" pitchFamily="34" charset="0"/>
              <a:cs typeface="Calibri" panose="020F0502020204030204" pitchFamily="34" charset="0"/>
            </a:endParaRPr>
          </a:p>
          <a:p>
            <a:pPr marL="303530" marR="499745" indent="-125095">
              <a:lnSpc>
                <a:spcPct val="100000"/>
              </a:lnSpc>
              <a:spcBef>
                <a:spcPts val="290"/>
              </a:spcBef>
              <a:buClr>
                <a:srgbClr val="1464B2"/>
              </a:buClr>
              <a:buSzPct val="70000"/>
              <a:buFont typeface="Cambria"/>
              <a:buChar char="►"/>
              <a:tabLst>
                <a:tab pos="304165" algn="l"/>
              </a:tabLst>
            </a:pPr>
            <a:r>
              <a:rPr sz="1000" spc="-15" dirty="0">
                <a:latin typeface="Calibri" panose="020F0502020204030204" pitchFamily="34" charset="0"/>
                <a:cs typeface="Calibri" panose="020F0502020204030204" pitchFamily="34" charset="0"/>
              </a:rPr>
              <a:t>During </a:t>
            </a:r>
            <a:r>
              <a:rPr sz="1000" b="1" spc="-40" dirty="0">
                <a:latin typeface="Calibri" panose="020F0502020204030204" pitchFamily="34" charset="0"/>
                <a:cs typeface="Calibri" panose="020F0502020204030204" pitchFamily="34" charset="0"/>
              </a:rPr>
              <a:t>online </a:t>
            </a:r>
            <a:r>
              <a:rPr sz="1000" b="1" spc="-70" dirty="0">
                <a:latin typeface="Calibri" panose="020F0502020204030204" pitchFamily="34" charset="0"/>
                <a:cs typeface="Calibri" panose="020F0502020204030204" pitchFamily="34" charset="0"/>
              </a:rPr>
              <a:t>phase</a:t>
            </a:r>
            <a:r>
              <a:rPr sz="1000" spc="-7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OT </a:t>
            </a:r>
            <a:r>
              <a:rPr sz="1000" spc="-15" dirty="0">
                <a:latin typeface="Calibri" panose="020F0502020204030204" pitchFamily="34" charset="0"/>
                <a:cs typeface="Calibri" panose="020F0502020204030204" pitchFamily="34" charset="0"/>
              </a:rPr>
              <a:t>inputs </a:t>
            </a:r>
            <a:r>
              <a:rPr sz="1000" spc="-60" dirty="0">
                <a:latin typeface="Calibri" panose="020F0502020204030204" pitchFamily="34" charset="0"/>
                <a:cs typeface="Calibri" panose="020F0502020204030204" pitchFamily="34" charset="0"/>
              </a:rPr>
              <a:t>are </a:t>
            </a:r>
            <a:r>
              <a:rPr sz="1000" spc="-35" dirty="0">
                <a:latin typeface="Calibri" panose="020F0502020204030204" pitchFamily="34" charset="0"/>
                <a:cs typeface="Calibri" panose="020F0502020204030204" pitchFamily="34" charset="0"/>
              </a:rPr>
              <a:t>determined </a:t>
            </a:r>
            <a:r>
              <a:rPr sz="1000" spc="150"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cheaply </a:t>
            </a:r>
            <a:r>
              <a:rPr sz="1000" spc="-254" dirty="0">
                <a:latin typeface="Calibri" panose="020F0502020204030204" pitchFamily="34" charset="0"/>
                <a:cs typeface="Calibri" panose="020F0502020204030204" pitchFamily="34" charset="0"/>
              </a:rPr>
              <a:t> </a:t>
            </a:r>
            <a:r>
              <a:rPr sz="1000" spc="-45" dirty="0">
                <a:latin typeface="Calibri" panose="020F0502020204030204" pitchFamily="34" charset="0"/>
                <a:cs typeface="Calibri" panose="020F0502020204030204" pitchFamily="34" charset="0"/>
              </a:rPr>
              <a:t>derandomize</a:t>
            </a:r>
            <a:r>
              <a:rPr sz="1000" spc="-20" dirty="0">
                <a:latin typeface="Calibri" panose="020F0502020204030204" pitchFamily="34" charset="0"/>
                <a:cs typeface="Calibri" panose="020F0502020204030204" pitchFamily="34" charset="0"/>
              </a:rPr>
              <a:t> the </a:t>
            </a:r>
            <a:r>
              <a:rPr sz="1000" spc="-10" dirty="0">
                <a:latin typeface="Calibri" panose="020F0502020204030204" pitchFamily="34" charset="0"/>
                <a:cs typeface="Calibri" panose="020F0502020204030204" pitchFamily="34" charset="0"/>
              </a:rPr>
              <a:t>of</a:t>
            </a:r>
            <a:r>
              <a:rPr sz="1000" spc="25" dirty="0">
                <a:latin typeface="Calibri" panose="020F0502020204030204" pitchFamily="34" charset="0"/>
                <a:cs typeface="Calibri" panose="020F0502020204030204" pitchFamily="34" charset="0"/>
              </a:rPr>
              <a:t>f</a:t>
            </a:r>
            <a:r>
              <a:rPr sz="1000" spc="-20" dirty="0">
                <a:latin typeface="Calibri" panose="020F0502020204030204" pitchFamily="34" charset="0"/>
                <a:cs typeface="Calibri" panose="020F0502020204030204" pitchFamily="34" charset="0"/>
              </a:rPr>
              <a:t>line </a:t>
            </a:r>
            <a:r>
              <a:rPr sz="1000" spc="-45" dirty="0">
                <a:latin typeface="Calibri" panose="020F0502020204030204" pitchFamily="34" charset="0"/>
                <a:cs typeface="Calibri" panose="020F0502020204030204" pitchFamily="34" charset="0"/>
              </a:rPr>
              <a:t>O</a:t>
            </a:r>
            <a:r>
              <a:rPr sz="1000" spc="-125" dirty="0">
                <a:latin typeface="Calibri" panose="020F0502020204030204" pitchFamily="34" charset="0"/>
                <a:cs typeface="Calibri" panose="020F0502020204030204" pitchFamily="34" charset="0"/>
              </a:rPr>
              <a:t>T</a:t>
            </a:r>
            <a:r>
              <a:rPr sz="1000" spc="-110" dirty="0">
                <a:latin typeface="Calibri" panose="020F0502020204030204" pitchFamily="34" charset="0"/>
                <a:cs typeface="Calibri" panose="020F0502020204030204" pitchFamily="34" charset="0"/>
              </a:rPr>
              <a:t>s</a:t>
            </a:r>
            <a:r>
              <a:rPr sz="1000" spc="-20" dirty="0">
                <a:latin typeface="Calibri" panose="020F0502020204030204" pitchFamily="34" charset="0"/>
                <a:cs typeface="Calibri" panose="020F0502020204030204" pitchFamily="34" charset="0"/>
              </a:rPr>
              <a:t> </a:t>
            </a:r>
            <a:r>
              <a:rPr sz="1000" spc="20" dirty="0">
                <a:latin typeface="Calibri" panose="020F0502020204030204" pitchFamily="34" charset="0"/>
                <a:cs typeface="Calibri" panose="020F0502020204030204" pitchFamily="34" charset="0"/>
              </a:rPr>
              <a:t>with</a:t>
            </a:r>
            <a:r>
              <a:rPr sz="1000" spc="-20" dirty="0">
                <a:latin typeface="Calibri" panose="020F0502020204030204" pitchFamily="34" charset="0"/>
                <a:cs typeface="Calibri" panose="020F0502020204030204" pitchFamily="34" charset="0"/>
              </a:rPr>
              <a:t> </a:t>
            </a:r>
            <a:r>
              <a:rPr sz="1000" spc="-75" dirty="0">
                <a:latin typeface="Calibri" panose="020F0502020204030204" pitchFamily="34" charset="0"/>
                <a:cs typeface="Calibri" panose="020F0502020204030204" pitchFamily="34" charset="0"/>
              </a:rPr>
              <a:t>Beav</a:t>
            </a:r>
            <a:r>
              <a:rPr sz="1000" spc="-40" dirty="0">
                <a:latin typeface="Calibri" panose="020F0502020204030204" pitchFamily="34" charset="0"/>
                <a:cs typeface="Calibri" panose="020F0502020204030204" pitchFamily="34" charset="0"/>
              </a:rPr>
              <a:t>er’s</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tri</a:t>
            </a:r>
            <a:r>
              <a:rPr sz="1000" spc="-45" dirty="0">
                <a:latin typeface="Calibri" panose="020F0502020204030204" pitchFamily="34" charset="0"/>
                <a:cs typeface="Calibri" panose="020F0502020204030204" pitchFamily="34" charset="0"/>
              </a:rPr>
              <a:t>ck.</a:t>
            </a:r>
            <a:endParaRPr sz="1000" dirty="0">
              <a:latin typeface="Calibri" panose="020F0502020204030204" pitchFamily="34" charset="0"/>
              <a:cs typeface="Calibri" panose="020F0502020204030204" pitchFamily="34" charset="0"/>
            </a:endParaRP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83069"/>
            <a:ext cx="3777615" cy="403225"/>
          </a:xfrm>
          <a:prstGeom prst="rect">
            <a:avLst/>
          </a:prstGeom>
        </p:spPr>
        <p:txBody>
          <a:bodyPr vert="horz" wrap="square" lIns="0" tIns="15875" rIns="0" bIns="0" rtlCol="0">
            <a:spAutoFit/>
          </a:bodyPr>
          <a:lstStyle/>
          <a:p>
            <a:pPr marL="12700">
              <a:lnSpc>
                <a:spcPct val="100000"/>
              </a:lnSpc>
              <a:spcBef>
                <a:spcPts val="125"/>
              </a:spcBef>
            </a:pPr>
            <a:r>
              <a:rPr sz="2450" spc="-135" dirty="0">
                <a:solidFill>
                  <a:srgbClr val="666666"/>
                </a:solidFill>
                <a:latin typeface="Calibri" panose="020F0502020204030204" pitchFamily="34" charset="0"/>
                <a:cs typeface="Calibri" panose="020F0502020204030204" pitchFamily="34" charset="0"/>
              </a:rPr>
              <a:t>Beaver</a:t>
            </a:r>
            <a:r>
              <a:rPr sz="2450" spc="-35" dirty="0">
                <a:solidFill>
                  <a:srgbClr val="666666"/>
                </a:solidFill>
                <a:latin typeface="Calibri" panose="020F0502020204030204" pitchFamily="34" charset="0"/>
                <a:cs typeface="Calibri" panose="020F0502020204030204" pitchFamily="34" charset="0"/>
              </a:rPr>
              <a:t> </a:t>
            </a:r>
            <a:r>
              <a:rPr sz="2450" spc="-55" dirty="0">
                <a:solidFill>
                  <a:srgbClr val="666666"/>
                </a:solidFill>
                <a:latin typeface="Calibri" panose="020F0502020204030204" pitchFamily="34" charset="0"/>
                <a:cs typeface="Calibri" panose="020F0502020204030204" pitchFamily="34" charset="0"/>
              </a:rPr>
              <a:t>Derandomization</a:t>
            </a:r>
            <a:r>
              <a:rPr sz="2450" spc="-35" dirty="0">
                <a:solidFill>
                  <a:srgbClr val="666666"/>
                </a:solidFill>
                <a:latin typeface="Calibri" panose="020F0502020204030204" pitchFamily="34" charset="0"/>
                <a:cs typeface="Calibri" panose="020F0502020204030204" pitchFamily="34" charset="0"/>
              </a:rPr>
              <a:t> </a:t>
            </a:r>
            <a:r>
              <a:rPr sz="800" spc="-35" dirty="0">
                <a:solidFill>
                  <a:srgbClr val="3E7E00"/>
                </a:solidFill>
                <a:latin typeface="Calibri" panose="020F0502020204030204" pitchFamily="34" charset="0"/>
                <a:cs typeface="Calibri" panose="020F0502020204030204" pitchFamily="34" charset="0"/>
              </a:rPr>
              <a:t>[Beaver91]</a:t>
            </a:r>
            <a:endParaRPr sz="800" dirty="0">
              <a:latin typeface="Calibri" panose="020F0502020204030204" pitchFamily="34" charset="0"/>
              <a:cs typeface="Calibri" panose="020F0502020204030204" pitchFamily="34" charset="0"/>
            </a:endParaRPr>
          </a:p>
        </p:txBody>
      </p:sp>
      <p:grpSp>
        <p:nvGrpSpPr>
          <p:cNvPr id="3" name="object 3"/>
          <p:cNvGrpSpPr/>
          <p:nvPr/>
        </p:nvGrpSpPr>
        <p:grpSpPr>
          <a:xfrm>
            <a:off x="1628792" y="627672"/>
            <a:ext cx="332105" cy="221615"/>
            <a:chOff x="1628792" y="627672"/>
            <a:chExt cx="332105" cy="221615"/>
          </a:xfrm>
        </p:grpSpPr>
        <p:sp>
          <p:nvSpPr>
            <p:cNvPr id="4" name="object 4"/>
            <p:cNvSpPr/>
            <p:nvPr/>
          </p:nvSpPr>
          <p:spPr>
            <a:xfrm>
              <a:off x="1636412" y="635292"/>
              <a:ext cx="316865" cy="206375"/>
            </a:xfrm>
            <a:custGeom>
              <a:avLst/>
              <a:gdLst/>
              <a:ahLst/>
              <a:cxnLst/>
              <a:rect l="l" t="t" r="r" b="b"/>
              <a:pathLst>
                <a:path w="316864" h="206375">
                  <a:moveTo>
                    <a:pt x="266218" y="0"/>
                  </a:moveTo>
                  <a:lnTo>
                    <a:pt x="50611" y="0"/>
                  </a:lnTo>
                  <a:lnTo>
                    <a:pt x="30911" y="3976"/>
                  </a:lnTo>
                  <a:lnTo>
                    <a:pt x="14823" y="14822"/>
                  </a:lnTo>
                  <a:lnTo>
                    <a:pt x="3977" y="30909"/>
                  </a:lnTo>
                  <a:lnTo>
                    <a:pt x="0" y="50609"/>
                  </a:lnTo>
                  <a:lnTo>
                    <a:pt x="0" y="155435"/>
                  </a:lnTo>
                  <a:lnTo>
                    <a:pt x="3977" y="175135"/>
                  </a:lnTo>
                  <a:lnTo>
                    <a:pt x="14823" y="191222"/>
                  </a:lnTo>
                  <a:lnTo>
                    <a:pt x="30911" y="202067"/>
                  </a:lnTo>
                  <a:lnTo>
                    <a:pt x="50611" y="206044"/>
                  </a:lnTo>
                  <a:lnTo>
                    <a:pt x="266218" y="206044"/>
                  </a:lnTo>
                  <a:lnTo>
                    <a:pt x="285918" y="202067"/>
                  </a:lnTo>
                  <a:lnTo>
                    <a:pt x="302005" y="191222"/>
                  </a:lnTo>
                  <a:lnTo>
                    <a:pt x="312852" y="175135"/>
                  </a:lnTo>
                  <a:lnTo>
                    <a:pt x="316829" y="155435"/>
                  </a:lnTo>
                  <a:lnTo>
                    <a:pt x="316829" y="50609"/>
                  </a:lnTo>
                  <a:lnTo>
                    <a:pt x="312852" y="30909"/>
                  </a:lnTo>
                  <a:lnTo>
                    <a:pt x="302005" y="14822"/>
                  </a:lnTo>
                  <a:lnTo>
                    <a:pt x="285918" y="3976"/>
                  </a:lnTo>
                  <a:lnTo>
                    <a:pt x="266218" y="0"/>
                  </a:lnTo>
                  <a:close/>
                </a:path>
              </a:pathLst>
            </a:custGeom>
            <a:solidFill>
              <a:srgbClr val="FFFFFF"/>
            </a:solidFill>
          </p:spPr>
          <p:txBody>
            <a:bodyPr wrap="square" lIns="0" tIns="0" rIns="0" bIns="0" rtlCol="0"/>
            <a:lstStyle/>
            <a:p>
              <a:endParaRPr/>
            </a:p>
          </p:txBody>
        </p:sp>
        <p:sp>
          <p:nvSpPr>
            <p:cNvPr id="5" name="object 5"/>
            <p:cNvSpPr/>
            <p:nvPr/>
          </p:nvSpPr>
          <p:spPr>
            <a:xfrm>
              <a:off x="1636412" y="635292"/>
              <a:ext cx="316865" cy="206375"/>
            </a:xfrm>
            <a:custGeom>
              <a:avLst/>
              <a:gdLst/>
              <a:ahLst/>
              <a:cxnLst/>
              <a:rect l="l" t="t" r="r" b="b"/>
              <a:pathLst>
                <a:path w="316864" h="206375">
                  <a:moveTo>
                    <a:pt x="266218" y="0"/>
                  </a:moveTo>
                  <a:lnTo>
                    <a:pt x="50611" y="0"/>
                  </a:lnTo>
                  <a:lnTo>
                    <a:pt x="30911" y="3976"/>
                  </a:lnTo>
                  <a:lnTo>
                    <a:pt x="14823" y="14822"/>
                  </a:lnTo>
                  <a:lnTo>
                    <a:pt x="3977" y="30909"/>
                  </a:lnTo>
                  <a:lnTo>
                    <a:pt x="0" y="50609"/>
                  </a:lnTo>
                  <a:lnTo>
                    <a:pt x="0" y="155435"/>
                  </a:lnTo>
                  <a:lnTo>
                    <a:pt x="3977" y="175135"/>
                  </a:lnTo>
                  <a:lnTo>
                    <a:pt x="14823" y="191222"/>
                  </a:lnTo>
                  <a:lnTo>
                    <a:pt x="30911" y="202067"/>
                  </a:lnTo>
                  <a:lnTo>
                    <a:pt x="50611" y="206044"/>
                  </a:lnTo>
                  <a:lnTo>
                    <a:pt x="266218" y="206044"/>
                  </a:lnTo>
                  <a:lnTo>
                    <a:pt x="285918" y="202067"/>
                  </a:lnTo>
                  <a:lnTo>
                    <a:pt x="302005" y="191222"/>
                  </a:lnTo>
                  <a:lnTo>
                    <a:pt x="312852" y="175135"/>
                  </a:lnTo>
                  <a:lnTo>
                    <a:pt x="316829" y="155435"/>
                  </a:lnTo>
                  <a:lnTo>
                    <a:pt x="316829" y="50609"/>
                  </a:lnTo>
                  <a:lnTo>
                    <a:pt x="312852" y="30909"/>
                  </a:lnTo>
                  <a:lnTo>
                    <a:pt x="302005" y="14822"/>
                  </a:lnTo>
                  <a:lnTo>
                    <a:pt x="285918" y="3976"/>
                  </a:lnTo>
                  <a:lnTo>
                    <a:pt x="266218" y="0"/>
                  </a:lnTo>
                  <a:close/>
                </a:path>
              </a:pathLst>
            </a:custGeom>
            <a:ln w="15183">
              <a:solidFill>
                <a:srgbClr val="000000"/>
              </a:solidFill>
            </a:ln>
          </p:spPr>
          <p:txBody>
            <a:bodyPr wrap="square" lIns="0" tIns="0" rIns="0" bIns="0" rtlCol="0"/>
            <a:lstStyle/>
            <a:p>
              <a:endParaRPr/>
            </a:p>
          </p:txBody>
        </p:sp>
      </p:grpSp>
      <p:sp>
        <p:nvSpPr>
          <p:cNvPr id="6" name="object 6"/>
          <p:cNvSpPr txBox="1"/>
          <p:nvPr/>
        </p:nvSpPr>
        <p:spPr>
          <a:xfrm>
            <a:off x="1039088" y="636694"/>
            <a:ext cx="425450" cy="177800"/>
          </a:xfrm>
          <a:prstGeom prst="rect">
            <a:avLst/>
          </a:prstGeom>
        </p:spPr>
        <p:txBody>
          <a:bodyPr vert="horz" wrap="square" lIns="0" tIns="12065" rIns="0" bIns="0" rtlCol="0">
            <a:spAutoFit/>
          </a:bodyPr>
          <a:lstStyle/>
          <a:p>
            <a:pPr marL="38100">
              <a:lnSpc>
                <a:spcPct val="100000"/>
              </a:lnSpc>
              <a:spcBef>
                <a:spcPts val="95"/>
              </a:spcBef>
            </a:pPr>
            <a:r>
              <a:rPr sz="1000" i="1" spc="25" dirty="0">
                <a:latin typeface="Times New Roman"/>
                <a:cs typeface="Times New Roman"/>
              </a:rPr>
              <a:t>m</a:t>
            </a:r>
            <a:r>
              <a:rPr sz="1050" spc="120" baseline="31746" dirty="0">
                <a:latin typeface="Calibri"/>
                <a:cs typeface="Calibri"/>
              </a:rPr>
              <a:t>$</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spc="60" baseline="31746" dirty="0">
                <a:latin typeface="Calibri"/>
                <a:cs typeface="Calibri"/>
              </a:rPr>
              <a:t>$</a:t>
            </a:r>
            <a:endParaRPr sz="1050" baseline="31746" dirty="0">
              <a:latin typeface="Calibri"/>
              <a:cs typeface="Calibri"/>
            </a:endParaRPr>
          </a:p>
        </p:txBody>
      </p:sp>
      <p:sp>
        <p:nvSpPr>
          <p:cNvPr id="7" name="object 7"/>
          <p:cNvSpPr txBox="1"/>
          <p:nvPr/>
        </p:nvSpPr>
        <p:spPr>
          <a:xfrm>
            <a:off x="1159636" y="715431"/>
            <a:ext cx="279400" cy="132080"/>
          </a:xfrm>
          <a:prstGeom prst="rect">
            <a:avLst/>
          </a:prstGeom>
        </p:spPr>
        <p:txBody>
          <a:bodyPr vert="horz" wrap="square" lIns="0" tIns="12065" rIns="0" bIns="0" rtlCol="0">
            <a:spAutoFit/>
          </a:bodyPr>
          <a:lstStyle/>
          <a:p>
            <a:pPr marL="12700">
              <a:lnSpc>
                <a:spcPct val="100000"/>
              </a:lnSpc>
              <a:spcBef>
                <a:spcPts val="95"/>
              </a:spcBef>
              <a:tabLst>
                <a:tab pos="215900" algn="l"/>
              </a:tabLst>
            </a:pPr>
            <a:r>
              <a:rPr sz="700" spc="40" dirty="0">
                <a:latin typeface="Calibri"/>
                <a:cs typeface="Calibri"/>
              </a:rPr>
              <a:t>0	1</a:t>
            </a:r>
            <a:endParaRPr sz="700">
              <a:latin typeface="Calibri"/>
              <a:cs typeface="Calibri"/>
            </a:endParaRPr>
          </a:p>
        </p:txBody>
      </p:sp>
      <p:sp>
        <p:nvSpPr>
          <p:cNvPr id="8" name="object 8"/>
          <p:cNvSpPr txBox="1"/>
          <p:nvPr/>
        </p:nvSpPr>
        <p:spPr>
          <a:xfrm>
            <a:off x="2123960" y="627702"/>
            <a:ext cx="380365" cy="177800"/>
          </a:xfrm>
          <a:prstGeom prst="rect">
            <a:avLst/>
          </a:prstGeom>
        </p:spPr>
        <p:txBody>
          <a:bodyPr vert="horz" wrap="square" lIns="0" tIns="12065" rIns="0" bIns="0" rtlCol="0">
            <a:spAutoFit/>
          </a:bodyPr>
          <a:lstStyle/>
          <a:p>
            <a:pPr marL="38100">
              <a:lnSpc>
                <a:spcPct val="100000"/>
              </a:lnSpc>
              <a:spcBef>
                <a:spcPts val="95"/>
              </a:spcBef>
            </a:pPr>
            <a:r>
              <a:rPr sz="1000" i="1" spc="-55" dirty="0">
                <a:latin typeface="Times New Roman"/>
                <a:cs typeface="Times New Roman"/>
              </a:rPr>
              <a:t>c</a:t>
            </a:r>
            <a:r>
              <a:rPr sz="1050" spc="120" baseline="27777" dirty="0">
                <a:latin typeface="Calibri"/>
                <a:cs typeface="Calibri"/>
              </a:rPr>
              <a:t>$</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spc="60" baseline="31746" dirty="0">
                <a:latin typeface="Calibri"/>
                <a:cs typeface="Calibri"/>
              </a:rPr>
              <a:t>$</a:t>
            </a:r>
            <a:endParaRPr sz="1050" baseline="31746">
              <a:latin typeface="Calibri"/>
              <a:cs typeface="Calibri"/>
            </a:endParaRPr>
          </a:p>
        </p:txBody>
      </p:sp>
      <p:sp>
        <p:nvSpPr>
          <p:cNvPr id="9" name="object 9"/>
          <p:cNvSpPr txBox="1"/>
          <p:nvPr/>
        </p:nvSpPr>
        <p:spPr>
          <a:xfrm>
            <a:off x="2377300" y="693017"/>
            <a:ext cx="156210" cy="136525"/>
          </a:xfrm>
          <a:prstGeom prst="rect">
            <a:avLst/>
          </a:prstGeom>
        </p:spPr>
        <p:txBody>
          <a:bodyPr vert="horz" wrap="square" lIns="0" tIns="15875" rIns="0" bIns="0" rtlCol="0">
            <a:spAutoFit/>
          </a:bodyPr>
          <a:lstStyle/>
          <a:p>
            <a:pPr marL="38100">
              <a:lnSpc>
                <a:spcPct val="100000"/>
              </a:lnSpc>
              <a:spcBef>
                <a:spcPts val="125"/>
              </a:spcBef>
            </a:pPr>
            <a:r>
              <a:rPr sz="1050" i="1" spc="44" baseline="-15873" dirty="0">
                <a:latin typeface="Times New Roman"/>
                <a:cs typeface="Times New Roman"/>
              </a:rPr>
              <a:t>c</a:t>
            </a:r>
            <a:r>
              <a:rPr sz="500" spc="30" dirty="0">
                <a:latin typeface="Calibri"/>
                <a:cs typeface="Calibri"/>
              </a:rPr>
              <a:t>$</a:t>
            </a:r>
            <a:endParaRPr sz="500">
              <a:latin typeface="Calibri"/>
              <a:cs typeface="Calibri"/>
            </a:endParaRPr>
          </a:p>
        </p:txBody>
      </p:sp>
      <p:grpSp>
        <p:nvGrpSpPr>
          <p:cNvPr id="10" name="object 10"/>
          <p:cNvGrpSpPr/>
          <p:nvPr/>
        </p:nvGrpSpPr>
        <p:grpSpPr>
          <a:xfrm>
            <a:off x="1477159" y="707948"/>
            <a:ext cx="640715" cy="60960"/>
            <a:chOff x="1477159" y="707948"/>
            <a:chExt cx="640715" cy="60960"/>
          </a:xfrm>
        </p:grpSpPr>
        <p:sp>
          <p:nvSpPr>
            <p:cNvPr id="11" name="object 11"/>
            <p:cNvSpPr/>
            <p:nvPr/>
          </p:nvSpPr>
          <p:spPr>
            <a:xfrm>
              <a:off x="1486142" y="738314"/>
              <a:ext cx="142875" cy="0"/>
            </a:xfrm>
            <a:custGeom>
              <a:avLst/>
              <a:gdLst/>
              <a:ahLst/>
              <a:cxnLst/>
              <a:rect l="l" t="t" r="r" b="b"/>
              <a:pathLst>
                <a:path w="142875">
                  <a:moveTo>
                    <a:pt x="142679" y="0"/>
                  </a:moveTo>
                  <a:lnTo>
                    <a:pt x="0" y="0"/>
                  </a:lnTo>
                </a:path>
              </a:pathLst>
            </a:custGeom>
            <a:ln w="10122">
              <a:solidFill>
                <a:srgbClr val="000000"/>
              </a:solidFill>
            </a:ln>
          </p:spPr>
          <p:txBody>
            <a:bodyPr wrap="square" lIns="0" tIns="0" rIns="0" bIns="0" rtlCol="0"/>
            <a:lstStyle/>
            <a:p>
              <a:endParaRPr/>
            </a:p>
          </p:txBody>
        </p:sp>
        <p:sp>
          <p:nvSpPr>
            <p:cNvPr id="12" name="object 12"/>
            <p:cNvSpPr/>
            <p:nvPr/>
          </p:nvSpPr>
          <p:spPr>
            <a:xfrm>
              <a:off x="1481208" y="711997"/>
              <a:ext cx="24765" cy="52705"/>
            </a:xfrm>
            <a:custGeom>
              <a:avLst/>
              <a:gdLst/>
              <a:ahLst/>
              <a:cxnLst/>
              <a:rect l="l" t="t" r="r" b="b"/>
              <a:pathLst>
                <a:path w="24765" h="52704">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3" name="object 13"/>
            <p:cNvSpPr/>
            <p:nvPr/>
          </p:nvSpPr>
          <p:spPr>
            <a:xfrm>
              <a:off x="1960833" y="738314"/>
              <a:ext cx="147955" cy="0"/>
            </a:xfrm>
            <a:custGeom>
              <a:avLst/>
              <a:gdLst/>
              <a:ahLst/>
              <a:cxnLst/>
              <a:rect l="l" t="t" r="r" b="b"/>
              <a:pathLst>
                <a:path w="147955">
                  <a:moveTo>
                    <a:pt x="0" y="0"/>
                  </a:moveTo>
                  <a:lnTo>
                    <a:pt x="147548" y="0"/>
                  </a:lnTo>
                </a:path>
              </a:pathLst>
            </a:custGeom>
            <a:ln w="10122">
              <a:solidFill>
                <a:srgbClr val="000000"/>
              </a:solidFill>
            </a:ln>
          </p:spPr>
          <p:txBody>
            <a:bodyPr wrap="square" lIns="0" tIns="0" rIns="0" bIns="0" rtlCol="0"/>
            <a:lstStyle/>
            <a:p>
              <a:endParaRPr/>
            </a:p>
          </p:txBody>
        </p:sp>
        <p:sp>
          <p:nvSpPr>
            <p:cNvPr id="14" name="object 14"/>
            <p:cNvSpPr/>
            <p:nvPr/>
          </p:nvSpPr>
          <p:spPr>
            <a:xfrm>
              <a:off x="2088643" y="711997"/>
              <a:ext cx="24765" cy="52705"/>
            </a:xfrm>
            <a:custGeom>
              <a:avLst/>
              <a:gdLst/>
              <a:ahLst/>
              <a:cxnLst/>
              <a:rect l="l" t="t" r="r" b="b"/>
              <a:pathLst>
                <a:path w="24764" h="52704">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sp>
        <p:nvSpPr>
          <p:cNvPr id="15" name="object 15"/>
          <p:cNvSpPr txBox="1"/>
          <p:nvPr/>
        </p:nvSpPr>
        <p:spPr>
          <a:xfrm>
            <a:off x="1665389" y="602447"/>
            <a:ext cx="259079" cy="485775"/>
          </a:xfrm>
          <a:prstGeom prst="rect">
            <a:avLst/>
          </a:prstGeom>
        </p:spPr>
        <p:txBody>
          <a:bodyPr vert="horz" wrap="square" lIns="0" tIns="17145" rIns="0" bIns="0" rtlCol="0">
            <a:spAutoFit/>
          </a:bodyPr>
          <a:lstStyle/>
          <a:p>
            <a:pPr marL="12700">
              <a:lnSpc>
                <a:spcPct val="100000"/>
              </a:lnSpc>
              <a:spcBef>
                <a:spcPts val="135"/>
              </a:spcBef>
            </a:pPr>
            <a:r>
              <a:rPr sz="1400" spc="-40" dirty="0">
                <a:latin typeface="Calibri" panose="020F0502020204030204" pitchFamily="34" charset="0"/>
                <a:cs typeface="Calibri" panose="020F0502020204030204" pitchFamily="34" charset="0"/>
              </a:rPr>
              <a:t>O</a:t>
            </a:r>
            <a:r>
              <a:rPr sz="1400" spc="-85" dirty="0">
                <a:latin typeface="Calibri" panose="020F0502020204030204" pitchFamily="34" charset="0"/>
                <a:cs typeface="Calibri" panose="020F0502020204030204" pitchFamily="34" charset="0"/>
              </a:rPr>
              <a:t>T</a:t>
            </a:r>
            <a:endParaRPr sz="1400" dirty="0">
              <a:latin typeface="Calibri" panose="020F0502020204030204" pitchFamily="34" charset="0"/>
              <a:cs typeface="Calibri" panose="020F0502020204030204" pitchFamily="34" charset="0"/>
            </a:endParaRPr>
          </a:p>
          <a:p>
            <a:pPr marL="12700">
              <a:lnSpc>
                <a:spcPct val="100000"/>
              </a:lnSpc>
              <a:spcBef>
                <a:spcPts val="1065"/>
              </a:spcBef>
            </a:pPr>
            <a:r>
              <a:rPr sz="700" spc="-10" dirty="0">
                <a:latin typeface="Calibri" panose="020F0502020204030204" pitchFamily="34" charset="0"/>
                <a:cs typeface="Calibri" panose="020F0502020204030204" pitchFamily="34" charset="0"/>
              </a:rPr>
              <a:t>of</a:t>
            </a:r>
            <a:r>
              <a:rPr sz="700" spc="20" dirty="0">
                <a:latin typeface="Calibri" panose="020F0502020204030204" pitchFamily="34" charset="0"/>
                <a:cs typeface="Calibri" panose="020F0502020204030204" pitchFamily="34" charset="0"/>
              </a:rPr>
              <a:t>f</a:t>
            </a:r>
            <a:r>
              <a:rPr sz="700" spc="-15" dirty="0">
                <a:latin typeface="Calibri" panose="020F0502020204030204" pitchFamily="34" charset="0"/>
                <a:cs typeface="Calibri" panose="020F0502020204030204" pitchFamily="34" charset="0"/>
              </a:rPr>
              <a:t>line</a:t>
            </a:r>
            <a:endParaRPr sz="700" dirty="0">
              <a:latin typeface="Calibri" panose="020F0502020204030204" pitchFamily="34" charset="0"/>
              <a:cs typeface="Calibri" panose="020F0502020204030204" pitchFamily="34" charset="0"/>
            </a:endParaRPr>
          </a:p>
        </p:txBody>
      </p:sp>
      <p:sp>
        <p:nvSpPr>
          <p:cNvPr id="16" name="object 16"/>
          <p:cNvSpPr/>
          <p:nvPr/>
        </p:nvSpPr>
        <p:spPr>
          <a:xfrm>
            <a:off x="1074818" y="1098321"/>
            <a:ext cx="1440180" cy="0"/>
          </a:xfrm>
          <a:custGeom>
            <a:avLst/>
            <a:gdLst/>
            <a:ahLst/>
            <a:cxnLst/>
            <a:rect l="l" t="t" r="r" b="b"/>
            <a:pathLst>
              <a:path w="1440180">
                <a:moveTo>
                  <a:pt x="0" y="0"/>
                </a:moveTo>
                <a:lnTo>
                  <a:pt x="1440017" y="0"/>
                </a:lnTo>
              </a:path>
            </a:pathLst>
          </a:custGeom>
          <a:ln w="5060">
            <a:solidFill>
              <a:srgbClr val="000000"/>
            </a:solidFill>
            <a:prstDash val="dash"/>
          </a:ln>
        </p:spPr>
        <p:txBody>
          <a:bodyPr wrap="square" lIns="0" tIns="0" rIns="0" bIns="0" rtlCol="0"/>
          <a:lstStyle/>
          <a:p>
            <a:endParaRP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83069"/>
            <a:ext cx="3777615" cy="403225"/>
          </a:xfrm>
          <a:prstGeom prst="rect">
            <a:avLst/>
          </a:prstGeom>
        </p:spPr>
        <p:txBody>
          <a:bodyPr vert="horz" wrap="square" lIns="0" tIns="15875" rIns="0" bIns="0" rtlCol="0">
            <a:spAutoFit/>
          </a:bodyPr>
          <a:lstStyle/>
          <a:p>
            <a:pPr marL="12700">
              <a:lnSpc>
                <a:spcPct val="100000"/>
              </a:lnSpc>
              <a:spcBef>
                <a:spcPts val="125"/>
              </a:spcBef>
            </a:pPr>
            <a:r>
              <a:rPr sz="2450" spc="-135" dirty="0">
                <a:solidFill>
                  <a:srgbClr val="666666"/>
                </a:solidFill>
                <a:latin typeface="Calibri" panose="020F0502020204030204" pitchFamily="34" charset="0"/>
                <a:cs typeface="Calibri" panose="020F0502020204030204" pitchFamily="34" charset="0"/>
              </a:rPr>
              <a:t>Beaver</a:t>
            </a:r>
            <a:r>
              <a:rPr sz="2450" spc="-35" dirty="0">
                <a:solidFill>
                  <a:srgbClr val="666666"/>
                </a:solidFill>
                <a:latin typeface="Calibri" panose="020F0502020204030204" pitchFamily="34" charset="0"/>
                <a:cs typeface="Calibri" panose="020F0502020204030204" pitchFamily="34" charset="0"/>
              </a:rPr>
              <a:t> </a:t>
            </a:r>
            <a:r>
              <a:rPr sz="2450" spc="-55" dirty="0">
                <a:solidFill>
                  <a:srgbClr val="666666"/>
                </a:solidFill>
                <a:latin typeface="Calibri" panose="020F0502020204030204" pitchFamily="34" charset="0"/>
                <a:cs typeface="Calibri" panose="020F0502020204030204" pitchFamily="34" charset="0"/>
              </a:rPr>
              <a:t>Derandomization</a:t>
            </a:r>
            <a:r>
              <a:rPr sz="2450" spc="-35" dirty="0">
                <a:solidFill>
                  <a:srgbClr val="666666"/>
                </a:solidFill>
                <a:latin typeface="Calibri" panose="020F0502020204030204" pitchFamily="34" charset="0"/>
                <a:cs typeface="Calibri" panose="020F0502020204030204" pitchFamily="34" charset="0"/>
              </a:rPr>
              <a:t> </a:t>
            </a:r>
            <a:r>
              <a:rPr sz="800" spc="-35" dirty="0">
                <a:solidFill>
                  <a:srgbClr val="3E7E00"/>
                </a:solidFill>
                <a:latin typeface="Calibri" panose="020F0502020204030204" pitchFamily="34" charset="0"/>
                <a:cs typeface="Calibri" panose="020F0502020204030204" pitchFamily="34" charset="0"/>
              </a:rPr>
              <a:t>[Beaver91]</a:t>
            </a:r>
            <a:endParaRPr sz="800" dirty="0">
              <a:latin typeface="Calibri" panose="020F0502020204030204" pitchFamily="34" charset="0"/>
              <a:cs typeface="Calibri" panose="020F0502020204030204" pitchFamily="34" charset="0"/>
            </a:endParaRPr>
          </a:p>
        </p:txBody>
      </p:sp>
      <p:grpSp>
        <p:nvGrpSpPr>
          <p:cNvPr id="3" name="object 3"/>
          <p:cNvGrpSpPr/>
          <p:nvPr/>
        </p:nvGrpSpPr>
        <p:grpSpPr>
          <a:xfrm>
            <a:off x="1628792" y="627672"/>
            <a:ext cx="332105" cy="221615"/>
            <a:chOff x="1628792" y="627672"/>
            <a:chExt cx="332105" cy="221615"/>
          </a:xfrm>
        </p:grpSpPr>
        <p:sp>
          <p:nvSpPr>
            <p:cNvPr id="4" name="object 4"/>
            <p:cNvSpPr/>
            <p:nvPr/>
          </p:nvSpPr>
          <p:spPr>
            <a:xfrm>
              <a:off x="1636412" y="635292"/>
              <a:ext cx="316865" cy="206375"/>
            </a:xfrm>
            <a:custGeom>
              <a:avLst/>
              <a:gdLst/>
              <a:ahLst/>
              <a:cxnLst/>
              <a:rect l="l" t="t" r="r" b="b"/>
              <a:pathLst>
                <a:path w="316864" h="206375">
                  <a:moveTo>
                    <a:pt x="266218" y="0"/>
                  </a:moveTo>
                  <a:lnTo>
                    <a:pt x="50611" y="0"/>
                  </a:lnTo>
                  <a:lnTo>
                    <a:pt x="30911" y="3976"/>
                  </a:lnTo>
                  <a:lnTo>
                    <a:pt x="14823" y="14822"/>
                  </a:lnTo>
                  <a:lnTo>
                    <a:pt x="3977" y="30909"/>
                  </a:lnTo>
                  <a:lnTo>
                    <a:pt x="0" y="50609"/>
                  </a:lnTo>
                  <a:lnTo>
                    <a:pt x="0" y="155435"/>
                  </a:lnTo>
                  <a:lnTo>
                    <a:pt x="3977" y="175135"/>
                  </a:lnTo>
                  <a:lnTo>
                    <a:pt x="14823" y="191222"/>
                  </a:lnTo>
                  <a:lnTo>
                    <a:pt x="30911" y="202067"/>
                  </a:lnTo>
                  <a:lnTo>
                    <a:pt x="50611" y="206044"/>
                  </a:lnTo>
                  <a:lnTo>
                    <a:pt x="266218" y="206044"/>
                  </a:lnTo>
                  <a:lnTo>
                    <a:pt x="285918" y="202067"/>
                  </a:lnTo>
                  <a:lnTo>
                    <a:pt x="302005" y="191222"/>
                  </a:lnTo>
                  <a:lnTo>
                    <a:pt x="312852" y="175135"/>
                  </a:lnTo>
                  <a:lnTo>
                    <a:pt x="316829" y="155435"/>
                  </a:lnTo>
                  <a:lnTo>
                    <a:pt x="316829" y="50609"/>
                  </a:lnTo>
                  <a:lnTo>
                    <a:pt x="312852" y="30909"/>
                  </a:lnTo>
                  <a:lnTo>
                    <a:pt x="302005" y="14822"/>
                  </a:lnTo>
                  <a:lnTo>
                    <a:pt x="285918" y="3976"/>
                  </a:lnTo>
                  <a:lnTo>
                    <a:pt x="266218" y="0"/>
                  </a:lnTo>
                  <a:close/>
                </a:path>
              </a:pathLst>
            </a:custGeom>
            <a:solidFill>
              <a:srgbClr val="FFFFFF"/>
            </a:solidFill>
          </p:spPr>
          <p:txBody>
            <a:bodyPr wrap="square" lIns="0" tIns="0" rIns="0" bIns="0" rtlCol="0"/>
            <a:lstStyle/>
            <a:p>
              <a:endParaRPr/>
            </a:p>
          </p:txBody>
        </p:sp>
        <p:sp>
          <p:nvSpPr>
            <p:cNvPr id="5" name="object 5"/>
            <p:cNvSpPr/>
            <p:nvPr/>
          </p:nvSpPr>
          <p:spPr>
            <a:xfrm>
              <a:off x="1636412" y="635292"/>
              <a:ext cx="316865" cy="206375"/>
            </a:xfrm>
            <a:custGeom>
              <a:avLst/>
              <a:gdLst/>
              <a:ahLst/>
              <a:cxnLst/>
              <a:rect l="l" t="t" r="r" b="b"/>
              <a:pathLst>
                <a:path w="316864" h="206375">
                  <a:moveTo>
                    <a:pt x="266218" y="0"/>
                  </a:moveTo>
                  <a:lnTo>
                    <a:pt x="50611" y="0"/>
                  </a:lnTo>
                  <a:lnTo>
                    <a:pt x="30911" y="3976"/>
                  </a:lnTo>
                  <a:lnTo>
                    <a:pt x="14823" y="14822"/>
                  </a:lnTo>
                  <a:lnTo>
                    <a:pt x="3977" y="30909"/>
                  </a:lnTo>
                  <a:lnTo>
                    <a:pt x="0" y="50609"/>
                  </a:lnTo>
                  <a:lnTo>
                    <a:pt x="0" y="155435"/>
                  </a:lnTo>
                  <a:lnTo>
                    <a:pt x="3977" y="175135"/>
                  </a:lnTo>
                  <a:lnTo>
                    <a:pt x="14823" y="191222"/>
                  </a:lnTo>
                  <a:lnTo>
                    <a:pt x="30911" y="202067"/>
                  </a:lnTo>
                  <a:lnTo>
                    <a:pt x="50611" y="206044"/>
                  </a:lnTo>
                  <a:lnTo>
                    <a:pt x="266218" y="206044"/>
                  </a:lnTo>
                  <a:lnTo>
                    <a:pt x="285918" y="202067"/>
                  </a:lnTo>
                  <a:lnTo>
                    <a:pt x="302005" y="191222"/>
                  </a:lnTo>
                  <a:lnTo>
                    <a:pt x="312852" y="175135"/>
                  </a:lnTo>
                  <a:lnTo>
                    <a:pt x="316829" y="155435"/>
                  </a:lnTo>
                  <a:lnTo>
                    <a:pt x="316829" y="50609"/>
                  </a:lnTo>
                  <a:lnTo>
                    <a:pt x="312852" y="30909"/>
                  </a:lnTo>
                  <a:lnTo>
                    <a:pt x="302005" y="14822"/>
                  </a:lnTo>
                  <a:lnTo>
                    <a:pt x="285918" y="3976"/>
                  </a:lnTo>
                  <a:lnTo>
                    <a:pt x="266218" y="0"/>
                  </a:lnTo>
                  <a:close/>
                </a:path>
              </a:pathLst>
            </a:custGeom>
            <a:ln w="15183">
              <a:solidFill>
                <a:srgbClr val="000000"/>
              </a:solidFill>
            </a:ln>
          </p:spPr>
          <p:txBody>
            <a:bodyPr wrap="square" lIns="0" tIns="0" rIns="0" bIns="0" rtlCol="0"/>
            <a:lstStyle/>
            <a:p>
              <a:endParaRPr/>
            </a:p>
          </p:txBody>
        </p:sp>
      </p:grpSp>
      <p:sp>
        <p:nvSpPr>
          <p:cNvPr id="6" name="object 6"/>
          <p:cNvSpPr txBox="1"/>
          <p:nvPr/>
        </p:nvSpPr>
        <p:spPr>
          <a:xfrm>
            <a:off x="1039088" y="636694"/>
            <a:ext cx="425450" cy="177800"/>
          </a:xfrm>
          <a:prstGeom prst="rect">
            <a:avLst/>
          </a:prstGeom>
        </p:spPr>
        <p:txBody>
          <a:bodyPr vert="horz" wrap="square" lIns="0" tIns="12065" rIns="0" bIns="0" rtlCol="0">
            <a:spAutoFit/>
          </a:bodyPr>
          <a:lstStyle/>
          <a:p>
            <a:pPr marL="38100">
              <a:lnSpc>
                <a:spcPct val="100000"/>
              </a:lnSpc>
              <a:spcBef>
                <a:spcPts val="95"/>
              </a:spcBef>
            </a:pPr>
            <a:r>
              <a:rPr sz="1000" i="1" spc="25" dirty="0">
                <a:latin typeface="Times New Roman"/>
                <a:cs typeface="Times New Roman"/>
              </a:rPr>
              <a:t>m</a:t>
            </a:r>
            <a:r>
              <a:rPr sz="1050" spc="120" baseline="31746" dirty="0">
                <a:latin typeface="Calibri"/>
                <a:cs typeface="Calibri"/>
              </a:rPr>
              <a:t>$</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spc="60" baseline="31746" dirty="0">
                <a:latin typeface="Calibri"/>
                <a:cs typeface="Calibri"/>
              </a:rPr>
              <a:t>$</a:t>
            </a:r>
            <a:endParaRPr sz="1050" baseline="31746">
              <a:latin typeface="Calibri"/>
              <a:cs typeface="Calibri"/>
            </a:endParaRPr>
          </a:p>
        </p:txBody>
      </p:sp>
      <p:sp>
        <p:nvSpPr>
          <p:cNvPr id="7" name="object 7"/>
          <p:cNvSpPr txBox="1"/>
          <p:nvPr/>
        </p:nvSpPr>
        <p:spPr>
          <a:xfrm>
            <a:off x="1159636" y="715431"/>
            <a:ext cx="279400" cy="132080"/>
          </a:xfrm>
          <a:prstGeom prst="rect">
            <a:avLst/>
          </a:prstGeom>
        </p:spPr>
        <p:txBody>
          <a:bodyPr vert="horz" wrap="square" lIns="0" tIns="12065" rIns="0" bIns="0" rtlCol="0">
            <a:spAutoFit/>
          </a:bodyPr>
          <a:lstStyle/>
          <a:p>
            <a:pPr marL="12700">
              <a:lnSpc>
                <a:spcPct val="100000"/>
              </a:lnSpc>
              <a:spcBef>
                <a:spcPts val="95"/>
              </a:spcBef>
              <a:tabLst>
                <a:tab pos="215900" algn="l"/>
              </a:tabLst>
            </a:pPr>
            <a:r>
              <a:rPr sz="700" spc="40" dirty="0">
                <a:latin typeface="Calibri"/>
                <a:cs typeface="Calibri"/>
              </a:rPr>
              <a:t>0	1</a:t>
            </a:r>
            <a:endParaRPr sz="700">
              <a:latin typeface="Calibri"/>
              <a:cs typeface="Calibri"/>
            </a:endParaRPr>
          </a:p>
        </p:txBody>
      </p:sp>
      <p:sp>
        <p:nvSpPr>
          <p:cNvPr id="8" name="object 8"/>
          <p:cNvSpPr txBox="1"/>
          <p:nvPr/>
        </p:nvSpPr>
        <p:spPr>
          <a:xfrm>
            <a:off x="2123960" y="627702"/>
            <a:ext cx="380365" cy="177800"/>
          </a:xfrm>
          <a:prstGeom prst="rect">
            <a:avLst/>
          </a:prstGeom>
        </p:spPr>
        <p:txBody>
          <a:bodyPr vert="horz" wrap="square" lIns="0" tIns="12065" rIns="0" bIns="0" rtlCol="0">
            <a:spAutoFit/>
          </a:bodyPr>
          <a:lstStyle/>
          <a:p>
            <a:pPr marL="38100">
              <a:lnSpc>
                <a:spcPct val="100000"/>
              </a:lnSpc>
              <a:spcBef>
                <a:spcPts val="95"/>
              </a:spcBef>
            </a:pPr>
            <a:r>
              <a:rPr sz="1000" i="1" spc="-55" dirty="0">
                <a:latin typeface="Times New Roman"/>
                <a:cs typeface="Times New Roman"/>
              </a:rPr>
              <a:t>c</a:t>
            </a:r>
            <a:r>
              <a:rPr sz="1050" spc="120" baseline="27777" dirty="0">
                <a:latin typeface="Calibri"/>
                <a:cs typeface="Calibri"/>
              </a:rPr>
              <a:t>$</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spc="60" baseline="31746" dirty="0">
                <a:latin typeface="Calibri"/>
                <a:cs typeface="Calibri"/>
              </a:rPr>
              <a:t>$</a:t>
            </a:r>
            <a:endParaRPr sz="1050" baseline="31746">
              <a:latin typeface="Calibri"/>
              <a:cs typeface="Calibri"/>
            </a:endParaRPr>
          </a:p>
        </p:txBody>
      </p:sp>
      <p:sp>
        <p:nvSpPr>
          <p:cNvPr id="9" name="object 9"/>
          <p:cNvSpPr txBox="1"/>
          <p:nvPr/>
        </p:nvSpPr>
        <p:spPr>
          <a:xfrm>
            <a:off x="2377300" y="693017"/>
            <a:ext cx="156210" cy="136525"/>
          </a:xfrm>
          <a:prstGeom prst="rect">
            <a:avLst/>
          </a:prstGeom>
        </p:spPr>
        <p:txBody>
          <a:bodyPr vert="horz" wrap="square" lIns="0" tIns="15875" rIns="0" bIns="0" rtlCol="0">
            <a:spAutoFit/>
          </a:bodyPr>
          <a:lstStyle/>
          <a:p>
            <a:pPr marL="38100">
              <a:lnSpc>
                <a:spcPct val="100000"/>
              </a:lnSpc>
              <a:spcBef>
                <a:spcPts val="125"/>
              </a:spcBef>
            </a:pPr>
            <a:r>
              <a:rPr sz="1050" i="1" spc="44" baseline="-15873" dirty="0">
                <a:latin typeface="Times New Roman"/>
                <a:cs typeface="Times New Roman"/>
              </a:rPr>
              <a:t>c</a:t>
            </a:r>
            <a:r>
              <a:rPr sz="500" spc="30" dirty="0">
                <a:latin typeface="Calibri"/>
                <a:cs typeface="Calibri"/>
              </a:rPr>
              <a:t>$</a:t>
            </a:r>
            <a:endParaRPr sz="500">
              <a:latin typeface="Calibri"/>
              <a:cs typeface="Calibri"/>
            </a:endParaRPr>
          </a:p>
        </p:txBody>
      </p:sp>
      <p:grpSp>
        <p:nvGrpSpPr>
          <p:cNvPr id="10" name="object 10"/>
          <p:cNvGrpSpPr/>
          <p:nvPr/>
        </p:nvGrpSpPr>
        <p:grpSpPr>
          <a:xfrm>
            <a:off x="1477159" y="707948"/>
            <a:ext cx="640715" cy="60960"/>
            <a:chOff x="1477159" y="707948"/>
            <a:chExt cx="640715" cy="60960"/>
          </a:xfrm>
        </p:grpSpPr>
        <p:sp>
          <p:nvSpPr>
            <p:cNvPr id="11" name="object 11"/>
            <p:cNvSpPr/>
            <p:nvPr/>
          </p:nvSpPr>
          <p:spPr>
            <a:xfrm>
              <a:off x="1486142" y="738314"/>
              <a:ext cx="142875" cy="0"/>
            </a:xfrm>
            <a:custGeom>
              <a:avLst/>
              <a:gdLst/>
              <a:ahLst/>
              <a:cxnLst/>
              <a:rect l="l" t="t" r="r" b="b"/>
              <a:pathLst>
                <a:path w="142875">
                  <a:moveTo>
                    <a:pt x="142679" y="0"/>
                  </a:moveTo>
                  <a:lnTo>
                    <a:pt x="0" y="0"/>
                  </a:lnTo>
                </a:path>
              </a:pathLst>
            </a:custGeom>
            <a:ln w="10122">
              <a:solidFill>
                <a:srgbClr val="000000"/>
              </a:solidFill>
            </a:ln>
          </p:spPr>
          <p:txBody>
            <a:bodyPr wrap="square" lIns="0" tIns="0" rIns="0" bIns="0" rtlCol="0"/>
            <a:lstStyle/>
            <a:p>
              <a:endParaRPr/>
            </a:p>
          </p:txBody>
        </p:sp>
        <p:sp>
          <p:nvSpPr>
            <p:cNvPr id="12" name="object 12"/>
            <p:cNvSpPr/>
            <p:nvPr/>
          </p:nvSpPr>
          <p:spPr>
            <a:xfrm>
              <a:off x="1481208" y="711997"/>
              <a:ext cx="24765" cy="52705"/>
            </a:xfrm>
            <a:custGeom>
              <a:avLst/>
              <a:gdLst/>
              <a:ahLst/>
              <a:cxnLst/>
              <a:rect l="l" t="t" r="r" b="b"/>
              <a:pathLst>
                <a:path w="24765" h="52704">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3" name="object 13"/>
            <p:cNvSpPr/>
            <p:nvPr/>
          </p:nvSpPr>
          <p:spPr>
            <a:xfrm>
              <a:off x="1960833" y="738314"/>
              <a:ext cx="147955" cy="0"/>
            </a:xfrm>
            <a:custGeom>
              <a:avLst/>
              <a:gdLst/>
              <a:ahLst/>
              <a:cxnLst/>
              <a:rect l="l" t="t" r="r" b="b"/>
              <a:pathLst>
                <a:path w="147955">
                  <a:moveTo>
                    <a:pt x="0" y="0"/>
                  </a:moveTo>
                  <a:lnTo>
                    <a:pt x="147548" y="0"/>
                  </a:lnTo>
                </a:path>
              </a:pathLst>
            </a:custGeom>
            <a:ln w="10122">
              <a:solidFill>
                <a:srgbClr val="000000"/>
              </a:solidFill>
            </a:ln>
          </p:spPr>
          <p:txBody>
            <a:bodyPr wrap="square" lIns="0" tIns="0" rIns="0" bIns="0" rtlCol="0"/>
            <a:lstStyle/>
            <a:p>
              <a:endParaRPr/>
            </a:p>
          </p:txBody>
        </p:sp>
        <p:sp>
          <p:nvSpPr>
            <p:cNvPr id="14" name="object 14"/>
            <p:cNvSpPr/>
            <p:nvPr/>
          </p:nvSpPr>
          <p:spPr>
            <a:xfrm>
              <a:off x="2088643" y="711997"/>
              <a:ext cx="24765" cy="52705"/>
            </a:xfrm>
            <a:custGeom>
              <a:avLst/>
              <a:gdLst/>
              <a:ahLst/>
              <a:cxnLst/>
              <a:rect l="l" t="t" r="r" b="b"/>
              <a:pathLst>
                <a:path w="24764" h="52704">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sp>
        <p:nvSpPr>
          <p:cNvPr id="15" name="object 15"/>
          <p:cNvSpPr txBox="1"/>
          <p:nvPr/>
        </p:nvSpPr>
        <p:spPr>
          <a:xfrm>
            <a:off x="1665389" y="602447"/>
            <a:ext cx="259079" cy="485775"/>
          </a:xfrm>
          <a:prstGeom prst="rect">
            <a:avLst/>
          </a:prstGeom>
        </p:spPr>
        <p:txBody>
          <a:bodyPr vert="horz" wrap="square" lIns="0" tIns="17145" rIns="0" bIns="0" rtlCol="0">
            <a:spAutoFit/>
          </a:bodyPr>
          <a:lstStyle/>
          <a:p>
            <a:pPr marL="12700">
              <a:lnSpc>
                <a:spcPct val="100000"/>
              </a:lnSpc>
              <a:spcBef>
                <a:spcPts val="135"/>
              </a:spcBef>
            </a:pPr>
            <a:r>
              <a:rPr sz="1400" spc="-40" dirty="0">
                <a:latin typeface="Calibri" panose="020F0502020204030204" pitchFamily="34" charset="0"/>
                <a:cs typeface="Calibri" panose="020F0502020204030204" pitchFamily="34" charset="0"/>
              </a:rPr>
              <a:t>O</a:t>
            </a:r>
            <a:r>
              <a:rPr sz="1400" spc="-85" dirty="0">
                <a:latin typeface="Calibri" panose="020F0502020204030204" pitchFamily="34" charset="0"/>
                <a:cs typeface="Calibri" panose="020F0502020204030204" pitchFamily="34" charset="0"/>
              </a:rPr>
              <a:t>T</a:t>
            </a:r>
            <a:endParaRPr sz="1400" dirty="0">
              <a:latin typeface="Calibri" panose="020F0502020204030204" pitchFamily="34" charset="0"/>
              <a:cs typeface="Calibri" panose="020F0502020204030204" pitchFamily="34" charset="0"/>
            </a:endParaRPr>
          </a:p>
          <a:p>
            <a:pPr marL="12700">
              <a:lnSpc>
                <a:spcPct val="100000"/>
              </a:lnSpc>
              <a:spcBef>
                <a:spcPts val="1065"/>
              </a:spcBef>
            </a:pPr>
            <a:r>
              <a:rPr sz="700" spc="-10" dirty="0">
                <a:latin typeface="Calibri" panose="020F0502020204030204" pitchFamily="34" charset="0"/>
                <a:cs typeface="Calibri" panose="020F0502020204030204" pitchFamily="34" charset="0"/>
              </a:rPr>
              <a:t>of</a:t>
            </a:r>
            <a:r>
              <a:rPr sz="700" spc="20" dirty="0">
                <a:latin typeface="Calibri" panose="020F0502020204030204" pitchFamily="34" charset="0"/>
                <a:cs typeface="Calibri" panose="020F0502020204030204" pitchFamily="34" charset="0"/>
              </a:rPr>
              <a:t>f</a:t>
            </a:r>
            <a:r>
              <a:rPr sz="700" spc="-15" dirty="0">
                <a:latin typeface="Calibri" panose="020F0502020204030204" pitchFamily="34" charset="0"/>
                <a:cs typeface="Calibri" panose="020F0502020204030204" pitchFamily="34" charset="0"/>
              </a:rPr>
              <a:t>line</a:t>
            </a:r>
            <a:endParaRPr sz="700" dirty="0">
              <a:latin typeface="Calibri" panose="020F0502020204030204" pitchFamily="34" charset="0"/>
              <a:cs typeface="Calibri" panose="020F0502020204030204" pitchFamily="34" charset="0"/>
            </a:endParaRPr>
          </a:p>
        </p:txBody>
      </p:sp>
      <p:sp>
        <p:nvSpPr>
          <p:cNvPr id="16" name="object 16"/>
          <p:cNvSpPr/>
          <p:nvPr/>
        </p:nvSpPr>
        <p:spPr>
          <a:xfrm>
            <a:off x="1074818" y="1098321"/>
            <a:ext cx="1440180" cy="0"/>
          </a:xfrm>
          <a:custGeom>
            <a:avLst/>
            <a:gdLst/>
            <a:ahLst/>
            <a:cxnLst/>
            <a:rect l="l" t="t" r="r" b="b"/>
            <a:pathLst>
              <a:path w="1440180">
                <a:moveTo>
                  <a:pt x="0" y="0"/>
                </a:moveTo>
                <a:lnTo>
                  <a:pt x="1440017" y="0"/>
                </a:lnTo>
              </a:path>
            </a:pathLst>
          </a:custGeom>
          <a:ln w="5060">
            <a:solidFill>
              <a:srgbClr val="000000"/>
            </a:solidFill>
            <a:prstDash val="dash"/>
          </a:ln>
        </p:spPr>
        <p:txBody>
          <a:bodyPr wrap="square" lIns="0" tIns="0" rIns="0" bIns="0" rtlCol="0"/>
          <a:lstStyle/>
          <a:p>
            <a:endParaRPr/>
          </a:p>
        </p:txBody>
      </p:sp>
      <p:sp>
        <p:nvSpPr>
          <p:cNvPr id="17" name="object 17"/>
          <p:cNvSpPr txBox="1"/>
          <p:nvPr/>
        </p:nvSpPr>
        <p:spPr>
          <a:xfrm>
            <a:off x="1669516" y="1099517"/>
            <a:ext cx="250825" cy="119905"/>
          </a:xfrm>
          <a:prstGeom prst="rect">
            <a:avLst/>
          </a:prstGeom>
        </p:spPr>
        <p:txBody>
          <a:bodyPr vert="horz" wrap="square" lIns="0" tIns="12065" rIns="0" bIns="0" rtlCol="0">
            <a:spAutoFit/>
          </a:bodyPr>
          <a:lstStyle/>
          <a:p>
            <a:pPr marL="12700">
              <a:lnSpc>
                <a:spcPct val="100000"/>
              </a:lnSpc>
              <a:spcBef>
                <a:spcPts val="95"/>
              </a:spcBef>
            </a:pPr>
            <a:r>
              <a:rPr sz="700" spc="-20" dirty="0">
                <a:latin typeface="Calibri" panose="020F0502020204030204" pitchFamily="34" charset="0"/>
                <a:cs typeface="Calibri" panose="020F0502020204030204" pitchFamily="34" charset="0"/>
              </a:rPr>
              <a:t>online</a:t>
            </a:r>
            <a:endParaRPr sz="700" dirty="0">
              <a:latin typeface="Calibri" panose="020F0502020204030204" pitchFamily="34" charset="0"/>
              <a:cs typeface="Calibri" panose="020F0502020204030204" pitchFamily="34" charset="0"/>
            </a:endParaRPr>
          </a:p>
        </p:txBody>
      </p:sp>
      <p:sp>
        <p:nvSpPr>
          <p:cNvPr id="18" name="object 18"/>
          <p:cNvSpPr txBox="1"/>
          <p:nvPr/>
        </p:nvSpPr>
        <p:spPr>
          <a:xfrm>
            <a:off x="679081" y="1157381"/>
            <a:ext cx="425450" cy="177800"/>
          </a:xfrm>
          <a:prstGeom prst="rect">
            <a:avLst/>
          </a:prstGeom>
        </p:spPr>
        <p:txBody>
          <a:bodyPr vert="horz" wrap="square" lIns="0" tIns="12065" rIns="0" bIns="0" rtlCol="0">
            <a:spAutoFit/>
          </a:bodyPr>
          <a:lstStyle/>
          <a:p>
            <a:pPr marL="38100">
              <a:lnSpc>
                <a:spcPct val="100000"/>
              </a:lnSpc>
              <a:spcBef>
                <a:spcPts val="95"/>
              </a:spcBef>
            </a:pPr>
            <a:r>
              <a:rPr sz="1000" i="1" spc="25" dirty="0">
                <a:latin typeface="Times New Roman"/>
                <a:cs typeface="Times New Roman"/>
              </a:rPr>
              <a:t>m</a:t>
            </a:r>
            <a:r>
              <a:rPr sz="1050" spc="120" baseline="-11904" dirty="0">
                <a:latin typeface="Calibri"/>
                <a:cs typeface="Calibri"/>
              </a:rPr>
              <a:t>0</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spc="60" baseline="-11904" dirty="0">
                <a:latin typeface="Calibri"/>
                <a:cs typeface="Calibri"/>
              </a:rPr>
              <a:t>1</a:t>
            </a:r>
            <a:endParaRPr sz="1050" baseline="-11904">
              <a:latin typeface="Calibri"/>
              <a:cs typeface="Calibri"/>
            </a:endParaRPr>
          </a:p>
        </p:txBody>
      </p:sp>
      <p:sp>
        <p:nvSpPr>
          <p:cNvPr id="19" name="object 19"/>
          <p:cNvSpPr txBox="1"/>
          <p:nvPr/>
        </p:nvSpPr>
        <p:spPr>
          <a:xfrm>
            <a:off x="2657144" y="1166233"/>
            <a:ext cx="75565" cy="177800"/>
          </a:xfrm>
          <a:prstGeom prst="rect">
            <a:avLst/>
          </a:prstGeom>
        </p:spPr>
        <p:txBody>
          <a:bodyPr vert="horz" wrap="square" lIns="0" tIns="12065" rIns="0" bIns="0" rtlCol="0">
            <a:spAutoFit/>
          </a:bodyPr>
          <a:lstStyle/>
          <a:p>
            <a:pPr marL="12700">
              <a:lnSpc>
                <a:spcPct val="100000"/>
              </a:lnSpc>
              <a:spcBef>
                <a:spcPts val="95"/>
              </a:spcBef>
            </a:pPr>
            <a:r>
              <a:rPr sz="1000" i="1" spc="-55" dirty="0">
                <a:latin typeface="Times New Roman"/>
                <a:cs typeface="Times New Roman"/>
              </a:rPr>
              <a:t>c</a:t>
            </a:r>
            <a:endParaRPr sz="1000">
              <a:latin typeface="Times New Roman"/>
              <a:cs typeface="Times New Roman"/>
            </a:endParaRPr>
          </a:p>
        </p:txBody>
      </p:sp>
      <p:grpSp>
        <p:nvGrpSpPr>
          <p:cNvPr id="20" name="object 20"/>
          <p:cNvGrpSpPr/>
          <p:nvPr/>
        </p:nvGrpSpPr>
        <p:grpSpPr>
          <a:xfrm>
            <a:off x="2978438" y="1090453"/>
            <a:ext cx="513080" cy="375920"/>
            <a:chOff x="2978438" y="1090453"/>
            <a:chExt cx="513080" cy="375920"/>
          </a:xfrm>
        </p:grpSpPr>
        <p:sp>
          <p:nvSpPr>
            <p:cNvPr id="21" name="object 21"/>
            <p:cNvSpPr/>
            <p:nvPr/>
          </p:nvSpPr>
          <p:spPr>
            <a:xfrm>
              <a:off x="2983499" y="1095514"/>
              <a:ext cx="502920" cy="365760"/>
            </a:xfrm>
            <a:custGeom>
              <a:avLst/>
              <a:gdLst/>
              <a:ahLst/>
              <a:cxnLst/>
              <a:rect l="l" t="t" r="r" b="b"/>
              <a:pathLst>
                <a:path w="502920" h="365759">
                  <a:moveTo>
                    <a:pt x="251342" y="0"/>
                  </a:moveTo>
                  <a:lnTo>
                    <a:pt x="227333" y="4449"/>
                  </a:lnTo>
                  <a:lnTo>
                    <a:pt x="205446" y="16583"/>
                  </a:lnTo>
                  <a:lnTo>
                    <a:pt x="188058" y="34579"/>
                  </a:lnTo>
                  <a:lnTo>
                    <a:pt x="177543" y="56616"/>
                  </a:lnTo>
                  <a:lnTo>
                    <a:pt x="161846" y="42223"/>
                  </a:lnTo>
                  <a:lnTo>
                    <a:pt x="141905" y="33343"/>
                  </a:lnTo>
                  <a:lnTo>
                    <a:pt x="120237" y="30674"/>
                  </a:lnTo>
                  <a:lnTo>
                    <a:pt x="99361" y="34912"/>
                  </a:lnTo>
                  <a:lnTo>
                    <a:pt x="81391" y="46350"/>
                  </a:lnTo>
                  <a:lnTo>
                    <a:pt x="67644" y="63315"/>
                  </a:lnTo>
                  <a:lnTo>
                    <a:pt x="59451" y="83557"/>
                  </a:lnTo>
                  <a:lnTo>
                    <a:pt x="58140" y="104825"/>
                  </a:lnTo>
                  <a:lnTo>
                    <a:pt x="43248" y="103564"/>
                  </a:lnTo>
                  <a:lnTo>
                    <a:pt x="5422" y="126314"/>
                  </a:lnTo>
                  <a:lnTo>
                    <a:pt x="1" y="155692"/>
                  </a:lnTo>
                  <a:lnTo>
                    <a:pt x="4137" y="170441"/>
                  </a:lnTo>
                  <a:lnTo>
                    <a:pt x="12532" y="182803"/>
                  </a:lnTo>
                  <a:lnTo>
                    <a:pt x="4136" y="195171"/>
                  </a:lnTo>
                  <a:lnTo>
                    <a:pt x="0" y="209919"/>
                  </a:lnTo>
                  <a:lnTo>
                    <a:pt x="351" y="225232"/>
                  </a:lnTo>
                  <a:lnTo>
                    <a:pt x="5418" y="239293"/>
                  </a:lnTo>
                  <a:lnTo>
                    <a:pt x="15189" y="250605"/>
                  </a:lnTo>
                  <a:lnTo>
                    <a:pt x="28364" y="258421"/>
                  </a:lnTo>
                  <a:lnTo>
                    <a:pt x="43247" y="262048"/>
                  </a:lnTo>
                  <a:lnTo>
                    <a:pt x="58140" y="260794"/>
                  </a:lnTo>
                  <a:lnTo>
                    <a:pt x="59449" y="282053"/>
                  </a:lnTo>
                  <a:lnTo>
                    <a:pt x="67638" y="302288"/>
                  </a:lnTo>
                  <a:lnTo>
                    <a:pt x="81381" y="319251"/>
                  </a:lnTo>
                  <a:lnTo>
                    <a:pt x="99349" y="330695"/>
                  </a:lnTo>
                  <a:lnTo>
                    <a:pt x="120227" y="334933"/>
                  </a:lnTo>
                  <a:lnTo>
                    <a:pt x="141899" y="332263"/>
                  </a:lnTo>
                  <a:lnTo>
                    <a:pt x="161844" y="323383"/>
                  </a:lnTo>
                  <a:lnTo>
                    <a:pt x="177543" y="308991"/>
                  </a:lnTo>
                  <a:lnTo>
                    <a:pt x="188058" y="331028"/>
                  </a:lnTo>
                  <a:lnTo>
                    <a:pt x="205446" y="349024"/>
                  </a:lnTo>
                  <a:lnTo>
                    <a:pt x="227333" y="361158"/>
                  </a:lnTo>
                  <a:lnTo>
                    <a:pt x="251342" y="365607"/>
                  </a:lnTo>
                  <a:lnTo>
                    <a:pt x="275352" y="361158"/>
                  </a:lnTo>
                  <a:lnTo>
                    <a:pt x="297239" y="349024"/>
                  </a:lnTo>
                  <a:lnTo>
                    <a:pt x="314627" y="331028"/>
                  </a:lnTo>
                  <a:lnTo>
                    <a:pt x="325142" y="308991"/>
                  </a:lnTo>
                  <a:lnTo>
                    <a:pt x="340846" y="323385"/>
                  </a:lnTo>
                  <a:lnTo>
                    <a:pt x="360789" y="332268"/>
                  </a:lnTo>
                  <a:lnTo>
                    <a:pt x="382455" y="334938"/>
                  </a:lnTo>
                  <a:lnTo>
                    <a:pt x="403323" y="330695"/>
                  </a:lnTo>
                  <a:lnTo>
                    <a:pt x="421296" y="319257"/>
                  </a:lnTo>
                  <a:lnTo>
                    <a:pt x="435046" y="302293"/>
                  </a:lnTo>
                  <a:lnTo>
                    <a:pt x="443241" y="282055"/>
                  </a:lnTo>
                  <a:lnTo>
                    <a:pt x="444547" y="260794"/>
                  </a:lnTo>
                  <a:lnTo>
                    <a:pt x="459443" y="262048"/>
                  </a:lnTo>
                  <a:lnTo>
                    <a:pt x="497265" y="239293"/>
                  </a:lnTo>
                  <a:lnTo>
                    <a:pt x="502686" y="209919"/>
                  </a:lnTo>
                  <a:lnTo>
                    <a:pt x="498549" y="195171"/>
                  </a:lnTo>
                  <a:lnTo>
                    <a:pt x="490153" y="182803"/>
                  </a:lnTo>
                  <a:lnTo>
                    <a:pt x="498549" y="170441"/>
                  </a:lnTo>
                  <a:lnTo>
                    <a:pt x="502688" y="155692"/>
                  </a:lnTo>
                  <a:lnTo>
                    <a:pt x="502340" y="140377"/>
                  </a:lnTo>
                  <a:lnTo>
                    <a:pt x="497278" y="126314"/>
                  </a:lnTo>
                  <a:lnTo>
                    <a:pt x="487505" y="115007"/>
                  </a:lnTo>
                  <a:lnTo>
                    <a:pt x="474327" y="107192"/>
                  </a:lnTo>
                  <a:lnTo>
                    <a:pt x="459443" y="103566"/>
                  </a:lnTo>
                  <a:lnTo>
                    <a:pt x="444547" y="104825"/>
                  </a:lnTo>
                  <a:lnTo>
                    <a:pt x="443243" y="83559"/>
                  </a:lnTo>
                  <a:lnTo>
                    <a:pt x="435053" y="63322"/>
                  </a:lnTo>
                  <a:lnTo>
                    <a:pt x="421307" y="46361"/>
                  </a:lnTo>
                  <a:lnTo>
                    <a:pt x="403336" y="34925"/>
                  </a:lnTo>
                  <a:lnTo>
                    <a:pt x="382460" y="30679"/>
                  </a:lnTo>
                  <a:lnTo>
                    <a:pt x="360791" y="33345"/>
                  </a:lnTo>
                  <a:lnTo>
                    <a:pt x="340846" y="42224"/>
                  </a:lnTo>
                  <a:lnTo>
                    <a:pt x="325142" y="56616"/>
                  </a:lnTo>
                  <a:lnTo>
                    <a:pt x="314627" y="34579"/>
                  </a:lnTo>
                  <a:lnTo>
                    <a:pt x="297239" y="16583"/>
                  </a:lnTo>
                  <a:lnTo>
                    <a:pt x="275352" y="4449"/>
                  </a:lnTo>
                  <a:lnTo>
                    <a:pt x="251342" y="0"/>
                  </a:lnTo>
                  <a:close/>
                </a:path>
              </a:pathLst>
            </a:custGeom>
            <a:solidFill>
              <a:srgbClr val="FFFFFF"/>
            </a:solidFill>
          </p:spPr>
          <p:txBody>
            <a:bodyPr wrap="square" lIns="0" tIns="0" rIns="0" bIns="0" rtlCol="0"/>
            <a:lstStyle/>
            <a:p>
              <a:endParaRPr/>
            </a:p>
          </p:txBody>
        </p:sp>
        <p:sp>
          <p:nvSpPr>
            <p:cNvPr id="22" name="object 22"/>
            <p:cNvSpPr/>
            <p:nvPr/>
          </p:nvSpPr>
          <p:spPr>
            <a:xfrm>
              <a:off x="2983499" y="1095514"/>
              <a:ext cx="502920" cy="365760"/>
            </a:xfrm>
            <a:custGeom>
              <a:avLst/>
              <a:gdLst/>
              <a:ahLst/>
              <a:cxnLst/>
              <a:rect l="l" t="t" r="r" b="b"/>
              <a:pathLst>
                <a:path w="502920" h="365759">
                  <a:moveTo>
                    <a:pt x="325142" y="56616"/>
                  </a:moveTo>
                  <a:lnTo>
                    <a:pt x="314627" y="34579"/>
                  </a:lnTo>
                  <a:lnTo>
                    <a:pt x="297239" y="16583"/>
                  </a:lnTo>
                  <a:lnTo>
                    <a:pt x="275352" y="4449"/>
                  </a:lnTo>
                  <a:lnTo>
                    <a:pt x="251342" y="0"/>
                  </a:lnTo>
                  <a:lnTo>
                    <a:pt x="227333" y="4449"/>
                  </a:lnTo>
                  <a:lnTo>
                    <a:pt x="205446" y="16583"/>
                  </a:lnTo>
                  <a:lnTo>
                    <a:pt x="188058" y="34579"/>
                  </a:lnTo>
                  <a:lnTo>
                    <a:pt x="177543" y="56616"/>
                  </a:lnTo>
                  <a:lnTo>
                    <a:pt x="161846" y="42223"/>
                  </a:lnTo>
                  <a:lnTo>
                    <a:pt x="141905" y="33343"/>
                  </a:lnTo>
                  <a:lnTo>
                    <a:pt x="120237" y="30674"/>
                  </a:lnTo>
                  <a:lnTo>
                    <a:pt x="99361" y="34912"/>
                  </a:lnTo>
                  <a:lnTo>
                    <a:pt x="81391" y="46350"/>
                  </a:lnTo>
                  <a:lnTo>
                    <a:pt x="67644" y="63315"/>
                  </a:lnTo>
                  <a:lnTo>
                    <a:pt x="59451" y="83557"/>
                  </a:lnTo>
                  <a:lnTo>
                    <a:pt x="58140" y="104825"/>
                  </a:lnTo>
                  <a:lnTo>
                    <a:pt x="43248" y="103564"/>
                  </a:lnTo>
                  <a:lnTo>
                    <a:pt x="5422" y="126314"/>
                  </a:lnTo>
                  <a:lnTo>
                    <a:pt x="1" y="155692"/>
                  </a:lnTo>
                  <a:lnTo>
                    <a:pt x="4137" y="170441"/>
                  </a:lnTo>
                  <a:lnTo>
                    <a:pt x="12532" y="182803"/>
                  </a:lnTo>
                  <a:lnTo>
                    <a:pt x="4136" y="195171"/>
                  </a:lnTo>
                  <a:lnTo>
                    <a:pt x="0" y="209919"/>
                  </a:lnTo>
                  <a:lnTo>
                    <a:pt x="351" y="225232"/>
                  </a:lnTo>
                  <a:lnTo>
                    <a:pt x="5418" y="239293"/>
                  </a:lnTo>
                  <a:lnTo>
                    <a:pt x="15189" y="250605"/>
                  </a:lnTo>
                  <a:lnTo>
                    <a:pt x="28364" y="258421"/>
                  </a:lnTo>
                  <a:lnTo>
                    <a:pt x="43247" y="262048"/>
                  </a:lnTo>
                  <a:lnTo>
                    <a:pt x="58140" y="260794"/>
                  </a:lnTo>
                  <a:lnTo>
                    <a:pt x="59449" y="282053"/>
                  </a:lnTo>
                  <a:lnTo>
                    <a:pt x="67638" y="302288"/>
                  </a:lnTo>
                  <a:lnTo>
                    <a:pt x="81381" y="319251"/>
                  </a:lnTo>
                  <a:lnTo>
                    <a:pt x="99349" y="330695"/>
                  </a:lnTo>
                  <a:lnTo>
                    <a:pt x="120227" y="334933"/>
                  </a:lnTo>
                  <a:lnTo>
                    <a:pt x="141899" y="332263"/>
                  </a:lnTo>
                  <a:lnTo>
                    <a:pt x="161844" y="323383"/>
                  </a:lnTo>
                  <a:lnTo>
                    <a:pt x="177543" y="308991"/>
                  </a:lnTo>
                  <a:lnTo>
                    <a:pt x="188058" y="331028"/>
                  </a:lnTo>
                  <a:lnTo>
                    <a:pt x="205446" y="349024"/>
                  </a:lnTo>
                  <a:lnTo>
                    <a:pt x="227333" y="361158"/>
                  </a:lnTo>
                  <a:lnTo>
                    <a:pt x="251342" y="365607"/>
                  </a:lnTo>
                  <a:lnTo>
                    <a:pt x="275352" y="361158"/>
                  </a:lnTo>
                  <a:lnTo>
                    <a:pt x="297239" y="349024"/>
                  </a:lnTo>
                  <a:lnTo>
                    <a:pt x="314627" y="331028"/>
                  </a:lnTo>
                  <a:lnTo>
                    <a:pt x="325142" y="308991"/>
                  </a:lnTo>
                  <a:lnTo>
                    <a:pt x="340846" y="323385"/>
                  </a:lnTo>
                  <a:lnTo>
                    <a:pt x="360789" y="332268"/>
                  </a:lnTo>
                  <a:lnTo>
                    <a:pt x="382455" y="334938"/>
                  </a:lnTo>
                  <a:lnTo>
                    <a:pt x="403323" y="330695"/>
                  </a:lnTo>
                  <a:lnTo>
                    <a:pt x="421296" y="319257"/>
                  </a:lnTo>
                  <a:lnTo>
                    <a:pt x="435046" y="302293"/>
                  </a:lnTo>
                  <a:lnTo>
                    <a:pt x="443241" y="282055"/>
                  </a:lnTo>
                  <a:lnTo>
                    <a:pt x="444547" y="260794"/>
                  </a:lnTo>
                  <a:lnTo>
                    <a:pt x="459443" y="262048"/>
                  </a:lnTo>
                  <a:lnTo>
                    <a:pt x="497265" y="239293"/>
                  </a:lnTo>
                  <a:lnTo>
                    <a:pt x="502686" y="209919"/>
                  </a:lnTo>
                  <a:lnTo>
                    <a:pt x="498549" y="195171"/>
                  </a:lnTo>
                  <a:lnTo>
                    <a:pt x="490153" y="182803"/>
                  </a:lnTo>
                  <a:lnTo>
                    <a:pt x="498549" y="170441"/>
                  </a:lnTo>
                  <a:lnTo>
                    <a:pt x="502688" y="155692"/>
                  </a:lnTo>
                  <a:lnTo>
                    <a:pt x="502340" y="140377"/>
                  </a:lnTo>
                  <a:lnTo>
                    <a:pt x="497278" y="126314"/>
                  </a:lnTo>
                  <a:lnTo>
                    <a:pt x="487505" y="115007"/>
                  </a:lnTo>
                  <a:lnTo>
                    <a:pt x="474327" y="107192"/>
                  </a:lnTo>
                  <a:lnTo>
                    <a:pt x="459443" y="103566"/>
                  </a:lnTo>
                  <a:lnTo>
                    <a:pt x="444547" y="104825"/>
                  </a:lnTo>
                  <a:lnTo>
                    <a:pt x="443243" y="83559"/>
                  </a:lnTo>
                  <a:lnTo>
                    <a:pt x="435053" y="63322"/>
                  </a:lnTo>
                  <a:lnTo>
                    <a:pt x="421307" y="46361"/>
                  </a:lnTo>
                  <a:lnTo>
                    <a:pt x="403336" y="34925"/>
                  </a:lnTo>
                  <a:lnTo>
                    <a:pt x="382460" y="30679"/>
                  </a:lnTo>
                  <a:lnTo>
                    <a:pt x="360791" y="33345"/>
                  </a:lnTo>
                  <a:lnTo>
                    <a:pt x="340846" y="42224"/>
                  </a:lnTo>
                  <a:lnTo>
                    <a:pt x="325142" y="56616"/>
                  </a:lnTo>
                  <a:close/>
                </a:path>
              </a:pathLst>
            </a:custGeom>
            <a:ln w="10122">
              <a:solidFill>
                <a:srgbClr val="999999"/>
              </a:solidFill>
            </a:ln>
          </p:spPr>
          <p:txBody>
            <a:bodyPr wrap="square" lIns="0" tIns="0" rIns="0" bIns="0" rtlCol="0"/>
            <a:lstStyle/>
            <a:p>
              <a:endParaRPr/>
            </a:p>
          </p:txBody>
        </p:sp>
      </p:grpSp>
      <p:sp>
        <p:nvSpPr>
          <p:cNvPr id="23" name="object 23"/>
          <p:cNvSpPr txBox="1"/>
          <p:nvPr/>
        </p:nvSpPr>
        <p:spPr>
          <a:xfrm>
            <a:off x="3086328" y="1170830"/>
            <a:ext cx="297180" cy="166071"/>
          </a:xfrm>
          <a:prstGeom prst="rect">
            <a:avLst/>
          </a:prstGeom>
        </p:spPr>
        <p:txBody>
          <a:bodyPr vert="horz" wrap="square" lIns="0" tIns="12065" rIns="0" bIns="0" rtlCol="0">
            <a:spAutoFit/>
          </a:bodyPr>
          <a:lstStyle/>
          <a:p>
            <a:pPr marL="38100">
              <a:lnSpc>
                <a:spcPct val="100000"/>
              </a:lnSpc>
              <a:spcBef>
                <a:spcPts val="95"/>
              </a:spcBef>
            </a:pPr>
            <a:r>
              <a:rPr sz="1000" i="1" dirty="0">
                <a:latin typeface="Times New Roman"/>
                <a:cs typeface="Times New Roman"/>
              </a:rPr>
              <a:t>m</a:t>
            </a:r>
            <a:r>
              <a:rPr sz="1050" i="1" baseline="-11904" dirty="0">
                <a:latin typeface="Times New Roman"/>
                <a:cs typeface="Times New Roman"/>
              </a:rPr>
              <a:t>c</a:t>
            </a:r>
            <a:r>
              <a:rPr sz="1050" i="1" spc="104" baseline="-11904" dirty="0">
                <a:latin typeface="Times New Roman"/>
                <a:cs typeface="Times New Roman"/>
              </a:rPr>
              <a:t> </a:t>
            </a:r>
            <a:r>
              <a:rPr sz="1000" spc="-15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3777615" cy="403225"/>
          </a:xfrm>
          <a:prstGeom prst="rect">
            <a:avLst/>
          </a:prstGeom>
        </p:spPr>
        <p:txBody>
          <a:bodyPr vert="horz" wrap="square" lIns="0" tIns="15875" rIns="0" bIns="0" rtlCol="0">
            <a:spAutoFit/>
          </a:bodyPr>
          <a:lstStyle/>
          <a:p>
            <a:pPr marL="12700">
              <a:lnSpc>
                <a:spcPct val="100000"/>
              </a:lnSpc>
              <a:spcBef>
                <a:spcPts val="125"/>
              </a:spcBef>
            </a:pPr>
            <a:r>
              <a:rPr spc="-135" dirty="0"/>
              <a:t>Beaver</a:t>
            </a:r>
            <a:r>
              <a:rPr spc="-35" dirty="0"/>
              <a:t> </a:t>
            </a:r>
            <a:r>
              <a:rPr spc="-55" dirty="0"/>
              <a:t>Derandomization</a:t>
            </a:r>
            <a:r>
              <a:rPr spc="-35" dirty="0"/>
              <a:t> </a:t>
            </a:r>
            <a:r>
              <a:rPr sz="800" spc="-35" dirty="0">
                <a:solidFill>
                  <a:srgbClr val="3E7E00"/>
                </a:solidFill>
              </a:rPr>
              <a:t>[Beaver91]</a:t>
            </a:r>
            <a:endParaRPr sz="800"/>
          </a:p>
        </p:txBody>
      </p:sp>
      <p:grpSp>
        <p:nvGrpSpPr>
          <p:cNvPr id="34" name="组合 33">
            <a:extLst>
              <a:ext uri="{FF2B5EF4-FFF2-40B4-BE49-F238E27FC236}">
                <a16:creationId xmlns:a16="http://schemas.microsoft.com/office/drawing/2014/main" id="{6E70A91B-C88C-4D99-BAEF-DCDC4738D2E1}"/>
              </a:ext>
            </a:extLst>
          </p:cNvPr>
          <p:cNvGrpSpPr/>
          <p:nvPr/>
        </p:nvGrpSpPr>
        <p:grpSpPr>
          <a:xfrm>
            <a:off x="679081" y="602447"/>
            <a:ext cx="2053628" cy="1398886"/>
            <a:chOff x="679081" y="602447"/>
            <a:chExt cx="2053628" cy="1398886"/>
          </a:xfrm>
        </p:grpSpPr>
        <p:grpSp>
          <p:nvGrpSpPr>
            <p:cNvPr id="3" name="object 3"/>
            <p:cNvGrpSpPr/>
            <p:nvPr/>
          </p:nvGrpSpPr>
          <p:grpSpPr>
            <a:xfrm>
              <a:off x="1628792" y="627672"/>
              <a:ext cx="332105" cy="221615"/>
              <a:chOff x="1628792" y="627672"/>
              <a:chExt cx="332105" cy="221615"/>
            </a:xfrm>
          </p:grpSpPr>
          <p:sp>
            <p:nvSpPr>
              <p:cNvPr id="4" name="object 4"/>
              <p:cNvSpPr/>
              <p:nvPr/>
            </p:nvSpPr>
            <p:spPr>
              <a:xfrm>
                <a:off x="1636412" y="635292"/>
                <a:ext cx="316865" cy="206375"/>
              </a:xfrm>
              <a:custGeom>
                <a:avLst/>
                <a:gdLst/>
                <a:ahLst/>
                <a:cxnLst/>
                <a:rect l="l" t="t" r="r" b="b"/>
                <a:pathLst>
                  <a:path w="316864" h="206375">
                    <a:moveTo>
                      <a:pt x="266218" y="0"/>
                    </a:moveTo>
                    <a:lnTo>
                      <a:pt x="50611" y="0"/>
                    </a:lnTo>
                    <a:lnTo>
                      <a:pt x="30911" y="3976"/>
                    </a:lnTo>
                    <a:lnTo>
                      <a:pt x="14823" y="14822"/>
                    </a:lnTo>
                    <a:lnTo>
                      <a:pt x="3977" y="30909"/>
                    </a:lnTo>
                    <a:lnTo>
                      <a:pt x="0" y="50609"/>
                    </a:lnTo>
                    <a:lnTo>
                      <a:pt x="0" y="155435"/>
                    </a:lnTo>
                    <a:lnTo>
                      <a:pt x="3977" y="175135"/>
                    </a:lnTo>
                    <a:lnTo>
                      <a:pt x="14823" y="191222"/>
                    </a:lnTo>
                    <a:lnTo>
                      <a:pt x="30911" y="202067"/>
                    </a:lnTo>
                    <a:lnTo>
                      <a:pt x="50611" y="206044"/>
                    </a:lnTo>
                    <a:lnTo>
                      <a:pt x="266218" y="206044"/>
                    </a:lnTo>
                    <a:lnTo>
                      <a:pt x="285918" y="202067"/>
                    </a:lnTo>
                    <a:lnTo>
                      <a:pt x="302005" y="191222"/>
                    </a:lnTo>
                    <a:lnTo>
                      <a:pt x="312852" y="175135"/>
                    </a:lnTo>
                    <a:lnTo>
                      <a:pt x="316829" y="155435"/>
                    </a:lnTo>
                    <a:lnTo>
                      <a:pt x="316829" y="50609"/>
                    </a:lnTo>
                    <a:lnTo>
                      <a:pt x="312852" y="30909"/>
                    </a:lnTo>
                    <a:lnTo>
                      <a:pt x="302005" y="14822"/>
                    </a:lnTo>
                    <a:lnTo>
                      <a:pt x="285918" y="3976"/>
                    </a:lnTo>
                    <a:lnTo>
                      <a:pt x="266218" y="0"/>
                    </a:lnTo>
                    <a:close/>
                  </a:path>
                </a:pathLst>
              </a:custGeom>
              <a:solidFill>
                <a:srgbClr val="FFFFFF"/>
              </a:solidFill>
            </p:spPr>
            <p:txBody>
              <a:bodyPr wrap="square" lIns="0" tIns="0" rIns="0" bIns="0" rtlCol="0"/>
              <a:lstStyle/>
              <a:p>
                <a:endParaRPr/>
              </a:p>
            </p:txBody>
          </p:sp>
          <p:sp>
            <p:nvSpPr>
              <p:cNvPr id="5" name="object 5"/>
              <p:cNvSpPr/>
              <p:nvPr/>
            </p:nvSpPr>
            <p:spPr>
              <a:xfrm>
                <a:off x="1636412" y="635292"/>
                <a:ext cx="316865" cy="206375"/>
              </a:xfrm>
              <a:custGeom>
                <a:avLst/>
                <a:gdLst/>
                <a:ahLst/>
                <a:cxnLst/>
                <a:rect l="l" t="t" r="r" b="b"/>
                <a:pathLst>
                  <a:path w="316864" h="206375">
                    <a:moveTo>
                      <a:pt x="266218" y="0"/>
                    </a:moveTo>
                    <a:lnTo>
                      <a:pt x="50611" y="0"/>
                    </a:lnTo>
                    <a:lnTo>
                      <a:pt x="30911" y="3976"/>
                    </a:lnTo>
                    <a:lnTo>
                      <a:pt x="14823" y="14822"/>
                    </a:lnTo>
                    <a:lnTo>
                      <a:pt x="3977" y="30909"/>
                    </a:lnTo>
                    <a:lnTo>
                      <a:pt x="0" y="50609"/>
                    </a:lnTo>
                    <a:lnTo>
                      <a:pt x="0" y="155435"/>
                    </a:lnTo>
                    <a:lnTo>
                      <a:pt x="3977" y="175135"/>
                    </a:lnTo>
                    <a:lnTo>
                      <a:pt x="14823" y="191222"/>
                    </a:lnTo>
                    <a:lnTo>
                      <a:pt x="30911" y="202067"/>
                    </a:lnTo>
                    <a:lnTo>
                      <a:pt x="50611" y="206044"/>
                    </a:lnTo>
                    <a:lnTo>
                      <a:pt x="266218" y="206044"/>
                    </a:lnTo>
                    <a:lnTo>
                      <a:pt x="285918" y="202067"/>
                    </a:lnTo>
                    <a:lnTo>
                      <a:pt x="302005" y="191222"/>
                    </a:lnTo>
                    <a:lnTo>
                      <a:pt x="312852" y="175135"/>
                    </a:lnTo>
                    <a:lnTo>
                      <a:pt x="316829" y="155435"/>
                    </a:lnTo>
                    <a:lnTo>
                      <a:pt x="316829" y="50609"/>
                    </a:lnTo>
                    <a:lnTo>
                      <a:pt x="312852" y="30909"/>
                    </a:lnTo>
                    <a:lnTo>
                      <a:pt x="302005" y="14822"/>
                    </a:lnTo>
                    <a:lnTo>
                      <a:pt x="285918" y="3976"/>
                    </a:lnTo>
                    <a:lnTo>
                      <a:pt x="266218" y="0"/>
                    </a:lnTo>
                    <a:close/>
                  </a:path>
                </a:pathLst>
              </a:custGeom>
              <a:ln w="15183">
                <a:solidFill>
                  <a:srgbClr val="000000"/>
                </a:solidFill>
              </a:ln>
            </p:spPr>
            <p:txBody>
              <a:bodyPr wrap="square" lIns="0" tIns="0" rIns="0" bIns="0" rtlCol="0"/>
              <a:lstStyle/>
              <a:p>
                <a:endParaRPr/>
              </a:p>
            </p:txBody>
          </p:sp>
        </p:grpSp>
        <p:sp>
          <p:nvSpPr>
            <p:cNvPr id="8" name="object 8"/>
            <p:cNvSpPr txBox="1"/>
            <p:nvPr/>
          </p:nvSpPr>
          <p:spPr>
            <a:xfrm>
              <a:off x="2123960" y="627702"/>
              <a:ext cx="380365" cy="177800"/>
            </a:xfrm>
            <a:prstGeom prst="rect">
              <a:avLst/>
            </a:prstGeom>
          </p:spPr>
          <p:txBody>
            <a:bodyPr vert="horz" wrap="square" lIns="0" tIns="12065" rIns="0" bIns="0" rtlCol="0">
              <a:spAutoFit/>
            </a:bodyPr>
            <a:lstStyle/>
            <a:p>
              <a:pPr marL="38100">
                <a:lnSpc>
                  <a:spcPct val="100000"/>
                </a:lnSpc>
                <a:spcBef>
                  <a:spcPts val="95"/>
                </a:spcBef>
              </a:pPr>
              <a:r>
                <a:rPr sz="1000" i="1" spc="-55" dirty="0">
                  <a:latin typeface="Times New Roman"/>
                  <a:cs typeface="Times New Roman"/>
                </a:rPr>
                <a:t>c</a:t>
              </a:r>
              <a:r>
                <a:rPr sz="1050" spc="120" baseline="27777" dirty="0">
                  <a:latin typeface="Calibri"/>
                  <a:cs typeface="Calibri"/>
                </a:rPr>
                <a:t>$</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spc="60" baseline="31746" dirty="0">
                  <a:latin typeface="Calibri"/>
                  <a:cs typeface="Calibri"/>
                </a:rPr>
                <a:t>$</a:t>
              </a:r>
              <a:endParaRPr sz="1050" baseline="31746">
                <a:latin typeface="Calibri"/>
                <a:cs typeface="Calibri"/>
              </a:endParaRPr>
            </a:p>
          </p:txBody>
        </p:sp>
        <p:sp>
          <p:nvSpPr>
            <p:cNvPr id="15" name="object 15"/>
            <p:cNvSpPr txBox="1"/>
            <p:nvPr/>
          </p:nvSpPr>
          <p:spPr>
            <a:xfrm>
              <a:off x="1665389" y="602447"/>
              <a:ext cx="259079" cy="485775"/>
            </a:xfrm>
            <a:prstGeom prst="rect">
              <a:avLst/>
            </a:prstGeom>
          </p:spPr>
          <p:txBody>
            <a:bodyPr vert="horz" wrap="square" lIns="0" tIns="17145" rIns="0" bIns="0" rtlCol="0">
              <a:spAutoFit/>
            </a:bodyPr>
            <a:lstStyle/>
            <a:p>
              <a:pPr marL="12700">
                <a:lnSpc>
                  <a:spcPct val="100000"/>
                </a:lnSpc>
                <a:spcBef>
                  <a:spcPts val="135"/>
                </a:spcBef>
              </a:pPr>
              <a:r>
                <a:rPr sz="1400" spc="-40" dirty="0">
                  <a:latin typeface="Calibri" panose="020F0502020204030204" pitchFamily="34" charset="0"/>
                  <a:cs typeface="Calibri" panose="020F0502020204030204" pitchFamily="34" charset="0"/>
                </a:rPr>
                <a:t>O</a:t>
              </a:r>
              <a:r>
                <a:rPr sz="1400" spc="-85" dirty="0">
                  <a:latin typeface="Calibri" panose="020F0502020204030204" pitchFamily="34" charset="0"/>
                  <a:cs typeface="Calibri" panose="020F0502020204030204" pitchFamily="34" charset="0"/>
                </a:rPr>
                <a:t>T</a:t>
              </a:r>
              <a:endParaRPr sz="1400" dirty="0">
                <a:latin typeface="Calibri" panose="020F0502020204030204" pitchFamily="34" charset="0"/>
                <a:cs typeface="Calibri" panose="020F0502020204030204" pitchFamily="34" charset="0"/>
              </a:endParaRPr>
            </a:p>
            <a:p>
              <a:pPr marL="12700">
                <a:lnSpc>
                  <a:spcPct val="100000"/>
                </a:lnSpc>
                <a:spcBef>
                  <a:spcPts val="1065"/>
                </a:spcBef>
              </a:pPr>
              <a:r>
                <a:rPr sz="700" spc="-10" dirty="0">
                  <a:latin typeface="Calibri" panose="020F0502020204030204" pitchFamily="34" charset="0"/>
                  <a:cs typeface="Calibri" panose="020F0502020204030204" pitchFamily="34" charset="0"/>
                </a:rPr>
                <a:t>of</a:t>
              </a:r>
              <a:r>
                <a:rPr sz="700" spc="20" dirty="0">
                  <a:latin typeface="Calibri" panose="020F0502020204030204" pitchFamily="34" charset="0"/>
                  <a:cs typeface="Calibri" panose="020F0502020204030204" pitchFamily="34" charset="0"/>
                </a:rPr>
                <a:t>f</a:t>
              </a:r>
              <a:r>
                <a:rPr sz="700" spc="-15" dirty="0">
                  <a:latin typeface="Calibri" panose="020F0502020204030204" pitchFamily="34" charset="0"/>
                  <a:cs typeface="Calibri" panose="020F0502020204030204" pitchFamily="34" charset="0"/>
                </a:rPr>
                <a:t>line</a:t>
              </a:r>
              <a:endParaRPr sz="700" dirty="0">
                <a:latin typeface="Calibri" panose="020F0502020204030204" pitchFamily="34" charset="0"/>
                <a:cs typeface="Calibri" panose="020F0502020204030204" pitchFamily="34" charset="0"/>
              </a:endParaRPr>
            </a:p>
          </p:txBody>
        </p:sp>
        <p:grpSp>
          <p:nvGrpSpPr>
            <p:cNvPr id="33" name="组合 32">
              <a:extLst>
                <a:ext uri="{FF2B5EF4-FFF2-40B4-BE49-F238E27FC236}">
                  <a16:creationId xmlns:a16="http://schemas.microsoft.com/office/drawing/2014/main" id="{0D978F5B-AF35-48C4-9483-8C9DE88290BE}"/>
                </a:ext>
              </a:extLst>
            </p:cNvPr>
            <p:cNvGrpSpPr/>
            <p:nvPr/>
          </p:nvGrpSpPr>
          <p:grpSpPr>
            <a:xfrm>
              <a:off x="679081" y="636694"/>
              <a:ext cx="2053628" cy="1364639"/>
              <a:chOff x="679081" y="636694"/>
              <a:chExt cx="2053628" cy="1364639"/>
            </a:xfrm>
          </p:grpSpPr>
          <p:sp>
            <p:nvSpPr>
              <p:cNvPr id="6" name="object 6"/>
              <p:cNvSpPr txBox="1"/>
              <p:nvPr/>
            </p:nvSpPr>
            <p:spPr>
              <a:xfrm>
                <a:off x="1039088" y="636694"/>
                <a:ext cx="425450" cy="177800"/>
              </a:xfrm>
              <a:prstGeom prst="rect">
                <a:avLst/>
              </a:prstGeom>
            </p:spPr>
            <p:txBody>
              <a:bodyPr vert="horz" wrap="square" lIns="0" tIns="12065" rIns="0" bIns="0" rtlCol="0">
                <a:spAutoFit/>
              </a:bodyPr>
              <a:lstStyle/>
              <a:p>
                <a:pPr marL="38100">
                  <a:lnSpc>
                    <a:spcPct val="100000"/>
                  </a:lnSpc>
                  <a:spcBef>
                    <a:spcPts val="95"/>
                  </a:spcBef>
                </a:pPr>
                <a:r>
                  <a:rPr sz="1000" i="1" spc="25" dirty="0">
                    <a:latin typeface="Times New Roman"/>
                    <a:cs typeface="Times New Roman"/>
                  </a:rPr>
                  <a:t>m</a:t>
                </a:r>
                <a:r>
                  <a:rPr sz="1050" spc="120" baseline="31746" dirty="0">
                    <a:latin typeface="Calibri"/>
                    <a:cs typeface="Calibri"/>
                  </a:rPr>
                  <a:t>$</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spc="60" baseline="31746" dirty="0">
                    <a:latin typeface="Calibri"/>
                    <a:cs typeface="Calibri"/>
                  </a:rPr>
                  <a:t>$</a:t>
                </a:r>
                <a:endParaRPr sz="1050" baseline="31746" dirty="0">
                  <a:latin typeface="Calibri"/>
                  <a:cs typeface="Calibri"/>
                </a:endParaRPr>
              </a:p>
            </p:txBody>
          </p:sp>
          <p:sp>
            <p:nvSpPr>
              <p:cNvPr id="7" name="object 7"/>
              <p:cNvSpPr txBox="1"/>
              <p:nvPr/>
            </p:nvSpPr>
            <p:spPr>
              <a:xfrm>
                <a:off x="1159636" y="715431"/>
                <a:ext cx="279400" cy="132080"/>
              </a:xfrm>
              <a:prstGeom prst="rect">
                <a:avLst/>
              </a:prstGeom>
            </p:spPr>
            <p:txBody>
              <a:bodyPr vert="horz" wrap="square" lIns="0" tIns="12065" rIns="0" bIns="0" rtlCol="0">
                <a:spAutoFit/>
              </a:bodyPr>
              <a:lstStyle/>
              <a:p>
                <a:pPr marL="12700">
                  <a:lnSpc>
                    <a:spcPct val="100000"/>
                  </a:lnSpc>
                  <a:spcBef>
                    <a:spcPts val="95"/>
                  </a:spcBef>
                  <a:tabLst>
                    <a:tab pos="215900" algn="l"/>
                  </a:tabLst>
                </a:pPr>
                <a:r>
                  <a:rPr sz="700" spc="40" dirty="0">
                    <a:latin typeface="Calibri"/>
                    <a:cs typeface="Calibri"/>
                  </a:rPr>
                  <a:t>0	1</a:t>
                </a:r>
                <a:endParaRPr sz="700" dirty="0">
                  <a:latin typeface="Calibri"/>
                  <a:cs typeface="Calibri"/>
                </a:endParaRPr>
              </a:p>
            </p:txBody>
          </p:sp>
          <p:sp>
            <p:nvSpPr>
              <p:cNvPr id="9" name="object 9"/>
              <p:cNvSpPr txBox="1"/>
              <p:nvPr/>
            </p:nvSpPr>
            <p:spPr>
              <a:xfrm>
                <a:off x="2377300" y="693017"/>
                <a:ext cx="156210" cy="136525"/>
              </a:xfrm>
              <a:prstGeom prst="rect">
                <a:avLst/>
              </a:prstGeom>
            </p:spPr>
            <p:txBody>
              <a:bodyPr vert="horz" wrap="square" lIns="0" tIns="15875" rIns="0" bIns="0" rtlCol="0">
                <a:spAutoFit/>
              </a:bodyPr>
              <a:lstStyle/>
              <a:p>
                <a:pPr marL="38100">
                  <a:lnSpc>
                    <a:spcPct val="100000"/>
                  </a:lnSpc>
                  <a:spcBef>
                    <a:spcPts val="125"/>
                  </a:spcBef>
                </a:pPr>
                <a:r>
                  <a:rPr sz="1050" i="1" spc="44" baseline="-15873" dirty="0">
                    <a:latin typeface="Times New Roman"/>
                    <a:cs typeface="Times New Roman"/>
                  </a:rPr>
                  <a:t>c</a:t>
                </a:r>
                <a:r>
                  <a:rPr sz="500" spc="30" dirty="0">
                    <a:latin typeface="Calibri"/>
                    <a:cs typeface="Calibri"/>
                  </a:rPr>
                  <a:t>$</a:t>
                </a:r>
                <a:endParaRPr sz="500">
                  <a:latin typeface="Calibri"/>
                  <a:cs typeface="Calibri"/>
                </a:endParaRPr>
              </a:p>
            </p:txBody>
          </p:sp>
          <p:grpSp>
            <p:nvGrpSpPr>
              <p:cNvPr id="10" name="object 10"/>
              <p:cNvGrpSpPr/>
              <p:nvPr/>
            </p:nvGrpSpPr>
            <p:grpSpPr>
              <a:xfrm>
                <a:off x="1477159" y="707948"/>
                <a:ext cx="640715" cy="60960"/>
                <a:chOff x="1477159" y="707948"/>
                <a:chExt cx="640715" cy="60960"/>
              </a:xfrm>
            </p:grpSpPr>
            <p:sp>
              <p:nvSpPr>
                <p:cNvPr id="11" name="object 11"/>
                <p:cNvSpPr/>
                <p:nvPr/>
              </p:nvSpPr>
              <p:spPr>
                <a:xfrm>
                  <a:off x="1486142" y="738314"/>
                  <a:ext cx="142875" cy="0"/>
                </a:xfrm>
                <a:custGeom>
                  <a:avLst/>
                  <a:gdLst/>
                  <a:ahLst/>
                  <a:cxnLst/>
                  <a:rect l="l" t="t" r="r" b="b"/>
                  <a:pathLst>
                    <a:path w="142875">
                      <a:moveTo>
                        <a:pt x="142679" y="0"/>
                      </a:moveTo>
                      <a:lnTo>
                        <a:pt x="0" y="0"/>
                      </a:lnTo>
                    </a:path>
                  </a:pathLst>
                </a:custGeom>
                <a:ln w="10122">
                  <a:solidFill>
                    <a:srgbClr val="000000"/>
                  </a:solidFill>
                </a:ln>
              </p:spPr>
              <p:txBody>
                <a:bodyPr wrap="square" lIns="0" tIns="0" rIns="0" bIns="0" rtlCol="0"/>
                <a:lstStyle/>
                <a:p>
                  <a:endParaRPr/>
                </a:p>
              </p:txBody>
            </p:sp>
            <p:sp>
              <p:nvSpPr>
                <p:cNvPr id="12" name="object 12"/>
                <p:cNvSpPr/>
                <p:nvPr/>
              </p:nvSpPr>
              <p:spPr>
                <a:xfrm>
                  <a:off x="1481208" y="711997"/>
                  <a:ext cx="24765" cy="52705"/>
                </a:xfrm>
                <a:custGeom>
                  <a:avLst/>
                  <a:gdLst/>
                  <a:ahLst/>
                  <a:cxnLst/>
                  <a:rect l="l" t="t" r="r" b="b"/>
                  <a:pathLst>
                    <a:path w="24765" h="52704">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3" name="object 13"/>
                <p:cNvSpPr/>
                <p:nvPr/>
              </p:nvSpPr>
              <p:spPr>
                <a:xfrm>
                  <a:off x="1960833" y="738314"/>
                  <a:ext cx="147955" cy="0"/>
                </a:xfrm>
                <a:custGeom>
                  <a:avLst/>
                  <a:gdLst/>
                  <a:ahLst/>
                  <a:cxnLst/>
                  <a:rect l="l" t="t" r="r" b="b"/>
                  <a:pathLst>
                    <a:path w="147955">
                      <a:moveTo>
                        <a:pt x="0" y="0"/>
                      </a:moveTo>
                      <a:lnTo>
                        <a:pt x="147548" y="0"/>
                      </a:lnTo>
                    </a:path>
                  </a:pathLst>
                </a:custGeom>
                <a:ln w="10122">
                  <a:solidFill>
                    <a:srgbClr val="000000"/>
                  </a:solidFill>
                </a:ln>
              </p:spPr>
              <p:txBody>
                <a:bodyPr wrap="square" lIns="0" tIns="0" rIns="0" bIns="0" rtlCol="0"/>
                <a:lstStyle/>
                <a:p>
                  <a:endParaRPr/>
                </a:p>
              </p:txBody>
            </p:sp>
            <p:sp>
              <p:nvSpPr>
                <p:cNvPr id="14" name="object 14"/>
                <p:cNvSpPr/>
                <p:nvPr/>
              </p:nvSpPr>
              <p:spPr>
                <a:xfrm>
                  <a:off x="2088643" y="711997"/>
                  <a:ext cx="24765" cy="52705"/>
                </a:xfrm>
                <a:custGeom>
                  <a:avLst/>
                  <a:gdLst/>
                  <a:ahLst/>
                  <a:cxnLst/>
                  <a:rect l="l" t="t" r="r" b="b"/>
                  <a:pathLst>
                    <a:path w="24764" h="52704">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sp>
            <p:nvSpPr>
              <p:cNvPr id="16" name="object 16"/>
              <p:cNvSpPr/>
              <p:nvPr/>
            </p:nvSpPr>
            <p:spPr>
              <a:xfrm>
                <a:off x="1074818" y="1098321"/>
                <a:ext cx="1440180" cy="0"/>
              </a:xfrm>
              <a:custGeom>
                <a:avLst/>
                <a:gdLst/>
                <a:ahLst/>
                <a:cxnLst/>
                <a:rect l="l" t="t" r="r" b="b"/>
                <a:pathLst>
                  <a:path w="1440180">
                    <a:moveTo>
                      <a:pt x="0" y="0"/>
                    </a:moveTo>
                    <a:lnTo>
                      <a:pt x="1440017" y="0"/>
                    </a:lnTo>
                  </a:path>
                </a:pathLst>
              </a:custGeom>
              <a:ln w="5060">
                <a:solidFill>
                  <a:srgbClr val="000000"/>
                </a:solidFill>
                <a:prstDash val="dash"/>
              </a:ln>
            </p:spPr>
            <p:txBody>
              <a:bodyPr wrap="square" lIns="0" tIns="0" rIns="0" bIns="0" rtlCol="0"/>
              <a:lstStyle/>
              <a:p>
                <a:endParaRPr/>
              </a:p>
            </p:txBody>
          </p:sp>
          <p:sp>
            <p:nvSpPr>
              <p:cNvPr id="17" name="object 17"/>
              <p:cNvSpPr txBox="1"/>
              <p:nvPr/>
            </p:nvSpPr>
            <p:spPr>
              <a:xfrm>
                <a:off x="1669516" y="1099517"/>
                <a:ext cx="250825" cy="119905"/>
              </a:xfrm>
              <a:prstGeom prst="rect">
                <a:avLst/>
              </a:prstGeom>
            </p:spPr>
            <p:txBody>
              <a:bodyPr vert="horz" wrap="square" lIns="0" tIns="12065" rIns="0" bIns="0" rtlCol="0">
                <a:spAutoFit/>
              </a:bodyPr>
              <a:lstStyle/>
              <a:p>
                <a:pPr marL="12700">
                  <a:lnSpc>
                    <a:spcPct val="100000"/>
                  </a:lnSpc>
                  <a:spcBef>
                    <a:spcPts val="95"/>
                  </a:spcBef>
                </a:pPr>
                <a:r>
                  <a:rPr sz="700" spc="-20" dirty="0">
                    <a:latin typeface="Calibri" panose="020F0502020204030204" pitchFamily="34" charset="0"/>
                    <a:cs typeface="Calibri" panose="020F0502020204030204" pitchFamily="34" charset="0"/>
                  </a:rPr>
                  <a:t>online</a:t>
                </a:r>
                <a:endParaRPr sz="700" dirty="0">
                  <a:latin typeface="Calibri" panose="020F0502020204030204" pitchFamily="34" charset="0"/>
                  <a:cs typeface="Calibri" panose="020F0502020204030204" pitchFamily="34" charset="0"/>
                </a:endParaRPr>
              </a:p>
            </p:txBody>
          </p:sp>
          <p:sp>
            <p:nvSpPr>
              <p:cNvPr id="18" name="object 18"/>
              <p:cNvSpPr txBox="1"/>
              <p:nvPr/>
            </p:nvSpPr>
            <p:spPr>
              <a:xfrm>
                <a:off x="679081" y="1157381"/>
                <a:ext cx="425450" cy="177800"/>
              </a:xfrm>
              <a:prstGeom prst="rect">
                <a:avLst/>
              </a:prstGeom>
            </p:spPr>
            <p:txBody>
              <a:bodyPr vert="horz" wrap="square" lIns="0" tIns="12065" rIns="0" bIns="0" rtlCol="0">
                <a:spAutoFit/>
              </a:bodyPr>
              <a:lstStyle/>
              <a:p>
                <a:pPr marL="38100">
                  <a:lnSpc>
                    <a:spcPct val="100000"/>
                  </a:lnSpc>
                  <a:spcBef>
                    <a:spcPts val="95"/>
                  </a:spcBef>
                </a:pPr>
                <a:r>
                  <a:rPr sz="1000" i="1" spc="25" dirty="0">
                    <a:latin typeface="Times New Roman"/>
                    <a:cs typeface="Times New Roman"/>
                  </a:rPr>
                  <a:t>m</a:t>
                </a:r>
                <a:r>
                  <a:rPr sz="1050" spc="120" baseline="-11904" dirty="0">
                    <a:latin typeface="Calibri"/>
                    <a:cs typeface="Calibri"/>
                  </a:rPr>
                  <a:t>0</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spc="60" baseline="-11904" dirty="0">
                    <a:latin typeface="Calibri"/>
                    <a:cs typeface="Calibri"/>
                  </a:rPr>
                  <a:t>1</a:t>
                </a:r>
                <a:endParaRPr sz="1050" baseline="-11904">
                  <a:latin typeface="Calibri"/>
                  <a:cs typeface="Calibri"/>
                </a:endParaRPr>
              </a:p>
            </p:txBody>
          </p:sp>
          <p:sp>
            <p:nvSpPr>
              <p:cNvPr id="19" name="object 19"/>
              <p:cNvSpPr txBox="1"/>
              <p:nvPr/>
            </p:nvSpPr>
            <p:spPr>
              <a:xfrm>
                <a:off x="2657144" y="1166233"/>
                <a:ext cx="75565" cy="177800"/>
              </a:xfrm>
              <a:prstGeom prst="rect">
                <a:avLst/>
              </a:prstGeom>
            </p:spPr>
            <p:txBody>
              <a:bodyPr vert="horz" wrap="square" lIns="0" tIns="12065" rIns="0" bIns="0" rtlCol="0">
                <a:spAutoFit/>
              </a:bodyPr>
              <a:lstStyle/>
              <a:p>
                <a:pPr marL="12700">
                  <a:lnSpc>
                    <a:spcPct val="100000"/>
                  </a:lnSpc>
                  <a:spcBef>
                    <a:spcPts val="95"/>
                  </a:spcBef>
                </a:pPr>
                <a:r>
                  <a:rPr sz="1000" i="1" spc="-55" dirty="0">
                    <a:latin typeface="Times New Roman"/>
                    <a:cs typeface="Times New Roman"/>
                  </a:rPr>
                  <a:t>c</a:t>
                </a:r>
                <a:endParaRPr sz="1000">
                  <a:latin typeface="Times New Roman"/>
                  <a:cs typeface="Times New Roman"/>
                </a:endParaRPr>
              </a:p>
            </p:txBody>
          </p:sp>
          <p:grpSp>
            <p:nvGrpSpPr>
              <p:cNvPr id="20" name="object 20"/>
              <p:cNvGrpSpPr/>
              <p:nvPr/>
            </p:nvGrpSpPr>
            <p:grpSpPr>
              <a:xfrm>
                <a:off x="1074818" y="1923863"/>
                <a:ext cx="1440180" cy="77470"/>
                <a:chOff x="1074818" y="1923863"/>
                <a:chExt cx="1440180" cy="77470"/>
              </a:xfrm>
            </p:grpSpPr>
            <p:sp>
              <p:nvSpPr>
                <p:cNvPr id="21" name="object 21"/>
                <p:cNvSpPr/>
                <p:nvPr/>
              </p:nvSpPr>
              <p:spPr>
                <a:xfrm>
                  <a:off x="1074818" y="1962327"/>
                  <a:ext cx="1428115" cy="0"/>
                </a:xfrm>
                <a:custGeom>
                  <a:avLst/>
                  <a:gdLst/>
                  <a:ahLst/>
                  <a:cxnLst/>
                  <a:rect l="l" t="t" r="r" b="b"/>
                  <a:pathLst>
                    <a:path w="1428114">
                      <a:moveTo>
                        <a:pt x="0" y="0"/>
                      </a:moveTo>
                      <a:lnTo>
                        <a:pt x="1427871" y="0"/>
                      </a:lnTo>
                    </a:path>
                  </a:pathLst>
                </a:custGeom>
                <a:ln w="15183">
                  <a:solidFill>
                    <a:srgbClr val="000000"/>
                  </a:solidFill>
                </a:ln>
              </p:spPr>
              <p:txBody>
                <a:bodyPr wrap="square" lIns="0" tIns="0" rIns="0" bIns="0" rtlCol="0"/>
                <a:lstStyle/>
                <a:p>
                  <a:endParaRPr/>
                </a:p>
              </p:txBody>
            </p:sp>
            <p:sp>
              <p:nvSpPr>
                <p:cNvPr id="22" name="object 22"/>
                <p:cNvSpPr/>
                <p:nvPr/>
              </p:nvSpPr>
              <p:spPr>
                <a:xfrm>
                  <a:off x="2478396" y="1929937"/>
                  <a:ext cx="30480" cy="65405"/>
                </a:xfrm>
                <a:custGeom>
                  <a:avLst/>
                  <a:gdLst/>
                  <a:ahLst/>
                  <a:cxnLst/>
                  <a:rect l="l" t="t" r="r" b="b"/>
                  <a:pathLst>
                    <a:path w="30480" h="65405">
                      <a:moveTo>
                        <a:pt x="0" y="0"/>
                      </a:moveTo>
                      <a:lnTo>
                        <a:pt x="4744" y="9900"/>
                      </a:lnTo>
                      <a:lnTo>
                        <a:pt x="13664" y="19991"/>
                      </a:lnTo>
                      <a:lnTo>
                        <a:pt x="23344" y="28183"/>
                      </a:lnTo>
                      <a:lnTo>
                        <a:pt x="30366" y="32390"/>
                      </a:lnTo>
                      <a:lnTo>
                        <a:pt x="23344" y="36597"/>
                      </a:lnTo>
                      <a:lnTo>
                        <a:pt x="13664" y="44790"/>
                      </a:lnTo>
                      <a:lnTo>
                        <a:pt x="4744" y="54880"/>
                      </a:lnTo>
                      <a:lnTo>
                        <a:pt x="0" y="64781"/>
                      </a:lnTo>
                    </a:path>
                  </a:pathLst>
                </a:custGeom>
                <a:ln w="12146">
                  <a:solidFill>
                    <a:srgbClr val="000000"/>
                  </a:solidFill>
                </a:ln>
              </p:spPr>
              <p:txBody>
                <a:bodyPr wrap="square" lIns="0" tIns="0" rIns="0" bIns="0" rtlCol="0"/>
                <a:lstStyle/>
                <a:p>
                  <a:endParaRPr/>
                </a:p>
              </p:txBody>
            </p:sp>
          </p:grpSp>
          <p:sp>
            <p:nvSpPr>
              <p:cNvPr id="23" name="object 23"/>
              <p:cNvSpPr txBox="1"/>
              <p:nvPr/>
            </p:nvSpPr>
            <p:spPr>
              <a:xfrm>
                <a:off x="1474114" y="1623189"/>
                <a:ext cx="76200" cy="132080"/>
              </a:xfrm>
              <a:prstGeom prst="rect">
                <a:avLst/>
              </a:prstGeom>
            </p:spPr>
            <p:txBody>
              <a:bodyPr vert="horz" wrap="square" lIns="0" tIns="12065" rIns="0" bIns="0" rtlCol="0">
                <a:spAutoFit/>
              </a:bodyPr>
              <a:lstStyle/>
              <a:p>
                <a:pPr marL="12700">
                  <a:lnSpc>
                    <a:spcPct val="100000"/>
                  </a:lnSpc>
                  <a:spcBef>
                    <a:spcPts val="95"/>
                  </a:spcBef>
                </a:pPr>
                <a:r>
                  <a:rPr sz="700" spc="40" dirty="0">
                    <a:latin typeface="Calibri"/>
                    <a:cs typeface="Calibri"/>
                  </a:rPr>
                  <a:t>0</a:t>
                </a:r>
                <a:endParaRPr sz="700">
                  <a:latin typeface="Calibri"/>
                  <a:cs typeface="Calibri"/>
                </a:endParaRPr>
              </a:p>
            </p:txBody>
          </p:sp>
          <p:sp>
            <p:nvSpPr>
              <p:cNvPr id="24" name="object 24"/>
              <p:cNvSpPr txBox="1"/>
              <p:nvPr/>
            </p:nvSpPr>
            <p:spPr>
              <a:xfrm>
                <a:off x="1794725" y="1554660"/>
                <a:ext cx="76200" cy="132080"/>
              </a:xfrm>
              <a:prstGeom prst="rect">
                <a:avLst/>
              </a:prstGeom>
            </p:spPr>
            <p:txBody>
              <a:bodyPr vert="horz" wrap="square" lIns="0" tIns="12065" rIns="0" bIns="0" rtlCol="0">
                <a:spAutoFit/>
              </a:bodyPr>
              <a:lstStyle/>
              <a:p>
                <a:pPr marL="12700">
                  <a:lnSpc>
                    <a:spcPct val="100000"/>
                  </a:lnSpc>
                  <a:spcBef>
                    <a:spcPts val="95"/>
                  </a:spcBef>
                </a:pPr>
                <a:r>
                  <a:rPr sz="700" spc="40" dirty="0">
                    <a:latin typeface="Calibri"/>
                    <a:cs typeface="Calibri"/>
                  </a:rPr>
                  <a:t>$</a:t>
                </a:r>
                <a:endParaRPr sz="700">
                  <a:latin typeface="Calibri"/>
                  <a:cs typeface="Calibri"/>
                </a:endParaRPr>
              </a:p>
            </p:txBody>
          </p:sp>
          <p:sp>
            <p:nvSpPr>
              <p:cNvPr id="25" name="object 25"/>
              <p:cNvSpPr txBox="1"/>
              <p:nvPr/>
            </p:nvSpPr>
            <p:spPr>
              <a:xfrm>
                <a:off x="1794725" y="1644995"/>
                <a:ext cx="76200" cy="132080"/>
              </a:xfrm>
              <a:prstGeom prst="rect">
                <a:avLst/>
              </a:prstGeom>
            </p:spPr>
            <p:txBody>
              <a:bodyPr vert="horz" wrap="square" lIns="0" tIns="12065" rIns="0" bIns="0" rtlCol="0">
                <a:spAutoFit/>
              </a:bodyPr>
              <a:lstStyle/>
              <a:p>
                <a:pPr marL="12700">
                  <a:lnSpc>
                    <a:spcPct val="100000"/>
                  </a:lnSpc>
                  <a:spcBef>
                    <a:spcPts val="95"/>
                  </a:spcBef>
                </a:pPr>
                <a:r>
                  <a:rPr sz="700" spc="40" dirty="0">
                    <a:latin typeface="Calibri"/>
                    <a:cs typeface="Calibri"/>
                  </a:rPr>
                  <a:t>0</a:t>
                </a:r>
                <a:endParaRPr sz="700">
                  <a:latin typeface="Calibri"/>
                  <a:cs typeface="Calibri"/>
                </a:endParaRPr>
              </a:p>
            </p:txBody>
          </p:sp>
          <p:sp>
            <p:nvSpPr>
              <p:cNvPr id="26" name="object 26"/>
              <p:cNvSpPr txBox="1"/>
              <p:nvPr/>
            </p:nvSpPr>
            <p:spPr>
              <a:xfrm>
                <a:off x="1416545" y="1566258"/>
                <a:ext cx="812305" cy="166071"/>
              </a:xfrm>
              <a:prstGeom prst="rect">
                <a:avLst/>
              </a:prstGeom>
            </p:spPr>
            <p:txBody>
              <a:bodyPr vert="horz" wrap="square" lIns="0" tIns="12065" rIns="0" bIns="0" rtlCol="0">
                <a:spAutoFit/>
              </a:bodyPr>
              <a:lstStyle/>
              <a:p>
                <a:pPr marL="12700">
                  <a:lnSpc>
                    <a:spcPct val="100000"/>
                  </a:lnSpc>
                  <a:spcBef>
                    <a:spcPts val="95"/>
                  </a:spcBef>
                </a:pPr>
                <a:r>
                  <a:rPr sz="1000" i="1" spc="5" dirty="0">
                    <a:latin typeface="Times New Roman"/>
                    <a:cs typeface="Times New Roman"/>
                  </a:rPr>
                  <a:t>x  </a:t>
                </a:r>
                <a:r>
                  <a:rPr sz="1000" i="1" spc="-30"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25" dirty="0">
                    <a:latin typeface="Times New Roman"/>
                    <a:cs typeface="Times New Roman"/>
                  </a:rPr>
                  <a:t>m</a:t>
                </a:r>
                <a:r>
                  <a:rPr sz="1000" i="1" dirty="0">
                    <a:latin typeface="Times New Roman"/>
                    <a:cs typeface="Times New Roman"/>
                  </a:rPr>
                  <a:t>  </a:t>
                </a:r>
                <a:r>
                  <a:rPr sz="1000" i="1" spc="-55" dirty="0">
                    <a:latin typeface="Times New Roman"/>
                    <a:cs typeface="Times New Roman"/>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25" dirty="0">
                    <a:latin typeface="Times New Roman"/>
                    <a:cs typeface="Times New Roman"/>
                  </a:rPr>
                  <a:t>m</a:t>
                </a:r>
                <a:endParaRPr sz="1000" dirty="0">
                  <a:latin typeface="Times New Roman"/>
                  <a:cs typeface="Times New Roman"/>
                </a:endParaRPr>
              </a:p>
            </p:txBody>
          </p:sp>
          <p:sp>
            <p:nvSpPr>
              <p:cNvPr id="27" name="object 27"/>
              <p:cNvSpPr txBox="1"/>
              <p:nvPr/>
            </p:nvSpPr>
            <p:spPr>
              <a:xfrm>
                <a:off x="1474114" y="1784720"/>
                <a:ext cx="76200" cy="132080"/>
              </a:xfrm>
              <a:prstGeom prst="rect">
                <a:avLst/>
              </a:prstGeom>
            </p:spPr>
            <p:txBody>
              <a:bodyPr vert="horz" wrap="square" lIns="0" tIns="12065" rIns="0" bIns="0" rtlCol="0">
                <a:spAutoFit/>
              </a:bodyPr>
              <a:lstStyle/>
              <a:p>
                <a:pPr marL="12700">
                  <a:lnSpc>
                    <a:spcPct val="100000"/>
                  </a:lnSpc>
                  <a:spcBef>
                    <a:spcPts val="95"/>
                  </a:spcBef>
                </a:pPr>
                <a:r>
                  <a:rPr sz="700" spc="40" dirty="0">
                    <a:latin typeface="Calibri"/>
                    <a:cs typeface="Calibri"/>
                  </a:rPr>
                  <a:t>1</a:t>
                </a:r>
                <a:endParaRPr sz="700">
                  <a:latin typeface="Calibri"/>
                  <a:cs typeface="Calibri"/>
                </a:endParaRPr>
              </a:p>
            </p:txBody>
          </p:sp>
          <p:sp>
            <p:nvSpPr>
              <p:cNvPr id="28" name="object 28"/>
              <p:cNvSpPr txBox="1"/>
              <p:nvPr/>
            </p:nvSpPr>
            <p:spPr>
              <a:xfrm>
                <a:off x="1794725" y="1716191"/>
                <a:ext cx="76200" cy="132080"/>
              </a:xfrm>
              <a:prstGeom prst="rect">
                <a:avLst/>
              </a:prstGeom>
            </p:spPr>
            <p:txBody>
              <a:bodyPr vert="horz" wrap="square" lIns="0" tIns="12065" rIns="0" bIns="0" rtlCol="0">
                <a:spAutoFit/>
              </a:bodyPr>
              <a:lstStyle/>
              <a:p>
                <a:pPr marL="12700">
                  <a:lnSpc>
                    <a:spcPct val="100000"/>
                  </a:lnSpc>
                  <a:spcBef>
                    <a:spcPts val="95"/>
                  </a:spcBef>
                </a:pPr>
                <a:r>
                  <a:rPr sz="700" spc="40" dirty="0">
                    <a:latin typeface="Calibri"/>
                    <a:cs typeface="Calibri"/>
                  </a:rPr>
                  <a:t>$</a:t>
                </a:r>
                <a:endParaRPr sz="700">
                  <a:latin typeface="Calibri"/>
                  <a:cs typeface="Calibri"/>
                </a:endParaRPr>
              </a:p>
            </p:txBody>
          </p:sp>
          <p:sp>
            <p:nvSpPr>
              <p:cNvPr id="29" name="object 29"/>
              <p:cNvSpPr txBox="1"/>
              <p:nvPr/>
            </p:nvSpPr>
            <p:spPr>
              <a:xfrm>
                <a:off x="1794725" y="1806526"/>
                <a:ext cx="76200" cy="132080"/>
              </a:xfrm>
              <a:prstGeom prst="rect">
                <a:avLst/>
              </a:prstGeom>
            </p:spPr>
            <p:txBody>
              <a:bodyPr vert="horz" wrap="square" lIns="0" tIns="12065" rIns="0" bIns="0" rtlCol="0">
                <a:spAutoFit/>
              </a:bodyPr>
              <a:lstStyle/>
              <a:p>
                <a:pPr marL="12700">
                  <a:lnSpc>
                    <a:spcPct val="100000"/>
                  </a:lnSpc>
                  <a:spcBef>
                    <a:spcPts val="95"/>
                  </a:spcBef>
                </a:pPr>
                <a:r>
                  <a:rPr sz="700" spc="40" dirty="0">
                    <a:latin typeface="Calibri"/>
                    <a:cs typeface="Calibri"/>
                  </a:rPr>
                  <a:t>1</a:t>
                </a:r>
                <a:endParaRPr sz="700">
                  <a:latin typeface="Calibri"/>
                  <a:cs typeface="Calibri"/>
                </a:endParaRPr>
              </a:p>
            </p:txBody>
          </p:sp>
          <p:sp>
            <p:nvSpPr>
              <p:cNvPr id="30" name="object 30"/>
              <p:cNvSpPr txBox="1"/>
              <p:nvPr/>
            </p:nvSpPr>
            <p:spPr>
              <a:xfrm>
                <a:off x="1416545" y="1727789"/>
                <a:ext cx="750582" cy="166071"/>
              </a:xfrm>
              <a:prstGeom prst="rect">
                <a:avLst/>
              </a:prstGeom>
            </p:spPr>
            <p:txBody>
              <a:bodyPr vert="horz" wrap="square" lIns="0" tIns="12065" rIns="0" bIns="0" rtlCol="0">
                <a:spAutoFit/>
              </a:bodyPr>
              <a:lstStyle/>
              <a:p>
                <a:pPr marL="12700">
                  <a:lnSpc>
                    <a:spcPct val="100000"/>
                  </a:lnSpc>
                  <a:spcBef>
                    <a:spcPts val="95"/>
                  </a:spcBef>
                </a:pPr>
                <a:r>
                  <a:rPr sz="1000" i="1" spc="5" dirty="0">
                    <a:latin typeface="Times New Roman"/>
                    <a:cs typeface="Times New Roman"/>
                  </a:rPr>
                  <a:t>x  </a:t>
                </a:r>
                <a:r>
                  <a:rPr sz="1000" i="1" spc="-30"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25" dirty="0">
                    <a:latin typeface="Times New Roman"/>
                    <a:cs typeface="Times New Roman"/>
                  </a:rPr>
                  <a:t>m</a:t>
                </a:r>
                <a:r>
                  <a:rPr sz="1000" i="1" dirty="0">
                    <a:latin typeface="Times New Roman"/>
                    <a:cs typeface="Times New Roman"/>
                  </a:rPr>
                  <a:t>  </a:t>
                </a:r>
                <a:r>
                  <a:rPr sz="1000" i="1" spc="-55" dirty="0">
                    <a:latin typeface="Times New Roman"/>
                    <a:cs typeface="Times New Roman"/>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25" dirty="0">
                    <a:latin typeface="Times New Roman"/>
                    <a:cs typeface="Times New Roman"/>
                  </a:rPr>
                  <a:t>m</a:t>
                </a:r>
                <a:endParaRPr sz="1000" dirty="0">
                  <a:latin typeface="Times New Roman"/>
                  <a:cs typeface="Times New Roman"/>
                </a:endParaRPr>
              </a:p>
            </p:txBody>
          </p:sp>
          <p:sp>
            <p:nvSpPr>
              <p:cNvPr id="31" name="object 31"/>
              <p:cNvSpPr txBox="1"/>
              <p:nvPr/>
            </p:nvSpPr>
            <p:spPr>
              <a:xfrm>
                <a:off x="2121789" y="1578856"/>
                <a:ext cx="76200" cy="348615"/>
              </a:xfrm>
              <a:prstGeom prst="rect">
                <a:avLst/>
              </a:prstGeom>
            </p:spPr>
            <p:txBody>
              <a:bodyPr vert="horz" wrap="square" lIns="0" tIns="67310" rIns="0" bIns="0" rtlCol="0">
                <a:spAutoFit/>
              </a:bodyPr>
              <a:lstStyle/>
              <a:p>
                <a:pPr marL="12700">
                  <a:lnSpc>
                    <a:spcPct val="100000"/>
                  </a:lnSpc>
                  <a:spcBef>
                    <a:spcPts val="530"/>
                  </a:spcBef>
                </a:pPr>
                <a:r>
                  <a:rPr sz="700" spc="40" dirty="0">
                    <a:latin typeface="Calibri"/>
                    <a:cs typeface="Calibri"/>
                  </a:rPr>
                  <a:t>0</a:t>
                </a:r>
                <a:endParaRPr sz="700" dirty="0">
                  <a:latin typeface="Calibri"/>
                  <a:cs typeface="Calibri"/>
                </a:endParaRPr>
              </a:p>
              <a:p>
                <a:pPr marL="12700">
                  <a:lnSpc>
                    <a:spcPct val="100000"/>
                  </a:lnSpc>
                  <a:spcBef>
                    <a:spcPts val="434"/>
                  </a:spcBef>
                </a:pPr>
                <a:r>
                  <a:rPr sz="700" spc="40" dirty="0">
                    <a:latin typeface="Calibri"/>
                    <a:cs typeface="Calibri"/>
                  </a:rPr>
                  <a:t>1</a:t>
                </a:r>
                <a:endParaRPr sz="700" dirty="0">
                  <a:latin typeface="Calibri"/>
                  <a:cs typeface="Calibri"/>
                </a:endParaRPr>
              </a:p>
            </p:txBody>
          </p:sp>
        </p:grpSp>
      </p:grpSp>
      <mc:AlternateContent xmlns:mc="http://schemas.openxmlformats.org/markup-compatibility/2006" xmlns:a14="http://schemas.microsoft.com/office/drawing/2010/main">
        <mc:Choice Requires="a14">
          <p:sp>
            <p:nvSpPr>
              <p:cNvPr id="32" name="object 32"/>
              <p:cNvSpPr txBox="1"/>
              <p:nvPr/>
            </p:nvSpPr>
            <p:spPr>
              <a:xfrm>
                <a:off x="437476" y="2519761"/>
                <a:ext cx="3562985" cy="251415"/>
              </a:xfrm>
              <a:prstGeom prst="rect">
                <a:avLst/>
              </a:prstGeom>
            </p:spPr>
            <p:txBody>
              <a:bodyPr vert="horz" wrap="square" lIns="0" tIns="12065" rIns="0" bIns="0" rtlCol="0">
                <a:spAutoFit/>
              </a:bodyPr>
              <a:lstStyle/>
              <a:p>
                <a:pPr marL="175260" indent="-125095">
                  <a:lnSpc>
                    <a:spcPts val="910"/>
                  </a:lnSpc>
                  <a:spcBef>
                    <a:spcPts val="95"/>
                  </a:spcBef>
                  <a:buClr>
                    <a:srgbClr val="1464B2"/>
                  </a:buClr>
                  <a:buSzPct val="70000"/>
                  <a:buFont typeface="Cambria"/>
                  <a:buChar char="►"/>
                  <a:tabLst>
                    <a:tab pos="175895" algn="l"/>
                  </a:tabLst>
                </a:pPr>
                <a:r>
                  <a:rPr lang="en-US" sz="1000" b="1" spc="-100" dirty="0">
                    <a:latin typeface="Calibri" panose="020F0502020204030204" pitchFamily="34" charset="0"/>
                    <a:cs typeface="Calibri" panose="020F0502020204030204" pitchFamily="34" charset="0"/>
                  </a:rPr>
                  <a:t>Idea:</a:t>
                </a:r>
                <a:r>
                  <a:rPr lang="en-US" sz="1000" b="1" spc="35" dirty="0">
                    <a:latin typeface="Calibri" panose="020F0502020204030204" pitchFamily="34" charset="0"/>
                    <a:cs typeface="Calibri" panose="020F0502020204030204" pitchFamily="34" charset="0"/>
                  </a:rPr>
                  <a:t> </a:t>
                </a:r>
                <a:r>
                  <a:rPr lang="en-US" sz="1000" spc="-35" dirty="0">
                    <a:latin typeface="Calibri" panose="020F0502020204030204" pitchFamily="34" charset="0"/>
                    <a:cs typeface="Calibri" panose="020F0502020204030204" pitchFamily="34" charset="0"/>
                  </a:rPr>
                  <a:t>Alice</a:t>
                </a:r>
                <a:r>
                  <a:rPr lang="en-US" sz="1000" spc="-15" dirty="0">
                    <a:latin typeface="Calibri" panose="020F0502020204030204" pitchFamily="34" charset="0"/>
                    <a:cs typeface="Calibri" panose="020F0502020204030204" pitchFamily="34" charset="0"/>
                  </a:rPr>
                  <a:t> </a:t>
                </a:r>
                <a:r>
                  <a:rPr lang="en-US" sz="1000" spc="-60" dirty="0">
                    <a:latin typeface="Calibri" panose="020F0502020204030204" pitchFamily="34" charset="0"/>
                    <a:cs typeface="Calibri" panose="020F0502020204030204" pitchFamily="34" charset="0"/>
                  </a:rPr>
                  <a:t>can</a:t>
                </a:r>
                <a:r>
                  <a:rPr lang="en-US" sz="1000" spc="-20" dirty="0">
                    <a:latin typeface="Calibri" panose="020F0502020204030204" pitchFamily="34" charset="0"/>
                    <a:cs typeface="Calibri" panose="020F0502020204030204" pitchFamily="34" charset="0"/>
                  </a:rPr>
                  <a:t> </a:t>
                </a:r>
                <a:r>
                  <a:rPr lang="en-US" sz="1000" spc="-80" dirty="0">
                    <a:latin typeface="Calibri" panose="020F0502020204030204" pitchFamily="34" charset="0"/>
                    <a:cs typeface="Calibri" panose="020F0502020204030204" pitchFamily="34" charset="0"/>
                  </a:rPr>
                  <a:t>use</a:t>
                </a:r>
                <a:r>
                  <a:rPr lang="en-US" sz="1000" spc="-15" dirty="0">
                    <a:latin typeface="Calibri" panose="020F0502020204030204" pitchFamily="34" charset="0"/>
                    <a:cs typeface="Calibri" panose="020F0502020204030204" pitchFamily="34" charset="0"/>
                  </a:rPr>
                  <a:t> </a:t>
                </a:r>
                <a14:m>
                  <m:oMath xmlns:m="http://schemas.openxmlformats.org/officeDocument/2006/math">
                    <m:sSub>
                      <m:sSubPr>
                        <m:ctrlPr>
                          <a:rPr lang="en-US" altLang="zh-CN" sz="1000" b="0" i="1" spc="30" dirty="0" smtClean="0">
                            <a:latin typeface="Cambria Math" panose="02040503050406030204" pitchFamily="18" charset="0"/>
                            <a:cs typeface="Times New Roman"/>
                          </a:rPr>
                        </m:ctrlPr>
                      </m:sSubPr>
                      <m:e>
                        <m:r>
                          <a:rPr lang="zh-CN" altLang="en-US" sz="1000" i="1" spc="30" dirty="0" smtClean="0">
                            <a:latin typeface="Cambria Math" panose="02040503050406030204" pitchFamily="18" charset="0"/>
                            <a:cs typeface="Times New Roman"/>
                          </a:rPr>
                          <m:t>𝑚</m:t>
                        </m:r>
                      </m:e>
                      <m:sub>
                        <m:r>
                          <a:rPr lang="en-US" altLang="zh-CN" sz="1000" b="0" i="1" spc="30" dirty="0" smtClean="0">
                            <a:latin typeface="Cambria Math" panose="02040503050406030204" pitchFamily="18" charset="0"/>
                            <a:cs typeface="Times New Roman"/>
                          </a:rPr>
                          <m:t>0</m:t>
                        </m:r>
                      </m:sub>
                    </m:sSub>
                  </m:oMath>
                </a14:m>
                <a:r>
                  <a:rPr lang="en-US" sz="1050" spc="44" baseline="31746" dirty="0">
                    <a:latin typeface="Calibri"/>
                    <a:cs typeface="Calibri"/>
                  </a:rPr>
                  <a:t>$</a:t>
                </a:r>
                <a:r>
                  <a:rPr lang="en-US" sz="1050" spc="209" baseline="31746" dirty="0">
                    <a:latin typeface="Calibri"/>
                    <a:cs typeface="Calibri"/>
                  </a:rPr>
                  <a:t> </a:t>
                </a:r>
                <a:r>
                  <a:rPr lang="en-US" sz="1000" spc="-45" dirty="0">
                    <a:latin typeface="Calibri" panose="020F0502020204030204" pitchFamily="34" charset="0"/>
                    <a:cs typeface="Calibri" panose="020F0502020204030204" pitchFamily="34" charset="0"/>
                  </a:rPr>
                  <a:t>and</a:t>
                </a:r>
                <a:r>
                  <a:rPr lang="en-US" sz="1000" spc="-15" dirty="0">
                    <a:latin typeface="Calibri" panose="020F0502020204030204" pitchFamily="34" charset="0"/>
                    <a:cs typeface="Calibri" panose="020F0502020204030204" pitchFamily="34" charset="0"/>
                  </a:rPr>
                  <a:t> </a:t>
                </a:r>
                <a14:m>
                  <m:oMath xmlns:m="http://schemas.openxmlformats.org/officeDocument/2006/math">
                    <m:sSub>
                      <m:sSubPr>
                        <m:ctrlPr>
                          <a:rPr lang="en-US" sz="1000" b="0" i="1" spc="30" dirty="0" smtClean="0">
                            <a:latin typeface="Cambria Math" panose="02040503050406030204" pitchFamily="18" charset="0"/>
                            <a:cs typeface="Times New Roman"/>
                          </a:rPr>
                        </m:ctrlPr>
                      </m:sSubPr>
                      <m:e>
                        <m:r>
                          <a:rPr lang="en-US" sz="1000" i="1" spc="30" dirty="0" smtClean="0">
                            <a:latin typeface="Cambria Math" panose="02040503050406030204" pitchFamily="18" charset="0"/>
                            <a:cs typeface="Times New Roman"/>
                          </a:rPr>
                          <m:t>𝑚</m:t>
                        </m:r>
                      </m:e>
                      <m:sub>
                        <m:r>
                          <a:rPr lang="en-US" sz="1000" b="0" i="1" spc="30" dirty="0" smtClean="0">
                            <a:latin typeface="Cambria Math" panose="02040503050406030204" pitchFamily="18" charset="0"/>
                            <a:cs typeface="Times New Roman"/>
                          </a:rPr>
                          <m:t>1</m:t>
                        </m:r>
                      </m:sub>
                    </m:sSub>
                  </m:oMath>
                </a14:m>
                <a:r>
                  <a:rPr lang="en-US" sz="1050" spc="44" baseline="31746" dirty="0">
                    <a:latin typeface="Calibri"/>
                    <a:cs typeface="Calibri"/>
                  </a:rPr>
                  <a:t>$</a:t>
                </a:r>
                <a:r>
                  <a:rPr lang="en-US" sz="1050" spc="209" baseline="31746" dirty="0">
                    <a:latin typeface="Calibri"/>
                    <a:cs typeface="Calibri"/>
                  </a:rPr>
                  <a:t> </a:t>
                </a:r>
                <a:r>
                  <a:rPr lang="en-US" sz="1000" spc="-95" dirty="0">
                    <a:latin typeface="Calibri" panose="020F0502020204030204" pitchFamily="34" charset="0"/>
                    <a:cs typeface="Calibri" panose="020F0502020204030204" pitchFamily="34" charset="0"/>
                  </a:rPr>
                  <a:t>as</a:t>
                </a:r>
                <a:r>
                  <a:rPr lang="en-US" sz="1000" spc="-15" dirty="0">
                    <a:latin typeface="Calibri" panose="020F0502020204030204" pitchFamily="34" charset="0"/>
                    <a:cs typeface="Calibri" panose="020F0502020204030204" pitchFamily="34" charset="0"/>
                  </a:rPr>
                  <a:t> </a:t>
                </a:r>
                <a:r>
                  <a:rPr lang="en-US" sz="1000" spc="-30" dirty="0">
                    <a:latin typeface="Calibri" panose="020F0502020204030204" pitchFamily="34" charset="0"/>
                    <a:cs typeface="Calibri" panose="020F0502020204030204" pitchFamily="34" charset="0"/>
                  </a:rPr>
                  <a:t>one-time</a:t>
                </a:r>
                <a:r>
                  <a:rPr lang="en-US" sz="1000" spc="-20" dirty="0">
                    <a:latin typeface="Calibri" panose="020F0502020204030204" pitchFamily="34" charset="0"/>
                    <a:cs typeface="Calibri" panose="020F0502020204030204" pitchFamily="34" charset="0"/>
                  </a:rPr>
                  <a:t> </a:t>
                </a:r>
                <a:r>
                  <a:rPr lang="en-US" sz="1000" spc="-65" dirty="0">
                    <a:latin typeface="Calibri" panose="020F0502020204030204" pitchFamily="34" charset="0"/>
                    <a:cs typeface="Calibri" panose="020F0502020204030204" pitchFamily="34" charset="0"/>
                  </a:rPr>
                  <a:t>pads</a:t>
                </a:r>
                <a:r>
                  <a:rPr lang="en-US" sz="1000" spc="-15" dirty="0">
                    <a:latin typeface="Calibri" panose="020F0502020204030204" pitchFamily="34" charset="0"/>
                    <a:cs typeface="Calibri" panose="020F0502020204030204" pitchFamily="34" charset="0"/>
                  </a:rPr>
                  <a:t> </a:t>
                </a:r>
                <a:r>
                  <a:rPr lang="en-US" sz="1000" dirty="0">
                    <a:latin typeface="Calibri" panose="020F0502020204030204" pitchFamily="34" charset="0"/>
                    <a:cs typeface="Calibri" panose="020F0502020204030204" pitchFamily="34" charset="0"/>
                  </a:rPr>
                  <a:t>to</a:t>
                </a:r>
                <a:r>
                  <a:rPr lang="en-US" sz="1000" spc="-15" dirty="0">
                    <a:latin typeface="Calibri" panose="020F0502020204030204" pitchFamily="34" charset="0"/>
                    <a:cs typeface="Calibri" panose="020F0502020204030204" pitchFamily="34" charset="0"/>
                  </a:rPr>
                  <a:t> </a:t>
                </a:r>
                <a:r>
                  <a:rPr lang="en-US" sz="1000" spc="-55" dirty="0">
                    <a:latin typeface="Calibri" panose="020F0502020204030204" pitchFamily="34" charset="0"/>
                    <a:cs typeface="Calibri" panose="020F0502020204030204" pitchFamily="34" charset="0"/>
                  </a:rPr>
                  <a:t>mask</a:t>
                </a:r>
                <a:r>
                  <a:rPr lang="en-US" sz="1000" spc="-20" dirty="0">
                    <a:latin typeface="Calibri" panose="020F0502020204030204" pitchFamily="34" charset="0"/>
                    <a:cs typeface="Calibri" panose="020F0502020204030204" pitchFamily="34" charset="0"/>
                  </a:rPr>
                  <a:t> </a:t>
                </a:r>
                <a:r>
                  <a:rPr lang="en-US" sz="1000" i="1" spc="35" dirty="0">
                    <a:latin typeface="Times New Roman"/>
                    <a:cs typeface="Times New Roman"/>
                  </a:rPr>
                  <a:t>m</a:t>
                </a:r>
                <a:r>
                  <a:rPr lang="en-US" sz="1050" spc="52" baseline="-11904" dirty="0">
                    <a:latin typeface="Calibri"/>
                    <a:cs typeface="Calibri"/>
                  </a:rPr>
                  <a:t>0</a:t>
                </a:r>
                <a:r>
                  <a:rPr lang="en-US" sz="1000" spc="35" dirty="0">
                    <a:latin typeface="Calibri"/>
                    <a:cs typeface="Calibri"/>
                  </a:rPr>
                  <a:t>,</a:t>
                </a:r>
                <a:r>
                  <a:rPr lang="en-US" sz="1000" spc="-55" dirty="0">
                    <a:latin typeface="Calibri"/>
                    <a:cs typeface="Calibri"/>
                  </a:rPr>
                  <a:t> </a:t>
                </a:r>
                <a:r>
                  <a:rPr lang="en-US" sz="1000" i="1" spc="30" dirty="0">
                    <a:latin typeface="Times New Roman"/>
                    <a:cs typeface="Times New Roman"/>
                  </a:rPr>
                  <a:t>m</a:t>
                </a:r>
                <a:r>
                  <a:rPr lang="en-US" sz="1050" spc="44" baseline="-11904" dirty="0">
                    <a:latin typeface="Calibri"/>
                    <a:cs typeface="Calibri"/>
                  </a:rPr>
                  <a:t>1</a:t>
                </a:r>
                <a:r>
                  <a:rPr lang="en-US" sz="1050" baseline="-11904" dirty="0">
                    <a:latin typeface="Calibri"/>
                    <a:cs typeface="Calibri"/>
                  </a:rPr>
                  <a:t>                      		</a:t>
                </a:r>
                <a:r>
                  <a:rPr lang="en-US" sz="1100" baseline="-11904" dirty="0">
                    <a:latin typeface="Calibri"/>
                    <a:cs typeface="Calibri"/>
                  </a:rPr>
                  <a:t>               </a:t>
                </a:r>
                <a:endParaRPr sz="700" dirty="0">
                  <a:latin typeface="Calibri"/>
                  <a:cs typeface="Calibri"/>
                </a:endParaRPr>
              </a:p>
            </p:txBody>
          </p:sp>
        </mc:Choice>
        <mc:Fallback xmlns="">
          <p:sp>
            <p:nvSpPr>
              <p:cNvPr id="32" name="object 32"/>
              <p:cNvSpPr txBox="1">
                <a:spLocks noRot="1" noChangeAspect="1" noMove="1" noResize="1" noEditPoints="1" noAdjustHandles="1" noChangeArrowheads="1" noChangeShapeType="1" noTextEdit="1"/>
              </p:cNvSpPr>
              <p:nvPr/>
            </p:nvSpPr>
            <p:spPr>
              <a:xfrm>
                <a:off x="437476" y="2519761"/>
                <a:ext cx="3562985" cy="251415"/>
              </a:xfrm>
              <a:prstGeom prst="rect">
                <a:avLst/>
              </a:prstGeom>
              <a:blipFill>
                <a:blip r:embed="rId2"/>
                <a:stretch>
                  <a:fillRect l="-171" t="-23810"/>
                </a:stretch>
              </a:blipFill>
            </p:spPr>
            <p:txBody>
              <a:bodyPr/>
              <a:lstStyle/>
              <a:p>
                <a:r>
                  <a:rPr lang="zh-CN" altLang="en-US">
                    <a:noFill/>
                  </a:rPr>
                  <a:t> </a:t>
                </a:r>
              </a:p>
            </p:txBody>
          </p:sp>
        </mc:Fallback>
      </mc:AlternateContent>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3777615" cy="403225"/>
          </a:xfrm>
          <a:prstGeom prst="rect">
            <a:avLst/>
          </a:prstGeom>
        </p:spPr>
        <p:txBody>
          <a:bodyPr vert="horz" wrap="square" lIns="0" tIns="15875" rIns="0" bIns="0" rtlCol="0">
            <a:spAutoFit/>
          </a:bodyPr>
          <a:lstStyle/>
          <a:p>
            <a:pPr marL="12700">
              <a:lnSpc>
                <a:spcPct val="100000"/>
              </a:lnSpc>
              <a:spcBef>
                <a:spcPts val="125"/>
              </a:spcBef>
            </a:pPr>
            <a:r>
              <a:rPr spc="-135" dirty="0"/>
              <a:t>Beaver</a:t>
            </a:r>
            <a:r>
              <a:rPr spc="-35" dirty="0"/>
              <a:t> </a:t>
            </a:r>
            <a:r>
              <a:rPr spc="-55" dirty="0"/>
              <a:t>Derandomization</a:t>
            </a:r>
            <a:r>
              <a:rPr spc="-35" dirty="0"/>
              <a:t> </a:t>
            </a:r>
            <a:r>
              <a:rPr sz="800" spc="-35" dirty="0">
                <a:solidFill>
                  <a:srgbClr val="3E7E00"/>
                </a:solidFill>
              </a:rPr>
              <a:t>[Beaver91]</a:t>
            </a:r>
            <a:endParaRPr sz="800"/>
          </a:p>
        </p:txBody>
      </p:sp>
      <p:grpSp>
        <p:nvGrpSpPr>
          <p:cNvPr id="41" name="组合 40">
            <a:extLst>
              <a:ext uri="{FF2B5EF4-FFF2-40B4-BE49-F238E27FC236}">
                <a16:creationId xmlns:a16="http://schemas.microsoft.com/office/drawing/2014/main" id="{ADB199AC-B990-484C-8011-2D7D6E2EFA2E}"/>
              </a:ext>
            </a:extLst>
          </p:cNvPr>
          <p:cNvGrpSpPr/>
          <p:nvPr/>
        </p:nvGrpSpPr>
        <p:grpSpPr>
          <a:xfrm>
            <a:off x="679081" y="602447"/>
            <a:ext cx="3294018" cy="1694594"/>
            <a:chOff x="679081" y="602447"/>
            <a:chExt cx="3294018" cy="1694594"/>
          </a:xfrm>
        </p:grpSpPr>
        <p:grpSp>
          <p:nvGrpSpPr>
            <p:cNvPr id="3" name="object 3"/>
            <p:cNvGrpSpPr/>
            <p:nvPr/>
          </p:nvGrpSpPr>
          <p:grpSpPr>
            <a:xfrm>
              <a:off x="1628792" y="627672"/>
              <a:ext cx="332105" cy="221615"/>
              <a:chOff x="1628792" y="627672"/>
              <a:chExt cx="332105" cy="221615"/>
            </a:xfrm>
          </p:grpSpPr>
          <p:sp>
            <p:nvSpPr>
              <p:cNvPr id="4" name="object 4"/>
              <p:cNvSpPr/>
              <p:nvPr/>
            </p:nvSpPr>
            <p:spPr>
              <a:xfrm>
                <a:off x="1636412" y="635292"/>
                <a:ext cx="316865" cy="206375"/>
              </a:xfrm>
              <a:custGeom>
                <a:avLst/>
                <a:gdLst/>
                <a:ahLst/>
                <a:cxnLst/>
                <a:rect l="l" t="t" r="r" b="b"/>
                <a:pathLst>
                  <a:path w="316864" h="206375">
                    <a:moveTo>
                      <a:pt x="266218" y="0"/>
                    </a:moveTo>
                    <a:lnTo>
                      <a:pt x="50611" y="0"/>
                    </a:lnTo>
                    <a:lnTo>
                      <a:pt x="30911" y="3976"/>
                    </a:lnTo>
                    <a:lnTo>
                      <a:pt x="14823" y="14822"/>
                    </a:lnTo>
                    <a:lnTo>
                      <a:pt x="3977" y="30909"/>
                    </a:lnTo>
                    <a:lnTo>
                      <a:pt x="0" y="50609"/>
                    </a:lnTo>
                    <a:lnTo>
                      <a:pt x="0" y="155435"/>
                    </a:lnTo>
                    <a:lnTo>
                      <a:pt x="3977" y="175135"/>
                    </a:lnTo>
                    <a:lnTo>
                      <a:pt x="14823" y="191222"/>
                    </a:lnTo>
                    <a:lnTo>
                      <a:pt x="30911" y="202067"/>
                    </a:lnTo>
                    <a:lnTo>
                      <a:pt x="50611" y="206044"/>
                    </a:lnTo>
                    <a:lnTo>
                      <a:pt x="266218" y="206044"/>
                    </a:lnTo>
                    <a:lnTo>
                      <a:pt x="285918" y="202067"/>
                    </a:lnTo>
                    <a:lnTo>
                      <a:pt x="302005" y="191222"/>
                    </a:lnTo>
                    <a:lnTo>
                      <a:pt x="312852" y="175135"/>
                    </a:lnTo>
                    <a:lnTo>
                      <a:pt x="316829" y="155435"/>
                    </a:lnTo>
                    <a:lnTo>
                      <a:pt x="316829" y="50609"/>
                    </a:lnTo>
                    <a:lnTo>
                      <a:pt x="312852" y="30909"/>
                    </a:lnTo>
                    <a:lnTo>
                      <a:pt x="302005" y="14822"/>
                    </a:lnTo>
                    <a:lnTo>
                      <a:pt x="285918" y="3976"/>
                    </a:lnTo>
                    <a:lnTo>
                      <a:pt x="266218" y="0"/>
                    </a:lnTo>
                    <a:close/>
                  </a:path>
                </a:pathLst>
              </a:custGeom>
              <a:solidFill>
                <a:srgbClr val="FFFFFF"/>
              </a:solidFill>
            </p:spPr>
            <p:txBody>
              <a:bodyPr wrap="square" lIns="0" tIns="0" rIns="0" bIns="0" rtlCol="0"/>
              <a:lstStyle/>
              <a:p>
                <a:endParaRPr/>
              </a:p>
            </p:txBody>
          </p:sp>
          <p:sp>
            <p:nvSpPr>
              <p:cNvPr id="5" name="object 5"/>
              <p:cNvSpPr/>
              <p:nvPr/>
            </p:nvSpPr>
            <p:spPr>
              <a:xfrm>
                <a:off x="1636412" y="635292"/>
                <a:ext cx="316865" cy="206375"/>
              </a:xfrm>
              <a:custGeom>
                <a:avLst/>
                <a:gdLst/>
                <a:ahLst/>
                <a:cxnLst/>
                <a:rect l="l" t="t" r="r" b="b"/>
                <a:pathLst>
                  <a:path w="316864" h="206375">
                    <a:moveTo>
                      <a:pt x="266218" y="0"/>
                    </a:moveTo>
                    <a:lnTo>
                      <a:pt x="50611" y="0"/>
                    </a:lnTo>
                    <a:lnTo>
                      <a:pt x="30911" y="3976"/>
                    </a:lnTo>
                    <a:lnTo>
                      <a:pt x="14823" y="14822"/>
                    </a:lnTo>
                    <a:lnTo>
                      <a:pt x="3977" y="30909"/>
                    </a:lnTo>
                    <a:lnTo>
                      <a:pt x="0" y="50609"/>
                    </a:lnTo>
                    <a:lnTo>
                      <a:pt x="0" y="155435"/>
                    </a:lnTo>
                    <a:lnTo>
                      <a:pt x="3977" y="175135"/>
                    </a:lnTo>
                    <a:lnTo>
                      <a:pt x="14823" y="191222"/>
                    </a:lnTo>
                    <a:lnTo>
                      <a:pt x="30911" y="202067"/>
                    </a:lnTo>
                    <a:lnTo>
                      <a:pt x="50611" y="206044"/>
                    </a:lnTo>
                    <a:lnTo>
                      <a:pt x="266218" y="206044"/>
                    </a:lnTo>
                    <a:lnTo>
                      <a:pt x="285918" y="202067"/>
                    </a:lnTo>
                    <a:lnTo>
                      <a:pt x="302005" y="191222"/>
                    </a:lnTo>
                    <a:lnTo>
                      <a:pt x="312852" y="175135"/>
                    </a:lnTo>
                    <a:lnTo>
                      <a:pt x="316829" y="155435"/>
                    </a:lnTo>
                    <a:lnTo>
                      <a:pt x="316829" y="50609"/>
                    </a:lnTo>
                    <a:lnTo>
                      <a:pt x="312852" y="30909"/>
                    </a:lnTo>
                    <a:lnTo>
                      <a:pt x="302005" y="14822"/>
                    </a:lnTo>
                    <a:lnTo>
                      <a:pt x="285918" y="3976"/>
                    </a:lnTo>
                    <a:lnTo>
                      <a:pt x="266218" y="0"/>
                    </a:lnTo>
                    <a:close/>
                  </a:path>
                </a:pathLst>
              </a:custGeom>
              <a:ln w="15183">
                <a:solidFill>
                  <a:srgbClr val="000000"/>
                </a:solidFill>
              </a:ln>
            </p:spPr>
            <p:txBody>
              <a:bodyPr wrap="square" lIns="0" tIns="0" rIns="0" bIns="0" rtlCol="0"/>
              <a:lstStyle/>
              <a:p>
                <a:endParaRPr/>
              </a:p>
            </p:txBody>
          </p:sp>
        </p:grpSp>
        <p:sp>
          <p:nvSpPr>
            <p:cNvPr id="6" name="object 6"/>
            <p:cNvSpPr txBox="1"/>
            <p:nvPr/>
          </p:nvSpPr>
          <p:spPr>
            <a:xfrm>
              <a:off x="1039088" y="636694"/>
              <a:ext cx="425450" cy="177800"/>
            </a:xfrm>
            <a:prstGeom prst="rect">
              <a:avLst/>
            </a:prstGeom>
          </p:spPr>
          <p:txBody>
            <a:bodyPr vert="horz" wrap="square" lIns="0" tIns="12065" rIns="0" bIns="0" rtlCol="0">
              <a:spAutoFit/>
            </a:bodyPr>
            <a:lstStyle/>
            <a:p>
              <a:pPr marL="38100">
                <a:lnSpc>
                  <a:spcPct val="100000"/>
                </a:lnSpc>
                <a:spcBef>
                  <a:spcPts val="95"/>
                </a:spcBef>
              </a:pPr>
              <a:r>
                <a:rPr sz="1000" i="1" spc="25" dirty="0">
                  <a:latin typeface="Times New Roman"/>
                  <a:cs typeface="Times New Roman"/>
                </a:rPr>
                <a:t>m</a:t>
              </a:r>
              <a:r>
                <a:rPr sz="1050" spc="120" baseline="31746" dirty="0">
                  <a:latin typeface="Calibri"/>
                  <a:cs typeface="Calibri"/>
                </a:rPr>
                <a:t>$</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spc="60" baseline="31746" dirty="0">
                  <a:latin typeface="Calibri"/>
                  <a:cs typeface="Calibri"/>
                </a:rPr>
                <a:t>$</a:t>
              </a:r>
              <a:endParaRPr sz="1050" baseline="31746">
                <a:latin typeface="Calibri"/>
                <a:cs typeface="Calibri"/>
              </a:endParaRPr>
            </a:p>
          </p:txBody>
        </p:sp>
        <p:sp>
          <p:nvSpPr>
            <p:cNvPr id="7" name="object 7"/>
            <p:cNvSpPr txBox="1"/>
            <p:nvPr/>
          </p:nvSpPr>
          <p:spPr>
            <a:xfrm>
              <a:off x="1159636" y="715431"/>
              <a:ext cx="279400" cy="132080"/>
            </a:xfrm>
            <a:prstGeom prst="rect">
              <a:avLst/>
            </a:prstGeom>
          </p:spPr>
          <p:txBody>
            <a:bodyPr vert="horz" wrap="square" lIns="0" tIns="12065" rIns="0" bIns="0" rtlCol="0">
              <a:spAutoFit/>
            </a:bodyPr>
            <a:lstStyle/>
            <a:p>
              <a:pPr marL="12700">
                <a:lnSpc>
                  <a:spcPct val="100000"/>
                </a:lnSpc>
                <a:spcBef>
                  <a:spcPts val="95"/>
                </a:spcBef>
                <a:tabLst>
                  <a:tab pos="215900" algn="l"/>
                </a:tabLst>
              </a:pPr>
              <a:r>
                <a:rPr sz="700" spc="40" dirty="0">
                  <a:latin typeface="Calibri"/>
                  <a:cs typeface="Calibri"/>
                </a:rPr>
                <a:t>0	1</a:t>
              </a:r>
              <a:endParaRPr sz="700">
                <a:latin typeface="Calibri"/>
                <a:cs typeface="Calibri"/>
              </a:endParaRPr>
            </a:p>
          </p:txBody>
        </p:sp>
        <p:sp>
          <p:nvSpPr>
            <p:cNvPr id="8" name="object 8"/>
            <p:cNvSpPr txBox="1"/>
            <p:nvPr/>
          </p:nvSpPr>
          <p:spPr>
            <a:xfrm>
              <a:off x="2123960" y="627702"/>
              <a:ext cx="380365" cy="177800"/>
            </a:xfrm>
            <a:prstGeom prst="rect">
              <a:avLst/>
            </a:prstGeom>
          </p:spPr>
          <p:txBody>
            <a:bodyPr vert="horz" wrap="square" lIns="0" tIns="12065" rIns="0" bIns="0" rtlCol="0">
              <a:spAutoFit/>
            </a:bodyPr>
            <a:lstStyle/>
            <a:p>
              <a:pPr marL="38100">
                <a:lnSpc>
                  <a:spcPct val="100000"/>
                </a:lnSpc>
                <a:spcBef>
                  <a:spcPts val="95"/>
                </a:spcBef>
              </a:pPr>
              <a:r>
                <a:rPr sz="1000" i="1" spc="-55" dirty="0">
                  <a:latin typeface="Times New Roman"/>
                  <a:cs typeface="Times New Roman"/>
                </a:rPr>
                <a:t>c</a:t>
              </a:r>
              <a:r>
                <a:rPr sz="1050" spc="120" baseline="27777" dirty="0">
                  <a:latin typeface="Calibri"/>
                  <a:cs typeface="Calibri"/>
                </a:rPr>
                <a:t>$</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spc="60" baseline="31746" dirty="0">
                  <a:latin typeface="Calibri"/>
                  <a:cs typeface="Calibri"/>
                </a:rPr>
                <a:t>$</a:t>
              </a:r>
              <a:endParaRPr sz="1050" baseline="31746" dirty="0">
                <a:latin typeface="Calibri"/>
                <a:cs typeface="Calibri"/>
              </a:endParaRPr>
            </a:p>
          </p:txBody>
        </p:sp>
        <p:sp>
          <p:nvSpPr>
            <p:cNvPr id="9" name="object 9"/>
            <p:cNvSpPr txBox="1"/>
            <p:nvPr/>
          </p:nvSpPr>
          <p:spPr>
            <a:xfrm>
              <a:off x="2377300" y="693017"/>
              <a:ext cx="156210" cy="136525"/>
            </a:xfrm>
            <a:prstGeom prst="rect">
              <a:avLst/>
            </a:prstGeom>
          </p:spPr>
          <p:txBody>
            <a:bodyPr vert="horz" wrap="square" lIns="0" tIns="15875" rIns="0" bIns="0" rtlCol="0">
              <a:spAutoFit/>
            </a:bodyPr>
            <a:lstStyle/>
            <a:p>
              <a:pPr marL="38100">
                <a:lnSpc>
                  <a:spcPct val="100000"/>
                </a:lnSpc>
                <a:spcBef>
                  <a:spcPts val="125"/>
                </a:spcBef>
              </a:pPr>
              <a:r>
                <a:rPr sz="1050" i="1" spc="44" baseline="-15873" dirty="0">
                  <a:latin typeface="Times New Roman"/>
                  <a:cs typeface="Times New Roman"/>
                </a:rPr>
                <a:t>c</a:t>
              </a:r>
              <a:r>
                <a:rPr sz="500" spc="30" dirty="0">
                  <a:latin typeface="Calibri"/>
                  <a:cs typeface="Calibri"/>
                </a:rPr>
                <a:t>$</a:t>
              </a:r>
              <a:endParaRPr sz="500">
                <a:latin typeface="Calibri"/>
                <a:cs typeface="Calibri"/>
              </a:endParaRPr>
            </a:p>
          </p:txBody>
        </p:sp>
        <p:grpSp>
          <p:nvGrpSpPr>
            <p:cNvPr id="10" name="object 10"/>
            <p:cNvGrpSpPr/>
            <p:nvPr/>
          </p:nvGrpSpPr>
          <p:grpSpPr>
            <a:xfrm>
              <a:off x="1477159" y="707948"/>
              <a:ext cx="640715" cy="60960"/>
              <a:chOff x="1477159" y="707948"/>
              <a:chExt cx="640715" cy="60960"/>
            </a:xfrm>
          </p:grpSpPr>
          <p:sp>
            <p:nvSpPr>
              <p:cNvPr id="11" name="object 11"/>
              <p:cNvSpPr/>
              <p:nvPr/>
            </p:nvSpPr>
            <p:spPr>
              <a:xfrm>
                <a:off x="1486142" y="738314"/>
                <a:ext cx="142875" cy="0"/>
              </a:xfrm>
              <a:custGeom>
                <a:avLst/>
                <a:gdLst/>
                <a:ahLst/>
                <a:cxnLst/>
                <a:rect l="l" t="t" r="r" b="b"/>
                <a:pathLst>
                  <a:path w="142875">
                    <a:moveTo>
                      <a:pt x="142679" y="0"/>
                    </a:moveTo>
                    <a:lnTo>
                      <a:pt x="0" y="0"/>
                    </a:lnTo>
                  </a:path>
                </a:pathLst>
              </a:custGeom>
              <a:ln w="10122">
                <a:solidFill>
                  <a:srgbClr val="000000"/>
                </a:solidFill>
              </a:ln>
            </p:spPr>
            <p:txBody>
              <a:bodyPr wrap="square" lIns="0" tIns="0" rIns="0" bIns="0" rtlCol="0"/>
              <a:lstStyle/>
              <a:p>
                <a:endParaRPr/>
              </a:p>
            </p:txBody>
          </p:sp>
          <p:sp>
            <p:nvSpPr>
              <p:cNvPr id="12" name="object 12"/>
              <p:cNvSpPr/>
              <p:nvPr/>
            </p:nvSpPr>
            <p:spPr>
              <a:xfrm>
                <a:off x="1481208" y="711997"/>
                <a:ext cx="24765" cy="52705"/>
              </a:xfrm>
              <a:custGeom>
                <a:avLst/>
                <a:gdLst/>
                <a:ahLst/>
                <a:cxnLst/>
                <a:rect l="l" t="t" r="r" b="b"/>
                <a:pathLst>
                  <a:path w="24765" h="52704">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3" name="object 13"/>
              <p:cNvSpPr/>
              <p:nvPr/>
            </p:nvSpPr>
            <p:spPr>
              <a:xfrm>
                <a:off x="1960833" y="738314"/>
                <a:ext cx="147955" cy="0"/>
              </a:xfrm>
              <a:custGeom>
                <a:avLst/>
                <a:gdLst/>
                <a:ahLst/>
                <a:cxnLst/>
                <a:rect l="l" t="t" r="r" b="b"/>
                <a:pathLst>
                  <a:path w="147955">
                    <a:moveTo>
                      <a:pt x="0" y="0"/>
                    </a:moveTo>
                    <a:lnTo>
                      <a:pt x="147548" y="0"/>
                    </a:lnTo>
                  </a:path>
                </a:pathLst>
              </a:custGeom>
              <a:ln w="10122">
                <a:solidFill>
                  <a:srgbClr val="000000"/>
                </a:solidFill>
              </a:ln>
            </p:spPr>
            <p:txBody>
              <a:bodyPr wrap="square" lIns="0" tIns="0" rIns="0" bIns="0" rtlCol="0"/>
              <a:lstStyle/>
              <a:p>
                <a:endParaRPr/>
              </a:p>
            </p:txBody>
          </p:sp>
          <p:sp>
            <p:nvSpPr>
              <p:cNvPr id="14" name="object 14"/>
              <p:cNvSpPr/>
              <p:nvPr/>
            </p:nvSpPr>
            <p:spPr>
              <a:xfrm>
                <a:off x="2088643" y="711997"/>
                <a:ext cx="24765" cy="52705"/>
              </a:xfrm>
              <a:custGeom>
                <a:avLst/>
                <a:gdLst/>
                <a:ahLst/>
                <a:cxnLst/>
                <a:rect l="l" t="t" r="r" b="b"/>
                <a:pathLst>
                  <a:path w="24764" h="52704">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sp>
          <p:nvSpPr>
            <p:cNvPr id="15" name="object 15"/>
            <p:cNvSpPr txBox="1"/>
            <p:nvPr/>
          </p:nvSpPr>
          <p:spPr>
            <a:xfrm>
              <a:off x="1665389" y="602447"/>
              <a:ext cx="259079" cy="485775"/>
            </a:xfrm>
            <a:prstGeom prst="rect">
              <a:avLst/>
            </a:prstGeom>
          </p:spPr>
          <p:txBody>
            <a:bodyPr vert="horz" wrap="square" lIns="0" tIns="17145" rIns="0" bIns="0" rtlCol="0">
              <a:spAutoFit/>
            </a:bodyPr>
            <a:lstStyle/>
            <a:p>
              <a:pPr marL="12700">
                <a:lnSpc>
                  <a:spcPct val="100000"/>
                </a:lnSpc>
                <a:spcBef>
                  <a:spcPts val="135"/>
                </a:spcBef>
              </a:pPr>
              <a:r>
                <a:rPr sz="1400" spc="-40" dirty="0">
                  <a:latin typeface="Calibri" panose="020F0502020204030204" pitchFamily="34" charset="0"/>
                  <a:cs typeface="Calibri" panose="020F0502020204030204" pitchFamily="34" charset="0"/>
                </a:rPr>
                <a:t>O</a:t>
              </a:r>
              <a:r>
                <a:rPr sz="1400" spc="-85" dirty="0">
                  <a:latin typeface="Calibri" panose="020F0502020204030204" pitchFamily="34" charset="0"/>
                  <a:cs typeface="Calibri" panose="020F0502020204030204" pitchFamily="34" charset="0"/>
                </a:rPr>
                <a:t>T</a:t>
              </a:r>
              <a:endParaRPr sz="1400" dirty="0">
                <a:latin typeface="Calibri" panose="020F0502020204030204" pitchFamily="34" charset="0"/>
                <a:cs typeface="Calibri" panose="020F0502020204030204" pitchFamily="34" charset="0"/>
              </a:endParaRPr>
            </a:p>
            <a:p>
              <a:pPr marL="12700">
                <a:lnSpc>
                  <a:spcPct val="100000"/>
                </a:lnSpc>
                <a:spcBef>
                  <a:spcPts val="1065"/>
                </a:spcBef>
              </a:pPr>
              <a:r>
                <a:rPr sz="700" spc="-10" dirty="0">
                  <a:latin typeface="Calibri" panose="020F0502020204030204" pitchFamily="34" charset="0"/>
                  <a:cs typeface="Calibri" panose="020F0502020204030204" pitchFamily="34" charset="0"/>
                </a:rPr>
                <a:t>of</a:t>
              </a:r>
              <a:r>
                <a:rPr sz="700" spc="20" dirty="0">
                  <a:latin typeface="Calibri" panose="020F0502020204030204" pitchFamily="34" charset="0"/>
                  <a:cs typeface="Calibri" panose="020F0502020204030204" pitchFamily="34" charset="0"/>
                </a:rPr>
                <a:t>f</a:t>
              </a:r>
              <a:r>
                <a:rPr sz="700" spc="-15" dirty="0">
                  <a:latin typeface="Calibri" panose="020F0502020204030204" pitchFamily="34" charset="0"/>
                  <a:cs typeface="Calibri" panose="020F0502020204030204" pitchFamily="34" charset="0"/>
                </a:rPr>
                <a:t>line</a:t>
              </a:r>
              <a:endParaRPr sz="700" dirty="0">
                <a:latin typeface="Calibri" panose="020F0502020204030204" pitchFamily="34" charset="0"/>
                <a:cs typeface="Calibri" panose="020F0502020204030204" pitchFamily="34" charset="0"/>
              </a:endParaRPr>
            </a:p>
          </p:txBody>
        </p:sp>
        <p:sp>
          <p:nvSpPr>
            <p:cNvPr id="16" name="object 16"/>
            <p:cNvSpPr/>
            <p:nvPr/>
          </p:nvSpPr>
          <p:spPr>
            <a:xfrm>
              <a:off x="1074818" y="1098321"/>
              <a:ext cx="1440180" cy="0"/>
            </a:xfrm>
            <a:custGeom>
              <a:avLst/>
              <a:gdLst/>
              <a:ahLst/>
              <a:cxnLst/>
              <a:rect l="l" t="t" r="r" b="b"/>
              <a:pathLst>
                <a:path w="1440180">
                  <a:moveTo>
                    <a:pt x="0" y="0"/>
                  </a:moveTo>
                  <a:lnTo>
                    <a:pt x="1440017" y="0"/>
                  </a:lnTo>
                </a:path>
              </a:pathLst>
            </a:custGeom>
            <a:ln w="5060">
              <a:solidFill>
                <a:srgbClr val="000000"/>
              </a:solidFill>
              <a:prstDash val="dash"/>
            </a:ln>
          </p:spPr>
          <p:txBody>
            <a:bodyPr wrap="square" lIns="0" tIns="0" rIns="0" bIns="0" rtlCol="0"/>
            <a:lstStyle/>
            <a:p>
              <a:endParaRPr/>
            </a:p>
          </p:txBody>
        </p:sp>
        <p:sp>
          <p:nvSpPr>
            <p:cNvPr id="17" name="object 17"/>
            <p:cNvSpPr txBox="1"/>
            <p:nvPr/>
          </p:nvSpPr>
          <p:spPr>
            <a:xfrm>
              <a:off x="1669516" y="1099517"/>
              <a:ext cx="250825" cy="119905"/>
            </a:xfrm>
            <a:prstGeom prst="rect">
              <a:avLst/>
            </a:prstGeom>
          </p:spPr>
          <p:txBody>
            <a:bodyPr vert="horz" wrap="square" lIns="0" tIns="12065" rIns="0" bIns="0" rtlCol="0">
              <a:spAutoFit/>
            </a:bodyPr>
            <a:lstStyle/>
            <a:p>
              <a:pPr marL="12700">
                <a:lnSpc>
                  <a:spcPct val="100000"/>
                </a:lnSpc>
                <a:spcBef>
                  <a:spcPts val="95"/>
                </a:spcBef>
              </a:pPr>
              <a:r>
                <a:rPr sz="700" spc="-20" dirty="0">
                  <a:latin typeface="Calibri" panose="020F0502020204030204" pitchFamily="34" charset="0"/>
                  <a:cs typeface="Calibri" panose="020F0502020204030204" pitchFamily="34" charset="0"/>
                </a:rPr>
                <a:t>online</a:t>
              </a:r>
              <a:endParaRPr sz="700" dirty="0">
                <a:latin typeface="Calibri" panose="020F0502020204030204" pitchFamily="34" charset="0"/>
                <a:cs typeface="Calibri" panose="020F0502020204030204" pitchFamily="34" charset="0"/>
              </a:endParaRPr>
            </a:p>
          </p:txBody>
        </p:sp>
        <p:sp>
          <p:nvSpPr>
            <p:cNvPr id="18" name="object 18"/>
            <p:cNvSpPr txBox="1"/>
            <p:nvPr/>
          </p:nvSpPr>
          <p:spPr>
            <a:xfrm>
              <a:off x="679081" y="1157381"/>
              <a:ext cx="425450" cy="177800"/>
            </a:xfrm>
            <a:prstGeom prst="rect">
              <a:avLst/>
            </a:prstGeom>
          </p:spPr>
          <p:txBody>
            <a:bodyPr vert="horz" wrap="square" lIns="0" tIns="12065" rIns="0" bIns="0" rtlCol="0">
              <a:spAutoFit/>
            </a:bodyPr>
            <a:lstStyle/>
            <a:p>
              <a:pPr marL="38100">
                <a:lnSpc>
                  <a:spcPct val="100000"/>
                </a:lnSpc>
                <a:spcBef>
                  <a:spcPts val="95"/>
                </a:spcBef>
              </a:pPr>
              <a:r>
                <a:rPr sz="1000" i="1" spc="25" dirty="0">
                  <a:latin typeface="Times New Roman"/>
                  <a:cs typeface="Times New Roman"/>
                </a:rPr>
                <a:t>m</a:t>
              </a:r>
              <a:r>
                <a:rPr sz="1050" spc="120" baseline="-11904" dirty="0">
                  <a:latin typeface="Calibri"/>
                  <a:cs typeface="Calibri"/>
                </a:rPr>
                <a:t>0</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spc="60" baseline="-11904" dirty="0">
                  <a:latin typeface="Calibri"/>
                  <a:cs typeface="Calibri"/>
                </a:rPr>
                <a:t>1</a:t>
              </a:r>
              <a:endParaRPr sz="1050" baseline="-11904">
                <a:latin typeface="Calibri"/>
                <a:cs typeface="Calibri"/>
              </a:endParaRPr>
            </a:p>
          </p:txBody>
        </p:sp>
        <p:grpSp>
          <p:nvGrpSpPr>
            <p:cNvPr id="19" name="object 19"/>
            <p:cNvGrpSpPr/>
            <p:nvPr/>
          </p:nvGrpSpPr>
          <p:grpSpPr>
            <a:xfrm>
              <a:off x="1074818" y="1923863"/>
              <a:ext cx="1440180" cy="77470"/>
              <a:chOff x="1074818" y="1923863"/>
              <a:chExt cx="1440180" cy="77470"/>
            </a:xfrm>
          </p:grpSpPr>
          <p:sp>
            <p:nvSpPr>
              <p:cNvPr id="20" name="object 20"/>
              <p:cNvSpPr/>
              <p:nvPr/>
            </p:nvSpPr>
            <p:spPr>
              <a:xfrm>
                <a:off x="1074818" y="1962327"/>
                <a:ext cx="1428115" cy="0"/>
              </a:xfrm>
              <a:custGeom>
                <a:avLst/>
                <a:gdLst/>
                <a:ahLst/>
                <a:cxnLst/>
                <a:rect l="l" t="t" r="r" b="b"/>
                <a:pathLst>
                  <a:path w="1428114">
                    <a:moveTo>
                      <a:pt x="0" y="0"/>
                    </a:moveTo>
                    <a:lnTo>
                      <a:pt x="1427871" y="0"/>
                    </a:lnTo>
                  </a:path>
                </a:pathLst>
              </a:custGeom>
              <a:ln w="15183">
                <a:solidFill>
                  <a:srgbClr val="000000"/>
                </a:solidFill>
              </a:ln>
            </p:spPr>
            <p:txBody>
              <a:bodyPr wrap="square" lIns="0" tIns="0" rIns="0" bIns="0" rtlCol="0"/>
              <a:lstStyle/>
              <a:p>
                <a:endParaRPr/>
              </a:p>
            </p:txBody>
          </p:sp>
          <p:sp>
            <p:nvSpPr>
              <p:cNvPr id="21" name="object 21"/>
              <p:cNvSpPr/>
              <p:nvPr/>
            </p:nvSpPr>
            <p:spPr>
              <a:xfrm>
                <a:off x="2478396" y="1929937"/>
                <a:ext cx="30480" cy="65405"/>
              </a:xfrm>
              <a:custGeom>
                <a:avLst/>
                <a:gdLst/>
                <a:ahLst/>
                <a:cxnLst/>
                <a:rect l="l" t="t" r="r" b="b"/>
                <a:pathLst>
                  <a:path w="30480" h="65405">
                    <a:moveTo>
                      <a:pt x="0" y="0"/>
                    </a:moveTo>
                    <a:lnTo>
                      <a:pt x="4744" y="9900"/>
                    </a:lnTo>
                    <a:lnTo>
                      <a:pt x="13664" y="19991"/>
                    </a:lnTo>
                    <a:lnTo>
                      <a:pt x="23344" y="28183"/>
                    </a:lnTo>
                    <a:lnTo>
                      <a:pt x="30366" y="32390"/>
                    </a:lnTo>
                    <a:lnTo>
                      <a:pt x="23344" y="36597"/>
                    </a:lnTo>
                    <a:lnTo>
                      <a:pt x="13664" y="44790"/>
                    </a:lnTo>
                    <a:lnTo>
                      <a:pt x="4744" y="54880"/>
                    </a:lnTo>
                    <a:lnTo>
                      <a:pt x="0" y="64781"/>
                    </a:lnTo>
                  </a:path>
                </a:pathLst>
              </a:custGeom>
              <a:ln w="12146">
                <a:solidFill>
                  <a:srgbClr val="000000"/>
                </a:solidFill>
              </a:ln>
            </p:spPr>
            <p:txBody>
              <a:bodyPr wrap="square" lIns="0" tIns="0" rIns="0" bIns="0" rtlCol="0"/>
              <a:lstStyle/>
              <a:p>
                <a:endParaRPr/>
              </a:p>
            </p:txBody>
          </p:sp>
        </p:grpSp>
        <p:sp>
          <p:nvSpPr>
            <p:cNvPr id="22" name="object 22"/>
            <p:cNvSpPr txBox="1"/>
            <p:nvPr/>
          </p:nvSpPr>
          <p:spPr>
            <a:xfrm>
              <a:off x="1474114" y="1623189"/>
              <a:ext cx="76200" cy="132080"/>
            </a:xfrm>
            <a:prstGeom prst="rect">
              <a:avLst/>
            </a:prstGeom>
          </p:spPr>
          <p:txBody>
            <a:bodyPr vert="horz" wrap="square" lIns="0" tIns="12065" rIns="0" bIns="0" rtlCol="0">
              <a:spAutoFit/>
            </a:bodyPr>
            <a:lstStyle/>
            <a:p>
              <a:pPr marL="12700">
                <a:lnSpc>
                  <a:spcPct val="100000"/>
                </a:lnSpc>
                <a:spcBef>
                  <a:spcPts val="95"/>
                </a:spcBef>
              </a:pPr>
              <a:r>
                <a:rPr sz="700" spc="40" dirty="0">
                  <a:latin typeface="Calibri"/>
                  <a:cs typeface="Calibri"/>
                </a:rPr>
                <a:t>0</a:t>
              </a:r>
              <a:endParaRPr sz="700">
                <a:latin typeface="Calibri"/>
                <a:cs typeface="Calibri"/>
              </a:endParaRPr>
            </a:p>
          </p:txBody>
        </p:sp>
        <p:sp>
          <p:nvSpPr>
            <p:cNvPr id="23" name="object 23"/>
            <p:cNvSpPr txBox="1"/>
            <p:nvPr/>
          </p:nvSpPr>
          <p:spPr>
            <a:xfrm>
              <a:off x="1794725" y="1554660"/>
              <a:ext cx="76200" cy="132080"/>
            </a:xfrm>
            <a:prstGeom prst="rect">
              <a:avLst/>
            </a:prstGeom>
          </p:spPr>
          <p:txBody>
            <a:bodyPr vert="horz" wrap="square" lIns="0" tIns="12065" rIns="0" bIns="0" rtlCol="0">
              <a:spAutoFit/>
            </a:bodyPr>
            <a:lstStyle/>
            <a:p>
              <a:pPr marL="12700">
                <a:lnSpc>
                  <a:spcPct val="100000"/>
                </a:lnSpc>
                <a:spcBef>
                  <a:spcPts val="95"/>
                </a:spcBef>
              </a:pPr>
              <a:r>
                <a:rPr sz="700" spc="40" dirty="0">
                  <a:latin typeface="Calibri"/>
                  <a:cs typeface="Calibri"/>
                </a:rPr>
                <a:t>$</a:t>
              </a:r>
              <a:endParaRPr sz="700">
                <a:latin typeface="Calibri"/>
                <a:cs typeface="Calibri"/>
              </a:endParaRPr>
            </a:p>
          </p:txBody>
        </p:sp>
        <p:sp>
          <p:nvSpPr>
            <p:cNvPr id="24" name="object 24"/>
            <p:cNvSpPr txBox="1"/>
            <p:nvPr/>
          </p:nvSpPr>
          <p:spPr>
            <a:xfrm>
              <a:off x="1794725" y="1644995"/>
              <a:ext cx="76200" cy="132080"/>
            </a:xfrm>
            <a:prstGeom prst="rect">
              <a:avLst/>
            </a:prstGeom>
          </p:spPr>
          <p:txBody>
            <a:bodyPr vert="horz" wrap="square" lIns="0" tIns="12065" rIns="0" bIns="0" rtlCol="0">
              <a:spAutoFit/>
            </a:bodyPr>
            <a:lstStyle/>
            <a:p>
              <a:pPr marL="12700">
                <a:lnSpc>
                  <a:spcPct val="100000"/>
                </a:lnSpc>
                <a:spcBef>
                  <a:spcPts val="95"/>
                </a:spcBef>
              </a:pPr>
              <a:r>
                <a:rPr sz="700" spc="40" dirty="0">
                  <a:latin typeface="Calibri"/>
                  <a:cs typeface="Calibri"/>
                </a:rPr>
                <a:t>0</a:t>
              </a:r>
              <a:endParaRPr sz="700">
                <a:latin typeface="Calibri"/>
                <a:cs typeface="Calibri"/>
              </a:endParaRPr>
            </a:p>
          </p:txBody>
        </p:sp>
        <p:sp>
          <p:nvSpPr>
            <p:cNvPr id="25" name="object 25"/>
            <p:cNvSpPr txBox="1"/>
            <p:nvPr/>
          </p:nvSpPr>
          <p:spPr>
            <a:xfrm>
              <a:off x="1416545" y="1566258"/>
              <a:ext cx="750582" cy="166071"/>
            </a:xfrm>
            <a:prstGeom prst="rect">
              <a:avLst/>
            </a:prstGeom>
          </p:spPr>
          <p:txBody>
            <a:bodyPr vert="horz" wrap="square" lIns="0" tIns="12065" rIns="0" bIns="0" rtlCol="0">
              <a:spAutoFit/>
            </a:bodyPr>
            <a:lstStyle/>
            <a:p>
              <a:pPr marL="12700">
                <a:lnSpc>
                  <a:spcPct val="100000"/>
                </a:lnSpc>
                <a:spcBef>
                  <a:spcPts val="95"/>
                </a:spcBef>
              </a:pPr>
              <a:r>
                <a:rPr sz="1000" i="1" spc="5" dirty="0">
                  <a:latin typeface="Times New Roman"/>
                  <a:cs typeface="Times New Roman"/>
                </a:rPr>
                <a:t>x  </a:t>
              </a:r>
              <a:r>
                <a:rPr sz="1000" i="1" spc="-30"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25" dirty="0">
                  <a:latin typeface="Times New Roman"/>
                  <a:cs typeface="Times New Roman"/>
                </a:rPr>
                <a:t>m</a:t>
              </a:r>
              <a:r>
                <a:rPr sz="1000" i="1" dirty="0">
                  <a:latin typeface="Times New Roman"/>
                  <a:cs typeface="Times New Roman"/>
                </a:rPr>
                <a:t>  </a:t>
              </a:r>
              <a:r>
                <a:rPr sz="1000" i="1" spc="-55" dirty="0">
                  <a:latin typeface="Times New Roman"/>
                  <a:cs typeface="Times New Roman"/>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25" dirty="0">
                  <a:latin typeface="Times New Roman"/>
                  <a:cs typeface="Times New Roman"/>
                </a:rPr>
                <a:t>m</a:t>
              </a:r>
              <a:endParaRPr sz="1000" dirty="0">
                <a:latin typeface="Times New Roman"/>
                <a:cs typeface="Times New Roman"/>
              </a:endParaRPr>
            </a:p>
          </p:txBody>
        </p:sp>
        <p:sp>
          <p:nvSpPr>
            <p:cNvPr id="26" name="object 26"/>
            <p:cNvSpPr txBox="1"/>
            <p:nvPr/>
          </p:nvSpPr>
          <p:spPr>
            <a:xfrm>
              <a:off x="1474114" y="1784720"/>
              <a:ext cx="76200" cy="132080"/>
            </a:xfrm>
            <a:prstGeom prst="rect">
              <a:avLst/>
            </a:prstGeom>
          </p:spPr>
          <p:txBody>
            <a:bodyPr vert="horz" wrap="square" lIns="0" tIns="12065" rIns="0" bIns="0" rtlCol="0">
              <a:spAutoFit/>
            </a:bodyPr>
            <a:lstStyle/>
            <a:p>
              <a:pPr marL="12700">
                <a:lnSpc>
                  <a:spcPct val="100000"/>
                </a:lnSpc>
                <a:spcBef>
                  <a:spcPts val="95"/>
                </a:spcBef>
              </a:pPr>
              <a:r>
                <a:rPr sz="700" spc="40" dirty="0">
                  <a:latin typeface="Calibri"/>
                  <a:cs typeface="Calibri"/>
                </a:rPr>
                <a:t>1</a:t>
              </a:r>
              <a:endParaRPr sz="700">
                <a:latin typeface="Calibri"/>
                <a:cs typeface="Calibri"/>
              </a:endParaRPr>
            </a:p>
          </p:txBody>
        </p:sp>
        <p:sp>
          <p:nvSpPr>
            <p:cNvPr id="27" name="object 27"/>
            <p:cNvSpPr txBox="1"/>
            <p:nvPr/>
          </p:nvSpPr>
          <p:spPr>
            <a:xfrm>
              <a:off x="1794725" y="1716191"/>
              <a:ext cx="76200" cy="132080"/>
            </a:xfrm>
            <a:prstGeom prst="rect">
              <a:avLst/>
            </a:prstGeom>
          </p:spPr>
          <p:txBody>
            <a:bodyPr vert="horz" wrap="square" lIns="0" tIns="12065" rIns="0" bIns="0" rtlCol="0">
              <a:spAutoFit/>
            </a:bodyPr>
            <a:lstStyle/>
            <a:p>
              <a:pPr marL="12700">
                <a:lnSpc>
                  <a:spcPct val="100000"/>
                </a:lnSpc>
                <a:spcBef>
                  <a:spcPts val="95"/>
                </a:spcBef>
              </a:pPr>
              <a:r>
                <a:rPr sz="700" spc="40" dirty="0">
                  <a:latin typeface="Calibri"/>
                  <a:cs typeface="Calibri"/>
                </a:rPr>
                <a:t>$</a:t>
              </a:r>
              <a:endParaRPr sz="700">
                <a:latin typeface="Calibri"/>
                <a:cs typeface="Calibri"/>
              </a:endParaRPr>
            </a:p>
          </p:txBody>
        </p:sp>
        <p:sp>
          <p:nvSpPr>
            <p:cNvPr id="28" name="object 28"/>
            <p:cNvSpPr txBox="1"/>
            <p:nvPr/>
          </p:nvSpPr>
          <p:spPr>
            <a:xfrm>
              <a:off x="1794725" y="1806526"/>
              <a:ext cx="76200" cy="132080"/>
            </a:xfrm>
            <a:prstGeom prst="rect">
              <a:avLst/>
            </a:prstGeom>
          </p:spPr>
          <p:txBody>
            <a:bodyPr vert="horz" wrap="square" lIns="0" tIns="12065" rIns="0" bIns="0" rtlCol="0">
              <a:spAutoFit/>
            </a:bodyPr>
            <a:lstStyle/>
            <a:p>
              <a:pPr marL="12700">
                <a:lnSpc>
                  <a:spcPct val="100000"/>
                </a:lnSpc>
                <a:spcBef>
                  <a:spcPts val="95"/>
                </a:spcBef>
              </a:pPr>
              <a:r>
                <a:rPr sz="700" spc="40" dirty="0">
                  <a:latin typeface="Calibri"/>
                  <a:cs typeface="Calibri"/>
                </a:rPr>
                <a:t>1</a:t>
              </a:r>
              <a:endParaRPr sz="700">
                <a:latin typeface="Calibri"/>
                <a:cs typeface="Calibri"/>
              </a:endParaRPr>
            </a:p>
          </p:txBody>
        </p:sp>
        <p:sp>
          <p:nvSpPr>
            <p:cNvPr id="29" name="object 29"/>
            <p:cNvSpPr txBox="1"/>
            <p:nvPr/>
          </p:nvSpPr>
          <p:spPr>
            <a:xfrm>
              <a:off x="1416545" y="1727789"/>
              <a:ext cx="812305" cy="166071"/>
            </a:xfrm>
            <a:prstGeom prst="rect">
              <a:avLst/>
            </a:prstGeom>
          </p:spPr>
          <p:txBody>
            <a:bodyPr vert="horz" wrap="square" lIns="0" tIns="12065" rIns="0" bIns="0" rtlCol="0">
              <a:spAutoFit/>
            </a:bodyPr>
            <a:lstStyle/>
            <a:p>
              <a:pPr marL="12700">
                <a:lnSpc>
                  <a:spcPct val="100000"/>
                </a:lnSpc>
                <a:spcBef>
                  <a:spcPts val="95"/>
                </a:spcBef>
              </a:pPr>
              <a:r>
                <a:rPr sz="1000" i="1" spc="5" dirty="0">
                  <a:latin typeface="Times New Roman"/>
                  <a:cs typeface="Times New Roman"/>
                </a:rPr>
                <a:t>x  </a:t>
              </a:r>
              <a:r>
                <a:rPr sz="1000" i="1" spc="-30"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25" dirty="0">
                  <a:latin typeface="Times New Roman"/>
                  <a:cs typeface="Times New Roman"/>
                </a:rPr>
                <a:t>m</a:t>
              </a:r>
              <a:r>
                <a:rPr sz="1000" i="1" dirty="0">
                  <a:latin typeface="Times New Roman"/>
                  <a:cs typeface="Times New Roman"/>
                </a:rPr>
                <a:t>  </a:t>
              </a:r>
              <a:r>
                <a:rPr sz="1000" i="1" spc="-55" dirty="0">
                  <a:latin typeface="Times New Roman"/>
                  <a:cs typeface="Times New Roman"/>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25" dirty="0">
                  <a:latin typeface="Times New Roman"/>
                  <a:cs typeface="Times New Roman"/>
                </a:rPr>
                <a:t>m</a:t>
              </a:r>
              <a:endParaRPr sz="1000" dirty="0">
                <a:latin typeface="Times New Roman"/>
                <a:cs typeface="Times New Roman"/>
              </a:endParaRPr>
            </a:p>
          </p:txBody>
        </p:sp>
        <p:sp>
          <p:nvSpPr>
            <p:cNvPr id="30" name="object 30"/>
            <p:cNvSpPr txBox="1"/>
            <p:nvPr/>
          </p:nvSpPr>
          <p:spPr>
            <a:xfrm>
              <a:off x="2111010" y="1597517"/>
              <a:ext cx="76200" cy="348615"/>
            </a:xfrm>
            <a:prstGeom prst="rect">
              <a:avLst/>
            </a:prstGeom>
          </p:spPr>
          <p:txBody>
            <a:bodyPr vert="horz" wrap="square" lIns="0" tIns="67310" rIns="0" bIns="0" rtlCol="0">
              <a:spAutoFit/>
            </a:bodyPr>
            <a:lstStyle/>
            <a:p>
              <a:pPr marL="12700">
                <a:lnSpc>
                  <a:spcPct val="100000"/>
                </a:lnSpc>
                <a:spcBef>
                  <a:spcPts val="530"/>
                </a:spcBef>
              </a:pPr>
              <a:r>
                <a:rPr sz="700" spc="40" dirty="0">
                  <a:latin typeface="Calibri"/>
                  <a:cs typeface="Calibri"/>
                </a:rPr>
                <a:t>0</a:t>
              </a:r>
              <a:endParaRPr sz="700" dirty="0">
                <a:latin typeface="Calibri"/>
                <a:cs typeface="Calibri"/>
              </a:endParaRPr>
            </a:p>
            <a:p>
              <a:pPr marL="12700">
                <a:lnSpc>
                  <a:spcPct val="100000"/>
                </a:lnSpc>
                <a:spcBef>
                  <a:spcPts val="434"/>
                </a:spcBef>
              </a:pPr>
              <a:r>
                <a:rPr sz="700" spc="40" dirty="0">
                  <a:latin typeface="Calibri"/>
                  <a:cs typeface="Calibri"/>
                </a:rPr>
                <a:t>1</a:t>
              </a:r>
              <a:endParaRPr sz="700" dirty="0">
                <a:latin typeface="Calibri"/>
                <a:cs typeface="Calibri"/>
              </a:endParaRPr>
            </a:p>
          </p:txBody>
        </p:sp>
        <p:sp>
          <p:nvSpPr>
            <p:cNvPr id="31" name="object 31"/>
            <p:cNvSpPr txBox="1"/>
            <p:nvPr/>
          </p:nvSpPr>
          <p:spPr>
            <a:xfrm>
              <a:off x="2631744" y="1166233"/>
              <a:ext cx="567055" cy="166071"/>
            </a:xfrm>
            <a:prstGeom prst="rect">
              <a:avLst/>
            </a:prstGeom>
          </p:spPr>
          <p:txBody>
            <a:bodyPr vert="horz" wrap="square" lIns="0" tIns="12065" rIns="0" bIns="0" rtlCol="0">
              <a:spAutoFit/>
            </a:bodyPr>
            <a:lstStyle/>
            <a:p>
              <a:pPr marL="38100">
                <a:lnSpc>
                  <a:spcPct val="100000"/>
                </a:lnSpc>
                <a:spcBef>
                  <a:spcPts val="95"/>
                </a:spcBef>
              </a:pPr>
              <a:r>
                <a:rPr sz="1000" i="1" spc="-55" dirty="0">
                  <a:latin typeface="Times New Roman"/>
                  <a:cs typeface="Times New Roman"/>
                </a:rPr>
                <a:t>c</a:t>
              </a:r>
              <a:r>
                <a:rPr sz="1000" i="1" spc="225" dirty="0">
                  <a:latin typeface="Times New Roman"/>
                  <a:cs typeface="Times New Roman"/>
                </a:rPr>
                <a:t> </a:t>
              </a:r>
              <a:r>
                <a:rPr sz="1000" spc="-35" dirty="0">
                  <a:latin typeface="Calibri" panose="020F0502020204030204" pitchFamily="34" charset="0"/>
                  <a:cs typeface="Calibri" panose="020F0502020204030204" pitchFamily="34" charset="0"/>
                </a:rPr>
                <a:t>(</a:t>
              </a:r>
              <a:r>
                <a:rPr sz="1000" spc="-10" dirty="0">
                  <a:latin typeface="Calibri" panose="020F0502020204030204" pitchFamily="34" charset="0"/>
                  <a:cs typeface="Calibri" panose="020F0502020204030204" pitchFamily="34" charset="0"/>
                </a:rPr>
                <a:t> </a:t>
              </a:r>
              <a:r>
                <a:rPr sz="1000" spc="45" dirty="0">
                  <a:latin typeface="Calibri" panose="020F0502020204030204" pitchFamily="34" charset="0"/>
                  <a:cs typeface="Calibri" panose="020F0502020204030204" pitchFamily="34" charset="0"/>
                </a:rPr>
                <a:t>=</a:t>
              </a:r>
              <a:r>
                <a:rPr sz="1000" spc="-50" dirty="0">
                  <a:latin typeface="Calibri" panose="020F0502020204030204" pitchFamily="34" charset="0"/>
                  <a:cs typeface="Calibri" panose="020F0502020204030204" pitchFamily="34" charset="0"/>
                </a:rPr>
                <a:t> </a:t>
              </a:r>
              <a:r>
                <a:rPr sz="1000" i="1" dirty="0">
                  <a:latin typeface="Times New Roman"/>
                  <a:cs typeface="Times New Roman"/>
                </a:rPr>
                <a:t>c</a:t>
              </a:r>
              <a:r>
                <a:rPr sz="1050" baseline="27777" dirty="0">
                  <a:latin typeface="Calibri"/>
                  <a:cs typeface="Calibri"/>
                </a:rPr>
                <a:t>$</a:t>
              </a:r>
              <a:r>
                <a:rPr sz="1000" dirty="0">
                  <a:latin typeface="Calibri" panose="020F0502020204030204" pitchFamily="34" charset="0"/>
                  <a:cs typeface="Calibri" panose="020F0502020204030204" pitchFamily="34" charset="0"/>
                </a:rPr>
                <a:t>)</a:t>
              </a:r>
            </a:p>
          </p:txBody>
        </p:sp>
        <p:sp>
          <p:nvSpPr>
            <p:cNvPr id="32" name="object 32"/>
            <p:cNvSpPr txBox="1"/>
            <p:nvPr/>
          </p:nvSpPr>
          <p:spPr>
            <a:xfrm>
              <a:off x="3126143" y="1915963"/>
              <a:ext cx="62230" cy="136525"/>
            </a:xfrm>
            <a:prstGeom prst="rect">
              <a:avLst/>
            </a:prstGeom>
          </p:spPr>
          <p:txBody>
            <a:bodyPr vert="horz" wrap="square" lIns="0" tIns="15875" rIns="0" bIns="0" rtlCol="0">
              <a:spAutoFit/>
            </a:bodyPr>
            <a:lstStyle/>
            <a:p>
              <a:pPr marL="12700">
                <a:lnSpc>
                  <a:spcPct val="100000"/>
                </a:lnSpc>
                <a:spcBef>
                  <a:spcPts val="125"/>
                </a:spcBef>
              </a:pPr>
              <a:r>
                <a:rPr sz="700" i="1" spc="-25" dirty="0">
                  <a:latin typeface="Times New Roman"/>
                  <a:cs typeface="Times New Roman"/>
                </a:rPr>
                <a:t>c</a:t>
              </a:r>
              <a:endParaRPr sz="700">
                <a:latin typeface="Times New Roman"/>
                <a:cs typeface="Times New Roman"/>
              </a:endParaRPr>
            </a:p>
          </p:txBody>
        </p:sp>
        <p:sp>
          <p:nvSpPr>
            <p:cNvPr id="33" name="object 33"/>
            <p:cNvSpPr txBox="1"/>
            <p:nvPr/>
          </p:nvSpPr>
          <p:spPr>
            <a:xfrm>
              <a:off x="2582837" y="1862828"/>
              <a:ext cx="987868" cy="166071"/>
            </a:xfrm>
            <a:prstGeom prst="rect">
              <a:avLst/>
            </a:prstGeom>
          </p:spPr>
          <p:txBody>
            <a:bodyPr vert="horz" wrap="square" lIns="0" tIns="12065" rIns="0" bIns="0" rtlCol="0">
              <a:spAutoFit/>
            </a:bodyPr>
            <a:lstStyle/>
            <a:p>
              <a:pPr marL="12700">
                <a:lnSpc>
                  <a:spcPct val="100000"/>
                </a:lnSpc>
                <a:spcBef>
                  <a:spcPts val="95"/>
                </a:spcBef>
              </a:pPr>
              <a:r>
                <a:rPr sz="1000" spc="-40" dirty="0">
                  <a:latin typeface="Calibri" panose="020F0502020204030204" pitchFamily="34" charset="0"/>
                  <a:cs typeface="Calibri" panose="020F0502020204030204" pitchFamily="34" charset="0"/>
                </a:rPr>
                <a:t>compute</a:t>
              </a:r>
              <a:r>
                <a:rPr sz="1000" spc="-20" dirty="0">
                  <a:latin typeface="Calibri" panose="020F0502020204030204" pitchFamily="34" charset="0"/>
                  <a:cs typeface="Calibri" panose="020F0502020204030204" pitchFamily="34" charset="0"/>
                </a:rPr>
                <a:t> </a:t>
              </a:r>
              <a:r>
                <a:rPr sz="1000" i="1" spc="5" dirty="0">
                  <a:latin typeface="Times New Roman"/>
                  <a:cs typeface="Times New Roman"/>
                </a:rPr>
                <a:t>x</a:t>
              </a:r>
              <a:r>
                <a:rPr sz="1000" i="1" dirty="0">
                  <a:latin typeface="Times New Roman"/>
                  <a:cs typeface="Times New Roman"/>
                </a:rPr>
                <a:t> </a:t>
              </a:r>
              <a:r>
                <a:rPr sz="1000" i="1" spc="85" dirty="0">
                  <a:latin typeface="Times New Roman"/>
                  <a:cs typeface="Times New Roman"/>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25" dirty="0">
                  <a:latin typeface="Times New Roman"/>
                  <a:cs typeface="Times New Roman"/>
                </a:rPr>
                <a:t>m</a:t>
              </a:r>
              <a:endParaRPr sz="1000" dirty="0">
                <a:latin typeface="Times New Roman"/>
                <a:cs typeface="Times New Roman"/>
              </a:endParaRPr>
            </a:p>
          </p:txBody>
        </p:sp>
        <p:sp>
          <p:nvSpPr>
            <p:cNvPr id="34" name="object 34"/>
            <p:cNvSpPr txBox="1"/>
            <p:nvPr/>
          </p:nvSpPr>
          <p:spPr>
            <a:xfrm>
              <a:off x="3406483" y="1848666"/>
              <a:ext cx="156210" cy="213360"/>
            </a:xfrm>
            <a:prstGeom prst="rect">
              <a:avLst/>
            </a:prstGeom>
          </p:spPr>
          <p:txBody>
            <a:bodyPr vert="horz" wrap="square" lIns="0" tIns="12065" rIns="0" bIns="0" rtlCol="0">
              <a:spAutoFit/>
            </a:bodyPr>
            <a:lstStyle/>
            <a:p>
              <a:pPr marL="38100">
                <a:lnSpc>
                  <a:spcPts val="740"/>
                </a:lnSpc>
                <a:spcBef>
                  <a:spcPts val="95"/>
                </a:spcBef>
              </a:pPr>
              <a:r>
                <a:rPr sz="700" spc="40" dirty="0">
                  <a:latin typeface="Calibri"/>
                  <a:cs typeface="Calibri"/>
                </a:rPr>
                <a:t>$</a:t>
              </a:r>
              <a:endParaRPr sz="700" dirty="0">
                <a:latin typeface="Calibri"/>
                <a:cs typeface="Calibri"/>
              </a:endParaRPr>
            </a:p>
            <a:p>
              <a:pPr marL="38100">
                <a:lnSpc>
                  <a:spcPts val="740"/>
                </a:lnSpc>
              </a:pPr>
              <a:r>
                <a:rPr sz="1050" i="1" spc="44" baseline="-15873" dirty="0">
                  <a:latin typeface="Times New Roman"/>
                  <a:cs typeface="Times New Roman"/>
                </a:rPr>
                <a:t>c</a:t>
              </a:r>
              <a:r>
                <a:rPr sz="500" spc="30" dirty="0">
                  <a:latin typeface="Calibri"/>
                  <a:cs typeface="Calibri"/>
                </a:rPr>
                <a:t>$</a:t>
              </a:r>
              <a:endParaRPr sz="500" dirty="0">
                <a:latin typeface="Calibri"/>
                <a:cs typeface="Calibri"/>
              </a:endParaRPr>
            </a:p>
          </p:txBody>
        </p:sp>
        <p:sp>
          <p:nvSpPr>
            <p:cNvPr id="35" name="object 35"/>
            <p:cNvSpPr txBox="1"/>
            <p:nvPr/>
          </p:nvSpPr>
          <p:spPr>
            <a:xfrm>
              <a:off x="3129299" y="2157875"/>
              <a:ext cx="62230" cy="136525"/>
            </a:xfrm>
            <a:prstGeom prst="rect">
              <a:avLst/>
            </a:prstGeom>
          </p:spPr>
          <p:txBody>
            <a:bodyPr vert="horz" wrap="square" lIns="0" tIns="15875" rIns="0" bIns="0" rtlCol="0">
              <a:spAutoFit/>
            </a:bodyPr>
            <a:lstStyle/>
            <a:p>
              <a:pPr marL="12700">
                <a:lnSpc>
                  <a:spcPct val="100000"/>
                </a:lnSpc>
                <a:spcBef>
                  <a:spcPts val="125"/>
                </a:spcBef>
              </a:pPr>
              <a:r>
                <a:rPr sz="700" i="1" spc="-25" dirty="0">
                  <a:latin typeface="Times New Roman"/>
                  <a:cs typeface="Times New Roman"/>
                </a:rPr>
                <a:t>c</a:t>
              </a:r>
              <a:endParaRPr sz="700">
                <a:latin typeface="Times New Roman"/>
                <a:cs typeface="Times New Roman"/>
              </a:endParaRPr>
            </a:p>
          </p:txBody>
        </p:sp>
        <p:sp>
          <p:nvSpPr>
            <p:cNvPr id="36" name="object 36"/>
            <p:cNvSpPr txBox="1"/>
            <p:nvPr/>
          </p:nvSpPr>
          <p:spPr>
            <a:xfrm>
              <a:off x="3448050" y="2081571"/>
              <a:ext cx="76200" cy="132080"/>
            </a:xfrm>
            <a:prstGeom prst="rect">
              <a:avLst/>
            </a:prstGeom>
          </p:spPr>
          <p:txBody>
            <a:bodyPr vert="horz" wrap="square" lIns="0" tIns="12065" rIns="0" bIns="0" rtlCol="0">
              <a:spAutoFit/>
            </a:bodyPr>
            <a:lstStyle/>
            <a:p>
              <a:pPr marL="12700">
                <a:lnSpc>
                  <a:spcPct val="100000"/>
                </a:lnSpc>
                <a:spcBef>
                  <a:spcPts val="95"/>
                </a:spcBef>
              </a:pPr>
              <a:r>
                <a:rPr sz="700" spc="40" dirty="0">
                  <a:latin typeface="Calibri"/>
                  <a:cs typeface="Calibri"/>
                </a:rPr>
                <a:t>$</a:t>
              </a:r>
              <a:endParaRPr sz="700">
                <a:latin typeface="Calibri"/>
                <a:cs typeface="Calibri"/>
              </a:endParaRPr>
            </a:p>
          </p:txBody>
        </p:sp>
        <p:sp>
          <p:nvSpPr>
            <p:cNvPr id="37" name="object 37"/>
            <p:cNvSpPr txBox="1"/>
            <p:nvPr/>
          </p:nvSpPr>
          <p:spPr>
            <a:xfrm>
              <a:off x="3448050" y="2161277"/>
              <a:ext cx="62230" cy="123752"/>
            </a:xfrm>
            <a:prstGeom prst="rect">
              <a:avLst/>
            </a:prstGeom>
          </p:spPr>
          <p:txBody>
            <a:bodyPr vert="horz" wrap="square" lIns="0" tIns="15875" rIns="0" bIns="0" rtlCol="0">
              <a:spAutoFit/>
            </a:bodyPr>
            <a:lstStyle/>
            <a:p>
              <a:pPr marL="12700">
                <a:lnSpc>
                  <a:spcPct val="100000"/>
                </a:lnSpc>
                <a:spcBef>
                  <a:spcPts val="125"/>
                </a:spcBef>
              </a:pPr>
              <a:r>
                <a:rPr sz="700" i="1" spc="-25" dirty="0">
                  <a:latin typeface="Times New Roman"/>
                  <a:cs typeface="Times New Roman"/>
                </a:rPr>
                <a:t>c</a:t>
              </a:r>
              <a:endParaRPr sz="700" dirty="0">
                <a:latin typeface="Times New Roman"/>
                <a:cs typeface="Times New Roman"/>
              </a:endParaRPr>
            </a:p>
          </p:txBody>
        </p:sp>
        <p:sp>
          <p:nvSpPr>
            <p:cNvPr id="38" name="object 38"/>
            <p:cNvSpPr txBox="1"/>
            <p:nvPr/>
          </p:nvSpPr>
          <p:spPr>
            <a:xfrm>
              <a:off x="2985231" y="2098025"/>
              <a:ext cx="987868" cy="166071"/>
            </a:xfrm>
            <a:prstGeom prst="rect">
              <a:avLst/>
            </a:prstGeom>
          </p:spPr>
          <p:txBody>
            <a:bodyPr vert="horz" wrap="square" lIns="0" tIns="12065" rIns="0" bIns="0" rtlCol="0">
              <a:spAutoFit/>
            </a:bodyPr>
            <a:lstStyle/>
            <a:p>
              <a:pPr marL="12700">
                <a:lnSpc>
                  <a:spcPct val="100000"/>
                </a:lnSpc>
                <a:spcBef>
                  <a:spcPts val="95"/>
                </a:spcBef>
              </a:pP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5" dirty="0">
                  <a:latin typeface="Times New Roman"/>
                  <a:cs typeface="Times New Roman"/>
                </a:rPr>
                <a:t>x</a:t>
              </a:r>
              <a:r>
                <a:rPr sz="1000" i="1" dirty="0">
                  <a:latin typeface="Times New Roman"/>
                  <a:cs typeface="Times New Roman"/>
                </a:rPr>
                <a:t> </a:t>
              </a:r>
              <a:r>
                <a:rPr sz="1000" i="1" spc="85" dirty="0">
                  <a:latin typeface="Times New Roman"/>
                  <a:cs typeface="Times New Roman"/>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25" dirty="0">
                  <a:latin typeface="Times New Roman"/>
                  <a:cs typeface="Times New Roman"/>
                </a:rPr>
                <a:t>m</a:t>
              </a:r>
              <a:r>
                <a:rPr sz="1000" i="1" dirty="0">
                  <a:latin typeface="Times New Roman"/>
                  <a:cs typeface="Times New Roman"/>
                </a:rPr>
                <a:t>  </a:t>
              </a:r>
              <a:r>
                <a:rPr sz="1000" i="1" spc="-30"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25" dirty="0">
                  <a:latin typeface="Times New Roman"/>
                  <a:cs typeface="Times New Roman"/>
                </a:rPr>
                <a:t>m</a:t>
              </a:r>
              <a:endParaRPr sz="1000" dirty="0">
                <a:latin typeface="Times New Roman"/>
                <a:cs typeface="Times New Roman"/>
              </a:endParaRPr>
            </a:p>
          </p:txBody>
        </p:sp>
        <p:sp>
          <p:nvSpPr>
            <p:cNvPr id="39" name="object 39"/>
            <p:cNvSpPr txBox="1"/>
            <p:nvPr/>
          </p:nvSpPr>
          <p:spPr>
            <a:xfrm>
              <a:off x="3749656" y="2160516"/>
              <a:ext cx="62230" cy="136525"/>
            </a:xfrm>
            <a:prstGeom prst="rect">
              <a:avLst/>
            </a:prstGeom>
          </p:spPr>
          <p:txBody>
            <a:bodyPr vert="horz" wrap="square" lIns="0" tIns="15875" rIns="0" bIns="0" rtlCol="0">
              <a:spAutoFit/>
            </a:bodyPr>
            <a:lstStyle/>
            <a:p>
              <a:pPr marL="12700">
                <a:lnSpc>
                  <a:spcPct val="100000"/>
                </a:lnSpc>
                <a:spcBef>
                  <a:spcPts val="125"/>
                </a:spcBef>
              </a:pPr>
              <a:r>
                <a:rPr sz="700" i="1" spc="-25" dirty="0">
                  <a:latin typeface="Times New Roman"/>
                  <a:cs typeface="Times New Roman"/>
                </a:rPr>
                <a:t>c</a:t>
              </a:r>
              <a:endParaRPr sz="700" dirty="0">
                <a:latin typeface="Times New Roman"/>
                <a:cs typeface="Times New Roman"/>
              </a:endParaRPr>
            </a:p>
          </p:txBody>
        </p:sp>
      </p:grpSp>
      <mc:AlternateContent xmlns:mc="http://schemas.openxmlformats.org/markup-compatibility/2006" xmlns:a14="http://schemas.microsoft.com/office/drawing/2010/main">
        <mc:Choice Requires="a14">
          <p:sp>
            <p:nvSpPr>
              <p:cNvPr id="40" name="object 40"/>
              <p:cNvSpPr txBox="1"/>
              <p:nvPr/>
            </p:nvSpPr>
            <p:spPr>
              <a:xfrm>
                <a:off x="424776" y="2519761"/>
                <a:ext cx="3705860" cy="381000"/>
              </a:xfrm>
              <a:prstGeom prst="rect">
                <a:avLst/>
              </a:prstGeom>
            </p:spPr>
            <p:txBody>
              <a:bodyPr vert="horz" wrap="square" lIns="0" tIns="12065" rIns="0" bIns="0" rtlCol="0">
                <a:spAutoFit/>
              </a:bodyPr>
              <a:lstStyle/>
              <a:p>
                <a:pPr marL="187960" indent="-125095">
                  <a:lnSpc>
                    <a:spcPts val="910"/>
                  </a:lnSpc>
                  <a:spcBef>
                    <a:spcPts val="95"/>
                  </a:spcBef>
                  <a:buClr>
                    <a:srgbClr val="1464B2"/>
                  </a:buClr>
                  <a:buSzPct val="70000"/>
                  <a:buFont typeface="Cambria"/>
                  <a:buChar char="►"/>
                  <a:tabLst>
                    <a:tab pos="188595" algn="l"/>
                  </a:tabLst>
                </a:pPr>
                <a:r>
                  <a:rPr sz="1000" b="1" spc="-100" dirty="0">
                    <a:latin typeface="Calibri" panose="020F0502020204030204" pitchFamily="34" charset="0"/>
                    <a:cs typeface="Calibri" panose="020F0502020204030204" pitchFamily="34" charset="0"/>
                  </a:rPr>
                  <a:t>I</a:t>
                </a:r>
                <a:r>
                  <a:rPr lang="en-US" sz="1000" b="1" spc="-100" dirty="0">
                    <a:latin typeface="Calibri" panose="020F0502020204030204" pitchFamily="34" charset="0"/>
                    <a:cs typeface="Calibri" panose="020F0502020204030204" pitchFamily="34" charset="0"/>
                  </a:rPr>
                  <a:t> </a:t>
                </a:r>
                <a:r>
                  <a:rPr sz="1000" b="1" spc="-100" dirty="0">
                    <a:latin typeface="Calibri" panose="020F0502020204030204" pitchFamily="34" charset="0"/>
                    <a:cs typeface="Calibri" panose="020F0502020204030204" pitchFamily="34" charset="0"/>
                  </a:rPr>
                  <a:t>d</a:t>
                </a:r>
                <a:r>
                  <a:rPr lang="en-US" sz="1000" b="1" spc="-100" dirty="0">
                    <a:latin typeface="Calibri" panose="020F0502020204030204" pitchFamily="34" charset="0"/>
                    <a:cs typeface="Calibri" panose="020F0502020204030204" pitchFamily="34" charset="0"/>
                  </a:rPr>
                  <a:t> </a:t>
                </a:r>
                <a:r>
                  <a:rPr sz="1000" b="1" spc="-100" dirty="0">
                    <a:latin typeface="Calibri" panose="020F0502020204030204" pitchFamily="34" charset="0"/>
                    <a:cs typeface="Calibri" panose="020F0502020204030204" pitchFamily="34" charset="0"/>
                  </a:rPr>
                  <a:t>e</a:t>
                </a:r>
                <a:r>
                  <a:rPr lang="en-US" sz="1000" b="1" spc="-100" dirty="0">
                    <a:latin typeface="Calibri" panose="020F0502020204030204" pitchFamily="34" charset="0"/>
                    <a:cs typeface="Calibri" panose="020F0502020204030204" pitchFamily="34" charset="0"/>
                  </a:rPr>
                  <a:t> </a:t>
                </a:r>
                <a:r>
                  <a:rPr sz="1000" b="1" spc="-100" dirty="0">
                    <a:latin typeface="Calibri" panose="020F0502020204030204" pitchFamily="34" charset="0"/>
                    <a:cs typeface="Calibri" panose="020F0502020204030204" pitchFamily="34" charset="0"/>
                  </a:rPr>
                  <a:t>a:</a:t>
                </a:r>
                <a:r>
                  <a:rPr sz="1000" b="1" spc="35"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Alice</a:t>
                </a:r>
                <a:r>
                  <a:rPr sz="1000" spc="-15"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can</a:t>
                </a:r>
                <a:r>
                  <a:rPr sz="1000" spc="-20" dirty="0">
                    <a:latin typeface="Calibri" panose="020F0502020204030204" pitchFamily="34" charset="0"/>
                    <a:cs typeface="Calibri" panose="020F0502020204030204" pitchFamily="34" charset="0"/>
                  </a:rPr>
                  <a:t> </a:t>
                </a:r>
                <a:r>
                  <a:rPr sz="1000" spc="-80" dirty="0">
                    <a:latin typeface="Calibri" panose="020F0502020204030204" pitchFamily="34" charset="0"/>
                    <a:cs typeface="Calibri" panose="020F0502020204030204" pitchFamily="34" charset="0"/>
                  </a:rPr>
                  <a:t>use</a:t>
                </a:r>
                <a:r>
                  <a:rPr sz="1000" spc="-15" dirty="0">
                    <a:latin typeface="Calibri" panose="020F0502020204030204" pitchFamily="34" charset="0"/>
                    <a:cs typeface="Calibri" panose="020F0502020204030204" pitchFamily="34" charset="0"/>
                  </a:rPr>
                  <a:t> </a:t>
                </a:r>
                <a14:m>
                  <m:oMath xmlns:m="http://schemas.openxmlformats.org/officeDocument/2006/math">
                    <m:sSub>
                      <m:sSubPr>
                        <m:ctrlPr>
                          <a:rPr lang="en-US" altLang="zh-CN" sz="1000" b="0" i="1" spc="30" dirty="0" smtClean="0">
                            <a:latin typeface="Cambria Math" panose="02040503050406030204" pitchFamily="18" charset="0"/>
                            <a:cs typeface="Times New Roman"/>
                          </a:rPr>
                        </m:ctrlPr>
                      </m:sSubPr>
                      <m:e>
                        <m:r>
                          <a:rPr lang="zh-CN" altLang="en-US" sz="1000" i="1" spc="30" dirty="0" smtClean="0">
                            <a:latin typeface="Cambria Math" panose="02040503050406030204" pitchFamily="18" charset="0"/>
                            <a:cs typeface="Times New Roman"/>
                          </a:rPr>
                          <m:t>𝑚</m:t>
                        </m:r>
                      </m:e>
                      <m:sub>
                        <m:r>
                          <a:rPr lang="en-US" altLang="zh-CN" sz="1000" b="0" i="1" spc="30" dirty="0" smtClean="0">
                            <a:latin typeface="Cambria Math" panose="02040503050406030204" pitchFamily="18" charset="0"/>
                            <a:cs typeface="Times New Roman"/>
                          </a:rPr>
                          <m:t>0</m:t>
                        </m:r>
                      </m:sub>
                    </m:sSub>
                  </m:oMath>
                </a14:m>
                <a:r>
                  <a:rPr lang="en-US" altLang="zh-CN" sz="1050" spc="44" baseline="31746" dirty="0">
                    <a:latin typeface="Calibri"/>
                    <a:cs typeface="Calibri"/>
                  </a:rPr>
                  <a:t>$</a:t>
                </a:r>
                <a:r>
                  <a:rPr lang="en-US" altLang="zh-CN" sz="1050" spc="209" baseline="31746" dirty="0">
                    <a:latin typeface="Calibri"/>
                    <a:cs typeface="Calibri"/>
                  </a:rPr>
                  <a:t> </a:t>
                </a:r>
                <a:r>
                  <a:rPr lang="en-US" altLang="zh-CN" sz="1000" spc="-45" dirty="0">
                    <a:latin typeface="Calibri" panose="020F0502020204030204" pitchFamily="34" charset="0"/>
                    <a:cs typeface="Calibri" panose="020F0502020204030204" pitchFamily="34" charset="0"/>
                  </a:rPr>
                  <a:t>and</a:t>
                </a:r>
                <a:r>
                  <a:rPr lang="en-US" altLang="zh-CN" sz="1000" spc="-15" dirty="0">
                    <a:latin typeface="Calibri" panose="020F0502020204030204" pitchFamily="34" charset="0"/>
                    <a:cs typeface="Calibri" panose="020F0502020204030204" pitchFamily="34" charset="0"/>
                  </a:rPr>
                  <a:t> </a:t>
                </a:r>
                <a14:m>
                  <m:oMath xmlns:m="http://schemas.openxmlformats.org/officeDocument/2006/math">
                    <m:sSub>
                      <m:sSubPr>
                        <m:ctrlPr>
                          <a:rPr lang="en-US" altLang="zh-CN" sz="1000" b="0" i="1" spc="30" dirty="0" smtClean="0">
                            <a:latin typeface="Cambria Math" panose="02040503050406030204" pitchFamily="18" charset="0"/>
                            <a:cs typeface="Times New Roman"/>
                          </a:rPr>
                        </m:ctrlPr>
                      </m:sSubPr>
                      <m:e>
                        <m:r>
                          <a:rPr lang="en-US" altLang="zh-CN" sz="1000" i="1" spc="30" dirty="0" smtClean="0">
                            <a:latin typeface="Cambria Math" panose="02040503050406030204" pitchFamily="18" charset="0"/>
                            <a:cs typeface="Times New Roman"/>
                          </a:rPr>
                          <m:t>𝑚</m:t>
                        </m:r>
                      </m:e>
                      <m:sub>
                        <m:r>
                          <a:rPr lang="en-US" altLang="zh-CN" sz="1000" b="0" i="1" spc="30" dirty="0" smtClean="0">
                            <a:latin typeface="Cambria Math" panose="02040503050406030204" pitchFamily="18" charset="0"/>
                            <a:cs typeface="Times New Roman"/>
                          </a:rPr>
                          <m:t>1</m:t>
                        </m:r>
                      </m:sub>
                    </m:sSub>
                  </m:oMath>
                </a14:m>
                <a:r>
                  <a:rPr lang="en-US" altLang="zh-CN" sz="1050" spc="44" baseline="31746" dirty="0">
                    <a:latin typeface="Calibri"/>
                    <a:cs typeface="Calibri"/>
                  </a:rPr>
                  <a:t>$</a:t>
                </a:r>
                <a:r>
                  <a:rPr sz="1050" spc="209" baseline="31746" dirty="0">
                    <a:latin typeface="Calibri"/>
                    <a:cs typeface="Calibri"/>
                  </a:rPr>
                  <a:t> </a:t>
                </a:r>
                <a:r>
                  <a:rPr sz="1000" spc="-95" dirty="0">
                    <a:latin typeface="Calibri" panose="020F0502020204030204" pitchFamily="34" charset="0"/>
                    <a:cs typeface="Calibri" panose="020F0502020204030204" pitchFamily="34" charset="0"/>
                  </a:rPr>
                  <a:t>as</a:t>
                </a:r>
                <a:r>
                  <a:rPr sz="1000" spc="-15" dirty="0">
                    <a:latin typeface="Calibri" panose="020F0502020204030204" pitchFamily="34" charset="0"/>
                    <a:cs typeface="Calibri" panose="020F0502020204030204" pitchFamily="34" charset="0"/>
                  </a:rPr>
                  <a:t> </a:t>
                </a:r>
                <a:r>
                  <a:rPr sz="1000" spc="-30" dirty="0">
                    <a:latin typeface="Calibri" panose="020F0502020204030204" pitchFamily="34" charset="0"/>
                    <a:cs typeface="Calibri" panose="020F0502020204030204" pitchFamily="34" charset="0"/>
                  </a:rPr>
                  <a:t>one-time</a:t>
                </a:r>
                <a:r>
                  <a:rPr sz="1000" spc="-20"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pads</a:t>
                </a:r>
                <a:r>
                  <a:rPr sz="1000" spc="-15"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to</a:t>
                </a:r>
                <a:r>
                  <a:rPr sz="1000" spc="-15" dirty="0">
                    <a:latin typeface="Calibri" panose="020F0502020204030204" pitchFamily="34" charset="0"/>
                    <a:cs typeface="Calibri" panose="020F0502020204030204" pitchFamily="34" charset="0"/>
                  </a:rPr>
                  <a:t> </a:t>
                </a:r>
                <a:r>
                  <a:rPr sz="1000" spc="-55" dirty="0">
                    <a:latin typeface="Calibri" panose="020F0502020204030204" pitchFamily="34" charset="0"/>
                    <a:cs typeface="Calibri" panose="020F0502020204030204" pitchFamily="34" charset="0"/>
                  </a:rPr>
                  <a:t>mask</a:t>
                </a:r>
                <a:r>
                  <a:rPr sz="1000" spc="-20" dirty="0">
                    <a:latin typeface="Calibri" panose="020F0502020204030204" pitchFamily="34" charset="0"/>
                    <a:cs typeface="Calibri" panose="020F0502020204030204" pitchFamily="34" charset="0"/>
                  </a:rPr>
                  <a:t> </a:t>
                </a:r>
                <a:r>
                  <a:rPr sz="1000" i="1" spc="35" dirty="0">
                    <a:latin typeface="Times New Roman"/>
                    <a:cs typeface="Times New Roman"/>
                  </a:rPr>
                  <a:t>m</a:t>
                </a:r>
                <a:r>
                  <a:rPr sz="1050" spc="52" baseline="-11904" dirty="0">
                    <a:latin typeface="Calibri"/>
                    <a:cs typeface="Calibri"/>
                  </a:rPr>
                  <a:t>0</a:t>
                </a:r>
                <a:r>
                  <a:rPr sz="1000" spc="35" dirty="0">
                    <a:latin typeface="Calibri"/>
                    <a:cs typeface="Calibri"/>
                  </a:rPr>
                  <a:t>,</a:t>
                </a:r>
                <a:r>
                  <a:rPr sz="1000" spc="-55" dirty="0">
                    <a:latin typeface="Calibri"/>
                    <a:cs typeface="Calibri"/>
                  </a:rPr>
                  <a:t> </a:t>
                </a:r>
                <a:r>
                  <a:rPr sz="1000" i="1" spc="30" dirty="0">
                    <a:latin typeface="Times New Roman"/>
                    <a:cs typeface="Times New Roman"/>
                  </a:rPr>
                  <a:t>m</a:t>
                </a:r>
                <a:r>
                  <a:rPr sz="1050" spc="44" baseline="-11904" dirty="0">
                    <a:latin typeface="Calibri"/>
                    <a:cs typeface="Calibri"/>
                  </a:rPr>
                  <a:t>1</a:t>
                </a:r>
                <a:endParaRPr lang="zh-CN" altLang="en-US" sz="1050" baseline="-11904" dirty="0">
                  <a:latin typeface="Calibri"/>
                  <a:cs typeface="Calibri"/>
                </a:endParaRPr>
              </a:p>
              <a:p>
                <a:pPr marR="609600" algn="ctr">
                  <a:lnSpc>
                    <a:spcPts val="550"/>
                  </a:lnSpc>
                  <a:tabLst>
                    <a:tab pos="410845" algn="l"/>
                  </a:tabLst>
                </a:pPr>
                <a:endParaRPr lang="zh-CN" altLang="en-US" sz="700" dirty="0">
                  <a:latin typeface="Calibri"/>
                  <a:cs typeface="Calibri"/>
                </a:endParaRPr>
              </a:p>
              <a:p>
                <a:pPr marL="187960" indent="-125095">
                  <a:lnSpc>
                    <a:spcPct val="100000"/>
                  </a:lnSpc>
                  <a:spcBef>
                    <a:spcPts val="145"/>
                  </a:spcBef>
                  <a:buClr>
                    <a:srgbClr val="1464B2"/>
                  </a:buClr>
                  <a:buSzPct val="70000"/>
                  <a:buFont typeface="Cambria"/>
                  <a:buChar char="►"/>
                  <a:tabLst>
                    <a:tab pos="188595" algn="l"/>
                  </a:tabLst>
                </a:pPr>
                <a:r>
                  <a:rPr sz="1000" spc="25" dirty="0">
                    <a:latin typeface="Calibri" panose="020F0502020204030204" pitchFamily="34" charset="0"/>
                    <a:cs typeface="Calibri" panose="020F0502020204030204" pitchFamily="34" charset="0"/>
                  </a:rPr>
                  <a:t>If</a:t>
                </a:r>
                <a:r>
                  <a:rPr sz="1000" spc="-20" dirty="0">
                    <a:latin typeface="Calibri" panose="020F0502020204030204" pitchFamily="34" charset="0"/>
                    <a:cs typeface="Calibri" panose="020F0502020204030204" pitchFamily="34" charset="0"/>
                  </a:rPr>
                  <a:t> </a:t>
                </a:r>
                <a:r>
                  <a:rPr sz="1000" i="1" spc="-55" dirty="0">
                    <a:latin typeface="Times New Roman"/>
                    <a:cs typeface="Times New Roman"/>
                  </a:rPr>
                  <a:t>c</a:t>
                </a:r>
                <a:r>
                  <a:rPr sz="1000" i="1" spc="25"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5" dirty="0">
                    <a:latin typeface="Times New Roman"/>
                    <a:cs typeface="Times New Roman"/>
                  </a:rPr>
                  <a:t>c</a:t>
                </a:r>
                <a:r>
                  <a:rPr sz="1050" spc="-7" baseline="27777" dirty="0">
                    <a:latin typeface="Calibri"/>
                    <a:cs typeface="Calibri"/>
                  </a:rPr>
                  <a:t>$</a:t>
                </a:r>
                <a:r>
                  <a:rPr sz="1050" spc="209" baseline="27777" dirty="0">
                    <a:latin typeface="Calibri"/>
                    <a:cs typeface="Calibri"/>
                  </a:rPr>
                  <a:t> </a:t>
                </a:r>
                <a:r>
                  <a:rPr sz="1000" spc="-10" dirty="0">
                    <a:latin typeface="Calibri" panose="020F0502020204030204" pitchFamily="34" charset="0"/>
                    <a:cs typeface="Calibri" panose="020F0502020204030204" pitchFamily="34" charset="0"/>
                  </a:rPr>
                  <a:t>this</a:t>
                </a:r>
                <a:r>
                  <a:rPr sz="1000" spc="-15"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works:</a:t>
                </a:r>
                <a:r>
                  <a:rPr sz="1000" spc="65"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can</a:t>
                </a:r>
                <a:r>
                  <a:rPr sz="1000" spc="-15" dirty="0">
                    <a:latin typeface="Calibri" panose="020F0502020204030204" pitchFamily="34" charset="0"/>
                    <a:cs typeface="Calibri" panose="020F0502020204030204" pitchFamily="34" charset="0"/>
                  </a:rPr>
                  <a:t> </a:t>
                </a:r>
                <a:r>
                  <a:rPr sz="1000" spc="-20" dirty="0">
                    <a:latin typeface="Calibri" panose="020F0502020204030204" pitchFamily="34" charset="0"/>
                    <a:cs typeface="Calibri" panose="020F0502020204030204" pitchFamily="34" charset="0"/>
                  </a:rPr>
                  <a:t>decrypt </a:t>
                </a:r>
                <a:r>
                  <a:rPr sz="1000" b="1" spc="-35" dirty="0">
                    <a:latin typeface="Calibri" panose="020F0502020204030204" pitchFamily="34" charset="0"/>
                    <a:cs typeface="Calibri" panose="020F0502020204030204" pitchFamily="34" charset="0"/>
                  </a:rPr>
                  <a:t>only</a:t>
                </a:r>
                <a:r>
                  <a:rPr sz="1000" b="1" spc="-45" dirty="0">
                    <a:latin typeface="Calibri" panose="020F0502020204030204" pitchFamily="34" charset="0"/>
                    <a:cs typeface="Calibri" panose="020F0502020204030204" pitchFamily="34" charset="0"/>
                  </a:rPr>
                  <a:t> </a:t>
                </a:r>
                <a:r>
                  <a:rPr sz="1000" i="1" dirty="0">
                    <a:latin typeface="Times New Roman"/>
                    <a:cs typeface="Times New Roman"/>
                  </a:rPr>
                  <a:t>m</a:t>
                </a:r>
                <a:r>
                  <a:rPr sz="1050" i="1" baseline="-11904" dirty="0">
                    <a:latin typeface="Times New Roman"/>
                    <a:cs typeface="Times New Roman"/>
                  </a:rPr>
                  <a:t>c</a:t>
                </a:r>
                <a:r>
                  <a:rPr sz="1050" i="1" spc="187" baseline="-11904" dirty="0">
                    <a:latin typeface="Times New Roman"/>
                    <a:cs typeface="Times New Roman"/>
                  </a:rPr>
                  <a:t> </a:t>
                </a:r>
                <a:r>
                  <a:rPr sz="1000" spc="-40" dirty="0">
                    <a:latin typeface="Calibri" panose="020F0502020204030204" pitchFamily="34" charset="0"/>
                    <a:cs typeface="Calibri" panose="020F0502020204030204" pitchFamily="34" charset="0"/>
                  </a:rPr>
                  <a:t>(no</a:t>
                </a:r>
                <a:r>
                  <a:rPr sz="1000" spc="-20" dirty="0">
                    <a:latin typeface="Calibri" panose="020F0502020204030204" pitchFamily="34" charset="0"/>
                    <a:cs typeface="Calibri" panose="020F0502020204030204" pitchFamily="34" charset="0"/>
                  </a:rPr>
                  <a:t> </a:t>
                </a:r>
                <a:r>
                  <a:rPr sz="1000" spc="-5" dirty="0">
                    <a:latin typeface="Calibri" panose="020F0502020204030204" pitchFamily="34" charset="0"/>
                    <a:cs typeface="Calibri" panose="020F0502020204030204" pitchFamily="34" charset="0"/>
                  </a:rPr>
                  <a:t>info</a:t>
                </a:r>
                <a:r>
                  <a:rPr sz="1000" spc="-20" dirty="0">
                    <a:latin typeface="Calibri" panose="020F0502020204030204" pitchFamily="34" charset="0"/>
                    <a:cs typeface="Calibri" panose="020F0502020204030204" pitchFamily="34" charset="0"/>
                  </a:rPr>
                  <a:t> </a:t>
                </a:r>
                <a:r>
                  <a:rPr sz="1000" spc="-30" dirty="0">
                    <a:latin typeface="Calibri" panose="020F0502020204030204" pitchFamily="34" charset="0"/>
                    <a:cs typeface="Calibri" panose="020F0502020204030204" pitchFamily="34" charset="0"/>
                  </a:rPr>
                  <a:t>about</a:t>
                </a:r>
                <a:r>
                  <a:rPr sz="1000" spc="-20" dirty="0">
                    <a:latin typeface="Calibri" panose="020F0502020204030204" pitchFamily="34" charset="0"/>
                    <a:cs typeface="Calibri" panose="020F0502020204030204" pitchFamily="34" charset="0"/>
                  </a:rPr>
                  <a:t> </a:t>
                </a:r>
                <a:r>
                  <a:rPr sz="1000" i="1" spc="25" dirty="0">
                    <a:latin typeface="Times New Roman"/>
                    <a:cs typeface="Times New Roman"/>
                  </a:rPr>
                  <a:t>m</a:t>
                </a:r>
                <a:r>
                  <a:rPr sz="1050" spc="37" baseline="-11904" dirty="0">
                    <a:latin typeface="Calibri"/>
                    <a:cs typeface="Calibri"/>
                  </a:rPr>
                  <a:t>1</a:t>
                </a:r>
                <a:r>
                  <a:rPr sz="1050" spc="37" baseline="-11904" dirty="0">
                    <a:latin typeface="Cambria"/>
                    <a:cs typeface="Cambria"/>
                  </a:rPr>
                  <a:t>−</a:t>
                </a:r>
                <a:r>
                  <a:rPr sz="1050" i="1" spc="37" baseline="-11904" dirty="0">
                    <a:latin typeface="Times New Roman"/>
                    <a:cs typeface="Times New Roman"/>
                  </a:rPr>
                  <a:t>c</a:t>
                </a:r>
                <a:r>
                  <a:rPr sz="1000" spc="2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p:txBody>
          </p:sp>
        </mc:Choice>
        <mc:Fallback xmlns="">
          <p:sp>
            <p:nvSpPr>
              <p:cNvPr id="40" name="object 40"/>
              <p:cNvSpPr txBox="1">
                <a:spLocks noRot="1" noChangeAspect="1" noMove="1" noResize="1" noEditPoints="1" noAdjustHandles="1" noChangeArrowheads="1" noChangeShapeType="1" noTextEdit="1"/>
              </p:cNvSpPr>
              <p:nvPr/>
            </p:nvSpPr>
            <p:spPr>
              <a:xfrm>
                <a:off x="424776" y="2519761"/>
                <a:ext cx="3705860" cy="381000"/>
              </a:xfrm>
              <a:prstGeom prst="rect">
                <a:avLst/>
              </a:prstGeom>
              <a:blipFill>
                <a:blip r:embed="rId2"/>
                <a:stretch>
                  <a:fillRect t="-15873" b="-17460"/>
                </a:stretch>
              </a:blipFill>
            </p:spPr>
            <p:txBody>
              <a:bodyPr/>
              <a:lstStyle/>
              <a:p>
                <a:r>
                  <a:rPr lang="zh-CN" altLang="en-US">
                    <a:noFill/>
                  </a:rPr>
                  <a:t> </a:t>
                </a:r>
              </a:p>
            </p:txBody>
          </p:sp>
        </mc:Fallback>
      </mc:AlternateContent>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3777615" cy="403225"/>
          </a:xfrm>
          <a:prstGeom prst="rect">
            <a:avLst/>
          </a:prstGeom>
        </p:spPr>
        <p:txBody>
          <a:bodyPr vert="horz" wrap="square" lIns="0" tIns="15875" rIns="0" bIns="0" rtlCol="0">
            <a:spAutoFit/>
          </a:bodyPr>
          <a:lstStyle/>
          <a:p>
            <a:pPr marL="12700">
              <a:lnSpc>
                <a:spcPct val="100000"/>
              </a:lnSpc>
              <a:spcBef>
                <a:spcPts val="125"/>
              </a:spcBef>
            </a:pPr>
            <a:r>
              <a:rPr spc="-135" dirty="0"/>
              <a:t>Beaver</a:t>
            </a:r>
            <a:r>
              <a:rPr spc="-35" dirty="0"/>
              <a:t> </a:t>
            </a:r>
            <a:r>
              <a:rPr spc="-55" dirty="0"/>
              <a:t>Derandomization</a:t>
            </a:r>
            <a:r>
              <a:rPr spc="-35" dirty="0"/>
              <a:t> </a:t>
            </a:r>
            <a:r>
              <a:rPr sz="800" spc="-35" dirty="0">
                <a:solidFill>
                  <a:srgbClr val="3E7E00"/>
                </a:solidFill>
              </a:rPr>
              <a:t>[Beaver91]</a:t>
            </a:r>
            <a:endParaRPr sz="800"/>
          </a:p>
        </p:txBody>
      </p:sp>
      <p:grpSp>
        <p:nvGrpSpPr>
          <p:cNvPr id="3" name="object 3"/>
          <p:cNvGrpSpPr/>
          <p:nvPr/>
        </p:nvGrpSpPr>
        <p:grpSpPr>
          <a:xfrm>
            <a:off x="1628792" y="627672"/>
            <a:ext cx="332105" cy="221615"/>
            <a:chOff x="1628792" y="627672"/>
            <a:chExt cx="332105" cy="221615"/>
          </a:xfrm>
        </p:grpSpPr>
        <p:sp>
          <p:nvSpPr>
            <p:cNvPr id="4" name="object 4"/>
            <p:cNvSpPr/>
            <p:nvPr/>
          </p:nvSpPr>
          <p:spPr>
            <a:xfrm>
              <a:off x="1636412" y="635292"/>
              <a:ext cx="316865" cy="206375"/>
            </a:xfrm>
            <a:custGeom>
              <a:avLst/>
              <a:gdLst/>
              <a:ahLst/>
              <a:cxnLst/>
              <a:rect l="l" t="t" r="r" b="b"/>
              <a:pathLst>
                <a:path w="316864" h="206375">
                  <a:moveTo>
                    <a:pt x="266218" y="0"/>
                  </a:moveTo>
                  <a:lnTo>
                    <a:pt x="50611" y="0"/>
                  </a:lnTo>
                  <a:lnTo>
                    <a:pt x="30911" y="3976"/>
                  </a:lnTo>
                  <a:lnTo>
                    <a:pt x="14823" y="14822"/>
                  </a:lnTo>
                  <a:lnTo>
                    <a:pt x="3977" y="30909"/>
                  </a:lnTo>
                  <a:lnTo>
                    <a:pt x="0" y="50609"/>
                  </a:lnTo>
                  <a:lnTo>
                    <a:pt x="0" y="155435"/>
                  </a:lnTo>
                  <a:lnTo>
                    <a:pt x="3977" y="175135"/>
                  </a:lnTo>
                  <a:lnTo>
                    <a:pt x="14823" y="191222"/>
                  </a:lnTo>
                  <a:lnTo>
                    <a:pt x="30911" y="202067"/>
                  </a:lnTo>
                  <a:lnTo>
                    <a:pt x="50611" y="206044"/>
                  </a:lnTo>
                  <a:lnTo>
                    <a:pt x="266218" y="206044"/>
                  </a:lnTo>
                  <a:lnTo>
                    <a:pt x="285918" y="202067"/>
                  </a:lnTo>
                  <a:lnTo>
                    <a:pt x="302005" y="191222"/>
                  </a:lnTo>
                  <a:lnTo>
                    <a:pt x="312852" y="175135"/>
                  </a:lnTo>
                  <a:lnTo>
                    <a:pt x="316829" y="155435"/>
                  </a:lnTo>
                  <a:lnTo>
                    <a:pt x="316829" y="50609"/>
                  </a:lnTo>
                  <a:lnTo>
                    <a:pt x="312852" y="30909"/>
                  </a:lnTo>
                  <a:lnTo>
                    <a:pt x="302005" y="14822"/>
                  </a:lnTo>
                  <a:lnTo>
                    <a:pt x="285918" y="3976"/>
                  </a:lnTo>
                  <a:lnTo>
                    <a:pt x="266218" y="0"/>
                  </a:lnTo>
                  <a:close/>
                </a:path>
              </a:pathLst>
            </a:custGeom>
            <a:solidFill>
              <a:srgbClr val="FFFFFF"/>
            </a:solidFill>
          </p:spPr>
          <p:txBody>
            <a:bodyPr wrap="square" lIns="0" tIns="0" rIns="0" bIns="0" rtlCol="0"/>
            <a:lstStyle/>
            <a:p>
              <a:endParaRPr/>
            </a:p>
          </p:txBody>
        </p:sp>
        <p:sp>
          <p:nvSpPr>
            <p:cNvPr id="5" name="object 5"/>
            <p:cNvSpPr/>
            <p:nvPr/>
          </p:nvSpPr>
          <p:spPr>
            <a:xfrm>
              <a:off x="1636412" y="635292"/>
              <a:ext cx="316865" cy="206375"/>
            </a:xfrm>
            <a:custGeom>
              <a:avLst/>
              <a:gdLst/>
              <a:ahLst/>
              <a:cxnLst/>
              <a:rect l="l" t="t" r="r" b="b"/>
              <a:pathLst>
                <a:path w="316864" h="206375">
                  <a:moveTo>
                    <a:pt x="266218" y="0"/>
                  </a:moveTo>
                  <a:lnTo>
                    <a:pt x="50611" y="0"/>
                  </a:lnTo>
                  <a:lnTo>
                    <a:pt x="30911" y="3976"/>
                  </a:lnTo>
                  <a:lnTo>
                    <a:pt x="14823" y="14822"/>
                  </a:lnTo>
                  <a:lnTo>
                    <a:pt x="3977" y="30909"/>
                  </a:lnTo>
                  <a:lnTo>
                    <a:pt x="0" y="50609"/>
                  </a:lnTo>
                  <a:lnTo>
                    <a:pt x="0" y="155435"/>
                  </a:lnTo>
                  <a:lnTo>
                    <a:pt x="3977" y="175135"/>
                  </a:lnTo>
                  <a:lnTo>
                    <a:pt x="14823" y="191222"/>
                  </a:lnTo>
                  <a:lnTo>
                    <a:pt x="30911" y="202067"/>
                  </a:lnTo>
                  <a:lnTo>
                    <a:pt x="50611" y="206044"/>
                  </a:lnTo>
                  <a:lnTo>
                    <a:pt x="266218" y="206044"/>
                  </a:lnTo>
                  <a:lnTo>
                    <a:pt x="285918" y="202067"/>
                  </a:lnTo>
                  <a:lnTo>
                    <a:pt x="302005" y="191222"/>
                  </a:lnTo>
                  <a:lnTo>
                    <a:pt x="312852" y="175135"/>
                  </a:lnTo>
                  <a:lnTo>
                    <a:pt x="316829" y="155435"/>
                  </a:lnTo>
                  <a:lnTo>
                    <a:pt x="316829" y="50609"/>
                  </a:lnTo>
                  <a:lnTo>
                    <a:pt x="312852" y="30909"/>
                  </a:lnTo>
                  <a:lnTo>
                    <a:pt x="302005" y="14822"/>
                  </a:lnTo>
                  <a:lnTo>
                    <a:pt x="285918" y="3976"/>
                  </a:lnTo>
                  <a:lnTo>
                    <a:pt x="266218" y="0"/>
                  </a:lnTo>
                  <a:close/>
                </a:path>
              </a:pathLst>
            </a:custGeom>
            <a:ln w="15183">
              <a:solidFill>
                <a:srgbClr val="000000"/>
              </a:solidFill>
            </a:ln>
          </p:spPr>
          <p:txBody>
            <a:bodyPr wrap="square" lIns="0" tIns="0" rIns="0" bIns="0" rtlCol="0"/>
            <a:lstStyle/>
            <a:p>
              <a:endParaRPr/>
            </a:p>
          </p:txBody>
        </p:sp>
      </p:grpSp>
      <p:sp>
        <p:nvSpPr>
          <p:cNvPr id="6" name="object 6"/>
          <p:cNvSpPr txBox="1"/>
          <p:nvPr/>
        </p:nvSpPr>
        <p:spPr>
          <a:xfrm>
            <a:off x="1039088" y="636694"/>
            <a:ext cx="425450" cy="177800"/>
          </a:xfrm>
          <a:prstGeom prst="rect">
            <a:avLst/>
          </a:prstGeom>
        </p:spPr>
        <p:txBody>
          <a:bodyPr vert="horz" wrap="square" lIns="0" tIns="12065" rIns="0" bIns="0" rtlCol="0">
            <a:spAutoFit/>
          </a:bodyPr>
          <a:lstStyle/>
          <a:p>
            <a:pPr marL="38100">
              <a:lnSpc>
                <a:spcPct val="100000"/>
              </a:lnSpc>
              <a:spcBef>
                <a:spcPts val="95"/>
              </a:spcBef>
            </a:pPr>
            <a:r>
              <a:rPr sz="1000" i="1" spc="25" dirty="0">
                <a:latin typeface="Times New Roman"/>
                <a:cs typeface="Times New Roman"/>
              </a:rPr>
              <a:t>m</a:t>
            </a:r>
            <a:r>
              <a:rPr sz="1050" spc="120" baseline="31746" dirty="0">
                <a:latin typeface="Calibri"/>
                <a:cs typeface="Calibri"/>
              </a:rPr>
              <a:t>$</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spc="60" baseline="31746" dirty="0">
                <a:latin typeface="Calibri"/>
                <a:cs typeface="Calibri"/>
              </a:rPr>
              <a:t>$</a:t>
            </a:r>
            <a:endParaRPr sz="1050" baseline="31746">
              <a:latin typeface="Calibri"/>
              <a:cs typeface="Calibri"/>
            </a:endParaRPr>
          </a:p>
        </p:txBody>
      </p:sp>
      <p:sp>
        <p:nvSpPr>
          <p:cNvPr id="7" name="object 7"/>
          <p:cNvSpPr txBox="1"/>
          <p:nvPr/>
        </p:nvSpPr>
        <p:spPr>
          <a:xfrm>
            <a:off x="1159636" y="715431"/>
            <a:ext cx="279400" cy="132080"/>
          </a:xfrm>
          <a:prstGeom prst="rect">
            <a:avLst/>
          </a:prstGeom>
        </p:spPr>
        <p:txBody>
          <a:bodyPr vert="horz" wrap="square" lIns="0" tIns="12065" rIns="0" bIns="0" rtlCol="0">
            <a:spAutoFit/>
          </a:bodyPr>
          <a:lstStyle/>
          <a:p>
            <a:pPr marL="12700">
              <a:lnSpc>
                <a:spcPct val="100000"/>
              </a:lnSpc>
              <a:spcBef>
                <a:spcPts val="95"/>
              </a:spcBef>
              <a:tabLst>
                <a:tab pos="215900" algn="l"/>
              </a:tabLst>
            </a:pPr>
            <a:r>
              <a:rPr sz="700" spc="40" dirty="0">
                <a:latin typeface="Calibri"/>
                <a:cs typeface="Calibri"/>
              </a:rPr>
              <a:t>0	1</a:t>
            </a:r>
            <a:endParaRPr sz="700">
              <a:latin typeface="Calibri"/>
              <a:cs typeface="Calibri"/>
            </a:endParaRPr>
          </a:p>
        </p:txBody>
      </p:sp>
      <p:sp>
        <p:nvSpPr>
          <p:cNvPr id="8" name="object 8"/>
          <p:cNvSpPr txBox="1"/>
          <p:nvPr/>
        </p:nvSpPr>
        <p:spPr>
          <a:xfrm>
            <a:off x="2123960" y="627702"/>
            <a:ext cx="380365" cy="177800"/>
          </a:xfrm>
          <a:prstGeom prst="rect">
            <a:avLst/>
          </a:prstGeom>
        </p:spPr>
        <p:txBody>
          <a:bodyPr vert="horz" wrap="square" lIns="0" tIns="12065" rIns="0" bIns="0" rtlCol="0">
            <a:spAutoFit/>
          </a:bodyPr>
          <a:lstStyle/>
          <a:p>
            <a:pPr marL="38100">
              <a:lnSpc>
                <a:spcPct val="100000"/>
              </a:lnSpc>
              <a:spcBef>
                <a:spcPts val="95"/>
              </a:spcBef>
            </a:pPr>
            <a:r>
              <a:rPr sz="1000" i="1" spc="-55" dirty="0">
                <a:latin typeface="Times New Roman"/>
                <a:cs typeface="Times New Roman"/>
              </a:rPr>
              <a:t>c</a:t>
            </a:r>
            <a:r>
              <a:rPr sz="1050" spc="120" baseline="27777" dirty="0">
                <a:latin typeface="Calibri"/>
                <a:cs typeface="Calibri"/>
              </a:rPr>
              <a:t>$</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spc="60" baseline="31746" dirty="0">
                <a:latin typeface="Calibri"/>
                <a:cs typeface="Calibri"/>
              </a:rPr>
              <a:t>$</a:t>
            </a:r>
            <a:endParaRPr sz="1050" baseline="31746">
              <a:latin typeface="Calibri"/>
              <a:cs typeface="Calibri"/>
            </a:endParaRPr>
          </a:p>
        </p:txBody>
      </p:sp>
      <p:sp>
        <p:nvSpPr>
          <p:cNvPr id="9" name="object 9"/>
          <p:cNvSpPr txBox="1"/>
          <p:nvPr/>
        </p:nvSpPr>
        <p:spPr>
          <a:xfrm>
            <a:off x="2377300" y="693017"/>
            <a:ext cx="156210" cy="136525"/>
          </a:xfrm>
          <a:prstGeom prst="rect">
            <a:avLst/>
          </a:prstGeom>
        </p:spPr>
        <p:txBody>
          <a:bodyPr vert="horz" wrap="square" lIns="0" tIns="15875" rIns="0" bIns="0" rtlCol="0">
            <a:spAutoFit/>
          </a:bodyPr>
          <a:lstStyle/>
          <a:p>
            <a:pPr marL="38100">
              <a:lnSpc>
                <a:spcPct val="100000"/>
              </a:lnSpc>
              <a:spcBef>
                <a:spcPts val="125"/>
              </a:spcBef>
            </a:pPr>
            <a:r>
              <a:rPr sz="1050" i="1" spc="44" baseline="-15873" dirty="0">
                <a:latin typeface="Times New Roman"/>
                <a:cs typeface="Times New Roman"/>
              </a:rPr>
              <a:t>c</a:t>
            </a:r>
            <a:r>
              <a:rPr sz="500" spc="30" dirty="0">
                <a:latin typeface="Calibri"/>
                <a:cs typeface="Calibri"/>
              </a:rPr>
              <a:t>$</a:t>
            </a:r>
            <a:endParaRPr sz="500">
              <a:latin typeface="Calibri"/>
              <a:cs typeface="Calibri"/>
            </a:endParaRPr>
          </a:p>
        </p:txBody>
      </p:sp>
      <p:grpSp>
        <p:nvGrpSpPr>
          <p:cNvPr id="10" name="object 10"/>
          <p:cNvGrpSpPr/>
          <p:nvPr/>
        </p:nvGrpSpPr>
        <p:grpSpPr>
          <a:xfrm>
            <a:off x="1477159" y="707948"/>
            <a:ext cx="640715" cy="60960"/>
            <a:chOff x="1477159" y="707948"/>
            <a:chExt cx="640715" cy="60960"/>
          </a:xfrm>
        </p:grpSpPr>
        <p:sp>
          <p:nvSpPr>
            <p:cNvPr id="11" name="object 11"/>
            <p:cNvSpPr/>
            <p:nvPr/>
          </p:nvSpPr>
          <p:spPr>
            <a:xfrm>
              <a:off x="1486142" y="738314"/>
              <a:ext cx="142875" cy="0"/>
            </a:xfrm>
            <a:custGeom>
              <a:avLst/>
              <a:gdLst/>
              <a:ahLst/>
              <a:cxnLst/>
              <a:rect l="l" t="t" r="r" b="b"/>
              <a:pathLst>
                <a:path w="142875">
                  <a:moveTo>
                    <a:pt x="142679" y="0"/>
                  </a:moveTo>
                  <a:lnTo>
                    <a:pt x="0" y="0"/>
                  </a:lnTo>
                </a:path>
              </a:pathLst>
            </a:custGeom>
            <a:ln w="10122">
              <a:solidFill>
                <a:srgbClr val="000000"/>
              </a:solidFill>
            </a:ln>
          </p:spPr>
          <p:txBody>
            <a:bodyPr wrap="square" lIns="0" tIns="0" rIns="0" bIns="0" rtlCol="0"/>
            <a:lstStyle/>
            <a:p>
              <a:endParaRPr/>
            </a:p>
          </p:txBody>
        </p:sp>
        <p:sp>
          <p:nvSpPr>
            <p:cNvPr id="12" name="object 12"/>
            <p:cNvSpPr/>
            <p:nvPr/>
          </p:nvSpPr>
          <p:spPr>
            <a:xfrm>
              <a:off x="1481208" y="711997"/>
              <a:ext cx="24765" cy="52705"/>
            </a:xfrm>
            <a:custGeom>
              <a:avLst/>
              <a:gdLst/>
              <a:ahLst/>
              <a:cxnLst/>
              <a:rect l="l" t="t" r="r" b="b"/>
              <a:pathLst>
                <a:path w="24765" h="52704">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3" name="object 13"/>
            <p:cNvSpPr/>
            <p:nvPr/>
          </p:nvSpPr>
          <p:spPr>
            <a:xfrm>
              <a:off x="1960833" y="738314"/>
              <a:ext cx="147955" cy="0"/>
            </a:xfrm>
            <a:custGeom>
              <a:avLst/>
              <a:gdLst/>
              <a:ahLst/>
              <a:cxnLst/>
              <a:rect l="l" t="t" r="r" b="b"/>
              <a:pathLst>
                <a:path w="147955">
                  <a:moveTo>
                    <a:pt x="0" y="0"/>
                  </a:moveTo>
                  <a:lnTo>
                    <a:pt x="147548" y="0"/>
                  </a:lnTo>
                </a:path>
              </a:pathLst>
            </a:custGeom>
            <a:ln w="10122">
              <a:solidFill>
                <a:srgbClr val="000000"/>
              </a:solidFill>
            </a:ln>
          </p:spPr>
          <p:txBody>
            <a:bodyPr wrap="square" lIns="0" tIns="0" rIns="0" bIns="0" rtlCol="0"/>
            <a:lstStyle/>
            <a:p>
              <a:endParaRPr/>
            </a:p>
          </p:txBody>
        </p:sp>
        <p:sp>
          <p:nvSpPr>
            <p:cNvPr id="14" name="object 14"/>
            <p:cNvSpPr/>
            <p:nvPr/>
          </p:nvSpPr>
          <p:spPr>
            <a:xfrm>
              <a:off x="2088643" y="711997"/>
              <a:ext cx="24765" cy="52705"/>
            </a:xfrm>
            <a:custGeom>
              <a:avLst/>
              <a:gdLst/>
              <a:ahLst/>
              <a:cxnLst/>
              <a:rect l="l" t="t" r="r" b="b"/>
              <a:pathLst>
                <a:path w="24764" h="52704">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sp>
        <p:nvSpPr>
          <p:cNvPr id="15" name="object 15"/>
          <p:cNvSpPr txBox="1"/>
          <p:nvPr/>
        </p:nvSpPr>
        <p:spPr>
          <a:xfrm>
            <a:off x="1665389" y="602447"/>
            <a:ext cx="259079" cy="485775"/>
          </a:xfrm>
          <a:prstGeom prst="rect">
            <a:avLst/>
          </a:prstGeom>
        </p:spPr>
        <p:txBody>
          <a:bodyPr vert="horz" wrap="square" lIns="0" tIns="17145" rIns="0" bIns="0" rtlCol="0">
            <a:spAutoFit/>
          </a:bodyPr>
          <a:lstStyle/>
          <a:p>
            <a:pPr marL="12700">
              <a:lnSpc>
                <a:spcPct val="100000"/>
              </a:lnSpc>
              <a:spcBef>
                <a:spcPts val="135"/>
              </a:spcBef>
            </a:pPr>
            <a:r>
              <a:rPr sz="1400" spc="-40" dirty="0">
                <a:latin typeface="Calibri" panose="020F0502020204030204" pitchFamily="34" charset="0"/>
                <a:cs typeface="Calibri" panose="020F0502020204030204" pitchFamily="34" charset="0"/>
              </a:rPr>
              <a:t>O</a:t>
            </a:r>
            <a:r>
              <a:rPr sz="1400" spc="-85" dirty="0">
                <a:latin typeface="Calibri" panose="020F0502020204030204" pitchFamily="34" charset="0"/>
                <a:cs typeface="Calibri" panose="020F0502020204030204" pitchFamily="34" charset="0"/>
              </a:rPr>
              <a:t>T</a:t>
            </a:r>
            <a:endParaRPr sz="1400" dirty="0">
              <a:latin typeface="Calibri" panose="020F0502020204030204" pitchFamily="34" charset="0"/>
              <a:cs typeface="Calibri" panose="020F0502020204030204" pitchFamily="34" charset="0"/>
            </a:endParaRPr>
          </a:p>
          <a:p>
            <a:pPr marL="12700">
              <a:lnSpc>
                <a:spcPct val="100000"/>
              </a:lnSpc>
              <a:spcBef>
                <a:spcPts val="1065"/>
              </a:spcBef>
            </a:pPr>
            <a:r>
              <a:rPr sz="700" spc="-10" dirty="0">
                <a:latin typeface="Calibri" panose="020F0502020204030204" pitchFamily="34" charset="0"/>
                <a:cs typeface="Calibri" panose="020F0502020204030204" pitchFamily="34" charset="0"/>
              </a:rPr>
              <a:t>of</a:t>
            </a:r>
            <a:r>
              <a:rPr sz="700" spc="20" dirty="0">
                <a:latin typeface="Calibri" panose="020F0502020204030204" pitchFamily="34" charset="0"/>
                <a:cs typeface="Calibri" panose="020F0502020204030204" pitchFamily="34" charset="0"/>
              </a:rPr>
              <a:t>f</a:t>
            </a:r>
            <a:r>
              <a:rPr sz="700" spc="-15" dirty="0">
                <a:latin typeface="Calibri" panose="020F0502020204030204" pitchFamily="34" charset="0"/>
                <a:cs typeface="Calibri" panose="020F0502020204030204" pitchFamily="34" charset="0"/>
              </a:rPr>
              <a:t>line</a:t>
            </a:r>
            <a:endParaRPr sz="700" dirty="0">
              <a:latin typeface="Calibri" panose="020F0502020204030204" pitchFamily="34" charset="0"/>
              <a:cs typeface="Calibri" panose="020F0502020204030204" pitchFamily="34" charset="0"/>
            </a:endParaRPr>
          </a:p>
        </p:txBody>
      </p:sp>
      <p:sp>
        <p:nvSpPr>
          <p:cNvPr id="16" name="object 16"/>
          <p:cNvSpPr/>
          <p:nvPr/>
        </p:nvSpPr>
        <p:spPr>
          <a:xfrm>
            <a:off x="1074818" y="1098321"/>
            <a:ext cx="1440180" cy="0"/>
          </a:xfrm>
          <a:custGeom>
            <a:avLst/>
            <a:gdLst/>
            <a:ahLst/>
            <a:cxnLst/>
            <a:rect l="l" t="t" r="r" b="b"/>
            <a:pathLst>
              <a:path w="1440180">
                <a:moveTo>
                  <a:pt x="0" y="0"/>
                </a:moveTo>
                <a:lnTo>
                  <a:pt x="1440017" y="0"/>
                </a:lnTo>
              </a:path>
            </a:pathLst>
          </a:custGeom>
          <a:ln w="5060">
            <a:solidFill>
              <a:srgbClr val="000000"/>
            </a:solidFill>
            <a:prstDash val="dash"/>
          </a:ln>
        </p:spPr>
        <p:txBody>
          <a:bodyPr wrap="square" lIns="0" tIns="0" rIns="0" bIns="0" rtlCol="0"/>
          <a:lstStyle/>
          <a:p>
            <a:endParaRPr/>
          </a:p>
        </p:txBody>
      </p:sp>
      <p:sp>
        <p:nvSpPr>
          <p:cNvPr id="17" name="object 17"/>
          <p:cNvSpPr txBox="1"/>
          <p:nvPr/>
        </p:nvSpPr>
        <p:spPr>
          <a:xfrm>
            <a:off x="1669516" y="1099517"/>
            <a:ext cx="250825" cy="119905"/>
          </a:xfrm>
          <a:prstGeom prst="rect">
            <a:avLst/>
          </a:prstGeom>
        </p:spPr>
        <p:txBody>
          <a:bodyPr vert="horz" wrap="square" lIns="0" tIns="12065" rIns="0" bIns="0" rtlCol="0">
            <a:spAutoFit/>
          </a:bodyPr>
          <a:lstStyle/>
          <a:p>
            <a:pPr marL="12700">
              <a:lnSpc>
                <a:spcPct val="100000"/>
              </a:lnSpc>
              <a:spcBef>
                <a:spcPts val="95"/>
              </a:spcBef>
            </a:pPr>
            <a:r>
              <a:rPr sz="700" spc="-20" dirty="0">
                <a:latin typeface="Calibri" panose="020F0502020204030204" pitchFamily="34" charset="0"/>
                <a:cs typeface="Calibri" panose="020F0502020204030204" pitchFamily="34" charset="0"/>
              </a:rPr>
              <a:t>online</a:t>
            </a:r>
            <a:endParaRPr sz="700" dirty="0">
              <a:latin typeface="Calibri" panose="020F0502020204030204" pitchFamily="34" charset="0"/>
              <a:cs typeface="Calibri" panose="020F0502020204030204" pitchFamily="34" charset="0"/>
            </a:endParaRPr>
          </a:p>
        </p:txBody>
      </p:sp>
      <p:sp>
        <p:nvSpPr>
          <p:cNvPr id="18" name="object 18"/>
          <p:cNvSpPr txBox="1"/>
          <p:nvPr/>
        </p:nvSpPr>
        <p:spPr>
          <a:xfrm>
            <a:off x="679081" y="1157381"/>
            <a:ext cx="425450" cy="177800"/>
          </a:xfrm>
          <a:prstGeom prst="rect">
            <a:avLst/>
          </a:prstGeom>
        </p:spPr>
        <p:txBody>
          <a:bodyPr vert="horz" wrap="square" lIns="0" tIns="12065" rIns="0" bIns="0" rtlCol="0">
            <a:spAutoFit/>
          </a:bodyPr>
          <a:lstStyle/>
          <a:p>
            <a:pPr marL="38100">
              <a:lnSpc>
                <a:spcPct val="100000"/>
              </a:lnSpc>
              <a:spcBef>
                <a:spcPts val="95"/>
              </a:spcBef>
            </a:pPr>
            <a:r>
              <a:rPr sz="1000" i="1" spc="25" dirty="0">
                <a:latin typeface="Times New Roman"/>
                <a:cs typeface="Times New Roman"/>
              </a:rPr>
              <a:t>m</a:t>
            </a:r>
            <a:r>
              <a:rPr sz="1050" spc="120" baseline="-11904" dirty="0">
                <a:latin typeface="Calibri"/>
                <a:cs typeface="Calibri"/>
              </a:rPr>
              <a:t>0</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spc="60" baseline="-11904" dirty="0">
                <a:latin typeface="Calibri"/>
                <a:cs typeface="Calibri"/>
              </a:rPr>
              <a:t>1</a:t>
            </a:r>
            <a:endParaRPr sz="1050" baseline="-11904">
              <a:latin typeface="Calibri"/>
              <a:cs typeface="Calibri"/>
            </a:endParaRPr>
          </a:p>
        </p:txBody>
      </p:sp>
      <p:grpSp>
        <p:nvGrpSpPr>
          <p:cNvPr id="19" name="object 19"/>
          <p:cNvGrpSpPr/>
          <p:nvPr/>
        </p:nvGrpSpPr>
        <p:grpSpPr>
          <a:xfrm>
            <a:off x="1074818" y="1923863"/>
            <a:ext cx="1440180" cy="77470"/>
            <a:chOff x="1074818" y="1923863"/>
            <a:chExt cx="1440180" cy="77470"/>
          </a:xfrm>
        </p:grpSpPr>
        <p:sp>
          <p:nvSpPr>
            <p:cNvPr id="20" name="object 20"/>
            <p:cNvSpPr/>
            <p:nvPr/>
          </p:nvSpPr>
          <p:spPr>
            <a:xfrm>
              <a:off x="1074818" y="1962327"/>
              <a:ext cx="1428115" cy="0"/>
            </a:xfrm>
            <a:custGeom>
              <a:avLst/>
              <a:gdLst/>
              <a:ahLst/>
              <a:cxnLst/>
              <a:rect l="l" t="t" r="r" b="b"/>
              <a:pathLst>
                <a:path w="1428114">
                  <a:moveTo>
                    <a:pt x="0" y="0"/>
                  </a:moveTo>
                  <a:lnTo>
                    <a:pt x="1427871" y="0"/>
                  </a:lnTo>
                </a:path>
              </a:pathLst>
            </a:custGeom>
            <a:ln w="15183">
              <a:solidFill>
                <a:srgbClr val="000000"/>
              </a:solidFill>
            </a:ln>
          </p:spPr>
          <p:txBody>
            <a:bodyPr wrap="square" lIns="0" tIns="0" rIns="0" bIns="0" rtlCol="0"/>
            <a:lstStyle/>
            <a:p>
              <a:endParaRPr/>
            </a:p>
          </p:txBody>
        </p:sp>
        <p:sp>
          <p:nvSpPr>
            <p:cNvPr id="21" name="object 21"/>
            <p:cNvSpPr/>
            <p:nvPr/>
          </p:nvSpPr>
          <p:spPr>
            <a:xfrm>
              <a:off x="2478396" y="1929937"/>
              <a:ext cx="30480" cy="65405"/>
            </a:xfrm>
            <a:custGeom>
              <a:avLst/>
              <a:gdLst/>
              <a:ahLst/>
              <a:cxnLst/>
              <a:rect l="l" t="t" r="r" b="b"/>
              <a:pathLst>
                <a:path w="30480" h="65405">
                  <a:moveTo>
                    <a:pt x="0" y="0"/>
                  </a:moveTo>
                  <a:lnTo>
                    <a:pt x="4744" y="9900"/>
                  </a:lnTo>
                  <a:lnTo>
                    <a:pt x="13664" y="19991"/>
                  </a:lnTo>
                  <a:lnTo>
                    <a:pt x="23344" y="28183"/>
                  </a:lnTo>
                  <a:lnTo>
                    <a:pt x="30366" y="32390"/>
                  </a:lnTo>
                  <a:lnTo>
                    <a:pt x="23344" y="36597"/>
                  </a:lnTo>
                  <a:lnTo>
                    <a:pt x="13664" y="44790"/>
                  </a:lnTo>
                  <a:lnTo>
                    <a:pt x="4744" y="54880"/>
                  </a:lnTo>
                  <a:lnTo>
                    <a:pt x="0" y="64781"/>
                  </a:lnTo>
                </a:path>
              </a:pathLst>
            </a:custGeom>
            <a:ln w="12146">
              <a:solidFill>
                <a:srgbClr val="000000"/>
              </a:solidFill>
            </a:ln>
          </p:spPr>
          <p:txBody>
            <a:bodyPr wrap="square" lIns="0" tIns="0" rIns="0" bIns="0" rtlCol="0"/>
            <a:lstStyle/>
            <a:p>
              <a:endParaRPr/>
            </a:p>
          </p:txBody>
        </p:sp>
      </p:grpSp>
      <p:sp>
        <p:nvSpPr>
          <p:cNvPr id="22" name="object 22"/>
          <p:cNvSpPr txBox="1"/>
          <p:nvPr/>
        </p:nvSpPr>
        <p:spPr>
          <a:xfrm>
            <a:off x="1474114" y="1623189"/>
            <a:ext cx="76200" cy="132080"/>
          </a:xfrm>
          <a:prstGeom prst="rect">
            <a:avLst/>
          </a:prstGeom>
        </p:spPr>
        <p:txBody>
          <a:bodyPr vert="horz" wrap="square" lIns="0" tIns="12065" rIns="0" bIns="0" rtlCol="0">
            <a:spAutoFit/>
          </a:bodyPr>
          <a:lstStyle/>
          <a:p>
            <a:pPr marL="12700">
              <a:lnSpc>
                <a:spcPct val="100000"/>
              </a:lnSpc>
              <a:spcBef>
                <a:spcPts val="95"/>
              </a:spcBef>
            </a:pPr>
            <a:r>
              <a:rPr sz="700" spc="40" dirty="0">
                <a:latin typeface="Calibri"/>
                <a:cs typeface="Calibri"/>
              </a:rPr>
              <a:t>0</a:t>
            </a:r>
            <a:endParaRPr sz="700">
              <a:latin typeface="Calibri"/>
              <a:cs typeface="Calibri"/>
            </a:endParaRPr>
          </a:p>
        </p:txBody>
      </p:sp>
      <p:sp>
        <p:nvSpPr>
          <p:cNvPr id="23" name="object 23"/>
          <p:cNvSpPr txBox="1"/>
          <p:nvPr/>
        </p:nvSpPr>
        <p:spPr>
          <a:xfrm>
            <a:off x="1794725" y="1554660"/>
            <a:ext cx="76200" cy="132080"/>
          </a:xfrm>
          <a:prstGeom prst="rect">
            <a:avLst/>
          </a:prstGeom>
        </p:spPr>
        <p:txBody>
          <a:bodyPr vert="horz" wrap="square" lIns="0" tIns="12065" rIns="0" bIns="0" rtlCol="0">
            <a:spAutoFit/>
          </a:bodyPr>
          <a:lstStyle/>
          <a:p>
            <a:pPr marL="12700">
              <a:lnSpc>
                <a:spcPct val="100000"/>
              </a:lnSpc>
              <a:spcBef>
                <a:spcPts val="95"/>
              </a:spcBef>
            </a:pPr>
            <a:r>
              <a:rPr sz="700" spc="40" dirty="0">
                <a:latin typeface="Calibri"/>
                <a:cs typeface="Calibri"/>
              </a:rPr>
              <a:t>$</a:t>
            </a:r>
            <a:endParaRPr sz="700">
              <a:latin typeface="Calibri"/>
              <a:cs typeface="Calibri"/>
            </a:endParaRPr>
          </a:p>
        </p:txBody>
      </p:sp>
      <p:sp>
        <p:nvSpPr>
          <p:cNvPr id="24" name="object 24"/>
          <p:cNvSpPr txBox="1"/>
          <p:nvPr/>
        </p:nvSpPr>
        <p:spPr>
          <a:xfrm>
            <a:off x="1794725" y="1644995"/>
            <a:ext cx="76200" cy="132080"/>
          </a:xfrm>
          <a:prstGeom prst="rect">
            <a:avLst/>
          </a:prstGeom>
        </p:spPr>
        <p:txBody>
          <a:bodyPr vert="horz" wrap="square" lIns="0" tIns="12065" rIns="0" bIns="0" rtlCol="0">
            <a:spAutoFit/>
          </a:bodyPr>
          <a:lstStyle/>
          <a:p>
            <a:pPr marL="12700">
              <a:lnSpc>
                <a:spcPct val="100000"/>
              </a:lnSpc>
              <a:spcBef>
                <a:spcPts val="95"/>
              </a:spcBef>
            </a:pPr>
            <a:r>
              <a:rPr sz="700" spc="40" dirty="0">
                <a:solidFill>
                  <a:srgbClr val="D83A00"/>
                </a:solidFill>
                <a:latin typeface="Calibri"/>
                <a:cs typeface="Calibri"/>
              </a:rPr>
              <a:t>1</a:t>
            </a:r>
            <a:endParaRPr sz="700">
              <a:latin typeface="Calibri"/>
              <a:cs typeface="Calibri"/>
            </a:endParaRPr>
          </a:p>
        </p:txBody>
      </p:sp>
      <p:sp>
        <p:nvSpPr>
          <p:cNvPr id="25" name="object 25"/>
          <p:cNvSpPr txBox="1"/>
          <p:nvPr/>
        </p:nvSpPr>
        <p:spPr>
          <a:xfrm>
            <a:off x="1416545" y="1566258"/>
            <a:ext cx="700405" cy="166071"/>
          </a:xfrm>
          <a:prstGeom prst="rect">
            <a:avLst/>
          </a:prstGeom>
        </p:spPr>
        <p:txBody>
          <a:bodyPr vert="horz" wrap="square" lIns="0" tIns="12065" rIns="0" bIns="0" rtlCol="0">
            <a:spAutoFit/>
          </a:bodyPr>
          <a:lstStyle/>
          <a:p>
            <a:pPr marL="12700">
              <a:lnSpc>
                <a:spcPct val="100000"/>
              </a:lnSpc>
              <a:spcBef>
                <a:spcPts val="95"/>
              </a:spcBef>
            </a:pPr>
            <a:r>
              <a:rPr sz="1000" i="1" spc="5" dirty="0">
                <a:latin typeface="Times New Roman"/>
                <a:cs typeface="Times New Roman"/>
              </a:rPr>
              <a:t>x  </a:t>
            </a:r>
            <a:r>
              <a:rPr sz="1000" i="1" spc="-30"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25" dirty="0">
                <a:latin typeface="Times New Roman"/>
                <a:cs typeface="Times New Roman"/>
              </a:rPr>
              <a:t>m</a:t>
            </a:r>
            <a:r>
              <a:rPr sz="1000" i="1" dirty="0">
                <a:latin typeface="Times New Roman"/>
                <a:cs typeface="Times New Roman"/>
              </a:rPr>
              <a:t>  </a:t>
            </a:r>
            <a:r>
              <a:rPr sz="1000" i="1" spc="-55" dirty="0">
                <a:latin typeface="Times New Roman"/>
                <a:cs typeface="Times New Roman"/>
              </a:rPr>
              <a:t> </a:t>
            </a:r>
            <a:r>
              <a:rPr sz="1000" spc="-365" dirty="0">
                <a:latin typeface="Cambria"/>
                <a:cs typeface="Cambria"/>
              </a:rPr>
              <a:t>⊕</a:t>
            </a:r>
            <a:r>
              <a:rPr sz="1000" spc="30" dirty="0">
                <a:latin typeface="Cambria"/>
                <a:cs typeface="Cambria"/>
              </a:rPr>
              <a:t> </a:t>
            </a:r>
            <a:r>
              <a:rPr sz="1000" i="1" spc="25" dirty="0">
                <a:latin typeface="Times New Roman"/>
                <a:cs typeface="Times New Roman"/>
              </a:rPr>
              <a:t>m</a:t>
            </a:r>
            <a:endParaRPr sz="1000" dirty="0">
              <a:latin typeface="Times New Roman"/>
              <a:cs typeface="Times New Roman"/>
            </a:endParaRPr>
          </a:p>
        </p:txBody>
      </p:sp>
      <p:sp>
        <p:nvSpPr>
          <p:cNvPr id="26" name="object 26"/>
          <p:cNvSpPr txBox="1"/>
          <p:nvPr/>
        </p:nvSpPr>
        <p:spPr>
          <a:xfrm>
            <a:off x="1474114" y="1784720"/>
            <a:ext cx="76200" cy="132080"/>
          </a:xfrm>
          <a:prstGeom prst="rect">
            <a:avLst/>
          </a:prstGeom>
        </p:spPr>
        <p:txBody>
          <a:bodyPr vert="horz" wrap="square" lIns="0" tIns="12065" rIns="0" bIns="0" rtlCol="0">
            <a:spAutoFit/>
          </a:bodyPr>
          <a:lstStyle/>
          <a:p>
            <a:pPr marL="12700">
              <a:lnSpc>
                <a:spcPct val="100000"/>
              </a:lnSpc>
              <a:spcBef>
                <a:spcPts val="95"/>
              </a:spcBef>
            </a:pPr>
            <a:r>
              <a:rPr sz="700" spc="40" dirty="0">
                <a:latin typeface="Calibri"/>
                <a:cs typeface="Calibri"/>
              </a:rPr>
              <a:t>1</a:t>
            </a:r>
            <a:endParaRPr sz="700">
              <a:latin typeface="Calibri"/>
              <a:cs typeface="Calibri"/>
            </a:endParaRPr>
          </a:p>
        </p:txBody>
      </p:sp>
      <p:sp>
        <p:nvSpPr>
          <p:cNvPr id="27" name="object 27"/>
          <p:cNvSpPr txBox="1"/>
          <p:nvPr/>
        </p:nvSpPr>
        <p:spPr>
          <a:xfrm>
            <a:off x="1794725" y="1716191"/>
            <a:ext cx="76200" cy="132080"/>
          </a:xfrm>
          <a:prstGeom prst="rect">
            <a:avLst/>
          </a:prstGeom>
        </p:spPr>
        <p:txBody>
          <a:bodyPr vert="horz" wrap="square" lIns="0" tIns="12065" rIns="0" bIns="0" rtlCol="0">
            <a:spAutoFit/>
          </a:bodyPr>
          <a:lstStyle/>
          <a:p>
            <a:pPr marL="12700">
              <a:lnSpc>
                <a:spcPct val="100000"/>
              </a:lnSpc>
              <a:spcBef>
                <a:spcPts val="95"/>
              </a:spcBef>
            </a:pPr>
            <a:r>
              <a:rPr sz="700" spc="40" dirty="0">
                <a:latin typeface="Calibri"/>
                <a:cs typeface="Calibri"/>
              </a:rPr>
              <a:t>$</a:t>
            </a:r>
            <a:endParaRPr sz="700">
              <a:latin typeface="Calibri"/>
              <a:cs typeface="Calibri"/>
            </a:endParaRPr>
          </a:p>
        </p:txBody>
      </p:sp>
      <p:sp>
        <p:nvSpPr>
          <p:cNvPr id="28" name="object 28"/>
          <p:cNvSpPr txBox="1"/>
          <p:nvPr/>
        </p:nvSpPr>
        <p:spPr>
          <a:xfrm>
            <a:off x="1794725" y="1806526"/>
            <a:ext cx="76200" cy="132080"/>
          </a:xfrm>
          <a:prstGeom prst="rect">
            <a:avLst/>
          </a:prstGeom>
        </p:spPr>
        <p:txBody>
          <a:bodyPr vert="horz" wrap="square" lIns="0" tIns="12065" rIns="0" bIns="0" rtlCol="0">
            <a:spAutoFit/>
          </a:bodyPr>
          <a:lstStyle/>
          <a:p>
            <a:pPr marL="12700">
              <a:lnSpc>
                <a:spcPct val="100000"/>
              </a:lnSpc>
              <a:spcBef>
                <a:spcPts val="95"/>
              </a:spcBef>
            </a:pPr>
            <a:r>
              <a:rPr sz="700" spc="40" dirty="0">
                <a:solidFill>
                  <a:srgbClr val="D83A00"/>
                </a:solidFill>
                <a:latin typeface="Calibri"/>
                <a:cs typeface="Calibri"/>
              </a:rPr>
              <a:t>0</a:t>
            </a:r>
            <a:endParaRPr sz="700">
              <a:latin typeface="Calibri"/>
              <a:cs typeface="Calibri"/>
            </a:endParaRPr>
          </a:p>
        </p:txBody>
      </p:sp>
      <p:sp>
        <p:nvSpPr>
          <p:cNvPr id="29" name="object 29"/>
          <p:cNvSpPr txBox="1"/>
          <p:nvPr/>
        </p:nvSpPr>
        <p:spPr>
          <a:xfrm>
            <a:off x="1416545" y="1727789"/>
            <a:ext cx="700405" cy="166071"/>
          </a:xfrm>
          <a:prstGeom prst="rect">
            <a:avLst/>
          </a:prstGeom>
        </p:spPr>
        <p:txBody>
          <a:bodyPr vert="horz" wrap="square" lIns="0" tIns="12065" rIns="0" bIns="0" rtlCol="0">
            <a:spAutoFit/>
          </a:bodyPr>
          <a:lstStyle/>
          <a:p>
            <a:pPr marL="12700">
              <a:lnSpc>
                <a:spcPct val="100000"/>
              </a:lnSpc>
              <a:spcBef>
                <a:spcPts val="95"/>
              </a:spcBef>
            </a:pPr>
            <a:r>
              <a:rPr sz="1000" i="1" spc="5" dirty="0">
                <a:latin typeface="Times New Roman"/>
                <a:cs typeface="Times New Roman"/>
              </a:rPr>
              <a:t>x  </a:t>
            </a:r>
            <a:r>
              <a:rPr sz="1000" i="1" spc="-30"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25" dirty="0">
                <a:latin typeface="Times New Roman"/>
                <a:cs typeface="Times New Roman"/>
              </a:rPr>
              <a:t>m</a:t>
            </a:r>
            <a:r>
              <a:rPr sz="1000" i="1" dirty="0">
                <a:latin typeface="Times New Roman"/>
                <a:cs typeface="Times New Roman"/>
              </a:rPr>
              <a:t>  </a:t>
            </a:r>
            <a:r>
              <a:rPr sz="1000" i="1" spc="-55" dirty="0">
                <a:latin typeface="Times New Roman"/>
                <a:cs typeface="Times New Roman"/>
              </a:rPr>
              <a:t> </a:t>
            </a:r>
            <a:r>
              <a:rPr sz="1000" spc="-365" dirty="0">
                <a:latin typeface="Cambria"/>
                <a:cs typeface="Cambria"/>
              </a:rPr>
              <a:t>⊕</a:t>
            </a:r>
            <a:r>
              <a:rPr sz="1000" spc="30" dirty="0">
                <a:latin typeface="Cambria"/>
                <a:cs typeface="Cambria"/>
              </a:rPr>
              <a:t> </a:t>
            </a:r>
            <a:r>
              <a:rPr sz="1000" i="1" spc="25" dirty="0">
                <a:latin typeface="Times New Roman"/>
                <a:cs typeface="Times New Roman"/>
              </a:rPr>
              <a:t>m</a:t>
            </a:r>
            <a:endParaRPr sz="1000" dirty="0">
              <a:latin typeface="Times New Roman"/>
              <a:cs typeface="Times New Roman"/>
            </a:endParaRPr>
          </a:p>
        </p:txBody>
      </p:sp>
      <p:sp>
        <p:nvSpPr>
          <p:cNvPr id="30" name="object 30"/>
          <p:cNvSpPr txBox="1"/>
          <p:nvPr/>
        </p:nvSpPr>
        <p:spPr>
          <a:xfrm>
            <a:off x="2090927" y="1567939"/>
            <a:ext cx="76200" cy="348615"/>
          </a:xfrm>
          <a:prstGeom prst="rect">
            <a:avLst/>
          </a:prstGeom>
        </p:spPr>
        <p:txBody>
          <a:bodyPr vert="horz" wrap="square" lIns="0" tIns="67310" rIns="0" bIns="0" rtlCol="0">
            <a:spAutoFit/>
          </a:bodyPr>
          <a:lstStyle/>
          <a:p>
            <a:pPr marL="12700">
              <a:lnSpc>
                <a:spcPct val="100000"/>
              </a:lnSpc>
              <a:spcBef>
                <a:spcPts val="530"/>
              </a:spcBef>
            </a:pPr>
            <a:r>
              <a:rPr sz="700" spc="40" dirty="0">
                <a:latin typeface="Calibri"/>
                <a:cs typeface="Calibri"/>
              </a:rPr>
              <a:t>0</a:t>
            </a:r>
            <a:endParaRPr sz="700">
              <a:latin typeface="Calibri"/>
              <a:cs typeface="Calibri"/>
            </a:endParaRPr>
          </a:p>
          <a:p>
            <a:pPr marL="12700">
              <a:lnSpc>
                <a:spcPct val="100000"/>
              </a:lnSpc>
              <a:spcBef>
                <a:spcPts val="434"/>
              </a:spcBef>
            </a:pPr>
            <a:r>
              <a:rPr sz="700" spc="40" dirty="0">
                <a:latin typeface="Calibri"/>
                <a:cs typeface="Calibri"/>
              </a:rPr>
              <a:t>1</a:t>
            </a:r>
            <a:endParaRPr sz="700">
              <a:latin typeface="Calibri"/>
              <a:cs typeface="Calibri"/>
            </a:endParaRPr>
          </a:p>
        </p:txBody>
      </p:sp>
      <p:sp>
        <p:nvSpPr>
          <p:cNvPr id="31" name="object 31"/>
          <p:cNvSpPr txBox="1"/>
          <p:nvPr/>
        </p:nvSpPr>
        <p:spPr>
          <a:xfrm>
            <a:off x="2631744" y="1166233"/>
            <a:ext cx="549275" cy="166071"/>
          </a:xfrm>
          <a:prstGeom prst="rect">
            <a:avLst/>
          </a:prstGeom>
        </p:spPr>
        <p:txBody>
          <a:bodyPr vert="horz" wrap="square" lIns="0" tIns="12065" rIns="0" bIns="0" rtlCol="0">
            <a:spAutoFit/>
          </a:bodyPr>
          <a:lstStyle/>
          <a:p>
            <a:pPr marL="38100">
              <a:lnSpc>
                <a:spcPct val="100000"/>
              </a:lnSpc>
              <a:spcBef>
                <a:spcPts val="95"/>
              </a:spcBef>
            </a:pPr>
            <a:r>
              <a:rPr sz="1000" i="1" spc="-55" dirty="0">
                <a:latin typeface="Times New Roman"/>
                <a:cs typeface="Times New Roman"/>
              </a:rPr>
              <a:t>c</a:t>
            </a:r>
            <a:r>
              <a:rPr sz="1000" i="1" spc="220" dirty="0">
                <a:latin typeface="Times New Roman"/>
                <a:cs typeface="Times New Roman"/>
              </a:rPr>
              <a:t> </a:t>
            </a:r>
            <a:r>
              <a:rPr sz="1000" spc="-35" dirty="0">
                <a:latin typeface="Calibri" panose="020F0502020204030204" pitchFamily="34" charset="0"/>
                <a:cs typeface="Calibri" panose="020F0502020204030204" pitchFamily="34" charset="0"/>
              </a:rPr>
              <a:t>(</a:t>
            </a:r>
            <a:r>
              <a:rPr sz="1000" spc="-5" dirty="0">
                <a:latin typeface="Calibri" panose="020F0502020204030204" pitchFamily="34" charset="0"/>
                <a:cs typeface="Calibri" panose="020F0502020204030204" pitchFamily="34" charset="0"/>
              </a:rPr>
              <a:t> </a:t>
            </a:r>
            <a:r>
              <a:rPr sz="1000" spc="80" dirty="0">
                <a:solidFill>
                  <a:srgbClr val="D83A00"/>
                </a:solidFill>
                <a:latin typeface="Times New Roman"/>
                <a:cs typeface="Times New Roman"/>
              </a:rPr>
              <a:t>≠</a:t>
            </a:r>
            <a:r>
              <a:rPr sz="1000" spc="10" dirty="0">
                <a:solidFill>
                  <a:srgbClr val="D83A00"/>
                </a:solidFill>
                <a:latin typeface="Times New Roman"/>
                <a:cs typeface="Times New Roman"/>
              </a:rPr>
              <a:t> </a:t>
            </a:r>
            <a:r>
              <a:rPr sz="1000" i="1" dirty="0">
                <a:latin typeface="Times New Roman"/>
                <a:cs typeface="Times New Roman"/>
              </a:rPr>
              <a:t>c</a:t>
            </a:r>
            <a:r>
              <a:rPr sz="1050" baseline="27777" dirty="0">
                <a:latin typeface="Calibri"/>
                <a:cs typeface="Calibri"/>
              </a:rPr>
              <a:t>$</a:t>
            </a:r>
            <a:r>
              <a:rPr sz="1000" dirty="0">
                <a:latin typeface="Calibri" panose="020F0502020204030204" pitchFamily="34" charset="0"/>
                <a:cs typeface="Calibri" panose="020F0502020204030204" pitchFamily="34" charset="0"/>
              </a:rPr>
              <a:t>)</a:t>
            </a:r>
          </a:p>
        </p:txBody>
      </p:sp>
      <p:sp>
        <p:nvSpPr>
          <p:cNvPr id="32" name="object 32"/>
          <p:cNvSpPr txBox="1"/>
          <p:nvPr/>
        </p:nvSpPr>
        <p:spPr>
          <a:xfrm>
            <a:off x="3126143" y="1915963"/>
            <a:ext cx="62230" cy="136525"/>
          </a:xfrm>
          <a:prstGeom prst="rect">
            <a:avLst/>
          </a:prstGeom>
        </p:spPr>
        <p:txBody>
          <a:bodyPr vert="horz" wrap="square" lIns="0" tIns="15875" rIns="0" bIns="0" rtlCol="0">
            <a:spAutoFit/>
          </a:bodyPr>
          <a:lstStyle/>
          <a:p>
            <a:pPr marL="12700">
              <a:lnSpc>
                <a:spcPct val="100000"/>
              </a:lnSpc>
              <a:spcBef>
                <a:spcPts val="125"/>
              </a:spcBef>
            </a:pPr>
            <a:r>
              <a:rPr sz="700" i="1" spc="-25" dirty="0">
                <a:latin typeface="Times New Roman"/>
                <a:cs typeface="Times New Roman"/>
              </a:rPr>
              <a:t>c</a:t>
            </a:r>
            <a:endParaRPr sz="700">
              <a:latin typeface="Times New Roman"/>
              <a:cs typeface="Times New Roman"/>
            </a:endParaRPr>
          </a:p>
        </p:txBody>
      </p:sp>
      <p:sp>
        <p:nvSpPr>
          <p:cNvPr id="33" name="object 33"/>
          <p:cNvSpPr txBox="1"/>
          <p:nvPr/>
        </p:nvSpPr>
        <p:spPr>
          <a:xfrm>
            <a:off x="2582837" y="1862828"/>
            <a:ext cx="851535" cy="166071"/>
          </a:xfrm>
          <a:prstGeom prst="rect">
            <a:avLst/>
          </a:prstGeom>
        </p:spPr>
        <p:txBody>
          <a:bodyPr vert="horz" wrap="square" lIns="0" tIns="12065" rIns="0" bIns="0" rtlCol="0">
            <a:spAutoFit/>
          </a:bodyPr>
          <a:lstStyle/>
          <a:p>
            <a:pPr marL="12700">
              <a:lnSpc>
                <a:spcPct val="100000"/>
              </a:lnSpc>
              <a:spcBef>
                <a:spcPts val="95"/>
              </a:spcBef>
            </a:pPr>
            <a:r>
              <a:rPr sz="1000" spc="-40" dirty="0">
                <a:latin typeface="Calibri" panose="020F0502020204030204" pitchFamily="34" charset="0"/>
                <a:cs typeface="Calibri" panose="020F0502020204030204" pitchFamily="34" charset="0"/>
              </a:rPr>
              <a:t>compute</a:t>
            </a:r>
            <a:r>
              <a:rPr sz="1000" spc="-20" dirty="0">
                <a:latin typeface="Calibri" panose="020F0502020204030204" pitchFamily="34" charset="0"/>
                <a:cs typeface="Calibri" panose="020F0502020204030204" pitchFamily="34" charset="0"/>
              </a:rPr>
              <a:t> </a:t>
            </a:r>
            <a:r>
              <a:rPr sz="1000" i="1" spc="5" dirty="0">
                <a:latin typeface="Times New Roman"/>
                <a:cs typeface="Times New Roman"/>
              </a:rPr>
              <a:t>x</a:t>
            </a:r>
            <a:r>
              <a:rPr sz="1000" i="1" dirty="0">
                <a:latin typeface="Times New Roman"/>
                <a:cs typeface="Times New Roman"/>
              </a:rPr>
              <a:t> </a:t>
            </a:r>
            <a:r>
              <a:rPr sz="1000" i="1" spc="85" dirty="0">
                <a:latin typeface="Times New Roman"/>
                <a:cs typeface="Times New Roman"/>
              </a:rPr>
              <a:t> </a:t>
            </a:r>
            <a:r>
              <a:rPr sz="1000" spc="-365" dirty="0">
                <a:latin typeface="Cambria"/>
                <a:cs typeface="Cambria"/>
              </a:rPr>
              <a:t>⊕</a:t>
            </a:r>
            <a:r>
              <a:rPr sz="1000" spc="30" dirty="0">
                <a:latin typeface="Cambria"/>
                <a:cs typeface="Cambria"/>
              </a:rPr>
              <a:t> </a:t>
            </a:r>
            <a:r>
              <a:rPr sz="1000" i="1" spc="25" dirty="0">
                <a:latin typeface="Times New Roman"/>
                <a:cs typeface="Times New Roman"/>
              </a:rPr>
              <a:t>m</a:t>
            </a:r>
            <a:endParaRPr sz="1000" dirty="0">
              <a:latin typeface="Times New Roman"/>
              <a:cs typeface="Times New Roman"/>
            </a:endParaRPr>
          </a:p>
        </p:txBody>
      </p:sp>
      <p:sp>
        <p:nvSpPr>
          <p:cNvPr id="34" name="object 34"/>
          <p:cNvSpPr txBox="1"/>
          <p:nvPr/>
        </p:nvSpPr>
        <p:spPr>
          <a:xfrm>
            <a:off x="3382988" y="1848525"/>
            <a:ext cx="156210" cy="213360"/>
          </a:xfrm>
          <a:prstGeom prst="rect">
            <a:avLst/>
          </a:prstGeom>
        </p:spPr>
        <p:txBody>
          <a:bodyPr vert="horz" wrap="square" lIns="0" tIns="12065" rIns="0" bIns="0" rtlCol="0">
            <a:spAutoFit/>
          </a:bodyPr>
          <a:lstStyle/>
          <a:p>
            <a:pPr marL="38100">
              <a:lnSpc>
                <a:spcPts val="740"/>
              </a:lnSpc>
              <a:spcBef>
                <a:spcPts val="95"/>
              </a:spcBef>
            </a:pPr>
            <a:r>
              <a:rPr sz="700" spc="40" dirty="0">
                <a:latin typeface="Calibri"/>
                <a:cs typeface="Calibri"/>
              </a:rPr>
              <a:t>$</a:t>
            </a:r>
            <a:endParaRPr sz="700">
              <a:latin typeface="Calibri"/>
              <a:cs typeface="Calibri"/>
            </a:endParaRPr>
          </a:p>
          <a:p>
            <a:pPr marL="38100">
              <a:lnSpc>
                <a:spcPts val="740"/>
              </a:lnSpc>
            </a:pPr>
            <a:r>
              <a:rPr sz="1050" i="1" spc="44" baseline="-15873" dirty="0">
                <a:latin typeface="Times New Roman"/>
                <a:cs typeface="Times New Roman"/>
              </a:rPr>
              <a:t>c</a:t>
            </a:r>
            <a:r>
              <a:rPr sz="500" spc="30" dirty="0">
                <a:latin typeface="Calibri"/>
                <a:cs typeface="Calibri"/>
              </a:rPr>
              <a:t>$</a:t>
            </a:r>
            <a:endParaRPr sz="500">
              <a:latin typeface="Calibri"/>
              <a:cs typeface="Calibri"/>
            </a:endParaRPr>
          </a:p>
        </p:txBody>
      </p:sp>
      <p:sp>
        <p:nvSpPr>
          <p:cNvPr id="35" name="object 35"/>
          <p:cNvSpPr txBox="1"/>
          <p:nvPr/>
        </p:nvSpPr>
        <p:spPr>
          <a:xfrm>
            <a:off x="3126143" y="2141325"/>
            <a:ext cx="62230" cy="136525"/>
          </a:xfrm>
          <a:prstGeom prst="rect">
            <a:avLst/>
          </a:prstGeom>
        </p:spPr>
        <p:txBody>
          <a:bodyPr vert="horz" wrap="square" lIns="0" tIns="15875" rIns="0" bIns="0" rtlCol="0">
            <a:spAutoFit/>
          </a:bodyPr>
          <a:lstStyle/>
          <a:p>
            <a:pPr marL="12700">
              <a:lnSpc>
                <a:spcPct val="100000"/>
              </a:lnSpc>
              <a:spcBef>
                <a:spcPts val="125"/>
              </a:spcBef>
            </a:pPr>
            <a:r>
              <a:rPr sz="700" i="1" spc="-25" dirty="0">
                <a:latin typeface="Times New Roman"/>
                <a:cs typeface="Times New Roman"/>
              </a:rPr>
              <a:t>c</a:t>
            </a:r>
            <a:endParaRPr sz="700">
              <a:latin typeface="Times New Roman"/>
              <a:cs typeface="Times New Roman"/>
            </a:endParaRPr>
          </a:p>
        </p:txBody>
      </p:sp>
      <p:sp>
        <p:nvSpPr>
          <p:cNvPr id="36" name="object 36"/>
          <p:cNvSpPr txBox="1"/>
          <p:nvPr/>
        </p:nvSpPr>
        <p:spPr>
          <a:xfrm>
            <a:off x="3408388" y="2073887"/>
            <a:ext cx="76200" cy="132080"/>
          </a:xfrm>
          <a:prstGeom prst="rect">
            <a:avLst/>
          </a:prstGeom>
        </p:spPr>
        <p:txBody>
          <a:bodyPr vert="horz" wrap="square" lIns="0" tIns="12065" rIns="0" bIns="0" rtlCol="0">
            <a:spAutoFit/>
          </a:bodyPr>
          <a:lstStyle/>
          <a:p>
            <a:pPr marL="12700">
              <a:lnSpc>
                <a:spcPct val="100000"/>
              </a:lnSpc>
              <a:spcBef>
                <a:spcPts val="95"/>
              </a:spcBef>
            </a:pPr>
            <a:r>
              <a:rPr sz="700" spc="40" dirty="0">
                <a:latin typeface="Calibri"/>
                <a:cs typeface="Calibri"/>
              </a:rPr>
              <a:t>$</a:t>
            </a:r>
            <a:endParaRPr sz="700">
              <a:latin typeface="Calibri"/>
              <a:cs typeface="Calibri"/>
            </a:endParaRPr>
          </a:p>
        </p:txBody>
      </p:sp>
      <p:sp>
        <p:nvSpPr>
          <p:cNvPr id="37" name="object 37"/>
          <p:cNvSpPr txBox="1"/>
          <p:nvPr/>
        </p:nvSpPr>
        <p:spPr>
          <a:xfrm>
            <a:off x="3408388" y="2160426"/>
            <a:ext cx="268262" cy="123752"/>
          </a:xfrm>
          <a:prstGeom prst="rect">
            <a:avLst/>
          </a:prstGeom>
        </p:spPr>
        <p:txBody>
          <a:bodyPr vert="horz" wrap="square" lIns="0" tIns="15875" rIns="0" bIns="0" rtlCol="0">
            <a:spAutoFit/>
          </a:bodyPr>
          <a:lstStyle/>
          <a:p>
            <a:pPr marL="12700">
              <a:lnSpc>
                <a:spcPct val="100000"/>
              </a:lnSpc>
              <a:spcBef>
                <a:spcPts val="125"/>
              </a:spcBef>
            </a:pPr>
            <a:r>
              <a:rPr sz="700" spc="105" dirty="0">
                <a:solidFill>
                  <a:srgbClr val="D83A00"/>
                </a:solidFill>
                <a:latin typeface="Calibri"/>
                <a:cs typeface="Calibri"/>
              </a:rPr>
              <a:t>1</a:t>
            </a:r>
            <a:r>
              <a:rPr sz="700" spc="-215" dirty="0">
                <a:solidFill>
                  <a:srgbClr val="D83A00"/>
                </a:solidFill>
                <a:latin typeface="Cambria"/>
                <a:cs typeface="Cambria"/>
              </a:rPr>
              <a:t>⊕</a:t>
            </a:r>
            <a:r>
              <a:rPr lang="en-US" sz="700" spc="-215" dirty="0">
                <a:solidFill>
                  <a:srgbClr val="D83A00"/>
                </a:solidFill>
                <a:latin typeface="Cambria"/>
                <a:cs typeface="Cambria"/>
              </a:rPr>
              <a:t>     </a:t>
            </a:r>
            <a:r>
              <a:rPr lang="en-US" altLang="zh-CN" sz="700" i="1" spc="5" dirty="0">
                <a:latin typeface="Times New Roman"/>
                <a:cs typeface="Times New Roman"/>
              </a:rPr>
              <a:t> </a:t>
            </a:r>
            <a:r>
              <a:rPr lang="en-US" altLang="zh-CN" sz="700" i="1" spc="5" dirty="0">
                <a:solidFill>
                  <a:srgbClr val="FF0000"/>
                </a:solidFill>
                <a:latin typeface="Times New Roman"/>
                <a:cs typeface="Times New Roman"/>
              </a:rPr>
              <a:t>c</a:t>
            </a:r>
            <a:endParaRPr sz="700" dirty="0">
              <a:solidFill>
                <a:srgbClr val="FF0000"/>
              </a:solidFill>
              <a:latin typeface="Times New Roman"/>
              <a:cs typeface="Times New Roman"/>
            </a:endParaRPr>
          </a:p>
        </p:txBody>
      </p:sp>
      <p:sp>
        <p:nvSpPr>
          <p:cNvPr id="38" name="object 38"/>
          <p:cNvSpPr txBox="1"/>
          <p:nvPr/>
        </p:nvSpPr>
        <p:spPr>
          <a:xfrm>
            <a:off x="2909608" y="2088189"/>
            <a:ext cx="1013460" cy="166071"/>
          </a:xfrm>
          <a:prstGeom prst="rect">
            <a:avLst/>
          </a:prstGeom>
        </p:spPr>
        <p:txBody>
          <a:bodyPr vert="horz" wrap="square" lIns="0" tIns="12065" rIns="0" bIns="0" rtlCol="0">
            <a:spAutoFit/>
          </a:bodyPr>
          <a:lstStyle/>
          <a:p>
            <a:pPr marL="38100">
              <a:lnSpc>
                <a:spcPct val="100000"/>
              </a:lnSpc>
              <a:spcBef>
                <a:spcPts val="95"/>
              </a:spcBef>
              <a:tabLst>
                <a:tab pos="709295" algn="l"/>
              </a:tabLst>
            </a:pP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5" dirty="0">
                <a:latin typeface="Times New Roman"/>
                <a:cs typeface="Times New Roman"/>
              </a:rPr>
              <a:t>x</a:t>
            </a:r>
            <a:r>
              <a:rPr sz="1000" i="1" dirty="0">
                <a:latin typeface="Times New Roman"/>
                <a:cs typeface="Times New Roman"/>
              </a:rPr>
              <a:t> </a:t>
            </a:r>
            <a:r>
              <a:rPr sz="1000" i="1" spc="85" dirty="0">
                <a:latin typeface="Times New Roman"/>
                <a:cs typeface="Times New Roman"/>
              </a:rPr>
              <a:t> </a:t>
            </a:r>
            <a:r>
              <a:rPr sz="1000" spc="-365" dirty="0">
                <a:latin typeface="Cambria"/>
                <a:cs typeface="Cambria"/>
              </a:rPr>
              <a:t>⊕</a:t>
            </a:r>
            <a:r>
              <a:rPr sz="1000" spc="30" dirty="0">
                <a:latin typeface="Cambria"/>
                <a:cs typeface="Cambria"/>
              </a:rPr>
              <a:t> </a:t>
            </a:r>
            <a:r>
              <a:rPr sz="1000" i="1" spc="25" dirty="0">
                <a:latin typeface="Times New Roman"/>
                <a:cs typeface="Times New Roman"/>
              </a:rPr>
              <a:t>m</a:t>
            </a:r>
            <a:r>
              <a:rPr lang="en-US" sz="1000" i="1" spc="25" dirty="0">
                <a:latin typeface="Times New Roman"/>
                <a:cs typeface="Times New Roman"/>
              </a:rPr>
              <a:t>   </a:t>
            </a:r>
            <a:r>
              <a:rPr sz="1000" i="1"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25" dirty="0">
                <a:latin typeface="Times New Roman"/>
                <a:cs typeface="Times New Roman"/>
              </a:rPr>
              <a:t>m</a:t>
            </a:r>
            <a:r>
              <a:rPr sz="1050" i="1" spc="-37" baseline="-11904" dirty="0">
                <a:latin typeface="Times New Roman"/>
                <a:cs typeface="Times New Roman"/>
              </a:rPr>
              <a:t>c</a:t>
            </a:r>
            <a:endParaRPr sz="1050" baseline="-11904" dirty="0">
              <a:latin typeface="Times New Roman"/>
              <a:cs typeface="Times New Roman"/>
            </a:endParaRPr>
          </a:p>
        </p:txBody>
      </p:sp>
      <p:sp>
        <p:nvSpPr>
          <p:cNvPr id="39" name="object 39"/>
          <p:cNvSpPr txBox="1"/>
          <p:nvPr/>
        </p:nvSpPr>
        <p:spPr>
          <a:xfrm>
            <a:off x="424776" y="2519761"/>
            <a:ext cx="3705860" cy="381000"/>
          </a:xfrm>
          <a:prstGeom prst="rect">
            <a:avLst/>
          </a:prstGeom>
        </p:spPr>
        <p:txBody>
          <a:bodyPr vert="horz" wrap="square" lIns="0" tIns="12065" rIns="0" bIns="0" rtlCol="0">
            <a:spAutoFit/>
          </a:bodyPr>
          <a:lstStyle/>
          <a:p>
            <a:pPr marL="187960" indent="-125095">
              <a:lnSpc>
                <a:spcPts val="910"/>
              </a:lnSpc>
              <a:spcBef>
                <a:spcPts val="95"/>
              </a:spcBef>
              <a:buClr>
                <a:srgbClr val="1464B2"/>
              </a:buClr>
              <a:buSzPct val="70000"/>
              <a:buFont typeface="Cambria"/>
              <a:buChar char="►"/>
              <a:tabLst>
                <a:tab pos="188595" algn="l"/>
              </a:tabLst>
            </a:pPr>
            <a:r>
              <a:rPr sz="1000" b="1" spc="-100" dirty="0">
                <a:latin typeface="Calibri" panose="020F0502020204030204" pitchFamily="34" charset="0"/>
                <a:cs typeface="Calibri" panose="020F0502020204030204" pitchFamily="34" charset="0"/>
              </a:rPr>
              <a:t>I</a:t>
            </a:r>
            <a:r>
              <a:rPr lang="en-US" sz="1000" b="1" spc="-100" dirty="0">
                <a:latin typeface="Calibri" panose="020F0502020204030204" pitchFamily="34" charset="0"/>
                <a:cs typeface="Calibri" panose="020F0502020204030204" pitchFamily="34" charset="0"/>
              </a:rPr>
              <a:t> </a:t>
            </a:r>
            <a:r>
              <a:rPr sz="1000" b="1" spc="-100" dirty="0">
                <a:latin typeface="Calibri" panose="020F0502020204030204" pitchFamily="34" charset="0"/>
                <a:cs typeface="Calibri" panose="020F0502020204030204" pitchFamily="34" charset="0"/>
              </a:rPr>
              <a:t>d</a:t>
            </a:r>
            <a:r>
              <a:rPr lang="en-US" sz="1000" b="1" spc="-100" dirty="0">
                <a:latin typeface="Calibri" panose="020F0502020204030204" pitchFamily="34" charset="0"/>
                <a:cs typeface="Calibri" panose="020F0502020204030204" pitchFamily="34" charset="0"/>
              </a:rPr>
              <a:t> </a:t>
            </a:r>
            <a:r>
              <a:rPr sz="1000" b="1" spc="-100" dirty="0">
                <a:latin typeface="Calibri" panose="020F0502020204030204" pitchFamily="34" charset="0"/>
                <a:cs typeface="Calibri" panose="020F0502020204030204" pitchFamily="34" charset="0"/>
              </a:rPr>
              <a:t>e</a:t>
            </a:r>
            <a:r>
              <a:rPr lang="en-US" sz="1000" b="1" spc="-100" dirty="0">
                <a:latin typeface="Calibri" panose="020F0502020204030204" pitchFamily="34" charset="0"/>
                <a:cs typeface="Calibri" panose="020F0502020204030204" pitchFamily="34" charset="0"/>
              </a:rPr>
              <a:t> </a:t>
            </a:r>
            <a:r>
              <a:rPr sz="1000" b="1" spc="-100" dirty="0">
                <a:latin typeface="Calibri" panose="020F0502020204030204" pitchFamily="34" charset="0"/>
                <a:cs typeface="Calibri" panose="020F0502020204030204" pitchFamily="34" charset="0"/>
              </a:rPr>
              <a:t>a:</a:t>
            </a:r>
            <a:r>
              <a:rPr sz="1000" b="1" spc="35"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Alice</a:t>
            </a:r>
            <a:r>
              <a:rPr sz="1000" spc="-15"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can</a:t>
            </a:r>
            <a:r>
              <a:rPr sz="1000" spc="-20" dirty="0">
                <a:latin typeface="Calibri" panose="020F0502020204030204" pitchFamily="34" charset="0"/>
                <a:cs typeface="Calibri" panose="020F0502020204030204" pitchFamily="34" charset="0"/>
              </a:rPr>
              <a:t> </a:t>
            </a:r>
            <a:r>
              <a:rPr sz="1000" spc="-80" dirty="0">
                <a:latin typeface="Calibri" panose="020F0502020204030204" pitchFamily="34" charset="0"/>
                <a:cs typeface="Calibri" panose="020F0502020204030204" pitchFamily="34" charset="0"/>
              </a:rPr>
              <a:t>use</a:t>
            </a:r>
            <a:r>
              <a:rPr sz="1000" spc="-15" dirty="0">
                <a:latin typeface="Calibri" panose="020F0502020204030204" pitchFamily="34" charset="0"/>
                <a:cs typeface="Calibri" panose="020F0502020204030204" pitchFamily="34" charset="0"/>
              </a:rPr>
              <a:t> </a:t>
            </a:r>
            <a:r>
              <a:rPr sz="1000" i="1" spc="30" dirty="0">
                <a:latin typeface="Times New Roman"/>
                <a:cs typeface="Times New Roman"/>
              </a:rPr>
              <a:t>m</a:t>
            </a:r>
            <a:r>
              <a:rPr sz="1050" spc="44" baseline="31746" dirty="0">
                <a:latin typeface="Calibri"/>
                <a:cs typeface="Calibri"/>
              </a:rPr>
              <a:t>$</a:t>
            </a:r>
            <a:r>
              <a:rPr sz="1050" spc="209" baseline="31746" dirty="0">
                <a:latin typeface="Calibri"/>
                <a:cs typeface="Calibri"/>
              </a:rPr>
              <a:t> </a:t>
            </a:r>
            <a:r>
              <a:rPr sz="1000" spc="-45" dirty="0">
                <a:latin typeface="Calibri" panose="020F0502020204030204" pitchFamily="34" charset="0"/>
                <a:cs typeface="Calibri" panose="020F0502020204030204" pitchFamily="34" charset="0"/>
              </a:rPr>
              <a:t>and</a:t>
            </a:r>
            <a:r>
              <a:rPr sz="1000" spc="-15" dirty="0">
                <a:latin typeface="Calibri" panose="020F0502020204030204" pitchFamily="34" charset="0"/>
                <a:cs typeface="Calibri" panose="020F0502020204030204" pitchFamily="34" charset="0"/>
              </a:rPr>
              <a:t> </a:t>
            </a:r>
            <a:r>
              <a:rPr sz="1000" i="1" spc="30" dirty="0">
                <a:latin typeface="Times New Roman"/>
                <a:cs typeface="Times New Roman"/>
              </a:rPr>
              <a:t>m</a:t>
            </a:r>
            <a:r>
              <a:rPr sz="1050" spc="44" baseline="31746" dirty="0">
                <a:latin typeface="Calibri"/>
                <a:cs typeface="Calibri"/>
              </a:rPr>
              <a:t>$</a:t>
            </a:r>
            <a:r>
              <a:rPr sz="1050" spc="209" baseline="31746" dirty="0">
                <a:latin typeface="Calibri"/>
                <a:cs typeface="Calibri"/>
              </a:rPr>
              <a:t> </a:t>
            </a:r>
            <a:r>
              <a:rPr sz="1000" spc="-95" dirty="0">
                <a:latin typeface="Calibri" panose="020F0502020204030204" pitchFamily="34" charset="0"/>
                <a:cs typeface="Calibri" panose="020F0502020204030204" pitchFamily="34" charset="0"/>
              </a:rPr>
              <a:t>as</a:t>
            </a:r>
            <a:r>
              <a:rPr sz="1000" spc="-15" dirty="0">
                <a:latin typeface="Calibri" panose="020F0502020204030204" pitchFamily="34" charset="0"/>
                <a:cs typeface="Calibri" panose="020F0502020204030204" pitchFamily="34" charset="0"/>
              </a:rPr>
              <a:t> </a:t>
            </a:r>
            <a:r>
              <a:rPr sz="1000" spc="-30" dirty="0">
                <a:latin typeface="Calibri" panose="020F0502020204030204" pitchFamily="34" charset="0"/>
                <a:cs typeface="Calibri" panose="020F0502020204030204" pitchFamily="34" charset="0"/>
              </a:rPr>
              <a:t>one-time</a:t>
            </a:r>
            <a:r>
              <a:rPr sz="1000" spc="-20"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pads</a:t>
            </a:r>
            <a:r>
              <a:rPr sz="1000" spc="-15"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to</a:t>
            </a:r>
            <a:r>
              <a:rPr sz="1000" spc="-15" dirty="0">
                <a:latin typeface="Calibri" panose="020F0502020204030204" pitchFamily="34" charset="0"/>
                <a:cs typeface="Calibri" panose="020F0502020204030204" pitchFamily="34" charset="0"/>
              </a:rPr>
              <a:t> </a:t>
            </a:r>
            <a:r>
              <a:rPr sz="1000" spc="-55" dirty="0">
                <a:latin typeface="Calibri" panose="020F0502020204030204" pitchFamily="34" charset="0"/>
                <a:cs typeface="Calibri" panose="020F0502020204030204" pitchFamily="34" charset="0"/>
              </a:rPr>
              <a:t>mask</a:t>
            </a:r>
            <a:r>
              <a:rPr sz="1000" spc="-20" dirty="0">
                <a:latin typeface="Calibri" panose="020F0502020204030204" pitchFamily="34" charset="0"/>
                <a:cs typeface="Calibri" panose="020F0502020204030204" pitchFamily="34" charset="0"/>
              </a:rPr>
              <a:t> </a:t>
            </a:r>
            <a:r>
              <a:rPr sz="1000" i="1" spc="35" dirty="0">
                <a:latin typeface="Times New Roman"/>
                <a:cs typeface="Times New Roman"/>
              </a:rPr>
              <a:t>m</a:t>
            </a:r>
            <a:r>
              <a:rPr sz="1050" spc="52" baseline="-11904" dirty="0">
                <a:latin typeface="Calibri"/>
                <a:cs typeface="Calibri"/>
              </a:rPr>
              <a:t>0</a:t>
            </a:r>
            <a:r>
              <a:rPr sz="1000" spc="35" dirty="0">
                <a:latin typeface="Calibri"/>
                <a:cs typeface="Calibri"/>
              </a:rPr>
              <a:t>,</a:t>
            </a:r>
            <a:r>
              <a:rPr sz="1000" spc="-55" dirty="0">
                <a:latin typeface="Calibri"/>
                <a:cs typeface="Calibri"/>
              </a:rPr>
              <a:t> </a:t>
            </a:r>
            <a:r>
              <a:rPr sz="1000" i="1" spc="30" dirty="0">
                <a:latin typeface="Times New Roman"/>
                <a:cs typeface="Times New Roman"/>
              </a:rPr>
              <a:t>m</a:t>
            </a:r>
            <a:r>
              <a:rPr sz="1050" spc="44" baseline="-11904" dirty="0">
                <a:latin typeface="Calibri"/>
                <a:cs typeface="Calibri"/>
              </a:rPr>
              <a:t>1</a:t>
            </a:r>
            <a:endParaRPr sz="1050" baseline="-11904" dirty="0">
              <a:latin typeface="Calibri"/>
              <a:cs typeface="Calibri"/>
            </a:endParaRPr>
          </a:p>
          <a:p>
            <a:pPr marR="609600" algn="ctr">
              <a:lnSpc>
                <a:spcPts val="550"/>
              </a:lnSpc>
              <a:tabLst>
                <a:tab pos="410845" algn="l"/>
              </a:tabLst>
            </a:pPr>
            <a:r>
              <a:rPr sz="700" spc="40" dirty="0">
                <a:latin typeface="Calibri"/>
                <a:cs typeface="Calibri"/>
              </a:rPr>
              <a:t>0	1</a:t>
            </a:r>
            <a:endParaRPr sz="700" dirty="0">
              <a:latin typeface="Calibri"/>
              <a:cs typeface="Calibri"/>
            </a:endParaRPr>
          </a:p>
          <a:p>
            <a:pPr marL="187960" indent="-125095">
              <a:lnSpc>
                <a:spcPct val="100000"/>
              </a:lnSpc>
              <a:spcBef>
                <a:spcPts val="145"/>
              </a:spcBef>
              <a:buClr>
                <a:srgbClr val="1464B2"/>
              </a:buClr>
              <a:buSzPct val="70000"/>
              <a:buFont typeface="Cambria"/>
              <a:buChar char="►"/>
              <a:tabLst>
                <a:tab pos="188595" algn="l"/>
              </a:tabLst>
            </a:pPr>
            <a:r>
              <a:rPr sz="1000" spc="25" dirty="0">
                <a:latin typeface="Calibri" panose="020F0502020204030204" pitchFamily="34" charset="0"/>
                <a:cs typeface="Calibri" panose="020F0502020204030204" pitchFamily="34" charset="0"/>
              </a:rPr>
              <a:t>If</a:t>
            </a:r>
            <a:r>
              <a:rPr sz="1000" spc="-20" dirty="0">
                <a:latin typeface="Calibri" panose="020F0502020204030204" pitchFamily="34" charset="0"/>
                <a:cs typeface="Calibri" panose="020F0502020204030204" pitchFamily="34" charset="0"/>
              </a:rPr>
              <a:t> </a:t>
            </a:r>
            <a:r>
              <a:rPr sz="1000" i="1" spc="-55" dirty="0">
                <a:latin typeface="Times New Roman"/>
                <a:cs typeface="Times New Roman"/>
              </a:rPr>
              <a:t>c</a:t>
            </a:r>
            <a:r>
              <a:rPr sz="1000" i="1" spc="25"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5" dirty="0">
                <a:latin typeface="Times New Roman"/>
                <a:cs typeface="Times New Roman"/>
              </a:rPr>
              <a:t>c</a:t>
            </a:r>
            <a:r>
              <a:rPr sz="1050" spc="-7" baseline="27777" dirty="0">
                <a:latin typeface="Calibri"/>
                <a:cs typeface="Calibri"/>
              </a:rPr>
              <a:t>$</a:t>
            </a:r>
            <a:r>
              <a:rPr sz="1050" spc="209" baseline="27777" dirty="0">
                <a:latin typeface="Calibri"/>
                <a:cs typeface="Calibri"/>
              </a:rPr>
              <a:t> </a:t>
            </a:r>
            <a:r>
              <a:rPr sz="1000" spc="-10" dirty="0">
                <a:latin typeface="Calibri" panose="020F0502020204030204" pitchFamily="34" charset="0"/>
                <a:cs typeface="Calibri" panose="020F0502020204030204" pitchFamily="34" charset="0"/>
              </a:rPr>
              <a:t>this</a:t>
            </a:r>
            <a:r>
              <a:rPr sz="1000" spc="-15"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works:</a:t>
            </a:r>
            <a:r>
              <a:rPr sz="1000" spc="65"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can</a:t>
            </a:r>
            <a:r>
              <a:rPr sz="1000" spc="-15" dirty="0">
                <a:latin typeface="Calibri" panose="020F0502020204030204" pitchFamily="34" charset="0"/>
                <a:cs typeface="Calibri" panose="020F0502020204030204" pitchFamily="34" charset="0"/>
              </a:rPr>
              <a:t> </a:t>
            </a:r>
            <a:r>
              <a:rPr sz="1000" spc="-20" dirty="0">
                <a:latin typeface="Calibri" panose="020F0502020204030204" pitchFamily="34" charset="0"/>
                <a:cs typeface="Calibri" panose="020F0502020204030204" pitchFamily="34" charset="0"/>
              </a:rPr>
              <a:t>decrypt </a:t>
            </a:r>
            <a:r>
              <a:rPr sz="1000" b="1" spc="-35" dirty="0">
                <a:latin typeface="Calibri" panose="020F0502020204030204" pitchFamily="34" charset="0"/>
                <a:cs typeface="Calibri" panose="020F0502020204030204" pitchFamily="34" charset="0"/>
              </a:rPr>
              <a:t>only</a:t>
            </a:r>
            <a:r>
              <a:rPr sz="1000" b="1" spc="-45" dirty="0">
                <a:latin typeface="Calibri" panose="020F0502020204030204" pitchFamily="34" charset="0"/>
                <a:cs typeface="Calibri" panose="020F0502020204030204" pitchFamily="34" charset="0"/>
              </a:rPr>
              <a:t> </a:t>
            </a:r>
            <a:r>
              <a:rPr sz="1000" i="1" dirty="0">
                <a:latin typeface="Times New Roman"/>
                <a:cs typeface="Times New Roman"/>
              </a:rPr>
              <a:t>m</a:t>
            </a:r>
            <a:r>
              <a:rPr sz="1050" i="1" baseline="-11904" dirty="0">
                <a:latin typeface="Times New Roman"/>
                <a:cs typeface="Times New Roman"/>
              </a:rPr>
              <a:t>c</a:t>
            </a:r>
            <a:r>
              <a:rPr sz="1050" i="1" spc="187" baseline="-11904" dirty="0">
                <a:latin typeface="Times New Roman"/>
                <a:cs typeface="Times New Roman"/>
              </a:rPr>
              <a:t> </a:t>
            </a:r>
            <a:r>
              <a:rPr sz="1000" spc="-40" dirty="0">
                <a:latin typeface="Calibri" panose="020F0502020204030204" pitchFamily="34" charset="0"/>
                <a:cs typeface="Calibri" panose="020F0502020204030204" pitchFamily="34" charset="0"/>
              </a:rPr>
              <a:t>(no</a:t>
            </a:r>
            <a:r>
              <a:rPr sz="1000" spc="-20" dirty="0">
                <a:latin typeface="Calibri" panose="020F0502020204030204" pitchFamily="34" charset="0"/>
                <a:cs typeface="Calibri" panose="020F0502020204030204" pitchFamily="34" charset="0"/>
              </a:rPr>
              <a:t> </a:t>
            </a:r>
            <a:r>
              <a:rPr sz="1000" spc="-5" dirty="0">
                <a:latin typeface="Calibri" panose="020F0502020204030204" pitchFamily="34" charset="0"/>
                <a:cs typeface="Calibri" panose="020F0502020204030204" pitchFamily="34" charset="0"/>
              </a:rPr>
              <a:t>info</a:t>
            </a:r>
            <a:r>
              <a:rPr sz="1000" spc="-20" dirty="0">
                <a:latin typeface="Calibri" panose="020F0502020204030204" pitchFamily="34" charset="0"/>
                <a:cs typeface="Calibri" panose="020F0502020204030204" pitchFamily="34" charset="0"/>
              </a:rPr>
              <a:t> </a:t>
            </a:r>
            <a:r>
              <a:rPr sz="1000" spc="-30" dirty="0">
                <a:latin typeface="Calibri" panose="020F0502020204030204" pitchFamily="34" charset="0"/>
                <a:cs typeface="Calibri" panose="020F0502020204030204" pitchFamily="34" charset="0"/>
              </a:rPr>
              <a:t>about</a:t>
            </a:r>
            <a:r>
              <a:rPr sz="1000" spc="-20" dirty="0">
                <a:latin typeface="Calibri" panose="020F0502020204030204" pitchFamily="34" charset="0"/>
                <a:cs typeface="Calibri" panose="020F0502020204030204" pitchFamily="34" charset="0"/>
              </a:rPr>
              <a:t> </a:t>
            </a:r>
            <a:r>
              <a:rPr sz="1000" i="1" spc="25" dirty="0">
                <a:latin typeface="Times New Roman"/>
                <a:cs typeface="Times New Roman"/>
              </a:rPr>
              <a:t>m</a:t>
            </a:r>
            <a:r>
              <a:rPr sz="1050" spc="37" baseline="-11904" dirty="0">
                <a:latin typeface="Calibri"/>
                <a:cs typeface="Calibri"/>
              </a:rPr>
              <a:t>1</a:t>
            </a:r>
            <a:r>
              <a:rPr sz="1050" spc="37" baseline="-11904" dirty="0">
                <a:latin typeface="Cambria"/>
                <a:cs typeface="Cambria"/>
              </a:rPr>
              <a:t>−</a:t>
            </a:r>
            <a:r>
              <a:rPr sz="1050" i="1" spc="37" baseline="-11904" dirty="0">
                <a:latin typeface="Times New Roman"/>
                <a:cs typeface="Times New Roman"/>
              </a:rPr>
              <a:t>c</a:t>
            </a:r>
            <a:r>
              <a:rPr sz="1000" spc="2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p:txBody>
      </p:sp>
      <p:sp>
        <p:nvSpPr>
          <p:cNvPr id="40" name="object 40"/>
          <p:cNvSpPr txBox="1"/>
          <p:nvPr/>
        </p:nvSpPr>
        <p:spPr>
          <a:xfrm>
            <a:off x="2990850" y="3016439"/>
            <a:ext cx="493738" cy="119905"/>
          </a:xfrm>
          <a:prstGeom prst="rect">
            <a:avLst/>
          </a:prstGeom>
        </p:spPr>
        <p:txBody>
          <a:bodyPr vert="horz" wrap="square" lIns="0" tIns="12065" rIns="0" bIns="0" rtlCol="0">
            <a:spAutoFit/>
          </a:bodyPr>
          <a:lstStyle/>
          <a:p>
            <a:pPr marL="12700">
              <a:lnSpc>
                <a:spcPct val="100000"/>
              </a:lnSpc>
              <a:spcBef>
                <a:spcPts val="95"/>
              </a:spcBef>
              <a:tabLst>
                <a:tab pos="215900" algn="l"/>
              </a:tabLst>
            </a:pPr>
            <a:r>
              <a:rPr sz="700" spc="40" dirty="0">
                <a:latin typeface="Calibri"/>
                <a:cs typeface="Calibri"/>
              </a:rPr>
              <a:t>0	</a:t>
            </a:r>
            <a:r>
              <a:rPr lang="en-US" sz="700" spc="40" dirty="0">
                <a:latin typeface="Calibri"/>
                <a:cs typeface="Calibri"/>
              </a:rPr>
              <a:t> </a:t>
            </a:r>
            <a:r>
              <a:rPr sz="700" spc="40" dirty="0">
                <a:latin typeface="Calibri"/>
                <a:cs typeface="Calibri"/>
              </a:rPr>
              <a:t>1</a:t>
            </a:r>
            <a:endParaRPr sz="700" dirty="0">
              <a:latin typeface="Calibri"/>
              <a:cs typeface="Calibri"/>
            </a:endParaRPr>
          </a:p>
        </p:txBody>
      </p:sp>
      <p:sp>
        <p:nvSpPr>
          <p:cNvPr id="41" name="object 41"/>
          <p:cNvSpPr txBox="1"/>
          <p:nvPr/>
        </p:nvSpPr>
        <p:spPr>
          <a:xfrm>
            <a:off x="450176" y="2913296"/>
            <a:ext cx="3096895" cy="166071"/>
          </a:xfrm>
          <a:prstGeom prst="rect">
            <a:avLst/>
          </a:prstGeom>
        </p:spPr>
        <p:txBody>
          <a:bodyPr vert="horz" wrap="square" lIns="0" tIns="12065" rIns="0" bIns="0" rtlCol="0">
            <a:spAutoFit/>
          </a:bodyPr>
          <a:lstStyle/>
          <a:p>
            <a:pPr marL="162560" indent="-125095">
              <a:lnSpc>
                <a:spcPct val="100000"/>
              </a:lnSpc>
              <a:spcBef>
                <a:spcPts val="95"/>
              </a:spcBef>
              <a:buClr>
                <a:srgbClr val="1464B2"/>
              </a:buClr>
              <a:buSzPct val="70000"/>
              <a:buFont typeface="Cambria"/>
              <a:buChar char="►"/>
              <a:tabLst>
                <a:tab pos="163195" algn="l"/>
              </a:tabLst>
            </a:pPr>
            <a:r>
              <a:rPr sz="1000" spc="25" dirty="0">
                <a:latin typeface="Calibri" panose="020F0502020204030204" pitchFamily="34" charset="0"/>
                <a:cs typeface="Calibri" panose="020F0502020204030204" pitchFamily="34" charset="0"/>
              </a:rPr>
              <a:t>If</a:t>
            </a:r>
            <a:r>
              <a:rPr sz="1000" spc="-20" dirty="0">
                <a:latin typeface="Calibri" panose="020F0502020204030204" pitchFamily="34" charset="0"/>
                <a:cs typeface="Calibri" panose="020F0502020204030204" pitchFamily="34" charset="0"/>
              </a:rPr>
              <a:t> </a:t>
            </a:r>
            <a:r>
              <a:rPr sz="1000" i="1" spc="-55" dirty="0">
                <a:latin typeface="Times New Roman"/>
                <a:cs typeface="Times New Roman"/>
              </a:rPr>
              <a:t>c</a:t>
            </a:r>
            <a:r>
              <a:rPr sz="1000" i="1" spc="25" dirty="0">
                <a:latin typeface="Times New Roman"/>
                <a:cs typeface="Times New Roman"/>
              </a:rPr>
              <a:t> </a:t>
            </a:r>
            <a:r>
              <a:rPr sz="1000" spc="80" dirty="0">
                <a:latin typeface="Times New Roman"/>
                <a:cs typeface="Times New Roman"/>
              </a:rPr>
              <a:t>≠</a:t>
            </a:r>
            <a:r>
              <a:rPr sz="1000" spc="30" dirty="0">
                <a:latin typeface="Times New Roman"/>
                <a:cs typeface="Times New Roman"/>
              </a:rPr>
              <a:t> </a:t>
            </a:r>
            <a:r>
              <a:rPr sz="1000" i="1" spc="-5" dirty="0">
                <a:latin typeface="Times New Roman"/>
                <a:cs typeface="Times New Roman"/>
              </a:rPr>
              <a:t>c</a:t>
            </a:r>
            <a:r>
              <a:rPr sz="1050" spc="-7" baseline="27777" dirty="0">
                <a:latin typeface="Calibri"/>
                <a:cs typeface="Calibri"/>
              </a:rPr>
              <a:t>$</a:t>
            </a:r>
            <a:r>
              <a:rPr sz="1050" spc="209" baseline="27777" dirty="0">
                <a:latin typeface="Calibri"/>
                <a:cs typeface="Calibri"/>
              </a:rPr>
              <a:t> </a:t>
            </a: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45" dirty="0">
                <a:latin typeface="Calibri" panose="020F0502020204030204" pitchFamily="34" charset="0"/>
                <a:cs typeface="Calibri" panose="020F0502020204030204" pitchFamily="34" charset="0"/>
              </a:rPr>
              <a:t>learns</a:t>
            </a:r>
            <a:r>
              <a:rPr sz="1000" spc="-20" dirty="0">
                <a:latin typeface="Calibri" panose="020F0502020204030204" pitchFamily="34" charset="0"/>
                <a:cs typeface="Calibri" panose="020F0502020204030204" pitchFamily="34" charset="0"/>
              </a:rPr>
              <a:t> </a:t>
            </a:r>
            <a:r>
              <a:rPr sz="1000" spc="-30" dirty="0">
                <a:latin typeface="Calibri" panose="020F0502020204030204" pitchFamily="34" charset="0"/>
                <a:cs typeface="Calibri" panose="020F0502020204030204" pitchFamily="34" charset="0"/>
              </a:rPr>
              <a:t>wrong</a:t>
            </a:r>
            <a:r>
              <a:rPr sz="1000" spc="-15" dirty="0">
                <a:latin typeface="Calibri" panose="020F0502020204030204" pitchFamily="34" charset="0"/>
                <a:cs typeface="Calibri" panose="020F0502020204030204" pitchFamily="34" charset="0"/>
              </a:rPr>
              <a:t> </a:t>
            </a:r>
            <a:r>
              <a:rPr sz="1000" i="1" spc="25" dirty="0">
                <a:latin typeface="Times New Roman"/>
                <a:cs typeface="Times New Roman"/>
              </a:rPr>
              <a:t>m</a:t>
            </a:r>
            <a:r>
              <a:rPr sz="1000" i="1" spc="-5" dirty="0">
                <a:latin typeface="Times New Roman"/>
                <a:cs typeface="Times New Roman"/>
              </a:rPr>
              <a:t> </a:t>
            </a:r>
            <a:r>
              <a:rPr sz="1000" spc="-60" dirty="0">
                <a:solidFill>
                  <a:srgbClr val="D83A00"/>
                </a:solidFill>
                <a:latin typeface="Calibri" panose="020F0502020204030204" pitchFamily="34" charset="0"/>
                <a:cs typeface="Calibri" panose="020F0502020204030204" pitchFamily="34" charset="0"/>
              </a:rPr>
              <a:t>unless</a:t>
            </a:r>
            <a:r>
              <a:rPr sz="1000" spc="-20" dirty="0">
                <a:solidFill>
                  <a:srgbClr val="D83A00"/>
                </a:solidFill>
                <a:latin typeface="Calibri" panose="020F0502020204030204" pitchFamily="34" charset="0"/>
                <a:cs typeface="Calibri" panose="020F0502020204030204" pitchFamily="34" charset="0"/>
              </a:rPr>
              <a:t> </a:t>
            </a:r>
            <a:r>
              <a:rPr sz="1000" spc="-35" dirty="0">
                <a:solidFill>
                  <a:srgbClr val="D83A00"/>
                </a:solidFill>
                <a:latin typeface="Calibri" panose="020F0502020204030204" pitchFamily="34" charset="0"/>
                <a:cs typeface="Calibri" panose="020F0502020204030204" pitchFamily="34" charset="0"/>
              </a:rPr>
              <a:t>Alice</a:t>
            </a:r>
            <a:r>
              <a:rPr sz="1000" spc="-15" dirty="0">
                <a:solidFill>
                  <a:srgbClr val="D83A00"/>
                </a:solidFill>
                <a:latin typeface="Calibri" panose="020F0502020204030204" pitchFamily="34" charset="0"/>
                <a:cs typeface="Calibri" panose="020F0502020204030204" pitchFamily="34" charset="0"/>
              </a:rPr>
              <a:t> </a:t>
            </a:r>
            <a:r>
              <a:rPr sz="1000" spc="-70" dirty="0">
                <a:solidFill>
                  <a:srgbClr val="D83A00"/>
                </a:solidFill>
                <a:latin typeface="Calibri" panose="020F0502020204030204" pitchFamily="34" charset="0"/>
                <a:cs typeface="Calibri" panose="020F0502020204030204" pitchFamily="34" charset="0"/>
              </a:rPr>
              <a:t>swaps</a:t>
            </a:r>
            <a:r>
              <a:rPr sz="1000" spc="-20" dirty="0">
                <a:solidFill>
                  <a:srgbClr val="D83A00"/>
                </a:solidFill>
                <a:latin typeface="Calibri" panose="020F0502020204030204" pitchFamily="34" charset="0"/>
                <a:cs typeface="Calibri" panose="020F0502020204030204" pitchFamily="34" charset="0"/>
              </a:rPr>
              <a:t> </a:t>
            </a:r>
            <a:r>
              <a:rPr sz="1000" i="1" spc="35" dirty="0">
                <a:latin typeface="Times New Roman"/>
                <a:cs typeface="Times New Roman"/>
              </a:rPr>
              <a:t>m</a:t>
            </a:r>
            <a:r>
              <a:rPr sz="1050" spc="52" baseline="31746" dirty="0">
                <a:latin typeface="Calibri"/>
                <a:cs typeface="Calibri"/>
              </a:rPr>
              <a:t>$</a:t>
            </a:r>
            <a:r>
              <a:rPr lang="en-US" sz="1050" spc="52" baseline="31746" dirty="0">
                <a:latin typeface="Calibri"/>
                <a:cs typeface="Calibri"/>
              </a:rPr>
              <a:t>  </a:t>
            </a:r>
            <a:r>
              <a:rPr sz="1000" spc="35" dirty="0">
                <a:latin typeface="Calibri"/>
                <a:cs typeface="Calibri"/>
              </a:rPr>
              <a:t>,</a:t>
            </a:r>
            <a:r>
              <a:rPr sz="1000" spc="-60" dirty="0">
                <a:latin typeface="Calibri"/>
                <a:cs typeface="Calibri"/>
              </a:rPr>
              <a:t> </a:t>
            </a:r>
            <a:r>
              <a:rPr sz="1000" i="1" spc="20" dirty="0">
                <a:latin typeface="Times New Roman"/>
                <a:cs typeface="Times New Roman"/>
              </a:rPr>
              <a:t>m</a:t>
            </a:r>
            <a:r>
              <a:rPr sz="1050" spc="30" baseline="31746" dirty="0">
                <a:latin typeface="Calibri"/>
                <a:cs typeface="Calibri"/>
              </a:rPr>
              <a:t>$</a:t>
            </a:r>
            <a:r>
              <a:rPr sz="1000" spc="20"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3777615" cy="403225"/>
          </a:xfrm>
          <a:prstGeom prst="rect">
            <a:avLst/>
          </a:prstGeom>
        </p:spPr>
        <p:txBody>
          <a:bodyPr vert="horz" wrap="square" lIns="0" tIns="15875" rIns="0" bIns="0" rtlCol="0">
            <a:spAutoFit/>
          </a:bodyPr>
          <a:lstStyle/>
          <a:p>
            <a:pPr marL="12700">
              <a:lnSpc>
                <a:spcPct val="100000"/>
              </a:lnSpc>
              <a:spcBef>
                <a:spcPts val="125"/>
              </a:spcBef>
            </a:pPr>
            <a:r>
              <a:rPr spc="-135" dirty="0"/>
              <a:t>Beaver</a:t>
            </a:r>
            <a:r>
              <a:rPr spc="-35" dirty="0"/>
              <a:t> </a:t>
            </a:r>
            <a:r>
              <a:rPr spc="-55" dirty="0"/>
              <a:t>Derandomization</a:t>
            </a:r>
            <a:r>
              <a:rPr spc="-35" dirty="0"/>
              <a:t> </a:t>
            </a:r>
            <a:r>
              <a:rPr sz="800" spc="-35" dirty="0">
                <a:solidFill>
                  <a:srgbClr val="3E7E00"/>
                </a:solidFill>
              </a:rPr>
              <a:t>[Beaver91]</a:t>
            </a:r>
            <a:endParaRPr sz="800"/>
          </a:p>
        </p:txBody>
      </p:sp>
      <p:grpSp>
        <p:nvGrpSpPr>
          <p:cNvPr id="3" name="object 3"/>
          <p:cNvGrpSpPr/>
          <p:nvPr/>
        </p:nvGrpSpPr>
        <p:grpSpPr>
          <a:xfrm>
            <a:off x="1628792" y="627672"/>
            <a:ext cx="332105" cy="221615"/>
            <a:chOff x="1628792" y="627672"/>
            <a:chExt cx="332105" cy="221615"/>
          </a:xfrm>
        </p:grpSpPr>
        <p:sp>
          <p:nvSpPr>
            <p:cNvPr id="4" name="object 4"/>
            <p:cNvSpPr/>
            <p:nvPr/>
          </p:nvSpPr>
          <p:spPr>
            <a:xfrm>
              <a:off x="1636412" y="635292"/>
              <a:ext cx="316865" cy="206375"/>
            </a:xfrm>
            <a:custGeom>
              <a:avLst/>
              <a:gdLst/>
              <a:ahLst/>
              <a:cxnLst/>
              <a:rect l="l" t="t" r="r" b="b"/>
              <a:pathLst>
                <a:path w="316864" h="206375">
                  <a:moveTo>
                    <a:pt x="266218" y="0"/>
                  </a:moveTo>
                  <a:lnTo>
                    <a:pt x="50611" y="0"/>
                  </a:lnTo>
                  <a:lnTo>
                    <a:pt x="30911" y="3976"/>
                  </a:lnTo>
                  <a:lnTo>
                    <a:pt x="14823" y="14822"/>
                  </a:lnTo>
                  <a:lnTo>
                    <a:pt x="3977" y="30909"/>
                  </a:lnTo>
                  <a:lnTo>
                    <a:pt x="0" y="50609"/>
                  </a:lnTo>
                  <a:lnTo>
                    <a:pt x="0" y="155435"/>
                  </a:lnTo>
                  <a:lnTo>
                    <a:pt x="3977" y="175135"/>
                  </a:lnTo>
                  <a:lnTo>
                    <a:pt x="14823" y="191222"/>
                  </a:lnTo>
                  <a:lnTo>
                    <a:pt x="30911" y="202067"/>
                  </a:lnTo>
                  <a:lnTo>
                    <a:pt x="50611" y="206044"/>
                  </a:lnTo>
                  <a:lnTo>
                    <a:pt x="266218" y="206044"/>
                  </a:lnTo>
                  <a:lnTo>
                    <a:pt x="285918" y="202067"/>
                  </a:lnTo>
                  <a:lnTo>
                    <a:pt x="302005" y="191222"/>
                  </a:lnTo>
                  <a:lnTo>
                    <a:pt x="312852" y="175135"/>
                  </a:lnTo>
                  <a:lnTo>
                    <a:pt x="316829" y="155435"/>
                  </a:lnTo>
                  <a:lnTo>
                    <a:pt x="316829" y="50609"/>
                  </a:lnTo>
                  <a:lnTo>
                    <a:pt x="312852" y="30909"/>
                  </a:lnTo>
                  <a:lnTo>
                    <a:pt x="302005" y="14822"/>
                  </a:lnTo>
                  <a:lnTo>
                    <a:pt x="285918" y="3976"/>
                  </a:lnTo>
                  <a:lnTo>
                    <a:pt x="266218" y="0"/>
                  </a:lnTo>
                  <a:close/>
                </a:path>
              </a:pathLst>
            </a:custGeom>
            <a:solidFill>
              <a:srgbClr val="FFFFFF"/>
            </a:solidFill>
          </p:spPr>
          <p:txBody>
            <a:bodyPr wrap="square" lIns="0" tIns="0" rIns="0" bIns="0" rtlCol="0"/>
            <a:lstStyle/>
            <a:p>
              <a:endParaRPr/>
            </a:p>
          </p:txBody>
        </p:sp>
        <p:sp>
          <p:nvSpPr>
            <p:cNvPr id="5" name="object 5"/>
            <p:cNvSpPr/>
            <p:nvPr/>
          </p:nvSpPr>
          <p:spPr>
            <a:xfrm>
              <a:off x="1636412" y="635292"/>
              <a:ext cx="316865" cy="206375"/>
            </a:xfrm>
            <a:custGeom>
              <a:avLst/>
              <a:gdLst/>
              <a:ahLst/>
              <a:cxnLst/>
              <a:rect l="l" t="t" r="r" b="b"/>
              <a:pathLst>
                <a:path w="316864" h="206375">
                  <a:moveTo>
                    <a:pt x="266218" y="0"/>
                  </a:moveTo>
                  <a:lnTo>
                    <a:pt x="50611" y="0"/>
                  </a:lnTo>
                  <a:lnTo>
                    <a:pt x="30911" y="3976"/>
                  </a:lnTo>
                  <a:lnTo>
                    <a:pt x="14823" y="14822"/>
                  </a:lnTo>
                  <a:lnTo>
                    <a:pt x="3977" y="30909"/>
                  </a:lnTo>
                  <a:lnTo>
                    <a:pt x="0" y="50609"/>
                  </a:lnTo>
                  <a:lnTo>
                    <a:pt x="0" y="155435"/>
                  </a:lnTo>
                  <a:lnTo>
                    <a:pt x="3977" y="175135"/>
                  </a:lnTo>
                  <a:lnTo>
                    <a:pt x="14823" y="191222"/>
                  </a:lnTo>
                  <a:lnTo>
                    <a:pt x="30911" y="202067"/>
                  </a:lnTo>
                  <a:lnTo>
                    <a:pt x="50611" y="206044"/>
                  </a:lnTo>
                  <a:lnTo>
                    <a:pt x="266218" y="206044"/>
                  </a:lnTo>
                  <a:lnTo>
                    <a:pt x="285918" y="202067"/>
                  </a:lnTo>
                  <a:lnTo>
                    <a:pt x="302005" y="191222"/>
                  </a:lnTo>
                  <a:lnTo>
                    <a:pt x="312852" y="175135"/>
                  </a:lnTo>
                  <a:lnTo>
                    <a:pt x="316829" y="155435"/>
                  </a:lnTo>
                  <a:lnTo>
                    <a:pt x="316829" y="50609"/>
                  </a:lnTo>
                  <a:lnTo>
                    <a:pt x="312852" y="30909"/>
                  </a:lnTo>
                  <a:lnTo>
                    <a:pt x="302005" y="14822"/>
                  </a:lnTo>
                  <a:lnTo>
                    <a:pt x="285918" y="3976"/>
                  </a:lnTo>
                  <a:lnTo>
                    <a:pt x="266218" y="0"/>
                  </a:lnTo>
                  <a:close/>
                </a:path>
              </a:pathLst>
            </a:custGeom>
            <a:ln w="15183">
              <a:solidFill>
                <a:srgbClr val="000000"/>
              </a:solidFill>
            </a:ln>
          </p:spPr>
          <p:txBody>
            <a:bodyPr wrap="square" lIns="0" tIns="0" rIns="0" bIns="0" rtlCol="0"/>
            <a:lstStyle/>
            <a:p>
              <a:endParaRPr/>
            </a:p>
          </p:txBody>
        </p:sp>
      </p:grpSp>
      <p:sp>
        <p:nvSpPr>
          <p:cNvPr id="6" name="object 6"/>
          <p:cNvSpPr txBox="1"/>
          <p:nvPr/>
        </p:nvSpPr>
        <p:spPr>
          <a:xfrm>
            <a:off x="1039088" y="636694"/>
            <a:ext cx="425450" cy="177800"/>
          </a:xfrm>
          <a:prstGeom prst="rect">
            <a:avLst/>
          </a:prstGeom>
        </p:spPr>
        <p:txBody>
          <a:bodyPr vert="horz" wrap="square" lIns="0" tIns="12065" rIns="0" bIns="0" rtlCol="0">
            <a:spAutoFit/>
          </a:bodyPr>
          <a:lstStyle/>
          <a:p>
            <a:pPr marL="38100">
              <a:lnSpc>
                <a:spcPct val="100000"/>
              </a:lnSpc>
              <a:spcBef>
                <a:spcPts val="95"/>
              </a:spcBef>
            </a:pPr>
            <a:r>
              <a:rPr sz="1000" i="1" spc="25" dirty="0">
                <a:latin typeface="Times New Roman"/>
                <a:cs typeface="Times New Roman"/>
              </a:rPr>
              <a:t>m</a:t>
            </a:r>
            <a:r>
              <a:rPr sz="1050" spc="120" baseline="31746" dirty="0">
                <a:latin typeface="Calibri"/>
                <a:cs typeface="Calibri"/>
              </a:rPr>
              <a:t>$</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spc="60" baseline="31746" dirty="0">
                <a:latin typeface="Calibri"/>
                <a:cs typeface="Calibri"/>
              </a:rPr>
              <a:t>$</a:t>
            </a:r>
            <a:endParaRPr sz="1050" baseline="31746">
              <a:latin typeface="Calibri"/>
              <a:cs typeface="Calibri"/>
            </a:endParaRPr>
          </a:p>
        </p:txBody>
      </p:sp>
      <p:sp>
        <p:nvSpPr>
          <p:cNvPr id="7" name="object 7"/>
          <p:cNvSpPr txBox="1"/>
          <p:nvPr/>
        </p:nvSpPr>
        <p:spPr>
          <a:xfrm>
            <a:off x="1159636" y="715431"/>
            <a:ext cx="279400" cy="132080"/>
          </a:xfrm>
          <a:prstGeom prst="rect">
            <a:avLst/>
          </a:prstGeom>
        </p:spPr>
        <p:txBody>
          <a:bodyPr vert="horz" wrap="square" lIns="0" tIns="12065" rIns="0" bIns="0" rtlCol="0">
            <a:spAutoFit/>
          </a:bodyPr>
          <a:lstStyle/>
          <a:p>
            <a:pPr marL="12700">
              <a:lnSpc>
                <a:spcPct val="100000"/>
              </a:lnSpc>
              <a:spcBef>
                <a:spcPts val="95"/>
              </a:spcBef>
              <a:tabLst>
                <a:tab pos="215900" algn="l"/>
              </a:tabLst>
            </a:pPr>
            <a:r>
              <a:rPr sz="700" spc="40" dirty="0">
                <a:latin typeface="Calibri"/>
                <a:cs typeface="Calibri"/>
              </a:rPr>
              <a:t>0	1</a:t>
            </a:r>
            <a:endParaRPr sz="700">
              <a:latin typeface="Calibri"/>
              <a:cs typeface="Calibri"/>
            </a:endParaRPr>
          </a:p>
        </p:txBody>
      </p:sp>
      <p:sp>
        <p:nvSpPr>
          <p:cNvPr id="8" name="object 8"/>
          <p:cNvSpPr txBox="1"/>
          <p:nvPr/>
        </p:nvSpPr>
        <p:spPr>
          <a:xfrm>
            <a:off x="2123960" y="627702"/>
            <a:ext cx="380365" cy="177800"/>
          </a:xfrm>
          <a:prstGeom prst="rect">
            <a:avLst/>
          </a:prstGeom>
        </p:spPr>
        <p:txBody>
          <a:bodyPr vert="horz" wrap="square" lIns="0" tIns="12065" rIns="0" bIns="0" rtlCol="0">
            <a:spAutoFit/>
          </a:bodyPr>
          <a:lstStyle/>
          <a:p>
            <a:pPr marL="38100">
              <a:lnSpc>
                <a:spcPct val="100000"/>
              </a:lnSpc>
              <a:spcBef>
                <a:spcPts val="95"/>
              </a:spcBef>
            </a:pPr>
            <a:r>
              <a:rPr sz="1000" i="1" spc="-55" dirty="0">
                <a:latin typeface="Times New Roman"/>
                <a:cs typeface="Times New Roman"/>
              </a:rPr>
              <a:t>c</a:t>
            </a:r>
            <a:r>
              <a:rPr sz="1050" spc="120" baseline="27777" dirty="0">
                <a:latin typeface="Calibri"/>
                <a:cs typeface="Calibri"/>
              </a:rPr>
              <a:t>$</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spc="60" baseline="31746" dirty="0">
                <a:latin typeface="Calibri"/>
                <a:cs typeface="Calibri"/>
              </a:rPr>
              <a:t>$</a:t>
            </a:r>
            <a:endParaRPr sz="1050" baseline="31746">
              <a:latin typeface="Calibri"/>
              <a:cs typeface="Calibri"/>
            </a:endParaRPr>
          </a:p>
        </p:txBody>
      </p:sp>
      <p:sp>
        <p:nvSpPr>
          <p:cNvPr id="9" name="object 9"/>
          <p:cNvSpPr txBox="1"/>
          <p:nvPr/>
        </p:nvSpPr>
        <p:spPr>
          <a:xfrm>
            <a:off x="2377300" y="693017"/>
            <a:ext cx="156210" cy="136525"/>
          </a:xfrm>
          <a:prstGeom prst="rect">
            <a:avLst/>
          </a:prstGeom>
        </p:spPr>
        <p:txBody>
          <a:bodyPr vert="horz" wrap="square" lIns="0" tIns="15875" rIns="0" bIns="0" rtlCol="0">
            <a:spAutoFit/>
          </a:bodyPr>
          <a:lstStyle/>
          <a:p>
            <a:pPr marL="38100">
              <a:lnSpc>
                <a:spcPct val="100000"/>
              </a:lnSpc>
              <a:spcBef>
                <a:spcPts val="125"/>
              </a:spcBef>
            </a:pPr>
            <a:r>
              <a:rPr sz="1050" i="1" spc="44" baseline="-15873" dirty="0">
                <a:latin typeface="Times New Roman"/>
                <a:cs typeface="Times New Roman"/>
              </a:rPr>
              <a:t>c</a:t>
            </a:r>
            <a:r>
              <a:rPr sz="500" spc="30" dirty="0">
                <a:latin typeface="Calibri"/>
                <a:cs typeface="Calibri"/>
              </a:rPr>
              <a:t>$</a:t>
            </a:r>
            <a:endParaRPr sz="500">
              <a:latin typeface="Calibri"/>
              <a:cs typeface="Calibri"/>
            </a:endParaRPr>
          </a:p>
        </p:txBody>
      </p:sp>
      <p:grpSp>
        <p:nvGrpSpPr>
          <p:cNvPr id="10" name="object 10"/>
          <p:cNvGrpSpPr/>
          <p:nvPr/>
        </p:nvGrpSpPr>
        <p:grpSpPr>
          <a:xfrm>
            <a:off x="1477159" y="707948"/>
            <a:ext cx="640715" cy="60960"/>
            <a:chOff x="1477159" y="707948"/>
            <a:chExt cx="640715" cy="60960"/>
          </a:xfrm>
        </p:grpSpPr>
        <p:sp>
          <p:nvSpPr>
            <p:cNvPr id="11" name="object 11"/>
            <p:cNvSpPr/>
            <p:nvPr/>
          </p:nvSpPr>
          <p:spPr>
            <a:xfrm>
              <a:off x="1486142" y="738314"/>
              <a:ext cx="142875" cy="0"/>
            </a:xfrm>
            <a:custGeom>
              <a:avLst/>
              <a:gdLst/>
              <a:ahLst/>
              <a:cxnLst/>
              <a:rect l="l" t="t" r="r" b="b"/>
              <a:pathLst>
                <a:path w="142875">
                  <a:moveTo>
                    <a:pt x="142679" y="0"/>
                  </a:moveTo>
                  <a:lnTo>
                    <a:pt x="0" y="0"/>
                  </a:lnTo>
                </a:path>
              </a:pathLst>
            </a:custGeom>
            <a:ln w="10122">
              <a:solidFill>
                <a:srgbClr val="000000"/>
              </a:solidFill>
            </a:ln>
          </p:spPr>
          <p:txBody>
            <a:bodyPr wrap="square" lIns="0" tIns="0" rIns="0" bIns="0" rtlCol="0"/>
            <a:lstStyle/>
            <a:p>
              <a:endParaRPr/>
            </a:p>
          </p:txBody>
        </p:sp>
        <p:sp>
          <p:nvSpPr>
            <p:cNvPr id="12" name="object 12"/>
            <p:cNvSpPr/>
            <p:nvPr/>
          </p:nvSpPr>
          <p:spPr>
            <a:xfrm>
              <a:off x="1481208" y="711997"/>
              <a:ext cx="24765" cy="52705"/>
            </a:xfrm>
            <a:custGeom>
              <a:avLst/>
              <a:gdLst/>
              <a:ahLst/>
              <a:cxnLst/>
              <a:rect l="l" t="t" r="r" b="b"/>
              <a:pathLst>
                <a:path w="24765" h="52704">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3" name="object 13"/>
            <p:cNvSpPr/>
            <p:nvPr/>
          </p:nvSpPr>
          <p:spPr>
            <a:xfrm>
              <a:off x="1960833" y="738314"/>
              <a:ext cx="147955" cy="0"/>
            </a:xfrm>
            <a:custGeom>
              <a:avLst/>
              <a:gdLst/>
              <a:ahLst/>
              <a:cxnLst/>
              <a:rect l="l" t="t" r="r" b="b"/>
              <a:pathLst>
                <a:path w="147955">
                  <a:moveTo>
                    <a:pt x="0" y="0"/>
                  </a:moveTo>
                  <a:lnTo>
                    <a:pt x="147548" y="0"/>
                  </a:lnTo>
                </a:path>
              </a:pathLst>
            </a:custGeom>
            <a:ln w="10122">
              <a:solidFill>
                <a:srgbClr val="000000"/>
              </a:solidFill>
            </a:ln>
          </p:spPr>
          <p:txBody>
            <a:bodyPr wrap="square" lIns="0" tIns="0" rIns="0" bIns="0" rtlCol="0"/>
            <a:lstStyle/>
            <a:p>
              <a:endParaRPr/>
            </a:p>
          </p:txBody>
        </p:sp>
        <p:sp>
          <p:nvSpPr>
            <p:cNvPr id="14" name="object 14"/>
            <p:cNvSpPr/>
            <p:nvPr/>
          </p:nvSpPr>
          <p:spPr>
            <a:xfrm>
              <a:off x="2088643" y="711997"/>
              <a:ext cx="24765" cy="52705"/>
            </a:xfrm>
            <a:custGeom>
              <a:avLst/>
              <a:gdLst/>
              <a:ahLst/>
              <a:cxnLst/>
              <a:rect l="l" t="t" r="r" b="b"/>
              <a:pathLst>
                <a:path w="24764" h="52704">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sp>
        <p:nvSpPr>
          <p:cNvPr id="15" name="object 15"/>
          <p:cNvSpPr txBox="1"/>
          <p:nvPr/>
        </p:nvSpPr>
        <p:spPr>
          <a:xfrm>
            <a:off x="1665389" y="602447"/>
            <a:ext cx="259079" cy="485775"/>
          </a:xfrm>
          <a:prstGeom prst="rect">
            <a:avLst/>
          </a:prstGeom>
        </p:spPr>
        <p:txBody>
          <a:bodyPr vert="horz" wrap="square" lIns="0" tIns="17145" rIns="0" bIns="0" rtlCol="0">
            <a:spAutoFit/>
          </a:bodyPr>
          <a:lstStyle/>
          <a:p>
            <a:pPr marL="12700">
              <a:lnSpc>
                <a:spcPct val="100000"/>
              </a:lnSpc>
              <a:spcBef>
                <a:spcPts val="135"/>
              </a:spcBef>
            </a:pPr>
            <a:r>
              <a:rPr sz="1400" spc="-40" dirty="0">
                <a:latin typeface="Calibri" panose="020F0502020204030204" pitchFamily="34" charset="0"/>
                <a:cs typeface="Calibri" panose="020F0502020204030204" pitchFamily="34" charset="0"/>
              </a:rPr>
              <a:t>O</a:t>
            </a:r>
            <a:r>
              <a:rPr sz="1400" spc="-85" dirty="0">
                <a:latin typeface="Calibri" panose="020F0502020204030204" pitchFamily="34" charset="0"/>
                <a:cs typeface="Calibri" panose="020F0502020204030204" pitchFamily="34" charset="0"/>
              </a:rPr>
              <a:t>T</a:t>
            </a:r>
            <a:endParaRPr sz="1400" dirty="0">
              <a:latin typeface="Calibri" panose="020F0502020204030204" pitchFamily="34" charset="0"/>
              <a:cs typeface="Calibri" panose="020F0502020204030204" pitchFamily="34" charset="0"/>
            </a:endParaRPr>
          </a:p>
          <a:p>
            <a:pPr marL="12700">
              <a:lnSpc>
                <a:spcPct val="100000"/>
              </a:lnSpc>
              <a:spcBef>
                <a:spcPts val="1065"/>
              </a:spcBef>
            </a:pPr>
            <a:r>
              <a:rPr sz="700" spc="-10" dirty="0">
                <a:latin typeface="Calibri" panose="020F0502020204030204" pitchFamily="34" charset="0"/>
                <a:cs typeface="Calibri" panose="020F0502020204030204" pitchFamily="34" charset="0"/>
              </a:rPr>
              <a:t>of</a:t>
            </a:r>
            <a:r>
              <a:rPr sz="700" spc="20" dirty="0">
                <a:latin typeface="Calibri" panose="020F0502020204030204" pitchFamily="34" charset="0"/>
                <a:cs typeface="Calibri" panose="020F0502020204030204" pitchFamily="34" charset="0"/>
              </a:rPr>
              <a:t>f</a:t>
            </a:r>
            <a:r>
              <a:rPr sz="700" spc="-15" dirty="0">
                <a:latin typeface="Calibri" panose="020F0502020204030204" pitchFamily="34" charset="0"/>
                <a:cs typeface="Calibri" panose="020F0502020204030204" pitchFamily="34" charset="0"/>
              </a:rPr>
              <a:t>line</a:t>
            </a:r>
            <a:endParaRPr sz="700" dirty="0">
              <a:latin typeface="Calibri" panose="020F0502020204030204" pitchFamily="34" charset="0"/>
              <a:cs typeface="Calibri" panose="020F0502020204030204" pitchFamily="34" charset="0"/>
            </a:endParaRPr>
          </a:p>
        </p:txBody>
      </p:sp>
      <p:sp>
        <p:nvSpPr>
          <p:cNvPr id="16" name="object 16"/>
          <p:cNvSpPr/>
          <p:nvPr/>
        </p:nvSpPr>
        <p:spPr>
          <a:xfrm>
            <a:off x="1074818" y="1098321"/>
            <a:ext cx="1440180" cy="0"/>
          </a:xfrm>
          <a:custGeom>
            <a:avLst/>
            <a:gdLst/>
            <a:ahLst/>
            <a:cxnLst/>
            <a:rect l="l" t="t" r="r" b="b"/>
            <a:pathLst>
              <a:path w="1440180">
                <a:moveTo>
                  <a:pt x="0" y="0"/>
                </a:moveTo>
                <a:lnTo>
                  <a:pt x="1440017" y="0"/>
                </a:lnTo>
              </a:path>
            </a:pathLst>
          </a:custGeom>
          <a:ln w="5060">
            <a:solidFill>
              <a:srgbClr val="000000"/>
            </a:solidFill>
            <a:prstDash val="dash"/>
          </a:ln>
        </p:spPr>
        <p:txBody>
          <a:bodyPr wrap="square" lIns="0" tIns="0" rIns="0" bIns="0" rtlCol="0"/>
          <a:lstStyle/>
          <a:p>
            <a:endParaRPr/>
          </a:p>
        </p:txBody>
      </p:sp>
      <p:sp>
        <p:nvSpPr>
          <p:cNvPr id="17" name="object 17"/>
          <p:cNvSpPr txBox="1"/>
          <p:nvPr/>
        </p:nvSpPr>
        <p:spPr>
          <a:xfrm>
            <a:off x="1669516" y="1099517"/>
            <a:ext cx="250825" cy="119905"/>
          </a:xfrm>
          <a:prstGeom prst="rect">
            <a:avLst/>
          </a:prstGeom>
        </p:spPr>
        <p:txBody>
          <a:bodyPr vert="horz" wrap="square" lIns="0" tIns="12065" rIns="0" bIns="0" rtlCol="0">
            <a:spAutoFit/>
          </a:bodyPr>
          <a:lstStyle/>
          <a:p>
            <a:pPr marL="12700">
              <a:lnSpc>
                <a:spcPct val="100000"/>
              </a:lnSpc>
              <a:spcBef>
                <a:spcPts val="95"/>
              </a:spcBef>
            </a:pPr>
            <a:r>
              <a:rPr sz="700" spc="-20" dirty="0">
                <a:latin typeface="Calibri" panose="020F0502020204030204" pitchFamily="34" charset="0"/>
                <a:cs typeface="Calibri" panose="020F0502020204030204" pitchFamily="34" charset="0"/>
              </a:rPr>
              <a:t>online</a:t>
            </a:r>
            <a:endParaRPr sz="700" dirty="0">
              <a:latin typeface="Calibri" panose="020F0502020204030204" pitchFamily="34" charset="0"/>
              <a:cs typeface="Calibri" panose="020F0502020204030204" pitchFamily="34" charset="0"/>
            </a:endParaRPr>
          </a:p>
        </p:txBody>
      </p:sp>
      <p:sp>
        <p:nvSpPr>
          <p:cNvPr id="18" name="object 18"/>
          <p:cNvSpPr txBox="1"/>
          <p:nvPr/>
        </p:nvSpPr>
        <p:spPr>
          <a:xfrm>
            <a:off x="679081" y="1157381"/>
            <a:ext cx="425450" cy="177800"/>
          </a:xfrm>
          <a:prstGeom prst="rect">
            <a:avLst/>
          </a:prstGeom>
        </p:spPr>
        <p:txBody>
          <a:bodyPr vert="horz" wrap="square" lIns="0" tIns="12065" rIns="0" bIns="0" rtlCol="0">
            <a:spAutoFit/>
          </a:bodyPr>
          <a:lstStyle/>
          <a:p>
            <a:pPr marL="38100">
              <a:lnSpc>
                <a:spcPct val="100000"/>
              </a:lnSpc>
              <a:spcBef>
                <a:spcPts val="95"/>
              </a:spcBef>
            </a:pPr>
            <a:r>
              <a:rPr sz="1000" i="1" spc="25" dirty="0">
                <a:latin typeface="Times New Roman"/>
                <a:cs typeface="Times New Roman"/>
              </a:rPr>
              <a:t>m</a:t>
            </a:r>
            <a:r>
              <a:rPr sz="1050" spc="120" baseline="-11904" dirty="0">
                <a:latin typeface="Calibri"/>
                <a:cs typeface="Calibri"/>
              </a:rPr>
              <a:t>0</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spc="60" baseline="-11904" dirty="0">
                <a:latin typeface="Calibri"/>
                <a:cs typeface="Calibri"/>
              </a:rPr>
              <a:t>1</a:t>
            </a:r>
            <a:endParaRPr sz="1050" baseline="-11904">
              <a:latin typeface="Calibri"/>
              <a:cs typeface="Calibri"/>
            </a:endParaRPr>
          </a:p>
        </p:txBody>
      </p:sp>
      <p:sp>
        <p:nvSpPr>
          <p:cNvPr id="19" name="object 19"/>
          <p:cNvSpPr txBox="1"/>
          <p:nvPr/>
        </p:nvSpPr>
        <p:spPr>
          <a:xfrm>
            <a:off x="2657144" y="1166233"/>
            <a:ext cx="75565" cy="177800"/>
          </a:xfrm>
          <a:prstGeom prst="rect">
            <a:avLst/>
          </a:prstGeom>
        </p:spPr>
        <p:txBody>
          <a:bodyPr vert="horz" wrap="square" lIns="0" tIns="12065" rIns="0" bIns="0" rtlCol="0">
            <a:spAutoFit/>
          </a:bodyPr>
          <a:lstStyle/>
          <a:p>
            <a:pPr marL="12700">
              <a:lnSpc>
                <a:spcPct val="100000"/>
              </a:lnSpc>
              <a:spcBef>
                <a:spcPts val="95"/>
              </a:spcBef>
            </a:pPr>
            <a:r>
              <a:rPr sz="1000" i="1" spc="-55" dirty="0">
                <a:latin typeface="Times New Roman"/>
                <a:cs typeface="Times New Roman"/>
              </a:rPr>
              <a:t>c</a:t>
            </a:r>
            <a:endParaRPr sz="1000">
              <a:latin typeface="Times New Roman"/>
              <a:cs typeface="Times New Roman"/>
            </a:endParaRPr>
          </a:p>
        </p:txBody>
      </p:sp>
      <p:grpSp>
        <p:nvGrpSpPr>
          <p:cNvPr id="20" name="object 20"/>
          <p:cNvGrpSpPr/>
          <p:nvPr/>
        </p:nvGrpSpPr>
        <p:grpSpPr>
          <a:xfrm>
            <a:off x="1074818" y="1923863"/>
            <a:ext cx="1440180" cy="77470"/>
            <a:chOff x="1074818" y="1923863"/>
            <a:chExt cx="1440180" cy="77470"/>
          </a:xfrm>
        </p:grpSpPr>
        <p:sp>
          <p:nvSpPr>
            <p:cNvPr id="21" name="object 21"/>
            <p:cNvSpPr/>
            <p:nvPr/>
          </p:nvSpPr>
          <p:spPr>
            <a:xfrm>
              <a:off x="1074818" y="1962327"/>
              <a:ext cx="1428115" cy="0"/>
            </a:xfrm>
            <a:custGeom>
              <a:avLst/>
              <a:gdLst/>
              <a:ahLst/>
              <a:cxnLst/>
              <a:rect l="l" t="t" r="r" b="b"/>
              <a:pathLst>
                <a:path w="1428114">
                  <a:moveTo>
                    <a:pt x="0" y="0"/>
                  </a:moveTo>
                  <a:lnTo>
                    <a:pt x="1427871" y="0"/>
                  </a:lnTo>
                </a:path>
              </a:pathLst>
            </a:custGeom>
            <a:ln w="15183">
              <a:solidFill>
                <a:srgbClr val="000000"/>
              </a:solidFill>
            </a:ln>
          </p:spPr>
          <p:txBody>
            <a:bodyPr wrap="square" lIns="0" tIns="0" rIns="0" bIns="0" rtlCol="0"/>
            <a:lstStyle/>
            <a:p>
              <a:endParaRPr/>
            </a:p>
          </p:txBody>
        </p:sp>
        <p:sp>
          <p:nvSpPr>
            <p:cNvPr id="22" name="object 22"/>
            <p:cNvSpPr/>
            <p:nvPr/>
          </p:nvSpPr>
          <p:spPr>
            <a:xfrm>
              <a:off x="2478396" y="1929937"/>
              <a:ext cx="30480" cy="65405"/>
            </a:xfrm>
            <a:custGeom>
              <a:avLst/>
              <a:gdLst/>
              <a:ahLst/>
              <a:cxnLst/>
              <a:rect l="l" t="t" r="r" b="b"/>
              <a:pathLst>
                <a:path w="30480" h="65405">
                  <a:moveTo>
                    <a:pt x="0" y="0"/>
                  </a:moveTo>
                  <a:lnTo>
                    <a:pt x="4744" y="9900"/>
                  </a:lnTo>
                  <a:lnTo>
                    <a:pt x="13664" y="19991"/>
                  </a:lnTo>
                  <a:lnTo>
                    <a:pt x="23344" y="28183"/>
                  </a:lnTo>
                  <a:lnTo>
                    <a:pt x="30366" y="32390"/>
                  </a:lnTo>
                  <a:lnTo>
                    <a:pt x="23344" y="36597"/>
                  </a:lnTo>
                  <a:lnTo>
                    <a:pt x="13664" y="44790"/>
                  </a:lnTo>
                  <a:lnTo>
                    <a:pt x="4744" y="54880"/>
                  </a:lnTo>
                  <a:lnTo>
                    <a:pt x="0" y="64781"/>
                  </a:lnTo>
                </a:path>
              </a:pathLst>
            </a:custGeom>
            <a:ln w="12146">
              <a:solidFill>
                <a:srgbClr val="000000"/>
              </a:solidFill>
            </a:ln>
          </p:spPr>
          <p:txBody>
            <a:bodyPr wrap="square" lIns="0" tIns="0" rIns="0" bIns="0" rtlCol="0"/>
            <a:lstStyle/>
            <a:p>
              <a:endParaRPr/>
            </a:p>
          </p:txBody>
        </p:sp>
      </p:grpSp>
      <p:sp>
        <p:nvSpPr>
          <p:cNvPr id="23" name="object 23"/>
          <p:cNvSpPr txBox="1"/>
          <p:nvPr/>
        </p:nvSpPr>
        <p:spPr>
          <a:xfrm>
            <a:off x="1737003" y="1803009"/>
            <a:ext cx="475819" cy="231474"/>
          </a:xfrm>
          <a:prstGeom prst="rect">
            <a:avLst/>
          </a:prstGeom>
        </p:spPr>
        <p:txBody>
          <a:bodyPr vert="horz" wrap="square" lIns="0" tIns="15875" rIns="0" bIns="0" rtlCol="0">
            <a:spAutoFit/>
          </a:bodyPr>
          <a:lstStyle/>
          <a:p>
            <a:pPr marL="12700">
              <a:lnSpc>
                <a:spcPct val="100000"/>
              </a:lnSpc>
              <a:spcBef>
                <a:spcPts val="125"/>
              </a:spcBef>
            </a:pPr>
            <a:r>
              <a:rPr sz="700" spc="105" dirty="0">
                <a:solidFill>
                  <a:srgbClr val="D83A00"/>
                </a:solidFill>
                <a:latin typeface="Calibri"/>
                <a:cs typeface="Calibri"/>
              </a:rPr>
              <a:t>1</a:t>
            </a:r>
            <a:r>
              <a:rPr sz="700" spc="-215" dirty="0">
                <a:solidFill>
                  <a:srgbClr val="D83A00"/>
                </a:solidFill>
                <a:latin typeface="Cambria"/>
                <a:cs typeface="Cambria"/>
              </a:rPr>
              <a:t>⊕</a:t>
            </a:r>
            <a:r>
              <a:rPr lang="en-US" altLang="zh-CN" sz="700" i="1" spc="5" dirty="0">
                <a:latin typeface="Times New Roman"/>
                <a:cs typeface="Times New Roman"/>
              </a:rPr>
              <a:t>  </a:t>
            </a:r>
            <a:r>
              <a:rPr lang="en-US" altLang="zh-CN" sz="700" i="1" spc="5" dirty="0">
                <a:solidFill>
                  <a:srgbClr val="FF0000"/>
                </a:solidFill>
                <a:latin typeface="Times New Roman"/>
                <a:cs typeface="Times New Roman"/>
              </a:rPr>
              <a:t>d</a:t>
            </a:r>
            <a:r>
              <a:rPr lang="en-US" sz="700" spc="-215" dirty="0">
                <a:solidFill>
                  <a:srgbClr val="D83A00"/>
                </a:solidFill>
                <a:latin typeface="Cambria"/>
                <a:cs typeface="Cambria"/>
              </a:rPr>
              <a:t>  	</a:t>
            </a:r>
            <a:endParaRPr sz="700" dirty="0">
              <a:latin typeface="Times New Roman"/>
              <a:cs typeface="Times New Roman"/>
            </a:endParaRPr>
          </a:p>
        </p:txBody>
      </p:sp>
      <p:sp>
        <p:nvSpPr>
          <p:cNvPr id="24" name="object 24"/>
          <p:cNvSpPr txBox="1"/>
          <p:nvPr/>
        </p:nvSpPr>
        <p:spPr>
          <a:xfrm>
            <a:off x="1308022" y="1540436"/>
            <a:ext cx="1069277" cy="357505"/>
          </a:xfrm>
          <a:prstGeom prst="rect">
            <a:avLst/>
          </a:prstGeom>
        </p:spPr>
        <p:txBody>
          <a:bodyPr vert="horz" wrap="square" lIns="0" tIns="12065" rIns="0" bIns="0" rtlCol="0">
            <a:spAutoFit/>
          </a:bodyPr>
          <a:lstStyle/>
          <a:p>
            <a:pPr marR="25400" algn="ctr">
              <a:lnSpc>
                <a:spcPts val="465"/>
              </a:lnSpc>
              <a:spcBef>
                <a:spcPts val="95"/>
              </a:spcBef>
            </a:pPr>
            <a:r>
              <a:rPr sz="700" spc="40" dirty="0">
                <a:latin typeface="Calibri"/>
                <a:cs typeface="Calibri"/>
              </a:rPr>
              <a:t>$</a:t>
            </a:r>
            <a:endParaRPr sz="700" dirty="0">
              <a:latin typeface="Calibri"/>
              <a:cs typeface="Calibri"/>
            </a:endParaRPr>
          </a:p>
          <a:p>
            <a:pPr algn="ctr">
              <a:lnSpc>
                <a:spcPts val="825"/>
              </a:lnSpc>
              <a:tabLst>
                <a:tab pos="581660" algn="l"/>
              </a:tabLst>
            </a:pPr>
            <a:r>
              <a:rPr sz="1000" i="1" spc="5" dirty="0">
                <a:latin typeface="Times New Roman"/>
                <a:cs typeface="Times New Roman"/>
              </a:rPr>
              <a:t>x</a:t>
            </a:r>
            <a:r>
              <a:rPr sz="1050" spc="60" baseline="-11904" dirty="0">
                <a:latin typeface="Calibri"/>
                <a:cs typeface="Calibri"/>
              </a:rPr>
              <a:t>0 </a:t>
            </a:r>
            <a:r>
              <a:rPr sz="1050" spc="15" baseline="-11904" dirty="0">
                <a:latin typeface="Calibri"/>
                <a:cs typeface="Calibri"/>
              </a:rPr>
              <a:t> </a:t>
            </a: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25" dirty="0">
                <a:latin typeface="Times New Roman"/>
                <a:cs typeface="Times New Roman"/>
              </a:rPr>
              <a:t>m</a:t>
            </a:r>
            <a:r>
              <a:rPr sz="1050" i="1" spc="7" baseline="-31746" dirty="0">
                <a:solidFill>
                  <a:srgbClr val="D83A00"/>
                </a:solidFill>
                <a:latin typeface="Times New Roman"/>
                <a:cs typeface="Times New Roman"/>
              </a:rPr>
              <a:t>d</a:t>
            </a:r>
            <a:r>
              <a:rPr sz="1050" i="1" baseline="-31746" dirty="0">
                <a:solidFill>
                  <a:srgbClr val="D83A00"/>
                </a:solidFill>
                <a:latin typeface="Times New Roman"/>
                <a:cs typeface="Times New Roman"/>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25" dirty="0">
                <a:latin typeface="Times New Roman"/>
                <a:cs typeface="Times New Roman"/>
              </a:rPr>
              <a:t>m</a:t>
            </a:r>
            <a:r>
              <a:rPr sz="1050" spc="60" baseline="-11904" dirty="0">
                <a:latin typeface="Calibri"/>
                <a:cs typeface="Calibri"/>
              </a:rPr>
              <a:t>0</a:t>
            </a:r>
            <a:endParaRPr sz="1050" baseline="-11904" dirty="0">
              <a:latin typeface="Calibri"/>
              <a:cs typeface="Calibri"/>
            </a:endParaRPr>
          </a:p>
          <a:p>
            <a:pPr algn="ctr">
              <a:lnSpc>
                <a:spcPct val="100000"/>
              </a:lnSpc>
              <a:spcBef>
                <a:spcPts val="130"/>
              </a:spcBef>
              <a:tabLst>
                <a:tab pos="581660" algn="l"/>
              </a:tabLst>
            </a:pPr>
            <a:r>
              <a:rPr sz="1000" i="1" spc="5" dirty="0">
                <a:latin typeface="Times New Roman"/>
                <a:cs typeface="Times New Roman"/>
              </a:rPr>
              <a:t>x</a:t>
            </a:r>
            <a:r>
              <a:rPr sz="1050" spc="60" baseline="-11904" dirty="0">
                <a:latin typeface="Calibri"/>
                <a:cs typeface="Calibri"/>
              </a:rPr>
              <a:t>1 </a:t>
            </a:r>
            <a:r>
              <a:rPr sz="1050" spc="15" baseline="-11904" dirty="0">
                <a:latin typeface="Calibri"/>
                <a:cs typeface="Calibri"/>
              </a:rPr>
              <a:t> </a:t>
            </a: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25" dirty="0">
                <a:latin typeface="Times New Roman"/>
                <a:cs typeface="Times New Roman"/>
              </a:rPr>
              <a:t>m</a:t>
            </a:r>
            <a:r>
              <a:rPr sz="1050" spc="60" baseline="31746" dirty="0">
                <a:latin typeface="Calibri"/>
                <a:cs typeface="Calibri"/>
              </a:rPr>
              <a:t>$</a:t>
            </a:r>
            <a:r>
              <a:rPr sz="1050" baseline="31746" dirty="0">
                <a:latin typeface="Calibri"/>
                <a:cs typeface="Calibri"/>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25" dirty="0">
                <a:latin typeface="Times New Roman"/>
                <a:cs typeface="Times New Roman"/>
              </a:rPr>
              <a:t>m</a:t>
            </a:r>
            <a:r>
              <a:rPr sz="1050" spc="60" baseline="-11904" dirty="0">
                <a:latin typeface="Calibri"/>
                <a:cs typeface="Calibri"/>
              </a:rPr>
              <a:t>1</a:t>
            </a:r>
            <a:endParaRPr sz="1050" baseline="-11904" dirty="0">
              <a:latin typeface="Calibri"/>
              <a:cs typeface="Calibri"/>
            </a:endParaRPr>
          </a:p>
        </p:txBody>
      </p:sp>
      <p:grpSp>
        <p:nvGrpSpPr>
          <p:cNvPr id="25" name="object 25"/>
          <p:cNvGrpSpPr/>
          <p:nvPr/>
        </p:nvGrpSpPr>
        <p:grpSpPr>
          <a:xfrm>
            <a:off x="1074818" y="1455856"/>
            <a:ext cx="1440180" cy="77470"/>
            <a:chOff x="1074818" y="1455856"/>
            <a:chExt cx="1440180" cy="77470"/>
          </a:xfrm>
        </p:grpSpPr>
        <p:sp>
          <p:nvSpPr>
            <p:cNvPr id="26" name="object 26"/>
            <p:cNvSpPr/>
            <p:nvPr/>
          </p:nvSpPr>
          <p:spPr>
            <a:xfrm>
              <a:off x="1086965" y="1494320"/>
              <a:ext cx="1428115" cy="0"/>
            </a:xfrm>
            <a:custGeom>
              <a:avLst/>
              <a:gdLst/>
              <a:ahLst/>
              <a:cxnLst/>
              <a:rect l="l" t="t" r="r" b="b"/>
              <a:pathLst>
                <a:path w="1428114">
                  <a:moveTo>
                    <a:pt x="1427871" y="0"/>
                  </a:moveTo>
                  <a:lnTo>
                    <a:pt x="0" y="0"/>
                  </a:lnTo>
                </a:path>
              </a:pathLst>
            </a:custGeom>
            <a:ln w="15183">
              <a:solidFill>
                <a:srgbClr val="000000"/>
              </a:solidFill>
            </a:ln>
          </p:spPr>
          <p:txBody>
            <a:bodyPr wrap="square" lIns="0" tIns="0" rIns="0" bIns="0" rtlCol="0"/>
            <a:lstStyle/>
            <a:p>
              <a:endParaRPr/>
            </a:p>
          </p:txBody>
        </p:sp>
        <p:sp>
          <p:nvSpPr>
            <p:cNvPr id="27" name="object 27"/>
            <p:cNvSpPr/>
            <p:nvPr/>
          </p:nvSpPr>
          <p:spPr>
            <a:xfrm>
              <a:off x="1080891" y="1461929"/>
              <a:ext cx="30480" cy="65405"/>
            </a:xfrm>
            <a:custGeom>
              <a:avLst/>
              <a:gdLst/>
              <a:ahLst/>
              <a:cxnLst/>
              <a:rect l="l" t="t" r="r" b="b"/>
              <a:pathLst>
                <a:path w="30480" h="65405">
                  <a:moveTo>
                    <a:pt x="30366" y="64781"/>
                  </a:moveTo>
                  <a:lnTo>
                    <a:pt x="25621" y="54880"/>
                  </a:lnTo>
                  <a:lnTo>
                    <a:pt x="16701" y="44790"/>
                  </a:lnTo>
                  <a:lnTo>
                    <a:pt x="7022" y="36597"/>
                  </a:lnTo>
                  <a:lnTo>
                    <a:pt x="0" y="32390"/>
                  </a:lnTo>
                  <a:lnTo>
                    <a:pt x="7022" y="28183"/>
                  </a:lnTo>
                  <a:lnTo>
                    <a:pt x="16701" y="19991"/>
                  </a:lnTo>
                  <a:lnTo>
                    <a:pt x="25621" y="9900"/>
                  </a:lnTo>
                  <a:lnTo>
                    <a:pt x="30366" y="0"/>
                  </a:lnTo>
                </a:path>
              </a:pathLst>
            </a:custGeom>
            <a:ln w="12146">
              <a:solidFill>
                <a:srgbClr val="000000"/>
              </a:solidFill>
            </a:ln>
          </p:spPr>
          <p:txBody>
            <a:bodyPr wrap="square" lIns="0" tIns="0" rIns="0" bIns="0" rtlCol="0"/>
            <a:lstStyle/>
            <a:p>
              <a:endParaRPr/>
            </a:p>
          </p:txBody>
        </p:sp>
      </p:grpSp>
      <p:sp>
        <p:nvSpPr>
          <p:cNvPr id="28" name="object 28"/>
          <p:cNvSpPr txBox="1"/>
          <p:nvPr/>
        </p:nvSpPr>
        <p:spPr>
          <a:xfrm>
            <a:off x="1490611" y="1299202"/>
            <a:ext cx="602615" cy="166071"/>
          </a:xfrm>
          <a:prstGeom prst="rect">
            <a:avLst/>
          </a:prstGeom>
        </p:spPr>
        <p:txBody>
          <a:bodyPr vert="horz" wrap="square" lIns="0" tIns="12065" rIns="0" bIns="0" rtlCol="0">
            <a:spAutoFit/>
          </a:bodyPr>
          <a:lstStyle/>
          <a:p>
            <a:pPr marL="38100">
              <a:lnSpc>
                <a:spcPct val="100000"/>
              </a:lnSpc>
              <a:spcBef>
                <a:spcPts val="95"/>
              </a:spcBef>
            </a:pPr>
            <a:r>
              <a:rPr sz="1000" i="1" spc="-10" dirty="0">
                <a:latin typeface="Times New Roman"/>
                <a:cs typeface="Times New Roman"/>
              </a:rPr>
              <a:t>d</a:t>
            </a:r>
            <a:r>
              <a:rPr sz="1000" i="1" spc="25"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55" dirty="0">
                <a:latin typeface="Times New Roman"/>
                <a:cs typeface="Times New Roman"/>
              </a:rPr>
              <a:t>c</a:t>
            </a:r>
            <a:r>
              <a:rPr sz="1000" i="1" dirty="0">
                <a:latin typeface="Times New Roman"/>
                <a:cs typeface="Times New Roman"/>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55" dirty="0">
                <a:latin typeface="Times New Roman"/>
                <a:cs typeface="Times New Roman"/>
              </a:rPr>
              <a:t>c</a:t>
            </a:r>
            <a:r>
              <a:rPr sz="1050" spc="60" baseline="27777" dirty="0">
                <a:latin typeface="Calibri"/>
                <a:cs typeface="Calibri"/>
              </a:rPr>
              <a:t>$</a:t>
            </a:r>
            <a:endParaRPr sz="1050" baseline="27777" dirty="0">
              <a:latin typeface="Calibri"/>
              <a:cs typeface="Calibri"/>
            </a:endParaRPr>
          </a:p>
        </p:txBody>
      </p:sp>
      <p:sp>
        <p:nvSpPr>
          <p:cNvPr id="32" name="object 32"/>
          <p:cNvSpPr txBox="1"/>
          <p:nvPr/>
        </p:nvSpPr>
        <p:spPr>
          <a:xfrm>
            <a:off x="600354" y="2516851"/>
            <a:ext cx="3361690" cy="169277"/>
          </a:xfrm>
          <a:prstGeom prst="rect">
            <a:avLst/>
          </a:prstGeom>
        </p:spPr>
        <p:txBody>
          <a:bodyPr vert="horz" wrap="square" lIns="0" tIns="15240" rIns="0" bIns="0" rtlCol="0">
            <a:spAutoFit/>
          </a:bodyPr>
          <a:lstStyle/>
          <a:p>
            <a:pPr marL="12700">
              <a:lnSpc>
                <a:spcPct val="100000"/>
              </a:lnSpc>
              <a:spcBef>
                <a:spcPts val="120"/>
              </a:spcBef>
            </a:pPr>
            <a:r>
              <a:rPr sz="1000" b="1" spc="-100" dirty="0">
                <a:latin typeface="Calibri" panose="020F0502020204030204" pitchFamily="34" charset="0"/>
                <a:cs typeface="Calibri" panose="020F0502020204030204" pitchFamily="34" charset="0"/>
              </a:rPr>
              <a:t>Idea:</a:t>
            </a:r>
            <a:r>
              <a:rPr sz="1000" b="1" spc="35"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Alice</a:t>
            </a:r>
            <a:r>
              <a:rPr sz="1000" spc="-15"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can</a:t>
            </a:r>
            <a:r>
              <a:rPr sz="1000" spc="-15" dirty="0">
                <a:latin typeface="Calibri" panose="020F0502020204030204" pitchFamily="34" charset="0"/>
                <a:cs typeface="Calibri" panose="020F0502020204030204" pitchFamily="34" charset="0"/>
              </a:rPr>
              <a:t> </a:t>
            </a:r>
            <a:r>
              <a:rPr sz="1000" spc="-80" dirty="0">
                <a:latin typeface="Calibri" panose="020F0502020204030204" pitchFamily="34" charset="0"/>
                <a:cs typeface="Calibri" panose="020F0502020204030204" pitchFamily="34" charset="0"/>
              </a:rPr>
              <a:t>use</a:t>
            </a:r>
            <a:r>
              <a:rPr sz="1000" spc="-20" dirty="0">
                <a:latin typeface="Calibri" panose="020F0502020204030204" pitchFamily="34" charset="0"/>
                <a:cs typeface="Calibri" panose="020F0502020204030204" pitchFamily="34" charset="0"/>
              </a:rPr>
              <a:t> </a:t>
            </a:r>
            <a:r>
              <a:rPr sz="1000" i="1" spc="30" dirty="0">
                <a:latin typeface="Times New Roman"/>
                <a:cs typeface="Times New Roman"/>
              </a:rPr>
              <a:t>m</a:t>
            </a:r>
            <a:r>
              <a:rPr sz="1050" spc="44" baseline="31746" dirty="0">
                <a:latin typeface="Calibri"/>
                <a:cs typeface="Calibri"/>
              </a:rPr>
              <a:t>$</a:t>
            </a:r>
            <a:r>
              <a:rPr sz="1050" spc="217" baseline="31746" dirty="0">
                <a:latin typeface="Calibri"/>
                <a:cs typeface="Calibri"/>
              </a:rPr>
              <a:t> </a:t>
            </a:r>
            <a:r>
              <a:rPr sz="1000" spc="-45" dirty="0">
                <a:latin typeface="Calibri" panose="020F0502020204030204" pitchFamily="34" charset="0"/>
                <a:cs typeface="Calibri" panose="020F0502020204030204" pitchFamily="34" charset="0"/>
              </a:rPr>
              <a:t>and</a:t>
            </a:r>
            <a:r>
              <a:rPr sz="1000" spc="-20" dirty="0">
                <a:latin typeface="Calibri" panose="020F0502020204030204" pitchFamily="34" charset="0"/>
                <a:cs typeface="Calibri" panose="020F0502020204030204" pitchFamily="34" charset="0"/>
              </a:rPr>
              <a:t> </a:t>
            </a:r>
            <a:r>
              <a:rPr sz="1000" i="1" spc="30" dirty="0">
                <a:latin typeface="Times New Roman"/>
                <a:cs typeface="Times New Roman"/>
              </a:rPr>
              <a:t>m</a:t>
            </a:r>
            <a:r>
              <a:rPr sz="1050" spc="44" baseline="31746" dirty="0">
                <a:latin typeface="Calibri"/>
                <a:cs typeface="Calibri"/>
              </a:rPr>
              <a:t>$</a:t>
            </a:r>
            <a:r>
              <a:rPr sz="1050" spc="217" baseline="31746" dirty="0">
                <a:latin typeface="Calibri"/>
                <a:cs typeface="Calibri"/>
              </a:rPr>
              <a:t> </a:t>
            </a:r>
            <a:r>
              <a:rPr sz="1000" spc="-95" dirty="0">
                <a:latin typeface="Calibri" panose="020F0502020204030204" pitchFamily="34" charset="0"/>
                <a:cs typeface="Calibri" panose="020F0502020204030204" pitchFamily="34" charset="0"/>
              </a:rPr>
              <a:t>as</a:t>
            </a:r>
            <a:r>
              <a:rPr sz="1000" spc="-20" dirty="0">
                <a:latin typeface="Calibri" panose="020F0502020204030204" pitchFamily="34" charset="0"/>
                <a:cs typeface="Calibri" panose="020F0502020204030204" pitchFamily="34" charset="0"/>
              </a:rPr>
              <a:t> </a:t>
            </a:r>
            <a:r>
              <a:rPr sz="1000" spc="-30" dirty="0">
                <a:latin typeface="Calibri" panose="020F0502020204030204" pitchFamily="34" charset="0"/>
                <a:cs typeface="Calibri" panose="020F0502020204030204" pitchFamily="34" charset="0"/>
              </a:rPr>
              <a:t>one-time</a:t>
            </a:r>
            <a:r>
              <a:rPr sz="1000" spc="-15"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pads</a:t>
            </a:r>
            <a:r>
              <a:rPr sz="1000" spc="-20"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to</a:t>
            </a:r>
            <a:r>
              <a:rPr sz="1000" spc="-15" dirty="0">
                <a:latin typeface="Calibri" panose="020F0502020204030204" pitchFamily="34" charset="0"/>
                <a:cs typeface="Calibri" panose="020F0502020204030204" pitchFamily="34" charset="0"/>
              </a:rPr>
              <a:t> </a:t>
            </a:r>
            <a:r>
              <a:rPr sz="1000" spc="-55" dirty="0">
                <a:latin typeface="Calibri" panose="020F0502020204030204" pitchFamily="34" charset="0"/>
                <a:cs typeface="Calibri" panose="020F0502020204030204" pitchFamily="34" charset="0"/>
              </a:rPr>
              <a:t>mask</a:t>
            </a:r>
            <a:r>
              <a:rPr sz="1000" spc="-15" dirty="0">
                <a:latin typeface="Calibri" panose="020F0502020204030204" pitchFamily="34" charset="0"/>
                <a:cs typeface="Calibri" panose="020F0502020204030204" pitchFamily="34" charset="0"/>
              </a:rPr>
              <a:t> </a:t>
            </a:r>
            <a:r>
              <a:rPr sz="1000" i="1" spc="35" dirty="0">
                <a:latin typeface="Times New Roman"/>
                <a:cs typeface="Times New Roman"/>
              </a:rPr>
              <a:t>m</a:t>
            </a:r>
            <a:r>
              <a:rPr sz="1050" spc="52" baseline="-11904" dirty="0">
                <a:latin typeface="Calibri"/>
                <a:cs typeface="Calibri"/>
              </a:rPr>
              <a:t>0</a:t>
            </a:r>
            <a:r>
              <a:rPr sz="1000" spc="35" dirty="0">
                <a:latin typeface="Calibri"/>
                <a:cs typeface="Calibri"/>
              </a:rPr>
              <a:t>,</a:t>
            </a:r>
            <a:r>
              <a:rPr sz="1000" spc="-60" dirty="0">
                <a:latin typeface="Calibri"/>
                <a:cs typeface="Calibri"/>
              </a:rPr>
              <a:t> </a:t>
            </a:r>
            <a:r>
              <a:rPr sz="1000" i="1" spc="30" dirty="0">
                <a:latin typeface="Times New Roman"/>
                <a:cs typeface="Times New Roman"/>
              </a:rPr>
              <a:t>m</a:t>
            </a:r>
            <a:r>
              <a:rPr sz="1050" spc="44" baseline="-11904" dirty="0">
                <a:latin typeface="Calibri"/>
                <a:cs typeface="Calibri"/>
              </a:rPr>
              <a:t>1</a:t>
            </a:r>
            <a:endParaRPr sz="1050" baseline="-11904" dirty="0">
              <a:latin typeface="Calibri"/>
              <a:cs typeface="Calibri"/>
            </a:endParaRPr>
          </a:p>
        </p:txBody>
      </p:sp>
      <p:sp>
        <p:nvSpPr>
          <p:cNvPr id="33" name="object 33"/>
          <p:cNvSpPr txBox="1"/>
          <p:nvPr/>
        </p:nvSpPr>
        <p:spPr>
          <a:xfrm>
            <a:off x="475576" y="2550950"/>
            <a:ext cx="84455" cy="130810"/>
          </a:xfrm>
          <a:prstGeom prst="rect">
            <a:avLst/>
          </a:prstGeom>
        </p:spPr>
        <p:txBody>
          <a:bodyPr vert="horz" wrap="square" lIns="0" tIns="3175" rIns="0" bIns="0" rtlCol="0">
            <a:spAutoFit/>
          </a:bodyPr>
          <a:lstStyle/>
          <a:p>
            <a:pPr marL="12700">
              <a:lnSpc>
                <a:spcPct val="100000"/>
              </a:lnSpc>
              <a:spcBef>
                <a:spcPts val="25"/>
              </a:spcBef>
            </a:pPr>
            <a:r>
              <a:rPr sz="700" spc="-125" dirty="0">
                <a:solidFill>
                  <a:srgbClr val="1464B2"/>
                </a:solidFill>
                <a:latin typeface="Cambria"/>
                <a:cs typeface="Cambria"/>
              </a:rPr>
              <a:t>▶</a:t>
            </a:r>
            <a:endParaRPr sz="700">
              <a:latin typeface="Cambria"/>
              <a:cs typeface="Cambria"/>
            </a:endParaRPr>
          </a:p>
        </p:txBody>
      </p:sp>
      <p:sp>
        <p:nvSpPr>
          <p:cNvPr id="34" name="object 34"/>
          <p:cNvSpPr txBox="1"/>
          <p:nvPr/>
        </p:nvSpPr>
        <p:spPr>
          <a:xfrm>
            <a:off x="1725333" y="2620640"/>
            <a:ext cx="76200" cy="114300"/>
          </a:xfrm>
          <a:prstGeom prst="rect">
            <a:avLst/>
          </a:prstGeom>
        </p:spPr>
        <p:txBody>
          <a:bodyPr vert="horz" wrap="square" lIns="0" tIns="0" rIns="0" bIns="0" rtlCol="0">
            <a:spAutoFit/>
          </a:bodyPr>
          <a:lstStyle/>
          <a:p>
            <a:pPr marL="12700">
              <a:lnSpc>
                <a:spcPts val="765"/>
              </a:lnSpc>
            </a:pPr>
            <a:r>
              <a:rPr sz="700" spc="40" dirty="0">
                <a:latin typeface="Calibri"/>
                <a:cs typeface="Calibri"/>
              </a:rPr>
              <a:t>0</a:t>
            </a:r>
            <a:endParaRPr sz="700">
              <a:latin typeface="Calibri"/>
              <a:cs typeface="Calibri"/>
            </a:endParaRPr>
          </a:p>
        </p:txBody>
      </p:sp>
      <p:sp>
        <p:nvSpPr>
          <p:cNvPr id="35" name="object 35"/>
          <p:cNvSpPr txBox="1"/>
          <p:nvPr/>
        </p:nvSpPr>
        <p:spPr>
          <a:xfrm>
            <a:off x="2136622" y="2620640"/>
            <a:ext cx="76200" cy="114300"/>
          </a:xfrm>
          <a:prstGeom prst="rect">
            <a:avLst/>
          </a:prstGeom>
        </p:spPr>
        <p:txBody>
          <a:bodyPr vert="horz" wrap="square" lIns="0" tIns="0" rIns="0" bIns="0" rtlCol="0">
            <a:spAutoFit/>
          </a:bodyPr>
          <a:lstStyle/>
          <a:p>
            <a:pPr marL="12700">
              <a:lnSpc>
                <a:spcPts val="765"/>
              </a:lnSpc>
            </a:pPr>
            <a:r>
              <a:rPr sz="700" spc="40" dirty="0">
                <a:latin typeface="Calibri"/>
                <a:cs typeface="Calibri"/>
              </a:rPr>
              <a:t>1</a:t>
            </a:r>
            <a:endParaRPr sz="700">
              <a:latin typeface="Calibri"/>
              <a:cs typeface="Calibri"/>
            </a:endParaRPr>
          </a:p>
        </p:txBody>
      </p:sp>
      <p:sp>
        <p:nvSpPr>
          <p:cNvPr id="36" name="object 36"/>
          <p:cNvSpPr txBox="1"/>
          <p:nvPr/>
        </p:nvSpPr>
        <p:spPr>
          <a:xfrm>
            <a:off x="600354" y="2720597"/>
            <a:ext cx="3492500" cy="169277"/>
          </a:xfrm>
          <a:prstGeom prst="rect">
            <a:avLst/>
          </a:prstGeom>
        </p:spPr>
        <p:txBody>
          <a:bodyPr vert="horz" wrap="square" lIns="0" tIns="15240" rIns="0" bIns="0" rtlCol="0">
            <a:spAutoFit/>
          </a:bodyPr>
          <a:lstStyle/>
          <a:p>
            <a:pPr marL="12700">
              <a:lnSpc>
                <a:spcPct val="100000"/>
              </a:lnSpc>
              <a:spcBef>
                <a:spcPts val="120"/>
              </a:spcBef>
            </a:pPr>
            <a:r>
              <a:rPr sz="1000" spc="25" dirty="0">
                <a:latin typeface="Calibri" panose="020F0502020204030204" pitchFamily="34" charset="0"/>
                <a:cs typeface="Calibri" panose="020F0502020204030204" pitchFamily="34" charset="0"/>
              </a:rPr>
              <a:t>If</a:t>
            </a:r>
            <a:r>
              <a:rPr sz="1000" spc="-20" dirty="0">
                <a:latin typeface="Calibri" panose="020F0502020204030204" pitchFamily="34" charset="0"/>
                <a:cs typeface="Calibri" panose="020F0502020204030204" pitchFamily="34" charset="0"/>
              </a:rPr>
              <a:t> </a:t>
            </a:r>
            <a:r>
              <a:rPr sz="1000" i="1" spc="-55" dirty="0">
                <a:latin typeface="Times New Roman"/>
                <a:cs typeface="Times New Roman"/>
              </a:rPr>
              <a:t>c</a:t>
            </a:r>
            <a:r>
              <a:rPr sz="1000" i="1" spc="25"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5" dirty="0">
                <a:latin typeface="Times New Roman"/>
                <a:cs typeface="Times New Roman"/>
              </a:rPr>
              <a:t>c</a:t>
            </a:r>
            <a:r>
              <a:rPr sz="1050" spc="-7" baseline="27777" dirty="0">
                <a:latin typeface="Calibri"/>
                <a:cs typeface="Calibri"/>
              </a:rPr>
              <a:t>$</a:t>
            </a:r>
            <a:r>
              <a:rPr sz="1050" spc="209" baseline="27777" dirty="0">
                <a:latin typeface="Calibri"/>
                <a:cs typeface="Calibri"/>
              </a:rPr>
              <a:t> </a:t>
            </a:r>
            <a:r>
              <a:rPr sz="1000" spc="-10" dirty="0">
                <a:latin typeface="Calibri" panose="020F0502020204030204" pitchFamily="34" charset="0"/>
                <a:cs typeface="Calibri" panose="020F0502020204030204" pitchFamily="34" charset="0"/>
              </a:rPr>
              <a:t>this</a:t>
            </a:r>
            <a:r>
              <a:rPr sz="1000" spc="-15"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works:</a:t>
            </a:r>
            <a:r>
              <a:rPr sz="1000" spc="65"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can</a:t>
            </a:r>
            <a:r>
              <a:rPr sz="1000" spc="-15" dirty="0">
                <a:latin typeface="Calibri" panose="020F0502020204030204" pitchFamily="34" charset="0"/>
                <a:cs typeface="Calibri" panose="020F0502020204030204" pitchFamily="34" charset="0"/>
              </a:rPr>
              <a:t> </a:t>
            </a:r>
            <a:r>
              <a:rPr sz="1000" spc="-20" dirty="0">
                <a:latin typeface="Calibri" panose="020F0502020204030204" pitchFamily="34" charset="0"/>
                <a:cs typeface="Calibri" panose="020F0502020204030204" pitchFamily="34" charset="0"/>
              </a:rPr>
              <a:t>decrypt </a:t>
            </a:r>
            <a:r>
              <a:rPr sz="1000" b="1" spc="-35" dirty="0">
                <a:latin typeface="Calibri" panose="020F0502020204030204" pitchFamily="34" charset="0"/>
                <a:cs typeface="Calibri" panose="020F0502020204030204" pitchFamily="34" charset="0"/>
              </a:rPr>
              <a:t>only</a:t>
            </a:r>
            <a:r>
              <a:rPr sz="1000" b="1" spc="-45" dirty="0">
                <a:latin typeface="Calibri" panose="020F0502020204030204" pitchFamily="34" charset="0"/>
                <a:cs typeface="Calibri" panose="020F0502020204030204" pitchFamily="34" charset="0"/>
              </a:rPr>
              <a:t> </a:t>
            </a:r>
            <a:r>
              <a:rPr sz="1000" i="1" dirty="0">
                <a:latin typeface="Times New Roman"/>
                <a:cs typeface="Times New Roman"/>
              </a:rPr>
              <a:t>m</a:t>
            </a:r>
            <a:r>
              <a:rPr sz="1050" i="1" baseline="-11904" dirty="0">
                <a:latin typeface="Times New Roman"/>
                <a:cs typeface="Times New Roman"/>
              </a:rPr>
              <a:t>c</a:t>
            </a:r>
            <a:r>
              <a:rPr sz="1050" i="1" spc="187" baseline="-11904" dirty="0">
                <a:latin typeface="Times New Roman"/>
                <a:cs typeface="Times New Roman"/>
              </a:rPr>
              <a:t> </a:t>
            </a:r>
            <a:r>
              <a:rPr sz="1000" spc="-40" dirty="0">
                <a:latin typeface="Calibri" panose="020F0502020204030204" pitchFamily="34" charset="0"/>
                <a:cs typeface="Calibri" panose="020F0502020204030204" pitchFamily="34" charset="0"/>
              </a:rPr>
              <a:t>(no</a:t>
            </a:r>
            <a:r>
              <a:rPr sz="1000" spc="-20" dirty="0">
                <a:latin typeface="Calibri" panose="020F0502020204030204" pitchFamily="34" charset="0"/>
                <a:cs typeface="Calibri" panose="020F0502020204030204" pitchFamily="34" charset="0"/>
              </a:rPr>
              <a:t> </a:t>
            </a:r>
            <a:r>
              <a:rPr sz="1000" spc="-5" dirty="0">
                <a:latin typeface="Calibri" panose="020F0502020204030204" pitchFamily="34" charset="0"/>
                <a:cs typeface="Calibri" panose="020F0502020204030204" pitchFamily="34" charset="0"/>
              </a:rPr>
              <a:t>info</a:t>
            </a:r>
            <a:r>
              <a:rPr sz="1000" spc="-20" dirty="0">
                <a:latin typeface="Calibri" panose="020F0502020204030204" pitchFamily="34" charset="0"/>
                <a:cs typeface="Calibri" panose="020F0502020204030204" pitchFamily="34" charset="0"/>
              </a:rPr>
              <a:t> </a:t>
            </a:r>
            <a:r>
              <a:rPr sz="1000" spc="-30" dirty="0">
                <a:latin typeface="Calibri" panose="020F0502020204030204" pitchFamily="34" charset="0"/>
                <a:cs typeface="Calibri" panose="020F0502020204030204" pitchFamily="34" charset="0"/>
              </a:rPr>
              <a:t>about</a:t>
            </a:r>
            <a:r>
              <a:rPr sz="1000" spc="-15" dirty="0">
                <a:latin typeface="Calibri" panose="020F0502020204030204" pitchFamily="34" charset="0"/>
                <a:cs typeface="Calibri" panose="020F0502020204030204" pitchFamily="34" charset="0"/>
              </a:rPr>
              <a:t> </a:t>
            </a:r>
            <a:r>
              <a:rPr sz="1000" i="1" spc="25" dirty="0">
                <a:latin typeface="Times New Roman"/>
                <a:cs typeface="Times New Roman"/>
              </a:rPr>
              <a:t>m</a:t>
            </a:r>
            <a:r>
              <a:rPr sz="1050" spc="37" baseline="-11904" dirty="0">
                <a:latin typeface="Calibri"/>
                <a:cs typeface="Calibri"/>
              </a:rPr>
              <a:t>1</a:t>
            </a:r>
            <a:r>
              <a:rPr sz="1050" spc="37" baseline="-11904" dirty="0">
                <a:latin typeface="Cambria"/>
                <a:cs typeface="Cambria"/>
              </a:rPr>
              <a:t>−</a:t>
            </a:r>
            <a:r>
              <a:rPr sz="1050" i="1" spc="37" baseline="-11904" dirty="0">
                <a:latin typeface="Times New Roman"/>
                <a:cs typeface="Times New Roman"/>
              </a:rPr>
              <a:t>c</a:t>
            </a:r>
            <a:r>
              <a:rPr sz="1000" spc="2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p:txBody>
      </p:sp>
      <p:sp>
        <p:nvSpPr>
          <p:cNvPr id="37" name="object 37"/>
          <p:cNvSpPr txBox="1"/>
          <p:nvPr/>
        </p:nvSpPr>
        <p:spPr>
          <a:xfrm>
            <a:off x="475576" y="2754683"/>
            <a:ext cx="84455" cy="320675"/>
          </a:xfrm>
          <a:prstGeom prst="rect">
            <a:avLst/>
          </a:prstGeom>
        </p:spPr>
        <p:txBody>
          <a:bodyPr vert="horz" wrap="square" lIns="0" tIns="3175" rIns="0" bIns="0" rtlCol="0">
            <a:spAutoFit/>
          </a:bodyPr>
          <a:lstStyle/>
          <a:p>
            <a:pPr marL="12700">
              <a:lnSpc>
                <a:spcPct val="100000"/>
              </a:lnSpc>
              <a:spcBef>
                <a:spcPts val="25"/>
              </a:spcBef>
            </a:pPr>
            <a:r>
              <a:rPr sz="700" spc="-125" dirty="0">
                <a:solidFill>
                  <a:srgbClr val="1464B2"/>
                </a:solidFill>
                <a:latin typeface="Cambria"/>
                <a:cs typeface="Cambria"/>
              </a:rPr>
              <a:t>▶</a:t>
            </a:r>
            <a:endParaRPr sz="700">
              <a:latin typeface="Cambria"/>
              <a:cs typeface="Cambria"/>
            </a:endParaRPr>
          </a:p>
          <a:p>
            <a:pPr marL="12700">
              <a:lnSpc>
                <a:spcPct val="100000"/>
              </a:lnSpc>
              <a:spcBef>
                <a:spcPts val="655"/>
              </a:spcBef>
            </a:pPr>
            <a:r>
              <a:rPr sz="700" spc="-125" dirty="0">
                <a:solidFill>
                  <a:srgbClr val="1464B2"/>
                </a:solidFill>
                <a:latin typeface="Cambria"/>
                <a:cs typeface="Cambria"/>
              </a:rPr>
              <a:t>▶</a:t>
            </a:r>
            <a:endParaRPr sz="700">
              <a:latin typeface="Cambria"/>
              <a:cs typeface="Cambria"/>
            </a:endParaRPr>
          </a:p>
        </p:txBody>
      </p:sp>
      <p:sp>
        <p:nvSpPr>
          <p:cNvPr id="38" name="object 38"/>
          <p:cNvSpPr txBox="1"/>
          <p:nvPr/>
        </p:nvSpPr>
        <p:spPr>
          <a:xfrm>
            <a:off x="600354" y="2923827"/>
            <a:ext cx="3228696" cy="155171"/>
          </a:xfrm>
          <a:prstGeom prst="rect">
            <a:avLst/>
          </a:prstGeom>
        </p:spPr>
        <p:txBody>
          <a:bodyPr vert="horz" wrap="square" lIns="0" tIns="1270" rIns="0" bIns="0" rtlCol="0">
            <a:spAutoFit/>
          </a:bodyPr>
          <a:lstStyle/>
          <a:p>
            <a:pPr marL="12700">
              <a:lnSpc>
                <a:spcPct val="100000"/>
              </a:lnSpc>
              <a:spcBef>
                <a:spcPts val="10"/>
              </a:spcBef>
            </a:pPr>
            <a:r>
              <a:rPr sz="1000" spc="25" dirty="0">
                <a:latin typeface="Calibri" panose="020F0502020204030204" pitchFamily="34" charset="0"/>
                <a:cs typeface="Calibri" panose="020F0502020204030204" pitchFamily="34" charset="0"/>
              </a:rPr>
              <a:t>If</a:t>
            </a:r>
            <a:r>
              <a:rPr sz="1000" spc="-20" dirty="0">
                <a:latin typeface="Calibri" panose="020F0502020204030204" pitchFamily="34" charset="0"/>
                <a:cs typeface="Calibri" panose="020F0502020204030204" pitchFamily="34" charset="0"/>
              </a:rPr>
              <a:t> </a:t>
            </a:r>
            <a:r>
              <a:rPr sz="1000" i="1" spc="-55" dirty="0">
                <a:latin typeface="Times New Roman"/>
                <a:cs typeface="Times New Roman"/>
              </a:rPr>
              <a:t>c</a:t>
            </a:r>
            <a:r>
              <a:rPr sz="1000" i="1" spc="25" dirty="0">
                <a:latin typeface="Times New Roman"/>
                <a:cs typeface="Times New Roman"/>
              </a:rPr>
              <a:t> </a:t>
            </a:r>
            <a:r>
              <a:rPr sz="1000" spc="80" dirty="0">
                <a:latin typeface="Times New Roman"/>
                <a:cs typeface="Times New Roman"/>
              </a:rPr>
              <a:t>≠</a:t>
            </a:r>
            <a:r>
              <a:rPr sz="1000" spc="30" dirty="0">
                <a:latin typeface="Times New Roman"/>
                <a:cs typeface="Times New Roman"/>
              </a:rPr>
              <a:t> </a:t>
            </a:r>
            <a:r>
              <a:rPr sz="1000" i="1" spc="-5" dirty="0">
                <a:latin typeface="Times New Roman"/>
                <a:cs typeface="Times New Roman"/>
              </a:rPr>
              <a:t>c</a:t>
            </a:r>
            <a:r>
              <a:rPr sz="1050" spc="-7" baseline="27777" dirty="0">
                <a:latin typeface="Calibri"/>
                <a:cs typeface="Calibri"/>
              </a:rPr>
              <a:t>$</a:t>
            </a:r>
            <a:r>
              <a:rPr sz="1050" spc="209" baseline="27777" dirty="0">
                <a:latin typeface="Calibri"/>
                <a:cs typeface="Calibri"/>
              </a:rPr>
              <a:t> </a:t>
            </a: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45" dirty="0">
                <a:latin typeface="Calibri" panose="020F0502020204030204" pitchFamily="34" charset="0"/>
                <a:cs typeface="Calibri" panose="020F0502020204030204" pitchFamily="34" charset="0"/>
              </a:rPr>
              <a:t>learns</a:t>
            </a:r>
            <a:r>
              <a:rPr sz="1000" spc="-20" dirty="0">
                <a:latin typeface="Calibri" panose="020F0502020204030204" pitchFamily="34" charset="0"/>
                <a:cs typeface="Calibri" panose="020F0502020204030204" pitchFamily="34" charset="0"/>
              </a:rPr>
              <a:t> </a:t>
            </a:r>
            <a:r>
              <a:rPr sz="1000" spc="-30" dirty="0">
                <a:latin typeface="Calibri" panose="020F0502020204030204" pitchFamily="34" charset="0"/>
                <a:cs typeface="Calibri" panose="020F0502020204030204" pitchFamily="34" charset="0"/>
              </a:rPr>
              <a:t>wrong</a:t>
            </a:r>
            <a:r>
              <a:rPr sz="1000" spc="-15" dirty="0">
                <a:latin typeface="Calibri" panose="020F0502020204030204" pitchFamily="34" charset="0"/>
                <a:cs typeface="Calibri" panose="020F0502020204030204" pitchFamily="34" charset="0"/>
              </a:rPr>
              <a:t> </a:t>
            </a:r>
            <a:r>
              <a:rPr sz="1000" i="1" spc="25" dirty="0">
                <a:latin typeface="Times New Roman"/>
                <a:cs typeface="Times New Roman"/>
              </a:rPr>
              <a:t>m</a:t>
            </a:r>
            <a:r>
              <a:rPr sz="1000" i="1" spc="-5" dirty="0">
                <a:latin typeface="Times New Roman"/>
                <a:cs typeface="Times New Roman"/>
              </a:rPr>
              <a:t> </a:t>
            </a:r>
            <a:r>
              <a:rPr sz="1000" spc="-60" dirty="0">
                <a:latin typeface="Calibri" panose="020F0502020204030204" pitchFamily="34" charset="0"/>
                <a:cs typeface="Calibri" panose="020F0502020204030204" pitchFamily="34" charset="0"/>
              </a:rPr>
              <a:t>unless</a:t>
            </a:r>
            <a:r>
              <a:rPr sz="1000" spc="-15"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70" dirty="0">
                <a:latin typeface="Calibri" panose="020F0502020204030204" pitchFamily="34" charset="0"/>
                <a:cs typeface="Calibri" panose="020F0502020204030204" pitchFamily="34" charset="0"/>
              </a:rPr>
              <a:t>swaps</a:t>
            </a:r>
            <a:r>
              <a:rPr sz="1000" spc="-20" dirty="0">
                <a:latin typeface="Calibri" panose="020F0502020204030204" pitchFamily="34" charset="0"/>
                <a:cs typeface="Calibri" panose="020F0502020204030204" pitchFamily="34" charset="0"/>
              </a:rPr>
              <a:t> </a:t>
            </a:r>
            <a:r>
              <a:rPr sz="1000" i="1" spc="35" dirty="0">
                <a:latin typeface="Times New Roman"/>
                <a:cs typeface="Times New Roman"/>
              </a:rPr>
              <a:t>m</a:t>
            </a:r>
            <a:r>
              <a:rPr sz="1050" spc="52" baseline="31746" dirty="0">
                <a:latin typeface="Calibri"/>
                <a:cs typeface="Calibri"/>
              </a:rPr>
              <a:t>$</a:t>
            </a:r>
            <a:r>
              <a:rPr lang="en-US" sz="1050" spc="52" baseline="31746" dirty="0">
                <a:latin typeface="Calibri"/>
                <a:cs typeface="Calibri"/>
              </a:rPr>
              <a:t>  </a:t>
            </a:r>
            <a:r>
              <a:rPr sz="1000" spc="35" dirty="0">
                <a:latin typeface="Calibri"/>
                <a:cs typeface="Calibri"/>
              </a:rPr>
              <a:t>,</a:t>
            </a:r>
            <a:r>
              <a:rPr sz="1000" spc="-55" dirty="0">
                <a:latin typeface="Calibri"/>
                <a:cs typeface="Calibri"/>
              </a:rPr>
              <a:t> </a:t>
            </a:r>
            <a:r>
              <a:rPr sz="1000" i="1" spc="20" dirty="0">
                <a:latin typeface="Times New Roman"/>
                <a:cs typeface="Times New Roman"/>
              </a:rPr>
              <a:t>m</a:t>
            </a:r>
            <a:r>
              <a:rPr sz="1050" spc="30" baseline="31746" dirty="0">
                <a:latin typeface="Calibri"/>
                <a:cs typeface="Calibri"/>
              </a:rPr>
              <a:t>$</a:t>
            </a:r>
            <a:r>
              <a:rPr sz="1000" spc="20"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p:txBody>
      </p:sp>
      <p:sp>
        <p:nvSpPr>
          <p:cNvPr id="39" name="object 39"/>
          <p:cNvSpPr txBox="1"/>
          <p:nvPr/>
        </p:nvSpPr>
        <p:spPr>
          <a:xfrm>
            <a:off x="600354" y="3014175"/>
            <a:ext cx="3589020" cy="269304"/>
          </a:xfrm>
          <a:prstGeom prst="rect">
            <a:avLst/>
          </a:prstGeom>
        </p:spPr>
        <p:txBody>
          <a:bodyPr vert="horz" wrap="square" lIns="0" tIns="0" rIns="0" bIns="0" rtlCol="0">
            <a:spAutoFit/>
          </a:bodyPr>
          <a:lstStyle/>
          <a:p>
            <a:pPr marR="706755" algn="r">
              <a:lnSpc>
                <a:spcPts val="765"/>
              </a:lnSpc>
              <a:tabLst>
                <a:tab pos="203200" algn="l"/>
              </a:tabLst>
            </a:pPr>
            <a:endParaRPr sz="700" dirty="0">
              <a:latin typeface="Calibri"/>
              <a:cs typeface="Calibri"/>
            </a:endParaRPr>
          </a:p>
          <a:p>
            <a:pPr marL="12700">
              <a:lnSpc>
                <a:spcPct val="100000"/>
              </a:lnSpc>
              <a:spcBef>
                <a:spcPts val="140"/>
              </a:spcBef>
            </a:pPr>
            <a:r>
              <a:rPr sz="1000" b="1" spc="-55" dirty="0">
                <a:latin typeface="Calibri" panose="020F0502020204030204" pitchFamily="34" charset="0"/>
                <a:cs typeface="Calibri" panose="020F0502020204030204" pitchFamily="34" charset="0"/>
              </a:rPr>
              <a:t>Solution:</a:t>
            </a:r>
            <a:r>
              <a:rPr sz="1000" b="1" spc="35"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Bob</a:t>
            </a:r>
            <a:r>
              <a:rPr sz="1000" spc="-15" dirty="0">
                <a:latin typeface="Calibri" panose="020F0502020204030204" pitchFamily="34" charset="0"/>
                <a:cs typeface="Calibri" panose="020F0502020204030204" pitchFamily="34" charset="0"/>
              </a:rPr>
              <a:t> </a:t>
            </a:r>
            <a:r>
              <a:rPr sz="1000" spc="-75" dirty="0">
                <a:latin typeface="Calibri" panose="020F0502020204030204" pitchFamily="34" charset="0"/>
                <a:cs typeface="Calibri" panose="020F0502020204030204" pitchFamily="34" charset="0"/>
              </a:rPr>
              <a:t>says</a:t>
            </a:r>
            <a:r>
              <a:rPr sz="1000" spc="-15" dirty="0">
                <a:latin typeface="Calibri" panose="020F0502020204030204" pitchFamily="34" charset="0"/>
                <a:cs typeface="Calibri" panose="020F0502020204030204" pitchFamily="34" charset="0"/>
              </a:rPr>
              <a:t> </a:t>
            </a:r>
            <a:r>
              <a:rPr sz="1000" spc="-25" dirty="0">
                <a:latin typeface="Calibri" panose="020F0502020204030204" pitchFamily="34" charset="0"/>
                <a:cs typeface="Calibri" panose="020F0502020204030204" pitchFamily="34" charset="0"/>
              </a:rPr>
              <a:t>whether</a:t>
            </a:r>
            <a:r>
              <a:rPr sz="1000" spc="-20" dirty="0">
                <a:latin typeface="Calibri" panose="020F0502020204030204" pitchFamily="34" charset="0"/>
                <a:cs typeface="Calibri" panose="020F0502020204030204" pitchFamily="34" charset="0"/>
              </a:rPr>
              <a:t> </a:t>
            </a:r>
            <a:r>
              <a:rPr sz="1000" i="1" spc="-55" dirty="0">
                <a:latin typeface="Times New Roman"/>
                <a:cs typeface="Times New Roman"/>
              </a:rPr>
              <a:t>c</a:t>
            </a:r>
            <a:r>
              <a:rPr sz="1000" i="1" spc="30"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30" dirty="0">
                <a:latin typeface="Calibri" panose="020F0502020204030204" pitchFamily="34" charset="0"/>
                <a:cs typeface="Calibri" panose="020F0502020204030204" pitchFamily="34" charset="0"/>
              </a:rPr>
              <a:t> </a:t>
            </a:r>
            <a:r>
              <a:rPr sz="1000" i="1" spc="-5" dirty="0">
                <a:latin typeface="Times New Roman"/>
                <a:cs typeface="Times New Roman"/>
              </a:rPr>
              <a:t>c</a:t>
            </a:r>
            <a:r>
              <a:rPr sz="1050" spc="-7" baseline="27777" dirty="0">
                <a:latin typeface="Calibri"/>
                <a:cs typeface="Calibri"/>
              </a:rPr>
              <a:t>$</a:t>
            </a:r>
            <a:r>
              <a:rPr sz="1050" spc="209" baseline="27777" dirty="0">
                <a:latin typeface="Calibri"/>
                <a:cs typeface="Calibri"/>
              </a:rPr>
              <a:t> </a:t>
            </a:r>
            <a:r>
              <a:rPr sz="1000" spc="-60" dirty="0">
                <a:latin typeface="Calibri" panose="020F0502020204030204" pitchFamily="34" charset="0"/>
                <a:cs typeface="Calibri" panose="020F0502020204030204" pitchFamily="34" charset="0"/>
              </a:rPr>
              <a:t>(safe:</a:t>
            </a:r>
            <a:r>
              <a:rPr sz="1000" spc="7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Alice</a:t>
            </a:r>
            <a:r>
              <a:rPr sz="1000" spc="-15"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has</a:t>
            </a:r>
            <a:r>
              <a:rPr sz="1000" spc="-20"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no</a:t>
            </a:r>
            <a:r>
              <a:rPr sz="1000" spc="-15" dirty="0">
                <a:latin typeface="Calibri" panose="020F0502020204030204" pitchFamily="34" charset="0"/>
                <a:cs typeface="Calibri" panose="020F0502020204030204" pitchFamily="34" charset="0"/>
              </a:rPr>
              <a:t> </a:t>
            </a:r>
            <a:r>
              <a:rPr sz="1000" spc="-5" dirty="0">
                <a:latin typeface="Calibri" panose="020F0502020204030204" pitchFamily="34" charset="0"/>
                <a:cs typeface="Calibri" panose="020F0502020204030204" pitchFamily="34" charset="0"/>
              </a:rPr>
              <a:t>info</a:t>
            </a:r>
            <a:r>
              <a:rPr sz="1000" spc="-20" dirty="0">
                <a:latin typeface="Calibri" panose="020F0502020204030204" pitchFamily="34" charset="0"/>
                <a:cs typeface="Calibri" panose="020F0502020204030204" pitchFamily="34" charset="0"/>
              </a:rPr>
              <a:t> </a:t>
            </a:r>
            <a:r>
              <a:rPr sz="1000" spc="-30" dirty="0">
                <a:latin typeface="Calibri" panose="020F0502020204030204" pitchFamily="34" charset="0"/>
                <a:cs typeface="Calibri" panose="020F0502020204030204" pitchFamily="34" charset="0"/>
              </a:rPr>
              <a:t>about</a:t>
            </a:r>
            <a:r>
              <a:rPr sz="1000" spc="-15" dirty="0">
                <a:latin typeface="Calibri" panose="020F0502020204030204" pitchFamily="34" charset="0"/>
                <a:cs typeface="Calibri" panose="020F0502020204030204" pitchFamily="34" charset="0"/>
              </a:rPr>
              <a:t> </a:t>
            </a:r>
            <a:r>
              <a:rPr sz="1000" i="1" dirty="0">
                <a:latin typeface="Times New Roman"/>
                <a:cs typeface="Times New Roman"/>
              </a:rPr>
              <a:t>c</a:t>
            </a:r>
            <a:r>
              <a:rPr sz="1050" baseline="27777" dirty="0">
                <a:latin typeface="Calibri"/>
                <a:cs typeface="Calibri"/>
              </a:rPr>
              <a:t>$</a:t>
            </a:r>
            <a:r>
              <a:rPr sz="1000" dirty="0">
                <a:latin typeface="Calibri" panose="020F0502020204030204" pitchFamily="34" charset="0"/>
                <a:cs typeface="Calibri" panose="020F0502020204030204" pitchFamily="34" charset="0"/>
              </a:rPr>
              <a:t>)</a:t>
            </a:r>
          </a:p>
        </p:txBody>
      </p:sp>
      <p:sp>
        <p:nvSpPr>
          <p:cNvPr id="40" name="object 40"/>
          <p:cNvSpPr txBox="1"/>
          <p:nvPr/>
        </p:nvSpPr>
        <p:spPr>
          <a:xfrm>
            <a:off x="475576" y="3148218"/>
            <a:ext cx="84455" cy="130810"/>
          </a:xfrm>
          <a:prstGeom prst="rect">
            <a:avLst/>
          </a:prstGeom>
        </p:spPr>
        <p:txBody>
          <a:bodyPr vert="horz" wrap="square" lIns="0" tIns="3175" rIns="0" bIns="0" rtlCol="0">
            <a:spAutoFit/>
          </a:bodyPr>
          <a:lstStyle/>
          <a:p>
            <a:pPr marL="12700">
              <a:lnSpc>
                <a:spcPct val="100000"/>
              </a:lnSpc>
              <a:spcBef>
                <a:spcPts val="25"/>
              </a:spcBef>
            </a:pPr>
            <a:r>
              <a:rPr sz="700" spc="-125" dirty="0">
                <a:solidFill>
                  <a:srgbClr val="1464B2"/>
                </a:solidFill>
                <a:latin typeface="Cambria"/>
                <a:cs typeface="Cambria"/>
              </a:rPr>
              <a:t>▶</a:t>
            </a:r>
            <a:endParaRPr sz="700">
              <a:latin typeface="Cambria"/>
              <a:cs typeface="Cambria"/>
            </a:endParaRPr>
          </a:p>
        </p:txBody>
      </p:sp>
      <p:sp>
        <p:nvSpPr>
          <p:cNvPr id="41" name="object 40">
            <a:extLst>
              <a:ext uri="{FF2B5EF4-FFF2-40B4-BE49-F238E27FC236}">
                <a16:creationId xmlns:a16="http://schemas.microsoft.com/office/drawing/2014/main" id="{7780BAB6-4962-455E-AE41-C51C491B350A}"/>
              </a:ext>
            </a:extLst>
          </p:cNvPr>
          <p:cNvSpPr txBox="1"/>
          <p:nvPr/>
        </p:nvSpPr>
        <p:spPr>
          <a:xfrm>
            <a:off x="2990850" y="3016439"/>
            <a:ext cx="493738" cy="119905"/>
          </a:xfrm>
          <a:prstGeom prst="rect">
            <a:avLst/>
          </a:prstGeom>
        </p:spPr>
        <p:txBody>
          <a:bodyPr vert="horz" wrap="square" lIns="0" tIns="12065" rIns="0" bIns="0" rtlCol="0">
            <a:spAutoFit/>
          </a:bodyPr>
          <a:lstStyle/>
          <a:p>
            <a:pPr marL="12700">
              <a:lnSpc>
                <a:spcPct val="100000"/>
              </a:lnSpc>
              <a:spcBef>
                <a:spcPts val="95"/>
              </a:spcBef>
              <a:tabLst>
                <a:tab pos="215900" algn="l"/>
              </a:tabLst>
            </a:pPr>
            <a:r>
              <a:rPr sz="700" spc="40" dirty="0">
                <a:latin typeface="Calibri"/>
                <a:cs typeface="Calibri"/>
              </a:rPr>
              <a:t>0	</a:t>
            </a:r>
            <a:r>
              <a:rPr lang="en-US" sz="700" spc="40" dirty="0">
                <a:latin typeface="Calibri"/>
                <a:cs typeface="Calibri"/>
              </a:rPr>
              <a:t> </a:t>
            </a:r>
            <a:r>
              <a:rPr sz="700" spc="40" dirty="0">
                <a:latin typeface="Calibri"/>
                <a:cs typeface="Calibri"/>
              </a:rPr>
              <a:t>1</a:t>
            </a:r>
            <a:endParaRPr sz="700" dirty="0">
              <a:latin typeface="Calibri"/>
              <a:cs typeface="Calibri"/>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F31A4C0B-992E-4930-84B3-8660EB6BDCFF}"/>
              </a:ext>
            </a:extLst>
          </p:cNvPr>
          <p:cNvSpPr txBox="1">
            <a:spLocks/>
          </p:cNvSpPr>
          <p:nvPr/>
        </p:nvSpPr>
        <p:spPr>
          <a:xfrm>
            <a:off x="419112" y="1345333"/>
            <a:ext cx="3771875" cy="770083"/>
          </a:xfrm>
          <a:prstGeom prst="rect">
            <a:avLst/>
          </a:prstGeom>
        </p:spPr>
        <p:txBody>
          <a:bodyPr vert="horz" wrap="square" lIns="0" tIns="15875" rIns="0" bIns="0" rtlCol="0">
            <a:spAutoFit/>
          </a:bodyPr>
          <a:lstStyle>
            <a:lvl1pPr>
              <a:defRPr>
                <a:latin typeface="+mj-lt"/>
                <a:ea typeface="+mj-ea"/>
                <a:cs typeface="+mj-cs"/>
              </a:defRPr>
            </a:lvl1pPr>
          </a:lstStyle>
          <a:p>
            <a:pPr marL="12700" algn="ctr">
              <a:spcBef>
                <a:spcPts val="125"/>
              </a:spcBef>
            </a:pPr>
            <a:r>
              <a:rPr lang="en-US" altLang="zh-CN" sz="2450" spc="-80" dirty="0">
                <a:solidFill>
                  <a:srgbClr val="666666"/>
                </a:solidFill>
                <a:latin typeface="Calibri" panose="020F0502020204030204" pitchFamily="34" charset="0"/>
                <a:cs typeface="Calibri" panose="020F0502020204030204" pitchFamily="34" charset="0"/>
              </a:rPr>
              <a:t>Brief introduction of </a:t>
            </a:r>
            <a:r>
              <a:rPr lang="en-US" sz="2450" spc="-80" dirty="0">
                <a:solidFill>
                  <a:srgbClr val="666666"/>
                </a:solidFill>
                <a:latin typeface="Calibri" panose="020F0502020204030204" pitchFamily="34" charset="0"/>
                <a:cs typeface="Calibri" panose="020F0502020204030204" pitchFamily="34" charset="0"/>
              </a:rPr>
              <a:t>O</a:t>
            </a:r>
            <a:r>
              <a:rPr lang="en-US" altLang="zh-CN" sz="2450" spc="-80" dirty="0">
                <a:solidFill>
                  <a:srgbClr val="666666"/>
                </a:solidFill>
                <a:latin typeface="Calibri" panose="020F0502020204030204" pitchFamily="34" charset="0"/>
                <a:cs typeface="Calibri" panose="020F0502020204030204" pitchFamily="34" charset="0"/>
              </a:rPr>
              <a:t>blivious </a:t>
            </a:r>
            <a:r>
              <a:rPr lang="en-US" sz="2450" spc="-80" dirty="0">
                <a:solidFill>
                  <a:srgbClr val="666666"/>
                </a:solidFill>
                <a:latin typeface="Calibri" panose="020F0502020204030204" pitchFamily="34" charset="0"/>
                <a:cs typeface="Calibri" panose="020F0502020204030204" pitchFamily="34" charset="0"/>
              </a:rPr>
              <a:t>Transfer</a:t>
            </a:r>
            <a:endParaRPr lang="en-US" kern="0" spc="-135" dirty="0">
              <a:solidFill>
                <a:sysClr val="windowText" lastClr="000000"/>
              </a:solidFill>
            </a:endParaRPr>
          </a:p>
        </p:txBody>
      </p:sp>
    </p:spTree>
    <p:extLst>
      <p:ext uri="{BB962C8B-B14F-4D97-AF65-F5344CB8AC3E}">
        <p14:creationId xmlns:p14="http://schemas.microsoft.com/office/powerpoint/2010/main" val="2674263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3777615" cy="403225"/>
          </a:xfrm>
          <a:prstGeom prst="rect">
            <a:avLst/>
          </a:prstGeom>
        </p:spPr>
        <p:txBody>
          <a:bodyPr vert="horz" wrap="square" lIns="0" tIns="15875" rIns="0" bIns="0" rtlCol="0">
            <a:spAutoFit/>
          </a:bodyPr>
          <a:lstStyle/>
          <a:p>
            <a:pPr marL="12700">
              <a:lnSpc>
                <a:spcPct val="100000"/>
              </a:lnSpc>
              <a:spcBef>
                <a:spcPts val="125"/>
              </a:spcBef>
            </a:pPr>
            <a:r>
              <a:rPr spc="-135" dirty="0"/>
              <a:t>Beaver</a:t>
            </a:r>
            <a:r>
              <a:rPr spc="-35" dirty="0"/>
              <a:t> </a:t>
            </a:r>
            <a:r>
              <a:rPr spc="-55" dirty="0"/>
              <a:t>Derandomization</a:t>
            </a:r>
            <a:r>
              <a:rPr spc="-35" dirty="0"/>
              <a:t> </a:t>
            </a:r>
            <a:r>
              <a:rPr sz="800" spc="-35" dirty="0">
                <a:solidFill>
                  <a:srgbClr val="3E7E00"/>
                </a:solidFill>
              </a:rPr>
              <a:t>[Beaver91]</a:t>
            </a:r>
            <a:endParaRPr sz="800"/>
          </a:p>
        </p:txBody>
      </p:sp>
      <p:grpSp>
        <p:nvGrpSpPr>
          <p:cNvPr id="3" name="object 3"/>
          <p:cNvGrpSpPr/>
          <p:nvPr/>
        </p:nvGrpSpPr>
        <p:grpSpPr>
          <a:xfrm>
            <a:off x="1628792" y="627672"/>
            <a:ext cx="332105" cy="221615"/>
            <a:chOff x="1628792" y="627672"/>
            <a:chExt cx="332105" cy="221615"/>
          </a:xfrm>
        </p:grpSpPr>
        <p:sp>
          <p:nvSpPr>
            <p:cNvPr id="4" name="object 4"/>
            <p:cNvSpPr/>
            <p:nvPr/>
          </p:nvSpPr>
          <p:spPr>
            <a:xfrm>
              <a:off x="1636412" y="635292"/>
              <a:ext cx="316865" cy="206375"/>
            </a:xfrm>
            <a:custGeom>
              <a:avLst/>
              <a:gdLst/>
              <a:ahLst/>
              <a:cxnLst/>
              <a:rect l="l" t="t" r="r" b="b"/>
              <a:pathLst>
                <a:path w="316864" h="206375">
                  <a:moveTo>
                    <a:pt x="266218" y="0"/>
                  </a:moveTo>
                  <a:lnTo>
                    <a:pt x="50611" y="0"/>
                  </a:lnTo>
                  <a:lnTo>
                    <a:pt x="30911" y="3976"/>
                  </a:lnTo>
                  <a:lnTo>
                    <a:pt x="14823" y="14822"/>
                  </a:lnTo>
                  <a:lnTo>
                    <a:pt x="3977" y="30909"/>
                  </a:lnTo>
                  <a:lnTo>
                    <a:pt x="0" y="50609"/>
                  </a:lnTo>
                  <a:lnTo>
                    <a:pt x="0" y="155435"/>
                  </a:lnTo>
                  <a:lnTo>
                    <a:pt x="3977" y="175135"/>
                  </a:lnTo>
                  <a:lnTo>
                    <a:pt x="14823" y="191222"/>
                  </a:lnTo>
                  <a:lnTo>
                    <a:pt x="30911" y="202067"/>
                  </a:lnTo>
                  <a:lnTo>
                    <a:pt x="50611" y="206044"/>
                  </a:lnTo>
                  <a:lnTo>
                    <a:pt x="266218" y="206044"/>
                  </a:lnTo>
                  <a:lnTo>
                    <a:pt x="285918" y="202067"/>
                  </a:lnTo>
                  <a:lnTo>
                    <a:pt x="302005" y="191222"/>
                  </a:lnTo>
                  <a:lnTo>
                    <a:pt x="312852" y="175135"/>
                  </a:lnTo>
                  <a:lnTo>
                    <a:pt x="316829" y="155435"/>
                  </a:lnTo>
                  <a:lnTo>
                    <a:pt x="316829" y="50609"/>
                  </a:lnTo>
                  <a:lnTo>
                    <a:pt x="312852" y="30909"/>
                  </a:lnTo>
                  <a:lnTo>
                    <a:pt x="302005" y="14822"/>
                  </a:lnTo>
                  <a:lnTo>
                    <a:pt x="285918" y="3976"/>
                  </a:lnTo>
                  <a:lnTo>
                    <a:pt x="266218" y="0"/>
                  </a:lnTo>
                  <a:close/>
                </a:path>
              </a:pathLst>
            </a:custGeom>
            <a:solidFill>
              <a:srgbClr val="FFFFFF"/>
            </a:solidFill>
          </p:spPr>
          <p:txBody>
            <a:bodyPr wrap="square" lIns="0" tIns="0" rIns="0" bIns="0" rtlCol="0"/>
            <a:lstStyle/>
            <a:p>
              <a:endParaRPr/>
            </a:p>
          </p:txBody>
        </p:sp>
        <p:sp>
          <p:nvSpPr>
            <p:cNvPr id="5" name="object 5"/>
            <p:cNvSpPr/>
            <p:nvPr/>
          </p:nvSpPr>
          <p:spPr>
            <a:xfrm>
              <a:off x="1636412" y="635292"/>
              <a:ext cx="316865" cy="206375"/>
            </a:xfrm>
            <a:custGeom>
              <a:avLst/>
              <a:gdLst/>
              <a:ahLst/>
              <a:cxnLst/>
              <a:rect l="l" t="t" r="r" b="b"/>
              <a:pathLst>
                <a:path w="316864" h="206375">
                  <a:moveTo>
                    <a:pt x="266218" y="0"/>
                  </a:moveTo>
                  <a:lnTo>
                    <a:pt x="50611" y="0"/>
                  </a:lnTo>
                  <a:lnTo>
                    <a:pt x="30911" y="3976"/>
                  </a:lnTo>
                  <a:lnTo>
                    <a:pt x="14823" y="14822"/>
                  </a:lnTo>
                  <a:lnTo>
                    <a:pt x="3977" y="30909"/>
                  </a:lnTo>
                  <a:lnTo>
                    <a:pt x="0" y="50609"/>
                  </a:lnTo>
                  <a:lnTo>
                    <a:pt x="0" y="155435"/>
                  </a:lnTo>
                  <a:lnTo>
                    <a:pt x="3977" y="175135"/>
                  </a:lnTo>
                  <a:lnTo>
                    <a:pt x="14823" y="191222"/>
                  </a:lnTo>
                  <a:lnTo>
                    <a:pt x="30911" y="202067"/>
                  </a:lnTo>
                  <a:lnTo>
                    <a:pt x="50611" y="206044"/>
                  </a:lnTo>
                  <a:lnTo>
                    <a:pt x="266218" y="206044"/>
                  </a:lnTo>
                  <a:lnTo>
                    <a:pt x="285918" y="202067"/>
                  </a:lnTo>
                  <a:lnTo>
                    <a:pt x="302005" y="191222"/>
                  </a:lnTo>
                  <a:lnTo>
                    <a:pt x="312852" y="175135"/>
                  </a:lnTo>
                  <a:lnTo>
                    <a:pt x="316829" y="155435"/>
                  </a:lnTo>
                  <a:lnTo>
                    <a:pt x="316829" y="50609"/>
                  </a:lnTo>
                  <a:lnTo>
                    <a:pt x="312852" y="30909"/>
                  </a:lnTo>
                  <a:lnTo>
                    <a:pt x="302005" y="14822"/>
                  </a:lnTo>
                  <a:lnTo>
                    <a:pt x="285918" y="3976"/>
                  </a:lnTo>
                  <a:lnTo>
                    <a:pt x="266218" y="0"/>
                  </a:lnTo>
                  <a:close/>
                </a:path>
              </a:pathLst>
            </a:custGeom>
            <a:ln w="15183">
              <a:solidFill>
                <a:srgbClr val="000000"/>
              </a:solidFill>
            </a:ln>
          </p:spPr>
          <p:txBody>
            <a:bodyPr wrap="square" lIns="0" tIns="0" rIns="0" bIns="0" rtlCol="0"/>
            <a:lstStyle/>
            <a:p>
              <a:endParaRPr/>
            </a:p>
          </p:txBody>
        </p:sp>
      </p:grpSp>
      <p:sp>
        <p:nvSpPr>
          <p:cNvPr id="6" name="object 6"/>
          <p:cNvSpPr txBox="1"/>
          <p:nvPr/>
        </p:nvSpPr>
        <p:spPr>
          <a:xfrm>
            <a:off x="1039088" y="636694"/>
            <a:ext cx="425450" cy="177800"/>
          </a:xfrm>
          <a:prstGeom prst="rect">
            <a:avLst/>
          </a:prstGeom>
        </p:spPr>
        <p:txBody>
          <a:bodyPr vert="horz" wrap="square" lIns="0" tIns="12065" rIns="0" bIns="0" rtlCol="0">
            <a:spAutoFit/>
          </a:bodyPr>
          <a:lstStyle/>
          <a:p>
            <a:pPr marL="38100">
              <a:lnSpc>
                <a:spcPct val="100000"/>
              </a:lnSpc>
              <a:spcBef>
                <a:spcPts val="95"/>
              </a:spcBef>
            </a:pPr>
            <a:r>
              <a:rPr sz="1000" i="1" spc="25" dirty="0">
                <a:latin typeface="Times New Roman"/>
                <a:cs typeface="Times New Roman"/>
              </a:rPr>
              <a:t>m</a:t>
            </a:r>
            <a:r>
              <a:rPr sz="1050" spc="120" baseline="31746" dirty="0">
                <a:latin typeface="Calibri"/>
                <a:cs typeface="Calibri"/>
              </a:rPr>
              <a:t>$</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spc="60" baseline="31746" dirty="0">
                <a:latin typeface="Calibri"/>
                <a:cs typeface="Calibri"/>
              </a:rPr>
              <a:t>$</a:t>
            </a:r>
            <a:endParaRPr sz="1050" baseline="31746">
              <a:latin typeface="Calibri"/>
              <a:cs typeface="Calibri"/>
            </a:endParaRPr>
          </a:p>
        </p:txBody>
      </p:sp>
      <p:sp>
        <p:nvSpPr>
          <p:cNvPr id="7" name="object 7"/>
          <p:cNvSpPr txBox="1"/>
          <p:nvPr/>
        </p:nvSpPr>
        <p:spPr>
          <a:xfrm>
            <a:off x="1159636" y="715431"/>
            <a:ext cx="279400" cy="132080"/>
          </a:xfrm>
          <a:prstGeom prst="rect">
            <a:avLst/>
          </a:prstGeom>
        </p:spPr>
        <p:txBody>
          <a:bodyPr vert="horz" wrap="square" lIns="0" tIns="12065" rIns="0" bIns="0" rtlCol="0">
            <a:spAutoFit/>
          </a:bodyPr>
          <a:lstStyle/>
          <a:p>
            <a:pPr marL="12700">
              <a:lnSpc>
                <a:spcPct val="100000"/>
              </a:lnSpc>
              <a:spcBef>
                <a:spcPts val="95"/>
              </a:spcBef>
              <a:tabLst>
                <a:tab pos="215900" algn="l"/>
              </a:tabLst>
            </a:pPr>
            <a:r>
              <a:rPr sz="700" spc="40" dirty="0">
                <a:latin typeface="Calibri"/>
                <a:cs typeface="Calibri"/>
              </a:rPr>
              <a:t>0	1</a:t>
            </a:r>
            <a:endParaRPr sz="700">
              <a:latin typeface="Calibri"/>
              <a:cs typeface="Calibri"/>
            </a:endParaRPr>
          </a:p>
        </p:txBody>
      </p:sp>
      <p:sp>
        <p:nvSpPr>
          <p:cNvPr id="8" name="object 8"/>
          <p:cNvSpPr txBox="1"/>
          <p:nvPr/>
        </p:nvSpPr>
        <p:spPr>
          <a:xfrm>
            <a:off x="2123960" y="627702"/>
            <a:ext cx="380365" cy="177800"/>
          </a:xfrm>
          <a:prstGeom prst="rect">
            <a:avLst/>
          </a:prstGeom>
        </p:spPr>
        <p:txBody>
          <a:bodyPr vert="horz" wrap="square" lIns="0" tIns="12065" rIns="0" bIns="0" rtlCol="0">
            <a:spAutoFit/>
          </a:bodyPr>
          <a:lstStyle/>
          <a:p>
            <a:pPr marL="38100">
              <a:lnSpc>
                <a:spcPct val="100000"/>
              </a:lnSpc>
              <a:spcBef>
                <a:spcPts val="95"/>
              </a:spcBef>
            </a:pPr>
            <a:r>
              <a:rPr sz="1000" i="1" spc="-55" dirty="0">
                <a:latin typeface="Times New Roman"/>
                <a:cs typeface="Times New Roman"/>
              </a:rPr>
              <a:t>c</a:t>
            </a:r>
            <a:r>
              <a:rPr sz="1050" spc="120" baseline="27777" dirty="0">
                <a:latin typeface="Calibri"/>
                <a:cs typeface="Calibri"/>
              </a:rPr>
              <a:t>$</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spc="60" baseline="31746" dirty="0">
                <a:latin typeface="Calibri"/>
                <a:cs typeface="Calibri"/>
              </a:rPr>
              <a:t>$</a:t>
            </a:r>
            <a:endParaRPr sz="1050" baseline="31746" dirty="0">
              <a:latin typeface="Calibri"/>
              <a:cs typeface="Calibri"/>
            </a:endParaRPr>
          </a:p>
        </p:txBody>
      </p:sp>
      <p:sp>
        <p:nvSpPr>
          <p:cNvPr id="9" name="object 9"/>
          <p:cNvSpPr txBox="1"/>
          <p:nvPr/>
        </p:nvSpPr>
        <p:spPr>
          <a:xfrm>
            <a:off x="2377300" y="693017"/>
            <a:ext cx="156210" cy="136525"/>
          </a:xfrm>
          <a:prstGeom prst="rect">
            <a:avLst/>
          </a:prstGeom>
        </p:spPr>
        <p:txBody>
          <a:bodyPr vert="horz" wrap="square" lIns="0" tIns="15875" rIns="0" bIns="0" rtlCol="0">
            <a:spAutoFit/>
          </a:bodyPr>
          <a:lstStyle/>
          <a:p>
            <a:pPr marL="38100">
              <a:lnSpc>
                <a:spcPct val="100000"/>
              </a:lnSpc>
              <a:spcBef>
                <a:spcPts val="125"/>
              </a:spcBef>
            </a:pPr>
            <a:r>
              <a:rPr sz="1050" i="1" spc="44" baseline="-15873" dirty="0">
                <a:latin typeface="Times New Roman"/>
                <a:cs typeface="Times New Roman"/>
              </a:rPr>
              <a:t>c</a:t>
            </a:r>
            <a:r>
              <a:rPr sz="500" spc="30" dirty="0">
                <a:latin typeface="Calibri"/>
                <a:cs typeface="Calibri"/>
              </a:rPr>
              <a:t>$</a:t>
            </a:r>
            <a:endParaRPr sz="500">
              <a:latin typeface="Calibri"/>
              <a:cs typeface="Calibri"/>
            </a:endParaRPr>
          </a:p>
        </p:txBody>
      </p:sp>
      <p:grpSp>
        <p:nvGrpSpPr>
          <p:cNvPr id="10" name="object 10"/>
          <p:cNvGrpSpPr/>
          <p:nvPr/>
        </p:nvGrpSpPr>
        <p:grpSpPr>
          <a:xfrm>
            <a:off x="1477159" y="707948"/>
            <a:ext cx="640715" cy="60960"/>
            <a:chOff x="1477159" y="707948"/>
            <a:chExt cx="640715" cy="60960"/>
          </a:xfrm>
        </p:grpSpPr>
        <p:sp>
          <p:nvSpPr>
            <p:cNvPr id="11" name="object 11"/>
            <p:cNvSpPr/>
            <p:nvPr/>
          </p:nvSpPr>
          <p:spPr>
            <a:xfrm>
              <a:off x="1486142" y="738314"/>
              <a:ext cx="142875" cy="0"/>
            </a:xfrm>
            <a:custGeom>
              <a:avLst/>
              <a:gdLst/>
              <a:ahLst/>
              <a:cxnLst/>
              <a:rect l="l" t="t" r="r" b="b"/>
              <a:pathLst>
                <a:path w="142875">
                  <a:moveTo>
                    <a:pt x="142679" y="0"/>
                  </a:moveTo>
                  <a:lnTo>
                    <a:pt x="0" y="0"/>
                  </a:lnTo>
                </a:path>
              </a:pathLst>
            </a:custGeom>
            <a:ln w="10122">
              <a:solidFill>
                <a:srgbClr val="000000"/>
              </a:solidFill>
            </a:ln>
          </p:spPr>
          <p:txBody>
            <a:bodyPr wrap="square" lIns="0" tIns="0" rIns="0" bIns="0" rtlCol="0"/>
            <a:lstStyle/>
            <a:p>
              <a:endParaRPr/>
            </a:p>
          </p:txBody>
        </p:sp>
        <p:sp>
          <p:nvSpPr>
            <p:cNvPr id="12" name="object 12"/>
            <p:cNvSpPr/>
            <p:nvPr/>
          </p:nvSpPr>
          <p:spPr>
            <a:xfrm>
              <a:off x="1481208" y="711997"/>
              <a:ext cx="24765" cy="52705"/>
            </a:xfrm>
            <a:custGeom>
              <a:avLst/>
              <a:gdLst/>
              <a:ahLst/>
              <a:cxnLst/>
              <a:rect l="l" t="t" r="r" b="b"/>
              <a:pathLst>
                <a:path w="24765" h="52704">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3" name="object 13"/>
            <p:cNvSpPr/>
            <p:nvPr/>
          </p:nvSpPr>
          <p:spPr>
            <a:xfrm>
              <a:off x="1960833" y="738314"/>
              <a:ext cx="147955" cy="0"/>
            </a:xfrm>
            <a:custGeom>
              <a:avLst/>
              <a:gdLst/>
              <a:ahLst/>
              <a:cxnLst/>
              <a:rect l="l" t="t" r="r" b="b"/>
              <a:pathLst>
                <a:path w="147955">
                  <a:moveTo>
                    <a:pt x="0" y="0"/>
                  </a:moveTo>
                  <a:lnTo>
                    <a:pt x="147548" y="0"/>
                  </a:lnTo>
                </a:path>
              </a:pathLst>
            </a:custGeom>
            <a:ln w="10122">
              <a:solidFill>
                <a:srgbClr val="000000"/>
              </a:solidFill>
            </a:ln>
          </p:spPr>
          <p:txBody>
            <a:bodyPr wrap="square" lIns="0" tIns="0" rIns="0" bIns="0" rtlCol="0"/>
            <a:lstStyle/>
            <a:p>
              <a:endParaRPr/>
            </a:p>
          </p:txBody>
        </p:sp>
        <p:sp>
          <p:nvSpPr>
            <p:cNvPr id="14" name="object 14"/>
            <p:cNvSpPr/>
            <p:nvPr/>
          </p:nvSpPr>
          <p:spPr>
            <a:xfrm>
              <a:off x="2088643" y="711997"/>
              <a:ext cx="24765" cy="52705"/>
            </a:xfrm>
            <a:custGeom>
              <a:avLst/>
              <a:gdLst/>
              <a:ahLst/>
              <a:cxnLst/>
              <a:rect l="l" t="t" r="r" b="b"/>
              <a:pathLst>
                <a:path w="24764" h="52704">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sp>
        <p:nvSpPr>
          <p:cNvPr id="15" name="object 15"/>
          <p:cNvSpPr txBox="1"/>
          <p:nvPr/>
        </p:nvSpPr>
        <p:spPr>
          <a:xfrm>
            <a:off x="1665389" y="602447"/>
            <a:ext cx="259079" cy="485775"/>
          </a:xfrm>
          <a:prstGeom prst="rect">
            <a:avLst/>
          </a:prstGeom>
        </p:spPr>
        <p:txBody>
          <a:bodyPr vert="horz" wrap="square" lIns="0" tIns="17145" rIns="0" bIns="0" rtlCol="0">
            <a:spAutoFit/>
          </a:bodyPr>
          <a:lstStyle/>
          <a:p>
            <a:pPr marL="12700">
              <a:lnSpc>
                <a:spcPct val="100000"/>
              </a:lnSpc>
              <a:spcBef>
                <a:spcPts val="135"/>
              </a:spcBef>
            </a:pPr>
            <a:r>
              <a:rPr sz="1400" spc="-40" dirty="0">
                <a:latin typeface="Calibri" panose="020F0502020204030204" pitchFamily="34" charset="0"/>
                <a:cs typeface="Calibri" panose="020F0502020204030204" pitchFamily="34" charset="0"/>
              </a:rPr>
              <a:t>O</a:t>
            </a:r>
            <a:r>
              <a:rPr sz="1400" spc="-85" dirty="0">
                <a:latin typeface="Calibri" panose="020F0502020204030204" pitchFamily="34" charset="0"/>
                <a:cs typeface="Calibri" panose="020F0502020204030204" pitchFamily="34" charset="0"/>
              </a:rPr>
              <a:t>T</a:t>
            </a:r>
            <a:endParaRPr sz="1400" dirty="0">
              <a:latin typeface="Calibri" panose="020F0502020204030204" pitchFamily="34" charset="0"/>
              <a:cs typeface="Calibri" panose="020F0502020204030204" pitchFamily="34" charset="0"/>
            </a:endParaRPr>
          </a:p>
          <a:p>
            <a:pPr marL="12700">
              <a:lnSpc>
                <a:spcPct val="100000"/>
              </a:lnSpc>
              <a:spcBef>
                <a:spcPts val="1065"/>
              </a:spcBef>
            </a:pPr>
            <a:r>
              <a:rPr sz="700" spc="-10" dirty="0">
                <a:latin typeface="Calibri" panose="020F0502020204030204" pitchFamily="34" charset="0"/>
                <a:cs typeface="Calibri" panose="020F0502020204030204" pitchFamily="34" charset="0"/>
              </a:rPr>
              <a:t>of</a:t>
            </a:r>
            <a:r>
              <a:rPr sz="700" spc="20" dirty="0">
                <a:latin typeface="Calibri" panose="020F0502020204030204" pitchFamily="34" charset="0"/>
                <a:cs typeface="Calibri" panose="020F0502020204030204" pitchFamily="34" charset="0"/>
              </a:rPr>
              <a:t>f</a:t>
            </a:r>
            <a:r>
              <a:rPr sz="700" spc="-15" dirty="0">
                <a:latin typeface="Calibri" panose="020F0502020204030204" pitchFamily="34" charset="0"/>
                <a:cs typeface="Calibri" panose="020F0502020204030204" pitchFamily="34" charset="0"/>
              </a:rPr>
              <a:t>line</a:t>
            </a:r>
            <a:endParaRPr sz="700" dirty="0">
              <a:latin typeface="Calibri" panose="020F0502020204030204" pitchFamily="34" charset="0"/>
              <a:cs typeface="Calibri" panose="020F0502020204030204" pitchFamily="34" charset="0"/>
            </a:endParaRPr>
          </a:p>
        </p:txBody>
      </p:sp>
      <p:sp>
        <p:nvSpPr>
          <p:cNvPr id="16" name="object 16"/>
          <p:cNvSpPr/>
          <p:nvPr/>
        </p:nvSpPr>
        <p:spPr>
          <a:xfrm>
            <a:off x="1074818" y="1098321"/>
            <a:ext cx="1440180" cy="0"/>
          </a:xfrm>
          <a:custGeom>
            <a:avLst/>
            <a:gdLst/>
            <a:ahLst/>
            <a:cxnLst/>
            <a:rect l="l" t="t" r="r" b="b"/>
            <a:pathLst>
              <a:path w="1440180">
                <a:moveTo>
                  <a:pt x="0" y="0"/>
                </a:moveTo>
                <a:lnTo>
                  <a:pt x="1440017" y="0"/>
                </a:lnTo>
              </a:path>
            </a:pathLst>
          </a:custGeom>
          <a:ln w="5060">
            <a:solidFill>
              <a:srgbClr val="000000"/>
            </a:solidFill>
            <a:prstDash val="dash"/>
          </a:ln>
        </p:spPr>
        <p:txBody>
          <a:bodyPr wrap="square" lIns="0" tIns="0" rIns="0" bIns="0" rtlCol="0"/>
          <a:lstStyle/>
          <a:p>
            <a:endParaRPr/>
          </a:p>
        </p:txBody>
      </p:sp>
      <p:sp>
        <p:nvSpPr>
          <p:cNvPr id="17" name="object 17"/>
          <p:cNvSpPr txBox="1"/>
          <p:nvPr/>
        </p:nvSpPr>
        <p:spPr>
          <a:xfrm>
            <a:off x="1669516" y="1099517"/>
            <a:ext cx="250825" cy="119905"/>
          </a:xfrm>
          <a:prstGeom prst="rect">
            <a:avLst/>
          </a:prstGeom>
        </p:spPr>
        <p:txBody>
          <a:bodyPr vert="horz" wrap="square" lIns="0" tIns="12065" rIns="0" bIns="0" rtlCol="0">
            <a:spAutoFit/>
          </a:bodyPr>
          <a:lstStyle/>
          <a:p>
            <a:pPr marL="12700">
              <a:lnSpc>
                <a:spcPct val="100000"/>
              </a:lnSpc>
              <a:spcBef>
                <a:spcPts val="95"/>
              </a:spcBef>
            </a:pPr>
            <a:r>
              <a:rPr sz="700" spc="-20" dirty="0">
                <a:latin typeface="Calibri" panose="020F0502020204030204" pitchFamily="34" charset="0"/>
                <a:cs typeface="Calibri" panose="020F0502020204030204" pitchFamily="34" charset="0"/>
              </a:rPr>
              <a:t>online</a:t>
            </a:r>
            <a:endParaRPr sz="700" dirty="0">
              <a:latin typeface="Calibri" panose="020F0502020204030204" pitchFamily="34" charset="0"/>
              <a:cs typeface="Calibri" panose="020F0502020204030204" pitchFamily="34" charset="0"/>
            </a:endParaRPr>
          </a:p>
        </p:txBody>
      </p:sp>
      <p:sp>
        <p:nvSpPr>
          <p:cNvPr id="18" name="object 18"/>
          <p:cNvSpPr txBox="1"/>
          <p:nvPr/>
        </p:nvSpPr>
        <p:spPr>
          <a:xfrm>
            <a:off x="679081" y="1157381"/>
            <a:ext cx="425450" cy="177800"/>
          </a:xfrm>
          <a:prstGeom prst="rect">
            <a:avLst/>
          </a:prstGeom>
        </p:spPr>
        <p:txBody>
          <a:bodyPr vert="horz" wrap="square" lIns="0" tIns="12065" rIns="0" bIns="0" rtlCol="0">
            <a:spAutoFit/>
          </a:bodyPr>
          <a:lstStyle/>
          <a:p>
            <a:pPr marL="38100">
              <a:lnSpc>
                <a:spcPct val="100000"/>
              </a:lnSpc>
              <a:spcBef>
                <a:spcPts val="95"/>
              </a:spcBef>
            </a:pPr>
            <a:r>
              <a:rPr sz="1000" i="1" spc="25" dirty="0">
                <a:latin typeface="Times New Roman"/>
                <a:cs typeface="Times New Roman"/>
              </a:rPr>
              <a:t>m</a:t>
            </a:r>
            <a:r>
              <a:rPr sz="1050" spc="120" baseline="-11904" dirty="0">
                <a:latin typeface="Calibri"/>
                <a:cs typeface="Calibri"/>
              </a:rPr>
              <a:t>0</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spc="60" baseline="-11904" dirty="0">
                <a:latin typeface="Calibri"/>
                <a:cs typeface="Calibri"/>
              </a:rPr>
              <a:t>1</a:t>
            </a:r>
            <a:endParaRPr sz="1050" baseline="-11904">
              <a:latin typeface="Calibri"/>
              <a:cs typeface="Calibri"/>
            </a:endParaRPr>
          </a:p>
        </p:txBody>
      </p:sp>
      <p:sp>
        <p:nvSpPr>
          <p:cNvPr id="19" name="object 19"/>
          <p:cNvSpPr txBox="1"/>
          <p:nvPr/>
        </p:nvSpPr>
        <p:spPr>
          <a:xfrm>
            <a:off x="2657144" y="1166233"/>
            <a:ext cx="75565" cy="177800"/>
          </a:xfrm>
          <a:prstGeom prst="rect">
            <a:avLst/>
          </a:prstGeom>
        </p:spPr>
        <p:txBody>
          <a:bodyPr vert="horz" wrap="square" lIns="0" tIns="12065" rIns="0" bIns="0" rtlCol="0">
            <a:spAutoFit/>
          </a:bodyPr>
          <a:lstStyle/>
          <a:p>
            <a:pPr marL="12700">
              <a:lnSpc>
                <a:spcPct val="100000"/>
              </a:lnSpc>
              <a:spcBef>
                <a:spcPts val="95"/>
              </a:spcBef>
            </a:pPr>
            <a:r>
              <a:rPr sz="1000" i="1" spc="-55" dirty="0">
                <a:latin typeface="Times New Roman"/>
                <a:cs typeface="Times New Roman"/>
              </a:rPr>
              <a:t>c</a:t>
            </a:r>
            <a:endParaRPr sz="1000" dirty="0">
              <a:latin typeface="Times New Roman"/>
              <a:cs typeface="Times New Roman"/>
            </a:endParaRPr>
          </a:p>
        </p:txBody>
      </p:sp>
      <p:sp>
        <p:nvSpPr>
          <p:cNvPr id="20" name="object 20"/>
          <p:cNvSpPr txBox="1"/>
          <p:nvPr/>
        </p:nvSpPr>
        <p:spPr>
          <a:xfrm>
            <a:off x="3126143" y="1913754"/>
            <a:ext cx="62230" cy="136525"/>
          </a:xfrm>
          <a:prstGeom prst="rect">
            <a:avLst/>
          </a:prstGeom>
        </p:spPr>
        <p:txBody>
          <a:bodyPr vert="horz" wrap="square" lIns="0" tIns="15875" rIns="0" bIns="0" rtlCol="0">
            <a:spAutoFit/>
          </a:bodyPr>
          <a:lstStyle/>
          <a:p>
            <a:pPr marL="12700">
              <a:lnSpc>
                <a:spcPct val="100000"/>
              </a:lnSpc>
              <a:spcBef>
                <a:spcPts val="125"/>
              </a:spcBef>
            </a:pPr>
            <a:r>
              <a:rPr sz="700" i="1" spc="-25" dirty="0">
                <a:latin typeface="Times New Roman"/>
                <a:cs typeface="Times New Roman"/>
              </a:rPr>
              <a:t>c</a:t>
            </a:r>
            <a:endParaRPr sz="700">
              <a:latin typeface="Times New Roman"/>
              <a:cs typeface="Times New Roman"/>
            </a:endParaRPr>
          </a:p>
        </p:txBody>
      </p:sp>
      <p:sp>
        <p:nvSpPr>
          <p:cNvPr id="21" name="object 21"/>
          <p:cNvSpPr txBox="1"/>
          <p:nvPr/>
        </p:nvSpPr>
        <p:spPr>
          <a:xfrm>
            <a:off x="2582837" y="1860618"/>
            <a:ext cx="967740" cy="166071"/>
          </a:xfrm>
          <a:prstGeom prst="rect">
            <a:avLst/>
          </a:prstGeom>
        </p:spPr>
        <p:txBody>
          <a:bodyPr vert="horz" wrap="square" lIns="0" tIns="12065" rIns="0" bIns="0" rtlCol="0">
            <a:spAutoFit/>
          </a:bodyPr>
          <a:lstStyle/>
          <a:p>
            <a:pPr marL="12700">
              <a:lnSpc>
                <a:spcPct val="100000"/>
              </a:lnSpc>
              <a:spcBef>
                <a:spcPts val="95"/>
              </a:spcBef>
            </a:pPr>
            <a:r>
              <a:rPr sz="1000" spc="-40" dirty="0">
                <a:latin typeface="Calibri" panose="020F0502020204030204" pitchFamily="34" charset="0"/>
                <a:cs typeface="Calibri" panose="020F0502020204030204" pitchFamily="34" charset="0"/>
              </a:rPr>
              <a:t>compute</a:t>
            </a:r>
            <a:r>
              <a:rPr sz="1000" spc="-20" dirty="0">
                <a:latin typeface="Calibri" panose="020F0502020204030204" pitchFamily="34" charset="0"/>
                <a:cs typeface="Calibri" panose="020F0502020204030204" pitchFamily="34" charset="0"/>
              </a:rPr>
              <a:t> </a:t>
            </a:r>
            <a:r>
              <a:rPr sz="1000" i="1" spc="5" dirty="0">
                <a:latin typeface="Times New Roman"/>
                <a:cs typeface="Times New Roman"/>
              </a:rPr>
              <a:t>x</a:t>
            </a:r>
            <a:r>
              <a:rPr sz="1000" i="1" dirty="0">
                <a:latin typeface="Times New Roman"/>
                <a:cs typeface="Times New Roman"/>
              </a:rPr>
              <a:t> </a:t>
            </a:r>
            <a:r>
              <a:rPr sz="1000" i="1" spc="85" dirty="0">
                <a:latin typeface="Times New Roman"/>
                <a:cs typeface="Times New Roman"/>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25" dirty="0">
                <a:latin typeface="Times New Roman"/>
                <a:cs typeface="Times New Roman"/>
              </a:rPr>
              <a:t>m</a:t>
            </a:r>
            <a:endParaRPr sz="1000" dirty="0">
              <a:latin typeface="Times New Roman"/>
              <a:cs typeface="Times New Roman"/>
            </a:endParaRPr>
          </a:p>
        </p:txBody>
      </p:sp>
      <p:sp>
        <p:nvSpPr>
          <p:cNvPr id="22" name="object 22"/>
          <p:cNvSpPr txBox="1"/>
          <p:nvPr/>
        </p:nvSpPr>
        <p:spPr>
          <a:xfrm>
            <a:off x="3409209" y="1835830"/>
            <a:ext cx="156210" cy="213360"/>
          </a:xfrm>
          <a:prstGeom prst="rect">
            <a:avLst/>
          </a:prstGeom>
        </p:spPr>
        <p:txBody>
          <a:bodyPr vert="horz" wrap="square" lIns="0" tIns="12065" rIns="0" bIns="0" rtlCol="0">
            <a:spAutoFit/>
          </a:bodyPr>
          <a:lstStyle/>
          <a:p>
            <a:pPr marL="38100">
              <a:lnSpc>
                <a:spcPts val="740"/>
              </a:lnSpc>
              <a:spcBef>
                <a:spcPts val="95"/>
              </a:spcBef>
            </a:pPr>
            <a:r>
              <a:rPr sz="700" spc="40" dirty="0">
                <a:latin typeface="Calibri"/>
                <a:cs typeface="Calibri"/>
              </a:rPr>
              <a:t>$</a:t>
            </a:r>
            <a:endParaRPr sz="700" dirty="0">
              <a:latin typeface="Calibri"/>
              <a:cs typeface="Calibri"/>
            </a:endParaRPr>
          </a:p>
          <a:p>
            <a:pPr marL="38100">
              <a:lnSpc>
                <a:spcPts val="740"/>
              </a:lnSpc>
            </a:pPr>
            <a:r>
              <a:rPr sz="1050" i="1" spc="44" baseline="-15873" dirty="0">
                <a:latin typeface="Times New Roman"/>
                <a:cs typeface="Times New Roman"/>
              </a:rPr>
              <a:t>c</a:t>
            </a:r>
            <a:r>
              <a:rPr sz="500" spc="30" dirty="0">
                <a:latin typeface="Calibri"/>
                <a:cs typeface="Calibri"/>
              </a:rPr>
              <a:t>$</a:t>
            </a:r>
            <a:endParaRPr sz="500" dirty="0">
              <a:latin typeface="Calibri"/>
              <a:cs typeface="Calibri"/>
            </a:endParaRPr>
          </a:p>
        </p:txBody>
      </p:sp>
      <p:sp>
        <p:nvSpPr>
          <p:cNvPr id="23" name="object 23"/>
          <p:cNvSpPr txBox="1"/>
          <p:nvPr/>
        </p:nvSpPr>
        <p:spPr>
          <a:xfrm>
            <a:off x="3126143" y="2139115"/>
            <a:ext cx="62230" cy="136525"/>
          </a:xfrm>
          <a:prstGeom prst="rect">
            <a:avLst/>
          </a:prstGeom>
        </p:spPr>
        <p:txBody>
          <a:bodyPr vert="horz" wrap="square" lIns="0" tIns="15875" rIns="0" bIns="0" rtlCol="0">
            <a:spAutoFit/>
          </a:bodyPr>
          <a:lstStyle/>
          <a:p>
            <a:pPr marL="12700">
              <a:lnSpc>
                <a:spcPct val="100000"/>
              </a:lnSpc>
              <a:spcBef>
                <a:spcPts val="125"/>
              </a:spcBef>
            </a:pPr>
            <a:r>
              <a:rPr sz="700" i="1" spc="-25" dirty="0">
                <a:latin typeface="Times New Roman"/>
                <a:cs typeface="Times New Roman"/>
              </a:rPr>
              <a:t>c</a:t>
            </a:r>
            <a:endParaRPr sz="700">
              <a:latin typeface="Times New Roman"/>
              <a:cs typeface="Times New Roman"/>
            </a:endParaRPr>
          </a:p>
        </p:txBody>
      </p:sp>
      <p:sp>
        <p:nvSpPr>
          <p:cNvPr id="24" name="object 24"/>
          <p:cNvSpPr txBox="1"/>
          <p:nvPr/>
        </p:nvSpPr>
        <p:spPr>
          <a:xfrm>
            <a:off x="3408388" y="2071690"/>
            <a:ext cx="76200" cy="132080"/>
          </a:xfrm>
          <a:prstGeom prst="rect">
            <a:avLst/>
          </a:prstGeom>
        </p:spPr>
        <p:txBody>
          <a:bodyPr vert="horz" wrap="square" lIns="0" tIns="12065" rIns="0" bIns="0" rtlCol="0">
            <a:spAutoFit/>
          </a:bodyPr>
          <a:lstStyle/>
          <a:p>
            <a:pPr marL="12700">
              <a:lnSpc>
                <a:spcPct val="100000"/>
              </a:lnSpc>
              <a:spcBef>
                <a:spcPts val="95"/>
              </a:spcBef>
            </a:pPr>
            <a:r>
              <a:rPr sz="700" spc="40" dirty="0">
                <a:latin typeface="Calibri"/>
                <a:cs typeface="Calibri"/>
              </a:rPr>
              <a:t>$</a:t>
            </a:r>
            <a:endParaRPr sz="700">
              <a:latin typeface="Calibri"/>
              <a:cs typeface="Calibri"/>
            </a:endParaRPr>
          </a:p>
        </p:txBody>
      </p:sp>
      <p:sp>
        <p:nvSpPr>
          <p:cNvPr id="25" name="object 25"/>
          <p:cNvSpPr txBox="1"/>
          <p:nvPr/>
        </p:nvSpPr>
        <p:spPr>
          <a:xfrm>
            <a:off x="3408388" y="2165620"/>
            <a:ext cx="268262" cy="123752"/>
          </a:xfrm>
          <a:prstGeom prst="rect">
            <a:avLst/>
          </a:prstGeom>
        </p:spPr>
        <p:txBody>
          <a:bodyPr vert="horz" wrap="square" lIns="0" tIns="15875" rIns="0" bIns="0" rtlCol="0">
            <a:spAutoFit/>
          </a:bodyPr>
          <a:lstStyle/>
          <a:p>
            <a:pPr marL="12700">
              <a:lnSpc>
                <a:spcPct val="100000"/>
              </a:lnSpc>
              <a:spcBef>
                <a:spcPts val="125"/>
              </a:spcBef>
            </a:pPr>
            <a:r>
              <a:rPr sz="700" i="1" spc="-25" dirty="0">
                <a:solidFill>
                  <a:srgbClr val="D83A00"/>
                </a:solidFill>
                <a:latin typeface="Times New Roman"/>
                <a:cs typeface="Times New Roman"/>
              </a:rPr>
              <a:t>c</a:t>
            </a:r>
            <a:r>
              <a:rPr sz="700" i="1" spc="-110" dirty="0">
                <a:solidFill>
                  <a:srgbClr val="D83A00"/>
                </a:solidFill>
                <a:latin typeface="Times New Roman"/>
                <a:cs typeface="Times New Roman"/>
              </a:rPr>
              <a:t> </a:t>
            </a:r>
            <a:r>
              <a:rPr sz="700" spc="-215" dirty="0">
                <a:solidFill>
                  <a:srgbClr val="D83A00"/>
                </a:solidFill>
                <a:latin typeface="Cambria"/>
                <a:cs typeface="Cambria"/>
              </a:rPr>
              <a:t>⊕</a:t>
            </a:r>
            <a:r>
              <a:rPr lang="en-US" altLang="zh-CN" sz="700" i="1" spc="5" dirty="0">
                <a:solidFill>
                  <a:srgbClr val="FF0000"/>
                </a:solidFill>
                <a:latin typeface="Times New Roman"/>
                <a:cs typeface="Times New Roman"/>
              </a:rPr>
              <a:t> d</a:t>
            </a:r>
            <a:endParaRPr sz="700" dirty="0">
              <a:latin typeface="Times New Roman"/>
              <a:cs typeface="Times New Roman"/>
            </a:endParaRPr>
          </a:p>
        </p:txBody>
      </p:sp>
      <p:sp>
        <p:nvSpPr>
          <p:cNvPr id="26" name="object 26"/>
          <p:cNvSpPr txBox="1"/>
          <p:nvPr/>
        </p:nvSpPr>
        <p:spPr>
          <a:xfrm>
            <a:off x="2909608" y="2085980"/>
            <a:ext cx="1008380" cy="166071"/>
          </a:xfrm>
          <a:prstGeom prst="rect">
            <a:avLst/>
          </a:prstGeom>
        </p:spPr>
        <p:txBody>
          <a:bodyPr vert="horz" wrap="square" lIns="0" tIns="12065" rIns="0" bIns="0" rtlCol="0">
            <a:spAutoFit/>
          </a:bodyPr>
          <a:lstStyle/>
          <a:p>
            <a:pPr marL="38100">
              <a:lnSpc>
                <a:spcPct val="100000"/>
              </a:lnSpc>
              <a:spcBef>
                <a:spcPts val="95"/>
              </a:spcBef>
              <a:tabLst>
                <a:tab pos="704215" algn="l"/>
              </a:tabLst>
            </a:pP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5" dirty="0">
                <a:latin typeface="Times New Roman"/>
                <a:cs typeface="Times New Roman"/>
              </a:rPr>
              <a:t>x</a:t>
            </a:r>
            <a:r>
              <a:rPr sz="1000" i="1" dirty="0">
                <a:latin typeface="Times New Roman"/>
                <a:cs typeface="Times New Roman"/>
              </a:rPr>
              <a:t> </a:t>
            </a:r>
            <a:r>
              <a:rPr sz="1000" i="1" spc="85" dirty="0">
                <a:latin typeface="Times New Roman"/>
                <a:cs typeface="Times New Roman"/>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25" dirty="0">
                <a:latin typeface="Times New Roman"/>
                <a:cs typeface="Times New Roman"/>
              </a:rPr>
              <a:t>m</a:t>
            </a:r>
            <a:r>
              <a:rPr sz="1000" i="1"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25" dirty="0">
                <a:latin typeface="Times New Roman"/>
                <a:cs typeface="Times New Roman"/>
              </a:rPr>
              <a:t>m</a:t>
            </a:r>
            <a:r>
              <a:rPr sz="1050" i="1" spc="-37" baseline="-11904" dirty="0">
                <a:solidFill>
                  <a:srgbClr val="D83A00"/>
                </a:solidFill>
                <a:latin typeface="Times New Roman"/>
                <a:cs typeface="Times New Roman"/>
              </a:rPr>
              <a:t>c</a:t>
            </a:r>
            <a:endParaRPr sz="1050" baseline="-11904" dirty="0">
              <a:latin typeface="Times New Roman"/>
              <a:cs typeface="Times New Roman"/>
            </a:endParaRPr>
          </a:p>
        </p:txBody>
      </p:sp>
      <p:grpSp>
        <p:nvGrpSpPr>
          <p:cNvPr id="27" name="object 27"/>
          <p:cNvGrpSpPr/>
          <p:nvPr/>
        </p:nvGrpSpPr>
        <p:grpSpPr>
          <a:xfrm>
            <a:off x="1074818" y="1923863"/>
            <a:ext cx="1440180" cy="77470"/>
            <a:chOff x="1074818" y="1923863"/>
            <a:chExt cx="1440180" cy="77470"/>
          </a:xfrm>
        </p:grpSpPr>
        <p:sp>
          <p:nvSpPr>
            <p:cNvPr id="28" name="object 28"/>
            <p:cNvSpPr/>
            <p:nvPr/>
          </p:nvSpPr>
          <p:spPr>
            <a:xfrm>
              <a:off x="1074818" y="1962327"/>
              <a:ext cx="1428115" cy="0"/>
            </a:xfrm>
            <a:custGeom>
              <a:avLst/>
              <a:gdLst/>
              <a:ahLst/>
              <a:cxnLst/>
              <a:rect l="l" t="t" r="r" b="b"/>
              <a:pathLst>
                <a:path w="1428114">
                  <a:moveTo>
                    <a:pt x="0" y="0"/>
                  </a:moveTo>
                  <a:lnTo>
                    <a:pt x="1427871" y="0"/>
                  </a:lnTo>
                </a:path>
              </a:pathLst>
            </a:custGeom>
            <a:ln w="15183">
              <a:solidFill>
                <a:srgbClr val="000000"/>
              </a:solidFill>
            </a:ln>
          </p:spPr>
          <p:txBody>
            <a:bodyPr wrap="square" lIns="0" tIns="0" rIns="0" bIns="0" rtlCol="0"/>
            <a:lstStyle/>
            <a:p>
              <a:endParaRPr/>
            </a:p>
          </p:txBody>
        </p:sp>
        <p:sp>
          <p:nvSpPr>
            <p:cNvPr id="29" name="object 29"/>
            <p:cNvSpPr/>
            <p:nvPr/>
          </p:nvSpPr>
          <p:spPr>
            <a:xfrm>
              <a:off x="2478396" y="1929937"/>
              <a:ext cx="30480" cy="65405"/>
            </a:xfrm>
            <a:custGeom>
              <a:avLst/>
              <a:gdLst/>
              <a:ahLst/>
              <a:cxnLst/>
              <a:rect l="l" t="t" r="r" b="b"/>
              <a:pathLst>
                <a:path w="30480" h="65405">
                  <a:moveTo>
                    <a:pt x="0" y="0"/>
                  </a:moveTo>
                  <a:lnTo>
                    <a:pt x="4744" y="9900"/>
                  </a:lnTo>
                  <a:lnTo>
                    <a:pt x="13664" y="19991"/>
                  </a:lnTo>
                  <a:lnTo>
                    <a:pt x="23344" y="28183"/>
                  </a:lnTo>
                  <a:lnTo>
                    <a:pt x="30366" y="32390"/>
                  </a:lnTo>
                  <a:lnTo>
                    <a:pt x="23344" y="36597"/>
                  </a:lnTo>
                  <a:lnTo>
                    <a:pt x="13664" y="44790"/>
                  </a:lnTo>
                  <a:lnTo>
                    <a:pt x="4744" y="54880"/>
                  </a:lnTo>
                  <a:lnTo>
                    <a:pt x="0" y="64781"/>
                  </a:lnTo>
                </a:path>
              </a:pathLst>
            </a:custGeom>
            <a:ln w="12146">
              <a:solidFill>
                <a:srgbClr val="000000"/>
              </a:solidFill>
            </a:ln>
          </p:spPr>
          <p:txBody>
            <a:bodyPr wrap="square" lIns="0" tIns="0" rIns="0" bIns="0" rtlCol="0"/>
            <a:lstStyle/>
            <a:p>
              <a:endParaRPr/>
            </a:p>
          </p:txBody>
        </p:sp>
      </p:grpSp>
      <p:sp>
        <p:nvSpPr>
          <p:cNvPr id="30" name="object 30"/>
          <p:cNvSpPr txBox="1"/>
          <p:nvPr/>
        </p:nvSpPr>
        <p:spPr>
          <a:xfrm>
            <a:off x="1737004" y="1803010"/>
            <a:ext cx="263246" cy="123752"/>
          </a:xfrm>
          <a:prstGeom prst="rect">
            <a:avLst/>
          </a:prstGeom>
        </p:spPr>
        <p:txBody>
          <a:bodyPr vert="horz" wrap="square" lIns="0" tIns="15875" rIns="0" bIns="0" rtlCol="0">
            <a:spAutoFit/>
          </a:bodyPr>
          <a:lstStyle/>
          <a:p>
            <a:pPr marL="12700">
              <a:lnSpc>
                <a:spcPct val="100000"/>
              </a:lnSpc>
              <a:spcBef>
                <a:spcPts val="125"/>
              </a:spcBef>
            </a:pPr>
            <a:r>
              <a:rPr sz="700" spc="105" dirty="0">
                <a:solidFill>
                  <a:srgbClr val="D83A00"/>
                </a:solidFill>
                <a:latin typeface="Calibri"/>
                <a:cs typeface="Calibri"/>
              </a:rPr>
              <a:t>1</a:t>
            </a:r>
            <a:r>
              <a:rPr sz="700" spc="-215" dirty="0">
                <a:solidFill>
                  <a:srgbClr val="D83A00"/>
                </a:solidFill>
                <a:latin typeface="Cambria"/>
                <a:cs typeface="Cambria"/>
              </a:rPr>
              <a:t>⊕</a:t>
            </a:r>
            <a:r>
              <a:rPr lang="en-US" altLang="zh-CN" sz="700" i="1" spc="5" dirty="0">
                <a:latin typeface="Times New Roman"/>
                <a:cs typeface="Times New Roman"/>
              </a:rPr>
              <a:t>  </a:t>
            </a:r>
            <a:r>
              <a:rPr lang="en-US" altLang="zh-CN" sz="700" i="1" spc="5" dirty="0">
                <a:solidFill>
                  <a:srgbClr val="FF0000"/>
                </a:solidFill>
                <a:latin typeface="Times New Roman"/>
                <a:cs typeface="Times New Roman"/>
              </a:rPr>
              <a:t>d</a:t>
            </a:r>
            <a:endParaRPr sz="700" dirty="0">
              <a:solidFill>
                <a:srgbClr val="FF0000"/>
              </a:solidFill>
              <a:latin typeface="Times New Roman"/>
              <a:cs typeface="Times New Roman"/>
            </a:endParaRPr>
          </a:p>
        </p:txBody>
      </p:sp>
      <p:sp>
        <p:nvSpPr>
          <p:cNvPr id="31" name="object 31"/>
          <p:cNvSpPr txBox="1"/>
          <p:nvPr/>
        </p:nvSpPr>
        <p:spPr>
          <a:xfrm>
            <a:off x="1308022" y="1540436"/>
            <a:ext cx="1069277" cy="357505"/>
          </a:xfrm>
          <a:prstGeom prst="rect">
            <a:avLst/>
          </a:prstGeom>
        </p:spPr>
        <p:txBody>
          <a:bodyPr vert="horz" wrap="square" lIns="0" tIns="12065" rIns="0" bIns="0" rtlCol="0">
            <a:spAutoFit/>
          </a:bodyPr>
          <a:lstStyle/>
          <a:p>
            <a:pPr marR="25400" algn="ctr">
              <a:lnSpc>
                <a:spcPts val="465"/>
              </a:lnSpc>
              <a:spcBef>
                <a:spcPts val="95"/>
              </a:spcBef>
            </a:pPr>
            <a:r>
              <a:rPr sz="700" spc="40" dirty="0">
                <a:latin typeface="Calibri"/>
                <a:cs typeface="Calibri"/>
              </a:rPr>
              <a:t>$</a:t>
            </a:r>
            <a:endParaRPr sz="700" dirty="0">
              <a:latin typeface="Calibri"/>
              <a:cs typeface="Calibri"/>
            </a:endParaRPr>
          </a:p>
          <a:p>
            <a:pPr algn="ctr">
              <a:lnSpc>
                <a:spcPts val="825"/>
              </a:lnSpc>
              <a:tabLst>
                <a:tab pos="581660" algn="l"/>
              </a:tabLst>
            </a:pPr>
            <a:r>
              <a:rPr sz="1000" i="1" spc="5" dirty="0">
                <a:latin typeface="Times New Roman"/>
                <a:cs typeface="Times New Roman"/>
              </a:rPr>
              <a:t>x</a:t>
            </a:r>
            <a:r>
              <a:rPr sz="1050" spc="60" baseline="-11904" dirty="0">
                <a:latin typeface="Calibri"/>
                <a:cs typeface="Calibri"/>
              </a:rPr>
              <a:t>0 </a:t>
            </a:r>
            <a:r>
              <a:rPr sz="1050" spc="15" baseline="-11904" dirty="0">
                <a:latin typeface="Calibri"/>
                <a:cs typeface="Calibri"/>
              </a:rPr>
              <a:t> </a:t>
            </a: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25" dirty="0">
                <a:latin typeface="Times New Roman"/>
                <a:cs typeface="Times New Roman"/>
              </a:rPr>
              <a:t>m</a:t>
            </a:r>
            <a:r>
              <a:rPr sz="1050" i="1" spc="7" baseline="-31746" dirty="0">
                <a:solidFill>
                  <a:srgbClr val="D83A00"/>
                </a:solidFill>
                <a:latin typeface="Times New Roman"/>
                <a:cs typeface="Times New Roman"/>
              </a:rPr>
              <a:t>d</a:t>
            </a:r>
            <a:r>
              <a:rPr sz="1050" i="1" baseline="-31746" dirty="0">
                <a:solidFill>
                  <a:srgbClr val="D83A00"/>
                </a:solidFill>
                <a:latin typeface="Times New Roman"/>
                <a:cs typeface="Times New Roman"/>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25" dirty="0">
                <a:latin typeface="Times New Roman"/>
                <a:cs typeface="Times New Roman"/>
              </a:rPr>
              <a:t>m</a:t>
            </a:r>
            <a:r>
              <a:rPr sz="1050" spc="60" baseline="-11904" dirty="0">
                <a:latin typeface="Calibri"/>
                <a:cs typeface="Calibri"/>
              </a:rPr>
              <a:t>0</a:t>
            </a:r>
            <a:endParaRPr sz="1050" baseline="-11904" dirty="0">
              <a:latin typeface="Calibri"/>
              <a:cs typeface="Calibri"/>
            </a:endParaRPr>
          </a:p>
          <a:p>
            <a:pPr algn="ctr">
              <a:lnSpc>
                <a:spcPct val="100000"/>
              </a:lnSpc>
              <a:spcBef>
                <a:spcPts val="130"/>
              </a:spcBef>
              <a:tabLst>
                <a:tab pos="581660" algn="l"/>
              </a:tabLst>
            </a:pPr>
            <a:r>
              <a:rPr sz="1000" i="1" spc="5" dirty="0">
                <a:latin typeface="Times New Roman"/>
                <a:cs typeface="Times New Roman"/>
              </a:rPr>
              <a:t>x</a:t>
            </a:r>
            <a:r>
              <a:rPr sz="1050" spc="60" baseline="-11904" dirty="0">
                <a:latin typeface="Calibri"/>
                <a:cs typeface="Calibri"/>
              </a:rPr>
              <a:t>1 </a:t>
            </a:r>
            <a:r>
              <a:rPr sz="1050" spc="15" baseline="-11904" dirty="0">
                <a:latin typeface="Calibri"/>
                <a:cs typeface="Calibri"/>
              </a:rPr>
              <a:t> </a:t>
            </a: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25" dirty="0">
                <a:latin typeface="Times New Roman"/>
                <a:cs typeface="Times New Roman"/>
              </a:rPr>
              <a:t>m</a:t>
            </a:r>
            <a:r>
              <a:rPr sz="1050" spc="60" baseline="31746" dirty="0">
                <a:latin typeface="Calibri"/>
                <a:cs typeface="Calibri"/>
              </a:rPr>
              <a:t>$</a:t>
            </a:r>
            <a:r>
              <a:rPr sz="1050" baseline="31746" dirty="0">
                <a:latin typeface="Calibri"/>
                <a:cs typeface="Calibri"/>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25" dirty="0">
                <a:latin typeface="Times New Roman"/>
                <a:cs typeface="Times New Roman"/>
              </a:rPr>
              <a:t>m</a:t>
            </a:r>
            <a:r>
              <a:rPr sz="1050" spc="60" baseline="-11904" dirty="0">
                <a:latin typeface="Calibri"/>
                <a:cs typeface="Calibri"/>
              </a:rPr>
              <a:t>1</a:t>
            </a:r>
            <a:endParaRPr sz="1050" baseline="-11904" dirty="0">
              <a:latin typeface="Calibri"/>
              <a:cs typeface="Calibri"/>
            </a:endParaRPr>
          </a:p>
        </p:txBody>
      </p:sp>
      <p:grpSp>
        <p:nvGrpSpPr>
          <p:cNvPr id="32" name="object 32"/>
          <p:cNvGrpSpPr/>
          <p:nvPr/>
        </p:nvGrpSpPr>
        <p:grpSpPr>
          <a:xfrm>
            <a:off x="1074818" y="1455856"/>
            <a:ext cx="1440180" cy="77470"/>
            <a:chOff x="1074818" y="1455856"/>
            <a:chExt cx="1440180" cy="77470"/>
          </a:xfrm>
        </p:grpSpPr>
        <p:sp>
          <p:nvSpPr>
            <p:cNvPr id="33" name="object 33"/>
            <p:cNvSpPr/>
            <p:nvPr/>
          </p:nvSpPr>
          <p:spPr>
            <a:xfrm>
              <a:off x="1086965" y="1494320"/>
              <a:ext cx="1428115" cy="0"/>
            </a:xfrm>
            <a:custGeom>
              <a:avLst/>
              <a:gdLst/>
              <a:ahLst/>
              <a:cxnLst/>
              <a:rect l="l" t="t" r="r" b="b"/>
              <a:pathLst>
                <a:path w="1428114">
                  <a:moveTo>
                    <a:pt x="1427871" y="0"/>
                  </a:moveTo>
                  <a:lnTo>
                    <a:pt x="0" y="0"/>
                  </a:lnTo>
                </a:path>
              </a:pathLst>
            </a:custGeom>
            <a:ln w="15183">
              <a:solidFill>
                <a:srgbClr val="000000"/>
              </a:solidFill>
            </a:ln>
          </p:spPr>
          <p:txBody>
            <a:bodyPr wrap="square" lIns="0" tIns="0" rIns="0" bIns="0" rtlCol="0"/>
            <a:lstStyle/>
            <a:p>
              <a:endParaRPr/>
            </a:p>
          </p:txBody>
        </p:sp>
        <p:sp>
          <p:nvSpPr>
            <p:cNvPr id="34" name="object 34"/>
            <p:cNvSpPr/>
            <p:nvPr/>
          </p:nvSpPr>
          <p:spPr>
            <a:xfrm>
              <a:off x="1080891" y="1461929"/>
              <a:ext cx="30480" cy="65405"/>
            </a:xfrm>
            <a:custGeom>
              <a:avLst/>
              <a:gdLst/>
              <a:ahLst/>
              <a:cxnLst/>
              <a:rect l="l" t="t" r="r" b="b"/>
              <a:pathLst>
                <a:path w="30480" h="65405">
                  <a:moveTo>
                    <a:pt x="30366" y="64781"/>
                  </a:moveTo>
                  <a:lnTo>
                    <a:pt x="25621" y="54880"/>
                  </a:lnTo>
                  <a:lnTo>
                    <a:pt x="16701" y="44790"/>
                  </a:lnTo>
                  <a:lnTo>
                    <a:pt x="7022" y="36597"/>
                  </a:lnTo>
                  <a:lnTo>
                    <a:pt x="0" y="32390"/>
                  </a:lnTo>
                  <a:lnTo>
                    <a:pt x="7022" y="28183"/>
                  </a:lnTo>
                  <a:lnTo>
                    <a:pt x="16701" y="19991"/>
                  </a:lnTo>
                  <a:lnTo>
                    <a:pt x="25621" y="9900"/>
                  </a:lnTo>
                  <a:lnTo>
                    <a:pt x="30366" y="0"/>
                  </a:lnTo>
                </a:path>
              </a:pathLst>
            </a:custGeom>
            <a:ln w="12146">
              <a:solidFill>
                <a:srgbClr val="000000"/>
              </a:solidFill>
            </a:ln>
          </p:spPr>
          <p:txBody>
            <a:bodyPr wrap="square" lIns="0" tIns="0" rIns="0" bIns="0" rtlCol="0"/>
            <a:lstStyle/>
            <a:p>
              <a:endParaRPr/>
            </a:p>
          </p:txBody>
        </p:sp>
      </p:grpSp>
      <p:sp>
        <p:nvSpPr>
          <p:cNvPr id="35" name="object 35"/>
          <p:cNvSpPr txBox="1"/>
          <p:nvPr/>
        </p:nvSpPr>
        <p:spPr>
          <a:xfrm>
            <a:off x="1490611" y="1299202"/>
            <a:ext cx="602615" cy="166071"/>
          </a:xfrm>
          <a:prstGeom prst="rect">
            <a:avLst/>
          </a:prstGeom>
        </p:spPr>
        <p:txBody>
          <a:bodyPr vert="horz" wrap="square" lIns="0" tIns="12065" rIns="0" bIns="0" rtlCol="0">
            <a:spAutoFit/>
          </a:bodyPr>
          <a:lstStyle/>
          <a:p>
            <a:pPr marL="38100">
              <a:lnSpc>
                <a:spcPct val="100000"/>
              </a:lnSpc>
              <a:spcBef>
                <a:spcPts val="95"/>
              </a:spcBef>
            </a:pPr>
            <a:r>
              <a:rPr sz="1000" i="1" spc="-10" dirty="0">
                <a:latin typeface="Times New Roman"/>
                <a:cs typeface="Times New Roman"/>
              </a:rPr>
              <a:t>d</a:t>
            </a:r>
            <a:r>
              <a:rPr sz="1000" i="1" spc="25"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55" dirty="0">
                <a:latin typeface="Times New Roman"/>
                <a:cs typeface="Times New Roman"/>
              </a:rPr>
              <a:t>c</a:t>
            </a:r>
            <a:r>
              <a:rPr sz="1000" i="1" dirty="0">
                <a:latin typeface="Times New Roman"/>
                <a:cs typeface="Times New Roman"/>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55" dirty="0">
                <a:latin typeface="Times New Roman"/>
                <a:cs typeface="Times New Roman"/>
              </a:rPr>
              <a:t>c</a:t>
            </a:r>
            <a:r>
              <a:rPr sz="1050" spc="60" baseline="27777" dirty="0">
                <a:latin typeface="Calibri"/>
                <a:cs typeface="Calibri"/>
              </a:rPr>
              <a:t>$</a:t>
            </a:r>
            <a:endParaRPr sz="1050" baseline="27777" dirty="0">
              <a:latin typeface="Calibri"/>
              <a:cs typeface="Calibri"/>
            </a:endParaRPr>
          </a:p>
        </p:txBody>
      </p:sp>
      <p:sp>
        <p:nvSpPr>
          <p:cNvPr id="39" name="object 39"/>
          <p:cNvSpPr txBox="1"/>
          <p:nvPr/>
        </p:nvSpPr>
        <p:spPr>
          <a:xfrm>
            <a:off x="600354" y="2516851"/>
            <a:ext cx="3361690" cy="169277"/>
          </a:xfrm>
          <a:prstGeom prst="rect">
            <a:avLst/>
          </a:prstGeom>
        </p:spPr>
        <p:txBody>
          <a:bodyPr vert="horz" wrap="square" lIns="0" tIns="15240" rIns="0" bIns="0" rtlCol="0">
            <a:spAutoFit/>
          </a:bodyPr>
          <a:lstStyle/>
          <a:p>
            <a:pPr marL="12700">
              <a:lnSpc>
                <a:spcPct val="100000"/>
              </a:lnSpc>
              <a:spcBef>
                <a:spcPts val="120"/>
              </a:spcBef>
            </a:pPr>
            <a:r>
              <a:rPr sz="1000" b="1" spc="-100" dirty="0">
                <a:latin typeface="Calibri" panose="020F0502020204030204" pitchFamily="34" charset="0"/>
                <a:cs typeface="Calibri" panose="020F0502020204030204" pitchFamily="34" charset="0"/>
              </a:rPr>
              <a:t>Idea:</a:t>
            </a:r>
            <a:r>
              <a:rPr sz="1000" b="1" spc="35"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Alice</a:t>
            </a:r>
            <a:r>
              <a:rPr sz="1000" spc="-15"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can</a:t>
            </a:r>
            <a:r>
              <a:rPr sz="1000" spc="-15" dirty="0">
                <a:latin typeface="Calibri" panose="020F0502020204030204" pitchFamily="34" charset="0"/>
                <a:cs typeface="Calibri" panose="020F0502020204030204" pitchFamily="34" charset="0"/>
              </a:rPr>
              <a:t> </a:t>
            </a:r>
            <a:r>
              <a:rPr sz="1000" spc="-80" dirty="0">
                <a:latin typeface="Calibri" panose="020F0502020204030204" pitchFamily="34" charset="0"/>
                <a:cs typeface="Calibri" panose="020F0502020204030204" pitchFamily="34" charset="0"/>
              </a:rPr>
              <a:t>use</a:t>
            </a:r>
            <a:r>
              <a:rPr sz="1000" spc="-20" dirty="0">
                <a:latin typeface="Calibri" panose="020F0502020204030204" pitchFamily="34" charset="0"/>
                <a:cs typeface="Calibri" panose="020F0502020204030204" pitchFamily="34" charset="0"/>
              </a:rPr>
              <a:t> </a:t>
            </a:r>
            <a:r>
              <a:rPr sz="1000" i="1" spc="30" dirty="0">
                <a:latin typeface="Times New Roman"/>
                <a:cs typeface="Times New Roman"/>
              </a:rPr>
              <a:t>m</a:t>
            </a:r>
            <a:r>
              <a:rPr sz="1050" spc="44" baseline="31746" dirty="0">
                <a:latin typeface="Calibri"/>
                <a:cs typeface="Calibri"/>
              </a:rPr>
              <a:t>$</a:t>
            </a:r>
            <a:r>
              <a:rPr sz="1050" spc="217" baseline="31746" dirty="0">
                <a:latin typeface="Calibri"/>
                <a:cs typeface="Calibri"/>
              </a:rPr>
              <a:t> </a:t>
            </a:r>
            <a:r>
              <a:rPr sz="1000" spc="-45" dirty="0">
                <a:latin typeface="Calibri" panose="020F0502020204030204" pitchFamily="34" charset="0"/>
                <a:cs typeface="Calibri" panose="020F0502020204030204" pitchFamily="34" charset="0"/>
              </a:rPr>
              <a:t>and</a:t>
            </a:r>
            <a:r>
              <a:rPr sz="1000" spc="-20" dirty="0">
                <a:latin typeface="Calibri" panose="020F0502020204030204" pitchFamily="34" charset="0"/>
                <a:cs typeface="Calibri" panose="020F0502020204030204" pitchFamily="34" charset="0"/>
              </a:rPr>
              <a:t> </a:t>
            </a:r>
            <a:r>
              <a:rPr sz="1000" i="1" spc="30" dirty="0">
                <a:latin typeface="Times New Roman"/>
                <a:cs typeface="Times New Roman"/>
              </a:rPr>
              <a:t>m</a:t>
            </a:r>
            <a:r>
              <a:rPr sz="1050" spc="44" baseline="31746" dirty="0">
                <a:latin typeface="Calibri"/>
                <a:cs typeface="Calibri"/>
              </a:rPr>
              <a:t>$</a:t>
            </a:r>
            <a:r>
              <a:rPr sz="1050" spc="217" baseline="31746" dirty="0">
                <a:latin typeface="Calibri"/>
                <a:cs typeface="Calibri"/>
              </a:rPr>
              <a:t> </a:t>
            </a:r>
            <a:r>
              <a:rPr sz="1000" spc="-95" dirty="0">
                <a:latin typeface="Calibri" panose="020F0502020204030204" pitchFamily="34" charset="0"/>
                <a:cs typeface="Calibri" panose="020F0502020204030204" pitchFamily="34" charset="0"/>
              </a:rPr>
              <a:t>as</a:t>
            </a:r>
            <a:r>
              <a:rPr sz="1000" spc="-20" dirty="0">
                <a:latin typeface="Calibri" panose="020F0502020204030204" pitchFamily="34" charset="0"/>
                <a:cs typeface="Calibri" panose="020F0502020204030204" pitchFamily="34" charset="0"/>
              </a:rPr>
              <a:t> </a:t>
            </a:r>
            <a:r>
              <a:rPr sz="1000" spc="-30" dirty="0">
                <a:latin typeface="Calibri" panose="020F0502020204030204" pitchFamily="34" charset="0"/>
                <a:cs typeface="Calibri" panose="020F0502020204030204" pitchFamily="34" charset="0"/>
              </a:rPr>
              <a:t>one-time</a:t>
            </a:r>
            <a:r>
              <a:rPr sz="1000" spc="-15"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pads</a:t>
            </a:r>
            <a:r>
              <a:rPr sz="1000" spc="-20"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to</a:t>
            </a:r>
            <a:r>
              <a:rPr sz="1000" spc="-15" dirty="0">
                <a:latin typeface="Calibri" panose="020F0502020204030204" pitchFamily="34" charset="0"/>
                <a:cs typeface="Calibri" panose="020F0502020204030204" pitchFamily="34" charset="0"/>
              </a:rPr>
              <a:t> </a:t>
            </a:r>
            <a:r>
              <a:rPr sz="1000" spc="-55" dirty="0">
                <a:latin typeface="Calibri" panose="020F0502020204030204" pitchFamily="34" charset="0"/>
                <a:cs typeface="Calibri" panose="020F0502020204030204" pitchFamily="34" charset="0"/>
              </a:rPr>
              <a:t>mask</a:t>
            </a:r>
            <a:r>
              <a:rPr sz="1000" spc="-15" dirty="0">
                <a:latin typeface="Calibri" panose="020F0502020204030204" pitchFamily="34" charset="0"/>
                <a:cs typeface="Calibri" panose="020F0502020204030204" pitchFamily="34" charset="0"/>
              </a:rPr>
              <a:t> </a:t>
            </a:r>
            <a:r>
              <a:rPr sz="1000" i="1" spc="35" dirty="0">
                <a:latin typeface="Times New Roman"/>
                <a:cs typeface="Times New Roman"/>
              </a:rPr>
              <a:t>m</a:t>
            </a:r>
            <a:r>
              <a:rPr sz="1050" spc="52" baseline="-11904" dirty="0">
                <a:latin typeface="Calibri"/>
                <a:cs typeface="Calibri"/>
              </a:rPr>
              <a:t>0</a:t>
            </a:r>
            <a:r>
              <a:rPr sz="1000" spc="35" dirty="0">
                <a:latin typeface="Calibri"/>
                <a:cs typeface="Calibri"/>
              </a:rPr>
              <a:t>,</a:t>
            </a:r>
            <a:r>
              <a:rPr sz="1000" spc="-60" dirty="0">
                <a:latin typeface="Calibri"/>
                <a:cs typeface="Calibri"/>
              </a:rPr>
              <a:t> </a:t>
            </a:r>
            <a:r>
              <a:rPr sz="1000" i="1" spc="30" dirty="0">
                <a:latin typeface="Times New Roman"/>
                <a:cs typeface="Times New Roman"/>
              </a:rPr>
              <a:t>m</a:t>
            </a:r>
            <a:r>
              <a:rPr sz="1050" spc="44" baseline="-11904" dirty="0">
                <a:latin typeface="Calibri"/>
                <a:cs typeface="Calibri"/>
              </a:rPr>
              <a:t>1</a:t>
            </a:r>
            <a:endParaRPr sz="1050" baseline="-11904" dirty="0">
              <a:latin typeface="Calibri"/>
              <a:cs typeface="Calibri"/>
            </a:endParaRPr>
          </a:p>
        </p:txBody>
      </p:sp>
      <p:sp>
        <p:nvSpPr>
          <p:cNvPr id="40" name="object 40"/>
          <p:cNvSpPr txBox="1"/>
          <p:nvPr/>
        </p:nvSpPr>
        <p:spPr>
          <a:xfrm>
            <a:off x="475576" y="2550950"/>
            <a:ext cx="84455" cy="130810"/>
          </a:xfrm>
          <a:prstGeom prst="rect">
            <a:avLst/>
          </a:prstGeom>
        </p:spPr>
        <p:txBody>
          <a:bodyPr vert="horz" wrap="square" lIns="0" tIns="3175" rIns="0" bIns="0" rtlCol="0">
            <a:spAutoFit/>
          </a:bodyPr>
          <a:lstStyle/>
          <a:p>
            <a:pPr marL="12700">
              <a:lnSpc>
                <a:spcPct val="100000"/>
              </a:lnSpc>
              <a:spcBef>
                <a:spcPts val="25"/>
              </a:spcBef>
            </a:pPr>
            <a:r>
              <a:rPr sz="700" spc="-125" dirty="0">
                <a:solidFill>
                  <a:srgbClr val="1464B2"/>
                </a:solidFill>
                <a:latin typeface="Cambria"/>
                <a:cs typeface="Cambria"/>
              </a:rPr>
              <a:t>▶</a:t>
            </a:r>
            <a:endParaRPr sz="700">
              <a:latin typeface="Cambria"/>
              <a:cs typeface="Cambria"/>
            </a:endParaRPr>
          </a:p>
        </p:txBody>
      </p:sp>
      <p:sp>
        <p:nvSpPr>
          <p:cNvPr id="41" name="object 41"/>
          <p:cNvSpPr txBox="1"/>
          <p:nvPr/>
        </p:nvSpPr>
        <p:spPr>
          <a:xfrm>
            <a:off x="1725333" y="2620640"/>
            <a:ext cx="76200" cy="114300"/>
          </a:xfrm>
          <a:prstGeom prst="rect">
            <a:avLst/>
          </a:prstGeom>
        </p:spPr>
        <p:txBody>
          <a:bodyPr vert="horz" wrap="square" lIns="0" tIns="0" rIns="0" bIns="0" rtlCol="0">
            <a:spAutoFit/>
          </a:bodyPr>
          <a:lstStyle/>
          <a:p>
            <a:pPr marL="12700">
              <a:lnSpc>
                <a:spcPts val="765"/>
              </a:lnSpc>
            </a:pPr>
            <a:r>
              <a:rPr sz="700" spc="40" dirty="0">
                <a:latin typeface="Calibri"/>
                <a:cs typeface="Calibri"/>
              </a:rPr>
              <a:t>0</a:t>
            </a:r>
            <a:endParaRPr sz="700">
              <a:latin typeface="Calibri"/>
              <a:cs typeface="Calibri"/>
            </a:endParaRPr>
          </a:p>
        </p:txBody>
      </p:sp>
      <p:sp>
        <p:nvSpPr>
          <p:cNvPr id="42" name="object 42"/>
          <p:cNvSpPr txBox="1"/>
          <p:nvPr/>
        </p:nvSpPr>
        <p:spPr>
          <a:xfrm>
            <a:off x="2136622" y="2620640"/>
            <a:ext cx="76200" cy="114300"/>
          </a:xfrm>
          <a:prstGeom prst="rect">
            <a:avLst/>
          </a:prstGeom>
        </p:spPr>
        <p:txBody>
          <a:bodyPr vert="horz" wrap="square" lIns="0" tIns="0" rIns="0" bIns="0" rtlCol="0">
            <a:spAutoFit/>
          </a:bodyPr>
          <a:lstStyle/>
          <a:p>
            <a:pPr marL="12700">
              <a:lnSpc>
                <a:spcPts val="765"/>
              </a:lnSpc>
            </a:pPr>
            <a:r>
              <a:rPr sz="700" spc="40" dirty="0">
                <a:latin typeface="Calibri"/>
                <a:cs typeface="Calibri"/>
              </a:rPr>
              <a:t>1</a:t>
            </a:r>
            <a:endParaRPr sz="700">
              <a:latin typeface="Calibri"/>
              <a:cs typeface="Calibri"/>
            </a:endParaRPr>
          </a:p>
        </p:txBody>
      </p:sp>
      <p:sp>
        <p:nvSpPr>
          <p:cNvPr id="43" name="object 43"/>
          <p:cNvSpPr txBox="1"/>
          <p:nvPr/>
        </p:nvSpPr>
        <p:spPr>
          <a:xfrm>
            <a:off x="600354" y="2720597"/>
            <a:ext cx="3492500" cy="169277"/>
          </a:xfrm>
          <a:prstGeom prst="rect">
            <a:avLst/>
          </a:prstGeom>
        </p:spPr>
        <p:txBody>
          <a:bodyPr vert="horz" wrap="square" lIns="0" tIns="15240" rIns="0" bIns="0" rtlCol="0">
            <a:spAutoFit/>
          </a:bodyPr>
          <a:lstStyle/>
          <a:p>
            <a:pPr marL="12700">
              <a:lnSpc>
                <a:spcPct val="100000"/>
              </a:lnSpc>
              <a:spcBef>
                <a:spcPts val="120"/>
              </a:spcBef>
            </a:pPr>
            <a:r>
              <a:rPr sz="1000" spc="25" dirty="0">
                <a:latin typeface="Calibri" panose="020F0502020204030204" pitchFamily="34" charset="0"/>
                <a:cs typeface="Calibri" panose="020F0502020204030204" pitchFamily="34" charset="0"/>
              </a:rPr>
              <a:t>If</a:t>
            </a:r>
            <a:r>
              <a:rPr sz="1000" spc="-20" dirty="0">
                <a:latin typeface="Calibri" panose="020F0502020204030204" pitchFamily="34" charset="0"/>
                <a:cs typeface="Calibri" panose="020F0502020204030204" pitchFamily="34" charset="0"/>
              </a:rPr>
              <a:t> </a:t>
            </a:r>
            <a:r>
              <a:rPr sz="1000" i="1" spc="-55" dirty="0">
                <a:latin typeface="Times New Roman"/>
                <a:cs typeface="Times New Roman"/>
              </a:rPr>
              <a:t>c</a:t>
            </a:r>
            <a:r>
              <a:rPr sz="1000" i="1" spc="25"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5" dirty="0">
                <a:latin typeface="Times New Roman"/>
                <a:cs typeface="Times New Roman"/>
              </a:rPr>
              <a:t>c</a:t>
            </a:r>
            <a:r>
              <a:rPr sz="1050" spc="-7" baseline="27777" dirty="0">
                <a:latin typeface="Calibri"/>
                <a:cs typeface="Calibri"/>
              </a:rPr>
              <a:t>$</a:t>
            </a:r>
            <a:r>
              <a:rPr sz="1050" spc="209" baseline="27777" dirty="0">
                <a:latin typeface="Calibri"/>
                <a:cs typeface="Calibri"/>
              </a:rPr>
              <a:t> </a:t>
            </a:r>
            <a:r>
              <a:rPr sz="1000" spc="-10" dirty="0">
                <a:latin typeface="Calibri" panose="020F0502020204030204" pitchFamily="34" charset="0"/>
                <a:cs typeface="Calibri" panose="020F0502020204030204" pitchFamily="34" charset="0"/>
              </a:rPr>
              <a:t>this</a:t>
            </a:r>
            <a:r>
              <a:rPr sz="1000" spc="-15"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works:</a:t>
            </a:r>
            <a:r>
              <a:rPr sz="1000" spc="65"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can</a:t>
            </a:r>
            <a:r>
              <a:rPr sz="1000" spc="-15" dirty="0">
                <a:latin typeface="Calibri" panose="020F0502020204030204" pitchFamily="34" charset="0"/>
                <a:cs typeface="Calibri" panose="020F0502020204030204" pitchFamily="34" charset="0"/>
              </a:rPr>
              <a:t> </a:t>
            </a:r>
            <a:r>
              <a:rPr sz="1000" spc="-20" dirty="0">
                <a:latin typeface="Calibri" panose="020F0502020204030204" pitchFamily="34" charset="0"/>
                <a:cs typeface="Calibri" panose="020F0502020204030204" pitchFamily="34" charset="0"/>
              </a:rPr>
              <a:t>decrypt </a:t>
            </a:r>
            <a:r>
              <a:rPr sz="1000" b="1" spc="-35" dirty="0">
                <a:latin typeface="Calibri" panose="020F0502020204030204" pitchFamily="34" charset="0"/>
                <a:cs typeface="Calibri" panose="020F0502020204030204" pitchFamily="34" charset="0"/>
              </a:rPr>
              <a:t>only</a:t>
            </a:r>
            <a:r>
              <a:rPr sz="1000" b="1" spc="-45" dirty="0">
                <a:latin typeface="Calibri" panose="020F0502020204030204" pitchFamily="34" charset="0"/>
                <a:cs typeface="Calibri" panose="020F0502020204030204" pitchFamily="34" charset="0"/>
              </a:rPr>
              <a:t> </a:t>
            </a:r>
            <a:r>
              <a:rPr sz="1000" i="1" dirty="0">
                <a:latin typeface="Times New Roman"/>
                <a:cs typeface="Times New Roman"/>
              </a:rPr>
              <a:t>m</a:t>
            </a:r>
            <a:r>
              <a:rPr sz="1050" i="1" baseline="-11904" dirty="0">
                <a:latin typeface="Times New Roman"/>
                <a:cs typeface="Times New Roman"/>
              </a:rPr>
              <a:t>c</a:t>
            </a:r>
            <a:r>
              <a:rPr sz="1050" i="1" spc="187" baseline="-11904" dirty="0">
                <a:latin typeface="Times New Roman"/>
                <a:cs typeface="Times New Roman"/>
              </a:rPr>
              <a:t> </a:t>
            </a:r>
            <a:r>
              <a:rPr sz="1000" spc="-40" dirty="0">
                <a:latin typeface="Calibri" panose="020F0502020204030204" pitchFamily="34" charset="0"/>
                <a:cs typeface="Calibri" panose="020F0502020204030204" pitchFamily="34" charset="0"/>
              </a:rPr>
              <a:t>(no</a:t>
            </a:r>
            <a:r>
              <a:rPr sz="1000" spc="-20" dirty="0">
                <a:latin typeface="Calibri" panose="020F0502020204030204" pitchFamily="34" charset="0"/>
                <a:cs typeface="Calibri" panose="020F0502020204030204" pitchFamily="34" charset="0"/>
              </a:rPr>
              <a:t> </a:t>
            </a:r>
            <a:r>
              <a:rPr sz="1000" spc="-5" dirty="0">
                <a:latin typeface="Calibri" panose="020F0502020204030204" pitchFamily="34" charset="0"/>
                <a:cs typeface="Calibri" panose="020F0502020204030204" pitchFamily="34" charset="0"/>
              </a:rPr>
              <a:t>info</a:t>
            </a:r>
            <a:r>
              <a:rPr sz="1000" spc="-20" dirty="0">
                <a:latin typeface="Calibri" panose="020F0502020204030204" pitchFamily="34" charset="0"/>
                <a:cs typeface="Calibri" panose="020F0502020204030204" pitchFamily="34" charset="0"/>
              </a:rPr>
              <a:t> </a:t>
            </a:r>
            <a:r>
              <a:rPr sz="1000" spc="-30" dirty="0">
                <a:latin typeface="Calibri" panose="020F0502020204030204" pitchFamily="34" charset="0"/>
                <a:cs typeface="Calibri" panose="020F0502020204030204" pitchFamily="34" charset="0"/>
              </a:rPr>
              <a:t>about</a:t>
            </a:r>
            <a:r>
              <a:rPr sz="1000" spc="-15" dirty="0">
                <a:latin typeface="Calibri" panose="020F0502020204030204" pitchFamily="34" charset="0"/>
                <a:cs typeface="Calibri" panose="020F0502020204030204" pitchFamily="34" charset="0"/>
              </a:rPr>
              <a:t> </a:t>
            </a:r>
            <a:r>
              <a:rPr sz="1000" i="1" spc="25" dirty="0">
                <a:latin typeface="Times New Roman"/>
                <a:cs typeface="Times New Roman"/>
              </a:rPr>
              <a:t>m</a:t>
            </a:r>
            <a:r>
              <a:rPr sz="1050" spc="37" baseline="-11904" dirty="0">
                <a:latin typeface="Calibri"/>
                <a:cs typeface="Calibri"/>
              </a:rPr>
              <a:t>1</a:t>
            </a:r>
            <a:r>
              <a:rPr sz="1050" spc="37" baseline="-11904" dirty="0">
                <a:latin typeface="Cambria"/>
                <a:cs typeface="Cambria"/>
              </a:rPr>
              <a:t>−</a:t>
            </a:r>
            <a:r>
              <a:rPr sz="1050" i="1" spc="37" baseline="-11904" dirty="0">
                <a:latin typeface="Times New Roman"/>
                <a:cs typeface="Times New Roman"/>
              </a:rPr>
              <a:t>c</a:t>
            </a:r>
            <a:r>
              <a:rPr sz="1000" spc="2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p:txBody>
      </p:sp>
      <p:sp>
        <p:nvSpPr>
          <p:cNvPr id="44" name="object 44"/>
          <p:cNvSpPr txBox="1"/>
          <p:nvPr/>
        </p:nvSpPr>
        <p:spPr>
          <a:xfrm>
            <a:off x="475576" y="2754683"/>
            <a:ext cx="84455" cy="320675"/>
          </a:xfrm>
          <a:prstGeom prst="rect">
            <a:avLst/>
          </a:prstGeom>
        </p:spPr>
        <p:txBody>
          <a:bodyPr vert="horz" wrap="square" lIns="0" tIns="3175" rIns="0" bIns="0" rtlCol="0">
            <a:spAutoFit/>
          </a:bodyPr>
          <a:lstStyle/>
          <a:p>
            <a:pPr marL="12700">
              <a:lnSpc>
                <a:spcPct val="100000"/>
              </a:lnSpc>
              <a:spcBef>
                <a:spcPts val="25"/>
              </a:spcBef>
            </a:pPr>
            <a:r>
              <a:rPr sz="700" spc="-125" dirty="0">
                <a:solidFill>
                  <a:srgbClr val="1464B2"/>
                </a:solidFill>
                <a:latin typeface="Cambria"/>
                <a:cs typeface="Cambria"/>
              </a:rPr>
              <a:t>▶</a:t>
            </a:r>
            <a:endParaRPr sz="700">
              <a:latin typeface="Cambria"/>
              <a:cs typeface="Cambria"/>
            </a:endParaRPr>
          </a:p>
          <a:p>
            <a:pPr marL="12700">
              <a:lnSpc>
                <a:spcPct val="100000"/>
              </a:lnSpc>
              <a:spcBef>
                <a:spcPts val="655"/>
              </a:spcBef>
            </a:pPr>
            <a:r>
              <a:rPr sz="700" spc="-125" dirty="0">
                <a:solidFill>
                  <a:srgbClr val="1464B2"/>
                </a:solidFill>
                <a:latin typeface="Cambria"/>
                <a:cs typeface="Cambria"/>
              </a:rPr>
              <a:t>▶</a:t>
            </a:r>
            <a:endParaRPr sz="700">
              <a:latin typeface="Cambria"/>
              <a:cs typeface="Cambria"/>
            </a:endParaRPr>
          </a:p>
        </p:txBody>
      </p:sp>
      <p:sp>
        <p:nvSpPr>
          <p:cNvPr id="45" name="object 45"/>
          <p:cNvSpPr txBox="1"/>
          <p:nvPr/>
        </p:nvSpPr>
        <p:spPr>
          <a:xfrm>
            <a:off x="600354" y="2923827"/>
            <a:ext cx="3000096" cy="155171"/>
          </a:xfrm>
          <a:prstGeom prst="rect">
            <a:avLst/>
          </a:prstGeom>
        </p:spPr>
        <p:txBody>
          <a:bodyPr vert="horz" wrap="square" lIns="0" tIns="1270" rIns="0" bIns="0" rtlCol="0">
            <a:spAutoFit/>
          </a:bodyPr>
          <a:lstStyle/>
          <a:p>
            <a:pPr marL="12700">
              <a:lnSpc>
                <a:spcPct val="100000"/>
              </a:lnSpc>
              <a:spcBef>
                <a:spcPts val="10"/>
              </a:spcBef>
            </a:pPr>
            <a:r>
              <a:rPr sz="1000" spc="25" dirty="0">
                <a:latin typeface="Calibri" panose="020F0502020204030204" pitchFamily="34" charset="0"/>
                <a:cs typeface="Calibri" panose="020F0502020204030204" pitchFamily="34" charset="0"/>
              </a:rPr>
              <a:t>If</a:t>
            </a:r>
            <a:r>
              <a:rPr sz="1000" spc="-20" dirty="0">
                <a:latin typeface="Calibri" panose="020F0502020204030204" pitchFamily="34" charset="0"/>
                <a:cs typeface="Calibri" panose="020F0502020204030204" pitchFamily="34" charset="0"/>
              </a:rPr>
              <a:t> </a:t>
            </a:r>
            <a:r>
              <a:rPr sz="1000" i="1" spc="-55" dirty="0">
                <a:latin typeface="Times New Roman"/>
                <a:cs typeface="Times New Roman"/>
              </a:rPr>
              <a:t>c</a:t>
            </a:r>
            <a:r>
              <a:rPr sz="1000" i="1" spc="25" dirty="0">
                <a:latin typeface="Times New Roman"/>
                <a:cs typeface="Times New Roman"/>
              </a:rPr>
              <a:t> </a:t>
            </a:r>
            <a:r>
              <a:rPr sz="1000" spc="80" dirty="0">
                <a:latin typeface="Times New Roman"/>
                <a:cs typeface="Times New Roman"/>
              </a:rPr>
              <a:t>≠</a:t>
            </a:r>
            <a:r>
              <a:rPr sz="1000" spc="30" dirty="0">
                <a:latin typeface="Times New Roman"/>
                <a:cs typeface="Times New Roman"/>
              </a:rPr>
              <a:t> </a:t>
            </a:r>
            <a:r>
              <a:rPr sz="1000" i="1" spc="-5" dirty="0">
                <a:latin typeface="Times New Roman"/>
                <a:cs typeface="Times New Roman"/>
              </a:rPr>
              <a:t>c</a:t>
            </a:r>
            <a:r>
              <a:rPr sz="1050" spc="-7" baseline="27777" dirty="0">
                <a:latin typeface="Calibri"/>
                <a:cs typeface="Calibri"/>
              </a:rPr>
              <a:t>$</a:t>
            </a:r>
            <a:r>
              <a:rPr sz="1050" spc="209" baseline="27777" dirty="0">
                <a:latin typeface="Calibri"/>
                <a:cs typeface="Calibri"/>
              </a:rPr>
              <a:t> </a:t>
            </a: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45" dirty="0">
                <a:latin typeface="Calibri" panose="020F0502020204030204" pitchFamily="34" charset="0"/>
                <a:cs typeface="Calibri" panose="020F0502020204030204" pitchFamily="34" charset="0"/>
              </a:rPr>
              <a:t>learns</a:t>
            </a:r>
            <a:r>
              <a:rPr sz="1000" spc="-20" dirty="0">
                <a:latin typeface="Calibri" panose="020F0502020204030204" pitchFamily="34" charset="0"/>
                <a:cs typeface="Calibri" panose="020F0502020204030204" pitchFamily="34" charset="0"/>
              </a:rPr>
              <a:t> </a:t>
            </a:r>
            <a:r>
              <a:rPr sz="1000" spc="-30" dirty="0">
                <a:latin typeface="Calibri" panose="020F0502020204030204" pitchFamily="34" charset="0"/>
                <a:cs typeface="Calibri" panose="020F0502020204030204" pitchFamily="34" charset="0"/>
              </a:rPr>
              <a:t>wrong</a:t>
            </a:r>
            <a:r>
              <a:rPr sz="1000" spc="-15" dirty="0">
                <a:latin typeface="Calibri" panose="020F0502020204030204" pitchFamily="34" charset="0"/>
                <a:cs typeface="Calibri" panose="020F0502020204030204" pitchFamily="34" charset="0"/>
              </a:rPr>
              <a:t> </a:t>
            </a:r>
            <a:r>
              <a:rPr sz="1000" i="1" spc="25" dirty="0">
                <a:latin typeface="Times New Roman"/>
                <a:cs typeface="Times New Roman"/>
              </a:rPr>
              <a:t>m</a:t>
            </a:r>
            <a:r>
              <a:rPr sz="1000" i="1" spc="-5" dirty="0">
                <a:latin typeface="Times New Roman"/>
                <a:cs typeface="Times New Roman"/>
              </a:rPr>
              <a:t> </a:t>
            </a:r>
            <a:r>
              <a:rPr sz="1000" spc="-60" dirty="0">
                <a:latin typeface="Calibri" panose="020F0502020204030204" pitchFamily="34" charset="0"/>
                <a:cs typeface="Calibri" panose="020F0502020204030204" pitchFamily="34" charset="0"/>
              </a:rPr>
              <a:t>unless</a:t>
            </a:r>
            <a:r>
              <a:rPr sz="1000" spc="-15"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70" dirty="0">
                <a:latin typeface="Calibri" panose="020F0502020204030204" pitchFamily="34" charset="0"/>
                <a:cs typeface="Calibri" panose="020F0502020204030204" pitchFamily="34" charset="0"/>
              </a:rPr>
              <a:t>swaps</a:t>
            </a:r>
            <a:r>
              <a:rPr sz="1000" spc="-20" dirty="0">
                <a:latin typeface="Calibri" panose="020F0502020204030204" pitchFamily="34" charset="0"/>
                <a:cs typeface="Calibri" panose="020F0502020204030204" pitchFamily="34" charset="0"/>
              </a:rPr>
              <a:t> </a:t>
            </a:r>
            <a:r>
              <a:rPr sz="1000" i="1" spc="35" dirty="0">
                <a:latin typeface="Times New Roman"/>
                <a:cs typeface="Times New Roman"/>
              </a:rPr>
              <a:t>m</a:t>
            </a:r>
            <a:r>
              <a:rPr sz="1050" spc="52" baseline="31746" dirty="0">
                <a:latin typeface="Calibri"/>
                <a:cs typeface="Calibri"/>
              </a:rPr>
              <a:t>$</a:t>
            </a:r>
            <a:r>
              <a:rPr lang="en-US" sz="1050" spc="52" baseline="31746" dirty="0">
                <a:latin typeface="Calibri"/>
                <a:cs typeface="Calibri"/>
              </a:rPr>
              <a:t>  </a:t>
            </a:r>
            <a:r>
              <a:rPr sz="1000" spc="35" dirty="0">
                <a:latin typeface="Calibri"/>
                <a:cs typeface="Calibri"/>
              </a:rPr>
              <a:t>,</a:t>
            </a:r>
            <a:r>
              <a:rPr sz="1000" spc="-55" dirty="0">
                <a:latin typeface="Calibri"/>
                <a:cs typeface="Calibri"/>
              </a:rPr>
              <a:t> </a:t>
            </a:r>
            <a:r>
              <a:rPr sz="1000" i="1" spc="20" dirty="0">
                <a:latin typeface="Times New Roman"/>
                <a:cs typeface="Times New Roman"/>
              </a:rPr>
              <a:t>m</a:t>
            </a:r>
            <a:r>
              <a:rPr sz="1050" spc="30" baseline="31746" dirty="0">
                <a:latin typeface="Calibri"/>
                <a:cs typeface="Calibri"/>
              </a:rPr>
              <a:t>$</a:t>
            </a:r>
            <a:r>
              <a:rPr sz="1000" spc="20"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p:txBody>
      </p:sp>
      <p:sp>
        <p:nvSpPr>
          <p:cNvPr id="46" name="object 46"/>
          <p:cNvSpPr txBox="1"/>
          <p:nvPr/>
        </p:nvSpPr>
        <p:spPr>
          <a:xfrm>
            <a:off x="600354" y="3014175"/>
            <a:ext cx="3589020" cy="269304"/>
          </a:xfrm>
          <a:prstGeom prst="rect">
            <a:avLst/>
          </a:prstGeom>
        </p:spPr>
        <p:txBody>
          <a:bodyPr vert="horz" wrap="square" lIns="0" tIns="0" rIns="0" bIns="0" rtlCol="0">
            <a:spAutoFit/>
          </a:bodyPr>
          <a:lstStyle/>
          <a:p>
            <a:pPr marR="706755" algn="r">
              <a:lnSpc>
                <a:spcPts val="765"/>
              </a:lnSpc>
              <a:tabLst>
                <a:tab pos="203200" algn="l"/>
              </a:tabLst>
            </a:pPr>
            <a:endParaRPr sz="700" dirty="0">
              <a:latin typeface="Calibri"/>
              <a:cs typeface="Calibri"/>
            </a:endParaRPr>
          </a:p>
          <a:p>
            <a:pPr marL="12700">
              <a:lnSpc>
                <a:spcPct val="100000"/>
              </a:lnSpc>
              <a:spcBef>
                <a:spcPts val="140"/>
              </a:spcBef>
            </a:pPr>
            <a:r>
              <a:rPr sz="1000" b="1" spc="-55" dirty="0">
                <a:latin typeface="Calibri" panose="020F0502020204030204" pitchFamily="34" charset="0"/>
                <a:cs typeface="Calibri" panose="020F0502020204030204" pitchFamily="34" charset="0"/>
              </a:rPr>
              <a:t>Solution:</a:t>
            </a:r>
            <a:r>
              <a:rPr sz="1000" b="1" spc="35"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Bob</a:t>
            </a:r>
            <a:r>
              <a:rPr sz="1000" spc="-15" dirty="0">
                <a:latin typeface="Calibri" panose="020F0502020204030204" pitchFamily="34" charset="0"/>
                <a:cs typeface="Calibri" panose="020F0502020204030204" pitchFamily="34" charset="0"/>
              </a:rPr>
              <a:t> </a:t>
            </a:r>
            <a:r>
              <a:rPr sz="1000" spc="-75" dirty="0">
                <a:latin typeface="Calibri" panose="020F0502020204030204" pitchFamily="34" charset="0"/>
                <a:cs typeface="Calibri" panose="020F0502020204030204" pitchFamily="34" charset="0"/>
              </a:rPr>
              <a:t>says</a:t>
            </a:r>
            <a:r>
              <a:rPr sz="1000" spc="-15" dirty="0">
                <a:latin typeface="Calibri" panose="020F0502020204030204" pitchFamily="34" charset="0"/>
                <a:cs typeface="Calibri" panose="020F0502020204030204" pitchFamily="34" charset="0"/>
              </a:rPr>
              <a:t> </a:t>
            </a:r>
            <a:r>
              <a:rPr sz="1000" spc="-25" dirty="0">
                <a:latin typeface="Calibri" panose="020F0502020204030204" pitchFamily="34" charset="0"/>
                <a:cs typeface="Calibri" panose="020F0502020204030204" pitchFamily="34" charset="0"/>
              </a:rPr>
              <a:t>whether</a:t>
            </a:r>
            <a:r>
              <a:rPr sz="1000" spc="-20" dirty="0">
                <a:latin typeface="Calibri" panose="020F0502020204030204" pitchFamily="34" charset="0"/>
                <a:cs typeface="Calibri" panose="020F0502020204030204" pitchFamily="34" charset="0"/>
              </a:rPr>
              <a:t> </a:t>
            </a:r>
            <a:r>
              <a:rPr sz="1000" i="1" spc="-55" dirty="0">
                <a:latin typeface="Times New Roman"/>
                <a:cs typeface="Times New Roman"/>
              </a:rPr>
              <a:t>c</a:t>
            </a:r>
            <a:r>
              <a:rPr sz="1000" i="1" spc="30"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30" dirty="0">
                <a:latin typeface="Calibri" panose="020F0502020204030204" pitchFamily="34" charset="0"/>
                <a:cs typeface="Calibri" panose="020F0502020204030204" pitchFamily="34" charset="0"/>
              </a:rPr>
              <a:t> </a:t>
            </a:r>
            <a:r>
              <a:rPr sz="1000" i="1" spc="-5" dirty="0">
                <a:latin typeface="Times New Roman"/>
                <a:cs typeface="Times New Roman"/>
              </a:rPr>
              <a:t>c</a:t>
            </a:r>
            <a:r>
              <a:rPr sz="1050" spc="-7" baseline="27777" dirty="0">
                <a:latin typeface="Calibri"/>
                <a:cs typeface="Calibri"/>
              </a:rPr>
              <a:t>$</a:t>
            </a:r>
            <a:r>
              <a:rPr sz="1050" spc="209" baseline="27777" dirty="0">
                <a:latin typeface="Calibri"/>
                <a:cs typeface="Calibri"/>
              </a:rPr>
              <a:t> </a:t>
            </a:r>
            <a:r>
              <a:rPr sz="1000" spc="-60" dirty="0">
                <a:latin typeface="Calibri" panose="020F0502020204030204" pitchFamily="34" charset="0"/>
                <a:cs typeface="Calibri" panose="020F0502020204030204" pitchFamily="34" charset="0"/>
              </a:rPr>
              <a:t>(safe:</a:t>
            </a:r>
            <a:r>
              <a:rPr sz="1000" spc="7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Alice</a:t>
            </a:r>
            <a:r>
              <a:rPr sz="1000" spc="-15"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has</a:t>
            </a:r>
            <a:r>
              <a:rPr sz="1000" spc="-20"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no</a:t>
            </a:r>
            <a:r>
              <a:rPr sz="1000" spc="-15" dirty="0">
                <a:latin typeface="Calibri" panose="020F0502020204030204" pitchFamily="34" charset="0"/>
                <a:cs typeface="Calibri" panose="020F0502020204030204" pitchFamily="34" charset="0"/>
              </a:rPr>
              <a:t> </a:t>
            </a:r>
            <a:r>
              <a:rPr sz="1000" spc="-5" dirty="0">
                <a:latin typeface="Calibri" panose="020F0502020204030204" pitchFamily="34" charset="0"/>
                <a:cs typeface="Calibri" panose="020F0502020204030204" pitchFamily="34" charset="0"/>
              </a:rPr>
              <a:t>info</a:t>
            </a:r>
            <a:r>
              <a:rPr sz="1000" spc="-20" dirty="0">
                <a:latin typeface="Calibri" panose="020F0502020204030204" pitchFamily="34" charset="0"/>
                <a:cs typeface="Calibri" panose="020F0502020204030204" pitchFamily="34" charset="0"/>
              </a:rPr>
              <a:t> </a:t>
            </a:r>
            <a:r>
              <a:rPr sz="1000" spc="-30" dirty="0">
                <a:latin typeface="Calibri" panose="020F0502020204030204" pitchFamily="34" charset="0"/>
                <a:cs typeface="Calibri" panose="020F0502020204030204" pitchFamily="34" charset="0"/>
              </a:rPr>
              <a:t>about</a:t>
            </a:r>
            <a:r>
              <a:rPr sz="1000" spc="-15" dirty="0">
                <a:latin typeface="Calibri" panose="020F0502020204030204" pitchFamily="34" charset="0"/>
                <a:cs typeface="Calibri" panose="020F0502020204030204" pitchFamily="34" charset="0"/>
              </a:rPr>
              <a:t> </a:t>
            </a:r>
            <a:r>
              <a:rPr sz="1000" i="1" dirty="0">
                <a:latin typeface="Times New Roman"/>
                <a:cs typeface="Times New Roman"/>
              </a:rPr>
              <a:t>c</a:t>
            </a:r>
            <a:r>
              <a:rPr sz="1050" baseline="27777" dirty="0">
                <a:latin typeface="Calibri"/>
                <a:cs typeface="Calibri"/>
              </a:rPr>
              <a:t>$</a:t>
            </a:r>
            <a:r>
              <a:rPr sz="1000" dirty="0">
                <a:latin typeface="Calibri" panose="020F0502020204030204" pitchFamily="34" charset="0"/>
                <a:cs typeface="Calibri" panose="020F0502020204030204" pitchFamily="34" charset="0"/>
              </a:rPr>
              <a:t>)</a:t>
            </a:r>
          </a:p>
        </p:txBody>
      </p:sp>
      <p:sp>
        <p:nvSpPr>
          <p:cNvPr id="47" name="object 47"/>
          <p:cNvSpPr txBox="1"/>
          <p:nvPr/>
        </p:nvSpPr>
        <p:spPr>
          <a:xfrm>
            <a:off x="475576" y="3148218"/>
            <a:ext cx="84455" cy="130810"/>
          </a:xfrm>
          <a:prstGeom prst="rect">
            <a:avLst/>
          </a:prstGeom>
        </p:spPr>
        <p:txBody>
          <a:bodyPr vert="horz" wrap="square" lIns="0" tIns="3175" rIns="0" bIns="0" rtlCol="0">
            <a:spAutoFit/>
          </a:bodyPr>
          <a:lstStyle/>
          <a:p>
            <a:pPr marL="12700">
              <a:lnSpc>
                <a:spcPct val="100000"/>
              </a:lnSpc>
              <a:spcBef>
                <a:spcPts val="25"/>
              </a:spcBef>
            </a:pPr>
            <a:r>
              <a:rPr sz="700" spc="-125" dirty="0">
                <a:solidFill>
                  <a:srgbClr val="1464B2"/>
                </a:solidFill>
                <a:latin typeface="Cambria"/>
                <a:cs typeface="Cambria"/>
              </a:rPr>
              <a:t>▶</a:t>
            </a:r>
            <a:endParaRPr sz="700">
              <a:latin typeface="Cambria"/>
              <a:cs typeface="Cambria"/>
            </a:endParaRPr>
          </a:p>
        </p:txBody>
      </p:sp>
      <p:sp>
        <p:nvSpPr>
          <p:cNvPr id="48" name="object 40">
            <a:extLst>
              <a:ext uri="{FF2B5EF4-FFF2-40B4-BE49-F238E27FC236}">
                <a16:creationId xmlns:a16="http://schemas.microsoft.com/office/drawing/2014/main" id="{0A1B6222-0FD0-4BD7-B66A-63D2DF5E4DA8}"/>
              </a:ext>
            </a:extLst>
          </p:cNvPr>
          <p:cNvSpPr txBox="1"/>
          <p:nvPr/>
        </p:nvSpPr>
        <p:spPr>
          <a:xfrm>
            <a:off x="2990850" y="3016439"/>
            <a:ext cx="493738" cy="119905"/>
          </a:xfrm>
          <a:prstGeom prst="rect">
            <a:avLst/>
          </a:prstGeom>
        </p:spPr>
        <p:txBody>
          <a:bodyPr vert="horz" wrap="square" lIns="0" tIns="12065" rIns="0" bIns="0" rtlCol="0">
            <a:spAutoFit/>
          </a:bodyPr>
          <a:lstStyle/>
          <a:p>
            <a:pPr marL="12700">
              <a:lnSpc>
                <a:spcPct val="100000"/>
              </a:lnSpc>
              <a:spcBef>
                <a:spcPts val="95"/>
              </a:spcBef>
              <a:tabLst>
                <a:tab pos="215900" algn="l"/>
              </a:tabLst>
            </a:pPr>
            <a:r>
              <a:rPr sz="700" spc="40" dirty="0">
                <a:latin typeface="Calibri"/>
                <a:cs typeface="Calibri"/>
              </a:rPr>
              <a:t>0	</a:t>
            </a:r>
            <a:r>
              <a:rPr lang="en-US" sz="700" spc="40" dirty="0">
                <a:latin typeface="Calibri"/>
                <a:cs typeface="Calibri"/>
              </a:rPr>
              <a:t> </a:t>
            </a:r>
            <a:r>
              <a:rPr sz="700" spc="40" dirty="0">
                <a:latin typeface="Calibri"/>
                <a:cs typeface="Calibri"/>
              </a:rPr>
              <a:t>1</a:t>
            </a:r>
            <a:endParaRPr sz="700" dirty="0">
              <a:latin typeface="Calibri"/>
              <a:cs typeface="Calibri"/>
            </a:endParaRP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3777615" cy="403225"/>
          </a:xfrm>
          <a:prstGeom prst="rect">
            <a:avLst/>
          </a:prstGeom>
        </p:spPr>
        <p:txBody>
          <a:bodyPr vert="horz" wrap="square" lIns="0" tIns="15875" rIns="0" bIns="0" rtlCol="0">
            <a:spAutoFit/>
          </a:bodyPr>
          <a:lstStyle/>
          <a:p>
            <a:pPr marL="12700">
              <a:lnSpc>
                <a:spcPct val="100000"/>
              </a:lnSpc>
              <a:spcBef>
                <a:spcPts val="125"/>
              </a:spcBef>
            </a:pPr>
            <a:r>
              <a:rPr spc="-135" dirty="0"/>
              <a:t>Beaver</a:t>
            </a:r>
            <a:r>
              <a:rPr spc="-35" dirty="0"/>
              <a:t> </a:t>
            </a:r>
            <a:r>
              <a:rPr spc="-55" dirty="0"/>
              <a:t>Derandomization</a:t>
            </a:r>
            <a:r>
              <a:rPr spc="-35" dirty="0"/>
              <a:t> </a:t>
            </a:r>
            <a:r>
              <a:rPr sz="800" spc="-35" dirty="0">
                <a:solidFill>
                  <a:srgbClr val="3E7E00"/>
                </a:solidFill>
              </a:rPr>
              <a:t>[Beaver91]</a:t>
            </a:r>
            <a:endParaRPr sz="800"/>
          </a:p>
        </p:txBody>
      </p:sp>
      <p:grpSp>
        <p:nvGrpSpPr>
          <p:cNvPr id="32" name="组合 31">
            <a:extLst>
              <a:ext uri="{FF2B5EF4-FFF2-40B4-BE49-F238E27FC236}">
                <a16:creationId xmlns:a16="http://schemas.microsoft.com/office/drawing/2014/main" id="{A5E28DF5-2B78-4A66-A5A5-3AC29B3A4ECC}"/>
              </a:ext>
            </a:extLst>
          </p:cNvPr>
          <p:cNvGrpSpPr/>
          <p:nvPr/>
        </p:nvGrpSpPr>
        <p:grpSpPr>
          <a:xfrm>
            <a:off x="1501827" y="940003"/>
            <a:ext cx="1604645" cy="1136650"/>
            <a:chOff x="1501827" y="940003"/>
            <a:chExt cx="1604645" cy="1136650"/>
          </a:xfrm>
        </p:grpSpPr>
        <p:grpSp>
          <p:nvGrpSpPr>
            <p:cNvPr id="3" name="object 3"/>
            <p:cNvGrpSpPr/>
            <p:nvPr/>
          </p:nvGrpSpPr>
          <p:grpSpPr>
            <a:xfrm>
              <a:off x="1501827" y="940003"/>
              <a:ext cx="1604645" cy="1136650"/>
              <a:chOff x="1501827" y="940003"/>
              <a:chExt cx="1604645" cy="1136650"/>
            </a:xfrm>
          </p:grpSpPr>
          <p:sp>
            <p:nvSpPr>
              <p:cNvPr id="4" name="object 4"/>
              <p:cNvSpPr/>
              <p:nvPr/>
            </p:nvSpPr>
            <p:spPr>
              <a:xfrm>
                <a:off x="1511987" y="950163"/>
                <a:ext cx="1584325" cy="1116330"/>
              </a:xfrm>
              <a:custGeom>
                <a:avLst/>
                <a:gdLst/>
                <a:ahLst/>
                <a:cxnLst/>
                <a:rect l="l" t="t" r="r" b="b"/>
                <a:pathLst>
                  <a:path w="1584325" h="1116330">
                    <a:moveTo>
                      <a:pt x="0" y="1116025"/>
                    </a:moveTo>
                    <a:lnTo>
                      <a:pt x="0" y="0"/>
                    </a:lnTo>
                    <a:lnTo>
                      <a:pt x="1584017" y="0"/>
                    </a:lnTo>
                    <a:lnTo>
                      <a:pt x="1584017" y="1116025"/>
                    </a:lnTo>
                    <a:lnTo>
                      <a:pt x="0" y="1116025"/>
                    </a:lnTo>
                    <a:close/>
                  </a:path>
                </a:pathLst>
              </a:custGeom>
              <a:solidFill>
                <a:srgbClr val="FFFFFF"/>
              </a:solidFill>
            </p:spPr>
            <p:txBody>
              <a:bodyPr wrap="square" lIns="0" tIns="0" rIns="0" bIns="0" rtlCol="0"/>
              <a:lstStyle/>
              <a:p>
                <a:endParaRPr/>
              </a:p>
            </p:txBody>
          </p:sp>
          <p:sp>
            <p:nvSpPr>
              <p:cNvPr id="5" name="object 5"/>
              <p:cNvSpPr/>
              <p:nvPr/>
            </p:nvSpPr>
            <p:spPr>
              <a:xfrm>
                <a:off x="1511987" y="950163"/>
                <a:ext cx="1584325" cy="1116330"/>
              </a:xfrm>
              <a:custGeom>
                <a:avLst/>
                <a:gdLst/>
                <a:ahLst/>
                <a:cxnLst/>
                <a:rect l="l" t="t" r="r" b="b"/>
                <a:pathLst>
                  <a:path w="1584325" h="1116330">
                    <a:moveTo>
                      <a:pt x="0" y="1116025"/>
                    </a:moveTo>
                    <a:lnTo>
                      <a:pt x="0" y="0"/>
                    </a:lnTo>
                    <a:lnTo>
                      <a:pt x="1584017" y="0"/>
                    </a:lnTo>
                    <a:lnTo>
                      <a:pt x="1584017" y="1116025"/>
                    </a:lnTo>
                    <a:lnTo>
                      <a:pt x="0" y="1116025"/>
                    </a:lnTo>
                    <a:close/>
                  </a:path>
                </a:pathLst>
              </a:custGeom>
              <a:ln w="20244">
                <a:solidFill>
                  <a:srgbClr val="B2B2B2"/>
                </a:solidFill>
              </a:ln>
            </p:spPr>
            <p:txBody>
              <a:bodyPr wrap="square" lIns="0" tIns="0" rIns="0" bIns="0" rtlCol="0"/>
              <a:lstStyle/>
              <a:p>
                <a:endParaRPr/>
              </a:p>
            </p:txBody>
          </p:sp>
          <p:sp>
            <p:nvSpPr>
              <p:cNvPr id="6" name="object 6"/>
              <p:cNvSpPr/>
              <p:nvPr/>
            </p:nvSpPr>
            <p:spPr>
              <a:xfrm>
                <a:off x="2145581" y="1027150"/>
                <a:ext cx="316865" cy="206375"/>
              </a:xfrm>
              <a:custGeom>
                <a:avLst/>
                <a:gdLst/>
                <a:ahLst/>
                <a:cxnLst/>
                <a:rect l="l" t="t" r="r" b="b"/>
                <a:pathLst>
                  <a:path w="316864" h="206375">
                    <a:moveTo>
                      <a:pt x="266218" y="0"/>
                    </a:moveTo>
                    <a:lnTo>
                      <a:pt x="50611" y="0"/>
                    </a:lnTo>
                    <a:lnTo>
                      <a:pt x="30911" y="3976"/>
                    </a:lnTo>
                    <a:lnTo>
                      <a:pt x="14823" y="14822"/>
                    </a:lnTo>
                    <a:lnTo>
                      <a:pt x="3977" y="30909"/>
                    </a:lnTo>
                    <a:lnTo>
                      <a:pt x="0" y="50609"/>
                    </a:lnTo>
                    <a:lnTo>
                      <a:pt x="0" y="155435"/>
                    </a:lnTo>
                    <a:lnTo>
                      <a:pt x="3977" y="175135"/>
                    </a:lnTo>
                    <a:lnTo>
                      <a:pt x="14823" y="191222"/>
                    </a:lnTo>
                    <a:lnTo>
                      <a:pt x="30911" y="202067"/>
                    </a:lnTo>
                    <a:lnTo>
                      <a:pt x="50611" y="206044"/>
                    </a:lnTo>
                    <a:lnTo>
                      <a:pt x="266218" y="206044"/>
                    </a:lnTo>
                    <a:lnTo>
                      <a:pt x="285918" y="202067"/>
                    </a:lnTo>
                    <a:lnTo>
                      <a:pt x="302005" y="191222"/>
                    </a:lnTo>
                    <a:lnTo>
                      <a:pt x="312852" y="175135"/>
                    </a:lnTo>
                    <a:lnTo>
                      <a:pt x="316829" y="155435"/>
                    </a:lnTo>
                    <a:lnTo>
                      <a:pt x="316829" y="50609"/>
                    </a:lnTo>
                    <a:lnTo>
                      <a:pt x="312852" y="30909"/>
                    </a:lnTo>
                    <a:lnTo>
                      <a:pt x="302005" y="14822"/>
                    </a:lnTo>
                    <a:lnTo>
                      <a:pt x="285918" y="3976"/>
                    </a:lnTo>
                    <a:lnTo>
                      <a:pt x="266218" y="0"/>
                    </a:lnTo>
                    <a:close/>
                  </a:path>
                </a:pathLst>
              </a:custGeom>
              <a:solidFill>
                <a:srgbClr val="FFFFFF"/>
              </a:solidFill>
            </p:spPr>
            <p:txBody>
              <a:bodyPr wrap="square" lIns="0" tIns="0" rIns="0" bIns="0" rtlCol="0"/>
              <a:lstStyle/>
              <a:p>
                <a:endParaRPr/>
              </a:p>
            </p:txBody>
          </p:sp>
          <p:sp>
            <p:nvSpPr>
              <p:cNvPr id="7" name="object 7"/>
              <p:cNvSpPr/>
              <p:nvPr/>
            </p:nvSpPr>
            <p:spPr>
              <a:xfrm>
                <a:off x="2145581" y="1027150"/>
                <a:ext cx="316865" cy="206375"/>
              </a:xfrm>
              <a:custGeom>
                <a:avLst/>
                <a:gdLst/>
                <a:ahLst/>
                <a:cxnLst/>
                <a:rect l="l" t="t" r="r" b="b"/>
                <a:pathLst>
                  <a:path w="316864" h="206375">
                    <a:moveTo>
                      <a:pt x="266218" y="0"/>
                    </a:moveTo>
                    <a:lnTo>
                      <a:pt x="50611" y="0"/>
                    </a:lnTo>
                    <a:lnTo>
                      <a:pt x="30911" y="3976"/>
                    </a:lnTo>
                    <a:lnTo>
                      <a:pt x="14823" y="14822"/>
                    </a:lnTo>
                    <a:lnTo>
                      <a:pt x="3977" y="30909"/>
                    </a:lnTo>
                    <a:lnTo>
                      <a:pt x="0" y="50609"/>
                    </a:lnTo>
                    <a:lnTo>
                      <a:pt x="0" y="155435"/>
                    </a:lnTo>
                    <a:lnTo>
                      <a:pt x="3977" y="175135"/>
                    </a:lnTo>
                    <a:lnTo>
                      <a:pt x="14823" y="191222"/>
                    </a:lnTo>
                    <a:lnTo>
                      <a:pt x="30911" y="202067"/>
                    </a:lnTo>
                    <a:lnTo>
                      <a:pt x="50611" y="206044"/>
                    </a:lnTo>
                    <a:lnTo>
                      <a:pt x="266218" y="206044"/>
                    </a:lnTo>
                    <a:lnTo>
                      <a:pt x="285918" y="202067"/>
                    </a:lnTo>
                    <a:lnTo>
                      <a:pt x="302005" y="191222"/>
                    </a:lnTo>
                    <a:lnTo>
                      <a:pt x="312852" y="175135"/>
                    </a:lnTo>
                    <a:lnTo>
                      <a:pt x="316829" y="155435"/>
                    </a:lnTo>
                    <a:lnTo>
                      <a:pt x="316829" y="50609"/>
                    </a:lnTo>
                    <a:lnTo>
                      <a:pt x="312852" y="30909"/>
                    </a:lnTo>
                    <a:lnTo>
                      <a:pt x="302005" y="14822"/>
                    </a:lnTo>
                    <a:lnTo>
                      <a:pt x="285918" y="3976"/>
                    </a:lnTo>
                    <a:lnTo>
                      <a:pt x="266218" y="0"/>
                    </a:lnTo>
                    <a:close/>
                  </a:path>
                </a:pathLst>
              </a:custGeom>
              <a:ln w="15183">
                <a:solidFill>
                  <a:srgbClr val="000000"/>
                </a:solidFill>
              </a:ln>
            </p:spPr>
            <p:txBody>
              <a:bodyPr wrap="square" lIns="0" tIns="0" rIns="0" bIns="0" rtlCol="0"/>
              <a:lstStyle/>
              <a:p>
                <a:endParaRPr/>
              </a:p>
            </p:txBody>
          </p:sp>
        </p:grpSp>
        <p:sp>
          <p:nvSpPr>
            <p:cNvPr id="8" name="object 8"/>
            <p:cNvSpPr txBox="1"/>
            <p:nvPr/>
          </p:nvSpPr>
          <p:spPr>
            <a:xfrm>
              <a:off x="1560957" y="1028552"/>
              <a:ext cx="412750" cy="177800"/>
            </a:xfrm>
            <a:prstGeom prst="rect">
              <a:avLst/>
            </a:prstGeom>
          </p:spPr>
          <p:txBody>
            <a:bodyPr vert="horz" wrap="square" lIns="0" tIns="12065" rIns="0" bIns="0" rtlCol="0">
              <a:spAutoFit/>
            </a:bodyPr>
            <a:lstStyle/>
            <a:p>
              <a:pPr marL="25400">
                <a:lnSpc>
                  <a:spcPct val="100000"/>
                </a:lnSpc>
                <a:spcBef>
                  <a:spcPts val="95"/>
                </a:spcBef>
              </a:pPr>
              <a:r>
                <a:rPr sz="1000" i="1" spc="25" dirty="0">
                  <a:latin typeface="Times New Roman"/>
                  <a:cs typeface="Times New Roman"/>
                </a:rPr>
                <a:t>m</a:t>
              </a:r>
              <a:r>
                <a:rPr sz="1050" spc="120" baseline="31746" dirty="0">
                  <a:latin typeface="Calibri"/>
                  <a:cs typeface="Calibri"/>
                </a:rPr>
                <a:t>$</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spc="60" baseline="31746" dirty="0">
                  <a:latin typeface="Calibri"/>
                  <a:cs typeface="Calibri"/>
                </a:rPr>
                <a:t>$</a:t>
              </a:r>
              <a:endParaRPr sz="1050" baseline="31746">
                <a:latin typeface="Calibri"/>
                <a:cs typeface="Calibri"/>
              </a:endParaRPr>
            </a:p>
          </p:txBody>
        </p:sp>
        <p:sp>
          <p:nvSpPr>
            <p:cNvPr id="9" name="object 9"/>
            <p:cNvSpPr txBox="1"/>
            <p:nvPr/>
          </p:nvSpPr>
          <p:spPr>
            <a:xfrm>
              <a:off x="1681505" y="1107290"/>
              <a:ext cx="266700" cy="132080"/>
            </a:xfrm>
            <a:prstGeom prst="rect">
              <a:avLst/>
            </a:prstGeom>
          </p:spPr>
          <p:txBody>
            <a:bodyPr vert="horz" wrap="square" lIns="0" tIns="12065" rIns="0" bIns="0" rtlCol="0">
              <a:spAutoFit/>
            </a:bodyPr>
            <a:lstStyle/>
            <a:p>
              <a:pPr>
                <a:lnSpc>
                  <a:spcPct val="100000"/>
                </a:lnSpc>
                <a:spcBef>
                  <a:spcPts val="95"/>
                </a:spcBef>
                <a:tabLst>
                  <a:tab pos="203200" algn="l"/>
                </a:tabLst>
              </a:pPr>
              <a:r>
                <a:rPr sz="700" spc="40" dirty="0">
                  <a:latin typeface="Calibri"/>
                  <a:cs typeface="Calibri"/>
                </a:rPr>
                <a:t>0	1</a:t>
              </a:r>
              <a:endParaRPr sz="700" dirty="0">
                <a:latin typeface="Calibri"/>
                <a:cs typeface="Calibri"/>
              </a:endParaRPr>
            </a:p>
          </p:txBody>
        </p:sp>
        <p:sp>
          <p:nvSpPr>
            <p:cNvPr id="10" name="object 10"/>
            <p:cNvSpPr txBox="1"/>
            <p:nvPr/>
          </p:nvSpPr>
          <p:spPr>
            <a:xfrm>
              <a:off x="2645829" y="1019561"/>
              <a:ext cx="367665" cy="177800"/>
            </a:xfrm>
            <a:prstGeom prst="rect">
              <a:avLst/>
            </a:prstGeom>
          </p:spPr>
          <p:txBody>
            <a:bodyPr vert="horz" wrap="square" lIns="0" tIns="12065" rIns="0" bIns="0" rtlCol="0">
              <a:spAutoFit/>
            </a:bodyPr>
            <a:lstStyle/>
            <a:p>
              <a:pPr marL="25400">
                <a:lnSpc>
                  <a:spcPct val="100000"/>
                </a:lnSpc>
                <a:spcBef>
                  <a:spcPts val="95"/>
                </a:spcBef>
              </a:pPr>
              <a:r>
                <a:rPr sz="1000" i="1" spc="-55" dirty="0">
                  <a:latin typeface="Times New Roman"/>
                  <a:cs typeface="Times New Roman"/>
                </a:rPr>
                <a:t>c</a:t>
              </a:r>
              <a:r>
                <a:rPr sz="1050" spc="120" baseline="27777" dirty="0">
                  <a:latin typeface="Calibri"/>
                  <a:cs typeface="Calibri"/>
                </a:rPr>
                <a:t>$</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spc="60" baseline="31746" dirty="0">
                  <a:latin typeface="Calibri"/>
                  <a:cs typeface="Calibri"/>
                </a:rPr>
                <a:t>$</a:t>
              </a:r>
              <a:endParaRPr sz="1050" baseline="31746">
                <a:latin typeface="Calibri"/>
                <a:cs typeface="Calibri"/>
              </a:endParaRPr>
            </a:p>
          </p:txBody>
        </p:sp>
        <p:sp>
          <p:nvSpPr>
            <p:cNvPr id="11" name="object 11"/>
            <p:cNvSpPr txBox="1"/>
            <p:nvPr/>
          </p:nvSpPr>
          <p:spPr>
            <a:xfrm>
              <a:off x="2899168" y="1084875"/>
              <a:ext cx="143510" cy="136525"/>
            </a:xfrm>
            <a:prstGeom prst="rect">
              <a:avLst/>
            </a:prstGeom>
          </p:spPr>
          <p:txBody>
            <a:bodyPr vert="horz" wrap="square" lIns="0" tIns="15875" rIns="0" bIns="0" rtlCol="0">
              <a:spAutoFit/>
            </a:bodyPr>
            <a:lstStyle/>
            <a:p>
              <a:pPr marL="25400">
                <a:lnSpc>
                  <a:spcPct val="100000"/>
                </a:lnSpc>
                <a:spcBef>
                  <a:spcPts val="125"/>
                </a:spcBef>
              </a:pPr>
              <a:r>
                <a:rPr sz="1050" i="1" spc="44" baseline="-15873" dirty="0">
                  <a:latin typeface="Times New Roman"/>
                  <a:cs typeface="Times New Roman"/>
                </a:rPr>
                <a:t>c</a:t>
              </a:r>
              <a:r>
                <a:rPr sz="500" spc="30" dirty="0">
                  <a:latin typeface="Calibri"/>
                  <a:cs typeface="Calibri"/>
                </a:rPr>
                <a:t>$</a:t>
              </a:r>
              <a:endParaRPr sz="500">
                <a:latin typeface="Calibri"/>
                <a:cs typeface="Calibri"/>
              </a:endParaRPr>
            </a:p>
          </p:txBody>
        </p:sp>
        <p:grpSp>
          <p:nvGrpSpPr>
            <p:cNvPr id="12" name="object 12"/>
            <p:cNvGrpSpPr/>
            <p:nvPr/>
          </p:nvGrpSpPr>
          <p:grpSpPr>
            <a:xfrm>
              <a:off x="1581447" y="1099728"/>
              <a:ext cx="1450340" cy="465455"/>
              <a:chOff x="1581447" y="1099728"/>
              <a:chExt cx="1450340" cy="465455"/>
            </a:xfrm>
          </p:grpSpPr>
          <p:sp>
            <p:nvSpPr>
              <p:cNvPr id="13" name="object 13"/>
              <p:cNvSpPr/>
              <p:nvPr/>
            </p:nvSpPr>
            <p:spPr>
              <a:xfrm>
                <a:off x="1995310" y="1130173"/>
                <a:ext cx="142875" cy="0"/>
              </a:xfrm>
              <a:custGeom>
                <a:avLst/>
                <a:gdLst/>
                <a:ahLst/>
                <a:cxnLst/>
                <a:rect l="l" t="t" r="r" b="b"/>
                <a:pathLst>
                  <a:path w="142875">
                    <a:moveTo>
                      <a:pt x="142679" y="0"/>
                    </a:moveTo>
                    <a:lnTo>
                      <a:pt x="0" y="0"/>
                    </a:lnTo>
                  </a:path>
                </a:pathLst>
              </a:custGeom>
              <a:ln w="10122">
                <a:solidFill>
                  <a:srgbClr val="000000"/>
                </a:solidFill>
              </a:ln>
            </p:spPr>
            <p:txBody>
              <a:bodyPr wrap="square" lIns="0" tIns="0" rIns="0" bIns="0" rtlCol="0"/>
              <a:lstStyle/>
              <a:p>
                <a:endParaRPr/>
              </a:p>
            </p:txBody>
          </p:sp>
          <p:sp>
            <p:nvSpPr>
              <p:cNvPr id="14" name="object 14"/>
              <p:cNvSpPr/>
              <p:nvPr/>
            </p:nvSpPr>
            <p:spPr>
              <a:xfrm>
                <a:off x="1990376" y="1103856"/>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5" name="object 15"/>
              <p:cNvSpPr/>
              <p:nvPr/>
            </p:nvSpPr>
            <p:spPr>
              <a:xfrm>
                <a:off x="2470001" y="1130173"/>
                <a:ext cx="147955" cy="0"/>
              </a:xfrm>
              <a:custGeom>
                <a:avLst/>
                <a:gdLst/>
                <a:ahLst/>
                <a:cxnLst/>
                <a:rect l="l" t="t" r="r" b="b"/>
                <a:pathLst>
                  <a:path w="147955">
                    <a:moveTo>
                      <a:pt x="0" y="0"/>
                    </a:moveTo>
                    <a:lnTo>
                      <a:pt x="147548" y="0"/>
                    </a:lnTo>
                  </a:path>
                </a:pathLst>
              </a:custGeom>
              <a:ln w="10122">
                <a:solidFill>
                  <a:srgbClr val="000000"/>
                </a:solidFill>
              </a:ln>
            </p:spPr>
            <p:txBody>
              <a:bodyPr wrap="square" lIns="0" tIns="0" rIns="0" bIns="0" rtlCol="0"/>
              <a:lstStyle/>
              <a:p>
                <a:endParaRPr/>
              </a:p>
            </p:txBody>
          </p:sp>
          <p:sp>
            <p:nvSpPr>
              <p:cNvPr id="16" name="object 16"/>
              <p:cNvSpPr/>
              <p:nvPr/>
            </p:nvSpPr>
            <p:spPr>
              <a:xfrm>
                <a:off x="2597812" y="1103856"/>
                <a:ext cx="24765" cy="52705"/>
              </a:xfrm>
              <a:custGeom>
                <a:avLst/>
                <a:gdLst/>
                <a:ahLst/>
                <a:cxnLst/>
                <a:rect l="l" t="t" r="r" b="b"/>
                <a:pathLst>
                  <a:path w="24764"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sp>
            <p:nvSpPr>
              <p:cNvPr id="17" name="object 17"/>
              <p:cNvSpPr/>
              <p:nvPr/>
            </p:nvSpPr>
            <p:spPr>
              <a:xfrm>
                <a:off x="1583987" y="1310170"/>
                <a:ext cx="1440180" cy="0"/>
              </a:xfrm>
              <a:custGeom>
                <a:avLst/>
                <a:gdLst/>
                <a:ahLst/>
                <a:cxnLst/>
                <a:rect l="l" t="t" r="r" b="b"/>
                <a:pathLst>
                  <a:path w="1440180">
                    <a:moveTo>
                      <a:pt x="0" y="0"/>
                    </a:moveTo>
                    <a:lnTo>
                      <a:pt x="1440017" y="0"/>
                    </a:lnTo>
                  </a:path>
                </a:pathLst>
              </a:custGeom>
              <a:ln w="5060">
                <a:solidFill>
                  <a:srgbClr val="000000"/>
                </a:solidFill>
                <a:prstDash val="dash"/>
              </a:ln>
            </p:spPr>
            <p:txBody>
              <a:bodyPr wrap="square" lIns="0" tIns="0" rIns="0" bIns="0" rtlCol="0"/>
              <a:lstStyle/>
              <a:p>
                <a:endParaRPr/>
              </a:p>
            </p:txBody>
          </p:sp>
          <p:sp>
            <p:nvSpPr>
              <p:cNvPr id="18" name="object 18"/>
              <p:cNvSpPr/>
              <p:nvPr/>
            </p:nvSpPr>
            <p:spPr>
              <a:xfrm>
                <a:off x="1596133" y="1526184"/>
                <a:ext cx="1428115" cy="0"/>
              </a:xfrm>
              <a:custGeom>
                <a:avLst/>
                <a:gdLst/>
                <a:ahLst/>
                <a:cxnLst/>
                <a:rect l="l" t="t" r="r" b="b"/>
                <a:pathLst>
                  <a:path w="1428114">
                    <a:moveTo>
                      <a:pt x="1427871" y="0"/>
                    </a:moveTo>
                    <a:lnTo>
                      <a:pt x="0" y="0"/>
                    </a:lnTo>
                  </a:path>
                </a:pathLst>
              </a:custGeom>
              <a:ln w="15183">
                <a:solidFill>
                  <a:srgbClr val="000000"/>
                </a:solidFill>
              </a:ln>
            </p:spPr>
            <p:txBody>
              <a:bodyPr wrap="square" lIns="0" tIns="0" rIns="0" bIns="0" rtlCol="0"/>
              <a:lstStyle/>
              <a:p>
                <a:endParaRPr/>
              </a:p>
            </p:txBody>
          </p:sp>
          <p:sp>
            <p:nvSpPr>
              <p:cNvPr id="19" name="object 19"/>
              <p:cNvSpPr/>
              <p:nvPr/>
            </p:nvSpPr>
            <p:spPr>
              <a:xfrm>
                <a:off x="1590060" y="1493793"/>
                <a:ext cx="30480" cy="65405"/>
              </a:xfrm>
              <a:custGeom>
                <a:avLst/>
                <a:gdLst/>
                <a:ahLst/>
                <a:cxnLst/>
                <a:rect l="l" t="t" r="r" b="b"/>
                <a:pathLst>
                  <a:path w="30480" h="65405">
                    <a:moveTo>
                      <a:pt x="30366" y="64781"/>
                    </a:moveTo>
                    <a:lnTo>
                      <a:pt x="25621" y="54880"/>
                    </a:lnTo>
                    <a:lnTo>
                      <a:pt x="16701" y="44790"/>
                    </a:lnTo>
                    <a:lnTo>
                      <a:pt x="7022" y="36597"/>
                    </a:lnTo>
                    <a:lnTo>
                      <a:pt x="0" y="32390"/>
                    </a:lnTo>
                    <a:lnTo>
                      <a:pt x="7022" y="28183"/>
                    </a:lnTo>
                    <a:lnTo>
                      <a:pt x="16701" y="19991"/>
                    </a:lnTo>
                    <a:lnTo>
                      <a:pt x="25621" y="9900"/>
                    </a:lnTo>
                    <a:lnTo>
                      <a:pt x="30366" y="0"/>
                    </a:lnTo>
                  </a:path>
                </a:pathLst>
              </a:custGeom>
              <a:ln w="12146">
                <a:solidFill>
                  <a:srgbClr val="000000"/>
                </a:solidFill>
              </a:ln>
            </p:spPr>
            <p:txBody>
              <a:bodyPr wrap="square" lIns="0" tIns="0" rIns="0" bIns="0" rtlCol="0"/>
              <a:lstStyle/>
              <a:p>
                <a:endParaRPr/>
              </a:p>
            </p:txBody>
          </p:sp>
        </p:grpSp>
        <p:sp>
          <p:nvSpPr>
            <p:cNvPr id="20" name="object 20"/>
            <p:cNvSpPr txBox="1"/>
            <p:nvPr/>
          </p:nvSpPr>
          <p:spPr>
            <a:xfrm>
              <a:off x="2012480" y="994305"/>
              <a:ext cx="589915" cy="514350"/>
            </a:xfrm>
            <a:prstGeom prst="rect">
              <a:avLst/>
            </a:prstGeom>
          </p:spPr>
          <p:txBody>
            <a:bodyPr vert="horz" wrap="square" lIns="0" tIns="17145" rIns="0" bIns="0" rtlCol="0">
              <a:spAutoFit/>
            </a:bodyPr>
            <a:lstStyle/>
            <a:p>
              <a:pPr algn="ctr">
                <a:lnSpc>
                  <a:spcPct val="100000"/>
                </a:lnSpc>
                <a:spcBef>
                  <a:spcPts val="135"/>
                </a:spcBef>
              </a:pPr>
              <a:r>
                <a:rPr sz="1400" spc="-60" dirty="0">
                  <a:latin typeface="Calibri" panose="020F0502020204030204" pitchFamily="34" charset="0"/>
                  <a:cs typeface="Calibri" panose="020F0502020204030204" pitchFamily="34" charset="0"/>
                </a:rPr>
                <a:t>OT</a:t>
              </a:r>
              <a:endParaRPr sz="1400" dirty="0">
                <a:latin typeface="Calibri" panose="020F0502020204030204" pitchFamily="34" charset="0"/>
                <a:cs typeface="Calibri" panose="020F0502020204030204" pitchFamily="34" charset="0"/>
              </a:endParaRPr>
            </a:p>
            <a:p>
              <a:pPr marR="5080" algn="ctr">
                <a:lnSpc>
                  <a:spcPct val="100000"/>
                </a:lnSpc>
                <a:spcBef>
                  <a:spcPts val="930"/>
                </a:spcBef>
              </a:pPr>
              <a:r>
                <a:rPr sz="1000" i="1" spc="-10" dirty="0">
                  <a:latin typeface="Times New Roman"/>
                  <a:cs typeface="Times New Roman"/>
                </a:rPr>
                <a:t>d</a:t>
              </a:r>
              <a:r>
                <a:rPr sz="1000" i="1" spc="25"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55" dirty="0">
                  <a:latin typeface="Times New Roman"/>
                  <a:cs typeface="Times New Roman"/>
                </a:rPr>
                <a:t>c</a:t>
              </a:r>
              <a:r>
                <a:rPr sz="1000" i="1" dirty="0">
                  <a:latin typeface="Times New Roman"/>
                  <a:cs typeface="Times New Roman"/>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55" dirty="0">
                  <a:latin typeface="Times New Roman"/>
                  <a:cs typeface="Times New Roman"/>
                </a:rPr>
                <a:t>c</a:t>
              </a:r>
              <a:r>
                <a:rPr sz="1050" spc="60" baseline="27777" dirty="0">
                  <a:latin typeface="Calibri"/>
                  <a:cs typeface="Calibri"/>
                </a:rPr>
                <a:t>$</a:t>
              </a:r>
              <a:endParaRPr sz="1050" baseline="27777" dirty="0">
                <a:latin typeface="Calibri"/>
                <a:cs typeface="Calibri"/>
              </a:endParaRPr>
            </a:p>
          </p:txBody>
        </p:sp>
        <p:grpSp>
          <p:nvGrpSpPr>
            <p:cNvPr id="21" name="object 21"/>
            <p:cNvGrpSpPr/>
            <p:nvPr/>
          </p:nvGrpSpPr>
          <p:grpSpPr>
            <a:xfrm>
              <a:off x="1583987" y="1955715"/>
              <a:ext cx="1440180" cy="77470"/>
              <a:chOff x="1583987" y="1955715"/>
              <a:chExt cx="1440180" cy="77470"/>
            </a:xfrm>
          </p:grpSpPr>
          <p:sp>
            <p:nvSpPr>
              <p:cNvPr id="22" name="object 22"/>
              <p:cNvSpPr/>
              <p:nvPr/>
            </p:nvSpPr>
            <p:spPr>
              <a:xfrm>
                <a:off x="1583987" y="1994179"/>
                <a:ext cx="1428115" cy="0"/>
              </a:xfrm>
              <a:custGeom>
                <a:avLst/>
                <a:gdLst/>
                <a:ahLst/>
                <a:cxnLst/>
                <a:rect l="l" t="t" r="r" b="b"/>
                <a:pathLst>
                  <a:path w="1428114">
                    <a:moveTo>
                      <a:pt x="0" y="0"/>
                    </a:moveTo>
                    <a:lnTo>
                      <a:pt x="1427871" y="0"/>
                    </a:lnTo>
                  </a:path>
                </a:pathLst>
              </a:custGeom>
              <a:ln w="15183">
                <a:solidFill>
                  <a:srgbClr val="000000"/>
                </a:solidFill>
              </a:ln>
            </p:spPr>
            <p:txBody>
              <a:bodyPr wrap="square" lIns="0" tIns="0" rIns="0" bIns="0" rtlCol="0"/>
              <a:lstStyle/>
              <a:p>
                <a:endParaRPr/>
              </a:p>
            </p:txBody>
          </p:sp>
          <p:sp>
            <p:nvSpPr>
              <p:cNvPr id="23" name="object 23"/>
              <p:cNvSpPr/>
              <p:nvPr/>
            </p:nvSpPr>
            <p:spPr>
              <a:xfrm>
                <a:off x="2987565" y="1961788"/>
                <a:ext cx="30480" cy="65405"/>
              </a:xfrm>
              <a:custGeom>
                <a:avLst/>
                <a:gdLst/>
                <a:ahLst/>
                <a:cxnLst/>
                <a:rect l="l" t="t" r="r" b="b"/>
                <a:pathLst>
                  <a:path w="30480" h="65405">
                    <a:moveTo>
                      <a:pt x="0" y="0"/>
                    </a:moveTo>
                    <a:lnTo>
                      <a:pt x="4744" y="9900"/>
                    </a:lnTo>
                    <a:lnTo>
                      <a:pt x="13664" y="19991"/>
                    </a:lnTo>
                    <a:lnTo>
                      <a:pt x="23344" y="28183"/>
                    </a:lnTo>
                    <a:lnTo>
                      <a:pt x="30366" y="32390"/>
                    </a:lnTo>
                    <a:lnTo>
                      <a:pt x="23344" y="36597"/>
                    </a:lnTo>
                    <a:lnTo>
                      <a:pt x="13664" y="44790"/>
                    </a:lnTo>
                    <a:lnTo>
                      <a:pt x="4744" y="54880"/>
                    </a:lnTo>
                    <a:lnTo>
                      <a:pt x="0" y="64781"/>
                    </a:lnTo>
                  </a:path>
                </a:pathLst>
              </a:custGeom>
              <a:ln w="12146">
                <a:solidFill>
                  <a:srgbClr val="000000"/>
                </a:solidFill>
              </a:ln>
            </p:spPr>
            <p:txBody>
              <a:bodyPr wrap="square" lIns="0" tIns="0" rIns="0" bIns="0" rtlCol="0"/>
              <a:lstStyle/>
              <a:p>
                <a:endParaRPr/>
              </a:p>
            </p:txBody>
          </p:sp>
        </p:grpSp>
        <p:sp>
          <p:nvSpPr>
            <p:cNvPr id="24" name="object 24"/>
            <p:cNvSpPr txBox="1"/>
            <p:nvPr/>
          </p:nvSpPr>
          <p:spPr>
            <a:xfrm>
              <a:off x="2258871" y="1834887"/>
              <a:ext cx="274779" cy="123752"/>
            </a:xfrm>
            <a:prstGeom prst="rect">
              <a:avLst/>
            </a:prstGeom>
          </p:spPr>
          <p:txBody>
            <a:bodyPr vert="horz" wrap="square" lIns="0" tIns="15875" rIns="0" bIns="0" rtlCol="0">
              <a:spAutoFit/>
            </a:bodyPr>
            <a:lstStyle/>
            <a:p>
              <a:pPr>
                <a:lnSpc>
                  <a:spcPct val="100000"/>
                </a:lnSpc>
                <a:spcBef>
                  <a:spcPts val="125"/>
                </a:spcBef>
              </a:pPr>
              <a:r>
                <a:rPr sz="700" spc="105" dirty="0">
                  <a:latin typeface="Calibri"/>
                  <a:cs typeface="Calibri"/>
                </a:rPr>
                <a:t>1</a:t>
              </a:r>
              <a:r>
                <a:rPr sz="700" spc="-215" dirty="0">
                  <a:latin typeface="Cambria"/>
                  <a:cs typeface="Cambria"/>
                </a:rPr>
                <a:t>⊕</a:t>
              </a:r>
              <a:r>
                <a:rPr lang="en-US" sz="700" spc="-215" dirty="0">
                  <a:latin typeface="Cambria"/>
                  <a:cs typeface="Cambria"/>
                </a:rPr>
                <a:t>   </a:t>
              </a:r>
              <a:r>
                <a:rPr lang="en-US" sz="700" i="1" spc="5" dirty="0">
                  <a:latin typeface="Times New Roman"/>
                  <a:cs typeface="Times New Roman"/>
                </a:rPr>
                <a:t>  d</a:t>
              </a:r>
              <a:endParaRPr sz="700" dirty="0">
                <a:latin typeface="Times New Roman"/>
                <a:cs typeface="Times New Roman"/>
              </a:endParaRPr>
            </a:p>
          </p:txBody>
        </p:sp>
        <p:sp>
          <p:nvSpPr>
            <p:cNvPr id="25" name="object 25"/>
            <p:cNvSpPr txBox="1"/>
            <p:nvPr/>
          </p:nvSpPr>
          <p:spPr>
            <a:xfrm>
              <a:off x="1829904" y="1583911"/>
              <a:ext cx="1008546" cy="332783"/>
            </a:xfrm>
            <a:prstGeom prst="rect">
              <a:avLst/>
            </a:prstGeom>
          </p:spPr>
          <p:txBody>
            <a:bodyPr vert="horz" wrap="square" lIns="0" tIns="12065" rIns="0" bIns="0" rtlCol="0">
              <a:spAutoFit/>
            </a:bodyPr>
            <a:lstStyle/>
            <a:p>
              <a:pPr marR="5080" algn="ctr">
                <a:lnSpc>
                  <a:spcPts val="940"/>
                </a:lnSpc>
                <a:spcBef>
                  <a:spcPts val="95"/>
                </a:spcBef>
                <a:tabLst>
                  <a:tab pos="581660" algn="l"/>
                </a:tabLst>
              </a:pPr>
              <a:r>
                <a:rPr sz="1000" i="1" spc="5" dirty="0">
                  <a:latin typeface="Times New Roman"/>
                  <a:cs typeface="Times New Roman"/>
                </a:rPr>
                <a:t>x</a:t>
              </a:r>
              <a:r>
                <a:rPr sz="1050" spc="60" baseline="-11904" dirty="0">
                  <a:latin typeface="Calibri"/>
                  <a:cs typeface="Calibri"/>
                </a:rPr>
                <a:t>0 </a:t>
              </a:r>
              <a:r>
                <a:rPr sz="1050" spc="15" baseline="-11904" dirty="0">
                  <a:latin typeface="Calibri"/>
                  <a:cs typeface="Calibri"/>
                </a:rPr>
                <a:t> </a:t>
              </a: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25" dirty="0">
                  <a:latin typeface="Times New Roman"/>
                  <a:cs typeface="Times New Roman"/>
                </a:rPr>
                <a:t>m</a:t>
              </a:r>
              <a:r>
                <a:rPr sz="1050" spc="60" baseline="31746" dirty="0">
                  <a:latin typeface="Calibri"/>
                  <a:cs typeface="Calibri"/>
                </a:rPr>
                <a:t>$</a:t>
              </a:r>
              <a:r>
                <a:rPr sz="1050" baseline="31746" dirty="0">
                  <a:latin typeface="Calibri"/>
                  <a:cs typeface="Calibri"/>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25" dirty="0">
                  <a:latin typeface="Times New Roman"/>
                  <a:cs typeface="Times New Roman"/>
                </a:rPr>
                <a:t>m</a:t>
              </a:r>
              <a:r>
                <a:rPr sz="1050" spc="60" baseline="-11904" dirty="0">
                  <a:latin typeface="Calibri"/>
                  <a:cs typeface="Calibri"/>
                </a:rPr>
                <a:t>0</a:t>
              </a:r>
              <a:endParaRPr sz="1050" baseline="-11904" dirty="0">
                <a:latin typeface="Calibri"/>
                <a:cs typeface="Calibri"/>
              </a:endParaRPr>
            </a:p>
            <a:p>
              <a:pPr marR="43180" algn="ctr">
                <a:lnSpc>
                  <a:spcPts val="484"/>
                </a:lnSpc>
              </a:pPr>
              <a:r>
                <a:rPr sz="700" i="1" spc="5" dirty="0">
                  <a:latin typeface="Times New Roman"/>
                  <a:cs typeface="Times New Roman"/>
                </a:rPr>
                <a:t>d</a:t>
              </a:r>
              <a:endParaRPr sz="700" dirty="0">
                <a:latin typeface="Times New Roman"/>
                <a:cs typeface="Times New Roman"/>
              </a:endParaRPr>
            </a:p>
            <a:p>
              <a:pPr marR="5080" algn="ctr">
                <a:lnSpc>
                  <a:spcPts val="1105"/>
                </a:lnSpc>
                <a:tabLst>
                  <a:tab pos="581660" algn="l"/>
                </a:tabLst>
              </a:pPr>
              <a:r>
                <a:rPr sz="1000" i="1" spc="5" dirty="0">
                  <a:latin typeface="Times New Roman"/>
                  <a:cs typeface="Times New Roman"/>
                </a:rPr>
                <a:t>x</a:t>
              </a:r>
              <a:r>
                <a:rPr sz="1050" spc="60" baseline="-11904" dirty="0">
                  <a:latin typeface="Calibri"/>
                  <a:cs typeface="Calibri"/>
                </a:rPr>
                <a:t>1 </a:t>
              </a:r>
              <a:r>
                <a:rPr sz="1050" spc="15" baseline="-11904" dirty="0">
                  <a:latin typeface="Calibri"/>
                  <a:cs typeface="Calibri"/>
                </a:rPr>
                <a:t> </a:t>
              </a: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25" dirty="0">
                  <a:latin typeface="Times New Roman"/>
                  <a:cs typeface="Times New Roman"/>
                </a:rPr>
                <a:t>m</a:t>
              </a:r>
              <a:r>
                <a:rPr sz="1050" spc="60" baseline="31746" dirty="0">
                  <a:latin typeface="Calibri"/>
                  <a:cs typeface="Calibri"/>
                </a:rPr>
                <a:t>$</a:t>
              </a:r>
              <a:r>
                <a:rPr sz="1050" baseline="31746" dirty="0">
                  <a:latin typeface="Calibri"/>
                  <a:cs typeface="Calibri"/>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25" dirty="0">
                  <a:latin typeface="Times New Roman"/>
                  <a:cs typeface="Times New Roman"/>
                </a:rPr>
                <a:t>m</a:t>
              </a:r>
              <a:r>
                <a:rPr sz="1050" spc="60" baseline="-11904" dirty="0">
                  <a:latin typeface="Calibri"/>
                  <a:cs typeface="Calibri"/>
                </a:rPr>
                <a:t>1</a:t>
              </a:r>
              <a:endParaRPr sz="1050" baseline="-11904" dirty="0">
                <a:latin typeface="Calibri"/>
                <a:cs typeface="Calibri"/>
              </a:endParaRPr>
            </a:p>
          </p:txBody>
        </p:sp>
      </p:grpSp>
      <p:sp>
        <p:nvSpPr>
          <p:cNvPr id="26" name="object 26"/>
          <p:cNvSpPr txBox="1"/>
          <p:nvPr/>
        </p:nvSpPr>
        <p:spPr>
          <a:xfrm>
            <a:off x="450176" y="2392610"/>
            <a:ext cx="2544445" cy="405130"/>
          </a:xfrm>
          <a:prstGeom prst="rect">
            <a:avLst/>
          </a:prstGeom>
        </p:spPr>
        <p:txBody>
          <a:bodyPr vert="horz" wrap="square" lIns="0" tIns="50165" rIns="0" bIns="0" rtlCol="0">
            <a:spAutoFit/>
          </a:bodyPr>
          <a:lstStyle/>
          <a:p>
            <a:pPr marL="162560" indent="-125095">
              <a:lnSpc>
                <a:spcPct val="100000"/>
              </a:lnSpc>
              <a:spcBef>
                <a:spcPts val="395"/>
              </a:spcBef>
              <a:buClr>
                <a:srgbClr val="1464B2"/>
              </a:buClr>
              <a:buSzPct val="70000"/>
              <a:buFont typeface="Cambria"/>
              <a:buChar char="►"/>
              <a:tabLst>
                <a:tab pos="163195" algn="l"/>
              </a:tabLst>
            </a:pPr>
            <a:r>
              <a:rPr sz="1000" b="1" spc="-25" dirty="0">
                <a:latin typeface="Calibri" panose="020F0502020204030204" pitchFamily="34" charset="0"/>
                <a:cs typeface="Calibri" panose="020F0502020204030204" pitchFamily="34" charset="0"/>
              </a:rPr>
              <a:t>Of</a:t>
            </a:r>
            <a:r>
              <a:rPr sz="1000" b="1" spc="20" dirty="0">
                <a:latin typeface="Calibri" panose="020F0502020204030204" pitchFamily="34" charset="0"/>
                <a:cs typeface="Calibri" panose="020F0502020204030204" pitchFamily="34" charset="0"/>
              </a:rPr>
              <a:t>f</a:t>
            </a:r>
            <a:r>
              <a:rPr sz="1000" b="1" spc="-30" dirty="0">
                <a:latin typeface="Calibri" panose="020F0502020204030204" pitchFamily="34" charset="0"/>
                <a:cs typeface="Calibri" panose="020F0502020204030204" pitchFamily="34" charset="0"/>
              </a:rPr>
              <a:t>line</a:t>
            </a:r>
            <a:r>
              <a:rPr sz="1000" b="1" spc="-45" dirty="0">
                <a:latin typeface="Calibri" panose="020F0502020204030204" pitchFamily="34" charset="0"/>
                <a:cs typeface="Calibri" panose="020F0502020204030204" pitchFamily="34" charset="0"/>
              </a:rPr>
              <a:t> </a:t>
            </a:r>
            <a:r>
              <a:rPr sz="1000" b="1" spc="-80" dirty="0">
                <a:latin typeface="Calibri" panose="020F0502020204030204" pitchFamily="34" charset="0"/>
                <a:cs typeface="Calibri" panose="020F0502020204030204" pitchFamily="34" charset="0"/>
              </a:rPr>
              <a:t>cost:</a:t>
            </a:r>
            <a:r>
              <a:rPr sz="1000" b="1" spc="40" dirty="0">
                <a:latin typeface="Calibri" panose="020F0502020204030204" pitchFamily="34" charset="0"/>
                <a:cs typeface="Calibri" panose="020F0502020204030204" pitchFamily="34" charset="0"/>
              </a:rPr>
              <a:t> </a:t>
            </a:r>
            <a:r>
              <a:rPr sz="1000" spc="-80" dirty="0">
                <a:latin typeface="Calibri" panose="020F0502020204030204" pitchFamily="34" charset="0"/>
                <a:cs typeface="Calibri" panose="020F0502020204030204" pitchFamily="34" charset="0"/>
              </a:rPr>
              <a:t>same</a:t>
            </a:r>
            <a:r>
              <a:rPr sz="1000" spc="-20" dirty="0">
                <a:latin typeface="Calibri" panose="020F0502020204030204" pitchFamily="34" charset="0"/>
                <a:cs typeface="Calibri" panose="020F0502020204030204" pitchFamily="34" charset="0"/>
              </a:rPr>
              <a:t> </a:t>
            </a:r>
            <a:r>
              <a:rPr sz="1000" spc="-95" dirty="0">
                <a:latin typeface="Calibri" panose="020F0502020204030204" pitchFamily="34" charset="0"/>
                <a:cs typeface="Calibri" panose="020F0502020204030204" pitchFamily="34" charset="0"/>
              </a:rPr>
              <a:t>as</a:t>
            </a:r>
            <a:r>
              <a:rPr sz="1000" spc="-20" dirty="0">
                <a:latin typeface="Calibri" panose="020F0502020204030204" pitchFamily="34" charset="0"/>
                <a:cs typeface="Calibri" panose="020F0502020204030204" pitchFamily="34" charset="0"/>
              </a:rPr>
              <a:t> </a:t>
            </a:r>
            <a:r>
              <a:rPr sz="1000" spc="-45" dirty="0">
                <a:latin typeface="Calibri" panose="020F0502020204030204" pitchFamily="34" charset="0"/>
                <a:cs typeface="Calibri" panose="020F0502020204030204" pitchFamily="34" charset="0"/>
              </a:rPr>
              <a:t>b</a:t>
            </a:r>
            <a:r>
              <a:rPr sz="1000" spc="-30" dirty="0">
                <a:latin typeface="Calibri" panose="020F0502020204030204" pitchFamily="34" charset="0"/>
                <a:cs typeface="Calibri" panose="020F0502020204030204" pitchFamily="34" charset="0"/>
              </a:rPr>
              <a:t>efo</a:t>
            </a:r>
            <a:r>
              <a:rPr sz="1000" spc="-35" dirty="0">
                <a:latin typeface="Calibri" panose="020F0502020204030204" pitchFamily="34" charset="0"/>
                <a:cs typeface="Calibri" panose="020F0502020204030204" pitchFamily="34" charset="0"/>
              </a:rPr>
              <a:t>r</a:t>
            </a:r>
            <a:r>
              <a:rPr sz="1000" spc="-105" dirty="0">
                <a:latin typeface="Calibri" panose="020F0502020204030204" pitchFamily="34" charset="0"/>
                <a:cs typeface="Calibri" panose="020F0502020204030204" pitchFamily="34" charset="0"/>
              </a:rPr>
              <a:t>e</a:t>
            </a:r>
            <a:r>
              <a:rPr sz="1000" spc="-20"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(1</a:t>
            </a:r>
            <a:r>
              <a:rPr sz="1000" spc="-20" dirty="0">
                <a:latin typeface="Calibri" panose="020F0502020204030204" pitchFamily="34" charset="0"/>
                <a:cs typeface="Calibri" panose="020F0502020204030204" pitchFamily="34" charset="0"/>
              </a:rPr>
              <a:t> </a:t>
            </a:r>
            <a:r>
              <a:rPr sz="1000" spc="-45" dirty="0">
                <a:latin typeface="Calibri" panose="020F0502020204030204" pitchFamily="34" charset="0"/>
                <a:cs typeface="Calibri" panose="020F0502020204030204" pitchFamily="34" charset="0"/>
              </a:rPr>
              <a:t>O</a:t>
            </a:r>
            <a:r>
              <a:rPr sz="1000" spc="-75" dirty="0">
                <a:latin typeface="Calibri" panose="020F0502020204030204" pitchFamily="34" charset="0"/>
                <a:cs typeface="Calibri" panose="020F0502020204030204" pitchFamily="34" charset="0"/>
              </a:rPr>
              <a:t>T</a:t>
            </a:r>
            <a:r>
              <a:rPr sz="1000" spc="-20"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instance)</a:t>
            </a:r>
            <a:endParaRPr sz="1000" dirty="0">
              <a:latin typeface="Calibri" panose="020F0502020204030204" pitchFamily="34" charset="0"/>
              <a:cs typeface="Calibri" panose="020F0502020204030204" pitchFamily="34" charset="0"/>
            </a:endParaRPr>
          </a:p>
          <a:p>
            <a:pPr marL="162560" indent="-125095">
              <a:lnSpc>
                <a:spcPct val="100000"/>
              </a:lnSpc>
              <a:spcBef>
                <a:spcPts val="295"/>
              </a:spcBef>
              <a:buClr>
                <a:srgbClr val="1464B2"/>
              </a:buClr>
              <a:buSzPct val="70000"/>
              <a:buFont typeface="Cambria"/>
              <a:buChar char="►"/>
              <a:tabLst>
                <a:tab pos="163195" algn="l"/>
              </a:tabLst>
            </a:pPr>
            <a:r>
              <a:rPr sz="1000" b="1" spc="-25" dirty="0">
                <a:latin typeface="Calibri" panose="020F0502020204030204" pitchFamily="34" charset="0"/>
                <a:cs typeface="Calibri" panose="020F0502020204030204" pitchFamily="34" charset="0"/>
              </a:rPr>
              <a:t>Online</a:t>
            </a:r>
            <a:r>
              <a:rPr sz="1000" b="1" spc="-45" dirty="0">
                <a:latin typeface="Calibri" panose="020F0502020204030204" pitchFamily="34" charset="0"/>
                <a:cs typeface="Calibri" panose="020F0502020204030204" pitchFamily="34" charset="0"/>
              </a:rPr>
              <a:t> </a:t>
            </a:r>
            <a:r>
              <a:rPr sz="1000" b="1" spc="-80" dirty="0">
                <a:latin typeface="Calibri" panose="020F0502020204030204" pitchFamily="34" charset="0"/>
                <a:cs typeface="Calibri" panose="020F0502020204030204" pitchFamily="34" charset="0"/>
              </a:rPr>
              <a:t>cost:</a:t>
            </a:r>
            <a:r>
              <a:rPr sz="1000" b="1" spc="40"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simple</a:t>
            </a:r>
            <a:r>
              <a:rPr sz="1000" spc="-20" dirty="0">
                <a:latin typeface="Calibri" panose="020F0502020204030204" pitchFamily="34" charset="0"/>
                <a:cs typeface="Calibri" panose="020F0502020204030204" pitchFamily="34" charset="0"/>
              </a:rPr>
              <a:t> </a:t>
            </a:r>
            <a:r>
              <a:rPr sz="1000" spc="-114" dirty="0">
                <a:latin typeface="Calibri" panose="020F0502020204030204" pitchFamily="34" charset="0"/>
                <a:cs typeface="Calibri" panose="020F0502020204030204" pitchFamily="34" charset="0"/>
              </a:rPr>
              <a:t>X</a:t>
            </a:r>
            <a:r>
              <a:rPr sz="1000" spc="-90" dirty="0">
                <a:latin typeface="Calibri" panose="020F0502020204030204" pitchFamily="34" charset="0"/>
                <a:cs typeface="Calibri" panose="020F0502020204030204" pitchFamily="34" charset="0"/>
              </a:rPr>
              <a:t>ORs</a:t>
            </a:r>
            <a:endParaRPr sz="1000" dirty="0">
              <a:latin typeface="Calibri" panose="020F0502020204030204" pitchFamily="34" charset="0"/>
              <a:cs typeface="Calibri" panose="020F0502020204030204" pitchFamily="34" charset="0"/>
            </a:endParaRP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3237230" cy="403225"/>
          </a:xfrm>
          <a:prstGeom prst="rect">
            <a:avLst/>
          </a:prstGeom>
        </p:spPr>
        <p:txBody>
          <a:bodyPr vert="horz" wrap="square" lIns="0" tIns="15875" rIns="0" bIns="0" rtlCol="0">
            <a:spAutoFit/>
          </a:bodyPr>
          <a:lstStyle/>
          <a:p>
            <a:pPr marL="12700">
              <a:lnSpc>
                <a:spcPct val="100000"/>
              </a:lnSpc>
              <a:spcBef>
                <a:spcPts val="125"/>
              </a:spcBef>
            </a:pPr>
            <a:r>
              <a:rPr spc="-160" dirty="0"/>
              <a:t>Bea</a:t>
            </a:r>
            <a:r>
              <a:rPr spc="-155" dirty="0"/>
              <a:t>v</a:t>
            </a:r>
            <a:r>
              <a:rPr spc="-90" dirty="0"/>
              <a:t>er</a:t>
            </a:r>
            <a:r>
              <a:rPr spc="-35" dirty="0"/>
              <a:t> </a:t>
            </a:r>
            <a:r>
              <a:rPr spc="-80" dirty="0"/>
              <a:t>O</a:t>
            </a:r>
            <a:r>
              <a:rPr spc="-160" dirty="0"/>
              <a:t>T</a:t>
            </a:r>
            <a:r>
              <a:rPr spc="-35" dirty="0"/>
              <a:t> </a:t>
            </a:r>
            <a:r>
              <a:rPr spc="-254" dirty="0"/>
              <a:t>e</a:t>
            </a:r>
            <a:r>
              <a:rPr spc="-65" dirty="0"/>
              <a:t>xtension</a:t>
            </a:r>
            <a:r>
              <a:rPr spc="-35" dirty="0"/>
              <a:t> </a:t>
            </a:r>
            <a:r>
              <a:rPr sz="800" spc="-35" dirty="0">
                <a:solidFill>
                  <a:srgbClr val="3E7E00"/>
                </a:solidFill>
              </a:rPr>
              <a:t>[Bea</a:t>
            </a:r>
            <a:r>
              <a:rPr sz="800" spc="-45" dirty="0">
                <a:solidFill>
                  <a:srgbClr val="3E7E00"/>
                </a:solidFill>
              </a:rPr>
              <a:t>v</a:t>
            </a:r>
            <a:r>
              <a:rPr sz="800" spc="-35" dirty="0">
                <a:solidFill>
                  <a:srgbClr val="3E7E00"/>
                </a:solidFill>
              </a:rPr>
              <a:t>er96]</a:t>
            </a:r>
            <a:endParaRPr sz="800" dirty="0"/>
          </a:p>
        </p:txBody>
      </p:sp>
      <p:sp>
        <p:nvSpPr>
          <p:cNvPr id="3" name="object 3"/>
          <p:cNvSpPr txBox="1"/>
          <p:nvPr/>
        </p:nvSpPr>
        <p:spPr>
          <a:xfrm>
            <a:off x="347294" y="623448"/>
            <a:ext cx="3475354" cy="633095"/>
          </a:xfrm>
          <a:prstGeom prst="rect">
            <a:avLst/>
          </a:prstGeom>
        </p:spPr>
        <p:txBody>
          <a:bodyPr vert="horz" wrap="square" lIns="0" tIns="12065" rIns="0" bIns="0" rtlCol="0">
            <a:spAutoFit/>
          </a:bodyPr>
          <a:lstStyle/>
          <a:p>
            <a:pPr marL="12700" marR="5080">
              <a:lnSpc>
                <a:spcPct val="100000"/>
              </a:lnSpc>
              <a:spcBef>
                <a:spcPts val="95"/>
              </a:spcBef>
            </a:pPr>
            <a:r>
              <a:rPr sz="1000" b="1" spc="-50" dirty="0">
                <a:solidFill>
                  <a:srgbClr val="D83A00"/>
                </a:solidFill>
                <a:latin typeface="Calibri" panose="020F0502020204030204" pitchFamily="34" charset="0"/>
                <a:cs typeface="Calibri" panose="020F0502020204030204" pitchFamily="34" charset="0"/>
              </a:rPr>
              <a:t>Key</a:t>
            </a:r>
            <a:r>
              <a:rPr sz="1000" b="1" spc="-40" dirty="0">
                <a:solidFill>
                  <a:srgbClr val="D83A00"/>
                </a:solidFill>
                <a:latin typeface="Calibri" panose="020F0502020204030204" pitchFamily="34" charset="0"/>
                <a:cs typeface="Calibri" panose="020F0502020204030204" pitchFamily="34" charset="0"/>
              </a:rPr>
              <a:t> </a:t>
            </a:r>
            <a:r>
              <a:rPr sz="1000" b="1" spc="-55" dirty="0">
                <a:solidFill>
                  <a:srgbClr val="D83A00"/>
                </a:solidFill>
                <a:latin typeface="Calibri" panose="020F0502020204030204" pitchFamily="34" charset="0"/>
                <a:cs typeface="Calibri" panose="020F0502020204030204" pitchFamily="34" charset="0"/>
              </a:rPr>
              <a:t>insight:</a:t>
            </a:r>
            <a:r>
              <a:rPr sz="1000" b="1" spc="40" dirty="0">
                <a:solidFill>
                  <a:srgbClr val="D83A00"/>
                </a:solidFill>
                <a:latin typeface="Calibri" panose="020F0502020204030204" pitchFamily="34" charset="0"/>
                <a:cs typeface="Calibri" panose="020F0502020204030204" pitchFamily="34" charset="0"/>
              </a:rPr>
              <a:t> </a:t>
            </a:r>
            <a:r>
              <a:rPr sz="1000" spc="-75" dirty="0">
                <a:latin typeface="Calibri" panose="020F0502020204030204" pitchFamily="34" charset="0"/>
                <a:cs typeface="Calibri" panose="020F0502020204030204" pitchFamily="34" charset="0"/>
              </a:rPr>
              <a:t>Yao’s</a:t>
            </a:r>
            <a:r>
              <a:rPr sz="1000" spc="-15" dirty="0">
                <a:latin typeface="Calibri" panose="020F0502020204030204" pitchFamily="34" charset="0"/>
                <a:cs typeface="Calibri" panose="020F0502020204030204" pitchFamily="34" charset="0"/>
              </a:rPr>
              <a:t> </a:t>
            </a:r>
            <a:r>
              <a:rPr sz="1000" spc="-25" dirty="0">
                <a:latin typeface="Calibri" panose="020F0502020204030204" pitchFamily="34" charset="0"/>
                <a:cs typeface="Calibri" panose="020F0502020204030204" pitchFamily="34" charset="0"/>
              </a:rPr>
              <a:t>protocol</a:t>
            </a:r>
            <a:r>
              <a:rPr sz="1000" spc="-15"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requires</a:t>
            </a:r>
            <a:r>
              <a:rPr sz="1000" spc="-15" dirty="0">
                <a:latin typeface="Calibri" panose="020F0502020204030204" pitchFamily="34" charset="0"/>
                <a:cs typeface="Calibri" panose="020F0502020204030204" pitchFamily="34" charset="0"/>
              </a:rPr>
              <a:t> only</a:t>
            </a:r>
            <a:r>
              <a:rPr sz="1000" spc="-10" dirty="0">
                <a:latin typeface="Calibri" panose="020F0502020204030204" pitchFamily="34" charset="0"/>
                <a:cs typeface="Calibri" panose="020F0502020204030204" pitchFamily="34" charset="0"/>
              </a:rPr>
              <a:t> </a:t>
            </a:r>
            <a:r>
              <a:rPr sz="1000" spc="-90" dirty="0">
                <a:latin typeface="Calibri" panose="020F0502020204030204" pitchFamily="34" charset="0"/>
                <a:cs typeface="Calibri" panose="020F0502020204030204" pitchFamily="34" charset="0"/>
              </a:rPr>
              <a:t>#</a:t>
            </a:r>
            <a:r>
              <a:rPr sz="1000" spc="-15" dirty="0">
                <a:latin typeface="Calibri" panose="020F0502020204030204" pitchFamily="34" charset="0"/>
                <a:cs typeface="Calibri" panose="020F0502020204030204" pitchFamily="34" charset="0"/>
              </a:rPr>
              <a:t> of </a:t>
            </a:r>
            <a:r>
              <a:rPr sz="1000" spc="-95" dirty="0">
                <a:latin typeface="Calibri" panose="020F0502020204030204" pitchFamily="34" charset="0"/>
                <a:cs typeface="Calibri" panose="020F0502020204030204" pitchFamily="34" charset="0"/>
              </a:rPr>
              <a:t>OTs</a:t>
            </a:r>
            <a:r>
              <a:rPr sz="1000" spc="-15" dirty="0">
                <a:latin typeface="Calibri" panose="020F0502020204030204" pitchFamily="34" charset="0"/>
                <a:cs typeface="Calibri" panose="020F0502020204030204" pitchFamily="34" charset="0"/>
              </a:rPr>
              <a:t> </a:t>
            </a:r>
            <a:r>
              <a:rPr sz="1000" spc="-20" dirty="0">
                <a:latin typeface="Calibri" panose="020F0502020204030204" pitchFamily="34" charset="0"/>
                <a:cs typeface="Calibri" panose="020F0502020204030204" pitchFamily="34" charset="0"/>
              </a:rPr>
              <a:t>proportional</a:t>
            </a:r>
            <a:r>
              <a:rPr sz="1000" spc="-15"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to </a:t>
            </a:r>
            <a:r>
              <a:rPr sz="1000" spc="-250" dirty="0">
                <a:latin typeface="Calibri" panose="020F0502020204030204" pitchFamily="34" charset="0"/>
                <a:cs typeface="Calibri" panose="020F0502020204030204" pitchFamily="34" charset="0"/>
              </a:rPr>
              <a:t> </a:t>
            </a:r>
            <a:r>
              <a:rPr sz="1000" spc="-15" dirty="0">
                <a:latin typeface="Calibri" panose="020F0502020204030204" pitchFamily="34" charset="0"/>
                <a:cs typeface="Calibri" panose="020F0502020204030204" pitchFamily="34" charset="0"/>
              </a:rPr>
              <a:t>function’s</a:t>
            </a:r>
            <a:r>
              <a:rPr sz="1000" spc="-20" dirty="0">
                <a:latin typeface="Calibri" panose="020F0502020204030204" pitchFamily="34" charset="0"/>
                <a:cs typeface="Calibri" panose="020F0502020204030204" pitchFamily="34" charset="0"/>
              </a:rPr>
              <a:t> </a:t>
            </a:r>
            <a:r>
              <a:rPr sz="1000" b="1" spc="-40" dirty="0">
                <a:latin typeface="Calibri" panose="020F0502020204030204" pitchFamily="34" charset="0"/>
                <a:cs typeface="Calibri" panose="020F0502020204030204" pitchFamily="34" charset="0"/>
              </a:rPr>
              <a:t>input</a:t>
            </a:r>
            <a:r>
              <a:rPr sz="1000" b="1" spc="-45" dirty="0">
                <a:latin typeface="Calibri" panose="020F0502020204030204" pitchFamily="34" charset="0"/>
                <a:cs typeface="Calibri" panose="020F0502020204030204" pitchFamily="34" charset="0"/>
              </a:rPr>
              <a:t> </a:t>
            </a:r>
            <a:r>
              <a:rPr sz="1000" b="1" spc="-50" dirty="0">
                <a:latin typeface="Calibri" panose="020F0502020204030204" pitchFamily="34" charset="0"/>
                <a:cs typeface="Calibri" panose="020F0502020204030204" pitchFamily="34" charset="0"/>
              </a:rPr>
              <a:t>length</a:t>
            </a:r>
            <a:endParaRPr sz="1000" dirty="0">
              <a:latin typeface="Calibri" panose="020F0502020204030204" pitchFamily="34" charset="0"/>
              <a:cs typeface="Calibri" panose="020F0502020204030204" pitchFamily="34" charset="0"/>
            </a:endParaRPr>
          </a:p>
          <a:p>
            <a:pPr>
              <a:lnSpc>
                <a:spcPct val="100000"/>
              </a:lnSpc>
              <a:spcBef>
                <a:spcPts val="40"/>
              </a:spcBef>
            </a:pPr>
            <a:endParaRPr sz="950" dirty="0">
              <a:latin typeface="Calibri" panose="020F0502020204030204" pitchFamily="34" charset="0"/>
              <a:cs typeface="Calibri" panose="020F0502020204030204" pitchFamily="34" charset="0"/>
            </a:endParaRPr>
          </a:p>
          <a:p>
            <a:pPr marL="12700">
              <a:lnSpc>
                <a:spcPct val="100000"/>
              </a:lnSpc>
            </a:pPr>
            <a:r>
              <a:rPr sz="1000" b="1" spc="-55" dirty="0">
                <a:latin typeface="Calibri" panose="020F0502020204030204" pitchFamily="34" charset="0"/>
                <a:cs typeface="Calibri" panose="020F0502020204030204" pitchFamily="34" charset="0"/>
              </a:rPr>
              <a:t>Beaver</a:t>
            </a:r>
            <a:r>
              <a:rPr sz="1000" b="1" spc="-45" dirty="0">
                <a:latin typeface="Calibri" panose="020F0502020204030204" pitchFamily="34" charset="0"/>
                <a:cs typeface="Calibri" panose="020F0502020204030204" pitchFamily="34" charset="0"/>
              </a:rPr>
              <a:t> </a:t>
            </a:r>
            <a:r>
              <a:rPr sz="1000" b="1" spc="-55" dirty="0">
                <a:latin typeface="Calibri" panose="020F0502020204030204" pitchFamily="34" charset="0"/>
                <a:cs typeface="Calibri" panose="020F0502020204030204" pitchFamily="34" charset="0"/>
              </a:rPr>
              <a:t>protocol:</a:t>
            </a:r>
            <a:r>
              <a:rPr sz="1000" b="1" spc="35" dirty="0">
                <a:latin typeface="Calibri" panose="020F0502020204030204" pitchFamily="34" charset="0"/>
                <a:cs typeface="Calibri" panose="020F0502020204030204" pitchFamily="34" charset="0"/>
              </a:rPr>
              <a:t> </a:t>
            </a:r>
            <a:r>
              <a:rPr sz="1000" spc="-55" dirty="0">
                <a:latin typeface="Calibri" panose="020F0502020204030204" pitchFamily="34" charset="0"/>
                <a:cs typeface="Calibri" panose="020F0502020204030204" pitchFamily="34" charset="0"/>
              </a:rPr>
              <a:t>Run</a:t>
            </a:r>
            <a:r>
              <a:rPr sz="1000" spc="-20" dirty="0">
                <a:latin typeface="Calibri" panose="020F0502020204030204" pitchFamily="34" charset="0"/>
                <a:cs typeface="Calibri" panose="020F0502020204030204" pitchFamily="34" charset="0"/>
              </a:rPr>
              <a:t> the</a:t>
            </a:r>
            <a:r>
              <a:rPr sz="1000" spc="-15" dirty="0">
                <a:latin typeface="Calibri" panose="020F0502020204030204" pitchFamily="34" charset="0"/>
                <a:cs typeface="Calibri" panose="020F0502020204030204" pitchFamily="34" charset="0"/>
              </a:rPr>
              <a:t> following</a:t>
            </a:r>
            <a:r>
              <a:rPr sz="1000" spc="-20" dirty="0">
                <a:latin typeface="Calibri" panose="020F0502020204030204" pitchFamily="34" charset="0"/>
                <a:cs typeface="Calibri" panose="020F0502020204030204" pitchFamily="34" charset="0"/>
              </a:rPr>
              <a:t> </a:t>
            </a:r>
            <a:r>
              <a:rPr sz="1000" spc="-85" dirty="0">
                <a:latin typeface="Calibri" panose="020F0502020204030204" pitchFamily="34" charset="0"/>
                <a:cs typeface="Calibri" panose="020F0502020204030204" pitchFamily="34" charset="0"/>
              </a:rPr>
              <a:t>2PC</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using</a:t>
            </a:r>
            <a:r>
              <a:rPr sz="1000" spc="-15" dirty="0">
                <a:latin typeface="Calibri" panose="020F0502020204030204" pitchFamily="34" charset="0"/>
                <a:cs typeface="Calibri" panose="020F0502020204030204" pitchFamily="34" charset="0"/>
              </a:rPr>
              <a:t> </a:t>
            </a:r>
            <a:r>
              <a:rPr sz="1000" spc="-90" dirty="0">
                <a:latin typeface="Calibri" panose="020F0502020204030204" pitchFamily="34" charset="0"/>
                <a:cs typeface="Calibri" panose="020F0502020204030204" pitchFamily="34" charset="0"/>
              </a:rPr>
              <a:t>Yao:</a:t>
            </a:r>
            <a:endParaRPr sz="1000" dirty="0">
              <a:latin typeface="Calibri" panose="020F0502020204030204" pitchFamily="34" charset="0"/>
              <a:cs typeface="Calibri" panose="020F0502020204030204" pitchFamily="34" charset="0"/>
            </a:endParaRPr>
          </a:p>
        </p:txBody>
      </p:sp>
      <p:grpSp>
        <p:nvGrpSpPr>
          <p:cNvPr id="4" name="object 4"/>
          <p:cNvGrpSpPr/>
          <p:nvPr/>
        </p:nvGrpSpPr>
        <p:grpSpPr>
          <a:xfrm>
            <a:off x="1149120" y="1492808"/>
            <a:ext cx="2174240" cy="777240"/>
            <a:chOff x="1149120" y="1492808"/>
            <a:chExt cx="2174240" cy="777240"/>
          </a:xfrm>
        </p:grpSpPr>
        <p:sp>
          <p:nvSpPr>
            <p:cNvPr id="5" name="object 5"/>
            <p:cNvSpPr/>
            <p:nvPr/>
          </p:nvSpPr>
          <p:spPr>
            <a:xfrm>
              <a:off x="1149120" y="1492808"/>
              <a:ext cx="2123440" cy="82550"/>
            </a:xfrm>
            <a:custGeom>
              <a:avLst/>
              <a:gdLst/>
              <a:ahLst/>
              <a:cxnLst/>
              <a:rect l="l" t="t" r="r" b="b"/>
              <a:pathLst>
                <a:path w="2123440" h="82550">
                  <a:moveTo>
                    <a:pt x="2072602" y="0"/>
                  </a:moveTo>
                  <a:lnTo>
                    <a:pt x="50800" y="0"/>
                  </a:lnTo>
                  <a:lnTo>
                    <a:pt x="31075" y="4008"/>
                  </a:lnTo>
                  <a:lnTo>
                    <a:pt x="14922" y="14922"/>
                  </a:lnTo>
                  <a:lnTo>
                    <a:pt x="4008" y="31075"/>
                  </a:lnTo>
                  <a:lnTo>
                    <a:pt x="0" y="50800"/>
                  </a:lnTo>
                  <a:lnTo>
                    <a:pt x="0" y="82384"/>
                  </a:lnTo>
                  <a:lnTo>
                    <a:pt x="2123402" y="82384"/>
                  </a:lnTo>
                  <a:lnTo>
                    <a:pt x="2123402" y="50800"/>
                  </a:lnTo>
                  <a:lnTo>
                    <a:pt x="2119394" y="31075"/>
                  </a:lnTo>
                  <a:lnTo>
                    <a:pt x="2108480" y="14922"/>
                  </a:lnTo>
                  <a:lnTo>
                    <a:pt x="2092327" y="4008"/>
                  </a:lnTo>
                  <a:lnTo>
                    <a:pt x="2072602" y="0"/>
                  </a:lnTo>
                  <a:close/>
                </a:path>
              </a:pathLst>
            </a:custGeom>
            <a:solidFill>
              <a:srgbClr val="EDEDED"/>
            </a:solidFill>
          </p:spPr>
          <p:txBody>
            <a:bodyPr wrap="square" lIns="0" tIns="0" rIns="0" bIns="0" rtlCol="0"/>
            <a:lstStyle/>
            <a:p>
              <a:endParaRPr/>
            </a:p>
          </p:txBody>
        </p:sp>
        <p:pic>
          <p:nvPicPr>
            <p:cNvPr id="6" name="object 6"/>
            <p:cNvPicPr/>
            <p:nvPr/>
          </p:nvPicPr>
          <p:blipFill>
            <a:blip r:embed="rId2" cstate="print"/>
            <a:stretch>
              <a:fillRect/>
            </a:stretch>
          </p:blipFill>
          <p:spPr>
            <a:xfrm>
              <a:off x="1199921" y="2167915"/>
              <a:ext cx="101600" cy="101600"/>
            </a:xfrm>
            <a:prstGeom prst="rect">
              <a:avLst/>
            </a:prstGeom>
          </p:spPr>
        </p:pic>
        <p:pic>
          <p:nvPicPr>
            <p:cNvPr id="7" name="object 7"/>
            <p:cNvPicPr/>
            <p:nvPr/>
          </p:nvPicPr>
          <p:blipFill>
            <a:blip r:embed="rId3" cstate="print"/>
            <a:stretch>
              <a:fillRect/>
            </a:stretch>
          </p:blipFill>
          <p:spPr>
            <a:xfrm>
              <a:off x="1250721" y="2155215"/>
              <a:ext cx="2072601" cy="114300"/>
            </a:xfrm>
            <a:prstGeom prst="rect">
              <a:avLst/>
            </a:prstGeom>
          </p:spPr>
        </p:pic>
        <p:pic>
          <p:nvPicPr>
            <p:cNvPr id="8" name="object 8"/>
            <p:cNvPicPr/>
            <p:nvPr/>
          </p:nvPicPr>
          <p:blipFill>
            <a:blip r:embed="rId4" cstate="print"/>
            <a:stretch>
              <a:fillRect/>
            </a:stretch>
          </p:blipFill>
          <p:spPr>
            <a:xfrm>
              <a:off x="3272523" y="1543367"/>
              <a:ext cx="50800" cy="624547"/>
            </a:xfrm>
            <a:prstGeom prst="rect">
              <a:avLst/>
            </a:prstGeom>
          </p:spPr>
        </p:pic>
        <p:sp>
          <p:nvSpPr>
            <p:cNvPr id="9" name="object 9"/>
            <p:cNvSpPr/>
            <p:nvPr/>
          </p:nvSpPr>
          <p:spPr>
            <a:xfrm>
              <a:off x="1149120" y="1537225"/>
              <a:ext cx="2123440" cy="681990"/>
            </a:xfrm>
            <a:custGeom>
              <a:avLst/>
              <a:gdLst/>
              <a:ahLst/>
              <a:cxnLst/>
              <a:rect l="l" t="t" r="r" b="b"/>
              <a:pathLst>
                <a:path w="2123440" h="681989">
                  <a:moveTo>
                    <a:pt x="2123402" y="0"/>
                  </a:moveTo>
                  <a:lnTo>
                    <a:pt x="0" y="0"/>
                  </a:lnTo>
                  <a:lnTo>
                    <a:pt x="0" y="630689"/>
                  </a:lnTo>
                  <a:lnTo>
                    <a:pt x="4008" y="650414"/>
                  </a:lnTo>
                  <a:lnTo>
                    <a:pt x="14922" y="666567"/>
                  </a:lnTo>
                  <a:lnTo>
                    <a:pt x="31075" y="677481"/>
                  </a:lnTo>
                  <a:lnTo>
                    <a:pt x="50800" y="681490"/>
                  </a:lnTo>
                  <a:lnTo>
                    <a:pt x="2072602" y="681490"/>
                  </a:lnTo>
                  <a:lnTo>
                    <a:pt x="2092327" y="677481"/>
                  </a:lnTo>
                  <a:lnTo>
                    <a:pt x="2108480" y="666567"/>
                  </a:lnTo>
                  <a:lnTo>
                    <a:pt x="2119394" y="650414"/>
                  </a:lnTo>
                  <a:lnTo>
                    <a:pt x="2123402" y="630689"/>
                  </a:lnTo>
                  <a:lnTo>
                    <a:pt x="2123402" y="0"/>
                  </a:lnTo>
                  <a:close/>
                </a:path>
              </a:pathLst>
            </a:custGeom>
            <a:solidFill>
              <a:srgbClr val="EDEDED"/>
            </a:solidFill>
          </p:spPr>
          <p:txBody>
            <a:bodyPr wrap="square" lIns="0" tIns="0" rIns="0" bIns="0" rtlCol="0"/>
            <a:lstStyle/>
            <a:p>
              <a:endParaRPr/>
            </a:p>
          </p:txBody>
        </p:sp>
        <p:sp>
          <p:nvSpPr>
            <p:cNvPr id="10" name="object 10"/>
            <p:cNvSpPr/>
            <p:nvPr/>
          </p:nvSpPr>
          <p:spPr>
            <a:xfrm>
              <a:off x="3272523" y="1581462"/>
              <a:ext cx="0" cy="605790"/>
            </a:xfrm>
            <a:custGeom>
              <a:avLst/>
              <a:gdLst/>
              <a:ahLst/>
              <a:cxnLst/>
              <a:rect l="l" t="t" r="r" b="b"/>
              <a:pathLst>
                <a:path h="605789">
                  <a:moveTo>
                    <a:pt x="0" y="605502"/>
                  </a:moveTo>
                  <a:lnTo>
                    <a:pt x="0" y="0"/>
                  </a:lnTo>
                </a:path>
              </a:pathLst>
            </a:custGeom>
            <a:ln w="3175">
              <a:solidFill>
                <a:srgbClr val="666666"/>
              </a:solidFill>
            </a:ln>
          </p:spPr>
          <p:txBody>
            <a:bodyPr wrap="square" lIns="0" tIns="0" rIns="0" bIns="0" rtlCol="0"/>
            <a:lstStyle/>
            <a:p>
              <a:endParaRPr/>
            </a:p>
          </p:txBody>
        </p:sp>
        <p:sp>
          <p:nvSpPr>
            <p:cNvPr id="11" name="object 11"/>
            <p:cNvSpPr/>
            <p:nvPr/>
          </p:nvSpPr>
          <p:spPr>
            <a:xfrm>
              <a:off x="3272523" y="1568762"/>
              <a:ext cx="0" cy="12700"/>
            </a:xfrm>
            <a:custGeom>
              <a:avLst/>
              <a:gdLst/>
              <a:ahLst/>
              <a:cxnLst/>
              <a:rect l="l" t="t" r="r" b="b"/>
              <a:pathLst>
                <a:path h="12700">
                  <a:moveTo>
                    <a:pt x="0" y="12700"/>
                  </a:moveTo>
                  <a:lnTo>
                    <a:pt x="0" y="0"/>
                  </a:lnTo>
                </a:path>
              </a:pathLst>
            </a:custGeom>
            <a:ln w="3175">
              <a:solidFill>
                <a:srgbClr val="8C8C8C"/>
              </a:solidFill>
            </a:ln>
          </p:spPr>
          <p:txBody>
            <a:bodyPr wrap="square" lIns="0" tIns="0" rIns="0" bIns="0" rtlCol="0"/>
            <a:lstStyle/>
            <a:p>
              <a:endParaRPr/>
            </a:p>
          </p:txBody>
        </p:sp>
        <p:sp>
          <p:nvSpPr>
            <p:cNvPr id="12" name="object 12"/>
            <p:cNvSpPr/>
            <p:nvPr/>
          </p:nvSpPr>
          <p:spPr>
            <a:xfrm>
              <a:off x="3272523" y="1556062"/>
              <a:ext cx="0" cy="12700"/>
            </a:xfrm>
            <a:custGeom>
              <a:avLst/>
              <a:gdLst/>
              <a:ahLst/>
              <a:cxnLst/>
              <a:rect l="l" t="t" r="r" b="b"/>
              <a:pathLst>
                <a:path h="12700">
                  <a:moveTo>
                    <a:pt x="0" y="12700"/>
                  </a:moveTo>
                  <a:lnTo>
                    <a:pt x="0" y="0"/>
                  </a:lnTo>
                </a:path>
              </a:pathLst>
            </a:custGeom>
            <a:ln w="3175">
              <a:solidFill>
                <a:srgbClr val="A5A5A5"/>
              </a:solidFill>
            </a:ln>
          </p:spPr>
          <p:txBody>
            <a:bodyPr wrap="square" lIns="0" tIns="0" rIns="0" bIns="0" rtlCol="0"/>
            <a:lstStyle/>
            <a:p>
              <a:endParaRPr/>
            </a:p>
          </p:txBody>
        </p:sp>
        <p:sp>
          <p:nvSpPr>
            <p:cNvPr id="13" name="object 13"/>
            <p:cNvSpPr/>
            <p:nvPr/>
          </p:nvSpPr>
          <p:spPr>
            <a:xfrm>
              <a:off x="3272523" y="1543362"/>
              <a:ext cx="0" cy="12700"/>
            </a:xfrm>
            <a:custGeom>
              <a:avLst/>
              <a:gdLst/>
              <a:ahLst/>
              <a:cxnLst/>
              <a:rect l="l" t="t" r="r" b="b"/>
              <a:pathLst>
                <a:path h="12700">
                  <a:moveTo>
                    <a:pt x="0" y="12700"/>
                  </a:moveTo>
                  <a:lnTo>
                    <a:pt x="0" y="0"/>
                  </a:lnTo>
                </a:path>
              </a:pathLst>
            </a:custGeom>
            <a:ln w="3175">
              <a:solidFill>
                <a:srgbClr val="BFBFBF"/>
              </a:solidFill>
            </a:ln>
          </p:spPr>
          <p:txBody>
            <a:bodyPr wrap="square" lIns="0" tIns="0" rIns="0" bIns="0" rtlCol="0"/>
            <a:lstStyle/>
            <a:p>
              <a:endParaRPr/>
            </a:p>
          </p:txBody>
        </p:sp>
        <p:sp>
          <p:nvSpPr>
            <p:cNvPr id="14" name="object 14"/>
            <p:cNvSpPr/>
            <p:nvPr/>
          </p:nvSpPr>
          <p:spPr>
            <a:xfrm>
              <a:off x="3272523" y="1524312"/>
              <a:ext cx="0" cy="19050"/>
            </a:xfrm>
            <a:custGeom>
              <a:avLst/>
              <a:gdLst/>
              <a:ahLst/>
              <a:cxnLst/>
              <a:rect l="l" t="t" r="r" b="b"/>
              <a:pathLst>
                <a:path h="19050">
                  <a:moveTo>
                    <a:pt x="0" y="19050"/>
                  </a:moveTo>
                  <a:lnTo>
                    <a:pt x="0" y="0"/>
                  </a:lnTo>
                </a:path>
              </a:pathLst>
            </a:custGeom>
            <a:ln w="3175">
              <a:solidFill>
                <a:srgbClr val="CCCCCC"/>
              </a:solidFill>
            </a:ln>
          </p:spPr>
          <p:txBody>
            <a:bodyPr wrap="square" lIns="0" tIns="0" rIns="0" bIns="0" rtlCol="0"/>
            <a:lstStyle/>
            <a:p>
              <a:endParaRPr/>
            </a:p>
          </p:txBody>
        </p:sp>
      </p:grpSp>
      <p:sp>
        <p:nvSpPr>
          <p:cNvPr id="15" name="object 15"/>
          <p:cNvSpPr txBox="1"/>
          <p:nvPr/>
        </p:nvSpPr>
        <p:spPr>
          <a:xfrm>
            <a:off x="1161821" y="1511622"/>
            <a:ext cx="2049145" cy="166071"/>
          </a:xfrm>
          <a:prstGeom prst="rect">
            <a:avLst/>
          </a:prstGeom>
        </p:spPr>
        <p:txBody>
          <a:bodyPr vert="horz" wrap="square" lIns="0" tIns="12065" rIns="0" bIns="0" rtlCol="0">
            <a:spAutoFit/>
          </a:bodyPr>
          <a:lstStyle/>
          <a:p>
            <a:pPr marL="38100">
              <a:lnSpc>
                <a:spcPct val="100000"/>
              </a:lnSpc>
              <a:spcBef>
                <a:spcPts val="95"/>
              </a:spcBef>
            </a:pPr>
            <a:r>
              <a:rPr sz="1000" spc="-85" dirty="0">
                <a:latin typeface="Calibri" panose="020F0502020204030204" pitchFamily="34" charset="0"/>
                <a:cs typeface="Calibri" panose="020F0502020204030204" pitchFamily="34" charset="0"/>
              </a:rPr>
              <a:t>Use</a:t>
            </a:r>
            <a:r>
              <a:rPr sz="1000" spc="-20" dirty="0">
                <a:latin typeface="Calibri" panose="020F0502020204030204" pitchFamily="34" charset="0"/>
                <a:cs typeface="Calibri" panose="020F0502020204030204" pitchFamily="34" charset="0"/>
              </a:rPr>
              <a:t> </a:t>
            </a:r>
            <a:r>
              <a:rPr sz="1000" i="1" dirty="0">
                <a:latin typeface="Times New Roman"/>
                <a:cs typeface="Times New Roman"/>
              </a:rPr>
              <a:t>s</a:t>
            </a:r>
            <a:r>
              <a:rPr sz="1050" i="1" baseline="-11904" dirty="0">
                <a:latin typeface="Times New Roman"/>
                <a:cs typeface="Times New Roman"/>
              </a:rPr>
              <a:t>A</a:t>
            </a:r>
            <a:r>
              <a:rPr sz="1050" i="1" spc="187" baseline="-11904" dirty="0">
                <a:latin typeface="Times New Roman"/>
                <a:cs typeface="Times New Roman"/>
              </a:rPr>
              <a:t> </a:t>
            </a:r>
            <a:r>
              <a:rPr sz="1000" spc="-365" dirty="0">
                <a:latin typeface="Cambria"/>
                <a:cs typeface="Cambria"/>
              </a:rPr>
              <a:t>⊕</a:t>
            </a:r>
            <a:r>
              <a:rPr sz="1000" spc="30" dirty="0">
                <a:latin typeface="Cambria"/>
                <a:cs typeface="Cambria"/>
              </a:rPr>
              <a:t> </a:t>
            </a:r>
            <a:r>
              <a:rPr sz="1000" i="1" spc="-15" dirty="0">
                <a:latin typeface="Times New Roman"/>
                <a:cs typeface="Times New Roman"/>
              </a:rPr>
              <a:t>s</a:t>
            </a:r>
            <a:r>
              <a:rPr sz="1050" i="1" spc="-22" baseline="-11904" dirty="0">
                <a:latin typeface="Times New Roman"/>
                <a:cs typeface="Times New Roman"/>
              </a:rPr>
              <a:t>B</a:t>
            </a:r>
            <a:r>
              <a:rPr sz="1050" i="1" spc="179" baseline="-11904" dirty="0">
                <a:latin typeface="Times New Roman"/>
                <a:cs typeface="Times New Roman"/>
              </a:rPr>
              <a:t> </a:t>
            </a:r>
            <a:r>
              <a:rPr sz="1000" spc="-95" dirty="0">
                <a:latin typeface="Calibri" panose="020F0502020204030204" pitchFamily="34" charset="0"/>
                <a:cs typeface="Calibri" panose="020F0502020204030204" pitchFamily="34" charset="0"/>
              </a:rPr>
              <a:t>as</a:t>
            </a:r>
            <a:r>
              <a:rPr sz="1000" spc="-2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pseudorandom</a:t>
            </a:r>
            <a:r>
              <a:rPr sz="1000" spc="-15" dirty="0">
                <a:latin typeface="Calibri" panose="020F0502020204030204" pitchFamily="34" charset="0"/>
                <a:cs typeface="Calibri" panose="020F0502020204030204" pitchFamily="34" charset="0"/>
              </a:rPr>
              <a:t> </a:t>
            </a:r>
            <a:r>
              <a:rPr sz="1000" spc="-85" dirty="0">
                <a:latin typeface="Calibri" panose="020F0502020204030204" pitchFamily="34" charset="0"/>
                <a:cs typeface="Calibri" panose="020F0502020204030204" pitchFamily="34" charset="0"/>
              </a:rPr>
              <a:t>seed</a:t>
            </a:r>
            <a:r>
              <a:rPr sz="1000" spc="-20" dirty="0">
                <a:latin typeface="Calibri" panose="020F0502020204030204" pitchFamily="34" charset="0"/>
                <a:cs typeface="Calibri" panose="020F0502020204030204" pitchFamily="34" charset="0"/>
              </a:rPr>
              <a:t> to:</a:t>
            </a:r>
            <a:endParaRPr sz="1000" dirty="0">
              <a:latin typeface="Calibri" panose="020F0502020204030204" pitchFamily="34" charset="0"/>
              <a:cs typeface="Calibri" panose="020F0502020204030204" pitchFamily="34" charset="0"/>
            </a:endParaRPr>
          </a:p>
        </p:txBody>
      </p:sp>
      <p:sp>
        <p:nvSpPr>
          <p:cNvPr id="16" name="object 16"/>
          <p:cNvSpPr txBox="1"/>
          <p:nvPr/>
        </p:nvSpPr>
        <p:spPr>
          <a:xfrm>
            <a:off x="1290091" y="1663463"/>
            <a:ext cx="1720850" cy="519430"/>
          </a:xfrm>
          <a:prstGeom prst="rect">
            <a:avLst/>
          </a:prstGeom>
        </p:spPr>
        <p:txBody>
          <a:bodyPr vert="horz" wrap="square" lIns="0" tIns="12065" rIns="0" bIns="0" rtlCol="0">
            <a:spAutoFit/>
          </a:bodyPr>
          <a:lstStyle/>
          <a:p>
            <a:pPr marL="162560" indent="-125095">
              <a:lnSpc>
                <a:spcPts val="1200"/>
              </a:lnSpc>
              <a:spcBef>
                <a:spcPts val="95"/>
              </a:spcBef>
              <a:buClr>
                <a:srgbClr val="1464B2"/>
              </a:buClr>
              <a:buSzPct val="70000"/>
              <a:buFont typeface="Cambria"/>
              <a:buChar char="►"/>
              <a:tabLst>
                <a:tab pos="163195" algn="l"/>
              </a:tabLst>
            </a:pPr>
            <a:r>
              <a:rPr sz="1000" spc="-65" dirty="0">
                <a:latin typeface="Calibri" panose="020F0502020204030204" pitchFamily="34" charset="0"/>
                <a:cs typeface="Calibri" panose="020F0502020204030204" pitchFamily="34" charset="0"/>
              </a:rPr>
              <a:t>Sample</a:t>
            </a:r>
            <a:r>
              <a:rPr sz="1000" spc="-2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2</a:t>
            </a:r>
            <a:r>
              <a:rPr sz="1000" i="1" dirty="0">
                <a:latin typeface="Times New Roman"/>
                <a:cs typeface="Times New Roman"/>
              </a:rPr>
              <a:t>n</a:t>
            </a:r>
            <a:r>
              <a:rPr sz="1000" i="1" spc="-5" dirty="0">
                <a:latin typeface="Times New Roman"/>
                <a:cs typeface="Times New Roman"/>
              </a:rPr>
              <a:t> </a:t>
            </a:r>
            <a:r>
              <a:rPr sz="1000" spc="-35" dirty="0">
                <a:latin typeface="Calibri" panose="020F0502020204030204" pitchFamily="34" charset="0"/>
                <a:cs typeface="Calibri" panose="020F0502020204030204" pitchFamily="34" charset="0"/>
              </a:rPr>
              <a:t>random</a:t>
            </a:r>
            <a:r>
              <a:rPr sz="1000" spc="-20" dirty="0">
                <a:latin typeface="Calibri" panose="020F0502020204030204" pitchFamily="34" charset="0"/>
                <a:cs typeface="Calibri" panose="020F0502020204030204" pitchFamily="34" charset="0"/>
              </a:rPr>
              <a:t> </a:t>
            </a:r>
            <a:r>
              <a:rPr sz="1000" spc="-30" dirty="0">
                <a:latin typeface="Calibri" panose="020F0502020204030204" pitchFamily="34" charset="0"/>
                <a:cs typeface="Calibri" panose="020F0502020204030204" pitchFamily="34" charset="0"/>
              </a:rPr>
              <a:t>strings</a:t>
            </a:r>
            <a:endParaRPr sz="1000" dirty="0">
              <a:latin typeface="Calibri" panose="020F0502020204030204" pitchFamily="34" charset="0"/>
              <a:cs typeface="Calibri" panose="020F0502020204030204" pitchFamily="34" charset="0"/>
            </a:endParaRPr>
          </a:p>
          <a:p>
            <a:pPr marL="162560">
              <a:lnSpc>
                <a:spcPts val="1200"/>
              </a:lnSpc>
            </a:pPr>
            <a:r>
              <a:rPr sz="1000" dirty="0">
                <a:latin typeface="Calibri" panose="020F0502020204030204" pitchFamily="34" charset="0"/>
                <a:cs typeface="Calibri" panose="020F0502020204030204" pitchFamily="34" charset="0"/>
              </a:rPr>
              <a:t>(</a:t>
            </a:r>
            <a:r>
              <a:rPr sz="1000" i="1" spc="25" dirty="0">
                <a:latin typeface="Times New Roman"/>
                <a:cs typeface="Times New Roman"/>
              </a:rPr>
              <a:t>m</a:t>
            </a:r>
            <a:r>
              <a:rPr sz="1050" baseline="-11904" dirty="0">
                <a:latin typeface="Calibri"/>
                <a:cs typeface="Calibri"/>
              </a:rPr>
              <a:t>1</a:t>
            </a:r>
            <a:r>
              <a:rPr sz="1050" spc="7" baseline="-11904" dirty="0">
                <a:latin typeface="Calibri" panose="020F0502020204030204" pitchFamily="34" charset="0"/>
                <a:cs typeface="Calibri" panose="020F0502020204030204" pitchFamily="34" charset="0"/>
              </a:rPr>
              <a:t>,</a:t>
            </a:r>
            <a:r>
              <a:rPr sz="1050" spc="-179" baseline="-11904" dirty="0">
                <a:latin typeface="Calibri" panose="020F0502020204030204" pitchFamily="34" charset="0"/>
                <a:cs typeface="Calibri" panose="020F0502020204030204" pitchFamily="34" charset="0"/>
              </a:rPr>
              <a:t> </a:t>
            </a:r>
            <a:r>
              <a:rPr sz="1050" spc="120" baseline="-11904" dirty="0">
                <a:latin typeface="Calibri"/>
                <a:cs typeface="Calibri"/>
              </a:rPr>
              <a:t>0</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baseline="-11904" dirty="0">
                <a:latin typeface="Calibri"/>
                <a:cs typeface="Calibri"/>
              </a:rPr>
              <a:t>1</a:t>
            </a:r>
            <a:r>
              <a:rPr sz="1050" spc="7" baseline="-11904" dirty="0">
                <a:latin typeface="Calibri" panose="020F0502020204030204" pitchFamily="34" charset="0"/>
                <a:cs typeface="Calibri" panose="020F0502020204030204" pitchFamily="34" charset="0"/>
              </a:rPr>
              <a:t>,</a:t>
            </a:r>
            <a:r>
              <a:rPr sz="1050" spc="-179" baseline="-11904" dirty="0">
                <a:latin typeface="Calibri" panose="020F0502020204030204" pitchFamily="34" charset="0"/>
                <a:cs typeface="Calibri" panose="020F0502020204030204" pitchFamily="34" charset="0"/>
              </a:rPr>
              <a:t> </a:t>
            </a:r>
            <a:r>
              <a:rPr sz="1050" spc="135" baseline="-11904" dirty="0">
                <a:latin typeface="Calibri"/>
                <a:cs typeface="Calibri"/>
              </a:rPr>
              <a:t>1</a:t>
            </a:r>
            <a:r>
              <a:rPr sz="1000" spc="-10" dirty="0">
                <a:latin typeface="Calibri" panose="020F0502020204030204" pitchFamily="34" charset="0"/>
                <a:cs typeface="Calibri" panose="020F0502020204030204" pitchFamily="34" charset="0"/>
              </a:rPr>
              <a:t>)</a:t>
            </a:r>
            <a:r>
              <a:rPr sz="1000" spc="-5" dirty="0">
                <a:latin typeface="Calibri"/>
                <a:cs typeface="Calibri"/>
              </a:rPr>
              <a:t>,</a:t>
            </a:r>
            <a:r>
              <a:rPr sz="1000" spc="-45" dirty="0">
                <a:latin typeface="Calibri"/>
                <a:cs typeface="Calibri"/>
              </a:rPr>
              <a:t> </a:t>
            </a:r>
            <a:r>
              <a:rPr sz="1000" spc="-5" dirty="0">
                <a:latin typeface="Calibri"/>
                <a:cs typeface="Calibri"/>
              </a:rPr>
              <a:t>.</a:t>
            </a:r>
            <a:r>
              <a:rPr sz="1000" spc="-30" dirty="0">
                <a:latin typeface="Calibri"/>
                <a:cs typeface="Calibri"/>
              </a:rPr>
              <a:t> </a:t>
            </a:r>
            <a:r>
              <a:rPr sz="1000" spc="-5" dirty="0">
                <a:latin typeface="Calibri"/>
                <a:cs typeface="Calibri"/>
              </a:rPr>
              <a:t>.</a:t>
            </a:r>
            <a:r>
              <a:rPr sz="1000" spc="-30" dirty="0">
                <a:latin typeface="Calibri"/>
                <a:cs typeface="Calibri"/>
              </a:rPr>
              <a:t> </a:t>
            </a:r>
            <a:r>
              <a:rPr sz="1000" spc="-5" dirty="0">
                <a:latin typeface="Calibri"/>
                <a:cs typeface="Calibri"/>
              </a:rPr>
              <a:t>.</a:t>
            </a:r>
            <a:r>
              <a:rPr sz="1000" spc="-55" dirty="0">
                <a:latin typeface="Calibri"/>
                <a:cs typeface="Calibri"/>
              </a:rPr>
              <a:t> </a:t>
            </a:r>
            <a:r>
              <a:rPr sz="1000" spc="-5" dirty="0">
                <a:latin typeface="Calibri"/>
                <a:cs typeface="Calibri"/>
              </a:rPr>
              <a:t>,</a:t>
            </a:r>
            <a:r>
              <a:rPr sz="1000" spc="-60" dirty="0">
                <a:latin typeface="Calibri"/>
                <a:cs typeface="Calibri"/>
              </a:rPr>
              <a:t> </a:t>
            </a:r>
            <a:r>
              <a:rPr sz="1000" dirty="0">
                <a:latin typeface="Calibri" panose="020F0502020204030204" pitchFamily="34" charset="0"/>
                <a:cs typeface="Calibri" panose="020F0502020204030204" pitchFamily="34" charset="0"/>
              </a:rPr>
              <a:t>(</a:t>
            </a:r>
            <a:r>
              <a:rPr sz="1000" i="1" spc="25" dirty="0">
                <a:latin typeface="Times New Roman"/>
                <a:cs typeface="Times New Roman"/>
              </a:rPr>
              <a:t>m</a:t>
            </a:r>
            <a:r>
              <a:rPr sz="1050" i="1" spc="-37" baseline="-11904" dirty="0">
                <a:latin typeface="Times New Roman"/>
                <a:cs typeface="Times New Roman"/>
              </a:rPr>
              <a:t>n</a:t>
            </a:r>
            <a:r>
              <a:rPr sz="1050" spc="7" baseline="-11904" dirty="0">
                <a:latin typeface="Calibri" panose="020F0502020204030204" pitchFamily="34" charset="0"/>
                <a:cs typeface="Calibri" panose="020F0502020204030204" pitchFamily="34" charset="0"/>
              </a:rPr>
              <a:t>,</a:t>
            </a:r>
            <a:r>
              <a:rPr sz="1050" spc="-179" baseline="-11904" dirty="0">
                <a:latin typeface="Calibri" panose="020F0502020204030204" pitchFamily="34" charset="0"/>
                <a:cs typeface="Calibri" panose="020F0502020204030204" pitchFamily="34" charset="0"/>
              </a:rPr>
              <a:t> </a:t>
            </a:r>
            <a:r>
              <a:rPr sz="1050" spc="120" baseline="-11904" dirty="0">
                <a:latin typeface="Calibri"/>
                <a:cs typeface="Calibri"/>
              </a:rPr>
              <a:t>0</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i="1" spc="-37" baseline="-11904" dirty="0">
                <a:latin typeface="Times New Roman"/>
                <a:cs typeface="Times New Roman"/>
              </a:rPr>
              <a:t>n</a:t>
            </a:r>
            <a:r>
              <a:rPr sz="1050" spc="7" baseline="-11904" dirty="0">
                <a:latin typeface="Calibri" panose="020F0502020204030204" pitchFamily="34" charset="0"/>
                <a:cs typeface="Calibri" panose="020F0502020204030204" pitchFamily="34" charset="0"/>
              </a:rPr>
              <a:t>,</a:t>
            </a:r>
            <a:r>
              <a:rPr sz="1050" spc="-179" baseline="-11904" dirty="0">
                <a:latin typeface="Calibri" panose="020F0502020204030204" pitchFamily="34" charset="0"/>
                <a:cs typeface="Calibri" panose="020F0502020204030204" pitchFamily="34" charset="0"/>
              </a:rPr>
              <a:t> </a:t>
            </a:r>
            <a:r>
              <a:rPr sz="1050" spc="135" baseline="-11904" dirty="0">
                <a:latin typeface="Calibri"/>
                <a:cs typeface="Calibri"/>
              </a:rPr>
              <a:t>1</a:t>
            </a:r>
            <a:r>
              <a:rPr sz="1000" dirty="0">
                <a:latin typeface="Calibri" panose="020F0502020204030204" pitchFamily="34" charset="0"/>
                <a:cs typeface="Calibri" panose="020F0502020204030204" pitchFamily="34" charset="0"/>
              </a:rPr>
              <a:t>)</a:t>
            </a:r>
            <a:r>
              <a:rPr sz="1000" spc="-60"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a:p>
            <a:pPr marL="162560" indent="-125095">
              <a:lnSpc>
                <a:spcPct val="100000"/>
              </a:lnSpc>
              <a:spcBef>
                <a:spcPts val="295"/>
              </a:spcBef>
              <a:buClr>
                <a:srgbClr val="1464B2"/>
              </a:buClr>
              <a:buSzPct val="70000"/>
              <a:buFont typeface="Cambria"/>
              <a:buChar char="►"/>
              <a:tabLst>
                <a:tab pos="163195" algn="l"/>
              </a:tabLst>
            </a:pPr>
            <a:r>
              <a:rPr sz="1000" spc="-65" dirty="0">
                <a:latin typeface="Calibri" panose="020F0502020204030204" pitchFamily="34" charset="0"/>
                <a:cs typeface="Calibri" panose="020F0502020204030204" pitchFamily="34" charset="0"/>
              </a:rPr>
              <a:t>Sample</a:t>
            </a:r>
            <a:r>
              <a:rPr sz="1000" spc="-20" dirty="0">
                <a:latin typeface="Calibri" panose="020F0502020204030204" pitchFamily="34" charset="0"/>
                <a:cs typeface="Calibri" panose="020F0502020204030204" pitchFamily="34" charset="0"/>
              </a:rPr>
              <a:t> </a:t>
            </a:r>
            <a:r>
              <a:rPr sz="1000" i="1" dirty="0">
                <a:latin typeface="Times New Roman"/>
                <a:cs typeface="Times New Roman"/>
              </a:rPr>
              <a:t>n</a:t>
            </a:r>
            <a:r>
              <a:rPr sz="1000" spc="5" dirty="0">
                <a:latin typeface="Calibri" panose="020F0502020204030204" pitchFamily="34" charset="0"/>
                <a:cs typeface="Calibri" panose="020F0502020204030204" pitchFamily="34" charset="0"/>
              </a:rPr>
              <a:t>-bit</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random</a:t>
            </a:r>
            <a:r>
              <a:rPr sz="1000" spc="-20" dirty="0">
                <a:latin typeface="Calibri" panose="020F0502020204030204" pitchFamily="34" charset="0"/>
                <a:cs typeface="Calibri" panose="020F0502020204030204" pitchFamily="34" charset="0"/>
              </a:rPr>
              <a:t> </a:t>
            </a:r>
            <a:r>
              <a:rPr sz="1000" spc="-15" dirty="0">
                <a:latin typeface="Calibri" panose="020F0502020204030204" pitchFamily="34" charset="0"/>
                <a:cs typeface="Calibri" panose="020F0502020204030204" pitchFamily="34" charset="0"/>
              </a:rPr>
              <a:t>string</a:t>
            </a:r>
            <a:r>
              <a:rPr sz="1000" spc="-20" dirty="0">
                <a:latin typeface="Calibri" panose="020F0502020204030204" pitchFamily="34" charset="0"/>
                <a:cs typeface="Calibri" panose="020F0502020204030204" pitchFamily="34" charset="0"/>
              </a:rPr>
              <a:t> </a:t>
            </a:r>
            <a:r>
              <a:rPr sz="1000" i="1" spc="-45" dirty="0">
                <a:latin typeface="Times New Roman"/>
                <a:cs typeface="Times New Roman"/>
              </a:rPr>
              <a:t>r</a:t>
            </a:r>
            <a:endParaRPr sz="1000" dirty="0">
              <a:latin typeface="Times New Roman"/>
              <a:cs typeface="Times New Roman"/>
            </a:endParaRPr>
          </a:p>
        </p:txBody>
      </p:sp>
      <p:grpSp>
        <p:nvGrpSpPr>
          <p:cNvPr id="17" name="object 17"/>
          <p:cNvGrpSpPr/>
          <p:nvPr/>
        </p:nvGrpSpPr>
        <p:grpSpPr>
          <a:xfrm>
            <a:off x="970142" y="1601235"/>
            <a:ext cx="185420" cy="60960"/>
            <a:chOff x="970142" y="1601235"/>
            <a:chExt cx="185420" cy="60960"/>
          </a:xfrm>
        </p:grpSpPr>
        <p:sp>
          <p:nvSpPr>
            <p:cNvPr id="18" name="object 18"/>
            <p:cNvSpPr/>
            <p:nvPr/>
          </p:nvSpPr>
          <p:spPr>
            <a:xfrm>
              <a:off x="975222" y="1631679"/>
              <a:ext cx="171450" cy="0"/>
            </a:xfrm>
            <a:custGeom>
              <a:avLst/>
              <a:gdLst/>
              <a:ahLst/>
              <a:cxnLst/>
              <a:rect l="l" t="t" r="r" b="b"/>
              <a:pathLst>
                <a:path w="171450">
                  <a:moveTo>
                    <a:pt x="171019" y="0"/>
                  </a:moveTo>
                  <a:lnTo>
                    <a:pt x="0" y="0"/>
                  </a:lnTo>
                </a:path>
              </a:pathLst>
            </a:custGeom>
            <a:ln w="10122">
              <a:solidFill>
                <a:srgbClr val="000000"/>
              </a:solidFill>
            </a:ln>
          </p:spPr>
          <p:txBody>
            <a:bodyPr wrap="square" lIns="0" tIns="0" rIns="0" bIns="0" rtlCol="0"/>
            <a:lstStyle/>
            <a:p>
              <a:endParaRPr/>
            </a:p>
          </p:txBody>
        </p:sp>
        <p:sp>
          <p:nvSpPr>
            <p:cNvPr id="19" name="object 19"/>
            <p:cNvSpPr/>
            <p:nvPr/>
          </p:nvSpPr>
          <p:spPr>
            <a:xfrm>
              <a:off x="1126504" y="1605362"/>
              <a:ext cx="24765" cy="52705"/>
            </a:xfrm>
            <a:custGeom>
              <a:avLst/>
              <a:gdLst/>
              <a:ahLst/>
              <a:cxnLst/>
              <a:rect l="l" t="t" r="r" b="b"/>
              <a:pathLst>
                <a:path w="24765"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sp>
        <p:nvSpPr>
          <p:cNvPr id="20" name="object 20"/>
          <p:cNvSpPr txBox="1"/>
          <p:nvPr/>
        </p:nvSpPr>
        <p:spPr>
          <a:xfrm>
            <a:off x="778789" y="1510593"/>
            <a:ext cx="180975" cy="177800"/>
          </a:xfrm>
          <a:prstGeom prst="rect">
            <a:avLst/>
          </a:prstGeom>
        </p:spPr>
        <p:txBody>
          <a:bodyPr vert="horz" wrap="square" lIns="0" tIns="12065" rIns="0" bIns="0" rtlCol="0">
            <a:spAutoFit/>
          </a:bodyPr>
          <a:lstStyle/>
          <a:p>
            <a:pPr marL="38100">
              <a:lnSpc>
                <a:spcPct val="100000"/>
              </a:lnSpc>
              <a:spcBef>
                <a:spcPts val="95"/>
              </a:spcBef>
            </a:pPr>
            <a:r>
              <a:rPr sz="1000" i="1" dirty="0">
                <a:latin typeface="Times New Roman"/>
                <a:cs typeface="Times New Roman"/>
              </a:rPr>
              <a:t>s</a:t>
            </a:r>
            <a:r>
              <a:rPr sz="1050" i="1" baseline="-11904" dirty="0">
                <a:latin typeface="Times New Roman"/>
                <a:cs typeface="Times New Roman"/>
              </a:rPr>
              <a:t>A</a:t>
            </a:r>
            <a:endParaRPr sz="1050" baseline="-11904">
              <a:latin typeface="Times New Roman"/>
              <a:cs typeface="Times New Roman"/>
            </a:endParaRPr>
          </a:p>
        </p:txBody>
      </p:sp>
      <p:grpSp>
        <p:nvGrpSpPr>
          <p:cNvPr id="21" name="object 21"/>
          <p:cNvGrpSpPr/>
          <p:nvPr/>
        </p:nvGrpSpPr>
        <p:grpSpPr>
          <a:xfrm>
            <a:off x="975145" y="1601235"/>
            <a:ext cx="2476500" cy="433705"/>
            <a:chOff x="975145" y="1601235"/>
            <a:chExt cx="2476500" cy="433705"/>
          </a:xfrm>
        </p:grpSpPr>
        <p:sp>
          <p:nvSpPr>
            <p:cNvPr id="22" name="object 22"/>
            <p:cNvSpPr/>
            <p:nvPr/>
          </p:nvSpPr>
          <p:spPr>
            <a:xfrm>
              <a:off x="3275415" y="1631679"/>
              <a:ext cx="171450" cy="0"/>
            </a:xfrm>
            <a:custGeom>
              <a:avLst/>
              <a:gdLst/>
              <a:ahLst/>
              <a:cxnLst/>
              <a:rect l="l" t="t" r="r" b="b"/>
              <a:pathLst>
                <a:path w="171450">
                  <a:moveTo>
                    <a:pt x="0" y="0"/>
                  </a:moveTo>
                  <a:lnTo>
                    <a:pt x="171019" y="0"/>
                  </a:lnTo>
                </a:path>
              </a:pathLst>
            </a:custGeom>
            <a:ln w="10122">
              <a:solidFill>
                <a:srgbClr val="000000"/>
              </a:solidFill>
            </a:ln>
          </p:spPr>
          <p:txBody>
            <a:bodyPr wrap="square" lIns="0" tIns="0" rIns="0" bIns="0" rtlCol="0"/>
            <a:lstStyle/>
            <a:p>
              <a:endParaRPr/>
            </a:p>
          </p:txBody>
        </p:sp>
        <p:sp>
          <p:nvSpPr>
            <p:cNvPr id="23" name="object 23"/>
            <p:cNvSpPr/>
            <p:nvPr/>
          </p:nvSpPr>
          <p:spPr>
            <a:xfrm>
              <a:off x="3270480" y="1605362"/>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24" name="object 24"/>
            <p:cNvSpPr/>
            <p:nvPr/>
          </p:nvSpPr>
          <p:spPr>
            <a:xfrm>
              <a:off x="984206" y="2003949"/>
              <a:ext cx="171450" cy="0"/>
            </a:xfrm>
            <a:custGeom>
              <a:avLst/>
              <a:gdLst/>
              <a:ahLst/>
              <a:cxnLst/>
              <a:rect l="l" t="t" r="r" b="b"/>
              <a:pathLst>
                <a:path w="171450">
                  <a:moveTo>
                    <a:pt x="171018" y="0"/>
                  </a:moveTo>
                  <a:lnTo>
                    <a:pt x="0" y="0"/>
                  </a:lnTo>
                </a:path>
              </a:pathLst>
            </a:custGeom>
            <a:ln w="10122">
              <a:solidFill>
                <a:srgbClr val="000000"/>
              </a:solidFill>
            </a:ln>
          </p:spPr>
          <p:txBody>
            <a:bodyPr wrap="square" lIns="0" tIns="0" rIns="0" bIns="0" rtlCol="0"/>
            <a:lstStyle/>
            <a:p>
              <a:endParaRPr/>
            </a:p>
          </p:txBody>
        </p:sp>
        <p:sp>
          <p:nvSpPr>
            <p:cNvPr id="25" name="object 25"/>
            <p:cNvSpPr/>
            <p:nvPr/>
          </p:nvSpPr>
          <p:spPr>
            <a:xfrm>
              <a:off x="979272" y="1977632"/>
              <a:ext cx="24765" cy="52705"/>
            </a:xfrm>
            <a:custGeom>
              <a:avLst/>
              <a:gdLst/>
              <a:ahLst/>
              <a:cxnLst/>
              <a:rect l="l" t="t" r="r" b="b"/>
              <a:pathLst>
                <a:path w="24765"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grpSp>
      <p:sp>
        <p:nvSpPr>
          <p:cNvPr id="26" name="object 26"/>
          <p:cNvSpPr txBox="1"/>
          <p:nvPr/>
        </p:nvSpPr>
        <p:spPr>
          <a:xfrm>
            <a:off x="472986" y="1912739"/>
            <a:ext cx="487045" cy="166071"/>
          </a:xfrm>
          <a:prstGeom prst="rect">
            <a:avLst/>
          </a:prstGeom>
        </p:spPr>
        <p:txBody>
          <a:bodyPr vert="horz" wrap="square" lIns="0" tIns="12065" rIns="0" bIns="0" rtlCol="0">
            <a:spAutoFit/>
          </a:bodyPr>
          <a:lstStyle/>
          <a:p>
            <a:pPr marL="38100">
              <a:lnSpc>
                <a:spcPct val="100000"/>
              </a:lnSpc>
              <a:spcBef>
                <a:spcPts val="95"/>
              </a:spcBef>
            </a:pPr>
            <a:r>
              <a:rPr sz="1500" spc="60" baseline="8333" dirty="0">
                <a:latin typeface="Cambria"/>
                <a:cs typeface="Cambria"/>
              </a:rPr>
              <a:t>{</a:t>
            </a:r>
            <a:r>
              <a:rPr sz="1500" i="1" spc="37" baseline="8333" dirty="0">
                <a:latin typeface="Times New Roman"/>
                <a:cs typeface="Times New Roman"/>
              </a:rPr>
              <a:t>m</a:t>
            </a:r>
            <a:r>
              <a:rPr sz="700" i="1" spc="-40" dirty="0">
                <a:latin typeface="Times New Roman"/>
                <a:cs typeface="Times New Roman"/>
              </a:rPr>
              <a:t>i</a:t>
            </a:r>
            <a:r>
              <a:rPr sz="700" spc="5" dirty="0">
                <a:latin typeface="Calibri" panose="020F0502020204030204" pitchFamily="34" charset="0"/>
                <a:cs typeface="Calibri" panose="020F0502020204030204" pitchFamily="34" charset="0"/>
              </a:rPr>
              <a:t>,</a:t>
            </a:r>
            <a:r>
              <a:rPr sz="700" spc="-120" dirty="0">
                <a:latin typeface="Calibri" panose="020F0502020204030204" pitchFamily="34" charset="0"/>
                <a:cs typeface="Calibri" panose="020F0502020204030204" pitchFamily="34" charset="0"/>
              </a:rPr>
              <a:t> </a:t>
            </a:r>
            <a:r>
              <a:rPr sz="700" i="1" spc="5" dirty="0">
                <a:latin typeface="Times New Roman"/>
                <a:cs typeface="Times New Roman"/>
              </a:rPr>
              <a:t>b</a:t>
            </a:r>
            <a:r>
              <a:rPr sz="700" i="1" spc="-105" dirty="0">
                <a:latin typeface="Times New Roman"/>
                <a:cs typeface="Times New Roman"/>
              </a:rPr>
              <a:t> </a:t>
            </a:r>
            <a:r>
              <a:rPr sz="1500" spc="30" baseline="8333" dirty="0">
                <a:latin typeface="Cambria"/>
                <a:cs typeface="Cambria"/>
              </a:rPr>
              <a:t>}</a:t>
            </a:r>
            <a:r>
              <a:rPr sz="700" i="1" spc="-40" dirty="0">
                <a:latin typeface="Times New Roman"/>
                <a:cs typeface="Times New Roman"/>
              </a:rPr>
              <a:t>i</a:t>
            </a:r>
            <a:r>
              <a:rPr sz="700" spc="5" dirty="0">
                <a:latin typeface="Calibri" panose="020F0502020204030204" pitchFamily="34" charset="0"/>
                <a:cs typeface="Calibri" panose="020F0502020204030204" pitchFamily="34" charset="0"/>
              </a:rPr>
              <a:t>,</a:t>
            </a:r>
            <a:r>
              <a:rPr sz="700" spc="-120" dirty="0">
                <a:latin typeface="Calibri" panose="020F0502020204030204" pitchFamily="34" charset="0"/>
                <a:cs typeface="Calibri" panose="020F0502020204030204" pitchFamily="34" charset="0"/>
              </a:rPr>
              <a:t> </a:t>
            </a:r>
            <a:r>
              <a:rPr sz="700" i="1" spc="5" dirty="0">
                <a:latin typeface="Times New Roman"/>
                <a:cs typeface="Times New Roman"/>
              </a:rPr>
              <a:t>b</a:t>
            </a:r>
            <a:endParaRPr sz="700" dirty="0">
              <a:latin typeface="Times New Roman"/>
              <a:cs typeface="Times New Roman"/>
            </a:endParaRPr>
          </a:p>
        </p:txBody>
      </p:sp>
      <p:grpSp>
        <p:nvGrpSpPr>
          <p:cNvPr id="27" name="object 27"/>
          <p:cNvGrpSpPr/>
          <p:nvPr/>
        </p:nvGrpSpPr>
        <p:grpSpPr>
          <a:xfrm>
            <a:off x="3266432" y="1973583"/>
            <a:ext cx="180340" cy="60960"/>
            <a:chOff x="3266432" y="1973583"/>
            <a:chExt cx="180340" cy="60960"/>
          </a:xfrm>
        </p:grpSpPr>
        <p:sp>
          <p:nvSpPr>
            <p:cNvPr id="28" name="object 28"/>
            <p:cNvSpPr/>
            <p:nvPr/>
          </p:nvSpPr>
          <p:spPr>
            <a:xfrm>
              <a:off x="3266432" y="2003949"/>
              <a:ext cx="171450" cy="0"/>
            </a:xfrm>
            <a:custGeom>
              <a:avLst/>
              <a:gdLst/>
              <a:ahLst/>
              <a:cxnLst/>
              <a:rect l="l" t="t" r="r" b="b"/>
              <a:pathLst>
                <a:path w="171450">
                  <a:moveTo>
                    <a:pt x="0" y="0"/>
                  </a:moveTo>
                  <a:lnTo>
                    <a:pt x="171018" y="0"/>
                  </a:lnTo>
                </a:path>
              </a:pathLst>
            </a:custGeom>
            <a:ln w="10122">
              <a:solidFill>
                <a:srgbClr val="000000"/>
              </a:solidFill>
            </a:ln>
          </p:spPr>
          <p:txBody>
            <a:bodyPr wrap="square" lIns="0" tIns="0" rIns="0" bIns="0" rtlCol="0"/>
            <a:lstStyle/>
            <a:p>
              <a:endParaRPr/>
            </a:p>
          </p:txBody>
        </p:sp>
        <p:sp>
          <p:nvSpPr>
            <p:cNvPr id="29" name="object 29"/>
            <p:cNvSpPr/>
            <p:nvPr/>
          </p:nvSpPr>
          <p:spPr>
            <a:xfrm>
              <a:off x="3417712" y="1977632"/>
              <a:ext cx="24765" cy="52705"/>
            </a:xfrm>
            <a:custGeom>
              <a:avLst/>
              <a:gdLst/>
              <a:ahLst/>
              <a:cxnLst/>
              <a:rect l="l" t="t" r="r" b="b"/>
              <a:pathLst>
                <a:path w="24764"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sp>
        <p:nvSpPr>
          <p:cNvPr id="30" name="object 30"/>
          <p:cNvSpPr txBox="1"/>
          <p:nvPr/>
        </p:nvSpPr>
        <p:spPr>
          <a:xfrm>
            <a:off x="3455568" y="1535549"/>
            <a:ext cx="671830" cy="534670"/>
          </a:xfrm>
          <a:prstGeom prst="rect">
            <a:avLst/>
          </a:prstGeom>
        </p:spPr>
        <p:txBody>
          <a:bodyPr vert="horz" wrap="square" lIns="0" tIns="12065" rIns="0" bIns="0" rtlCol="0">
            <a:spAutoFit/>
          </a:bodyPr>
          <a:lstStyle/>
          <a:p>
            <a:pPr marL="38100">
              <a:lnSpc>
                <a:spcPct val="100000"/>
              </a:lnSpc>
              <a:spcBef>
                <a:spcPts val="95"/>
              </a:spcBef>
            </a:pPr>
            <a:r>
              <a:rPr sz="1000" i="1" spc="-25" dirty="0">
                <a:latin typeface="Times New Roman"/>
                <a:cs typeface="Times New Roman"/>
              </a:rPr>
              <a:t>s</a:t>
            </a:r>
            <a:r>
              <a:rPr sz="1050" i="1" baseline="-11904" dirty="0">
                <a:latin typeface="Times New Roman"/>
                <a:cs typeface="Times New Roman"/>
              </a:rPr>
              <a:t>B </a:t>
            </a:r>
            <a:r>
              <a:rPr sz="1050" i="1" spc="-7" baseline="-11904" dirty="0">
                <a:latin typeface="Times New Roman"/>
                <a:cs typeface="Times New Roman"/>
              </a:rPr>
              <a:t> </a:t>
            </a:r>
            <a:r>
              <a:rPr sz="1000" spc="-90" dirty="0">
                <a:latin typeface="Cambria"/>
                <a:cs typeface="Cambria"/>
              </a:rPr>
              <a:t>∈</a:t>
            </a:r>
            <a:r>
              <a:rPr sz="1000" spc="100" dirty="0">
                <a:latin typeface="Cambria"/>
                <a:cs typeface="Cambria"/>
              </a:rPr>
              <a:t> </a:t>
            </a:r>
            <a:r>
              <a:rPr sz="1000" spc="45" dirty="0">
                <a:latin typeface="Cambria"/>
                <a:cs typeface="Cambria"/>
              </a:rPr>
              <a:t>{</a:t>
            </a:r>
            <a:r>
              <a:rPr sz="1000" spc="-60" dirty="0">
                <a:latin typeface="Calibri" panose="020F0502020204030204" pitchFamily="34" charset="0"/>
                <a:cs typeface="Calibri" panose="020F0502020204030204" pitchFamily="34" charset="0"/>
              </a:rPr>
              <a:t>0</a:t>
            </a:r>
            <a:r>
              <a:rPr sz="1000" spc="-5" dirty="0">
                <a:latin typeface="Calibri"/>
                <a:cs typeface="Calibri"/>
              </a:rPr>
              <a:t>,</a:t>
            </a:r>
            <a:r>
              <a:rPr sz="1000" spc="-60" dirty="0">
                <a:latin typeface="Calibri"/>
                <a:cs typeface="Calibri"/>
              </a:rPr>
              <a:t> </a:t>
            </a:r>
            <a:r>
              <a:rPr sz="1000" spc="-30" dirty="0">
                <a:latin typeface="Calibri" panose="020F0502020204030204" pitchFamily="34" charset="0"/>
                <a:cs typeface="Calibri" panose="020F0502020204030204" pitchFamily="34" charset="0"/>
              </a:rPr>
              <a:t>1</a:t>
            </a:r>
            <a:r>
              <a:rPr sz="1000" spc="50" dirty="0">
                <a:latin typeface="Cambria"/>
                <a:cs typeface="Cambria"/>
              </a:rPr>
              <a:t>}</a:t>
            </a:r>
            <a:r>
              <a:rPr sz="1050" i="1" spc="120" baseline="27777" dirty="0">
                <a:latin typeface="Times New Roman"/>
                <a:cs typeface="Times New Roman"/>
              </a:rPr>
              <a:t>λ</a:t>
            </a:r>
            <a:endParaRPr sz="1050" baseline="27777" dirty="0">
              <a:latin typeface="Times New Roman"/>
              <a:cs typeface="Times New Roman"/>
            </a:endParaRPr>
          </a:p>
          <a:p>
            <a:pPr marL="38100">
              <a:lnSpc>
                <a:spcPct val="100000"/>
              </a:lnSpc>
              <a:spcBef>
                <a:spcPts val="1614"/>
              </a:spcBef>
            </a:pPr>
            <a:r>
              <a:rPr sz="1000" i="1" spc="-55" dirty="0">
                <a:latin typeface="Times New Roman"/>
                <a:cs typeface="Times New Roman"/>
              </a:rPr>
              <a:t>r</a:t>
            </a:r>
            <a:r>
              <a:rPr sz="1000" spc="-5" dirty="0">
                <a:latin typeface="Calibri"/>
                <a:cs typeface="Calibri"/>
              </a:rPr>
              <a:t>,</a:t>
            </a:r>
            <a:r>
              <a:rPr sz="1000" spc="-40" dirty="0">
                <a:latin typeface="Calibri"/>
                <a:cs typeface="Calibri"/>
              </a:rPr>
              <a:t> </a:t>
            </a:r>
            <a:r>
              <a:rPr sz="1000" spc="40" dirty="0">
                <a:latin typeface="Cambria"/>
                <a:cs typeface="Cambria"/>
              </a:rPr>
              <a:t>{</a:t>
            </a:r>
            <a:r>
              <a:rPr sz="1000" i="1" spc="25" dirty="0">
                <a:latin typeface="Times New Roman"/>
                <a:cs typeface="Times New Roman"/>
              </a:rPr>
              <a:t>m</a:t>
            </a:r>
            <a:r>
              <a:rPr sz="1050" i="1" spc="-60" baseline="-11904" dirty="0">
                <a:latin typeface="Times New Roman"/>
                <a:cs typeface="Times New Roman"/>
              </a:rPr>
              <a:t>i</a:t>
            </a:r>
            <a:r>
              <a:rPr sz="1050" spc="7" baseline="-11904" dirty="0">
                <a:latin typeface="Calibri" panose="020F0502020204030204" pitchFamily="34" charset="0"/>
                <a:cs typeface="Calibri" panose="020F0502020204030204" pitchFamily="34" charset="0"/>
              </a:rPr>
              <a:t>,</a:t>
            </a:r>
            <a:r>
              <a:rPr sz="1050" spc="-179" baseline="-11904" dirty="0">
                <a:latin typeface="Calibri" panose="020F0502020204030204" pitchFamily="34" charset="0"/>
                <a:cs typeface="Calibri" panose="020F0502020204030204" pitchFamily="34" charset="0"/>
              </a:rPr>
              <a:t> </a:t>
            </a:r>
            <a:r>
              <a:rPr sz="1050" i="1" spc="-37" baseline="-11904" dirty="0">
                <a:latin typeface="Times New Roman"/>
                <a:cs typeface="Times New Roman"/>
              </a:rPr>
              <a:t>r</a:t>
            </a:r>
            <a:r>
              <a:rPr sz="825" i="1" spc="-15" baseline="-25252" dirty="0">
                <a:latin typeface="Times New Roman"/>
                <a:cs typeface="Times New Roman"/>
              </a:rPr>
              <a:t>i</a:t>
            </a:r>
            <a:r>
              <a:rPr sz="825" i="1" spc="-22" baseline="-25252" dirty="0">
                <a:latin typeface="Times New Roman"/>
                <a:cs typeface="Times New Roman"/>
              </a:rPr>
              <a:t> </a:t>
            </a:r>
            <a:r>
              <a:rPr sz="1000" spc="20" dirty="0">
                <a:latin typeface="Cambria"/>
                <a:cs typeface="Cambria"/>
              </a:rPr>
              <a:t>}</a:t>
            </a:r>
            <a:r>
              <a:rPr sz="1050" i="1" baseline="-11904" dirty="0">
                <a:latin typeface="Times New Roman"/>
                <a:cs typeface="Times New Roman"/>
              </a:rPr>
              <a:t>i</a:t>
            </a:r>
            <a:endParaRPr sz="1050" baseline="-11904" dirty="0">
              <a:latin typeface="Times New Roman"/>
              <a:cs typeface="Times New Roman"/>
            </a:endParaRPr>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3237230" cy="403225"/>
          </a:xfrm>
          <a:prstGeom prst="rect">
            <a:avLst/>
          </a:prstGeom>
        </p:spPr>
        <p:txBody>
          <a:bodyPr vert="horz" wrap="square" lIns="0" tIns="15875" rIns="0" bIns="0" rtlCol="0">
            <a:spAutoFit/>
          </a:bodyPr>
          <a:lstStyle/>
          <a:p>
            <a:pPr marL="12700">
              <a:lnSpc>
                <a:spcPct val="100000"/>
              </a:lnSpc>
              <a:spcBef>
                <a:spcPts val="125"/>
              </a:spcBef>
            </a:pPr>
            <a:r>
              <a:rPr spc="-160" dirty="0"/>
              <a:t>Bea</a:t>
            </a:r>
            <a:r>
              <a:rPr spc="-155" dirty="0"/>
              <a:t>v</a:t>
            </a:r>
            <a:r>
              <a:rPr spc="-90" dirty="0"/>
              <a:t>er</a:t>
            </a:r>
            <a:r>
              <a:rPr spc="-35" dirty="0"/>
              <a:t> </a:t>
            </a:r>
            <a:r>
              <a:rPr spc="-80" dirty="0"/>
              <a:t>O</a:t>
            </a:r>
            <a:r>
              <a:rPr spc="-160" dirty="0"/>
              <a:t>T</a:t>
            </a:r>
            <a:r>
              <a:rPr spc="-35" dirty="0"/>
              <a:t> </a:t>
            </a:r>
            <a:r>
              <a:rPr spc="-254" dirty="0"/>
              <a:t>e</a:t>
            </a:r>
            <a:r>
              <a:rPr spc="-65" dirty="0"/>
              <a:t>xtension</a:t>
            </a:r>
            <a:r>
              <a:rPr spc="-35" dirty="0"/>
              <a:t> </a:t>
            </a:r>
            <a:r>
              <a:rPr sz="800" spc="-35" dirty="0">
                <a:solidFill>
                  <a:srgbClr val="3E7E00"/>
                </a:solidFill>
              </a:rPr>
              <a:t>[Bea</a:t>
            </a:r>
            <a:r>
              <a:rPr sz="800" spc="-45" dirty="0">
                <a:solidFill>
                  <a:srgbClr val="3E7E00"/>
                </a:solidFill>
              </a:rPr>
              <a:t>v</a:t>
            </a:r>
            <a:r>
              <a:rPr sz="800" spc="-35" dirty="0">
                <a:solidFill>
                  <a:srgbClr val="3E7E00"/>
                </a:solidFill>
              </a:rPr>
              <a:t>er96]</a:t>
            </a:r>
            <a:endParaRPr sz="800"/>
          </a:p>
        </p:txBody>
      </p:sp>
      <p:sp>
        <p:nvSpPr>
          <p:cNvPr id="3" name="object 3"/>
          <p:cNvSpPr txBox="1"/>
          <p:nvPr/>
        </p:nvSpPr>
        <p:spPr>
          <a:xfrm>
            <a:off x="347294" y="623448"/>
            <a:ext cx="3475354" cy="633095"/>
          </a:xfrm>
          <a:prstGeom prst="rect">
            <a:avLst/>
          </a:prstGeom>
        </p:spPr>
        <p:txBody>
          <a:bodyPr vert="horz" wrap="square" lIns="0" tIns="12065" rIns="0" bIns="0" rtlCol="0">
            <a:spAutoFit/>
          </a:bodyPr>
          <a:lstStyle/>
          <a:p>
            <a:pPr marL="12700" marR="5080">
              <a:lnSpc>
                <a:spcPct val="100000"/>
              </a:lnSpc>
              <a:spcBef>
                <a:spcPts val="95"/>
              </a:spcBef>
            </a:pPr>
            <a:r>
              <a:rPr sz="1000" b="1" spc="-50" dirty="0">
                <a:solidFill>
                  <a:srgbClr val="D83A00"/>
                </a:solidFill>
                <a:latin typeface="Calibri" panose="020F0502020204030204" pitchFamily="34" charset="0"/>
                <a:cs typeface="Calibri" panose="020F0502020204030204" pitchFamily="34" charset="0"/>
              </a:rPr>
              <a:t>Key</a:t>
            </a:r>
            <a:r>
              <a:rPr sz="1000" b="1" spc="-40" dirty="0">
                <a:solidFill>
                  <a:srgbClr val="D83A00"/>
                </a:solidFill>
                <a:latin typeface="Calibri" panose="020F0502020204030204" pitchFamily="34" charset="0"/>
                <a:cs typeface="Calibri" panose="020F0502020204030204" pitchFamily="34" charset="0"/>
              </a:rPr>
              <a:t> </a:t>
            </a:r>
            <a:r>
              <a:rPr sz="1000" b="1" spc="-55" dirty="0">
                <a:solidFill>
                  <a:srgbClr val="D83A00"/>
                </a:solidFill>
                <a:latin typeface="Calibri" panose="020F0502020204030204" pitchFamily="34" charset="0"/>
                <a:cs typeface="Calibri" panose="020F0502020204030204" pitchFamily="34" charset="0"/>
              </a:rPr>
              <a:t>insight:</a:t>
            </a:r>
            <a:r>
              <a:rPr sz="1000" b="1" spc="40" dirty="0">
                <a:solidFill>
                  <a:srgbClr val="D83A00"/>
                </a:solidFill>
                <a:latin typeface="Calibri" panose="020F0502020204030204" pitchFamily="34" charset="0"/>
                <a:cs typeface="Calibri" panose="020F0502020204030204" pitchFamily="34" charset="0"/>
              </a:rPr>
              <a:t> </a:t>
            </a:r>
            <a:r>
              <a:rPr sz="1000" spc="-75" dirty="0">
                <a:latin typeface="Calibri" panose="020F0502020204030204" pitchFamily="34" charset="0"/>
                <a:cs typeface="Calibri" panose="020F0502020204030204" pitchFamily="34" charset="0"/>
              </a:rPr>
              <a:t>Yao’s</a:t>
            </a:r>
            <a:r>
              <a:rPr sz="1000" spc="-15" dirty="0">
                <a:latin typeface="Calibri" panose="020F0502020204030204" pitchFamily="34" charset="0"/>
                <a:cs typeface="Calibri" panose="020F0502020204030204" pitchFamily="34" charset="0"/>
              </a:rPr>
              <a:t> </a:t>
            </a:r>
            <a:r>
              <a:rPr sz="1000" spc="-25" dirty="0">
                <a:latin typeface="Calibri" panose="020F0502020204030204" pitchFamily="34" charset="0"/>
                <a:cs typeface="Calibri" panose="020F0502020204030204" pitchFamily="34" charset="0"/>
              </a:rPr>
              <a:t>protocol</a:t>
            </a:r>
            <a:r>
              <a:rPr sz="1000" spc="-15"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requires</a:t>
            </a:r>
            <a:r>
              <a:rPr sz="1000" spc="-15" dirty="0">
                <a:latin typeface="Calibri" panose="020F0502020204030204" pitchFamily="34" charset="0"/>
                <a:cs typeface="Calibri" panose="020F0502020204030204" pitchFamily="34" charset="0"/>
              </a:rPr>
              <a:t> only</a:t>
            </a:r>
            <a:r>
              <a:rPr sz="1000" spc="-10" dirty="0">
                <a:latin typeface="Calibri" panose="020F0502020204030204" pitchFamily="34" charset="0"/>
                <a:cs typeface="Calibri" panose="020F0502020204030204" pitchFamily="34" charset="0"/>
              </a:rPr>
              <a:t> </a:t>
            </a:r>
            <a:r>
              <a:rPr sz="1000" spc="-90" dirty="0">
                <a:latin typeface="Calibri" panose="020F0502020204030204" pitchFamily="34" charset="0"/>
                <a:cs typeface="Calibri" panose="020F0502020204030204" pitchFamily="34" charset="0"/>
              </a:rPr>
              <a:t>#</a:t>
            </a:r>
            <a:r>
              <a:rPr sz="1000" spc="-15" dirty="0">
                <a:latin typeface="Calibri" panose="020F0502020204030204" pitchFamily="34" charset="0"/>
                <a:cs typeface="Calibri" panose="020F0502020204030204" pitchFamily="34" charset="0"/>
              </a:rPr>
              <a:t> of </a:t>
            </a:r>
            <a:r>
              <a:rPr sz="1000" spc="-95" dirty="0">
                <a:latin typeface="Calibri" panose="020F0502020204030204" pitchFamily="34" charset="0"/>
                <a:cs typeface="Calibri" panose="020F0502020204030204" pitchFamily="34" charset="0"/>
              </a:rPr>
              <a:t>OTs</a:t>
            </a:r>
            <a:r>
              <a:rPr sz="1000" spc="-15" dirty="0">
                <a:latin typeface="Calibri" panose="020F0502020204030204" pitchFamily="34" charset="0"/>
                <a:cs typeface="Calibri" panose="020F0502020204030204" pitchFamily="34" charset="0"/>
              </a:rPr>
              <a:t> </a:t>
            </a:r>
            <a:r>
              <a:rPr sz="1000" spc="-20" dirty="0">
                <a:latin typeface="Calibri" panose="020F0502020204030204" pitchFamily="34" charset="0"/>
                <a:cs typeface="Calibri" panose="020F0502020204030204" pitchFamily="34" charset="0"/>
              </a:rPr>
              <a:t>proportional</a:t>
            </a:r>
            <a:r>
              <a:rPr sz="1000" spc="-15"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to </a:t>
            </a:r>
            <a:r>
              <a:rPr sz="1000" spc="-250" dirty="0">
                <a:latin typeface="Calibri" panose="020F0502020204030204" pitchFamily="34" charset="0"/>
                <a:cs typeface="Calibri" panose="020F0502020204030204" pitchFamily="34" charset="0"/>
              </a:rPr>
              <a:t> </a:t>
            </a:r>
            <a:r>
              <a:rPr sz="1000" spc="-15" dirty="0">
                <a:latin typeface="Calibri" panose="020F0502020204030204" pitchFamily="34" charset="0"/>
                <a:cs typeface="Calibri" panose="020F0502020204030204" pitchFamily="34" charset="0"/>
              </a:rPr>
              <a:t>function’s</a:t>
            </a:r>
            <a:r>
              <a:rPr sz="1000" spc="-20" dirty="0">
                <a:latin typeface="Calibri" panose="020F0502020204030204" pitchFamily="34" charset="0"/>
                <a:cs typeface="Calibri" panose="020F0502020204030204" pitchFamily="34" charset="0"/>
              </a:rPr>
              <a:t> </a:t>
            </a:r>
            <a:r>
              <a:rPr sz="1000" b="1" spc="-40" dirty="0">
                <a:latin typeface="Calibri" panose="020F0502020204030204" pitchFamily="34" charset="0"/>
                <a:cs typeface="Calibri" panose="020F0502020204030204" pitchFamily="34" charset="0"/>
              </a:rPr>
              <a:t>input</a:t>
            </a:r>
            <a:r>
              <a:rPr sz="1000" b="1" spc="-45" dirty="0">
                <a:latin typeface="Calibri" panose="020F0502020204030204" pitchFamily="34" charset="0"/>
                <a:cs typeface="Calibri" panose="020F0502020204030204" pitchFamily="34" charset="0"/>
              </a:rPr>
              <a:t> </a:t>
            </a:r>
            <a:r>
              <a:rPr sz="1000" b="1" spc="-50" dirty="0">
                <a:latin typeface="Calibri" panose="020F0502020204030204" pitchFamily="34" charset="0"/>
                <a:cs typeface="Calibri" panose="020F0502020204030204" pitchFamily="34" charset="0"/>
              </a:rPr>
              <a:t>length</a:t>
            </a:r>
            <a:endParaRPr sz="1000" dirty="0">
              <a:latin typeface="Calibri" panose="020F0502020204030204" pitchFamily="34" charset="0"/>
              <a:cs typeface="Calibri" panose="020F0502020204030204" pitchFamily="34" charset="0"/>
            </a:endParaRPr>
          </a:p>
          <a:p>
            <a:pPr>
              <a:lnSpc>
                <a:spcPct val="100000"/>
              </a:lnSpc>
              <a:spcBef>
                <a:spcPts val="40"/>
              </a:spcBef>
            </a:pPr>
            <a:endParaRPr sz="950" dirty="0">
              <a:latin typeface="Calibri" panose="020F0502020204030204" pitchFamily="34" charset="0"/>
              <a:cs typeface="Calibri" panose="020F0502020204030204" pitchFamily="34" charset="0"/>
            </a:endParaRPr>
          </a:p>
          <a:p>
            <a:pPr marL="12700">
              <a:lnSpc>
                <a:spcPct val="100000"/>
              </a:lnSpc>
            </a:pPr>
            <a:r>
              <a:rPr sz="1000" b="1" spc="-55" dirty="0">
                <a:latin typeface="Calibri" panose="020F0502020204030204" pitchFamily="34" charset="0"/>
                <a:cs typeface="Calibri" panose="020F0502020204030204" pitchFamily="34" charset="0"/>
              </a:rPr>
              <a:t>Beaver</a:t>
            </a:r>
            <a:r>
              <a:rPr sz="1000" b="1" spc="-45" dirty="0">
                <a:latin typeface="Calibri" panose="020F0502020204030204" pitchFamily="34" charset="0"/>
                <a:cs typeface="Calibri" panose="020F0502020204030204" pitchFamily="34" charset="0"/>
              </a:rPr>
              <a:t> </a:t>
            </a:r>
            <a:r>
              <a:rPr sz="1000" b="1" spc="-55" dirty="0">
                <a:latin typeface="Calibri" panose="020F0502020204030204" pitchFamily="34" charset="0"/>
                <a:cs typeface="Calibri" panose="020F0502020204030204" pitchFamily="34" charset="0"/>
              </a:rPr>
              <a:t>protocol:</a:t>
            </a:r>
            <a:r>
              <a:rPr sz="1000" b="1" spc="35" dirty="0">
                <a:latin typeface="Calibri" panose="020F0502020204030204" pitchFamily="34" charset="0"/>
                <a:cs typeface="Calibri" panose="020F0502020204030204" pitchFamily="34" charset="0"/>
              </a:rPr>
              <a:t> </a:t>
            </a:r>
            <a:r>
              <a:rPr sz="1000" spc="-55" dirty="0">
                <a:latin typeface="Calibri" panose="020F0502020204030204" pitchFamily="34" charset="0"/>
                <a:cs typeface="Calibri" panose="020F0502020204030204" pitchFamily="34" charset="0"/>
              </a:rPr>
              <a:t>Run</a:t>
            </a:r>
            <a:r>
              <a:rPr sz="1000" spc="-20" dirty="0">
                <a:latin typeface="Calibri" panose="020F0502020204030204" pitchFamily="34" charset="0"/>
                <a:cs typeface="Calibri" panose="020F0502020204030204" pitchFamily="34" charset="0"/>
              </a:rPr>
              <a:t> the</a:t>
            </a:r>
            <a:r>
              <a:rPr sz="1000" spc="-15" dirty="0">
                <a:latin typeface="Calibri" panose="020F0502020204030204" pitchFamily="34" charset="0"/>
                <a:cs typeface="Calibri" panose="020F0502020204030204" pitchFamily="34" charset="0"/>
              </a:rPr>
              <a:t> following</a:t>
            </a:r>
            <a:r>
              <a:rPr sz="1000" spc="-20" dirty="0">
                <a:latin typeface="Calibri" panose="020F0502020204030204" pitchFamily="34" charset="0"/>
                <a:cs typeface="Calibri" panose="020F0502020204030204" pitchFamily="34" charset="0"/>
              </a:rPr>
              <a:t> </a:t>
            </a:r>
            <a:r>
              <a:rPr sz="1000" spc="-85" dirty="0">
                <a:latin typeface="Calibri" panose="020F0502020204030204" pitchFamily="34" charset="0"/>
                <a:cs typeface="Calibri" panose="020F0502020204030204" pitchFamily="34" charset="0"/>
              </a:rPr>
              <a:t>2PC</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using</a:t>
            </a:r>
            <a:r>
              <a:rPr sz="1000" spc="-15" dirty="0">
                <a:latin typeface="Calibri" panose="020F0502020204030204" pitchFamily="34" charset="0"/>
                <a:cs typeface="Calibri" panose="020F0502020204030204" pitchFamily="34" charset="0"/>
              </a:rPr>
              <a:t> </a:t>
            </a:r>
            <a:r>
              <a:rPr sz="1000" spc="-90" dirty="0">
                <a:latin typeface="Calibri" panose="020F0502020204030204" pitchFamily="34" charset="0"/>
                <a:cs typeface="Calibri" panose="020F0502020204030204" pitchFamily="34" charset="0"/>
              </a:rPr>
              <a:t>Yao:</a:t>
            </a:r>
            <a:endParaRPr sz="1000" dirty="0">
              <a:latin typeface="Calibri" panose="020F0502020204030204" pitchFamily="34" charset="0"/>
              <a:cs typeface="Calibri" panose="020F0502020204030204" pitchFamily="34" charset="0"/>
            </a:endParaRPr>
          </a:p>
        </p:txBody>
      </p:sp>
      <p:grpSp>
        <p:nvGrpSpPr>
          <p:cNvPr id="4" name="object 4"/>
          <p:cNvGrpSpPr/>
          <p:nvPr/>
        </p:nvGrpSpPr>
        <p:grpSpPr>
          <a:xfrm>
            <a:off x="1149120" y="1492808"/>
            <a:ext cx="2174240" cy="777240"/>
            <a:chOff x="1149120" y="1492808"/>
            <a:chExt cx="2174240" cy="777240"/>
          </a:xfrm>
        </p:grpSpPr>
        <p:sp>
          <p:nvSpPr>
            <p:cNvPr id="5" name="object 5"/>
            <p:cNvSpPr/>
            <p:nvPr/>
          </p:nvSpPr>
          <p:spPr>
            <a:xfrm>
              <a:off x="1149120" y="1492808"/>
              <a:ext cx="2123440" cy="82550"/>
            </a:xfrm>
            <a:custGeom>
              <a:avLst/>
              <a:gdLst/>
              <a:ahLst/>
              <a:cxnLst/>
              <a:rect l="l" t="t" r="r" b="b"/>
              <a:pathLst>
                <a:path w="2123440" h="82550">
                  <a:moveTo>
                    <a:pt x="2072602" y="0"/>
                  </a:moveTo>
                  <a:lnTo>
                    <a:pt x="50800" y="0"/>
                  </a:lnTo>
                  <a:lnTo>
                    <a:pt x="31075" y="4008"/>
                  </a:lnTo>
                  <a:lnTo>
                    <a:pt x="14922" y="14922"/>
                  </a:lnTo>
                  <a:lnTo>
                    <a:pt x="4008" y="31075"/>
                  </a:lnTo>
                  <a:lnTo>
                    <a:pt x="0" y="50800"/>
                  </a:lnTo>
                  <a:lnTo>
                    <a:pt x="0" y="82384"/>
                  </a:lnTo>
                  <a:lnTo>
                    <a:pt x="2123402" y="82384"/>
                  </a:lnTo>
                  <a:lnTo>
                    <a:pt x="2123402" y="50800"/>
                  </a:lnTo>
                  <a:lnTo>
                    <a:pt x="2119394" y="31075"/>
                  </a:lnTo>
                  <a:lnTo>
                    <a:pt x="2108480" y="14922"/>
                  </a:lnTo>
                  <a:lnTo>
                    <a:pt x="2092327" y="4008"/>
                  </a:lnTo>
                  <a:lnTo>
                    <a:pt x="2072602" y="0"/>
                  </a:lnTo>
                  <a:close/>
                </a:path>
              </a:pathLst>
            </a:custGeom>
            <a:solidFill>
              <a:srgbClr val="EDEDED"/>
            </a:solidFill>
          </p:spPr>
          <p:txBody>
            <a:bodyPr wrap="square" lIns="0" tIns="0" rIns="0" bIns="0" rtlCol="0"/>
            <a:lstStyle/>
            <a:p>
              <a:endParaRPr/>
            </a:p>
          </p:txBody>
        </p:sp>
        <p:pic>
          <p:nvPicPr>
            <p:cNvPr id="6" name="object 6"/>
            <p:cNvPicPr/>
            <p:nvPr/>
          </p:nvPicPr>
          <p:blipFill>
            <a:blip r:embed="rId2" cstate="print"/>
            <a:stretch>
              <a:fillRect/>
            </a:stretch>
          </p:blipFill>
          <p:spPr>
            <a:xfrm>
              <a:off x="1199921" y="2167915"/>
              <a:ext cx="101600" cy="101600"/>
            </a:xfrm>
            <a:prstGeom prst="rect">
              <a:avLst/>
            </a:prstGeom>
          </p:spPr>
        </p:pic>
        <p:pic>
          <p:nvPicPr>
            <p:cNvPr id="7" name="object 7"/>
            <p:cNvPicPr/>
            <p:nvPr/>
          </p:nvPicPr>
          <p:blipFill>
            <a:blip r:embed="rId3" cstate="print"/>
            <a:stretch>
              <a:fillRect/>
            </a:stretch>
          </p:blipFill>
          <p:spPr>
            <a:xfrm>
              <a:off x="1250721" y="2155215"/>
              <a:ext cx="2072601" cy="114300"/>
            </a:xfrm>
            <a:prstGeom prst="rect">
              <a:avLst/>
            </a:prstGeom>
          </p:spPr>
        </p:pic>
        <p:pic>
          <p:nvPicPr>
            <p:cNvPr id="8" name="object 8"/>
            <p:cNvPicPr/>
            <p:nvPr/>
          </p:nvPicPr>
          <p:blipFill>
            <a:blip r:embed="rId4" cstate="print"/>
            <a:stretch>
              <a:fillRect/>
            </a:stretch>
          </p:blipFill>
          <p:spPr>
            <a:xfrm>
              <a:off x="3272523" y="1543367"/>
              <a:ext cx="50800" cy="624547"/>
            </a:xfrm>
            <a:prstGeom prst="rect">
              <a:avLst/>
            </a:prstGeom>
          </p:spPr>
        </p:pic>
        <p:sp>
          <p:nvSpPr>
            <p:cNvPr id="9" name="object 9"/>
            <p:cNvSpPr/>
            <p:nvPr/>
          </p:nvSpPr>
          <p:spPr>
            <a:xfrm>
              <a:off x="1149120" y="1537225"/>
              <a:ext cx="2123440" cy="681990"/>
            </a:xfrm>
            <a:custGeom>
              <a:avLst/>
              <a:gdLst/>
              <a:ahLst/>
              <a:cxnLst/>
              <a:rect l="l" t="t" r="r" b="b"/>
              <a:pathLst>
                <a:path w="2123440" h="681989">
                  <a:moveTo>
                    <a:pt x="2123402" y="0"/>
                  </a:moveTo>
                  <a:lnTo>
                    <a:pt x="0" y="0"/>
                  </a:lnTo>
                  <a:lnTo>
                    <a:pt x="0" y="630689"/>
                  </a:lnTo>
                  <a:lnTo>
                    <a:pt x="4008" y="650414"/>
                  </a:lnTo>
                  <a:lnTo>
                    <a:pt x="14922" y="666567"/>
                  </a:lnTo>
                  <a:lnTo>
                    <a:pt x="31075" y="677481"/>
                  </a:lnTo>
                  <a:lnTo>
                    <a:pt x="50800" y="681490"/>
                  </a:lnTo>
                  <a:lnTo>
                    <a:pt x="2072602" y="681490"/>
                  </a:lnTo>
                  <a:lnTo>
                    <a:pt x="2092327" y="677481"/>
                  </a:lnTo>
                  <a:lnTo>
                    <a:pt x="2108480" y="666567"/>
                  </a:lnTo>
                  <a:lnTo>
                    <a:pt x="2119394" y="650414"/>
                  </a:lnTo>
                  <a:lnTo>
                    <a:pt x="2123402" y="630689"/>
                  </a:lnTo>
                  <a:lnTo>
                    <a:pt x="2123402" y="0"/>
                  </a:lnTo>
                  <a:close/>
                </a:path>
              </a:pathLst>
            </a:custGeom>
            <a:solidFill>
              <a:srgbClr val="EDEDED"/>
            </a:solidFill>
          </p:spPr>
          <p:txBody>
            <a:bodyPr wrap="square" lIns="0" tIns="0" rIns="0" bIns="0" rtlCol="0"/>
            <a:lstStyle/>
            <a:p>
              <a:endParaRPr/>
            </a:p>
          </p:txBody>
        </p:sp>
        <p:sp>
          <p:nvSpPr>
            <p:cNvPr id="10" name="object 10"/>
            <p:cNvSpPr/>
            <p:nvPr/>
          </p:nvSpPr>
          <p:spPr>
            <a:xfrm>
              <a:off x="3272523" y="1581462"/>
              <a:ext cx="0" cy="605790"/>
            </a:xfrm>
            <a:custGeom>
              <a:avLst/>
              <a:gdLst/>
              <a:ahLst/>
              <a:cxnLst/>
              <a:rect l="l" t="t" r="r" b="b"/>
              <a:pathLst>
                <a:path h="605789">
                  <a:moveTo>
                    <a:pt x="0" y="605502"/>
                  </a:moveTo>
                  <a:lnTo>
                    <a:pt x="0" y="0"/>
                  </a:lnTo>
                </a:path>
              </a:pathLst>
            </a:custGeom>
            <a:ln w="3175">
              <a:solidFill>
                <a:srgbClr val="666666"/>
              </a:solidFill>
            </a:ln>
          </p:spPr>
          <p:txBody>
            <a:bodyPr wrap="square" lIns="0" tIns="0" rIns="0" bIns="0" rtlCol="0"/>
            <a:lstStyle/>
            <a:p>
              <a:endParaRPr/>
            </a:p>
          </p:txBody>
        </p:sp>
        <p:sp>
          <p:nvSpPr>
            <p:cNvPr id="11" name="object 11"/>
            <p:cNvSpPr/>
            <p:nvPr/>
          </p:nvSpPr>
          <p:spPr>
            <a:xfrm>
              <a:off x="3272523" y="1568762"/>
              <a:ext cx="0" cy="12700"/>
            </a:xfrm>
            <a:custGeom>
              <a:avLst/>
              <a:gdLst/>
              <a:ahLst/>
              <a:cxnLst/>
              <a:rect l="l" t="t" r="r" b="b"/>
              <a:pathLst>
                <a:path h="12700">
                  <a:moveTo>
                    <a:pt x="0" y="12700"/>
                  </a:moveTo>
                  <a:lnTo>
                    <a:pt x="0" y="0"/>
                  </a:lnTo>
                </a:path>
              </a:pathLst>
            </a:custGeom>
            <a:ln w="3175">
              <a:solidFill>
                <a:srgbClr val="8C8C8C"/>
              </a:solidFill>
            </a:ln>
          </p:spPr>
          <p:txBody>
            <a:bodyPr wrap="square" lIns="0" tIns="0" rIns="0" bIns="0" rtlCol="0"/>
            <a:lstStyle/>
            <a:p>
              <a:endParaRPr/>
            </a:p>
          </p:txBody>
        </p:sp>
        <p:sp>
          <p:nvSpPr>
            <p:cNvPr id="12" name="object 12"/>
            <p:cNvSpPr/>
            <p:nvPr/>
          </p:nvSpPr>
          <p:spPr>
            <a:xfrm>
              <a:off x="3272523" y="1556062"/>
              <a:ext cx="0" cy="12700"/>
            </a:xfrm>
            <a:custGeom>
              <a:avLst/>
              <a:gdLst/>
              <a:ahLst/>
              <a:cxnLst/>
              <a:rect l="l" t="t" r="r" b="b"/>
              <a:pathLst>
                <a:path h="12700">
                  <a:moveTo>
                    <a:pt x="0" y="12700"/>
                  </a:moveTo>
                  <a:lnTo>
                    <a:pt x="0" y="0"/>
                  </a:lnTo>
                </a:path>
              </a:pathLst>
            </a:custGeom>
            <a:ln w="3175">
              <a:solidFill>
                <a:srgbClr val="A5A5A5"/>
              </a:solidFill>
            </a:ln>
          </p:spPr>
          <p:txBody>
            <a:bodyPr wrap="square" lIns="0" tIns="0" rIns="0" bIns="0" rtlCol="0"/>
            <a:lstStyle/>
            <a:p>
              <a:endParaRPr/>
            </a:p>
          </p:txBody>
        </p:sp>
        <p:sp>
          <p:nvSpPr>
            <p:cNvPr id="13" name="object 13"/>
            <p:cNvSpPr/>
            <p:nvPr/>
          </p:nvSpPr>
          <p:spPr>
            <a:xfrm>
              <a:off x="3272523" y="1543362"/>
              <a:ext cx="0" cy="12700"/>
            </a:xfrm>
            <a:custGeom>
              <a:avLst/>
              <a:gdLst/>
              <a:ahLst/>
              <a:cxnLst/>
              <a:rect l="l" t="t" r="r" b="b"/>
              <a:pathLst>
                <a:path h="12700">
                  <a:moveTo>
                    <a:pt x="0" y="12700"/>
                  </a:moveTo>
                  <a:lnTo>
                    <a:pt x="0" y="0"/>
                  </a:lnTo>
                </a:path>
              </a:pathLst>
            </a:custGeom>
            <a:ln w="3175">
              <a:solidFill>
                <a:srgbClr val="BFBFBF"/>
              </a:solidFill>
            </a:ln>
          </p:spPr>
          <p:txBody>
            <a:bodyPr wrap="square" lIns="0" tIns="0" rIns="0" bIns="0" rtlCol="0"/>
            <a:lstStyle/>
            <a:p>
              <a:endParaRPr/>
            </a:p>
          </p:txBody>
        </p:sp>
        <p:sp>
          <p:nvSpPr>
            <p:cNvPr id="14" name="object 14"/>
            <p:cNvSpPr/>
            <p:nvPr/>
          </p:nvSpPr>
          <p:spPr>
            <a:xfrm>
              <a:off x="3272523" y="1524312"/>
              <a:ext cx="0" cy="19050"/>
            </a:xfrm>
            <a:custGeom>
              <a:avLst/>
              <a:gdLst/>
              <a:ahLst/>
              <a:cxnLst/>
              <a:rect l="l" t="t" r="r" b="b"/>
              <a:pathLst>
                <a:path h="19050">
                  <a:moveTo>
                    <a:pt x="0" y="19050"/>
                  </a:moveTo>
                  <a:lnTo>
                    <a:pt x="0" y="0"/>
                  </a:lnTo>
                </a:path>
              </a:pathLst>
            </a:custGeom>
            <a:ln w="3175">
              <a:solidFill>
                <a:srgbClr val="CCCCCC"/>
              </a:solidFill>
            </a:ln>
          </p:spPr>
          <p:txBody>
            <a:bodyPr wrap="square" lIns="0" tIns="0" rIns="0" bIns="0" rtlCol="0"/>
            <a:lstStyle/>
            <a:p>
              <a:endParaRPr/>
            </a:p>
          </p:txBody>
        </p:sp>
      </p:grpSp>
      <p:sp>
        <p:nvSpPr>
          <p:cNvPr id="15" name="object 15"/>
          <p:cNvSpPr txBox="1"/>
          <p:nvPr/>
        </p:nvSpPr>
        <p:spPr>
          <a:xfrm>
            <a:off x="1161821" y="1511622"/>
            <a:ext cx="2049145" cy="166071"/>
          </a:xfrm>
          <a:prstGeom prst="rect">
            <a:avLst/>
          </a:prstGeom>
        </p:spPr>
        <p:txBody>
          <a:bodyPr vert="horz" wrap="square" lIns="0" tIns="12065" rIns="0" bIns="0" rtlCol="0">
            <a:spAutoFit/>
          </a:bodyPr>
          <a:lstStyle/>
          <a:p>
            <a:pPr marL="38100">
              <a:lnSpc>
                <a:spcPct val="100000"/>
              </a:lnSpc>
              <a:spcBef>
                <a:spcPts val="95"/>
              </a:spcBef>
            </a:pPr>
            <a:r>
              <a:rPr sz="1000" spc="-85" dirty="0">
                <a:latin typeface="Calibri" panose="020F0502020204030204" pitchFamily="34" charset="0"/>
                <a:cs typeface="Calibri" panose="020F0502020204030204" pitchFamily="34" charset="0"/>
              </a:rPr>
              <a:t>Use</a:t>
            </a:r>
            <a:r>
              <a:rPr sz="1000" spc="-20" dirty="0">
                <a:latin typeface="Calibri" panose="020F0502020204030204" pitchFamily="34" charset="0"/>
                <a:cs typeface="Calibri" panose="020F0502020204030204" pitchFamily="34" charset="0"/>
              </a:rPr>
              <a:t> </a:t>
            </a:r>
            <a:r>
              <a:rPr sz="1000" i="1" dirty="0">
                <a:latin typeface="Times New Roman"/>
                <a:cs typeface="Times New Roman"/>
              </a:rPr>
              <a:t>s</a:t>
            </a:r>
            <a:r>
              <a:rPr sz="1050" i="1" baseline="-11904" dirty="0">
                <a:latin typeface="Times New Roman"/>
                <a:cs typeface="Times New Roman"/>
              </a:rPr>
              <a:t>A</a:t>
            </a:r>
            <a:r>
              <a:rPr sz="1050" i="1" spc="187" baseline="-11904" dirty="0">
                <a:latin typeface="Times New Roman"/>
                <a:cs typeface="Times New Roman"/>
              </a:rPr>
              <a:t> </a:t>
            </a:r>
            <a:r>
              <a:rPr sz="1000" spc="-365" dirty="0">
                <a:latin typeface="Cambria"/>
                <a:cs typeface="Cambria"/>
              </a:rPr>
              <a:t>⊕</a:t>
            </a:r>
            <a:r>
              <a:rPr sz="1000" spc="30" dirty="0">
                <a:latin typeface="Cambria"/>
                <a:cs typeface="Cambria"/>
              </a:rPr>
              <a:t> </a:t>
            </a:r>
            <a:r>
              <a:rPr sz="1000" i="1" spc="-15" dirty="0">
                <a:latin typeface="Times New Roman"/>
                <a:cs typeface="Times New Roman"/>
              </a:rPr>
              <a:t>s</a:t>
            </a:r>
            <a:r>
              <a:rPr sz="1050" i="1" spc="-22" baseline="-11904" dirty="0">
                <a:latin typeface="Times New Roman"/>
                <a:cs typeface="Times New Roman"/>
              </a:rPr>
              <a:t>B</a:t>
            </a:r>
            <a:r>
              <a:rPr sz="1050" i="1" spc="179" baseline="-11904" dirty="0">
                <a:latin typeface="Times New Roman"/>
                <a:cs typeface="Times New Roman"/>
              </a:rPr>
              <a:t> </a:t>
            </a:r>
            <a:r>
              <a:rPr sz="1000" spc="-95" dirty="0">
                <a:latin typeface="Calibri" panose="020F0502020204030204" pitchFamily="34" charset="0"/>
                <a:cs typeface="Calibri" panose="020F0502020204030204" pitchFamily="34" charset="0"/>
              </a:rPr>
              <a:t>as</a:t>
            </a:r>
            <a:r>
              <a:rPr sz="1000" spc="-2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pseudorandom</a:t>
            </a:r>
            <a:r>
              <a:rPr sz="1000" spc="-15" dirty="0">
                <a:latin typeface="Calibri" panose="020F0502020204030204" pitchFamily="34" charset="0"/>
                <a:cs typeface="Calibri" panose="020F0502020204030204" pitchFamily="34" charset="0"/>
              </a:rPr>
              <a:t> </a:t>
            </a:r>
            <a:r>
              <a:rPr sz="1000" spc="-85" dirty="0">
                <a:latin typeface="Calibri" panose="020F0502020204030204" pitchFamily="34" charset="0"/>
                <a:cs typeface="Calibri" panose="020F0502020204030204" pitchFamily="34" charset="0"/>
              </a:rPr>
              <a:t>seed</a:t>
            </a:r>
            <a:r>
              <a:rPr sz="1000" spc="-20" dirty="0">
                <a:latin typeface="Calibri" panose="020F0502020204030204" pitchFamily="34" charset="0"/>
                <a:cs typeface="Calibri" panose="020F0502020204030204" pitchFamily="34" charset="0"/>
              </a:rPr>
              <a:t> to:</a:t>
            </a:r>
            <a:endParaRPr sz="1000" dirty="0">
              <a:latin typeface="Calibri" panose="020F0502020204030204" pitchFamily="34" charset="0"/>
              <a:cs typeface="Calibri" panose="020F0502020204030204" pitchFamily="34" charset="0"/>
            </a:endParaRPr>
          </a:p>
        </p:txBody>
      </p:sp>
      <p:sp>
        <p:nvSpPr>
          <p:cNvPr id="16" name="object 16"/>
          <p:cNvSpPr txBox="1"/>
          <p:nvPr/>
        </p:nvSpPr>
        <p:spPr>
          <a:xfrm>
            <a:off x="1290091" y="1663463"/>
            <a:ext cx="1720850" cy="519430"/>
          </a:xfrm>
          <a:prstGeom prst="rect">
            <a:avLst/>
          </a:prstGeom>
        </p:spPr>
        <p:txBody>
          <a:bodyPr vert="horz" wrap="square" lIns="0" tIns="12065" rIns="0" bIns="0" rtlCol="0">
            <a:spAutoFit/>
          </a:bodyPr>
          <a:lstStyle/>
          <a:p>
            <a:pPr marL="162560" indent="-125095">
              <a:lnSpc>
                <a:spcPts val="1200"/>
              </a:lnSpc>
              <a:spcBef>
                <a:spcPts val="95"/>
              </a:spcBef>
              <a:buClr>
                <a:srgbClr val="1464B2"/>
              </a:buClr>
              <a:buSzPct val="70000"/>
              <a:buFont typeface="Cambria"/>
              <a:buChar char="►"/>
              <a:tabLst>
                <a:tab pos="163195" algn="l"/>
              </a:tabLst>
            </a:pPr>
            <a:r>
              <a:rPr sz="1000" spc="-65" dirty="0">
                <a:latin typeface="Calibri" panose="020F0502020204030204" pitchFamily="34" charset="0"/>
                <a:cs typeface="Calibri" panose="020F0502020204030204" pitchFamily="34" charset="0"/>
              </a:rPr>
              <a:t>Sample</a:t>
            </a:r>
            <a:r>
              <a:rPr sz="1000" spc="-2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2</a:t>
            </a:r>
            <a:r>
              <a:rPr sz="1000" i="1" dirty="0">
                <a:latin typeface="Times New Roman"/>
                <a:cs typeface="Times New Roman"/>
              </a:rPr>
              <a:t>n</a:t>
            </a:r>
            <a:r>
              <a:rPr sz="1000" i="1" spc="-5" dirty="0">
                <a:latin typeface="Times New Roman"/>
                <a:cs typeface="Times New Roman"/>
              </a:rPr>
              <a:t> </a:t>
            </a:r>
            <a:r>
              <a:rPr sz="1000" spc="-35" dirty="0">
                <a:latin typeface="Calibri" panose="020F0502020204030204" pitchFamily="34" charset="0"/>
                <a:cs typeface="Calibri" panose="020F0502020204030204" pitchFamily="34" charset="0"/>
              </a:rPr>
              <a:t>random</a:t>
            </a:r>
            <a:r>
              <a:rPr sz="1000" spc="-20" dirty="0">
                <a:latin typeface="Calibri" panose="020F0502020204030204" pitchFamily="34" charset="0"/>
                <a:cs typeface="Calibri" panose="020F0502020204030204" pitchFamily="34" charset="0"/>
              </a:rPr>
              <a:t> </a:t>
            </a:r>
            <a:r>
              <a:rPr sz="1000" spc="-30" dirty="0">
                <a:latin typeface="Calibri" panose="020F0502020204030204" pitchFamily="34" charset="0"/>
                <a:cs typeface="Calibri" panose="020F0502020204030204" pitchFamily="34" charset="0"/>
              </a:rPr>
              <a:t>strings</a:t>
            </a:r>
            <a:endParaRPr sz="1000" dirty="0">
              <a:latin typeface="Calibri" panose="020F0502020204030204" pitchFamily="34" charset="0"/>
              <a:cs typeface="Calibri" panose="020F0502020204030204" pitchFamily="34" charset="0"/>
            </a:endParaRPr>
          </a:p>
          <a:p>
            <a:pPr marL="162560">
              <a:lnSpc>
                <a:spcPts val="1200"/>
              </a:lnSpc>
            </a:pPr>
            <a:r>
              <a:rPr sz="1000" dirty="0">
                <a:latin typeface="Calibri" panose="020F0502020204030204" pitchFamily="34" charset="0"/>
                <a:cs typeface="Calibri" panose="020F0502020204030204" pitchFamily="34" charset="0"/>
              </a:rPr>
              <a:t>(</a:t>
            </a:r>
            <a:r>
              <a:rPr sz="1000" i="1" spc="25" dirty="0">
                <a:latin typeface="Times New Roman"/>
                <a:cs typeface="Times New Roman"/>
              </a:rPr>
              <a:t>m</a:t>
            </a:r>
            <a:r>
              <a:rPr sz="1050" baseline="-11904" dirty="0">
                <a:latin typeface="Calibri"/>
                <a:cs typeface="Calibri"/>
              </a:rPr>
              <a:t>1</a:t>
            </a:r>
            <a:r>
              <a:rPr sz="1050" spc="7" baseline="-11904" dirty="0">
                <a:latin typeface="Calibri" panose="020F0502020204030204" pitchFamily="34" charset="0"/>
                <a:cs typeface="Calibri" panose="020F0502020204030204" pitchFamily="34" charset="0"/>
              </a:rPr>
              <a:t>,</a:t>
            </a:r>
            <a:r>
              <a:rPr sz="1050" spc="-179" baseline="-11904" dirty="0">
                <a:latin typeface="Calibri" panose="020F0502020204030204" pitchFamily="34" charset="0"/>
                <a:cs typeface="Calibri" panose="020F0502020204030204" pitchFamily="34" charset="0"/>
              </a:rPr>
              <a:t> </a:t>
            </a:r>
            <a:r>
              <a:rPr sz="1050" spc="120" baseline="-11904" dirty="0">
                <a:latin typeface="Calibri"/>
                <a:cs typeface="Calibri"/>
              </a:rPr>
              <a:t>0</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baseline="-11904" dirty="0">
                <a:latin typeface="Calibri"/>
                <a:cs typeface="Calibri"/>
              </a:rPr>
              <a:t>1</a:t>
            </a:r>
            <a:r>
              <a:rPr sz="1050" spc="7" baseline="-11904" dirty="0">
                <a:latin typeface="Calibri" panose="020F0502020204030204" pitchFamily="34" charset="0"/>
                <a:cs typeface="Calibri" panose="020F0502020204030204" pitchFamily="34" charset="0"/>
              </a:rPr>
              <a:t>,</a:t>
            </a:r>
            <a:r>
              <a:rPr sz="1050" spc="-179" baseline="-11904" dirty="0">
                <a:latin typeface="Calibri" panose="020F0502020204030204" pitchFamily="34" charset="0"/>
                <a:cs typeface="Calibri" panose="020F0502020204030204" pitchFamily="34" charset="0"/>
              </a:rPr>
              <a:t> </a:t>
            </a:r>
            <a:r>
              <a:rPr sz="1050" spc="135" baseline="-11904" dirty="0">
                <a:latin typeface="Calibri"/>
                <a:cs typeface="Calibri"/>
              </a:rPr>
              <a:t>1</a:t>
            </a:r>
            <a:r>
              <a:rPr sz="1000" spc="-10" dirty="0">
                <a:latin typeface="Calibri" panose="020F0502020204030204" pitchFamily="34" charset="0"/>
                <a:cs typeface="Calibri" panose="020F0502020204030204" pitchFamily="34" charset="0"/>
              </a:rPr>
              <a:t>)</a:t>
            </a:r>
            <a:r>
              <a:rPr sz="1000" spc="-5" dirty="0">
                <a:latin typeface="Calibri"/>
                <a:cs typeface="Calibri"/>
              </a:rPr>
              <a:t>,</a:t>
            </a:r>
            <a:r>
              <a:rPr sz="1000" spc="-45" dirty="0">
                <a:latin typeface="Calibri"/>
                <a:cs typeface="Calibri"/>
              </a:rPr>
              <a:t> </a:t>
            </a:r>
            <a:r>
              <a:rPr sz="1000" spc="-5" dirty="0">
                <a:latin typeface="Calibri"/>
                <a:cs typeface="Calibri"/>
              </a:rPr>
              <a:t>.</a:t>
            </a:r>
            <a:r>
              <a:rPr sz="1000" spc="-30" dirty="0">
                <a:latin typeface="Calibri"/>
                <a:cs typeface="Calibri"/>
              </a:rPr>
              <a:t> </a:t>
            </a:r>
            <a:r>
              <a:rPr sz="1000" spc="-5" dirty="0">
                <a:latin typeface="Calibri"/>
                <a:cs typeface="Calibri"/>
              </a:rPr>
              <a:t>.</a:t>
            </a:r>
            <a:r>
              <a:rPr sz="1000" spc="-30" dirty="0">
                <a:latin typeface="Calibri"/>
                <a:cs typeface="Calibri"/>
              </a:rPr>
              <a:t> </a:t>
            </a:r>
            <a:r>
              <a:rPr sz="1000" spc="-5" dirty="0">
                <a:latin typeface="Calibri"/>
                <a:cs typeface="Calibri"/>
              </a:rPr>
              <a:t>.</a:t>
            </a:r>
            <a:r>
              <a:rPr sz="1000" spc="-55" dirty="0">
                <a:latin typeface="Calibri"/>
                <a:cs typeface="Calibri"/>
              </a:rPr>
              <a:t> </a:t>
            </a:r>
            <a:r>
              <a:rPr sz="1000" spc="-5" dirty="0">
                <a:latin typeface="Calibri"/>
                <a:cs typeface="Calibri"/>
              </a:rPr>
              <a:t>,</a:t>
            </a:r>
            <a:r>
              <a:rPr sz="1000" spc="-60" dirty="0">
                <a:latin typeface="Calibri"/>
                <a:cs typeface="Calibri"/>
              </a:rPr>
              <a:t> </a:t>
            </a:r>
            <a:r>
              <a:rPr sz="1000" dirty="0">
                <a:latin typeface="Calibri" panose="020F0502020204030204" pitchFamily="34" charset="0"/>
                <a:cs typeface="Calibri" panose="020F0502020204030204" pitchFamily="34" charset="0"/>
              </a:rPr>
              <a:t>(</a:t>
            </a:r>
            <a:r>
              <a:rPr sz="1000" i="1" spc="25" dirty="0">
                <a:latin typeface="Times New Roman"/>
                <a:cs typeface="Times New Roman"/>
              </a:rPr>
              <a:t>m</a:t>
            </a:r>
            <a:r>
              <a:rPr sz="1050" i="1" spc="-37" baseline="-11904" dirty="0">
                <a:latin typeface="Times New Roman"/>
                <a:cs typeface="Times New Roman"/>
              </a:rPr>
              <a:t>n</a:t>
            </a:r>
            <a:r>
              <a:rPr sz="1050" spc="7" baseline="-11904" dirty="0">
                <a:latin typeface="Calibri" panose="020F0502020204030204" pitchFamily="34" charset="0"/>
                <a:cs typeface="Calibri" panose="020F0502020204030204" pitchFamily="34" charset="0"/>
              </a:rPr>
              <a:t>,</a:t>
            </a:r>
            <a:r>
              <a:rPr sz="1050" spc="-179" baseline="-11904" dirty="0">
                <a:latin typeface="Calibri" panose="020F0502020204030204" pitchFamily="34" charset="0"/>
                <a:cs typeface="Calibri" panose="020F0502020204030204" pitchFamily="34" charset="0"/>
              </a:rPr>
              <a:t> </a:t>
            </a:r>
            <a:r>
              <a:rPr sz="1050" spc="120" baseline="-11904" dirty="0">
                <a:latin typeface="Calibri"/>
                <a:cs typeface="Calibri"/>
              </a:rPr>
              <a:t>0</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i="1" spc="-37" baseline="-11904" dirty="0">
                <a:latin typeface="Times New Roman"/>
                <a:cs typeface="Times New Roman"/>
              </a:rPr>
              <a:t>n</a:t>
            </a:r>
            <a:r>
              <a:rPr sz="1050" spc="7" baseline="-11904" dirty="0">
                <a:latin typeface="Calibri" panose="020F0502020204030204" pitchFamily="34" charset="0"/>
                <a:cs typeface="Calibri" panose="020F0502020204030204" pitchFamily="34" charset="0"/>
              </a:rPr>
              <a:t>,</a:t>
            </a:r>
            <a:r>
              <a:rPr sz="1050" spc="-179" baseline="-11904" dirty="0">
                <a:latin typeface="Calibri" panose="020F0502020204030204" pitchFamily="34" charset="0"/>
                <a:cs typeface="Calibri" panose="020F0502020204030204" pitchFamily="34" charset="0"/>
              </a:rPr>
              <a:t> </a:t>
            </a:r>
            <a:r>
              <a:rPr sz="1050" spc="135" baseline="-11904" dirty="0">
                <a:latin typeface="Calibri"/>
                <a:cs typeface="Calibri"/>
              </a:rPr>
              <a:t>1</a:t>
            </a:r>
            <a:r>
              <a:rPr sz="1000" dirty="0">
                <a:latin typeface="Calibri" panose="020F0502020204030204" pitchFamily="34" charset="0"/>
                <a:cs typeface="Calibri" panose="020F0502020204030204" pitchFamily="34" charset="0"/>
              </a:rPr>
              <a:t>)</a:t>
            </a:r>
            <a:r>
              <a:rPr sz="1000" spc="-60"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a:p>
            <a:pPr marL="162560" indent="-125095">
              <a:lnSpc>
                <a:spcPct val="100000"/>
              </a:lnSpc>
              <a:spcBef>
                <a:spcPts val="295"/>
              </a:spcBef>
              <a:buClr>
                <a:srgbClr val="1464B2"/>
              </a:buClr>
              <a:buSzPct val="70000"/>
              <a:buFont typeface="Cambria"/>
              <a:buChar char="►"/>
              <a:tabLst>
                <a:tab pos="163195" algn="l"/>
              </a:tabLst>
            </a:pPr>
            <a:r>
              <a:rPr sz="1000" spc="-65" dirty="0">
                <a:latin typeface="Calibri" panose="020F0502020204030204" pitchFamily="34" charset="0"/>
                <a:cs typeface="Calibri" panose="020F0502020204030204" pitchFamily="34" charset="0"/>
              </a:rPr>
              <a:t>Sample</a:t>
            </a:r>
            <a:r>
              <a:rPr sz="1000" spc="-20" dirty="0">
                <a:latin typeface="Calibri" panose="020F0502020204030204" pitchFamily="34" charset="0"/>
                <a:cs typeface="Calibri" panose="020F0502020204030204" pitchFamily="34" charset="0"/>
              </a:rPr>
              <a:t> </a:t>
            </a:r>
            <a:r>
              <a:rPr sz="1000" i="1" dirty="0">
                <a:latin typeface="Times New Roman"/>
                <a:cs typeface="Times New Roman"/>
              </a:rPr>
              <a:t>n</a:t>
            </a:r>
            <a:r>
              <a:rPr sz="1000" spc="5" dirty="0">
                <a:latin typeface="Calibri" panose="020F0502020204030204" pitchFamily="34" charset="0"/>
                <a:cs typeface="Calibri" panose="020F0502020204030204" pitchFamily="34" charset="0"/>
              </a:rPr>
              <a:t>-bit</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random</a:t>
            </a:r>
            <a:r>
              <a:rPr sz="1000" spc="-20" dirty="0">
                <a:latin typeface="Calibri" panose="020F0502020204030204" pitchFamily="34" charset="0"/>
                <a:cs typeface="Calibri" panose="020F0502020204030204" pitchFamily="34" charset="0"/>
              </a:rPr>
              <a:t> </a:t>
            </a:r>
            <a:r>
              <a:rPr sz="1000" spc="-15" dirty="0">
                <a:latin typeface="Calibri" panose="020F0502020204030204" pitchFamily="34" charset="0"/>
                <a:cs typeface="Calibri" panose="020F0502020204030204" pitchFamily="34" charset="0"/>
              </a:rPr>
              <a:t>string</a:t>
            </a:r>
            <a:r>
              <a:rPr sz="1000" spc="-20" dirty="0">
                <a:latin typeface="Calibri" panose="020F0502020204030204" pitchFamily="34" charset="0"/>
                <a:cs typeface="Calibri" panose="020F0502020204030204" pitchFamily="34" charset="0"/>
              </a:rPr>
              <a:t> </a:t>
            </a:r>
            <a:r>
              <a:rPr sz="1000" i="1" spc="-45" dirty="0">
                <a:latin typeface="Times New Roman"/>
                <a:cs typeface="Times New Roman"/>
              </a:rPr>
              <a:t>r</a:t>
            </a:r>
            <a:endParaRPr sz="1000" dirty="0">
              <a:latin typeface="Times New Roman"/>
              <a:cs typeface="Times New Roman"/>
            </a:endParaRPr>
          </a:p>
        </p:txBody>
      </p:sp>
      <p:grpSp>
        <p:nvGrpSpPr>
          <p:cNvPr id="17" name="object 17"/>
          <p:cNvGrpSpPr/>
          <p:nvPr/>
        </p:nvGrpSpPr>
        <p:grpSpPr>
          <a:xfrm>
            <a:off x="970142" y="1601235"/>
            <a:ext cx="185420" cy="60960"/>
            <a:chOff x="970142" y="1601235"/>
            <a:chExt cx="185420" cy="60960"/>
          </a:xfrm>
        </p:grpSpPr>
        <p:sp>
          <p:nvSpPr>
            <p:cNvPr id="18" name="object 18"/>
            <p:cNvSpPr/>
            <p:nvPr/>
          </p:nvSpPr>
          <p:spPr>
            <a:xfrm>
              <a:off x="975222" y="1631679"/>
              <a:ext cx="171450" cy="0"/>
            </a:xfrm>
            <a:custGeom>
              <a:avLst/>
              <a:gdLst/>
              <a:ahLst/>
              <a:cxnLst/>
              <a:rect l="l" t="t" r="r" b="b"/>
              <a:pathLst>
                <a:path w="171450">
                  <a:moveTo>
                    <a:pt x="171019" y="0"/>
                  </a:moveTo>
                  <a:lnTo>
                    <a:pt x="0" y="0"/>
                  </a:lnTo>
                </a:path>
              </a:pathLst>
            </a:custGeom>
            <a:ln w="10122">
              <a:solidFill>
                <a:srgbClr val="000000"/>
              </a:solidFill>
            </a:ln>
          </p:spPr>
          <p:txBody>
            <a:bodyPr wrap="square" lIns="0" tIns="0" rIns="0" bIns="0" rtlCol="0"/>
            <a:lstStyle/>
            <a:p>
              <a:endParaRPr/>
            </a:p>
          </p:txBody>
        </p:sp>
        <p:sp>
          <p:nvSpPr>
            <p:cNvPr id="19" name="object 19"/>
            <p:cNvSpPr/>
            <p:nvPr/>
          </p:nvSpPr>
          <p:spPr>
            <a:xfrm>
              <a:off x="1126504" y="1605362"/>
              <a:ext cx="24765" cy="52705"/>
            </a:xfrm>
            <a:custGeom>
              <a:avLst/>
              <a:gdLst/>
              <a:ahLst/>
              <a:cxnLst/>
              <a:rect l="l" t="t" r="r" b="b"/>
              <a:pathLst>
                <a:path w="24765"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sp>
        <p:nvSpPr>
          <p:cNvPr id="20" name="object 20"/>
          <p:cNvSpPr txBox="1"/>
          <p:nvPr/>
        </p:nvSpPr>
        <p:spPr>
          <a:xfrm>
            <a:off x="778789" y="1510593"/>
            <a:ext cx="180975" cy="177800"/>
          </a:xfrm>
          <a:prstGeom prst="rect">
            <a:avLst/>
          </a:prstGeom>
        </p:spPr>
        <p:txBody>
          <a:bodyPr vert="horz" wrap="square" lIns="0" tIns="12065" rIns="0" bIns="0" rtlCol="0">
            <a:spAutoFit/>
          </a:bodyPr>
          <a:lstStyle/>
          <a:p>
            <a:pPr marL="38100">
              <a:lnSpc>
                <a:spcPct val="100000"/>
              </a:lnSpc>
              <a:spcBef>
                <a:spcPts val="95"/>
              </a:spcBef>
            </a:pPr>
            <a:r>
              <a:rPr sz="1000" i="1" dirty="0">
                <a:latin typeface="Times New Roman"/>
                <a:cs typeface="Times New Roman"/>
              </a:rPr>
              <a:t>s</a:t>
            </a:r>
            <a:r>
              <a:rPr sz="1050" i="1" baseline="-11904" dirty="0">
                <a:latin typeface="Times New Roman"/>
                <a:cs typeface="Times New Roman"/>
              </a:rPr>
              <a:t>A</a:t>
            </a:r>
            <a:endParaRPr sz="1050" baseline="-11904">
              <a:latin typeface="Times New Roman"/>
              <a:cs typeface="Times New Roman"/>
            </a:endParaRPr>
          </a:p>
        </p:txBody>
      </p:sp>
      <p:grpSp>
        <p:nvGrpSpPr>
          <p:cNvPr id="21" name="object 21"/>
          <p:cNvGrpSpPr/>
          <p:nvPr/>
        </p:nvGrpSpPr>
        <p:grpSpPr>
          <a:xfrm>
            <a:off x="975145" y="1601235"/>
            <a:ext cx="2476500" cy="433705"/>
            <a:chOff x="975145" y="1601235"/>
            <a:chExt cx="2476500" cy="433705"/>
          </a:xfrm>
        </p:grpSpPr>
        <p:sp>
          <p:nvSpPr>
            <p:cNvPr id="22" name="object 22"/>
            <p:cNvSpPr/>
            <p:nvPr/>
          </p:nvSpPr>
          <p:spPr>
            <a:xfrm>
              <a:off x="3275415" y="1631679"/>
              <a:ext cx="171450" cy="0"/>
            </a:xfrm>
            <a:custGeom>
              <a:avLst/>
              <a:gdLst/>
              <a:ahLst/>
              <a:cxnLst/>
              <a:rect l="l" t="t" r="r" b="b"/>
              <a:pathLst>
                <a:path w="171450">
                  <a:moveTo>
                    <a:pt x="0" y="0"/>
                  </a:moveTo>
                  <a:lnTo>
                    <a:pt x="171019" y="0"/>
                  </a:lnTo>
                </a:path>
              </a:pathLst>
            </a:custGeom>
            <a:ln w="10122">
              <a:solidFill>
                <a:srgbClr val="000000"/>
              </a:solidFill>
            </a:ln>
          </p:spPr>
          <p:txBody>
            <a:bodyPr wrap="square" lIns="0" tIns="0" rIns="0" bIns="0" rtlCol="0"/>
            <a:lstStyle/>
            <a:p>
              <a:endParaRPr/>
            </a:p>
          </p:txBody>
        </p:sp>
        <p:sp>
          <p:nvSpPr>
            <p:cNvPr id="23" name="object 23"/>
            <p:cNvSpPr/>
            <p:nvPr/>
          </p:nvSpPr>
          <p:spPr>
            <a:xfrm>
              <a:off x="3270480" y="1605362"/>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24" name="object 24"/>
            <p:cNvSpPr/>
            <p:nvPr/>
          </p:nvSpPr>
          <p:spPr>
            <a:xfrm>
              <a:off x="984206" y="2003949"/>
              <a:ext cx="171450" cy="0"/>
            </a:xfrm>
            <a:custGeom>
              <a:avLst/>
              <a:gdLst/>
              <a:ahLst/>
              <a:cxnLst/>
              <a:rect l="l" t="t" r="r" b="b"/>
              <a:pathLst>
                <a:path w="171450">
                  <a:moveTo>
                    <a:pt x="171018" y="0"/>
                  </a:moveTo>
                  <a:lnTo>
                    <a:pt x="0" y="0"/>
                  </a:lnTo>
                </a:path>
              </a:pathLst>
            </a:custGeom>
            <a:ln w="10122">
              <a:solidFill>
                <a:srgbClr val="000000"/>
              </a:solidFill>
            </a:ln>
          </p:spPr>
          <p:txBody>
            <a:bodyPr wrap="square" lIns="0" tIns="0" rIns="0" bIns="0" rtlCol="0"/>
            <a:lstStyle/>
            <a:p>
              <a:endParaRPr/>
            </a:p>
          </p:txBody>
        </p:sp>
        <p:sp>
          <p:nvSpPr>
            <p:cNvPr id="25" name="object 25"/>
            <p:cNvSpPr/>
            <p:nvPr/>
          </p:nvSpPr>
          <p:spPr>
            <a:xfrm>
              <a:off x="979272" y="1977632"/>
              <a:ext cx="24765" cy="52705"/>
            </a:xfrm>
            <a:custGeom>
              <a:avLst/>
              <a:gdLst/>
              <a:ahLst/>
              <a:cxnLst/>
              <a:rect l="l" t="t" r="r" b="b"/>
              <a:pathLst>
                <a:path w="24765"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grpSp>
      <p:sp>
        <p:nvSpPr>
          <p:cNvPr id="26" name="object 26"/>
          <p:cNvSpPr txBox="1"/>
          <p:nvPr/>
        </p:nvSpPr>
        <p:spPr>
          <a:xfrm>
            <a:off x="472986" y="1912739"/>
            <a:ext cx="487045" cy="166071"/>
          </a:xfrm>
          <a:prstGeom prst="rect">
            <a:avLst/>
          </a:prstGeom>
        </p:spPr>
        <p:txBody>
          <a:bodyPr vert="horz" wrap="square" lIns="0" tIns="12065" rIns="0" bIns="0" rtlCol="0">
            <a:spAutoFit/>
          </a:bodyPr>
          <a:lstStyle/>
          <a:p>
            <a:pPr marL="38100">
              <a:lnSpc>
                <a:spcPct val="100000"/>
              </a:lnSpc>
              <a:spcBef>
                <a:spcPts val="95"/>
              </a:spcBef>
            </a:pPr>
            <a:r>
              <a:rPr sz="1500" spc="60" baseline="8333" dirty="0">
                <a:latin typeface="Cambria"/>
                <a:cs typeface="Cambria"/>
              </a:rPr>
              <a:t>{</a:t>
            </a:r>
            <a:r>
              <a:rPr sz="1500" i="1" spc="37" baseline="8333" dirty="0">
                <a:latin typeface="Times New Roman"/>
                <a:cs typeface="Times New Roman"/>
              </a:rPr>
              <a:t>m</a:t>
            </a:r>
            <a:r>
              <a:rPr sz="700" i="1" spc="-40" dirty="0">
                <a:latin typeface="Times New Roman"/>
                <a:cs typeface="Times New Roman"/>
              </a:rPr>
              <a:t>i</a:t>
            </a:r>
            <a:r>
              <a:rPr sz="700" spc="5" dirty="0">
                <a:latin typeface="Calibri" panose="020F0502020204030204" pitchFamily="34" charset="0"/>
                <a:cs typeface="Calibri" panose="020F0502020204030204" pitchFamily="34" charset="0"/>
              </a:rPr>
              <a:t>,</a:t>
            </a:r>
            <a:r>
              <a:rPr sz="700" spc="-120" dirty="0">
                <a:latin typeface="Calibri" panose="020F0502020204030204" pitchFamily="34" charset="0"/>
                <a:cs typeface="Calibri" panose="020F0502020204030204" pitchFamily="34" charset="0"/>
              </a:rPr>
              <a:t> </a:t>
            </a:r>
            <a:r>
              <a:rPr sz="700" i="1" spc="5" dirty="0">
                <a:latin typeface="Times New Roman"/>
                <a:cs typeface="Times New Roman"/>
              </a:rPr>
              <a:t>b</a:t>
            </a:r>
            <a:r>
              <a:rPr sz="700" i="1" spc="-105" dirty="0">
                <a:latin typeface="Times New Roman"/>
                <a:cs typeface="Times New Roman"/>
              </a:rPr>
              <a:t> </a:t>
            </a:r>
            <a:r>
              <a:rPr sz="1500" spc="30" baseline="8333" dirty="0">
                <a:latin typeface="Cambria"/>
                <a:cs typeface="Cambria"/>
              </a:rPr>
              <a:t>}</a:t>
            </a:r>
            <a:r>
              <a:rPr sz="700" i="1" spc="-40" dirty="0">
                <a:latin typeface="Times New Roman"/>
                <a:cs typeface="Times New Roman"/>
              </a:rPr>
              <a:t>i</a:t>
            </a:r>
            <a:r>
              <a:rPr sz="700" spc="5" dirty="0">
                <a:latin typeface="Calibri" panose="020F0502020204030204" pitchFamily="34" charset="0"/>
                <a:cs typeface="Calibri" panose="020F0502020204030204" pitchFamily="34" charset="0"/>
              </a:rPr>
              <a:t>,</a:t>
            </a:r>
            <a:r>
              <a:rPr sz="700" spc="-120" dirty="0">
                <a:latin typeface="Calibri" panose="020F0502020204030204" pitchFamily="34" charset="0"/>
                <a:cs typeface="Calibri" panose="020F0502020204030204" pitchFamily="34" charset="0"/>
              </a:rPr>
              <a:t> </a:t>
            </a:r>
            <a:r>
              <a:rPr sz="700" i="1" spc="5" dirty="0">
                <a:latin typeface="Times New Roman"/>
                <a:cs typeface="Times New Roman"/>
              </a:rPr>
              <a:t>b</a:t>
            </a:r>
            <a:endParaRPr sz="700" dirty="0">
              <a:latin typeface="Times New Roman"/>
              <a:cs typeface="Times New Roman"/>
            </a:endParaRPr>
          </a:p>
        </p:txBody>
      </p:sp>
      <p:grpSp>
        <p:nvGrpSpPr>
          <p:cNvPr id="27" name="object 27"/>
          <p:cNvGrpSpPr/>
          <p:nvPr/>
        </p:nvGrpSpPr>
        <p:grpSpPr>
          <a:xfrm>
            <a:off x="3266432" y="1973583"/>
            <a:ext cx="180340" cy="60960"/>
            <a:chOff x="3266432" y="1973583"/>
            <a:chExt cx="180340" cy="60960"/>
          </a:xfrm>
        </p:grpSpPr>
        <p:sp>
          <p:nvSpPr>
            <p:cNvPr id="28" name="object 28"/>
            <p:cNvSpPr/>
            <p:nvPr/>
          </p:nvSpPr>
          <p:spPr>
            <a:xfrm>
              <a:off x="3266432" y="2003949"/>
              <a:ext cx="171450" cy="0"/>
            </a:xfrm>
            <a:custGeom>
              <a:avLst/>
              <a:gdLst/>
              <a:ahLst/>
              <a:cxnLst/>
              <a:rect l="l" t="t" r="r" b="b"/>
              <a:pathLst>
                <a:path w="171450">
                  <a:moveTo>
                    <a:pt x="0" y="0"/>
                  </a:moveTo>
                  <a:lnTo>
                    <a:pt x="171018" y="0"/>
                  </a:lnTo>
                </a:path>
              </a:pathLst>
            </a:custGeom>
            <a:ln w="10122">
              <a:solidFill>
                <a:srgbClr val="000000"/>
              </a:solidFill>
            </a:ln>
          </p:spPr>
          <p:txBody>
            <a:bodyPr wrap="square" lIns="0" tIns="0" rIns="0" bIns="0" rtlCol="0"/>
            <a:lstStyle/>
            <a:p>
              <a:endParaRPr/>
            </a:p>
          </p:txBody>
        </p:sp>
        <p:sp>
          <p:nvSpPr>
            <p:cNvPr id="29" name="object 29"/>
            <p:cNvSpPr/>
            <p:nvPr/>
          </p:nvSpPr>
          <p:spPr>
            <a:xfrm>
              <a:off x="3417712" y="1977632"/>
              <a:ext cx="24765" cy="52705"/>
            </a:xfrm>
            <a:custGeom>
              <a:avLst/>
              <a:gdLst/>
              <a:ahLst/>
              <a:cxnLst/>
              <a:rect l="l" t="t" r="r" b="b"/>
              <a:pathLst>
                <a:path w="24764"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sp>
        <p:nvSpPr>
          <p:cNvPr id="30" name="object 30"/>
          <p:cNvSpPr txBox="1"/>
          <p:nvPr/>
        </p:nvSpPr>
        <p:spPr>
          <a:xfrm>
            <a:off x="3455568" y="1535549"/>
            <a:ext cx="671830" cy="534670"/>
          </a:xfrm>
          <a:prstGeom prst="rect">
            <a:avLst/>
          </a:prstGeom>
        </p:spPr>
        <p:txBody>
          <a:bodyPr vert="horz" wrap="square" lIns="0" tIns="12065" rIns="0" bIns="0" rtlCol="0">
            <a:spAutoFit/>
          </a:bodyPr>
          <a:lstStyle/>
          <a:p>
            <a:pPr marL="38100">
              <a:lnSpc>
                <a:spcPct val="100000"/>
              </a:lnSpc>
              <a:spcBef>
                <a:spcPts val="95"/>
              </a:spcBef>
            </a:pPr>
            <a:r>
              <a:rPr sz="1000" i="1" spc="-25" dirty="0">
                <a:latin typeface="Times New Roman"/>
                <a:cs typeface="Times New Roman"/>
              </a:rPr>
              <a:t>s</a:t>
            </a:r>
            <a:r>
              <a:rPr sz="1050" i="1" baseline="-11904" dirty="0">
                <a:latin typeface="Times New Roman"/>
                <a:cs typeface="Times New Roman"/>
              </a:rPr>
              <a:t>B </a:t>
            </a:r>
            <a:r>
              <a:rPr sz="1050" i="1" spc="-7" baseline="-11904" dirty="0">
                <a:latin typeface="Times New Roman"/>
                <a:cs typeface="Times New Roman"/>
              </a:rPr>
              <a:t> </a:t>
            </a:r>
            <a:r>
              <a:rPr sz="1000" spc="-90" dirty="0">
                <a:latin typeface="Cambria"/>
                <a:cs typeface="Cambria"/>
              </a:rPr>
              <a:t>∈</a:t>
            </a:r>
            <a:r>
              <a:rPr sz="1000" spc="100" dirty="0">
                <a:latin typeface="Cambria"/>
                <a:cs typeface="Cambria"/>
              </a:rPr>
              <a:t> </a:t>
            </a:r>
            <a:r>
              <a:rPr sz="1000" spc="45" dirty="0">
                <a:latin typeface="Cambria"/>
                <a:cs typeface="Cambria"/>
              </a:rPr>
              <a:t>{</a:t>
            </a:r>
            <a:r>
              <a:rPr sz="1000" spc="-60" dirty="0">
                <a:latin typeface="Calibri" panose="020F0502020204030204" pitchFamily="34" charset="0"/>
                <a:cs typeface="Calibri" panose="020F0502020204030204" pitchFamily="34" charset="0"/>
              </a:rPr>
              <a:t>0</a:t>
            </a:r>
            <a:r>
              <a:rPr sz="1000" spc="-5" dirty="0">
                <a:latin typeface="Calibri"/>
                <a:cs typeface="Calibri"/>
              </a:rPr>
              <a:t>,</a:t>
            </a:r>
            <a:r>
              <a:rPr sz="1000" spc="-60" dirty="0">
                <a:latin typeface="Calibri"/>
                <a:cs typeface="Calibri"/>
              </a:rPr>
              <a:t> </a:t>
            </a:r>
            <a:r>
              <a:rPr sz="1000" spc="-30" dirty="0">
                <a:latin typeface="Calibri" panose="020F0502020204030204" pitchFamily="34" charset="0"/>
                <a:cs typeface="Calibri" panose="020F0502020204030204" pitchFamily="34" charset="0"/>
              </a:rPr>
              <a:t>1</a:t>
            </a:r>
            <a:r>
              <a:rPr sz="1000" spc="50" dirty="0">
                <a:latin typeface="Cambria"/>
                <a:cs typeface="Cambria"/>
              </a:rPr>
              <a:t>}</a:t>
            </a:r>
            <a:r>
              <a:rPr sz="1050" i="1" spc="120" baseline="27777" dirty="0">
                <a:latin typeface="Times New Roman"/>
                <a:cs typeface="Times New Roman"/>
              </a:rPr>
              <a:t>λ</a:t>
            </a:r>
            <a:endParaRPr sz="1050" baseline="27777" dirty="0">
              <a:latin typeface="Times New Roman"/>
              <a:cs typeface="Times New Roman"/>
            </a:endParaRPr>
          </a:p>
          <a:p>
            <a:pPr marL="38100">
              <a:lnSpc>
                <a:spcPct val="100000"/>
              </a:lnSpc>
              <a:spcBef>
                <a:spcPts val="1614"/>
              </a:spcBef>
            </a:pPr>
            <a:r>
              <a:rPr sz="1000" i="1" spc="-55" dirty="0">
                <a:latin typeface="Times New Roman"/>
                <a:cs typeface="Times New Roman"/>
              </a:rPr>
              <a:t>r</a:t>
            </a:r>
            <a:r>
              <a:rPr sz="1000" spc="-5" dirty="0">
                <a:latin typeface="Calibri"/>
                <a:cs typeface="Calibri"/>
              </a:rPr>
              <a:t>,</a:t>
            </a:r>
            <a:r>
              <a:rPr sz="1000" spc="-40" dirty="0">
                <a:latin typeface="Calibri"/>
                <a:cs typeface="Calibri"/>
              </a:rPr>
              <a:t> </a:t>
            </a:r>
            <a:r>
              <a:rPr sz="1000" spc="40" dirty="0">
                <a:latin typeface="Cambria"/>
                <a:cs typeface="Cambria"/>
              </a:rPr>
              <a:t>{</a:t>
            </a:r>
            <a:r>
              <a:rPr sz="1000" i="1" spc="25" dirty="0">
                <a:latin typeface="Times New Roman"/>
                <a:cs typeface="Times New Roman"/>
              </a:rPr>
              <a:t>m</a:t>
            </a:r>
            <a:r>
              <a:rPr sz="1050" i="1" spc="-60" baseline="-11904" dirty="0">
                <a:latin typeface="Times New Roman"/>
                <a:cs typeface="Times New Roman"/>
              </a:rPr>
              <a:t>i</a:t>
            </a:r>
            <a:r>
              <a:rPr sz="1050" spc="7" baseline="-11904" dirty="0">
                <a:latin typeface="Calibri" panose="020F0502020204030204" pitchFamily="34" charset="0"/>
                <a:cs typeface="Calibri" panose="020F0502020204030204" pitchFamily="34" charset="0"/>
              </a:rPr>
              <a:t>,</a:t>
            </a:r>
            <a:r>
              <a:rPr sz="1050" spc="-179" baseline="-11904" dirty="0">
                <a:latin typeface="Calibri" panose="020F0502020204030204" pitchFamily="34" charset="0"/>
                <a:cs typeface="Calibri" panose="020F0502020204030204" pitchFamily="34" charset="0"/>
              </a:rPr>
              <a:t> </a:t>
            </a:r>
            <a:r>
              <a:rPr sz="1050" i="1" spc="-37" baseline="-11904" dirty="0">
                <a:latin typeface="Times New Roman"/>
                <a:cs typeface="Times New Roman"/>
              </a:rPr>
              <a:t>r</a:t>
            </a:r>
            <a:r>
              <a:rPr sz="825" i="1" spc="-15" baseline="-25252" dirty="0">
                <a:latin typeface="Times New Roman"/>
                <a:cs typeface="Times New Roman"/>
              </a:rPr>
              <a:t>i</a:t>
            </a:r>
            <a:r>
              <a:rPr sz="825" i="1" spc="-22" baseline="-25252" dirty="0">
                <a:latin typeface="Times New Roman"/>
                <a:cs typeface="Times New Roman"/>
              </a:rPr>
              <a:t> </a:t>
            </a:r>
            <a:r>
              <a:rPr sz="1000" spc="20" dirty="0">
                <a:latin typeface="Cambria"/>
                <a:cs typeface="Cambria"/>
              </a:rPr>
              <a:t>}</a:t>
            </a:r>
            <a:r>
              <a:rPr sz="1050" i="1" baseline="-11904" dirty="0">
                <a:latin typeface="Times New Roman"/>
                <a:cs typeface="Times New Roman"/>
              </a:rPr>
              <a:t>i</a:t>
            </a:r>
            <a:endParaRPr sz="1050" baseline="-11904" dirty="0">
              <a:latin typeface="Times New Roman"/>
              <a:cs typeface="Times New Roman"/>
            </a:endParaRPr>
          </a:p>
        </p:txBody>
      </p:sp>
      <p:sp>
        <p:nvSpPr>
          <p:cNvPr id="31" name="object 31"/>
          <p:cNvSpPr txBox="1"/>
          <p:nvPr/>
        </p:nvSpPr>
        <p:spPr>
          <a:xfrm>
            <a:off x="437476" y="2412714"/>
            <a:ext cx="3853179" cy="594995"/>
          </a:xfrm>
          <a:prstGeom prst="rect">
            <a:avLst/>
          </a:prstGeom>
        </p:spPr>
        <p:txBody>
          <a:bodyPr vert="horz" wrap="square" lIns="0" tIns="50165" rIns="0" bIns="0" rtlCol="0">
            <a:spAutoFit/>
          </a:bodyPr>
          <a:lstStyle/>
          <a:p>
            <a:pPr marL="175260" indent="-125095">
              <a:lnSpc>
                <a:spcPct val="100000"/>
              </a:lnSpc>
              <a:spcBef>
                <a:spcPts val="395"/>
              </a:spcBef>
              <a:buClr>
                <a:srgbClr val="1464B2"/>
              </a:buClr>
              <a:buSzPct val="70000"/>
              <a:buFont typeface="Cambria"/>
              <a:buChar char="►"/>
              <a:tabLst>
                <a:tab pos="175895" algn="l"/>
              </a:tabLst>
            </a:pPr>
            <a:r>
              <a:rPr sz="1000" spc="-90" dirty="0">
                <a:latin typeface="Calibri" panose="020F0502020204030204" pitchFamily="34" charset="0"/>
                <a:cs typeface="Calibri" panose="020F0502020204030204" pitchFamily="34" charset="0"/>
              </a:rPr>
              <a:t>#</a:t>
            </a:r>
            <a:r>
              <a:rPr sz="1000" spc="-20" dirty="0">
                <a:latin typeface="Calibri" panose="020F0502020204030204" pitchFamily="34" charset="0"/>
                <a:cs typeface="Calibri" panose="020F0502020204030204" pitchFamily="34" charset="0"/>
              </a:rPr>
              <a:t> </a:t>
            </a:r>
            <a:r>
              <a:rPr sz="1000" spc="-45" dirty="0">
                <a:latin typeface="Calibri" panose="020F0502020204030204" pitchFamily="34" charset="0"/>
                <a:cs typeface="Calibri" panose="020F0502020204030204" pitchFamily="34" charset="0"/>
              </a:rPr>
              <a:t>O</a:t>
            </a:r>
            <a:r>
              <a:rPr sz="1000" spc="-125" dirty="0">
                <a:latin typeface="Calibri" panose="020F0502020204030204" pitchFamily="34" charset="0"/>
                <a:cs typeface="Calibri" panose="020F0502020204030204" pitchFamily="34" charset="0"/>
              </a:rPr>
              <a:t>T</a:t>
            </a:r>
            <a:r>
              <a:rPr sz="1000" spc="-110" dirty="0">
                <a:latin typeface="Calibri" panose="020F0502020204030204" pitchFamily="34" charset="0"/>
                <a:cs typeface="Calibri" panose="020F0502020204030204" pitchFamily="34" charset="0"/>
              </a:rPr>
              <a:t>s</a:t>
            </a:r>
            <a:r>
              <a:rPr sz="1000" spc="-2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a:t>
            </a:r>
            <a:r>
              <a:rPr sz="1000" spc="-20"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input</a:t>
            </a:r>
            <a:r>
              <a:rPr sz="1000" spc="-20" dirty="0">
                <a:latin typeface="Calibri" panose="020F0502020204030204" pitchFamily="34" charset="0"/>
                <a:cs typeface="Calibri" panose="020F0502020204030204" pitchFamily="34" charset="0"/>
              </a:rPr>
              <a:t> length </a:t>
            </a:r>
            <a:r>
              <a:rPr sz="1000" spc="-60"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25" dirty="0">
                <a:latin typeface="Calibri"/>
                <a:cs typeface="Calibri"/>
              </a:rPr>
              <a:t>λ</a:t>
            </a:r>
            <a:endParaRPr sz="1000" dirty="0">
              <a:latin typeface="Calibri"/>
              <a:cs typeface="Calibri"/>
            </a:endParaRPr>
          </a:p>
          <a:p>
            <a:pPr marL="175260" indent="-125095">
              <a:lnSpc>
                <a:spcPct val="100000"/>
              </a:lnSpc>
              <a:spcBef>
                <a:spcPts val="295"/>
              </a:spcBef>
              <a:buClr>
                <a:srgbClr val="1464B2"/>
              </a:buClr>
              <a:buSzPct val="70000"/>
              <a:buFont typeface="Cambria"/>
              <a:buChar char="►"/>
              <a:tabLst>
                <a:tab pos="175895" algn="l"/>
              </a:tabLst>
            </a:pPr>
            <a:r>
              <a:rPr sz="1000" dirty="0">
                <a:latin typeface="Calibri" panose="020F0502020204030204" pitchFamily="34" charset="0"/>
                <a:cs typeface="Calibri" panose="020F0502020204030204" pitchFamily="34" charset="0"/>
              </a:rPr>
              <a:t>Output</a:t>
            </a:r>
            <a:r>
              <a:rPr sz="1000" spc="-15" dirty="0">
                <a:latin typeface="Calibri" panose="020F0502020204030204" pitchFamily="34" charset="0"/>
                <a:cs typeface="Calibri" panose="020F0502020204030204" pitchFamily="34" charset="0"/>
              </a:rPr>
              <a:t> </a:t>
            </a:r>
            <a:r>
              <a:rPr sz="1000" spc="-45" dirty="0">
                <a:latin typeface="Calibri" panose="020F0502020204030204" pitchFamily="34" charset="0"/>
                <a:cs typeface="Calibri" panose="020F0502020204030204" pitchFamily="34" charset="0"/>
              </a:rPr>
              <a:t>provides</a:t>
            </a:r>
            <a:r>
              <a:rPr sz="1000" spc="-15" dirty="0">
                <a:latin typeface="Calibri" panose="020F0502020204030204" pitchFamily="34" charset="0"/>
                <a:cs typeface="Calibri" panose="020F0502020204030204" pitchFamily="34" charset="0"/>
              </a:rPr>
              <a:t> </a:t>
            </a:r>
            <a:r>
              <a:rPr sz="1000" i="1" dirty="0">
                <a:latin typeface="Times New Roman"/>
                <a:cs typeface="Times New Roman"/>
              </a:rPr>
              <a:t>n</a:t>
            </a:r>
            <a:r>
              <a:rPr sz="1000" i="1" spc="45" dirty="0">
                <a:latin typeface="Times New Roman"/>
                <a:cs typeface="Times New Roman"/>
              </a:rPr>
              <a:t> </a:t>
            </a:r>
            <a:r>
              <a:rPr sz="1000" spc="20" dirty="0">
                <a:latin typeface="Cambria"/>
                <a:cs typeface="Cambria"/>
              </a:rPr>
              <a:t>≫</a:t>
            </a:r>
            <a:r>
              <a:rPr sz="1000" spc="60" dirty="0">
                <a:latin typeface="Cambria"/>
                <a:cs typeface="Cambria"/>
              </a:rPr>
              <a:t> </a:t>
            </a:r>
            <a:r>
              <a:rPr sz="1000" i="1" spc="25" dirty="0">
                <a:latin typeface="Calibri"/>
                <a:cs typeface="Calibri"/>
              </a:rPr>
              <a:t>λ</a:t>
            </a:r>
            <a:r>
              <a:rPr sz="1000" i="1" spc="55" dirty="0">
                <a:latin typeface="Calibri"/>
                <a:cs typeface="Calibri"/>
              </a:rPr>
              <a:t> </a:t>
            </a:r>
            <a:r>
              <a:rPr sz="1000" spc="-50" dirty="0">
                <a:latin typeface="Calibri" panose="020F0502020204030204" pitchFamily="34" charset="0"/>
                <a:cs typeface="Calibri" panose="020F0502020204030204" pitchFamily="34" charset="0"/>
              </a:rPr>
              <a:t>instances</a:t>
            </a:r>
            <a:r>
              <a:rPr sz="1000" spc="-15" dirty="0">
                <a:latin typeface="Calibri" panose="020F0502020204030204" pitchFamily="34" charset="0"/>
                <a:cs typeface="Calibri" panose="020F0502020204030204" pitchFamily="34" charset="0"/>
              </a:rPr>
              <a:t> of</a:t>
            </a:r>
            <a:r>
              <a:rPr sz="1000" spc="-1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OT</a:t>
            </a:r>
            <a:r>
              <a:rPr sz="1000" spc="-15"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(random</a:t>
            </a:r>
            <a:r>
              <a:rPr sz="1000" spc="-15" dirty="0">
                <a:latin typeface="Calibri" panose="020F0502020204030204" pitchFamily="34" charset="0"/>
                <a:cs typeface="Calibri" panose="020F0502020204030204" pitchFamily="34" charset="0"/>
              </a:rPr>
              <a:t> </a:t>
            </a:r>
            <a:r>
              <a:rPr sz="1000" spc="-30" dirty="0">
                <a:latin typeface="Calibri" panose="020F0502020204030204" pitchFamily="34" charset="0"/>
                <a:cs typeface="Calibri" panose="020F0502020204030204" pitchFamily="34" charset="0"/>
              </a:rPr>
              <a:t>strings</a:t>
            </a:r>
            <a:r>
              <a:rPr sz="1000" spc="-15"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a:t>
            </a:r>
            <a:r>
              <a:rPr sz="1000" spc="-15"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choice</a:t>
            </a:r>
            <a:r>
              <a:rPr sz="1000" spc="-15" dirty="0">
                <a:latin typeface="Calibri" panose="020F0502020204030204" pitchFamily="34" charset="0"/>
                <a:cs typeface="Calibri" panose="020F0502020204030204" pitchFamily="34" charset="0"/>
              </a:rPr>
              <a:t> </a:t>
            </a:r>
            <a:r>
              <a:rPr sz="1000" spc="-25" dirty="0">
                <a:latin typeface="Calibri" panose="020F0502020204030204" pitchFamily="34" charset="0"/>
                <a:cs typeface="Calibri" panose="020F0502020204030204" pitchFamily="34" charset="0"/>
              </a:rPr>
              <a:t>bits)</a:t>
            </a:r>
            <a:endParaRPr sz="1000" dirty="0">
              <a:latin typeface="Calibri" panose="020F0502020204030204" pitchFamily="34" charset="0"/>
              <a:cs typeface="Calibri" panose="020F0502020204030204" pitchFamily="34" charset="0"/>
            </a:endParaRPr>
          </a:p>
          <a:p>
            <a:pPr marL="175260" indent="-125095">
              <a:lnSpc>
                <a:spcPct val="100000"/>
              </a:lnSpc>
              <a:spcBef>
                <a:spcPts val="290"/>
              </a:spcBef>
              <a:buClr>
                <a:srgbClr val="1464B2"/>
              </a:buClr>
              <a:buSzPct val="70000"/>
              <a:buFont typeface="Cambria"/>
              <a:buChar char="►"/>
              <a:tabLst>
                <a:tab pos="175895" algn="l"/>
              </a:tabLst>
            </a:pPr>
            <a:r>
              <a:rPr sz="1000" spc="-20" dirty="0">
                <a:latin typeface="Calibri" panose="020F0502020204030204" pitchFamily="34" charset="0"/>
                <a:cs typeface="Calibri" panose="020F0502020204030204" pitchFamily="34" charset="0"/>
              </a:rPr>
              <a:t>Impractical </a:t>
            </a:r>
            <a:r>
              <a:rPr sz="1000" b="1" spc="-40" dirty="0">
                <a:latin typeface="Calibri" panose="020F0502020204030204" pitchFamily="34" charset="0"/>
                <a:cs typeface="Calibri" panose="020F0502020204030204" pitchFamily="34" charset="0"/>
              </a:rPr>
              <a:t>feasibility</a:t>
            </a:r>
            <a:r>
              <a:rPr sz="1000" b="1" spc="-45" dirty="0">
                <a:latin typeface="Calibri" panose="020F0502020204030204" pitchFamily="34" charset="0"/>
                <a:cs typeface="Calibri" panose="020F0502020204030204" pitchFamily="34" charset="0"/>
              </a:rPr>
              <a:t> </a:t>
            </a:r>
            <a:r>
              <a:rPr sz="1000" spc="-25" dirty="0">
                <a:latin typeface="Calibri" panose="020F0502020204030204" pitchFamily="34" charset="0"/>
                <a:cs typeface="Calibri" panose="020F0502020204030204" pitchFamily="34" charset="0"/>
              </a:rPr>
              <a:t>result</a:t>
            </a:r>
            <a:r>
              <a:rPr sz="1000" spc="-20" dirty="0">
                <a:latin typeface="Calibri" panose="020F0502020204030204" pitchFamily="34" charset="0"/>
                <a:cs typeface="Calibri" panose="020F0502020204030204" pitchFamily="34" charset="0"/>
              </a:rPr>
              <a:t> </a:t>
            </a:r>
            <a:r>
              <a:rPr sz="1000" spc="-75" dirty="0">
                <a:latin typeface="Calibri" panose="020F0502020204030204" pitchFamily="34" charset="0"/>
                <a:cs typeface="Calibri" panose="020F0502020204030204" pitchFamily="34" charset="0"/>
              </a:rPr>
              <a:t>(2PC</a:t>
            </a:r>
            <a:r>
              <a:rPr sz="1000" spc="-20" dirty="0">
                <a:latin typeface="Calibri" panose="020F0502020204030204" pitchFamily="34" charset="0"/>
                <a:cs typeface="Calibri" panose="020F0502020204030204" pitchFamily="34" charset="0"/>
              </a:rPr>
              <a:t> </a:t>
            </a:r>
            <a:r>
              <a:rPr sz="1000" spc="-30" dirty="0">
                <a:latin typeface="Calibri" panose="020F0502020204030204" pitchFamily="34" charset="0"/>
                <a:cs typeface="Calibri" panose="020F0502020204030204" pitchFamily="34" charset="0"/>
              </a:rPr>
              <a:t>evaluation</a:t>
            </a:r>
            <a:r>
              <a:rPr sz="1000" spc="-20" dirty="0">
                <a:latin typeface="Calibri" panose="020F0502020204030204" pitchFamily="34" charset="0"/>
                <a:cs typeface="Calibri" panose="020F0502020204030204" pitchFamily="34" charset="0"/>
              </a:rPr>
              <a:t> </a:t>
            </a:r>
            <a:r>
              <a:rPr sz="1000" spc="-15" dirty="0">
                <a:latin typeface="Calibri" panose="020F0502020204030204" pitchFamily="34" charset="0"/>
                <a:cs typeface="Calibri" panose="020F0502020204030204" pitchFamily="34" charset="0"/>
              </a:rPr>
              <a:t>of</a:t>
            </a:r>
            <a:r>
              <a:rPr sz="1000" spc="-20" dirty="0">
                <a:latin typeface="Calibri" panose="020F0502020204030204" pitchFamily="34" charset="0"/>
                <a:cs typeface="Calibri" panose="020F0502020204030204" pitchFamily="34" charset="0"/>
              </a:rPr>
              <a:t> </a:t>
            </a:r>
            <a:r>
              <a:rPr sz="1000" spc="-80" dirty="0">
                <a:latin typeface="Calibri" panose="020F0502020204030204" pitchFamily="34" charset="0"/>
                <a:cs typeface="Calibri" panose="020F0502020204030204" pitchFamily="34" charset="0"/>
              </a:rPr>
              <a:t>a</a:t>
            </a:r>
            <a:r>
              <a:rPr sz="1000" spc="-20" dirty="0">
                <a:latin typeface="Calibri" panose="020F0502020204030204" pitchFamily="34" charset="0"/>
                <a:cs typeface="Calibri" panose="020F0502020204030204" pitchFamily="34" charset="0"/>
              </a:rPr>
              <a:t> </a:t>
            </a:r>
            <a:r>
              <a:rPr sz="1000" spc="-100" dirty="0">
                <a:latin typeface="Calibri" panose="020F0502020204030204" pitchFamily="34" charset="0"/>
                <a:cs typeface="Calibri" panose="020F0502020204030204" pitchFamily="34" charset="0"/>
              </a:rPr>
              <a:t>PRG</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circuit)</a:t>
            </a:r>
            <a:endParaRPr sz="1000" dirty="0">
              <a:latin typeface="Calibri" panose="020F0502020204030204" pitchFamily="34" charset="0"/>
              <a:cs typeface="Calibri" panose="020F0502020204030204" pitchFamily="34" charset="0"/>
            </a:endParaRPr>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7294" y="1064384"/>
            <a:ext cx="3812540" cy="914096"/>
          </a:xfrm>
          <a:prstGeom prst="rect">
            <a:avLst/>
          </a:prstGeom>
        </p:spPr>
        <p:txBody>
          <a:bodyPr vert="horz" wrap="square" lIns="0" tIns="17145" rIns="0" bIns="0" rtlCol="0">
            <a:spAutoFit/>
          </a:bodyPr>
          <a:lstStyle/>
          <a:p>
            <a:pPr marL="12700">
              <a:lnSpc>
                <a:spcPct val="100000"/>
              </a:lnSpc>
              <a:spcBef>
                <a:spcPts val="135"/>
              </a:spcBef>
            </a:pPr>
            <a:r>
              <a:rPr sz="1400" spc="-50" dirty="0">
                <a:latin typeface="Calibri" panose="020F0502020204030204" pitchFamily="34" charset="0"/>
                <a:cs typeface="Calibri" panose="020F0502020204030204" pitchFamily="34" charset="0"/>
              </a:rPr>
              <a:t>Yuval</a:t>
            </a:r>
            <a:r>
              <a:rPr sz="1400" spc="-15" dirty="0">
                <a:latin typeface="Calibri" panose="020F0502020204030204" pitchFamily="34" charset="0"/>
                <a:cs typeface="Calibri" panose="020F0502020204030204" pitchFamily="34" charset="0"/>
              </a:rPr>
              <a:t> </a:t>
            </a:r>
            <a:r>
              <a:rPr sz="1400" spc="-35" dirty="0">
                <a:latin typeface="Calibri" panose="020F0502020204030204" pitchFamily="34" charset="0"/>
                <a:cs typeface="Calibri" panose="020F0502020204030204" pitchFamily="34" charset="0"/>
              </a:rPr>
              <a:t>Ishai,</a:t>
            </a:r>
            <a:r>
              <a:rPr sz="1400" spc="-10" dirty="0">
                <a:latin typeface="Calibri" panose="020F0502020204030204" pitchFamily="34" charset="0"/>
                <a:cs typeface="Calibri" panose="020F0502020204030204" pitchFamily="34" charset="0"/>
              </a:rPr>
              <a:t> </a:t>
            </a:r>
            <a:r>
              <a:rPr sz="1400" spc="-145" dirty="0">
                <a:latin typeface="Calibri" panose="020F0502020204030204" pitchFamily="34" charset="0"/>
                <a:cs typeface="Calibri" panose="020F0502020204030204" pitchFamily="34" charset="0"/>
              </a:rPr>
              <a:t>Joe</a:t>
            </a:r>
            <a:r>
              <a:rPr sz="1400" spc="-10" dirty="0">
                <a:latin typeface="Calibri" panose="020F0502020204030204" pitchFamily="34" charset="0"/>
                <a:cs typeface="Calibri" panose="020F0502020204030204" pitchFamily="34" charset="0"/>
              </a:rPr>
              <a:t> Kilian, </a:t>
            </a:r>
            <a:r>
              <a:rPr sz="1400" spc="-40" dirty="0">
                <a:latin typeface="Calibri" panose="020F0502020204030204" pitchFamily="34" charset="0"/>
                <a:cs typeface="Calibri" panose="020F0502020204030204" pitchFamily="34" charset="0"/>
              </a:rPr>
              <a:t>Kobbi</a:t>
            </a:r>
            <a:r>
              <a:rPr sz="1400" spc="-10" dirty="0">
                <a:latin typeface="Calibri" panose="020F0502020204030204" pitchFamily="34" charset="0"/>
                <a:cs typeface="Calibri" panose="020F0502020204030204" pitchFamily="34" charset="0"/>
              </a:rPr>
              <a:t> </a:t>
            </a:r>
            <a:r>
              <a:rPr sz="1400" spc="-35" dirty="0">
                <a:latin typeface="Calibri" panose="020F0502020204030204" pitchFamily="34" charset="0"/>
                <a:cs typeface="Calibri" panose="020F0502020204030204" pitchFamily="34" charset="0"/>
              </a:rPr>
              <a:t>Nissim,</a:t>
            </a:r>
            <a:r>
              <a:rPr sz="1400" spc="-10" dirty="0">
                <a:latin typeface="Calibri" panose="020F0502020204030204" pitchFamily="34" charset="0"/>
                <a:cs typeface="Calibri" panose="020F0502020204030204" pitchFamily="34" charset="0"/>
              </a:rPr>
              <a:t> </a:t>
            </a:r>
            <a:r>
              <a:rPr sz="1400" spc="-95" dirty="0">
                <a:latin typeface="Calibri" panose="020F0502020204030204" pitchFamily="34" charset="0"/>
                <a:cs typeface="Calibri" panose="020F0502020204030204" pitchFamily="34" charset="0"/>
              </a:rPr>
              <a:t>Erez</a:t>
            </a:r>
            <a:r>
              <a:rPr sz="1400" spc="-10" dirty="0">
                <a:latin typeface="Calibri" panose="020F0502020204030204" pitchFamily="34" charset="0"/>
                <a:cs typeface="Calibri" panose="020F0502020204030204" pitchFamily="34" charset="0"/>
              </a:rPr>
              <a:t> </a:t>
            </a:r>
            <a:r>
              <a:rPr sz="1400" spc="-35" dirty="0">
                <a:latin typeface="Calibri" panose="020F0502020204030204" pitchFamily="34" charset="0"/>
                <a:cs typeface="Calibri" panose="020F0502020204030204" pitchFamily="34" charset="0"/>
              </a:rPr>
              <a:t>Petrank:</a:t>
            </a:r>
            <a:endParaRPr sz="1400" dirty="0">
              <a:latin typeface="Calibri" panose="020F0502020204030204" pitchFamily="34" charset="0"/>
              <a:cs typeface="Calibri" panose="020F0502020204030204" pitchFamily="34" charset="0"/>
            </a:endParaRPr>
          </a:p>
          <a:p>
            <a:pPr marL="12700" marR="330200">
              <a:lnSpc>
                <a:spcPct val="106700"/>
              </a:lnSpc>
            </a:pPr>
            <a:r>
              <a:rPr sz="1400" b="1" spc="-50" dirty="0">
                <a:latin typeface="Calibri" panose="020F0502020204030204" pitchFamily="34" charset="0"/>
                <a:cs typeface="Calibri" panose="020F0502020204030204" pitchFamily="34" charset="0"/>
              </a:rPr>
              <a:t>Extending</a:t>
            </a:r>
            <a:r>
              <a:rPr sz="1400" b="1" spc="-55" dirty="0">
                <a:latin typeface="Calibri" panose="020F0502020204030204" pitchFamily="34" charset="0"/>
                <a:cs typeface="Calibri" panose="020F0502020204030204" pitchFamily="34" charset="0"/>
              </a:rPr>
              <a:t> </a:t>
            </a:r>
            <a:r>
              <a:rPr sz="1400" b="1" spc="-20" dirty="0">
                <a:latin typeface="Calibri" panose="020F0502020204030204" pitchFamily="34" charset="0"/>
                <a:cs typeface="Calibri" panose="020F0502020204030204" pitchFamily="34" charset="0"/>
              </a:rPr>
              <a:t>Oblivious</a:t>
            </a:r>
            <a:r>
              <a:rPr sz="1400" b="1" spc="-55" dirty="0">
                <a:latin typeface="Calibri" panose="020F0502020204030204" pitchFamily="34" charset="0"/>
                <a:cs typeface="Calibri" panose="020F0502020204030204" pitchFamily="34" charset="0"/>
              </a:rPr>
              <a:t> </a:t>
            </a:r>
            <a:r>
              <a:rPr sz="1400" b="1" spc="-25" dirty="0">
                <a:latin typeface="Calibri" panose="020F0502020204030204" pitchFamily="34" charset="0"/>
                <a:cs typeface="Calibri" panose="020F0502020204030204" pitchFamily="34" charset="0"/>
              </a:rPr>
              <a:t>T</a:t>
            </a:r>
            <a:r>
              <a:rPr sz="1400" b="1" spc="-65" dirty="0">
                <a:latin typeface="Calibri" panose="020F0502020204030204" pitchFamily="34" charset="0"/>
                <a:cs typeface="Calibri" panose="020F0502020204030204" pitchFamily="34" charset="0"/>
              </a:rPr>
              <a:t>ransfers</a:t>
            </a:r>
            <a:r>
              <a:rPr sz="1400" b="1" spc="-55" dirty="0">
                <a:latin typeface="Calibri" panose="020F0502020204030204" pitchFamily="34" charset="0"/>
                <a:cs typeface="Calibri" panose="020F0502020204030204" pitchFamily="34" charset="0"/>
              </a:rPr>
              <a:t> </a:t>
            </a:r>
            <a:r>
              <a:rPr sz="1400" b="1" spc="-35" dirty="0">
                <a:latin typeface="Calibri" panose="020F0502020204030204" pitchFamily="34" charset="0"/>
                <a:cs typeface="Calibri" panose="020F0502020204030204" pitchFamily="34" charset="0"/>
              </a:rPr>
              <a:t>Efficiently</a:t>
            </a:r>
            <a:r>
              <a:rPr sz="1400" spc="-75" dirty="0">
                <a:latin typeface="Calibri" panose="020F0502020204030204" pitchFamily="34" charset="0"/>
                <a:cs typeface="Calibri" panose="020F0502020204030204" pitchFamily="34" charset="0"/>
              </a:rPr>
              <a:t>.  </a:t>
            </a:r>
            <a:r>
              <a:rPr sz="1400" spc="5" dirty="0">
                <a:latin typeface="Calibri" panose="020F0502020204030204" pitchFamily="34" charset="0"/>
                <a:cs typeface="Calibri" panose="020F0502020204030204" pitchFamily="34" charset="0"/>
              </a:rPr>
              <a:t>Crypto</a:t>
            </a:r>
            <a:r>
              <a:rPr sz="1400" spc="-20" dirty="0">
                <a:latin typeface="Calibri" panose="020F0502020204030204" pitchFamily="34" charset="0"/>
                <a:cs typeface="Calibri" panose="020F0502020204030204" pitchFamily="34" charset="0"/>
              </a:rPr>
              <a:t> </a:t>
            </a:r>
            <a:r>
              <a:rPr sz="1400" spc="-105" dirty="0">
                <a:latin typeface="Calibri" panose="020F0502020204030204" pitchFamily="34" charset="0"/>
                <a:cs typeface="Calibri" panose="020F0502020204030204" pitchFamily="34" charset="0"/>
              </a:rPr>
              <a:t>2003.</a:t>
            </a:r>
            <a:endParaRPr lang="en-US" sz="1400" spc="-105" dirty="0">
              <a:latin typeface="Calibri" panose="020F0502020204030204" pitchFamily="34" charset="0"/>
              <a:cs typeface="Calibri" panose="020F0502020204030204" pitchFamily="34" charset="0"/>
            </a:endParaRPr>
          </a:p>
          <a:p>
            <a:pPr marL="12700" marR="330200" algn="ctr">
              <a:lnSpc>
                <a:spcPct val="106700"/>
              </a:lnSpc>
            </a:pPr>
            <a:r>
              <a:rPr lang="en-US" sz="1400" b="1" spc="-105" dirty="0">
                <a:latin typeface="Calibri" panose="020F0502020204030204" pitchFamily="34" charset="0"/>
                <a:cs typeface="Calibri" panose="020F0502020204030204" pitchFamily="34" charset="0"/>
              </a:rPr>
              <a:t>IKNP Protocol</a:t>
            </a:r>
            <a:endParaRPr sz="1400" b="1" dirty="0">
              <a:latin typeface="Calibri" panose="020F0502020204030204" pitchFamily="34" charset="0"/>
              <a:cs typeface="Calibri" panose="020F0502020204030204" pitchFamily="34" charset="0"/>
            </a:endParaRPr>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3171825" cy="403225"/>
          </a:xfrm>
          <a:prstGeom prst="rect">
            <a:avLst/>
          </a:prstGeom>
        </p:spPr>
        <p:txBody>
          <a:bodyPr vert="horz" wrap="square" lIns="0" tIns="15875" rIns="0" bIns="0" rtlCol="0">
            <a:spAutoFit/>
          </a:bodyPr>
          <a:lstStyle/>
          <a:p>
            <a:pPr marL="12700">
              <a:lnSpc>
                <a:spcPct val="100000"/>
              </a:lnSpc>
              <a:spcBef>
                <a:spcPts val="125"/>
              </a:spcBef>
            </a:pPr>
            <a:r>
              <a:rPr spc="-70" dirty="0"/>
              <a:t>IKNP</a:t>
            </a:r>
            <a:r>
              <a:rPr spc="-50" dirty="0"/>
              <a:t> </a:t>
            </a:r>
            <a:r>
              <a:rPr spc="-40" dirty="0"/>
              <a:t>protocol</a:t>
            </a:r>
            <a:r>
              <a:rPr spc="-50" dirty="0"/>
              <a:t> </a:t>
            </a:r>
            <a:r>
              <a:rPr sz="800" spc="-20" dirty="0">
                <a:solidFill>
                  <a:srgbClr val="3E7E00"/>
                </a:solidFill>
              </a:rPr>
              <a:t>[IshaiKilianNissimPetrank03]</a:t>
            </a:r>
            <a:endParaRPr sz="800"/>
          </a:p>
        </p:txBody>
      </p:sp>
      <p:grpSp>
        <p:nvGrpSpPr>
          <p:cNvPr id="3" name="object 3"/>
          <p:cNvGrpSpPr/>
          <p:nvPr/>
        </p:nvGrpSpPr>
        <p:grpSpPr>
          <a:xfrm>
            <a:off x="2684154" y="570883"/>
            <a:ext cx="1193165" cy="1217295"/>
            <a:chOff x="2684154" y="570883"/>
            <a:chExt cx="1193165" cy="1217295"/>
          </a:xfrm>
        </p:grpSpPr>
        <p:sp>
          <p:nvSpPr>
            <p:cNvPr id="4" name="object 4"/>
            <p:cNvSpPr/>
            <p:nvPr/>
          </p:nvSpPr>
          <p:spPr>
            <a:xfrm>
              <a:off x="2686685" y="573413"/>
              <a:ext cx="1188085" cy="1212215"/>
            </a:xfrm>
            <a:custGeom>
              <a:avLst/>
              <a:gdLst/>
              <a:ahLst/>
              <a:cxnLst/>
              <a:rect l="l" t="t" r="r" b="b"/>
              <a:pathLst>
                <a:path w="1188085" h="1212214">
                  <a:moveTo>
                    <a:pt x="1187596" y="0"/>
                  </a:moveTo>
                  <a:lnTo>
                    <a:pt x="0" y="0"/>
                  </a:lnTo>
                  <a:lnTo>
                    <a:pt x="0" y="1212171"/>
                  </a:lnTo>
                  <a:lnTo>
                    <a:pt x="1187596" y="1212171"/>
                  </a:lnTo>
                  <a:lnTo>
                    <a:pt x="1187596" y="0"/>
                  </a:lnTo>
                  <a:close/>
                </a:path>
              </a:pathLst>
            </a:custGeom>
            <a:solidFill>
              <a:srgbClr val="FFFFFF"/>
            </a:solidFill>
          </p:spPr>
          <p:txBody>
            <a:bodyPr wrap="square" lIns="0" tIns="0" rIns="0" bIns="0" rtlCol="0"/>
            <a:lstStyle/>
            <a:p>
              <a:endParaRPr/>
            </a:p>
          </p:txBody>
        </p:sp>
        <p:sp>
          <p:nvSpPr>
            <p:cNvPr id="5" name="object 5"/>
            <p:cNvSpPr/>
            <p:nvPr/>
          </p:nvSpPr>
          <p:spPr>
            <a:xfrm>
              <a:off x="2686685" y="573413"/>
              <a:ext cx="1188085" cy="1212215"/>
            </a:xfrm>
            <a:custGeom>
              <a:avLst/>
              <a:gdLst/>
              <a:ahLst/>
              <a:cxnLst/>
              <a:rect l="l" t="t" r="r" b="b"/>
              <a:pathLst>
                <a:path w="1188085" h="1212214">
                  <a:moveTo>
                    <a:pt x="0" y="1212171"/>
                  </a:moveTo>
                  <a:lnTo>
                    <a:pt x="1187596" y="1212171"/>
                  </a:lnTo>
                  <a:lnTo>
                    <a:pt x="1187596" y="0"/>
                  </a:lnTo>
                  <a:lnTo>
                    <a:pt x="0" y="0"/>
                  </a:lnTo>
                  <a:lnTo>
                    <a:pt x="0" y="1212171"/>
                  </a:lnTo>
                  <a:close/>
                </a:path>
              </a:pathLst>
            </a:custGeom>
            <a:ln w="5060">
              <a:solidFill>
                <a:srgbClr val="000000"/>
              </a:solidFill>
            </a:ln>
          </p:spPr>
          <p:txBody>
            <a:bodyPr wrap="square" lIns="0" tIns="0" rIns="0" bIns="0" rtlCol="0"/>
            <a:lstStyle/>
            <a:p>
              <a:endParaRPr/>
            </a:p>
          </p:txBody>
        </p:sp>
        <p:sp>
          <p:nvSpPr>
            <p:cNvPr id="6" name="object 6"/>
            <p:cNvSpPr/>
            <p:nvPr/>
          </p:nvSpPr>
          <p:spPr>
            <a:xfrm>
              <a:off x="2750997" y="719340"/>
              <a:ext cx="122555" cy="0"/>
            </a:xfrm>
            <a:custGeom>
              <a:avLst/>
              <a:gdLst/>
              <a:ahLst/>
              <a:cxnLst/>
              <a:rect l="l" t="t" r="r" b="b"/>
              <a:pathLst>
                <a:path w="122555">
                  <a:moveTo>
                    <a:pt x="0" y="0"/>
                  </a:moveTo>
                  <a:lnTo>
                    <a:pt x="122161" y="0"/>
                  </a:lnTo>
                </a:path>
              </a:pathLst>
            </a:custGeom>
            <a:ln w="5060">
              <a:solidFill>
                <a:srgbClr val="000000"/>
              </a:solidFill>
            </a:ln>
          </p:spPr>
          <p:txBody>
            <a:bodyPr wrap="square" lIns="0" tIns="0" rIns="0" bIns="0" rtlCol="0"/>
            <a:lstStyle/>
            <a:p>
              <a:endParaRPr/>
            </a:p>
          </p:txBody>
        </p:sp>
      </p:grpSp>
      <p:sp>
        <p:nvSpPr>
          <p:cNvPr id="7" name="object 7"/>
          <p:cNvSpPr txBox="1"/>
          <p:nvPr/>
        </p:nvSpPr>
        <p:spPr>
          <a:xfrm>
            <a:off x="2785286" y="611851"/>
            <a:ext cx="53975" cy="945515"/>
          </a:xfrm>
          <a:prstGeom prst="rect">
            <a:avLst/>
          </a:prstGeom>
        </p:spPr>
        <p:txBody>
          <a:bodyPr vert="horz" wrap="square" lIns="0" tIns="15875" rIns="0" bIns="0" rtlCol="0">
            <a:spAutoFit/>
          </a:bodyPr>
          <a:lstStyle/>
          <a:p>
            <a:pPr marL="4445">
              <a:lnSpc>
                <a:spcPts val="819"/>
              </a:lnSpc>
              <a:spcBef>
                <a:spcPts val="125"/>
              </a:spcBef>
            </a:pPr>
            <a:r>
              <a:rPr sz="700" i="1" spc="-20" dirty="0">
                <a:latin typeface="Times New Roman"/>
                <a:cs typeface="Times New Roman"/>
              </a:rPr>
              <a:t>r</a:t>
            </a:r>
            <a:endParaRPr sz="700" dirty="0">
              <a:latin typeface="Times New Roman"/>
              <a:cs typeface="Times New Roman"/>
            </a:endParaRPr>
          </a:p>
          <a:p>
            <a:pPr>
              <a:lnSpc>
                <a:spcPts val="795"/>
              </a:lnSpc>
            </a:pPr>
            <a:r>
              <a:rPr sz="700" spc="-65" dirty="0">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p>
            <a:pPr>
              <a:lnSpc>
                <a:spcPts val="795"/>
              </a:lnSpc>
            </a:pPr>
            <a:r>
              <a:rPr sz="700" spc="-65" dirty="0">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p>
            <a:pPr>
              <a:lnSpc>
                <a:spcPts val="795"/>
              </a:lnSpc>
            </a:pPr>
            <a:r>
              <a:rPr sz="700" spc="-65" dirty="0">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p>
            <a:pPr>
              <a:lnSpc>
                <a:spcPts val="795"/>
              </a:lnSpc>
            </a:pPr>
            <a:r>
              <a:rPr sz="700" spc="-65" dirty="0">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p>
            <a:pPr>
              <a:lnSpc>
                <a:spcPts val="795"/>
              </a:lnSpc>
            </a:pPr>
            <a:r>
              <a:rPr sz="700" spc="-65" dirty="0">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p>
            <a:pPr>
              <a:lnSpc>
                <a:spcPts val="795"/>
              </a:lnSpc>
            </a:pPr>
            <a:r>
              <a:rPr sz="700" spc="-65" dirty="0">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p>
            <a:pPr>
              <a:lnSpc>
                <a:spcPts val="795"/>
              </a:lnSpc>
            </a:pPr>
            <a:r>
              <a:rPr sz="700" spc="-65" dirty="0">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p>
            <a:pPr>
              <a:lnSpc>
                <a:spcPts val="819"/>
              </a:lnSpc>
            </a:pPr>
            <a:r>
              <a:rPr sz="700" spc="-65" dirty="0">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p:txBody>
      </p:sp>
      <p:sp>
        <p:nvSpPr>
          <p:cNvPr id="8" name="object 8"/>
          <p:cNvSpPr txBox="1"/>
          <p:nvPr/>
        </p:nvSpPr>
        <p:spPr>
          <a:xfrm>
            <a:off x="2796197" y="1506757"/>
            <a:ext cx="39370" cy="123752"/>
          </a:xfrm>
          <a:prstGeom prst="rect">
            <a:avLst/>
          </a:prstGeom>
        </p:spPr>
        <p:txBody>
          <a:bodyPr vert="horz" wrap="square" lIns="0" tIns="15875" rIns="0" bIns="0" rtlCol="0">
            <a:spAutoFit/>
          </a:bodyPr>
          <a:lstStyle/>
          <a:p>
            <a:pPr>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9" name="object 9"/>
          <p:cNvSpPr txBox="1"/>
          <p:nvPr/>
        </p:nvSpPr>
        <p:spPr>
          <a:xfrm>
            <a:off x="2796197" y="1557366"/>
            <a:ext cx="39370" cy="123752"/>
          </a:xfrm>
          <a:prstGeom prst="rect">
            <a:avLst/>
          </a:prstGeom>
        </p:spPr>
        <p:txBody>
          <a:bodyPr vert="horz" wrap="square" lIns="0" tIns="15875" rIns="0" bIns="0" rtlCol="0">
            <a:spAutoFit/>
          </a:bodyPr>
          <a:lstStyle/>
          <a:p>
            <a:pPr>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10" name="object 10"/>
          <p:cNvSpPr txBox="1"/>
          <p:nvPr/>
        </p:nvSpPr>
        <p:spPr>
          <a:xfrm>
            <a:off x="2796197" y="1607976"/>
            <a:ext cx="39370" cy="123752"/>
          </a:xfrm>
          <a:prstGeom prst="rect">
            <a:avLst/>
          </a:prstGeom>
        </p:spPr>
        <p:txBody>
          <a:bodyPr vert="horz" wrap="square" lIns="0" tIns="15875" rIns="0" bIns="0" rtlCol="0">
            <a:spAutoFit/>
          </a:bodyPr>
          <a:lstStyle/>
          <a:p>
            <a:pPr>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11" name="object 11"/>
          <p:cNvSpPr txBox="1"/>
          <p:nvPr/>
        </p:nvSpPr>
        <p:spPr>
          <a:xfrm>
            <a:off x="3165297" y="1781904"/>
            <a:ext cx="230504" cy="166071"/>
          </a:xfrm>
          <a:prstGeom prst="rect">
            <a:avLst/>
          </a:prstGeom>
        </p:spPr>
        <p:txBody>
          <a:bodyPr vert="horz" wrap="square" lIns="0" tIns="12065" rIns="0" bIns="0" rtlCol="0">
            <a:spAutoFit/>
          </a:bodyPr>
          <a:lstStyle/>
          <a:p>
            <a:pPr marL="12700">
              <a:lnSpc>
                <a:spcPct val="100000"/>
              </a:lnSpc>
              <a:spcBef>
                <a:spcPts val="95"/>
              </a:spcBef>
            </a:pPr>
            <a:r>
              <a:rPr sz="1000" spc="-60" dirty="0">
                <a:latin typeface="Calibri" panose="020F0502020204030204" pitchFamily="34" charset="0"/>
                <a:cs typeface="Calibri" panose="020F0502020204030204" pitchFamily="34" charset="0"/>
              </a:rPr>
              <a:t>Bob</a:t>
            </a:r>
            <a:endParaRPr sz="1000" dirty="0">
              <a:latin typeface="Calibri" panose="020F0502020204030204" pitchFamily="34" charset="0"/>
              <a:cs typeface="Calibri" panose="020F0502020204030204" pitchFamily="34" charset="0"/>
            </a:endParaRPr>
          </a:p>
        </p:txBody>
      </p:sp>
      <p:sp>
        <p:nvSpPr>
          <p:cNvPr id="12" name="object 12"/>
          <p:cNvSpPr txBox="1"/>
          <p:nvPr/>
        </p:nvSpPr>
        <p:spPr>
          <a:xfrm>
            <a:off x="462876" y="2211024"/>
            <a:ext cx="978535" cy="166071"/>
          </a:xfrm>
          <a:prstGeom prst="rect">
            <a:avLst/>
          </a:prstGeom>
        </p:spPr>
        <p:txBody>
          <a:bodyPr vert="horz" wrap="square" lIns="0" tIns="12065" rIns="0" bIns="0" rtlCol="0">
            <a:spAutoFit/>
          </a:bodyPr>
          <a:lstStyle/>
          <a:p>
            <a:pPr marL="149860" indent="-125095">
              <a:lnSpc>
                <a:spcPct val="100000"/>
              </a:lnSpc>
              <a:spcBef>
                <a:spcPts val="95"/>
              </a:spcBef>
              <a:buClr>
                <a:srgbClr val="1464B2"/>
              </a:buClr>
              <a:buSzPct val="70000"/>
              <a:buFont typeface="Cambria"/>
              <a:buChar char="►"/>
              <a:tabLst>
                <a:tab pos="150495" algn="l"/>
              </a:tabLst>
            </a:pP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has</a:t>
            </a:r>
            <a:r>
              <a:rPr sz="1000" spc="-20"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input</a:t>
            </a:r>
            <a:r>
              <a:rPr sz="1000" spc="-20" dirty="0">
                <a:latin typeface="Calibri" panose="020F0502020204030204" pitchFamily="34" charset="0"/>
                <a:cs typeface="Calibri" panose="020F0502020204030204" pitchFamily="34" charset="0"/>
              </a:rPr>
              <a:t> </a:t>
            </a:r>
            <a:r>
              <a:rPr sz="1000" i="1" spc="-45" dirty="0">
                <a:latin typeface="Times New Roman"/>
                <a:cs typeface="Times New Roman"/>
              </a:rPr>
              <a:t>r</a:t>
            </a:r>
            <a:endParaRPr sz="1000" dirty="0">
              <a:latin typeface="Times New Roman"/>
              <a:cs typeface="Times New Roman"/>
            </a:endParaRPr>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3171825" cy="403225"/>
          </a:xfrm>
          <a:prstGeom prst="rect">
            <a:avLst/>
          </a:prstGeom>
        </p:spPr>
        <p:txBody>
          <a:bodyPr vert="horz" wrap="square" lIns="0" tIns="15875" rIns="0" bIns="0" rtlCol="0">
            <a:spAutoFit/>
          </a:bodyPr>
          <a:lstStyle/>
          <a:p>
            <a:pPr marL="12700">
              <a:lnSpc>
                <a:spcPct val="100000"/>
              </a:lnSpc>
              <a:spcBef>
                <a:spcPts val="125"/>
              </a:spcBef>
            </a:pPr>
            <a:r>
              <a:rPr spc="-70" dirty="0"/>
              <a:t>IKNP</a:t>
            </a:r>
            <a:r>
              <a:rPr spc="-50" dirty="0"/>
              <a:t> </a:t>
            </a:r>
            <a:r>
              <a:rPr spc="-40" dirty="0"/>
              <a:t>protocol</a:t>
            </a:r>
            <a:r>
              <a:rPr spc="-45" dirty="0"/>
              <a:t> </a:t>
            </a:r>
            <a:r>
              <a:rPr sz="800" spc="-20" dirty="0">
                <a:solidFill>
                  <a:srgbClr val="3E7E00"/>
                </a:solidFill>
              </a:rPr>
              <a:t>[IshaiKilianNissimPetrank03]</a:t>
            </a:r>
            <a:endParaRPr sz="800"/>
          </a:p>
        </p:txBody>
      </p:sp>
      <p:graphicFrame>
        <p:nvGraphicFramePr>
          <p:cNvPr id="3" name="object 3"/>
          <p:cNvGraphicFramePr>
            <a:graphicFrameLocks noGrp="1"/>
          </p:cNvGraphicFramePr>
          <p:nvPr>
            <p:extLst>
              <p:ext uri="{D42A27DB-BD31-4B8C-83A1-F6EECF244321}">
                <p14:modId xmlns:p14="http://schemas.microsoft.com/office/powerpoint/2010/main" val="3706302147"/>
              </p:ext>
            </p:extLst>
          </p:nvPr>
        </p:nvGraphicFramePr>
        <p:xfrm>
          <a:off x="2684154" y="573413"/>
          <a:ext cx="1162368" cy="1212506"/>
        </p:xfrm>
        <a:graphic>
          <a:graphicData uri="http://schemas.openxmlformats.org/drawingml/2006/table">
            <a:tbl>
              <a:tblPr firstRow="1" bandRow="1">
                <a:tableStyleId>{2D5ABB26-0587-4C30-8999-92F81FD0307C}</a:tableStyleId>
              </a:tblPr>
              <a:tblGrid>
                <a:gridCol w="158433">
                  <a:extLst>
                    <a:ext uri="{9D8B030D-6E8A-4147-A177-3AD203B41FA5}">
                      <a16:colId xmlns:a16="http://schemas.microsoft.com/office/drawing/2014/main" val="20000"/>
                    </a:ext>
                  </a:extLst>
                </a:gridCol>
                <a:gridCol w="1003935">
                  <a:extLst>
                    <a:ext uri="{9D8B030D-6E8A-4147-A177-3AD203B41FA5}">
                      <a16:colId xmlns:a16="http://schemas.microsoft.com/office/drawing/2014/main" val="20001"/>
                    </a:ext>
                  </a:extLst>
                </a:gridCol>
              </a:tblGrid>
              <a:tr h="125714">
                <a:tc>
                  <a:txBody>
                    <a:bodyPr/>
                    <a:lstStyle/>
                    <a:p>
                      <a:pPr marR="36830" algn="r">
                        <a:lnSpc>
                          <a:spcPct val="100000"/>
                        </a:lnSpc>
                        <a:spcBef>
                          <a:spcPts val="190"/>
                        </a:spcBef>
                      </a:pPr>
                      <a:r>
                        <a:rPr sz="700" i="1" dirty="0">
                          <a:latin typeface="Times New Roman"/>
                          <a:cs typeface="Times New Roman"/>
                        </a:rPr>
                        <a:t>r</a:t>
                      </a:r>
                      <a:endParaRPr sz="700" dirty="0">
                        <a:latin typeface="Times New Roman"/>
                        <a:cs typeface="Times New Roman"/>
                      </a:endParaRPr>
                    </a:p>
                  </a:txBody>
                  <a:tcPr marL="0" marR="0" marT="2413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a:lnSpc>
                          <a:spcPct val="100000"/>
                        </a:lnSpc>
                      </a:pPr>
                      <a:endParaRPr sz="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solidFill>
                      <a:srgbClr val="FFFFFF"/>
                    </a:solidFill>
                  </a:tcPr>
                </a:tc>
                <a:extLst>
                  <a:ext uri="{0D108BD9-81ED-4DB2-BD59-A6C34878D82A}">
                    <a16:rowId xmlns:a16="http://schemas.microsoft.com/office/drawing/2014/main" val="10000"/>
                  </a:ext>
                </a:extLst>
              </a:tr>
              <a:tr h="106715">
                <a:tc>
                  <a:txBody>
                    <a:bodyPr/>
                    <a:lstStyle/>
                    <a:p>
                      <a:pPr marR="32384" algn="r">
                        <a:lnSpc>
                          <a:spcPts val="620"/>
                        </a:lnSpc>
                      </a:pPr>
                      <a:r>
                        <a:rPr sz="700" dirty="0">
                          <a:latin typeface="Calibri" panose="020F0502020204030204" pitchFamily="34" charset="0"/>
                          <a:cs typeface="Calibri" panose="020F0502020204030204" pitchFamily="34" charset="0"/>
                        </a:rPr>
                        <a:t>1</a:t>
                      </a:r>
                    </a:p>
                  </a:txBody>
                  <a:tcPr marL="0" marR="0" marT="0" marB="0">
                    <a:lnL w="6350">
                      <a:solidFill>
                        <a:srgbClr val="000000"/>
                      </a:solidFill>
                      <a:prstDash val="solid"/>
                    </a:lnL>
                    <a:lnR w="6350">
                      <a:solidFill>
                        <a:srgbClr val="000000"/>
                      </a:solidFill>
                      <a:prstDash val="solid"/>
                    </a:lnR>
                    <a:lnT w="6350">
                      <a:solidFill>
                        <a:srgbClr val="000000"/>
                      </a:solidFill>
                      <a:prstDash val="solid"/>
                    </a:lnT>
                    <a:solidFill>
                      <a:srgbClr val="FFFFFF"/>
                    </a:solidFill>
                  </a:tcPr>
                </a:tc>
                <a:tc>
                  <a:txBody>
                    <a:bodyPr/>
                    <a:lstStyle/>
                    <a:p>
                      <a:pPr marL="40005">
                        <a:lnSpc>
                          <a:spcPts val="700"/>
                        </a:lnSpc>
                      </a:pPr>
                      <a:r>
                        <a:rPr sz="700" spc="-65" dirty="0">
                          <a:latin typeface="Calibri" panose="020F0502020204030204" pitchFamily="34" charset="0"/>
                          <a:cs typeface="Calibri" panose="020F0502020204030204" pitchFamily="34" charset="0"/>
                        </a:rPr>
                        <a:t>1</a:t>
                      </a:r>
                      <a:r>
                        <a:rPr sz="700" spc="27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lnR w="6350">
                      <a:solidFill>
                        <a:srgbClr val="000000"/>
                      </a:solidFill>
                      <a:prstDash val="solid"/>
                    </a:lnR>
                    <a:solidFill>
                      <a:srgbClr val="FFFFFF"/>
                    </a:solidFill>
                  </a:tcPr>
                </a:tc>
                <a:extLst>
                  <a:ext uri="{0D108BD9-81ED-4DB2-BD59-A6C34878D82A}">
                    <a16:rowId xmlns:a16="http://schemas.microsoft.com/office/drawing/2014/main" val="10001"/>
                  </a:ext>
                </a:extLst>
              </a:tr>
              <a:tr h="101218">
                <a:tc>
                  <a:txBody>
                    <a:bodyPr/>
                    <a:lstStyle/>
                    <a:p>
                      <a:pPr marR="32384" algn="r">
                        <a:lnSpc>
                          <a:spcPts val="695"/>
                        </a:lnSpc>
                      </a:pPr>
                      <a:r>
                        <a:rPr sz="700" dirty="0">
                          <a:latin typeface="Calibri" panose="020F0502020204030204" pitchFamily="34" charset="0"/>
                          <a:cs typeface="Calibri" panose="020F0502020204030204" pitchFamily="34" charset="0"/>
                        </a:rPr>
                        <a:t>0</a:t>
                      </a:r>
                    </a:p>
                  </a:txBody>
                  <a:tcPr marL="0" marR="0" marT="0" marB="0">
                    <a:lnL w="6350">
                      <a:solidFill>
                        <a:srgbClr val="000000"/>
                      </a:solidFill>
                      <a:prstDash val="solid"/>
                    </a:lnL>
                    <a:lnR w="6350">
                      <a:solidFill>
                        <a:srgbClr val="000000"/>
                      </a:solidFill>
                      <a:prstDash val="solid"/>
                    </a:lnR>
                    <a:solidFill>
                      <a:srgbClr val="FFFFFF"/>
                    </a:solidFill>
                  </a:tcPr>
                </a:tc>
                <a:tc>
                  <a:txBody>
                    <a:bodyPr/>
                    <a:lstStyle/>
                    <a:p>
                      <a:pPr marL="40005">
                        <a:lnSpc>
                          <a:spcPts val="695"/>
                        </a:lnSpc>
                      </a:pPr>
                      <a:r>
                        <a:rPr sz="700" spc="-65" dirty="0">
                          <a:latin typeface="Calibri" panose="020F0502020204030204" pitchFamily="34" charset="0"/>
                          <a:cs typeface="Calibri" panose="020F0502020204030204" pitchFamily="34" charset="0"/>
                        </a:rPr>
                        <a:t>0</a:t>
                      </a:r>
                      <a:r>
                        <a:rPr sz="700" spc="27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lnR w="6350">
                      <a:solidFill>
                        <a:srgbClr val="000000"/>
                      </a:solidFill>
                      <a:prstDash val="solid"/>
                    </a:lnR>
                    <a:solidFill>
                      <a:srgbClr val="FFFFFF"/>
                    </a:solidFill>
                  </a:tcPr>
                </a:tc>
                <a:extLst>
                  <a:ext uri="{0D108BD9-81ED-4DB2-BD59-A6C34878D82A}">
                    <a16:rowId xmlns:a16="http://schemas.microsoft.com/office/drawing/2014/main" val="10002"/>
                  </a:ext>
                </a:extLst>
              </a:tr>
              <a:tr h="101225">
                <a:tc>
                  <a:txBody>
                    <a:bodyPr/>
                    <a:lstStyle/>
                    <a:p>
                      <a:pPr marR="32384" algn="r">
                        <a:lnSpc>
                          <a:spcPts val="695"/>
                        </a:lnSpc>
                      </a:pPr>
                      <a:r>
                        <a:rPr sz="700" dirty="0">
                          <a:latin typeface="Calibri" panose="020F0502020204030204" pitchFamily="34" charset="0"/>
                          <a:cs typeface="Calibri" panose="020F0502020204030204" pitchFamily="34" charset="0"/>
                        </a:rPr>
                        <a:t>0</a:t>
                      </a:r>
                    </a:p>
                  </a:txBody>
                  <a:tcPr marL="0" marR="0" marT="0" marB="0">
                    <a:lnL w="6350">
                      <a:solidFill>
                        <a:srgbClr val="000000"/>
                      </a:solidFill>
                      <a:prstDash val="solid"/>
                    </a:lnL>
                    <a:lnR w="6350">
                      <a:solidFill>
                        <a:srgbClr val="000000"/>
                      </a:solidFill>
                      <a:prstDash val="solid"/>
                    </a:lnR>
                    <a:solidFill>
                      <a:srgbClr val="FFFFFF"/>
                    </a:solidFill>
                  </a:tcPr>
                </a:tc>
                <a:tc>
                  <a:txBody>
                    <a:bodyPr/>
                    <a:lstStyle/>
                    <a:p>
                      <a:pPr marL="40005">
                        <a:lnSpc>
                          <a:spcPts val="695"/>
                        </a:lnSpc>
                      </a:pPr>
                      <a:r>
                        <a:rPr sz="700" spc="-65" dirty="0">
                          <a:latin typeface="Calibri" panose="020F0502020204030204" pitchFamily="34" charset="0"/>
                          <a:cs typeface="Calibri" panose="020F0502020204030204" pitchFamily="34" charset="0"/>
                        </a:rPr>
                        <a:t>0</a:t>
                      </a:r>
                      <a:r>
                        <a:rPr sz="700" spc="27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lnR w="6350">
                      <a:solidFill>
                        <a:srgbClr val="000000"/>
                      </a:solidFill>
                      <a:prstDash val="solid"/>
                    </a:lnR>
                    <a:solidFill>
                      <a:srgbClr val="FFFFFF"/>
                    </a:solidFill>
                  </a:tcPr>
                </a:tc>
                <a:extLst>
                  <a:ext uri="{0D108BD9-81ED-4DB2-BD59-A6C34878D82A}">
                    <a16:rowId xmlns:a16="http://schemas.microsoft.com/office/drawing/2014/main" val="10003"/>
                  </a:ext>
                </a:extLst>
              </a:tr>
              <a:tr h="101225">
                <a:tc>
                  <a:txBody>
                    <a:bodyPr/>
                    <a:lstStyle/>
                    <a:p>
                      <a:pPr marR="32384" algn="r">
                        <a:lnSpc>
                          <a:spcPts val="695"/>
                        </a:lnSpc>
                      </a:pPr>
                      <a:r>
                        <a:rPr sz="700" dirty="0">
                          <a:latin typeface="Calibri" panose="020F0502020204030204" pitchFamily="34" charset="0"/>
                          <a:cs typeface="Calibri" panose="020F0502020204030204" pitchFamily="34" charset="0"/>
                        </a:rPr>
                        <a:t>0</a:t>
                      </a:r>
                    </a:p>
                  </a:txBody>
                  <a:tcPr marL="0" marR="0" marT="0" marB="0">
                    <a:lnL w="6350">
                      <a:solidFill>
                        <a:srgbClr val="000000"/>
                      </a:solidFill>
                      <a:prstDash val="solid"/>
                    </a:lnL>
                    <a:lnR w="6350">
                      <a:solidFill>
                        <a:srgbClr val="000000"/>
                      </a:solidFill>
                      <a:prstDash val="solid"/>
                    </a:lnR>
                    <a:solidFill>
                      <a:srgbClr val="FFFFFF"/>
                    </a:solidFill>
                  </a:tcPr>
                </a:tc>
                <a:tc>
                  <a:txBody>
                    <a:bodyPr/>
                    <a:lstStyle/>
                    <a:p>
                      <a:pPr marL="40005">
                        <a:lnSpc>
                          <a:spcPts val="695"/>
                        </a:lnSpc>
                      </a:pPr>
                      <a:r>
                        <a:rPr sz="700" spc="-65" dirty="0">
                          <a:latin typeface="Calibri" panose="020F0502020204030204" pitchFamily="34" charset="0"/>
                          <a:cs typeface="Calibri" panose="020F0502020204030204" pitchFamily="34" charset="0"/>
                        </a:rPr>
                        <a:t>0</a:t>
                      </a:r>
                      <a:r>
                        <a:rPr sz="700" spc="27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lnR w="6350">
                      <a:solidFill>
                        <a:srgbClr val="000000"/>
                      </a:solidFill>
                      <a:prstDash val="solid"/>
                    </a:lnR>
                    <a:solidFill>
                      <a:srgbClr val="FFFFFF"/>
                    </a:solidFill>
                  </a:tcPr>
                </a:tc>
                <a:extLst>
                  <a:ext uri="{0D108BD9-81ED-4DB2-BD59-A6C34878D82A}">
                    <a16:rowId xmlns:a16="http://schemas.microsoft.com/office/drawing/2014/main" val="10004"/>
                  </a:ext>
                </a:extLst>
              </a:tr>
              <a:tr h="101218">
                <a:tc>
                  <a:txBody>
                    <a:bodyPr/>
                    <a:lstStyle/>
                    <a:p>
                      <a:pPr marR="32384" algn="r">
                        <a:lnSpc>
                          <a:spcPts val="695"/>
                        </a:lnSpc>
                      </a:pPr>
                      <a:r>
                        <a:rPr sz="700" dirty="0">
                          <a:latin typeface="Calibri" panose="020F0502020204030204" pitchFamily="34" charset="0"/>
                          <a:cs typeface="Calibri" panose="020F0502020204030204" pitchFamily="34" charset="0"/>
                        </a:rPr>
                        <a:t>1</a:t>
                      </a:r>
                    </a:p>
                  </a:txBody>
                  <a:tcPr marL="0" marR="0" marT="0" marB="0">
                    <a:lnL w="6350">
                      <a:solidFill>
                        <a:srgbClr val="000000"/>
                      </a:solidFill>
                      <a:prstDash val="solid"/>
                    </a:lnL>
                    <a:lnR w="6350">
                      <a:solidFill>
                        <a:srgbClr val="000000"/>
                      </a:solidFill>
                      <a:prstDash val="solid"/>
                    </a:lnR>
                    <a:solidFill>
                      <a:srgbClr val="FFFFFF"/>
                    </a:solidFill>
                  </a:tcPr>
                </a:tc>
                <a:tc>
                  <a:txBody>
                    <a:bodyPr/>
                    <a:lstStyle/>
                    <a:p>
                      <a:pPr marL="40005">
                        <a:lnSpc>
                          <a:spcPts val="695"/>
                        </a:lnSpc>
                      </a:pPr>
                      <a:r>
                        <a:rPr sz="700" spc="-65" dirty="0">
                          <a:latin typeface="Calibri" panose="020F0502020204030204" pitchFamily="34" charset="0"/>
                          <a:cs typeface="Calibri" panose="020F0502020204030204" pitchFamily="34" charset="0"/>
                        </a:rPr>
                        <a:t>1</a:t>
                      </a:r>
                      <a:r>
                        <a:rPr sz="700" spc="27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lnR w="6350">
                      <a:solidFill>
                        <a:srgbClr val="000000"/>
                      </a:solidFill>
                      <a:prstDash val="solid"/>
                    </a:lnR>
                    <a:solidFill>
                      <a:srgbClr val="FFFFFF"/>
                    </a:solidFill>
                  </a:tcPr>
                </a:tc>
                <a:extLst>
                  <a:ext uri="{0D108BD9-81ED-4DB2-BD59-A6C34878D82A}">
                    <a16:rowId xmlns:a16="http://schemas.microsoft.com/office/drawing/2014/main" val="10005"/>
                  </a:ext>
                </a:extLst>
              </a:tr>
              <a:tr h="101218">
                <a:tc>
                  <a:txBody>
                    <a:bodyPr/>
                    <a:lstStyle/>
                    <a:p>
                      <a:pPr marR="32384" algn="r">
                        <a:lnSpc>
                          <a:spcPts val="695"/>
                        </a:lnSpc>
                      </a:pPr>
                      <a:r>
                        <a:rPr sz="700" dirty="0">
                          <a:latin typeface="Calibri" panose="020F0502020204030204" pitchFamily="34" charset="0"/>
                          <a:cs typeface="Calibri" panose="020F0502020204030204" pitchFamily="34" charset="0"/>
                        </a:rPr>
                        <a:t>0</a:t>
                      </a:r>
                    </a:p>
                  </a:txBody>
                  <a:tcPr marL="0" marR="0" marT="0" marB="0">
                    <a:lnL w="6350">
                      <a:solidFill>
                        <a:srgbClr val="000000"/>
                      </a:solidFill>
                      <a:prstDash val="solid"/>
                    </a:lnL>
                    <a:lnR w="6350">
                      <a:solidFill>
                        <a:srgbClr val="000000"/>
                      </a:solidFill>
                      <a:prstDash val="solid"/>
                    </a:lnR>
                    <a:solidFill>
                      <a:srgbClr val="FFFFFF"/>
                    </a:solidFill>
                  </a:tcPr>
                </a:tc>
                <a:tc>
                  <a:txBody>
                    <a:bodyPr/>
                    <a:lstStyle/>
                    <a:p>
                      <a:pPr marL="40005">
                        <a:lnSpc>
                          <a:spcPts val="695"/>
                        </a:lnSpc>
                      </a:pPr>
                      <a:r>
                        <a:rPr sz="700" spc="-65" dirty="0">
                          <a:latin typeface="Calibri" panose="020F0502020204030204" pitchFamily="34" charset="0"/>
                          <a:cs typeface="Calibri" panose="020F0502020204030204" pitchFamily="34" charset="0"/>
                        </a:rPr>
                        <a:t>0</a:t>
                      </a:r>
                      <a:r>
                        <a:rPr sz="700" spc="27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lnR w="6350">
                      <a:solidFill>
                        <a:srgbClr val="000000"/>
                      </a:solidFill>
                      <a:prstDash val="solid"/>
                    </a:lnR>
                    <a:solidFill>
                      <a:srgbClr val="FFFFFF"/>
                    </a:solidFill>
                  </a:tcPr>
                </a:tc>
                <a:extLst>
                  <a:ext uri="{0D108BD9-81ED-4DB2-BD59-A6C34878D82A}">
                    <a16:rowId xmlns:a16="http://schemas.microsoft.com/office/drawing/2014/main" val="10006"/>
                  </a:ext>
                </a:extLst>
              </a:tr>
              <a:tr h="101218">
                <a:tc>
                  <a:txBody>
                    <a:bodyPr/>
                    <a:lstStyle/>
                    <a:p>
                      <a:pPr marR="32384" algn="r">
                        <a:lnSpc>
                          <a:spcPts val="695"/>
                        </a:lnSpc>
                      </a:pPr>
                      <a:r>
                        <a:rPr sz="700" dirty="0">
                          <a:latin typeface="Calibri" panose="020F0502020204030204" pitchFamily="34" charset="0"/>
                          <a:cs typeface="Calibri" panose="020F0502020204030204" pitchFamily="34" charset="0"/>
                        </a:rPr>
                        <a:t>1</a:t>
                      </a:r>
                    </a:p>
                  </a:txBody>
                  <a:tcPr marL="0" marR="0" marT="0" marB="0">
                    <a:lnL w="6350">
                      <a:solidFill>
                        <a:srgbClr val="000000"/>
                      </a:solidFill>
                      <a:prstDash val="solid"/>
                    </a:lnL>
                    <a:lnR w="6350">
                      <a:solidFill>
                        <a:srgbClr val="000000"/>
                      </a:solidFill>
                      <a:prstDash val="solid"/>
                    </a:lnR>
                    <a:solidFill>
                      <a:srgbClr val="FFFFFF"/>
                    </a:solidFill>
                  </a:tcPr>
                </a:tc>
                <a:tc>
                  <a:txBody>
                    <a:bodyPr/>
                    <a:lstStyle/>
                    <a:p>
                      <a:pPr marL="40005">
                        <a:lnSpc>
                          <a:spcPts val="695"/>
                        </a:lnSpc>
                      </a:pPr>
                      <a:r>
                        <a:rPr sz="700" spc="-65" dirty="0">
                          <a:latin typeface="Calibri" panose="020F0502020204030204" pitchFamily="34" charset="0"/>
                          <a:cs typeface="Calibri" panose="020F0502020204030204" pitchFamily="34" charset="0"/>
                        </a:rPr>
                        <a:t>1</a:t>
                      </a:r>
                      <a:r>
                        <a:rPr sz="700" spc="27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lnR w="6350">
                      <a:solidFill>
                        <a:srgbClr val="000000"/>
                      </a:solidFill>
                      <a:prstDash val="solid"/>
                    </a:lnR>
                    <a:solidFill>
                      <a:srgbClr val="FFFFFF"/>
                    </a:solidFill>
                  </a:tcPr>
                </a:tc>
                <a:extLst>
                  <a:ext uri="{0D108BD9-81ED-4DB2-BD59-A6C34878D82A}">
                    <a16:rowId xmlns:a16="http://schemas.microsoft.com/office/drawing/2014/main" val="10007"/>
                  </a:ext>
                </a:extLst>
              </a:tr>
              <a:tr h="111903">
                <a:tc>
                  <a:txBody>
                    <a:bodyPr/>
                    <a:lstStyle/>
                    <a:p>
                      <a:pPr marR="32384" algn="r">
                        <a:lnSpc>
                          <a:spcPts val="755"/>
                        </a:lnSpc>
                      </a:pPr>
                      <a:r>
                        <a:rPr sz="700" dirty="0">
                          <a:latin typeface="Calibri" panose="020F0502020204030204" pitchFamily="34" charset="0"/>
                          <a:cs typeface="Calibri" panose="020F0502020204030204" pitchFamily="34" charset="0"/>
                        </a:rPr>
                        <a:t>1</a:t>
                      </a:r>
                    </a:p>
                  </a:txBody>
                  <a:tcPr marL="0" marR="0" marT="0" marB="0">
                    <a:lnL w="6350">
                      <a:solidFill>
                        <a:srgbClr val="000000"/>
                      </a:solidFill>
                      <a:prstDash val="solid"/>
                    </a:lnL>
                    <a:lnR w="6350">
                      <a:solidFill>
                        <a:srgbClr val="000000"/>
                      </a:solidFill>
                      <a:prstDash val="solid"/>
                    </a:lnR>
                    <a:solidFill>
                      <a:srgbClr val="FFFFFF"/>
                    </a:solidFill>
                  </a:tcPr>
                </a:tc>
                <a:tc>
                  <a:txBody>
                    <a:bodyPr/>
                    <a:lstStyle/>
                    <a:p>
                      <a:pPr marL="40005">
                        <a:lnSpc>
                          <a:spcPts val="755"/>
                        </a:lnSpc>
                      </a:pPr>
                      <a:r>
                        <a:rPr sz="700" spc="-65" dirty="0">
                          <a:latin typeface="Calibri" panose="020F0502020204030204" pitchFamily="34" charset="0"/>
                          <a:cs typeface="Calibri" panose="020F0502020204030204" pitchFamily="34" charset="0"/>
                        </a:rPr>
                        <a:t>1</a:t>
                      </a:r>
                      <a:r>
                        <a:rPr sz="700" spc="27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lnR w="6350">
                      <a:solidFill>
                        <a:srgbClr val="000000"/>
                      </a:solidFill>
                      <a:prstDash val="solid"/>
                    </a:lnR>
                    <a:solidFill>
                      <a:srgbClr val="FFFFFF"/>
                    </a:solidFill>
                  </a:tcPr>
                </a:tc>
                <a:extLst>
                  <a:ext uri="{0D108BD9-81ED-4DB2-BD59-A6C34878D82A}">
                    <a16:rowId xmlns:a16="http://schemas.microsoft.com/office/drawing/2014/main" val="10008"/>
                  </a:ext>
                </a:extLst>
              </a:tr>
              <a:tr h="255756">
                <a:tc>
                  <a:txBody>
                    <a:bodyPr/>
                    <a:lstStyle/>
                    <a:p>
                      <a:pPr marL="109220">
                        <a:lnSpc>
                          <a:spcPts val="565"/>
                        </a:lnSpc>
                      </a:pPr>
                      <a:r>
                        <a:rPr sz="700" dirty="0">
                          <a:latin typeface="Calibri" panose="020F0502020204030204" pitchFamily="34" charset="0"/>
                          <a:cs typeface="Calibri" panose="020F0502020204030204" pitchFamily="34" charset="0"/>
                        </a:rPr>
                        <a:t>.</a:t>
                      </a:r>
                    </a:p>
                    <a:p>
                      <a:pPr marL="109220">
                        <a:lnSpc>
                          <a:spcPts val="400"/>
                        </a:lnSpc>
                      </a:pPr>
                      <a:r>
                        <a:rPr sz="700" dirty="0">
                          <a:latin typeface="Calibri" panose="020F0502020204030204" pitchFamily="34" charset="0"/>
                          <a:cs typeface="Calibri" panose="020F0502020204030204" pitchFamily="34" charset="0"/>
                        </a:rPr>
                        <a:t>.</a:t>
                      </a:r>
                    </a:p>
                    <a:p>
                      <a:pPr marL="109220">
                        <a:lnSpc>
                          <a:spcPts val="620"/>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solidFill>
                      <a:srgbClr val="FFFFFF"/>
                    </a:solidFill>
                  </a:tcPr>
                </a:tc>
                <a:tc>
                  <a:txBody>
                    <a:bodyPr/>
                    <a:lstStyle/>
                    <a:p>
                      <a:pPr marL="47625">
                        <a:lnSpc>
                          <a:spcPts val="565"/>
                        </a:lnSpc>
                      </a:pP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1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1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a:p>
                      <a:pPr marL="47625">
                        <a:lnSpc>
                          <a:spcPts val="400"/>
                        </a:lnSpc>
                      </a:pP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1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1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a:p>
                      <a:pPr marL="47625">
                        <a:lnSpc>
                          <a:spcPts val="620"/>
                        </a:lnSpc>
                      </a:pP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1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1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lnR w="6350">
                      <a:solidFill>
                        <a:srgbClr val="000000"/>
                      </a:solidFill>
                      <a:prstDash val="solid"/>
                    </a:lnR>
                    <a:solidFill>
                      <a:srgbClr val="FFFFFF"/>
                    </a:solidFill>
                  </a:tcPr>
                </a:tc>
                <a:extLst>
                  <a:ext uri="{0D108BD9-81ED-4DB2-BD59-A6C34878D82A}">
                    <a16:rowId xmlns:a16="http://schemas.microsoft.com/office/drawing/2014/main" val="10009"/>
                  </a:ext>
                </a:extLst>
              </a:tr>
            </a:tbl>
          </a:graphicData>
        </a:graphic>
      </p:graphicFrame>
      <p:sp>
        <p:nvSpPr>
          <p:cNvPr id="4" name="object 4"/>
          <p:cNvSpPr txBox="1"/>
          <p:nvPr/>
        </p:nvSpPr>
        <p:spPr>
          <a:xfrm>
            <a:off x="450176" y="1781904"/>
            <a:ext cx="2958465" cy="606425"/>
          </a:xfrm>
          <a:prstGeom prst="rect">
            <a:avLst/>
          </a:prstGeom>
        </p:spPr>
        <p:txBody>
          <a:bodyPr vert="horz" wrap="square" lIns="0" tIns="12065" rIns="0" bIns="0" rtlCol="0">
            <a:spAutoFit/>
          </a:bodyPr>
          <a:lstStyle/>
          <a:p>
            <a:pPr marR="17780" algn="r">
              <a:lnSpc>
                <a:spcPct val="100000"/>
              </a:lnSpc>
              <a:spcBef>
                <a:spcPts val="95"/>
              </a:spcBef>
            </a:pPr>
            <a:r>
              <a:rPr sz="1000" spc="-60" dirty="0">
                <a:latin typeface="Calibri" panose="020F0502020204030204" pitchFamily="34" charset="0"/>
                <a:cs typeface="Calibri" panose="020F0502020204030204" pitchFamily="34" charset="0"/>
              </a:rPr>
              <a:t>Bob</a:t>
            </a:r>
            <a:endParaRPr sz="1000" dirty="0">
              <a:latin typeface="Calibri" panose="020F0502020204030204" pitchFamily="34" charset="0"/>
              <a:cs typeface="Calibri" panose="020F0502020204030204" pitchFamily="34" charset="0"/>
            </a:endParaRPr>
          </a:p>
          <a:p>
            <a:pPr>
              <a:lnSpc>
                <a:spcPct val="100000"/>
              </a:lnSpc>
            </a:pPr>
            <a:endParaRPr sz="1100" dirty="0">
              <a:latin typeface="Calibri" panose="020F0502020204030204" pitchFamily="34" charset="0"/>
              <a:cs typeface="Calibri" panose="020F0502020204030204" pitchFamily="34" charset="0"/>
            </a:endParaRPr>
          </a:p>
          <a:p>
            <a:pPr marL="162560" indent="-125095">
              <a:lnSpc>
                <a:spcPct val="100000"/>
              </a:lnSpc>
              <a:spcBef>
                <a:spcPts val="935"/>
              </a:spcBef>
              <a:buClr>
                <a:srgbClr val="1464B2"/>
              </a:buClr>
              <a:buSzPct val="70000"/>
              <a:buFont typeface="Cambria"/>
              <a:buChar char="►"/>
              <a:tabLst>
                <a:tab pos="163195" algn="l"/>
              </a:tabLst>
            </a:pP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has</a:t>
            </a:r>
            <a:r>
              <a:rPr sz="1000" spc="-20"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input</a:t>
            </a:r>
            <a:r>
              <a:rPr sz="1000" spc="-20" dirty="0">
                <a:latin typeface="Calibri" panose="020F0502020204030204" pitchFamily="34" charset="0"/>
                <a:cs typeface="Calibri" panose="020F0502020204030204" pitchFamily="34" charset="0"/>
              </a:rPr>
              <a:t> </a:t>
            </a:r>
            <a:r>
              <a:rPr sz="1000" i="1" spc="-45" dirty="0">
                <a:latin typeface="Times New Roman"/>
                <a:cs typeface="Times New Roman"/>
              </a:rPr>
              <a:t>r</a:t>
            </a:r>
            <a:r>
              <a:rPr sz="1000" i="1" spc="-5" dirty="0">
                <a:latin typeface="Times New Roman"/>
                <a:cs typeface="Times New Roman"/>
              </a:rPr>
              <a:t> </a:t>
            </a:r>
            <a:r>
              <a:rPr sz="1000" spc="150" dirty="0">
                <a:latin typeface="Cambria"/>
                <a:cs typeface="Cambria"/>
              </a:rPr>
              <a:t>⇒</a:t>
            </a:r>
            <a:r>
              <a:rPr sz="1000" spc="25" dirty="0">
                <a:latin typeface="Cambria"/>
                <a:cs typeface="Cambria"/>
              </a:rPr>
              <a:t> </a:t>
            </a:r>
            <a:r>
              <a:rPr sz="1000" spc="-114" dirty="0">
                <a:latin typeface="Calibri" panose="020F0502020204030204" pitchFamily="34" charset="0"/>
                <a:cs typeface="Calibri" panose="020F0502020204030204" pitchFamily="34" charset="0"/>
              </a:rPr>
              <a:t>e</a:t>
            </a:r>
            <a:r>
              <a:rPr sz="1000" spc="-30" dirty="0">
                <a:latin typeface="Calibri" panose="020F0502020204030204" pitchFamily="34" charset="0"/>
                <a:cs typeface="Calibri" panose="020F0502020204030204" pitchFamily="34" charset="0"/>
              </a:rPr>
              <a:t>xtend</a:t>
            </a:r>
            <a:r>
              <a:rPr sz="1000" spc="-20"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to</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matrix</a:t>
            </a:r>
            <a:endParaRPr sz="1000" dirty="0">
              <a:latin typeface="Calibri" panose="020F0502020204030204" pitchFamily="34" charset="0"/>
              <a:cs typeface="Calibri" panose="020F0502020204030204" pitchFamily="34" charset="0"/>
            </a:endParaRPr>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3171825" cy="403225"/>
          </a:xfrm>
          <a:prstGeom prst="rect">
            <a:avLst/>
          </a:prstGeom>
        </p:spPr>
        <p:txBody>
          <a:bodyPr vert="horz" wrap="square" lIns="0" tIns="15875" rIns="0" bIns="0" rtlCol="0">
            <a:spAutoFit/>
          </a:bodyPr>
          <a:lstStyle/>
          <a:p>
            <a:pPr marL="12700">
              <a:lnSpc>
                <a:spcPct val="100000"/>
              </a:lnSpc>
              <a:spcBef>
                <a:spcPts val="125"/>
              </a:spcBef>
            </a:pPr>
            <a:r>
              <a:rPr spc="-70" dirty="0"/>
              <a:t>IKNP</a:t>
            </a:r>
            <a:r>
              <a:rPr spc="-50" dirty="0"/>
              <a:t> </a:t>
            </a:r>
            <a:r>
              <a:rPr spc="-40" dirty="0"/>
              <a:t>protocol</a:t>
            </a:r>
            <a:r>
              <a:rPr spc="-45" dirty="0"/>
              <a:t> </a:t>
            </a:r>
            <a:r>
              <a:rPr sz="800" spc="-20" dirty="0">
                <a:solidFill>
                  <a:srgbClr val="3E7E00"/>
                </a:solidFill>
              </a:rPr>
              <a:t>[IshaiKilianNissimPetrank03]</a:t>
            </a:r>
            <a:endParaRPr sz="800"/>
          </a:p>
        </p:txBody>
      </p:sp>
      <p:sp>
        <p:nvSpPr>
          <p:cNvPr id="7" name="object 7"/>
          <p:cNvSpPr txBox="1"/>
          <p:nvPr/>
        </p:nvSpPr>
        <p:spPr>
          <a:xfrm>
            <a:off x="450176" y="2211024"/>
            <a:ext cx="3468370" cy="166071"/>
          </a:xfrm>
          <a:prstGeom prst="rect">
            <a:avLst/>
          </a:prstGeom>
        </p:spPr>
        <p:txBody>
          <a:bodyPr vert="horz" wrap="square" lIns="0" tIns="12065" rIns="0" bIns="0" rtlCol="0">
            <a:spAutoFit/>
          </a:bodyPr>
          <a:lstStyle/>
          <a:p>
            <a:pPr marL="162560" indent="-125095">
              <a:lnSpc>
                <a:spcPct val="100000"/>
              </a:lnSpc>
              <a:spcBef>
                <a:spcPts val="95"/>
              </a:spcBef>
              <a:buClr>
                <a:srgbClr val="1464B2"/>
              </a:buClr>
              <a:buSzPct val="70000"/>
              <a:buFont typeface="Cambria"/>
              <a:buChar char="►"/>
              <a:tabLst>
                <a:tab pos="163195" algn="l"/>
              </a:tabLst>
            </a:pP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has</a:t>
            </a:r>
            <a:r>
              <a:rPr sz="1000" spc="-15"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input</a:t>
            </a:r>
            <a:r>
              <a:rPr sz="1000" spc="-20" dirty="0">
                <a:latin typeface="Calibri" panose="020F0502020204030204" pitchFamily="34" charset="0"/>
                <a:cs typeface="Calibri" panose="020F0502020204030204" pitchFamily="34" charset="0"/>
              </a:rPr>
              <a:t> </a:t>
            </a:r>
            <a:r>
              <a:rPr sz="1000" i="1" spc="-45" dirty="0">
                <a:latin typeface="Times New Roman"/>
                <a:cs typeface="Times New Roman"/>
              </a:rPr>
              <a:t>r</a:t>
            </a:r>
            <a:r>
              <a:rPr sz="1000" i="1" dirty="0">
                <a:latin typeface="Times New Roman"/>
                <a:cs typeface="Times New Roman"/>
              </a:rPr>
              <a:t> </a:t>
            </a:r>
            <a:r>
              <a:rPr sz="1000" spc="150" dirty="0">
                <a:latin typeface="Cambria"/>
                <a:cs typeface="Cambria"/>
              </a:rPr>
              <a:t>⇒</a:t>
            </a:r>
            <a:r>
              <a:rPr sz="1000" spc="25" dirty="0">
                <a:latin typeface="Cambria"/>
                <a:cs typeface="Cambria"/>
              </a:rPr>
              <a:t> </a:t>
            </a:r>
            <a:r>
              <a:rPr sz="1000" spc="-45" dirty="0">
                <a:latin typeface="Calibri" panose="020F0502020204030204" pitchFamily="34" charset="0"/>
                <a:cs typeface="Calibri" panose="020F0502020204030204" pitchFamily="34" charset="0"/>
              </a:rPr>
              <a:t>extend</a:t>
            </a:r>
            <a:r>
              <a:rPr sz="1000" spc="-15"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to</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matrix</a:t>
            </a:r>
            <a:r>
              <a:rPr sz="1000" spc="235" dirty="0">
                <a:latin typeface="Calibri" panose="020F0502020204030204" pitchFamily="34" charset="0"/>
                <a:cs typeface="Calibri" panose="020F0502020204030204" pitchFamily="34" charset="0"/>
              </a:rPr>
              <a:t> </a:t>
            </a:r>
            <a:r>
              <a:rPr sz="1000" spc="-45" dirty="0">
                <a:latin typeface="Calibri" panose="020F0502020204030204" pitchFamily="34" charset="0"/>
                <a:cs typeface="Calibri" panose="020F0502020204030204" pitchFamily="34" charset="0"/>
              </a:rPr>
              <a:t>and</a:t>
            </a:r>
            <a:r>
              <a:rPr sz="1000" spc="-15" dirty="0">
                <a:latin typeface="Calibri" panose="020F0502020204030204" pitchFamily="34" charset="0"/>
                <a:cs typeface="Calibri" panose="020F0502020204030204" pitchFamily="34" charset="0"/>
              </a:rPr>
              <a:t> </a:t>
            </a:r>
            <a:r>
              <a:rPr sz="1000" spc="-55" dirty="0">
                <a:latin typeface="Calibri" panose="020F0502020204030204" pitchFamily="34" charset="0"/>
                <a:cs typeface="Calibri" panose="020F0502020204030204" pitchFamily="34" charset="0"/>
              </a:rPr>
              <a:t>secret</a:t>
            </a:r>
            <a:r>
              <a:rPr sz="1000" spc="-2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share</a:t>
            </a:r>
            <a:r>
              <a:rPr sz="1000" spc="-15" dirty="0">
                <a:latin typeface="Calibri" panose="020F0502020204030204" pitchFamily="34" charset="0"/>
                <a:cs typeface="Calibri" panose="020F0502020204030204" pitchFamily="34" charset="0"/>
              </a:rPr>
              <a:t> </a:t>
            </a:r>
            <a:r>
              <a:rPr sz="1000" spc="-95" dirty="0">
                <a:latin typeface="Calibri" panose="020F0502020204030204" pitchFamily="34" charset="0"/>
                <a:cs typeface="Calibri" panose="020F0502020204030204" pitchFamily="34" charset="0"/>
              </a:rPr>
              <a:t>as</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a:t>
            </a:r>
            <a:r>
              <a:rPr sz="1000" i="1" spc="-10" dirty="0">
                <a:latin typeface="Times New Roman"/>
                <a:cs typeface="Times New Roman"/>
              </a:rPr>
              <a:t>T</a:t>
            </a:r>
            <a:r>
              <a:rPr sz="1000" spc="-10" dirty="0">
                <a:latin typeface="Calibri"/>
                <a:cs typeface="Calibri"/>
              </a:rPr>
              <a:t>,</a:t>
            </a:r>
            <a:r>
              <a:rPr sz="1000" spc="-55" dirty="0">
                <a:latin typeface="Calibri"/>
                <a:cs typeface="Calibri"/>
              </a:rPr>
              <a:t> </a:t>
            </a:r>
            <a:r>
              <a:rPr sz="1000" i="1" spc="35" dirty="0">
                <a:latin typeface="Times New Roman"/>
                <a:cs typeface="Times New Roman"/>
              </a:rPr>
              <a:t>T</a:t>
            </a:r>
            <a:r>
              <a:rPr sz="1050" spc="52" baseline="27777" dirty="0">
                <a:latin typeface="Cambria"/>
                <a:cs typeface="Cambria"/>
              </a:rPr>
              <a:t>′</a:t>
            </a:r>
            <a:r>
              <a:rPr sz="1000" spc="3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p:txBody>
      </p:sp>
      <p:grpSp>
        <p:nvGrpSpPr>
          <p:cNvPr id="8" name="object 8"/>
          <p:cNvGrpSpPr/>
          <p:nvPr/>
        </p:nvGrpSpPr>
        <p:grpSpPr>
          <a:xfrm>
            <a:off x="4355046" y="3383746"/>
            <a:ext cx="203200" cy="55880"/>
            <a:chOff x="4355046" y="3383746"/>
            <a:chExt cx="203200" cy="55880"/>
          </a:xfrm>
        </p:grpSpPr>
        <p:sp>
          <p:nvSpPr>
            <p:cNvPr id="9" name="object 9"/>
            <p:cNvSpPr/>
            <p:nvPr/>
          </p:nvSpPr>
          <p:spPr>
            <a:xfrm>
              <a:off x="4418214" y="3386276"/>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3" y="0"/>
                  </a:lnTo>
                  <a:lnTo>
                    <a:pt x="63833" y="30480"/>
                  </a:lnTo>
                  <a:lnTo>
                    <a:pt x="53672" y="30480"/>
                  </a:lnTo>
                </a:path>
              </a:pathLst>
            </a:custGeom>
            <a:ln w="5060">
              <a:solidFill>
                <a:srgbClr val="82A2C1"/>
              </a:solidFill>
            </a:ln>
          </p:spPr>
          <p:txBody>
            <a:bodyPr wrap="square" lIns="0" tIns="0" rIns="0" bIns="0" rtlCol="0"/>
            <a:lstStyle/>
            <a:p>
              <a:endParaRPr/>
            </a:p>
          </p:txBody>
        </p:sp>
        <p:sp>
          <p:nvSpPr>
            <p:cNvPr id="10" name="object 10"/>
            <p:cNvSpPr/>
            <p:nvPr/>
          </p:nvSpPr>
          <p:spPr>
            <a:xfrm>
              <a:off x="4355046" y="339262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A7B7C6"/>
            </a:solidFill>
          </p:spPr>
          <p:txBody>
            <a:bodyPr wrap="square" lIns="0" tIns="0" rIns="0" bIns="0" rtlCol="0"/>
            <a:lstStyle/>
            <a:p>
              <a:endParaRPr/>
            </a:p>
          </p:txBody>
        </p:sp>
      </p:grpSp>
      <p:sp>
        <p:nvSpPr>
          <p:cNvPr id="11" name="object 11"/>
          <p:cNvSpPr txBox="1"/>
          <p:nvPr/>
        </p:nvSpPr>
        <p:spPr>
          <a:xfrm>
            <a:off x="4366285" y="3247623"/>
            <a:ext cx="243204" cy="153888"/>
          </a:xfrm>
          <a:prstGeom prst="rect">
            <a:avLst/>
          </a:prstGeom>
        </p:spPr>
        <p:txBody>
          <a:bodyPr vert="horz" wrap="square" lIns="0" tIns="0" rIns="0" bIns="0" rtlCol="0">
            <a:spAutoFit/>
          </a:bodyPr>
          <a:lstStyle/>
          <a:p>
            <a:pPr marL="12700">
              <a:lnSpc>
                <a:spcPts val="1190"/>
              </a:lnSpc>
            </a:pPr>
            <a:r>
              <a:rPr sz="1000" spc="-60" dirty="0">
                <a:latin typeface="Calibri" panose="020F0502020204030204" pitchFamily="34" charset="0"/>
                <a:cs typeface="Calibri" panose="020F0502020204030204" pitchFamily="34" charset="0"/>
                <a:hlinkClick r:id="rId2" action="ppaction://hlinksldjump"/>
              </a:rPr>
              <a:t>.</a:t>
            </a:r>
            <a:r>
              <a:rPr sz="1000" spc="10" dirty="0">
                <a:latin typeface="Calibri" panose="020F0502020204030204" pitchFamily="34" charset="0"/>
                <a:cs typeface="Calibri" panose="020F0502020204030204" pitchFamily="34" charset="0"/>
                <a:hlinkClick r:id="rId2" action="ppaction://hlinksldjump"/>
              </a:rPr>
              <a:t> </a:t>
            </a:r>
            <a:r>
              <a:rPr sz="1000" spc="-60" dirty="0">
                <a:latin typeface="Calibri" panose="020F0502020204030204" pitchFamily="34" charset="0"/>
                <a:cs typeface="Calibri" panose="020F0502020204030204" pitchFamily="34" charset="0"/>
                <a:hlinkClick r:id="rId3" action="ppaction://hlinksldjump"/>
              </a:rPr>
              <a:t>.</a:t>
            </a:r>
            <a:r>
              <a:rPr sz="1000" spc="10" dirty="0">
                <a:latin typeface="Calibri" panose="020F0502020204030204" pitchFamily="34" charset="0"/>
                <a:cs typeface="Calibri" panose="020F0502020204030204" pitchFamily="34" charset="0"/>
                <a:hlinkClick r:id="rId3" action="ppaction://hlinksldjump"/>
              </a:rPr>
              <a:t> </a:t>
            </a:r>
            <a:r>
              <a:rPr sz="1000" spc="-60" dirty="0">
                <a:latin typeface="Calibri" panose="020F0502020204030204" pitchFamily="34" charset="0"/>
                <a:cs typeface="Calibri" panose="020F0502020204030204" pitchFamily="34" charset="0"/>
                <a:hlinkClick r:id="rId4" action="ppaction://hlinksldjump"/>
              </a:rPr>
              <a:t>.</a:t>
            </a:r>
            <a:r>
              <a:rPr sz="1000" spc="10" dirty="0">
                <a:latin typeface="Calibri" panose="020F0502020204030204" pitchFamily="34" charset="0"/>
                <a:cs typeface="Calibri" panose="020F0502020204030204" pitchFamily="34" charset="0"/>
                <a:hlinkClick r:id="rId4" action="ppaction://hlinksldjump"/>
              </a:rPr>
              <a:t> </a:t>
            </a:r>
            <a:r>
              <a:rPr sz="1000" spc="-60" dirty="0">
                <a:latin typeface="Calibri" panose="020F0502020204030204" pitchFamily="34" charset="0"/>
                <a:cs typeface="Calibri" panose="020F0502020204030204" pitchFamily="34" charset="0"/>
                <a:hlinkClick r:id="rId4" action="ppaction://hlinksldjump"/>
              </a:rPr>
              <a:t>.</a:t>
            </a:r>
            <a:endParaRPr sz="1000" dirty="0">
              <a:latin typeface="Calibri" panose="020F0502020204030204" pitchFamily="34" charset="0"/>
              <a:cs typeface="Calibri" panose="020F0502020204030204" pitchFamily="34" charset="0"/>
            </a:endParaRPr>
          </a:p>
        </p:txBody>
      </p:sp>
      <p:sp>
        <p:nvSpPr>
          <p:cNvPr id="12" name="object 12"/>
          <p:cNvSpPr txBox="1"/>
          <p:nvPr/>
        </p:nvSpPr>
        <p:spPr>
          <a:xfrm>
            <a:off x="4303026" y="3336193"/>
            <a:ext cx="243204" cy="153888"/>
          </a:xfrm>
          <a:prstGeom prst="rect">
            <a:avLst/>
          </a:prstGeom>
        </p:spPr>
        <p:txBody>
          <a:bodyPr vert="horz" wrap="square" lIns="0" tIns="0" rIns="0" bIns="0" rtlCol="0">
            <a:spAutoFit/>
          </a:bodyPr>
          <a:lstStyle/>
          <a:p>
            <a:pPr marL="12700">
              <a:lnSpc>
                <a:spcPts val="1190"/>
              </a:lnSpc>
            </a:pPr>
            <a:r>
              <a:rPr sz="1000" spc="-60" dirty="0">
                <a:latin typeface="Calibri" panose="020F0502020204030204" pitchFamily="34" charset="0"/>
                <a:cs typeface="Calibri" panose="020F0502020204030204" pitchFamily="34" charset="0"/>
                <a:hlinkClick r:id="rId2" action="ppaction://hlinksldjump"/>
              </a:rPr>
              <a:t>.</a:t>
            </a:r>
            <a:r>
              <a:rPr sz="1000" spc="10" dirty="0">
                <a:latin typeface="Calibri" panose="020F0502020204030204" pitchFamily="34" charset="0"/>
                <a:cs typeface="Calibri" panose="020F0502020204030204" pitchFamily="34" charset="0"/>
                <a:hlinkClick r:id="rId2" action="ppaction://hlinksldjump"/>
              </a:rPr>
              <a:t> </a:t>
            </a:r>
            <a:r>
              <a:rPr sz="1000" spc="-60" dirty="0">
                <a:latin typeface="Calibri" panose="020F0502020204030204" pitchFamily="34" charset="0"/>
                <a:cs typeface="Calibri" panose="020F0502020204030204" pitchFamily="34" charset="0"/>
                <a:hlinkClick r:id="rId2" action="ppaction://hlinksldjump"/>
              </a:rPr>
              <a:t>.</a:t>
            </a:r>
            <a:r>
              <a:rPr sz="1000" spc="10" dirty="0">
                <a:latin typeface="Calibri" panose="020F0502020204030204" pitchFamily="34" charset="0"/>
                <a:cs typeface="Calibri" panose="020F0502020204030204" pitchFamily="34" charset="0"/>
                <a:hlinkClick r:id="rId2" action="ppaction://hlinksldjump"/>
              </a:rPr>
              <a:t> </a:t>
            </a:r>
            <a:r>
              <a:rPr sz="1000" spc="-60" dirty="0">
                <a:latin typeface="Calibri" panose="020F0502020204030204" pitchFamily="34" charset="0"/>
                <a:cs typeface="Calibri" panose="020F0502020204030204" pitchFamily="34" charset="0"/>
                <a:hlinkClick r:id="rId2" action="ppaction://hlinksldjump"/>
              </a:rPr>
              <a:t>.</a:t>
            </a:r>
            <a:r>
              <a:rPr sz="1000" spc="10" dirty="0">
                <a:latin typeface="Calibri" panose="020F0502020204030204" pitchFamily="34" charset="0"/>
                <a:cs typeface="Calibri" panose="020F0502020204030204" pitchFamily="34" charset="0"/>
                <a:hlinkClick r:id="rId2" action="ppaction://hlinksldjump"/>
              </a:rPr>
              <a:t> </a:t>
            </a:r>
            <a:r>
              <a:rPr sz="1000" spc="-60" dirty="0">
                <a:latin typeface="Calibri" panose="020F0502020204030204" pitchFamily="34" charset="0"/>
                <a:cs typeface="Calibri" panose="020F0502020204030204" pitchFamily="34" charset="0"/>
                <a:hlinkClick r:id="rId3" action="ppaction://hlinksldjump"/>
              </a:rPr>
              <a:t>.</a:t>
            </a:r>
            <a:endParaRPr sz="1000" dirty="0">
              <a:latin typeface="Calibri" panose="020F0502020204030204" pitchFamily="34" charset="0"/>
              <a:cs typeface="Calibri" panose="020F0502020204030204" pitchFamily="34" charset="0"/>
            </a:endParaRPr>
          </a:p>
        </p:txBody>
      </p:sp>
      <p:pic>
        <p:nvPicPr>
          <p:cNvPr id="14" name="图片 13">
            <a:extLst>
              <a:ext uri="{FF2B5EF4-FFF2-40B4-BE49-F238E27FC236}">
                <a16:creationId xmlns:a16="http://schemas.microsoft.com/office/drawing/2014/main" id="{6B6BC334-1872-473E-80B7-6E4895482005}"/>
              </a:ext>
            </a:extLst>
          </p:cNvPr>
          <p:cNvPicPr>
            <a:picLocks noChangeAspect="1"/>
          </p:cNvPicPr>
          <p:nvPr/>
        </p:nvPicPr>
        <p:blipFill>
          <a:blip r:embed="rId5"/>
          <a:stretch>
            <a:fillRect/>
          </a:stretch>
        </p:blipFill>
        <p:spPr>
          <a:xfrm>
            <a:off x="2609850" y="563356"/>
            <a:ext cx="1570606" cy="1570606"/>
          </a:xfrm>
          <a:prstGeom prst="rect">
            <a:avLst/>
          </a:prstGeom>
        </p:spPr>
      </p:pic>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3171825" cy="403225"/>
          </a:xfrm>
          <a:prstGeom prst="rect">
            <a:avLst/>
          </a:prstGeom>
        </p:spPr>
        <p:txBody>
          <a:bodyPr vert="horz" wrap="square" lIns="0" tIns="15875" rIns="0" bIns="0" rtlCol="0">
            <a:spAutoFit/>
          </a:bodyPr>
          <a:lstStyle/>
          <a:p>
            <a:pPr marL="12700">
              <a:lnSpc>
                <a:spcPct val="100000"/>
              </a:lnSpc>
              <a:spcBef>
                <a:spcPts val="125"/>
              </a:spcBef>
            </a:pPr>
            <a:r>
              <a:rPr spc="-70" dirty="0"/>
              <a:t>IKNP</a:t>
            </a:r>
            <a:r>
              <a:rPr spc="-50" dirty="0"/>
              <a:t> </a:t>
            </a:r>
            <a:r>
              <a:rPr spc="-40" dirty="0"/>
              <a:t>protocol</a:t>
            </a:r>
            <a:r>
              <a:rPr spc="-45" dirty="0"/>
              <a:t> </a:t>
            </a:r>
            <a:r>
              <a:rPr sz="800" spc="-20" dirty="0">
                <a:solidFill>
                  <a:srgbClr val="3E7E00"/>
                </a:solidFill>
              </a:rPr>
              <a:t>[IshaiKilianNissimPetrank03]</a:t>
            </a:r>
            <a:endParaRPr sz="800"/>
          </a:p>
        </p:txBody>
      </p:sp>
      <p:sp>
        <p:nvSpPr>
          <p:cNvPr id="9" name="object 9"/>
          <p:cNvSpPr txBox="1"/>
          <p:nvPr/>
        </p:nvSpPr>
        <p:spPr>
          <a:xfrm>
            <a:off x="437476" y="1790768"/>
            <a:ext cx="3493770" cy="812402"/>
          </a:xfrm>
          <a:prstGeom prst="rect">
            <a:avLst/>
          </a:prstGeom>
        </p:spPr>
        <p:txBody>
          <a:bodyPr vert="horz" wrap="square" lIns="0" tIns="12065" rIns="0" bIns="0" rtlCol="0">
            <a:spAutoFit/>
          </a:bodyPr>
          <a:lstStyle/>
          <a:p>
            <a:pPr>
              <a:lnSpc>
                <a:spcPct val="100000"/>
              </a:lnSpc>
            </a:pPr>
            <a:endParaRPr lang="en-US" sz="1100" dirty="0">
              <a:latin typeface="Calibri" panose="020F0502020204030204" pitchFamily="34" charset="0"/>
              <a:cs typeface="Calibri" panose="020F0502020204030204" pitchFamily="34" charset="0"/>
            </a:endParaRPr>
          </a:p>
          <a:p>
            <a:pPr>
              <a:lnSpc>
                <a:spcPct val="100000"/>
              </a:lnSpc>
            </a:pPr>
            <a:endParaRPr sz="1100" dirty="0">
              <a:latin typeface="Calibri" panose="020F0502020204030204" pitchFamily="34" charset="0"/>
              <a:cs typeface="Calibri" panose="020F0502020204030204" pitchFamily="34" charset="0"/>
            </a:endParaRPr>
          </a:p>
          <a:p>
            <a:pPr marL="175260" indent="-125095">
              <a:lnSpc>
                <a:spcPct val="100000"/>
              </a:lnSpc>
              <a:spcBef>
                <a:spcPts val="865"/>
              </a:spcBef>
              <a:buClr>
                <a:srgbClr val="1464B2"/>
              </a:buClr>
              <a:buSzPct val="70000"/>
              <a:buFont typeface="Cambria"/>
              <a:buChar char="►"/>
              <a:tabLst>
                <a:tab pos="175895" algn="l"/>
              </a:tabLst>
            </a:pP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has</a:t>
            </a:r>
            <a:r>
              <a:rPr sz="1000" spc="-15"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input</a:t>
            </a:r>
            <a:r>
              <a:rPr sz="1000" spc="-20" dirty="0">
                <a:latin typeface="Calibri" panose="020F0502020204030204" pitchFamily="34" charset="0"/>
                <a:cs typeface="Calibri" panose="020F0502020204030204" pitchFamily="34" charset="0"/>
              </a:rPr>
              <a:t> </a:t>
            </a:r>
            <a:r>
              <a:rPr sz="1000" i="1" spc="-45" dirty="0">
                <a:latin typeface="Times New Roman"/>
                <a:cs typeface="Times New Roman"/>
              </a:rPr>
              <a:t>r</a:t>
            </a:r>
            <a:r>
              <a:rPr sz="1000" i="1" dirty="0">
                <a:latin typeface="Times New Roman"/>
                <a:cs typeface="Times New Roman"/>
              </a:rPr>
              <a:t> </a:t>
            </a:r>
            <a:r>
              <a:rPr sz="1000" spc="150" dirty="0">
                <a:latin typeface="Cambria"/>
                <a:cs typeface="Cambria"/>
              </a:rPr>
              <a:t>⇒</a:t>
            </a:r>
            <a:r>
              <a:rPr sz="1000" spc="25" dirty="0">
                <a:latin typeface="Cambria"/>
                <a:cs typeface="Cambria"/>
              </a:rPr>
              <a:t> </a:t>
            </a:r>
            <a:r>
              <a:rPr sz="1000" spc="-45" dirty="0">
                <a:latin typeface="Calibri" panose="020F0502020204030204" pitchFamily="34" charset="0"/>
                <a:cs typeface="Calibri" panose="020F0502020204030204" pitchFamily="34" charset="0"/>
              </a:rPr>
              <a:t>extend</a:t>
            </a:r>
            <a:r>
              <a:rPr sz="1000" spc="-15"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to</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matrix</a:t>
            </a:r>
            <a:r>
              <a:rPr sz="1000" spc="235" dirty="0">
                <a:latin typeface="Calibri" panose="020F0502020204030204" pitchFamily="34" charset="0"/>
                <a:cs typeface="Calibri" panose="020F0502020204030204" pitchFamily="34" charset="0"/>
              </a:rPr>
              <a:t> </a:t>
            </a:r>
            <a:r>
              <a:rPr sz="1000" spc="-45" dirty="0">
                <a:latin typeface="Calibri" panose="020F0502020204030204" pitchFamily="34" charset="0"/>
                <a:cs typeface="Calibri" panose="020F0502020204030204" pitchFamily="34" charset="0"/>
              </a:rPr>
              <a:t>and</a:t>
            </a:r>
            <a:r>
              <a:rPr sz="1000" spc="-15" dirty="0">
                <a:latin typeface="Calibri" panose="020F0502020204030204" pitchFamily="34" charset="0"/>
                <a:cs typeface="Calibri" panose="020F0502020204030204" pitchFamily="34" charset="0"/>
              </a:rPr>
              <a:t> </a:t>
            </a:r>
            <a:r>
              <a:rPr sz="1000" spc="-55" dirty="0">
                <a:latin typeface="Calibri" panose="020F0502020204030204" pitchFamily="34" charset="0"/>
                <a:cs typeface="Calibri" panose="020F0502020204030204" pitchFamily="34" charset="0"/>
              </a:rPr>
              <a:t>secret</a:t>
            </a:r>
            <a:r>
              <a:rPr sz="1000" spc="-2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share</a:t>
            </a:r>
            <a:r>
              <a:rPr sz="1000" spc="-15" dirty="0">
                <a:latin typeface="Calibri" panose="020F0502020204030204" pitchFamily="34" charset="0"/>
                <a:cs typeface="Calibri" panose="020F0502020204030204" pitchFamily="34" charset="0"/>
              </a:rPr>
              <a:t> </a:t>
            </a:r>
            <a:r>
              <a:rPr sz="1000" spc="-95" dirty="0">
                <a:latin typeface="Calibri" panose="020F0502020204030204" pitchFamily="34" charset="0"/>
                <a:cs typeface="Calibri" panose="020F0502020204030204" pitchFamily="34" charset="0"/>
              </a:rPr>
              <a:t>as</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a:t>
            </a:r>
            <a:r>
              <a:rPr sz="1000" i="1" spc="-10" dirty="0">
                <a:latin typeface="Times New Roman"/>
                <a:cs typeface="Times New Roman"/>
              </a:rPr>
              <a:t>T</a:t>
            </a:r>
            <a:r>
              <a:rPr sz="1000" spc="-10" dirty="0">
                <a:latin typeface="Calibri"/>
                <a:cs typeface="Calibri"/>
              </a:rPr>
              <a:t>,</a:t>
            </a:r>
            <a:r>
              <a:rPr sz="1000" spc="-55" dirty="0">
                <a:latin typeface="Calibri"/>
                <a:cs typeface="Calibri"/>
              </a:rPr>
              <a:t> </a:t>
            </a:r>
            <a:r>
              <a:rPr sz="1000" i="1" spc="35" dirty="0">
                <a:latin typeface="Times New Roman"/>
                <a:cs typeface="Times New Roman"/>
              </a:rPr>
              <a:t>T</a:t>
            </a:r>
            <a:r>
              <a:rPr sz="1050" spc="52" baseline="27777" dirty="0">
                <a:latin typeface="Cambria"/>
                <a:cs typeface="Cambria"/>
              </a:rPr>
              <a:t>′</a:t>
            </a:r>
            <a:r>
              <a:rPr sz="1000" spc="3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a:p>
            <a:pPr marL="175260" indent="-125095">
              <a:lnSpc>
                <a:spcPct val="100000"/>
              </a:lnSpc>
              <a:spcBef>
                <a:spcPts val="295"/>
              </a:spcBef>
              <a:buClr>
                <a:srgbClr val="1464B2"/>
              </a:buClr>
              <a:buSzPct val="70000"/>
              <a:buFont typeface="Cambria"/>
              <a:buChar char="►"/>
              <a:tabLst>
                <a:tab pos="175895" algn="l"/>
              </a:tabLst>
            </a:pP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ch</a:t>
            </a:r>
            <a:r>
              <a:rPr sz="1000" spc="-45" dirty="0">
                <a:latin typeface="Calibri" panose="020F0502020204030204" pitchFamily="34" charset="0"/>
                <a:cs typeface="Calibri" panose="020F0502020204030204" pitchFamily="34" charset="0"/>
              </a:rPr>
              <a:t>o</a:t>
            </a:r>
            <a:r>
              <a:rPr sz="1000" spc="-95" dirty="0">
                <a:latin typeface="Calibri" panose="020F0502020204030204" pitchFamily="34" charset="0"/>
                <a:cs typeface="Calibri" panose="020F0502020204030204" pitchFamily="34" charset="0"/>
              </a:rPr>
              <a:t>oses</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random</a:t>
            </a:r>
            <a:r>
              <a:rPr sz="1000" spc="-20" dirty="0">
                <a:latin typeface="Calibri" panose="020F0502020204030204" pitchFamily="34" charset="0"/>
                <a:cs typeface="Calibri" panose="020F0502020204030204" pitchFamily="34" charset="0"/>
              </a:rPr>
              <a:t> </a:t>
            </a:r>
            <a:r>
              <a:rPr sz="1000" spc="-15" dirty="0">
                <a:latin typeface="Calibri" panose="020F0502020204030204" pitchFamily="34" charset="0"/>
                <a:cs typeface="Calibri" panose="020F0502020204030204" pitchFamily="34" charset="0"/>
              </a:rPr>
              <a:t>string</a:t>
            </a:r>
            <a:r>
              <a:rPr sz="1000" spc="-20" dirty="0">
                <a:latin typeface="Calibri" panose="020F0502020204030204" pitchFamily="34" charset="0"/>
                <a:cs typeface="Calibri" panose="020F0502020204030204" pitchFamily="34" charset="0"/>
              </a:rPr>
              <a:t> </a:t>
            </a:r>
            <a:r>
              <a:rPr sz="1000" i="1" spc="-25" dirty="0">
                <a:latin typeface="Times New Roman"/>
                <a:cs typeface="Times New Roman"/>
              </a:rPr>
              <a:t>s</a:t>
            </a:r>
            <a:endParaRPr sz="1000" dirty="0">
              <a:latin typeface="Times New Roman"/>
              <a:cs typeface="Times New Roman"/>
            </a:endParaRPr>
          </a:p>
        </p:txBody>
      </p:sp>
      <p:pic>
        <p:nvPicPr>
          <p:cNvPr id="16" name="图片 15">
            <a:extLst>
              <a:ext uri="{FF2B5EF4-FFF2-40B4-BE49-F238E27FC236}">
                <a16:creationId xmlns:a16="http://schemas.microsoft.com/office/drawing/2014/main" id="{699F5FAE-889E-4A3F-981C-F10A3B36EFE7}"/>
              </a:ext>
            </a:extLst>
          </p:cNvPr>
          <p:cNvPicPr>
            <a:picLocks noChangeAspect="1"/>
          </p:cNvPicPr>
          <p:nvPr/>
        </p:nvPicPr>
        <p:blipFill>
          <a:blip r:embed="rId2"/>
          <a:stretch>
            <a:fillRect/>
          </a:stretch>
        </p:blipFill>
        <p:spPr>
          <a:xfrm>
            <a:off x="326202" y="599440"/>
            <a:ext cx="3716318" cy="1596640"/>
          </a:xfrm>
          <a:prstGeom prst="rect">
            <a:avLst/>
          </a:prstGeom>
        </p:spPr>
      </p:pic>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3171825" cy="403225"/>
          </a:xfrm>
          <a:prstGeom prst="rect">
            <a:avLst/>
          </a:prstGeom>
        </p:spPr>
        <p:txBody>
          <a:bodyPr vert="horz" wrap="square" lIns="0" tIns="15875" rIns="0" bIns="0" rtlCol="0">
            <a:spAutoFit/>
          </a:bodyPr>
          <a:lstStyle/>
          <a:p>
            <a:pPr marL="12700">
              <a:lnSpc>
                <a:spcPct val="100000"/>
              </a:lnSpc>
              <a:spcBef>
                <a:spcPts val="125"/>
              </a:spcBef>
            </a:pPr>
            <a:r>
              <a:rPr spc="-70" dirty="0"/>
              <a:t>IKNP</a:t>
            </a:r>
            <a:r>
              <a:rPr spc="-50" dirty="0"/>
              <a:t> </a:t>
            </a:r>
            <a:r>
              <a:rPr spc="-40" dirty="0"/>
              <a:t>protocol</a:t>
            </a:r>
            <a:r>
              <a:rPr spc="-45" dirty="0"/>
              <a:t> </a:t>
            </a:r>
            <a:r>
              <a:rPr sz="800" spc="-20" dirty="0">
                <a:solidFill>
                  <a:srgbClr val="3E7E00"/>
                </a:solidFill>
              </a:rPr>
              <a:t>[IshaiKilianNissimPetrank03]</a:t>
            </a:r>
            <a:endParaRPr sz="800"/>
          </a:p>
        </p:txBody>
      </p:sp>
      <p:sp>
        <p:nvSpPr>
          <p:cNvPr id="56" name="object 56"/>
          <p:cNvSpPr txBox="1"/>
          <p:nvPr/>
        </p:nvSpPr>
        <p:spPr>
          <a:xfrm>
            <a:off x="450176" y="2173065"/>
            <a:ext cx="3468370" cy="594995"/>
          </a:xfrm>
          <a:prstGeom prst="rect">
            <a:avLst/>
          </a:prstGeom>
        </p:spPr>
        <p:txBody>
          <a:bodyPr vert="horz" wrap="square" lIns="0" tIns="50165" rIns="0" bIns="0" rtlCol="0">
            <a:spAutoFit/>
          </a:bodyPr>
          <a:lstStyle/>
          <a:p>
            <a:pPr marL="162560" indent="-125095">
              <a:lnSpc>
                <a:spcPct val="100000"/>
              </a:lnSpc>
              <a:spcBef>
                <a:spcPts val="395"/>
              </a:spcBef>
              <a:buClr>
                <a:srgbClr val="1464B2"/>
              </a:buClr>
              <a:buSzPct val="70000"/>
              <a:buFont typeface="Cambria"/>
              <a:buChar char="►"/>
              <a:tabLst>
                <a:tab pos="163195" algn="l"/>
              </a:tabLst>
            </a:pP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has</a:t>
            </a:r>
            <a:r>
              <a:rPr sz="1000" spc="-15"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input</a:t>
            </a:r>
            <a:r>
              <a:rPr sz="1000" spc="-20" dirty="0">
                <a:latin typeface="Calibri" panose="020F0502020204030204" pitchFamily="34" charset="0"/>
                <a:cs typeface="Calibri" panose="020F0502020204030204" pitchFamily="34" charset="0"/>
              </a:rPr>
              <a:t> </a:t>
            </a:r>
            <a:r>
              <a:rPr sz="1000" i="1" spc="-45" dirty="0">
                <a:latin typeface="Times New Roman"/>
                <a:cs typeface="Times New Roman"/>
              </a:rPr>
              <a:t>r</a:t>
            </a:r>
            <a:r>
              <a:rPr sz="1000" i="1" dirty="0">
                <a:latin typeface="Times New Roman"/>
                <a:cs typeface="Times New Roman"/>
              </a:rPr>
              <a:t> </a:t>
            </a:r>
            <a:r>
              <a:rPr sz="1000" spc="150" dirty="0">
                <a:latin typeface="Cambria"/>
                <a:cs typeface="Cambria"/>
              </a:rPr>
              <a:t>⇒</a:t>
            </a:r>
            <a:r>
              <a:rPr sz="1000" spc="25" dirty="0">
                <a:latin typeface="Cambria"/>
                <a:cs typeface="Cambria"/>
              </a:rPr>
              <a:t> </a:t>
            </a:r>
            <a:r>
              <a:rPr sz="1000" spc="-45" dirty="0">
                <a:latin typeface="Calibri" panose="020F0502020204030204" pitchFamily="34" charset="0"/>
                <a:cs typeface="Calibri" panose="020F0502020204030204" pitchFamily="34" charset="0"/>
              </a:rPr>
              <a:t>extend</a:t>
            </a:r>
            <a:r>
              <a:rPr sz="1000" spc="-15"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to</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matrix</a:t>
            </a:r>
            <a:r>
              <a:rPr sz="1000" spc="235" dirty="0">
                <a:latin typeface="Calibri" panose="020F0502020204030204" pitchFamily="34" charset="0"/>
                <a:cs typeface="Calibri" panose="020F0502020204030204" pitchFamily="34" charset="0"/>
              </a:rPr>
              <a:t> </a:t>
            </a:r>
            <a:r>
              <a:rPr sz="1000" spc="-45" dirty="0">
                <a:latin typeface="Calibri" panose="020F0502020204030204" pitchFamily="34" charset="0"/>
                <a:cs typeface="Calibri" panose="020F0502020204030204" pitchFamily="34" charset="0"/>
              </a:rPr>
              <a:t>and</a:t>
            </a:r>
            <a:r>
              <a:rPr sz="1000" spc="-15" dirty="0">
                <a:latin typeface="Calibri" panose="020F0502020204030204" pitchFamily="34" charset="0"/>
                <a:cs typeface="Calibri" panose="020F0502020204030204" pitchFamily="34" charset="0"/>
              </a:rPr>
              <a:t> </a:t>
            </a:r>
            <a:r>
              <a:rPr sz="1000" spc="-55" dirty="0">
                <a:latin typeface="Calibri" panose="020F0502020204030204" pitchFamily="34" charset="0"/>
                <a:cs typeface="Calibri" panose="020F0502020204030204" pitchFamily="34" charset="0"/>
              </a:rPr>
              <a:t>secret</a:t>
            </a:r>
            <a:r>
              <a:rPr sz="1000" spc="-2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share</a:t>
            </a:r>
            <a:r>
              <a:rPr sz="1000" spc="-15" dirty="0">
                <a:latin typeface="Calibri" panose="020F0502020204030204" pitchFamily="34" charset="0"/>
                <a:cs typeface="Calibri" panose="020F0502020204030204" pitchFamily="34" charset="0"/>
              </a:rPr>
              <a:t> </a:t>
            </a:r>
            <a:r>
              <a:rPr sz="1000" spc="-95" dirty="0">
                <a:latin typeface="Calibri" panose="020F0502020204030204" pitchFamily="34" charset="0"/>
                <a:cs typeface="Calibri" panose="020F0502020204030204" pitchFamily="34" charset="0"/>
              </a:rPr>
              <a:t>as</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a:t>
            </a:r>
            <a:r>
              <a:rPr sz="1000" i="1" spc="-10" dirty="0">
                <a:latin typeface="Times New Roman"/>
                <a:cs typeface="Times New Roman"/>
              </a:rPr>
              <a:t>T</a:t>
            </a:r>
            <a:r>
              <a:rPr sz="1000" spc="-10" dirty="0">
                <a:latin typeface="Calibri"/>
                <a:cs typeface="Calibri"/>
              </a:rPr>
              <a:t>,</a:t>
            </a:r>
            <a:r>
              <a:rPr sz="1000" spc="-55" dirty="0">
                <a:latin typeface="Calibri"/>
                <a:cs typeface="Calibri"/>
              </a:rPr>
              <a:t> </a:t>
            </a:r>
            <a:r>
              <a:rPr sz="1000" i="1" spc="35" dirty="0">
                <a:latin typeface="Times New Roman"/>
                <a:cs typeface="Times New Roman"/>
              </a:rPr>
              <a:t>T</a:t>
            </a:r>
            <a:r>
              <a:rPr sz="1050" spc="52" baseline="27777" dirty="0">
                <a:latin typeface="Cambria"/>
                <a:cs typeface="Cambria"/>
              </a:rPr>
              <a:t>′</a:t>
            </a:r>
            <a:r>
              <a:rPr sz="1000" spc="3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a:p>
            <a:pPr marL="162560" indent="-125095">
              <a:lnSpc>
                <a:spcPct val="100000"/>
              </a:lnSpc>
              <a:spcBef>
                <a:spcPts val="295"/>
              </a:spcBef>
              <a:buClr>
                <a:srgbClr val="1464B2"/>
              </a:buClr>
              <a:buSzPct val="70000"/>
              <a:buFont typeface="Cambria"/>
              <a:buChar char="►"/>
              <a:tabLst>
                <a:tab pos="163195" algn="l"/>
              </a:tabLst>
            </a:pP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ch</a:t>
            </a:r>
            <a:r>
              <a:rPr sz="1000" spc="-45" dirty="0">
                <a:latin typeface="Calibri" panose="020F0502020204030204" pitchFamily="34" charset="0"/>
                <a:cs typeface="Calibri" panose="020F0502020204030204" pitchFamily="34" charset="0"/>
              </a:rPr>
              <a:t>o</a:t>
            </a:r>
            <a:r>
              <a:rPr sz="1000" spc="-95" dirty="0">
                <a:latin typeface="Calibri" panose="020F0502020204030204" pitchFamily="34" charset="0"/>
                <a:cs typeface="Calibri" panose="020F0502020204030204" pitchFamily="34" charset="0"/>
              </a:rPr>
              <a:t>oses</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random</a:t>
            </a:r>
            <a:r>
              <a:rPr sz="1000" spc="-20" dirty="0">
                <a:latin typeface="Calibri" panose="020F0502020204030204" pitchFamily="34" charset="0"/>
                <a:cs typeface="Calibri" panose="020F0502020204030204" pitchFamily="34" charset="0"/>
              </a:rPr>
              <a:t> </a:t>
            </a:r>
            <a:r>
              <a:rPr sz="1000" spc="-15" dirty="0">
                <a:latin typeface="Calibri" panose="020F0502020204030204" pitchFamily="34" charset="0"/>
                <a:cs typeface="Calibri" panose="020F0502020204030204" pitchFamily="34" charset="0"/>
              </a:rPr>
              <a:t>string</a:t>
            </a:r>
            <a:r>
              <a:rPr sz="1000" spc="-20" dirty="0">
                <a:latin typeface="Calibri" panose="020F0502020204030204" pitchFamily="34" charset="0"/>
                <a:cs typeface="Calibri" panose="020F0502020204030204" pitchFamily="34" charset="0"/>
              </a:rPr>
              <a:t> </a:t>
            </a:r>
            <a:r>
              <a:rPr sz="1000" i="1" spc="-25" dirty="0">
                <a:latin typeface="Times New Roman"/>
                <a:cs typeface="Times New Roman"/>
              </a:rPr>
              <a:t>s</a:t>
            </a:r>
            <a:endParaRPr sz="1000" dirty="0">
              <a:latin typeface="Times New Roman"/>
              <a:cs typeface="Times New Roman"/>
            </a:endParaRPr>
          </a:p>
          <a:p>
            <a:pPr marL="162560" indent="-125095">
              <a:lnSpc>
                <a:spcPct val="100000"/>
              </a:lnSpc>
              <a:spcBef>
                <a:spcPts val="290"/>
              </a:spcBef>
              <a:buClr>
                <a:srgbClr val="1464B2"/>
              </a:buClr>
              <a:buSzPct val="70000"/>
              <a:buFont typeface="Cambria"/>
              <a:buChar char="►"/>
              <a:tabLst>
                <a:tab pos="163195" algn="l"/>
              </a:tabLst>
            </a:pPr>
            <a:r>
              <a:rPr sz="1000" spc="-45" dirty="0">
                <a:latin typeface="Calibri" panose="020F0502020204030204" pitchFamily="34" charset="0"/>
                <a:cs typeface="Calibri" panose="020F0502020204030204" pitchFamily="34" charset="0"/>
              </a:rPr>
              <a:t>O</a:t>
            </a:r>
            <a:r>
              <a:rPr sz="1000" spc="-75" dirty="0">
                <a:latin typeface="Calibri" panose="020F0502020204030204" pitchFamily="34" charset="0"/>
                <a:cs typeface="Calibri" panose="020F0502020204030204" pitchFamily="34" charset="0"/>
              </a:rPr>
              <a:t>T</a:t>
            </a:r>
            <a:r>
              <a:rPr sz="1000" spc="-20" dirty="0">
                <a:latin typeface="Calibri" panose="020F0502020204030204" pitchFamily="34" charset="0"/>
                <a:cs typeface="Calibri" panose="020F0502020204030204" pitchFamily="34" charset="0"/>
              </a:rPr>
              <a:t> </a:t>
            </a:r>
            <a:r>
              <a:rPr sz="1000" spc="-5" dirty="0">
                <a:latin typeface="Calibri" panose="020F0502020204030204" pitchFamily="34" charset="0"/>
                <a:cs typeface="Calibri" panose="020F0502020204030204" pitchFamily="34" charset="0"/>
              </a:rPr>
              <a:t>for</a:t>
            </a:r>
            <a:r>
              <a:rPr sz="1000" spc="-20" dirty="0">
                <a:latin typeface="Calibri" panose="020F0502020204030204" pitchFamily="34" charset="0"/>
                <a:cs typeface="Calibri" panose="020F0502020204030204" pitchFamily="34" charset="0"/>
              </a:rPr>
              <a:t> </a:t>
            </a:r>
            <a:r>
              <a:rPr sz="1000" spc="-70" dirty="0">
                <a:latin typeface="Calibri" panose="020F0502020204030204" pitchFamily="34" charset="0"/>
                <a:cs typeface="Calibri" panose="020F0502020204030204" pitchFamily="34" charset="0"/>
              </a:rPr>
              <a:t>each</a:t>
            </a:r>
            <a:r>
              <a:rPr sz="1000" spc="-20" dirty="0">
                <a:latin typeface="Calibri" panose="020F0502020204030204" pitchFamily="34" charset="0"/>
                <a:cs typeface="Calibri" panose="020F0502020204030204" pitchFamily="34" charset="0"/>
              </a:rPr>
              <a:t> </a:t>
            </a:r>
            <a:r>
              <a:rPr sz="1000" b="1" spc="-45" dirty="0">
                <a:latin typeface="Calibri" panose="020F0502020204030204" pitchFamily="34" charset="0"/>
                <a:cs typeface="Calibri" panose="020F0502020204030204" pitchFamily="34" charset="0"/>
              </a:rPr>
              <a:t>column </a:t>
            </a:r>
            <a:r>
              <a:rPr sz="1000" spc="150" dirty="0">
                <a:latin typeface="Cambria"/>
                <a:cs typeface="Cambria"/>
              </a:rPr>
              <a:t>⇒</a:t>
            </a:r>
            <a:r>
              <a:rPr sz="1000" spc="25" dirty="0">
                <a:latin typeface="Cambria"/>
                <a:cs typeface="Cambria"/>
              </a:rPr>
              <a:t> </a:t>
            </a: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obtains</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matrix</a:t>
            </a:r>
            <a:r>
              <a:rPr sz="1000" spc="-20" dirty="0">
                <a:latin typeface="Calibri" panose="020F0502020204030204" pitchFamily="34" charset="0"/>
                <a:cs typeface="Calibri" panose="020F0502020204030204" pitchFamily="34" charset="0"/>
              </a:rPr>
              <a:t> </a:t>
            </a:r>
            <a:r>
              <a:rPr sz="1000" i="1" spc="-25" dirty="0">
                <a:latin typeface="Times New Roman"/>
                <a:cs typeface="Times New Roman"/>
              </a:rPr>
              <a:t>Q</a:t>
            </a:r>
            <a:endParaRPr sz="1000" dirty="0">
              <a:latin typeface="Times New Roman"/>
              <a:cs typeface="Times New Roman"/>
            </a:endParaRPr>
          </a:p>
        </p:txBody>
      </p:sp>
      <p:pic>
        <p:nvPicPr>
          <p:cNvPr id="63" name="图片 62">
            <a:extLst>
              <a:ext uri="{FF2B5EF4-FFF2-40B4-BE49-F238E27FC236}">
                <a16:creationId xmlns:a16="http://schemas.microsoft.com/office/drawing/2014/main" id="{9521951A-EDFB-4E14-AC28-728C57075D91}"/>
              </a:ext>
            </a:extLst>
          </p:cNvPr>
          <p:cNvPicPr>
            <a:picLocks noChangeAspect="1"/>
          </p:cNvPicPr>
          <p:nvPr/>
        </p:nvPicPr>
        <p:blipFill>
          <a:blip r:embed="rId2"/>
          <a:stretch>
            <a:fillRect/>
          </a:stretch>
        </p:blipFill>
        <p:spPr>
          <a:xfrm>
            <a:off x="323850" y="518581"/>
            <a:ext cx="3810000" cy="1622196"/>
          </a:xfrm>
          <a:prstGeom prst="rect">
            <a:avLst/>
          </a:prstGeom>
        </p:spPr>
      </p:pic>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2A32488-46C4-40D2-A2C3-A37B041CBFD5}"/>
              </a:ext>
            </a:extLst>
          </p:cNvPr>
          <p:cNvSpPr txBox="1">
            <a:spLocks/>
          </p:cNvSpPr>
          <p:nvPr/>
        </p:nvSpPr>
        <p:spPr>
          <a:xfrm>
            <a:off x="95300" y="83069"/>
            <a:ext cx="3733750" cy="393056"/>
          </a:xfrm>
          <a:prstGeom prst="rect">
            <a:avLst/>
          </a:prstGeom>
        </p:spPr>
        <p:txBody>
          <a:bodyPr vert="horz" wrap="square" lIns="0" tIns="15875" rIns="0" bIns="0" rtlCol="0">
            <a:spAutoFit/>
          </a:bodyPr>
          <a:lstStyle>
            <a:lvl1pPr>
              <a:defRPr>
                <a:latin typeface="+mj-lt"/>
                <a:ea typeface="+mj-ea"/>
                <a:cs typeface="+mj-cs"/>
              </a:defRPr>
            </a:lvl1pPr>
          </a:lstStyle>
          <a:p>
            <a:pPr marL="12700">
              <a:spcBef>
                <a:spcPts val="125"/>
              </a:spcBef>
            </a:pPr>
            <a:r>
              <a:rPr lang="en-US" altLang="zh-CN" sz="2450" spc="-80" dirty="0">
                <a:solidFill>
                  <a:srgbClr val="666666"/>
                </a:solidFill>
                <a:latin typeface="Calibri" panose="020F0502020204030204" pitchFamily="34" charset="0"/>
                <a:cs typeface="Calibri" panose="020F0502020204030204" pitchFamily="34" charset="0"/>
              </a:rPr>
              <a:t>Usage of </a:t>
            </a:r>
            <a:r>
              <a:rPr lang="en-US" sz="2450" spc="-80" dirty="0">
                <a:solidFill>
                  <a:srgbClr val="666666"/>
                </a:solidFill>
                <a:latin typeface="Calibri" panose="020F0502020204030204" pitchFamily="34" charset="0"/>
                <a:cs typeface="Calibri" panose="020F0502020204030204" pitchFamily="34" charset="0"/>
              </a:rPr>
              <a:t>O</a:t>
            </a:r>
            <a:r>
              <a:rPr lang="en-US" altLang="zh-CN" sz="2450" spc="-80" dirty="0">
                <a:solidFill>
                  <a:srgbClr val="666666"/>
                </a:solidFill>
                <a:latin typeface="Calibri" panose="020F0502020204030204" pitchFamily="34" charset="0"/>
                <a:cs typeface="Calibri" panose="020F0502020204030204" pitchFamily="34" charset="0"/>
              </a:rPr>
              <a:t>blivious </a:t>
            </a:r>
            <a:r>
              <a:rPr lang="en-US" sz="2450" spc="-80" dirty="0">
                <a:solidFill>
                  <a:srgbClr val="666666"/>
                </a:solidFill>
                <a:latin typeface="Calibri" panose="020F0502020204030204" pitchFamily="34" charset="0"/>
                <a:cs typeface="Calibri" panose="020F0502020204030204" pitchFamily="34" charset="0"/>
              </a:rPr>
              <a:t>Transfer</a:t>
            </a:r>
            <a:endParaRPr lang="en-US" kern="0" spc="-135" dirty="0">
              <a:solidFill>
                <a:sysClr val="windowText" lastClr="000000"/>
              </a:solidFill>
            </a:endParaRPr>
          </a:p>
        </p:txBody>
      </p:sp>
      <p:sp>
        <p:nvSpPr>
          <p:cNvPr id="3" name="文本框 2">
            <a:extLst>
              <a:ext uri="{FF2B5EF4-FFF2-40B4-BE49-F238E27FC236}">
                <a16:creationId xmlns:a16="http://schemas.microsoft.com/office/drawing/2014/main" id="{E1F99E74-BC1B-418C-8262-088F69C3096F}"/>
              </a:ext>
            </a:extLst>
          </p:cNvPr>
          <p:cNvSpPr txBox="1"/>
          <p:nvPr/>
        </p:nvSpPr>
        <p:spPr>
          <a:xfrm>
            <a:off x="171450" y="892175"/>
            <a:ext cx="3039422" cy="2031325"/>
          </a:xfrm>
          <a:prstGeom prst="rect">
            <a:avLst/>
          </a:prstGeom>
          <a:noFill/>
        </p:spPr>
        <p:txBody>
          <a:bodyPr wrap="none" rtlCol="0">
            <a:spAutoFit/>
          </a:bodyPr>
          <a:lstStyle/>
          <a:p>
            <a:pPr marL="285750" indent="-285750">
              <a:buFont typeface="Arial" panose="020B0604020202020204" pitchFamily="34" charset="0"/>
              <a:buChar char="•"/>
            </a:pPr>
            <a:r>
              <a:rPr lang="en-US" altLang="zh-CN" b="0" i="0" dirty="0">
                <a:solidFill>
                  <a:srgbClr val="4D4D4D"/>
                </a:solidFill>
                <a:effectLst/>
                <a:latin typeface="-apple-system"/>
              </a:rPr>
              <a:t>Private Set Intersection, PSI</a:t>
            </a:r>
          </a:p>
          <a:p>
            <a:pPr marL="285750" indent="-285750">
              <a:buFont typeface="Arial" panose="020B0604020202020204" pitchFamily="34" charset="0"/>
              <a:buChar char="•"/>
            </a:pPr>
            <a:endParaRPr lang="en-US" altLang="zh-CN" dirty="0">
              <a:solidFill>
                <a:srgbClr val="4D4D4D"/>
              </a:solidFill>
              <a:latin typeface="-apple-system"/>
            </a:endParaRPr>
          </a:p>
          <a:p>
            <a:pPr marL="285750" indent="-285750">
              <a:buFont typeface="Arial" panose="020B0604020202020204" pitchFamily="34" charset="0"/>
              <a:buChar char="•"/>
            </a:pPr>
            <a:r>
              <a:rPr lang="en-US" altLang="zh-CN" dirty="0">
                <a:solidFill>
                  <a:srgbClr val="4D4D4D"/>
                </a:solidFill>
                <a:latin typeface="-apple-system"/>
              </a:rPr>
              <a:t>Multiplication Triplets</a:t>
            </a:r>
          </a:p>
          <a:p>
            <a:pPr marL="285750" indent="-285750">
              <a:buFont typeface="Arial" panose="020B0604020202020204" pitchFamily="34" charset="0"/>
              <a:buChar char="•"/>
            </a:pPr>
            <a:endParaRPr lang="en-US" altLang="zh-CN" dirty="0">
              <a:solidFill>
                <a:srgbClr val="4D4D4D"/>
              </a:solidFill>
              <a:latin typeface="-apple-system"/>
            </a:endParaRPr>
          </a:p>
          <a:p>
            <a:pPr marL="285750" indent="-285750">
              <a:buFont typeface="Arial" panose="020B0604020202020204" pitchFamily="34" charset="0"/>
              <a:buChar char="•"/>
            </a:pPr>
            <a:r>
              <a:rPr lang="en-US" altLang="zh-CN" dirty="0">
                <a:solidFill>
                  <a:srgbClr val="4D4D4D"/>
                </a:solidFill>
                <a:latin typeface="-apple-system"/>
              </a:rPr>
              <a:t>Garbled Circuit</a:t>
            </a:r>
          </a:p>
          <a:p>
            <a:pPr marL="285750" indent="-285750">
              <a:buFont typeface="Arial" panose="020B0604020202020204" pitchFamily="34" charset="0"/>
              <a:buChar char="•"/>
            </a:pPr>
            <a:endParaRPr lang="en-US" altLang="zh-CN" dirty="0">
              <a:solidFill>
                <a:srgbClr val="4D4D4D"/>
              </a:solidFill>
              <a:latin typeface="-apple-system"/>
            </a:endParaRPr>
          </a:p>
          <a:p>
            <a:pPr marL="285750" indent="-285750">
              <a:buFont typeface="Arial" panose="020B0604020202020204" pitchFamily="34" charset="0"/>
              <a:buChar char="•"/>
            </a:pPr>
            <a:r>
              <a:rPr lang="en-US" altLang="zh-CN" dirty="0">
                <a:solidFill>
                  <a:srgbClr val="4D4D4D"/>
                </a:solidFill>
                <a:latin typeface="-apple-system"/>
              </a:rPr>
              <a:t>…</a:t>
            </a:r>
            <a:endParaRPr lang="zh-CN" altLang="en-US" dirty="0"/>
          </a:p>
        </p:txBody>
      </p:sp>
      <p:pic>
        <p:nvPicPr>
          <p:cNvPr id="7" name="图片 6">
            <a:extLst>
              <a:ext uri="{FF2B5EF4-FFF2-40B4-BE49-F238E27FC236}">
                <a16:creationId xmlns:a16="http://schemas.microsoft.com/office/drawing/2014/main" id="{4794F537-5351-4945-A860-B0E37E27F7AC}"/>
              </a:ext>
            </a:extLst>
          </p:cNvPr>
          <p:cNvPicPr>
            <a:picLocks noChangeAspect="1"/>
          </p:cNvPicPr>
          <p:nvPr/>
        </p:nvPicPr>
        <p:blipFill>
          <a:blip r:embed="rId3"/>
          <a:stretch>
            <a:fillRect/>
          </a:stretch>
        </p:blipFill>
        <p:spPr>
          <a:xfrm>
            <a:off x="0" y="504192"/>
            <a:ext cx="4610100" cy="2249809"/>
          </a:xfrm>
          <a:prstGeom prst="rect">
            <a:avLst/>
          </a:prstGeom>
        </p:spPr>
      </p:pic>
      <p:pic>
        <p:nvPicPr>
          <p:cNvPr id="9" name="图片 8">
            <a:extLst>
              <a:ext uri="{FF2B5EF4-FFF2-40B4-BE49-F238E27FC236}">
                <a16:creationId xmlns:a16="http://schemas.microsoft.com/office/drawing/2014/main" id="{6D56ADCF-00FF-4BA5-9628-9E3EAFDEE6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90476"/>
            <a:ext cx="4610100" cy="1533633"/>
          </a:xfrm>
          <a:prstGeom prst="rect">
            <a:avLst/>
          </a:prstGeom>
        </p:spPr>
      </p:pic>
      <p:pic>
        <p:nvPicPr>
          <p:cNvPr id="11" name="图片 10">
            <a:extLst>
              <a:ext uri="{FF2B5EF4-FFF2-40B4-BE49-F238E27FC236}">
                <a16:creationId xmlns:a16="http://schemas.microsoft.com/office/drawing/2014/main" id="{90FE37CB-2B21-4AA1-8928-7BB0DB53EBF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3682" y="1967769"/>
            <a:ext cx="2862736" cy="1174215"/>
          </a:xfrm>
          <a:prstGeom prst="rect">
            <a:avLst/>
          </a:prstGeom>
        </p:spPr>
      </p:pic>
      <p:pic>
        <p:nvPicPr>
          <p:cNvPr id="1026" name="Picture 2">
            <a:extLst>
              <a:ext uri="{FF2B5EF4-FFF2-40B4-BE49-F238E27FC236}">
                <a16:creationId xmlns:a16="http://schemas.microsoft.com/office/drawing/2014/main" id="{7B117FE8-A967-48E6-BFB7-1F5CFC8FBC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835025"/>
            <a:ext cx="4610100" cy="1789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45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7"/>
                                        </p:tgtEl>
                                        <p:attrNameLst>
                                          <p:attrName>ppt_x</p:attrName>
                                        </p:attrNameLst>
                                      </p:cBhvr>
                                      <p:tavLst>
                                        <p:tav tm="0">
                                          <p:val>
                                            <p:strVal val="ppt_x"/>
                                          </p:val>
                                        </p:tav>
                                        <p:tav tm="100000">
                                          <p:val>
                                            <p:strVal val="ppt_x"/>
                                          </p:val>
                                        </p:tav>
                                      </p:tavLst>
                                    </p:anim>
                                    <p:anim calcmode="lin" valueType="num">
                                      <p:cBhvr additive="base">
                                        <p:cTn id="11" dur="500"/>
                                        <p:tgtEl>
                                          <p:spTgt spid="7"/>
                                        </p:tgtEl>
                                        <p:attrNameLst>
                                          <p:attrName>ppt_y</p:attrName>
                                        </p:attrNameLst>
                                      </p:cBhvr>
                                      <p:tavLst>
                                        <p:tav tm="0">
                                          <p:val>
                                            <p:strVal val="ppt_y"/>
                                          </p:val>
                                        </p:tav>
                                        <p:tav tm="100000">
                                          <p:val>
                                            <p:strVal val="1+ppt_h/2"/>
                                          </p:val>
                                        </p:tav>
                                      </p:tavLst>
                                    </p:anim>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6" presetClass="exit" presetSubtype="21" fill="hold" nodeType="clickEffect">
                                  <p:stCondLst>
                                    <p:cond delay="0"/>
                                  </p:stCondLst>
                                  <p:childTnLst>
                                    <p:animEffect transition="out" filter="barn(inVertical)">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nodeType="clickEffect">
                                  <p:stCondLst>
                                    <p:cond delay="0"/>
                                  </p:stCondLst>
                                  <p:childTnLst>
                                    <p:animEffect transition="out" filter="wipe(down)">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anim calcmode="lin" valueType="num">
                                      <p:cBhvr additive="base">
                                        <p:cTn id="37" dur="500" fill="hold"/>
                                        <p:tgtEl>
                                          <p:spTgt spid="1026"/>
                                        </p:tgtEl>
                                        <p:attrNameLst>
                                          <p:attrName>ppt_x</p:attrName>
                                        </p:attrNameLst>
                                      </p:cBhvr>
                                      <p:tavLst>
                                        <p:tav tm="0">
                                          <p:val>
                                            <p:strVal val="#ppt_x"/>
                                          </p:val>
                                        </p:tav>
                                        <p:tav tm="100000">
                                          <p:val>
                                            <p:strVal val="#ppt_x"/>
                                          </p:val>
                                        </p:tav>
                                      </p:tavLst>
                                    </p:anim>
                                    <p:anim calcmode="lin" valueType="num">
                                      <p:cBhvr additive="base">
                                        <p:cTn id="3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1026"/>
                                        </p:tgtEl>
                                      </p:cBhvr>
                                    </p:animEffect>
                                    <p:set>
                                      <p:cBhvr>
                                        <p:cTn id="43"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3171825" cy="403225"/>
          </a:xfrm>
          <a:prstGeom prst="rect">
            <a:avLst/>
          </a:prstGeom>
        </p:spPr>
        <p:txBody>
          <a:bodyPr vert="horz" wrap="square" lIns="0" tIns="15875" rIns="0" bIns="0" rtlCol="0">
            <a:spAutoFit/>
          </a:bodyPr>
          <a:lstStyle/>
          <a:p>
            <a:pPr marL="12700">
              <a:lnSpc>
                <a:spcPct val="100000"/>
              </a:lnSpc>
              <a:spcBef>
                <a:spcPts val="125"/>
              </a:spcBef>
            </a:pPr>
            <a:r>
              <a:rPr spc="-70" dirty="0"/>
              <a:t>IKNP</a:t>
            </a:r>
            <a:r>
              <a:rPr spc="-50" dirty="0"/>
              <a:t> </a:t>
            </a:r>
            <a:r>
              <a:rPr spc="-40" dirty="0"/>
              <a:t>protocol</a:t>
            </a:r>
            <a:r>
              <a:rPr spc="-45" dirty="0"/>
              <a:t> </a:t>
            </a:r>
            <a:r>
              <a:rPr sz="800" spc="-20" dirty="0">
                <a:solidFill>
                  <a:srgbClr val="3E7E00"/>
                </a:solidFill>
              </a:rPr>
              <a:t>[IshaiKilianNissimPetrank03]</a:t>
            </a:r>
            <a:endParaRPr sz="800"/>
          </a:p>
        </p:txBody>
      </p:sp>
      <p:sp>
        <p:nvSpPr>
          <p:cNvPr id="60" name="object 60"/>
          <p:cNvSpPr txBox="1"/>
          <p:nvPr/>
        </p:nvSpPr>
        <p:spPr>
          <a:xfrm>
            <a:off x="450176" y="2173065"/>
            <a:ext cx="3468370" cy="594995"/>
          </a:xfrm>
          <a:prstGeom prst="rect">
            <a:avLst/>
          </a:prstGeom>
        </p:spPr>
        <p:txBody>
          <a:bodyPr vert="horz" wrap="square" lIns="0" tIns="50165" rIns="0" bIns="0" rtlCol="0">
            <a:spAutoFit/>
          </a:bodyPr>
          <a:lstStyle/>
          <a:p>
            <a:pPr marL="162560" indent="-125095">
              <a:lnSpc>
                <a:spcPct val="100000"/>
              </a:lnSpc>
              <a:spcBef>
                <a:spcPts val="395"/>
              </a:spcBef>
              <a:buClr>
                <a:srgbClr val="1464B2"/>
              </a:buClr>
              <a:buSzPct val="70000"/>
              <a:buFont typeface="Cambria"/>
              <a:buChar char="►"/>
              <a:tabLst>
                <a:tab pos="163195" algn="l"/>
              </a:tabLst>
            </a:pP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has</a:t>
            </a:r>
            <a:r>
              <a:rPr sz="1000" spc="-15"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input</a:t>
            </a:r>
            <a:r>
              <a:rPr sz="1000" spc="-20" dirty="0">
                <a:latin typeface="Calibri" panose="020F0502020204030204" pitchFamily="34" charset="0"/>
                <a:cs typeface="Calibri" panose="020F0502020204030204" pitchFamily="34" charset="0"/>
              </a:rPr>
              <a:t> </a:t>
            </a:r>
            <a:r>
              <a:rPr sz="1000" i="1" spc="-45" dirty="0">
                <a:latin typeface="Times New Roman"/>
                <a:cs typeface="Times New Roman"/>
              </a:rPr>
              <a:t>r</a:t>
            </a:r>
            <a:r>
              <a:rPr sz="1000" i="1" dirty="0">
                <a:latin typeface="Times New Roman"/>
                <a:cs typeface="Times New Roman"/>
              </a:rPr>
              <a:t> </a:t>
            </a:r>
            <a:r>
              <a:rPr sz="1000" spc="150" dirty="0">
                <a:latin typeface="Cambria"/>
                <a:cs typeface="Cambria"/>
              </a:rPr>
              <a:t>⇒</a:t>
            </a:r>
            <a:r>
              <a:rPr sz="1000" spc="25" dirty="0">
                <a:latin typeface="Cambria"/>
                <a:cs typeface="Cambria"/>
              </a:rPr>
              <a:t> </a:t>
            </a:r>
            <a:r>
              <a:rPr sz="1000" spc="-45" dirty="0">
                <a:latin typeface="Calibri" panose="020F0502020204030204" pitchFamily="34" charset="0"/>
                <a:cs typeface="Calibri" panose="020F0502020204030204" pitchFamily="34" charset="0"/>
              </a:rPr>
              <a:t>extend</a:t>
            </a:r>
            <a:r>
              <a:rPr sz="1000" spc="-15"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to</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matrix</a:t>
            </a:r>
            <a:r>
              <a:rPr sz="1000" spc="235" dirty="0">
                <a:latin typeface="Calibri" panose="020F0502020204030204" pitchFamily="34" charset="0"/>
                <a:cs typeface="Calibri" panose="020F0502020204030204" pitchFamily="34" charset="0"/>
              </a:rPr>
              <a:t> </a:t>
            </a:r>
            <a:r>
              <a:rPr sz="1000" spc="-45" dirty="0">
                <a:latin typeface="Calibri" panose="020F0502020204030204" pitchFamily="34" charset="0"/>
                <a:cs typeface="Calibri" panose="020F0502020204030204" pitchFamily="34" charset="0"/>
              </a:rPr>
              <a:t>and</a:t>
            </a:r>
            <a:r>
              <a:rPr sz="1000" spc="-15" dirty="0">
                <a:latin typeface="Calibri" panose="020F0502020204030204" pitchFamily="34" charset="0"/>
                <a:cs typeface="Calibri" panose="020F0502020204030204" pitchFamily="34" charset="0"/>
              </a:rPr>
              <a:t> </a:t>
            </a:r>
            <a:r>
              <a:rPr sz="1000" spc="-55" dirty="0">
                <a:latin typeface="Calibri" panose="020F0502020204030204" pitchFamily="34" charset="0"/>
                <a:cs typeface="Calibri" panose="020F0502020204030204" pitchFamily="34" charset="0"/>
              </a:rPr>
              <a:t>secret</a:t>
            </a:r>
            <a:r>
              <a:rPr sz="1000" spc="-2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share</a:t>
            </a:r>
            <a:r>
              <a:rPr sz="1000" spc="-15" dirty="0">
                <a:latin typeface="Calibri" panose="020F0502020204030204" pitchFamily="34" charset="0"/>
                <a:cs typeface="Calibri" panose="020F0502020204030204" pitchFamily="34" charset="0"/>
              </a:rPr>
              <a:t> </a:t>
            </a:r>
            <a:r>
              <a:rPr sz="1000" spc="-95" dirty="0">
                <a:latin typeface="Calibri" panose="020F0502020204030204" pitchFamily="34" charset="0"/>
                <a:cs typeface="Calibri" panose="020F0502020204030204" pitchFamily="34" charset="0"/>
              </a:rPr>
              <a:t>as</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a:t>
            </a:r>
            <a:r>
              <a:rPr sz="1000" i="1" spc="-10" dirty="0">
                <a:latin typeface="Times New Roman"/>
                <a:cs typeface="Times New Roman"/>
              </a:rPr>
              <a:t>T</a:t>
            </a:r>
            <a:r>
              <a:rPr sz="1000" spc="-10" dirty="0">
                <a:latin typeface="Calibri"/>
                <a:cs typeface="Calibri"/>
              </a:rPr>
              <a:t>,</a:t>
            </a:r>
            <a:r>
              <a:rPr sz="1000" spc="-55" dirty="0">
                <a:latin typeface="Calibri"/>
                <a:cs typeface="Calibri"/>
              </a:rPr>
              <a:t> </a:t>
            </a:r>
            <a:r>
              <a:rPr sz="1000" i="1" spc="35" dirty="0">
                <a:latin typeface="Times New Roman"/>
                <a:cs typeface="Times New Roman"/>
              </a:rPr>
              <a:t>T</a:t>
            </a:r>
            <a:r>
              <a:rPr sz="1050" spc="52" baseline="27777" dirty="0">
                <a:latin typeface="Cambria"/>
                <a:cs typeface="Cambria"/>
              </a:rPr>
              <a:t>′</a:t>
            </a:r>
            <a:r>
              <a:rPr sz="1000" spc="3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a:p>
            <a:pPr marL="162560" indent="-125095">
              <a:lnSpc>
                <a:spcPct val="100000"/>
              </a:lnSpc>
              <a:spcBef>
                <a:spcPts val="295"/>
              </a:spcBef>
              <a:buClr>
                <a:srgbClr val="1464B2"/>
              </a:buClr>
              <a:buSzPct val="70000"/>
              <a:buFont typeface="Cambria"/>
              <a:buChar char="►"/>
              <a:tabLst>
                <a:tab pos="163195" algn="l"/>
              </a:tabLst>
            </a:pP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ch</a:t>
            </a:r>
            <a:r>
              <a:rPr sz="1000" spc="-45" dirty="0">
                <a:latin typeface="Calibri" panose="020F0502020204030204" pitchFamily="34" charset="0"/>
                <a:cs typeface="Calibri" panose="020F0502020204030204" pitchFamily="34" charset="0"/>
              </a:rPr>
              <a:t>o</a:t>
            </a:r>
            <a:r>
              <a:rPr sz="1000" spc="-95" dirty="0">
                <a:latin typeface="Calibri" panose="020F0502020204030204" pitchFamily="34" charset="0"/>
                <a:cs typeface="Calibri" panose="020F0502020204030204" pitchFamily="34" charset="0"/>
              </a:rPr>
              <a:t>oses</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random</a:t>
            </a:r>
            <a:r>
              <a:rPr sz="1000" spc="-20" dirty="0">
                <a:latin typeface="Calibri" panose="020F0502020204030204" pitchFamily="34" charset="0"/>
                <a:cs typeface="Calibri" panose="020F0502020204030204" pitchFamily="34" charset="0"/>
              </a:rPr>
              <a:t> </a:t>
            </a:r>
            <a:r>
              <a:rPr sz="1000" spc="-15" dirty="0">
                <a:latin typeface="Calibri" panose="020F0502020204030204" pitchFamily="34" charset="0"/>
                <a:cs typeface="Calibri" panose="020F0502020204030204" pitchFamily="34" charset="0"/>
              </a:rPr>
              <a:t>string</a:t>
            </a:r>
            <a:r>
              <a:rPr sz="1000" spc="-20" dirty="0">
                <a:latin typeface="Calibri" panose="020F0502020204030204" pitchFamily="34" charset="0"/>
                <a:cs typeface="Calibri" panose="020F0502020204030204" pitchFamily="34" charset="0"/>
              </a:rPr>
              <a:t> </a:t>
            </a:r>
            <a:r>
              <a:rPr sz="1000" i="1" spc="-25" dirty="0">
                <a:latin typeface="Times New Roman"/>
                <a:cs typeface="Times New Roman"/>
              </a:rPr>
              <a:t>s</a:t>
            </a:r>
            <a:endParaRPr sz="1000" dirty="0">
              <a:latin typeface="Times New Roman"/>
              <a:cs typeface="Times New Roman"/>
            </a:endParaRPr>
          </a:p>
          <a:p>
            <a:pPr marL="162560" indent="-125095">
              <a:lnSpc>
                <a:spcPct val="100000"/>
              </a:lnSpc>
              <a:spcBef>
                <a:spcPts val="290"/>
              </a:spcBef>
              <a:buClr>
                <a:srgbClr val="1464B2"/>
              </a:buClr>
              <a:buSzPct val="70000"/>
              <a:buFont typeface="Cambria"/>
              <a:buChar char="►"/>
              <a:tabLst>
                <a:tab pos="163195" algn="l"/>
              </a:tabLst>
            </a:pPr>
            <a:r>
              <a:rPr sz="1000" spc="-45" dirty="0">
                <a:latin typeface="Calibri" panose="020F0502020204030204" pitchFamily="34" charset="0"/>
                <a:cs typeface="Calibri" panose="020F0502020204030204" pitchFamily="34" charset="0"/>
              </a:rPr>
              <a:t>O</a:t>
            </a:r>
            <a:r>
              <a:rPr sz="1000" spc="-75" dirty="0">
                <a:latin typeface="Calibri" panose="020F0502020204030204" pitchFamily="34" charset="0"/>
                <a:cs typeface="Calibri" panose="020F0502020204030204" pitchFamily="34" charset="0"/>
              </a:rPr>
              <a:t>T</a:t>
            </a:r>
            <a:r>
              <a:rPr sz="1000" spc="-20" dirty="0">
                <a:latin typeface="Calibri" panose="020F0502020204030204" pitchFamily="34" charset="0"/>
                <a:cs typeface="Calibri" panose="020F0502020204030204" pitchFamily="34" charset="0"/>
              </a:rPr>
              <a:t> </a:t>
            </a:r>
            <a:r>
              <a:rPr sz="1000" spc="-5" dirty="0">
                <a:latin typeface="Calibri" panose="020F0502020204030204" pitchFamily="34" charset="0"/>
                <a:cs typeface="Calibri" panose="020F0502020204030204" pitchFamily="34" charset="0"/>
              </a:rPr>
              <a:t>for</a:t>
            </a:r>
            <a:r>
              <a:rPr sz="1000" spc="-20" dirty="0">
                <a:latin typeface="Calibri" panose="020F0502020204030204" pitchFamily="34" charset="0"/>
                <a:cs typeface="Calibri" panose="020F0502020204030204" pitchFamily="34" charset="0"/>
              </a:rPr>
              <a:t> </a:t>
            </a:r>
            <a:r>
              <a:rPr sz="1000" spc="-70" dirty="0">
                <a:latin typeface="Calibri" panose="020F0502020204030204" pitchFamily="34" charset="0"/>
                <a:cs typeface="Calibri" panose="020F0502020204030204" pitchFamily="34" charset="0"/>
              </a:rPr>
              <a:t>each</a:t>
            </a:r>
            <a:r>
              <a:rPr sz="1000" spc="-20" dirty="0">
                <a:latin typeface="Calibri" panose="020F0502020204030204" pitchFamily="34" charset="0"/>
                <a:cs typeface="Calibri" panose="020F0502020204030204" pitchFamily="34" charset="0"/>
              </a:rPr>
              <a:t> </a:t>
            </a:r>
            <a:r>
              <a:rPr sz="1000" b="1" spc="-45" dirty="0">
                <a:latin typeface="Calibri" panose="020F0502020204030204" pitchFamily="34" charset="0"/>
                <a:cs typeface="Calibri" panose="020F0502020204030204" pitchFamily="34" charset="0"/>
              </a:rPr>
              <a:t>column </a:t>
            </a:r>
            <a:r>
              <a:rPr sz="1000" spc="150" dirty="0">
                <a:latin typeface="Cambria"/>
                <a:cs typeface="Cambria"/>
              </a:rPr>
              <a:t>⇒</a:t>
            </a:r>
            <a:r>
              <a:rPr sz="1000" spc="25" dirty="0">
                <a:latin typeface="Cambria"/>
                <a:cs typeface="Cambria"/>
              </a:rPr>
              <a:t> </a:t>
            </a: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obtains</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matrix</a:t>
            </a:r>
            <a:r>
              <a:rPr sz="1000" spc="-20" dirty="0">
                <a:latin typeface="Calibri" panose="020F0502020204030204" pitchFamily="34" charset="0"/>
                <a:cs typeface="Calibri" panose="020F0502020204030204" pitchFamily="34" charset="0"/>
              </a:rPr>
              <a:t> </a:t>
            </a:r>
            <a:r>
              <a:rPr sz="1000" i="1" spc="-25" dirty="0">
                <a:latin typeface="Times New Roman"/>
                <a:cs typeface="Times New Roman"/>
              </a:rPr>
              <a:t>Q</a:t>
            </a:r>
            <a:endParaRPr sz="1000" dirty="0">
              <a:latin typeface="Times New Roman"/>
              <a:cs typeface="Times New Roman"/>
            </a:endParaRPr>
          </a:p>
        </p:txBody>
      </p:sp>
      <p:pic>
        <p:nvPicPr>
          <p:cNvPr id="67" name="图片 66">
            <a:extLst>
              <a:ext uri="{FF2B5EF4-FFF2-40B4-BE49-F238E27FC236}">
                <a16:creationId xmlns:a16="http://schemas.microsoft.com/office/drawing/2014/main" id="{755AE36B-822A-4C2D-9FCA-B55971726706}"/>
              </a:ext>
            </a:extLst>
          </p:cNvPr>
          <p:cNvPicPr>
            <a:picLocks noChangeAspect="1"/>
          </p:cNvPicPr>
          <p:nvPr/>
        </p:nvPicPr>
        <p:blipFill>
          <a:blip r:embed="rId2"/>
          <a:stretch>
            <a:fillRect/>
          </a:stretch>
        </p:blipFill>
        <p:spPr>
          <a:xfrm>
            <a:off x="345405" y="546038"/>
            <a:ext cx="3919290" cy="1627027"/>
          </a:xfrm>
          <a:prstGeom prst="rect">
            <a:avLst/>
          </a:prstGeom>
        </p:spPr>
      </p:pic>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3171825" cy="403225"/>
          </a:xfrm>
          <a:prstGeom prst="rect">
            <a:avLst/>
          </a:prstGeom>
        </p:spPr>
        <p:txBody>
          <a:bodyPr vert="horz" wrap="square" lIns="0" tIns="15875" rIns="0" bIns="0" rtlCol="0">
            <a:spAutoFit/>
          </a:bodyPr>
          <a:lstStyle/>
          <a:p>
            <a:pPr marL="12700">
              <a:lnSpc>
                <a:spcPct val="100000"/>
              </a:lnSpc>
              <a:spcBef>
                <a:spcPts val="125"/>
              </a:spcBef>
            </a:pPr>
            <a:r>
              <a:rPr spc="-70" dirty="0"/>
              <a:t>IKNP</a:t>
            </a:r>
            <a:r>
              <a:rPr spc="-50" dirty="0"/>
              <a:t> </a:t>
            </a:r>
            <a:r>
              <a:rPr spc="-40" dirty="0"/>
              <a:t>protocol</a:t>
            </a:r>
            <a:r>
              <a:rPr spc="-45" dirty="0"/>
              <a:t> </a:t>
            </a:r>
            <a:r>
              <a:rPr sz="800" spc="-20" dirty="0">
                <a:solidFill>
                  <a:srgbClr val="3E7E00"/>
                </a:solidFill>
              </a:rPr>
              <a:t>[IshaiKilianNissimPetrank03]</a:t>
            </a:r>
            <a:endParaRPr sz="800"/>
          </a:p>
        </p:txBody>
      </p:sp>
      <p:sp>
        <p:nvSpPr>
          <p:cNvPr id="30" name="object 30"/>
          <p:cNvSpPr txBox="1"/>
          <p:nvPr/>
        </p:nvSpPr>
        <p:spPr>
          <a:xfrm>
            <a:off x="437476" y="1790768"/>
            <a:ext cx="3493770" cy="989373"/>
          </a:xfrm>
          <a:prstGeom prst="rect">
            <a:avLst/>
          </a:prstGeom>
        </p:spPr>
        <p:txBody>
          <a:bodyPr vert="horz" wrap="square" lIns="0" tIns="12065" rIns="0" bIns="0" rtlCol="0">
            <a:spAutoFit/>
          </a:bodyPr>
          <a:lstStyle/>
          <a:p>
            <a:pPr marL="554990">
              <a:lnSpc>
                <a:spcPct val="100000"/>
              </a:lnSpc>
              <a:spcBef>
                <a:spcPts val="95"/>
              </a:spcBef>
            </a:pPr>
            <a:endParaRPr sz="1000" dirty="0">
              <a:latin typeface="Calibri" panose="020F0502020204030204" pitchFamily="34" charset="0"/>
              <a:cs typeface="Calibri" panose="020F0502020204030204" pitchFamily="34" charset="0"/>
            </a:endParaRPr>
          </a:p>
          <a:p>
            <a:pPr>
              <a:lnSpc>
                <a:spcPct val="100000"/>
              </a:lnSpc>
            </a:pPr>
            <a:endParaRPr sz="1100" dirty="0">
              <a:latin typeface="Calibri" panose="020F0502020204030204" pitchFamily="34" charset="0"/>
              <a:cs typeface="Calibri" panose="020F0502020204030204" pitchFamily="34" charset="0"/>
            </a:endParaRPr>
          </a:p>
          <a:p>
            <a:pPr marL="175260" indent="-125095">
              <a:lnSpc>
                <a:spcPct val="100000"/>
              </a:lnSpc>
              <a:spcBef>
                <a:spcPts val="865"/>
              </a:spcBef>
              <a:buClr>
                <a:srgbClr val="1464B2"/>
              </a:buClr>
              <a:buSzPct val="70000"/>
              <a:buFont typeface="Cambria"/>
              <a:buChar char="►"/>
              <a:tabLst>
                <a:tab pos="175895" algn="l"/>
              </a:tabLst>
            </a:pP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has</a:t>
            </a:r>
            <a:r>
              <a:rPr sz="1000" spc="-15"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input</a:t>
            </a:r>
            <a:r>
              <a:rPr sz="1000" spc="-20" dirty="0">
                <a:latin typeface="Calibri" panose="020F0502020204030204" pitchFamily="34" charset="0"/>
                <a:cs typeface="Calibri" panose="020F0502020204030204" pitchFamily="34" charset="0"/>
              </a:rPr>
              <a:t> </a:t>
            </a:r>
            <a:r>
              <a:rPr sz="1000" i="1" spc="-45" dirty="0">
                <a:latin typeface="Times New Roman"/>
                <a:cs typeface="Times New Roman"/>
              </a:rPr>
              <a:t>r</a:t>
            </a:r>
            <a:r>
              <a:rPr sz="1000" i="1" dirty="0">
                <a:latin typeface="Times New Roman"/>
                <a:cs typeface="Times New Roman"/>
              </a:rPr>
              <a:t> </a:t>
            </a:r>
            <a:r>
              <a:rPr sz="1000" spc="150" dirty="0">
                <a:latin typeface="Cambria"/>
                <a:cs typeface="Cambria"/>
              </a:rPr>
              <a:t>⇒</a:t>
            </a:r>
            <a:r>
              <a:rPr sz="1000" spc="25" dirty="0">
                <a:latin typeface="Cambria"/>
                <a:cs typeface="Cambria"/>
              </a:rPr>
              <a:t> </a:t>
            </a:r>
            <a:r>
              <a:rPr sz="1000" spc="-45" dirty="0">
                <a:latin typeface="Calibri" panose="020F0502020204030204" pitchFamily="34" charset="0"/>
                <a:cs typeface="Calibri" panose="020F0502020204030204" pitchFamily="34" charset="0"/>
              </a:rPr>
              <a:t>extend</a:t>
            </a:r>
            <a:r>
              <a:rPr sz="1000" spc="-15"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to</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matrix</a:t>
            </a:r>
            <a:r>
              <a:rPr sz="1000" spc="235" dirty="0">
                <a:latin typeface="Calibri" panose="020F0502020204030204" pitchFamily="34" charset="0"/>
                <a:cs typeface="Calibri" panose="020F0502020204030204" pitchFamily="34" charset="0"/>
              </a:rPr>
              <a:t> </a:t>
            </a:r>
            <a:r>
              <a:rPr sz="1000" spc="-45" dirty="0">
                <a:latin typeface="Calibri" panose="020F0502020204030204" pitchFamily="34" charset="0"/>
                <a:cs typeface="Calibri" panose="020F0502020204030204" pitchFamily="34" charset="0"/>
              </a:rPr>
              <a:t>and</a:t>
            </a:r>
            <a:r>
              <a:rPr sz="1000" spc="-15" dirty="0">
                <a:latin typeface="Calibri" panose="020F0502020204030204" pitchFamily="34" charset="0"/>
                <a:cs typeface="Calibri" panose="020F0502020204030204" pitchFamily="34" charset="0"/>
              </a:rPr>
              <a:t> </a:t>
            </a:r>
            <a:r>
              <a:rPr sz="1000" spc="-55" dirty="0">
                <a:latin typeface="Calibri" panose="020F0502020204030204" pitchFamily="34" charset="0"/>
                <a:cs typeface="Calibri" panose="020F0502020204030204" pitchFamily="34" charset="0"/>
              </a:rPr>
              <a:t>secret</a:t>
            </a:r>
            <a:r>
              <a:rPr sz="1000" spc="-2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share</a:t>
            </a:r>
            <a:r>
              <a:rPr sz="1000" spc="-15" dirty="0">
                <a:latin typeface="Calibri" panose="020F0502020204030204" pitchFamily="34" charset="0"/>
                <a:cs typeface="Calibri" panose="020F0502020204030204" pitchFamily="34" charset="0"/>
              </a:rPr>
              <a:t> </a:t>
            </a:r>
            <a:r>
              <a:rPr sz="1000" spc="-95" dirty="0">
                <a:latin typeface="Calibri" panose="020F0502020204030204" pitchFamily="34" charset="0"/>
                <a:cs typeface="Calibri" panose="020F0502020204030204" pitchFamily="34" charset="0"/>
              </a:rPr>
              <a:t>as</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a:t>
            </a:r>
            <a:r>
              <a:rPr sz="1000" i="1" spc="-10" dirty="0">
                <a:latin typeface="Times New Roman"/>
                <a:cs typeface="Times New Roman"/>
              </a:rPr>
              <a:t>T</a:t>
            </a:r>
            <a:r>
              <a:rPr sz="1000" spc="-10" dirty="0">
                <a:latin typeface="Calibri"/>
                <a:cs typeface="Calibri"/>
              </a:rPr>
              <a:t>,</a:t>
            </a:r>
            <a:r>
              <a:rPr sz="1000" spc="-55" dirty="0">
                <a:latin typeface="Calibri"/>
                <a:cs typeface="Calibri"/>
              </a:rPr>
              <a:t> </a:t>
            </a:r>
            <a:r>
              <a:rPr sz="1000" i="1" spc="35" dirty="0">
                <a:latin typeface="Times New Roman"/>
                <a:cs typeface="Times New Roman"/>
              </a:rPr>
              <a:t>T</a:t>
            </a:r>
            <a:r>
              <a:rPr sz="1050" spc="52" baseline="27777" dirty="0">
                <a:latin typeface="Cambria"/>
                <a:cs typeface="Cambria"/>
              </a:rPr>
              <a:t>′</a:t>
            </a:r>
            <a:r>
              <a:rPr sz="1000" spc="3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a:p>
            <a:pPr marL="175260" indent="-125095">
              <a:lnSpc>
                <a:spcPct val="100000"/>
              </a:lnSpc>
              <a:spcBef>
                <a:spcPts val="295"/>
              </a:spcBef>
              <a:buClr>
                <a:srgbClr val="1464B2"/>
              </a:buClr>
              <a:buSzPct val="70000"/>
              <a:buFont typeface="Cambria"/>
              <a:buChar char="►"/>
              <a:tabLst>
                <a:tab pos="175895" algn="l"/>
              </a:tabLst>
            </a:pP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ch</a:t>
            </a:r>
            <a:r>
              <a:rPr sz="1000" spc="-45" dirty="0">
                <a:latin typeface="Calibri" panose="020F0502020204030204" pitchFamily="34" charset="0"/>
                <a:cs typeface="Calibri" panose="020F0502020204030204" pitchFamily="34" charset="0"/>
              </a:rPr>
              <a:t>o</a:t>
            </a:r>
            <a:r>
              <a:rPr sz="1000" spc="-95" dirty="0">
                <a:latin typeface="Calibri" panose="020F0502020204030204" pitchFamily="34" charset="0"/>
                <a:cs typeface="Calibri" panose="020F0502020204030204" pitchFamily="34" charset="0"/>
              </a:rPr>
              <a:t>oses</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random</a:t>
            </a:r>
            <a:r>
              <a:rPr sz="1000" spc="-20" dirty="0">
                <a:latin typeface="Calibri" panose="020F0502020204030204" pitchFamily="34" charset="0"/>
                <a:cs typeface="Calibri" panose="020F0502020204030204" pitchFamily="34" charset="0"/>
              </a:rPr>
              <a:t> </a:t>
            </a:r>
            <a:r>
              <a:rPr sz="1000" spc="-15" dirty="0">
                <a:latin typeface="Calibri" panose="020F0502020204030204" pitchFamily="34" charset="0"/>
                <a:cs typeface="Calibri" panose="020F0502020204030204" pitchFamily="34" charset="0"/>
              </a:rPr>
              <a:t>string</a:t>
            </a:r>
            <a:r>
              <a:rPr sz="1000" spc="-20" dirty="0">
                <a:latin typeface="Calibri" panose="020F0502020204030204" pitchFamily="34" charset="0"/>
                <a:cs typeface="Calibri" panose="020F0502020204030204" pitchFamily="34" charset="0"/>
              </a:rPr>
              <a:t> </a:t>
            </a:r>
            <a:r>
              <a:rPr sz="1000" i="1" spc="-25" dirty="0">
                <a:latin typeface="Times New Roman"/>
                <a:cs typeface="Times New Roman"/>
              </a:rPr>
              <a:t>s</a:t>
            </a:r>
            <a:endParaRPr sz="1000" dirty="0">
              <a:latin typeface="Times New Roman"/>
              <a:cs typeface="Times New Roman"/>
            </a:endParaRPr>
          </a:p>
          <a:p>
            <a:pPr marL="175260" indent="-125095">
              <a:lnSpc>
                <a:spcPct val="100000"/>
              </a:lnSpc>
              <a:spcBef>
                <a:spcPts val="295"/>
              </a:spcBef>
              <a:buClr>
                <a:srgbClr val="1464B2"/>
              </a:buClr>
              <a:buSzPct val="70000"/>
              <a:buFont typeface="Cambria"/>
              <a:buChar char="►"/>
              <a:tabLst>
                <a:tab pos="175895" algn="l"/>
              </a:tabLst>
            </a:pPr>
            <a:r>
              <a:rPr sz="1000" spc="-45" dirty="0">
                <a:latin typeface="Calibri" panose="020F0502020204030204" pitchFamily="34" charset="0"/>
                <a:cs typeface="Calibri" panose="020F0502020204030204" pitchFamily="34" charset="0"/>
              </a:rPr>
              <a:t>O</a:t>
            </a:r>
            <a:r>
              <a:rPr sz="1000" spc="-75" dirty="0">
                <a:latin typeface="Calibri" panose="020F0502020204030204" pitchFamily="34" charset="0"/>
                <a:cs typeface="Calibri" panose="020F0502020204030204" pitchFamily="34" charset="0"/>
              </a:rPr>
              <a:t>T</a:t>
            </a:r>
            <a:r>
              <a:rPr sz="1000" spc="-20" dirty="0">
                <a:latin typeface="Calibri" panose="020F0502020204030204" pitchFamily="34" charset="0"/>
                <a:cs typeface="Calibri" panose="020F0502020204030204" pitchFamily="34" charset="0"/>
              </a:rPr>
              <a:t> </a:t>
            </a:r>
            <a:r>
              <a:rPr sz="1000" spc="-5" dirty="0">
                <a:latin typeface="Calibri" panose="020F0502020204030204" pitchFamily="34" charset="0"/>
                <a:cs typeface="Calibri" panose="020F0502020204030204" pitchFamily="34" charset="0"/>
              </a:rPr>
              <a:t>for</a:t>
            </a:r>
            <a:r>
              <a:rPr sz="1000" spc="-20" dirty="0">
                <a:latin typeface="Calibri" panose="020F0502020204030204" pitchFamily="34" charset="0"/>
                <a:cs typeface="Calibri" panose="020F0502020204030204" pitchFamily="34" charset="0"/>
              </a:rPr>
              <a:t> </a:t>
            </a:r>
            <a:r>
              <a:rPr sz="1000" spc="-70" dirty="0">
                <a:latin typeface="Calibri" panose="020F0502020204030204" pitchFamily="34" charset="0"/>
                <a:cs typeface="Calibri" panose="020F0502020204030204" pitchFamily="34" charset="0"/>
              </a:rPr>
              <a:t>each</a:t>
            </a:r>
            <a:r>
              <a:rPr sz="1000" spc="-20" dirty="0">
                <a:latin typeface="Calibri" panose="020F0502020204030204" pitchFamily="34" charset="0"/>
                <a:cs typeface="Calibri" panose="020F0502020204030204" pitchFamily="34" charset="0"/>
              </a:rPr>
              <a:t> </a:t>
            </a:r>
            <a:r>
              <a:rPr sz="1000" b="1" spc="-45" dirty="0">
                <a:latin typeface="Calibri" panose="020F0502020204030204" pitchFamily="34" charset="0"/>
                <a:cs typeface="Calibri" panose="020F0502020204030204" pitchFamily="34" charset="0"/>
              </a:rPr>
              <a:t>column </a:t>
            </a:r>
            <a:r>
              <a:rPr sz="1000" spc="150" dirty="0">
                <a:latin typeface="Cambria"/>
                <a:cs typeface="Cambria"/>
              </a:rPr>
              <a:t>⇒</a:t>
            </a:r>
            <a:r>
              <a:rPr sz="1000" spc="25" dirty="0">
                <a:latin typeface="Cambria"/>
                <a:cs typeface="Cambria"/>
              </a:rPr>
              <a:t> </a:t>
            </a: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obtains</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matrix</a:t>
            </a:r>
            <a:r>
              <a:rPr sz="1000" spc="-20" dirty="0">
                <a:latin typeface="Calibri" panose="020F0502020204030204" pitchFamily="34" charset="0"/>
                <a:cs typeface="Calibri" panose="020F0502020204030204" pitchFamily="34" charset="0"/>
              </a:rPr>
              <a:t> </a:t>
            </a:r>
            <a:r>
              <a:rPr sz="1000" i="1" spc="-25" dirty="0">
                <a:latin typeface="Times New Roman"/>
                <a:cs typeface="Times New Roman"/>
              </a:rPr>
              <a:t>Q</a:t>
            </a:r>
            <a:endParaRPr sz="1000" dirty="0">
              <a:latin typeface="Times New Roman"/>
              <a:cs typeface="Times New Roman"/>
            </a:endParaRPr>
          </a:p>
        </p:txBody>
      </p:sp>
      <p:pic>
        <p:nvPicPr>
          <p:cNvPr id="66" name="图片 65">
            <a:extLst>
              <a:ext uri="{FF2B5EF4-FFF2-40B4-BE49-F238E27FC236}">
                <a16:creationId xmlns:a16="http://schemas.microsoft.com/office/drawing/2014/main" id="{71F2821B-518E-42B2-9734-5C2578B75FB5}"/>
              </a:ext>
            </a:extLst>
          </p:cNvPr>
          <p:cNvPicPr>
            <a:picLocks noChangeAspect="1"/>
          </p:cNvPicPr>
          <p:nvPr/>
        </p:nvPicPr>
        <p:blipFill>
          <a:blip r:embed="rId2"/>
          <a:stretch>
            <a:fillRect/>
          </a:stretch>
        </p:blipFill>
        <p:spPr>
          <a:xfrm>
            <a:off x="221321" y="542727"/>
            <a:ext cx="4155422" cy="1629416"/>
          </a:xfrm>
          <a:prstGeom prst="rect">
            <a:avLst/>
          </a:prstGeom>
        </p:spPr>
      </p:pic>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3171825" cy="403225"/>
          </a:xfrm>
          <a:prstGeom prst="rect">
            <a:avLst/>
          </a:prstGeom>
        </p:spPr>
        <p:txBody>
          <a:bodyPr vert="horz" wrap="square" lIns="0" tIns="15875" rIns="0" bIns="0" rtlCol="0">
            <a:spAutoFit/>
          </a:bodyPr>
          <a:lstStyle/>
          <a:p>
            <a:pPr marL="12700">
              <a:lnSpc>
                <a:spcPct val="100000"/>
              </a:lnSpc>
              <a:spcBef>
                <a:spcPts val="125"/>
              </a:spcBef>
            </a:pPr>
            <a:r>
              <a:rPr spc="-70" dirty="0"/>
              <a:t>IKNP</a:t>
            </a:r>
            <a:r>
              <a:rPr spc="-50" dirty="0"/>
              <a:t> </a:t>
            </a:r>
            <a:r>
              <a:rPr spc="-40" dirty="0"/>
              <a:t>protocol</a:t>
            </a:r>
            <a:r>
              <a:rPr spc="-45" dirty="0"/>
              <a:t> </a:t>
            </a:r>
            <a:r>
              <a:rPr sz="800" spc="-20" dirty="0">
                <a:solidFill>
                  <a:srgbClr val="3E7E00"/>
                </a:solidFill>
              </a:rPr>
              <a:t>[IshaiKilianNissimPetrank03]</a:t>
            </a:r>
            <a:endParaRPr sz="800"/>
          </a:p>
        </p:txBody>
      </p:sp>
      <p:sp>
        <p:nvSpPr>
          <p:cNvPr id="25" name="object 25"/>
          <p:cNvSpPr txBox="1"/>
          <p:nvPr/>
        </p:nvSpPr>
        <p:spPr>
          <a:xfrm>
            <a:off x="450176" y="2173065"/>
            <a:ext cx="3468370" cy="594995"/>
          </a:xfrm>
          <a:prstGeom prst="rect">
            <a:avLst/>
          </a:prstGeom>
        </p:spPr>
        <p:txBody>
          <a:bodyPr vert="horz" wrap="square" lIns="0" tIns="50165" rIns="0" bIns="0" rtlCol="0">
            <a:spAutoFit/>
          </a:bodyPr>
          <a:lstStyle/>
          <a:p>
            <a:pPr marL="162560" indent="-125095">
              <a:lnSpc>
                <a:spcPct val="100000"/>
              </a:lnSpc>
              <a:spcBef>
                <a:spcPts val="395"/>
              </a:spcBef>
              <a:buClr>
                <a:srgbClr val="1464B2"/>
              </a:buClr>
              <a:buSzPct val="70000"/>
              <a:buFont typeface="Cambria"/>
              <a:buChar char="►"/>
              <a:tabLst>
                <a:tab pos="163195" algn="l"/>
              </a:tabLst>
            </a:pP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has</a:t>
            </a:r>
            <a:r>
              <a:rPr sz="1000" spc="-15"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input</a:t>
            </a:r>
            <a:r>
              <a:rPr sz="1000" spc="-20" dirty="0">
                <a:latin typeface="Calibri" panose="020F0502020204030204" pitchFamily="34" charset="0"/>
                <a:cs typeface="Calibri" panose="020F0502020204030204" pitchFamily="34" charset="0"/>
              </a:rPr>
              <a:t> </a:t>
            </a:r>
            <a:r>
              <a:rPr sz="1000" i="1" spc="-45" dirty="0">
                <a:latin typeface="Times New Roman"/>
                <a:cs typeface="Times New Roman"/>
              </a:rPr>
              <a:t>r</a:t>
            </a:r>
            <a:r>
              <a:rPr sz="1000" i="1" dirty="0">
                <a:latin typeface="Times New Roman"/>
                <a:cs typeface="Times New Roman"/>
              </a:rPr>
              <a:t> </a:t>
            </a:r>
            <a:r>
              <a:rPr sz="1000" spc="150" dirty="0">
                <a:latin typeface="Cambria"/>
                <a:cs typeface="Cambria"/>
              </a:rPr>
              <a:t>⇒</a:t>
            </a:r>
            <a:r>
              <a:rPr sz="1000" spc="25" dirty="0">
                <a:latin typeface="Cambria"/>
                <a:cs typeface="Cambria"/>
              </a:rPr>
              <a:t> </a:t>
            </a:r>
            <a:r>
              <a:rPr sz="1000" spc="-45" dirty="0">
                <a:latin typeface="Calibri" panose="020F0502020204030204" pitchFamily="34" charset="0"/>
                <a:cs typeface="Calibri" panose="020F0502020204030204" pitchFamily="34" charset="0"/>
              </a:rPr>
              <a:t>extend</a:t>
            </a:r>
            <a:r>
              <a:rPr sz="1000" spc="-15"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to</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matrix</a:t>
            </a:r>
            <a:r>
              <a:rPr sz="1000" spc="235" dirty="0">
                <a:latin typeface="Calibri" panose="020F0502020204030204" pitchFamily="34" charset="0"/>
                <a:cs typeface="Calibri" panose="020F0502020204030204" pitchFamily="34" charset="0"/>
              </a:rPr>
              <a:t> </a:t>
            </a:r>
            <a:r>
              <a:rPr sz="1000" spc="-45" dirty="0">
                <a:latin typeface="Calibri" panose="020F0502020204030204" pitchFamily="34" charset="0"/>
                <a:cs typeface="Calibri" panose="020F0502020204030204" pitchFamily="34" charset="0"/>
              </a:rPr>
              <a:t>and</a:t>
            </a:r>
            <a:r>
              <a:rPr sz="1000" spc="-15" dirty="0">
                <a:latin typeface="Calibri" panose="020F0502020204030204" pitchFamily="34" charset="0"/>
                <a:cs typeface="Calibri" panose="020F0502020204030204" pitchFamily="34" charset="0"/>
              </a:rPr>
              <a:t> </a:t>
            </a:r>
            <a:r>
              <a:rPr sz="1000" spc="-55" dirty="0">
                <a:latin typeface="Calibri" panose="020F0502020204030204" pitchFamily="34" charset="0"/>
                <a:cs typeface="Calibri" panose="020F0502020204030204" pitchFamily="34" charset="0"/>
              </a:rPr>
              <a:t>secret</a:t>
            </a:r>
            <a:r>
              <a:rPr sz="1000" spc="-2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share</a:t>
            </a:r>
            <a:r>
              <a:rPr sz="1000" spc="-15" dirty="0">
                <a:latin typeface="Calibri" panose="020F0502020204030204" pitchFamily="34" charset="0"/>
                <a:cs typeface="Calibri" panose="020F0502020204030204" pitchFamily="34" charset="0"/>
              </a:rPr>
              <a:t> </a:t>
            </a:r>
            <a:r>
              <a:rPr sz="1000" spc="-95" dirty="0">
                <a:latin typeface="Calibri" panose="020F0502020204030204" pitchFamily="34" charset="0"/>
                <a:cs typeface="Calibri" panose="020F0502020204030204" pitchFamily="34" charset="0"/>
              </a:rPr>
              <a:t>as</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a:t>
            </a:r>
            <a:r>
              <a:rPr sz="1000" i="1" spc="-10" dirty="0">
                <a:latin typeface="Times New Roman"/>
                <a:cs typeface="Times New Roman"/>
              </a:rPr>
              <a:t>T</a:t>
            </a:r>
            <a:r>
              <a:rPr sz="1000" spc="-10" dirty="0">
                <a:latin typeface="Calibri"/>
                <a:cs typeface="Calibri"/>
              </a:rPr>
              <a:t>,</a:t>
            </a:r>
            <a:r>
              <a:rPr sz="1000" spc="-55" dirty="0">
                <a:latin typeface="Calibri"/>
                <a:cs typeface="Calibri"/>
              </a:rPr>
              <a:t> </a:t>
            </a:r>
            <a:r>
              <a:rPr sz="1000" i="1" spc="35" dirty="0">
                <a:latin typeface="Times New Roman"/>
                <a:cs typeface="Times New Roman"/>
              </a:rPr>
              <a:t>T</a:t>
            </a:r>
            <a:r>
              <a:rPr sz="1050" spc="52" baseline="27777" dirty="0">
                <a:latin typeface="Cambria"/>
                <a:cs typeface="Cambria"/>
              </a:rPr>
              <a:t>′</a:t>
            </a:r>
            <a:r>
              <a:rPr sz="1000" spc="3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a:p>
            <a:pPr marL="162560" indent="-125095">
              <a:lnSpc>
                <a:spcPct val="100000"/>
              </a:lnSpc>
              <a:spcBef>
                <a:spcPts val="295"/>
              </a:spcBef>
              <a:buClr>
                <a:srgbClr val="1464B2"/>
              </a:buClr>
              <a:buSzPct val="70000"/>
              <a:buFont typeface="Cambria"/>
              <a:buChar char="►"/>
              <a:tabLst>
                <a:tab pos="163195" algn="l"/>
              </a:tabLst>
            </a:pP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ch</a:t>
            </a:r>
            <a:r>
              <a:rPr sz="1000" spc="-45" dirty="0">
                <a:latin typeface="Calibri" panose="020F0502020204030204" pitchFamily="34" charset="0"/>
                <a:cs typeface="Calibri" panose="020F0502020204030204" pitchFamily="34" charset="0"/>
              </a:rPr>
              <a:t>o</a:t>
            </a:r>
            <a:r>
              <a:rPr sz="1000" spc="-95" dirty="0">
                <a:latin typeface="Calibri" panose="020F0502020204030204" pitchFamily="34" charset="0"/>
                <a:cs typeface="Calibri" panose="020F0502020204030204" pitchFamily="34" charset="0"/>
              </a:rPr>
              <a:t>oses</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random</a:t>
            </a:r>
            <a:r>
              <a:rPr sz="1000" spc="-20" dirty="0">
                <a:latin typeface="Calibri" panose="020F0502020204030204" pitchFamily="34" charset="0"/>
                <a:cs typeface="Calibri" panose="020F0502020204030204" pitchFamily="34" charset="0"/>
              </a:rPr>
              <a:t> </a:t>
            </a:r>
            <a:r>
              <a:rPr sz="1000" spc="-15" dirty="0">
                <a:latin typeface="Calibri" panose="020F0502020204030204" pitchFamily="34" charset="0"/>
                <a:cs typeface="Calibri" panose="020F0502020204030204" pitchFamily="34" charset="0"/>
              </a:rPr>
              <a:t>string</a:t>
            </a:r>
            <a:r>
              <a:rPr sz="1000" spc="-20" dirty="0">
                <a:latin typeface="Calibri" panose="020F0502020204030204" pitchFamily="34" charset="0"/>
                <a:cs typeface="Calibri" panose="020F0502020204030204" pitchFamily="34" charset="0"/>
              </a:rPr>
              <a:t> </a:t>
            </a:r>
            <a:r>
              <a:rPr sz="1000" i="1" spc="-25" dirty="0">
                <a:latin typeface="Times New Roman"/>
                <a:cs typeface="Times New Roman"/>
              </a:rPr>
              <a:t>s</a:t>
            </a:r>
            <a:endParaRPr sz="1000" dirty="0">
              <a:latin typeface="Times New Roman"/>
              <a:cs typeface="Times New Roman"/>
            </a:endParaRPr>
          </a:p>
          <a:p>
            <a:pPr marL="162560" indent="-125095">
              <a:lnSpc>
                <a:spcPct val="100000"/>
              </a:lnSpc>
              <a:spcBef>
                <a:spcPts val="290"/>
              </a:spcBef>
              <a:buClr>
                <a:srgbClr val="1464B2"/>
              </a:buClr>
              <a:buSzPct val="70000"/>
              <a:buFont typeface="Cambria"/>
              <a:buChar char="►"/>
              <a:tabLst>
                <a:tab pos="163195" algn="l"/>
              </a:tabLst>
            </a:pPr>
            <a:r>
              <a:rPr sz="1000" spc="-45" dirty="0">
                <a:latin typeface="Calibri" panose="020F0502020204030204" pitchFamily="34" charset="0"/>
                <a:cs typeface="Calibri" panose="020F0502020204030204" pitchFamily="34" charset="0"/>
              </a:rPr>
              <a:t>O</a:t>
            </a:r>
            <a:r>
              <a:rPr sz="1000" spc="-75" dirty="0">
                <a:latin typeface="Calibri" panose="020F0502020204030204" pitchFamily="34" charset="0"/>
                <a:cs typeface="Calibri" panose="020F0502020204030204" pitchFamily="34" charset="0"/>
              </a:rPr>
              <a:t>T</a:t>
            </a:r>
            <a:r>
              <a:rPr sz="1000" spc="-20" dirty="0">
                <a:latin typeface="Calibri" panose="020F0502020204030204" pitchFamily="34" charset="0"/>
                <a:cs typeface="Calibri" panose="020F0502020204030204" pitchFamily="34" charset="0"/>
              </a:rPr>
              <a:t> </a:t>
            </a:r>
            <a:r>
              <a:rPr sz="1000" spc="-5" dirty="0">
                <a:latin typeface="Calibri" panose="020F0502020204030204" pitchFamily="34" charset="0"/>
                <a:cs typeface="Calibri" panose="020F0502020204030204" pitchFamily="34" charset="0"/>
              </a:rPr>
              <a:t>for</a:t>
            </a:r>
            <a:r>
              <a:rPr sz="1000" spc="-20" dirty="0">
                <a:latin typeface="Calibri" panose="020F0502020204030204" pitchFamily="34" charset="0"/>
                <a:cs typeface="Calibri" panose="020F0502020204030204" pitchFamily="34" charset="0"/>
              </a:rPr>
              <a:t> </a:t>
            </a:r>
            <a:r>
              <a:rPr sz="1000" spc="-70" dirty="0">
                <a:latin typeface="Calibri" panose="020F0502020204030204" pitchFamily="34" charset="0"/>
                <a:cs typeface="Calibri" panose="020F0502020204030204" pitchFamily="34" charset="0"/>
              </a:rPr>
              <a:t>each</a:t>
            </a:r>
            <a:r>
              <a:rPr sz="1000" spc="-20" dirty="0">
                <a:latin typeface="Calibri" panose="020F0502020204030204" pitchFamily="34" charset="0"/>
                <a:cs typeface="Calibri" panose="020F0502020204030204" pitchFamily="34" charset="0"/>
              </a:rPr>
              <a:t> </a:t>
            </a:r>
            <a:r>
              <a:rPr sz="1000" b="1" spc="-45" dirty="0">
                <a:latin typeface="Calibri" panose="020F0502020204030204" pitchFamily="34" charset="0"/>
                <a:cs typeface="Calibri" panose="020F0502020204030204" pitchFamily="34" charset="0"/>
              </a:rPr>
              <a:t>column </a:t>
            </a:r>
            <a:r>
              <a:rPr sz="1000" spc="150" dirty="0">
                <a:latin typeface="Cambria"/>
                <a:cs typeface="Cambria"/>
              </a:rPr>
              <a:t>⇒</a:t>
            </a:r>
            <a:r>
              <a:rPr sz="1000" spc="25" dirty="0">
                <a:latin typeface="Cambria"/>
                <a:cs typeface="Cambria"/>
              </a:rPr>
              <a:t> </a:t>
            </a: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obtains</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matrix</a:t>
            </a:r>
            <a:r>
              <a:rPr sz="1000" spc="-20" dirty="0">
                <a:latin typeface="Calibri" panose="020F0502020204030204" pitchFamily="34" charset="0"/>
                <a:cs typeface="Calibri" panose="020F0502020204030204" pitchFamily="34" charset="0"/>
              </a:rPr>
              <a:t> </a:t>
            </a:r>
            <a:r>
              <a:rPr sz="1000" i="1" spc="-25" dirty="0">
                <a:latin typeface="Times New Roman"/>
                <a:cs typeface="Times New Roman"/>
              </a:rPr>
              <a:t>Q</a:t>
            </a:r>
            <a:endParaRPr sz="1000" dirty="0">
              <a:latin typeface="Times New Roman"/>
              <a:cs typeface="Times New Roman"/>
            </a:endParaRPr>
          </a:p>
        </p:txBody>
      </p:sp>
      <p:pic>
        <p:nvPicPr>
          <p:cNvPr id="32" name="图片 31">
            <a:extLst>
              <a:ext uri="{FF2B5EF4-FFF2-40B4-BE49-F238E27FC236}">
                <a16:creationId xmlns:a16="http://schemas.microsoft.com/office/drawing/2014/main" id="{60BA7121-121E-46EF-9AFF-AE335EF0908C}"/>
              </a:ext>
            </a:extLst>
          </p:cNvPr>
          <p:cNvPicPr>
            <a:picLocks noChangeAspect="1"/>
          </p:cNvPicPr>
          <p:nvPr/>
        </p:nvPicPr>
        <p:blipFill>
          <a:blip r:embed="rId2"/>
          <a:stretch>
            <a:fillRect/>
          </a:stretch>
        </p:blipFill>
        <p:spPr>
          <a:xfrm>
            <a:off x="390525" y="533798"/>
            <a:ext cx="3829050" cy="1591762"/>
          </a:xfrm>
          <a:prstGeom prst="rect">
            <a:avLst/>
          </a:prstGeom>
        </p:spPr>
      </p:pic>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3171825" cy="403225"/>
          </a:xfrm>
          <a:prstGeom prst="rect">
            <a:avLst/>
          </a:prstGeom>
        </p:spPr>
        <p:txBody>
          <a:bodyPr vert="horz" wrap="square" lIns="0" tIns="15875" rIns="0" bIns="0" rtlCol="0">
            <a:spAutoFit/>
          </a:bodyPr>
          <a:lstStyle/>
          <a:p>
            <a:pPr marL="12700">
              <a:lnSpc>
                <a:spcPct val="100000"/>
              </a:lnSpc>
              <a:spcBef>
                <a:spcPts val="125"/>
              </a:spcBef>
            </a:pPr>
            <a:r>
              <a:rPr spc="-70" dirty="0"/>
              <a:t>IKNP</a:t>
            </a:r>
            <a:r>
              <a:rPr spc="-50" dirty="0"/>
              <a:t> </a:t>
            </a:r>
            <a:r>
              <a:rPr spc="-40" dirty="0"/>
              <a:t>protocol</a:t>
            </a:r>
            <a:r>
              <a:rPr spc="-45" dirty="0"/>
              <a:t> </a:t>
            </a:r>
            <a:r>
              <a:rPr sz="800" spc="-20" dirty="0">
                <a:solidFill>
                  <a:srgbClr val="3E7E00"/>
                </a:solidFill>
              </a:rPr>
              <a:t>[IshaiKilianNissimPetrank03]</a:t>
            </a:r>
            <a:endParaRPr sz="800"/>
          </a:p>
        </p:txBody>
      </p:sp>
      <p:sp>
        <p:nvSpPr>
          <p:cNvPr id="40" name="object 40"/>
          <p:cNvSpPr txBox="1"/>
          <p:nvPr/>
        </p:nvSpPr>
        <p:spPr>
          <a:xfrm>
            <a:off x="437476" y="1790768"/>
            <a:ext cx="3493770" cy="989373"/>
          </a:xfrm>
          <a:prstGeom prst="rect">
            <a:avLst/>
          </a:prstGeom>
        </p:spPr>
        <p:txBody>
          <a:bodyPr vert="horz" wrap="square" lIns="0" tIns="12065" rIns="0" bIns="0" rtlCol="0">
            <a:spAutoFit/>
          </a:bodyPr>
          <a:lstStyle/>
          <a:p>
            <a:pPr marL="554990">
              <a:lnSpc>
                <a:spcPct val="100000"/>
              </a:lnSpc>
              <a:spcBef>
                <a:spcPts val="95"/>
              </a:spcBef>
            </a:pPr>
            <a:endParaRPr sz="1000" dirty="0">
              <a:latin typeface="Calibri" panose="020F0502020204030204" pitchFamily="34" charset="0"/>
              <a:cs typeface="Calibri" panose="020F0502020204030204" pitchFamily="34" charset="0"/>
            </a:endParaRPr>
          </a:p>
          <a:p>
            <a:pPr>
              <a:lnSpc>
                <a:spcPct val="100000"/>
              </a:lnSpc>
            </a:pPr>
            <a:endParaRPr sz="1100" dirty="0">
              <a:latin typeface="Calibri" panose="020F0502020204030204" pitchFamily="34" charset="0"/>
              <a:cs typeface="Calibri" panose="020F0502020204030204" pitchFamily="34" charset="0"/>
            </a:endParaRPr>
          </a:p>
          <a:p>
            <a:pPr marL="175260" indent="-125095">
              <a:lnSpc>
                <a:spcPct val="100000"/>
              </a:lnSpc>
              <a:spcBef>
                <a:spcPts val="865"/>
              </a:spcBef>
              <a:buClr>
                <a:srgbClr val="1464B2"/>
              </a:buClr>
              <a:buSzPct val="70000"/>
              <a:buFont typeface="Cambria"/>
              <a:buChar char="►"/>
              <a:tabLst>
                <a:tab pos="175895" algn="l"/>
              </a:tabLst>
            </a:pP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has</a:t>
            </a:r>
            <a:r>
              <a:rPr sz="1000" spc="-15"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input</a:t>
            </a:r>
            <a:r>
              <a:rPr sz="1000" spc="-20" dirty="0">
                <a:latin typeface="Calibri" panose="020F0502020204030204" pitchFamily="34" charset="0"/>
                <a:cs typeface="Calibri" panose="020F0502020204030204" pitchFamily="34" charset="0"/>
              </a:rPr>
              <a:t> </a:t>
            </a:r>
            <a:r>
              <a:rPr sz="1000" i="1" spc="-45" dirty="0">
                <a:latin typeface="Times New Roman"/>
                <a:cs typeface="Times New Roman"/>
              </a:rPr>
              <a:t>r</a:t>
            </a:r>
            <a:r>
              <a:rPr sz="1000" i="1" dirty="0">
                <a:latin typeface="Times New Roman"/>
                <a:cs typeface="Times New Roman"/>
              </a:rPr>
              <a:t> </a:t>
            </a:r>
            <a:r>
              <a:rPr sz="1000" spc="150" dirty="0">
                <a:latin typeface="Cambria"/>
                <a:cs typeface="Cambria"/>
              </a:rPr>
              <a:t>⇒</a:t>
            </a:r>
            <a:r>
              <a:rPr sz="1000" spc="25" dirty="0">
                <a:latin typeface="Cambria"/>
                <a:cs typeface="Cambria"/>
              </a:rPr>
              <a:t> </a:t>
            </a:r>
            <a:r>
              <a:rPr sz="1000" spc="-45" dirty="0">
                <a:latin typeface="Calibri" panose="020F0502020204030204" pitchFamily="34" charset="0"/>
                <a:cs typeface="Calibri" panose="020F0502020204030204" pitchFamily="34" charset="0"/>
              </a:rPr>
              <a:t>extend</a:t>
            </a:r>
            <a:r>
              <a:rPr sz="1000" spc="-15"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to</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matrix</a:t>
            </a:r>
            <a:r>
              <a:rPr sz="1000" spc="235" dirty="0">
                <a:latin typeface="Calibri" panose="020F0502020204030204" pitchFamily="34" charset="0"/>
                <a:cs typeface="Calibri" panose="020F0502020204030204" pitchFamily="34" charset="0"/>
              </a:rPr>
              <a:t> </a:t>
            </a:r>
            <a:r>
              <a:rPr sz="1000" spc="-45" dirty="0">
                <a:latin typeface="Calibri" panose="020F0502020204030204" pitchFamily="34" charset="0"/>
                <a:cs typeface="Calibri" panose="020F0502020204030204" pitchFamily="34" charset="0"/>
              </a:rPr>
              <a:t>and</a:t>
            </a:r>
            <a:r>
              <a:rPr sz="1000" spc="-15" dirty="0">
                <a:latin typeface="Calibri" panose="020F0502020204030204" pitchFamily="34" charset="0"/>
                <a:cs typeface="Calibri" panose="020F0502020204030204" pitchFamily="34" charset="0"/>
              </a:rPr>
              <a:t> </a:t>
            </a:r>
            <a:r>
              <a:rPr sz="1000" spc="-55" dirty="0">
                <a:latin typeface="Calibri" panose="020F0502020204030204" pitchFamily="34" charset="0"/>
                <a:cs typeface="Calibri" panose="020F0502020204030204" pitchFamily="34" charset="0"/>
              </a:rPr>
              <a:t>secret</a:t>
            </a:r>
            <a:r>
              <a:rPr sz="1000" spc="-2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share</a:t>
            </a:r>
            <a:r>
              <a:rPr sz="1000" spc="-15" dirty="0">
                <a:latin typeface="Calibri" panose="020F0502020204030204" pitchFamily="34" charset="0"/>
                <a:cs typeface="Calibri" panose="020F0502020204030204" pitchFamily="34" charset="0"/>
              </a:rPr>
              <a:t> </a:t>
            </a:r>
            <a:r>
              <a:rPr sz="1000" spc="-95" dirty="0">
                <a:latin typeface="Calibri" panose="020F0502020204030204" pitchFamily="34" charset="0"/>
                <a:cs typeface="Calibri" panose="020F0502020204030204" pitchFamily="34" charset="0"/>
              </a:rPr>
              <a:t>as</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a:t>
            </a:r>
            <a:r>
              <a:rPr sz="1000" i="1" spc="-10" dirty="0">
                <a:latin typeface="Times New Roman"/>
                <a:cs typeface="Times New Roman"/>
              </a:rPr>
              <a:t>T</a:t>
            </a:r>
            <a:r>
              <a:rPr sz="1000" spc="-10" dirty="0">
                <a:latin typeface="Calibri"/>
                <a:cs typeface="Calibri"/>
              </a:rPr>
              <a:t>,</a:t>
            </a:r>
            <a:r>
              <a:rPr sz="1000" spc="-55" dirty="0">
                <a:latin typeface="Calibri"/>
                <a:cs typeface="Calibri"/>
              </a:rPr>
              <a:t> </a:t>
            </a:r>
            <a:r>
              <a:rPr sz="1000" i="1" spc="35" dirty="0">
                <a:latin typeface="Times New Roman"/>
                <a:cs typeface="Times New Roman"/>
              </a:rPr>
              <a:t>T</a:t>
            </a:r>
            <a:r>
              <a:rPr sz="1050" spc="52" baseline="27777" dirty="0">
                <a:latin typeface="Cambria"/>
                <a:cs typeface="Cambria"/>
              </a:rPr>
              <a:t>′</a:t>
            </a:r>
            <a:r>
              <a:rPr sz="1000" spc="3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a:p>
            <a:pPr marL="175260" indent="-125095">
              <a:lnSpc>
                <a:spcPct val="100000"/>
              </a:lnSpc>
              <a:spcBef>
                <a:spcPts val="295"/>
              </a:spcBef>
              <a:buClr>
                <a:srgbClr val="1464B2"/>
              </a:buClr>
              <a:buSzPct val="70000"/>
              <a:buFont typeface="Cambria"/>
              <a:buChar char="►"/>
              <a:tabLst>
                <a:tab pos="175895" algn="l"/>
              </a:tabLst>
            </a:pP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ch</a:t>
            </a:r>
            <a:r>
              <a:rPr sz="1000" spc="-45" dirty="0">
                <a:latin typeface="Calibri" panose="020F0502020204030204" pitchFamily="34" charset="0"/>
                <a:cs typeface="Calibri" panose="020F0502020204030204" pitchFamily="34" charset="0"/>
              </a:rPr>
              <a:t>o</a:t>
            </a:r>
            <a:r>
              <a:rPr sz="1000" spc="-95" dirty="0">
                <a:latin typeface="Calibri" panose="020F0502020204030204" pitchFamily="34" charset="0"/>
                <a:cs typeface="Calibri" panose="020F0502020204030204" pitchFamily="34" charset="0"/>
              </a:rPr>
              <a:t>oses</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random</a:t>
            </a:r>
            <a:r>
              <a:rPr sz="1000" spc="-20" dirty="0">
                <a:latin typeface="Calibri" panose="020F0502020204030204" pitchFamily="34" charset="0"/>
                <a:cs typeface="Calibri" panose="020F0502020204030204" pitchFamily="34" charset="0"/>
              </a:rPr>
              <a:t> </a:t>
            </a:r>
            <a:r>
              <a:rPr sz="1000" spc="-15" dirty="0">
                <a:latin typeface="Calibri" panose="020F0502020204030204" pitchFamily="34" charset="0"/>
                <a:cs typeface="Calibri" panose="020F0502020204030204" pitchFamily="34" charset="0"/>
              </a:rPr>
              <a:t>string</a:t>
            </a:r>
            <a:r>
              <a:rPr sz="1000" spc="-20" dirty="0">
                <a:latin typeface="Calibri" panose="020F0502020204030204" pitchFamily="34" charset="0"/>
                <a:cs typeface="Calibri" panose="020F0502020204030204" pitchFamily="34" charset="0"/>
              </a:rPr>
              <a:t> </a:t>
            </a:r>
            <a:r>
              <a:rPr sz="1000" i="1" spc="-25" dirty="0">
                <a:latin typeface="Times New Roman"/>
                <a:cs typeface="Times New Roman"/>
              </a:rPr>
              <a:t>s</a:t>
            </a:r>
            <a:endParaRPr sz="1000" dirty="0">
              <a:latin typeface="Times New Roman"/>
              <a:cs typeface="Times New Roman"/>
            </a:endParaRPr>
          </a:p>
          <a:p>
            <a:pPr marL="175260" indent="-125095">
              <a:lnSpc>
                <a:spcPct val="100000"/>
              </a:lnSpc>
              <a:spcBef>
                <a:spcPts val="295"/>
              </a:spcBef>
              <a:buClr>
                <a:srgbClr val="1464B2"/>
              </a:buClr>
              <a:buSzPct val="70000"/>
              <a:buFont typeface="Cambria"/>
              <a:buChar char="►"/>
              <a:tabLst>
                <a:tab pos="175895" algn="l"/>
              </a:tabLst>
            </a:pPr>
            <a:r>
              <a:rPr sz="1000" spc="-45" dirty="0">
                <a:latin typeface="Calibri" panose="020F0502020204030204" pitchFamily="34" charset="0"/>
                <a:cs typeface="Calibri" panose="020F0502020204030204" pitchFamily="34" charset="0"/>
              </a:rPr>
              <a:t>O</a:t>
            </a:r>
            <a:r>
              <a:rPr sz="1000" spc="-75" dirty="0">
                <a:latin typeface="Calibri" panose="020F0502020204030204" pitchFamily="34" charset="0"/>
                <a:cs typeface="Calibri" panose="020F0502020204030204" pitchFamily="34" charset="0"/>
              </a:rPr>
              <a:t>T</a:t>
            </a:r>
            <a:r>
              <a:rPr sz="1000" spc="-20" dirty="0">
                <a:latin typeface="Calibri" panose="020F0502020204030204" pitchFamily="34" charset="0"/>
                <a:cs typeface="Calibri" panose="020F0502020204030204" pitchFamily="34" charset="0"/>
              </a:rPr>
              <a:t> </a:t>
            </a:r>
            <a:r>
              <a:rPr sz="1000" spc="-5" dirty="0">
                <a:latin typeface="Calibri" panose="020F0502020204030204" pitchFamily="34" charset="0"/>
                <a:cs typeface="Calibri" panose="020F0502020204030204" pitchFamily="34" charset="0"/>
              </a:rPr>
              <a:t>for</a:t>
            </a:r>
            <a:r>
              <a:rPr sz="1000" spc="-20" dirty="0">
                <a:latin typeface="Calibri" panose="020F0502020204030204" pitchFamily="34" charset="0"/>
                <a:cs typeface="Calibri" panose="020F0502020204030204" pitchFamily="34" charset="0"/>
              </a:rPr>
              <a:t> </a:t>
            </a:r>
            <a:r>
              <a:rPr sz="1000" spc="-70" dirty="0">
                <a:latin typeface="Calibri" panose="020F0502020204030204" pitchFamily="34" charset="0"/>
                <a:cs typeface="Calibri" panose="020F0502020204030204" pitchFamily="34" charset="0"/>
              </a:rPr>
              <a:t>each</a:t>
            </a:r>
            <a:r>
              <a:rPr sz="1000" spc="-20" dirty="0">
                <a:latin typeface="Calibri" panose="020F0502020204030204" pitchFamily="34" charset="0"/>
                <a:cs typeface="Calibri" panose="020F0502020204030204" pitchFamily="34" charset="0"/>
              </a:rPr>
              <a:t> </a:t>
            </a:r>
            <a:r>
              <a:rPr sz="1000" b="1" spc="-45" dirty="0">
                <a:latin typeface="Calibri" panose="020F0502020204030204" pitchFamily="34" charset="0"/>
                <a:cs typeface="Calibri" panose="020F0502020204030204" pitchFamily="34" charset="0"/>
              </a:rPr>
              <a:t>column </a:t>
            </a:r>
            <a:r>
              <a:rPr sz="1000" spc="150" dirty="0">
                <a:latin typeface="Cambria"/>
                <a:cs typeface="Cambria"/>
              </a:rPr>
              <a:t>⇒</a:t>
            </a:r>
            <a:r>
              <a:rPr sz="1000" spc="25" dirty="0">
                <a:latin typeface="Cambria"/>
                <a:cs typeface="Cambria"/>
              </a:rPr>
              <a:t> </a:t>
            </a: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obtains</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matrix</a:t>
            </a:r>
            <a:r>
              <a:rPr sz="1000" spc="-20" dirty="0">
                <a:latin typeface="Calibri" panose="020F0502020204030204" pitchFamily="34" charset="0"/>
                <a:cs typeface="Calibri" panose="020F0502020204030204" pitchFamily="34" charset="0"/>
              </a:rPr>
              <a:t> </a:t>
            </a:r>
            <a:r>
              <a:rPr sz="1000" i="1" spc="-25" dirty="0">
                <a:latin typeface="Times New Roman"/>
                <a:cs typeface="Times New Roman"/>
              </a:rPr>
              <a:t>Q</a:t>
            </a:r>
            <a:endParaRPr sz="1000" dirty="0">
              <a:latin typeface="Times New Roman"/>
              <a:cs typeface="Times New Roman"/>
            </a:endParaRPr>
          </a:p>
        </p:txBody>
      </p:sp>
      <p:pic>
        <p:nvPicPr>
          <p:cNvPr id="47" name="图片 46">
            <a:extLst>
              <a:ext uri="{FF2B5EF4-FFF2-40B4-BE49-F238E27FC236}">
                <a16:creationId xmlns:a16="http://schemas.microsoft.com/office/drawing/2014/main" id="{8C1F7E18-C514-427D-91FB-3C4DF2538A48}"/>
              </a:ext>
            </a:extLst>
          </p:cNvPr>
          <p:cNvPicPr>
            <a:picLocks noChangeAspect="1"/>
          </p:cNvPicPr>
          <p:nvPr/>
        </p:nvPicPr>
        <p:blipFill>
          <a:blip r:embed="rId2"/>
          <a:stretch>
            <a:fillRect/>
          </a:stretch>
        </p:blipFill>
        <p:spPr>
          <a:xfrm>
            <a:off x="304193" y="587375"/>
            <a:ext cx="3860049" cy="1540998"/>
          </a:xfrm>
          <a:prstGeom prst="rect">
            <a:avLst/>
          </a:prstGeom>
        </p:spPr>
      </p:pic>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3171825" cy="403225"/>
          </a:xfrm>
          <a:prstGeom prst="rect">
            <a:avLst/>
          </a:prstGeom>
        </p:spPr>
        <p:txBody>
          <a:bodyPr vert="horz" wrap="square" lIns="0" tIns="15875" rIns="0" bIns="0" rtlCol="0">
            <a:spAutoFit/>
          </a:bodyPr>
          <a:lstStyle/>
          <a:p>
            <a:pPr marL="12700">
              <a:lnSpc>
                <a:spcPct val="100000"/>
              </a:lnSpc>
              <a:spcBef>
                <a:spcPts val="125"/>
              </a:spcBef>
            </a:pPr>
            <a:r>
              <a:rPr spc="-70" dirty="0"/>
              <a:t>IKNP</a:t>
            </a:r>
            <a:r>
              <a:rPr spc="-50" dirty="0"/>
              <a:t> </a:t>
            </a:r>
            <a:r>
              <a:rPr spc="-40" dirty="0"/>
              <a:t>protocol</a:t>
            </a:r>
            <a:r>
              <a:rPr spc="-45" dirty="0"/>
              <a:t> </a:t>
            </a:r>
            <a:r>
              <a:rPr sz="800" spc="-20" dirty="0">
                <a:solidFill>
                  <a:srgbClr val="3E7E00"/>
                </a:solidFill>
              </a:rPr>
              <a:t>[IshaiKilianNissimPetrank03]</a:t>
            </a:r>
            <a:endParaRPr sz="800"/>
          </a:p>
        </p:txBody>
      </p:sp>
      <p:sp>
        <p:nvSpPr>
          <p:cNvPr id="40" name="object 40"/>
          <p:cNvSpPr txBox="1"/>
          <p:nvPr/>
        </p:nvSpPr>
        <p:spPr>
          <a:xfrm>
            <a:off x="437476" y="1790768"/>
            <a:ext cx="3493770" cy="989373"/>
          </a:xfrm>
          <a:prstGeom prst="rect">
            <a:avLst/>
          </a:prstGeom>
        </p:spPr>
        <p:txBody>
          <a:bodyPr vert="horz" wrap="square" lIns="0" tIns="12065" rIns="0" bIns="0" rtlCol="0">
            <a:spAutoFit/>
          </a:bodyPr>
          <a:lstStyle/>
          <a:p>
            <a:pPr marL="554990">
              <a:lnSpc>
                <a:spcPct val="100000"/>
              </a:lnSpc>
              <a:spcBef>
                <a:spcPts val="95"/>
              </a:spcBef>
            </a:pPr>
            <a:endParaRPr sz="1000" dirty="0">
              <a:latin typeface="Calibri" panose="020F0502020204030204" pitchFamily="34" charset="0"/>
              <a:cs typeface="Calibri" panose="020F0502020204030204" pitchFamily="34" charset="0"/>
            </a:endParaRPr>
          </a:p>
          <a:p>
            <a:pPr>
              <a:lnSpc>
                <a:spcPct val="100000"/>
              </a:lnSpc>
            </a:pPr>
            <a:endParaRPr sz="1100" dirty="0">
              <a:latin typeface="Calibri" panose="020F0502020204030204" pitchFamily="34" charset="0"/>
              <a:cs typeface="Calibri" panose="020F0502020204030204" pitchFamily="34" charset="0"/>
            </a:endParaRPr>
          </a:p>
          <a:p>
            <a:pPr marL="175260" indent="-125095">
              <a:lnSpc>
                <a:spcPct val="100000"/>
              </a:lnSpc>
              <a:spcBef>
                <a:spcPts val="865"/>
              </a:spcBef>
              <a:buClr>
                <a:srgbClr val="1464B2"/>
              </a:buClr>
              <a:buSzPct val="70000"/>
              <a:buFont typeface="Cambria"/>
              <a:buChar char="►"/>
              <a:tabLst>
                <a:tab pos="175895" algn="l"/>
              </a:tabLst>
            </a:pP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has</a:t>
            </a:r>
            <a:r>
              <a:rPr sz="1000" spc="-15"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input</a:t>
            </a:r>
            <a:r>
              <a:rPr sz="1000" spc="-20" dirty="0">
                <a:latin typeface="Calibri" panose="020F0502020204030204" pitchFamily="34" charset="0"/>
                <a:cs typeface="Calibri" panose="020F0502020204030204" pitchFamily="34" charset="0"/>
              </a:rPr>
              <a:t> </a:t>
            </a:r>
            <a:r>
              <a:rPr sz="1000" i="1" spc="-45" dirty="0">
                <a:latin typeface="Times New Roman"/>
                <a:cs typeface="Times New Roman"/>
              </a:rPr>
              <a:t>r</a:t>
            </a:r>
            <a:r>
              <a:rPr sz="1000" i="1" dirty="0">
                <a:latin typeface="Times New Roman"/>
                <a:cs typeface="Times New Roman"/>
              </a:rPr>
              <a:t> </a:t>
            </a:r>
            <a:r>
              <a:rPr sz="1000" spc="150" dirty="0">
                <a:latin typeface="Cambria"/>
                <a:cs typeface="Cambria"/>
              </a:rPr>
              <a:t>⇒</a:t>
            </a:r>
            <a:r>
              <a:rPr sz="1000" spc="25" dirty="0">
                <a:latin typeface="Cambria"/>
                <a:cs typeface="Cambria"/>
              </a:rPr>
              <a:t> </a:t>
            </a:r>
            <a:r>
              <a:rPr sz="1000" spc="-45" dirty="0">
                <a:latin typeface="Calibri" panose="020F0502020204030204" pitchFamily="34" charset="0"/>
                <a:cs typeface="Calibri" panose="020F0502020204030204" pitchFamily="34" charset="0"/>
              </a:rPr>
              <a:t>extend</a:t>
            </a:r>
            <a:r>
              <a:rPr sz="1000" spc="-15"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to</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matrix</a:t>
            </a:r>
            <a:r>
              <a:rPr sz="1000" spc="235" dirty="0">
                <a:latin typeface="Calibri" panose="020F0502020204030204" pitchFamily="34" charset="0"/>
                <a:cs typeface="Calibri" panose="020F0502020204030204" pitchFamily="34" charset="0"/>
              </a:rPr>
              <a:t> </a:t>
            </a:r>
            <a:r>
              <a:rPr sz="1000" spc="-45" dirty="0">
                <a:latin typeface="Calibri" panose="020F0502020204030204" pitchFamily="34" charset="0"/>
                <a:cs typeface="Calibri" panose="020F0502020204030204" pitchFamily="34" charset="0"/>
              </a:rPr>
              <a:t>and</a:t>
            </a:r>
            <a:r>
              <a:rPr sz="1000" spc="-15" dirty="0">
                <a:latin typeface="Calibri" panose="020F0502020204030204" pitchFamily="34" charset="0"/>
                <a:cs typeface="Calibri" panose="020F0502020204030204" pitchFamily="34" charset="0"/>
              </a:rPr>
              <a:t> </a:t>
            </a:r>
            <a:r>
              <a:rPr sz="1000" spc="-55" dirty="0">
                <a:latin typeface="Calibri" panose="020F0502020204030204" pitchFamily="34" charset="0"/>
                <a:cs typeface="Calibri" panose="020F0502020204030204" pitchFamily="34" charset="0"/>
              </a:rPr>
              <a:t>secret</a:t>
            </a:r>
            <a:r>
              <a:rPr sz="1000" spc="-2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share</a:t>
            </a:r>
            <a:r>
              <a:rPr sz="1000" spc="-15" dirty="0">
                <a:latin typeface="Calibri" panose="020F0502020204030204" pitchFamily="34" charset="0"/>
                <a:cs typeface="Calibri" panose="020F0502020204030204" pitchFamily="34" charset="0"/>
              </a:rPr>
              <a:t> </a:t>
            </a:r>
            <a:r>
              <a:rPr sz="1000" spc="-95" dirty="0">
                <a:latin typeface="Calibri" panose="020F0502020204030204" pitchFamily="34" charset="0"/>
                <a:cs typeface="Calibri" panose="020F0502020204030204" pitchFamily="34" charset="0"/>
              </a:rPr>
              <a:t>as</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a:t>
            </a:r>
            <a:r>
              <a:rPr sz="1000" i="1" spc="-10" dirty="0">
                <a:latin typeface="Times New Roman"/>
                <a:cs typeface="Times New Roman"/>
              </a:rPr>
              <a:t>T</a:t>
            </a:r>
            <a:r>
              <a:rPr sz="1000" spc="-10" dirty="0">
                <a:latin typeface="Calibri"/>
                <a:cs typeface="Calibri"/>
              </a:rPr>
              <a:t>,</a:t>
            </a:r>
            <a:r>
              <a:rPr sz="1000" spc="-55" dirty="0">
                <a:latin typeface="Calibri"/>
                <a:cs typeface="Calibri"/>
              </a:rPr>
              <a:t> </a:t>
            </a:r>
            <a:r>
              <a:rPr sz="1000" i="1" spc="35" dirty="0">
                <a:latin typeface="Times New Roman"/>
                <a:cs typeface="Times New Roman"/>
              </a:rPr>
              <a:t>T</a:t>
            </a:r>
            <a:r>
              <a:rPr sz="1050" spc="52" baseline="27777" dirty="0">
                <a:latin typeface="Cambria"/>
                <a:cs typeface="Cambria"/>
              </a:rPr>
              <a:t>′</a:t>
            </a:r>
            <a:r>
              <a:rPr sz="1000" spc="3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a:p>
            <a:pPr marL="175260" indent="-125095">
              <a:lnSpc>
                <a:spcPct val="100000"/>
              </a:lnSpc>
              <a:spcBef>
                <a:spcPts val="295"/>
              </a:spcBef>
              <a:buClr>
                <a:srgbClr val="1464B2"/>
              </a:buClr>
              <a:buSzPct val="70000"/>
              <a:buFont typeface="Cambria"/>
              <a:buChar char="►"/>
              <a:tabLst>
                <a:tab pos="175895" algn="l"/>
              </a:tabLst>
            </a:pP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ch</a:t>
            </a:r>
            <a:r>
              <a:rPr sz="1000" spc="-45" dirty="0">
                <a:latin typeface="Calibri" panose="020F0502020204030204" pitchFamily="34" charset="0"/>
                <a:cs typeface="Calibri" panose="020F0502020204030204" pitchFamily="34" charset="0"/>
              </a:rPr>
              <a:t>o</a:t>
            </a:r>
            <a:r>
              <a:rPr sz="1000" spc="-95" dirty="0">
                <a:latin typeface="Calibri" panose="020F0502020204030204" pitchFamily="34" charset="0"/>
                <a:cs typeface="Calibri" panose="020F0502020204030204" pitchFamily="34" charset="0"/>
              </a:rPr>
              <a:t>oses</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random</a:t>
            </a:r>
            <a:r>
              <a:rPr sz="1000" spc="-20" dirty="0">
                <a:latin typeface="Calibri" panose="020F0502020204030204" pitchFamily="34" charset="0"/>
                <a:cs typeface="Calibri" panose="020F0502020204030204" pitchFamily="34" charset="0"/>
              </a:rPr>
              <a:t> </a:t>
            </a:r>
            <a:r>
              <a:rPr sz="1000" spc="-15" dirty="0">
                <a:latin typeface="Calibri" panose="020F0502020204030204" pitchFamily="34" charset="0"/>
                <a:cs typeface="Calibri" panose="020F0502020204030204" pitchFamily="34" charset="0"/>
              </a:rPr>
              <a:t>string</a:t>
            </a:r>
            <a:r>
              <a:rPr sz="1000" spc="-20" dirty="0">
                <a:latin typeface="Calibri" panose="020F0502020204030204" pitchFamily="34" charset="0"/>
                <a:cs typeface="Calibri" panose="020F0502020204030204" pitchFamily="34" charset="0"/>
              </a:rPr>
              <a:t> </a:t>
            </a:r>
            <a:r>
              <a:rPr sz="1000" i="1" spc="-25" dirty="0">
                <a:latin typeface="Times New Roman"/>
                <a:cs typeface="Times New Roman"/>
              </a:rPr>
              <a:t>s</a:t>
            </a:r>
            <a:endParaRPr sz="1000" dirty="0">
              <a:latin typeface="Times New Roman"/>
              <a:cs typeface="Times New Roman"/>
            </a:endParaRPr>
          </a:p>
          <a:p>
            <a:pPr marL="175260" indent="-125095">
              <a:lnSpc>
                <a:spcPct val="100000"/>
              </a:lnSpc>
              <a:spcBef>
                <a:spcPts val="295"/>
              </a:spcBef>
              <a:buClr>
                <a:srgbClr val="1464B2"/>
              </a:buClr>
              <a:buSzPct val="70000"/>
              <a:buFont typeface="Cambria"/>
              <a:buChar char="►"/>
              <a:tabLst>
                <a:tab pos="175895" algn="l"/>
              </a:tabLst>
            </a:pPr>
            <a:r>
              <a:rPr sz="1000" spc="-45" dirty="0">
                <a:latin typeface="Calibri" panose="020F0502020204030204" pitchFamily="34" charset="0"/>
                <a:cs typeface="Calibri" panose="020F0502020204030204" pitchFamily="34" charset="0"/>
              </a:rPr>
              <a:t>O</a:t>
            </a:r>
            <a:r>
              <a:rPr sz="1000" spc="-75" dirty="0">
                <a:latin typeface="Calibri" panose="020F0502020204030204" pitchFamily="34" charset="0"/>
                <a:cs typeface="Calibri" panose="020F0502020204030204" pitchFamily="34" charset="0"/>
              </a:rPr>
              <a:t>T</a:t>
            </a:r>
            <a:r>
              <a:rPr sz="1000" spc="-20" dirty="0">
                <a:latin typeface="Calibri" panose="020F0502020204030204" pitchFamily="34" charset="0"/>
                <a:cs typeface="Calibri" panose="020F0502020204030204" pitchFamily="34" charset="0"/>
              </a:rPr>
              <a:t> </a:t>
            </a:r>
            <a:r>
              <a:rPr sz="1000" spc="-5" dirty="0">
                <a:latin typeface="Calibri" panose="020F0502020204030204" pitchFamily="34" charset="0"/>
                <a:cs typeface="Calibri" panose="020F0502020204030204" pitchFamily="34" charset="0"/>
              </a:rPr>
              <a:t>for</a:t>
            </a:r>
            <a:r>
              <a:rPr sz="1000" spc="-20" dirty="0">
                <a:latin typeface="Calibri" panose="020F0502020204030204" pitchFamily="34" charset="0"/>
                <a:cs typeface="Calibri" panose="020F0502020204030204" pitchFamily="34" charset="0"/>
              </a:rPr>
              <a:t> </a:t>
            </a:r>
            <a:r>
              <a:rPr sz="1000" spc="-70" dirty="0">
                <a:latin typeface="Calibri" panose="020F0502020204030204" pitchFamily="34" charset="0"/>
                <a:cs typeface="Calibri" panose="020F0502020204030204" pitchFamily="34" charset="0"/>
              </a:rPr>
              <a:t>each</a:t>
            </a:r>
            <a:r>
              <a:rPr sz="1000" spc="-20" dirty="0">
                <a:latin typeface="Calibri" panose="020F0502020204030204" pitchFamily="34" charset="0"/>
                <a:cs typeface="Calibri" panose="020F0502020204030204" pitchFamily="34" charset="0"/>
              </a:rPr>
              <a:t> </a:t>
            </a:r>
            <a:r>
              <a:rPr sz="1000" b="1" spc="-45" dirty="0">
                <a:latin typeface="Calibri" panose="020F0502020204030204" pitchFamily="34" charset="0"/>
                <a:cs typeface="Calibri" panose="020F0502020204030204" pitchFamily="34" charset="0"/>
              </a:rPr>
              <a:t>column </a:t>
            </a:r>
            <a:r>
              <a:rPr sz="1000" spc="150" dirty="0">
                <a:latin typeface="Cambria"/>
                <a:cs typeface="Cambria"/>
              </a:rPr>
              <a:t>⇒</a:t>
            </a:r>
            <a:r>
              <a:rPr sz="1000" spc="25" dirty="0">
                <a:latin typeface="Cambria"/>
                <a:cs typeface="Cambria"/>
              </a:rPr>
              <a:t> </a:t>
            </a: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obtains</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matrix</a:t>
            </a:r>
            <a:r>
              <a:rPr sz="1000" spc="-20" dirty="0">
                <a:latin typeface="Calibri" panose="020F0502020204030204" pitchFamily="34" charset="0"/>
                <a:cs typeface="Calibri" panose="020F0502020204030204" pitchFamily="34" charset="0"/>
              </a:rPr>
              <a:t> </a:t>
            </a:r>
            <a:r>
              <a:rPr sz="1000" i="1" spc="-25" dirty="0">
                <a:latin typeface="Times New Roman"/>
                <a:cs typeface="Times New Roman"/>
              </a:rPr>
              <a:t>Q</a:t>
            </a:r>
            <a:endParaRPr sz="1000" dirty="0">
              <a:latin typeface="Times New Roman"/>
              <a:cs typeface="Times New Roman"/>
            </a:endParaRPr>
          </a:p>
        </p:txBody>
      </p:sp>
      <p:pic>
        <p:nvPicPr>
          <p:cNvPr id="48" name="图片 47">
            <a:extLst>
              <a:ext uri="{FF2B5EF4-FFF2-40B4-BE49-F238E27FC236}">
                <a16:creationId xmlns:a16="http://schemas.microsoft.com/office/drawing/2014/main" id="{0B1D2BBF-7B45-475E-8953-7D0EEB1B1812}"/>
              </a:ext>
            </a:extLst>
          </p:cNvPr>
          <p:cNvPicPr>
            <a:picLocks noChangeAspect="1"/>
          </p:cNvPicPr>
          <p:nvPr/>
        </p:nvPicPr>
        <p:blipFill>
          <a:blip r:embed="rId2"/>
          <a:stretch>
            <a:fillRect/>
          </a:stretch>
        </p:blipFill>
        <p:spPr>
          <a:xfrm>
            <a:off x="323850" y="549133"/>
            <a:ext cx="3752850" cy="1561092"/>
          </a:xfrm>
          <a:prstGeom prst="rect">
            <a:avLst/>
          </a:prstGeom>
        </p:spPr>
      </p:pic>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3171825" cy="403225"/>
          </a:xfrm>
          <a:prstGeom prst="rect">
            <a:avLst/>
          </a:prstGeom>
        </p:spPr>
        <p:txBody>
          <a:bodyPr vert="horz" wrap="square" lIns="0" tIns="15875" rIns="0" bIns="0" rtlCol="0">
            <a:spAutoFit/>
          </a:bodyPr>
          <a:lstStyle/>
          <a:p>
            <a:pPr marL="12700">
              <a:lnSpc>
                <a:spcPct val="100000"/>
              </a:lnSpc>
              <a:spcBef>
                <a:spcPts val="125"/>
              </a:spcBef>
            </a:pPr>
            <a:r>
              <a:rPr spc="-70" dirty="0"/>
              <a:t>IKNP</a:t>
            </a:r>
            <a:r>
              <a:rPr spc="-50" dirty="0"/>
              <a:t> </a:t>
            </a:r>
            <a:r>
              <a:rPr spc="-40" dirty="0"/>
              <a:t>protocol</a:t>
            </a:r>
            <a:r>
              <a:rPr spc="-45" dirty="0"/>
              <a:t> </a:t>
            </a:r>
            <a:r>
              <a:rPr sz="800" spc="-20" dirty="0">
                <a:solidFill>
                  <a:srgbClr val="3E7E00"/>
                </a:solidFill>
              </a:rPr>
              <a:t>[IshaiKilianNissimPetrank03]</a:t>
            </a:r>
            <a:endParaRPr sz="800"/>
          </a:p>
        </p:txBody>
      </p:sp>
      <p:sp>
        <p:nvSpPr>
          <p:cNvPr id="21" name="object 21"/>
          <p:cNvSpPr txBox="1"/>
          <p:nvPr/>
        </p:nvSpPr>
        <p:spPr>
          <a:xfrm>
            <a:off x="450176" y="2173065"/>
            <a:ext cx="3468370" cy="594995"/>
          </a:xfrm>
          <a:prstGeom prst="rect">
            <a:avLst/>
          </a:prstGeom>
        </p:spPr>
        <p:txBody>
          <a:bodyPr vert="horz" wrap="square" lIns="0" tIns="50165" rIns="0" bIns="0" rtlCol="0">
            <a:spAutoFit/>
          </a:bodyPr>
          <a:lstStyle/>
          <a:p>
            <a:pPr marL="162560" indent="-125095">
              <a:lnSpc>
                <a:spcPct val="100000"/>
              </a:lnSpc>
              <a:spcBef>
                <a:spcPts val="395"/>
              </a:spcBef>
              <a:buClr>
                <a:srgbClr val="1464B2"/>
              </a:buClr>
              <a:buSzPct val="70000"/>
              <a:buFont typeface="Cambria"/>
              <a:buChar char="►"/>
              <a:tabLst>
                <a:tab pos="163195" algn="l"/>
              </a:tabLst>
            </a:pP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has</a:t>
            </a:r>
            <a:r>
              <a:rPr sz="1000" spc="-15"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input</a:t>
            </a:r>
            <a:r>
              <a:rPr sz="1000" spc="-20" dirty="0">
                <a:latin typeface="Calibri" panose="020F0502020204030204" pitchFamily="34" charset="0"/>
                <a:cs typeface="Calibri" panose="020F0502020204030204" pitchFamily="34" charset="0"/>
              </a:rPr>
              <a:t> </a:t>
            </a:r>
            <a:r>
              <a:rPr sz="1000" i="1" spc="-45" dirty="0">
                <a:latin typeface="Times New Roman"/>
                <a:cs typeface="Times New Roman"/>
              </a:rPr>
              <a:t>r</a:t>
            </a:r>
            <a:r>
              <a:rPr sz="1000" i="1" dirty="0">
                <a:latin typeface="Times New Roman"/>
                <a:cs typeface="Times New Roman"/>
              </a:rPr>
              <a:t> </a:t>
            </a:r>
            <a:r>
              <a:rPr sz="1000" spc="150" dirty="0">
                <a:latin typeface="Cambria"/>
                <a:cs typeface="Cambria"/>
              </a:rPr>
              <a:t>⇒</a:t>
            </a:r>
            <a:r>
              <a:rPr sz="1000" spc="25" dirty="0">
                <a:latin typeface="Cambria"/>
                <a:cs typeface="Cambria"/>
              </a:rPr>
              <a:t> </a:t>
            </a:r>
            <a:r>
              <a:rPr sz="1000" spc="-45" dirty="0">
                <a:latin typeface="Calibri" panose="020F0502020204030204" pitchFamily="34" charset="0"/>
                <a:cs typeface="Calibri" panose="020F0502020204030204" pitchFamily="34" charset="0"/>
              </a:rPr>
              <a:t>extend</a:t>
            </a:r>
            <a:r>
              <a:rPr sz="1000" spc="-15"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to</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matrix</a:t>
            </a:r>
            <a:r>
              <a:rPr sz="1000" spc="235" dirty="0">
                <a:latin typeface="Calibri" panose="020F0502020204030204" pitchFamily="34" charset="0"/>
                <a:cs typeface="Calibri" panose="020F0502020204030204" pitchFamily="34" charset="0"/>
              </a:rPr>
              <a:t> </a:t>
            </a:r>
            <a:r>
              <a:rPr sz="1000" spc="-45" dirty="0">
                <a:latin typeface="Calibri" panose="020F0502020204030204" pitchFamily="34" charset="0"/>
                <a:cs typeface="Calibri" panose="020F0502020204030204" pitchFamily="34" charset="0"/>
              </a:rPr>
              <a:t>and</a:t>
            </a:r>
            <a:r>
              <a:rPr sz="1000" spc="-15" dirty="0">
                <a:latin typeface="Calibri" panose="020F0502020204030204" pitchFamily="34" charset="0"/>
                <a:cs typeface="Calibri" panose="020F0502020204030204" pitchFamily="34" charset="0"/>
              </a:rPr>
              <a:t> </a:t>
            </a:r>
            <a:r>
              <a:rPr sz="1000" spc="-55" dirty="0">
                <a:latin typeface="Calibri" panose="020F0502020204030204" pitchFamily="34" charset="0"/>
                <a:cs typeface="Calibri" panose="020F0502020204030204" pitchFamily="34" charset="0"/>
              </a:rPr>
              <a:t>secret</a:t>
            </a:r>
            <a:r>
              <a:rPr sz="1000" spc="-2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share</a:t>
            </a:r>
            <a:r>
              <a:rPr sz="1000" spc="-15" dirty="0">
                <a:latin typeface="Calibri" panose="020F0502020204030204" pitchFamily="34" charset="0"/>
                <a:cs typeface="Calibri" panose="020F0502020204030204" pitchFamily="34" charset="0"/>
              </a:rPr>
              <a:t> </a:t>
            </a:r>
            <a:r>
              <a:rPr sz="1000" spc="-95" dirty="0">
                <a:latin typeface="Calibri" panose="020F0502020204030204" pitchFamily="34" charset="0"/>
                <a:cs typeface="Calibri" panose="020F0502020204030204" pitchFamily="34" charset="0"/>
              </a:rPr>
              <a:t>as</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a:t>
            </a:r>
            <a:r>
              <a:rPr sz="1000" i="1" spc="-10" dirty="0">
                <a:latin typeface="Times New Roman"/>
                <a:cs typeface="Times New Roman"/>
              </a:rPr>
              <a:t>T</a:t>
            </a:r>
            <a:r>
              <a:rPr sz="1000" spc="-10" dirty="0">
                <a:latin typeface="Calibri"/>
                <a:cs typeface="Calibri"/>
              </a:rPr>
              <a:t>,</a:t>
            </a:r>
            <a:r>
              <a:rPr sz="1000" spc="-55" dirty="0">
                <a:latin typeface="Calibri"/>
                <a:cs typeface="Calibri"/>
              </a:rPr>
              <a:t> </a:t>
            </a:r>
            <a:r>
              <a:rPr sz="1000" i="1" spc="35" dirty="0">
                <a:latin typeface="Times New Roman"/>
                <a:cs typeface="Times New Roman"/>
              </a:rPr>
              <a:t>T</a:t>
            </a:r>
            <a:r>
              <a:rPr sz="1050" spc="52" baseline="27777" dirty="0">
                <a:latin typeface="Cambria"/>
                <a:cs typeface="Cambria"/>
              </a:rPr>
              <a:t>′</a:t>
            </a:r>
            <a:r>
              <a:rPr sz="1000" spc="3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a:p>
            <a:pPr marL="162560" indent="-125095">
              <a:lnSpc>
                <a:spcPct val="100000"/>
              </a:lnSpc>
              <a:spcBef>
                <a:spcPts val="295"/>
              </a:spcBef>
              <a:buClr>
                <a:srgbClr val="1464B2"/>
              </a:buClr>
              <a:buSzPct val="70000"/>
              <a:buFont typeface="Cambria"/>
              <a:buChar char="►"/>
              <a:tabLst>
                <a:tab pos="163195" algn="l"/>
              </a:tabLst>
            </a:pP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ch</a:t>
            </a:r>
            <a:r>
              <a:rPr sz="1000" spc="-45" dirty="0">
                <a:latin typeface="Calibri" panose="020F0502020204030204" pitchFamily="34" charset="0"/>
                <a:cs typeface="Calibri" panose="020F0502020204030204" pitchFamily="34" charset="0"/>
              </a:rPr>
              <a:t>o</a:t>
            </a:r>
            <a:r>
              <a:rPr sz="1000" spc="-95" dirty="0">
                <a:latin typeface="Calibri" panose="020F0502020204030204" pitchFamily="34" charset="0"/>
                <a:cs typeface="Calibri" panose="020F0502020204030204" pitchFamily="34" charset="0"/>
              </a:rPr>
              <a:t>oses</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random</a:t>
            </a:r>
            <a:r>
              <a:rPr sz="1000" spc="-20" dirty="0">
                <a:latin typeface="Calibri" panose="020F0502020204030204" pitchFamily="34" charset="0"/>
                <a:cs typeface="Calibri" panose="020F0502020204030204" pitchFamily="34" charset="0"/>
              </a:rPr>
              <a:t> </a:t>
            </a:r>
            <a:r>
              <a:rPr sz="1000" spc="-15" dirty="0">
                <a:latin typeface="Calibri" panose="020F0502020204030204" pitchFamily="34" charset="0"/>
                <a:cs typeface="Calibri" panose="020F0502020204030204" pitchFamily="34" charset="0"/>
              </a:rPr>
              <a:t>string</a:t>
            </a:r>
            <a:r>
              <a:rPr sz="1000" spc="-20" dirty="0">
                <a:latin typeface="Calibri" panose="020F0502020204030204" pitchFamily="34" charset="0"/>
                <a:cs typeface="Calibri" panose="020F0502020204030204" pitchFamily="34" charset="0"/>
              </a:rPr>
              <a:t> </a:t>
            </a:r>
            <a:r>
              <a:rPr sz="1000" i="1" spc="-25" dirty="0">
                <a:latin typeface="Times New Roman"/>
                <a:cs typeface="Times New Roman"/>
              </a:rPr>
              <a:t>s</a:t>
            </a:r>
            <a:endParaRPr sz="1000" dirty="0">
              <a:latin typeface="Times New Roman"/>
              <a:cs typeface="Times New Roman"/>
            </a:endParaRPr>
          </a:p>
          <a:p>
            <a:pPr marL="162560" indent="-125095">
              <a:lnSpc>
                <a:spcPct val="100000"/>
              </a:lnSpc>
              <a:spcBef>
                <a:spcPts val="290"/>
              </a:spcBef>
              <a:buClr>
                <a:srgbClr val="1464B2"/>
              </a:buClr>
              <a:buSzPct val="70000"/>
              <a:buFont typeface="Cambria"/>
              <a:buChar char="►"/>
              <a:tabLst>
                <a:tab pos="163195" algn="l"/>
              </a:tabLst>
            </a:pPr>
            <a:r>
              <a:rPr sz="1000" spc="-45" dirty="0">
                <a:latin typeface="Calibri" panose="020F0502020204030204" pitchFamily="34" charset="0"/>
                <a:cs typeface="Calibri" panose="020F0502020204030204" pitchFamily="34" charset="0"/>
              </a:rPr>
              <a:t>O</a:t>
            </a:r>
            <a:r>
              <a:rPr sz="1000" spc="-75" dirty="0">
                <a:latin typeface="Calibri" panose="020F0502020204030204" pitchFamily="34" charset="0"/>
                <a:cs typeface="Calibri" panose="020F0502020204030204" pitchFamily="34" charset="0"/>
              </a:rPr>
              <a:t>T</a:t>
            </a:r>
            <a:r>
              <a:rPr sz="1000" spc="-20" dirty="0">
                <a:latin typeface="Calibri" panose="020F0502020204030204" pitchFamily="34" charset="0"/>
                <a:cs typeface="Calibri" panose="020F0502020204030204" pitchFamily="34" charset="0"/>
              </a:rPr>
              <a:t> </a:t>
            </a:r>
            <a:r>
              <a:rPr sz="1000" spc="-5" dirty="0">
                <a:latin typeface="Calibri" panose="020F0502020204030204" pitchFamily="34" charset="0"/>
                <a:cs typeface="Calibri" panose="020F0502020204030204" pitchFamily="34" charset="0"/>
              </a:rPr>
              <a:t>for</a:t>
            </a:r>
            <a:r>
              <a:rPr sz="1000" spc="-20" dirty="0">
                <a:latin typeface="Calibri" panose="020F0502020204030204" pitchFamily="34" charset="0"/>
                <a:cs typeface="Calibri" panose="020F0502020204030204" pitchFamily="34" charset="0"/>
              </a:rPr>
              <a:t> </a:t>
            </a:r>
            <a:r>
              <a:rPr sz="1000" spc="-70" dirty="0">
                <a:latin typeface="Calibri" panose="020F0502020204030204" pitchFamily="34" charset="0"/>
                <a:cs typeface="Calibri" panose="020F0502020204030204" pitchFamily="34" charset="0"/>
              </a:rPr>
              <a:t>each</a:t>
            </a:r>
            <a:r>
              <a:rPr sz="1000" spc="-20" dirty="0">
                <a:latin typeface="Calibri" panose="020F0502020204030204" pitchFamily="34" charset="0"/>
                <a:cs typeface="Calibri" panose="020F0502020204030204" pitchFamily="34" charset="0"/>
              </a:rPr>
              <a:t> </a:t>
            </a:r>
            <a:r>
              <a:rPr sz="1000" b="1" spc="-45" dirty="0">
                <a:latin typeface="Calibri" panose="020F0502020204030204" pitchFamily="34" charset="0"/>
                <a:cs typeface="Calibri" panose="020F0502020204030204" pitchFamily="34" charset="0"/>
              </a:rPr>
              <a:t>column </a:t>
            </a:r>
            <a:r>
              <a:rPr sz="1000" spc="150" dirty="0">
                <a:latin typeface="Cambria"/>
                <a:cs typeface="Cambria"/>
              </a:rPr>
              <a:t>⇒</a:t>
            </a:r>
            <a:r>
              <a:rPr sz="1000" spc="25" dirty="0">
                <a:latin typeface="Cambria"/>
                <a:cs typeface="Cambria"/>
              </a:rPr>
              <a:t> </a:t>
            </a: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obtains</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matrix</a:t>
            </a:r>
            <a:r>
              <a:rPr sz="1000" spc="-20" dirty="0">
                <a:latin typeface="Calibri" panose="020F0502020204030204" pitchFamily="34" charset="0"/>
                <a:cs typeface="Calibri" panose="020F0502020204030204" pitchFamily="34" charset="0"/>
              </a:rPr>
              <a:t> </a:t>
            </a:r>
            <a:r>
              <a:rPr sz="1000" i="1" spc="-25" dirty="0">
                <a:latin typeface="Times New Roman"/>
                <a:cs typeface="Times New Roman"/>
              </a:rPr>
              <a:t>Q</a:t>
            </a:r>
            <a:endParaRPr sz="1000" dirty="0">
              <a:latin typeface="Times New Roman"/>
              <a:cs typeface="Times New Roman"/>
            </a:endParaRPr>
          </a:p>
        </p:txBody>
      </p:sp>
      <p:pic>
        <p:nvPicPr>
          <p:cNvPr id="29" name="图片 28">
            <a:extLst>
              <a:ext uri="{FF2B5EF4-FFF2-40B4-BE49-F238E27FC236}">
                <a16:creationId xmlns:a16="http://schemas.microsoft.com/office/drawing/2014/main" id="{59C75C9B-3520-4D4D-A037-1D8DD60BE54F}"/>
              </a:ext>
            </a:extLst>
          </p:cNvPr>
          <p:cNvPicPr>
            <a:picLocks noChangeAspect="1"/>
          </p:cNvPicPr>
          <p:nvPr/>
        </p:nvPicPr>
        <p:blipFill>
          <a:blip r:embed="rId2"/>
          <a:stretch>
            <a:fillRect/>
          </a:stretch>
        </p:blipFill>
        <p:spPr>
          <a:xfrm>
            <a:off x="323850" y="620495"/>
            <a:ext cx="3702536" cy="1548474"/>
          </a:xfrm>
          <a:prstGeom prst="rect">
            <a:avLst/>
          </a:prstGeom>
        </p:spPr>
      </p:pic>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3171825" cy="403225"/>
          </a:xfrm>
          <a:prstGeom prst="rect">
            <a:avLst/>
          </a:prstGeom>
        </p:spPr>
        <p:txBody>
          <a:bodyPr vert="horz" wrap="square" lIns="0" tIns="15875" rIns="0" bIns="0" rtlCol="0">
            <a:spAutoFit/>
          </a:bodyPr>
          <a:lstStyle/>
          <a:p>
            <a:pPr marL="12700">
              <a:lnSpc>
                <a:spcPct val="100000"/>
              </a:lnSpc>
              <a:spcBef>
                <a:spcPts val="125"/>
              </a:spcBef>
            </a:pPr>
            <a:r>
              <a:rPr spc="-70" dirty="0"/>
              <a:t>IKNP</a:t>
            </a:r>
            <a:r>
              <a:rPr spc="-50" dirty="0"/>
              <a:t> </a:t>
            </a:r>
            <a:r>
              <a:rPr spc="-40" dirty="0"/>
              <a:t>protocol</a:t>
            </a:r>
            <a:r>
              <a:rPr spc="-45" dirty="0"/>
              <a:t> </a:t>
            </a:r>
            <a:r>
              <a:rPr sz="800" spc="-20" dirty="0">
                <a:solidFill>
                  <a:srgbClr val="3E7E00"/>
                </a:solidFill>
              </a:rPr>
              <a:t>[IshaiKilianNissimPetrank03]</a:t>
            </a:r>
            <a:endParaRPr sz="800"/>
          </a:p>
        </p:txBody>
      </p:sp>
      <p:sp>
        <p:nvSpPr>
          <p:cNvPr id="48" name="object 48"/>
          <p:cNvSpPr txBox="1"/>
          <p:nvPr/>
        </p:nvSpPr>
        <p:spPr>
          <a:xfrm>
            <a:off x="450176" y="2173065"/>
            <a:ext cx="3468370" cy="594995"/>
          </a:xfrm>
          <a:prstGeom prst="rect">
            <a:avLst/>
          </a:prstGeom>
        </p:spPr>
        <p:txBody>
          <a:bodyPr vert="horz" wrap="square" lIns="0" tIns="50165" rIns="0" bIns="0" rtlCol="0">
            <a:spAutoFit/>
          </a:bodyPr>
          <a:lstStyle/>
          <a:p>
            <a:pPr marL="162560" indent="-125095">
              <a:lnSpc>
                <a:spcPct val="100000"/>
              </a:lnSpc>
              <a:spcBef>
                <a:spcPts val="395"/>
              </a:spcBef>
              <a:buClr>
                <a:srgbClr val="1464B2"/>
              </a:buClr>
              <a:buSzPct val="70000"/>
              <a:buFont typeface="Cambria"/>
              <a:buChar char="►"/>
              <a:tabLst>
                <a:tab pos="163195" algn="l"/>
              </a:tabLst>
            </a:pP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has</a:t>
            </a:r>
            <a:r>
              <a:rPr sz="1000" spc="-15"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input</a:t>
            </a:r>
            <a:r>
              <a:rPr sz="1000" spc="-20" dirty="0">
                <a:latin typeface="Calibri" panose="020F0502020204030204" pitchFamily="34" charset="0"/>
                <a:cs typeface="Calibri" panose="020F0502020204030204" pitchFamily="34" charset="0"/>
              </a:rPr>
              <a:t> </a:t>
            </a:r>
            <a:r>
              <a:rPr sz="1000" i="1" spc="-45" dirty="0">
                <a:latin typeface="Times New Roman"/>
                <a:cs typeface="Times New Roman"/>
              </a:rPr>
              <a:t>r</a:t>
            </a:r>
            <a:r>
              <a:rPr sz="1000" i="1" dirty="0">
                <a:latin typeface="Times New Roman"/>
                <a:cs typeface="Times New Roman"/>
              </a:rPr>
              <a:t> </a:t>
            </a:r>
            <a:r>
              <a:rPr sz="1000" spc="150" dirty="0">
                <a:latin typeface="Cambria"/>
                <a:cs typeface="Cambria"/>
              </a:rPr>
              <a:t>⇒</a:t>
            </a:r>
            <a:r>
              <a:rPr sz="1000" spc="25" dirty="0">
                <a:latin typeface="Cambria"/>
                <a:cs typeface="Cambria"/>
              </a:rPr>
              <a:t> </a:t>
            </a:r>
            <a:r>
              <a:rPr sz="1000" spc="-45" dirty="0">
                <a:latin typeface="Calibri" panose="020F0502020204030204" pitchFamily="34" charset="0"/>
                <a:cs typeface="Calibri" panose="020F0502020204030204" pitchFamily="34" charset="0"/>
              </a:rPr>
              <a:t>extend</a:t>
            </a:r>
            <a:r>
              <a:rPr sz="1000" spc="-15"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to</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matrix</a:t>
            </a:r>
            <a:r>
              <a:rPr sz="1000" spc="235" dirty="0">
                <a:latin typeface="Calibri" panose="020F0502020204030204" pitchFamily="34" charset="0"/>
                <a:cs typeface="Calibri" panose="020F0502020204030204" pitchFamily="34" charset="0"/>
              </a:rPr>
              <a:t> </a:t>
            </a:r>
            <a:r>
              <a:rPr sz="1000" spc="-45" dirty="0">
                <a:latin typeface="Calibri" panose="020F0502020204030204" pitchFamily="34" charset="0"/>
                <a:cs typeface="Calibri" panose="020F0502020204030204" pitchFamily="34" charset="0"/>
              </a:rPr>
              <a:t>and</a:t>
            </a:r>
            <a:r>
              <a:rPr sz="1000" spc="-15" dirty="0">
                <a:latin typeface="Calibri" panose="020F0502020204030204" pitchFamily="34" charset="0"/>
                <a:cs typeface="Calibri" panose="020F0502020204030204" pitchFamily="34" charset="0"/>
              </a:rPr>
              <a:t> </a:t>
            </a:r>
            <a:r>
              <a:rPr sz="1000" spc="-55" dirty="0">
                <a:latin typeface="Calibri" panose="020F0502020204030204" pitchFamily="34" charset="0"/>
                <a:cs typeface="Calibri" panose="020F0502020204030204" pitchFamily="34" charset="0"/>
              </a:rPr>
              <a:t>secret</a:t>
            </a:r>
            <a:r>
              <a:rPr sz="1000" spc="-2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share</a:t>
            </a:r>
            <a:r>
              <a:rPr sz="1000" spc="-15" dirty="0">
                <a:latin typeface="Calibri" panose="020F0502020204030204" pitchFamily="34" charset="0"/>
                <a:cs typeface="Calibri" panose="020F0502020204030204" pitchFamily="34" charset="0"/>
              </a:rPr>
              <a:t> </a:t>
            </a:r>
            <a:r>
              <a:rPr sz="1000" spc="-95" dirty="0">
                <a:latin typeface="Calibri" panose="020F0502020204030204" pitchFamily="34" charset="0"/>
                <a:cs typeface="Calibri" panose="020F0502020204030204" pitchFamily="34" charset="0"/>
              </a:rPr>
              <a:t>as</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a:t>
            </a:r>
            <a:r>
              <a:rPr sz="1000" i="1" spc="-10" dirty="0">
                <a:latin typeface="Times New Roman"/>
                <a:cs typeface="Times New Roman"/>
              </a:rPr>
              <a:t>T</a:t>
            </a:r>
            <a:r>
              <a:rPr sz="1000" spc="-10" dirty="0">
                <a:latin typeface="Calibri"/>
                <a:cs typeface="Calibri"/>
              </a:rPr>
              <a:t>,</a:t>
            </a:r>
            <a:r>
              <a:rPr sz="1000" spc="-55" dirty="0">
                <a:latin typeface="Calibri"/>
                <a:cs typeface="Calibri"/>
              </a:rPr>
              <a:t> </a:t>
            </a:r>
            <a:r>
              <a:rPr sz="1000" i="1" spc="35" dirty="0">
                <a:latin typeface="Times New Roman"/>
                <a:cs typeface="Times New Roman"/>
              </a:rPr>
              <a:t>T</a:t>
            </a:r>
            <a:r>
              <a:rPr sz="1050" spc="52" baseline="27777" dirty="0">
                <a:latin typeface="Cambria"/>
                <a:cs typeface="Cambria"/>
              </a:rPr>
              <a:t>′</a:t>
            </a:r>
            <a:r>
              <a:rPr sz="1000" spc="3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a:p>
            <a:pPr marL="162560" indent="-125095">
              <a:lnSpc>
                <a:spcPct val="100000"/>
              </a:lnSpc>
              <a:spcBef>
                <a:spcPts val="295"/>
              </a:spcBef>
              <a:buClr>
                <a:srgbClr val="1464B2"/>
              </a:buClr>
              <a:buSzPct val="70000"/>
              <a:buFont typeface="Cambria"/>
              <a:buChar char="►"/>
              <a:tabLst>
                <a:tab pos="163195" algn="l"/>
              </a:tabLst>
            </a:pP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ch</a:t>
            </a:r>
            <a:r>
              <a:rPr sz="1000" spc="-45" dirty="0">
                <a:latin typeface="Calibri" panose="020F0502020204030204" pitchFamily="34" charset="0"/>
                <a:cs typeface="Calibri" panose="020F0502020204030204" pitchFamily="34" charset="0"/>
              </a:rPr>
              <a:t>o</a:t>
            </a:r>
            <a:r>
              <a:rPr sz="1000" spc="-95" dirty="0">
                <a:latin typeface="Calibri" panose="020F0502020204030204" pitchFamily="34" charset="0"/>
                <a:cs typeface="Calibri" panose="020F0502020204030204" pitchFamily="34" charset="0"/>
              </a:rPr>
              <a:t>oses</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random</a:t>
            </a:r>
            <a:r>
              <a:rPr sz="1000" spc="-20" dirty="0">
                <a:latin typeface="Calibri" panose="020F0502020204030204" pitchFamily="34" charset="0"/>
                <a:cs typeface="Calibri" panose="020F0502020204030204" pitchFamily="34" charset="0"/>
              </a:rPr>
              <a:t> </a:t>
            </a:r>
            <a:r>
              <a:rPr sz="1000" spc="-15" dirty="0">
                <a:latin typeface="Calibri" panose="020F0502020204030204" pitchFamily="34" charset="0"/>
                <a:cs typeface="Calibri" panose="020F0502020204030204" pitchFamily="34" charset="0"/>
              </a:rPr>
              <a:t>string</a:t>
            </a:r>
            <a:r>
              <a:rPr sz="1000" spc="-20" dirty="0">
                <a:latin typeface="Calibri" panose="020F0502020204030204" pitchFamily="34" charset="0"/>
                <a:cs typeface="Calibri" panose="020F0502020204030204" pitchFamily="34" charset="0"/>
              </a:rPr>
              <a:t> </a:t>
            </a:r>
            <a:r>
              <a:rPr sz="1000" i="1" spc="-25" dirty="0">
                <a:latin typeface="Times New Roman"/>
                <a:cs typeface="Times New Roman"/>
              </a:rPr>
              <a:t>s</a:t>
            </a:r>
            <a:endParaRPr sz="1000" dirty="0">
              <a:latin typeface="Times New Roman"/>
              <a:cs typeface="Times New Roman"/>
            </a:endParaRPr>
          </a:p>
          <a:p>
            <a:pPr marL="162560" indent="-125095">
              <a:lnSpc>
                <a:spcPct val="100000"/>
              </a:lnSpc>
              <a:spcBef>
                <a:spcPts val="290"/>
              </a:spcBef>
              <a:buClr>
                <a:srgbClr val="1464B2"/>
              </a:buClr>
              <a:buSzPct val="70000"/>
              <a:buFont typeface="Cambria"/>
              <a:buChar char="►"/>
              <a:tabLst>
                <a:tab pos="163195" algn="l"/>
              </a:tabLst>
            </a:pPr>
            <a:r>
              <a:rPr sz="1000" spc="-45" dirty="0">
                <a:latin typeface="Calibri" panose="020F0502020204030204" pitchFamily="34" charset="0"/>
                <a:cs typeface="Calibri" panose="020F0502020204030204" pitchFamily="34" charset="0"/>
              </a:rPr>
              <a:t>O</a:t>
            </a:r>
            <a:r>
              <a:rPr sz="1000" spc="-75" dirty="0">
                <a:latin typeface="Calibri" panose="020F0502020204030204" pitchFamily="34" charset="0"/>
                <a:cs typeface="Calibri" panose="020F0502020204030204" pitchFamily="34" charset="0"/>
              </a:rPr>
              <a:t>T</a:t>
            </a:r>
            <a:r>
              <a:rPr sz="1000" spc="-20" dirty="0">
                <a:latin typeface="Calibri" panose="020F0502020204030204" pitchFamily="34" charset="0"/>
                <a:cs typeface="Calibri" panose="020F0502020204030204" pitchFamily="34" charset="0"/>
              </a:rPr>
              <a:t> </a:t>
            </a:r>
            <a:r>
              <a:rPr sz="1000" spc="-5" dirty="0">
                <a:latin typeface="Calibri" panose="020F0502020204030204" pitchFamily="34" charset="0"/>
                <a:cs typeface="Calibri" panose="020F0502020204030204" pitchFamily="34" charset="0"/>
              </a:rPr>
              <a:t>for</a:t>
            </a:r>
            <a:r>
              <a:rPr sz="1000" spc="-20" dirty="0">
                <a:latin typeface="Calibri" panose="020F0502020204030204" pitchFamily="34" charset="0"/>
                <a:cs typeface="Calibri" panose="020F0502020204030204" pitchFamily="34" charset="0"/>
              </a:rPr>
              <a:t> </a:t>
            </a:r>
            <a:r>
              <a:rPr sz="1000" spc="-70" dirty="0">
                <a:latin typeface="Calibri" panose="020F0502020204030204" pitchFamily="34" charset="0"/>
                <a:cs typeface="Calibri" panose="020F0502020204030204" pitchFamily="34" charset="0"/>
              </a:rPr>
              <a:t>each</a:t>
            </a:r>
            <a:r>
              <a:rPr sz="1000" spc="-20" dirty="0">
                <a:latin typeface="Calibri" panose="020F0502020204030204" pitchFamily="34" charset="0"/>
                <a:cs typeface="Calibri" panose="020F0502020204030204" pitchFamily="34" charset="0"/>
              </a:rPr>
              <a:t> </a:t>
            </a:r>
            <a:r>
              <a:rPr sz="1000" b="1" spc="-45" dirty="0">
                <a:latin typeface="Calibri" panose="020F0502020204030204" pitchFamily="34" charset="0"/>
                <a:cs typeface="Calibri" panose="020F0502020204030204" pitchFamily="34" charset="0"/>
              </a:rPr>
              <a:t>column </a:t>
            </a:r>
            <a:r>
              <a:rPr sz="1000" spc="150" dirty="0">
                <a:latin typeface="Cambria"/>
                <a:cs typeface="Cambria"/>
              </a:rPr>
              <a:t>⇒</a:t>
            </a:r>
            <a:r>
              <a:rPr sz="1000" spc="25" dirty="0">
                <a:latin typeface="Cambria"/>
                <a:cs typeface="Cambria"/>
              </a:rPr>
              <a:t> </a:t>
            </a: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obtains</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matrix</a:t>
            </a:r>
            <a:r>
              <a:rPr sz="1000" spc="-20" dirty="0">
                <a:latin typeface="Calibri" panose="020F0502020204030204" pitchFamily="34" charset="0"/>
                <a:cs typeface="Calibri" panose="020F0502020204030204" pitchFamily="34" charset="0"/>
              </a:rPr>
              <a:t> </a:t>
            </a:r>
            <a:r>
              <a:rPr sz="1000" i="1" spc="-25" dirty="0">
                <a:latin typeface="Times New Roman"/>
                <a:cs typeface="Times New Roman"/>
              </a:rPr>
              <a:t>Q</a:t>
            </a:r>
            <a:endParaRPr sz="1000" dirty="0">
              <a:latin typeface="Times New Roman"/>
              <a:cs typeface="Times New Roman"/>
            </a:endParaRPr>
          </a:p>
        </p:txBody>
      </p:sp>
      <p:pic>
        <p:nvPicPr>
          <p:cNvPr id="56" name="图片 55">
            <a:extLst>
              <a:ext uri="{FF2B5EF4-FFF2-40B4-BE49-F238E27FC236}">
                <a16:creationId xmlns:a16="http://schemas.microsoft.com/office/drawing/2014/main" id="{071EA79D-21CC-45EC-BA19-BBBCB312CFE4}"/>
              </a:ext>
            </a:extLst>
          </p:cNvPr>
          <p:cNvPicPr>
            <a:picLocks noChangeAspect="1"/>
          </p:cNvPicPr>
          <p:nvPr/>
        </p:nvPicPr>
        <p:blipFill>
          <a:blip r:embed="rId2"/>
          <a:stretch>
            <a:fillRect/>
          </a:stretch>
        </p:blipFill>
        <p:spPr>
          <a:xfrm>
            <a:off x="390525" y="587375"/>
            <a:ext cx="3829050" cy="1595438"/>
          </a:xfrm>
          <a:prstGeom prst="rect">
            <a:avLst/>
          </a:prstGeom>
        </p:spPr>
      </p:pic>
    </p:spTree>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3171825" cy="403225"/>
          </a:xfrm>
          <a:prstGeom prst="rect">
            <a:avLst/>
          </a:prstGeom>
        </p:spPr>
        <p:txBody>
          <a:bodyPr vert="horz" wrap="square" lIns="0" tIns="15875" rIns="0" bIns="0" rtlCol="0">
            <a:spAutoFit/>
          </a:bodyPr>
          <a:lstStyle/>
          <a:p>
            <a:pPr marL="12700">
              <a:lnSpc>
                <a:spcPct val="100000"/>
              </a:lnSpc>
              <a:spcBef>
                <a:spcPts val="125"/>
              </a:spcBef>
            </a:pPr>
            <a:r>
              <a:rPr spc="-70" dirty="0"/>
              <a:t>IKNP</a:t>
            </a:r>
            <a:r>
              <a:rPr spc="-50" dirty="0"/>
              <a:t> </a:t>
            </a:r>
            <a:r>
              <a:rPr spc="-40" dirty="0"/>
              <a:t>protocol</a:t>
            </a:r>
            <a:r>
              <a:rPr spc="-45" dirty="0"/>
              <a:t> </a:t>
            </a:r>
            <a:r>
              <a:rPr sz="800" spc="-20" dirty="0">
                <a:solidFill>
                  <a:srgbClr val="3E7E00"/>
                </a:solidFill>
              </a:rPr>
              <a:t>[IshaiKilianNissimPetrank03]</a:t>
            </a:r>
            <a:endParaRPr sz="800"/>
          </a:p>
        </p:txBody>
      </p:sp>
      <p:sp>
        <p:nvSpPr>
          <p:cNvPr id="33" name="object 33"/>
          <p:cNvSpPr txBox="1"/>
          <p:nvPr/>
        </p:nvSpPr>
        <p:spPr>
          <a:xfrm>
            <a:off x="437476" y="1790768"/>
            <a:ext cx="3493770" cy="1215076"/>
          </a:xfrm>
          <a:prstGeom prst="rect">
            <a:avLst/>
          </a:prstGeom>
        </p:spPr>
        <p:txBody>
          <a:bodyPr vert="horz" wrap="square" lIns="0" tIns="12065" rIns="0" bIns="0" rtlCol="0">
            <a:spAutoFit/>
          </a:bodyPr>
          <a:lstStyle/>
          <a:p>
            <a:pPr>
              <a:lnSpc>
                <a:spcPct val="100000"/>
              </a:lnSpc>
            </a:pPr>
            <a:endParaRPr lang="en-US" sz="1200" dirty="0">
              <a:latin typeface="Calibri" panose="020F0502020204030204" pitchFamily="34" charset="0"/>
              <a:cs typeface="Calibri" panose="020F0502020204030204" pitchFamily="34" charset="0"/>
            </a:endParaRPr>
          </a:p>
          <a:p>
            <a:pPr>
              <a:lnSpc>
                <a:spcPct val="100000"/>
              </a:lnSpc>
            </a:pPr>
            <a:endParaRPr sz="1200" dirty="0">
              <a:latin typeface="Calibri" panose="020F0502020204030204" pitchFamily="34" charset="0"/>
              <a:cs typeface="Calibri" panose="020F0502020204030204" pitchFamily="34" charset="0"/>
            </a:endParaRPr>
          </a:p>
          <a:p>
            <a:pPr marL="175260" indent="-125095">
              <a:lnSpc>
                <a:spcPct val="100000"/>
              </a:lnSpc>
              <a:spcBef>
                <a:spcPts val="750"/>
              </a:spcBef>
              <a:buClr>
                <a:srgbClr val="1464B2"/>
              </a:buClr>
              <a:buSzPct val="70000"/>
              <a:buFont typeface="Cambria"/>
              <a:buChar char="►"/>
              <a:tabLst>
                <a:tab pos="175895" algn="l"/>
              </a:tabLst>
            </a:pP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has</a:t>
            </a:r>
            <a:r>
              <a:rPr sz="1000" spc="-15"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input</a:t>
            </a:r>
            <a:r>
              <a:rPr sz="1000" spc="-20" dirty="0">
                <a:latin typeface="Calibri" panose="020F0502020204030204" pitchFamily="34" charset="0"/>
                <a:cs typeface="Calibri" panose="020F0502020204030204" pitchFamily="34" charset="0"/>
              </a:rPr>
              <a:t> </a:t>
            </a:r>
            <a:r>
              <a:rPr sz="1000" i="1" spc="-45" dirty="0">
                <a:latin typeface="Times New Roman"/>
                <a:cs typeface="Times New Roman"/>
              </a:rPr>
              <a:t>r</a:t>
            </a:r>
            <a:r>
              <a:rPr sz="1000" i="1" dirty="0">
                <a:latin typeface="Times New Roman"/>
                <a:cs typeface="Times New Roman"/>
              </a:rPr>
              <a:t> </a:t>
            </a:r>
            <a:r>
              <a:rPr sz="1000" spc="150" dirty="0">
                <a:latin typeface="Cambria"/>
                <a:cs typeface="Cambria"/>
              </a:rPr>
              <a:t>⇒</a:t>
            </a:r>
            <a:r>
              <a:rPr sz="1000" spc="25" dirty="0">
                <a:latin typeface="Cambria"/>
                <a:cs typeface="Cambria"/>
              </a:rPr>
              <a:t> </a:t>
            </a:r>
            <a:r>
              <a:rPr sz="1000" spc="-45" dirty="0">
                <a:latin typeface="Calibri" panose="020F0502020204030204" pitchFamily="34" charset="0"/>
                <a:cs typeface="Calibri" panose="020F0502020204030204" pitchFamily="34" charset="0"/>
              </a:rPr>
              <a:t>extend</a:t>
            </a:r>
            <a:r>
              <a:rPr sz="1000" spc="-15"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to</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matrix</a:t>
            </a:r>
            <a:r>
              <a:rPr sz="1000" spc="235" dirty="0">
                <a:latin typeface="Calibri" panose="020F0502020204030204" pitchFamily="34" charset="0"/>
                <a:cs typeface="Calibri" panose="020F0502020204030204" pitchFamily="34" charset="0"/>
              </a:rPr>
              <a:t> </a:t>
            </a:r>
            <a:r>
              <a:rPr sz="1000" spc="-45" dirty="0">
                <a:latin typeface="Calibri" panose="020F0502020204030204" pitchFamily="34" charset="0"/>
                <a:cs typeface="Calibri" panose="020F0502020204030204" pitchFamily="34" charset="0"/>
              </a:rPr>
              <a:t>and</a:t>
            </a:r>
            <a:r>
              <a:rPr sz="1000" spc="-15" dirty="0">
                <a:latin typeface="Calibri" panose="020F0502020204030204" pitchFamily="34" charset="0"/>
                <a:cs typeface="Calibri" panose="020F0502020204030204" pitchFamily="34" charset="0"/>
              </a:rPr>
              <a:t> </a:t>
            </a:r>
            <a:r>
              <a:rPr sz="1000" spc="-55" dirty="0">
                <a:latin typeface="Calibri" panose="020F0502020204030204" pitchFamily="34" charset="0"/>
                <a:cs typeface="Calibri" panose="020F0502020204030204" pitchFamily="34" charset="0"/>
              </a:rPr>
              <a:t>secret</a:t>
            </a:r>
            <a:r>
              <a:rPr sz="1000" spc="-2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share</a:t>
            </a:r>
            <a:r>
              <a:rPr sz="1000" spc="-15" dirty="0">
                <a:latin typeface="Calibri" panose="020F0502020204030204" pitchFamily="34" charset="0"/>
                <a:cs typeface="Calibri" panose="020F0502020204030204" pitchFamily="34" charset="0"/>
              </a:rPr>
              <a:t> </a:t>
            </a:r>
            <a:r>
              <a:rPr sz="1000" spc="-95" dirty="0">
                <a:latin typeface="Calibri" panose="020F0502020204030204" pitchFamily="34" charset="0"/>
                <a:cs typeface="Calibri" panose="020F0502020204030204" pitchFamily="34" charset="0"/>
              </a:rPr>
              <a:t>as</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a:t>
            </a:r>
            <a:r>
              <a:rPr sz="1000" i="1" spc="-10" dirty="0">
                <a:latin typeface="Times New Roman"/>
                <a:cs typeface="Times New Roman"/>
              </a:rPr>
              <a:t>T</a:t>
            </a:r>
            <a:r>
              <a:rPr sz="1000" spc="-10" dirty="0">
                <a:latin typeface="Calibri"/>
                <a:cs typeface="Calibri"/>
              </a:rPr>
              <a:t>,</a:t>
            </a:r>
            <a:r>
              <a:rPr sz="1000" spc="-55" dirty="0">
                <a:latin typeface="Calibri"/>
                <a:cs typeface="Calibri"/>
              </a:rPr>
              <a:t> </a:t>
            </a:r>
            <a:r>
              <a:rPr sz="1000" i="1" spc="35" dirty="0">
                <a:latin typeface="Times New Roman"/>
                <a:cs typeface="Times New Roman"/>
              </a:rPr>
              <a:t>T</a:t>
            </a:r>
            <a:r>
              <a:rPr sz="1050" spc="52" baseline="27777" dirty="0">
                <a:latin typeface="Cambria"/>
                <a:cs typeface="Cambria"/>
              </a:rPr>
              <a:t>′</a:t>
            </a:r>
            <a:r>
              <a:rPr sz="1000" spc="3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a:p>
            <a:pPr marL="175260" indent="-125095">
              <a:lnSpc>
                <a:spcPct val="100000"/>
              </a:lnSpc>
              <a:spcBef>
                <a:spcPts val="295"/>
              </a:spcBef>
              <a:buClr>
                <a:srgbClr val="1464B2"/>
              </a:buClr>
              <a:buSzPct val="70000"/>
              <a:buFont typeface="Cambria"/>
              <a:buChar char="►"/>
              <a:tabLst>
                <a:tab pos="175895" algn="l"/>
              </a:tabLst>
            </a:pP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ch</a:t>
            </a:r>
            <a:r>
              <a:rPr sz="1000" spc="-45" dirty="0">
                <a:latin typeface="Calibri" panose="020F0502020204030204" pitchFamily="34" charset="0"/>
                <a:cs typeface="Calibri" panose="020F0502020204030204" pitchFamily="34" charset="0"/>
              </a:rPr>
              <a:t>o</a:t>
            </a:r>
            <a:r>
              <a:rPr sz="1000" spc="-95" dirty="0">
                <a:latin typeface="Calibri" panose="020F0502020204030204" pitchFamily="34" charset="0"/>
                <a:cs typeface="Calibri" panose="020F0502020204030204" pitchFamily="34" charset="0"/>
              </a:rPr>
              <a:t>oses</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random</a:t>
            </a:r>
            <a:r>
              <a:rPr sz="1000" spc="-20" dirty="0">
                <a:latin typeface="Calibri" panose="020F0502020204030204" pitchFamily="34" charset="0"/>
                <a:cs typeface="Calibri" panose="020F0502020204030204" pitchFamily="34" charset="0"/>
              </a:rPr>
              <a:t> </a:t>
            </a:r>
            <a:r>
              <a:rPr sz="1000" spc="-15" dirty="0">
                <a:latin typeface="Calibri" panose="020F0502020204030204" pitchFamily="34" charset="0"/>
                <a:cs typeface="Calibri" panose="020F0502020204030204" pitchFamily="34" charset="0"/>
              </a:rPr>
              <a:t>string</a:t>
            </a:r>
            <a:r>
              <a:rPr sz="1000" spc="-20" dirty="0">
                <a:latin typeface="Calibri" panose="020F0502020204030204" pitchFamily="34" charset="0"/>
                <a:cs typeface="Calibri" panose="020F0502020204030204" pitchFamily="34" charset="0"/>
              </a:rPr>
              <a:t> </a:t>
            </a:r>
            <a:r>
              <a:rPr sz="1000" i="1" spc="-25" dirty="0">
                <a:latin typeface="Times New Roman"/>
                <a:cs typeface="Times New Roman"/>
              </a:rPr>
              <a:t>s</a:t>
            </a:r>
            <a:endParaRPr sz="1000" dirty="0">
              <a:latin typeface="Times New Roman"/>
              <a:cs typeface="Times New Roman"/>
            </a:endParaRPr>
          </a:p>
          <a:p>
            <a:pPr marL="175260" indent="-125095">
              <a:lnSpc>
                <a:spcPct val="100000"/>
              </a:lnSpc>
              <a:spcBef>
                <a:spcPts val="295"/>
              </a:spcBef>
              <a:buClr>
                <a:srgbClr val="1464B2"/>
              </a:buClr>
              <a:buSzPct val="70000"/>
              <a:buFont typeface="Cambria"/>
              <a:buChar char="►"/>
              <a:tabLst>
                <a:tab pos="175895" algn="l"/>
              </a:tabLst>
            </a:pPr>
            <a:r>
              <a:rPr sz="1000" spc="-45" dirty="0">
                <a:latin typeface="Calibri" panose="020F0502020204030204" pitchFamily="34" charset="0"/>
                <a:cs typeface="Calibri" panose="020F0502020204030204" pitchFamily="34" charset="0"/>
              </a:rPr>
              <a:t>O</a:t>
            </a:r>
            <a:r>
              <a:rPr sz="1000" spc="-75" dirty="0">
                <a:latin typeface="Calibri" panose="020F0502020204030204" pitchFamily="34" charset="0"/>
                <a:cs typeface="Calibri" panose="020F0502020204030204" pitchFamily="34" charset="0"/>
              </a:rPr>
              <a:t>T</a:t>
            </a:r>
            <a:r>
              <a:rPr sz="1000" spc="-20" dirty="0">
                <a:latin typeface="Calibri" panose="020F0502020204030204" pitchFamily="34" charset="0"/>
                <a:cs typeface="Calibri" panose="020F0502020204030204" pitchFamily="34" charset="0"/>
              </a:rPr>
              <a:t> </a:t>
            </a:r>
            <a:r>
              <a:rPr sz="1000" spc="-5" dirty="0">
                <a:latin typeface="Calibri" panose="020F0502020204030204" pitchFamily="34" charset="0"/>
                <a:cs typeface="Calibri" panose="020F0502020204030204" pitchFamily="34" charset="0"/>
              </a:rPr>
              <a:t>for</a:t>
            </a:r>
            <a:r>
              <a:rPr sz="1000" spc="-20" dirty="0">
                <a:latin typeface="Calibri" panose="020F0502020204030204" pitchFamily="34" charset="0"/>
                <a:cs typeface="Calibri" panose="020F0502020204030204" pitchFamily="34" charset="0"/>
              </a:rPr>
              <a:t> </a:t>
            </a:r>
            <a:r>
              <a:rPr sz="1000" spc="-70" dirty="0">
                <a:latin typeface="Calibri" panose="020F0502020204030204" pitchFamily="34" charset="0"/>
                <a:cs typeface="Calibri" panose="020F0502020204030204" pitchFamily="34" charset="0"/>
              </a:rPr>
              <a:t>each</a:t>
            </a:r>
            <a:r>
              <a:rPr sz="1000" spc="-20" dirty="0">
                <a:latin typeface="Calibri" panose="020F0502020204030204" pitchFamily="34" charset="0"/>
                <a:cs typeface="Calibri" panose="020F0502020204030204" pitchFamily="34" charset="0"/>
              </a:rPr>
              <a:t> </a:t>
            </a:r>
            <a:r>
              <a:rPr sz="1000" b="1" spc="-45" dirty="0">
                <a:latin typeface="Calibri" panose="020F0502020204030204" pitchFamily="34" charset="0"/>
                <a:cs typeface="Calibri" panose="020F0502020204030204" pitchFamily="34" charset="0"/>
              </a:rPr>
              <a:t>column </a:t>
            </a:r>
            <a:r>
              <a:rPr sz="1000" spc="150" dirty="0">
                <a:latin typeface="Cambria"/>
                <a:cs typeface="Cambria"/>
              </a:rPr>
              <a:t>⇒</a:t>
            </a:r>
            <a:r>
              <a:rPr sz="1000" spc="25" dirty="0">
                <a:latin typeface="Cambria"/>
                <a:cs typeface="Cambria"/>
              </a:rPr>
              <a:t> </a:t>
            </a: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obtains</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matrix</a:t>
            </a:r>
            <a:r>
              <a:rPr sz="1000" spc="-20" dirty="0">
                <a:latin typeface="Calibri" panose="020F0502020204030204" pitchFamily="34" charset="0"/>
                <a:cs typeface="Calibri" panose="020F0502020204030204" pitchFamily="34" charset="0"/>
              </a:rPr>
              <a:t> </a:t>
            </a:r>
            <a:r>
              <a:rPr sz="1000" i="1" spc="-25" dirty="0">
                <a:latin typeface="Times New Roman"/>
                <a:cs typeface="Times New Roman"/>
              </a:rPr>
              <a:t>Q</a:t>
            </a:r>
            <a:endParaRPr sz="1000" dirty="0">
              <a:latin typeface="Times New Roman"/>
              <a:cs typeface="Times New Roman"/>
            </a:endParaRPr>
          </a:p>
          <a:p>
            <a:pPr marL="175260" indent="-125095">
              <a:lnSpc>
                <a:spcPct val="100000"/>
              </a:lnSpc>
              <a:spcBef>
                <a:spcPts val="295"/>
              </a:spcBef>
              <a:buClr>
                <a:srgbClr val="1464B2"/>
              </a:buClr>
              <a:buSzPct val="70000"/>
              <a:buFont typeface="Cambria"/>
              <a:buChar char="►"/>
              <a:tabLst>
                <a:tab pos="175895" algn="l"/>
              </a:tabLst>
            </a:pPr>
            <a:r>
              <a:rPr sz="1000" spc="-50" dirty="0">
                <a:latin typeface="Calibri" panose="020F0502020204030204" pitchFamily="34" charset="0"/>
                <a:cs typeface="Calibri" panose="020F0502020204030204" pitchFamily="34" charset="0"/>
              </a:rPr>
              <a:t>When</a:t>
            </a:r>
            <a:r>
              <a:rPr sz="1000" spc="-55" dirty="0">
                <a:latin typeface="Calibri" panose="020F0502020204030204" pitchFamily="34" charset="0"/>
                <a:cs typeface="Calibri" panose="020F0502020204030204" pitchFamily="34" charset="0"/>
              </a:rPr>
              <a:t>e</a:t>
            </a:r>
            <a:r>
              <a:rPr sz="1000" spc="-50" dirty="0">
                <a:latin typeface="Calibri" panose="020F0502020204030204" pitchFamily="34" charset="0"/>
                <a:cs typeface="Calibri" panose="020F0502020204030204" pitchFamily="34" charset="0"/>
              </a:rPr>
              <a:t>v</a:t>
            </a:r>
            <a:r>
              <a:rPr sz="1000" spc="-45" dirty="0">
                <a:latin typeface="Calibri" panose="020F0502020204030204" pitchFamily="34" charset="0"/>
                <a:cs typeface="Calibri" panose="020F0502020204030204" pitchFamily="34" charset="0"/>
              </a:rPr>
              <a:t>er</a:t>
            </a:r>
            <a:r>
              <a:rPr sz="1000" spc="-20" dirty="0">
                <a:latin typeface="Calibri" panose="020F0502020204030204" pitchFamily="34" charset="0"/>
                <a:cs typeface="Calibri" panose="020F0502020204030204" pitchFamily="34" charset="0"/>
              </a:rPr>
              <a:t> </a:t>
            </a:r>
            <a:r>
              <a:rPr sz="1000" i="1" spc="-45" dirty="0">
                <a:latin typeface="Times New Roman"/>
                <a:cs typeface="Times New Roman"/>
              </a:rPr>
              <a:t>r</a:t>
            </a:r>
            <a:r>
              <a:rPr sz="1050" i="1" baseline="-11904" dirty="0">
                <a:latin typeface="Times New Roman"/>
                <a:cs typeface="Times New Roman"/>
              </a:rPr>
              <a:t>i </a:t>
            </a:r>
            <a:r>
              <a:rPr sz="1050" i="1" spc="-37" baseline="-11904"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4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0</a:t>
            </a:r>
            <a:r>
              <a:rPr sz="1000" spc="-60" dirty="0">
                <a:latin typeface="Calibri" panose="020F0502020204030204" pitchFamily="34" charset="0"/>
                <a:cs typeface="Calibri" panose="020F0502020204030204" pitchFamily="34" charset="0"/>
              </a:rPr>
              <a:t>,</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r</a:t>
            </a:r>
            <a:r>
              <a:rPr sz="1000" spc="-70" dirty="0">
                <a:latin typeface="Calibri" panose="020F0502020204030204" pitchFamily="34" charset="0"/>
                <a:cs typeface="Calibri" panose="020F0502020204030204" pitchFamily="34" charset="0"/>
              </a:rPr>
              <a:t>o</a:t>
            </a:r>
            <a:r>
              <a:rPr sz="1000" spc="-5" dirty="0">
                <a:latin typeface="Calibri" panose="020F0502020204030204" pitchFamily="34" charset="0"/>
                <a:cs typeface="Calibri" panose="020F0502020204030204" pitchFamily="34" charset="0"/>
              </a:rPr>
              <a:t>w</a:t>
            </a:r>
            <a:r>
              <a:rPr sz="1000" spc="-2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a:t>
            </a:r>
            <a:r>
              <a:rPr sz="1000" spc="-2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r</a:t>
            </a:r>
            <a:r>
              <a:rPr sz="1000" spc="-70" dirty="0">
                <a:latin typeface="Calibri" panose="020F0502020204030204" pitchFamily="34" charset="0"/>
                <a:cs typeface="Calibri" panose="020F0502020204030204" pitchFamily="34" charset="0"/>
              </a:rPr>
              <a:t>o</a:t>
            </a:r>
            <a:r>
              <a:rPr sz="1000" spc="-5" dirty="0">
                <a:latin typeface="Calibri" panose="020F0502020204030204" pitchFamily="34" charset="0"/>
                <a:cs typeface="Calibri" panose="020F0502020204030204" pitchFamily="34" charset="0"/>
              </a:rPr>
              <a:t>w</a:t>
            </a:r>
            <a:endParaRPr sz="1000" dirty="0">
              <a:latin typeface="Calibri" panose="020F0502020204030204" pitchFamily="34" charset="0"/>
              <a:cs typeface="Calibri" panose="020F0502020204030204" pitchFamily="34" charset="0"/>
            </a:endParaRPr>
          </a:p>
        </p:txBody>
      </p:sp>
      <p:pic>
        <p:nvPicPr>
          <p:cNvPr id="42" name="图片 41">
            <a:extLst>
              <a:ext uri="{FF2B5EF4-FFF2-40B4-BE49-F238E27FC236}">
                <a16:creationId xmlns:a16="http://schemas.microsoft.com/office/drawing/2014/main" id="{1AC1949B-4468-4478-A30E-06ABAC03F298}"/>
              </a:ext>
            </a:extLst>
          </p:cNvPr>
          <p:cNvPicPr>
            <a:picLocks noChangeAspect="1"/>
          </p:cNvPicPr>
          <p:nvPr/>
        </p:nvPicPr>
        <p:blipFill>
          <a:blip r:embed="rId2"/>
          <a:stretch>
            <a:fillRect/>
          </a:stretch>
        </p:blipFill>
        <p:spPr>
          <a:xfrm>
            <a:off x="308610" y="587375"/>
            <a:ext cx="3864014" cy="1603462"/>
          </a:xfrm>
          <a:prstGeom prst="rect">
            <a:avLst/>
          </a:prstGeom>
        </p:spPr>
      </p:pic>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3171825" cy="403225"/>
          </a:xfrm>
          <a:prstGeom prst="rect">
            <a:avLst/>
          </a:prstGeom>
        </p:spPr>
        <p:txBody>
          <a:bodyPr vert="horz" wrap="square" lIns="0" tIns="15875" rIns="0" bIns="0" rtlCol="0">
            <a:spAutoFit/>
          </a:bodyPr>
          <a:lstStyle/>
          <a:p>
            <a:pPr marL="12700">
              <a:lnSpc>
                <a:spcPct val="100000"/>
              </a:lnSpc>
              <a:spcBef>
                <a:spcPts val="125"/>
              </a:spcBef>
            </a:pPr>
            <a:r>
              <a:rPr spc="-70" dirty="0"/>
              <a:t>IKNP</a:t>
            </a:r>
            <a:r>
              <a:rPr spc="-50" dirty="0"/>
              <a:t> </a:t>
            </a:r>
            <a:r>
              <a:rPr spc="-40" dirty="0"/>
              <a:t>protocol</a:t>
            </a:r>
            <a:r>
              <a:rPr spc="-50" dirty="0"/>
              <a:t> </a:t>
            </a:r>
            <a:r>
              <a:rPr sz="800" spc="-20" dirty="0">
                <a:solidFill>
                  <a:srgbClr val="3E7E00"/>
                </a:solidFill>
              </a:rPr>
              <a:t>[IshaiKilianNissimPetrank03]</a:t>
            </a:r>
            <a:endParaRPr sz="800"/>
          </a:p>
        </p:txBody>
      </p:sp>
      <p:sp>
        <p:nvSpPr>
          <p:cNvPr id="35" name="object 35"/>
          <p:cNvSpPr txBox="1"/>
          <p:nvPr/>
        </p:nvSpPr>
        <p:spPr>
          <a:xfrm>
            <a:off x="437476" y="1790768"/>
            <a:ext cx="3493770" cy="1407437"/>
          </a:xfrm>
          <a:prstGeom prst="rect">
            <a:avLst/>
          </a:prstGeom>
        </p:spPr>
        <p:txBody>
          <a:bodyPr vert="horz" wrap="square" lIns="0" tIns="12065" rIns="0" bIns="0" rtlCol="0">
            <a:spAutoFit/>
          </a:bodyPr>
          <a:lstStyle/>
          <a:p>
            <a:pPr>
              <a:lnSpc>
                <a:spcPct val="100000"/>
              </a:lnSpc>
            </a:pPr>
            <a:endParaRPr lang="en-US" sz="1200" dirty="0">
              <a:latin typeface="Calibri" panose="020F0502020204030204" pitchFamily="34" charset="0"/>
              <a:cs typeface="Calibri" panose="020F0502020204030204" pitchFamily="34" charset="0"/>
            </a:endParaRPr>
          </a:p>
          <a:p>
            <a:pPr>
              <a:lnSpc>
                <a:spcPct val="100000"/>
              </a:lnSpc>
            </a:pPr>
            <a:endParaRPr sz="1200" dirty="0">
              <a:latin typeface="Calibri" panose="020F0502020204030204" pitchFamily="34" charset="0"/>
              <a:cs typeface="Calibri" panose="020F0502020204030204" pitchFamily="34" charset="0"/>
            </a:endParaRPr>
          </a:p>
          <a:p>
            <a:pPr marL="175260" indent="-125095">
              <a:lnSpc>
                <a:spcPct val="100000"/>
              </a:lnSpc>
              <a:spcBef>
                <a:spcPts val="750"/>
              </a:spcBef>
              <a:buClr>
                <a:srgbClr val="1464B2"/>
              </a:buClr>
              <a:buSzPct val="70000"/>
              <a:buFont typeface="Cambria"/>
              <a:buChar char="►"/>
              <a:tabLst>
                <a:tab pos="175895" algn="l"/>
              </a:tabLst>
            </a:pP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has</a:t>
            </a:r>
            <a:r>
              <a:rPr sz="1000" spc="-15"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input</a:t>
            </a:r>
            <a:r>
              <a:rPr sz="1000" spc="-20" dirty="0">
                <a:latin typeface="Calibri" panose="020F0502020204030204" pitchFamily="34" charset="0"/>
                <a:cs typeface="Calibri" panose="020F0502020204030204" pitchFamily="34" charset="0"/>
              </a:rPr>
              <a:t> </a:t>
            </a:r>
            <a:r>
              <a:rPr sz="1000" i="1" spc="-45" dirty="0">
                <a:latin typeface="Times New Roman"/>
                <a:cs typeface="Times New Roman"/>
              </a:rPr>
              <a:t>r</a:t>
            </a:r>
            <a:r>
              <a:rPr sz="1000" i="1" dirty="0">
                <a:latin typeface="Times New Roman"/>
                <a:cs typeface="Times New Roman"/>
              </a:rPr>
              <a:t> </a:t>
            </a:r>
            <a:r>
              <a:rPr sz="1000" spc="150" dirty="0">
                <a:latin typeface="Cambria"/>
                <a:cs typeface="Cambria"/>
              </a:rPr>
              <a:t>⇒</a:t>
            </a:r>
            <a:r>
              <a:rPr sz="1000" spc="25" dirty="0">
                <a:latin typeface="Cambria"/>
                <a:cs typeface="Cambria"/>
              </a:rPr>
              <a:t> </a:t>
            </a:r>
            <a:r>
              <a:rPr sz="1000" spc="-45" dirty="0">
                <a:latin typeface="Calibri" panose="020F0502020204030204" pitchFamily="34" charset="0"/>
                <a:cs typeface="Calibri" panose="020F0502020204030204" pitchFamily="34" charset="0"/>
              </a:rPr>
              <a:t>extend</a:t>
            </a:r>
            <a:r>
              <a:rPr sz="1000" spc="-15"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to</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matrix</a:t>
            </a:r>
            <a:r>
              <a:rPr sz="1000" spc="235" dirty="0">
                <a:latin typeface="Calibri" panose="020F0502020204030204" pitchFamily="34" charset="0"/>
                <a:cs typeface="Calibri" panose="020F0502020204030204" pitchFamily="34" charset="0"/>
              </a:rPr>
              <a:t> </a:t>
            </a:r>
            <a:r>
              <a:rPr sz="1000" spc="-45" dirty="0">
                <a:latin typeface="Calibri" panose="020F0502020204030204" pitchFamily="34" charset="0"/>
                <a:cs typeface="Calibri" panose="020F0502020204030204" pitchFamily="34" charset="0"/>
              </a:rPr>
              <a:t>and</a:t>
            </a:r>
            <a:r>
              <a:rPr sz="1000" spc="-15" dirty="0">
                <a:latin typeface="Calibri" panose="020F0502020204030204" pitchFamily="34" charset="0"/>
                <a:cs typeface="Calibri" panose="020F0502020204030204" pitchFamily="34" charset="0"/>
              </a:rPr>
              <a:t> </a:t>
            </a:r>
            <a:r>
              <a:rPr sz="1000" spc="-55" dirty="0">
                <a:latin typeface="Calibri" panose="020F0502020204030204" pitchFamily="34" charset="0"/>
                <a:cs typeface="Calibri" panose="020F0502020204030204" pitchFamily="34" charset="0"/>
              </a:rPr>
              <a:t>secret</a:t>
            </a:r>
            <a:r>
              <a:rPr sz="1000" spc="-2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share</a:t>
            </a:r>
            <a:r>
              <a:rPr sz="1000" spc="-15" dirty="0">
                <a:latin typeface="Calibri" panose="020F0502020204030204" pitchFamily="34" charset="0"/>
                <a:cs typeface="Calibri" panose="020F0502020204030204" pitchFamily="34" charset="0"/>
              </a:rPr>
              <a:t> </a:t>
            </a:r>
            <a:r>
              <a:rPr sz="1000" spc="-95" dirty="0">
                <a:latin typeface="Calibri" panose="020F0502020204030204" pitchFamily="34" charset="0"/>
                <a:cs typeface="Calibri" panose="020F0502020204030204" pitchFamily="34" charset="0"/>
              </a:rPr>
              <a:t>as</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a:t>
            </a:r>
            <a:r>
              <a:rPr sz="1000" i="1" spc="-10" dirty="0">
                <a:latin typeface="Times New Roman"/>
                <a:cs typeface="Times New Roman"/>
              </a:rPr>
              <a:t>T</a:t>
            </a:r>
            <a:r>
              <a:rPr sz="1000" spc="-10" dirty="0">
                <a:latin typeface="Calibri"/>
                <a:cs typeface="Calibri"/>
              </a:rPr>
              <a:t>,</a:t>
            </a:r>
            <a:r>
              <a:rPr sz="1000" spc="-55" dirty="0">
                <a:latin typeface="Calibri"/>
                <a:cs typeface="Calibri"/>
              </a:rPr>
              <a:t> </a:t>
            </a:r>
            <a:r>
              <a:rPr sz="1000" i="1" spc="35" dirty="0">
                <a:latin typeface="Times New Roman"/>
                <a:cs typeface="Times New Roman"/>
              </a:rPr>
              <a:t>T</a:t>
            </a:r>
            <a:r>
              <a:rPr sz="1050" spc="52" baseline="27777" dirty="0">
                <a:latin typeface="Cambria"/>
                <a:cs typeface="Cambria"/>
              </a:rPr>
              <a:t>′</a:t>
            </a:r>
            <a:r>
              <a:rPr sz="1000" spc="3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a:p>
            <a:pPr marL="175260" indent="-125095">
              <a:lnSpc>
                <a:spcPct val="100000"/>
              </a:lnSpc>
              <a:spcBef>
                <a:spcPts val="295"/>
              </a:spcBef>
              <a:buClr>
                <a:srgbClr val="1464B2"/>
              </a:buClr>
              <a:buSzPct val="70000"/>
              <a:buFont typeface="Cambria"/>
              <a:buChar char="►"/>
              <a:tabLst>
                <a:tab pos="175895" algn="l"/>
              </a:tabLst>
            </a:pP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ch</a:t>
            </a:r>
            <a:r>
              <a:rPr sz="1000" spc="-45" dirty="0">
                <a:latin typeface="Calibri" panose="020F0502020204030204" pitchFamily="34" charset="0"/>
                <a:cs typeface="Calibri" panose="020F0502020204030204" pitchFamily="34" charset="0"/>
              </a:rPr>
              <a:t>o</a:t>
            </a:r>
            <a:r>
              <a:rPr sz="1000" spc="-95" dirty="0">
                <a:latin typeface="Calibri" panose="020F0502020204030204" pitchFamily="34" charset="0"/>
                <a:cs typeface="Calibri" panose="020F0502020204030204" pitchFamily="34" charset="0"/>
              </a:rPr>
              <a:t>oses</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random</a:t>
            </a:r>
            <a:r>
              <a:rPr sz="1000" spc="-20" dirty="0">
                <a:latin typeface="Calibri" panose="020F0502020204030204" pitchFamily="34" charset="0"/>
                <a:cs typeface="Calibri" panose="020F0502020204030204" pitchFamily="34" charset="0"/>
              </a:rPr>
              <a:t> </a:t>
            </a:r>
            <a:r>
              <a:rPr sz="1000" spc="-15" dirty="0">
                <a:latin typeface="Calibri" panose="020F0502020204030204" pitchFamily="34" charset="0"/>
                <a:cs typeface="Calibri" panose="020F0502020204030204" pitchFamily="34" charset="0"/>
              </a:rPr>
              <a:t>string</a:t>
            </a:r>
            <a:r>
              <a:rPr sz="1000" spc="-20" dirty="0">
                <a:latin typeface="Calibri" panose="020F0502020204030204" pitchFamily="34" charset="0"/>
                <a:cs typeface="Calibri" panose="020F0502020204030204" pitchFamily="34" charset="0"/>
              </a:rPr>
              <a:t> </a:t>
            </a:r>
            <a:r>
              <a:rPr sz="1000" i="1" spc="-25" dirty="0">
                <a:latin typeface="Times New Roman"/>
                <a:cs typeface="Times New Roman"/>
              </a:rPr>
              <a:t>s</a:t>
            </a:r>
            <a:endParaRPr sz="1000" dirty="0">
              <a:latin typeface="Times New Roman"/>
              <a:cs typeface="Times New Roman"/>
            </a:endParaRPr>
          </a:p>
          <a:p>
            <a:pPr marL="175260" indent="-125095">
              <a:lnSpc>
                <a:spcPct val="100000"/>
              </a:lnSpc>
              <a:spcBef>
                <a:spcPts val="295"/>
              </a:spcBef>
              <a:buClr>
                <a:srgbClr val="1464B2"/>
              </a:buClr>
              <a:buSzPct val="70000"/>
              <a:buFont typeface="Cambria"/>
              <a:buChar char="►"/>
              <a:tabLst>
                <a:tab pos="175895" algn="l"/>
              </a:tabLst>
            </a:pPr>
            <a:r>
              <a:rPr sz="1000" spc="-45" dirty="0">
                <a:latin typeface="Calibri" panose="020F0502020204030204" pitchFamily="34" charset="0"/>
                <a:cs typeface="Calibri" panose="020F0502020204030204" pitchFamily="34" charset="0"/>
              </a:rPr>
              <a:t>O</a:t>
            </a:r>
            <a:r>
              <a:rPr sz="1000" spc="-75" dirty="0">
                <a:latin typeface="Calibri" panose="020F0502020204030204" pitchFamily="34" charset="0"/>
                <a:cs typeface="Calibri" panose="020F0502020204030204" pitchFamily="34" charset="0"/>
              </a:rPr>
              <a:t>T</a:t>
            </a:r>
            <a:r>
              <a:rPr sz="1000" spc="-20" dirty="0">
                <a:latin typeface="Calibri" panose="020F0502020204030204" pitchFamily="34" charset="0"/>
                <a:cs typeface="Calibri" panose="020F0502020204030204" pitchFamily="34" charset="0"/>
              </a:rPr>
              <a:t> </a:t>
            </a:r>
            <a:r>
              <a:rPr sz="1000" spc="-5" dirty="0">
                <a:latin typeface="Calibri" panose="020F0502020204030204" pitchFamily="34" charset="0"/>
                <a:cs typeface="Calibri" panose="020F0502020204030204" pitchFamily="34" charset="0"/>
              </a:rPr>
              <a:t>for</a:t>
            </a:r>
            <a:r>
              <a:rPr sz="1000" spc="-20" dirty="0">
                <a:latin typeface="Calibri" panose="020F0502020204030204" pitchFamily="34" charset="0"/>
                <a:cs typeface="Calibri" panose="020F0502020204030204" pitchFamily="34" charset="0"/>
              </a:rPr>
              <a:t> </a:t>
            </a:r>
            <a:r>
              <a:rPr sz="1000" spc="-70" dirty="0">
                <a:latin typeface="Calibri" panose="020F0502020204030204" pitchFamily="34" charset="0"/>
                <a:cs typeface="Calibri" panose="020F0502020204030204" pitchFamily="34" charset="0"/>
              </a:rPr>
              <a:t>each</a:t>
            </a:r>
            <a:r>
              <a:rPr sz="1000" spc="-20" dirty="0">
                <a:latin typeface="Calibri" panose="020F0502020204030204" pitchFamily="34" charset="0"/>
                <a:cs typeface="Calibri" panose="020F0502020204030204" pitchFamily="34" charset="0"/>
              </a:rPr>
              <a:t> </a:t>
            </a:r>
            <a:r>
              <a:rPr sz="1000" b="1" spc="-45" dirty="0">
                <a:latin typeface="Calibri" panose="020F0502020204030204" pitchFamily="34" charset="0"/>
                <a:cs typeface="Calibri" panose="020F0502020204030204" pitchFamily="34" charset="0"/>
              </a:rPr>
              <a:t>column </a:t>
            </a:r>
            <a:r>
              <a:rPr sz="1000" spc="150" dirty="0">
                <a:latin typeface="Cambria"/>
                <a:cs typeface="Cambria"/>
              </a:rPr>
              <a:t>⇒</a:t>
            </a:r>
            <a:r>
              <a:rPr sz="1000" spc="25" dirty="0">
                <a:latin typeface="Cambria"/>
                <a:cs typeface="Cambria"/>
              </a:rPr>
              <a:t> </a:t>
            </a: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obtains</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matrix</a:t>
            </a:r>
            <a:r>
              <a:rPr sz="1000" spc="-20" dirty="0">
                <a:latin typeface="Calibri" panose="020F0502020204030204" pitchFamily="34" charset="0"/>
                <a:cs typeface="Calibri" panose="020F0502020204030204" pitchFamily="34" charset="0"/>
              </a:rPr>
              <a:t> </a:t>
            </a:r>
            <a:r>
              <a:rPr sz="1000" i="1" spc="-25" dirty="0">
                <a:latin typeface="Times New Roman"/>
                <a:cs typeface="Times New Roman"/>
              </a:rPr>
              <a:t>Q</a:t>
            </a:r>
            <a:endParaRPr sz="1000" dirty="0">
              <a:latin typeface="Times New Roman"/>
              <a:cs typeface="Times New Roman"/>
            </a:endParaRPr>
          </a:p>
          <a:p>
            <a:pPr marL="175260" indent="-125095">
              <a:lnSpc>
                <a:spcPct val="100000"/>
              </a:lnSpc>
              <a:spcBef>
                <a:spcPts val="295"/>
              </a:spcBef>
              <a:buClr>
                <a:srgbClr val="1464B2"/>
              </a:buClr>
              <a:buSzPct val="70000"/>
              <a:buFont typeface="Cambria"/>
              <a:buChar char="►"/>
              <a:tabLst>
                <a:tab pos="175895" algn="l"/>
              </a:tabLst>
            </a:pPr>
            <a:r>
              <a:rPr sz="1000" spc="-50" dirty="0">
                <a:latin typeface="Calibri" panose="020F0502020204030204" pitchFamily="34" charset="0"/>
                <a:cs typeface="Calibri" panose="020F0502020204030204" pitchFamily="34" charset="0"/>
              </a:rPr>
              <a:t>When</a:t>
            </a:r>
            <a:r>
              <a:rPr sz="1000" spc="-55" dirty="0">
                <a:latin typeface="Calibri" panose="020F0502020204030204" pitchFamily="34" charset="0"/>
                <a:cs typeface="Calibri" panose="020F0502020204030204" pitchFamily="34" charset="0"/>
              </a:rPr>
              <a:t>e</a:t>
            </a:r>
            <a:r>
              <a:rPr sz="1000" spc="-50" dirty="0">
                <a:latin typeface="Calibri" panose="020F0502020204030204" pitchFamily="34" charset="0"/>
                <a:cs typeface="Calibri" panose="020F0502020204030204" pitchFamily="34" charset="0"/>
              </a:rPr>
              <a:t>v</a:t>
            </a:r>
            <a:r>
              <a:rPr sz="1000" spc="-45" dirty="0">
                <a:latin typeface="Calibri" panose="020F0502020204030204" pitchFamily="34" charset="0"/>
                <a:cs typeface="Calibri" panose="020F0502020204030204" pitchFamily="34" charset="0"/>
              </a:rPr>
              <a:t>er</a:t>
            </a:r>
            <a:r>
              <a:rPr sz="1000" spc="-20" dirty="0">
                <a:latin typeface="Calibri" panose="020F0502020204030204" pitchFamily="34" charset="0"/>
                <a:cs typeface="Calibri" panose="020F0502020204030204" pitchFamily="34" charset="0"/>
              </a:rPr>
              <a:t> </a:t>
            </a:r>
            <a:r>
              <a:rPr sz="1000" i="1" spc="-45" dirty="0">
                <a:latin typeface="Times New Roman"/>
                <a:cs typeface="Times New Roman"/>
              </a:rPr>
              <a:t>r</a:t>
            </a:r>
            <a:r>
              <a:rPr sz="1050" i="1" baseline="-11904" dirty="0">
                <a:latin typeface="Times New Roman"/>
                <a:cs typeface="Times New Roman"/>
              </a:rPr>
              <a:t>i </a:t>
            </a:r>
            <a:r>
              <a:rPr sz="1050" i="1" spc="-37" baseline="-11904"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4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0</a:t>
            </a:r>
            <a:r>
              <a:rPr sz="1000" spc="-60" dirty="0">
                <a:latin typeface="Calibri" panose="020F0502020204030204" pitchFamily="34" charset="0"/>
                <a:cs typeface="Calibri" panose="020F0502020204030204" pitchFamily="34" charset="0"/>
              </a:rPr>
              <a:t>,</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r</a:t>
            </a:r>
            <a:r>
              <a:rPr sz="1000" spc="-70" dirty="0">
                <a:latin typeface="Calibri" panose="020F0502020204030204" pitchFamily="34" charset="0"/>
                <a:cs typeface="Calibri" panose="020F0502020204030204" pitchFamily="34" charset="0"/>
              </a:rPr>
              <a:t>o</a:t>
            </a:r>
            <a:r>
              <a:rPr sz="1000" spc="-5" dirty="0">
                <a:latin typeface="Calibri" panose="020F0502020204030204" pitchFamily="34" charset="0"/>
                <a:cs typeface="Calibri" panose="020F0502020204030204" pitchFamily="34" charset="0"/>
              </a:rPr>
              <a:t>w</a:t>
            </a:r>
            <a:r>
              <a:rPr sz="1000" spc="-2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a:t>
            </a:r>
            <a:r>
              <a:rPr sz="1000" spc="-2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r</a:t>
            </a:r>
            <a:r>
              <a:rPr sz="1000" spc="-70" dirty="0">
                <a:latin typeface="Calibri" panose="020F0502020204030204" pitchFamily="34" charset="0"/>
                <a:cs typeface="Calibri" panose="020F0502020204030204" pitchFamily="34" charset="0"/>
              </a:rPr>
              <a:t>o</a:t>
            </a:r>
            <a:r>
              <a:rPr sz="1000" spc="-5" dirty="0">
                <a:latin typeface="Calibri" panose="020F0502020204030204" pitchFamily="34" charset="0"/>
                <a:cs typeface="Calibri" panose="020F0502020204030204" pitchFamily="34" charset="0"/>
              </a:rPr>
              <a:t>w</a:t>
            </a:r>
            <a:endParaRPr sz="1000" dirty="0">
              <a:latin typeface="Calibri" panose="020F0502020204030204" pitchFamily="34" charset="0"/>
              <a:cs typeface="Calibri" panose="020F0502020204030204" pitchFamily="34" charset="0"/>
            </a:endParaRPr>
          </a:p>
          <a:p>
            <a:pPr marL="175260" indent="-125095">
              <a:lnSpc>
                <a:spcPct val="100000"/>
              </a:lnSpc>
              <a:spcBef>
                <a:spcPts val="295"/>
              </a:spcBef>
              <a:buClr>
                <a:srgbClr val="1464B2"/>
              </a:buClr>
              <a:buSzPct val="70000"/>
              <a:buFont typeface="Cambria"/>
              <a:buChar char="►"/>
              <a:tabLst>
                <a:tab pos="175895" algn="l"/>
              </a:tabLst>
            </a:pPr>
            <a:r>
              <a:rPr sz="1000" spc="-50" dirty="0">
                <a:latin typeface="Calibri" panose="020F0502020204030204" pitchFamily="34" charset="0"/>
                <a:cs typeface="Calibri" panose="020F0502020204030204" pitchFamily="34" charset="0"/>
              </a:rPr>
              <a:t>When</a:t>
            </a:r>
            <a:r>
              <a:rPr sz="1000" spc="-55" dirty="0">
                <a:latin typeface="Calibri" panose="020F0502020204030204" pitchFamily="34" charset="0"/>
                <a:cs typeface="Calibri" panose="020F0502020204030204" pitchFamily="34" charset="0"/>
              </a:rPr>
              <a:t>e</a:t>
            </a:r>
            <a:r>
              <a:rPr sz="1000" spc="-50" dirty="0">
                <a:latin typeface="Calibri" panose="020F0502020204030204" pitchFamily="34" charset="0"/>
                <a:cs typeface="Calibri" panose="020F0502020204030204" pitchFamily="34" charset="0"/>
              </a:rPr>
              <a:t>v</a:t>
            </a:r>
            <a:r>
              <a:rPr sz="1000" spc="-45" dirty="0">
                <a:latin typeface="Calibri" panose="020F0502020204030204" pitchFamily="34" charset="0"/>
                <a:cs typeface="Calibri" panose="020F0502020204030204" pitchFamily="34" charset="0"/>
              </a:rPr>
              <a:t>er</a:t>
            </a:r>
            <a:r>
              <a:rPr sz="1000" spc="-20" dirty="0">
                <a:latin typeface="Calibri" panose="020F0502020204030204" pitchFamily="34" charset="0"/>
                <a:cs typeface="Calibri" panose="020F0502020204030204" pitchFamily="34" charset="0"/>
              </a:rPr>
              <a:t> </a:t>
            </a:r>
            <a:r>
              <a:rPr sz="1000" i="1" spc="-45" dirty="0">
                <a:latin typeface="Times New Roman"/>
                <a:cs typeface="Times New Roman"/>
              </a:rPr>
              <a:t>r</a:t>
            </a:r>
            <a:r>
              <a:rPr sz="1050" i="1" baseline="-11904" dirty="0">
                <a:latin typeface="Times New Roman"/>
                <a:cs typeface="Times New Roman"/>
              </a:rPr>
              <a:t>i </a:t>
            </a:r>
            <a:r>
              <a:rPr sz="1050" i="1" spc="-37" baseline="-11904"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4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1</a:t>
            </a:r>
            <a:r>
              <a:rPr sz="1000" spc="-60" dirty="0">
                <a:latin typeface="Calibri" panose="020F0502020204030204" pitchFamily="34" charset="0"/>
                <a:cs typeface="Calibri" panose="020F0502020204030204" pitchFamily="34" charset="0"/>
              </a:rPr>
              <a:t>,</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r</a:t>
            </a:r>
            <a:r>
              <a:rPr sz="1000" spc="-70" dirty="0">
                <a:latin typeface="Calibri" panose="020F0502020204030204" pitchFamily="34" charset="0"/>
                <a:cs typeface="Calibri" panose="020F0502020204030204" pitchFamily="34" charset="0"/>
              </a:rPr>
              <a:t>o</a:t>
            </a:r>
            <a:r>
              <a:rPr sz="1000" spc="-5" dirty="0">
                <a:latin typeface="Calibri" panose="020F0502020204030204" pitchFamily="34" charset="0"/>
                <a:cs typeface="Calibri" panose="020F0502020204030204" pitchFamily="34" charset="0"/>
              </a:rPr>
              <a:t>w</a:t>
            </a:r>
            <a:r>
              <a:rPr sz="1000" spc="-2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a:t>
            </a:r>
            <a:r>
              <a:rPr sz="1000" spc="-2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r</a:t>
            </a:r>
            <a:r>
              <a:rPr sz="1000" spc="-70" dirty="0">
                <a:latin typeface="Calibri" panose="020F0502020204030204" pitchFamily="34" charset="0"/>
                <a:cs typeface="Calibri" panose="020F0502020204030204" pitchFamily="34" charset="0"/>
              </a:rPr>
              <a:t>o</a:t>
            </a:r>
            <a:r>
              <a:rPr sz="1000" spc="-5" dirty="0">
                <a:latin typeface="Calibri" panose="020F0502020204030204" pitchFamily="34" charset="0"/>
                <a:cs typeface="Calibri" panose="020F0502020204030204" pitchFamily="34" charset="0"/>
              </a:rPr>
              <a:t>w</a:t>
            </a:r>
            <a:r>
              <a:rPr sz="1000" spc="-15" dirty="0">
                <a:latin typeface="Calibri" panose="020F0502020204030204" pitchFamily="34" charset="0"/>
                <a:cs typeface="Calibri" panose="020F0502020204030204" pitchFamily="34" charset="0"/>
              </a:rPr>
              <a:t> </a:t>
            </a:r>
            <a:r>
              <a:rPr sz="1000" spc="-365" dirty="0">
                <a:solidFill>
                  <a:srgbClr val="D83A00"/>
                </a:solidFill>
                <a:latin typeface="Cambria"/>
                <a:cs typeface="Cambria"/>
              </a:rPr>
              <a:t>⊕</a:t>
            </a:r>
            <a:r>
              <a:rPr sz="1000" spc="30" dirty="0">
                <a:solidFill>
                  <a:srgbClr val="D83A00"/>
                </a:solidFill>
                <a:latin typeface="Cambria"/>
                <a:cs typeface="Cambria"/>
              </a:rPr>
              <a:t> </a:t>
            </a:r>
            <a:r>
              <a:rPr lang="en-US" sz="1000" spc="30" dirty="0">
                <a:solidFill>
                  <a:srgbClr val="D83A00"/>
                </a:solidFill>
                <a:latin typeface="Cambria"/>
                <a:cs typeface="Cambria"/>
              </a:rPr>
              <a:t> </a:t>
            </a:r>
            <a:r>
              <a:rPr sz="1000" i="1" spc="-25" dirty="0">
                <a:solidFill>
                  <a:srgbClr val="D83A00"/>
                </a:solidFill>
                <a:latin typeface="Times New Roman"/>
                <a:cs typeface="Times New Roman"/>
              </a:rPr>
              <a:t>s</a:t>
            </a:r>
            <a:endParaRPr sz="1000" dirty="0">
              <a:latin typeface="Times New Roman"/>
              <a:cs typeface="Times New Roman"/>
            </a:endParaRPr>
          </a:p>
        </p:txBody>
      </p:sp>
      <p:pic>
        <p:nvPicPr>
          <p:cNvPr id="44" name="图片 43">
            <a:extLst>
              <a:ext uri="{FF2B5EF4-FFF2-40B4-BE49-F238E27FC236}">
                <a16:creationId xmlns:a16="http://schemas.microsoft.com/office/drawing/2014/main" id="{F19D3D20-7915-4C39-A455-455F391960A1}"/>
              </a:ext>
            </a:extLst>
          </p:cNvPr>
          <p:cNvPicPr>
            <a:picLocks noChangeAspect="1"/>
          </p:cNvPicPr>
          <p:nvPr/>
        </p:nvPicPr>
        <p:blipFill>
          <a:blip r:embed="rId2"/>
          <a:stretch>
            <a:fillRect/>
          </a:stretch>
        </p:blipFill>
        <p:spPr>
          <a:xfrm>
            <a:off x="406322" y="528644"/>
            <a:ext cx="3856178" cy="1630974"/>
          </a:xfrm>
          <a:prstGeom prst="rect">
            <a:avLst/>
          </a:prstGeom>
        </p:spPr>
      </p:pic>
    </p:spTree>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3171825" cy="403225"/>
          </a:xfrm>
          <a:prstGeom prst="rect">
            <a:avLst/>
          </a:prstGeom>
        </p:spPr>
        <p:txBody>
          <a:bodyPr vert="horz" wrap="square" lIns="0" tIns="15875" rIns="0" bIns="0" rtlCol="0">
            <a:spAutoFit/>
          </a:bodyPr>
          <a:lstStyle/>
          <a:p>
            <a:pPr marL="12700">
              <a:lnSpc>
                <a:spcPct val="100000"/>
              </a:lnSpc>
              <a:spcBef>
                <a:spcPts val="125"/>
              </a:spcBef>
            </a:pPr>
            <a:r>
              <a:rPr spc="-70" dirty="0"/>
              <a:t>IKNP</a:t>
            </a:r>
            <a:r>
              <a:rPr spc="-50" dirty="0"/>
              <a:t> </a:t>
            </a:r>
            <a:r>
              <a:rPr spc="-40" dirty="0"/>
              <a:t>protocol</a:t>
            </a:r>
            <a:r>
              <a:rPr spc="-50" dirty="0"/>
              <a:t> </a:t>
            </a:r>
            <a:r>
              <a:rPr sz="800" spc="-20" dirty="0">
                <a:solidFill>
                  <a:srgbClr val="3E7E00"/>
                </a:solidFill>
              </a:rPr>
              <a:t>[IshaiKilianNissimPetrank03]</a:t>
            </a:r>
            <a:endParaRPr sz="800"/>
          </a:p>
        </p:txBody>
      </p:sp>
      <p:grpSp>
        <p:nvGrpSpPr>
          <p:cNvPr id="3" name="object 3"/>
          <p:cNvGrpSpPr/>
          <p:nvPr/>
        </p:nvGrpSpPr>
        <p:grpSpPr>
          <a:xfrm>
            <a:off x="2243574" y="1299981"/>
            <a:ext cx="373380" cy="178435"/>
            <a:chOff x="2243574" y="1299981"/>
            <a:chExt cx="373380" cy="178435"/>
          </a:xfrm>
        </p:grpSpPr>
        <p:sp>
          <p:nvSpPr>
            <p:cNvPr id="4" name="object 4"/>
            <p:cNvSpPr/>
            <p:nvPr/>
          </p:nvSpPr>
          <p:spPr>
            <a:xfrm>
              <a:off x="2248654" y="1305061"/>
              <a:ext cx="363220" cy="168275"/>
            </a:xfrm>
            <a:custGeom>
              <a:avLst/>
              <a:gdLst/>
              <a:ahLst/>
              <a:cxnLst/>
              <a:rect l="l" t="t" r="r" b="b"/>
              <a:pathLst>
                <a:path w="363219" h="168275">
                  <a:moveTo>
                    <a:pt x="312091" y="0"/>
                  </a:moveTo>
                  <a:lnTo>
                    <a:pt x="50610" y="0"/>
                  </a:lnTo>
                  <a:lnTo>
                    <a:pt x="30910" y="3977"/>
                  </a:lnTo>
                  <a:lnTo>
                    <a:pt x="14823" y="14823"/>
                  </a:lnTo>
                  <a:lnTo>
                    <a:pt x="3977" y="30910"/>
                  </a:lnTo>
                  <a:lnTo>
                    <a:pt x="0" y="50610"/>
                  </a:lnTo>
                  <a:lnTo>
                    <a:pt x="0" y="117492"/>
                  </a:lnTo>
                  <a:lnTo>
                    <a:pt x="3977" y="137192"/>
                  </a:lnTo>
                  <a:lnTo>
                    <a:pt x="14823" y="153279"/>
                  </a:lnTo>
                  <a:lnTo>
                    <a:pt x="30910" y="164126"/>
                  </a:lnTo>
                  <a:lnTo>
                    <a:pt x="50610" y="168103"/>
                  </a:lnTo>
                  <a:lnTo>
                    <a:pt x="312091" y="168103"/>
                  </a:lnTo>
                  <a:lnTo>
                    <a:pt x="331791" y="164126"/>
                  </a:lnTo>
                  <a:lnTo>
                    <a:pt x="347878" y="153279"/>
                  </a:lnTo>
                  <a:lnTo>
                    <a:pt x="358724" y="137192"/>
                  </a:lnTo>
                  <a:lnTo>
                    <a:pt x="362701" y="117492"/>
                  </a:lnTo>
                  <a:lnTo>
                    <a:pt x="362701" y="50610"/>
                  </a:lnTo>
                  <a:lnTo>
                    <a:pt x="358724" y="30910"/>
                  </a:lnTo>
                  <a:lnTo>
                    <a:pt x="347878" y="14823"/>
                  </a:lnTo>
                  <a:lnTo>
                    <a:pt x="331791" y="3977"/>
                  </a:lnTo>
                  <a:lnTo>
                    <a:pt x="312091" y="0"/>
                  </a:lnTo>
                  <a:close/>
                </a:path>
              </a:pathLst>
            </a:custGeom>
            <a:solidFill>
              <a:srgbClr val="FFFFFF"/>
            </a:solidFill>
          </p:spPr>
          <p:txBody>
            <a:bodyPr wrap="square" lIns="0" tIns="0" rIns="0" bIns="0" rtlCol="0"/>
            <a:lstStyle/>
            <a:p>
              <a:endParaRPr/>
            </a:p>
          </p:txBody>
        </p:sp>
        <p:sp>
          <p:nvSpPr>
            <p:cNvPr id="5" name="object 5"/>
            <p:cNvSpPr/>
            <p:nvPr/>
          </p:nvSpPr>
          <p:spPr>
            <a:xfrm>
              <a:off x="2248654" y="1305061"/>
              <a:ext cx="363220" cy="168275"/>
            </a:xfrm>
            <a:custGeom>
              <a:avLst/>
              <a:gdLst/>
              <a:ahLst/>
              <a:cxnLst/>
              <a:rect l="l" t="t" r="r" b="b"/>
              <a:pathLst>
                <a:path w="363219" h="168275">
                  <a:moveTo>
                    <a:pt x="312091" y="0"/>
                  </a:moveTo>
                  <a:lnTo>
                    <a:pt x="50610" y="0"/>
                  </a:lnTo>
                  <a:lnTo>
                    <a:pt x="30910" y="3977"/>
                  </a:lnTo>
                  <a:lnTo>
                    <a:pt x="14823" y="14823"/>
                  </a:lnTo>
                  <a:lnTo>
                    <a:pt x="3977" y="30910"/>
                  </a:lnTo>
                  <a:lnTo>
                    <a:pt x="0" y="50610"/>
                  </a:lnTo>
                  <a:lnTo>
                    <a:pt x="0" y="117492"/>
                  </a:lnTo>
                  <a:lnTo>
                    <a:pt x="3977" y="137192"/>
                  </a:lnTo>
                  <a:lnTo>
                    <a:pt x="14823" y="153279"/>
                  </a:lnTo>
                  <a:lnTo>
                    <a:pt x="30910" y="164126"/>
                  </a:lnTo>
                  <a:lnTo>
                    <a:pt x="50610" y="168103"/>
                  </a:lnTo>
                  <a:lnTo>
                    <a:pt x="312091" y="168103"/>
                  </a:lnTo>
                  <a:lnTo>
                    <a:pt x="331791" y="164126"/>
                  </a:lnTo>
                  <a:lnTo>
                    <a:pt x="347878" y="153279"/>
                  </a:lnTo>
                  <a:lnTo>
                    <a:pt x="358724" y="137192"/>
                  </a:lnTo>
                  <a:lnTo>
                    <a:pt x="362701" y="117492"/>
                  </a:lnTo>
                  <a:lnTo>
                    <a:pt x="362701" y="50610"/>
                  </a:lnTo>
                  <a:lnTo>
                    <a:pt x="358724" y="30910"/>
                  </a:lnTo>
                  <a:lnTo>
                    <a:pt x="347878" y="14823"/>
                  </a:lnTo>
                  <a:lnTo>
                    <a:pt x="331791" y="3977"/>
                  </a:lnTo>
                  <a:lnTo>
                    <a:pt x="312091" y="0"/>
                  </a:lnTo>
                  <a:close/>
                </a:path>
              </a:pathLst>
            </a:custGeom>
            <a:ln w="10122">
              <a:solidFill>
                <a:srgbClr val="000000"/>
              </a:solidFill>
            </a:ln>
          </p:spPr>
          <p:txBody>
            <a:bodyPr wrap="square" lIns="0" tIns="0" rIns="0" bIns="0" rtlCol="0"/>
            <a:lstStyle/>
            <a:p>
              <a:endParaRPr/>
            </a:p>
          </p:txBody>
        </p:sp>
      </p:grpSp>
      <p:sp>
        <p:nvSpPr>
          <p:cNvPr id="6" name="object 6"/>
          <p:cNvSpPr txBox="1"/>
          <p:nvPr/>
        </p:nvSpPr>
        <p:spPr>
          <a:xfrm>
            <a:off x="2278126" y="1290503"/>
            <a:ext cx="304165" cy="166071"/>
          </a:xfrm>
          <a:prstGeom prst="rect">
            <a:avLst/>
          </a:prstGeom>
        </p:spPr>
        <p:txBody>
          <a:bodyPr vert="horz" wrap="square" lIns="0" tIns="12065" rIns="0" bIns="0" rtlCol="0">
            <a:spAutoFit/>
          </a:bodyPr>
          <a:lstStyle/>
          <a:p>
            <a:pPr marL="12700">
              <a:lnSpc>
                <a:spcPct val="100000"/>
              </a:lnSpc>
              <a:spcBef>
                <a:spcPts val="95"/>
              </a:spcBef>
            </a:pPr>
            <a:r>
              <a:rPr sz="1000" spc="-40" dirty="0">
                <a:latin typeface="Calibri" panose="020F0502020204030204" pitchFamily="34" charset="0"/>
                <a:cs typeface="Calibri" panose="020F0502020204030204" pitchFamily="34" charset="0"/>
              </a:rPr>
              <a:t>IKNP</a:t>
            </a:r>
            <a:endParaRPr sz="1000" dirty="0">
              <a:latin typeface="Calibri" panose="020F0502020204030204" pitchFamily="34" charset="0"/>
              <a:cs typeface="Calibri" panose="020F0502020204030204" pitchFamily="34" charset="0"/>
            </a:endParaRPr>
          </a:p>
        </p:txBody>
      </p:sp>
      <p:sp>
        <p:nvSpPr>
          <p:cNvPr id="7" name="object 7"/>
          <p:cNvSpPr txBox="1"/>
          <p:nvPr/>
        </p:nvSpPr>
        <p:spPr>
          <a:xfrm>
            <a:off x="1518272" y="1279784"/>
            <a:ext cx="380365" cy="177800"/>
          </a:xfrm>
          <a:prstGeom prst="rect">
            <a:avLst/>
          </a:prstGeom>
        </p:spPr>
        <p:txBody>
          <a:bodyPr vert="horz" wrap="square" lIns="0" tIns="12065" rIns="0" bIns="0" rtlCol="0">
            <a:spAutoFit/>
          </a:bodyPr>
          <a:lstStyle/>
          <a:p>
            <a:pPr marL="38100">
              <a:lnSpc>
                <a:spcPct val="100000"/>
              </a:lnSpc>
              <a:spcBef>
                <a:spcPts val="95"/>
              </a:spcBef>
            </a:pPr>
            <a:r>
              <a:rPr sz="1000" i="1" spc="-35" dirty="0">
                <a:latin typeface="Times New Roman"/>
                <a:cs typeface="Times New Roman"/>
              </a:rPr>
              <a:t>s</a:t>
            </a:r>
            <a:r>
              <a:rPr sz="1000" spc="-5" dirty="0">
                <a:latin typeface="Calibri"/>
                <a:cs typeface="Calibri"/>
              </a:rPr>
              <a:t>,</a:t>
            </a:r>
            <a:r>
              <a:rPr sz="1000" spc="-40" dirty="0">
                <a:latin typeface="Calibri"/>
                <a:cs typeface="Calibri"/>
              </a:rPr>
              <a:t> </a:t>
            </a:r>
            <a:r>
              <a:rPr sz="1000" spc="40" dirty="0">
                <a:latin typeface="Cambria"/>
                <a:cs typeface="Cambria"/>
              </a:rPr>
              <a:t>{</a:t>
            </a:r>
            <a:r>
              <a:rPr sz="1000" i="1" spc="-15" dirty="0">
                <a:latin typeface="Times New Roman"/>
                <a:cs typeface="Times New Roman"/>
              </a:rPr>
              <a:t>q</a:t>
            </a:r>
            <a:r>
              <a:rPr sz="1050" i="1" baseline="-11904" dirty="0">
                <a:latin typeface="Times New Roman"/>
                <a:cs typeface="Times New Roman"/>
              </a:rPr>
              <a:t>i</a:t>
            </a:r>
            <a:r>
              <a:rPr sz="1050" i="1" spc="-157" baseline="-11904" dirty="0">
                <a:latin typeface="Times New Roman"/>
                <a:cs typeface="Times New Roman"/>
              </a:rPr>
              <a:t> </a:t>
            </a:r>
            <a:r>
              <a:rPr sz="1000" spc="20" dirty="0">
                <a:latin typeface="Cambria"/>
                <a:cs typeface="Cambria"/>
              </a:rPr>
              <a:t>}</a:t>
            </a:r>
            <a:endParaRPr sz="1000">
              <a:latin typeface="Cambria"/>
              <a:cs typeface="Cambria"/>
            </a:endParaRPr>
          </a:p>
        </p:txBody>
      </p:sp>
      <p:sp>
        <p:nvSpPr>
          <p:cNvPr id="8" name="object 8"/>
          <p:cNvSpPr txBox="1"/>
          <p:nvPr/>
        </p:nvSpPr>
        <p:spPr>
          <a:xfrm>
            <a:off x="3115360" y="1277472"/>
            <a:ext cx="69850" cy="177800"/>
          </a:xfrm>
          <a:prstGeom prst="rect">
            <a:avLst/>
          </a:prstGeom>
        </p:spPr>
        <p:txBody>
          <a:bodyPr vert="horz" wrap="square" lIns="0" tIns="12065" rIns="0" bIns="0" rtlCol="0">
            <a:spAutoFit/>
          </a:bodyPr>
          <a:lstStyle/>
          <a:p>
            <a:pPr marL="12700">
              <a:lnSpc>
                <a:spcPct val="100000"/>
              </a:lnSpc>
              <a:spcBef>
                <a:spcPts val="95"/>
              </a:spcBef>
            </a:pPr>
            <a:r>
              <a:rPr sz="1000" i="1" spc="-45" dirty="0">
                <a:latin typeface="Times New Roman"/>
                <a:cs typeface="Times New Roman"/>
              </a:rPr>
              <a:t>r</a:t>
            </a:r>
            <a:endParaRPr sz="1000">
              <a:latin typeface="Times New Roman"/>
              <a:cs typeface="Times New Roman"/>
            </a:endParaRPr>
          </a:p>
        </p:txBody>
      </p:sp>
      <p:sp>
        <p:nvSpPr>
          <p:cNvPr id="9" name="object 9"/>
          <p:cNvSpPr txBox="1"/>
          <p:nvPr/>
        </p:nvSpPr>
        <p:spPr>
          <a:xfrm>
            <a:off x="3022104" y="1462219"/>
            <a:ext cx="255904" cy="177800"/>
          </a:xfrm>
          <a:prstGeom prst="rect">
            <a:avLst/>
          </a:prstGeom>
        </p:spPr>
        <p:txBody>
          <a:bodyPr vert="horz" wrap="square" lIns="0" tIns="12065" rIns="0" bIns="0" rtlCol="0">
            <a:spAutoFit/>
          </a:bodyPr>
          <a:lstStyle/>
          <a:p>
            <a:pPr marL="38100">
              <a:lnSpc>
                <a:spcPct val="100000"/>
              </a:lnSpc>
              <a:spcBef>
                <a:spcPts val="95"/>
              </a:spcBef>
            </a:pPr>
            <a:r>
              <a:rPr sz="1000" spc="40" dirty="0">
                <a:latin typeface="Cambria"/>
                <a:cs typeface="Cambria"/>
              </a:rPr>
              <a:t>{</a:t>
            </a:r>
            <a:r>
              <a:rPr sz="1000" i="1" spc="20" dirty="0">
                <a:latin typeface="Times New Roman"/>
                <a:cs typeface="Times New Roman"/>
              </a:rPr>
              <a:t>t</a:t>
            </a:r>
            <a:r>
              <a:rPr sz="1050" i="1" baseline="-11904" dirty="0">
                <a:latin typeface="Times New Roman"/>
                <a:cs typeface="Times New Roman"/>
              </a:rPr>
              <a:t>i</a:t>
            </a:r>
            <a:r>
              <a:rPr sz="1050" i="1" spc="-157" baseline="-11904" dirty="0">
                <a:latin typeface="Times New Roman"/>
                <a:cs typeface="Times New Roman"/>
              </a:rPr>
              <a:t> </a:t>
            </a:r>
            <a:r>
              <a:rPr sz="1000" spc="20" dirty="0">
                <a:latin typeface="Cambria"/>
                <a:cs typeface="Cambria"/>
              </a:rPr>
              <a:t>}</a:t>
            </a:r>
            <a:endParaRPr sz="1000">
              <a:latin typeface="Cambria"/>
              <a:cs typeface="Cambria"/>
            </a:endParaRPr>
          </a:p>
        </p:txBody>
      </p:sp>
      <p:grpSp>
        <p:nvGrpSpPr>
          <p:cNvPr id="10" name="object 10"/>
          <p:cNvGrpSpPr/>
          <p:nvPr/>
        </p:nvGrpSpPr>
        <p:grpSpPr>
          <a:xfrm>
            <a:off x="1908320" y="1358747"/>
            <a:ext cx="1175385" cy="241300"/>
            <a:chOff x="1908320" y="1358747"/>
            <a:chExt cx="1175385" cy="241300"/>
          </a:xfrm>
        </p:grpSpPr>
        <p:sp>
          <p:nvSpPr>
            <p:cNvPr id="11" name="object 11"/>
            <p:cNvSpPr/>
            <p:nvPr/>
          </p:nvSpPr>
          <p:spPr>
            <a:xfrm>
              <a:off x="1917303" y="1389113"/>
              <a:ext cx="326390" cy="0"/>
            </a:xfrm>
            <a:custGeom>
              <a:avLst/>
              <a:gdLst/>
              <a:ahLst/>
              <a:cxnLst/>
              <a:rect l="l" t="t" r="r" b="b"/>
              <a:pathLst>
                <a:path w="326389">
                  <a:moveTo>
                    <a:pt x="326289" y="0"/>
                  </a:moveTo>
                  <a:lnTo>
                    <a:pt x="0" y="0"/>
                  </a:lnTo>
                </a:path>
              </a:pathLst>
            </a:custGeom>
            <a:ln w="10122">
              <a:solidFill>
                <a:srgbClr val="000000"/>
              </a:solidFill>
            </a:ln>
          </p:spPr>
          <p:txBody>
            <a:bodyPr wrap="square" lIns="0" tIns="0" rIns="0" bIns="0" rtlCol="0"/>
            <a:lstStyle/>
            <a:p>
              <a:endParaRPr/>
            </a:p>
          </p:txBody>
        </p:sp>
        <p:sp>
          <p:nvSpPr>
            <p:cNvPr id="12" name="object 12"/>
            <p:cNvSpPr/>
            <p:nvPr/>
          </p:nvSpPr>
          <p:spPr>
            <a:xfrm>
              <a:off x="1912369" y="1362796"/>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3" name="object 13"/>
            <p:cNvSpPr/>
            <p:nvPr/>
          </p:nvSpPr>
          <p:spPr>
            <a:xfrm>
              <a:off x="2625401" y="1389113"/>
              <a:ext cx="458470" cy="0"/>
            </a:xfrm>
            <a:custGeom>
              <a:avLst/>
              <a:gdLst/>
              <a:ahLst/>
              <a:cxnLst/>
              <a:rect l="l" t="t" r="r" b="b"/>
              <a:pathLst>
                <a:path w="458469">
                  <a:moveTo>
                    <a:pt x="457958" y="0"/>
                  </a:moveTo>
                  <a:lnTo>
                    <a:pt x="0" y="0"/>
                  </a:lnTo>
                </a:path>
              </a:pathLst>
            </a:custGeom>
            <a:ln w="10122">
              <a:solidFill>
                <a:srgbClr val="000000"/>
              </a:solidFill>
            </a:ln>
          </p:spPr>
          <p:txBody>
            <a:bodyPr wrap="square" lIns="0" tIns="0" rIns="0" bIns="0" rtlCol="0"/>
            <a:lstStyle/>
            <a:p>
              <a:endParaRPr/>
            </a:p>
          </p:txBody>
        </p:sp>
        <p:sp>
          <p:nvSpPr>
            <p:cNvPr id="14" name="object 14"/>
            <p:cNvSpPr/>
            <p:nvPr/>
          </p:nvSpPr>
          <p:spPr>
            <a:xfrm>
              <a:off x="2620466" y="1362796"/>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5" name="object 15"/>
            <p:cNvSpPr/>
            <p:nvPr/>
          </p:nvSpPr>
          <p:spPr>
            <a:xfrm>
              <a:off x="2430005" y="1478225"/>
              <a:ext cx="573405" cy="91440"/>
            </a:xfrm>
            <a:custGeom>
              <a:avLst/>
              <a:gdLst/>
              <a:ahLst/>
              <a:cxnLst/>
              <a:rect l="l" t="t" r="r" b="b"/>
              <a:pathLst>
                <a:path w="573405" h="91440">
                  <a:moveTo>
                    <a:pt x="0" y="0"/>
                  </a:moveTo>
                  <a:lnTo>
                    <a:pt x="0" y="90889"/>
                  </a:lnTo>
                  <a:lnTo>
                    <a:pt x="573349" y="90889"/>
                  </a:lnTo>
                </a:path>
              </a:pathLst>
            </a:custGeom>
            <a:ln w="10122">
              <a:solidFill>
                <a:srgbClr val="000000"/>
              </a:solidFill>
            </a:ln>
          </p:spPr>
          <p:txBody>
            <a:bodyPr wrap="square" lIns="0" tIns="0" rIns="0" bIns="0" rtlCol="0"/>
            <a:lstStyle/>
            <a:p>
              <a:endParaRPr/>
            </a:p>
          </p:txBody>
        </p:sp>
        <p:sp>
          <p:nvSpPr>
            <p:cNvPr id="16" name="object 16"/>
            <p:cNvSpPr/>
            <p:nvPr/>
          </p:nvSpPr>
          <p:spPr>
            <a:xfrm>
              <a:off x="2983616" y="1542798"/>
              <a:ext cx="24765" cy="52705"/>
            </a:xfrm>
            <a:custGeom>
              <a:avLst/>
              <a:gdLst/>
              <a:ahLst/>
              <a:cxnLst/>
              <a:rect l="l" t="t" r="r" b="b"/>
              <a:pathLst>
                <a:path w="24764"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C94AF97-7605-4CD1-AFAD-1B18D3DCC428}"/>
              </a:ext>
            </a:extLst>
          </p:cNvPr>
          <p:cNvSpPr txBox="1"/>
          <p:nvPr/>
        </p:nvSpPr>
        <p:spPr>
          <a:xfrm>
            <a:off x="95250" y="130175"/>
            <a:ext cx="2305352" cy="369332"/>
          </a:xfrm>
          <a:prstGeom prst="rect">
            <a:avLst/>
          </a:prstGeom>
          <a:noFill/>
        </p:spPr>
        <p:txBody>
          <a:bodyPr wrap="square">
            <a:spAutoFit/>
          </a:bodyPr>
          <a:lstStyle/>
          <a:p>
            <a:pPr marL="12700">
              <a:spcBef>
                <a:spcPts val="125"/>
              </a:spcBef>
            </a:pPr>
            <a:r>
              <a:rPr lang="en-US" altLang="zh-CN" sz="1800" spc="-80" dirty="0">
                <a:solidFill>
                  <a:srgbClr val="666666"/>
                </a:solidFill>
                <a:latin typeface="Calibri" panose="020F0502020204030204" pitchFamily="34" charset="0"/>
                <a:cs typeface="Calibri" panose="020F0502020204030204" pitchFamily="34" charset="0"/>
              </a:rPr>
              <a:t>Oblivious Transfer</a:t>
            </a:r>
            <a:endParaRPr lang="en-US" altLang="zh-CN" kern="0" spc="-135" dirty="0">
              <a:solidFill>
                <a:sysClr val="windowText" lastClr="000000"/>
              </a:solidFill>
            </a:endParaRPr>
          </a:p>
        </p:txBody>
      </p:sp>
      <p:pic>
        <p:nvPicPr>
          <p:cNvPr id="7" name="图片 6">
            <a:extLst>
              <a:ext uri="{FF2B5EF4-FFF2-40B4-BE49-F238E27FC236}">
                <a16:creationId xmlns:a16="http://schemas.microsoft.com/office/drawing/2014/main" id="{0D832945-2D6A-4EB3-B6A7-4DAC33071EFF}"/>
              </a:ext>
            </a:extLst>
          </p:cNvPr>
          <p:cNvPicPr>
            <a:picLocks noChangeAspect="1"/>
          </p:cNvPicPr>
          <p:nvPr/>
        </p:nvPicPr>
        <p:blipFill>
          <a:blip r:embed="rId3"/>
          <a:stretch>
            <a:fillRect/>
          </a:stretch>
        </p:blipFill>
        <p:spPr>
          <a:xfrm>
            <a:off x="0" y="511149"/>
            <a:ext cx="4610100" cy="2719407"/>
          </a:xfrm>
          <a:prstGeom prst="rect">
            <a:avLst/>
          </a:prstGeom>
        </p:spPr>
      </p:pic>
    </p:spTree>
    <p:extLst>
      <p:ext uri="{BB962C8B-B14F-4D97-AF65-F5344CB8AC3E}">
        <p14:creationId xmlns:p14="http://schemas.microsoft.com/office/powerpoint/2010/main" val="10271048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3171825" cy="403225"/>
          </a:xfrm>
          <a:prstGeom prst="rect">
            <a:avLst/>
          </a:prstGeom>
        </p:spPr>
        <p:txBody>
          <a:bodyPr vert="horz" wrap="square" lIns="0" tIns="15875" rIns="0" bIns="0" rtlCol="0">
            <a:spAutoFit/>
          </a:bodyPr>
          <a:lstStyle/>
          <a:p>
            <a:pPr marL="12700">
              <a:lnSpc>
                <a:spcPct val="100000"/>
              </a:lnSpc>
              <a:spcBef>
                <a:spcPts val="125"/>
              </a:spcBef>
            </a:pPr>
            <a:r>
              <a:rPr spc="-70" dirty="0"/>
              <a:t>IKNP</a:t>
            </a:r>
            <a:r>
              <a:rPr spc="-50" dirty="0"/>
              <a:t> </a:t>
            </a:r>
            <a:r>
              <a:rPr spc="-40" dirty="0"/>
              <a:t>protocol</a:t>
            </a:r>
            <a:r>
              <a:rPr spc="-45" dirty="0"/>
              <a:t> </a:t>
            </a:r>
            <a:r>
              <a:rPr sz="800" spc="-20" dirty="0">
                <a:solidFill>
                  <a:srgbClr val="3E7E00"/>
                </a:solidFill>
              </a:rPr>
              <a:t>[IshaiKilianNissimPetrank03]</a:t>
            </a:r>
            <a:endParaRPr sz="800"/>
          </a:p>
        </p:txBody>
      </p:sp>
      <p:sp>
        <p:nvSpPr>
          <p:cNvPr id="20" name="object 20"/>
          <p:cNvSpPr txBox="1"/>
          <p:nvPr/>
        </p:nvSpPr>
        <p:spPr>
          <a:xfrm>
            <a:off x="427323" y="2002227"/>
            <a:ext cx="2870835" cy="512320"/>
          </a:xfrm>
          <a:prstGeom prst="rect">
            <a:avLst/>
          </a:prstGeom>
        </p:spPr>
        <p:txBody>
          <a:bodyPr vert="horz" wrap="square" lIns="0" tIns="12065" rIns="0" bIns="0" rtlCol="0">
            <a:spAutoFit/>
          </a:bodyPr>
          <a:lstStyle/>
          <a:p>
            <a:pPr>
              <a:lnSpc>
                <a:spcPct val="100000"/>
              </a:lnSpc>
            </a:pPr>
            <a:endParaRPr sz="2250" dirty="0">
              <a:latin typeface="Cambria"/>
              <a:cs typeface="Cambria"/>
            </a:endParaRPr>
          </a:p>
          <a:p>
            <a:pPr marL="175260" indent="-125095">
              <a:lnSpc>
                <a:spcPct val="100000"/>
              </a:lnSpc>
              <a:buClr>
                <a:srgbClr val="1464B2"/>
              </a:buClr>
              <a:buSzPct val="70000"/>
              <a:buFont typeface="Cambria"/>
              <a:buChar char="►"/>
              <a:tabLst>
                <a:tab pos="175895" algn="l"/>
              </a:tabLst>
            </a:pPr>
            <a:r>
              <a:rPr sz="1000" spc="-50" dirty="0">
                <a:latin typeface="Calibri" panose="020F0502020204030204" pitchFamily="34" charset="0"/>
                <a:cs typeface="Calibri" panose="020F0502020204030204" pitchFamily="34" charset="0"/>
              </a:rPr>
              <a:t>For</a:t>
            </a:r>
            <a:r>
              <a:rPr sz="1000" spc="-20" dirty="0">
                <a:latin typeface="Calibri" panose="020F0502020204030204" pitchFamily="34" charset="0"/>
                <a:cs typeface="Calibri" panose="020F0502020204030204" pitchFamily="34" charset="0"/>
              </a:rPr>
              <a:t> </a:t>
            </a:r>
            <a:r>
              <a:rPr sz="1000" spc="-114" dirty="0">
                <a:latin typeface="Calibri" panose="020F0502020204030204" pitchFamily="34" charset="0"/>
                <a:cs typeface="Calibri" panose="020F0502020204030204" pitchFamily="34" charset="0"/>
              </a:rPr>
              <a:t>e</a:t>
            </a:r>
            <a:r>
              <a:rPr sz="1000" spc="-50" dirty="0">
                <a:latin typeface="Calibri" panose="020F0502020204030204" pitchFamily="34" charset="0"/>
                <a:cs typeface="Calibri" panose="020F0502020204030204" pitchFamily="34" charset="0"/>
              </a:rPr>
              <a:t>v</a:t>
            </a:r>
            <a:r>
              <a:rPr sz="1000" spc="-55" dirty="0">
                <a:latin typeface="Calibri" panose="020F0502020204030204" pitchFamily="34" charset="0"/>
                <a:cs typeface="Calibri" panose="020F0502020204030204" pitchFamily="34" charset="0"/>
              </a:rPr>
              <a:t>e</a:t>
            </a:r>
            <a:r>
              <a:rPr sz="1000" spc="-25" dirty="0">
                <a:latin typeface="Calibri" panose="020F0502020204030204" pitchFamily="34" charset="0"/>
                <a:cs typeface="Calibri" panose="020F0502020204030204" pitchFamily="34" charset="0"/>
              </a:rPr>
              <a:t>r</a:t>
            </a:r>
            <a:r>
              <a:rPr sz="1000" dirty="0">
                <a:latin typeface="Calibri" panose="020F0502020204030204" pitchFamily="34" charset="0"/>
                <a:cs typeface="Calibri" panose="020F0502020204030204" pitchFamily="34" charset="0"/>
              </a:rPr>
              <a:t>y</a:t>
            </a:r>
            <a:r>
              <a:rPr sz="1000" spc="-20" dirty="0">
                <a:latin typeface="Calibri" panose="020F0502020204030204" pitchFamily="34" charset="0"/>
                <a:cs typeface="Calibri" panose="020F0502020204030204" pitchFamily="34" charset="0"/>
              </a:rPr>
              <a:t> </a:t>
            </a:r>
            <a:r>
              <a:rPr sz="1000" i="1" spc="-15" dirty="0">
                <a:latin typeface="Times New Roman"/>
                <a:cs typeface="Times New Roman"/>
              </a:rPr>
              <a:t>i</a:t>
            </a:r>
            <a:r>
              <a:rPr sz="1000" spc="-60" dirty="0">
                <a:latin typeface="Calibri" panose="020F0502020204030204" pitchFamily="34" charset="0"/>
                <a:cs typeface="Calibri" panose="020F0502020204030204" pitchFamily="34" charset="0"/>
              </a:rPr>
              <a:t>:</a:t>
            </a:r>
            <a:r>
              <a:rPr sz="1000" spc="65"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25" dirty="0">
                <a:latin typeface="Calibri" panose="020F0502020204030204" pitchFamily="34" charset="0"/>
                <a:cs typeface="Calibri" panose="020F0502020204030204" pitchFamily="34" charset="0"/>
              </a:rPr>
              <a:t>kn</a:t>
            </a:r>
            <a:r>
              <a:rPr sz="1000" spc="-40" dirty="0">
                <a:latin typeface="Calibri" panose="020F0502020204030204" pitchFamily="34" charset="0"/>
                <a:cs typeface="Calibri" panose="020F0502020204030204" pitchFamily="34" charset="0"/>
              </a:rPr>
              <a:t>o</a:t>
            </a:r>
            <a:r>
              <a:rPr sz="1000" spc="-55" dirty="0">
                <a:latin typeface="Calibri" panose="020F0502020204030204" pitchFamily="34" charset="0"/>
                <a:cs typeface="Calibri" panose="020F0502020204030204" pitchFamily="34" charset="0"/>
              </a:rPr>
              <a:t>ws</a:t>
            </a:r>
            <a:r>
              <a:rPr sz="1000" spc="-20" dirty="0">
                <a:latin typeface="Calibri" panose="020F0502020204030204" pitchFamily="34" charset="0"/>
                <a:cs typeface="Calibri" panose="020F0502020204030204" pitchFamily="34" charset="0"/>
              </a:rPr>
              <a:t> </a:t>
            </a:r>
            <a:r>
              <a:rPr sz="1000" i="1" spc="20" dirty="0">
                <a:latin typeface="Times New Roman"/>
                <a:cs typeface="Times New Roman"/>
              </a:rPr>
              <a:t>t</a:t>
            </a:r>
            <a:r>
              <a:rPr sz="1050" i="1" spc="67" baseline="-11904" dirty="0">
                <a:latin typeface="Times New Roman"/>
                <a:cs typeface="Times New Roman"/>
              </a:rPr>
              <a:t>i</a:t>
            </a:r>
            <a:r>
              <a:rPr sz="1000" spc="-60" dirty="0">
                <a:latin typeface="Calibri" panose="020F0502020204030204" pitchFamily="34" charset="0"/>
                <a:cs typeface="Calibri" panose="020F0502020204030204" pitchFamily="34" charset="0"/>
              </a:rPr>
              <a:t>;</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25" dirty="0">
                <a:latin typeface="Calibri" panose="020F0502020204030204" pitchFamily="34" charset="0"/>
                <a:cs typeface="Calibri" panose="020F0502020204030204" pitchFamily="34" charset="0"/>
              </a:rPr>
              <a:t>kn</a:t>
            </a:r>
            <a:r>
              <a:rPr sz="1000" spc="-40" dirty="0">
                <a:latin typeface="Calibri" panose="020F0502020204030204" pitchFamily="34" charset="0"/>
                <a:cs typeface="Calibri" panose="020F0502020204030204" pitchFamily="34" charset="0"/>
              </a:rPr>
              <a:t>o</a:t>
            </a:r>
            <a:r>
              <a:rPr sz="1000" spc="-55" dirty="0">
                <a:latin typeface="Calibri" panose="020F0502020204030204" pitchFamily="34" charset="0"/>
                <a:cs typeface="Calibri" panose="020F0502020204030204" pitchFamily="34" charset="0"/>
              </a:rPr>
              <a:t>ws</a:t>
            </a:r>
            <a:r>
              <a:rPr sz="1000" spc="-20" dirty="0">
                <a:latin typeface="Calibri" panose="020F0502020204030204" pitchFamily="34" charset="0"/>
                <a:cs typeface="Calibri" panose="020F0502020204030204" pitchFamily="34" charset="0"/>
              </a:rPr>
              <a:t> </a:t>
            </a:r>
            <a:r>
              <a:rPr sz="1000" i="1" spc="-15" dirty="0">
                <a:latin typeface="Times New Roman"/>
                <a:cs typeface="Times New Roman"/>
              </a:rPr>
              <a:t>q</a:t>
            </a:r>
            <a:r>
              <a:rPr sz="1050" i="1" baseline="-11904" dirty="0">
                <a:latin typeface="Times New Roman"/>
                <a:cs typeface="Times New Roman"/>
              </a:rPr>
              <a:t>i </a:t>
            </a:r>
            <a:r>
              <a:rPr sz="1050" i="1" spc="-82" baseline="-11904" dirty="0">
                <a:latin typeface="Times New Roman"/>
                <a:cs typeface="Times New Roman"/>
              </a:rPr>
              <a:t> </a:t>
            </a:r>
            <a:r>
              <a:rPr sz="1000" spc="-45" dirty="0">
                <a:latin typeface="Calibri" panose="020F0502020204030204" pitchFamily="34" charset="0"/>
                <a:cs typeface="Calibri" panose="020F0502020204030204" pitchFamily="34" charset="0"/>
              </a:rPr>
              <a:t>and</a:t>
            </a:r>
            <a:r>
              <a:rPr sz="1000" spc="-20" dirty="0">
                <a:latin typeface="Calibri" panose="020F0502020204030204" pitchFamily="34" charset="0"/>
                <a:cs typeface="Calibri" panose="020F0502020204030204" pitchFamily="34" charset="0"/>
              </a:rPr>
              <a:t> </a:t>
            </a:r>
            <a:r>
              <a:rPr sz="1000" i="1" spc="-15" dirty="0">
                <a:latin typeface="Times New Roman"/>
                <a:cs typeface="Times New Roman"/>
              </a:rPr>
              <a:t>q</a:t>
            </a:r>
            <a:r>
              <a:rPr sz="1050" i="1" baseline="-11904" dirty="0">
                <a:latin typeface="Times New Roman"/>
                <a:cs typeface="Times New Roman"/>
              </a:rPr>
              <a:t>i </a:t>
            </a:r>
            <a:r>
              <a:rPr sz="1050" i="1" spc="-75" baseline="-11904" dirty="0">
                <a:latin typeface="Times New Roman"/>
                <a:cs typeface="Times New Roman"/>
              </a:rPr>
              <a:t> </a:t>
            </a:r>
            <a:r>
              <a:rPr sz="1000" spc="-365" dirty="0">
                <a:latin typeface="Cambria"/>
                <a:cs typeface="Cambria"/>
              </a:rPr>
              <a:t>⊕</a:t>
            </a:r>
            <a:r>
              <a:rPr sz="1000" spc="30" dirty="0">
                <a:latin typeface="Cambria"/>
                <a:cs typeface="Cambria"/>
              </a:rPr>
              <a:t> </a:t>
            </a:r>
            <a:r>
              <a:rPr sz="1000" i="1" spc="-25" dirty="0">
                <a:latin typeface="Times New Roman"/>
                <a:cs typeface="Times New Roman"/>
              </a:rPr>
              <a:t>s</a:t>
            </a:r>
            <a:endParaRPr sz="1000" dirty="0">
              <a:latin typeface="Times New Roman"/>
              <a:cs typeface="Times New Roman"/>
            </a:endParaRPr>
          </a:p>
        </p:txBody>
      </p:sp>
      <p:pic>
        <p:nvPicPr>
          <p:cNvPr id="4" name="图片 3">
            <a:extLst>
              <a:ext uri="{FF2B5EF4-FFF2-40B4-BE49-F238E27FC236}">
                <a16:creationId xmlns:a16="http://schemas.microsoft.com/office/drawing/2014/main" id="{1FFDB059-F19C-4C35-9687-47F76D2401DC}"/>
              </a:ext>
            </a:extLst>
          </p:cNvPr>
          <p:cNvPicPr>
            <a:picLocks noChangeAspect="1"/>
          </p:cNvPicPr>
          <p:nvPr/>
        </p:nvPicPr>
        <p:blipFill>
          <a:blip r:embed="rId2"/>
          <a:stretch>
            <a:fillRect/>
          </a:stretch>
        </p:blipFill>
        <p:spPr>
          <a:xfrm>
            <a:off x="247650" y="905876"/>
            <a:ext cx="3875442" cy="997237"/>
          </a:xfrm>
          <a:prstGeom prst="rect">
            <a:avLst/>
          </a:prstGeom>
        </p:spPr>
      </p:pic>
    </p:spTree>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3171825" cy="403225"/>
          </a:xfrm>
          <a:prstGeom prst="rect">
            <a:avLst/>
          </a:prstGeom>
        </p:spPr>
        <p:txBody>
          <a:bodyPr vert="horz" wrap="square" lIns="0" tIns="15875" rIns="0" bIns="0" rtlCol="0">
            <a:spAutoFit/>
          </a:bodyPr>
          <a:lstStyle/>
          <a:p>
            <a:pPr marL="12700">
              <a:lnSpc>
                <a:spcPct val="100000"/>
              </a:lnSpc>
              <a:spcBef>
                <a:spcPts val="125"/>
              </a:spcBef>
            </a:pPr>
            <a:r>
              <a:rPr spc="-70" dirty="0"/>
              <a:t>IKNP</a:t>
            </a:r>
            <a:r>
              <a:rPr spc="-50" dirty="0"/>
              <a:t> </a:t>
            </a:r>
            <a:r>
              <a:rPr spc="-40" dirty="0"/>
              <a:t>protocol</a:t>
            </a:r>
            <a:r>
              <a:rPr spc="-45" dirty="0"/>
              <a:t> </a:t>
            </a:r>
            <a:r>
              <a:rPr sz="800" spc="-20" dirty="0">
                <a:solidFill>
                  <a:srgbClr val="3E7E00"/>
                </a:solidFill>
              </a:rPr>
              <a:t>[IshaiKilianNissimPetrank03]</a:t>
            </a:r>
            <a:endParaRPr sz="800"/>
          </a:p>
        </p:txBody>
      </p:sp>
      <p:grpSp>
        <p:nvGrpSpPr>
          <p:cNvPr id="3" name="object 3"/>
          <p:cNvGrpSpPr/>
          <p:nvPr/>
        </p:nvGrpSpPr>
        <p:grpSpPr>
          <a:xfrm>
            <a:off x="2243574" y="1299981"/>
            <a:ext cx="373380" cy="178435"/>
            <a:chOff x="2243574" y="1299981"/>
            <a:chExt cx="373380" cy="178435"/>
          </a:xfrm>
        </p:grpSpPr>
        <p:sp>
          <p:nvSpPr>
            <p:cNvPr id="4" name="object 4"/>
            <p:cNvSpPr/>
            <p:nvPr/>
          </p:nvSpPr>
          <p:spPr>
            <a:xfrm>
              <a:off x="2248654" y="1305061"/>
              <a:ext cx="363220" cy="168275"/>
            </a:xfrm>
            <a:custGeom>
              <a:avLst/>
              <a:gdLst/>
              <a:ahLst/>
              <a:cxnLst/>
              <a:rect l="l" t="t" r="r" b="b"/>
              <a:pathLst>
                <a:path w="363219" h="168275">
                  <a:moveTo>
                    <a:pt x="312091" y="0"/>
                  </a:moveTo>
                  <a:lnTo>
                    <a:pt x="50610" y="0"/>
                  </a:lnTo>
                  <a:lnTo>
                    <a:pt x="30910" y="3977"/>
                  </a:lnTo>
                  <a:lnTo>
                    <a:pt x="14823" y="14823"/>
                  </a:lnTo>
                  <a:lnTo>
                    <a:pt x="3977" y="30910"/>
                  </a:lnTo>
                  <a:lnTo>
                    <a:pt x="0" y="50610"/>
                  </a:lnTo>
                  <a:lnTo>
                    <a:pt x="0" y="117492"/>
                  </a:lnTo>
                  <a:lnTo>
                    <a:pt x="3977" y="137192"/>
                  </a:lnTo>
                  <a:lnTo>
                    <a:pt x="14823" y="153279"/>
                  </a:lnTo>
                  <a:lnTo>
                    <a:pt x="30910" y="164126"/>
                  </a:lnTo>
                  <a:lnTo>
                    <a:pt x="50610" y="168103"/>
                  </a:lnTo>
                  <a:lnTo>
                    <a:pt x="312091" y="168103"/>
                  </a:lnTo>
                  <a:lnTo>
                    <a:pt x="331791" y="164126"/>
                  </a:lnTo>
                  <a:lnTo>
                    <a:pt x="347878" y="153279"/>
                  </a:lnTo>
                  <a:lnTo>
                    <a:pt x="358724" y="137192"/>
                  </a:lnTo>
                  <a:lnTo>
                    <a:pt x="362701" y="117492"/>
                  </a:lnTo>
                  <a:lnTo>
                    <a:pt x="362701" y="50610"/>
                  </a:lnTo>
                  <a:lnTo>
                    <a:pt x="358724" y="30910"/>
                  </a:lnTo>
                  <a:lnTo>
                    <a:pt x="347878" y="14823"/>
                  </a:lnTo>
                  <a:lnTo>
                    <a:pt x="331791" y="3977"/>
                  </a:lnTo>
                  <a:lnTo>
                    <a:pt x="312091" y="0"/>
                  </a:lnTo>
                  <a:close/>
                </a:path>
              </a:pathLst>
            </a:custGeom>
            <a:solidFill>
              <a:srgbClr val="FFFFFF"/>
            </a:solidFill>
          </p:spPr>
          <p:txBody>
            <a:bodyPr wrap="square" lIns="0" tIns="0" rIns="0" bIns="0" rtlCol="0"/>
            <a:lstStyle/>
            <a:p>
              <a:endParaRPr/>
            </a:p>
          </p:txBody>
        </p:sp>
        <p:sp>
          <p:nvSpPr>
            <p:cNvPr id="5" name="object 5"/>
            <p:cNvSpPr/>
            <p:nvPr/>
          </p:nvSpPr>
          <p:spPr>
            <a:xfrm>
              <a:off x="2248654" y="1305061"/>
              <a:ext cx="363220" cy="168275"/>
            </a:xfrm>
            <a:custGeom>
              <a:avLst/>
              <a:gdLst/>
              <a:ahLst/>
              <a:cxnLst/>
              <a:rect l="l" t="t" r="r" b="b"/>
              <a:pathLst>
                <a:path w="363219" h="168275">
                  <a:moveTo>
                    <a:pt x="312091" y="0"/>
                  </a:moveTo>
                  <a:lnTo>
                    <a:pt x="50610" y="0"/>
                  </a:lnTo>
                  <a:lnTo>
                    <a:pt x="30910" y="3977"/>
                  </a:lnTo>
                  <a:lnTo>
                    <a:pt x="14823" y="14823"/>
                  </a:lnTo>
                  <a:lnTo>
                    <a:pt x="3977" y="30910"/>
                  </a:lnTo>
                  <a:lnTo>
                    <a:pt x="0" y="50610"/>
                  </a:lnTo>
                  <a:lnTo>
                    <a:pt x="0" y="117492"/>
                  </a:lnTo>
                  <a:lnTo>
                    <a:pt x="3977" y="137192"/>
                  </a:lnTo>
                  <a:lnTo>
                    <a:pt x="14823" y="153279"/>
                  </a:lnTo>
                  <a:lnTo>
                    <a:pt x="30910" y="164126"/>
                  </a:lnTo>
                  <a:lnTo>
                    <a:pt x="50610" y="168103"/>
                  </a:lnTo>
                  <a:lnTo>
                    <a:pt x="312091" y="168103"/>
                  </a:lnTo>
                  <a:lnTo>
                    <a:pt x="331791" y="164126"/>
                  </a:lnTo>
                  <a:lnTo>
                    <a:pt x="347878" y="153279"/>
                  </a:lnTo>
                  <a:lnTo>
                    <a:pt x="358724" y="137192"/>
                  </a:lnTo>
                  <a:lnTo>
                    <a:pt x="362701" y="117492"/>
                  </a:lnTo>
                  <a:lnTo>
                    <a:pt x="362701" y="50610"/>
                  </a:lnTo>
                  <a:lnTo>
                    <a:pt x="358724" y="30910"/>
                  </a:lnTo>
                  <a:lnTo>
                    <a:pt x="347878" y="14823"/>
                  </a:lnTo>
                  <a:lnTo>
                    <a:pt x="331791" y="3977"/>
                  </a:lnTo>
                  <a:lnTo>
                    <a:pt x="312091" y="0"/>
                  </a:lnTo>
                  <a:close/>
                </a:path>
              </a:pathLst>
            </a:custGeom>
            <a:ln w="10122">
              <a:solidFill>
                <a:srgbClr val="000000"/>
              </a:solidFill>
            </a:ln>
          </p:spPr>
          <p:txBody>
            <a:bodyPr wrap="square" lIns="0" tIns="0" rIns="0" bIns="0" rtlCol="0"/>
            <a:lstStyle/>
            <a:p>
              <a:endParaRPr/>
            </a:p>
          </p:txBody>
        </p:sp>
      </p:grpSp>
      <p:sp>
        <p:nvSpPr>
          <p:cNvPr id="6" name="object 6"/>
          <p:cNvSpPr txBox="1"/>
          <p:nvPr/>
        </p:nvSpPr>
        <p:spPr>
          <a:xfrm>
            <a:off x="2278126" y="1290503"/>
            <a:ext cx="304165" cy="166071"/>
          </a:xfrm>
          <a:prstGeom prst="rect">
            <a:avLst/>
          </a:prstGeom>
        </p:spPr>
        <p:txBody>
          <a:bodyPr vert="horz" wrap="square" lIns="0" tIns="12065" rIns="0" bIns="0" rtlCol="0">
            <a:spAutoFit/>
          </a:bodyPr>
          <a:lstStyle/>
          <a:p>
            <a:pPr marL="12700">
              <a:lnSpc>
                <a:spcPct val="100000"/>
              </a:lnSpc>
              <a:spcBef>
                <a:spcPts val="95"/>
              </a:spcBef>
            </a:pPr>
            <a:r>
              <a:rPr sz="1000" spc="-40" dirty="0">
                <a:latin typeface="Calibri" panose="020F0502020204030204" pitchFamily="34" charset="0"/>
                <a:cs typeface="Calibri" panose="020F0502020204030204" pitchFamily="34" charset="0"/>
              </a:rPr>
              <a:t>IKNP</a:t>
            </a:r>
            <a:endParaRPr sz="1000" dirty="0">
              <a:latin typeface="Calibri" panose="020F0502020204030204" pitchFamily="34" charset="0"/>
              <a:cs typeface="Calibri" panose="020F0502020204030204" pitchFamily="34" charset="0"/>
            </a:endParaRPr>
          </a:p>
        </p:txBody>
      </p:sp>
      <p:sp>
        <p:nvSpPr>
          <p:cNvPr id="7" name="object 7"/>
          <p:cNvSpPr txBox="1"/>
          <p:nvPr/>
        </p:nvSpPr>
        <p:spPr>
          <a:xfrm>
            <a:off x="1761502" y="1332932"/>
            <a:ext cx="50165" cy="136525"/>
          </a:xfrm>
          <a:prstGeom prst="rect">
            <a:avLst/>
          </a:prstGeom>
        </p:spPr>
        <p:txBody>
          <a:bodyPr vert="horz" wrap="square" lIns="0" tIns="15875" rIns="0" bIns="0" rtlCol="0">
            <a:spAutoFit/>
          </a:bodyPr>
          <a:lstStyle/>
          <a:p>
            <a:pPr marL="12700">
              <a:lnSpc>
                <a:spcPct val="100000"/>
              </a:lnSpc>
              <a:spcBef>
                <a:spcPts val="125"/>
              </a:spcBef>
            </a:pPr>
            <a:r>
              <a:rPr sz="700" i="1" dirty="0">
                <a:latin typeface="Times New Roman"/>
                <a:cs typeface="Times New Roman"/>
              </a:rPr>
              <a:t>i</a:t>
            </a:r>
            <a:endParaRPr sz="700">
              <a:latin typeface="Times New Roman"/>
              <a:cs typeface="Times New Roman"/>
            </a:endParaRPr>
          </a:p>
        </p:txBody>
      </p:sp>
      <p:sp>
        <p:nvSpPr>
          <p:cNvPr id="8" name="object 8"/>
          <p:cNvSpPr txBox="1"/>
          <p:nvPr/>
        </p:nvSpPr>
        <p:spPr>
          <a:xfrm>
            <a:off x="1543672" y="1279784"/>
            <a:ext cx="329565" cy="177800"/>
          </a:xfrm>
          <a:prstGeom prst="rect">
            <a:avLst/>
          </a:prstGeom>
        </p:spPr>
        <p:txBody>
          <a:bodyPr vert="horz" wrap="square" lIns="0" tIns="12065" rIns="0" bIns="0" rtlCol="0">
            <a:spAutoFit/>
          </a:bodyPr>
          <a:lstStyle/>
          <a:p>
            <a:pPr marL="12700">
              <a:lnSpc>
                <a:spcPct val="100000"/>
              </a:lnSpc>
              <a:spcBef>
                <a:spcPts val="95"/>
              </a:spcBef>
            </a:pPr>
            <a:r>
              <a:rPr sz="1000" i="1" spc="-35" dirty="0">
                <a:latin typeface="Times New Roman"/>
                <a:cs typeface="Times New Roman"/>
              </a:rPr>
              <a:t>s</a:t>
            </a:r>
            <a:r>
              <a:rPr sz="1000" spc="-5" dirty="0">
                <a:latin typeface="Calibri"/>
                <a:cs typeface="Calibri"/>
              </a:rPr>
              <a:t>,</a:t>
            </a:r>
            <a:r>
              <a:rPr sz="1000" spc="-40" dirty="0">
                <a:latin typeface="Calibri"/>
                <a:cs typeface="Calibri"/>
              </a:rPr>
              <a:t> </a:t>
            </a:r>
            <a:r>
              <a:rPr sz="1000" spc="40" dirty="0">
                <a:latin typeface="Cambria"/>
                <a:cs typeface="Cambria"/>
              </a:rPr>
              <a:t>{</a:t>
            </a:r>
            <a:r>
              <a:rPr sz="1000" i="1" spc="-15" dirty="0">
                <a:latin typeface="Times New Roman"/>
                <a:cs typeface="Times New Roman"/>
              </a:rPr>
              <a:t>q</a:t>
            </a:r>
            <a:r>
              <a:rPr sz="1000" i="1" spc="15" dirty="0">
                <a:latin typeface="Times New Roman"/>
                <a:cs typeface="Times New Roman"/>
              </a:rPr>
              <a:t> </a:t>
            </a:r>
            <a:r>
              <a:rPr sz="1000" spc="20" dirty="0">
                <a:latin typeface="Cambria"/>
                <a:cs typeface="Cambria"/>
              </a:rPr>
              <a:t>}</a:t>
            </a:r>
            <a:endParaRPr sz="1000">
              <a:latin typeface="Cambria"/>
              <a:cs typeface="Cambria"/>
            </a:endParaRPr>
          </a:p>
        </p:txBody>
      </p:sp>
      <p:sp>
        <p:nvSpPr>
          <p:cNvPr id="9" name="object 9"/>
          <p:cNvSpPr txBox="1"/>
          <p:nvPr/>
        </p:nvSpPr>
        <p:spPr>
          <a:xfrm>
            <a:off x="3115360" y="1277472"/>
            <a:ext cx="69850" cy="177800"/>
          </a:xfrm>
          <a:prstGeom prst="rect">
            <a:avLst/>
          </a:prstGeom>
        </p:spPr>
        <p:txBody>
          <a:bodyPr vert="horz" wrap="square" lIns="0" tIns="12065" rIns="0" bIns="0" rtlCol="0">
            <a:spAutoFit/>
          </a:bodyPr>
          <a:lstStyle/>
          <a:p>
            <a:pPr marL="12700">
              <a:lnSpc>
                <a:spcPct val="100000"/>
              </a:lnSpc>
              <a:spcBef>
                <a:spcPts val="95"/>
              </a:spcBef>
            </a:pPr>
            <a:r>
              <a:rPr sz="1000" i="1" spc="-45" dirty="0">
                <a:latin typeface="Times New Roman"/>
                <a:cs typeface="Times New Roman"/>
              </a:rPr>
              <a:t>r</a:t>
            </a:r>
            <a:endParaRPr sz="1000">
              <a:latin typeface="Times New Roman"/>
              <a:cs typeface="Times New Roman"/>
            </a:endParaRPr>
          </a:p>
        </p:txBody>
      </p:sp>
      <p:grpSp>
        <p:nvGrpSpPr>
          <p:cNvPr id="10" name="object 10"/>
          <p:cNvGrpSpPr/>
          <p:nvPr/>
        </p:nvGrpSpPr>
        <p:grpSpPr>
          <a:xfrm>
            <a:off x="1908320" y="1358747"/>
            <a:ext cx="1175385" cy="241300"/>
            <a:chOff x="1908320" y="1358747"/>
            <a:chExt cx="1175385" cy="241300"/>
          </a:xfrm>
        </p:grpSpPr>
        <p:sp>
          <p:nvSpPr>
            <p:cNvPr id="11" name="object 11"/>
            <p:cNvSpPr/>
            <p:nvPr/>
          </p:nvSpPr>
          <p:spPr>
            <a:xfrm>
              <a:off x="1917303" y="1389113"/>
              <a:ext cx="326390" cy="0"/>
            </a:xfrm>
            <a:custGeom>
              <a:avLst/>
              <a:gdLst/>
              <a:ahLst/>
              <a:cxnLst/>
              <a:rect l="l" t="t" r="r" b="b"/>
              <a:pathLst>
                <a:path w="326389">
                  <a:moveTo>
                    <a:pt x="326289" y="0"/>
                  </a:moveTo>
                  <a:lnTo>
                    <a:pt x="0" y="0"/>
                  </a:lnTo>
                </a:path>
              </a:pathLst>
            </a:custGeom>
            <a:ln w="10122">
              <a:solidFill>
                <a:srgbClr val="000000"/>
              </a:solidFill>
            </a:ln>
          </p:spPr>
          <p:txBody>
            <a:bodyPr wrap="square" lIns="0" tIns="0" rIns="0" bIns="0" rtlCol="0"/>
            <a:lstStyle/>
            <a:p>
              <a:endParaRPr/>
            </a:p>
          </p:txBody>
        </p:sp>
        <p:sp>
          <p:nvSpPr>
            <p:cNvPr id="12" name="object 12"/>
            <p:cNvSpPr/>
            <p:nvPr/>
          </p:nvSpPr>
          <p:spPr>
            <a:xfrm>
              <a:off x="1912369" y="1362796"/>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3" name="object 13"/>
            <p:cNvSpPr/>
            <p:nvPr/>
          </p:nvSpPr>
          <p:spPr>
            <a:xfrm>
              <a:off x="2625401" y="1389113"/>
              <a:ext cx="458470" cy="0"/>
            </a:xfrm>
            <a:custGeom>
              <a:avLst/>
              <a:gdLst/>
              <a:ahLst/>
              <a:cxnLst/>
              <a:rect l="l" t="t" r="r" b="b"/>
              <a:pathLst>
                <a:path w="458469">
                  <a:moveTo>
                    <a:pt x="457958" y="0"/>
                  </a:moveTo>
                  <a:lnTo>
                    <a:pt x="0" y="0"/>
                  </a:lnTo>
                </a:path>
              </a:pathLst>
            </a:custGeom>
            <a:ln w="10122">
              <a:solidFill>
                <a:srgbClr val="000000"/>
              </a:solidFill>
            </a:ln>
          </p:spPr>
          <p:txBody>
            <a:bodyPr wrap="square" lIns="0" tIns="0" rIns="0" bIns="0" rtlCol="0"/>
            <a:lstStyle/>
            <a:p>
              <a:endParaRPr/>
            </a:p>
          </p:txBody>
        </p:sp>
        <p:sp>
          <p:nvSpPr>
            <p:cNvPr id="14" name="object 14"/>
            <p:cNvSpPr/>
            <p:nvPr/>
          </p:nvSpPr>
          <p:spPr>
            <a:xfrm>
              <a:off x="2620466" y="1362796"/>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5" name="object 15"/>
            <p:cNvSpPr/>
            <p:nvPr/>
          </p:nvSpPr>
          <p:spPr>
            <a:xfrm>
              <a:off x="2430005" y="1478225"/>
              <a:ext cx="573405" cy="91440"/>
            </a:xfrm>
            <a:custGeom>
              <a:avLst/>
              <a:gdLst/>
              <a:ahLst/>
              <a:cxnLst/>
              <a:rect l="l" t="t" r="r" b="b"/>
              <a:pathLst>
                <a:path w="573405" h="91440">
                  <a:moveTo>
                    <a:pt x="0" y="0"/>
                  </a:moveTo>
                  <a:lnTo>
                    <a:pt x="0" y="90889"/>
                  </a:lnTo>
                  <a:lnTo>
                    <a:pt x="573349" y="90889"/>
                  </a:lnTo>
                </a:path>
              </a:pathLst>
            </a:custGeom>
            <a:ln w="10122">
              <a:solidFill>
                <a:srgbClr val="000000"/>
              </a:solidFill>
            </a:ln>
          </p:spPr>
          <p:txBody>
            <a:bodyPr wrap="square" lIns="0" tIns="0" rIns="0" bIns="0" rtlCol="0"/>
            <a:lstStyle/>
            <a:p>
              <a:endParaRPr/>
            </a:p>
          </p:txBody>
        </p:sp>
        <p:sp>
          <p:nvSpPr>
            <p:cNvPr id="16" name="object 16"/>
            <p:cNvSpPr/>
            <p:nvPr/>
          </p:nvSpPr>
          <p:spPr>
            <a:xfrm>
              <a:off x="2983616" y="1542798"/>
              <a:ext cx="24765" cy="52705"/>
            </a:xfrm>
            <a:custGeom>
              <a:avLst/>
              <a:gdLst/>
              <a:ahLst/>
              <a:cxnLst/>
              <a:rect l="l" t="t" r="r" b="b"/>
              <a:pathLst>
                <a:path w="24764"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grpSp>
        <p:nvGrpSpPr>
          <p:cNvPr id="17" name="object 17"/>
          <p:cNvGrpSpPr/>
          <p:nvPr/>
        </p:nvGrpSpPr>
        <p:grpSpPr>
          <a:xfrm>
            <a:off x="1800558" y="678516"/>
            <a:ext cx="1259205" cy="485775"/>
            <a:chOff x="1800558" y="678516"/>
            <a:chExt cx="1259205" cy="485775"/>
          </a:xfrm>
        </p:grpSpPr>
        <p:sp>
          <p:nvSpPr>
            <p:cNvPr id="18" name="object 18"/>
            <p:cNvSpPr/>
            <p:nvPr/>
          </p:nvSpPr>
          <p:spPr>
            <a:xfrm>
              <a:off x="1810680" y="688638"/>
              <a:ext cx="1238885" cy="465455"/>
            </a:xfrm>
            <a:custGeom>
              <a:avLst/>
              <a:gdLst/>
              <a:ahLst/>
              <a:cxnLst/>
              <a:rect l="l" t="t" r="r" b="b"/>
              <a:pathLst>
                <a:path w="1238885" h="465455">
                  <a:moveTo>
                    <a:pt x="1238650" y="0"/>
                  </a:moveTo>
                  <a:lnTo>
                    <a:pt x="0" y="0"/>
                  </a:lnTo>
                  <a:lnTo>
                    <a:pt x="0" y="464935"/>
                  </a:lnTo>
                  <a:lnTo>
                    <a:pt x="1238650" y="464935"/>
                  </a:lnTo>
                  <a:lnTo>
                    <a:pt x="1238650" y="0"/>
                  </a:lnTo>
                  <a:close/>
                </a:path>
              </a:pathLst>
            </a:custGeom>
            <a:solidFill>
              <a:srgbClr val="CCCCCC"/>
            </a:solidFill>
          </p:spPr>
          <p:txBody>
            <a:bodyPr wrap="square" lIns="0" tIns="0" rIns="0" bIns="0" rtlCol="0"/>
            <a:lstStyle/>
            <a:p>
              <a:endParaRPr/>
            </a:p>
          </p:txBody>
        </p:sp>
        <p:sp>
          <p:nvSpPr>
            <p:cNvPr id="19" name="object 19"/>
            <p:cNvSpPr/>
            <p:nvPr/>
          </p:nvSpPr>
          <p:spPr>
            <a:xfrm>
              <a:off x="1810680" y="688638"/>
              <a:ext cx="1238885" cy="465455"/>
            </a:xfrm>
            <a:custGeom>
              <a:avLst/>
              <a:gdLst/>
              <a:ahLst/>
              <a:cxnLst/>
              <a:rect l="l" t="t" r="r" b="b"/>
              <a:pathLst>
                <a:path w="1238885" h="465455">
                  <a:moveTo>
                    <a:pt x="0" y="464935"/>
                  </a:moveTo>
                  <a:lnTo>
                    <a:pt x="1238650" y="464935"/>
                  </a:lnTo>
                  <a:lnTo>
                    <a:pt x="1238650" y="0"/>
                  </a:lnTo>
                  <a:lnTo>
                    <a:pt x="0" y="0"/>
                  </a:lnTo>
                  <a:lnTo>
                    <a:pt x="0" y="464935"/>
                  </a:lnTo>
                  <a:close/>
                </a:path>
              </a:pathLst>
            </a:custGeom>
            <a:ln w="20244">
              <a:solidFill>
                <a:srgbClr val="999999"/>
              </a:solidFill>
            </a:ln>
          </p:spPr>
          <p:txBody>
            <a:bodyPr wrap="square" lIns="0" tIns="0" rIns="0" bIns="0" rtlCol="0"/>
            <a:lstStyle/>
            <a:p>
              <a:endParaRPr/>
            </a:p>
          </p:txBody>
        </p:sp>
      </p:grpSp>
      <p:sp>
        <p:nvSpPr>
          <p:cNvPr id="20" name="object 20"/>
          <p:cNvSpPr txBox="1"/>
          <p:nvPr/>
        </p:nvSpPr>
        <p:spPr>
          <a:xfrm>
            <a:off x="1901888" y="867540"/>
            <a:ext cx="50165" cy="136525"/>
          </a:xfrm>
          <a:prstGeom prst="rect">
            <a:avLst/>
          </a:prstGeom>
        </p:spPr>
        <p:txBody>
          <a:bodyPr vert="horz" wrap="square" lIns="0" tIns="15875" rIns="0" bIns="0" rtlCol="0">
            <a:spAutoFit/>
          </a:bodyPr>
          <a:lstStyle/>
          <a:p>
            <a:pPr marL="12700">
              <a:lnSpc>
                <a:spcPct val="100000"/>
              </a:lnSpc>
              <a:spcBef>
                <a:spcPts val="125"/>
              </a:spcBef>
            </a:pPr>
            <a:r>
              <a:rPr sz="700" i="1" dirty="0">
                <a:latin typeface="Times New Roman"/>
                <a:cs typeface="Times New Roman"/>
              </a:rPr>
              <a:t>i</a:t>
            </a:r>
            <a:endParaRPr sz="700">
              <a:latin typeface="Times New Roman"/>
              <a:cs typeface="Times New Roman"/>
            </a:endParaRPr>
          </a:p>
        </p:txBody>
      </p:sp>
      <p:sp>
        <p:nvSpPr>
          <p:cNvPr id="21" name="object 21"/>
          <p:cNvSpPr txBox="1"/>
          <p:nvPr/>
        </p:nvSpPr>
        <p:spPr>
          <a:xfrm>
            <a:off x="1840153" y="814392"/>
            <a:ext cx="252095" cy="166071"/>
          </a:xfrm>
          <a:prstGeom prst="rect">
            <a:avLst/>
          </a:prstGeom>
        </p:spPr>
        <p:txBody>
          <a:bodyPr vert="horz" wrap="square" lIns="0" tIns="12065" rIns="0" bIns="0" rtlCol="0">
            <a:spAutoFit/>
          </a:bodyPr>
          <a:lstStyle/>
          <a:p>
            <a:pPr marL="12700">
              <a:lnSpc>
                <a:spcPct val="100000"/>
              </a:lnSpc>
              <a:spcBef>
                <a:spcPts val="95"/>
              </a:spcBef>
            </a:pPr>
            <a:r>
              <a:rPr sz="1000" i="1" spc="-15" dirty="0">
                <a:latin typeface="Times New Roman"/>
                <a:cs typeface="Times New Roman"/>
              </a:rPr>
              <a:t>q</a:t>
            </a:r>
            <a:r>
              <a:rPr sz="1000" i="1" spc="185" dirty="0">
                <a:latin typeface="Times New Roman"/>
                <a:cs typeface="Times New Roman"/>
              </a:rPr>
              <a:t> </a:t>
            </a:r>
            <a:r>
              <a:rPr sz="1000" spc="4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p:txBody>
      </p:sp>
      <p:sp>
        <p:nvSpPr>
          <p:cNvPr id="22" name="object 22"/>
          <p:cNvSpPr txBox="1"/>
          <p:nvPr/>
        </p:nvSpPr>
        <p:spPr>
          <a:xfrm>
            <a:off x="2107996" y="598670"/>
            <a:ext cx="96520" cy="177800"/>
          </a:xfrm>
          <a:prstGeom prst="rect">
            <a:avLst/>
          </a:prstGeom>
        </p:spPr>
        <p:txBody>
          <a:bodyPr vert="horz" wrap="square" lIns="0" tIns="12065" rIns="0" bIns="0" rtlCol="0">
            <a:spAutoFit/>
          </a:bodyPr>
          <a:lstStyle/>
          <a:p>
            <a:pPr marL="12700">
              <a:lnSpc>
                <a:spcPct val="100000"/>
              </a:lnSpc>
              <a:spcBef>
                <a:spcPts val="95"/>
              </a:spcBef>
            </a:pPr>
            <a:r>
              <a:rPr sz="1000" spc="55" dirty="0">
                <a:latin typeface="SimSun"/>
                <a:cs typeface="SimSun"/>
              </a:rPr>
              <a:t>{</a:t>
            </a:r>
            <a:endParaRPr sz="1000">
              <a:latin typeface="SimSun"/>
              <a:cs typeface="SimSun"/>
            </a:endParaRPr>
          </a:p>
        </p:txBody>
      </p:sp>
      <p:sp>
        <p:nvSpPr>
          <p:cNvPr id="23" name="object 23"/>
          <p:cNvSpPr txBox="1"/>
          <p:nvPr/>
        </p:nvSpPr>
        <p:spPr>
          <a:xfrm>
            <a:off x="2219845" y="780368"/>
            <a:ext cx="50165" cy="136525"/>
          </a:xfrm>
          <a:prstGeom prst="rect">
            <a:avLst/>
          </a:prstGeom>
        </p:spPr>
        <p:txBody>
          <a:bodyPr vert="horz" wrap="square" lIns="0" tIns="15875" rIns="0" bIns="0" rtlCol="0">
            <a:spAutoFit/>
          </a:bodyPr>
          <a:lstStyle/>
          <a:p>
            <a:pPr marL="12700">
              <a:lnSpc>
                <a:spcPct val="100000"/>
              </a:lnSpc>
              <a:spcBef>
                <a:spcPts val="125"/>
              </a:spcBef>
            </a:pPr>
            <a:r>
              <a:rPr sz="700" i="1" dirty="0">
                <a:latin typeface="Times New Roman"/>
                <a:cs typeface="Times New Roman"/>
              </a:rPr>
              <a:t>i</a:t>
            </a:r>
            <a:endParaRPr sz="700">
              <a:latin typeface="Times New Roman"/>
              <a:cs typeface="Times New Roman"/>
            </a:endParaRPr>
          </a:p>
        </p:txBody>
      </p:sp>
      <p:sp>
        <p:nvSpPr>
          <p:cNvPr id="24" name="object 24"/>
          <p:cNvSpPr txBox="1"/>
          <p:nvPr/>
        </p:nvSpPr>
        <p:spPr>
          <a:xfrm>
            <a:off x="2156231" y="727219"/>
            <a:ext cx="886460" cy="166071"/>
          </a:xfrm>
          <a:prstGeom prst="rect">
            <a:avLst/>
          </a:prstGeom>
        </p:spPr>
        <p:txBody>
          <a:bodyPr vert="horz" wrap="square" lIns="0" tIns="12065" rIns="0" bIns="0" rtlCol="0">
            <a:spAutoFit/>
          </a:bodyPr>
          <a:lstStyle/>
          <a:p>
            <a:pPr marL="38100">
              <a:lnSpc>
                <a:spcPct val="100000"/>
              </a:lnSpc>
              <a:spcBef>
                <a:spcPts val="95"/>
              </a:spcBef>
              <a:tabLst>
                <a:tab pos="424180" algn="l"/>
              </a:tabLst>
            </a:pPr>
            <a:r>
              <a:rPr sz="1000" i="1" spc="20" dirty="0">
                <a:latin typeface="Times New Roman"/>
                <a:cs typeface="Times New Roman"/>
              </a:rPr>
              <a:t>t	</a:t>
            </a:r>
            <a:r>
              <a:rPr lang="en-US" sz="1000" i="1" spc="20" dirty="0">
                <a:latin typeface="Times New Roman"/>
                <a:cs typeface="Times New Roman"/>
              </a:rPr>
              <a:t> </a:t>
            </a:r>
            <a:r>
              <a:rPr sz="1000" spc="30" dirty="0">
                <a:latin typeface="Calibri" panose="020F0502020204030204" pitchFamily="34" charset="0"/>
                <a:cs typeface="Calibri" panose="020F0502020204030204" pitchFamily="34" charset="0"/>
              </a:rPr>
              <a:t>if</a:t>
            </a:r>
            <a:r>
              <a:rPr sz="1000" spc="-40" dirty="0">
                <a:latin typeface="Calibri" panose="020F0502020204030204" pitchFamily="34" charset="0"/>
                <a:cs typeface="Calibri" panose="020F0502020204030204" pitchFamily="34" charset="0"/>
              </a:rPr>
              <a:t> </a:t>
            </a:r>
            <a:r>
              <a:rPr sz="1000" i="1" spc="-25" dirty="0">
                <a:latin typeface="Times New Roman"/>
                <a:cs typeface="Times New Roman"/>
              </a:rPr>
              <a:t>r</a:t>
            </a:r>
            <a:r>
              <a:rPr sz="1050" i="1" spc="-37" baseline="-11904" dirty="0">
                <a:latin typeface="Times New Roman"/>
                <a:cs typeface="Times New Roman"/>
              </a:rPr>
              <a:t>i</a:t>
            </a:r>
            <a:r>
              <a:rPr sz="1050" i="1" spc="-22" baseline="-11904"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6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0</a:t>
            </a:r>
            <a:endParaRPr sz="1000" dirty="0">
              <a:latin typeface="Calibri" panose="020F0502020204030204" pitchFamily="34" charset="0"/>
              <a:cs typeface="Calibri" panose="020F0502020204030204" pitchFamily="34" charset="0"/>
            </a:endParaRPr>
          </a:p>
        </p:txBody>
      </p:sp>
      <p:sp>
        <p:nvSpPr>
          <p:cNvPr id="25" name="object 25"/>
          <p:cNvSpPr txBox="1"/>
          <p:nvPr/>
        </p:nvSpPr>
        <p:spPr>
          <a:xfrm>
            <a:off x="2156231" y="909414"/>
            <a:ext cx="873760" cy="166071"/>
          </a:xfrm>
          <a:prstGeom prst="rect">
            <a:avLst/>
          </a:prstGeom>
        </p:spPr>
        <p:txBody>
          <a:bodyPr vert="horz" wrap="square" lIns="0" tIns="12065" rIns="0" bIns="0" rtlCol="0">
            <a:spAutoFit/>
          </a:bodyPr>
          <a:lstStyle/>
          <a:p>
            <a:pPr marL="38100">
              <a:lnSpc>
                <a:spcPct val="100000"/>
              </a:lnSpc>
              <a:spcBef>
                <a:spcPts val="95"/>
              </a:spcBef>
            </a:pPr>
            <a:r>
              <a:rPr sz="1000" i="1" spc="20" dirty="0">
                <a:latin typeface="Times New Roman"/>
                <a:cs typeface="Times New Roman"/>
              </a:rPr>
              <a:t>t</a:t>
            </a:r>
            <a:r>
              <a:rPr sz="1050" i="1" baseline="-11904" dirty="0">
                <a:latin typeface="Times New Roman"/>
                <a:cs typeface="Times New Roman"/>
              </a:rPr>
              <a:t>i </a:t>
            </a:r>
            <a:r>
              <a:rPr sz="1050" i="1" spc="-75" baseline="-11904" dirty="0">
                <a:latin typeface="Times New Roman"/>
                <a:cs typeface="Times New Roman"/>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25" dirty="0">
                <a:latin typeface="Times New Roman"/>
                <a:cs typeface="Times New Roman"/>
              </a:rPr>
              <a:t>s</a:t>
            </a:r>
            <a:r>
              <a:rPr sz="1000" i="1" dirty="0">
                <a:latin typeface="Times New Roman"/>
                <a:cs typeface="Times New Roman"/>
              </a:rPr>
              <a:t>   </a:t>
            </a:r>
            <a:r>
              <a:rPr sz="1000" i="1" spc="-5" dirty="0">
                <a:latin typeface="Times New Roman"/>
                <a:cs typeface="Times New Roman"/>
              </a:rPr>
              <a:t> </a:t>
            </a:r>
            <a:r>
              <a:rPr sz="1000" spc="30" dirty="0">
                <a:latin typeface="Calibri" panose="020F0502020204030204" pitchFamily="34" charset="0"/>
                <a:cs typeface="Calibri" panose="020F0502020204030204" pitchFamily="34" charset="0"/>
              </a:rPr>
              <a:t>if</a:t>
            </a:r>
            <a:r>
              <a:rPr sz="1000" spc="-20" dirty="0">
                <a:latin typeface="Calibri" panose="020F0502020204030204" pitchFamily="34" charset="0"/>
                <a:cs typeface="Calibri" panose="020F0502020204030204" pitchFamily="34" charset="0"/>
              </a:rPr>
              <a:t> </a:t>
            </a:r>
            <a:r>
              <a:rPr sz="1000" i="1" spc="-45" dirty="0">
                <a:latin typeface="Times New Roman"/>
                <a:cs typeface="Times New Roman"/>
              </a:rPr>
              <a:t>r</a:t>
            </a:r>
            <a:r>
              <a:rPr sz="1050" i="1" baseline="-11904" dirty="0">
                <a:latin typeface="Times New Roman"/>
                <a:cs typeface="Times New Roman"/>
              </a:rPr>
              <a:t>i </a:t>
            </a:r>
            <a:r>
              <a:rPr sz="1050" i="1" spc="-37" baseline="-11904"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4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1</a:t>
            </a:r>
            <a:endParaRPr sz="1000" dirty="0">
              <a:latin typeface="Calibri" panose="020F0502020204030204" pitchFamily="34" charset="0"/>
              <a:cs typeface="Calibri" panose="020F0502020204030204" pitchFamily="34" charset="0"/>
            </a:endParaRPr>
          </a:p>
        </p:txBody>
      </p:sp>
      <p:graphicFrame>
        <p:nvGraphicFramePr>
          <p:cNvPr id="26" name="object 26"/>
          <p:cNvGraphicFramePr>
            <a:graphicFrameLocks noGrp="1"/>
          </p:cNvGraphicFramePr>
          <p:nvPr>
            <p:extLst>
              <p:ext uri="{D42A27DB-BD31-4B8C-83A1-F6EECF244321}">
                <p14:modId xmlns:p14="http://schemas.microsoft.com/office/powerpoint/2010/main" val="1249446894"/>
              </p:ext>
            </p:extLst>
          </p:nvPr>
        </p:nvGraphicFramePr>
        <p:xfrm>
          <a:off x="607586" y="1030981"/>
          <a:ext cx="795556" cy="711198"/>
        </p:xfrm>
        <a:graphic>
          <a:graphicData uri="http://schemas.openxmlformats.org/drawingml/2006/table">
            <a:tbl>
              <a:tblPr firstRow="1" bandRow="1">
                <a:tableStyleId>{2D5ABB26-0587-4C30-8999-92F81FD0307C}</a:tableStyleId>
              </a:tblPr>
              <a:tblGrid>
                <a:gridCol w="397778">
                  <a:extLst>
                    <a:ext uri="{9D8B030D-6E8A-4147-A177-3AD203B41FA5}">
                      <a16:colId xmlns:a16="http://schemas.microsoft.com/office/drawing/2014/main" val="20000"/>
                    </a:ext>
                  </a:extLst>
                </a:gridCol>
                <a:gridCol w="397778">
                  <a:extLst>
                    <a:ext uri="{9D8B030D-6E8A-4147-A177-3AD203B41FA5}">
                      <a16:colId xmlns:a16="http://schemas.microsoft.com/office/drawing/2014/main" val="20001"/>
                    </a:ext>
                  </a:extLst>
                </a:gridCol>
              </a:tblGrid>
              <a:tr h="156895">
                <a:tc>
                  <a:txBody>
                    <a:bodyPr/>
                    <a:lstStyle/>
                    <a:p>
                      <a:pPr marL="40005">
                        <a:lnSpc>
                          <a:spcPts val="1055"/>
                        </a:lnSpc>
                      </a:pPr>
                      <a:r>
                        <a:rPr sz="1000" i="1" spc="30" dirty="0">
                          <a:solidFill>
                            <a:srgbClr val="D83A00"/>
                          </a:solidFill>
                          <a:latin typeface="Times New Roman"/>
                          <a:cs typeface="Times New Roman"/>
                        </a:rPr>
                        <a:t>t</a:t>
                      </a:r>
                      <a:r>
                        <a:rPr sz="1050" spc="44" baseline="-11904" dirty="0">
                          <a:solidFill>
                            <a:srgbClr val="D83A00"/>
                          </a:solidFill>
                          <a:latin typeface="Calibri"/>
                          <a:cs typeface="Calibri"/>
                        </a:rPr>
                        <a:t>1</a:t>
                      </a:r>
                      <a:endParaRPr sz="1050" baseline="-11904">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0005">
                        <a:lnSpc>
                          <a:spcPts val="1055"/>
                        </a:lnSpc>
                      </a:pPr>
                      <a:r>
                        <a:rPr sz="1000" i="1" dirty="0">
                          <a:solidFill>
                            <a:srgbClr val="D83A00"/>
                          </a:solidFill>
                          <a:latin typeface="Times New Roman"/>
                          <a:cs typeface="Times New Roman"/>
                        </a:rPr>
                        <a:t>t</a:t>
                      </a:r>
                      <a:r>
                        <a:rPr sz="1050" baseline="-11904" dirty="0">
                          <a:solidFill>
                            <a:srgbClr val="D83A00"/>
                          </a:solidFill>
                          <a:latin typeface="Calibri"/>
                          <a:cs typeface="Calibri"/>
                        </a:rPr>
                        <a:t>1 </a:t>
                      </a:r>
                      <a:r>
                        <a:rPr sz="1050" spc="-30" baseline="-11904" dirty="0">
                          <a:solidFill>
                            <a:srgbClr val="D83A00"/>
                          </a:solidFill>
                          <a:latin typeface="Calibri"/>
                          <a:cs typeface="Calibri"/>
                        </a:rPr>
                        <a:t> </a:t>
                      </a:r>
                      <a:r>
                        <a:rPr sz="1000" dirty="0">
                          <a:solidFill>
                            <a:srgbClr val="D83A00"/>
                          </a:solidFill>
                          <a:latin typeface="Cambria"/>
                          <a:cs typeface="Cambria"/>
                        </a:rPr>
                        <a:t>⊕</a:t>
                      </a:r>
                      <a:r>
                        <a:rPr sz="1000" spc="30" dirty="0">
                          <a:solidFill>
                            <a:srgbClr val="D83A00"/>
                          </a:solidFill>
                          <a:latin typeface="Cambria"/>
                          <a:cs typeface="Cambria"/>
                        </a:rPr>
                        <a:t> </a:t>
                      </a:r>
                      <a:r>
                        <a:rPr sz="1000" i="1" dirty="0">
                          <a:solidFill>
                            <a:srgbClr val="D83A00"/>
                          </a:solidFill>
                          <a:latin typeface="Times New Roman"/>
                          <a:cs typeface="Times New Roman"/>
                        </a:rPr>
                        <a:t>s</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0"/>
                  </a:ext>
                </a:extLst>
              </a:tr>
              <a:tr h="156883">
                <a:tc>
                  <a:txBody>
                    <a:bodyPr/>
                    <a:lstStyle/>
                    <a:p>
                      <a:pPr marL="40005">
                        <a:lnSpc>
                          <a:spcPts val="1055"/>
                        </a:lnSpc>
                      </a:pPr>
                      <a:r>
                        <a:rPr sz="1000" i="1" dirty="0">
                          <a:solidFill>
                            <a:srgbClr val="D83A00"/>
                          </a:solidFill>
                          <a:latin typeface="Times New Roman"/>
                          <a:cs typeface="Times New Roman"/>
                        </a:rPr>
                        <a:t>t</a:t>
                      </a:r>
                      <a:r>
                        <a:rPr sz="1050" baseline="-11904" dirty="0">
                          <a:solidFill>
                            <a:srgbClr val="D83A00"/>
                          </a:solidFill>
                          <a:latin typeface="Calibri"/>
                          <a:cs typeface="Calibri"/>
                        </a:rPr>
                        <a:t>2 </a:t>
                      </a:r>
                      <a:r>
                        <a:rPr sz="1050" spc="-30" baseline="-11904" dirty="0">
                          <a:solidFill>
                            <a:srgbClr val="D83A00"/>
                          </a:solidFill>
                          <a:latin typeface="Calibri"/>
                          <a:cs typeface="Calibri"/>
                        </a:rPr>
                        <a:t> </a:t>
                      </a:r>
                      <a:r>
                        <a:rPr sz="1000" dirty="0">
                          <a:solidFill>
                            <a:srgbClr val="D83A00"/>
                          </a:solidFill>
                          <a:latin typeface="Cambria"/>
                          <a:cs typeface="Cambria"/>
                        </a:rPr>
                        <a:t>⊕</a:t>
                      </a:r>
                      <a:r>
                        <a:rPr sz="1000" spc="30" dirty="0">
                          <a:solidFill>
                            <a:srgbClr val="D83A00"/>
                          </a:solidFill>
                          <a:latin typeface="Cambria"/>
                          <a:cs typeface="Cambria"/>
                        </a:rPr>
                        <a:t> </a:t>
                      </a:r>
                      <a:r>
                        <a:rPr sz="1000" i="1" dirty="0">
                          <a:solidFill>
                            <a:srgbClr val="D83A00"/>
                          </a:solidFill>
                          <a:latin typeface="Times New Roman"/>
                          <a:cs typeface="Times New Roman"/>
                        </a:rPr>
                        <a:t>s</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0005">
                        <a:lnSpc>
                          <a:spcPts val="1055"/>
                        </a:lnSpc>
                      </a:pPr>
                      <a:r>
                        <a:rPr sz="1000" i="1" spc="30" dirty="0">
                          <a:solidFill>
                            <a:srgbClr val="D83A00"/>
                          </a:solidFill>
                          <a:latin typeface="Times New Roman"/>
                          <a:cs typeface="Times New Roman"/>
                        </a:rPr>
                        <a:t>t</a:t>
                      </a:r>
                      <a:r>
                        <a:rPr sz="1050" spc="44" baseline="-11904" dirty="0">
                          <a:solidFill>
                            <a:srgbClr val="D83A00"/>
                          </a:solidFill>
                          <a:latin typeface="Calibri"/>
                          <a:cs typeface="Calibri"/>
                        </a:rPr>
                        <a:t>2</a:t>
                      </a:r>
                      <a:endParaRPr sz="1050" baseline="-11904">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1"/>
                  </a:ext>
                </a:extLst>
              </a:tr>
              <a:tr h="156895">
                <a:tc>
                  <a:txBody>
                    <a:bodyPr/>
                    <a:lstStyle/>
                    <a:p>
                      <a:pPr marL="40005">
                        <a:lnSpc>
                          <a:spcPts val="1055"/>
                        </a:lnSpc>
                      </a:pPr>
                      <a:r>
                        <a:rPr sz="1000" i="1" dirty="0">
                          <a:solidFill>
                            <a:srgbClr val="D83A00"/>
                          </a:solidFill>
                          <a:latin typeface="Times New Roman"/>
                          <a:cs typeface="Times New Roman"/>
                        </a:rPr>
                        <a:t>t</a:t>
                      </a:r>
                      <a:r>
                        <a:rPr sz="1050" baseline="-11904" dirty="0">
                          <a:solidFill>
                            <a:srgbClr val="D83A00"/>
                          </a:solidFill>
                          <a:latin typeface="Calibri"/>
                          <a:cs typeface="Calibri"/>
                        </a:rPr>
                        <a:t>3 </a:t>
                      </a:r>
                      <a:r>
                        <a:rPr sz="1050" spc="-30" baseline="-11904" dirty="0">
                          <a:solidFill>
                            <a:srgbClr val="D83A00"/>
                          </a:solidFill>
                          <a:latin typeface="Calibri"/>
                          <a:cs typeface="Calibri"/>
                        </a:rPr>
                        <a:t> </a:t>
                      </a:r>
                      <a:r>
                        <a:rPr sz="1000" dirty="0">
                          <a:solidFill>
                            <a:srgbClr val="D83A00"/>
                          </a:solidFill>
                          <a:latin typeface="Cambria"/>
                          <a:cs typeface="Cambria"/>
                        </a:rPr>
                        <a:t>⊕</a:t>
                      </a:r>
                      <a:r>
                        <a:rPr sz="1000" spc="30" dirty="0">
                          <a:solidFill>
                            <a:srgbClr val="D83A00"/>
                          </a:solidFill>
                          <a:latin typeface="Cambria"/>
                          <a:cs typeface="Cambria"/>
                        </a:rPr>
                        <a:t> </a:t>
                      </a:r>
                      <a:r>
                        <a:rPr sz="1000" i="1" dirty="0">
                          <a:solidFill>
                            <a:srgbClr val="D83A00"/>
                          </a:solidFill>
                          <a:latin typeface="Times New Roman"/>
                          <a:cs typeface="Times New Roman"/>
                        </a:rPr>
                        <a:t>s</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0005">
                        <a:lnSpc>
                          <a:spcPts val="1055"/>
                        </a:lnSpc>
                      </a:pPr>
                      <a:r>
                        <a:rPr sz="1000" i="1" spc="30" dirty="0">
                          <a:solidFill>
                            <a:srgbClr val="D83A00"/>
                          </a:solidFill>
                          <a:latin typeface="Times New Roman"/>
                          <a:cs typeface="Times New Roman"/>
                        </a:rPr>
                        <a:t>t</a:t>
                      </a:r>
                      <a:r>
                        <a:rPr sz="1050" spc="44" baseline="-11904" dirty="0">
                          <a:solidFill>
                            <a:srgbClr val="D83A00"/>
                          </a:solidFill>
                          <a:latin typeface="Calibri"/>
                          <a:cs typeface="Calibri"/>
                        </a:rPr>
                        <a:t>3</a:t>
                      </a:r>
                      <a:endParaRPr sz="1050" baseline="-11904">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2"/>
                  </a:ext>
                </a:extLst>
              </a:tr>
              <a:tr h="240525">
                <a:tc>
                  <a:txBody>
                    <a:bodyPr/>
                    <a:lstStyle/>
                    <a:p>
                      <a:pPr marL="105410">
                        <a:lnSpc>
                          <a:spcPct val="100000"/>
                        </a:lnSpc>
                        <a:spcBef>
                          <a:spcPts val="515"/>
                        </a:spcBef>
                      </a:pPr>
                      <a:r>
                        <a:rPr sz="1000" dirty="0">
                          <a:latin typeface="Calibri"/>
                          <a:cs typeface="Calibri"/>
                        </a:rPr>
                        <a:t>.</a:t>
                      </a:r>
                      <a:endParaRPr sz="1000">
                        <a:latin typeface="Calibri"/>
                        <a:cs typeface="Calibri"/>
                      </a:endParaRPr>
                    </a:p>
                  </a:txBody>
                  <a:tcPr marL="0" marR="0" marT="654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105410">
                        <a:lnSpc>
                          <a:spcPct val="100000"/>
                        </a:lnSpc>
                        <a:spcBef>
                          <a:spcPts val="515"/>
                        </a:spcBef>
                      </a:pPr>
                      <a:r>
                        <a:rPr sz="1000" dirty="0">
                          <a:latin typeface="Calibri"/>
                          <a:cs typeface="Calibri"/>
                        </a:rPr>
                        <a:t>.</a:t>
                      </a:r>
                    </a:p>
                  </a:txBody>
                  <a:tcPr marL="0" marR="0" marT="654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3"/>
                  </a:ext>
                </a:extLst>
              </a:tr>
            </a:tbl>
          </a:graphicData>
        </a:graphic>
      </p:graphicFrame>
      <p:sp>
        <p:nvSpPr>
          <p:cNvPr id="27" name="object 27"/>
          <p:cNvSpPr txBox="1"/>
          <p:nvPr/>
        </p:nvSpPr>
        <p:spPr>
          <a:xfrm>
            <a:off x="3490404" y="1080220"/>
            <a:ext cx="68580" cy="101600"/>
          </a:xfrm>
          <a:prstGeom prst="rect">
            <a:avLst/>
          </a:prstGeom>
        </p:spPr>
        <p:txBody>
          <a:bodyPr vert="horz" wrap="square" lIns="0" tIns="12065" rIns="0" bIns="0" rtlCol="0">
            <a:spAutoFit/>
          </a:bodyPr>
          <a:lstStyle/>
          <a:p>
            <a:pPr marL="12700">
              <a:lnSpc>
                <a:spcPct val="100000"/>
              </a:lnSpc>
              <a:spcBef>
                <a:spcPts val="95"/>
              </a:spcBef>
            </a:pPr>
            <a:r>
              <a:rPr sz="500" spc="85" dirty="0">
                <a:latin typeface="Calibri"/>
                <a:cs typeface="Calibri"/>
              </a:rPr>
              <a:t>1</a:t>
            </a:r>
            <a:endParaRPr sz="500">
              <a:latin typeface="Calibri"/>
              <a:cs typeface="Calibri"/>
            </a:endParaRPr>
          </a:p>
        </p:txBody>
      </p:sp>
      <p:sp>
        <p:nvSpPr>
          <p:cNvPr id="28" name="object 28"/>
          <p:cNvSpPr txBox="1"/>
          <p:nvPr/>
        </p:nvSpPr>
        <p:spPr>
          <a:xfrm>
            <a:off x="3458362" y="1037263"/>
            <a:ext cx="286385" cy="136525"/>
          </a:xfrm>
          <a:prstGeom prst="rect">
            <a:avLst/>
          </a:prstGeom>
        </p:spPr>
        <p:txBody>
          <a:bodyPr vert="horz" wrap="square" lIns="0" tIns="15875" rIns="0" bIns="0" rtlCol="0">
            <a:spAutoFit/>
          </a:bodyPr>
          <a:lstStyle/>
          <a:p>
            <a:pPr marL="12700">
              <a:lnSpc>
                <a:spcPct val="100000"/>
              </a:lnSpc>
              <a:spcBef>
                <a:spcPts val="125"/>
              </a:spcBef>
            </a:pPr>
            <a:r>
              <a:rPr sz="700" i="1" spc="-20" dirty="0">
                <a:latin typeface="Times New Roman"/>
                <a:cs typeface="Times New Roman"/>
              </a:rPr>
              <a:t>r</a:t>
            </a:r>
            <a:r>
              <a:rPr sz="700" i="1" spc="350" dirty="0">
                <a:latin typeface="Times New Roman"/>
                <a:cs typeface="Times New Roman"/>
              </a:rPr>
              <a:t> </a:t>
            </a:r>
            <a:r>
              <a:rPr sz="700" spc="260" dirty="0">
                <a:latin typeface="Calibri"/>
                <a:cs typeface="Calibri"/>
              </a:rPr>
              <a:t>=</a:t>
            </a:r>
            <a:r>
              <a:rPr sz="700" spc="20" dirty="0">
                <a:latin typeface="Calibri"/>
                <a:cs typeface="Calibri"/>
              </a:rPr>
              <a:t> </a:t>
            </a:r>
            <a:r>
              <a:rPr sz="700" spc="40" dirty="0">
                <a:latin typeface="Calibri"/>
                <a:cs typeface="Calibri"/>
              </a:rPr>
              <a:t>0</a:t>
            </a:r>
            <a:endParaRPr sz="700">
              <a:latin typeface="Calibri"/>
              <a:cs typeface="Calibri"/>
            </a:endParaRPr>
          </a:p>
        </p:txBody>
      </p:sp>
      <p:sp>
        <p:nvSpPr>
          <p:cNvPr id="29" name="object 29"/>
          <p:cNvSpPr txBox="1"/>
          <p:nvPr/>
        </p:nvSpPr>
        <p:spPr>
          <a:xfrm>
            <a:off x="3432962" y="1148112"/>
            <a:ext cx="337185" cy="339725"/>
          </a:xfrm>
          <a:prstGeom prst="rect">
            <a:avLst/>
          </a:prstGeom>
        </p:spPr>
        <p:txBody>
          <a:bodyPr vert="horz" wrap="square" lIns="0" tIns="62229" rIns="0" bIns="0" rtlCol="0">
            <a:spAutoFit/>
          </a:bodyPr>
          <a:lstStyle/>
          <a:p>
            <a:pPr marL="38100">
              <a:lnSpc>
                <a:spcPct val="100000"/>
              </a:lnSpc>
              <a:spcBef>
                <a:spcPts val="489"/>
              </a:spcBef>
            </a:pPr>
            <a:r>
              <a:rPr sz="700" i="1" spc="30" dirty="0">
                <a:latin typeface="Times New Roman"/>
                <a:cs typeface="Times New Roman"/>
              </a:rPr>
              <a:t>r</a:t>
            </a:r>
            <a:r>
              <a:rPr sz="750" spc="44" baseline="-11111" dirty="0">
                <a:latin typeface="Calibri"/>
                <a:cs typeface="Calibri"/>
              </a:rPr>
              <a:t>2</a:t>
            </a:r>
            <a:r>
              <a:rPr sz="750" spc="127" baseline="-11111" dirty="0">
                <a:latin typeface="Calibri"/>
                <a:cs typeface="Calibri"/>
              </a:rPr>
              <a:t> </a:t>
            </a:r>
            <a:r>
              <a:rPr sz="700" spc="260" dirty="0">
                <a:latin typeface="Calibri"/>
                <a:cs typeface="Calibri"/>
              </a:rPr>
              <a:t>=</a:t>
            </a:r>
            <a:r>
              <a:rPr sz="700" spc="-5" dirty="0">
                <a:latin typeface="Calibri"/>
                <a:cs typeface="Calibri"/>
              </a:rPr>
              <a:t> </a:t>
            </a:r>
            <a:r>
              <a:rPr sz="700" spc="40" dirty="0">
                <a:latin typeface="Calibri"/>
                <a:cs typeface="Calibri"/>
              </a:rPr>
              <a:t>1</a:t>
            </a:r>
            <a:endParaRPr sz="700">
              <a:latin typeface="Calibri"/>
              <a:cs typeface="Calibri"/>
            </a:endParaRPr>
          </a:p>
          <a:p>
            <a:pPr marL="38100">
              <a:lnSpc>
                <a:spcPct val="100000"/>
              </a:lnSpc>
              <a:spcBef>
                <a:spcPts val="395"/>
              </a:spcBef>
            </a:pPr>
            <a:r>
              <a:rPr sz="700" i="1" spc="30" dirty="0">
                <a:latin typeface="Times New Roman"/>
                <a:cs typeface="Times New Roman"/>
              </a:rPr>
              <a:t>r</a:t>
            </a:r>
            <a:r>
              <a:rPr sz="750" spc="44" baseline="-11111" dirty="0">
                <a:latin typeface="Calibri"/>
                <a:cs typeface="Calibri"/>
              </a:rPr>
              <a:t>3</a:t>
            </a:r>
            <a:r>
              <a:rPr sz="750" spc="127" baseline="-11111" dirty="0">
                <a:latin typeface="Calibri"/>
                <a:cs typeface="Calibri"/>
              </a:rPr>
              <a:t> </a:t>
            </a:r>
            <a:r>
              <a:rPr sz="700" spc="260" dirty="0">
                <a:latin typeface="Calibri"/>
                <a:cs typeface="Calibri"/>
              </a:rPr>
              <a:t>=</a:t>
            </a:r>
            <a:r>
              <a:rPr sz="700" spc="-5" dirty="0">
                <a:latin typeface="Calibri"/>
                <a:cs typeface="Calibri"/>
              </a:rPr>
              <a:t> </a:t>
            </a:r>
            <a:r>
              <a:rPr sz="700" spc="40" dirty="0">
                <a:latin typeface="Calibri"/>
                <a:cs typeface="Calibri"/>
              </a:rPr>
              <a:t>1</a:t>
            </a:r>
            <a:endParaRPr sz="700">
              <a:latin typeface="Calibri"/>
              <a:cs typeface="Calibri"/>
            </a:endParaRPr>
          </a:p>
        </p:txBody>
      </p:sp>
      <p:graphicFrame>
        <p:nvGraphicFramePr>
          <p:cNvPr id="30" name="object 30"/>
          <p:cNvGraphicFramePr>
            <a:graphicFrameLocks noGrp="1"/>
          </p:cNvGraphicFramePr>
          <p:nvPr/>
        </p:nvGraphicFramePr>
        <p:xfrm>
          <a:off x="3777459" y="1030982"/>
          <a:ext cx="180340" cy="711197"/>
        </p:xfrm>
        <a:graphic>
          <a:graphicData uri="http://schemas.openxmlformats.org/drawingml/2006/table">
            <a:tbl>
              <a:tblPr firstRow="1" bandRow="1">
                <a:tableStyleId>{2D5ABB26-0587-4C30-8999-92F81FD0307C}</a:tableStyleId>
              </a:tblPr>
              <a:tblGrid>
                <a:gridCol w="180340">
                  <a:extLst>
                    <a:ext uri="{9D8B030D-6E8A-4147-A177-3AD203B41FA5}">
                      <a16:colId xmlns:a16="http://schemas.microsoft.com/office/drawing/2014/main" val="20000"/>
                    </a:ext>
                  </a:extLst>
                </a:gridCol>
              </a:tblGrid>
              <a:tr h="130069">
                <a:tc>
                  <a:txBody>
                    <a:bodyPr/>
                    <a:lstStyle/>
                    <a:p>
                      <a:pPr marR="2540" algn="ctr">
                        <a:lnSpc>
                          <a:spcPts val="925"/>
                        </a:lnSpc>
                      </a:pPr>
                      <a:r>
                        <a:rPr sz="1000" i="1" spc="30" dirty="0">
                          <a:latin typeface="Times New Roman"/>
                          <a:cs typeface="Times New Roman"/>
                        </a:rPr>
                        <a:t>t</a:t>
                      </a:r>
                      <a:r>
                        <a:rPr sz="1050" spc="44" baseline="-11904" dirty="0">
                          <a:latin typeface="Calibri"/>
                          <a:cs typeface="Calibri"/>
                        </a:rPr>
                        <a:t>1</a:t>
                      </a:r>
                      <a:endParaRPr sz="1050" baseline="-11904">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0"/>
                  </a:ext>
                </a:extLst>
              </a:tr>
              <a:tr h="183708">
                <a:tc>
                  <a:txBody>
                    <a:bodyPr/>
                    <a:lstStyle/>
                    <a:p>
                      <a:pPr marR="2540" algn="ctr">
                        <a:lnSpc>
                          <a:spcPct val="100000"/>
                        </a:lnSpc>
                        <a:spcBef>
                          <a:spcPts val="65"/>
                        </a:spcBef>
                      </a:pPr>
                      <a:r>
                        <a:rPr sz="1000" i="1" spc="30" dirty="0">
                          <a:latin typeface="Times New Roman"/>
                          <a:cs typeface="Times New Roman"/>
                        </a:rPr>
                        <a:t>t</a:t>
                      </a:r>
                      <a:r>
                        <a:rPr sz="1050" spc="44" baseline="-11904" dirty="0">
                          <a:latin typeface="Calibri"/>
                          <a:cs typeface="Calibri"/>
                        </a:rPr>
                        <a:t>2</a:t>
                      </a:r>
                      <a:endParaRPr sz="1050" baseline="-11904">
                        <a:latin typeface="Calibri"/>
                        <a:cs typeface="Calibri"/>
                      </a:endParaRPr>
                    </a:p>
                  </a:txBody>
                  <a:tcPr marL="0" marR="0" marT="825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1"/>
                  </a:ext>
                </a:extLst>
              </a:tr>
              <a:tr h="156895">
                <a:tc>
                  <a:txBody>
                    <a:bodyPr/>
                    <a:lstStyle/>
                    <a:p>
                      <a:pPr marR="2540" algn="ctr">
                        <a:lnSpc>
                          <a:spcPts val="1055"/>
                        </a:lnSpc>
                      </a:pPr>
                      <a:r>
                        <a:rPr sz="1000" i="1" spc="30" dirty="0">
                          <a:latin typeface="Times New Roman"/>
                          <a:cs typeface="Times New Roman"/>
                        </a:rPr>
                        <a:t>t</a:t>
                      </a:r>
                      <a:r>
                        <a:rPr sz="1050" spc="44" baseline="-11904" dirty="0">
                          <a:latin typeface="Calibri"/>
                          <a:cs typeface="Calibri"/>
                        </a:rPr>
                        <a:t>3</a:t>
                      </a:r>
                      <a:endParaRPr sz="1050" baseline="-11904">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2"/>
                  </a:ext>
                </a:extLst>
              </a:tr>
              <a:tr h="131618">
                <a:tc>
                  <a:txBody>
                    <a:bodyPr/>
                    <a:lstStyle/>
                    <a:p>
                      <a:pPr marL="62865" algn="ctr">
                        <a:lnSpc>
                          <a:spcPts val="819"/>
                        </a:lnSpc>
                        <a:spcBef>
                          <a:spcPts val="114"/>
                        </a:spcBef>
                      </a:pPr>
                      <a:r>
                        <a:rPr sz="1000" dirty="0">
                          <a:latin typeface="Calibri"/>
                          <a:cs typeface="Calibri"/>
                        </a:rPr>
                        <a:t>.</a:t>
                      </a:r>
                      <a:endParaRPr sz="1000">
                        <a:latin typeface="Calibri"/>
                        <a:cs typeface="Calibri"/>
                      </a:endParaRPr>
                    </a:p>
                  </a:txBody>
                  <a:tcPr marL="0" marR="0" marT="14604" marB="0">
                    <a:lnL w="6350">
                      <a:solidFill>
                        <a:srgbClr val="000000"/>
                      </a:solidFill>
                      <a:prstDash val="solid"/>
                    </a:lnL>
                    <a:lnR w="6350">
                      <a:solidFill>
                        <a:srgbClr val="000000"/>
                      </a:solidFill>
                      <a:prstDash val="solid"/>
                    </a:lnR>
                    <a:lnT w="6350">
                      <a:solidFill>
                        <a:srgbClr val="000000"/>
                      </a:solidFill>
                      <a:prstDash val="solid"/>
                    </a:lnT>
                    <a:solidFill>
                      <a:srgbClr val="FFFFFF"/>
                    </a:solidFill>
                  </a:tcPr>
                </a:tc>
                <a:extLst>
                  <a:ext uri="{0D108BD9-81ED-4DB2-BD59-A6C34878D82A}">
                    <a16:rowId xmlns:a16="http://schemas.microsoft.com/office/drawing/2014/main" val="10003"/>
                  </a:ext>
                </a:extLst>
              </a:tr>
              <a:tr h="108907">
                <a:tc>
                  <a:txBody>
                    <a:bodyPr/>
                    <a:lstStyle/>
                    <a:p>
                      <a:pPr marL="62865" algn="ctr">
                        <a:lnSpc>
                          <a:spcPts val="680"/>
                        </a:lnSpc>
                      </a:pPr>
                      <a:r>
                        <a:rPr sz="1000" dirty="0">
                          <a:latin typeface="Calibri"/>
                          <a:cs typeface="Calibri"/>
                        </a:rPr>
                        <a:t>.</a:t>
                      </a:r>
                      <a:endParaRPr sz="1000">
                        <a:latin typeface="Calibri"/>
                        <a:cs typeface="Calibri"/>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solidFill>
                      <a:srgbClr val="FFFFFF"/>
                    </a:solidFill>
                  </a:tcPr>
                </a:tc>
                <a:extLst>
                  <a:ext uri="{0D108BD9-81ED-4DB2-BD59-A6C34878D82A}">
                    <a16:rowId xmlns:a16="http://schemas.microsoft.com/office/drawing/2014/main" val="10004"/>
                  </a:ext>
                </a:extLst>
              </a:tr>
            </a:tbl>
          </a:graphicData>
        </a:graphic>
      </p:graphicFrame>
      <p:sp>
        <p:nvSpPr>
          <p:cNvPr id="31" name="object 31"/>
          <p:cNvSpPr txBox="1"/>
          <p:nvPr/>
        </p:nvSpPr>
        <p:spPr>
          <a:xfrm>
            <a:off x="424776" y="1462219"/>
            <a:ext cx="3790950" cy="1333057"/>
          </a:xfrm>
          <a:prstGeom prst="rect">
            <a:avLst/>
          </a:prstGeom>
        </p:spPr>
        <p:txBody>
          <a:bodyPr vert="horz" wrap="square" lIns="0" tIns="12065" rIns="0" bIns="0" rtlCol="0">
            <a:spAutoFit/>
          </a:bodyPr>
          <a:lstStyle/>
          <a:p>
            <a:pPr marR="967740" algn="r">
              <a:lnSpc>
                <a:spcPct val="100000"/>
              </a:lnSpc>
              <a:spcBef>
                <a:spcPts val="95"/>
              </a:spcBef>
            </a:pPr>
            <a:r>
              <a:rPr sz="1000" spc="40" dirty="0">
                <a:latin typeface="Cambria"/>
                <a:cs typeface="Cambria"/>
              </a:rPr>
              <a:t>{</a:t>
            </a:r>
            <a:r>
              <a:rPr sz="1000" i="1" spc="20" dirty="0">
                <a:latin typeface="Times New Roman"/>
                <a:cs typeface="Times New Roman"/>
              </a:rPr>
              <a:t>t</a:t>
            </a:r>
            <a:r>
              <a:rPr sz="1050" i="1" baseline="-11904" dirty="0">
                <a:latin typeface="Times New Roman"/>
                <a:cs typeface="Times New Roman"/>
              </a:rPr>
              <a:t>i</a:t>
            </a:r>
            <a:r>
              <a:rPr sz="1050" i="1" spc="-157" baseline="-11904" dirty="0">
                <a:latin typeface="Times New Roman"/>
                <a:cs typeface="Times New Roman"/>
              </a:rPr>
              <a:t> </a:t>
            </a:r>
            <a:r>
              <a:rPr sz="1000" spc="20" dirty="0">
                <a:latin typeface="Cambria"/>
                <a:cs typeface="Cambria"/>
              </a:rPr>
              <a:t>}</a:t>
            </a:r>
            <a:endParaRPr sz="1000" dirty="0">
              <a:latin typeface="Cambria"/>
              <a:cs typeface="Cambria"/>
            </a:endParaRPr>
          </a:p>
          <a:p>
            <a:pPr>
              <a:lnSpc>
                <a:spcPct val="100000"/>
              </a:lnSpc>
            </a:pPr>
            <a:endParaRPr lang="en-US" sz="2250" dirty="0">
              <a:latin typeface="Cambria"/>
              <a:cs typeface="Cambria"/>
            </a:endParaRPr>
          </a:p>
          <a:p>
            <a:pPr>
              <a:lnSpc>
                <a:spcPct val="100000"/>
              </a:lnSpc>
            </a:pPr>
            <a:endParaRPr sz="2250" dirty="0">
              <a:latin typeface="Cambria"/>
              <a:cs typeface="Cambria"/>
            </a:endParaRPr>
          </a:p>
          <a:p>
            <a:pPr marL="187960" indent="-125095">
              <a:lnSpc>
                <a:spcPct val="100000"/>
              </a:lnSpc>
              <a:buClr>
                <a:srgbClr val="1464B2"/>
              </a:buClr>
              <a:buSzPct val="70000"/>
              <a:buFont typeface="Cambria"/>
              <a:buChar char="►"/>
              <a:tabLst>
                <a:tab pos="188595" algn="l"/>
              </a:tabLst>
            </a:pPr>
            <a:r>
              <a:rPr sz="1000" spc="-50" dirty="0">
                <a:latin typeface="Calibri" panose="020F0502020204030204" pitchFamily="34" charset="0"/>
                <a:cs typeface="Calibri" panose="020F0502020204030204" pitchFamily="34" charset="0"/>
              </a:rPr>
              <a:t>For</a:t>
            </a:r>
            <a:r>
              <a:rPr sz="1000" spc="-20" dirty="0">
                <a:latin typeface="Calibri" panose="020F0502020204030204" pitchFamily="34" charset="0"/>
                <a:cs typeface="Calibri" panose="020F0502020204030204" pitchFamily="34" charset="0"/>
              </a:rPr>
              <a:t> </a:t>
            </a:r>
            <a:r>
              <a:rPr sz="1000" spc="-114" dirty="0">
                <a:latin typeface="Calibri" panose="020F0502020204030204" pitchFamily="34" charset="0"/>
                <a:cs typeface="Calibri" panose="020F0502020204030204" pitchFamily="34" charset="0"/>
              </a:rPr>
              <a:t>e</a:t>
            </a:r>
            <a:r>
              <a:rPr sz="1000" spc="-50" dirty="0">
                <a:latin typeface="Calibri" panose="020F0502020204030204" pitchFamily="34" charset="0"/>
                <a:cs typeface="Calibri" panose="020F0502020204030204" pitchFamily="34" charset="0"/>
              </a:rPr>
              <a:t>v</a:t>
            </a:r>
            <a:r>
              <a:rPr sz="1000" spc="-55" dirty="0">
                <a:latin typeface="Calibri" panose="020F0502020204030204" pitchFamily="34" charset="0"/>
                <a:cs typeface="Calibri" panose="020F0502020204030204" pitchFamily="34" charset="0"/>
              </a:rPr>
              <a:t>e</a:t>
            </a:r>
            <a:r>
              <a:rPr sz="1000" spc="-25" dirty="0">
                <a:latin typeface="Calibri" panose="020F0502020204030204" pitchFamily="34" charset="0"/>
                <a:cs typeface="Calibri" panose="020F0502020204030204" pitchFamily="34" charset="0"/>
              </a:rPr>
              <a:t>r</a:t>
            </a:r>
            <a:r>
              <a:rPr sz="1000" dirty="0">
                <a:latin typeface="Calibri" panose="020F0502020204030204" pitchFamily="34" charset="0"/>
                <a:cs typeface="Calibri" panose="020F0502020204030204" pitchFamily="34" charset="0"/>
              </a:rPr>
              <a:t>y</a:t>
            </a:r>
            <a:r>
              <a:rPr sz="1000" spc="-20" dirty="0">
                <a:latin typeface="Calibri" panose="020F0502020204030204" pitchFamily="34" charset="0"/>
                <a:cs typeface="Calibri" panose="020F0502020204030204" pitchFamily="34" charset="0"/>
              </a:rPr>
              <a:t> </a:t>
            </a:r>
            <a:r>
              <a:rPr sz="1000" i="1" spc="-15" dirty="0">
                <a:latin typeface="Times New Roman"/>
                <a:cs typeface="Times New Roman"/>
              </a:rPr>
              <a:t>i</a:t>
            </a:r>
            <a:r>
              <a:rPr sz="1000" spc="-60" dirty="0">
                <a:latin typeface="Calibri" panose="020F0502020204030204" pitchFamily="34" charset="0"/>
                <a:cs typeface="Calibri" panose="020F0502020204030204" pitchFamily="34" charset="0"/>
              </a:rPr>
              <a:t>:</a:t>
            </a:r>
            <a:r>
              <a:rPr sz="1000" spc="65"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25" dirty="0">
                <a:latin typeface="Calibri" panose="020F0502020204030204" pitchFamily="34" charset="0"/>
                <a:cs typeface="Calibri" panose="020F0502020204030204" pitchFamily="34" charset="0"/>
              </a:rPr>
              <a:t>kn</a:t>
            </a:r>
            <a:r>
              <a:rPr sz="1000" spc="-40" dirty="0">
                <a:latin typeface="Calibri" panose="020F0502020204030204" pitchFamily="34" charset="0"/>
                <a:cs typeface="Calibri" panose="020F0502020204030204" pitchFamily="34" charset="0"/>
              </a:rPr>
              <a:t>o</a:t>
            </a:r>
            <a:r>
              <a:rPr sz="1000" spc="-55" dirty="0">
                <a:latin typeface="Calibri" panose="020F0502020204030204" pitchFamily="34" charset="0"/>
                <a:cs typeface="Calibri" panose="020F0502020204030204" pitchFamily="34" charset="0"/>
              </a:rPr>
              <a:t>ws</a:t>
            </a:r>
            <a:r>
              <a:rPr sz="1000" spc="-20" dirty="0">
                <a:latin typeface="Calibri" panose="020F0502020204030204" pitchFamily="34" charset="0"/>
                <a:cs typeface="Calibri" panose="020F0502020204030204" pitchFamily="34" charset="0"/>
              </a:rPr>
              <a:t> </a:t>
            </a:r>
            <a:r>
              <a:rPr sz="1000" i="1" spc="20" dirty="0">
                <a:latin typeface="Times New Roman"/>
                <a:cs typeface="Times New Roman"/>
              </a:rPr>
              <a:t>t</a:t>
            </a:r>
            <a:r>
              <a:rPr sz="1050" i="1" spc="67" baseline="-11904" dirty="0">
                <a:latin typeface="Times New Roman"/>
                <a:cs typeface="Times New Roman"/>
              </a:rPr>
              <a:t>i</a:t>
            </a:r>
            <a:r>
              <a:rPr sz="1000" spc="-60" dirty="0">
                <a:latin typeface="Calibri" panose="020F0502020204030204" pitchFamily="34" charset="0"/>
                <a:cs typeface="Calibri" panose="020F0502020204030204" pitchFamily="34" charset="0"/>
              </a:rPr>
              <a:t>;</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25" dirty="0">
                <a:latin typeface="Calibri" panose="020F0502020204030204" pitchFamily="34" charset="0"/>
                <a:cs typeface="Calibri" panose="020F0502020204030204" pitchFamily="34" charset="0"/>
              </a:rPr>
              <a:t>kn</a:t>
            </a:r>
            <a:r>
              <a:rPr sz="1000" spc="-40" dirty="0">
                <a:latin typeface="Calibri" panose="020F0502020204030204" pitchFamily="34" charset="0"/>
                <a:cs typeface="Calibri" panose="020F0502020204030204" pitchFamily="34" charset="0"/>
              </a:rPr>
              <a:t>o</a:t>
            </a:r>
            <a:r>
              <a:rPr sz="1000" spc="-55" dirty="0">
                <a:latin typeface="Calibri" panose="020F0502020204030204" pitchFamily="34" charset="0"/>
                <a:cs typeface="Calibri" panose="020F0502020204030204" pitchFamily="34" charset="0"/>
              </a:rPr>
              <a:t>ws</a:t>
            </a:r>
            <a:r>
              <a:rPr sz="1000" spc="-20" dirty="0">
                <a:latin typeface="Calibri" panose="020F0502020204030204" pitchFamily="34" charset="0"/>
                <a:cs typeface="Calibri" panose="020F0502020204030204" pitchFamily="34" charset="0"/>
              </a:rPr>
              <a:t> </a:t>
            </a:r>
            <a:r>
              <a:rPr sz="1000" i="1" spc="-15" dirty="0">
                <a:latin typeface="Times New Roman"/>
                <a:cs typeface="Times New Roman"/>
              </a:rPr>
              <a:t>q</a:t>
            </a:r>
            <a:r>
              <a:rPr sz="1050" i="1" baseline="-11904" dirty="0">
                <a:latin typeface="Times New Roman"/>
                <a:cs typeface="Times New Roman"/>
              </a:rPr>
              <a:t>i </a:t>
            </a:r>
            <a:r>
              <a:rPr sz="1050" i="1" spc="-82" baseline="-11904" dirty="0">
                <a:latin typeface="Times New Roman"/>
                <a:cs typeface="Times New Roman"/>
              </a:rPr>
              <a:t> </a:t>
            </a:r>
            <a:r>
              <a:rPr sz="1000" spc="-45" dirty="0">
                <a:latin typeface="Calibri" panose="020F0502020204030204" pitchFamily="34" charset="0"/>
                <a:cs typeface="Calibri" panose="020F0502020204030204" pitchFamily="34" charset="0"/>
              </a:rPr>
              <a:t>and</a:t>
            </a:r>
            <a:r>
              <a:rPr sz="1000" spc="-20" dirty="0">
                <a:latin typeface="Calibri" panose="020F0502020204030204" pitchFamily="34" charset="0"/>
                <a:cs typeface="Calibri" panose="020F0502020204030204" pitchFamily="34" charset="0"/>
              </a:rPr>
              <a:t> </a:t>
            </a:r>
            <a:r>
              <a:rPr sz="1000" i="1" spc="-15" dirty="0">
                <a:latin typeface="Times New Roman"/>
                <a:cs typeface="Times New Roman"/>
              </a:rPr>
              <a:t>q</a:t>
            </a:r>
            <a:r>
              <a:rPr sz="1050" i="1" baseline="-11904" dirty="0">
                <a:latin typeface="Times New Roman"/>
                <a:cs typeface="Times New Roman"/>
              </a:rPr>
              <a:t>i </a:t>
            </a:r>
            <a:r>
              <a:rPr sz="1050" i="1" spc="-75" baseline="-11904" dirty="0">
                <a:latin typeface="Times New Roman"/>
                <a:cs typeface="Times New Roman"/>
              </a:rPr>
              <a:t> </a:t>
            </a:r>
            <a:r>
              <a:rPr sz="1000" spc="-365" dirty="0">
                <a:latin typeface="Cambria"/>
                <a:cs typeface="Cambria"/>
              </a:rPr>
              <a:t>⊕</a:t>
            </a:r>
            <a:r>
              <a:rPr sz="1000" spc="30" dirty="0">
                <a:latin typeface="Cambria"/>
                <a:cs typeface="Cambria"/>
              </a:rPr>
              <a:t> </a:t>
            </a:r>
            <a:r>
              <a:rPr sz="1000" i="1" spc="-25" dirty="0">
                <a:latin typeface="Times New Roman"/>
                <a:cs typeface="Times New Roman"/>
              </a:rPr>
              <a:t>s</a:t>
            </a:r>
            <a:endParaRPr sz="1000" dirty="0">
              <a:latin typeface="Times New Roman"/>
              <a:cs typeface="Times New Roman"/>
            </a:endParaRPr>
          </a:p>
          <a:p>
            <a:pPr marL="187960" marR="30480" indent="-125095">
              <a:lnSpc>
                <a:spcPts val="1100"/>
              </a:lnSpc>
              <a:spcBef>
                <a:spcPts val="315"/>
              </a:spcBef>
              <a:buClr>
                <a:srgbClr val="1464B2"/>
              </a:buClr>
              <a:buSzPct val="70000"/>
              <a:buFont typeface="Cambria"/>
              <a:buChar char="►"/>
              <a:tabLst>
                <a:tab pos="188595" algn="l"/>
              </a:tabLst>
            </a:pPr>
            <a:r>
              <a:rPr sz="1000" spc="-50" dirty="0">
                <a:latin typeface="Calibri" panose="020F0502020204030204" pitchFamily="34" charset="0"/>
                <a:cs typeface="Calibri" panose="020F0502020204030204" pitchFamily="34" charset="0"/>
              </a:rPr>
              <a:t>From</a:t>
            </a:r>
            <a:r>
              <a:rPr sz="1000" spc="-2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Bob’s</a:t>
            </a:r>
            <a:r>
              <a:rPr sz="1000" spc="-15"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perspective,</a:t>
            </a:r>
            <a:r>
              <a:rPr sz="1000" spc="-15"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he</a:t>
            </a:r>
            <a:r>
              <a:rPr sz="1000" spc="-15"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knows</a:t>
            </a:r>
            <a:r>
              <a:rPr sz="1000" spc="-20" dirty="0">
                <a:latin typeface="Calibri" panose="020F0502020204030204" pitchFamily="34" charset="0"/>
                <a:cs typeface="Calibri" panose="020F0502020204030204" pitchFamily="34" charset="0"/>
              </a:rPr>
              <a:t> </a:t>
            </a:r>
            <a:r>
              <a:rPr sz="1000" b="1" spc="-60" dirty="0">
                <a:latin typeface="Calibri" panose="020F0502020204030204" pitchFamily="34" charset="0"/>
                <a:cs typeface="Calibri" panose="020F0502020204030204" pitchFamily="34" charset="0"/>
              </a:rPr>
              <a:t>exactly</a:t>
            </a:r>
            <a:r>
              <a:rPr sz="1000" b="1" spc="-40" dirty="0">
                <a:latin typeface="Calibri" panose="020F0502020204030204" pitchFamily="34" charset="0"/>
                <a:cs typeface="Calibri" panose="020F0502020204030204" pitchFamily="34" charset="0"/>
              </a:rPr>
              <a:t> </a:t>
            </a:r>
            <a:r>
              <a:rPr sz="1000" b="1" spc="-65" dirty="0">
                <a:latin typeface="Calibri" panose="020F0502020204030204" pitchFamily="34" charset="0"/>
                <a:cs typeface="Calibri" panose="020F0502020204030204" pitchFamily="34" charset="0"/>
              </a:rPr>
              <a:t>one</a:t>
            </a:r>
            <a:r>
              <a:rPr sz="1000" b="1" spc="-40" dirty="0">
                <a:latin typeface="Calibri" panose="020F0502020204030204" pitchFamily="34" charset="0"/>
                <a:cs typeface="Calibri" panose="020F0502020204030204" pitchFamily="34" charset="0"/>
              </a:rPr>
              <a:t> </a:t>
            </a:r>
            <a:r>
              <a:rPr sz="1000" spc="-15" dirty="0">
                <a:latin typeface="Calibri" panose="020F0502020204030204" pitchFamily="34" charset="0"/>
                <a:cs typeface="Calibri" panose="020F0502020204030204" pitchFamily="34" charset="0"/>
              </a:rPr>
              <a:t>of </a:t>
            </a:r>
            <a:r>
              <a:rPr sz="1000" spc="-40" dirty="0">
                <a:latin typeface="Calibri" panose="020F0502020204030204" pitchFamily="34" charset="0"/>
                <a:cs typeface="Calibri" panose="020F0502020204030204" pitchFamily="34" charset="0"/>
              </a:rPr>
              <a:t>Alice’s</a:t>
            </a:r>
            <a:r>
              <a:rPr sz="1000" spc="-15" dirty="0">
                <a:latin typeface="Calibri" panose="020F0502020204030204" pitchFamily="34" charset="0"/>
                <a:cs typeface="Calibri" panose="020F0502020204030204" pitchFamily="34" charset="0"/>
              </a:rPr>
              <a:t> </a:t>
            </a:r>
            <a:r>
              <a:rPr sz="1000" spc="-5" dirty="0">
                <a:latin typeface="Calibri" panose="020F0502020204030204" pitchFamily="34" charset="0"/>
                <a:cs typeface="Calibri" panose="020F0502020204030204" pitchFamily="34" charset="0"/>
              </a:rPr>
              <a:t>two</a:t>
            </a:r>
            <a:r>
              <a:rPr sz="1000" spc="-20" dirty="0">
                <a:latin typeface="Calibri" panose="020F0502020204030204" pitchFamily="34" charset="0"/>
                <a:cs typeface="Calibri" panose="020F0502020204030204" pitchFamily="34" charset="0"/>
              </a:rPr>
              <a:t> </a:t>
            </a:r>
            <a:r>
              <a:rPr sz="1000" spc="-55" dirty="0">
                <a:latin typeface="Calibri" panose="020F0502020204030204" pitchFamily="34" charset="0"/>
                <a:cs typeface="Calibri" panose="020F0502020204030204" pitchFamily="34" charset="0"/>
              </a:rPr>
              <a:t>values: </a:t>
            </a:r>
            <a:r>
              <a:rPr sz="1000" spc="-25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a:t>
            </a:r>
            <a:r>
              <a:rPr sz="1000" spc="-30" dirty="0">
                <a:latin typeface="Calibri" panose="020F0502020204030204" pitchFamily="34" charset="0"/>
                <a:cs typeface="Calibri" panose="020F0502020204030204" pitchFamily="34" charset="0"/>
              </a:rPr>
              <a:t>Almost)</a:t>
            </a:r>
            <a:r>
              <a:rPr sz="1000" spc="-2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an</a:t>
            </a:r>
            <a:r>
              <a:rPr sz="1000" spc="-20" dirty="0">
                <a:latin typeface="Calibri" panose="020F0502020204030204" pitchFamily="34" charset="0"/>
                <a:cs typeface="Calibri" panose="020F0502020204030204" pitchFamily="34" charset="0"/>
              </a:rPr>
              <a:t> </a:t>
            </a:r>
            <a:r>
              <a:rPr sz="1000" spc="-45" dirty="0">
                <a:latin typeface="Calibri" panose="020F0502020204030204" pitchFamily="34" charset="0"/>
                <a:cs typeface="Calibri" panose="020F0502020204030204" pitchFamily="34" charset="0"/>
              </a:rPr>
              <a:t>O</a:t>
            </a:r>
            <a:r>
              <a:rPr sz="1000" spc="-75" dirty="0">
                <a:latin typeface="Calibri" panose="020F0502020204030204" pitchFamily="34" charset="0"/>
                <a:cs typeface="Calibri" panose="020F0502020204030204" pitchFamily="34" charset="0"/>
              </a:rPr>
              <a:t>T</a:t>
            </a:r>
            <a:r>
              <a:rPr sz="1000" spc="-20"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instance</a:t>
            </a:r>
            <a:r>
              <a:rPr sz="1000" spc="-20" dirty="0">
                <a:latin typeface="Calibri" panose="020F0502020204030204" pitchFamily="34" charset="0"/>
                <a:cs typeface="Calibri" panose="020F0502020204030204" pitchFamily="34" charset="0"/>
              </a:rPr>
              <a:t> </a:t>
            </a:r>
            <a:r>
              <a:rPr sz="1000" spc="-5" dirty="0">
                <a:latin typeface="Calibri" panose="020F0502020204030204" pitchFamily="34" charset="0"/>
                <a:cs typeface="Calibri" panose="020F0502020204030204" pitchFamily="34" charset="0"/>
              </a:rPr>
              <a:t>for</a:t>
            </a:r>
            <a:r>
              <a:rPr sz="1000" spc="-20" dirty="0">
                <a:latin typeface="Calibri" panose="020F0502020204030204" pitchFamily="34" charset="0"/>
                <a:cs typeface="Calibri" panose="020F0502020204030204" pitchFamily="34" charset="0"/>
              </a:rPr>
              <a:t> </a:t>
            </a:r>
            <a:r>
              <a:rPr sz="1000" spc="-70" dirty="0">
                <a:latin typeface="Calibri" panose="020F0502020204030204" pitchFamily="34" charset="0"/>
                <a:cs typeface="Calibri" panose="020F0502020204030204" pitchFamily="34" charset="0"/>
              </a:rPr>
              <a:t>each</a:t>
            </a:r>
            <a:r>
              <a:rPr sz="1000" spc="-20" dirty="0">
                <a:latin typeface="Calibri" panose="020F0502020204030204" pitchFamily="34" charset="0"/>
                <a:cs typeface="Calibri" panose="020F0502020204030204" pitchFamily="34" charset="0"/>
              </a:rPr>
              <a:t> </a:t>
            </a:r>
            <a:r>
              <a:rPr sz="1000" i="1" spc="-15" dirty="0">
                <a:latin typeface="Times New Roman"/>
                <a:cs typeface="Times New Roman"/>
              </a:rPr>
              <a:t>i</a:t>
            </a:r>
            <a:r>
              <a:rPr sz="1000" spc="-5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p:txBody>
      </p:sp>
    </p:spTree>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3171825" cy="403225"/>
          </a:xfrm>
          <a:prstGeom prst="rect">
            <a:avLst/>
          </a:prstGeom>
        </p:spPr>
        <p:txBody>
          <a:bodyPr vert="horz" wrap="square" lIns="0" tIns="15875" rIns="0" bIns="0" rtlCol="0">
            <a:spAutoFit/>
          </a:bodyPr>
          <a:lstStyle/>
          <a:p>
            <a:pPr marL="12700">
              <a:lnSpc>
                <a:spcPct val="100000"/>
              </a:lnSpc>
              <a:spcBef>
                <a:spcPts val="125"/>
              </a:spcBef>
            </a:pPr>
            <a:r>
              <a:rPr spc="-70" dirty="0"/>
              <a:t>IKNP</a:t>
            </a:r>
            <a:r>
              <a:rPr spc="-50" dirty="0"/>
              <a:t> </a:t>
            </a:r>
            <a:r>
              <a:rPr spc="-40" dirty="0"/>
              <a:t>protocol</a:t>
            </a:r>
            <a:r>
              <a:rPr spc="-45" dirty="0"/>
              <a:t> </a:t>
            </a:r>
            <a:r>
              <a:rPr sz="800" spc="-20" dirty="0">
                <a:solidFill>
                  <a:srgbClr val="3E7E00"/>
                </a:solidFill>
              </a:rPr>
              <a:t>[IshaiKilianNissimPetrank03]</a:t>
            </a:r>
            <a:endParaRPr sz="800"/>
          </a:p>
        </p:txBody>
      </p:sp>
      <p:grpSp>
        <p:nvGrpSpPr>
          <p:cNvPr id="3" name="object 3"/>
          <p:cNvGrpSpPr/>
          <p:nvPr/>
        </p:nvGrpSpPr>
        <p:grpSpPr>
          <a:xfrm>
            <a:off x="2243574" y="1299981"/>
            <a:ext cx="373380" cy="178435"/>
            <a:chOff x="2243574" y="1299981"/>
            <a:chExt cx="373380" cy="178435"/>
          </a:xfrm>
        </p:grpSpPr>
        <p:sp>
          <p:nvSpPr>
            <p:cNvPr id="4" name="object 4"/>
            <p:cNvSpPr/>
            <p:nvPr/>
          </p:nvSpPr>
          <p:spPr>
            <a:xfrm>
              <a:off x="2248654" y="1305061"/>
              <a:ext cx="363220" cy="168275"/>
            </a:xfrm>
            <a:custGeom>
              <a:avLst/>
              <a:gdLst/>
              <a:ahLst/>
              <a:cxnLst/>
              <a:rect l="l" t="t" r="r" b="b"/>
              <a:pathLst>
                <a:path w="363219" h="168275">
                  <a:moveTo>
                    <a:pt x="312091" y="0"/>
                  </a:moveTo>
                  <a:lnTo>
                    <a:pt x="50610" y="0"/>
                  </a:lnTo>
                  <a:lnTo>
                    <a:pt x="30910" y="3977"/>
                  </a:lnTo>
                  <a:lnTo>
                    <a:pt x="14823" y="14823"/>
                  </a:lnTo>
                  <a:lnTo>
                    <a:pt x="3977" y="30910"/>
                  </a:lnTo>
                  <a:lnTo>
                    <a:pt x="0" y="50610"/>
                  </a:lnTo>
                  <a:lnTo>
                    <a:pt x="0" y="117492"/>
                  </a:lnTo>
                  <a:lnTo>
                    <a:pt x="3977" y="137192"/>
                  </a:lnTo>
                  <a:lnTo>
                    <a:pt x="14823" y="153279"/>
                  </a:lnTo>
                  <a:lnTo>
                    <a:pt x="30910" y="164126"/>
                  </a:lnTo>
                  <a:lnTo>
                    <a:pt x="50610" y="168103"/>
                  </a:lnTo>
                  <a:lnTo>
                    <a:pt x="312091" y="168103"/>
                  </a:lnTo>
                  <a:lnTo>
                    <a:pt x="331791" y="164126"/>
                  </a:lnTo>
                  <a:lnTo>
                    <a:pt x="347878" y="153279"/>
                  </a:lnTo>
                  <a:lnTo>
                    <a:pt x="358724" y="137192"/>
                  </a:lnTo>
                  <a:lnTo>
                    <a:pt x="362701" y="117492"/>
                  </a:lnTo>
                  <a:lnTo>
                    <a:pt x="362701" y="50610"/>
                  </a:lnTo>
                  <a:lnTo>
                    <a:pt x="358724" y="30910"/>
                  </a:lnTo>
                  <a:lnTo>
                    <a:pt x="347878" y="14823"/>
                  </a:lnTo>
                  <a:lnTo>
                    <a:pt x="331791" y="3977"/>
                  </a:lnTo>
                  <a:lnTo>
                    <a:pt x="312091" y="0"/>
                  </a:lnTo>
                  <a:close/>
                </a:path>
              </a:pathLst>
            </a:custGeom>
            <a:solidFill>
              <a:srgbClr val="FFFFFF"/>
            </a:solidFill>
          </p:spPr>
          <p:txBody>
            <a:bodyPr wrap="square" lIns="0" tIns="0" rIns="0" bIns="0" rtlCol="0"/>
            <a:lstStyle/>
            <a:p>
              <a:endParaRPr/>
            </a:p>
          </p:txBody>
        </p:sp>
        <p:sp>
          <p:nvSpPr>
            <p:cNvPr id="5" name="object 5"/>
            <p:cNvSpPr/>
            <p:nvPr/>
          </p:nvSpPr>
          <p:spPr>
            <a:xfrm>
              <a:off x="2248654" y="1305061"/>
              <a:ext cx="363220" cy="168275"/>
            </a:xfrm>
            <a:custGeom>
              <a:avLst/>
              <a:gdLst/>
              <a:ahLst/>
              <a:cxnLst/>
              <a:rect l="l" t="t" r="r" b="b"/>
              <a:pathLst>
                <a:path w="363219" h="168275">
                  <a:moveTo>
                    <a:pt x="312091" y="0"/>
                  </a:moveTo>
                  <a:lnTo>
                    <a:pt x="50610" y="0"/>
                  </a:lnTo>
                  <a:lnTo>
                    <a:pt x="30910" y="3977"/>
                  </a:lnTo>
                  <a:lnTo>
                    <a:pt x="14823" y="14823"/>
                  </a:lnTo>
                  <a:lnTo>
                    <a:pt x="3977" y="30910"/>
                  </a:lnTo>
                  <a:lnTo>
                    <a:pt x="0" y="50610"/>
                  </a:lnTo>
                  <a:lnTo>
                    <a:pt x="0" y="117492"/>
                  </a:lnTo>
                  <a:lnTo>
                    <a:pt x="3977" y="137192"/>
                  </a:lnTo>
                  <a:lnTo>
                    <a:pt x="14823" y="153279"/>
                  </a:lnTo>
                  <a:lnTo>
                    <a:pt x="30910" y="164126"/>
                  </a:lnTo>
                  <a:lnTo>
                    <a:pt x="50610" y="168103"/>
                  </a:lnTo>
                  <a:lnTo>
                    <a:pt x="312091" y="168103"/>
                  </a:lnTo>
                  <a:lnTo>
                    <a:pt x="331791" y="164126"/>
                  </a:lnTo>
                  <a:lnTo>
                    <a:pt x="347878" y="153279"/>
                  </a:lnTo>
                  <a:lnTo>
                    <a:pt x="358724" y="137192"/>
                  </a:lnTo>
                  <a:lnTo>
                    <a:pt x="362701" y="117492"/>
                  </a:lnTo>
                  <a:lnTo>
                    <a:pt x="362701" y="50610"/>
                  </a:lnTo>
                  <a:lnTo>
                    <a:pt x="358724" y="30910"/>
                  </a:lnTo>
                  <a:lnTo>
                    <a:pt x="347878" y="14823"/>
                  </a:lnTo>
                  <a:lnTo>
                    <a:pt x="331791" y="3977"/>
                  </a:lnTo>
                  <a:lnTo>
                    <a:pt x="312091" y="0"/>
                  </a:lnTo>
                  <a:close/>
                </a:path>
              </a:pathLst>
            </a:custGeom>
            <a:ln w="10122">
              <a:solidFill>
                <a:srgbClr val="000000"/>
              </a:solidFill>
            </a:ln>
          </p:spPr>
          <p:txBody>
            <a:bodyPr wrap="square" lIns="0" tIns="0" rIns="0" bIns="0" rtlCol="0"/>
            <a:lstStyle/>
            <a:p>
              <a:endParaRPr/>
            </a:p>
          </p:txBody>
        </p:sp>
      </p:grpSp>
      <p:sp>
        <p:nvSpPr>
          <p:cNvPr id="6" name="object 6"/>
          <p:cNvSpPr txBox="1"/>
          <p:nvPr/>
        </p:nvSpPr>
        <p:spPr>
          <a:xfrm>
            <a:off x="2278126" y="1290503"/>
            <a:ext cx="304165" cy="166071"/>
          </a:xfrm>
          <a:prstGeom prst="rect">
            <a:avLst/>
          </a:prstGeom>
        </p:spPr>
        <p:txBody>
          <a:bodyPr vert="horz" wrap="square" lIns="0" tIns="12065" rIns="0" bIns="0" rtlCol="0">
            <a:spAutoFit/>
          </a:bodyPr>
          <a:lstStyle/>
          <a:p>
            <a:pPr marL="12700">
              <a:lnSpc>
                <a:spcPct val="100000"/>
              </a:lnSpc>
              <a:spcBef>
                <a:spcPts val="95"/>
              </a:spcBef>
            </a:pPr>
            <a:r>
              <a:rPr sz="1000" spc="-40" dirty="0">
                <a:latin typeface="Calibri" panose="020F0502020204030204" pitchFamily="34" charset="0"/>
                <a:cs typeface="Calibri" panose="020F0502020204030204" pitchFamily="34" charset="0"/>
              </a:rPr>
              <a:t>IKNP</a:t>
            </a:r>
            <a:endParaRPr sz="1000" dirty="0">
              <a:latin typeface="Calibri" panose="020F0502020204030204" pitchFamily="34" charset="0"/>
              <a:cs typeface="Calibri" panose="020F0502020204030204" pitchFamily="34" charset="0"/>
            </a:endParaRPr>
          </a:p>
        </p:txBody>
      </p:sp>
      <p:sp>
        <p:nvSpPr>
          <p:cNvPr id="7" name="object 7"/>
          <p:cNvSpPr txBox="1"/>
          <p:nvPr/>
        </p:nvSpPr>
        <p:spPr>
          <a:xfrm>
            <a:off x="1761502" y="1332932"/>
            <a:ext cx="50165" cy="136525"/>
          </a:xfrm>
          <a:prstGeom prst="rect">
            <a:avLst/>
          </a:prstGeom>
        </p:spPr>
        <p:txBody>
          <a:bodyPr vert="horz" wrap="square" lIns="0" tIns="15875" rIns="0" bIns="0" rtlCol="0">
            <a:spAutoFit/>
          </a:bodyPr>
          <a:lstStyle/>
          <a:p>
            <a:pPr marL="12700">
              <a:lnSpc>
                <a:spcPct val="100000"/>
              </a:lnSpc>
              <a:spcBef>
                <a:spcPts val="125"/>
              </a:spcBef>
            </a:pPr>
            <a:r>
              <a:rPr sz="700" i="1" dirty="0">
                <a:latin typeface="Times New Roman"/>
                <a:cs typeface="Times New Roman"/>
              </a:rPr>
              <a:t>i</a:t>
            </a:r>
            <a:endParaRPr sz="700">
              <a:latin typeface="Times New Roman"/>
              <a:cs typeface="Times New Roman"/>
            </a:endParaRPr>
          </a:p>
        </p:txBody>
      </p:sp>
      <p:sp>
        <p:nvSpPr>
          <p:cNvPr id="8" name="object 8"/>
          <p:cNvSpPr txBox="1"/>
          <p:nvPr/>
        </p:nvSpPr>
        <p:spPr>
          <a:xfrm>
            <a:off x="1543672" y="1279784"/>
            <a:ext cx="329565" cy="177800"/>
          </a:xfrm>
          <a:prstGeom prst="rect">
            <a:avLst/>
          </a:prstGeom>
        </p:spPr>
        <p:txBody>
          <a:bodyPr vert="horz" wrap="square" lIns="0" tIns="12065" rIns="0" bIns="0" rtlCol="0">
            <a:spAutoFit/>
          </a:bodyPr>
          <a:lstStyle/>
          <a:p>
            <a:pPr marL="12700">
              <a:lnSpc>
                <a:spcPct val="100000"/>
              </a:lnSpc>
              <a:spcBef>
                <a:spcPts val="95"/>
              </a:spcBef>
            </a:pPr>
            <a:r>
              <a:rPr sz="1000" i="1" spc="-35" dirty="0">
                <a:latin typeface="Times New Roman"/>
                <a:cs typeface="Times New Roman"/>
              </a:rPr>
              <a:t>s</a:t>
            </a:r>
            <a:r>
              <a:rPr sz="1000" spc="-5" dirty="0">
                <a:latin typeface="Calibri"/>
                <a:cs typeface="Calibri"/>
              </a:rPr>
              <a:t>,</a:t>
            </a:r>
            <a:r>
              <a:rPr sz="1000" spc="-40" dirty="0">
                <a:latin typeface="Calibri"/>
                <a:cs typeface="Calibri"/>
              </a:rPr>
              <a:t> </a:t>
            </a:r>
            <a:r>
              <a:rPr sz="1000" spc="40" dirty="0">
                <a:latin typeface="Cambria"/>
                <a:cs typeface="Cambria"/>
              </a:rPr>
              <a:t>{</a:t>
            </a:r>
            <a:r>
              <a:rPr sz="1000" i="1" spc="-15" dirty="0">
                <a:latin typeface="Times New Roman"/>
                <a:cs typeface="Times New Roman"/>
              </a:rPr>
              <a:t>q</a:t>
            </a:r>
            <a:r>
              <a:rPr sz="1000" i="1" spc="15" dirty="0">
                <a:latin typeface="Times New Roman"/>
                <a:cs typeface="Times New Roman"/>
              </a:rPr>
              <a:t> </a:t>
            </a:r>
            <a:r>
              <a:rPr sz="1000" spc="20" dirty="0">
                <a:latin typeface="Cambria"/>
                <a:cs typeface="Cambria"/>
              </a:rPr>
              <a:t>}</a:t>
            </a:r>
            <a:endParaRPr sz="1000">
              <a:latin typeface="Cambria"/>
              <a:cs typeface="Cambria"/>
            </a:endParaRPr>
          </a:p>
        </p:txBody>
      </p:sp>
      <p:sp>
        <p:nvSpPr>
          <p:cNvPr id="9" name="object 9"/>
          <p:cNvSpPr txBox="1"/>
          <p:nvPr/>
        </p:nvSpPr>
        <p:spPr>
          <a:xfrm>
            <a:off x="3115360" y="1277472"/>
            <a:ext cx="69850" cy="177800"/>
          </a:xfrm>
          <a:prstGeom prst="rect">
            <a:avLst/>
          </a:prstGeom>
        </p:spPr>
        <p:txBody>
          <a:bodyPr vert="horz" wrap="square" lIns="0" tIns="12065" rIns="0" bIns="0" rtlCol="0">
            <a:spAutoFit/>
          </a:bodyPr>
          <a:lstStyle/>
          <a:p>
            <a:pPr marL="12700">
              <a:lnSpc>
                <a:spcPct val="100000"/>
              </a:lnSpc>
              <a:spcBef>
                <a:spcPts val="95"/>
              </a:spcBef>
            </a:pPr>
            <a:r>
              <a:rPr sz="1000" i="1" spc="-45" dirty="0">
                <a:latin typeface="Times New Roman"/>
                <a:cs typeface="Times New Roman"/>
              </a:rPr>
              <a:t>r</a:t>
            </a:r>
            <a:endParaRPr sz="1000">
              <a:latin typeface="Times New Roman"/>
              <a:cs typeface="Times New Roman"/>
            </a:endParaRPr>
          </a:p>
        </p:txBody>
      </p:sp>
      <p:grpSp>
        <p:nvGrpSpPr>
          <p:cNvPr id="10" name="object 10"/>
          <p:cNvGrpSpPr/>
          <p:nvPr/>
        </p:nvGrpSpPr>
        <p:grpSpPr>
          <a:xfrm>
            <a:off x="1908320" y="1358747"/>
            <a:ext cx="1175385" cy="241300"/>
            <a:chOff x="1908320" y="1358747"/>
            <a:chExt cx="1175385" cy="241300"/>
          </a:xfrm>
        </p:grpSpPr>
        <p:sp>
          <p:nvSpPr>
            <p:cNvPr id="11" name="object 11"/>
            <p:cNvSpPr/>
            <p:nvPr/>
          </p:nvSpPr>
          <p:spPr>
            <a:xfrm>
              <a:off x="1917303" y="1389113"/>
              <a:ext cx="326390" cy="0"/>
            </a:xfrm>
            <a:custGeom>
              <a:avLst/>
              <a:gdLst/>
              <a:ahLst/>
              <a:cxnLst/>
              <a:rect l="l" t="t" r="r" b="b"/>
              <a:pathLst>
                <a:path w="326389">
                  <a:moveTo>
                    <a:pt x="326289" y="0"/>
                  </a:moveTo>
                  <a:lnTo>
                    <a:pt x="0" y="0"/>
                  </a:lnTo>
                </a:path>
              </a:pathLst>
            </a:custGeom>
            <a:ln w="10122">
              <a:solidFill>
                <a:srgbClr val="000000"/>
              </a:solidFill>
            </a:ln>
          </p:spPr>
          <p:txBody>
            <a:bodyPr wrap="square" lIns="0" tIns="0" rIns="0" bIns="0" rtlCol="0"/>
            <a:lstStyle/>
            <a:p>
              <a:endParaRPr/>
            </a:p>
          </p:txBody>
        </p:sp>
        <p:sp>
          <p:nvSpPr>
            <p:cNvPr id="12" name="object 12"/>
            <p:cNvSpPr/>
            <p:nvPr/>
          </p:nvSpPr>
          <p:spPr>
            <a:xfrm>
              <a:off x="1912369" y="1362796"/>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3" name="object 13"/>
            <p:cNvSpPr/>
            <p:nvPr/>
          </p:nvSpPr>
          <p:spPr>
            <a:xfrm>
              <a:off x="2625401" y="1389113"/>
              <a:ext cx="458470" cy="0"/>
            </a:xfrm>
            <a:custGeom>
              <a:avLst/>
              <a:gdLst/>
              <a:ahLst/>
              <a:cxnLst/>
              <a:rect l="l" t="t" r="r" b="b"/>
              <a:pathLst>
                <a:path w="458469">
                  <a:moveTo>
                    <a:pt x="457958" y="0"/>
                  </a:moveTo>
                  <a:lnTo>
                    <a:pt x="0" y="0"/>
                  </a:lnTo>
                </a:path>
              </a:pathLst>
            </a:custGeom>
            <a:ln w="10122">
              <a:solidFill>
                <a:srgbClr val="000000"/>
              </a:solidFill>
            </a:ln>
          </p:spPr>
          <p:txBody>
            <a:bodyPr wrap="square" lIns="0" tIns="0" rIns="0" bIns="0" rtlCol="0"/>
            <a:lstStyle/>
            <a:p>
              <a:endParaRPr/>
            </a:p>
          </p:txBody>
        </p:sp>
        <p:sp>
          <p:nvSpPr>
            <p:cNvPr id="14" name="object 14"/>
            <p:cNvSpPr/>
            <p:nvPr/>
          </p:nvSpPr>
          <p:spPr>
            <a:xfrm>
              <a:off x="2620466" y="1362796"/>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5" name="object 15"/>
            <p:cNvSpPr/>
            <p:nvPr/>
          </p:nvSpPr>
          <p:spPr>
            <a:xfrm>
              <a:off x="2430005" y="1478225"/>
              <a:ext cx="573405" cy="91440"/>
            </a:xfrm>
            <a:custGeom>
              <a:avLst/>
              <a:gdLst/>
              <a:ahLst/>
              <a:cxnLst/>
              <a:rect l="l" t="t" r="r" b="b"/>
              <a:pathLst>
                <a:path w="573405" h="91440">
                  <a:moveTo>
                    <a:pt x="0" y="0"/>
                  </a:moveTo>
                  <a:lnTo>
                    <a:pt x="0" y="90889"/>
                  </a:lnTo>
                  <a:lnTo>
                    <a:pt x="573349" y="90889"/>
                  </a:lnTo>
                </a:path>
              </a:pathLst>
            </a:custGeom>
            <a:ln w="10122">
              <a:solidFill>
                <a:srgbClr val="000000"/>
              </a:solidFill>
            </a:ln>
          </p:spPr>
          <p:txBody>
            <a:bodyPr wrap="square" lIns="0" tIns="0" rIns="0" bIns="0" rtlCol="0"/>
            <a:lstStyle/>
            <a:p>
              <a:endParaRPr/>
            </a:p>
          </p:txBody>
        </p:sp>
        <p:sp>
          <p:nvSpPr>
            <p:cNvPr id="16" name="object 16"/>
            <p:cNvSpPr/>
            <p:nvPr/>
          </p:nvSpPr>
          <p:spPr>
            <a:xfrm>
              <a:off x="2983616" y="1542798"/>
              <a:ext cx="24765" cy="52705"/>
            </a:xfrm>
            <a:custGeom>
              <a:avLst/>
              <a:gdLst/>
              <a:ahLst/>
              <a:cxnLst/>
              <a:rect l="l" t="t" r="r" b="b"/>
              <a:pathLst>
                <a:path w="24764"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grpSp>
        <p:nvGrpSpPr>
          <p:cNvPr id="17" name="object 17"/>
          <p:cNvGrpSpPr/>
          <p:nvPr/>
        </p:nvGrpSpPr>
        <p:grpSpPr>
          <a:xfrm>
            <a:off x="1800558" y="678516"/>
            <a:ext cx="1259205" cy="485775"/>
            <a:chOff x="1800558" y="678516"/>
            <a:chExt cx="1259205" cy="485775"/>
          </a:xfrm>
        </p:grpSpPr>
        <p:sp>
          <p:nvSpPr>
            <p:cNvPr id="18" name="object 18"/>
            <p:cNvSpPr/>
            <p:nvPr/>
          </p:nvSpPr>
          <p:spPr>
            <a:xfrm>
              <a:off x="1810680" y="688638"/>
              <a:ext cx="1238885" cy="465455"/>
            </a:xfrm>
            <a:custGeom>
              <a:avLst/>
              <a:gdLst/>
              <a:ahLst/>
              <a:cxnLst/>
              <a:rect l="l" t="t" r="r" b="b"/>
              <a:pathLst>
                <a:path w="1238885" h="465455">
                  <a:moveTo>
                    <a:pt x="1238650" y="0"/>
                  </a:moveTo>
                  <a:lnTo>
                    <a:pt x="0" y="0"/>
                  </a:lnTo>
                  <a:lnTo>
                    <a:pt x="0" y="464935"/>
                  </a:lnTo>
                  <a:lnTo>
                    <a:pt x="1238650" y="464935"/>
                  </a:lnTo>
                  <a:lnTo>
                    <a:pt x="1238650" y="0"/>
                  </a:lnTo>
                  <a:close/>
                </a:path>
              </a:pathLst>
            </a:custGeom>
            <a:solidFill>
              <a:srgbClr val="CCCCCC"/>
            </a:solidFill>
          </p:spPr>
          <p:txBody>
            <a:bodyPr wrap="square" lIns="0" tIns="0" rIns="0" bIns="0" rtlCol="0"/>
            <a:lstStyle/>
            <a:p>
              <a:endParaRPr/>
            </a:p>
          </p:txBody>
        </p:sp>
        <p:sp>
          <p:nvSpPr>
            <p:cNvPr id="19" name="object 19"/>
            <p:cNvSpPr/>
            <p:nvPr/>
          </p:nvSpPr>
          <p:spPr>
            <a:xfrm>
              <a:off x="1810680" y="688638"/>
              <a:ext cx="1238885" cy="465455"/>
            </a:xfrm>
            <a:custGeom>
              <a:avLst/>
              <a:gdLst/>
              <a:ahLst/>
              <a:cxnLst/>
              <a:rect l="l" t="t" r="r" b="b"/>
              <a:pathLst>
                <a:path w="1238885" h="465455">
                  <a:moveTo>
                    <a:pt x="0" y="464935"/>
                  </a:moveTo>
                  <a:lnTo>
                    <a:pt x="1238650" y="464935"/>
                  </a:lnTo>
                  <a:lnTo>
                    <a:pt x="1238650" y="0"/>
                  </a:lnTo>
                  <a:lnTo>
                    <a:pt x="0" y="0"/>
                  </a:lnTo>
                  <a:lnTo>
                    <a:pt x="0" y="464935"/>
                  </a:lnTo>
                  <a:close/>
                </a:path>
              </a:pathLst>
            </a:custGeom>
            <a:ln w="20244">
              <a:solidFill>
                <a:srgbClr val="999999"/>
              </a:solidFill>
            </a:ln>
          </p:spPr>
          <p:txBody>
            <a:bodyPr wrap="square" lIns="0" tIns="0" rIns="0" bIns="0" rtlCol="0"/>
            <a:lstStyle/>
            <a:p>
              <a:endParaRPr/>
            </a:p>
          </p:txBody>
        </p:sp>
      </p:grpSp>
      <p:sp>
        <p:nvSpPr>
          <p:cNvPr id="20" name="object 20"/>
          <p:cNvSpPr txBox="1"/>
          <p:nvPr/>
        </p:nvSpPr>
        <p:spPr>
          <a:xfrm>
            <a:off x="1901888" y="867540"/>
            <a:ext cx="50165" cy="136525"/>
          </a:xfrm>
          <a:prstGeom prst="rect">
            <a:avLst/>
          </a:prstGeom>
        </p:spPr>
        <p:txBody>
          <a:bodyPr vert="horz" wrap="square" lIns="0" tIns="15875" rIns="0" bIns="0" rtlCol="0">
            <a:spAutoFit/>
          </a:bodyPr>
          <a:lstStyle/>
          <a:p>
            <a:pPr marL="12700">
              <a:lnSpc>
                <a:spcPct val="100000"/>
              </a:lnSpc>
              <a:spcBef>
                <a:spcPts val="125"/>
              </a:spcBef>
            </a:pPr>
            <a:r>
              <a:rPr sz="700" i="1" dirty="0">
                <a:latin typeface="Times New Roman"/>
                <a:cs typeface="Times New Roman"/>
              </a:rPr>
              <a:t>i</a:t>
            </a:r>
            <a:endParaRPr sz="700">
              <a:latin typeface="Times New Roman"/>
              <a:cs typeface="Times New Roman"/>
            </a:endParaRPr>
          </a:p>
        </p:txBody>
      </p:sp>
      <p:sp>
        <p:nvSpPr>
          <p:cNvPr id="21" name="object 21"/>
          <p:cNvSpPr txBox="1"/>
          <p:nvPr/>
        </p:nvSpPr>
        <p:spPr>
          <a:xfrm>
            <a:off x="1840153" y="814392"/>
            <a:ext cx="252095" cy="166071"/>
          </a:xfrm>
          <a:prstGeom prst="rect">
            <a:avLst/>
          </a:prstGeom>
        </p:spPr>
        <p:txBody>
          <a:bodyPr vert="horz" wrap="square" lIns="0" tIns="12065" rIns="0" bIns="0" rtlCol="0">
            <a:spAutoFit/>
          </a:bodyPr>
          <a:lstStyle/>
          <a:p>
            <a:pPr marL="12700">
              <a:lnSpc>
                <a:spcPct val="100000"/>
              </a:lnSpc>
              <a:spcBef>
                <a:spcPts val="95"/>
              </a:spcBef>
            </a:pPr>
            <a:r>
              <a:rPr sz="1000" i="1" spc="-15" dirty="0">
                <a:latin typeface="Times New Roman"/>
                <a:cs typeface="Times New Roman"/>
              </a:rPr>
              <a:t>q</a:t>
            </a:r>
            <a:r>
              <a:rPr sz="1000" i="1" spc="185" dirty="0">
                <a:latin typeface="Times New Roman"/>
                <a:cs typeface="Times New Roman"/>
              </a:rPr>
              <a:t> </a:t>
            </a:r>
            <a:r>
              <a:rPr sz="1000" spc="4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p:txBody>
      </p:sp>
      <p:sp>
        <p:nvSpPr>
          <p:cNvPr id="22" name="object 22"/>
          <p:cNvSpPr txBox="1"/>
          <p:nvPr/>
        </p:nvSpPr>
        <p:spPr>
          <a:xfrm>
            <a:off x="2107996" y="598670"/>
            <a:ext cx="96520" cy="177800"/>
          </a:xfrm>
          <a:prstGeom prst="rect">
            <a:avLst/>
          </a:prstGeom>
        </p:spPr>
        <p:txBody>
          <a:bodyPr vert="horz" wrap="square" lIns="0" tIns="12065" rIns="0" bIns="0" rtlCol="0">
            <a:spAutoFit/>
          </a:bodyPr>
          <a:lstStyle/>
          <a:p>
            <a:pPr marL="12700">
              <a:lnSpc>
                <a:spcPct val="100000"/>
              </a:lnSpc>
              <a:spcBef>
                <a:spcPts val="95"/>
              </a:spcBef>
            </a:pPr>
            <a:r>
              <a:rPr sz="1000" spc="55" dirty="0">
                <a:latin typeface="SimSun"/>
                <a:cs typeface="SimSun"/>
              </a:rPr>
              <a:t>{</a:t>
            </a:r>
            <a:endParaRPr sz="1000">
              <a:latin typeface="SimSun"/>
              <a:cs typeface="SimSun"/>
            </a:endParaRPr>
          </a:p>
        </p:txBody>
      </p:sp>
      <p:sp>
        <p:nvSpPr>
          <p:cNvPr id="23" name="object 23"/>
          <p:cNvSpPr txBox="1"/>
          <p:nvPr/>
        </p:nvSpPr>
        <p:spPr>
          <a:xfrm>
            <a:off x="2219845" y="780368"/>
            <a:ext cx="50165" cy="136525"/>
          </a:xfrm>
          <a:prstGeom prst="rect">
            <a:avLst/>
          </a:prstGeom>
        </p:spPr>
        <p:txBody>
          <a:bodyPr vert="horz" wrap="square" lIns="0" tIns="15875" rIns="0" bIns="0" rtlCol="0">
            <a:spAutoFit/>
          </a:bodyPr>
          <a:lstStyle/>
          <a:p>
            <a:pPr marL="12700">
              <a:lnSpc>
                <a:spcPct val="100000"/>
              </a:lnSpc>
              <a:spcBef>
                <a:spcPts val="125"/>
              </a:spcBef>
            </a:pPr>
            <a:r>
              <a:rPr sz="700" i="1" dirty="0">
                <a:latin typeface="Times New Roman"/>
                <a:cs typeface="Times New Roman"/>
              </a:rPr>
              <a:t>i</a:t>
            </a:r>
            <a:endParaRPr sz="700">
              <a:latin typeface="Times New Roman"/>
              <a:cs typeface="Times New Roman"/>
            </a:endParaRPr>
          </a:p>
        </p:txBody>
      </p:sp>
      <p:sp>
        <p:nvSpPr>
          <p:cNvPr id="24" name="object 24"/>
          <p:cNvSpPr txBox="1"/>
          <p:nvPr/>
        </p:nvSpPr>
        <p:spPr>
          <a:xfrm>
            <a:off x="2156231" y="727219"/>
            <a:ext cx="886460" cy="166071"/>
          </a:xfrm>
          <a:prstGeom prst="rect">
            <a:avLst/>
          </a:prstGeom>
        </p:spPr>
        <p:txBody>
          <a:bodyPr vert="horz" wrap="square" lIns="0" tIns="12065" rIns="0" bIns="0" rtlCol="0">
            <a:spAutoFit/>
          </a:bodyPr>
          <a:lstStyle/>
          <a:p>
            <a:pPr marL="38100">
              <a:lnSpc>
                <a:spcPct val="100000"/>
              </a:lnSpc>
              <a:spcBef>
                <a:spcPts val="95"/>
              </a:spcBef>
              <a:tabLst>
                <a:tab pos="424180" algn="l"/>
              </a:tabLst>
            </a:pPr>
            <a:r>
              <a:rPr sz="1000" i="1" spc="20" dirty="0">
                <a:latin typeface="Times New Roman"/>
                <a:cs typeface="Times New Roman"/>
              </a:rPr>
              <a:t>t	</a:t>
            </a:r>
            <a:r>
              <a:rPr sz="1000" spc="30" dirty="0">
                <a:latin typeface="Calibri" panose="020F0502020204030204" pitchFamily="34" charset="0"/>
                <a:cs typeface="Calibri" panose="020F0502020204030204" pitchFamily="34" charset="0"/>
              </a:rPr>
              <a:t>if</a:t>
            </a:r>
            <a:r>
              <a:rPr sz="1000" spc="-40" dirty="0">
                <a:latin typeface="Calibri" panose="020F0502020204030204" pitchFamily="34" charset="0"/>
                <a:cs typeface="Calibri" panose="020F0502020204030204" pitchFamily="34" charset="0"/>
              </a:rPr>
              <a:t> </a:t>
            </a:r>
            <a:r>
              <a:rPr sz="1000" i="1" spc="-25" dirty="0">
                <a:latin typeface="Times New Roman"/>
                <a:cs typeface="Times New Roman"/>
              </a:rPr>
              <a:t>r</a:t>
            </a:r>
            <a:r>
              <a:rPr sz="1050" i="1" spc="-37" baseline="-11904" dirty="0">
                <a:latin typeface="Times New Roman"/>
                <a:cs typeface="Times New Roman"/>
              </a:rPr>
              <a:t>i</a:t>
            </a:r>
            <a:r>
              <a:rPr sz="1050" i="1" spc="-22" baseline="-11904"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6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0</a:t>
            </a:r>
            <a:endParaRPr sz="1000" dirty="0">
              <a:latin typeface="Calibri" panose="020F0502020204030204" pitchFamily="34" charset="0"/>
              <a:cs typeface="Calibri" panose="020F0502020204030204" pitchFamily="34" charset="0"/>
            </a:endParaRPr>
          </a:p>
        </p:txBody>
      </p:sp>
      <p:sp>
        <p:nvSpPr>
          <p:cNvPr id="25" name="object 25"/>
          <p:cNvSpPr txBox="1"/>
          <p:nvPr/>
        </p:nvSpPr>
        <p:spPr>
          <a:xfrm>
            <a:off x="2156231" y="909414"/>
            <a:ext cx="873760" cy="166071"/>
          </a:xfrm>
          <a:prstGeom prst="rect">
            <a:avLst/>
          </a:prstGeom>
        </p:spPr>
        <p:txBody>
          <a:bodyPr vert="horz" wrap="square" lIns="0" tIns="12065" rIns="0" bIns="0" rtlCol="0">
            <a:spAutoFit/>
          </a:bodyPr>
          <a:lstStyle/>
          <a:p>
            <a:pPr marL="38100">
              <a:lnSpc>
                <a:spcPct val="100000"/>
              </a:lnSpc>
              <a:spcBef>
                <a:spcPts val="95"/>
              </a:spcBef>
            </a:pPr>
            <a:r>
              <a:rPr sz="1000" i="1" spc="20" dirty="0">
                <a:latin typeface="Times New Roman"/>
                <a:cs typeface="Times New Roman"/>
              </a:rPr>
              <a:t>t</a:t>
            </a:r>
            <a:r>
              <a:rPr sz="1050" i="1" baseline="-11904" dirty="0">
                <a:latin typeface="Times New Roman"/>
                <a:cs typeface="Times New Roman"/>
              </a:rPr>
              <a:t>i </a:t>
            </a:r>
            <a:r>
              <a:rPr sz="1050" i="1" spc="-75" baseline="-11904" dirty="0">
                <a:latin typeface="Times New Roman"/>
                <a:cs typeface="Times New Roman"/>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25" dirty="0">
                <a:latin typeface="Times New Roman"/>
                <a:cs typeface="Times New Roman"/>
              </a:rPr>
              <a:t>s</a:t>
            </a:r>
            <a:r>
              <a:rPr sz="1000" i="1" dirty="0">
                <a:latin typeface="Times New Roman"/>
                <a:cs typeface="Times New Roman"/>
              </a:rPr>
              <a:t>   </a:t>
            </a:r>
            <a:r>
              <a:rPr sz="1000" i="1" spc="-5" dirty="0">
                <a:latin typeface="Times New Roman"/>
                <a:cs typeface="Times New Roman"/>
              </a:rPr>
              <a:t> </a:t>
            </a:r>
            <a:r>
              <a:rPr sz="1000" spc="30" dirty="0">
                <a:latin typeface="Calibri" panose="020F0502020204030204" pitchFamily="34" charset="0"/>
                <a:cs typeface="Calibri" panose="020F0502020204030204" pitchFamily="34" charset="0"/>
              </a:rPr>
              <a:t>if</a:t>
            </a:r>
            <a:r>
              <a:rPr sz="1000" spc="-20" dirty="0">
                <a:latin typeface="Calibri" panose="020F0502020204030204" pitchFamily="34" charset="0"/>
                <a:cs typeface="Calibri" panose="020F0502020204030204" pitchFamily="34" charset="0"/>
              </a:rPr>
              <a:t> </a:t>
            </a:r>
            <a:r>
              <a:rPr sz="1000" i="1" spc="-45" dirty="0">
                <a:latin typeface="Times New Roman"/>
                <a:cs typeface="Times New Roman"/>
              </a:rPr>
              <a:t>r</a:t>
            </a:r>
            <a:r>
              <a:rPr sz="1050" i="1" baseline="-11904" dirty="0">
                <a:latin typeface="Times New Roman"/>
                <a:cs typeface="Times New Roman"/>
              </a:rPr>
              <a:t>i </a:t>
            </a:r>
            <a:r>
              <a:rPr sz="1050" i="1" spc="-37" baseline="-11904"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4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1</a:t>
            </a:r>
            <a:endParaRPr sz="1000" dirty="0">
              <a:latin typeface="Calibri" panose="020F0502020204030204" pitchFamily="34" charset="0"/>
              <a:cs typeface="Calibri" panose="020F0502020204030204" pitchFamily="34" charset="0"/>
            </a:endParaRPr>
          </a:p>
        </p:txBody>
      </p:sp>
      <p:graphicFrame>
        <p:nvGraphicFramePr>
          <p:cNvPr id="26" name="object 26"/>
          <p:cNvGraphicFramePr>
            <a:graphicFrameLocks noGrp="1"/>
          </p:cNvGraphicFramePr>
          <p:nvPr>
            <p:extLst>
              <p:ext uri="{D42A27DB-BD31-4B8C-83A1-F6EECF244321}">
                <p14:modId xmlns:p14="http://schemas.microsoft.com/office/powerpoint/2010/main" val="3454372980"/>
              </p:ext>
            </p:extLst>
          </p:nvPr>
        </p:nvGraphicFramePr>
        <p:xfrm>
          <a:off x="572291" y="1030981"/>
          <a:ext cx="852830" cy="711198"/>
        </p:xfrm>
        <a:graphic>
          <a:graphicData uri="http://schemas.openxmlformats.org/drawingml/2006/table">
            <a:tbl>
              <a:tblPr firstRow="1" bandRow="1">
                <a:tableStyleId>{2D5ABB26-0587-4C30-8999-92F81FD0307C}</a:tableStyleId>
              </a:tblPr>
              <a:tblGrid>
                <a:gridCol w="426415">
                  <a:extLst>
                    <a:ext uri="{9D8B030D-6E8A-4147-A177-3AD203B41FA5}">
                      <a16:colId xmlns:a16="http://schemas.microsoft.com/office/drawing/2014/main" val="20000"/>
                    </a:ext>
                  </a:extLst>
                </a:gridCol>
                <a:gridCol w="426415">
                  <a:extLst>
                    <a:ext uri="{9D8B030D-6E8A-4147-A177-3AD203B41FA5}">
                      <a16:colId xmlns:a16="http://schemas.microsoft.com/office/drawing/2014/main" val="20001"/>
                    </a:ext>
                  </a:extLst>
                </a:gridCol>
              </a:tblGrid>
              <a:tr h="156895">
                <a:tc>
                  <a:txBody>
                    <a:bodyPr/>
                    <a:lstStyle/>
                    <a:p>
                      <a:pPr marL="40005">
                        <a:lnSpc>
                          <a:spcPts val="1055"/>
                        </a:lnSpc>
                      </a:pPr>
                      <a:r>
                        <a:rPr sz="1000" i="1" spc="30" dirty="0">
                          <a:latin typeface="Times New Roman"/>
                          <a:cs typeface="Times New Roman"/>
                        </a:rPr>
                        <a:t>t</a:t>
                      </a:r>
                      <a:r>
                        <a:rPr sz="1050" spc="44" baseline="-11904" dirty="0">
                          <a:latin typeface="Calibri"/>
                          <a:cs typeface="Calibri"/>
                        </a:rPr>
                        <a:t>1</a:t>
                      </a:r>
                      <a:endParaRPr sz="1050" baseline="-11904">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0005">
                        <a:lnSpc>
                          <a:spcPts val="1055"/>
                        </a:lnSpc>
                      </a:pPr>
                      <a:r>
                        <a:rPr sz="1000" i="1" dirty="0">
                          <a:latin typeface="Times New Roman"/>
                          <a:cs typeface="Times New Roman"/>
                        </a:rPr>
                        <a:t>t</a:t>
                      </a:r>
                      <a:r>
                        <a:rPr sz="1050" baseline="-11904" dirty="0">
                          <a:latin typeface="Calibri"/>
                          <a:cs typeface="Calibri"/>
                        </a:rPr>
                        <a:t>1 </a:t>
                      </a:r>
                      <a:r>
                        <a:rPr sz="1050" spc="-30" baseline="-11904" dirty="0">
                          <a:latin typeface="Calibri"/>
                          <a:cs typeface="Calibri"/>
                        </a:rPr>
                        <a:t> </a:t>
                      </a:r>
                      <a:r>
                        <a:rPr sz="1000" dirty="0">
                          <a:latin typeface="Cambria"/>
                          <a:cs typeface="Cambria"/>
                        </a:rPr>
                        <a:t>⊕</a:t>
                      </a:r>
                      <a:r>
                        <a:rPr sz="1000" spc="30" dirty="0">
                          <a:latin typeface="Cambria"/>
                          <a:cs typeface="Cambria"/>
                        </a:rPr>
                        <a:t> </a:t>
                      </a:r>
                      <a:r>
                        <a:rPr sz="1000" i="1" dirty="0">
                          <a:latin typeface="Times New Roman"/>
                          <a:cs typeface="Times New Roman"/>
                        </a:rPr>
                        <a:t>s</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0"/>
                  </a:ext>
                </a:extLst>
              </a:tr>
              <a:tr h="156883">
                <a:tc>
                  <a:txBody>
                    <a:bodyPr/>
                    <a:lstStyle/>
                    <a:p>
                      <a:pPr marL="40005">
                        <a:lnSpc>
                          <a:spcPts val="1055"/>
                        </a:lnSpc>
                      </a:pPr>
                      <a:r>
                        <a:rPr sz="1000" i="1" dirty="0">
                          <a:latin typeface="Times New Roman"/>
                          <a:cs typeface="Times New Roman"/>
                        </a:rPr>
                        <a:t>t</a:t>
                      </a:r>
                      <a:r>
                        <a:rPr sz="1050" baseline="-11904" dirty="0">
                          <a:latin typeface="Calibri"/>
                          <a:cs typeface="Calibri"/>
                        </a:rPr>
                        <a:t>2 </a:t>
                      </a:r>
                      <a:r>
                        <a:rPr sz="1050" spc="-30" baseline="-11904" dirty="0">
                          <a:latin typeface="Calibri"/>
                          <a:cs typeface="Calibri"/>
                        </a:rPr>
                        <a:t> </a:t>
                      </a:r>
                      <a:r>
                        <a:rPr sz="1000" dirty="0">
                          <a:latin typeface="Cambria"/>
                          <a:cs typeface="Cambria"/>
                        </a:rPr>
                        <a:t>⊕</a:t>
                      </a:r>
                      <a:r>
                        <a:rPr sz="1000" spc="30" dirty="0">
                          <a:latin typeface="Cambria"/>
                          <a:cs typeface="Cambria"/>
                        </a:rPr>
                        <a:t> </a:t>
                      </a:r>
                      <a:r>
                        <a:rPr sz="1000" i="1" dirty="0">
                          <a:latin typeface="Times New Roman"/>
                          <a:cs typeface="Times New Roman"/>
                        </a:rPr>
                        <a:t>s</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0005">
                        <a:lnSpc>
                          <a:spcPts val="1055"/>
                        </a:lnSpc>
                      </a:pPr>
                      <a:r>
                        <a:rPr sz="1000" i="1" spc="30" dirty="0">
                          <a:latin typeface="Times New Roman"/>
                          <a:cs typeface="Times New Roman"/>
                        </a:rPr>
                        <a:t>t</a:t>
                      </a:r>
                      <a:r>
                        <a:rPr sz="1050" spc="44" baseline="-11904" dirty="0">
                          <a:latin typeface="Calibri"/>
                          <a:cs typeface="Calibri"/>
                        </a:rPr>
                        <a:t>2</a:t>
                      </a:r>
                      <a:endParaRPr sz="1050" baseline="-11904">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1"/>
                  </a:ext>
                </a:extLst>
              </a:tr>
              <a:tr h="156895">
                <a:tc>
                  <a:txBody>
                    <a:bodyPr/>
                    <a:lstStyle/>
                    <a:p>
                      <a:pPr marL="40005">
                        <a:lnSpc>
                          <a:spcPts val="1055"/>
                        </a:lnSpc>
                      </a:pPr>
                      <a:r>
                        <a:rPr sz="1000" i="1" dirty="0">
                          <a:latin typeface="Times New Roman"/>
                          <a:cs typeface="Times New Roman"/>
                        </a:rPr>
                        <a:t>t</a:t>
                      </a:r>
                      <a:r>
                        <a:rPr sz="1050" baseline="-11904" dirty="0">
                          <a:latin typeface="Calibri"/>
                          <a:cs typeface="Calibri"/>
                        </a:rPr>
                        <a:t>3 </a:t>
                      </a:r>
                      <a:r>
                        <a:rPr sz="1050" spc="-30" baseline="-11904" dirty="0">
                          <a:latin typeface="Calibri"/>
                          <a:cs typeface="Calibri"/>
                        </a:rPr>
                        <a:t> </a:t>
                      </a:r>
                      <a:r>
                        <a:rPr sz="1000" dirty="0">
                          <a:latin typeface="Cambria"/>
                          <a:cs typeface="Cambria"/>
                        </a:rPr>
                        <a:t>⊕</a:t>
                      </a:r>
                      <a:r>
                        <a:rPr sz="1000" spc="30" dirty="0">
                          <a:latin typeface="Cambria"/>
                          <a:cs typeface="Cambria"/>
                        </a:rPr>
                        <a:t> </a:t>
                      </a:r>
                      <a:r>
                        <a:rPr sz="1000" i="1" dirty="0">
                          <a:latin typeface="Times New Roman"/>
                          <a:cs typeface="Times New Roman"/>
                        </a:rPr>
                        <a:t>s</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0005">
                        <a:lnSpc>
                          <a:spcPts val="1055"/>
                        </a:lnSpc>
                      </a:pPr>
                      <a:r>
                        <a:rPr sz="1000" i="1" spc="30" dirty="0">
                          <a:latin typeface="Times New Roman"/>
                          <a:cs typeface="Times New Roman"/>
                        </a:rPr>
                        <a:t>t</a:t>
                      </a:r>
                      <a:r>
                        <a:rPr sz="1050" spc="44" baseline="-11904" dirty="0">
                          <a:latin typeface="Calibri"/>
                          <a:cs typeface="Calibri"/>
                        </a:rPr>
                        <a:t>3</a:t>
                      </a:r>
                      <a:endParaRPr sz="1050" baseline="-11904">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2"/>
                  </a:ext>
                </a:extLst>
              </a:tr>
              <a:tr h="240525">
                <a:tc>
                  <a:txBody>
                    <a:bodyPr/>
                    <a:lstStyle/>
                    <a:p>
                      <a:pPr marL="105410">
                        <a:lnSpc>
                          <a:spcPct val="100000"/>
                        </a:lnSpc>
                        <a:spcBef>
                          <a:spcPts val="515"/>
                        </a:spcBef>
                      </a:pPr>
                      <a:r>
                        <a:rPr sz="1000" dirty="0">
                          <a:latin typeface="Calibri"/>
                          <a:cs typeface="Calibri"/>
                        </a:rPr>
                        <a:t>.</a:t>
                      </a:r>
                      <a:endParaRPr sz="1000">
                        <a:latin typeface="Calibri"/>
                        <a:cs typeface="Calibri"/>
                      </a:endParaRPr>
                    </a:p>
                  </a:txBody>
                  <a:tcPr marL="0" marR="0" marT="654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105410">
                        <a:lnSpc>
                          <a:spcPct val="100000"/>
                        </a:lnSpc>
                        <a:spcBef>
                          <a:spcPts val="515"/>
                        </a:spcBef>
                      </a:pPr>
                      <a:r>
                        <a:rPr sz="1000" dirty="0">
                          <a:latin typeface="Calibri"/>
                          <a:cs typeface="Calibri"/>
                        </a:rPr>
                        <a:t>.</a:t>
                      </a:r>
                    </a:p>
                  </a:txBody>
                  <a:tcPr marL="0" marR="0" marT="654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3"/>
                  </a:ext>
                </a:extLst>
              </a:tr>
            </a:tbl>
          </a:graphicData>
        </a:graphic>
      </p:graphicFrame>
      <p:sp>
        <p:nvSpPr>
          <p:cNvPr id="27" name="object 27"/>
          <p:cNvSpPr txBox="1"/>
          <p:nvPr/>
        </p:nvSpPr>
        <p:spPr>
          <a:xfrm>
            <a:off x="3490404" y="1080220"/>
            <a:ext cx="68580" cy="101600"/>
          </a:xfrm>
          <a:prstGeom prst="rect">
            <a:avLst/>
          </a:prstGeom>
        </p:spPr>
        <p:txBody>
          <a:bodyPr vert="horz" wrap="square" lIns="0" tIns="12065" rIns="0" bIns="0" rtlCol="0">
            <a:spAutoFit/>
          </a:bodyPr>
          <a:lstStyle/>
          <a:p>
            <a:pPr marL="12700">
              <a:lnSpc>
                <a:spcPct val="100000"/>
              </a:lnSpc>
              <a:spcBef>
                <a:spcPts val="95"/>
              </a:spcBef>
            </a:pPr>
            <a:r>
              <a:rPr sz="500" spc="85" dirty="0">
                <a:latin typeface="Calibri"/>
                <a:cs typeface="Calibri"/>
              </a:rPr>
              <a:t>1</a:t>
            </a:r>
            <a:endParaRPr sz="500">
              <a:latin typeface="Calibri"/>
              <a:cs typeface="Calibri"/>
            </a:endParaRPr>
          </a:p>
        </p:txBody>
      </p:sp>
      <p:sp>
        <p:nvSpPr>
          <p:cNvPr id="28" name="object 28"/>
          <p:cNvSpPr txBox="1"/>
          <p:nvPr/>
        </p:nvSpPr>
        <p:spPr>
          <a:xfrm>
            <a:off x="3458362" y="1037263"/>
            <a:ext cx="286385" cy="136525"/>
          </a:xfrm>
          <a:prstGeom prst="rect">
            <a:avLst/>
          </a:prstGeom>
        </p:spPr>
        <p:txBody>
          <a:bodyPr vert="horz" wrap="square" lIns="0" tIns="15875" rIns="0" bIns="0" rtlCol="0">
            <a:spAutoFit/>
          </a:bodyPr>
          <a:lstStyle/>
          <a:p>
            <a:pPr marL="12700">
              <a:lnSpc>
                <a:spcPct val="100000"/>
              </a:lnSpc>
              <a:spcBef>
                <a:spcPts val="125"/>
              </a:spcBef>
            </a:pPr>
            <a:r>
              <a:rPr sz="700" i="1" spc="-20" dirty="0">
                <a:latin typeface="Times New Roman"/>
                <a:cs typeface="Times New Roman"/>
              </a:rPr>
              <a:t>r</a:t>
            </a:r>
            <a:r>
              <a:rPr sz="700" i="1" spc="350" dirty="0">
                <a:latin typeface="Times New Roman"/>
                <a:cs typeface="Times New Roman"/>
              </a:rPr>
              <a:t> </a:t>
            </a:r>
            <a:r>
              <a:rPr sz="700" spc="260" dirty="0">
                <a:latin typeface="Calibri"/>
                <a:cs typeface="Calibri"/>
              </a:rPr>
              <a:t>=</a:t>
            </a:r>
            <a:r>
              <a:rPr sz="700" spc="20" dirty="0">
                <a:latin typeface="Calibri"/>
                <a:cs typeface="Calibri"/>
              </a:rPr>
              <a:t> </a:t>
            </a:r>
            <a:r>
              <a:rPr sz="700" spc="40" dirty="0">
                <a:latin typeface="Calibri"/>
                <a:cs typeface="Calibri"/>
              </a:rPr>
              <a:t>0</a:t>
            </a:r>
            <a:endParaRPr sz="700">
              <a:latin typeface="Calibri"/>
              <a:cs typeface="Calibri"/>
            </a:endParaRPr>
          </a:p>
        </p:txBody>
      </p:sp>
      <p:sp>
        <p:nvSpPr>
          <p:cNvPr id="29" name="object 29"/>
          <p:cNvSpPr txBox="1"/>
          <p:nvPr/>
        </p:nvSpPr>
        <p:spPr>
          <a:xfrm>
            <a:off x="3432962" y="1148112"/>
            <a:ext cx="337185" cy="339725"/>
          </a:xfrm>
          <a:prstGeom prst="rect">
            <a:avLst/>
          </a:prstGeom>
        </p:spPr>
        <p:txBody>
          <a:bodyPr vert="horz" wrap="square" lIns="0" tIns="62229" rIns="0" bIns="0" rtlCol="0">
            <a:spAutoFit/>
          </a:bodyPr>
          <a:lstStyle/>
          <a:p>
            <a:pPr marL="38100">
              <a:lnSpc>
                <a:spcPct val="100000"/>
              </a:lnSpc>
              <a:spcBef>
                <a:spcPts val="489"/>
              </a:spcBef>
            </a:pPr>
            <a:r>
              <a:rPr sz="700" i="1" spc="30" dirty="0">
                <a:latin typeface="Times New Roman"/>
                <a:cs typeface="Times New Roman"/>
              </a:rPr>
              <a:t>r</a:t>
            </a:r>
            <a:r>
              <a:rPr sz="750" spc="44" baseline="-11111" dirty="0">
                <a:latin typeface="Calibri"/>
                <a:cs typeface="Calibri"/>
              </a:rPr>
              <a:t>2</a:t>
            </a:r>
            <a:r>
              <a:rPr sz="750" spc="127" baseline="-11111" dirty="0">
                <a:latin typeface="Calibri"/>
                <a:cs typeface="Calibri"/>
              </a:rPr>
              <a:t> </a:t>
            </a:r>
            <a:r>
              <a:rPr sz="700" spc="260" dirty="0">
                <a:latin typeface="Calibri"/>
                <a:cs typeface="Calibri"/>
              </a:rPr>
              <a:t>=</a:t>
            </a:r>
            <a:r>
              <a:rPr sz="700" spc="-5" dirty="0">
                <a:latin typeface="Calibri"/>
                <a:cs typeface="Calibri"/>
              </a:rPr>
              <a:t> </a:t>
            </a:r>
            <a:r>
              <a:rPr sz="700" spc="40" dirty="0">
                <a:latin typeface="Calibri"/>
                <a:cs typeface="Calibri"/>
              </a:rPr>
              <a:t>1</a:t>
            </a:r>
            <a:endParaRPr sz="700">
              <a:latin typeface="Calibri"/>
              <a:cs typeface="Calibri"/>
            </a:endParaRPr>
          </a:p>
          <a:p>
            <a:pPr marL="38100">
              <a:lnSpc>
                <a:spcPct val="100000"/>
              </a:lnSpc>
              <a:spcBef>
                <a:spcPts val="395"/>
              </a:spcBef>
            </a:pPr>
            <a:r>
              <a:rPr sz="700" i="1" spc="30" dirty="0">
                <a:latin typeface="Times New Roman"/>
                <a:cs typeface="Times New Roman"/>
              </a:rPr>
              <a:t>r</a:t>
            </a:r>
            <a:r>
              <a:rPr sz="750" spc="44" baseline="-11111" dirty="0">
                <a:latin typeface="Calibri"/>
                <a:cs typeface="Calibri"/>
              </a:rPr>
              <a:t>3</a:t>
            </a:r>
            <a:r>
              <a:rPr sz="750" spc="127" baseline="-11111" dirty="0">
                <a:latin typeface="Calibri"/>
                <a:cs typeface="Calibri"/>
              </a:rPr>
              <a:t> </a:t>
            </a:r>
            <a:r>
              <a:rPr sz="700" spc="260" dirty="0">
                <a:latin typeface="Calibri"/>
                <a:cs typeface="Calibri"/>
              </a:rPr>
              <a:t>=</a:t>
            </a:r>
            <a:r>
              <a:rPr sz="700" spc="-5" dirty="0">
                <a:latin typeface="Calibri"/>
                <a:cs typeface="Calibri"/>
              </a:rPr>
              <a:t> </a:t>
            </a:r>
            <a:r>
              <a:rPr sz="700" spc="40" dirty="0">
                <a:latin typeface="Calibri"/>
                <a:cs typeface="Calibri"/>
              </a:rPr>
              <a:t>1</a:t>
            </a:r>
            <a:endParaRPr sz="700">
              <a:latin typeface="Calibri"/>
              <a:cs typeface="Calibri"/>
            </a:endParaRPr>
          </a:p>
        </p:txBody>
      </p:sp>
      <p:graphicFrame>
        <p:nvGraphicFramePr>
          <p:cNvPr id="30" name="object 30"/>
          <p:cNvGraphicFramePr>
            <a:graphicFrameLocks noGrp="1"/>
          </p:cNvGraphicFramePr>
          <p:nvPr/>
        </p:nvGraphicFramePr>
        <p:xfrm>
          <a:off x="3777459" y="1030982"/>
          <a:ext cx="180340" cy="711197"/>
        </p:xfrm>
        <a:graphic>
          <a:graphicData uri="http://schemas.openxmlformats.org/drawingml/2006/table">
            <a:tbl>
              <a:tblPr firstRow="1" bandRow="1">
                <a:tableStyleId>{2D5ABB26-0587-4C30-8999-92F81FD0307C}</a:tableStyleId>
              </a:tblPr>
              <a:tblGrid>
                <a:gridCol w="180340">
                  <a:extLst>
                    <a:ext uri="{9D8B030D-6E8A-4147-A177-3AD203B41FA5}">
                      <a16:colId xmlns:a16="http://schemas.microsoft.com/office/drawing/2014/main" val="20000"/>
                    </a:ext>
                  </a:extLst>
                </a:gridCol>
              </a:tblGrid>
              <a:tr h="130069">
                <a:tc>
                  <a:txBody>
                    <a:bodyPr/>
                    <a:lstStyle/>
                    <a:p>
                      <a:pPr marR="2540" algn="ctr">
                        <a:lnSpc>
                          <a:spcPts val="925"/>
                        </a:lnSpc>
                      </a:pPr>
                      <a:r>
                        <a:rPr sz="1000" i="1" spc="30" dirty="0">
                          <a:latin typeface="Times New Roman"/>
                          <a:cs typeface="Times New Roman"/>
                        </a:rPr>
                        <a:t>t</a:t>
                      </a:r>
                      <a:r>
                        <a:rPr sz="1050" spc="44" baseline="-11904" dirty="0">
                          <a:latin typeface="Calibri"/>
                          <a:cs typeface="Calibri"/>
                        </a:rPr>
                        <a:t>1</a:t>
                      </a:r>
                      <a:endParaRPr sz="1050" baseline="-11904">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0"/>
                  </a:ext>
                </a:extLst>
              </a:tr>
              <a:tr h="183708">
                <a:tc>
                  <a:txBody>
                    <a:bodyPr/>
                    <a:lstStyle/>
                    <a:p>
                      <a:pPr marR="2540" algn="ctr">
                        <a:lnSpc>
                          <a:spcPct val="100000"/>
                        </a:lnSpc>
                        <a:spcBef>
                          <a:spcPts val="65"/>
                        </a:spcBef>
                      </a:pPr>
                      <a:r>
                        <a:rPr sz="1000" i="1" spc="30" dirty="0">
                          <a:latin typeface="Times New Roman"/>
                          <a:cs typeface="Times New Roman"/>
                        </a:rPr>
                        <a:t>t</a:t>
                      </a:r>
                      <a:r>
                        <a:rPr sz="1050" spc="44" baseline="-11904" dirty="0">
                          <a:latin typeface="Calibri"/>
                          <a:cs typeface="Calibri"/>
                        </a:rPr>
                        <a:t>2</a:t>
                      </a:r>
                      <a:endParaRPr sz="1050" baseline="-11904">
                        <a:latin typeface="Calibri"/>
                        <a:cs typeface="Calibri"/>
                      </a:endParaRPr>
                    </a:p>
                  </a:txBody>
                  <a:tcPr marL="0" marR="0" marT="825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1"/>
                  </a:ext>
                </a:extLst>
              </a:tr>
              <a:tr h="156895">
                <a:tc>
                  <a:txBody>
                    <a:bodyPr/>
                    <a:lstStyle/>
                    <a:p>
                      <a:pPr marR="2540" algn="ctr">
                        <a:lnSpc>
                          <a:spcPts val="1055"/>
                        </a:lnSpc>
                      </a:pPr>
                      <a:r>
                        <a:rPr sz="1000" i="1" spc="30" dirty="0">
                          <a:latin typeface="Times New Roman"/>
                          <a:cs typeface="Times New Roman"/>
                        </a:rPr>
                        <a:t>t</a:t>
                      </a:r>
                      <a:r>
                        <a:rPr sz="1050" spc="44" baseline="-11904" dirty="0">
                          <a:latin typeface="Calibri"/>
                          <a:cs typeface="Calibri"/>
                        </a:rPr>
                        <a:t>3</a:t>
                      </a:r>
                      <a:endParaRPr sz="1050" baseline="-11904">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2"/>
                  </a:ext>
                </a:extLst>
              </a:tr>
              <a:tr h="131618">
                <a:tc>
                  <a:txBody>
                    <a:bodyPr/>
                    <a:lstStyle/>
                    <a:p>
                      <a:pPr marL="62865" algn="ctr">
                        <a:lnSpc>
                          <a:spcPts val="819"/>
                        </a:lnSpc>
                        <a:spcBef>
                          <a:spcPts val="114"/>
                        </a:spcBef>
                      </a:pPr>
                      <a:r>
                        <a:rPr sz="1000" dirty="0">
                          <a:latin typeface="Calibri"/>
                          <a:cs typeface="Calibri"/>
                        </a:rPr>
                        <a:t>.</a:t>
                      </a:r>
                      <a:endParaRPr sz="1000">
                        <a:latin typeface="Calibri"/>
                        <a:cs typeface="Calibri"/>
                      </a:endParaRPr>
                    </a:p>
                  </a:txBody>
                  <a:tcPr marL="0" marR="0" marT="14604" marB="0">
                    <a:lnL w="6350">
                      <a:solidFill>
                        <a:srgbClr val="000000"/>
                      </a:solidFill>
                      <a:prstDash val="solid"/>
                    </a:lnL>
                    <a:lnR w="6350">
                      <a:solidFill>
                        <a:srgbClr val="000000"/>
                      </a:solidFill>
                      <a:prstDash val="solid"/>
                    </a:lnR>
                    <a:lnT w="6350">
                      <a:solidFill>
                        <a:srgbClr val="000000"/>
                      </a:solidFill>
                      <a:prstDash val="solid"/>
                    </a:lnT>
                    <a:solidFill>
                      <a:srgbClr val="FFFFFF"/>
                    </a:solidFill>
                  </a:tcPr>
                </a:tc>
                <a:extLst>
                  <a:ext uri="{0D108BD9-81ED-4DB2-BD59-A6C34878D82A}">
                    <a16:rowId xmlns:a16="http://schemas.microsoft.com/office/drawing/2014/main" val="10003"/>
                  </a:ext>
                </a:extLst>
              </a:tr>
              <a:tr h="108907">
                <a:tc>
                  <a:txBody>
                    <a:bodyPr/>
                    <a:lstStyle/>
                    <a:p>
                      <a:pPr marL="62865" algn="ctr">
                        <a:lnSpc>
                          <a:spcPts val="680"/>
                        </a:lnSpc>
                      </a:pPr>
                      <a:r>
                        <a:rPr sz="1000" dirty="0">
                          <a:latin typeface="Calibri"/>
                          <a:cs typeface="Calibri"/>
                        </a:rPr>
                        <a:t>.</a:t>
                      </a:r>
                      <a:endParaRPr sz="1000">
                        <a:latin typeface="Calibri"/>
                        <a:cs typeface="Calibri"/>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solidFill>
                      <a:srgbClr val="FFFFFF"/>
                    </a:solidFill>
                  </a:tcPr>
                </a:tc>
                <a:extLst>
                  <a:ext uri="{0D108BD9-81ED-4DB2-BD59-A6C34878D82A}">
                    <a16:rowId xmlns:a16="http://schemas.microsoft.com/office/drawing/2014/main" val="10004"/>
                  </a:ext>
                </a:extLst>
              </a:tr>
            </a:tbl>
          </a:graphicData>
        </a:graphic>
      </p:graphicFrame>
      <p:sp>
        <p:nvSpPr>
          <p:cNvPr id="31" name="object 31"/>
          <p:cNvSpPr txBox="1"/>
          <p:nvPr/>
        </p:nvSpPr>
        <p:spPr>
          <a:xfrm>
            <a:off x="424776" y="1462219"/>
            <a:ext cx="3803650" cy="1143000"/>
          </a:xfrm>
          <a:prstGeom prst="rect">
            <a:avLst/>
          </a:prstGeom>
        </p:spPr>
        <p:txBody>
          <a:bodyPr vert="horz" wrap="square" lIns="0" tIns="12065" rIns="0" bIns="0" rtlCol="0">
            <a:spAutoFit/>
          </a:bodyPr>
          <a:lstStyle/>
          <a:p>
            <a:pPr marR="980440" algn="r">
              <a:lnSpc>
                <a:spcPct val="100000"/>
              </a:lnSpc>
              <a:spcBef>
                <a:spcPts val="95"/>
              </a:spcBef>
            </a:pPr>
            <a:r>
              <a:rPr sz="1000" spc="40" dirty="0">
                <a:latin typeface="Cambria"/>
                <a:cs typeface="Cambria"/>
              </a:rPr>
              <a:t>{</a:t>
            </a:r>
            <a:r>
              <a:rPr sz="1000" i="1" spc="20" dirty="0">
                <a:latin typeface="Times New Roman"/>
                <a:cs typeface="Times New Roman"/>
              </a:rPr>
              <a:t>t</a:t>
            </a:r>
            <a:r>
              <a:rPr sz="1050" i="1" baseline="-11904" dirty="0">
                <a:latin typeface="Times New Roman"/>
                <a:cs typeface="Times New Roman"/>
              </a:rPr>
              <a:t>i</a:t>
            </a:r>
            <a:r>
              <a:rPr sz="1050" i="1" spc="-157" baseline="-11904" dirty="0">
                <a:latin typeface="Times New Roman"/>
                <a:cs typeface="Times New Roman"/>
              </a:rPr>
              <a:t> </a:t>
            </a:r>
            <a:r>
              <a:rPr sz="1000" spc="20" dirty="0">
                <a:latin typeface="Cambria"/>
                <a:cs typeface="Cambria"/>
              </a:rPr>
              <a:t>}</a:t>
            </a:r>
            <a:endParaRPr sz="1000" dirty="0">
              <a:latin typeface="Cambria"/>
              <a:cs typeface="Cambria"/>
            </a:endParaRPr>
          </a:p>
          <a:p>
            <a:pPr>
              <a:lnSpc>
                <a:spcPct val="100000"/>
              </a:lnSpc>
            </a:pPr>
            <a:endParaRPr sz="2250" dirty="0">
              <a:latin typeface="Cambria"/>
              <a:cs typeface="Cambria"/>
            </a:endParaRPr>
          </a:p>
          <a:p>
            <a:pPr marL="187960" indent="-125095">
              <a:lnSpc>
                <a:spcPct val="100000"/>
              </a:lnSpc>
              <a:buClr>
                <a:srgbClr val="1464B2"/>
              </a:buClr>
              <a:buSzPct val="70000"/>
              <a:buFont typeface="Cambria"/>
              <a:buChar char="►"/>
              <a:tabLst>
                <a:tab pos="188595" algn="l"/>
              </a:tabLst>
            </a:pPr>
            <a:r>
              <a:rPr sz="1000" spc="-50" dirty="0">
                <a:latin typeface="Calibri" panose="020F0502020204030204" pitchFamily="34" charset="0"/>
                <a:cs typeface="Calibri" panose="020F0502020204030204" pitchFamily="34" charset="0"/>
              </a:rPr>
              <a:t>For</a:t>
            </a:r>
            <a:r>
              <a:rPr sz="1000" spc="-20" dirty="0">
                <a:latin typeface="Calibri" panose="020F0502020204030204" pitchFamily="34" charset="0"/>
                <a:cs typeface="Calibri" panose="020F0502020204030204" pitchFamily="34" charset="0"/>
              </a:rPr>
              <a:t> </a:t>
            </a:r>
            <a:r>
              <a:rPr sz="1000" spc="-114" dirty="0">
                <a:latin typeface="Calibri" panose="020F0502020204030204" pitchFamily="34" charset="0"/>
                <a:cs typeface="Calibri" panose="020F0502020204030204" pitchFamily="34" charset="0"/>
              </a:rPr>
              <a:t>e</a:t>
            </a:r>
            <a:r>
              <a:rPr sz="1000" spc="-50" dirty="0">
                <a:latin typeface="Calibri" panose="020F0502020204030204" pitchFamily="34" charset="0"/>
                <a:cs typeface="Calibri" panose="020F0502020204030204" pitchFamily="34" charset="0"/>
              </a:rPr>
              <a:t>v</a:t>
            </a:r>
            <a:r>
              <a:rPr sz="1000" spc="-55" dirty="0">
                <a:latin typeface="Calibri" panose="020F0502020204030204" pitchFamily="34" charset="0"/>
                <a:cs typeface="Calibri" panose="020F0502020204030204" pitchFamily="34" charset="0"/>
              </a:rPr>
              <a:t>e</a:t>
            </a:r>
            <a:r>
              <a:rPr sz="1000" spc="-25" dirty="0">
                <a:latin typeface="Calibri" panose="020F0502020204030204" pitchFamily="34" charset="0"/>
                <a:cs typeface="Calibri" panose="020F0502020204030204" pitchFamily="34" charset="0"/>
              </a:rPr>
              <a:t>r</a:t>
            </a:r>
            <a:r>
              <a:rPr sz="1000" dirty="0">
                <a:latin typeface="Calibri" panose="020F0502020204030204" pitchFamily="34" charset="0"/>
                <a:cs typeface="Calibri" panose="020F0502020204030204" pitchFamily="34" charset="0"/>
              </a:rPr>
              <a:t>y</a:t>
            </a:r>
            <a:r>
              <a:rPr sz="1000" spc="-20" dirty="0">
                <a:latin typeface="Calibri" panose="020F0502020204030204" pitchFamily="34" charset="0"/>
                <a:cs typeface="Calibri" panose="020F0502020204030204" pitchFamily="34" charset="0"/>
              </a:rPr>
              <a:t> </a:t>
            </a:r>
            <a:r>
              <a:rPr sz="1000" i="1" spc="-15" dirty="0">
                <a:latin typeface="Times New Roman"/>
                <a:cs typeface="Times New Roman"/>
              </a:rPr>
              <a:t>i</a:t>
            </a:r>
            <a:r>
              <a:rPr sz="1000" spc="-60" dirty="0">
                <a:latin typeface="Calibri" panose="020F0502020204030204" pitchFamily="34" charset="0"/>
                <a:cs typeface="Calibri" panose="020F0502020204030204" pitchFamily="34" charset="0"/>
              </a:rPr>
              <a:t>:</a:t>
            </a:r>
            <a:r>
              <a:rPr sz="1000" spc="65"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25" dirty="0">
                <a:latin typeface="Calibri" panose="020F0502020204030204" pitchFamily="34" charset="0"/>
                <a:cs typeface="Calibri" panose="020F0502020204030204" pitchFamily="34" charset="0"/>
              </a:rPr>
              <a:t>kn</a:t>
            </a:r>
            <a:r>
              <a:rPr sz="1000" spc="-40" dirty="0">
                <a:latin typeface="Calibri" panose="020F0502020204030204" pitchFamily="34" charset="0"/>
                <a:cs typeface="Calibri" panose="020F0502020204030204" pitchFamily="34" charset="0"/>
              </a:rPr>
              <a:t>o</a:t>
            </a:r>
            <a:r>
              <a:rPr sz="1000" spc="-55" dirty="0">
                <a:latin typeface="Calibri" panose="020F0502020204030204" pitchFamily="34" charset="0"/>
                <a:cs typeface="Calibri" panose="020F0502020204030204" pitchFamily="34" charset="0"/>
              </a:rPr>
              <a:t>ws</a:t>
            </a:r>
            <a:r>
              <a:rPr sz="1000" spc="-20" dirty="0">
                <a:latin typeface="Calibri" panose="020F0502020204030204" pitchFamily="34" charset="0"/>
                <a:cs typeface="Calibri" panose="020F0502020204030204" pitchFamily="34" charset="0"/>
              </a:rPr>
              <a:t> </a:t>
            </a:r>
            <a:r>
              <a:rPr sz="1000" i="1" spc="20" dirty="0">
                <a:latin typeface="Times New Roman"/>
                <a:cs typeface="Times New Roman"/>
              </a:rPr>
              <a:t>t</a:t>
            </a:r>
            <a:r>
              <a:rPr sz="1050" i="1" spc="67" baseline="-11904" dirty="0">
                <a:latin typeface="Times New Roman"/>
                <a:cs typeface="Times New Roman"/>
              </a:rPr>
              <a:t>i</a:t>
            </a:r>
            <a:r>
              <a:rPr sz="1000" spc="-60" dirty="0">
                <a:latin typeface="Calibri" panose="020F0502020204030204" pitchFamily="34" charset="0"/>
                <a:cs typeface="Calibri" panose="020F0502020204030204" pitchFamily="34" charset="0"/>
              </a:rPr>
              <a:t>;</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25" dirty="0">
                <a:latin typeface="Calibri" panose="020F0502020204030204" pitchFamily="34" charset="0"/>
                <a:cs typeface="Calibri" panose="020F0502020204030204" pitchFamily="34" charset="0"/>
              </a:rPr>
              <a:t>kn</a:t>
            </a:r>
            <a:r>
              <a:rPr sz="1000" spc="-40" dirty="0">
                <a:latin typeface="Calibri" panose="020F0502020204030204" pitchFamily="34" charset="0"/>
                <a:cs typeface="Calibri" panose="020F0502020204030204" pitchFamily="34" charset="0"/>
              </a:rPr>
              <a:t>o</a:t>
            </a:r>
            <a:r>
              <a:rPr sz="1000" spc="-55" dirty="0">
                <a:latin typeface="Calibri" panose="020F0502020204030204" pitchFamily="34" charset="0"/>
                <a:cs typeface="Calibri" panose="020F0502020204030204" pitchFamily="34" charset="0"/>
              </a:rPr>
              <a:t>ws</a:t>
            </a:r>
            <a:r>
              <a:rPr sz="1000" spc="-20" dirty="0">
                <a:latin typeface="Calibri" panose="020F0502020204030204" pitchFamily="34" charset="0"/>
                <a:cs typeface="Calibri" panose="020F0502020204030204" pitchFamily="34" charset="0"/>
              </a:rPr>
              <a:t> </a:t>
            </a:r>
            <a:r>
              <a:rPr sz="1000" i="1" spc="-15" dirty="0">
                <a:latin typeface="Times New Roman"/>
                <a:cs typeface="Times New Roman"/>
              </a:rPr>
              <a:t>q</a:t>
            </a:r>
            <a:r>
              <a:rPr sz="1050" i="1" baseline="-11904" dirty="0">
                <a:latin typeface="Times New Roman"/>
                <a:cs typeface="Times New Roman"/>
              </a:rPr>
              <a:t>i </a:t>
            </a:r>
            <a:r>
              <a:rPr sz="1050" i="1" spc="-82" baseline="-11904" dirty="0">
                <a:latin typeface="Times New Roman"/>
                <a:cs typeface="Times New Roman"/>
              </a:rPr>
              <a:t> </a:t>
            </a:r>
            <a:r>
              <a:rPr sz="1000" spc="-45" dirty="0">
                <a:latin typeface="Calibri" panose="020F0502020204030204" pitchFamily="34" charset="0"/>
                <a:cs typeface="Calibri" panose="020F0502020204030204" pitchFamily="34" charset="0"/>
              </a:rPr>
              <a:t>and</a:t>
            </a:r>
            <a:r>
              <a:rPr sz="1000" spc="-20" dirty="0">
                <a:latin typeface="Calibri" panose="020F0502020204030204" pitchFamily="34" charset="0"/>
                <a:cs typeface="Calibri" panose="020F0502020204030204" pitchFamily="34" charset="0"/>
              </a:rPr>
              <a:t> </a:t>
            </a:r>
            <a:r>
              <a:rPr sz="1000" i="1" spc="-15" dirty="0">
                <a:latin typeface="Times New Roman"/>
                <a:cs typeface="Times New Roman"/>
              </a:rPr>
              <a:t>q</a:t>
            </a:r>
            <a:r>
              <a:rPr sz="1050" i="1" baseline="-11904" dirty="0">
                <a:latin typeface="Times New Roman"/>
                <a:cs typeface="Times New Roman"/>
              </a:rPr>
              <a:t>i </a:t>
            </a:r>
            <a:r>
              <a:rPr sz="1050" i="1" spc="-75" baseline="-11904" dirty="0">
                <a:latin typeface="Times New Roman"/>
                <a:cs typeface="Times New Roman"/>
              </a:rPr>
              <a:t> </a:t>
            </a:r>
            <a:r>
              <a:rPr sz="1000" spc="-365" dirty="0">
                <a:latin typeface="Cambria"/>
                <a:cs typeface="Cambria"/>
              </a:rPr>
              <a:t>⊕</a:t>
            </a:r>
            <a:r>
              <a:rPr sz="1000" spc="30" dirty="0">
                <a:latin typeface="Cambria"/>
                <a:cs typeface="Cambria"/>
              </a:rPr>
              <a:t> </a:t>
            </a:r>
            <a:r>
              <a:rPr sz="1000" i="1" spc="-25" dirty="0">
                <a:latin typeface="Times New Roman"/>
                <a:cs typeface="Times New Roman"/>
              </a:rPr>
              <a:t>s</a:t>
            </a:r>
            <a:endParaRPr sz="1000" dirty="0">
              <a:latin typeface="Times New Roman"/>
              <a:cs typeface="Times New Roman"/>
            </a:endParaRPr>
          </a:p>
          <a:p>
            <a:pPr marL="187960" marR="43180" indent="-125095">
              <a:lnSpc>
                <a:spcPts val="1100"/>
              </a:lnSpc>
              <a:spcBef>
                <a:spcPts val="315"/>
              </a:spcBef>
              <a:buClr>
                <a:srgbClr val="1464B2"/>
              </a:buClr>
              <a:buSzPct val="70000"/>
              <a:buFont typeface="Cambria"/>
              <a:buChar char="►"/>
              <a:tabLst>
                <a:tab pos="188595" algn="l"/>
              </a:tabLst>
            </a:pPr>
            <a:r>
              <a:rPr sz="1000" spc="-50" dirty="0">
                <a:latin typeface="Calibri" panose="020F0502020204030204" pitchFamily="34" charset="0"/>
                <a:cs typeface="Calibri" panose="020F0502020204030204" pitchFamily="34" charset="0"/>
              </a:rPr>
              <a:t>From</a:t>
            </a:r>
            <a:r>
              <a:rPr sz="1000" spc="-2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Bob’s</a:t>
            </a:r>
            <a:r>
              <a:rPr sz="1000" spc="-15"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perspective,</a:t>
            </a:r>
            <a:r>
              <a:rPr sz="1000" spc="-15"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he</a:t>
            </a:r>
            <a:r>
              <a:rPr sz="1000" spc="-15"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knows</a:t>
            </a:r>
            <a:r>
              <a:rPr sz="1000" spc="-20" dirty="0">
                <a:latin typeface="Calibri" panose="020F0502020204030204" pitchFamily="34" charset="0"/>
                <a:cs typeface="Calibri" panose="020F0502020204030204" pitchFamily="34" charset="0"/>
              </a:rPr>
              <a:t> </a:t>
            </a:r>
            <a:r>
              <a:rPr sz="1000" b="1" spc="-60" dirty="0">
                <a:latin typeface="Calibri" panose="020F0502020204030204" pitchFamily="34" charset="0"/>
                <a:cs typeface="Calibri" panose="020F0502020204030204" pitchFamily="34" charset="0"/>
              </a:rPr>
              <a:t>exactly</a:t>
            </a:r>
            <a:r>
              <a:rPr sz="1000" b="1" spc="-40" dirty="0">
                <a:latin typeface="Calibri" panose="020F0502020204030204" pitchFamily="34" charset="0"/>
                <a:cs typeface="Calibri" panose="020F0502020204030204" pitchFamily="34" charset="0"/>
              </a:rPr>
              <a:t> </a:t>
            </a:r>
            <a:r>
              <a:rPr sz="1000" b="1" spc="-65" dirty="0">
                <a:latin typeface="Calibri" panose="020F0502020204030204" pitchFamily="34" charset="0"/>
                <a:cs typeface="Calibri" panose="020F0502020204030204" pitchFamily="34" charset="0"/>
              </a:rPr>
              <a:t>one</a:t>
            </a:r>
            <a:r>
              <a:rPr sz="1000" b="1" spc="-40" dirty="0">
                <a:latin typeface="Calibri" panose="020F0502020204030204" pitchFamily="34" charset="0"/>
                <a:cs typeface="Calibri" panose="020F0502020204030204" pitchFamily="34" charset="0"/>
              </a:rPr>
              <a:t> </a:t>
            </a:r>
            <a:r>
              <a:rPr sz="1000" spc="-15" dirty="0">
                <a:latin typeface="Calibri" panose="020F0502020204030204" pitchFamily="34" charset="0"/>
                <a:cs typeface="Calibri" panose="020F0502020204030204" pitchFamily="34" charset="0"/>
              </a:rPr>
              <a:t>of </a:t>
            </a:r>
            <a:r>
              <a:rPr sz="1000" spc="-40" dirty="0">
                <a:latin typeface="Calibri" panose="020F0502020204030204" pitchFamily="34" charset="0"/>
                <a:cs typeface="Calibri" panose="020F0502020204030204" pitchFamily="34" charset="0"/>
              </a:rPr>
              <a:t>Alice’s</a:t>
            </a:r>
            <a:r>
              <a:rPr sz="1000" spc="-15" dirty="0">
                <a:latin typeface="Calibri" panose="020F0502020204030204" pitchFamily="34" charset="0"/>
                <a:cs typeface="Calibri" panose="020F0502020204030204" pitchFamily="34" charset="0"/>
              </a:rPr>
              <a:t> </a:t>
            </a:r>
            <a:r>
              <a:rPr sz="1000" spc="-5" dirty="0">
                <a:latin typeface="Calibri" panose="020F0502020204030204" pitchFamily="34" charset="0"/>
                <a:cs typeface="Calibri" panose="020F0502020204030204" pitchFamily="34" charset="0"/>
              </a:rPr>
              <a:t>two</a:t>
            </a:r>
            <a:r>
              <a:rPr sz="1000" spc="-20" dirty="0">
                <a:latin typeface="Calibri" panose="020F0502020204030204" pitchFamily="34" charset="0"/>
                <a:cs typeface="Calibri" panose="020F0502020204030204" pitchFamily="34" charset="0"/>
              </a:rPr>
              <a:t> </a:t>
            </a:r>
            <a:r>
              <a:rPr sz="1000" spc="-55" dirty="0">
                <a:latin typeface="Calibri" panose="020F0502020204030204" pitchFamily="34" charset="0"/>
                <a:cs typeface="Calibri" panose="020F0502020204030204" pitchFamily="34" charset="0"/>
              </a:rPr>
              <a:t>values: </a:t>
            </a:r>
            <a:r>
              <a:rPr sz="1000" spc="-250" dirty="0">
                <a:latin typeface="Calibri" panose="020F0502020204030204" pitchFamily="34" charset="0"/>
                <a:cs typeface="Calibri" panose="020F0502020204030204" pitchFamily="34" charset="0"/>
              </a:rPr>
              <a:t> </a:t>
            </a:r>
            <a:r>
              <a:rPr sz="1000" spc="-60" dirty="0">
                <a:solidFill>
                  <a:srgbClr val="D83A00"/>
                </a:solidFill>
                <a:latin typeface="Calibri" panose="020F0502020204030204" pitchFamily="34" charset="0"/>
                <a:cs typeface="Calibri" panose="020F0502020204030204" pitchFamily="34" charset="0"/>
              </a:rPr>
              <a:t>(</a:t>
            </a:r>
            <a:r>
              <a:rPr sz="1000" spc="-30" dirty="0">
                <a:solidFill>
                  <a:srgbClr val="D83A00"/>
                </a:solidFill>
                <a:latin typeface="Calibri" panose="020F0502020204030204" pitchFamily="34" charset="0"/>
                <a:cs typeface="Calibri" panose="020F0502020204030204" pitchFamily="34" charset="0"/>
              </a:rPr>
              <a:t>Almost)</a:t>
            </a:r>
            <a:r>
              <a:rPr sz="1000" spc="-20" dirty="0">
                <a:solidFill>
                  <a:srgbClr val="D83A00"/>
                </a:solidFill>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an</a:t>
            </a:r>
            <a:r>
              <a:rPr sz="1000" spc="-20" dirty="0">
                <a:latin typeface="Calibri" panose="020F0502020204030204" pitchFamily="34" charset="0"/>
                <a:cs typeface="Calibri" panose="020F0502020204030204" pitchFamily="34" charset="0"/>
              </a:rPr>
              <a:t> </a:t>
            </a:r>
            <a:r>
              <a:rPr sz="1000" spc="-45" dirty="0">
                <a:latin typeface="Calibri" panose="020F0502020204030204" pitchFamily="34" charset="0"/>
                <a:cs typeface="Calibri" panose="020F0502020204030204" pitchFamily="34" charset="0"/>
              </a:rPr>
              <a:t>O</a:t>
            </a:r>
            <a:r>
              <a:rPr sz="1000" spc="-75" dirty="0">
                <a:latin typeface="Calibri" panose="020F0502020204030204" pitchFamily="34" charset="0"/>
                <a:cs typeface="Calibri" panose="020F0502020204030204" pitchFamily="34" charset="0"/>
              </a:rPr>
              <a:t>T</a:t>
            </a:r>
            <a:r>
              <a:rPr sz="1000" spc="-20"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instance</a:t>
            </a:r>
            <a:r>
              <a:rPr sz="1000" spc="-20" dirty="0">
                <a:latin typeface="Calibri" panose="020F0502020204030204" pitchFamily="34" charset="0"/>
                <a:cs typeface="Calibri" panose="020F0502020204030204" pitchFamily="34" charset="0"/>
              </a:rPr>
              <a:t> </a:t>
            </a:r>
            <a:r>
              <a:rPr sz="1000" spc="-5" dirty="0">
                <a:latin typeface="Calibri" panose="020F0502020204030204" pitchFamily="34" charset="0"/>
                <a:cs typeface="Calibri" panose="020F0502020204030204" pitchFamily="34" charset="0"/>
              </a:rPr>
              <a:t>for</a:t>
            </a:r>
            <a:r>
              <a:rPr sz="1000" spc="-20" dirty="0">
                <a:latin typeface="Calibri" panose="020F0502020204030204" pitchFamily="34" charset="0"/>
                <a:cs typeface="Calibri" panose="020F0502020204030204" pitchFamily="34" charset="0"/>
              </a:rPr>
              <a:t> </a:t>
            </a:r>
            <a:r>
              <a:rPr sz="1000" spc="-70" dirty="0">
                <a:latin typeface="Calibri" panose="020F0502020204030204" pitchFamily="34" charset="0"/>
                <a:cs typeface="Calibri" panose="020F0502020204030204" pitchFamily="34" charset="0"/>
              </a:rPr>
              <a:t>each</a:t>
            </a:r>
            <a:r>
              <a:rPr sz="1000" spc="-20" dirty="0">
                <a:latin typeface="Calibri" panose="020F0502020204030204" pitchFamily="34" charset="0"/>
                <a:cs typeface="Calibri" panose="020F0502020204030204" pitchFamily="34" charset="0"/>
              </a:rPr>
              <a:t> </a:t>
            </a:r>
            <a:r>
              <a:rPr sz="1000" i="1" spc="-15" dirty="0">
                <a:latin typeface="Times New Roman"/>
                <a:cs typeface="Times New Roman"/>
              </a:rPr>
              <a:t>i</a:t>
            </a:r>
            <a:r>
              <a:rPr sz="1000" spc="-5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a:p>
            <a:pPr marL="441325" lvl="1" indent="-109855">
              <a:lnSpc>
                <a:spcPct val="100000"/>
              </a:lnSpc>
              <a:spcBef>
                <a:spcPts val="170"/>
              </a:spcBef>
              <a:buClr>
                <a:srgbClr val="1464B2"/>
              </a:buClr>
              <a:buSzPct val="61111"/>
              <a:buFont typeface="Cambria"/>
              <a:buChar char="►"/>
              <a:tabLst>
                <a:tab pos="441325" algn="l"/>
              </a:tabLst>
            </a:pPr>
            <a:r>
              <a:rPr sz="900" spc="-55" dirty="0">
                <a:latin typeface="Calibri" panose="020F0502020204030204" pitchFamily="34" charset="0"/>
                <a:cs typeface="Calibri" panose="020F0502020204030204" pitchFamily="34" charset="0"/>
              </a:rPr>
              <a:t>Reusing</a:t>
            </a:r>
            <a:r>
              <a:rPr sz="900" spc="-15" dirty="0">
                <a:latin typeface="Calibri" panose="020F0502020204030204" pitchFamily="34" charset="0"/>
                <a:cs typeface="Calibri" panose="020F0502020204030204" pitchFamily="34" charset="0"/>
              </a:rPr>
              <a:t> </a:t>
            </a:r>
            <a:r>
              <a:rPr sz="900" i="1" spc="-25" dirty="0">
                <a:latin typeface="Times New Roman"/>
                <a:cs typeface="Times New Roman"/>
              </a:rPr>
              <a:t>s</a:t>
            </a:r>
            <a:r>
              <a:rPr sz="900" i="1" spc="-5" dirty="0">
                <a:latin typeface="Times New Roman"/>
                <a:cs typeface="Times New Roman"/>
              </a:rPr>
              <a:t> </a:t>
            </a:r>
            <a:r>
              <a:rPr sz="900" spc="-55" dirty="0">
                <a:latin typeface="Calibri" panose="020F0502020204030204" pitchFamily="34" charset="0"/>
                <a:cs typeface="Calibri" panose="020F0502020204030204" pitchFamily="34" charset="0"/>
              </a:rPr>
              <a:t>leads</a:t>
            </a:r>
            <a:r>
              <a:rPr sz="900" spc="-15" dirty="0">
                <a:latin typeface="Calibri" panose="020F0502020204030204" pitchFamily="34" charset="0"/>
                <a:cs typeface="Calibri" panose="020F0502020204030204" pitchFamily="34" charset="0"/>
              </a:rPr>
              <a:t> </a:t>
            </a:r>
            <a:r>
              <a:rPr sz="900" dirty="0">
                <a:latin typeface="Calibri" panose="020F0502020204030204" pitchFamily="34" charset="0"/>
                <a:cs typeface="Calibri" panose="020F0502020204030204" pitchFamily="34" charset="0"/>
              </a:rPr>
              <a:t>to</a:t>
            </a:r>
            <a:r>
              <a:rPr sz="900" spc="-10" dirty="0">
                <a:latin typeface="Calibri" panose="020F0502020204030204" pitchFamily="34" charset="0"/>
                <a:cs typeface="Calibri" panose="020F0502020204030204" pitchFamily="34" charset="0"/>
              </a:rPr>
              <a:t> </a:t>
            </a:r>
            <a:r>
              <a:rPr sz="900" spc="-20" dirty="0">
                <a:latin typeface="Calibri" panose="020F0502020204030204" pitchFamily="34" charset="0"/>
                <a:cs typeface="Calibri" panose="020F0502020204030204" pitchFamily="34" charset="0"/>
              </a:rPr>
              <a:t>linear</a:t>
            </a:r>
            <a:r>
              <a:rPr sz="900" spc="-15" dirty="0">
                <a:latin typeface="Calibri" panose="020F0502020204030204" pitchFamily="34" charset="0"/>
                <a:cs typeface="Calibri" panose="020F0502020204030204" pitchFamily="34" charset="0"/>
              </a:rPr>
              <a:t> </a:t>
            </a:r>
            <a:r>
              <a:rPr sz="900" spc="-30" dirty="0">
                <a:latin typeface="Calibri" panose="020F0502020204030204" pitchFamily="34" charset="0"/>
                <a:cs typeface="Calibri" panose="020F0502020204030204" pitchFamily="34" charset="0"/>
              </a:rPr>
              <a:t>correlations</a:t>
            </a:r>
            <a:r>
              <a:rPr sz="900" spc="-20" dirty="0">
                <a:latin typeface="Calibri" panose="020F0502020204030204" pitchFamily="34" charset="0"/>
                <a:cs typeface="Calibri" panose="020F0502020204030204" pitchFamily="34" charset="0"/>
              </a:rPr>
              <a:t> </a:t>
            </a:r>
            <a:r>
              <a:rPr sz="900" spc="5" dirty="0">
                <a:latin typeface="Calibri" panose="020F0502020204030204" pitchFamily="34" charset="0"/>
                <a:cs typeface="Calibri" panose="020F0502020204030204" pitchFamily="34" charset="0"/>
              </a:rPr>
              <a:t>in</a:t>
            </a:r>
            <a:r>
              <a:rPr sz="900" spc="-15" dirty="0">
                <a:latin typeface="Calibri" panose="020F0502020204030204" pitchFamily="34" charset="0"/>
                <a:cs typeface="Calibri" panose="020F0502020204030204" pitchFamily="34" charset="0"/>
              </a:rPr>
              <a:t> </a:t>
            </a:r>
            <a:r>
              <a:rPr sz="900" spc="-55" dirty="0">
                <a:latin typeface="Calibri" panose="020F0502020204030204" pitchFamily="34" charset="0"/>
                <a:cs typeface="Calibri" panose="020F0502020204030204" pitchFamily="34" charset="0"/>
              </a:rPr>
              <a:t>OT</a:t>
            </a:r>
            <a:r>
              <a:rPr sz="900" spc="-20" dirty="0">
                <a:latin typeface="Calibri" panose="020F0502020204030204" pitchFamily="34" charset="0"/>
                <a:cs typeface="Calibri" panose="020F0502020204030204" pitchFamily="34" charset="0"/>
              </a:rPr>
              <a:t> </a:t>
            </a:r>
            <a:r>
              <a:rPr sz="900" spc="-25" dirty="0">
                <a:latin typeface="Calibri" panose="020F0502020204030204" pitchFamily="34" charset="0"/>
                <a:cs typeface="Calibri" panose="020F0502020204030204" pitchFamily="34" charset="0"/>
              </a:rPr>
              <a:t>strings</a:t>
            </a:r>
            <a:endParaRPr sz="900" dirty="0">
              <a:latin typeface="Calibri" panose="020F0502020204030204" pitchFamily="34" charset="0"/>
              <a:cs typeface="Calibri" panose="020F0502020204030204" pitchFamily="34" charset="0"/>
            </a:endParaRPr>
          </a:p>
        </p:txBody>
      </p:sp>
    </p:spTree>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3171825" cy="403225"/>
          </a:xfrm>
          <a:prstGeom prst="rect">
            <a:avLst/>
          </a:prstGeom>
        </p:spPr>
        <p:txBody>
          <a:bodyPr vert="horz" wrap="square" lIns="0" tIns="15875" rIns="0" bIns="0" rtlCol="0">
            <a:spAutoFit/>
          </a:bodyPr>
          <a:lstStyle/>
          <a:p>
            <a:pPr marL="12700">
              <a:lnSpc>
                <a:spcPct val="100000"/>
              </a:lnSpc>
              <a:spcBef>
                <a:spcPts val="125"/>
              </a:spcBef>
            </a:pPr>
            <a:r>
              <a:rPr spc="-70" dirty="0"/>
              <a:t>IKNP</a:t>
            </a:r>
            <a:r>
              <a:rPr spc="-50" dirty="0"/>
              <a:t> </a:t>
            </a:r>
            <a:r>
              <a:rPr spc="-40" dirty="0"/>
              <a:t>protocol</a:t>
            </a:r>
            <a:r>
              <a:rPr spc="-45" dirty="0"/>
              <a:t> </a:t>
            </a:r>
            <a:r>
              <a:rPr sz="800" spc="-20" dirty="0">
                <a:solidFill>
                  <a:srgbClr val="3E7E00"/>
                </a:solidFill>
              </a:rPr>
              <a:t>[IshaiKilianNissimPetrank03]</a:t>
            </a:r>
            <a:endParaRPr sz="800"/>
          </a:p>
        </p:txBody>
      </p:sp>
      <p:grpSp>
        <p:nvGrpSpPr>
          <p:cNvPr id="3" name="object 3"/>
          <p:cNvGrpSpPr/>
          <p:nvPr/>
        </p:nvGrpSpPr>
        <p:grpSpPr>
          <a:xfrm>
            <a:off x="2243574" y="1299981"/>
            <a:ext cx="373380" cy="178435"/>
            <a:chOff x="2243574" y="1299981"/>
            <a:chExt cx="373380" cy="178435"/>
          </a:xfrm>
        </p:grpSpPr>
        <p:sp>
          <p:nvSpPr>
            <p:cNvPr id="4" name="object 4"/>
            <p:cNvSpPr/>
            <p:nvPr/>
          </p:nvSpPr>
          <p:spPr>
            <a:xfrm>
              <a:off x="2248654" y="1305061"/>
              <a:ext cx="363220" cy="168275"/>
            </a:xfrm>
            <a:custGeom>
              <a:avLst/>
              <a:gdLst/>
              <a:ahLst/>
              <a:cxnLst/>
              <a:rect l="l" t="t" r="r" b="b"/>
              <a:pathLst>
                <a:path w="363219" h="168275">
                  <a:moveTo>
                    <a:pt x="312091" y="0"/>
                  </a:moveTo>
                  <a:lnTo>
                    <a:pt x="50610" y="0"/>
                  </a:lnTo>
                  <a:lnTo>
                    <a:pt x="30910" y="3977"/>
                  </a:lnTo>
                  <a:lnTo>
                    <a:pt x="14823" y="14823"/>
                  </a:lnTo>
                  <a:lnTo>
                    <a:pt x="3977" y="30910"/>
                  </a:lnTo>
                  <a:lnTo>
                    <a:pt x="0" y="50610"/>
                  </a:lnTo>
                  <a:lnTo>
                    <a:pt x="0" y="117492"/>
                  </a:lnTo>
                  <a:lnTo>
                    <a:pt x="3977" y="137192"/>
                  </a:lnTo>
                  <a:lnTo>
                    <a:pt x="14823" y="153279"/>
                  </a:lnTo>
                  <a:lnTo>
                    <a:pt x="30910" y="164126"/>
                  </a:lnTo>
                  <a:lnTo>
                    <a:pt x="50610" y="168103"/>
                  </a:lnTo>
                  <a:lnTo>
                    <a:pt x="312091" y="168103"/>
                  </a:lnTo>
                  <a:lnTo>
                    <a:pt x="331791" y="164126"/>
                  </a:lnTo>
                  <a:lnTo>
                    <a:pt x="347878" y="153279"/>
                  </a:lnTo>
                  <a:lnTo>
                    <a:pt x="358724" y="137192"/>
                  </a:lnTo>
                  <a:lnTo>
                    <a:pt x="362701" y="117492"/>
                  </a:lnTo>
                  <a:lnTo>
                    <a:pt x="362701" y="50610"/>
                  </a:lnTo>
                  <a:lnTo>
                    <a:pt x="358724" y="30910"/>
                  </a:lnTo>
                  <a:lnTo>
                    <a:pt x="347878" y="14823"/>
                  </a:lnTo>
                  <a:lnTo>
                    <a:pt x="331791" y="3977"/>
                  </a:lnTo>
                  <a:lnTo>
                    <a:pt x="312091" y="0"/>
                  </a:lnTo>
                  <a:close/>
                </a:path>
              </a:pathLst>
            </a:custGeom>
            <a:solidFill>
              <a:srgbClr val="FFFFFF"/>
            </a:solidFill>
          </p:spPr>
          <p:txBody>
            <a:bodyPr wrap="square" lIns="0" tIns="0" rIns="0" bIns="0" rtlCol="0"/>
            <a:lstStyle/>
            <a:p>
              <a:endParaRPr/>
            </a:p>
          </p:txBody>
        </p:sp>
        <p:sp>
          <p:nvSpPr>
            <p:cNvPr id="5" name="object 5"/>
            <p:cNvSpPr/>
            <p:nvPr/>
          </p:nvSpPr>
          <p:spPr>
            <a:xfrm>
              <a:off x="2248654" y="1305061"/>
              <a:ext cx="363220" cy="168275"/>
            </a:xfrm>
            <a:custGeom>
              <a:avLst/>
              <a:gdLst/>
              <a:ahLst/>
              <a:cxnLst/>
              <a:rect l="l" t="t" r="r" b="b"/>
              <a:pathLst>
                <a:path w="363219" h="168275">
                  <a:moveTo>
                    <a:pt x="312091" y="0"/>
                  </a:moveTo>
                  <a:lnTo>
                    <a:pt x="50610" y="0"/>
                  </a:lnTo>
                  <a:lnTo>
                    <a:pt x="30910" y="3977"/>
                  </a:lnTo>
                  <a:lnTo>
                    <a:pt x="14823" y="14823"/>
                  </a:lnTo>
                  <a:lnTo>
                    <a:pt x="3977" y="30910"/>
                  </a:lnTo>
                  <a:lnTo>
                    <a:pt x="0" y="50610"/>
                  </a:lnTo>
                  <a:lnTo>
                    <a:pt x="0" y="117492"/>
                  </a:lnTo>
                  <a:lnTo>
                    <a:pt x="3977" y="137192"/>
                  </a:lnTo>
                  <a:lnTo>
                    <a:pt x="14823" y="153279"/>
                  </a:lnTo>
                  <a:lnTo>
                    <a:pt x="30910" y="164126"/>
                  </a:lnTo>
                  <a:lnTo>
                    <a:pt x="50610" y="168103"/>
                  </a:lnTo>
                  <a:lnTo>
                    <a:pt x="312091" y="168103"/>
                  </a:lnTo>
                  <a:lnTo>
                    <a:pt x="331791" y="164126"/>
                  </a:lnTo>
                  <a:lnTo>
                    <a:pt x="347878" y="153279"/>
                  </a:lnTo>
                  <a:lnTo>
                    <a:pt x="358724" y="137192"/>
                  </a:lnTo>
                  <a:lnTo>
                    <a:pt x="362701" y="117492"/>
                  </a:lnTo>
                  <a:lnTo>
                    <a:pt x="362701" y="50610"/>
                  </a:lnTo>
                  <a:lnTo>
                    <a:pt x="358724" y="30910"/>
                  </a:lnTo>
                  <a:lnTo>
                    <a:pt x="347878" y="14823"/>
                  </a:lnTo>
                  <a:lnTo>
                    <a:pt x="331791" y="3977"/>
                  </a:lnTo>
                  <a:lnTo>
                    <a:pt x="312091" y="0"/>
                  </a:lnTo>
                  <a:close/>
                </a:path>
              </a:pathLst>
            </a:custGeom>
            <a:ln w="10122">
              <a:solidFill>
                <a:srgbClr val="000000"/>
              </a:solidFill>
            </a:ln>
          </p:spPr>
          <p:txBody>
            <a:bodyPr wrap="square" lIns="0" tIns="0" rIns="0" bIns="0" rtlCol="0"/>
            <a:lstStyle/>
            <a:p>
              <a:endParaRPr/>
            </a:p>
          </p:txBody>
        </p:sp>
      </p:grpSp>
      <p:sp>
        <p:nvSpPr>
          <p:cNvPr id="6" name="object 6"/>
          <p:cNvSpPr txBox="1"/>
          <p:nvPr/>
        </p:nvSpPr>
        <p:spPr>
          <a:xfrm>
            <a:off x="2278126" y="1290503"/>
            <a:ext cx="304165" cy="166071"/>
          </a:xfrm>
          <a:prstGeom prst="rect">
            <a:avLst/>
          </a:prstGeom>
        </p:spPr>
        <p:txBody>
          <a:bodyPr vert="horz" wrap="square" lIns="0" tIns="12065" rIns="0" bIns="0" rtlCol="0">
            <a:spAutoFit/>
          </a:bodyPr>
          <a:lstStyle/>
          <a:p>
            <a:pPr marL="12700">
              <a:lnSpc>
                <a:spcPct val="100000"/>
              </a:lnSpc>
              <a:spcBef>
                <a:spcPts val="95"/>
              </a:spcBef>
            </a:pPr>
            <a:r>
              <a:rPr sz="1000" spc="-40" dirty="0">
                <a:latin typeface="Calibri" panose="020F0502020204030204" pitchFamily="34" charset="0"/>
                <a:cs typeface="Calibri" panose="020F0502020204030204" pitchFamily="34" charset="0"/>
              </a:rPr>
              <a:t>IKNP</a:t>
            </a:r>
            <a:endParaRPr sz="1000" dirty="0">
              <a:latin typeface="Calibri" panose="020F0502020204030204" pitchFamily="34" charset="0"/>
              <a:cs typeface="Calibri" panose="020F0502020204030204" pitchFamily="34" charset="0"/>
            </a:endParaRPr>
          </a:p>
        </p:txBody>
      </p:sp>
      <p:sp>
        <p:nvSpPr>
          <p:cNvPr id="7" name="object 7"/>
          <p:cNvSpPr txBox="1"/>
          <p:nvPr/>
        </p:nvSpPr>
        <p:spPr>
          <a:xfrm>
            <a:off x="1761502" y="1332932"/>
            <a:ext cx="50165" cy="136525"/>
          </a:xfrm>
          <a:prstGeom prst="rect">
            <a:avLst/>
          </a:prstGeom>
        </p:spPr>
        <p:txBody>
          <a:bodyPr vert="horz" wrap="square" lIns="0" tIns="15875" rIns="0" bIns="0" rtlCol="0">
            <a:spAutoFit/>
          </a:bodyPr>
          <a:lstStyle/>
          <a:p>
            <a:pPr marL="12700">
              <a:lnSpc>
                <a:spcPct val="100000"/>
              </a:lnSpc>
              <a:spcBef>
                <a:spcPts val="125"/>
              </a:spcBef>
            </a:pPr>
            <a:r>
              <a:rPr sz="700" i="1" dirty="0">
                <a:latin typeface="Times New Roman"/>
                <a:cs typeface="Times New Roman"/>
              </a:rPr>
              <a:t>i</a:t>
            </a:r>
            <a:endParaRPr sz="700">
              <a:latin typeface="Times New Roman"/>
              <a:cs typeface="Times New Roman"/>
            </a:endParaRPr>
          </a:p>
        </p:txBody>
      </p:sp>
      <p:sp>
        <p:nvSpPr>
          <p:cNvPr id="8" name="object 8"/>
          <p:cNvSpPr txBox="1"/>
          <p:nvPr/>
        </p:nvSpPr>
        <p:spPr>
          <a:xfrm>
            <a:off x="1543672" y="1279784"/>
            <a:ext cx="329565" cy="177800"/>
          </a:xfrm>
          <a:prstGeom prst="rect">
            <a:avLst/>
          </a:prstGeom>
        </p:spPr>
        <p:txBody>
          <a:bodyPr vert="horz" wrap="square" lIns="0" tIns="12065" rIns="0" bIns="0" rtlCol="0">
            <a:spAutoFit/>
          </a:bodyPr>
          <a:lstStyle/>
          <a:p>
            <a:pPr marL="12700">
              <a:lnSpc>
                <a:spcPct val="100000"/>
              </a:lnSpc>
              <a:spcBef>
                <a:spcPts val="95"/>
              </a:spcBef>
            </a:pPr>
            <a:r>
              <a:rPr sz="1000" i="1" spc="-35" dirty="0">
                <a:latin typeface="Times New Roman"/>
                <a:cs typeface="Times New Roman"/>
              </a:rPr>
              <a:t>s</a:t>
            </a:r>
            <a:r>
              <a:rPr sz="1000" spc="-5" dirty="0">
                <a:latin typeface="Calibri"/>
                <a:cs typeface="Calibri"/>
              </a:rPr>
              <a:t>,</a:t>
            </a:r>
            <a:r>
              <a:rPr sz="1000" spc="-40" dirty="0">
                <a:latin typeface="Calibri"/>
                <a:cs typeface="Calibri"/>
              </a:rPr>
              <a:t> </a:t>
            </a:r>
            <a:r>
              <a:rPr sz="1000" spc="40" dirty="0">
                <a:latin typeface="Cambria"/>
                <a:cs typeface="Cambria"/>
              </a:rPr>
              <a:t>{</a:t>
            </a:r>
            <a:r>
              <a:rPr sz="1000" i="1" spc="-15" dirty="0">
                <a:latin typeface="Times New Roman"/>
                <a:cs typeface="Times New Roman"/>
              </a:rPr>
              <a:t>q</a:t>
            </a:r>
            <a:r>
              <a:rPr sz="1000" i="1" spc="15" dirty="0">
                <a:latin typeface="Times New Roman"/>
                <a:cs typeface="Times New Roman"/>
              </a:rPr>
              <a:t> </a:t>
            </a:r>
            <a:r>
              <a:rPr sz="1000" spc="20" dirty="0">
                <a:latin typeface="Cambria"/>
                <a:cs typeface="Cambria"/>
              </a:rPr>
              <a:t>}</a:t>
            </a:r>
            <a:endParaRPr sz="1000">
              <a:latin typeface="Cambria"/>
              <a:cs typeface="Cambria"/>
            </a:endParaRPr>
          </a:p>
        </p:txBody>
      </p:sp>
      <p:sp>
        <p:nvSpPr>
          <p:cNvPr id="9" name="object 9"/>
          <p:cNvSpPr txBox="1"/>
          <p:nvPr/>
        </p:nvSpPr>
        <p:spPr>
          <a:xfrm>
            <a:off x="3115360" y="1277472"/>
            <a:ext cx="69850" cy="177800"/>
          </a:xfrm>
          <a:prstGeom prst="rect">
            <a:avLst/>
          </a:prstGeom>
        </p:spPr>
        <p:txBody>
          <a:bodyPr vert="horz" wrap="square" lIns="0" tIns="12065" rIns="0" bIns="0" rtlCol="0">
            <a:spAutoFit/>
          </a:bodyPr>
          <a:lstStyle/>
          <a:p>
            <a:pPr marL="12700">
              <a:lnSpc>
                <a:spcPct val="100000"/>
              </a:lnSpc>
              <a:spcBef>
                <a:spcPts val="95"/>
              </a:spcBef>
            </a:pPr>
            <a:r>
              <a:rPr sz="1000" i="1" spc="-45" dirty="0">
                <a:latin typeface="Times New Roman"/>
                <a:cs typeface="Times New Roman"/>
              </a:rPr>
              <a:t>r</a:t>
            </a:r>
            <a:endParaRPr sz="1000">
              <a:latin typeface="Times New Roman"/>
              <a:cs typeface="Times New Roman"/>
            </a:endParaRPr>
          </a:p>
        </p:txBody>
      </p:sp>
      <p:grpSp>
        <p:nvGrpSpPr>
          <p:cNvPr id="10" name="object 10"/>
          <p:cNvGrpSpPr/>
          <p:nvPr/>
        </p:nvGrpSpPr>
        <p:grpSpPr>
          <a:xfrm>
            <a:off x="1908320" y="1358747"/>
            <a:ext cx="1175385" cy="241300"/>
            <a:chOff x="1908320" y="1358747"/>
            <a:chExt cx="1175385" cy="241300"/>
          </a:xfrm>
        </p:grpSpPr>
        <p:sp>
          <p:nvSpPr>
            <p:cNvPr id="11" name="object 11"/>
            <p:cNvSpPr/>
            <p:nvPr/>
          </p:nvSpPr>
          <p:spPr>
            <a:xfrm>
              <a:off x="1917303" y="1389113"/>
              <a:ext cx="326390" cy="0"/>
            </a:xfrm>
            <a:custGeom>
              <a:avLst/>
              <a:gdLst/>
              <a:ahLst/>
              <a:cxnLst/>
              <a:rect l="l" t="t" r="r" b="b"/>
              <a:pathLst>
                <a:path w="326389">
                  <a:moveTo>
                    <a:pt x="326289" y="0"/>
                  </a:moveTo>
                  <a:lnTo>
                    <a:pt x="0" y="0"/>
                  </a:lnTo>
                </a:path>
              </a:pathLst>
            </a:custGeom>
            <a:ln w="10122">
              <a:solidFill>
                <a:srgbClr val="000000"/>
              </a:solidFill>
            </a:ln>
          </p:spPr>
          <p:txBody>
            <a:bodyPr wrap="square" lIns="0" tIns="0" rIns="0" bIns="0" rtlCol="0"/>
            <a:lstStyle/>
            <a:p>
              <a:endParaRPr/>
            </a:p>
          </p:txBody>
        </p:sp>
        <p:sp>
          <p:nvSpPr>
            <p:cNvPr id="12" name="object 12"/>
            <p:cNvSpPr/>
            <p:nvPr/>
          </p:nvSpPr>
          <p:spPr>
            <a:xfrm>
              <a:off x="1912369" y="1362796"/>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3" name="object 13"/>
            <p:cNvSpPr/>
            <p:nvPr/>
          </p:nvSpPr>
          <p:spPr>
            <a:xfrm>
              <a:off x="2625401" y="1389113"/>
              <a:ext cx="458470" cy="0"/>
            </a:xfrm>
            <a:custGeom>
              <a:avLst/>
              <a:gdLst/>
              <a:ahLst/>
              <a:cxnLst/>
              <a:rect l="l" t="t" r="r" b="b"/>
              <a:pathLst>
                <a:path w="458469">
                  <a:moveTo>
                    <a:pt x="457958" y="0"/>
                  </a:moveTo>
                  <a:lnTo>
                    <a:pt x="0" y="0"/>
                  </a:lnTo>
                </a:path>
              </a:pathLst>
            </a:custGeom>
            <a:ln w="10122">
              <a:solidFill>
                <a:srgbClr val="000000"/>
              </a:solidFill>
            </a:ln>
          </p:spPr>
          <p:txBody>
            <a:bodyPr wrap="square" lIns="0" tIns="0" rIns="0" bIns="0" rtlCol="0"/>
            <a:lstStyle/>
            <a:p>
              <a:endParaRPr/>
            </a:p>
          </p:txBody>
        </p:sp>
        <p:sp>
          <p:nvSpPr>
            <p:cNvPr id="14" name="object 14"/>
            <p:cNvSpPr/>
            <p:nvPr/>
          </p:nvSpPr>
          <p:spPr>
            <a:xfrm>
              <a:off x="2620466" y="1362796"/>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5" name="object 15"/>
            <p:cNvSpPr/>
            <p:nvPr/>
          </p:nvSpPr>
          <p:spPr>
            <a:xfrm>
              <a:off x="2430005" y="1478225"/>
              <a:ext cx="573405" cy="91440"/>
            </a:xfrm>
            <a:custGeom>
              <a:avLst/>
              <a:gdLst/>
              <a:ahLst/>
              <a:cxnLst/>
              <a:rect l="l" t="t" r="r" b="b"/>
              <a:pathLst>
                <a:path w="573405" h="91440">
                  <a:moveTo>
                    <a:pt x="0" y="0"/>
                  </a:moveTo>
                  <a:lnTo>
                    <a:pt x="0" y="90889"/>
                  </a:lnTo>
                  <a:lnTo>
                    <a:pt x="573349" y="90889"/>
                  </a:lnTo>
                </a:path>
              </a:pathLst>
            </a:custGeom>
            <a:ln w="10122">
              <a:solidFill>
                <a:srgbClr val="000000"/>
              </a:solidFill>
            </a:ln>
          </p:spPr>
          <p:txBody>
            <a:bodyPr wrap="square" lIns="0" tIns="0" rIns="0" bIns="0" rtlCol="0"/>
            <a:lstStyle/>
            <a:p>
              <a:endParaRPr/>
            </a:p>
          </p:txBody>
        </p:sp>
        <p:sp>
          <p:nvSpPr>
            <p:cNvPr id="16" name="object 16"/>
            <p:cNvSpPr/>
            <p:nvPr/>
          </p:nvSpPr>
          <p:spPr>
            <a:xfrm>
              <a:off x="2983616" y="1542798"/>
              <a:ext cx="24765" cy="52705"/>
            </a:xfrm>
            <a:custGeom>
              <a:avLst/>
              <a:gdLst/>
              <a:ahLst/>
              <a:cxnLst/>
              <a:rect l="l" t="t" r="r" b="b"/>
              <a:pathLst>
                <a:path w="24764"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grpSp>
        <p:nvGrpSpPr>
          <p:cNvPr id="17" name="object 17"/>
          <p:cNvGrpSpPr/>
          <p:nvPr/>
        </p:nvGrpSpPr>
        <p:grpSpPr>
          <a:xfrm>
            <a:off x="1800558" y="678516"/>
            <a:ext cx="1259205" cy="485775"/>
            <a:chOff x="1800558" y="678516"/>
            <a:chExt cx="1259205" cy="485775"/>
          </a:xfrm>
        </p:grpSpPr>
        <p:sp>
          <p:nvSpPr>
            <p:cNvPr id="18" name="object 18"/>
            <p:cNvSpPr/>
            <p:nvPr/>
          </p:nvSpPr>
          <p:spPr>
            <a:xfrm>
              <a:off x="1810680" y="688638"/>
              <a:ext cx="1238885" cy="465455"/>
            </a:xfrm>
            <a:custGeom>
              <a:avLst/>
              <a:gdLst/>
              <a:ahLst/>
              <a:cxnLst/>
              <a:rect l="l" t="t" r="r" b="b"/>
              <a:pathLst>
                <a:path w="1238885" h="465455">
                  <a:moveTo>
                    <a:pt x="1238650" y="0"/>
                  </a:moveTo>
                  <a:lnTo>
                    <a:pt x="0" y="0"/>
                  </a:lnTo>
                  <a:lnTo>
                    <a:pt x="0" y="464935"/>
                  </a:lnTo>
                  <a:lnTo>
                    <a:pt x="1238650" y="464935"/>
                  </a:lnTo>
                  <a:lnTo>
                    <a:pt x="1238650" y="0"/>
                  </a:lnTo>
                  <a:close/>
                </a:path>
              </a:pathLst>
            </a:custGeom>
            <a:solidFill>
              <a:srgbClr val="CCCCCC"/>
            </a:solidFill>
          </p:spPr>
          <p:txBody>
            <a:bodyPr wrap="square" lIns="0" tIns="0" rIns="0" bIns="0" rtlCol="0"/>
            <a:lstStyle/>
            <a:p>
              <a:endParaRPr/>
            </a:p>
          </p:txBody>
        </p:sp>
        <p:sp>
          <p:nvSpPr>
            <p:cNvPr id="19" name="object 19"/>
            <p:cNvSpPr/>
            <p:nvPr/>
          </p:nvSpPr>
          <p:spPr>
            <a:xfrm>
              <a:off x="1810680" y="688638"/>
              <a:ext cx="1238885" cy="465455"/>
            </a:xfrm>
            <a:custGeom>
              <a:avLst/>
              <a:gdLst/>
              <a:ahLst/>
              <a:cxnLst/>
              <a:rect l="l" t="t" r="r" b="b"/>
              <a:pathLst>
                <a:path w="1238885" h="465455">
                  <a:moveTo>
                    <a:pt x="0" y="464935"/>
                  </a:moveTo>
                  <a:lnTo>
                    <a:pt x="1238650" y="464935"/>
                  </a:lnTo>
                  <a:lnTo>
                    <a:pt x="1238650" y="0"/>
                  </a:lnTo>
                  <a:lnTo>
                    <a:pt x="0" y="0"/>
                  </a:lnTo>
                  <a:lnTo>
                    <a:pt x="0" y="464935"/>
                  </a:lnTo>
                  <a:close/>
                </a:path>
              </a:pathLst>
            </a:custGeom>
            <a:ln w="20244">
              <a:solidFill>
                <a:srgbClr val="999999"/>
              </a:solidFill>
            </a:ln>
          </p:spPr>
          <p:txBody>
            <a:bodyPr wrap="square" lIns="0" tIns="0" rIns="0" bIns="0" rtlCol="0"/>
            <a:lstStyle/>
            <a:p>
              <a:endParaRPr/>
            </a:p>
          </p:txBody>
        </p:sp>
      </p:grpSp>
      <p:sp>
        <p:nvSpPr>
          <p:cNvPr id="20" name="object 20"/>
          <p:cNvSpPr txBox="1"/>
          <p:nvPr/>
        </p:nvSpPr>
        <p:spPr>
          <a:xfrm>
            <a:off x="1901888" y="867540"/>
            <a:ext cx="50165" cy="136525"/>
          </a:xfrm>
          <a:prstGeom prst="rect">
            <a:avLst/>
          </a:prstGeom>
        </p:spPr>
        <p:txBody>
          <a:bodyPr vert="horz" wrap="square" lIns="0" tIns="15875" rIns="0" bIns="0" rtlCol="0">
            <a:spAutoFit/>
          </a:bodyPr>
          <a:lstStyle/>
          <a:p>
            <a:pPr marL="12700">
              <a:lnSpc>
                <a:spcPct val="100000"/>
              </a:lnSpc>
              <a:spcBef>
                <a:spcPts val="125"/>
              </a:spcBef>
            </a:pPr>
            <a:r>
              <a:rPr sz="700" i="1" dirty="0">
                <a:latin typeface="Times New Roman"/>
                <a:cs typeface="Times New Roman"/>
              </a:rPr>
              <a:t>i</a:t>
            </a:r>
            <a:endParaRPr sz="700">
              <a:latin typeface="Times New Roman"/>
              <a:cs typeface="Times New Roman"/>
            </a:endParaRPr>
          </a:p>
        </p:txBody>
      </p:sp>
      <p:sp>
        <p:nvSpPr>
          <p:cNvPr id="21" name="object 21"/>
          <p:cNvSpPr txBox="1"/>
          <p:nvPr/>
        </p:nvSpPr>
        <p:spPr>
          <a:xfrm>
            <a:off x="1840153" y="814392"/>
            <a:ext cx="252095" cy="166071"/>
          </a:xfrm>
          <a:prstGeom prst="rect">
            <a:avLst/>
          </a:prstGeom>
        </p:spPr>
        <p:txBody>
          <a:bodyPr vert="horz" wrap="square" lIns="0" tIns="12065" rIns="0" bIns="0" rtlCol="0">
            <a:spAutoFit/>
          </a:bodyPr>
          <a:lstStyle/>
          <a:p>
            <a:pPr marL="12700">
              <a:lnSpc>
                <a:spcPct val="100000"/>
              </a:lnSpc>
              <a:spcBef>
                <a:spcPts val="95"/>
              </a:spcBef>
            </a:pPr>
            <a:r>
              <a:rPr sz="1000" i="1" spc="-15" dirty="0">
                <a:latin typeface="Times New Roman"/>
                <a:cs typeface="Times New Roman"/>
              </a:rPr>
              <a:t>q</a:t>
            </a:r>
            <a:r>
              <a:rPr sz="1000" i="1" spc="185" dirty="0">
                <a:latin typeface="Times New Roman"/>
                <a:cs typeface="Times New Roman"/>
              </a:rPr>
              <a:t> </a:t>
            </a:r>
            <a:r>
              <a:rPr sz="1000" spc="4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p:txBody>
      </p:sp>
      <p:sp>
        <p:nvSpPr>
          <p:cNvPr id="22" name="object 22"/>
          <p:cNvSpPr txBox="1"/>
          <p:nvPr/>
        </p:nvSpPr>
        <p:spPr>
          <a:xfrm>
            <a:off x="2107996" y="598670"/>
            <a:ext cx="96520" cy="177800"/>
          </a:xfrm>
          <a:prstGeom prst="rect">
            <a:avLst/>
          </a:prstGeom>
        </p:spPr>
        <p:txBody>
          <a:bodyPr vert="horz" wrap="square" lIns="0" tIns="12065" rIns="0" bIns="0" rtlCol="0">
            <a:spAutoFit/>
          </a:bodyPr>
          <a:lstStyle/>
          <a:p>
            <a:pPr marL="12700">
              <a:lnSpc>
                <a:spcPct val="100000"/>
              </a:lnSpc>
              <a:spcBef>
                <a:spcPts val="95"/>
              </a:spcBef>
            </a:pPr>
            <a:r>
              <a:rPr sz="1000" spc="55" dirty="0">
                <a:latin typeface="SimSun"/>
                <a:cs typeface="SimSun"/>
              </a:rPr>
              <a:t>{</a:t>
            </a:r>
            <a:endParaRPr sz="1000">
              <a:latin typeface="SimSun"/>
              <a:cs typeface="SimSun"/>
            </a:endParaRPr>
          </a:p>
        </p:txBody>
      </p:sp>
      <p:sp>
        <p:nvSpPr>
          <p:cNvPr id="23" name="object 23"/>
          <p:cNvSpPr txBox="1"/>
          <p:nvPr/>
        </p:nvSpPr>
        <p:spPr>
          <a:xfrm>
            <a:off x="2219845" y="780368"/>
            <a:ext cx="50165" cy="136525"/>
          </a:xfrm>
          <a:prstGeom prst="rect">
            <a:avLst/>
          </a:prstGeom>
        </p:spPr>
        <p:txBody>
          <a:bodyPr vert="horz" wrap="square" lIns="0" tIns="15875" rIns="0" bIns="0" rtlCol="0">
            <a:spAutoFit/>
          </a:bodyPr>
          <a:lstStyle/>
          <a:p>
            <a:pPr marL="12700">
              <a:lnSpc>
                <a:spcPct val="100000"/>
              </a:lnSpc>
              <a:spcBef>
                <a:spcPts val="125"/>
              </a:spcBef>
            </a:pPr>
            <a:r>
              <a:rPr sz="700" i="1" dirty="0">
                <a:latin typeface="Times New Roman"/>
                <a:cs typeface="Times New Roman"/>
              </a:rPr>
              <a:t>i</a:t>
            </a:r>
            <a:endParaRPr sz="700">
              <a:latin typeface="Times New Roman"/>
              <a:cs typeface="Times New Roman"/>
            </a:endParaRPr>
          </a:p>
        </p:txBody>
      </p:sp>
      <p:sp>
        <p:nvSpPr>
          <p:cNvPr id="24" name="object 24"/>
          <p:cNvSpPr txBox="1"/>
          <p:nvPr/>
        </p:nvSpPr>
        <p:spPr>
          <a:xfrm>
            <a:off x="2156231" y="727219"/>
            <a:ext cx="886460" cy="166071"/>
          </a:xfrm>
          <a:prstGeom prst="rect">
            <a:avLst/>
          </a:prstGeom>
        </p:spPr>
        <p:txBody>
          <a:bodyPr vert="horz" wrap="square" lIns="0" tIns="12065" rIns="0" bIns="0" rtlCol="0">
            <a:spAutoFit/>
          </a:bodyPr>
          <a:lstStyle/>
          <a:p>
            <a:pPr marL="38100">
              <a:lnSpc>
                <a:spcPct val="100000"/>
              </a:lnSpc>
              <a:spcBef>
                <a:spcPts val="95"/>
              </a:spcBef>
              <a:tabLst>
                <a:tab pos="424180" algn="l"/>
              </a:tabLst>
            </a:pPr>
            <a:r>
              <a:rPr sz="1000" i="1" spc="20" dirty="0">
                <a:latin typeface="Times New Roman"/>
                <a:cs typeface="Times New Roman"/>
              </a:rPr>
              <a:t>t	</a:t>
            </a:r>
            <a:r>
              <a:rPr sz="1000" spc="30" dirty="0">
                <a:latin typeface="Calibri" panose="020F0502020204030204" pitchFamily="34" charset="0"/>
                <a:cs typeface="Calibri" panose="020F0502020204030204" pitchFamily="34" charset="0"/>
              </a:rPr>
              <a:t>if</a:t>
            </a:r>
            <a:r>
              <a:rPr sz="1000" spc="-40" dirty="0">
                <a:latin typeface="Calibri" panose="020F0502020204030204" pitchFamily="34" charset="0"/>
                <a:cs typeface="Calibri" panose="020F0502020204030204" pitchFamily="34" charset="0"/>
              </a:rPr>
              <a:t> </a:t>
            </a:r>
            <a:r>
              <a:rPr sz="1000" i="1" spc="-25" dirty="0">
                <a:latin typeface="Times New Roman"/>
                <a:cs typeface="Times New Roman"/>
              </a:rPr>
              <a:t>r</a:t>
            </a:r>
            <a:r>
              <a:rPr sz="1050" i="1" spc="-37" baseline="-11904" dirty="0">
                <a:latin typeface="Times New Roman"/>
                <a:cs typeface="Times New Roman"/>
              </a:rPr>
              <a:t>i</a:t>
            </a:r>
            <a:r>
              <a:rPr sz="1050" i="1" spc="-22" baseline="-11904"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6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0</a:t>
            </a:r>
            <a:endParaRPr sz="1000" dirty="0">
              <a:latin typeface="Calibri" panose="020F0502020204030204" pitchFamily="34" charset="0"/>
              <a:cs typeface="Calibri" panose="020F0502020204030204" pitchFamily="34" charset="0"/>
            </a:endParaRPr>
          </a:p>
        </p:txBody>
      </p:sp>
      <p:sp>
        <p:nvSpPr>
          <p:cNvPr id="25" name="object 25"/>
          <p:cNvSpPr txBox="1"/>
          <p:nvPr/>
        </p:nvSpPr>
        <p:spPr>
          <a:xfrm>
            <a:off x="2156231" y="909414"/>
            <a:ext cx="873760" cy="166071"/>
          </a:xfrm>
          <a:prstGeom prst="rect">
            <a:avLst/>
          </a:prstGeom>
        </p:spPr>
        <p:txBody>
          <a:bodyPr vert="horz" wrap="square" lIns="0" tIns="12065" rIns="0" bIns="0" rtlCol="0">
            <a:spAutoFit/>
          </a:bodyPr>
          <a:lstStyle/>
          <a:p>
            <a:pPr marL="38100">
              <a:lnSpc>
                <a:spcPct val="100000"/>
              </a:lnSpc>
              <a:spcBef>
                <a:spcPts val="95"/>
              </a:spcBef>
            </a:pPr>
            <a:r>
              <a:rPr sz="1000" i="1" spc="20" dirty="0">
                <a:latin typeface="Times New Roman"/>
                <a:cs typeface="Times New Roman"/>
              </a:rPr>
              <a:t>t</a:t>
            </a:r>
            <a:r>
              <a:rPr sz="1050" i="1" baseline="-11904" dirty="0">
                <a:latin typeface="Times New Roman"/>
                <a:cs typeface="Times New Roman"/>
              </a:rPr>
              <a:t>i </a:t>
            </a:r>
            <a:r>
              <a:rPr sz="1050" i="1" spc="-75" baseline="-11904" dirty="0">
                <a:latin typeface="Times New Roman"/>
                <a:cs typeface="Times New Roman"/>
              </a:rPr>
              <a:t> </a:t>
            </a:r>
            <a:r>
              <a:rPr sz="1000" spc="-365" dirty="0">
                <a:latin typeface="Cambria"/>
                <a:cs typeface="Cambria"/>
              </a:rPr>
              <a:t>⊕</a:t>
            </a:r>
            <a:r>
              <a:rPr sz="1000" spc="30" dirty="0">
                <a:latin typeface="Cambria"/>
                <a:cs typeface="Cambria"/>
              </a:rPr>
              <a:t> </a:t>
            </a:r>
            <a:r>
              <a:rPr sz="1000" i="1" spc="-25" dirty="0">
                <a:latin typeface="Times New Roman"/>
                <a:cs typeface="Times New Roman"/>
              </a:rPr>
              <a:t>s</a:t>
            </a:r>
            <a:r>
              <a:rPr sz="1000" i="1" dirty="0">
                <a:latin typeface="Times New Roman"/>
                <a:cs typeface="Times New Roman"/>
              </a:rPr>
              <a:t>   </a:t>
            </a:r>
            <a:r>
              <a:rPr sz="1000" i="1" spc="-5" dirty="0">
                <a:latin typeface="Times New Roman"/>
                <a:cs typeface="Times New Roman"/>
              </a:rPr>
              <a:t> </a:t>
            </a:r>
            <a:r>
              <a:rPr sz="1000" spc="30" dirty="0">
                <a:latin typeface="Calibri" panose="020F0502020204030204" pitchFamily="34" charset="0"/>
                <a:cs typeface="Calibri" panose="020F0502020204030204" pitchFamily="34" charset="0"/>
              </a:rPr>
              <a:t>if</a:t>
            </a:r>
            <a:r>
              <a:rPr sz="1000" spc="-20" dirty="0">
                <a:latin typeface="Calibri" panose="020F0502020204030204" pitchFamily="34" charset="0"/>
                <a:cs typeface="Calibri" panose="020F0502020204030204" pitchFamily="34" charset="0"/>
              </a:rPr>
              <a:t> </a:t>
            </a:r>
            <a:r>
              <a:rPr sz="1000" i="1" spc="-45" dirty="0">
                <a:latin typeface="Times New Roman"/>
                <a:cs typeface="Times New Roman"/>
              </a:rPr>
              <a:t>r</a:t>
            </a:r>
            <a:r>
              <a:rPr sz="1050" i="1" baseline="-11904" dirty="0">
                <a:latin typeface="Times New Roman"/>
                <a:cs typeface="Times New Roman"/>
              </a:rPr>
              <a:t>i </a:t>
            </a:r>
            <a:r>
              <a:rPr sz="1050" i="1" spc="-37" baseline="-11904"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4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1</a:t>
            </a:r>
            <a:endParaRPr sz="1000" dirty="0">
              <a:latin typeface="Calibri" panose="020F0502020204030204" pitchFamily="34" charset="0"/>
              <a:cs typeface="Calibri" panose="020F0502020204030204" pitchFamily="34" charset="0"/>
            </a:endParaRPr>
          </a:p>
        </p:txBody>
      </p:sp>
      <p:graphicFrame>
        <p:nvGraphicFramePr>
          <p:cNvPr id="26" name="object 26"/>
          <p:cNvGraphicFramePr>
            <a:graphicFrameLocks noGrp="1"/>
          </p:cNvGraphicFramePr>
          <p:nvPr/>
        </p:nvGraphicFramePr>
        <p:xfrm>
          <a:off x="435187" y="1030982"/>
          <a:ext cx="1104900" cy="711198"/>
        </p:xfrm>
        <a:graphic>
          <a:graphicData uri="http://schemas.openxmlformats.org/drawingml/2006/table">
            <a:tbl>
              <a:tblPr firstRow="1" bandRow="1">
                <a:tableStyleId>{2D5ABB26-0587-4C30-8999-92F81FD0307C}</a:tableStyleId>
              </a:tblPr>
              <a:tblGrid>
                <a:gridCol w="552450">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tblGrid>
              <a:tr h="156895">
                <a:tc>
                  <a:txBody>
                    <a:bodyPr/>
                    <a:lstStyle/>
                    <a:p>
                      <a:pPr marL="40005">
                        <a:lnSpc>
                          <a:spcPts val="1055"/>
                        </a:lnSpc>
                      </a:pPr>
                      <a:r>
                        <a:rPr sz="1000" i="1" spc="15" dirty="0">
                          <a:latin typeface="Times New Roman"/>
                          <a:cs typeface="Times New Roman"/>
                        </a:rPr>
                        <a:t>H</a:t>
                      </a:r>
                      <a:r>
                        <a:rPr sz="1000" spc="15" dirty="0">
                          <a:latin typeface="Calibri" panose="020F0502020204030204" pitchFamily="34" charset="0"/>
                          <a:cs typeface="Calibri" panose="020F0502020204030204" pitchFamily="34" charset="0"/>
                        </a:rPr>
                        <a:t>(</a:t>
                      </a:r>
                      <a:r>
                        <a:rPr sz="1000" i="1" spc="15" dirty="0">
                          <a:latin typeface="Times New Roman"/>
                          <a:cs typeface="Times New Roman"/>
                        </a:rPr>
                        <a:t>t</a:t>
                      </a:r>
                      <a:r>
                        <a:rPr sz="1050" spc="22" baseline="-11904" dirty="0">
                          <a:latin typeface="Calibri"/>
                          <a:cs typeface="Calibri"/>
                        </a:rPr>
                        <a:t>1</a:t>
                      </a:r>
                      <a:r>
                        <a:rPr sz="1000" spc="1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0005">
                        <a:lnSpc>
                          <a:spcPts val="1055"/>
                        </a:lnSpc>
                      </a:pPr>
                      <a:r>
                        <a:rPr sz="1000" i="1" dirty="0">
                          <a:latin typeface="Times New Roman"/>
                          <a:cs typeface="Times New Roman"/>
                        </a:rPr>
                        <a:t>H</a:t>
                      </a:r>
                      <a:r>
                        <a:rPr sz="1000" dirty="0">
                          <a:latin typeface="Calibri" panose="020F0502020204030204" pitchFamily="34" charset="0"/>
                          <a:cs typeface="Calibri" panose="020F0502020204030204" pitchFamily="34" charset="0"/>
                        </a:rPr>
                        <a:t>(</a:t>
                      </a:r>
                      <a:r>
                        <a:rPr sz="1000" i="1" spc="-5" dirty="0">
                          <a:latin typeface="Times New Roman"/>
                          <a:cs typeface="Times New Roman"/>
                        </a:rPr>
                        <a:t>t</a:t>
                      </a:r>
                      <a:r>
                        <a:rPr sz="1050" baseline="-11904" dirty="0">
                          <a:latin typeface="Calibri"/>
                          <a:cs typeface="Calibri"/>
                        </a:rPr>
                        <a:t>1 </a:t>
                      </a:r>
                      <a:r>
                        <a:rPr sz="1050" spc="-30" baseline="-11904" dirty="0">
                          <a:latin typeface="Calibri"/>
                          <a:cs typeface="Calibri"/>
                        </a:rPr>
                        <a:t> </a:t>
                      </a:r>
                      <a:r>
                        <a:rPr sz="1000" dirty="0">
                          <a:latin typeface="Cambria"/>
                          <a:cs typeface="Cambria"/>
                        </a:rPr>
                        <a:t>⊕</a:t>
                      </a:r>
                      <a:r>
                        <a:rPr sz="1000" spc="30" dirty="0">
                          <a:latin typeface="Cambria"/>
                          <a:cs typeface="Cambria"/>
                        </a:rPr>
                        <a:t> </a:t>
                      </a:r>
                      <a:r>
                        <a:rPr sz="1000" i="1" dirty="0">
                          <a:latin typeface="Times New Roman"/>
                          <a:cs typeface="Times New Roman"/>
                        </a:rPr>
                        <a:t>s</a:t>
                      </a:r>
                      <a:r>
                        <a:rPr sz="10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0"/>
                  </a:ext>
                </a:extLst>
              </a:tr>
              <a:tr h="156883">
                <a:tc>
                  <a:txBody>
                    <a:bodyPr/>
                    <a:lstStyle/>
                    <a:p>
                      <a:pPr marL="40005">
                        <a:lnSpc>
                          <a:spcPts val="1055"/>
                        </a:lnSpc>
                      </a:pPr>
                      <a:r>
                        <a:rPr sz="1000" i="1" dirty="0">
                          <a:latin typeface="Times New Roman"/>
                          <a:cs typeface="Times New Roman"/>
                        </a:rPr>
                        <a:t>H</a:t>
                      </a:r>
                      <a:r>
                        <a:rPr sz="1000" dirty="0">
                          <a:latin typeface="Calibri" panose="020F0502020204030204" pitchFamily="34" charset="0"/>
                          <a:cs typeface="Calibri" panose="020F0502020204030204" pitchFamily="34" charset="0"/>
                        </a:rPr>
                        <a:t>(</a:t>
                      </a:r>
                      <a:r>
                        <a:rPr sz="1000" i="1" dirty="0">
                          <a:latin typeface="Times New Roman"/>
                          <a:cs typeface="Times New Roman"/>
                        </a:rPr>
                        <a:t>t</a:t>
                      </a:r>
                      <a:r>
                        <a:rPr sz="1050" baseline="-11904" dirty="0">
                          <a:latin typeface="Calibri"/>
                          <a:cs typeface="Calibri"/>
                        </a:rPr>
                        <a:t>2 </a:t>
                      </a:r>
                      <a:r>
                        <a:rPr sz="1050" spc="-30" baseline="-11904" dirty="0">
                          <a:latin typeface="Calibri"/>
                          <a:cs typeface="Calibri"/>
                        </a:rPr>
                        <a:t> </a:t>
                      </a:r>
                      <a:r>
                        <a:rPr sz="1000" dirty="0">
                          <a:latin typeface="Cambria"/>
                          <a:cs typeface="Cambria"/>
                        </a:rPr>
                        <a:t>⊕</a:t>
                      </a:r>
                      <a:r>
                        <a:rPr sz="1000" spc="30" dirty="0">
                          <a:latin typeface="Cambria"/>
                          <a:cs typeface="Cambria"/>
                        </a:rPr>
                        <a:t> </a:t>
                      </a:r>
                      <a:r>
                        <a:rPr sz="1000" i="1" dirty="0">
                          <a:latin typeface="Times New Roman"/>
                          <a:cs typeface="Times New Roman"/>
                        </a:rPr>
                        <a:t>s</a:t>
                      </a:r>
                      <a:r>
                        <a:rPr sz="10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0005">
                        <a:lnSpc>
                          <a:spcPts val="1055"/>
                        </a:lnSpc>
                      </a:pPr>
                      <a:r>
                        <a:rPr sz="1000" i="1" spc="15" dirty="0">
                          <a:latin typeface="Times New Roman"/>
                          <a:cs typeface="Times New Roman"/>
                        </a:rPr>
                        <a:t>H</a:t>
                      </a:r>
                      <a:r>
                        <a:rPr sz="1000" spc="15" dirty="0">
                          <a:latin typeface="Calibri" panose="020F0502020204030204" pitchFamily="34" charset="0"/>
                          <a:cs typeface="Calibri" panose="020F0502020204030204" pitchFamily="34" charset="0"/>
                        </a:rPr>
                        <a:t>(</a:t>
                      </a:r>
                      <a:r>
                        <a:rPr sz="1000" i="1" spc="15" dirty="0">
                          <a:latin typeface="Times New Roman"/>
                          <a:cs typeface="Times New Roman"/>
                        </a:rPr>
                        <a:t>t</a:t>
                      </a:r>
                      <a:r>
                        <a:rPr sz="1050" spc="22" baseline="-11904" dirty="0">
                          <a:latin typeface="Calibri"/>
                          <a:cs typeface="Calibri"/>
                        </a:rPr>
                        <a:t>2</a:t>
                      </a:r>
                      <a:r>
                        <a:rPr sz="1000" spc="1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1"/>
                  </a:ext>
                </a:extLst>
              </a:tr>
              <a:tr h="156895">
                <a:tc>
                  <a:txBody>
                    <a:bodyPr/>
                    <a:lstStyle/>
                    <a:p>
                      <a:pPr marL="40005">
                        <a:lnSpc>
                          <a:spcPts val="1055"/>
                        </a:lnSpc>
                      </a:pPr>
                      <a:r>
                        <a:rPr sz="1000" i="1" dirty="0">
                          <a:latin typeface="Times New Roman"/>
                          <a:cs typeface="Times New Roman"/>
                        </a:rPr>
                        <a:t>H</a:t>
                      </a:r>
                      <a:r>
                        <a:rPr sz="1000" dirty="0">
                          <a:latin typeface="Calibri" panose="020F0502020204030204" pitchFamily="34" charset="0"/>
                          <a:cs typeface="Calibri" panose="020F0502020204030204" pitchFamily="34" charset="0"/>
                        </a:rPr>
                        <a:t>(</a:t>
                      </a:r>
                      <a:r>
                        <a:rPr sz="1000" i="1" dirty="0">
                          <a:latin typeface="Times New Roman"/>
                          <a:cs typeface="Times New Roman"/>
                        </a:rPr>
                        <a:t>t</a:t>
                      </a:r>
                      <a:r>
                        <a:rPr sz="1050" baseline="-11904" dirty="0">
                          <a:latin typeface="Calibri"/>
                          <a:cs typeface="Calibri"/>
                        </a:rPr>
                        <a:t>3 </a:t>
                      </a:r>
                      <a:r>
                        <a:rPr sz="1050" spc="-30" baseline="-11904" dirty="0">
                          <a:latin typeface="Calibri"/>
                          <a:cs typeface="Calibri"/>
                        </a:rPr>
                        <a:t> </a:t>
                      </a:r>
                      <a:r>
                        <a:rPr sz="1000" dirty="0">
                          <a:latin typeface="Cambria"/>
                          <a:cs typeface="Cambria"/>
                        </a:rPr>
                        <a:t>⊕</a:t>
                      </a:r>
                      <a:r>
                        <a:rPr sz="1000" spc="30" dirty="0">
                          <a:latin typeface="Cambria"/>
                          <a:cs typeface="Cambria"/>
                        </a:rPr>
                        <a:t> </a:t>
                      </a:r>
                      <a:r>
                        <a:rPr sz="1000" i="1" dirty="0">
                          <a:latin typeface="Times New Roman"/>
                          <a:cs typeface="Times New Roman"/>
                        </a:rPr>
                        <a:t>s</a:t>
                      </a:r>
                      <a:r>
                        <a:rPr sz="10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0005">
                        <a:lnSpc>
                          <a:spcPts val="1055"/>
                        </a:lnSpc>
                      </a:pPr>
                      <a:r>
                        <a:rPr sz="1000" i="1" spc="15" dirty="0">
                          <a:latin typeface="Times New Roman"/>
                          <a:cs typeface="Times New Roman"/>
                        </a:rPr>
                        <a:t>H</a:t>
                      </a:r>
                      <a:r>
                        <a:rPr sz="1000" spc="15" dirty="0">
                          <a:latin typeface="Calibri" panose="020F0502020204030204" pitchFamily="34" charset="0"/>
                          <a:cs typeface="Calibri" panose="020F0502020204030204" pitchFamily="34" charset="0"/>
                        </a:rPr>
                        <a:t>(</a:t>
                      </a:r>
                      <a:r>
                        <a:rPr sz="1000" i="1" spc="15" dirty="0">
                          <a:latin typeface="Times New Roman"/>
                          <a:cs typeface="Times New Roman"/>
                        </a:rPr>
                        <a:t>t</a:t>
                      </a:r>
                      <a:r>
                        <a:rPr sz="1050" spc="22" baseline="-11904" dirty="0">
                          <a:latin typeface="Calibri"/>
                          <a:cs typeface="Calibri"/>
                        </a:rPr>
                        <a:t>3</a:t>
                      </a:r>
                      <a:r>
                        <a:rPr sz="1000" spc="1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2"/>
                  </a:ext>
                </a:extLst>
              </a:tr>
              <a:tr h="240525">
                <a:tc>
                  <a:txBody>
                    <a:bodyPr/>
                    <a:lstStyle/>
                    <a:p>
                      <a:pPr marL="105410">
                        <a:lnSpc>
                          <a:spcPct val="100000"/>
                        </a:lnSpc>
                        <a:spcBef>
                          <a:spcPts val="515"/>
                        </a:spcBef>
                      </a:pPr>
                      <a:r>
                        <a:rPr sz="1000" dirty="0">
                          <a:latin typeface="Calibri"/>
                          <a:cs typeface="Calibri"/>
                        </a:rPr>
                        <a:t>.</a:t>
                      </a:r>
                      <a:endParaRPr sz="1000">
                        <a:latin typeface="Calibri"/>
                        <a:cs typeface="Calibri"/>
                      </a:endParaRPr>
                    </a:p>
                  </a:txBody>
                  <a:tcPr marL="0" marR="0" marT="654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105410">
                        <a:lnSpc>
                          <a:spcPct val="100000"/>
                        </a:lnSpc>
                        <a:spcBef>
                          <a:spcPts val="515"/>
                        </a:spcBef>
                      </a:pPr>
                      <a:r>
                        <a:rPr sz="1000" dirty="0">
                          <a:latin typeface="Calibri"/>
                          <a:cs typeface="Calibri"/>
                        </a:rPr>
                        <a:t>.</a:t>
                      </a:r>
                      <a:endParaRPr sz="1000">
                        <a:latin typeface="Calibri"/>
                        <a:cs typeface="Calibri"/>
                      </a:endParaRPr>
                    </a:p>
                  </a:txBody>
                  <a:tcPr marL="0" marR="0" marT="654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3"/>
                  </a:ext>
                </a:extLst>
              </a:tr>
            </a:tbl>
          </a:graphicData>
        </a:graphic>
      </p:graphicFrame>
      <p:sp>
        <p:nvSpPr>
          <p:cNvPr id="27" name="object 27"/>
          <p:cNvSpPr txBox="1"/>
          <p:nvPr/>
        </p:nvSpPr>
        <p:spPr>
          <a:xfrm>
            <a:off x="3399599" y="1080220"/>
            <a:ext cx="68580" cy="101600"/>
          </a:xfrm>
          <a:prstGeom prst="rect">
            <a:avLst/>
          </a:prstGeom>
        </p:spPr>
        <p:txBody>
          <a:bodyPr vert="horz" wrap="square" lIns="0" tIns="12065" rIns="0" bIns="0" rtlCol="0">
            <a:spAutoFit/>
          </a:bodyPr>
          <a:lstStyle/>
          <a:p>
            <a:pPr marL="12700">
              <a:lnSpc>
                <a:spcPct val="100000"/>
              </a:lnSpc>
              <a:spcBef>
                <a:spcPts val="95"/>
              </a:spcBef>
            </a:pPr>
            <a:r>
              <a:rPr sz="500" spc="85" dirty="0">
                <a:latin typeface="Calibri"/>
                <a:cs typeface="Calibri"/>
              </a:rPr>
              <a:t>1</a:t>
            </a:r>
            <a:endParaRPr sz="500">
              <a:latin typeface="Calibri"/>
              <a:cs typeface="Calibri"/>
            </a:endParaRPr>
          </a:p>
        </p:txBody>
      </p:sp>
      <p:sp>
        <p:nvSpPr>
          <p:cNvPr id="28" name="object 28"/>
          <p:cNvSpPr txBox="1"/>
          <p:nvPr/>
        </p:nvSpPr>
        <p:spPr>
          <a:xfrm>
            <a:off x="3367557" y="1037263"/>
            <a:ext cx="286385" cy="136525"/>
          </a:xfrm>
          <a:prstGeom prst="rect">
            <a:avLst/>
          </a:prstGeom>
        </p:spPr>
        <p:txBody>
          <a:bodyPr vert="horz" wrap="square" lIns="0" tIns="15875" rIns="0" bIns="0" rtlCol="0">
            <a:spAutoFit/>
          </a:bodyPr>
          <a:lstStyle/>
          <a:p>
            <a:pPr marL="12700">
              <a:lnSpc>
                <a:spcPct val="100000"/>
              </a:lnSpc>
              <a:spcBef>
                <a:spcPts val="125"/>
              </a:spcBef>
            </a:pPr>
            <a:r>
              <a:rPr sz="700" i="1" spc="-20" dirty="0">
                <a:latin typeface="Times New Roman"/>
                <a:cs typeface="Times New Roman"/>
              </a:rPr>
              <a:t>r</a:t>
            </a:r>
            <a:r>
              <a:rPr sz="700" i="1" spc="350" dirty="0">
                <a:latin typeface="Times New Roman"/>
                <a:cs typeface="Times New Roman"/>
              </a:rPr>
              <a:t> </a:t>
            </a:r>
            <a:r>
              <a:rPr sz="700" spc="260" dirty="0">
                <a:latin typeface="Calibri"/>
                <a:cs typeface="Calibri"/>
              </a:rPr>
              <a:t>=</a:t>
            </a:r>
            <a:r>
              <a:rPr sz="700" spc="20" dirty="0">
                <a:latin typeface="Calibri"/>
                <a:cs typeface="Calibri"/>
              </a:rPr>
              <a:t> </a:t>
            </a:r>
            <a:r>
              <a:rPr sz="700" spc="40" dirty="0">
                <a:latin typeface="Calibri"/>
                <a:cs typeface="Calibri"/>
              </a:rPr>
              <a:t>0</a:t>
            </a:r>
            <a:endParaRPr sz="700">
              <a:latin typeface="Calibri"/>
              <a:cs typeface="Calibri"/>
            </a:endParaRPr>
          </a:p>
        </p:txBody>
      </p:sp>
      <p:sp>
        <p:nvSpPr>
          <p:cNvPr id="29" name="object 29"/>
          <p:cNvSpPr txBox="1"/>
          <p:nvPr/>
        </p:nvSpPr>
        <p:spPr>
          <a:xfrm>
            <a:off x="3342157" y="1148112"/>
            <a:ext cx="337185" cy="339725"/>
          </a:xfrm>
          <a:prstGeom prst="rect">
            <a:avLst/>
          </a:prstGeom>
        </p:spPr>
        <p:txBody>
          <a:bodyPr vert="horz" wrap="square" lIns="0" tIns="62229" rIns="0" bIns="0" rtlCol="0">
            <a:spAutoFit/>
          </a:bodyPr>
          <a:lstStyle/>
          <a:p>
            <a:pPr marL="38100">
              <a:lnSpc>
                <a:spcPct val="100000"/>
              </a:lnSpc>
              <a:spcBef>
                <a:spcPts val="489"/>
              </a:spcBef>
            </a:pPr>
            <a:r>
              <a:rPr sz="700" i="1" spc="30" dirty="0">
                <a:latin typeface="Times New Roman"/>
                <a:cs typeface="Times New Roman"/>
              </a:rPr>
              <a:t>r</a:t>
            </a:r>
            <a:r>
              <a:rPr sz="750" spc="44" baseline="-11111" dirty="0">
                <a:latin typeface="Calibri"/>
                <a:cs typeface="Calibri"/>
              </a:rPr>
              <a:t>2</a:t>
            </a:r>
            <a:r>
              <a:rPr sz="750" spc="127" baseline="-11111" dirty="0">
                <a:latin typeface="Calibri"/>
                <a:cs typeface="Calibri"/>
              </a:rPr>
              <a:t> </a:t>
            </a:r>
            <a:r>
              <a:rPr sz="700" spc="260" dirty="0">
                <a:latin typeface="Calibri"/>
                <a:cs typeface="Calibri"/>
              </a:rPr>
              <a:t>=</a:t>
            </a:r>
            <a:r>
              <a:rPr sz="700" spc="-5" dirty="0">
                <a:latin typeface="Calibri"/>
                <a:cs typeface="Calibri"/>
              </a:rPr>
              <a:t> </a:t>
            </a:r>
            <a:r>
              <a:rPr sz="700" spc="40" dirty="0">
                <a:latin typeface="Calibri"/>
                <a:cs typeface="Calibri"/>
              </a:rPr>
              <a:t>1</a:t>
            </a:r>
            <a:endParaRPr sz="700">
              <a:latin typeface="Calibri"/>
              <a:cs typeface="Calibri"/>
            </a:endParaRPr>
          </a:p>
          <a:p>
            <a:pPr marL="38100">
              <a:lnSpc>
                <a:spcPct val="100000"/>
              </a:lnSpc>
              <a:spcBef>
                <a:spcPts val="395"/>
              </a:spcBef>
            </a:pPr>
            <a:r>
              <a:rPr sz="700" i="1" spc="30" dirty="0">
                <a:latin typeface="Times New Roman"/>
                <a:cs typeface="Times New Roman"/>
              </a:rPr>
              <a:t>r</a:t>
            </a:r>
            <a:r>
              <a:rPr sz="750" spc="44" baseline="-11111" dirty="0">
                <a:latin typeface="Calibri"/>
                <a:cs typeface="Calibri"/>
              </a:rPr>
              <a:t>3</a:t>
            </a:r>
            <a:r>
              <a:rPr sz="750" spc="127" baseline="-11111" dirty="0">
                <a:latin typeface="Calibri"/>
                <a:cs typeface="Calibri"/>
              </a:rPr>
              <a:t> </a:t>
            </a:r>
            <a:r>
              <a:rPr sz="700" spc="260" dirty="0">
                <a:latin typeface="Calibri"/>
                <a:cs typeface="Calibri"/>
              </a:rPr>
              <a:t>=</a:t>
            </a:r>
            <a:r>
              <a:rPr sz="700" spc="-5" dirty="0">
                <a:latin typeface="Calibri"/>
                <a:cs typeface="Calibri"/>
              </a:rPr>
              <a:t> </a:t>
            </a:r>
            <a:r>
              <a:rPr sz="700" spc="40" dirty="0">
                <a:latin typeface="Calibri"/>
                <a:cs typeface="Calibri"/>
              </a:rPr>
              <a:t>1</a:t>
            </a:r>
            <a:endParaRPr sz="700">
              <a:latin typeface="Calibri"/>
              <a:cs typeface="Calibri"/>
            </a:endParaRPr>
          </a:p>
        </p:txBody>
      </p:sp>
      <p:graphicFrame>
        <p:nvGraphicFramePr>
          <p:cNvPr id="30" name="object 30"/>
          <p:cNvGraphicFramePr>
            <a:graphicFrameLocks noGrp="1"/>
          </p:cNvGraphicFramePr>
          <p:nvPr/>
        </p:nvGraphicFramePr>
        <p:xfrm>
          <a:off x="3686654" y="1030982"/>
          <a:ext cx="361950" cy="711198"/>
        </p:xfrm>
        <a:graphic>
          <a:graphicData uri="http://schemas.openxmlformats.org/drawingml/2006/table">
            <a:tbl>
              <a:tblPr firstRow="1" bandRow="1">
                <a:tableStyleId>{2D5ABB26-0587-4C30-8999-92F81FD0307C}</a:tableStyleId>
              </a:tblPr>
              <a:tblGrid>
                <a:gridCol w="361950">
                  <a:extLst>
                    <a:ext uri="{9D8B030D-6E8A-4147-A177-3AD203B41FA5}">
                      <a16:colId xmlns:a16="http://schemas.microsoft.com/office/drawing/2014/main" val="20000"/>
                    </a:ext>
                  </a:extLst>
                </a:gridCol>
              </a:tblGrid>
              <a:tr h="156895">
                <a:tc>
                  <a:txBody>
                    <a:bodyPr/>
                    <a:lstStyle/>
                    <a:p>
                      <a:pPr marL="40005">
                        <a:lnSpc>
                          <a:spcPts val="1055"/>
                        </a:lnSpc>
                      </a:pPr>
                      <a:r>
                        <a:rPr sz="1000" i="1" spc="15" dirty="0">
                          <a:latin typeface="Times New Roman"/>
                          <a:cs typeface="Times New Roman"/>
                        </a:rPr>
                        <a:t>H</a:t>
                      </a:r>
                      <a:r>
                        <a:rPr sz="1000" spc="15" dirty="0">
                          <a:latin typeface="Calibri" panose="020F0502020204030204" pitchFamily="34" charset="0"/>
                          <a:cs typeface="Calibri" panose="020F0502020204030204" pitchFamily="34" charset="0"/>
                        </a:rPr>
                        <a:t>(</a:t>
                      </a:r>
                      <a:r>
                        <a:rPr sz="1000" i="1" spc="15" dirty="0">
                          <a:latin typeface="Times New Roman"/>
                          <a:cs typeface="Times New Roman"/>
                        </a:rPr>
                        <a:t>t</a:t>
                      </a:r>
                      <a:r>
                        <a:rPr sz="1050" spc="22" baseline="-11904" dirty="0">
                          <a:latin typeface="Calibri"/>
                          <a:cs typeface="Calibri"/>
                        </a:rPr>
                        <a:t>1</a:t>
                      </a:r>
                      <a:r>
                        <a:rPr sz="1000" spc="1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0"/>
                  </a:ext>
                </a:extLst>
              </a:tr>
              <a:tr h="156883">
                <a:tc>
                  <a:txBody>
                    <a:bodyPr/>
                    <a:lstStyle/>
                    <a:p>
                      <a:pPr marL="40005">
                        <a:lnSpc>
                          <a:spcPts val="1055"/>
                        </a:lnSpc>
                      </a:pPr>
                      <a:r>
                        <a:rPr sz="1000" i="1" spc="15" dirty="0">
                          <a:latin typeface="Times New Roman"/>
                          <a:cs typeface="Times New Roman"/>
                        </a:rPr>
                        <a:t>H</a:t>
                      </a:r>
                      <a:r>
                        <a:rPr sz="1000" spc="15" dirty="0">
                          <a:latin typeface="Calibri" panose="020F0502020204030204" pitchFamily="34" charset="0"/>
                          <a:cs typeface="Calibri" panose="020F0502020204030204" pitchFamily="34" charset="0"/>
                        </a:rPr>
                        <a:t>(</a:t>
                      </a:r>
                      <a:r>
                        <a:rPr sz="1000" i="1" spc="15" dirty="0">
                          <a:latin typeface="Times New Roman"/>
                          <a:cs typeface="Times New Roman"/>
                        </a:rPr>
                        <a:t>t</a:t>
                      </a:r>
                      <a:r>
                        <a:rPr sz="1050" spc="22" baseline="-11904" dirty="0">
                          <a:latin typeface="Calibri"/>
                          <a:cs typeface="Calibri"/>
                        </a:rPr>
                        <a:t>2</a:t>
                      </a:r>
                      <a:r>
                        <a:rPr sz="1000" spc="1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1"/>
                  </a:ext>
                </a:extLst>
              </a:tr>
              <a:tr h="156895">
                <a:tc>
                  <a:txBody>
                    <a:bodyPr/>
                    <a:lstStyle/>
                    <a:p>
                      <a:pPr marL="40005">
                        <a:lnSpc>
                          <a:spcPts val="1055"/>
                        </a:lnSpc>
                      </a:pPr>
                      <a:r>
                        <a:rPr sz="1000" i="1" spc="15" dirty="0">
                          <a:latin typeface="Times New Roman"/>
                          <a:cs typeface="Times New Roman"/>
                        </a:rPr>
                        <a:t>H</a:t>
                      </a:r>
                      <a:r>
                        <a:rPr sz="1000" spc="15" dirty="0">
                          <a:latin typeface="Calibri" panose="020F0502020204030204" pitchFamily="34" charset="0"/>
                          <a:cs typeface="Calibri" panose="020F0502020204030204" pitchFamily="34" charset="0"/>
                        </a:rPr>
                        <a:t>(</a:t>
                      </a:r>
                      <a:r>
                        <a:rPr sz="1000" i="1" spc="15" dirty="0">
                          <a:latin typeface="Times New Roman"/>
                          <a:cs typeface="Times New Roman"/>
                        </a:rPr>
                        <a:t>t</a:t>
                      </a:r>
                      <a:r>
                        <a:rPr sz="1050" spc="22" baseline="-11904" dirty="0">
                          <a:latin typeface="Calibri"/>
                          <a:cs typeface="Calibri"/>
                        </a:rPr>
                        <a:t>3</a:t>
                      </a:r>
                      <a:r>
                        <a:rPr sz="1000" spc="1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2"/>
                  </a:ext>
                </a:extLst>
              </a:tr>
              <a:tr h="240525">
                <a:tc>
                  <a:txBody>
                    <a:bodyPr/>
                    <a:lstStyle/>
                    <a:p>
                      <a:pPr marL="105410">
                        <a:lnSpc>
                          <a:spcPct val="100000"/>
                        </a:lnSpc>
                        <a:spcBef>
                          <a:spcPts val="515"/>
                        </a:spcBef>
                      </a:pPr>
                      <a:r>
                        <a:rPr sz="1000" dirty="0">
                          <a:latin typeface="Calibri"/>
                          <a:cs typeface="Calibri"/>
                        </a:rPr>
                        <a:t>.</a:t>
                      </a:r>
                      <a:endParaRPr sz="1000">
                        <a:latin typeface="Calibri"/>
                        <a:cs typeface="Calibri"/>
                      </a:endParaRPr>
                    </a:p>
                  </a:txBody>
                  <a:tcPr marL="0" marR="0" marT="654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3"/>
                  </a:ext>
                </a:extLst>
              </a:tr>
            </a:tbl>
          </a:graphicData>
        </a:graphic>
      </p:graphicFrame>
      <p:sp>
        <p:nvSpPr>
          <p:cNvPr id="31" name="object 31"/>
          <p:cNvSpPr txBox="1"/>
          <p:nvPr/>
        </p:nvSpPr>
        <p:spPr>
          <a:xfrm>
            <a:off x="424776" y="1462219"/>
            <a:ext cx="3803650" cy="1510030"/>
          </a:xfrm>
          <a:prstGeom prst="rect">
            <a:avLst/>
          </a:prstGeom>
        </p:spPr>
        <p:txBody>
          <a:bodyPr vert="horz" wrap="square" lIns="0" tIns="12065" rIns="0" bIns="0" rtlCol="0">
            <a:spAutoFit/>
          </a:bodyPr>
          <a:lstStyle/>
          <a:p>
            <a:pPr marR="980440" algn="r">
              <a:lnSpc>
                <a:spcPct val="100000"/>
              </a:lnSpc>
              <a:spcBef>
                <a:spcPts val="95"/>
              </a:spcBef>
            </a:pPr>
            <a:r>
              <a:rPr sz="1000" spc="40" dirty="0">
                <a:latin typeface="Cambria"/>
                <a:cs typeface="Cambria"/>
              </a:rPr>
              <a:t>{</a:t>
            </a:r>
            <a:r>
              <a:rPr sz="1000" i="1" spc="20" dirty="0">
                <a:latin typeface="Times New Roman"/>
                <a:cs typeface="Times New Roman"/>
              </a:rPr>
              <a:t>t</a:t>
            </a:r>
            <a:r>
              <a:rPr sz="1050" i="1" baseline="-11904" dirty="0">
                <a:latin typeface="Times New Roman"/>
                <a:cs typeface="Times New Roman"/>
              </a:rPr>
              <a:t>i</a:t>
            </a:r>
            <a:r>
              <a:rPr sz="1050" i="1" spc="-157" baseline="-11904" dirty="0">
                <a:latin typeface="Times New Roman"/>
                <a:cs typeface="Times New Roman"/>
              </a:rPr>
              <a:t> </a:t>
            </a:r>
            <a:r>
              <a:rPr sz="1000" spc="20" dirty="0">
                <a:latin typeface="Cambria"/>
                <a:cs typeface="Cambria"/>
              </a:rPr>
              <a:t>}</a:t>
            </a:r>
            <a:endParaRPr sz="1000" dirty="0">
              <a:latin typeface="Cambria"/>
              <a:cs typeface="Cambria"/>
            </a:endParaRPr>
          </a:p>
          <a:p>
            <a:pPr>
              <a:lnSpc>
                <a:spcPct val="100000"/>
              </a:lnSpc>
            </a:pPr>
            <a:endParaRPr sz="2250" dirty="0">
              <a:latin typeface="Cambria"/>
              <a:cs typeface="Cambria"/>
            </a:endParaRPr>
          </a:p>
          <a:p>
            <a:pPr marL="187960" indent="-125095">
              <a:lnSpc>
                <a:spcPct val="100000"/>
              </a:lnSpc>
              <a:buClr>
                <a:srgbClr val="1464B2"/>
              </a:buClr>
              <a:buSzPct val="70000"/>
              <a:buFont typeface="Cambria"/>
              <a:buChar char="►"/>
              <a:tabLst>
                <a:tab pos="188595" algn="l"/>
              </a:tabLst>
            </a:pPr>
            <a:r>
              <a:rPr sz="1000" spc="-50" dirty="0">
                <a:latin typeface="Calibri" panose="020F0502020204030204" pitchFamily="34" charset="0"/>
                <a:cs typeface="Calibri" panose="020F0502020204030204" pitchFamily="34" charset="0"/>
              </a:rPr>
              <a:t>For</a:t>
            </a:r>
            <a:r>
              <a:rPr sz="1000" spc="-20" dirty="0">
                <a:latin typeface="Calibri" panose="020F0502020204030204" pitchFamily="34" charset="0"/>
                <a:cs typeface="Calibri" panose="020F0502020204030204" pitchFamily="34" charset="0"/>
              </a:rPr>
              <a:t> </a:t>
            </a:r>
            <a:r>
              <a:rPr sz="1000" spc="-114" dirty="0">
                <a:latin typeface="Calibri" panose="020F0502020204030204" pitchFamily="34" charset="0"/>
                <a:cs typeface="Calibri" panose="020F0502020204030204" pitchFamily="34" charset="0"/>
              </a:rPr>
              <a:t>e</a:t>
            </a:r>
            <a:r>
              <a:rPr sz="1000" spc="-50" dirty="0">
                <a:latin typeface="Calibri" panose="020F0502020204030204" pitchFamily="34" charset="0"/>
                <a:cs typeface="Calibri" panose="020F0502020204030204" pitchFamily="34" charset="0"/>
              </a:rPr>
              <a:t>v</a:t>
            </a:r>
            <a:r>
              <a:rPr sz="1000" spc="-55" dirty="0">
                <a:latin typeface="Calibri" panose="020F0502020204030204" pitchFamily="34" charset="0"/>
                <a:cs typeface="Calibri" panose="020F0502020204030204" pitchFamily="34" charset="0"/>
              </a:rPr>
              <a:t>e</a:t>
            </a:r>
            <a:r>
              <a:rPr sz="1000" spc="-25" dirty="0">
                <a:latin typeface="Calibri" panose="020F0502020204030204" pitchFamily="34" charset="0"/>
                <a:cs typeface="Calibri" panose="020F0502020204030204" pitchFamily="34" charset="0"/>
              </a:rPr>
              <a:t>r</a:t>
            </a:r>
            <a:r>
              <a:rPr sz="1000" dirty="0">
                <a:latin typeface="Calibri" panose="020F0502020204030204" pitchFamily="34" charset="0"/>
                <a:cs typeface="Calibri" panose="020F0502020204030204" pitchFamily="34" charset="0"/>
              </a:rPr>
              <a:t>y</a:t>
            </a:r>
            <a:r>
              <a:rPr sz="1000" spc="-20" dirty="0">
                <a:latin typeface="Calibri" panose="020F0502020204030204" pitchFamily="34" charset="0"/>
                <a:cs typeface="Calibri" panose="020F0502020204030204" pitchFamily="34" charset="0"/>
              </a:rPr>
              <a:t> </a:t>
            </a:r>
            <a:r>
              <a:rPr sz="1000" i="1" spc="-15" dirty="0">
                <a:latin typeface="Times New Roman"/>
                <a:cs typeface="Times New Roman"/>
              </a:rPr>
              <a:t>i</a:t>
            </a:r>
            <a:r>
              <a:rPr sz="1000" spc="-60" dirty="0">
                <a:latin typeface="Calibri" panose="020F0502020204030204" pitchFamily="34" charset="0"/>
                <a:cs typeface="Calibri" panose="020F0502020204030204" pitchFamily="34" charset="0"/>
              </a:rPr>
              <a:t>:</a:t>
            </a:r>
            <a:r>
              <a:rPr sz="1000" spc="65"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25" dirty="0">
                <a:latin typeface="Calibri" panose="020F0502020204030204" pitchFamily="34" charset="0"/>
                <a:cs typeface="Calibri" panose="020F0502020204030204" pitchFamily="34" charset="0"/>
              </a:rPr>
              <a:t>kn</a:t>
            </a:r>
            <a:r>
              <a:rPr sz="1000" spc="-40" dirty="0">
                <a:latin typeface="Calibri" panose="020F0502020204030204" pitchFamily="34" charset="0"/>
                <a:cs typeface="Calibri" panose="020F0502020204030204" pitchFamily="34" charset="0"/>
              </a:rPr>
              <a:t>o</a:t>
            </a:r>
            <a:r>
              <a:rPr sz="1000" spc="-55" dirty="0">
                <a:latin typeface="Calibri" panose="020F0502020204030204" pitchFamily="34" charset="0"/>
                <a:cs typeface="Calibri" panose="020F0502020204030204" pitchFamily="34" charset="0"/>
              </a:rPr>
              <a:t>ws</a:t>
            </a:r>
            <a:r>
              <a:rPr sz="1000" spc="-20" dirty="0">
                <a:latin typeface="Calibri" panose="020F0502020204030204" pitchFamily="34" charset="0"/>
                <a:cs typeface="Calibri" panose="020F0502020204030204" pitchFamily="34" charset="0"/>
              </a:rPr>
              <a:t> </a:t>
            </a:r>
            <a:r>
              <a:rPr sz="1000" i="1" spc="20" dirty="0">
                <a:latin typeface="Times New Roman"/>
                <a:cs typeface="Times New Roman"/>
              </a:rPr>
              <a:t>t</a:t>
            </a:r>
            <a:r>
              <a:rPr sz="1050" i="1" spc="67" baseline="-11904" dirty="0">
                <a:latin typeface="Times New Roman"/>
                <a:cs typeface="Times New Roman"/>
              </a:rPr>
              <a:t>i</a:t>
            </a:r>
            <a:r>
              <a:rPr sz="1000" spc="-60" dirty="0">
                <a:latin typeface="Calibri" panose="020F0502020204030204" pitchFamily="34" charset="0"/>
                <a:cs typeface="Calibri" panose="020F0502020204030204" pitchFamily="34" charset="0"/>
              </a:rPr>
              <a:t>;</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25" dirty="0">
                <a:latin typeface="Calibri" panose="020F0502020204030204" pitchFamily="34" charset="0"/>
                <a:cs typeface="Calibri" panose="020F0502020204030204" pitchFamily="34" charset="0"/>
              </a:rPr>
              <a:t>kn</a:t>
            </a:r>
            <a:r>
              <a:rPr sz="1000" spc="-40" dirty="0">
                <a:latin typeface="Calibri" panose="020F0502020204030204" pitchFamily="34" charset="0"/>
                <a:cs typeface="Calibri" panose="020F0502020204030204" pitchFamily="34" charset="0"/>
              </a:rPr>
              <a:t>o</a:t>
            </a:r>
            <a:r>
              <a:rPr sz="1000" spc="-55" dirty="0">
                <a:latin typeface="Calibri" panose="020F0502020204030204" pitchFamily="34" charset="0"/>
                <a:cs typeface="Calibri" panose="020F0502020204030204" pitchFamily="34" charset="0"/>
              </a:rPr>
              <a:t>ws</a:t>
            </a:r>
            <a:r>
              <a:rPr sz="1000" spc="-20" dirty="0">
                <a:latin typeface="Calibri" panose="020F0502020204030204" pitchFamily="34" charset="0"/>
                <a:cs typeface="Calibri" panose="020F0502020204030204" pitchFamily="34" charset="0"/>
              </a:rPr>
              <a:t> </a:t>
            </a:r>
            <a:r>
              <a:rPr sz="1000" i="1" spc="-15" dirty="0">
                <a:latin typeface="Times New Roman"/>
                <a:cs typeface="Times New Roman"/>
              </a:rPr>
              <a:t>q</a:t>
            </a:r>
            <a:r>
              <a:rPr sz="1050" i="1" baseline="-11904" dirty="0">
                <a:latin typeface="Times New Roman"/>
                <a:cs typeface="Times New Roman"/>
              </a:rPr>
              <a:t>i </a:t>
            </a:r>
            <a:r>
              <a:rPr sz="1050" i="1" spc="-82" baseline="-11904" dirty="0">
                <a:latin typeface="Times New Roman"/>
                <a:cs typeface="Times New Roman"/>
              </a:rPr>
              <a:t> </a:t>
            </a:r>
            <a:r>
              <a:rPr sz="1000" spc="-45" dirty="0">
                <a:latin typeface="Calibri" panose="020F0502020204030204" pitchFamily="34" charset="0"/>
                <a:cs typeface="Calibri" panose="020F0502020204030204" pitchFamily="34" charset="0"/>
              </a:rPr>
              <a:t>and</a:t>
            </a:r>
            <a:r>
              <a:rPr sz="1000" spc="-20" dirty="0">
                <a:latin typeface="Calibri" panose="020F0502020204030204" pitchFamily="34" charset="0"/>
                <a:cs typeface="Calibri" panose="020F0502020204030204" pitchFamily="34" charset="0"/>
              </a:rPr>
              <a:t> </a:t>
            </a:r>
            <a:r>
              <a:rPr sz="1000" i="1" spc="-15" dirty="0">
                <a:latin typeface="Times New Roman"/>
                <a:cs typeface="Times New Roman"/>
              </a:rPr>
              <a:t>q</a:t>
            </a:r>
            <a:r>
              <a:rPr sz="1050" i="1" baseline="-11904" dirty="0">
                <a:latin typeface="Times New Roman"/>
                <a:cs typeface="Times New Roman"/>
              </a:rPr>
              <a:t>i </a:t>
            </a:r>
            <a:r>
              <a:rPr sz="1050" i="1" spc="-75" baseline="-11904" dirty="0">
                <a:latin typeface="Times New Roman"/>
                <a:cs typeface="Times New Roman"/>
              </a:rPr>
              <a:t> </a:t>
            </a:r>
            <a:r>
              <a:rPr sz="1000" spc="-365" dirty="0">
                <a:latin typeface="Cambria"/>
                <a:cs typeface="Cambria"/>
              </a:rPr>
              <a:t>⊕</a:t>
            </a:r>
            <a:r>
              <a:rPr sz="1000" spc="30" dirty="0">
                <a:latin typeface="Cambria"/>
                <a:cs typeface="Cambria"/>
              </a:rPr>
              <a:t> </a:t>
            </a:r>
            <a:r>
              <a:rPr sz="1000" i="1" spc="-25" dirty="0">
                <a:latin typeface="Times New Roman"/>
                <a:cs typeface="Times New Roman"/>
              </a:rPr>
              <a:t>s</a:t>
            </a:r>
            <a:endParaRPr sz="1000" dirty="0">
              <a:latin typeface="Times New Roman"/>
              <a:cs typeface="Times New Roman"/>
            </a:endParaRPr>
          </a:p>
          <a:p>
            <a:pPr marL="187960" marR="43180" indent="-125095">
              <a:lnSpc>
                <a:spcPts val="1100"/>
              </a:lnSpc>
              <a:spcBef>
                <a:spcPts val="315"/>
              </a:spcBef>
              <a:buClr>
                <a:srgbClr val="1464B2"/>
              </a:buClr>
              <a:buSzPct val="70000"/>
              <a:buFont typeface="Cambria"/>
              <a:buChar char="►"/>
              <a:tabLst>
                <a:tab pos="188595" algn="l"/>
              </a:tabLst>
            </a:pPr>
            <a:r>
              <a:rPr sz="1000" spc="-50" dirty="0">
                <a:latin typeface="Calibri" panose="020F0502020204030204" pitchFamily="34" charset="0"/>
                <a:cs typeface="Calibri" panose="020F0502020204030204" pitchFamily="34" charset="0"/>
              </a:rPr>
              <a:t>From</a:t>
            </a:r>
            <a:r>
              <a:rPr sz="1000" spc="-2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Bob’s</a:t>
            </a:r>
            <a:r>
              <a:rPr sz="1000" spc="-15"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perspective,</a:t>
            </a:r>
            <a:r>
              <a:rPr sz="1000" spc="-15"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he</a:t>
            </a:r>
            <a:r>
              <a:rPr sz="1000" spc="-15"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knows</a:t>
            </a:r>
            <a:r>
              <a:rPr sz="1000" spc="-20" dirty="0">
                <a:latin typeface="Calibri" panose="020F0502020204030204" pitchFamily="34" charset="0"/>
                <a:cs typeface="Calibri" panose="020F0502020204030204" pitchFamily="34" charset="0"/>
              </a:rPr>
              <a:t> </a:t>
            </a:r>
            <a:r>
              <a:rPr sz="1000" b="1" spc="-60" dirty="0">
                <a:latin typeface="Calibri" panose="020F0502020204030204" pitchFamily="34" charset="0"/>
                <a:cs typeface="Calibri" panose="020F0502020204030204" pitchFamily="34" charset="0"/>
              </a:rPr>
              <a:t>exactly</a:t>
            </a:r>
            <a:r>
              <a:rPr sz="1000" b="1" spc="-40" dirty="0">
                <a:latin typeface="Calibri" panose="020F0502020204030204" pitchFamily="34" charset="0"/>
                <a:cs typeface="Calibri" panose="020F0502020204030204" pitchFamily="34" charset="0"/>
              </a:rPr>
              <a:t> </a:t>
            </a:r>
            <a:r>
              <a:rPr sz="1000" b="1" spc="-65" dirty="0">
                <a:latin typeface="Calibri" panose="020F0502020204030204" pitchFamily="34" charset="0"/>
                <a:cs typeface="Calibri" panose="020F0502020204030204" pitchFamily="34" charset="0"/>
              </a:rPr>
              <a:t>one</a:t>
            </a:r>
            <a:r>
              <a:rPr sz="1000" b="1" spc="-40" dirty="0">
                <a:latin typeface="Calibri" panose="020F0502020204030204" pitchFamily="34" charset="0"/>
                <a:cs typeface="Calibri" panose="020F0502020204030204" pitchFamily="34" charset="0"/>
              </a:rPr>
              <a:t> </a:t>
            </a:r>
            <a:r>
              <a:rPr sz="1000" spc="-15" dirty="0">
                <a:latin typeface="Calibri" panose="020F0502020204030204" pitchFamily="34" charset="0"/>
                <a:cs typeface="Calibri" panose="020F0502020204030204" pitchFamily="34" charset="0"/>
              </a:rPr>
              <a:t>of </a:t>
            </a:r>
            <a:r>
              <a:rPr sz="1000" spc="-40" dirty="0">
                <a:latin typeface="Calibri" panose="020F0502020204030204" pitchFamily="34" charset="0"/>
                <a:cs typeface="Calibri" panose="020F0502020204030204" pitchFamily="34" charset="0"/>
              </a:rPr>
              <a:t>Alice’s</a:t>
            </a:r>
            <a:r>
              <a:rPr sz="1000" spc="-15" dirty="0">
                <a:latin typeface="Calibri" panose="020F0502020204030204" pitchFamily="34" charset="0"/>
                <a:cs typeface="Calibri" panose="020F0502020204030204" pitchFamily="34" charset="0"/>
              </a:rPr>
              <a:t> </a:t>
            </a:r>
            <a:r>
              <a:rPr sz="1000" spc="-5" dirty="0">
                <a:latin typeface="Calibri" panose="020F0502020204030204" pitchFamily="34" charset="0"/>
                <a:cs typeface="Calibri" panose="020F0502020204030204" pitchFamily="34" charset="0"/>
              </a:rPr>
              <a:t>two</a:t>
            </a:r>
            <a:r>
              <a:rPr sz="1000" spc="-20" dirty="0">
                <a:latin typeface="Calibri" panose="020F0502020204030204" pitchFamily="34" charset="0"/>
                <a:cs typeface="Calibri" panose="020F0502020204030204" pitchFamily="34" charset="0"/>
              </a:rPr>
              <a:t> </a:t>
            </a:r>
            <a:r>
              <a:rPr sz="1000" spc="-55" dirty="0">
                <a:latin typeface="Calibri" panose="020F0502020204030204" pitchFamily="34" charset="0"/>
                <a:cs typeface="Calibri" panose="020F0502020204030204" pitchFamily="34" charset="0"/>
              </a:rPr>
              <a:t>values: </a:t>
            </a:r>
            <a:r>
              <a:rPr sz="1000" spc="-25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a:t>
            </a:r>
            <a:r>
              <a:rPr sz="1000" spc="-30" dirty="0">
                <a:latin typeface="Calibri" panose="020F0502020204030204" pitchFamily="34" charset="0"/>
                <a:cs typeface="Calibri" panose="020F0502020204030204" pitchFamily="34" charset="0"/>
              </a:rPr>
              <a:t>Almost)</a:t>
            </a:r>
            <a:r>
              <a:rPr sz="1000" spc="-2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an</a:t>
            </a:r>
            <a:r>
              <a:rPr sz="1000" spc="-20" dirty="0">
                <a:latin typeface="Calibri" panose="020F0502020204030204" pitchFamily="34" charset="0"/>
                <a:cs typeface="Calibri" panose="020F0502020204030204" pitchFamily="34" charset="0"/>
              </a:rPr>
              <a:t> </a:t>
            </a:r>
            <a:r>
              <a:rPr sz="1000" spc="-45" dirty="0">
                <a:latin typeface="Calibri" panose="020F0502020204030204" pitchFamily="34" charset="0"/>
                <a:cs typeface="Calibri" panose="020F0502020204030204" pitchFamily="34" charset="0"/>
              </a:rPr>
              <a:t>O</a:t>
            </a:r>
            <a:r>
              <a:rPr sz="1000" spc="-75" dirty="0">
                <a:latin typeface="Calibri" panose="020F0502020204030204" pitchFamily="34" charset="0"/>
                <a:cs typeface="Calibri" panose="020F0502020204030204" pitchFamily="34" charset="0"/>
              </a:rPr>
              <a:t>T</a:t>
            </a:r>
            <a:r>
              <a:rPr sz="1000" spc="-20"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instance</a:t>
            </a:r>
            <a:r>
              <a:rPr sz="1000" spc="-20" dirty="0">
                <a:latin typeface="Calibri" panose="020F0502020204030204" pitchFamily="34" charset="0"/>
                <a:cs typeface="Calibri" panose="020F0502020204030204" pitchFamily="34" charset="0"/>
              </a:rPr>
              <a:t> </a:t>
            </a:r>
            <a:r>
              <a:rPr sz="1000" spc="-5" dirty="0">
                <a:latin typeface="Calibri" panose="020F0502020204030204" pitchFamily="34" charset="0"/>
                <a:cs typeface="Calibri" panose="020F0502020204030204" pitchFamily="34" charset="0"/>
              </a:rPr>
              <a:t>for</a:t>
            </a:r>
            <a:r>
              <a:rPr sz="1000" spc="-20" dirty="0">
                <a:latin typeface="Calibri" panose="020F0502020204030204" pitchFamily="34" charset="0"/>
                <a:cs typeface="Calibri" panose="020F0502020204030204" pitchFamily="34" charset="0"/>
              </a:rPr>
              <a:t> </a:t>
            </a:r>
            <a:r>
              <a:rPr sz="1000" spc="-70" dirty="0">
                <a:latin typeface="Calibri" panose="020F0502020204030204" pitchFamily="34" charset="0"/>
                <a:cs typeface="Calibri" panose="020F0502020204030204" pitchFamily="34" charset="0"/>
              </a:rPr>
              <a:t>each</a:t>
            </a:r>
            <a:r>
              <a:rPr sz="1000" spc="-20" dirty="0">
                <a:latin typeface="Calibri" panose="020F0502020204030204" pitchFamily="34" charset="0"/>
                <a:cs typeface="Calibri" panose="020F0502020204030204" pitchFamily="34" charset="0"/>
              </a:rPr>
              <a:t> </a:t>
            </a:r>
            <a:r>
              <a:rPr sz="1000" i="1" spc="-15" dirty="0">
                <a:latin typeface="Times New Roman"/>
                <a:cs typeface="Times New Roman"/>
              </a:rPr>
              <a:t>i</a:t>
            </a:r>
            <a:r>
              <a:rPr sz="1000" spc="-5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a:p>
            <a:pPr marL="441325" lvl="1" indent="-109855">
              <a:lnSpc>
                <a:spcPct val="100000"/>
              </a:lnSpc>
              <a:spcBef>
                <a:spcPts val="170"/>
              </a:spcBef>
              <a:buClr>
                <a:srgbClr val="1464B2"/>
              </a:buClr>
              <a:buSzPct val="61111"/>
              <a:buFont typeface="Cambria"/>
              <a:buChar char="►"/>
              <a:tabLst>
                <a:tab pos="441325" algn="l"/>
              </a:tabLst>
            </a:pPr>
            <a:r>
              <a:rPr sz="900" spc="-55" dirty="0">
                <a:latin typeface="Calibri" panose="020F0502020204030204" pitchFamily="34" charset="0"/>
                <a:cs typeface="Calibri" panose="020F0502020204030204" pitchFamily="34" charset="0"/>
              </a:rPr>
              <a:t>Reusing</a:t>
            </a:r>
            <a:r>
              <a:rPr sz="900" spc="-15" dirty="0">
                <a:latin typeface="Calibri" panose="020F0502020204030204" pitchFamily="34" charset="0"/>
                <a:cs typeface="Calibri" panose="020F0502020204030204" pitchFamily="34" charset="0"/>
              </a:rPr>
              <a:t> </a:t>
            </a:r>
            <a:r>
              <a:rPr sz="900" i="1" spc="-25" dirty="0">
                <a:latin typeface="Times New Roman"/>
                <a:cs typeface="Times New Roman"/>
              </a:rPr>
              <a:t>s</a:t>
            </a:r>
            <a:r>
              <a:rPr sz="900" i="1" spc="-5" dirty="0">
                <a:latin typeface="Times New Roman"/>
                <a:cs typeface="Times New Roman"/>
              </a:rPr>
              <a:t> </a:t>
            </a:r>
            <a:r>
              <a:rPr sz="900" spc="-55" dirty="0">
                <a:latin typeface="Calibri" panose="020F0502020204030204" pitchFamily="34" charset="0"/>
                <a:cs typeface="Calibri" panose="020F0502020204030204" pitchFamily="34" charset="0"/>
              </a:rPr>
              <a:t>leads</a:t>
            </a:r>
            <a:r>
              <a:rPr sz="900" spc="-15" dirty="0">
                <a:latin typeface="Calibri" panose="020F0502020204030204" pitchFamily="34" charset="0"/>
                <a:cs typeface="Calibri" panose="020F0502020204030204" pitchFamily="34" charset="0"/>
              </a:rPr>
              <a:t> </a:t>
            </a:r>
            <a:r>
              <a:rPr sz="900" dirty="0">
                <a:latin typeface="Calibri" panose="020F0502020204030204" pitchFamily="34" charset="0"/>
                <a:cs typeface="Calibri" panose="020F0502020204030204" pitchFamily="34" charset="0"/>
              </a:rPr>
              <a:t>to</a:t>
            </a:r>
            <a:r>
              <a:rPr sz="900" spc="-10" dirty="0">
                <a:latin typeface="Calibri" panose="020F0502020204030204" pitchFamily="34" charset="0"/>
                <a:cs typeface="Calibri" panose="020F0502020204030204" pitchFamily="34" charset="0"/>
              </a:rPr>
              <a:t> </a:t>
            </a:r>
            <a:r>
              <a:rPr sz="900" spc="-20" dirty="0">
                <a:latin typeface="Calibri" panose="020F0502020204030204" pitchFamily="34" charset="0"/>
                <a:cs typeface="Calibri" panose="020F0502020204030204" pitchFamily="34" charset="0"/>
              </a:rPr>
              <a:t>linear</a:t>
            </a:r>
            <a:r>
              <a:rPr sz="900" spc="-15" dirty="0">
                <a:latin typeface="Calibri" panose="020F0502020204030204" pitchFamily="34" charset="0"/>
                <a:cs typeface="Calibri" panose="020F0502020204030204" pitchFamily="34" charset="0"/>
              </a:rPr>
              <a:t> </a:t>
            </a:r>
            <a:r>
              <a:rPr sz="900" spc="-30" dirty="0">
                <a:latin typeface="Calibri" panose="020F0502020204030204" pitchFamily="34" charset="0"/>
                <a:cs typeface="Calibri" panose="020F0502020204030204" pitchFamily="34" charset="0"/>
              </a:rPr>
              <a:t>correlations</a:t>
            </a:r>
            <a:r>
              <a:rPr sz="900" spc="-20" dirty="0">
                <a:latin typeface="Calibri" panose="020F0502020204030204" pitchFamily="34" charset="0"/>
                <a:cs typeface="Calibri" panose="020F0502020204030204" pitchFamily="34" charset="0"/>
              </a:rPr>
              <a:t> </a:t>
            </a:r>
            <a:r>
              <a:rPr sz="900" spc="5" dirty="0">
                <a:latin typeface="Calibri" panose="020F0502020204030204" pitchFamily="34" charset="0"/>
                <a:cs typeface="Calibri" panose="020F0502020204030204" pitchFamily="34" charset="0"/>
              </a:rPr>
              <a:t>in</a:t>
            </a:r>
            <a:r>
              <a:rPr sz="900" spc="-15" dirty="0">
                <a:latin typeface="Calibri" panose="020F0502020204030204" pitchFamily="34" charset="0"/>
                <a:cs typeface="Calibri" panose="020F0502020204030204" pitchFamily="34" charset="0"/>
              </a:rPr>
              <a:t> </a:t>
            </a:r>
            <a:r>
              <a:rPr sz="900" spc="-55" dirty="0">
                <a:latin typeface="Calibri" panose="020F0502020204030204" pitchFamily="34" charset="0"/>
                <a:cs typeface="Calibri" panose="020F0502020204030204" pitchFamily="34" charset="0"/>
              </a:rPr>
              <a:t>OT</a:t>
            </a:r>
            <a:r>
              <a:rPr sz="900" spc="-20" dirty="0">
                <a:latin typeface="Calibri" panose="020F0502020204030204" pitchFamily="34" charset="0"/>
                <a:cs typeface="Calibri" panose="020F0502020204030204" pitchFamily="34" charset="0"/>
              </a:rPr>
              <a:t> </a:t>
            </a:r>
            <a:r>
              <a:rPr sz="900" spc="-25" dirty="0">
                <a:latin typeface="Calibri" panose="020F0502020204030204" pitchFamily="34" charset="0"/>
                <a:cs typeface="Calibri" panose="020F0502020204030204" pitchFamily="34" charset="0"/>
              </a:rPr>
              <a:t>strings</a:t>
            </a:r>
            <a:endParaRPr sz="900" dirty="0">
              <a:latin typeface="Calibri" panose="020F0502020204030204" pitchFamily="34" charset="0"/>
              <a:cs typeface="Calibri" panose="020F0502020204030204" pitchFamily="34" charset="0"/>
            </a:endParaRPr>
          </a:p>
          <a:p>
            <a:pPr marL="187960" indent="-125095">
              <a:lnSpc>
                <a:spcPct val="100000"/>
              </a:lnSpc>
              <a:spcBef>
                <a:spcPts val="415"/>
              </a:spcBef>
              <a:buClr>
                <a:srgbClr val="1464B2"/>
              </a:buClr>
              <a:buSzPct val="70000"/>
              <a:buFont typeface="Cambria"/>
              <a:buChar char="►"/>
              <a:tabLst>
                <a:tab pos="188595" algn="l"/>
              </a:tabLst>
            </a:pPr>
            <a:r>
              <a:rPr sz="1000" spc="-25" dirty="0">
                <a:latin typeface="Calibri" panose="020F0502020204030204" pitchFamily="34" charset="0"/>
                <a:cs typeface="Calibri" panose="020F0502020204030204" pitchFamily="34" charset="0"/>
              </a:rPr>
              <a:t>Br</a:t>
            </a:r>
            <a:r>
              <a:rPr sz="1000" spc="-65" dirty="0">
                <a:latin typeface="Calibri" panose="020F0502020204030204" pitchFamily="34" charset="0"/>
                <a:cs typeface="Calibri" panose="020F0502020204030204" pitchFamily="34" charset="0"/>
              </a:rPr>
              <a:t>eak</a:t>
            </a:r>
            <a:r>
              <a:rPr sz="1000" spc="-20" dirty="0">
                <a:latin typeface="Calibri" panose="020F0502020204030204" pitchFamily="34" charset="0"/>
                <a:cs typeface="Calibri" panose="020F0502020204030204" pitchFamily="34" charset="0"/>
              </a:rPr>
              <a:t> </a:t>
            </a:r>
            <a:r>
              <a:rPr sz="1000" spc="-25" dirty="0">
                <a:latin typeface="Calibri" panose="020F0502020204030204" pitchFamily="34" charset="0"/>
                <a:cs typeface="Calibri" panose="020F0502020204030204" pitchFamily="34" charset="0"/>
              </a:rPr>
              <a:t>cor</a:t>
            </a:r>
            <a:r>
              <a:rPr sz="1000" spc="-30" dirty="0">
                <a:latin typeface="Calibri" panose="020F0502020204030204" pitchFamily="34" charset="0"/>
                <a:cs typeface="Calibri" panose="020F0502020204030204" pitchFamily="34" charset="0"/>
              </a:rPr>
              <a:t>r</a:t>
            </a:r>
            <a:r>
              <a:rPr sz="1000" spc="-35" dirty="0">
                <a:latin typeface="Calibri" panose="020F0502020204030204" pitchFamily="34" charset="0"/>
                <a:cs typeface="Calibri" panose="020F0502020204030204" pitchFamily="34" charset="0"/>
              </a:rPr>
              <a:t>elations</a:t>
            </a:r>
            <a:r>
              <a:rPr sz="1000" spc="-20" dirty="0">
                <a:latin typeface="Calibri" panose="020F0502020204030204" pitchFamily="34" charset="0"/>
                <a:cs typeface="Calibri" panose="020F0502020204030204" pitchFamily="34" charset="0"/>
              </a:rPr>
              <a:t> </a:t>
            </a:r>
            <a:r>
              <a:rPr sz="1000" spc="-25" dirty="0">
                <a:latin typeface="Calibri" panose="020F0502020204030204" pitchFamily="34" charset="0"/>
                <a:cs typeface="Calibri" panose="020F0502020204030204" pitchFamily="34" charset="0"/>
              </a:rPr>
              <a:t>by</a:t>
            </a:r>
            <a:r>
              <a:rPr sz="1000" spc="-20" dirty="0">
                <a:latin typeface="Calibri" panose="020F0502020204030204" pitchFamily="34" charset="0"/>
                <a:cs typeface="Calibri" panose="020F0502020204030204" pitchFamily="34" charset="0"/>
              </a:rPr>
              <a:t> </a:t>
            </a:r>
            <a:r>
              <a:rPr sz="1000" spc="-25" dirty="0">
                <a:latin typeface="Calibri" panose="020F0502020204030204" pitchFamily="34" charset="0"/>
                <a:cs typeface="Calibri" panose="020F0502020204030204" pitchFamily="34" charset="0"/>
              </a:rPr>
              <a:t>applying</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random</a:t>
            </a:r>
            <a:r>
              <a:rPr sz="1000" spc="-2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oracle:</a:t>
            </a:r>
            <a:endParaRPr sz="1000" dirty="0">
              <a:latin typeface="Calibri" panose="020F0502020204030204" pitchFamily="34" charset="0"/>
              <a:cs typeface="Calibri" panose="020F0502020204030204" pitchFamily="34" charset="0"/>
            </a:endParaRPr>
          </a:p>
          <a:p>
            <a:pPr marL="441325" lvl="1" indent="-109855">
              <a:lnSpc>
                <a:spcPct val="100000"/>
              </a:lnSpc>
              <a:spcBef>
                <a:spcPts val="195"/>
              </a:spcBef>
              <a:buClr>
                <a:srgbClr val="1464B2"/>
              </a:buClr>
              <a:buSzPct val="61111"/>
              <a:buFont typeface="Cambria"/>
              <a:buChar char="►"/>
              <a:tabLst>
                <a:tab pos="441325" algn="l"/>
              </a:tabLst>
            </a:pPr>
            <a:r>
              <a:rPr sz="900" i="1" spc="5" dirty="0">
                <a:latin typeface="Times New Roman"/>
                <a:cs typeface="Times New Roman"/>
              </a:rPr>
              <a:t>H</a:t>
            </a:r>
            <a:r>
              <a:rPr sz="900" spc="5" dirty="0">
                <a:latin typeface="Sitka Subheading"/>
                <a:cs typeface="Sitka Subheading"/>
              </a:rPr>
              <a:t>(</a:t>
            </a:r>
            <a:r>
              <a:rPr sz="900" i="1" spc="5" dirty="0">
                <a:latin typeface="Times New Roman"/>
                <a:cs typeface="Times New Roman"/>
              </a:rPr>
              <a:t>t</a:t>
            </a:r>
            <a:r>
              <a:rPr sz="1050" spc="7" baseline="-11904" dirty="0">
                <a:latin typeface="Calibri"/>
                <a:cs typeface="Calibri"/>
              </a:rPr>
              <a:t>1</a:t>
            </a:r>
            <a:r>
              <a:rPr sz="1050" spc="172" baseline="-11904" dirty="0">
                <a:latin typeface="Calibri"/>
                <a:cs typeface="Calibri"/>
              </a:rPr>
              <a:t> </a:t>
            </a:r>
            <a:r>
              <a:rPr sz="900" spc="-330" dirty="0">
                <a:latin typeface="Cambria"/>
                <a:cs typeface="Cambria"/>
              </a:rPr>
              <a:t>⊕</a:t>
            </a:r>
            <a:r>
              <a:rPr sz="900" spc="30" dirty="0">
                <a:latin typeface="Cambria"/>
                <a:cs typeface="Cambria"/>
              </a:rPr>
              <a:t> </a:t>
            </a:r>
            <a:r>
              <a:rPr sz="900" i="1" spc="-10" dirty="0">
                <a:solidFill>
                  <a:srgbClr val="D83A00"/>
                </a:solidFill>
                <a:latin typeface="Times New Roman"/>
                <a:cs typeface="Times New Roman"/>
              </a:rPr>
              <a:t>s</a:t>
            </a:r>
            <a:r>
              <a:rPr sz="900" spc="-10" dirty="0">
                <a:latin typeface="Sitka Subheading"/>
                <a:cs typeface="Sitka Subheading"/>
              </a:rPr>
              <a:t>)</a:t>
            </a:r>
            <a:r>
              <a:rPr sz="900" spc="-10" dirty="0">
                <a:latin typeface="Calibri"/>
                <a:cs typeface="Calibri"/>
              </a:rPr>
              <a:t>,</a:t>
            </a:r>
            <a:r>
              <a:rPr sz="900" spc="-40" dirty="0">
                <a:latin typeface="Calibri"/>
                <a:cs typeface="Calibri"/>
              </a:rPr>
              <a:t> </a:t>
            </a:r>
            <a:r>
              <a:rPr sz="900" spc="-5" dirty="0">
                <a:latin typeface="Calibri"/>
                <a:cs typeface="Calibri"/>
              </a:rPr>
              <a:t>.</a:t>
            </a:r>
            <a:r>
              <a:rPr sz="900" spc="-25" dirty="0">
                <a:latin typeface="Calibri"/>
                <a:cs typeface="Calibri"/>
              </a:rPr>
              <a:t> </a:t>
            </a:r>
            <a:r>
              <a:rPr sz="900" spc="-5" dirty="0">
                <a:latin typeface="Calibri"/>
                <a:cs typeface="Calibri"/>
              </a:rPr>
              <a:t>.</a:t>
            </a:r>
            <a:r>
              <a:rPr sz="900" spc="-20" dirty="0">
                <a:latin typeface="Calibri"/>
                <a:cs typeface="Calibri"/>
              </a:rPr>
              <a:t> </a:t>
            </a:r>
            <a:r>
              <a:rPr sz="900" spc="-5" dirty="0">
                <a:latin typeface="Calibri"/>
                <a:cs typeface="Calibri"/>
              </a:rPr>
              <a:t>.</a:t>
            </a:r>
            <a:r>
              <a:rPr sz="900" spc="-35" dirty="0">
                <a:latin typeface="Calibri"/>
                <a:cs typeface="Calibri"/>
              </a:rPr>
              <a:t> </a:t>
            </a:r>
            <a:r>
              <a:rPr sz="900" i="1" dirty="0">
                <a:latin typeface="Times New Roman"/>
                <a:cs typeface="Times New Roman"/>
              </a:rPr>
              <a:t>H</a:t>
            </a:r>
            <a:r>
              <a:rPr sz="900" dirty="0">
                <a:latin typeface="Sitka Subheading"/>
                <a:cs typeface="Sitka Subheading"/>
              </a:rPr>
              <a:t>(</a:t>
            </a:r>
            <a:r>
              <a:rPr sz="900" i="1" dirty="0">
                <a:latin typeface="Times New Roman"/>
                <a:cs typeface="Times New Roman"/>
              </a:rPr>
              <a:t>t</a:t>
            </a:r>
            <a:r>
              <a:rPr sz="1050" i="1" baseline="-11904" dirty="0">
                <a:latin typeface="Times New Roman"/>
                <a:cs typeface="Times New Roman"/>
              </a:rPr>
              <a:t>n</a:t>
            </a:r>
            <a:r>
              <a:rPr sz="1050" i="1" spc="157" baseline="-11904" dirty="0">
                <a:latin typeface="Times New Roman"/>
                <a:cs typeface="Times New Roman"/>
              </a:rPr>
              <a:t> </a:t>
            </a:r>
            <a:r>
              <a:rPr sz="900" spc="-330" dirty="0">
                <a:latin typeface="Cambria"/>
                <a:cs typeface="Cambria"/>
              </a:rPr>
              <a:t>⊕</a:t>
            </a:r>
            <a:r>
              <a:rPr sz="900" spc="30" dirty="0">
                <a:latin typeface="Cambria"/>
                <a:cs typeface="Cambria"/>
              </a:rPr>
              <a:t> </a:t>
            </a:r>
            <a:r>
              <a:rPr sz="900" i="1" spc="-15" dirty="0">
                <a:solidFill>
                  <a:srgbClr val="D83A00"/>
                </a:solidFill>
                <a:latin typeface="Times New Roman"/>
                <a:cs typeface="Times New Roman"/>
              </a:rPr>
              <a:t>s</a:t>
            </a:r>
            <a:r>
              <a:rPr sz="900" spc="-15" dirty="0">
                <a:latin typeface="Sitka Subheading"/>
                <a:cs typeface="Sitka Subheading"/>
              </a:rPr>
              <a:t>)</a:t>
            </a:r>
            <a:r>
              <a:rPr sz="900" spc="-10" dirty="0">
                <a:latin typeface="Sitka Subheading"/>
                <a:cs typeface="Sitka Subheading"/>
              </a:rPr>
              <a:t> </a:t>
            </a:r>
            <a:r>
              <a:rPr sz="900" spc="-45" dirty="0">
                <a:latin typeface="Calibri" panose="020F0502020204030204" pitchFamily="34" charset="0"/>
                <a:cs typeface="Calibri" panose="020F0502020204030204" pitchFamily="34" charset="0"/>
              </a:rPr>
              <a:t>pseudorandom</a:t>
            </a:r>
            <a:r>
              <a:rPr sz="900" spc="-20" dirty="0">
                <a:latin typeface="Calibri" panose="020F0502020204030204" pitchFamily="34" charset="0"/>
                <a:cs typeface="Calibri" panose="020F0502020204030204" pitchFamily="34" charset="0"/>
              </a:rPr>
              <a:t> </a:t>
            </a:r>
            <a:r>
              <a:rPr sz="900" spc="-40" dirty="0">
                <a:latin typeface="Calibri" panose="020F0502020204030204" pitchFamily="34" charset="0"/>
                <a:cs typeface="Calibri" panose="020F0502020204030204" pitchFamily="34" charset="0"/>
              </a:rPr>
              <a:t>given</a:t>
            </a:r>
            <a:r>
              <a:rPr sz="900" spc="-10" dirty="0">
                <a:latin typeface="Calibri" panose="020F0502020204030204" pitchFamily="34" charset="0"/>
                <a:cs typeface="Calibri" panose="020F0502020204030204" pitchFamily="34" charset="0"/>
              </a:rPr>
              <a:t> </a:t>
            </a:r>
            <a:r>
              <a:rPr sz="900" i="1" spc="30" dirty="0">
                <a:latin typeface="Times New Roman"/>
                <a:cs typeface="Times New Roman"/>
              </a:rPr>
              <a:t>t</a:t>
            </a:r>
            <a:r>
              <a:rPr sz="1050" spc="44" baseline="-11904" dirty="0">
                <a:latin typeface="Calibri"/>
                <a:cs typeface="Calibri"/>
              </a:rPr>
              <a:t>1</a:t>
            </a:r>
            <a:r>
              <a:rPr sz="900" spc="30" dirty="0">
                <a:latin typeface="Calibri"/>
                <a:cs typeface="Calibri"/>
              </a:rPr>
              <a:t>,</a:t>
            </a:r>
            <a:r>
              <a:rPr sz="900" spc="-40" dirty="0">
                <a:latin typeface="Calibri"/>
                <a:cs typeface="Calibri"/>
              </a:rPr>
              <a:t> </a:t>
            </a:r>
            <a:r>
              <a:rPr sz="900" spc="-5" dirty="0">
                <a:latin typeface="Calibri"/>
                <a:cs typeface="Calibri"/>
              </a:rPr>
              <a:t>.</a:t>
            </a:r>
            <a:r>
              <a:rPr sz="900" spc="-20" dirty="0">
                <a:latin typeface="Calibri"/>
                <a:cs typeface="Calibri"/>
              </a:rPr>
              <a:t> </a:t>
            </a:r>
            <a:r>
              <a:rPr sz="900" spc="-5" dirty="0">
                <a:latin typeface="Calibri"/>
                <a:cs typeface="Calibri"/>
              </a:rPr>
              <a:t>.</a:t>
            </a:r>
            <a:r>
              <a:rPr sz="900" spc="-25" dirty="0">
                <a:latin typeface="Calibri"/>
                <a:cs typeface="Calibri"/>
              </a:rPr>
              <a:t> </a:t>
            </a:r>
            <a:r>
              <a:rPr sz="900" spc="-5" dirty="0">
                <a:latin typeface="Calibri"/>
                <a:cs typeface="Calibri"/>
              </a:rPr>
              <a:t>.</a:t>
            </a:r>
            <a:r>
              <a:rPr sz="900" spc="-45" dirty="0">
                <a:latin typeface="Calibri"/>
                <a:cs typeface="Calibri"/>
              </a:rPr>
              <a:t> </a:t>
            </a:r>
            <a:r>
              <a:rPr sz="900" spc="-5" dirty="0">
                <a:latin typeface="Calibri"/>
                <a:cs typeface="Calibri"/>
              </a:rPr>
              <a:t>,</a:t>
            </a:r>
            <a:r>
              <a:rPr sz="900" spc="-50" dirty="0">
                <a:latin typeface="Calibri"/>
                <a:cs typeface="Calibri"/>
              </a:rPr>
              <a:t> </a:t>
            </a:r>
            <a:r>
              <a:rPr sz="900" i="1" spc="15" dirty="0">
                <a:latin typeface="Times New Roman"/>
                <a:cs typeface="Times New Roman"/>
              </a:rPr>
              <a:t>t</a:t>
            </a:r>
            <a:r>
              <a:rPr sz="1050" i="1" spc="22" baseline="-11904" dirty="0">
                <a:latin typeface="Times New Roman"/>
                <a:cs typeface="Times New Roman"/>
              </a:rPr>
              <a:t>n</a:t>
            </a:r>
            <a:r>
              <a:rPr sz="1050" i="1" spc="150" baseline="-11904" dirty="0">
                <a:latin typeface="Times New Roman"/>
                <a:cs typeface="Times New Roman"/>
              </a:rPr>
              <a:t> </a:t>
            </a:r>
            <a:r>
              <a:rPr sz="900" spc="-50" dirty="0">
                <a:latin typeface="Calibri" panose="020F0502020204030204" pitchFamily="34" charset="0"/>
                <a:cs typeface="Calibri" panose="020F0502020204030204" pitchFamily="34" charset="0"/>
              </a:rPr>
              <a:t>(secret</a:t>
            </a:r>
            <a:r>
              <a:rPr sz="900" spc="-20" dirty="0">
                <a:latin typeface="Calibri" panose="020F0502020204030204" pitchFamily="34" charset="0"/>
                <a:cs typeface="Calibri" panose="020F0502020204030204" pitchFamily="34" charset="0"/>
              </a:rPr>
              <a:t> </a:t>
            </a:r>
            <a:r>
              <a:rPr sz="900" i="1" spc="-30" dirty="0">
                <a:solidFill>
                  <a:srgbClr val="D83A00"/>
                </a:solidFill>
                <a:latin typeface="Times New Roman"/>
                <a:cs typeface="Times New Roman"/>
              </a:rPr>
              <a:t>s</a:t>
            </a:r>
            <a:r>
              <a:rPr sz="900" spc="-30" dirty="0">
                <a:latin typeface="Calibri" panose="020F0502020204030204" pitchFamily="34" charset="0"/>
                <a:cs typeface="Calibri" panose="020F0502020204030204" pitchFamily="34" charset="0"/>
              </a:rPr>
              <a:t>)</a:t>
            </a:r>
            <a:endParaRPr sz="900" dirty="0">
              <a:latin typeface="Calibri" panose="020F0502020204030204" pitchFamily="34" charset="0"/>
              <a:cs typeface="Calibri" panose="020F0502020204030204" pitchFamily="34" charset="0"/>
            </a:endParaRPr>
          </a:p>
        </p:txBody>
      </p:sp>
      <p:grpSp>
        <p:nvGrpSpPr>
          <p:cNvPr id="32" name="object 32"/>
          <p:cNvGrpSpPr/>
          <p:nvPr/>
        </p:nvGrpSpPr>
        <p:grpSpPr>
          <a:xfrm>
            <a:off x="4355046" y="3383746"/>
            <a:ext cx="203200" cy="55880"/>
            <a:chOff x="4355046" y="3383746"/>
            <a:chExt cx="203200" cy="55880"/>
          </a:xfrm>
        </p:grpSpPr>
        <p:sp>
          <p:nvSpPr>
            <p:cNvPr id="33" name="object 33"/>
            <p:cNvSpPr/>
            <p:nvPr/>
          </p:nvSpPr>
          <p:spPr>
            <a:xfrm>
              <a:off x="4418214" y="3386276"/>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3" y="0"/>
                  </a:lnTo>
                  <a:lnTo>
                    <a:pt x="63833" y="30480"/>
                  </a:lnTo>
                  <a:lnTo>
                    <a:pt x="53672" y="30480"/>
                  </a:lnTo>
                </a:path>
              </a:pathLst>
            </a:custGeom>
            <a:ln w="5060">
              <a:solidFill>
                <a:srgbClr val="82A2C1"/>
              </a:solidFill>
            </a:ln>
          </p:spPr>
          <p:txBody>
            <a:bodyPr wrap="square" lIns="0" tIns="0" rIns="0" bIns="0" rtlCol="0"/>
            <a:lstStyle/>
            <a:p>
              <a:endParaRPr/>
            </a:p>
          </p:txBody>
        </p:sp>
        <p:sp>
          <p:nvSpPr>
            <p:cNvPr id="34" name="object 34"/>
            <p:cNvSpPr/>
            <p:nvPr/>
          </p:nvSpPr>
          <p:spPr>
            <a:xfrm>
              <a:off x="4355046" y="339262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A7B7C6"/>
            </a:solidFill>
          </p:spPr>
          <p:txBody>
            <a:bodyPr wrap="square" lIns="0" tIns="0" rIns="0" bIns="0" rtlCol="0"/>
            <a:lstStyle/>
            <a:p>
              <a:endParaRPr/>
            </a:p>
          </p:txBody>
        </p:sp>
      </p:grpSp>
      <p:sp>
        <p:nvSpPr>
          <p:cNvPr id="35" name="object 35"/>
          <p:cNvSpPr txBox="1"/>
          <p:nvPr/>
        </p:nvSpPr>
        <p:spPr>
          <a:xfrm>
            <a:off x="4366285" y="3247623"/>
            <a:ext cx="243204" cy="153888"/>
          </a:xfrm>
          <a:prstGeom prst="rect">
            <a:avLst/>
          </a:prstGeom>
        </p:spPr>
        <p:txBody>
          <a:bodyPr vert="horz" wrap="square" lIns="0" tIns="0" rIns="0" bIns="0" rtlCol="0">
            <a:spAutoFit/>
          </a:bodyPr>
          <a:lstStyle/>
          <a:p>
            <a:pPr marL="12700">
              <a:lnSpc>
                <a:spcPts val="1190"/>
              </a:lnSpc>
            </a:pPr>
            <a:r>
              <a:rPr sz="1000" spc="-60" dirty="0">
                <a:latin typeface="Calibri" panose="020F0502020204030204" pitchFamily="34" charset="0"/>
                <a:cs typeface="Calibri" panose="020F0502020204030204" pitchFamily="34" charset="0"/>
                <a:hlinkClick r:id="rId2" action="ppaction://hlinksldjump"/>
              </a:rPr>
              <a:t>.</a:t>
            </a:r>
            <a:r>
              <a:rPr sz="1000" spc="10" dirty="0">
                <a:latin typeface="Calibri" panose="020F0502020204030204" pitchFamily="34" charset="0"/>
                <a:cs typeface="Calibri" panose="020F0502020204030204" pitchFamily="34" charset="0"/>
                <a:hlinkClick r:id="rId2" action="ppaction://hlinksldjump"/>
              </a:rPr>
              <a:t> </a:t>
            </a:r>
            <a:r>
              <a:rPr sz="1000" spc="-60" dirty="0">
                <a:latin typeface="Calibri" panose="020F0502020204030204" pitchFamily="34" charset="0"/>
                <a:cs typeface="Calibri" panose="020F0502020204030204" pitchFamily="34" charset="0"/>
                <a:hlinkClick r:id="rId3" action="ppaction://hlinksldjump"/>
              </a:rPr>
              <a:t>.</a:t>
            </a:r>
            <a:r>
              <a:rPr sz="1000" spc="10" dirty="0">
                <a:latin typeface="Calibri" panose="020F0502020204030204" pitchFamily="34" charset="0"/>
                <a:cs typeface="Calibri" panose="020F0502020204030204" pitchFamily="34" charset="0"/>
                <a:hlinkClick r:id="rId3" action="ppaction://hlinksldjump"/>
              </a:rPr>
              <a:t> </a:t>
            </a:r>
            <a:r>
              <a:rPr sz="1000" spc="-60" dirty="0">
                <a:latin typeface="Calibri" panose="020F0502020204030204" pitchFamily="34" charset="0"/>
                <a:cs typeface="Calibri" panose="020F0502020204030204" pitchFamily="34" charset="0"/>
                <a:hlinkClick r:id="rId4" action="ppaction://hlinksldjump"/>
              </a:rPr>
              <a:t>.</a:t>
            </a:r>
            <a:r>
              <a:rPr sz="1000" spc="10" dirty="0">
                <a:latin typeface="Calibri" panose="020F0502020204030204" pitchFamily="34" charset="0"/>
                <a:cs typeface="Calibri" panose="020F0502020204030204" pitchFamily="34" charset="0"/>
                <a:hlinkClick r:id="rId4" action="ppaction://hlinksldjump"/>
              </a:rPr>
              <a:t> </a:t>
            </a:r>
            <a:r>
              <a:rPr sz="1000" spc="-60" dirty="0">
                <a:latin typeface="Calibri" panose="020F0502020204030204" pitchFamily="34" charset="0"/>
                <a:cs typeface="Calibri" panose="020F0502020204030204" pitchFamily="34" charset="0"/>
                <a:hlinkClick r:id="rId4" action="ppaction://hlinksldjump"/>
              </a:rPr>
              <a:t>.</a:t>
            </a:r>
            <a:endParaRPr sz="1000" dirty="0">
              <a:latin typeface="Calibri" panose="020F0502020204030204" pitchFamily="34" charset="0"/>
              <a:cs typeface="Calibri" panose="020F0502020204030204" pitchFamily="34" charset="0"/>
            </a:endParaRPr>
          </a:p>
        </p:txBody>
      </p:sp>
      <p:sp>
        <p:nvSpPr>
          <p:cNvPr id="36" name="object 36"/>
          <p:cNvSpPr txBox="1"/>
          <p:nvPr/>
        </p:nvSpPr>
        <p:spPr>
          <a:xfrm>
            <a:off x="4303026" y="3336193"/>
            <a:ext cx="243204" cy="153888"/>
          </a:xfrm>
          <a:prstGeom prst="rect">
            <a:avLst/>
          </a:prstGeom>
        </p:spPr>
        <p:txBody>
          <a:bodyPr vert="horz" wrap="square" lIns="0" tIns="0" rIns="0" bIns="0" rtlCol="0">
            <a:spAutoFit/>
          </a:bodyPr>
          <a:lstStyle/>
          <a:p>
            <a:pPr marL="12700">
              <a:lnSpc>
                <a:spcPts val="1190"/>
              </a:lnSpc>
            </a:pPr>
            <a:r>
              <a:rPr sz="1000" spc="-60" dirty="0">
                <a:latin typeface="Calibri" panose="020F0502020204030204" pitchFamily="34" charset="0"/>
                <a:cs typeface="Calibri" panose="020F0502020204030204" pitchFamily="34" charset="0"/>
                <a:hlinkClick r:id="rId2" action="ppaction://hlinksldjump"/>
              </a:rPr>
              <a:t>.</a:t>
            </a:r>
            <a:r>
              <a:rPr sz="1000" spc="10" dirty="0">
                <a:latin typeface="Calibri" panose="020F0502020204030204" pitchFamily="34" charset="0"/>
                <a:cs typeface="Calibri" panose="020F0502020204030204" pitchFamily="34" charset="0"/>
                <a:hlinkClick r:id="rId2" action="ppaction://hlinksldjump"/>
              </a:rPr>
              <a:t> </a:t>
            </a:r>
            <a:r>
              <a:rPr sz="1000" spc="-60" dirty="0">
                <a:latin typeface="Calibri" panose="020F0502020204030204" pitchFamily="34" charset="0"/>
                <a:cs typeface="Calibri" panose="020F0502020204030204" pitchFamily="34" charset="0"/>
                <a:hlinkClick r:id="rId2" action="ppaction://hlinksldjump"/>
              </a:rPr>
              <a:t>.</a:t>
            </a:r>
            <a:r>
              <a:rPr sz="1000" spc="10" dirty="0">
                <a:latin typeface="Calibri" panose="020F0502020204030204" pitchFamily="34" charset="0"/>
                <a:cs typeface="Calibri" panose="020F0502020204030204" pitchFamily="34" charset="0"/>
                <a:hlinkClick r:id="rId2" action="ppaction://hlinksldjump"/>
              </a:rPr>
              <a:t> </a:t>
            </a:r>
            <a:r>
              <a:rPr sz="1000" spc="-60" dirty="0">
                <a:latin typeface="Calibri" panose="020F0502020204030204" pitchFamily="34" charset="0"/>
                <a:cs typeface="Calibri" panose="020F0502020204030204" pitchFamily="34" charset="0"/>
                <a:hlinkClick r:id="rId2" action="ppaction://hlinksldjump"/>
              </a:rPr>
              <a:t>.</a:t>
            </a:r>
            <a:r>
              <a:rPr sz="1000" spc="10" dirty="0">
                <a:latin typeface="Calibri" panose="020F0502020204030204" pitchFamily="34" charset="0"/>
                <a:cs typeface="Calibri" panose="020F0502020204030204" pitchFamily="34" charset="0"/>
                <a:hlinkClick r:id="rId2" action="ppaction://hlinksldjump"/>
              </a:rPr>
              <a:t> </a:t>
            </a:r>
            <a:r>
              <a:rPr sz="1000" spc="-60" dirty="0">
                <a:latin typeface="Calibri" panose="020F0502020204030204" pitchFamily="34" charset="0"/>
                <a:cs typeface="Calibri" panose="020F0502020204030204" pitchFamily="34" charset="0"/>
                <a:hlinkClick r:id="rId3" action="ppaction://hlinksldjump"/>
              </a:rPr>
              <a:t>.</a:t>
            </a:r>
            <a:endParaRPr sz="1000" dirty="0">
              <a:latin typeface="Calibri" panose="020F0502020204030204" pitchFamily="34" charset="0"/>
              <a:cs typeface="Calibri" panose="020F0502020204030204" pitchFamily="34" charset="0"/>
            </a:endParaRPr>
          </a:p>
        </p:txBody>
      </p:sp>
    </p:spTree>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3171825" cy="403225"/>
          </a:xfrm>
          <a:prstGeom prst="rect">
            <a:avLst/>
          </a:prstGeom>
        </p:spPr>
        <p:txBody>
          <a:bodyPr vert="horz" wrap="square" lIns="0" tIns="15875" rIns="0" bIns="0" rtlCol="0">
            <a:spAutoFit/>
          </a:bodyPr>
          <a:lstStyle/>
          <a:p>
            <a:pPr marL="12700">
              <a:lnSpc>
                <a:spcPct val="100000"/>
              </a:lnSpc>
              <a:spcBef>
                <a:spcPts val="125"/>
              </a:spcBef>
            </a:pPr>
            <a:r>
              <a:rPr spc="-70" dirty="0"/>
              <a:t>IKNP</a:t>
            </a:r>
            <a:r>
              <a:rPr spc="-50" dirty="0"/>
              <a:t> </a:t>
            </a:r>
            <a:r>
              <a:rPr spc="-40" dirty="0"/>
              <a:t>protocol</a:t>
            </a:r>
            <a:r>
              <a:rPr spc="-50" dirty="0"/>
              <a:t> </a:t>
            </a:r>
            <a:r>
              <a:rPr sz="800" spc="-20" dirty="0">
                <a:solidFill>
                  <a:srgbClr val="3E7E00"/>
                </a:solidFill>
              </a:rPr>
              <a:t>[IshaiKilianNissimPetrank03]</a:t>
            </a:r>
            <a:endParaRPr sz="800"/>
          </a:p>
        </p:txBody>
      </p:sp>
      <p:grpSp>
        <p:nvGrpSpPr>
          <p:cNvPr id="3" name="object 3"/>
          <p:cNvGrpSpPr/>
          <p:nvPr/>
        </p:nvGrpSpPr>
        <p:grpSpPr>
          <a:xfrm>
            <a:off x="2243574" y="1299981"/>
            <a:ext cx="373380" cy="178435"/>
            <a:chOff x="2243574" y="1299981"/>
            <a:chExt cx="373380" cy="178435"/>
          </a:xfrm>
        </p:grpSpPr>
        <p:sp>
          <p:nvSpPr>
            <p:cNvPr id="4" name="object 4"/>
            <p:cNvSpPr/>
            <p:nvPr/>
          </p:nvSpPr>
          <p:spPr>
            <a:xfrm>
              <a:off x="2248654" y="1305061"/>
              <a:ext cx="363220" cy="168275"/>
            </a:xfrm>
            <a:custGeom>
              <a:avLst/>
              <a:gdLst/>
              <a:ahLst/>
              <a:cxnLst/>
              <a:rect l="l" t="t" r="r" b="b"/>
              <a:pathLst>
                <a:path w="363219" h="168275">
                  <a:moveTo>
                    <a:pt x="312091" y="0"/>
                  </a:moveTo>
                  <a:lnTo>
                    <a:pt x="50610" y="0"/>
                  </a:lnTo>
                  <a:lnTo>
                    <a:pt x="30910" y="3977"/>
                  </a:lnTo>
                  <a:lnTo>
                    <a:pt x="14823" y="14823"/>
                  </a:lnTo>
                  <a:lnTo>
                    <a:pt x="3977" y="30910"/>
                  </a:lnTo>
                  <a:lnTo>
                    <a:pt x="0" y="50610"/>
                  </a:lnTo>
                  <a:lnTo>
                    <a:pt x="0" y="117492"/>
                  </a:lnTo>
                  <a:lnTo>
                    <a:pt x="3977" y="137192"/>
                  </a:lnTo>
                  <a:lnTo>
                    <a:pt x="14823" y="153279"/>
                  </a:lnTo>
                  <a:lnTo>
                    <a:pt x="30910" y="164126"/>
                  </a:lnTo>
                  <a:lnTo>
                    <a:pt x="50610" y="168103"/>
                  </a:lnTo>
                  <a:lnTo>
                    <a:pt x="312091" y="168103"/>
                  </a:lnTo>
                  <a:lnTo>
                    <a:pt x="331791" y="164126"/>
                  </a:lnTo>
                  <a:lnTo>
                    <a:pt x="347878" y="153279"/>
                  </a:lnTo>
                  <a:lnTo>
                    <a:pt x="358724" y="137192"/>
                  </a:lnTo>
                  <a:lnTo>
                    <a:pt x="362701" y="117492"/>
                  </a:lnTo>
                  <a:lnTo>
                    <a:pt x="362701" y="50610"/>
                  </a:lnTo>
                  <a:lnTo>
                    <a:pt x="358724" y="30910"/>
                  </a:lnTo>
                  <a:lnTo>
                    <a:pt x="347878" y="14823"/>
                  </a:lnTo>
                  <a:lnTo>
                    <a:pt x="331791" y="3977"/>
                  </a:lnTo>
                  <a:lnTo>
                    <a:pt x="312091" y="0"/>
                  </a:lnTo>
                  <a:close/>
                </a:path>
              </a:pathLst>
            </a:custGeom>
            <a:solidFill>
              <a:srgbClr val="FFFFFF"/>
            </a:solidFill>
          </p:spPr>
          <p:txBody>
            <a:bodyPr wrap="square" lIns="0" tIns="0" rIns="0" bIns="0" rtlCol="0"/>
            <a:lstStyle/>
            <a:p>
              <a:endParaRPr/>
            </a:p>
          </p:txBody>
        </p:sp>
        <p:sp>
          <p:nvSpPr>
            <p:cNvPr id="5" name="object 5"/>
            <p:cNvSpPr/>
            <p:nvPr/>
          </p:nvSpPr>
          <p:spPr>
            <a:xfrm>
              <a:off x="2248654" y="1305061"/>
              <a:ext cx="363220" cy="168275"/>
            </a:xfrm>
            <a:custGeom>
              <a:avLst/>
              <a:gdLst/>
              <a:ahLst/>
              <a:cxnLst/>
              <a:rect l="l" t="t" r="r" b="b"/>
              <a:pathLst>
                <a:path w="363219" h="168275">
                  <a:moveTo>
                    <a:pt x="312091" y="0"/>
                  </a:moveTo>
                  <a:lnTo>
                    <a:pt x="50610" y="0"/>
                  </a:lnTo>
                  <a:lnTo>
                    <a:pt x="30910" y="3977"/>
                  </a:lnTo>
                  <a:lnTo>
                    <a:pt x="14823" y="14823"/>
                  </a:lnTo>
                  <a:lnTo>
                    <a:pt x="3977" y="30910"/>
                  </a:lnTo>
                  <a:lnTo>
                    <a:pt x="0" y="50610"/>
                  </a:lnTo>
                  <a:lnTo>
                    <a:pt x="0" y="117492"/>
                  </a:lnTo>
                  <a:lnTo>
                    <a:pt x="3977" y="137192"/>
                  </a:lnTo>
                  <a:lnTo>
                    <a:pt x="14823" y="153279"/>
                  </a:lnTo>
                  <a:lnTo>
                    <a:pt x="30910" y="164126"/>
                  </a:lnTo>
                  <a:lnTo>
                    <a:pt x="50610" y="168103"/>
                  </a:lnTo>
                  <a:lnTo>
                    <a:pt x="312091" y="168103"/>
                  </a:lnTo>
                  <a:lnTo>
                    <a:pt x="331791" y="164126"/>
                  </a:lnTo>
                  <a:lnTo>
                    <a:pt x="347878" y="153279"/>
                  </a:lnTo>
                  <a:lnTo>
                    <a:pt x="358724" y="137192"/>
                  </a:lnTo>
                  <a:lnTo>
                    <a:pt x="362701" y="117492"/>
                  </a:lnTo>
                  <a:lnTo>
                    <a:pt x="362701" y="50610"/>
                  </a:lnTo>
                  <a:lnTo>
                    <a:pt x="358724" y="30910"/>
                  </a:lnTo>
                  <a:lnTo>
                    <a:pt x="347878" y="14823"/>
                  </a:lnTo>
                  <a:lnTo>
                    <a:pt x="331791" y="3977"/>
                  </a:lnTo>
                  <a:lnTo>
                    <a:pt x="312091" y="0"/>
                  </a:lnTo>
                  <a:close/>
                </a:path>
              </a:pathLst>
            </a:custGeom>
            <a:ln w="10122">
              <a:solidFill>
                <a:srgbClr val="000000"/>
              </a:solidFill>
            </a:ln>
          </p:spPr>
          <p:txBody>
            <a:bodyPr wrap="square" lIns="0" tIns="0" rIns="0" bIns="0" rtlCol="0"/>
            <a:lstStyle/>
            <a:p>
              <a:endParaRPr/>
            </a:p>
          </p:txBody>
        </p:sp>
      </p:grpSp>
      <p:sp>
        <p:nvSpPr>
          <p:cNvPr id="6" name="object 6"/>
          <p:cNvSpPr txBox="1"/>
          <p:nvPr/>
        </p:nvSpPr>
        <p:spPr>
          <a:xfrm>
            <a:off x="2278126" y="1290503"/>
            <a:ext cx="304165" cy="166071"/>
          </a:xfrm>
          <a:prstGeom prst="rect">
            <a:avLst/>
          </a:prstGeom>
        </p:spPr>
        <p:txBody>
          <a:bodyPr vert="horz" wrap="square" lIns="0" tIns="12065" rIns="0" bIns="0" rtlCol="0">
            <a:spAutoFit/>
          </a:bodyPr>
          <a:lstStyle/>
          <a:p>
            <a:pPr marL="12700">
              <a:lnSpc>
                <a:spcPct val="100000"/>
              </a:lnSpc>
              <a:spcBef>
                <a:spcPts val="95"/>
              </a:spcBef>
            </a:pPr>
            <a:r>
              <a:rPr sz="1000" spc="-40" dirty="0">
                <a:latin typeface="Calibri" panose="020F0502020204030204" pitchFamily="34" charset="0"/>
                <a:cs typeface="Calibri" panose="020F0502020204030204" pitchFamily="34" charset="0"/>
              </a:rPr>
              <a:t>IKNP</a:t>
            </a:r>
            <a:endParaRPr sz="1000" dirty="0">
              <a:latin typeface="Calibri" panose="020F0502020204030204" pitchFamily="34" charset="0"/>
              <a:cs typeface="Calibri" panose="020F0502020204030204" pitchFamily="34" charset="0"/>
            </a:endParaRPr>
          </a:p>
        </p:txBody>
      </p:sp>
      <p:sp>
        <p:nvSpPr>
          <p:cNvPr id="7" name="object 7"/>
          <p:cNvSpPr txBox="1"/>
          <p:nvPr/>
        </p:nvSpPr>
        <p:spPr>
          <a:xfrm>
            <a:off x="1518272" y="1279784"/>
            <a:ext cx="380365" cy="177800"/>
          </a:xfrm>
          <a:prstGeom prst="rect">
            <a:avLst/>
          </a:prstGeom>
        </p:spPr>
        <p:txBody>
          <a:bodyPr vert="horz" wrap="square" lIns="0" tIns="12065" rIns="0" bIns="0" rtlCol="0">
            <a:spAutoFit/>
          </a:bodyPr>
          <a:lstStyle/>
          <a:p>
            <a:pPr marL="38100">
              <a:lnSpc>
                <a:spcPct val="100000"/>
              </a:lnSpc>
              <a:spcBef>
                <a:spcPts val="95"/>
              </a:spcBef>
            </a:pPr>
            <a:r>
              <a:rPr sz="1000" i="1" spc="-35" dirty="0">
                <a:latin typeface="Times New Roman"/>
                <a:cs typeface="Times New Roman"/>
              </a:rPr>
              <a:t>s</a:t>
            </a:r>
            <a:r>
              <a:rPr sz="1000" spc="-5" dirty="0">
                <a:latin typeface="Calibri"/>
                <a:cs typeface="Calibri"/>
              </a:rPr>
              <a:t>,</a:t>
            </a:r>
            <a:r>
              <a:rPr sz="1000" spc="-40" dirty="0">
                <a:latin typeface="Calibri"/>
                <a:cs typeface="Calibri"/>
              </a:rPr>
              <a:t> </a:t>
            </a:r>
            <a:r>
              <a:rPr sz="1000" spc="40" dirty="0">
                <a:latin typeface="Cambria"/>
                <a:cs typeface="Cambria"/>
              </a:rPr>
              <a:t>{</a:t>
            </a:r>
            <a:r>
              <a:rPr sz="1000" i="1" spc="-15" dirty="0">
                <a:latin typeface="Times New Roman"/>
                <a:cs typeface="Times New Roman"/>
              </a:rPr>
              <a:t>q</a:t>
            </a:r>
            <a:r>
              <a:rPr sz="1050" i="1" baseline="-11904" dirty="0">
                <a:latin typeface="Times New Roman"/>
                <a:cs typeface="Times New Roman"/>
              </a:rPr>
              <a:t>i</a:t>
            </a:r>
            <a:r>
              <a:rPr sz="1050" i="1" spc="-157" baseline="-11904" dirty="0">
                <a:latin typeface="Times New Roman"/>
                <a:cs typeface="Times New Roman"/>
              </a:rPr>
              <a:t> </a:t>
            </a:r>
            <a:r>
              <a:rPr sz="1000" spc="20" dirty="0">
                <a:latin typeface="Cambria"/>
                <a:cs typeface="Cambria"/>
              </a:rPr>
              <a:t>}</a:t>
            </a:r>
            <a:endParaRPr sz="1000">
              <a:latin typeface="Cambria"/>
              <a:cs typeface="Cambria"/>
            </a:endParaRPr>
          </a:p>
        </p:txBody>
      </p:sp>
      <p:sp>
        <p:nvSpPr>
          <p:cNvPr id="8" name="object 8"/>
          <p:cNvSpPr txBox="1"/>
          <p:nvPr/>
        </p:nvSpPr>
        <p:spPr>
          <a:xfrm>
            <a:off x="3115360" y="1277472"/>
            <a:ext cx="69850" cy="177800"/>
          </a:xfrm>
          <a:prstGeom prst="rect">
            <a:avLst/>
          </a:prstGeom>
        </p:spPr>
        <p:txBody>
          <a:bodyPr vert="horz" wrap="square" lIns="0" tIns="12065" rIns="0" bIns="0" rtlCol="0">
            <a:spAutoFit/>
          </a:bodyPr>
          <a:lstStyle/>
          <a:p>
            <a:pPr marL="12700">
              <a:lnSpc>
                <a:spcPct val="100000"/>
              </a:lnSpc>
              <a:spcBef>
                <a:spcPts val="95"/>
              </a:spcBef>
            </a:pPr>
            <a:r>
              <a:rPr sz="1000" i="1" spc="-45" dirty="0">
                <a:latin typeface="Times New Roman"/>
                <a:cs typeface="Times New Roman"/>
              </a:rPr>
              <a:t>r</a:t>
            </a:r>
            <a:endParaRPr sz="1000">
              <a:latin typeface="Times New Roman"/>
              <a:cs typeface="Times New Roman"/>
            </a:endParaRPr>
          </a:p>
        </p:txBody>
      </p:sp>
      <p:grpSp>
        <p:nvGrpSpPr>
          <p:cNvPr id="9" name="object 9"/>
          <p:cNvGrpSpPr/>
          <p:nvPr/>
        </p:nvGrpSpPr>
        <p:grpSpPr>
          <a:xfrm>
            <a:off x="1908320" y="1358747"/>
            <a:ext cx="1175385" cy="241300"/>
            <a:chOff x="1908320" y="1358747"/>
            <a:chExt cx="1175385" cy="241300"/>
          </a:xfrm>
        </p:grpSpPr>
        <p:sp>
          <p:nvSpPr>
            <p:cNvPr id="10" name="object 10"/>
            <p:cNvSpPr/>
            <p:nvPr/>
          </p:nvSpPr>
          <p:spPr>
            <a:xfrm>
              <a:off x="1917303" y="1389113"/>
              <a:ext cx="326390" cy="0"/>
            </a:xfrm>
            <a:custGeom>
              <a:avLst/>
              <a:gdLst/>
              <a:ahLst/>
              <a:cxnLst/>
              <a:rect l="l" t="t" r="r" b="b"/>
              <a:pathLst>
                <a:path w="326389">
                  <a:moveTo>
                    <a:pt x="326289" y="0"/>
                  </a:moveTo>
                  <a:lnTo>
                    <a:pt x="0" y="0"/>
                  </a:lnTo>
                </a:path>
              </a:pathLst>
            </a:custGeom>
            <a:ln w="10122">
              <a:solidFill>
                <a:srgbClr val="000000"/>
              </a:solidFill>
            </a:ln>
          </p:spPr>
          <p:txBody>
            <a:bodyPr wrap="square" lIns="0" tIns="0" rIns="0" bIns="0" rtlCol="0"/>
            <a:lstStyle/>
            <a:p>
              <a:endParaRPr/>
            </a:p>
          </p:txBody>
        </p:sp>
        <p:sp>
          <p:nvSpPr>
            <p:cNvPr id="11" name="object 11"/>
            <p:cNvSpPr/>
            <p:nvPr/>
          </p:nvSpPr>
          <p:spPr>
            <a:xfrm>
              <a:off x="1912369" y="1362796"/>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2" name="object 12"/>
            <p:cNvSpPr/>
            <p:nvPr/>
          </p:nvSpPr>
          <p:spPr>
            <a:xfrm>
              <a:off x="2625401" y="1389113"/>
              <a:ext cx="458470" cy="0"/>
            </a:xfrm>
            <a:custGeom>
              <a:avLst/>
              <a:gdLst/>
              <a:ahLst/>
              <a:cxnLst/>
              <a:rect l="l" t="t" r="r" b="b"/>
              <a:pathLst>
                <a:path w="458469">
                  <a:moveTo>
                    <a:pt x="457958" y="0"/>
                  </a:moveTo>
                  <a:lnTo>
                    <a:pt x="0" y="0"/>
                  </a:lnTo>
                </a:path>
              </a:pathLst>
            </a:custGeom>
            <a:ln w="10122">
              <a:solidFill>
                <a:srgbClr val="000000"/>
              </a:solidFill>
            </a:ln>
          </p:spPr>
          <p:txBody>
            <a:bodyPr wrap="square" lIns="0" tIns="0" rIns="0" bIns="0" rtlCol="0"/>
            <a:lstStyle/>
            <a:p>
              <a:endParaRPr/>
            </a:p>
          </p:txBody>
        </p:sp>
        <p:sp>
          <p:nvSpPr>
            <p:cNvPr id="13" name="object 13"/>
            <p:cNvSpPr/>
            <p:nvPr/>
          </p:nvSpPr>
          <p:spPr>
            <a:xfrm>
              <a:off x="2620466" y="1362796"/>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4" name="object 14"/>
            <p:cNvSpPr/>
            <p:nvPr/>
          </p:nvSpPr>
          <p:spPr>
            <a:xfrm>
              <a:off x="2430005" y="1478225"/>
              <a:ext cx="573405" cy="91440"/>
            </a:xfrm>
            <a:custGeom>
              <a:avLst/>
              <a:gdLst/>
              <a:ahLst/>
              <a:cxnLst/>
              <a:rect l="l" t="t" r="r" b="b"/>
              <a:pathLst>
                <a:path w="573405" h="91440">
                  <a:moveTo>
                    <a:pt x="0" y="0"/>
                  </a:moveTo>
                  <a:lnTo>
                    <a:pt x="0" y="90889"/>
                  </a:lnTo>
                  <a:lnTo>
                    <a:pt x="573349" y="90889"/>
                  </a:lnTo>
                </a:path>
              </a:pathLst>
            </a:custGeom>
            <a:ln w="10122">
              <a:solidFill>
                <a:srgbClr val="000000"/>
              </a:solidFill>
            </a:ln>
          </p:spPr>
          <p:txBody>
            <a:bodyPr wrap="square" lIns="0" tIns="0" rIns="0" bIns="0" rtlCol="0"/>
            <a:lstStyle/>
            <a:p>
              <a:endParaRPr/>
            </a:p>
          </p:txBody>
        </p:sp>
        <p:sp>
          <p:nvSpPr>
            <p:cNvPr id="15" name="object 15"/>
            <p:cNvSpPr/>
            <p:nvPr/>
          </p:nvSpPr>
          <p:spPr>
            <a:xfrm>
              <a:off x="2983616" y="1542798"/>
              <a:ext cx="24765" cy="52705"/>
            </a:xfrm>
            <a:custGeom>
              <a:avLst/>
              <a:gdLst/>
              <a:ahLst/>
              <a:cxnLst/>
              <a:rect l="l" t="t" r="r" b="b"/>
              <a:pathLst>
                <a:path w="24764"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grpSp>
        <p:nvGrpSpPr>
          <p:cNvPr id="16" name="object 16"/>
          <p:cNvGrpSpPr/>
          <p:nvPr/>
        </p:nvGrpSpPr>
        <p:grpSpPr>
          <a:xfrm>
            <a:off x="1800558" y="678516"/>
            <a:ext cx="1259205" cy="485775"/>
            <a:chOff x="1800558" y="678516"/>
            <a:chExt cx="1259205" cy="485775"/>
          </a:xfrm>
        </p:grpSpPr>
        <p:sp>
          <p:nvSpPr>
            <p:cNvPr id="17" name="object 17"/>
            <p:cNvSpPr/>
            <p:nvPr/>
          </p:nvSpPr>
          <p:spPr>
            <a:xfrm>
              <a:off x="1810680" y="688638"/>
              <a:ext cx="1238885" cy="465455"/>
            </a:xfrm>
            <a:custGeom>
              <a:avLst/>
              <a:gdLst/>
              <a:ahLst/>
              <a:cxnLst/>
              <a:rect l="l" t="t" r="r" b="b"/>
              <a:pathLst>
                <a:path w="1238885" h="465455">
                  <a:moveTo>
                    <a:pt x="1238650" y="0"/>
                  </a:moveTo>
                  <a:lnTo>
                    <a:pt x="0" y="0"/>
                  </a:lnTo>
                  <a:lnTo>
                    <a:pt x="0" y="464935"/>
                  </a:lnTo>
                  <a:lnTo>
                    <a:pt x="1238650" y="464935"/>
                  </a:lnTo>
                  <a:lnTo>
                    <a:pt x="1238650" y="0"/>
                  </a:lnTo>
                  <a:close/>
                </a:path>
              </a:pathLst>
            </a:custGeom>
            <a:solidFill>
              <a:srgbClr val="CCCCCC"/>
            </a:solidFill>
          </p:spPr>
          <p:txBody>
            <a:bodyPr wrap="square" lIns="0" tIns="0" rIns="0" bIns="0" rtlCol="0"/>
            <a:lstStyle/>
            <a:p>
              <a:endParaRPr/>
            </a:p>
          </p:txBody>
        </p:sp>
        <p:sp>
          <p:nvSpPr>
            <p:cNvPr id="18" name="object 18"/>
            <p:cNvSpPr/>
            <p:nvPr/>
          </p:nvSpPr>
          <p:spPr>
            <a:xfrm>
              <a:off x="1810680" y="688638"/>
              <a:ext cx="1238885" cy="465455"/>
            </a:xfrm>
            <a:custGeom>
              <a:avLst/>
              <a:gdLst/>
              <a:ahLst/>
              <a:cxnLst/>
              <a:rect l="l" t="t" r="r" b="b"/>
              <a:pathLst>
                <a:path w="1238885" h="465455">
                  <a:moveTo>
                    <a:pt x="0" y="464935"/>
                  </a:moveTo>
                  <a:lnTo>
                    <a:pt x="1238650" y="464935"/>
                  </a:lnTo>
                  <a:lnTo>
                    <a:pt x="1238650" y="0"/>
                  </a:lnTo>
                  <a:lnTo>
                    <a:pt x="0" y="0"/>
                  </a:lnTo>
                  <a:lnTo>
                    <a:pt x="0" y="464935"/>
                  </a:lnTo>
                  <a:close/>
                </a:path>
              </a:pathLst>
            </a:custGeom>
            <a:ln w="20244">
              <a:solidFill>
                <a:srgbClr val="999999"/>
              </a:solidFill>
            </a:ln>
          </p:spPr>
          <p:txBody>
            <a:bodyPr wrap="square" lIns="0" tIns="0" rIns="0" bIns="0" rtlCol="0"/>
            <a:lstStyle/>
            <a:p>
              <a:endParaRPr/>
            </a:p>
          </p:txBody>
        </p:sp>
      </p:grpSp>
      <p:sp>
        <p:nvSpPr>
          <p:cNvPr id="19" name="object 19"/>
          <p:cNvSpPr txBox="1"/>
          <p:nvPr/>
        </p:nvSpPr>
        <p:spPr>
          <a:xfrm>
            <a:off x="1901888" y="867540"/>
            <a:ext cx="50165" cy="136525"/>
          </a:xfrm>
          <a:prstGeom prst="rect">
            <a:avLst/>
          </a:prstGeom>
        </p:spPr>
        <p:txBody>
          <a:bodyPr vert="horz" wrap="square" lIns="0" tIns="15875" rIns="0" bIns="0" rtlCol="0">
            <a:spAutoFit/>
          </a:bodyPr>
          <a:lstStyle/>
          <a:p>
            <a:pPr marL="12700">
              <a:lnSpc>
                <a:spcPct val="100000"/>
              </a:lnSpc>
              <a:spcBef>
                <a:spcPts val="125"/>
              </a:spcBef>
            </a:pPr>
            <a:r>
              <a:rPr sz="700" i="1" dirty="0">
                <a:latin typeface="Times New Roman"/>
                <a:cs typeface="Times New Roman"/>
              </a:rPr>
              <a:t>i</a:t>
            </a:r>
            <a:endParaRPr sz="700">
              <a:latin typeface="Times New Roman"/>
              <a:cs typeface="Times New Roman"/>
            </a:endParaRPr>
          </a:p>
        </p:txBody>
      </p:sp>
      <p:sp>
        <p:nvSpPr>
          <p:cNvPr id="20" name="object 20"/>
          <p:cNvSpPr txBox="1"/>
          <p:nvPr/>
        </p:nvSpPr>
        <p:spPr>
          <a:xfrm>
            <a:off x="1840153" y="814392"/>
            <a:ext cx="252095" cy="166071"/>
          </a:xfrm>
          <a:prstGeom prst="rect">
            <a:avLst/>
          </a:prstGeom>
        </p:spPr>
        <p:txBody>
          <a:bodyPr vert="horz" wrap="square" lIns="0" tIns="12065" rIns="0" bIns="0" rtlCol="0">
            <a:spAutoFit/>
          </a:bodyPr>
          <a:lstStyle/>
          <a:p>
            <a:pPr marL="12700">
              <a:lnSpc>
                <a:spcPct val="100000"/>
              </a:lnSpc>
              <a:spcBef>
                <a:spcPts val="95"/>
              </a:spcBef>
            </a:pPr>
            <a:r>
              <a:rPr sz="1000" i="1" spc="-15" dirty="0">
                <a:latin typeface="Times New Roman"/>
                <a:cs typeface="Times New Roman"/>
              </a:rPr>
              <a:t>q</a:t>
            </a:r>
            <a:r>
              <a:rPr sz="1000" i="1" spc="185" dirty="0">
                <a:latin typeface="Times New Roman"/>
                <a:cs typeface="Times New Roman"/>
              </a:rPr>
              <a:t> </a:t>
            </a:r>
            <a:r>
              <a:rPr sz="1000" spc="4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p:txBody>
      </p:sp>
      <p:sp>
        <p:nvSpPr>
          <p:cNvPr id="21" name="object 21"/>
          <p:cNvSpPr txBox="1"/>
          <p:nvPr/>
        </p:nvSpPr>
        <p:spPr>
          <a:xfrm>
            <a:off x="2071865" y="818235"/>
            <a:ext cx="96520" cy="177800"/>
          </a:xfrm>
          <a:prstGeom prst="rect">
            <a:avLst/>
          </a:prstGeom>
        </p:spPr>
        <p:txBody>
          <a:bodyPr vert="horz" wrap="square" lIns="0" tIns="12065" rIns="0" bIns="0" rtlCol="0">
            <a:spAutoFit/>
          </a:bodyPr>
          <a:lstStyle/>
          <a:p>
            <a:pPr marL="12700">
              <a:lnSpc>
                <a:spcPct val="100000"/>
              </a:lnSpc>
              <a:spcBef>
                <a:spcPts val="95"/>
              </a:spcBef>
            </a:pPr>
            <a:r>
              <a:rPr lang="en-US" altLang="zh-CN" sz="1000" spc="55" dirty="0">
                <a:latin typeface="SimSun"/>
                <a:cs typeface="SimSun"/>
              </a:rPr>
              <a:t>{</a:t>
            </a:r>
            <a:endParaRPr sz="1000" dirty="0">
              <a:latin typeface="SimSun"/>
              <a:cs typeface="SimSun"/>
            </a:endParaRPr>
          </a:p>
        </p:txBody>
      </p:sp>
      <p:sp>
        <p:nvSpPr>
          <p:cNvPr id="22" name="object 22"/>
          <p:cNvSpPr txBox="1"/>
          <p:nvPr/>
        </p:nvSpPr>
        <p:spPr>
          <a:xfrm>
            <a:off x="2219845" y="780368"/>
            <a:ext cx="50165" cy="136525"/>
          </a:xfrm>
          <a:prstGeom prst="rect">
            <a:avLst/>
          </a:prstGeom>
        </p:spPr>
        <p:txBody>
          <a:bodyPr vert="horz" wrap="square" lIns="0" tIns="15875" rIns="0" bIns="0" rtlCol="0">
            <a:spAutoFit/>
          </a:bodyPr>
          <a:lstStyle/>
          <a:p>
            <a:pPr marL="12700">
              <a:lnSpc>
                <a:spcPct val="100000"/>
              </a:lnSpc>
              <a:spcBef>
                <a:spcPts val="125"/>
              </a:spcBef>
            </a:pPr>
            <a:r>
              <a:rPr sz="700" i="1" dirty="0">
                <a:latin typeface="Times New Roman"/>
                <a:cs typeface="Times New Roman"/>
              </a:rPr>
              <a:t>i</a:t>
            </a:r>
            <a:endParaRPr sz="700">
              <a:latin typeface="Times New Roman"/>
              <a:cs typeface="Times New Roman"/>
            </a:endParaRPr>
          </a:p>
        </p:txBody>
      </p:sp>
      <p:sp>
        <p:nvSpPr>
          <p:cNvPr id="23" name="object 23"/>
          <p:cNvSpPr txBox="1"/>
          <p:nvPr/>
        </p:nvSpPr>
        <p:spPr>
          <a:xfrm>
            <a:off x="2156231" y="727219"/>
            <a:ext cx="886460" cy="166071"/>
          </a:xfrm>
          <a:prstGeom prst="rect">
            <a:avLst/>
          </a:prstGeom>
        </p:spPr>
        <p:txBody>
          <a:bodyPr vert="horz" wrap="square" lIns="0" tIns="12065" rIns="0" bIns="0" rtlCol="0">
            <a:spAutoFit/>
          </a:bodyPr>
          <a:lstStyle/>
          <a:p>
            <a:pPr marL="38100">
              <a:lnSpc>
                <a:spcPct val="100000"/>
              </a:lnSpc>
              <a:spcBef>
                <a:spcPts val="95"/>
              </a:spcBef>
              <a:tabLst>
                <a:tab pos="424180" algn="l"/>
              </a:tabLst>
            </a:pPr>
            <a:r>
              <a:rPr sz="1000" i="1" spc="20" dirty="0">
                <a:latin typeface="Times New Roman"/>
                <a:cs typeface="Times New Roman"/>
              </a:rPr>
              <a:t>t	</a:t>
            </a:r>
            <a:r>
              <a:rPr sz="1000" spc="30" dirty="0">
                <a:latin typeface="Calibri" panose="020F0502020204030204" pitchFamily="34" charset="0"/>
                <a:cs typeface="Calibri" panose="020F0502020204030204" pitchFamily="34" charset="0"/>
              </a:rPr>
              <a:t>if</a:t>
            </a:r>
            <a:r>
              <a:rPr sz="1000" spc="-40" dirty="0">
                <a:latin typeface="Calibri" panose="020F0502020204030204" pitchFamily="34" charset="0"/>
                <a:cs typeface="Calibri" panose="020F0502020204030204" pitchFamily="34" charset="0"/>
              </a:rPr>
              <a:t> </a:t>
            </a:r>
            <a:r>
              <a:rPr sz="1000" i="1" spc="-25" dirty="0">
                <a:latin typeface="Times New Roman"/>
                <a:cs typeface="Times New Roman"/>
              </a:rPr>
              <a:t>r</a:t>
            </a:r>
            <a:r>
              <a:rPr sz="1050" i="1" spc="-37" baseline="-11904" dirty="0">
                <a:latin typeface="Times New Roman"/>
                <a:cs typeface="Times New Roman"/>
              </a:rPr>
              <a:t>i</a:t>
            </a:r>
            <a:r>
              <a:rPr sz="1050" i="1" spc="-22" baseline="-11904"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6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0</a:t>
            </a:r>
            <a:endParaRPr sz="1000" dirty="0">
              <a:latin typeface="Calibri" panose="020F0502020204030204" pitchFamily="34" charset="0"/>
              <a:cs typeface="Calibri" panose="020F0502020204030204" pitchFamily="34" charset="0"/>
            </a:endParaRPr>
          </a:p>
        </p:txBody>
      </p:sp>
      <p:sp>
        <p:nvSpPr>
          <p:cNvPr id="24" name="object 24"/>
          <p:cNvSpPr txBox="1"/>
          <p:nvPr/>
        </p:nvSpPr>
        <p:spPr>
          <a:xfrm>
            <a:off x="2156231" y="909414"/>
            <a:ext cx="873760" cy="166071"/>
          </a:xfrm>
          <a:prstGeom prst="rect">
            <a:avLst/>
          </a:prstGeom>
        </p:spPr>
        <p:txBody>
          <a:bodyPr vert="horz" wrap="square" lIns="0" tIns="12065" rIns="0" bIns="0" rtlCol="0">
            <a:spAutoFit/>
          </a:bodyPr>
          <a:lstStyle/>
          <a:p>
            <a:pPr marL="38100">
              <a:lnSpc>
                <a:spcPct val="100000"/>
              </a:lnSpc>
              <a:spcBef>
                <a:spcPts val="95"/>
              </a:spcBef>
            </a:pPr>
            <a:r>
              <a:rPr sz="1000" i="1" spc="20" dirty="0">
                <a:latin typeface="Times New Roman"/>
                <a:cs typeface="Times New Roman"/>
              </a:rPr>
              <a:t>t</a:t>
            </a:r>
            <a:r>
              <a:rPr sz="1050" i="1" baseline="-11904" dirty="0">
                <a:latin typeface="Times New Roman"/>
                <a:cs typeface="Times New Roman"/>
              </a:rPr>
              <a:t>i </a:t>
            </a:r>
            <a:r>
              <a:rPr sz="1050" i="1" spc="-75" baseline="-11904" dirty="0">
                <a:latin typeface="Times New Roman"/>
                <a:cs typeface="Times New Roman"/>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25" dirty="0">
                <a:latin typeface="Times New Roman"/>
                <a:cs typeface="Times New Roman"/>
              </a:rPr>
              <a:t>s</a:t>
            </a:r>
            <a:r>
              <a:rPr sz="1000" i="1" dirty="0">
                <a:latin typeface="Times New Roman"/>
                <a:cs typeface="Times New Roman"/>
              </a:rPr>
              <a:t>   </a:t>
            </a:r>
            <a:r>
              <a:rPr sz="1000" i="1" spc="-5" dirty="0">
                <a:latin typeface="Times New Roman"/>
                <a:cs typeface="Times New Roman"/>
              </a:rPr>
              <a:t> </a:t>
            </a:r>
            <a:r>
              <a:rPr sz="1000" spc="30" dirty="0">
                <a:latin typeface="Calibri" panose="020F0502020204030204" pitchFamily="34" charset="0"/>
                <a:cs typeface="Calibri" panose="020F0502020204030204" pitchFamily="34" charset="0"/>
              </a:rPr>
              <a:t>if</a:t>
            </a:r>
            <a:r>
              <a:rPr sz="1000" spc="-20" dirty="0">
                <a:latin typeface="Calibri" panose="020F0502020204030204" pitchFamily="34" charset="0"/>
                <a:cs typeface="Calibri" panose="020F0502020204030204" pitchFamily="34" charset="0"/>
              </a:rPr>
              <a:t> </a:t>
            </a:r>
            <a:r>
              <a:rPr sz="1000" i="1" spc="-45" dirty="0">
                <a:latin typeface="Times New Roman"/>
                <a:cs typeface="Times New Roman"/>
              </a:rPr>
              <a:t>r</a:t>
            </a:r>
            <a:r>
              <a:rPr sz="1050" i="1" baseline="-11904" dirty="0">
                <a:latin typeface="Times New Roman"/>
                <a:cs typeface="Times New Roman"/>
              </a:rPr>
              <a:t>i </a:t>
            </a:r>
            <a:r>
              <a:rPr sz="1050" i="1" spc="-37" baseline="-11904"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4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1</a:t>
            </a:r>
            <a:endParaRPr sz="1000" dirty="0">
              <a:latin typeface="Calibri" panose="020F0502020204030204" pitchFamily="34" charset="0"/>
              <a:cs typeface="Calibri" panose="020F0502020204030204" pitchFamily="34" charset="0"/>
            </a:endParaRPr>
          </a:p>
        </p:txBody>
      </p:sp>
      <p:graphicFrame>
        <p:nvGraphicFramePr>
          <p:cNvPr id="25" name="object 25"/>
          <p:cNvGraphicFramePr>
            <a:graphicFrameLocks noGrp="1"/>
          </p:cNvGraphicFramePr>
          <p:nvPr/>
        </p:nvGraphicFramePr>
        <p:xfrm>
          <a:off x="674849" y="1030982"/>
          <a:ext cx="624840" cy="711198"/>
        </p:xfrm>
        <a:graphic>
          <a:graphicData uri="http://schemas.openxmlformats.org/drawingml/2006/table">
            <a:tbl>
              <a:tblPr firstRow="1" bandRow="1">
                <a:tableStyleId>{2D5ABB26-0587-4C30-8999-92F81FD0307C}</a:tableStyleId>
              </a:tblPr>
              <a:tblGrid>
                <a:gridCol w="312420">
                  <a:extLst>
                    <a:ext uri="{9D8B030D-6E8A-4147-A177-3AD203B41FA5}">
                      <a16:colId xmlns:a16="http://schemas.microsoft.com/office/drawing/2014/main" val="20000"/>
                    </a:ext>
                  </a:extLst>
                </a:gridCol>
                <a:gridCol w="312420">
                  <a:extLst>
                    <a:ext uri="{9D8B030D-6E8A-4147-A177-3AD203B41FA5}">
                      <a16:colId xmlns:a16="http://schemas.microsoft.com/office/drawing/2014/main" val="20001"/>
                    </a:ext>
                  </a:extLst>
                </a:gridCol>
              </a:tblGrid>
              <a:tr h="156895">
                <a:tc>
                  <a:txBody>
                    <a:bodyPr/>
                    <a:lstStyle/>
                    <a:p>
                      <a:pPr algn="ctr">
                        <a:lnSpc>
                          <a:spcPts val="1130"/>
                        </a:lnSpc>
                        <a:spcBef>
                          <a:spcPts val="5"/>
                        </a:spcBef>
                      </a:pPr>
                      <a:r>
                        <a:rPr sz="1500" i="1" baseline="8333" dirty="0">
                          <a:latin typeface="Times New Roman"/>
                          <a:cs typeface="Times New Roman"/>
                        </a:rPr>
                        <a:t>m</a:t>
                      </a:r>
                      <a:r>
                        <a:rPr sz="700" spc="-40" dirty="0">
                          <a:latin typeface="Calibri"/>
                          <a:cs typeface="Calibri"/>
                        </a:rPr>
                        <a:t>1</a:t>
                      </a:r>
                      <a:r>
                        <a:rPr sz="700" dirty="0">
                          <a:latin typeface="Calibri" panose="020F0502020204030204" pitchFamily="34" charset="0"/>
                          <a:cs typeface="Calibri" panose="020F0502020204030204" pitchFamily="34" charset="0"/>
                        </a:rPr>
                        <a:t>,</a:t>
                      </a:r>
                      <a:r>
                        <a:rPr sz="700" spc="-120" dirty="0">
                          <a:latin typeface="Calibri" panose="020F0502020204030204" pitchFamily="34" charset="0"/>
                          <a:cs typeface="Calibri" panose="020F0502020204030204" pitchFamily="34" charset="0"/>
                        </a:rPr>
                        <a:t> </a:t>
                      </a:r>
                      <a:r>
                        <a:rPr sz="700" dirty="0">
                          <a:latin typeface="Calibri"/>
                          <a:cs typeface="Calibri"/>
                        </a:rPr>
                        <a:t>0</a:t>
                      </a:r>
                    </a:p>
                  </a:txBody>
                  <a:tcPr marL="0" marR="0" marT="6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B099"/>
                    </a:solidFill>
                  </a:tcPr>
                </a:tc>
                <a:tc>
                  <a:txBody>
                    <a:bodyPr/>
                    <a:lstStyle/>
                    <a:p>
                      <a:pPr marL="40005">
                        <a:lnSpc>
                          <a:spcPts val="1130"/>
                        </a:lnSpc>
                        <a:spcBef>
                          <a:spcPts val="5"/>
                        </a:spcBef>
                      </a:pPr>
                      <a:r>
                        <a:rPr sz="1500" i="1" baseline="8333" dirty="0">
                          <a:latin typeface="Times New Roman"/>
                          <a:cs typeface="Times New Roman"/>
                        </a:rPr>
                        <a:t>m</a:t>
                      </a:r>
                      <a:r>
                        <a:rPr sz="700" spc="-40" dirty="0">
                          <a:latin typeface="Calibri"/>
                          <a:cs typeface="Calibri"/>
                        </a:rPr>
                        <a:t>1</a:t>
                      </a:r>
                      <a:r>
                        <a:rPr sz="700" dirty="0">
                          <a:latin typeface="Calibri" panose="020F0502020204030204" pitchFamily="34" charset="0"/>
                          <a:cs typeface="Calibri" panose="020F0502020204030204" pitchFamily="34" charset="0"/>
                        </a:rPr>
                        <a:t>,</a:t>
                      </a:r>
                      <a:r>
                        <a:rPr sz="700" spc="-120" dirty="0">
                          <a:latin typeface="Calibri" panose="020F0502020204030204" pitchFamily="34" charset="0"/>
                          <a:cs typeface="Calibri" panose="020F0502020204030204" pitchFamily="34" charset="0"/>
                        </a:rPr>
                        <a:t> </a:t>
                      </a:r>
                      <a:r>
                        <a:rPr sz="700" dirty="0">
                          <a:latin typeface="Calibri"/>
                          <a:cs typeface="Calibri"/>
                        </a:rPr>
                        <a:t>1</a:t>
                      </a:r>
                    </a:p>
                  </a:txBody>
                  <a:tcPr marL="0" marR="0" marT="6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0"/>
                  </a:ext>
                </a:extLst>
              </a:tr>
              <a:tr h="156883">
                <a:tc>
                  <a:txBody>
                    <a:bodyPr/>
                    <a:lstStyle/>
                    <a:p>
                      <a:pPr algn="ctr">
                        <a:lnSpc>
                          <a:spcPts val="1130"/>
                        </a:lnSpc>
                        <a:spcBef>
                          <a:spcPts val="5"/>
                        </a:spcBef>
                      </a:pPr>
                      <a:r>
                        <a:rPr sz="1500" i="1" baseline="8333" dirty="0">
                          <a:latin typeface="Times New Roman"/>
                          <a:cs typeface="Times New Roman"/>
                        </a:rPr>
                        <a:t>m</a:t>
                      </a:r>
                      <a:r>
                        <a:rPr sz="700" spc="-40" dirty="0">
                          <a:latin typeface="Calibri"/>
                          <a:cs typeface="Calibri"/>
                        </a:rPr>
                        <a:t>2</a:t>
                      </a:r>
                      <a:r>
                        <a:rPr sz="700" dirty="0">
                          <a:latin typeface="Calibri" panose="020F0502020204030204" pitchFamily="34" charset="0"/>
                          <a:cs typeface="Calibri" panose="020F0502020204030204" pitchFamily="34" charset="0"/>
                        </a:rPr>
                        <a:t>,</a:t>
                      </a:r>
                      <a:r>
                        <a:rPr sz="700" spc="-120" dirty="0">
                          <a:latin typeface="Calibri" panose="020F0502020204030204" pitchFamily="34" charset="0"/>
                          <a:cs typeface="Calibri" panose="020F0502020204030204" pitchFamily="34" charset="0"/>
                        </a:rPr>
                        <a:t> </a:t>
                      </a:r>
                      <a:r>
                        <a:rPr sz="700" dirty="0">
                          <a:latin typeface="Calibri"/>
                          <a:cs typeface="Calibri"/>
                        </a:rPr>
                        <a:t>0</a:t>
                      </a:r>
                    </a:p>
                  </a:txBody>
                  <a:tcPr marL="0" marR="0" marT="6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0005">
                        <a:lnSpc>
                          <a:spcPts val="1130"/>
                        </a:lnSpc>
                        <a:spcBef>
                          <a:spcPts val="5"/>
                        </a:spcBef>
                      </a:pPr>
                      <a:r>
                        <a:rPr sz="1500" i="1" baseline="8333" dirty="0">
                          <a:latin typeface="Times New Roman"/>
                          <a:cs typeface="Times New Roman"/>
                        </a:rPr>
                        <a:t>m</a:t>
                      </a:r>
                      <a:r>
                        <a:rPr sz="700" spc="-40" dirty="0">
                          <a:latin typeface="Calibri"/>
                          <a:cs typeface="Calibri"/>
                        </a:rPr>
                        <a:t>2</a:t>
                      </a:r>
                      <a:r>
                        <a:rPr sz="700" dirty="0">
                          <a:latin typeface="Calibri" panose="020F0502020204030204" pitchFamily="34" charset="0"/>
                          <a:cs typeface="Calibri" panose="020F0502020204030204" pitchFamily="34" charset="0"/>
                        </a:rPr>
                        <a:t>,</a:t>
                      </a:r>
                      <a:r>
                        <a:rPr sz="700" spc="-120" dirty="0">
                          <a:latin typeface="Calibri" panose="020F0502020204030204" pitchFamily="34" charset="0"/>
                          <a:cs typeface="Calibri" panose="020F0502020204030204" pitchFamily="34" charset="0"/>
                        </a:rPr>
                        <a:t> </a:t>
                      </a:r>
                      <a:r>
                        <a:rPr sz="700" dirty="0">
                          <a:latin typeface="Calibri"/>
                          <a:cs typeface="Calibri"/>
                        </a:rPr>
                        <a:t>1</a:t>
                      </a:r>
                    </a:p>
                  </a:txBody>
                  <a:tcPr marL="0" marR="0" marT="6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B099"/>
                    </a:solidFill>
                  </a:tcPr>
                </a:tc>
                <a:extLst>
                  <a:ext uri="{0D108BD9-81ED-4DB2-BD59-A6C34878D82A}">
                    <a16:rowId xmlns:a16="http://schemas.microsoft.com/office/drawing/2014/main" val="10001"/>
                  </a:ext>
                </a:extLst>
              </a:tr>
              <a:tr h="156895">
                <a:tc>
                  <a:txBody>
                    <a:bodyPr/>
                    <a:lstStyle/>
                    <a:p>
                      <a:pPr algn="ctr">
                        <a:lnSpc>
                          <a:spcPts val="1130"/>
                        </a:lnSpc>
                        <a:spcBef>
                          <a:spcPts val="5"/>
                        </a:spcBef>
                      </a:pPr>
                      <a:r>
                        <a:rPr sz="1500" i="1" baseline="8333" dirty="0">
                          <a:latin typeface="Times New Roman"/>
                          <a:cs typeface="Times New Roman"/>
                        </a:rPr>
                        <a:t>m</a:t>
                      </a:r>
                      <a:r>
                        <a:rPr sz="700" spc="-40" dirty="0">
                          <a:latin typeface="Calibri"/>
                          <a:cs typeface="Calibri"/>
                        </a:rPr>
                        <a:t>3</a:t>
                      </a:r>
                      <a:r>
                        <a:rPr sz="700" dirty="0">
                          <a:latin typeface="Calibri" panose="020F0502020204030204" pitchFamily="34" charset="0"/>
                          <a:cs typeface="Calibri" panose="020F0502020204030204" pitchFamily="34" charset="0"/>
                        </a:rPr>
                        <a:t>,</a:t>
                      </a:r>
                      <a:r>
                        <a:rPr sz="700" spc="-120" dirty="0">
                          <a:latin typeface="Calibri" panose="020F0502020204030204" pitchFamily="34" charset="0"/>
                          <a:cs typeface="Calibri" panose="020F0502020204030204" pitchFamily="34" charset="0"/>
                        </a:rPr>
                        <a:t> </a:t>
                      </a:r>
                      <a:r>
                        <a:rPr sz="700" dirty="0">
                          <a:latin typeface="Calibri"/>
                          <a:cs typeface="Calibri"/>
                        </a:rPr>
                        <a:t>0</a:t>
                      </a:r>
                    </a:p>
                  </a:txBody>
                  <a:tcPr marL="0" marR="0" marT="6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0005">
                        <a:lnSpc>
                          <a:spcPts val="1130"/>
                        </a:lnSpc>
                        <a:spcBef>
                          <a:spcPts val="5"/>
                        </a:spcBef>
                      </a:pPr>
                      <a:r>
                        <a:rPr sz="1500" i="1" baseline="8333" dirty="0">
                          <a:latin typeface="Times New Roman"/>
                          <a:cs typeface="Times New Roman"/>
                        </a:rPr>
                        <a:t>m</a:t>
                      </a:r>
                      <a:r>
                        <a:rPr sz="700" spc="-40" dirty="0">
                          <a:latin typeface="Calibri"/>
                          <a:cs typeface="Calibri"/>
                        </a:rPr>
                        <a:t>3</a:t>
                      </a:r>
                      <a:r>
                        <a:rPr sz="700" dirty="0">
                          <a:latin typeface="Calibri" panose="020F0502020204030204" pitchFamily="34" charset="0"/>
                          <a:cs typeface="Calibri" panose="020F0502020204030204" pitchFamily="34" charset="0"/>
                        </a:rPr>
                        <a:t>,</a:t>
                      </a:r>
                      <a:r>
                        <a:rPr sz="700" spc="-120" dirty="0">
                          <a:latin typeface="Calibri" panose="020F0502020204030204" pitchFamily="34" charset="0"/>
                          <a:cs typeface="Calibri" panose="020F0502020204030204" pitchFamily="34" charset="0"/>
                        </a:rPr>
                        <a:t> </a:t>
                      </a:r>
                      <a:r>
                        <a:rPr sz="700" dirty="0">
                          <a:latin typeface="Calibri"/>
                          <a:cs typeface="Calibri"/>
                        </a:rPr>
                        <a:t>1</a:t>
                      </a:r>
                    </a:p>
                  </a:txBody>
                  <a:tcPr marL="0" marR="0" marT="6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B099"/>
                    </a:solidFill>
                  </a:tcPr>
                </a:tc>
                <a:extLst>
                  <a:ext uri="{0D108BD9-81ED-4DB2-BD59-A6C34878D82A}">
                    <a16:rowId xmlns:a16="http://schemas.microsoft.com/office/drawing/2014/main" val="10002"/>
                  </a:ext>
                </a:extLst>
              </a:tr>
              <a:tr h="240525">
                <a:tc>
                  <a:txBody>
                    <a:bodyPr/>
                    <a:lstStyle/>
                    <a:p>
                      <a:pPr marR="61594" algn="ctr">
                        <a:lnSpc>
                          <a:spcPct val="100000"/>
                        </a:lnSpc>
                        <a:spcBef>
                          <a:spcPts val="515"/>
                        </a:spcBef>
                      </a:pPr>
                      <a:r>
                        <a:rPr sz="1000" dirty="0">
                          <a:latin typeface="Calibri"/>
                          <a:cs typeface="Calibri"/>
                        </a:rPr>
                        <a:t>.</a:t>
                      </a:r>
                      <a:endParaRPr sz="1000">
                        <a:latin typeface="Calibri"/>
                        <a:cs typeface="Calibri"/>
                      </a:endParaRPr>
                    </a:p>
                  </a:txBody>
                  <a:tcPr marL="0" marR="0" marT="654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R="61594" algn="ctr">
                        <a:lnSpc>
                          <a:spcPct val="100000"/>
                        </a:lnSpc>
                        <a:spcBef>
                          <a:spcPts val="515"/>
                        </a:spcBef>
                      </a:pPr>
                      <a:r>
                        <a:rPr sz="1000" dirty="0">
                          <a:latin typeface="Calibri"/>
                          <a:cs typeface="Calibri"/>
                        </a:rPr>
                        <a:t>.</a:t>
                      </a:r>
                      <a:endParaRPr sz="1000">
                        <a:latin typeface="Calibri"/>
                        <a:cs typeface="Calibri"/>
                      </a:endParaRPr>
                    </a:p>
                  </a:txBody>
                  <a:tcPr marL="0" marR="0" marT="654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3"/>
                  </a:ext>
                </a:extLst>
              </a:tr>
            </a:tbl>
          </a:graphicData>
        </a:graphic>
      </p:graphicFrame>
      <p:sp>
        <p:nvSpPr>
          <p:cNvPr id="26" name="object 26"/>
          <p:cNvSpPr txBox="1"/>
          <p:nvPr/>
        </p:nvSpPr>
        <p:spPr>
          <a:xfrm>
            <a:off x="3424135" y="1080220"/>
            <a:ext cx="68580" cy="101600"/>
          </a:xfrm>
          <a:prstGeom prst="rect">
            <a:avLst/>
          </a:prstGeom>
        </p:spPr>
        <p:txBody>
          <a:bodyPr vert="horz" wrap="square" lIns="0" tIns="12065" rIns="0" bIns="0" rtlCol="0">
            <a:spAutoFit/>
          </a:bodyPr>
          <a:lstStyle/>
          <a:p>
            <a:pPr marL="12700">
              <a:lnSpc>
                <a:spcPct val="100000"/>
              </a:lnSpc>
              <a:spcBef>
                <a:spcPts val="95"/>
              </a:spcBef>
            </a:pPr>
            <a:r>
              <a:rPr sz="500" spc="85" dirty="0">
                <a:latin typeface="Calibri"/>
                <a:cs typeface="Calibri"/>
              </a:rPr>
              <a:t>1</a:t>
            </a:r>
            <a:endParaRPr sz="500">
              <a:latin typeface="Calibri"/>
              <a:cs typeface="Calibri"/>
            </a:endParaRPr>
          </a:p>
        </p:txBody>
      </p:sp>
      <p:sp>
        <p:nvSpPr>
          <p:cNvPr id="27" name="object 27"/>
          <p:cNvSpPr txBox="1"/>
          <p:nvPr/>
        </p:nvSpPr>
        <p:spPr>
          <a:xfrm>
            <a:off x="3392093" y="1037263"/>
            <a:ext cx="286385" cy="136525"/>
          </a:xfrm>
          <a:prstGeom prst="rect">
            <a:avLst/>
          </a:prstGeom>
        </p:spPr>
        <p:txBody>
          <a:bodyPr vert="horz" wrap="square" lIns="0" tIns="15875" rIns="0" bIns="0" rtlCol="0">
            <a:spAutoFit/>
          </a:bodyPr>
          <a:lstStyle/>
          <a:p>
            <a:pPr marL="12700">
              <a:lnSpc>
                <a:spcPct val="100000"/>
              </a:lnSpc>
              <a:spcBef>
                <a:spcPts val="125"/>
              </a:spcBef>
            </a:pPr>
            <a:r>
              <a:rPr sz="700" i="1" spc="-20" dirty="0">
                <a:latin typeface="Times New Roman"/>
                <a:cs typeface="Times New Roman"/>
              </a:rPr>
              <a:t>r</a:t>
            </a:r>
            <a:r>
              <a:rPr sz="700" i="1" spc="350" dirty="0">
                <a:latin typeface="Times New Roman"/>
                <a:cs typeface="Times New Roman"/>
              </a:rPr>
              <a:t> </a:t>
            </a:r>
            <a:r>
              <a:rPr sz="700" spc="260" dirty="0">
                <a:latin typeface="Calibri"/>
                <a:cs typeface="Calibri"/>
              </a:rPr>
              <a:t>=</a:t>
            </a:r>
            <a:r>
              <a:rPr sz="700" spc="20" dirty="0">
                <a:latin typeface="Calibri"/>
                <a:cs typeface="Calibri"/>
              </a:rPr>
              <a:t> </a:t>
            </a:r>
            <a:r>
              <a:rPr sz="700" spc="40" dirty="0">
                <a:latin typeface="Calibri"/>
                <a:cs typeface="Calibri"/>
              </a:rPr>
              <a:t>0</a:t>
            </a:r>
            <a:endParaRPr sz="700">
              <a:latin typeface="Calibri"/>
              <a:cs typeface="Calibri"/>
            </a:endParaRPr>
          </a:p>
        </p:txBody>
      </p:sp>
      <p:sp>
        <p:nvSpPr>
          <p:cNvPr id="28" name="object 28"/>
          <p:cNvSpPr txBox="1"/>
          <p:nvPr/>
        </p:nvSpPr>
        <p:spPr>
          <a:xfrm>
            <a:off x="3366693" y="1148112"/>
            <a:ext cx="337185" cy="339725"/>
          </a:xfrm>
          <a:prstGeom prst="rect">
            <a:avLst/>
          </a:prstGeom>
        </p:spPr>
        <p:txBody>
          <a:bodyPr vert="horz" wrap="square" lIns="0" tIns="62229" rIns="0" bIns="0" rtlCol="0">
            <a:spAutoFit/>
          </a:bodyPr>
          <a:lstStyle/>
          <a:p>
            <a:pPr marL="38100">
              <a:lnSpc>
                <a:spcPct val="100000"/>
              </a:lnSpc>
              <a:spcBef>
                <a:spcPts val="489"/>
              </a:spcBef>
            </a:pPr>
            <a:r>
              <a:rPr sz="700" i="1" spc="30" dirty="0">
                <a:latin typeface="Times New Roman"/>
                <a:cs typeface="Times New Roman"/>
              </a:rPr>
              <a:t>r</a:t>
            </a:r>
            <a:r>
              <a:rPr sz="750" spc="44" baseline="-11111" dirty="0">
                <a:latin typeface="Calibri"/>
                <a:cs typeface="Calibri"/>
              </a:rPr>
              <a:t>2</a:t>
            </a:r>
            <a:r>
              <a:rPr sz="750" spc="127" baseline="-11111" dirty="0">
                <a:latin typeface="Calibri"/>
                <a:cs typeface="Calibri"/>
              </a:rPr>
              <a:t> </a:t>
            </a:r>
            <a:r>
              <a:rPr sz="700" spc="260" dirty="0">
                <a:latin typeface="Calibri"/>
                <a:cs typeface="Calibri"/>
              </a:rPr>
              <a:t>=</a:t>
            </a:r>
            <a:r>
              <a:rPr sz="700" spc="-5" dirty="0">
                <a:latin typeface="Calibri"/>
                <a:cs typeface="Calibri"/>
              </a:rPr>
              <a:t> </a:t>
            </a:r>
            <a:r>
              <a:rPr sz="700" spc="40" dirty="0">
                <a:latin typeface="Calibri"/>
                <a:cs typeface="Calibri"/>
              </a:rPr>
              <a:t>1</a:t>
            </a:r>
            <a:endParaRPr sz="700">
              <a:latin typeface="Calibri"/>
              <a:cs typeface="Calibri"/>
            </a:endParaRPr>
          </a:p>
          <a:p>
            <a:pPr marL="38100">
              <a:lnSpc>
                <a:spcPct val="100000"/>
              </a:lnSpc>
              <a:spcBef>
                <a:spcPts val="395"/>
              </a:spcBef>
            </a:pPr>
            <a:r>
              <a:rPr sz="700" i="1" spc="30" dirty="0">
                <a:latin typeface="Times New Roman"/>
                <a:cs typeface="Times New Roman"/>
              </a:rPr>
              <a:t>r</a:t>
            </a:r>
            <a:r>
              <a:rPr sz="750" spc="44" baseline="-11111" dirty="0">
                <a:latin typeface="Calibri"/>
                <a:cs typeface="Calibri"/>
              </a:rPr>
              <a:t>3</a:t>
            </a:r>
            <a:r>
              <a:rPr sz="750" spc="127" baseline="-11111" dirty="0">
                <a:latin typeface="Calibri"/>
                <a:cs typeface="Calibri"/>
              </a:rPr>
              <a:t> </a:t>
            </a:r>
            <a:r>
              <a:rPr sz="700" spc="260" dirty="0">
                <a:latin typeface="Calibri"/>
                <a:cs typeface="Calibri"/>
              </a:rPr>
              <a:t>=</a:t>
            </a:r>
            <a:r>
              <a:rPr sz="700" spc="-5" dirty="0">
                <a:latin typeface="Calibri"/>
                <a:cs typeface="Calibri"/>
              </a:rPr>
              <a:t> </a:t>
            </a:r>
            <a:r>
              <a:rPr sz="700" spc="40" dirty="0">
                <a:latin typeface="Calibri"/>
                <a:cs typeface="Calibri"/>
              </a:rPr>
              <a:t>1</a:t>
            </a:r>
            <a:endParaRPr sz="700">
              <a:latin typeface="Calibri"/>
              <a:cs typeface="Calibri"/>
            </a:endParaRPr>
          </a:p>
        </p:txBody>
      </p:sp>
      <p:graphicFrame>
        <p:nvGraphicFramePr>
          <p:cNvPr id="29" name="object 29"/>
          <p:cNvGraphicFramePr>
            <a:graphicFrameLocks noGrp="1"/>
          </p:cNvGraphicFramePr>
          <p:nvPr/>
        </p:nvGraphicFramePr>
        <p:xfrm>
          <a:off x="3711190" y="1030982"/>
          <a:ext cx="312420" cy="711198"/>
        </p:xfrm>
        <a:graphic>
          <a:graphicData uri="http://schemas.openxmlformats.org/drawingml/2006/table">
            <a:tbl>
              <a:tblPr firstRow="1" bandRow="1">
                <a:tableStyleId>{2D5ABB26-0587-4C30-8999-92F81FD0307C}</a:tableStyleId>
              </a:tblPr>
              <a:tblGrid>
                <a:gridCol w="312420">
                  <a:extLst>
                    <a:ext uri="{9D8B030D-6E8A-4147-A177-3AD203B41FA5}">
                      <a16:colId xmlns:a16="http://schemas.microsoft.com/office/drawing/2014/main" val="20000"/>
                    </a:ext>
                  </a:extLst>
                </a:gridCol>
              </a:tblGrid>
              <a:tr h="156895">
                <a:tc>
                  <a:txBody>
                    <a:bodyPr/>
                    <a:lstStyle/>
                    <a:p>
                      <a:pPr marL="40005">
                        <a:lnSpc>
                          <a:spcPts val="1130"/>
                        </a:lnSpc>
                        <a:spcBef>
                          <a:spcPts val="5"/>
                        </a:spcBef>
                      </a:pPr>
                      <a:r>
                        <a:rPr sz="1500" i="1" baseline="8333" dirty="0">
                          <a:latin typeface="Times New Roman"/>
                          <a:cs typeface="Times New Roman"/>
                        </a:rPr>
                        <a:t>m</a:t>
                      </a:r>
                      <a:r>
                        <a:rPr sz="700" spc="-40" dirty="0">
                          <a:latin typeface="Calibri"/>
                          <a:cs typeface="Calibri"/>
                        </a:rPr>
                        <a:t>1</a:t>
                      </a:r>
                      <a:r>
                        <a:rPr sz="700" dirty="0">
                          <a:latin typeface="Calibri" panose="020F0502020204030204" pitchFamily="34" charset="0"/>
                          <a:cs typeface="Calibri" panose="020F0502020204030204" pitchFamily="34" charset="0"/>
                        </a:rPr>
                        <a:t>,</a:t>
                      </a:r>
                      <a:r>
                        <a:rPr sz="700" spc="-120" dirty="0">
                          <a:latin typeface="Calibri" panose="020F0502020204030204" pitchFamily="34" charset="0"/>
                          <a:cs typeface="Calibri" panose="020F0502020204030204" pitchFamily="34" charset="0"/>
                        </a:rPr>
                        <a:t> </a:t>
                      </a:r>
                      <a:r>
                        <a:rPr sz="700" dirty="0">
                          <a:latin typeface="Calibri"/>
                          <a:cs typeface="Calibri"/>
                        </a:rPr>
                        <a:t>0</a:t>
                      </a:r>
                    </a:p>
                  </a:txBody>
                  <a:tcPr marL="0" marR="0" marT="6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0"/>
                  </a:ext>
                </a:extLst>
              </a:tr>
              <a:tr h="156883">
                <a:tc>
                  <a:txBody>
                    <a:bodyPr/>
                    <a:lstStyle/>
                    <a:p>
                      <a:pPr marL="40005">
                        <a:lnSpc>
                          <a:spcPts val="1130"/>
                        </a:lnSpc>
                        <a:spcBef>
                          <a:spcPts val="5"/>
                        </a:spcBef>
                      </a:pPr>
                      <a:r>
                        <a:rPr sz="1500" i="1" baseline="8333" dirty="0">
                          <a:latin typeface="Times New Roman"/>
                          <a:cs typeface="Times New Roman"/>
                        </a:rPr>
                        <a:t>m</a:t>
                      </a:r>
                      <a:r>
                        <a:rPr sz="700" spc="-40" dirty="0">
                          <a:latin typeface="Calibri"/>
                          <a:cs typeface="Calibri"/>
                        </a:rPr>
                        <a:t>2</a:t>
                      </a:r>
                      <a:r>
                        <a:rPr sz="700" dirty="0">
                          <a:latin typeface="Calibri" panose="020F0502020204030204" pitchFamily="34" charset="0"/>
                          <a:cs typeface="Calibri" panose="020F0502020204030204" pitchFamily="34" charset="0"/>
                        </a:rPr>
                        <a:t>,</a:t>
                      </a:r>
                      <a:r>
                        <a:rPr sz="700" spc="-120" dirty="0">
                          <a:latin typeface="Calibri" panose="020F0502020204030204" pitchFamily="34" charset="0"/>
                          <a:cs typeface="Calibri" panose="020F0502020204030204" pitchFamily="34" charset="0"/>
                        </a:rPr>
                        <a:t> </a:t>
                      </a:r>
                      <a:r>
                        <a:rPr sz="700" dirty="0">
                          <a:latin typeface="Calibri"/>
                          <a:cs typeface="Calibri"/>
                        </a:rPr>
                        <a:t>1</a:t>
                      </a:r>
                    </a:p>
                  </a:txBody>
                  <a:tcPr marL="0" marR="0" marT="6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1"/>
                  </a:ext>
                </a:extLst>
              </a:tr>
              <a:tr h="156895">
                <a:tc>
                  <a:txBody>
                    <a:bodyPr/>
                    <a:lstStyle/>
                    <a:p>
                      <a:pPr marL="40005">
                        <a:lnSpc>
                          <a:spcPts val="1130"/>
                        </a:lnSpc>
                        <a:spcBef>
                          <a:spcPts val="5"/>
                        </a:spcBef>
                      </a:pPr>
                      <a:r>
                        <a:rPr sz="1500" i="1" baseline="8333" dirty="0">
                          <a:latin typeface="Times New Roman"/>
                          <a:cs typeface="Times New Roman"/>
                        </a:rPr>
                        <a:t>m</a:t>
                      </a:r>
                      <a:r>
                        <a:rPr sz="700" spc="-40" dirty="0">
                          <a:latin typeface="Calibri"/>
                          <a:cs typeface="Calibri"/>
                        </a:rPr>
                        <a:t>3</a:t>
                      </a:r>
                      <a:r>
                        <a:rPr sz="700" dirty="0">
                          <a:latin typeface="Calibri" panose="020F0502020204030204" pitchFamily="34" charset="0"/>
                          <a:cs typeface="Calibri" panose="020F0502020204030204" pitchFamily="34" charset="0"/>
                        </a:rPr>
                        <a:t>,</a:t>
                      </a:r>
                      <a:r>
                        <a:rPr sz="700" spc="-120" dirty="0">
                          <a:latin typeface="Calibri" panose="020F0502020204030204" pitchFamily="34" charset="0"/>
                          <a:cs typeface="Calibri" panose="020F0502020204030204" pitchFamily="34" charset="0"/>
                        </a:rPr>
                        <a:t> </a:t>
                      </a:r>
                      <a:r>
                        <a:rPr sz="700" dirty="0">
                          <a:latin typeface="Calibri"/>
                          <a:cs typeface="Calibri"/>
                        </a:rPr>
                        <a:t>1</a:t>
                      </a:r>
                    </a:p>
                  </a:txBody>
                  <a:tcPr marL="0" marR="0" marT="6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2"/>
                  </a:ext>
                </a:extLst>
              </a:tr>
              <a:tr h="240525">
                <a:tc>
                  <a:txBody>
                    <a:bodyPr/>
                    <a:lstStyle/>
                    <a:p>
                      <a:pPr marR="61594" algn="ctr">
                        <a:lnSpc>
                          <a:spcPct val="100000"/>
                        </a:lnSpc>
                        <a:spcBef>
                          <a:spcPts val="515"/>
                        </a:spcBef>
                      </a:pPr>
                      <a:r>
                        <a:rPr sz="1000" dirty="0">
                          <a:latin typeface="Calibri"/>
                          <a:cs typeface="Calibri"/>
                        </a:rPr>
                        <a:t>.</a:t>
                      </a:r>
                      <a:endParaRPr sz="1000">
                        <a:latin typeface="Calibri"/>
                        <a:cs typeface="Calibri"/>
                      </a:endParaRPr>
                    </a:p>
                  </a:txBody>
                  <a:tcPr marL="0" marR="0" marT="654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3"/>
                  </a:ext>
                </a:extLst>
              </a:tr>
            </a:tbl>
          </a:graphicData>
        </a:graphic>
      </p:graphicFrame>
      <p:sp>
        <p:nvSpPr>
          <p:cNvPr id="30" name="object 30"/>
          <p:cNvSpPr txBox="1"/>
          <p:nvPr/>
        </p:nvSpPr>
        <p:spPr>
          <a:xfrm>
            <a:off x="369430" y="1462219"/>
            <a:ext cx="3871595" cy="1727835"/>
          </a:xfrm>
          <a:prstGeom prst="rect">
            <a:avLst/>
          </a:prstGeom>
        </p:spPr>
        <p:txBody>
          <a:bodyPr vert="horz" wrap="square" lIns="0" tIns="12065" rIns="0" bIns="0" rtlCol="0">
            <a:spAutoFit/>
          </a:bodyPr>
          <a:lstStyle/>
          <a:p>
            <a:pPr marR="993140" algn="r">
              <a:lnSpc>
                <a:spcPct val="100000"/>
              </a:lnSpc>
              <a:spcBef>
                <a:spcPts val="95"/>
              </a:spcBef>
            </a:pPr>
            <a:r>
              <a:rPr sz="1000" spc="40" dirty="0">
                <a:latin typeface="Cambria"/>
                <a:cs typeface="Cambria"/>
              </a:rPr>
              <a:t>{</a:t>
            </a:r>
            <a:r>
              <a:rPr sz="1000" i="1" spc="20" dirty="0">
                <a:latin typeface="Times New Roman"/>
                <a:cs typeface="Times New Roman"/>
              </a:rPr>
              <a:t>t</a:t>
            </a:r>
            <a:r>
              <a:rPr sz="1050" i="1" baseline="-11904" dirty="0">
                <a:latin typeface="Times New Roman"/>
                <a:cs typeface="Times New Roman"/>
              </a:rPr>
              <a:t>i</a:t>
            </a:r>
            <a:r>
              <a:rPr sz="1050" i="1" spc="-157" baseline="-11904" dirty="0">
                <a:latin typeface="Times New Roman"/>
                <a:cs typeface="Times New Roman"/>
              </a:rPr>
              <a:t> </a:t>
            </a:r>
            <a:r>
              <a:rPr sz="1000" spc="20" dirty="0">
                <a:latin typeface="Cambria"/>
                <a:cs typeface="Cambria"/>
              </a:rPr>
              <a:t>}</a:t>
            </a:r>
            <a:endParaRPr sz="1000" dirty="0">
              <a:latin typeface="Cambria"/>
              <a:cs typeface="Cambria"/>
            </a:endParaRPr>
          </a:p>
          <a:p>
            <a:pPr>
              <a:lnSpc>
                <a:spcPct val="100000"/>
              </a:lnSpc>
            </a:pPr>
            <a:endParaRPr sz="2250" dirty="0">
              <a:latin typeface="Cambria"/>
              <a:cs typeface="Cambria"/>
            </a:endParaRPr>
          </a:p>
          <a:p>
            <a:pPr marL="243204" indent="-125095">
              <a:lnSpc>
                <a:spcPct val="100000"/>
              </a:lnSpc>
              <a:buClr>
                <a:srgbClr val="1464B2"/>
              </a:buClr>
              <a:buSzPct val="70000"/>
              <a:buFont typeface="Cambria"/>
              <a:buChar char="►"/>
              <a:tabLst>
                <a:tab pos="243840" algn="l"/>
              </a:tabLst>
            </a:pPr>
            <a:r>
              <a:rPr sz="1000" spc="-50" dirty="0">
                <a:latin typeface="Calibri" panose="020F0502020204030204" pitchFamily="34" charset="0"/>
                <a:cs typeface="Calibri" panose="020F0502020204030204" pitchFamily="34" charset="0"/>
              </a:rPr>
              <a:t>For</a:t>
            </a:r>
            <a:r>
              <a:rPr sz="1000" spc="-20" dirty="0">
                <a:latin typeface="Calibri" panose="020F0502020204030204" pitchFamily="34" charset="0"/>
                <a:cs typeface="Calibri" panose="020F0502020204030204" pitchFamily="34" charset="0"/>
              </a:rPr>
              <a:t> </a:t>
            </a:r>
            <a:r>
              <a:rPr sz="1000" spc="-114" dirty="0">
                <a:latin typeface="Calibri" panose="020F0502020204030204" pitchFamily="34" charset="0"/>
                <a:cs typeface="Calibri" panose="020F0502020204030204" pitchFamily="34" charset="0"/>
              </a:rPr>
              <a:t>e</a:t>
            </a:r>
            <a:r>
              <a:rPr sz="1000" spc="-50" dirty="0">
                <a:latin typeface="Calibri" panose="020F0502020204030204" pitchFamily="34" charset="0"/>
                <a:cs typeface="Calibri" panose="020F0502020204030204" pitchFamily="34" charset="0"/>
              </a:rPr>
              <a:t>v</a:t>
            </a:r>
            <a:r>
              <a:rPr sz="1000" spc="-55" dirty="0">
                <a:latin typeface="Calibri" panose="020F0502020204030204" pitchFamily="34" charset="0"/>
                <a:cs typeface="Calibri" panose="020F0502020204030204" pitchFamily="34" charset="0"/>
              </a:rPr>
              <a:t>e</a:t>
            </a:r>
            <a:r>
              <a:rPr sz="1000" spc="-25" dirty="0">
                <a:latin typeface="Calibri" panose="020F0502020204030204" pitchFamily="34" charset="0"/>
                <a:cs typeface="Calibri" panose="020F0502020204030204" pitchFamily="34" charset="0"/>
              </a:rPr>
              <a:t>r</a:t>
            </a:r>
            <a:r>
              <a:rPr sz="1000" dirty="0">
                <a:latin typeface="Calibri" panose="020F0502020204030204" pitchFamily="34" charset="0"/>
                <a:cs typeface="Calibri" panose="020F0502020204030204" pitchFamily="34" charset="0"/>
              </a:rPr>
              <a:t>y</a:t>
            </a:r>
            <a:r>
              <a:rPr sz="1000" spc="-20" dirty="0">
                <a:latin typeface="Calibri" panose="020F0502020204030204" pitchFamily="34" charset="0"/>
                <a:cs typeface="Calibri" panose="020F0502020204030204" pitchFamily="34" charset="0"/>
              </a:rPr>
              <a:t> </a:t>
            </a:r>
            <a:r>
              <a:rPr sz="1000" i="1" spc="-15" dirty="0">
                <a:latin typeface="Times New Roman"/>
                <a:cs typeface="Times New Roman"/>
              </a:rPr>
              <a:t>i</a:t>
            </a:r>
            <a:r>
              <a:rPr sz="1000" spc="-60" dirty="0">
                <a:latin typeface="Calibri" panose="020F0502020204030204" pitchFamily="34" charset="0"/>
                <a:cs typeface="Calibri" panose="020F0502020204030204" pitchFamily="34" charset="0"/>
              </a:rPr>
              <a:t>:</a:t>
            </a:r>
            <a:r>
              <a:rPr sz="1000" spc="65"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25" dirty="0">
                <a:latin typeface="Calibri" panose="020F0502020204030204" pitchFamily="34" charset="0"/>
                <a:cs typeface="Calibri" panose="020F0502020204030204" pitchFamily="34" charset="0"/>
              </a:rPr>
              <a:t>kn</a:t>
            </a:r>
            <a:r>
              <a:rPr sz="1000" spc="-40" dirty="0">
                <a:latin typeface="Calibri" panose="020F0502020204030204" pitchFamily="34" charset="0"/>
                <a:cs typeface="Calibri" panose="020F0502020204030204" pitchFamily="34" charset="0"/>
              </a:rPr>
              <a:t>o</a:t>
            </a:r>
            <a:r>
              <a:rPr sz="1000" spc="-55" dirty="0">
                <a:latin typeface="Calibri" panose="020F0502020204030204" pitchFamily="34" charset="0"/>
                <a:cs typeface="Calibri" panose="020F0502020204030204" pitchFamily="34" charset="0"/>
              </a:rPr>
              <a:t>ws</a:t>
            </a:r>
            <a:r>
              <a:rPr sz="1000" spc="-20" dirty="0">
                <a:latin typeface="Calibri" panose="020F0502020204030204" pitchFamily="34" charset="0"/>
                <a:cs typeface="Calibri" panose="020F0502020204030204" pitchFamily="34" charset="0"/>
              </a:rPr>
              <a:t> </a:t>
            </a:r>
            <a:r>
              <a:rPr sz="1000" i="1" spc="20" dirty="0">
                <a:latin typeface="Times New Roman"/>
                <a:cs typeface="Times New Roman"/>
              </a:rPr>
              <a:t>t</a:t>
            </a:r>
            <a:r>
              <a:rPr sz="1050" i="1" spc="67" baseline="-11904" dirty="0">
                <a:latin typeface="Times New Roman"/>
                <a:cs typeface="Times New Roman"/>
              </a:rPr>
              <a:t>i</a:t>
            </a:r>
            <a:r>
              <a:rPr sz="1000" spc="-60" dirty="0">
                <a:latin typeface="Calibri" panose="020F0502020204030204" pitchFamily="34" charset="0"/>
                <a:cs typeface="Calibri" panose="020F0502020204030204" pitchFamily="34" charset="0"/>
              </a:rPr>
              <a:t>;</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25" dirty="0">
                <a:latin typeface="Calibri" panose="020F0502020204030204" pitchFamily="34" charset="0"/>
                <a:cs typeface="Calibri" panose="020F0502020204030204" pitchFamily="34" charset="0"/>
              </a:rPr>
              <a:t>kn</a:t>
            </a:r>
            <a:r>
              <a:rPr sz="1000" spc="-40" dirty="0">
                <a:latin typeface="Calibri" panose="020F0502020204030204" pitchFamily="34" charset="0"/>
                <a:cs typeface="Calibri" panose="020F0502020204030204" pitchFamily="34" charset="0"/>
              </a:rPr>
              <a:t>o</a:t>
            </a:r>
            <a:r>
              <a:rPr sz="1000" spc="-55" dirty="0">
                <a:latin typeface="Calibri" panose="020F0502020204030204" pitchFamily="34" charset="0"/>
                <a:cs typeface="Calibri" panose="020F0502020204030204" pitchFamily="34" charset="0"/>
              </a:rPr>
              <a:t>ws</a:t>
            </a:r>
            <a:r>
              <a:rPr sz="1000" spc="-20" dirty="0">
                <a:latin typeface="Calibri" panose="020F0502020204030204" pitchFamily="34" charset="0"/>
                <a:cs typeface="Calibri" panose="020F0502020204030204" pitchFamily="34" charset="0"/>
              </a:rPr>
              <a:t> </a:t>
            </a:r>
            <a:r>
              <a:rPr sz="1000" i="1" spc="-15" dirty="0">
                <a:latin typeface="Times New Roman"/>
                <a:cs typeface="Times New Roman"/>
              </a:rPr>
              <a:t>q</a:t>
            </a:r>
            <a:r>
              <a:rPr sz="1050" i="1" baseline="-11904" dirty="0">
                <a:latin typeface="Times New Roman"/>
                <a:cs typeface="Times New Roman"/>
              </a:rPr>
              <a:t>i </a:t>
            </a:r>
            <a:r>
              <a:rPr sz="1050" i="1" spc="-82" baseline="-11904" dirty="0">
                <a:latin typeface="Times New Roman"/>
                <a:cs typeface="Times New Roman"/>
              </a:rPr>
              <a:t> </a:t>
            </a:r>
            <a:r>
              <a:rPr sz="1000" spc="-45" dirty="0">
                <a:latin typeface="Calibri" panose="020F0502020204030204" pitchFamily="34" charset="0"/>
                <a:cs typeface="Calibri" panose="020F0502020204030204" pitchFamily="34" charset="0"/>
              </a:rPr>
              <a:t>and</a:t>
            </a:r>
            <a:r>
              <a:rPr sz="1000" spc="-20" dirty="0">
                <a:latin typeface="Calibri" panose="020F0502020204030204" pitchFamily="34" charset="0"/>
                <a:cs typeface="Calibri" panose="020F0502020204030204" pitchFamily="34" charset="0"/>
              </a:rPr>
              <a:t> </a:t>
            </a:r>
            <a:r>
              <a:rPr sz="1000" i="1" spc="-15" dirty="0">
                <a:latin typeface="Times New Roman"/>
                <a:cs typeface="Times New Roman"/>
              </a:rPr>
              <a:t>q</a:t>
            </a:r>
            <a:r>
              <a:rPr sz="1050" i="1" baseline="-11904" dirty="0">
                <a:latin typeface="Times New Roman"/>
                <a:cs typeface="Times New Roman"/>
              </a:rPr>
              <a:t>i </a:t>
            </a:r>
            <a:r>
              <a:rPr sz="1050" i="1" spc="-75" baseline="-11904" dirty="0">
                <a:latin typeface="Times New Roman"/>
                <a:cs typeface="Times New Roman"/>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25" dirty="0">
                <a:latin typeface="Times New Roman"/>
                <a:cs typeface="Times New Roman"/>
              </a:rPr>
              <a:t>s</a:t>
            </a:r>
            <a:endParaRPr sz="1000" dirty="0">
              <a:latin typeface="Times New Roman"/>
              <a:cs typeface="Times New Roman"/>
            </a:endParaRPr>
          </a:p>
          <a:p>
            <a:pPr marL="243204" marR="55880" indent="-125095">
              <a:lnSpc>
                <a:spcPts val="1100"/>
              </a:lnSpc>
              <a:spcBef>
                <a:spcPts val="315"/>
              </a:spcBef>
              <a:buClr>
                <a:srgbClr val="1464B2"/>
              </a:buClr>
              <a:buSzPct val="70000"/>
              <a:buFont typeface="Cambria"/>
              <a:buChar char="►"/>
              <a:tabLst>
                <a:tab pos="243840" algn="l"/>
              </a:tabLst>
            </a:pPr>
            <a:r>
              <a:rPr sz="1000" spc="-50" dirty="0">
                <a:latin typeface="Calibri" panose="020F0502020204030204" pitchFamily="34" charset="0"/>
                <a:cs typeface="Calibri" panose="020F0502020204030204" pitchFamily="34" charset="0"/>
              </a:rPr>
              <a:t>From</a:t>
            </a:r>
            <a:r>
              <a:rPr sz="1000" spc="-2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Bob’s</a:t>
            </a:r>
            <a:r>
              <a:rPr sz="1000" spc="-15"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perspective,</a:t>
            </a:r>
            <a:r>
              <a:rPr sz="1000" spc="-15"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he</a:t>
            </a:r>
            <a:r>
              <a:rPr sz="1000" spc="-15"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knows</a:t>
            </a:r>
            <a:r>
              <a:rPr sz="1000" spc="-20" dirty="0">
                <a:latin typeface="Calibri" panose="020F0502020204030204" pitchFamily="34" charset="0"/>
                <a:cs typeface="Calibri" panose="020F0502020204030204" pitchFamily="34" charset="0"/>
              </a:rPr>
              <a:t> </a:t>
            </a:r>
            <a:r>
              <a:rPr sz="1000" b="1" spc="-60" dirty="0">
                <a:latin typeface="Calibri" panose="020F0502020204030204" pitchFamily="34" charset="0"/>
                <a:cs typeface="Calibri" panose="020F0502020204030204" pitchFamily="34" charset="0"/>
              </a:rPr>
              <a:t>exactly</a:t>
            </a:r>
            <a:r>
              <a:rPr sz="1000" b="1" spc="-40" dirty="0">
                <a:latin typeface="Calibri" panose="020F0502020204030204" pitchFamily="34" charset="0"/>
                <a:cs typeface="Calibri" panose="020F0502020204030204" pitchFamily="34" charset="0"/>
              </a:rPr>
              <a:t> </a:t>
            </a:r>
            <a:r>
              <a:rPr sz="1000" b="1" spc="-65" dirty="0">
                <a:latin typeface="Calibri" panose="020F0502020204030204" pitchFamily="34" charset="0"/>
                <a:cs typeface="Calibri" panose="020F0502020204030204" pitchFamily="34" charset="0"/>
              </a:rPr>
              <a:t>one</a:t>
            </a:r>
            <a:r>
              <a:rPr sz="1000" b="1" spc="-40" dirty="0">
                <a:latin typeface="Calibri" panose="020F0502020204030204" pitchFamily="34" charset="0"/>
                <a:cs typeface="Calibri" panose="020F0502020204030204" pitchFamily="34" charset="0"/>
              </a:rPr>
              <a:t> </a:t>
            </a:r>
            <a:r>
              <a:rPr sz="1000" spc="-15" dirty="0">
                <a:latin typeface="Calibri" panose="020F0502020204030204" pitchFamily="34" charset="0"/>
                <a:cs typeface="Calibri" panose="020F0502020204030204" pitchFamily="34" charset="0"/>
              </a:rPr>
              <a:t>of </a:t>
            </a:r>
            <a:r>
              <a:rPr sz="1000" spc="-40" dirty="0">
                <a:latin typeface="Calibri" panose="020F0502020204030204" pitchFamily="34" charset="0"/>
                <a:cs typeface="Calibri" panose="020F0502020204030204" pitchFamily="34" charset="0"/>
              </a:rPr>
              <a:t>Alice’s</a:t>
            </a:r>
            <a:r>
              <a:rPr sz="1000" spc="-15" dirty="0">
                <a:latin typeface="Calibri" panose="020F0502020204030204" pitchFamily="34" charset="0"/>
                <a:cs typeface="Calibri" panose="020F0502020204030204" pitchFamily="34" charset="0"/>
              </a:rPr>
              <a:t> </a:t>
            </a:r>
            <a:r>
              <a:rPr sz="1000" spc="-5" dirty="0">
                <a:latin typeface="Calibri" panose="020F0502020204030204" pitchFamily="34" charset="0"/>
                <a:cs typeface="Calibri" panose="020F0502020204030204" pitchFamily="34" charset="0"/>
              </a:rPr>
              <a:t>two</a:t>
            </a:r>
            <a:r>
              <a:rPr sz="1000" spc="-20" dirty="0">
                <a:latin typeface="Calibri" panose="020F0502020204030204" pitchFamily="34" charset="0"/>
                <a:cs typeface="Calibri" panose="020F0502020204030204" pitchFamily="34" charset="0"/>
              </a:rPr>
              <a:t> </a:t>
            </a:r>
            <a:r>
              <a:rPr sz="1000" spc="-55" dirty="0">
                <a:latin typeface="Calibri" panose="020F0502020204030204" pitchFamily="34" charset="0"/>
                <a:cs typeface="Calibri" panose="020F0502020204030204" pitchFamily="34" charset="0"/>
              </a:rPr>
              <a:t>values: </a:t>
            </a:r>
            <a:r>
              <a:rPr sz="1000" spc="-25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a:t>
            </a:r>
            <a:r>
              <a:rPr sz="1000" spc="-30" dirty="0">
                <a:latin typeface="Calibri" panose="020F0502020204030204" pitchFamily="34" charset="0"/>
                <a:cs typeface="Calibri" panose="020F0502020204030204" pitchFamily="34" charset="0"/>
              </a:rPr>
              <a:t>Almost)</a:t>
            </a:r>
            <a:r>
              <a:rPr sz="1000" spc="-2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an</a:t>
            </a:r>
            <a:r>
              <a:rPr sz="1000" spc="-20" dirty="0">
                <a:latin typeface="Calibri" panose="020F0502020204030204" pitchFamily="34" charset="0"/>
                <a:cs typeface="Calibri" panose="020F0502020204030204" pitchFamily="34" charset="0"/>
              </a:rPr>
              <a:t> </a:t>
            </a:r>
            <a:r>
              <a:rPr sz="1000" spc="-45" dirty="0">
                <a:latin typeface="Calibri" panose="020F0502020204030204" pitchFamily="34" charset="0"/>
                <a:cs typeface="Calibri" panose="020F0502020204030204" pitchFamily="34" charset="0"/>
              </a:rPr>
              <a:t>O</a:t>
            </a:r>
            <a:r>
              <a:rPr sz="1000" spc="-75" dirty="0">
                <a:latin typeface="Calibri" panose="020F0502020204030204" pitchFamily="34" charset="0"/>
                <a:cs typeface="Calibri" panose="020F0502020204030204" pitchFamily="34" charset="0"/>
              </a:rPr>
              <a:t>T</a:t>
            </a:r>
            <a:r>
              <a:rPr sz="1000" spc="-20"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instance</a:t>
            </a:r>
            <a:r>
              <a:rPr sz="1000" spc="-20" dirty="0">
                <a:latin typeface="Calibri" panose="020F0502020204030204" pitchFamily="34" charset="0"/>
                <a:cs typeface="Calibri" panose="020F0502020204030204" pitchFamily="34" charset="0"/>
              </a:rPr>
              <a:t> </a:t>
            </a:r>
            <a:r>
              <a:rPr sz="1000" spc="-5" dirty="0">
                <a:latin typeface="Calibri" panose="020F0502020204030204" pitchFamily="34" charset="0"/>
                <a:cs typeface="Calibri" panose="020F0502020204030204" pitchFamily="34" charset="0"/>
              </a:rPr>
              <a:t>for</a:t>
            </a:r>
            <a:r>
              <a:rPr sz="1000" spc="-20" dirty="0">
                <a:latin typeface="Calibri" panose="020F0502020204030204" pitchFamily="34" charset="0"/>
                <a:cs typeface="Calibri" panose="020F0502020204030204" pitchFamily="34" charset="0"/>
              </a:rPr>
              <a:t> </a:t>
            </a:r>
            <a:r>
              <a:rPr sz="1000" spc="-70" dirty="0">
                <a:latin typeface="Calibri" panose="020F0502020204030204" pitchFamily="34" charset="0"/>
                <a:cs typeface="Calibri" panose="020F0502020204030204" pitchFamily="34" charset="0"/>
              </a:rPr>
              <a:t>each</a:t>
            </a:r>
            <a:r>
              <a:rPr sz="1000" spc="-20" dirty="0">
                <a:latin typeface="Calibri" panose="020F0502020204030204" pitchFamily="34" charset="0"/>
                <a:cs typeface="Calibri" panose="020F0502020204030204" pitchFamily="34" charset="0"/>
              </a:rPr>
              <a:t> </a:t>
            </a:r>
            <a:r>
              <a:rPr sz="1000" i="1" spc="-15" dirty="0">
                <a:latin typeface="Times New Roman"/>
                <a:cs typeface="Times New Roman"/>
              </a:rPr>
              <a:t>i</a:t>
            </a:r>
            <a:r>
              <a:rPr sz="1000" spc="-5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a:p>
            <a:pPr marL="496570" lvl="1" indent="-110489">
              <a:lnSpc>
                <a:spcPct val="100000"/>
              </a:lnSpc>
              <a:spcBef>
                <a:spcPts val="170"/>
              </a:spcBef>
              <a:buClr>
                <a:srgbClr val="1464B2"/>
              </a:buClr>
              <a:buSzPct val="61111"/>
              <a:buFont typeface="Cambria"/>
              <a:buChar char="►"/>
              <a:tabLst>
                <a:tab pos="497205" algn="l"/>
              </a:tabLst>
            </a:pPr>
            <a:r>
              <a:rPr sz="900" spc="-55" dirty="0">
                <a:latin typeface="Calibri" panose="020F0502020204030204" pitchFamily="34" charset="0"/>
                <a:cs typeface="Calibri" panose="020F0502020204030204" pitchFamily="34" charset="0"/>
              </a:rPr>
              <a:t>Reusing</a:t>
            </a:r>
            <a:r>
              <a:rPr sz="900" spc="-15" dirty="0">
                <a:latin typeface="Calibri" panose="020F0502020204030204" pitchFamily="34" charset="0"/>
                <a:cs typeface="Calibri" panose="020F0502020204030204" pitchFamily="34" charset="0"/>
              </a:rPr>
              <a:t> </a:t>
            </a:r>
            <a:r>
              <a:rPr sz="900" i="1" spc="-25" dirty="0">
                <a:latin typeface="Times New Roman"/>
                <a:cs typeface="Times New Roman"/>
              </a:rPr>
              <a:t>s</a:t>
            </a:r>
            <a:r>
              <a:rPr sz="900" i="1" spc="-5" dirty="0">
                <a:latin typeface="Times New Roman"/>
                <a:cs typeface="Times New Roman"/>
              </a:rPr>
              <a:t> </a:t>
            </a:r>
            <a:r>
              <a:rPr sz="900" spc="-55" dirty="0">
                <a:latin typeface="Calibri" panose="020F0502020204030204" pitchFamily="34" charset="0"/>
                <a:cs typeface="Calibri" panose="020F0502020204030204" pitchFamily="34" charset="0"/>
              </a:rPr>
              <a:t>leads</a:t>
            </a:r>
            <a:r>
              <a:rPr sz="900" spc="-15" dirty="0">
                <a:latin typeface="Calibri" panose="020F0502020204030204" pitchFamily="34" charset="0"/>
                <a:cs typeface="Calibri" panose="020F0502020204030204" pitchFamily="34" charset="0"/>
              </a:rPr>
              <a:t> </a:t>
            </a:r>
            <a:r>
              <a:rPr sz="900" dirty="0">
                <a:latin typeface="Calibri" panose="020F0502020204030204" pitchFamily="34" charset="0"/>
                <a:cs typeface="Calibri" panose="020F0502020204030204" pitchFamily="34" charset="0"/>
              </a:rPr>
              <a:t>to</a:t>
            </a:r>
            <a:r>
              <a:rPr sz="900" spc="-10" dirty="0">
                <a:latin typeface="Calibri" panose="020F0502020204030204" pitchFamily="34" charset="0"/>
                <a:cs typeface="Calibri" panose="020F0502020204030204" pitchFamily="34" charset="0"/>
              </a:rPr>
              <a:t> </a:t>
            </a:r>
            <a:r>
              <a:rPr sz="900" spc="-20" dirty="0">
                <a:latin typeface="Calibri" panose="020F0502020204030204" pitchFamily="34" charset="0"/>
                <a:cs typeface="Calibri" panose="020F0502020204030204" pitchFamily="34" charset="0"/>
              </a:rPr>
              <a:t>linear</a:t>
            </a:r>
            <a:r>
              <a:rPr sz="900" spc="-15" dirty="0">
                <a:latin typeface="Calibri" panose="020F0502020204030204" pitchFamily="34" charset="0"/>
                <a:cs typeface="Calibri" panose="020F0502020204030204" pitchFamily="34" charset="0"/>
              </a:rPr>
              <a:t> </a:t>
            </a:r>
            <a:r>
              <a:rPr sz="900" spc="-30" dirty="0">
                <a:latin typeface="Calibri" panose="020F0502020204030204" pitchFamily="34" charset="0"/>
                <a:cs typeface="Calibri" panose="020F0502020204030204" pitchFamily="34" charset="0"/>
              </a:rPr>
              <a:t>correlations</a:t>
            </a:r>
            <a:r>
              <a:rPr sz="900" spc="-20" dirty="0">
                <a:latin typeface="Calibri" panose="020F0502020204030204" pitchFamily="34" charset="0"/>
                <a:cs typeface="Calibri" panose="020F0502020204030204" pitchFamily="34" charset="0"/>
              </a:rPr>
              <a:t> </a:t>
            </a:r>
            <a:r>
              <a:rPr sz="900" spc="5" dirty="0">
                <a:latin typeface="Calibri" panose="020F0502020204030204" pitchFamily="34" charset="0"/>
                <a:cs typeface="Calibri" panose="020F0502020204030204" pitchFamily="34" charset="0"/>
              </a:rPr>
              <a:t>in</a:t>
            </a:r>
            <a:r>
              <a:rPr sz="900" spc="-15" dirty="0">
                <a:latin typeface="Calibri" panose="020F0502020204030204" pitchFamily="34" charset="0"/>
                <a:cs typeface="Calibri" panose="020F0502020204030204" pitchFamily="34" charset="0"/>
              </a:rPr>
              <a:t> </a:t>
            </a:r>
            <a:r>
              <a:rPr sz="900" spc="-55" dirty="0">
                <a:latin typeface="Calibri" panose="020F0502020204030204" pitchFamily="34" charset="0"/>
                <a:cs typeface="Calibri" panose="020F0502020204030204" pitchFamily="34" charset="0"/>
              </a:rPr>
              <a:t>OT</a:t>
            </a:r>
            <a:r>
              <a:rPr sz="900" spc="-20" dirty="0">
                <a:latin typeface="Calibri" panose="020F0502020204030204" pitchFamily="34" charset="0"/>
                <a:cs typeface="Calibri" panose="020F0502020204030204" pitchFamily="34" charset="0"/>
              </a:rPr>
              <a:t> </a:t>
            </a:r>
            <a:r>
              <a:rPr sz="900" spc="-25" dirty="0">
                <a:latin typeface="Calibri" panose="020F0502020204030204" pitchFamily="34" charset="0"/>
                <a:cs typeface="Calibri" panose="020F0502020204030204" pitchFamily="34" charset="0"/>
              </a:rPr>
              <a:t>strings</a:t>
            </a:r>
            <a:endParaRPr sz="900" dirty="0">
              <a:latin typeface="Calibri" panose="020F0502020204030204" pitchFamily="34" charset="0"/>
              <a:cs typeface="Calibri" panose="020F0502020204030204" pitchFamily="34" charset="0"/>
            </a:endParaRPr>
          </a:p>
          <a:p>
            <a:pPr marL="243204" indent="-125095">
              <a:lnSpc>
                <a:spcPct val="100000"/>
              </a:lnSpc>
              <a:spcBef>
                <a:spcPts val="415"/>
              </a:spcBef>
              <a:buClr>
                <a:srgbClr val="1464B2"/>
              </a:buClr>
              <a:buSzPct val="70000"/>
              <a:buFont typeface="Cambria"/>
              <a:buChar char="►"/>
              <a:tabLst>
                <a:tab pos="243840" algn="l"/>
              </a:tabLst>
            </a:pPr>
            <a:r>
              <a:rPr sz="1000" spc="-25" dirty="0">
                <a:latin typeface="Calibri" panose="020F0502020204030204" pitchFamily="34" charset="0"/>
                <a:cs typeface="Calibri" panose="020F0502020204030204" pitchFamily="34" charset="0"/>
              </a:rPr>
              <a:t>Br</a:t>
            </a:r>
            <a:r>
              <a:rPr sz="1000" spc="-65" dirty="0">
                <a:latin typeface="Calibri" panose="020F0502020204030204" pitchFamily="34" charset="0"/>
                <a:cs typeface="Calibri" panose="020F0502020204030204" pitchFamily="34" charset="0"/>
              </a:rPr>
              <a:t>eak</a:t>
            </a:r>
            <a:r>
              <a:rPr sz="1000" spc="-20" dirty="0">
                <a:latin typeface="Calibri" panose="020F0502020204030204" pitchFamily="34" charset="0"/>
                <a:cs typeface="Calibri" panose="020F0502020204030204" pitchFamily="34" charset="0"/>
              </a:rPr>
              <a:t> </a:t>
            </a:r>
            <a:r>
              <a:rPr sz="1000" spc="-25" dirty="0">
                <a:latin typeface="Calibri" panose="020F0502020204030204" pitchFamily="34" charset="0"/>
                <a:cs typeface="Calibri" panose="020F0502020204030204" pitchFamily="34" charset="0"/>
              </a:rPr>
              <a:t>cor</a:t>
            </a:r>
            <a:r>
              <a:rPr sz="1000" spc="-30" dirty="0">
                <a:latin typeface="Calibri" panose="020F0502020204030204" pitchFamily="34" charset="0"/>
                <a:cs typeface="Calibri" panose="020F0502020204030204" pitchFamily="34" charset="0"/>
              </a:rPr>
              <a:t>r</a:t>
            </a:r>
            <a:r>
              <a:rPr sz="1000" spc="-35" dirty="0">
                <a:latin typeface="Calibri" panose="020F0502020204030204" pitchFamily="34" charset="0"/>
                <a:cs typeface="Calibri" panose="020F0502020204030204" pitchFamily="34" charset="0"/>
              </a:rPr>
              <a:t>elations</a:t>
            </a:r>
            <a:r>
              <a:rPr sz="1000" spc="-20" dirty="0">
                <a:latin typeface="Calibri" panose="020F0502020204030204" pitchFamily="34" charset="0"/>
                <a:cs typeface="Calibri" panose="020F0502020204030204" pitchFamily="34" charset="0"/>
              </a:rPr>
              <a:t> </a:t>
            </a:r>
            <a:r>
              <a:rPr sz="1000" spc="-25" dirty="0">
                <a:latin typeface="Calibri" panose="020F0502020204030204" pitchFamily="34" charset="0"/>
                <a:cs typeface="Calibri" panose="020F0502020204030204" pitchFamily="34" charset="0"/>
              </a:rPr>
              <a:t>by</a:t>
            </a:r>
            <a:r>
              <a:rPr sz="1000" spc="-20" dirty="0">
                <a:latin typeface="Calibri" panose="020F0502020204030204" pitchFamily="34" charset="0"/>
                <a:cs typeface="Calibri" panose="020F0502020204030204" pitchFamily="34" charset="0"/>
              </a:rPr>
              <a:t> </a:t>
            </a:r>
            <a:r>
              <a:rPr sz="1000" spc="-25" dirty="0">
                <a:latin typeface="Calibri" panose="020F0502020204030204" pitchFamily="34" charset="0"/>
                <a:cs typeface="Calibri" panose="020F0502020204030204" pitchFamily="34" charset="0"/>
              </a:rPr>
              <a:t>applying</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random</a:t>
            </a:r>
            <a:r>
              <a:rPr sz="1000" spc="-2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oracle:</a:t>
            </a:r>
            <a:endParaRPr sz="1000" dirty="0">
              <a:latin typeface="Calibri" panose="020F0502020204030204" pitchFamily="34" charset="0"/>
              <a:cs typeface="Calibri" panose="020F0502020204030204" pitchFamily="34" charset="0"/>
            </a:endParaRPr>
          </a:p>
          <a:p>
            <a:pPr marL="496570" lvl="1" indent="-110489">
              <a:lnSpc>
                <a:spcPct val="100000"/>
              </a:lnSpc>
              <a:spcBef>
                <a:spcPts val="195"/>
              </a:spcBef>
              <a:buClr>
                <a:srgbClr val="1464B2"/>
              </a:buClr>
              <a:buSzPct val="61111"/>
              <a:buFont typeface="Cambria"/>
              <a:buChar char="►"/>
              <a:tabLst>
                <a:tab pos="497205" algn="l"/>
              </a:tabLst>
            </a:pPr>
            <a:r>
              <a:rPr sz="900" i="1" spc="5" dirty="0">
                <a:latin typeface="Times New Roman"/>
                <a:cs typeface="Times New Roman"/>
              </a:rPr>
              <a:t>H</a:t>
            </a:r>
            <a:r>
              <a:rPr sz="900" spc="5" dirty="0">
                <a:latin typeface="Sitka Subheading"/>
                <a:cs typeface="Sitka Subheading"/>
              </a:rPr>
              <a:t>(</a:t>
            </a:r>
            <a:r>
              <a:rPr sz="900" i="1" spc="5" dirty="0">
                <a:latin typeface="Times New Roman"/>
                <a:cs typeface="Times New Roman"/>
              </a:rPr>
              <a:t>t</a:t>
            </a:r>
            <a:r>
              <a:rPr sz="1050" spc="7" baseline="-11904" dirty="0">
                <a:latin typeface="Calibri"/>
                <a:cs typeface="Calibri"/>
              </a:rPr>
              <a:t>1</a:t>
            </a:r>
            <a:r>
              <a:rPr sz="1050" spc="172" baseline="-11904" dirty="0">
                <a:latin typeface="Calibri"/>
                <a:cs typeface="Calibri"/>
              </a:rPr>
              <a:t> </a:t>
            </a:r>
            <a:r>
              <a:rPr sz="900" spc="-330" dirty="0">
                <a:latin typeface="Cambria"/>
                <a:cs typeface="Cambria"/>
              </a:rPr>
              <a:t>⊕</a:t>
            </a:r>
            <a:r>
              <a:rPr sz="900" spc="30" dirty="0">
                <a:latin typeface="Cambria"/>
                <a:cs typeface="Cambria"/>
              </a:rPr>
              <a:t> </a:t>
            </a:r>
            <a:r>
              <a:rPr sz="900" i="1" spc="-10" dirty="0">
                <a:latin typeface="Times New Roman"/>
                <a:cs typeface="Times New Roman"/>
              </a:rPr>
              <a:t>s</a:t>
            </a:r>
            <a:r>
              <a:rPr sz="900" spc="-10" dirty="0">
                <a:latin typeface="Sitka Subheading"/>
                <a:cs typeface="Sitka Subheading"/>
              </a:rPr>
              <a:t>)</a:t>
            </a:r>
            <a:r>
              <a:rPr sz="900" spc="-10" dirty="0">
                <a:latin typeface="Calibri"/>
                <a:cs typeface="Calibri"/>
              </a:rPr>
              <a:t>,</a:t>
            </a:r>
            <a:r>
              <a:rPr sz="900" spc="-40" dirty="0">
                <a:latin typeface="Calibri"/>
                <a:cs typeface="Calibri"/>
              </a:rPr>
              <a:t> </a:t>
            </a:r>
            <a:r>
              <a:rPr sz="900" spc="-5" dirty="0">
                <a:latin typeface="Calibri"/>
                <a:cs typeface="Calibri"/>
              </a:rPr>
              <a:t>.</a:t>
            </a:r>
            <a:r>
              <a:rPr sz="900" spc="-25" dirty="0">
                <a:latin typeface="Calibri"/>
                <a:cs typeface="Calibri"/>
              </a:rPr>
              <a:t> </a:t>
            </a:r>
            <a:r>
              <a:rPr sz="900" spc="-5" dirty="0">
                <a:latin typeface="Calibri"/>
                <a:cs typeface="Calibri"/>
              </a:rPr>
              <a:t>.</a:t>
            </a:r>
            <a:r>
              <a:rPr sz="900" spc="-20" dirty="0">
                <a:latin typeface="Calibri"/>
                <a:cs typeface="Calibri"/>
              </a:rPr>
              <a:t> </a:t>
            </a:r>
            <a:r>
              <a:rPr sz="900" spc="-5" dirty="0">
                <a:latin typeface="Calibri"/>
                <a:cs typeface="Calibri"/>
              </a:rPr>
              <a:t>.</a:t>
            </a:r>
            <a:r>
              <a:rPr sz="900" spc="-35" dirty="0">
                <a:latin typeface="Calibri"/>
                <a:cs typeface="Calibri"/>
              </a:rPr>
              <a:t> </a:t>
            </a:r>
            <a:r>
              <a:rPr sz="900" i="1" dirty="0">
                <a:latin typeface="Times New Roman"/>
                <a:cs typeface="Times New Roman"/>
              </a:rPr>
              <a:t>H</a:t>
            </a:r>
            <a:r>
              <a:rPr sz="900" dirty="0">
                <a:latin typeface="Sitka Subheading"/>
                <a:cs typeface="Sitka Subheading"/>
              </a:rPr>
              <a:t>(</a:t>
            </a:r>
            <a:r>
              <a:rPr sz="900" i="1" dirty="0">
                <a:latin typeface="Times New Roman"/>
                <a:cs typeface="Times New Roman"/>
              </a:rPr>
              <a:t>t</a:t>
            </a:r>
            <a:r>
              <a:rPr sz="1050" i="1" baseline="-11904" dirty="0">
                <a:latin typeface="Times New Roman"/>
                <a:cs typeface="Times New Roman"/>
              </a:rPr>
              <a:t>n</a:t>
            </a:r>
            <a:r>
              <a:rPr sz="1050" i="1" spc="157" baseline="-11904" dirty="0">
                <a:latin typeface="Times New Roman"/>
                <a:cs typeface="Times New Roman"/>
              </a:rPr>
              <a:t> </a:t>
            </a:r>
            <a:r>
              <a:rPr sz="900" spc="-330" dirty="0">
                <a:latin typeface="Cambria"/>
                <a:cs typeface="Cambria"/>
              </a:rPr>
              <a:t>⊕</a:t>
            </a:r>
            <a:r>
              <a:rPr sz="900" spc="30" dirty="0">
                <a:latin typeface="Cambria"/>
                <a:cs typeface="Cambria"/>
              </a:rPr>
              <a:t> </a:t>
            </a:r>
            <a:r>
              <a:rPr sz="900" i="1" spc="-15" dirty="0">
                <a:latin typeface="Times New Roman"/>
                <a:cs typeface="Times New Roman"/>
              </a:rPr>
              <a:t>s</a:t>
            </a:r>
            <a:r>
              <a:rPr sz="900" spc="-15" dirty="0">
                <a:latin typeface="Sitka Subheading"/>
                <a:cs typeface="Sitka Subheading"/>
              </a:rPr>
              <a:t>)</a:t>
            </a:r>
            <a:r>
              <a:rPr sz="900" spc="-10" dirty="0">
                <a:latin typeface="Sitka Subheading"/>
                <a:cs typeface="Sitka Subheading"/>
              </a:rPr>
              <a:t> </a:t>
            </a:r>
            <a:r>
              <a:rPr sz="900" spc="-45" dirty="0">
                <a:latin typeface="Calibri" panose="020F0502020204030204" pitchFamily="34" charset="0"/>
                <a:cs typeface="Calibri" panose="020F0502020204030204" pitchFamily="34" charset="0"/>
              </a:rPr>
              <a:t>pseudorandom</a:t>
            </a:r>
            <a:r>
              <a:rPr sz="900" spc="-20" dirty="0">
                <a:latin typeface="Calibri" panose="020F0502020204030204" pitchFamily="34" charset="0"/>
                <a:cs typeface="Calibri" panose="020F0502020204030204" pitchFamily="34" charset="0"/>
              </a:rPr>
              <a:t> </a:t>
            </a:r>
            <a:r>
              <a:rPr sz="900" spc="-40" dirty="0">
                <a:latin typeface="Calibri" panose="020F0502020204030204" pitchFamily="34" charset="0"/>
                <a:cs typeface="Calibri" panose="020F0502020204030204" pitchFamily="34" charset="0"/>
              </a:rPr>
              <a:t>given</a:t>
            </a:r>
            <a:r>
              <a:rPr sz="900" spc="-10" dirty="0">
                <a:latin typeface="Calibri" panose="020F0502020204030204" pitchFamily="34" charset="0"/>
                <a:cs typeface="Calibri" panose="020F0502020204030204" pitchFamily="34" charset="0"/>
              </a:rPr>
              <a:t> </a:t>
            </a:r>
            <a:r>
              <a:rPr sz="900" i="1" spc="30" dirty="0">
                <a:latin typeface="Times New Roman"/>
                <a:cs typeface="Times New Roman"/>
              </a:rPr>
              <a:t>t</a:t>
            </a:r>
            <a:r>
              <a:rPr sz="1050" spc="44" baseline="-11904" dirty="0">
                <a:latin typeface="Calibri"/>
                <a:cs typeface="Calibri"/>
              </a:rPr>
              <a:t>1</a:t>
            </a:r>
            <a:r>
              <a:rPr sz="900" spc="30" dirty="0">
                <a:latin typeface="Calibri"/>
                <a:cs typeface="Calibri"/>
              </a:rPr>
              <a:t>,</a:t>
            </a:r>
            <a:r>
              <a:rPr sz="900" spc="-40" dirty="0">
                <a:latin typeface="Calibri"/>
                <a:cs typeface="Calibri"/>
              </a:rPr>
              <a:t> </a:t>
            </a:r>
            <a:r>
              <a:rPr sz="900" spc="-5" dirty="0">
                <a:latin typeface="Calibri"/>
                <a:cs typeface="Calibri"/>
              </a:rPr>
              <a:t>.</a:t>
            </a:r>
            <a:r>
              <a:rPr sz="900" spc="-20" dirty="0">
                <a:latin typeface="Calibri"/>
                <a:cs typeface="Calibri"/>
              </a:rPr>
              <a:t> </a:t>
            </a:r>
            <a:r>
              <a:rPr sz="900" spc="-5" dirty="0">
                <a:latin typeface="Calibri"/>
                <a:cs typeface="Calibri"/>
              </a:rPr>
              <a:t>.</a:t>
            </a:r>
            <a:r>
              <a:rPr sz="900" spc="-25" dirty="0">
                <a:latin typeface="Calibri"/>
                <a:cs typeface="Calibri"/>
              </a:rPr>
              <a:t> </a:t>
            </a:r>
            <a:r>
              <a:rPr sz="900" spc="-5" dirty="0">
                <a:latin typeface="Calibri"/>
                <a:cs typeface="Calibri"/>
              </a:rPr>
              <a:t>.</a:t>
            </a:r>
            <a:r>
              <a:rPr sz="900" spc="-45" dirty="0">
                <a:latin typeface="Calibri"/>
                <a:cs typeface="Calibri"/>
              </a:rPr>
              <a:t> </a:t>
            </a:r>
            <a:r>
              <a:rPr sz="900" spc="-5" dirty="0">
                <a:latin typeface="Calibri"/>
                <a:cs typeface="Calibri"/>
              </a:rPr>
              <a:t>,</a:t>
            </a:r>
            <a:r>
              <a:rPr sz="900" spc="-50" dirty="0">
                <a:latin typeface="Calibri"/>
                <a:cs typeface="Calibri"/>
              </a:rPr>
              <a:t> </a:t>
            </a:r>
            <a:r>
              <a:rPr sz="900" i="1" spc="15" dirty="0">
                <a:latin typeface="Times New Roman"/>
                <a:cs typeface="Times New Roman"/>
              </a:rPr>
              <a:t>t</a:t>
            </a:r>
            <a:r>
              <a:rPr sz="1050" i="1" spc="22" baseline="-11904" dirty="0">
                <a:latin typeface="Times New Roman"/>
                <a:cs typeface="Times New Roman"/>
              </a:rPr>
              <a:t>n</a:t>
            </a:r>
            <a:r>
              <a:rPr sz="1050" i="1" spc="150" baseline="-11904" dirty="0">
                <a:latin typeface="Times New Roman"/>
                <a:cs typeface="Times New Roman"/>
              </a:rPr>
              <a:t> </a:t>
            </a:r>
            <a:r>
              <a:rPr sz="900" spc="-50" dirty="0">
                <a:latin typeface="Calibri" panose="020F0502020204030204" pitchFamily="34" charset="0"/>
                <a:cs typeface="Calibri" panose="020F0502020204030204" pitchFamily="34" charset="0"/>
              </a:rPr>
              <a:t>(secret</a:t>
            </a:r>
            <a:r>
              <a:rPr sz="900" spc="-20" dirty="0">
                <a:latin typeface="Calibri" panose="020F0502020204030204" pitchFamily="34" charset="0"/>
                <a:cs typeface="Calibri" panose="020F0502020204030204" pitchFamily="34" charset="0"/>
              </a:rPr>
              <a:t> </a:t>
            </a:r>
            <a:r>
              <a:rPr sz="900" i="1" spc="-30" dirty="0">
                <a:latin typeface="Times New Roman"/>
                <a:cs typeface="Times New Roman"/>
              </a:rPr>
              <a:t>s</a:t>
            </a:r>
            <a:r>
              <a:rPr sz="900" spc="-30" dirty="0">
                <a:latin typeface="Calibri" panose="020F0502020204030204" pitchFamily="34" charset="0"/>
                <a:cs typeface="Calibri" panose="020F0502020204030204" pitchFamily="34" charset="0"/>
              </a:rPr>
              <a:t>)</a:t>
            </a:r>
            <a:endParaRPr sz="900" dirty="0">
              <a:latin typeface="Calibri" panose="020F0502020204030204" pitchFamily="34" charset="0"/>
              <a:cs typeface="Calibri" panose="020F0502020204030204" pitchFamily="34" charset="0"/>
            </a:endParaRPr>
          </a:p>
          <a:p>
            <a:pPr marL="50800">
              <a:lnSpc>
                <a:spcPct val="100000"/>
              </a:lnSpc>
              <a:spcBef>
                <a:spcPts val="515"/>
              </a:spcBef>
            </a:pPr>
            <a:r>
              <a:rPr sz="1000" spc="150" dirty="0">
                <a:solidFill>
                  <a:srgbClr val="1464B2"/>
                </a:solidFill>
                <a:latin typeface="Cambria"/>
                <a:cs typeface="Cambria"/>
              </a:rPr>
              <a:t>⇒</a:t>
            </a:r>
            <a:r>
              <a:rPr sz="1000" spc="280" dirty="0">
                <a:solidFill>
                  <a:srgbClr val="1464B2"/>
                </a:solidFill>
                <a:latin typeface="Cambria"/>
                <a:cs typeface="Cambria"/>
              </a:rPr>
              <a:t> </a:t>
            </a:r>
            <a:r>
              <a:rPr sz="1000" spc="-60" dirty="0">
                <a:latin typeface="Calibri" panose="020F0502020204030204" pitchFamily="34" charset="0"/>
                <a:cs typeface="Calibri" panose="020F0502020204030204" pitchFamily="34" charset="0"/>
              </a:rPr>
              <a:t>Random</a:t>
            </a:r>
            <a:r>
              <a:rPr sz="1000" spc="-2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OT</a:t>
            </a:r>
            <a:r>
              <a:rPr sz="1000" spc="-15"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instance</a:t>
            </a:r>
            <a:r>
              <a:rPr sz="1000" spc="-20" dirty="0">
                <a:latin typeface="Calibri" panose="020F0502020204030204" pitchFamily="34" charset="0"/>
                <a:cs typeface="Calibri" panose="020F0502020204030204" pitchFamily="34" charset="0"/>
              </a:rPr>
              <a:t> </a:t>
            </a:r>
            <a:r>
              <a:rPr sz="1000" spc="-5" dirty="0">
                <a:latin typeface="Calibri" panose="020F0502020204030204" pitchFamily="34" charset="0"/>
                <a:cs typeface="Calibri" panose="020F0502020204030204" pitchFamily="34" charset="0"/>
              </a:rPr>
              <a:t>for</a:t>
            </a:r>
            <a:r>
              <a:rPr sz="1000" spc="-15" dirty="0">
                <a:latin typeface="Calibri" panose="020F0502020204030204" pitchFamily="34" charset="0"/>
                <a:cs typeface="Calibri" panose="020F0502020204030204" pitchFamily="34" charset="0"/>
              </a:rPr>
              <a:t> </a:t>
            </a:r>
            <a:r>
              <a:rPr sz="1000" spc="-70" dirty="0">
                <a:latin typeface="Calibri" panose="020F0502020204030204" pitchFamily="34" charset="0"/>
                <a:cs typeface="Calibri" panose="020F0502020204030204" pitchFamily="34" charset="0"/>
              </a:rPr>
              <a:t>each</a:t>
            </a:r>
            <a:r>
              <a:rPr sz="1000" spc="-20" dirty="0">
                <a:latin typeface="Calibri" panose="020F0502020204030204" pitchFamily="34" charset="0"/>
                <a:cs typeface="Calibri" panose="020F0502020204030204" pitchFamily="34" charset="0"/>
              </a:rPr>
              <a:t> </a:t>
            </a:r>
            <a:r>
              <a:rPr sz="1000" b="1" spc="-60" dirty="0">
                <a:latin typeface="Calibri" panose="020F0502020204030204" pitchFamily="34" charset="0"/>
                <a:cs typeface="Calibri" panose="020F0502020204030204" pitchFamily="34" charset="0"/>
              </a:rPr>
              <a:t>row</a:t>
            </a:r>
            <a:r>
              <a:rPr sz="1000" spc="-60" dirty="0">
                <a:latin typeface="Calibri" panose="020F0502020204030204" pitchFamily="34" charset="0"/>
                <a:cs typeface="Calibri" panose="020F0502020204030204" pitchFamily="34" charset="0"/>
              </a:rPr>
              <a:t>,</a:t>
            </a:r>
            <a:r>
              <a:rPr sz="1000" spc="-15"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using</a:t>
            </a:r>
            <a:r>
              <a:rPr sz="1000" spc="-15" dirty="0">
                <a:latin typeface="Calibri" panose="020F0502020204030204" pitchFamily="34" charset="0"/>
                <a:cs typeface="Calibri" panose="020F0502020204030204" pitchFamily="34" charset="0"/>
              </a:rPr>
              <a:t> </a:t>
            </a:r>
            <a:r>
              <a:rPr sz="1000" spc="-90" dirty="0">
                <a:solidFill>
                  <a:srgbClr val="D83A00"/>
                </a:solidFill>
                <a:latin typeface="Calibri" panose="020F0502020204030204" pitchFamily="34" charset="0"/>
                <a:cs typeface="Calibri" panose="020F0502020204030204" pitchFamily="34" charset="0"/>
              </a:rPr>
              <a:t>base</a:t>
            </a:r>
            <a:r>
              <a:rPr sz="1000" spc="-20" dirty="0">
                <a:solidFill>
                  <a:srgbClr val="D83A00"/>
                </a:solidFill>
                <a:latin typeface="Calibri" panose="020F0502020204030204" pitchFamily="34" charset="0"/>
                <a:cs typeface="Calibri" panose="020F0502020204030204" pitchFamily="34" charset="0"/>
              </a:rPr>
              <a:t> </a:t>
            </a:r>
            <a:r>
              <a:rPr sz="1000" spc="-60" dirty="0">
                <a:solidFill>
                  <a:srgbClr val="D83A00"/>
                </a:solidFill>
                <a:latin typeface="Calibri" panose="020F0502020204030204" pitchFamily="34" charset="0"/>
                <a:cs typeface="Calibri" panose="020F0502020204030204" pitchFamily="34" charset="0"/>
              </a:rPr>
              <a:t>OT</a:t>
            </a:r>
            <a:r>
              <a:rPr sz="1000" spc="-15" dirty="0">
                <a:solidFill>
                  <a:srgbClr val="D83A00"/>
                </a:solidFill>
                <a:latin typeface="Calibri" panose="020F0502020204030204" pitchFamily="34" charset="0"/>
                <a:cs typeface="Calibri" panose="020F0502020204030204" pitchFamily="34" charset="0"/>
              </a:rPr>
              <a:t> </a:t>
            </a:r>
            <a:r>
              <a:rPr sz="1000" spc="-5" dirty="0">
                <a:latin typeface="Calibri" panose="020F0502020204030204" pitchFamily="34" charset="0"/>
                <a:cs typeface="Calibri" panose="020F0502020204030204" pitchFamily="34" charset="0"/>
              </a:rPr>
              <a:t>for</a:t>
            </a:r>
            <a:r>
              <a:rPr sz="1000" spc="-20" dirty="0">
                <a:latin typeface="Calibri" panose="020F0502020204030204" pitchFamily="34" charset="0"/>
                <a:cs typeface="Calibri" panose="020F0502020204030204" pitchFamily="34" charset="0"/>
              </a:rPr>
              <a:t> </a:t>
            </a:r>
            <a:r>
              <a:rPr sz="1000" spc="-70" dirty="0">
                <a:latin typeface="Calibri" panose="020F0502020204030204" pitchFamily="34" charset="0"/>
                <a:cs typeface="Calibri" panose="020F0502020204030204" pitchFamily="34" charset="0"/>
              </a:rPr>
              <a:t>each</a:t>
            </a:r>
            <a:r>
              <a:rPr sz="1000" spc="-15" dirty="0">
                <a:latin typeface="Calibri" panose="020F0502020204030204" pitchFamily="34" charset="0"/>
                <a:cs typeface="Calibri" panose="020F0502020204030204" pitchFamily="34" charset="0"/>
              </a:rPr>
              <a:t> </a:t>
            </a:r>
            <a:r>
              <a:rPr sz="1000" b="1" spc="-45" dirty="0">
                <a:latin typeface="Calibri" panose="020F0502020204030204" pitchFamily="34" charset="0"/>
                <a:cs typeface="Calibri" panose="020F0502020204030204" pitchFamily="34" charset="0"/>
              </a:rPr>
              <a:t>column</a:t>
            </a:r>
            <a:endParaRPr sz="1000" dirty="0">
              <a:latin typeface="Calibri" panose="020F0502020204030204" pitchFamily="34" charset="0"/>
              <a:cs typeface="Calibri" panose="020F0502020204030204" pitchFamily="34" charset="0"/>
            </a:endParaRPr>
          </a:p>
        </p:txBody>
      </p:sp>
    </p:spTree>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D716B-EF08-4CD6-9065-92D5B10D4B73}"/>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959232F3-D825-4162-9AED-E8E99CEB4C02}"/>
              </a:ext>
            </a:extLst>
          </p:cNvPr>
          <p:cNvSpPr>
            <a:spLocks noGrp="1"/>
          </p:cNvSpPr>
          <p:nvPr>
            <p:ph type="body" idx="1"/>
          </p:nvPr>
        </p:nvSpPr>
        <p:spPr/>
        <p:txBody>
          <a:bodyPr/>
          <a:lstStyle/>
          <a:p>
            <a:endParaRPr lang="zh-CN" altLang="en-US"/>
          </a:p>
        </p:txBody>
      </p:sp>
      <p:sp>
        <p:nvSpPr>
          <p:cNvPr id="4" name="object 2">
            <a:extLst>
              <a:ext uri="{FF2B5EF4-FFF2-40B4-BE49-F238E27FC236}">
                <a16:creationId xmlns:a16="http://schemas.microsoft.com/office/drawing/2014/main" id="{E31CEAFA-BEBF-4F3D-B0C0-E6CBB6412BD5}"/>
              </a:ext>
            </a:extLst>
          </p:cNvPr>
          <p:cNvSpPr txBox="1">
            <a:spLocks/>
          </p:cNvSpPr>
          <p:nvPr/>
        </p:nvSpPr>
        <p:spPr>
          <a:xfrm>
            <a:off x="855168" y="1558521"/>
            <a:ext cx="3135956" cy="393056"/>
          </a:xfrm>
          <a:prstGeom prst="rect">
            <a:avLst/>
          </a:prstGeom>
        </p:spPr>
        <p:txBody>
          <a:bodyPr vert="horz" wrap="square" lIns="0" tIns="15875" rIns="0" bIns="0" rtlCol="0">
            <a:spAutoFit/>
          </a:bodyPr>
          <a:lstStyle>
            <a:lvl1pPr>
              <a:defRPr sz="2450" b="0" i="0">
                <a:solidFill>
                  <a:srgbClr val="666666"/>
                </a:solidFill>
                <a:latin typeface="Calibri" panose="020F0502020204030204" pitchFamily="34" charset="0"/>
                <a:ea typeface="+mj-ea"/>
                <a:cs typeface="Calibri" panose="020F0502020204030204" pitchFamily="34" charset="0"/>
              </a:defRPr>
            </a:lvl1pPr>
          </a:lstStyle>
          <a:p>
            <a:pPr marL="12700">
              <a:spcBef>
                <a:spcPts val="125"/>
              </a:spcBef>
            </a:pPr>
            <a:r>
              <a:rPr lang="en-US" kern="0" spc="-145" dirty="0"/>
              <a:t>1 – of – n  Oblivious Transfer</a:t>
            </a:r>
            <a:endParaRPr lang="en-US" kern="0" spc="-240" dirty="0"/>
          </a:p>
        </p:txBody>
      </p:sp>
    </p:spTree>
    <p:extLst>
      <p:ext uri="{BB962C8B-B14F-4D97-AF65-F5344CB8AC3E}">
        <p14:creationId xmlns:p14="http://schemas.microsoft.com/office/powerpoint/2010/main" val="14051662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3612515" cy="403225"/>
          </a:xfrm>
          <a:prstGeom prst="rect">
            <a:avLst/>
          </a:prstGeom>
        </p:spPr>
        <p:txBody>
          <a:bodyPr vert="horz" wrap="square" lIns="0" tIns="15875" rIns="0" bIns="0" rtlCol="0">
            <a:spAutoFit/>
          </a:bodyPr>
          <a:lstStyle/>
          <a:p>
            <a:pPr marL="12700">
              <a:lnSpc>
                <a:spcPct val="100000"/>
              </a:lnSpc>
              <a:spcBef>
                <a:spcPts val="125"/>
              </a:spcBef>
            </a:pPr>
            <a:r>
              <a:rPr spc="-75" dirty="0"/>
              <a:t>Generalizing</a:t>
            </a:r>
            <a:r>
              <a:rPr spc="-10" dirty="0"/>
              <a:t> </a:t>
            </a:r>
            <a:r>
              <a:rPr spc="-70" dirty="0"/>
              <a:t>IKNP</a:t>
            </a:r>
            <a:r>
              <a:rPr spc="-5" dirty="0"/>
              <a:t> </a:t>
            </a:r>
            <a:r>
              <a:rPr sz="800" spc="-35" dirty="0">
                <a:solidFill>
                  <a:srgbClr val="3E7E00"/>
                </a:solidFill>
              </a:rPr>
              <a:t>[KolesnikovKumaresan13]</a:t>
            </a:r>
            <a:endParaRPr sz="800"/>
          </a:p>
        </p:txBody>
      </p:sp>
      <p:grpSp>
        <p:nvGrpSpPr>
          <p:cNvPr id="3" name="object 3"/>
          <p:cNvGrpSpPr/>
          <p:nvPr/>
        </p:nvGrpSpPr>
        <p:grpSpPr>
          <a:xfrm>
            <a:off x="437676" y="671022"/>
            <a:ext cx="1148715" cy="1217295"/>
            <a:chOff x="437676" y="671022"/>
            <a:chExt cx="1148715" cy="1217295"/>
          </a:xfrm>
        </p:grpSpPr>
        <p:sp>
          <p:nvSpPr>
            <p:cNvPr id="4" name="object 4"/>
            <p:cNvSpPr/>
            <p:nvPr/>
          </p:nvSpPr>
          <p:spPr>
            <a:xfrm>
              <a:off x="440207" y="673553"/>
              <a:ext cx="1143635" cy="1212215"/>
            </a:xfrm>
            <a:custGeom>
              <a:avLst/>
              <a:gdLst/>
              <a:ahLst/>
              <a:cxnLst/>
              <a:rect l="l" t="t" r="r" b="b"/>
              <a:pathLst>
                <a:path w="1143635" h="1212214">
                  <a:moveTo>
                    <a:pt x="1143312" y="0"/>
                  </a:moveTo>
                  <a:lnTo>
                    <a:pt x="0" y="0"/>
                  </a:lnTo>
                  <a:lnTo>
                    <a:pt x="0" y="1212171"/>
                  </a:lnTo>
                  <a:lnTo>
                    <a:pt x="1143312" y="1212171"/>
                  </a:lnTo>
                  <a:lnTo>
                    <a:pt x="1143312" y="0"/>
                  </a:lnTo>
                  <a:close/>
                </a:path>
              </a:pathLst>
            </a:custGeom>
            <a:solidFill>
              <a:srgbClr val="FFFFFF"/>
            </a:solidFill>
          </p:spPr>
          <p:txBody>
            <a:bodyPr wrap="square" lIns="0" tIns="0" rIns="0" bIns="0" rtlCol="0"/>
            <a:lstStyle/>
            <a:p>
              <a:endParaRPr/>
            </a:p>
          </p:txBody>
        </p:sp>
        <p:sp>
          <p:nvSpPr>
            <p:cNvPr id="5" name="object 5"/>
            <p:cNvSpPr/>
            <p:nvPr/>
          </p:nvSpPr>
          <p:spPr>
            <a:xfrm>
              <a:off x="440207" y="673553"/>
              <a:ext cx="1143635" cy="1212215"/>
            </a:xfrm>
            <a:custGeom>
              <a:avLst/>
              <a:gdLst/>
              <a:ahLst/>
              <a:cxnLst/>
              <a:rect l="l" t="t" r="r" b="b"/>
              <a:pathLst>
                <a:path w="1143635" h="1212214">
                  <a:moveTo>
                    <a:pt x="0" y="1212171"/>
                  </a:moveTo>
                  <a:lnTo>
                    <a:pt x="1143312" y="1212171"/>
                  </a:lnTo>
                  <a:lnTo>
                    <a:pt x="1143312" y="0"/>
                  </a:lnTo>
                  <a:lnTo>
                    <a:pt x="0" y="0"/>
                  </a:lnTo>
                  <a:lnTo>
                    <a:pt x="0" y="1212171"/>
                  </a:lnTo>
                  <a:close/>
                </a:path>
              </a:pathLst>
            </a:custGeom>
            <a:ln w="5060">
              <a:solidFill>
                <a:srgbClr val="000000"/>
              </a:solidFill>
            </a:ln>
          </p:spPr>
          <p:txBody>
            <a:bodyPr wrap="square" lIns="0" tIns="0" rIns="0" bIns="0" rtlCol="0"/>
            <a:lstStyle/>
            <a:p>
              <a:endParaRPr/>
            </a:p>
          </p:txBody>
        </p:sp>
        <p:sp>
          <p:nvSpPr>
            <p:cNvPr id="6" name="object 6"/>
            <p:cNvSpPr/>
            <p:nvPr/>
          </p:nvSpPr>
          <p:spPr>
            <a:xfrm>
              <a:off x="482384" y="819480"/>
              <a:ext cx="122555" cy="0"/>
            </a:xfrm>
            <a:custGeom>
              <a:avLst/>
              <a:gdLst/>
              <a:ahLst/>
              <a:cxnLst/>
              <a:rect l="l" t="t" r="r" b="b"/>
              <a:pathLst>
                <a:path w="122554">
                  <a:moveTo>
                    <a:pt x="0" y="0"/>
                  </a:moveTo>
                  <a:lnTo>
                    <a:pt x="122161" y="0"/>
                  </a:lnTo>
                </a:path>
              </a:pathLst>
            </a:custGeom>
            <a:ln w="5060">
              <a:solidFill>
                <a:srgbClr val="000000"/>
              </a:solidFill>
            </a:ln>
          </p:spPr>
          <p:txBody>
            <a:bodyPr wrap="square" lIns="0" tIns="0" rIns="0" bIns="0" rtlCol="0"/>
            <a:lstStyle/>
            <a:p>
              <a:endParaRPr/>
            </a:p>
          </p:txBody>
        </p:sp>
      </p:grpSp>
      <p:sp>
        <p:nvSpPr>
          <p:cNvPr id="7" name="object 7"/>
          <p:cNvSpPr txBox="1"/>
          <p:nvPr/>
        </p:nvSpPr>
        <p:spPr>
          <a:xfrm>
            <a:off x="520344" y="681523"/>
            <a:ext cx="53975" cy="945515"/>
          </a:xfrm>
          <a:prstGeom prst="rect">
            <a:avLst/>
          </a:prstGeom>
        </p:spPr>
        <p:txBody>
          <a:bodyPr vert="horz" wrap="square" lIns="0" tIns="15875" rIns="0" bIns="0" rtlCol="0">
            <a:spAutoFit/>
          </a:bodyPr>
          <a:lstStyle/>
          <a:p>
            <a:pPr marL="4445">
              <a:lnSpc>
                <a:spcPts val="819"/>
              </a:lnSpc>
              <a:spcBef>
                <a:spcPts val="125"/>
              </a:spcBef>
            </a:pPr>
            <a:r>
              <a:rPr sz="700" i="1" spc="-20" dirty="0">
                <a:latin typeface="Times New Roman"/>
                <a:cs typeface="Times New Roman"/>
              </a:rPr>
              <a:t>r</a:t>
            </a:r>
            <a:endParaRPr sz="700" dirty="0">
              <a:latin typeface="Times New Roman"/>
              <a:cs typeface="Times New Roman"/>
            </a:endParaRPr>
          </a:p>
          <a:p>
            <a:pPr>
              <a:lnSpc>
                <a:spcPts val="795"/>
              </a:lnSpc>
            </a:pPr>
            <a:r>
              <a:rPr sz="700" spc="-65" dirty="0">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p>
            <a:pPr>
              <a:lnSpc>
                <a:spcPts val="795"/>
              </a:lnSpc>
            </a:pPr>
            <a:r>
              <a:rPr sz="700" spc="-65" dirty="0">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p>
            <a:pPr>
              <a:lnSpc>
                <a:spcPts val="795"/>
              </a:lnSpc>
            </a:pPr>
            <a:r>
              <a:rPr sz="700" spc="-65" dirty="0">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p>
            <a:pPr>
              <a:lnSpc>
                <a:spcPts val="795"/>
              </a:lnSpc>
            </a:pPr>
            <a:r>
              <a:rPr sz="700" spc="-65" dirty="0">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p>
            <a:pPr>
              <a:lnSpc>
                <a:spcPts val="795"/>
              </a:lnSpc>
            </a:pPr>
            <a:r>
              <a:rPr sz="700" spc="-65" dirty="0">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p>
            <a:pPr>
              <a:lnSpc>
                <a:spcPts val="795"/>
              </a:lnSpc>
            </a:pPr>
            <a:r>
              <a:rPr sz="700" spc="-65" dirty="0">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p>
            <a:pPr>
              <a:lnSpc>
                <a:spcPts val="795"/>
              </a:lnSpc>
            </a:pPr>
            <a:r>
              <a:rPr sz="700" spc="-65" dirty="0">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p>
            <a:pPr>
              <a:lnSpc>
                <a:spcPts val="819"/>
              </a:lnSpc>
            </a:pPr>
            <a:r>
              <a:rPr sz="700" spc="-65" dirty="0">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p:txBody>
      </p:sp>
      <p:sp>
        <p:nvSpPr>
          <p:cNvPr id="8" name="object 8"/>
          <p:cNvSpPr txBox="1"/>
          <p:nvPr/>
        </p:nvSpPr>
        <p:spPr>
          <a:xfrm>
            <a:off x="527583" y="1606896"/>
            <a:ext cx="39370" cy="123752"/>
          </a:xfrm>
          <a:prstGeom prst="rect">
            <a:avLst/>
          </a:prstGeom>
        </p:spPr>
        <p:txBody>
          <a:bodyPr vert="horz" wrap="square" lIns="0" tIns="15875" rIns="0" bIns="0" rtlCol="0">
            <a:spAutoFit/>
          </a:bodyPr>
          <a:lstStyle/>
          <a:p>
            <a:pPr>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9" name="object 9"/>
          <p:cNvSpPr txBox="1"/>
          <p:nvPr/>
        </p:nvSpPr>
        <p:spPr>
          <a:xfrm>
            <a:off x="527583" y="1657506"/>
            <a:ext cx="39370" cy="123752"/>
          </a:xfrm>
          <a:prstGeom prst="rect">
            <a:avLst/>
          </a:prstGeom>
        </p:spPr>
        <p:txBody>
          <a:bodyPr vert="horz" wrap="square" lIns="0" tIns="15875" rIns="0" bIns="0" rtlCol="0">
            <a:spAutoFit/>
          </a:bodyPr>
          <a:lstStyle/>
          <a:p>
            <a:pPr>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10" name="object 10"/>
          <p:cNvSpPr txBox="1"/>
          <p:nvPr/>
        </p:nvSpPr>
        <p:spPr>
          <a:xfrm>
            <a:off x="527583" y="1708115"/>
            <a:ext cx="39370" cy="123752"/>
          </a:xfrm>
          <a:prstGeom prst="rect">
            <a:avLst/>
          </a:prstGeom>
        </p:spPr>
        <p:txBody>
          <a:bodyPr vert="horz" wrap="square" lIns="0" tIns="15875" rIns="0" bIns="0" rtlCol="0">
            <a:spAutoFit/>
          </a:bodyPr>
          <a:lstStyle/>
          <a:p>
            <a:pPr>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11" name="object 11"/>
          <p:cNvSpPr txBox="1"/>
          <p:nvPr/>
        </p:nvSpPr>
        <p:spPr>
          <a:xfrm>
            <a:off x="462876" y="2090640"/>
            <a:ext cx="1322070" cy="166071"/>
          </a:xfrm>
          <a:prstGeom prst="rect">
            <a:avLst/>
          </a:prstGeom>
        </p:spPr>
        <p:txBody>
          <a:bodyPr vert="horz" wrap="square" lIns="0" tIns="12065" rIns="0" bIns="0" rtlCol="0">
            <a:spAutoFit/>
          </a:bodyPr>
          <a:lstStyle/>
          <a:p>
            <a:pPr marL="149860" indent="-125095">
              <a:lnSpc>
                <a:spcPct val="100000"/>
              </a:lnSpc>
              <a:spcBef>
                <a:spcPts val="95"/>
              </a:spcBef>
              <a:buClr>
                <a:srgbClr val="1464B2"/>
              </a:buClr>
              <a:buSzPct val="70000"/>
              <a:buFont typeface="Cambria"/>
              <a:buChar char="►"/>
              <a:tabLst>
                <a:tab pos="150495" algn="l"/>
              </a:tabLst>
            </a:pPr>
            <a:r>
              <a:rPr sz="1000" spc="-40" dirty="0">
                <a:latin typeface="Calibri" panose="020F0502020204030204" pitchFamily="34" charset="0"/>
                <a:cs typeface="Calibri" panose="020F0502020204030204" pitchFamily="34" charset="0"/>
              </a:rPr>
              <a:t>IKNP</a:t>
            </a:r>
            <a:r>
              <a:rPr sz="1000" spc="-20" dirty="0">
                <a:latin typeface="Calibri" panose="020F0502020204030204" pitchFamily="34" charset="0"/>
                <a:cs typeface="Calibri" panose="020F0502020204030204" pitchFamily="34" charset="0"/>
              </a:rPr>
              <a:t> </a:t>
            </a:r>
            <a:r>
              <a:rPr sz="1000" spc="-70" dirty="0">
                <a:latin typeface="Calibri" panose="020F0502020204030204" pitchFamily="34" charset="0"/>
                <a:cs typeface="Calibri" panose="020F0502020204030204" pitchFamily="34" charset="0"/>
              </a:rPr>
              <a:t>says:</a:t>
            </a:r>
            <a:r>
              <a:rPr sz="1000" spc="65" dirty="0">
                <a:latin typeface="Calibri" panose="020F0502020204030204" pitchFamily="34" charset="0"/>
                <a:cs typeface="Calibri" panose="020F0502020204030204" pitchFamily="34" charset="0"/>
              </a:rPr>
              <a:t> </a:t>
            </a:r>
            <a:r>
              <a:rPr sz="1000" spc="-3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has</a:t>
            </a:r>
            <a:r>
              <a:rPr sz="1000" spc="-20" dirty="0">
                <a:latin typeface="Calibri" panose="020F0502020204030204" pitchFamily="34" charset="0"/>
                <a:cs typeface="Calibri" panose="020F0502020204030204" pitchFamily="34" charset="0"/>
              </a:rPr>
              <a:t> </a:t>
            </a:r>
            <a:r>
              <a:rPr sz="1000" i="1" spc="-45" dirty="0">
                <a:latin typeface="Times New Roman"/>
                <a:cs typeface="Times New Roman"/>
              </a:rPr>
              <a:t>r</a:t>
            </a:r>
            <a:endParaRPr sz="1000" dirty="0">
              <a:latin typeface="Times New Roman"/>
              <a:cs typeface="Times New Roman"/>
            </a:endParaRPr>
          </a:p>
        </p:txBody>
      </p:sp>
      <p:sp>
        <p:nvSpPr>
          <p:cNvPr id="12" name="object 12"/>
          <p:cNvSpPr txBox="1"/>
          <p:nvPr/>
        </p:nvSpPr>
        <p:spPr>
          <a:xfrm>
            <a:off x="3715956" y="2090640"/>
            <a:ext cx="74295" cy="166071"/>
          </a:xfrm>
          <a:prstGeom prst="rect">
            <a:avLst/>
          </a:prstGeom>
        </p:spPr>
        <p:txBody>
          <a:bodyPr vert="horz" wrap="square" lIns="0" tIns="12065" rIns="0" bIns="0" rtlCol="0">
            <a:spAutoFit/>
          </a:bodyPr>
          <a:lstStyle/>
          <a:p>
            <a:pPr marL="12700">
              <a:lnSpc>
                <a:spcPct val="100000"/>
              </a:lnSpc>
              <a:spcBef>
                <a:spcPts val="95"/>
              </a:spcBef>
            </a:pPr>
            <a:r>
              <a:rPr sz="1000" spc="50"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p:txBody>
      </p:sp>
    </p:spTree>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3612515" cy="403225"/>
          </a:xfrm>
          <a:prstGeom prst="rect">
            <a:avLst/>
          </a:prstGeom>
        </p:spPr>
        <p:txBody>
          <a:bodyPr vert="horz" wrap="square" lIns="0" tIns="15875" rIns="0" bIns="0" rtlCol="0">
            <a:spAutoFit/>
          </a:bodyPr>
          <a:lstStyle/>
          <a:p>
            <a:pPr marL="12700">
              <a:lnSpc>
                <a:spcPct val="100000"/>
              </a:lnSpc>
              <a:spcBef>
                <a:spcPts val="125"/>
              </a:spcBef>
            </a:pPr>
            <a:r>
              <a:rPr spc="-75" dirty="0"/>
              <a:t>Generalizing</a:t>
            </a:r>
            <a:r>
              <a:rPr spc="-15" dirty="0"/>
              <a:t> </a:t>
            </a:r>
            <a:r>
              <a:rPr spc="-70" dirty="0"/>
              <a:t>IKNP</a:t>
            </a:r>
            <a:r>
              <a:rPr spc="-10" dirty="0"/>
              <a:t> </a:t>
            </a:r>
            <a:r>
              <a:rPr sz="800" spc="-35" dirty="0">
                <a:solidFill>
                  <a:srgbClr val="3E7E00"/>
                </a:solidFill>
              </a:rPr>
              <a:t>[KolesnikovKumaresan13]</a:t>
            </a:r>
            <a:endParaRPr sz="800" dirty="0"/>
          </a:p>
        </p:txBody>
      </p:sp>
      <p:graphicFrame>
        <p:nvGraphicFramePr>
          <p:cNvPr id="3" name="object 3"/>
          <p:cNvGraphicFramePr>
            <a:graphicFrameLocks noGrp="1"/>
          </p:cNvGraphicFramePr>
          <p:nvPr/>
        </p:nvGraphicFramePr>
        <p:xfrm>
          <a:off x="437676" y="673553"/>
          <a:ext cx="1143635" cy="1212167"/>
        </p:xfrm>
        <a:graphic>
          <a:graphicData uri="http://schemas.openxmlformats.org/drawingml/2006/table">
            <a:tbl>
              <a:tblPr firstRow="1" bandRow="1">
                <a:tableStyleId>{2D5ABB26-0587-4C30-8999-92F81FD0307C}</a:tableStyleId>
              </a:tblPr>
              <a:tblGrid>
                <a:gridCol w="161925">
                  <a:extLst>
                    <a:ext uri="{9D8B030D-6E8A-4147-A177-3AD203B41FA5}">
                      <a16:colId xmlns:a16="http://schemas.microsoft.com/office/drawing/2014/main" val="20000"/>
                    </a:ext>
                  </a:extLst>
                </a:gridCol>
                <a:gridCol w="981710">
                  <a:extLst>
                    <a:ext uri="{9D8B030D-6E8A-4147-A177-3AD203B41FA5}">
                      <a16:colId xmlns:a16="http://schemas.microsoft.com/office/drawing/2014/main" val="20001"/>
                    </a:ext>
                  </a:extLst>
                </a:gridCol>
              </a:tblGrid>
              <a:tr h="135847">
                <a:tc>
                  <a:txBody>
                    <a:bodyPr/>
                    <a:lstStyle/>
                    <a:p>
                      <a:pPr marL="39370" algn="ctr">
                        <a:lnSpc>
                          <a:spcPct val="100000"/>
                        </a:lnSpc>
                        <a:spcBef>
                          <a:spcPts val="190"/>
                        </a:spcBef>
                      </a:pPr>
                      <a:r>
                        <a:rPr sz="700" i="1" dirty="0">
                          <a:latin typeface="Times New Roman"/>
                          <a:cs typeface="Times New Roman"/>
                        </a:rPr>
                        <a:t>r</a:t>
                      </a:r>
                      <a:endParaRPr sz="700" dirty="0">
                        <a:latin typeface="Times New Roman"/>
                        <a:cs typeface="Times New Roman"/>
                      </a:endParaRPr>
                    </a:p>
                  </a:txBody>
                  <a:tcPr marL="0" marR="0" marT="2413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a:lnSpc>
                          <a:spcPct val="100000"/>
                        </a:lnSpc>
                      </a:pPr>
                      <a:endParaRPr sz="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solidFill>
                      <a:srgbClr val="FFFFFF"/>
                    </a:solidFill>
                  </a:tcPr>
                </a:tc>
                <a:extLst>
                  <a:ext uri="{0D108BD9-81ED-4DB2-BD59-A6C34878D82A}">
                    <a16:rowId xmlns:a16="http://schemas.microsoft.com/office/drawing/2014/main" val="10000"/>
                  </a:ext>
                </a:extLst>
              </a:tr>
              <a:tr h="101337">
                <a:tc>
                  <a:txBody>
                    <a:bodyPr/>
                    <a:lstStyle/>
                    <a:p>
                      <a:pPr marL="39370" algn="ctr">
                        <a:lnSpc>
                          <a:spcPts val="620"/>
                        </a:lnSpc>
                      </a:pPr>
                      <a:r>
                        <a:rPr sz="700" dirty="0">
                          <a:latin typeface="Calibri" panose="020F0502020204030204" pitchFamily="34" charset="0"/>
                          <a:cs typeface="Calibri" panose="020F0502020204030204" pitchFamily="34" charset="0"/>
                        </a:rPr>
                        <a:t>1</a:t>
                      </a:r>
                    </a:p>
                  </a:txBody>
                  <a:tcPr marL="0" marR="0" marT="0" marB="0">
                    <a:lnL w="6350">
                      <a:solidFill>
                        <a:srgbClr val="000000"/>
                      </a:solidFill>
                      <a:prstDash val="solid"/>
                    </a:lnL>
                    <a:lnR w="6350">
                      <a:solidFill>
                        <a:srgbClr val="000000"/>
                      </a:solidFill>
                      <a:prstDash val="solid"/>
                    </a:lnR>
                    <a:lnT w="6350">
                      <a:solidFill>
                        <a:srgbClr val="000000"/>
                      </a:solidFill>
                      <a:prstDash val="solid"/>
                    </a:lnT>
                    <a:solidFill>
                      <a:srgbClr val="FFFFFF"/>
                    </a:solidFill>
                  </a:tcPr>
                </a:tc>
                <a:tc>
                  <a:txBody>
                    <a:bodyPr/>
                    <a:lstStyle/>
                    <a:p>
                      <a:pPr marR="31750" algn="ctr">
                        <a:lnSpc>
                          <a:spcPts val="700"/>
                        </a:lnSpc>
                      </a:pPr>
                      <a:r>
                        <a:rPr sz="700" spc="-65" dirty="0">
                          <a:latin typeface="Calibri" panose="020F0502020204030204" pitchFamily="34" charset="0"/>
                          <a:cs typeface="Calibri" panose="020F0502020204030204" pitchFamily="34" charset="0"/>
                        </a:rPr>
                        <a:t>1</a:t>
                      </a:r>
                      <a:r>
                        <a:rPr sz="700" spc="27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lnR w="6350">
                      <a:solidFill>
                        <a:srgbClr val="000000"/>
                      </a:solidFill>
                      <a:prstDash val="solid"/>
                    </a:lnR>
                    <a:solidFill>
                      <a:srgbClr val="FFFFFF"/>
                    </a:solidFill>
                  </a:tcPr>
                </a:tc>
                <a:extLst>
                  <a:ext uri="{0D108BD9-81ED-4DB2-BD59-A6C34878D82A}">
                    <a16:rowId xmlns:a16="http://schemas.microsoft.com/office/drawing/2014/main" val="10001"/>
                  </a:ext>
                </a:extLst>
              </a:tr>
              <a:tr h="101219">
                <a:tc>
                  <a:txBody>
                    <a:bodyPr/>
                    <a:lstStyle/>
                    <a:p>
                      <a:pPr marL="39370" algn="ctr">
                        <a:lnSpc>
                          <a:spcPts val="695"/>
                        </a:lnSpc>
                      </a:pPr>
                      <a:r>
                        <a:rPr sz="700" dirty="0">
                          <a:latin typeface="Calibri" panose="020F0502020204030204" pitchFamily="34" charset="0"/>
                          <a:cs typeface="Calibri" panose="020F0502020204030204" pitchFamily="34" charset="0"/>
                        </a:rPr>
                        <a:t>0</a:t>
                      </a:r>
                    </a:p>
                  </a:txBody>
                  <a:tcPr marL="0" marR="0" marT="0" marB="0">
                    <a:lnL w="6350">
                      <a:solidFill>
                        <a:srgbClr val="000000"/>
                      </a:solidFill>
                      <a:prstDash val="solid"/>
                    </a:lnL>
                    <a:lnR w="6350">
                      <a:solidFill>
                        <a:srgbClr val="000000"/>
                      </a:solidFill>
                      <a:prstDash val="solid"/>
                    </a:lnR>
                    <a:solidFill>
                      <a:srgbClr val="FFFFFF"/>
                    </a:solidFill>
                  </a:tcPr>
                </a:tc>
                <a:tc>
                  <a:txBody>
                    <a:bodyPr/>
                    <a:lstStyle/>
                    <a:p>
                      <a:pPr marR="31750" algn="ctr">
                        <a:lnSpc>
                          <a:spcPts val="695"/>
                        </a:lnSpc>
                      </a:pPr>
                      <a:r>
                        <a:rPr sz="700" spc="-65" dirty="0">
                          <a:latin typeface="Calibri" panose="020F0502020204030204" pitchFamily="34" charset="0"/>
                          <a:cs typeface="Calibri" panose="020F0502020204030204" pitchFamily="34" charset="0"/>
                        </a:rPr>
                        <a:t>0</a:t>
                      </a:r>
                      <a:r>
                        <a:rPr sz="700" spc="27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lnR w="6350">
                      <a:solidFill>
                        <a:srgbClr val="000000"/>
                      </a:solidFill>
                      <a:prstDash val="solid"/>
                    </a:lnR>
                    <a:solidFill>
                      <a:srgbClr val="FFFFFF"/>
                    </a:solidFill>
                  </a:tcPr>
                </a:tc>
                <a:extLst>
                  <a:ext uri="{0D108BD9-81ED-4DB2-BD59-A6C34878D82A}">
                    <a16:rowId xmlns:a16="http://schemas.microsoft.com/office/drawing/2014/main" val="10002"/>
                  </a:ext>
                </a:extLst>
              </a:tr>
              <a:tr h="101218">
                <a:tc>
                  <a:txBody>
                    <a:bodyPr/>
                    <a:lstStyle/>
                    <a:p>
                      <a:pPr marL="39370" algn="ctr">
                        <a:lnSpc>
                          <a:spcPts val="695"/>
                        </a:lnSpc>
                      </a:pPr>
                      <a:r>
                        <a:rPr sz="700" dirty="0">
                          <a:latin typeface="Calibri" panose="020F0502020204030204" pitchFamily="34" charset="0"/>
                          <a:cs typeface="Calibri" panose="020F0502020204030204" pitchFamily="34" charset="0"/>
                        </a:rPr>
                        <a:t>0</a:t>
                      </a:r>
                    </a:p>
                  </a:txBody>
                  <a:tcPr marL="0" marR="0" marT="0" marB="0">
                    <a:lnL w="6350">
                      <a:solidFill>
                        <a:srgbClr val="000000"/>
                      </a:solidFill>
                      <a:prstDash val="solid"/>
                    </a:lnL>
                    <a:lnR w="6350">
                      <a:solidFill>
                        <a:srgbClr val="000000"/>
                      </a:solidFill>
                      <a:prstDash val="solid"/>
                    </a:lnR>
                    <a:solidFill>
                      <a:srgbClr val="FFFFFF"/>
                    </a:solidFill>
                  </a:tcPr>
                </a:tc>
                <a:tc>
                  <a:txBody>
                    <a:bodyPr/>
                    <a:lstStyle/>
                    <a:p>
                      <a:pPr marR="31750" algn="ctr">
                        <a:lnSpc>
                          <a:spcPts val="695"/>
                        </a:lnSpc>
                      </a:pPr>
                      <a:r>
                        <a:rPr sz="700" spc="-65" dirty="0">
                          <a:latin typeface="Calibri" panose="020F0502020204030204" pitchFamily="34" charset="0"/>
                          <a:cs typeface="Calibri" panose="020F0502020204030204" pitchFamily="34" charset="0"/>
                        </a:rPr>
                        <a:t>0</a:t>
                      </a:r>
                      <a:r>
                        <a:rPr sz="700" spc="27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lnR w="6350">
                      <a:solidFill>
                        <a:srgbClr val="000000"/>
                      </a:solidFill>
                      <a:prstDash val="solid"/>
                    </a:lnR>
                    <a:solidFill>
                      <a:srgbClr val="FFFFFF"/>
                    </a:solidFill>
                  </a:tcPr>
                </a:tc>
                <a:extLst>
                  <a:ext uri="{0D108BD9-81ED-4DB2-BD59-A6C34878D82A}">
                    <a16:rowId xmlns:a16="http://schemas.microsoft.com/office/drawing/2014/main" val="10003"/>
                  </a:ext>
                </a:extLst>
              </a:tr>
              <a:tr h="101225">
                <a:tc>
                  <a:txBody>
                    <a:bodyPr/>
                    <a:lstStyle/>
                    <a:p>
                      <a:pPr marL="39370" algn="ctr">
                        <a:lnSpc>
                          <a:spcPts val="695"/>
                        </a:lnSpc>
                      </a:pPr>
                      <a:r>
                        <a:rPr sz="700" dirty="0">
                          <a:latin typeface="Calibri" panose="020F0502020204030204" pitchFamily="34" charset="0"/>
                          <a:cs typeface="Calibri" panose="020F0502020204030204" pitchFamily="34" charset="0"/>
                        </a:rPr>
                        <a:t>0</a:t>
                      </a:r>
                    </a:p>
                  </a:txBody>
                  <a:tcPr marL="0" marR="0" marT="0" marB="0">
                    <a:lnL w="6350">
                      <a:solidFill>
                        <a:srgbClr val="000000"/>
                      </a:solidFill>
                      <a:prstDash val="solid"/>
                    </a:lnL>
                    <a:lnR w="6350">
                      <a:solidFill>
                        <a:srgbClr val="000000"/>
                      </a:solidFill>
                      <a:prstDash val="solid"/>
                    </a:lnR>
                    <a:solidFill>
                      <a:srgbClr val="FFFFFF"/>
                    </a:solidFill>
                  </a:tcPr>
                </a:tc>
                <a:tc>
                  <a:txBody>
                    <a:bodyPr/>
                    <a:lstStyle/>
                    <a:p>
                      <a:pPr marR="31750" algn="ctr">
                        <a:lnSpc>
                          <a:spcPts val="695"/>
                        </a:lnSpc>
                      </a:pPr>
                      <a:r>
                        <a:rPr sz="700" spc="-65" dirty="0">
                          <a:latin typeface="Calibri" panose="020F0502020204030204" pitchFamily="34" charset="0"/>
                          <a:cs typeface="Calibri" panose="020F0502020204030204" pitchFamily="34" charset="0"/>
                        </a:rPr>
                        <a:t>0</a:t>
                      </a:r>
                      <a:r>
                        <a:rPr sz="700" spc="27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lnR w="6350">
                      <a:solidFill>
                        <a:srgbClr val="000000"/>
                      </a:solidFill>
                      <a:prstDash val="solid"/>
                    </a:lnR>
                    <a:solidFill>
                      <a:srgbClr val="FFFFFF"/>
                    </a:solidFill>
                  </a:tcPr>
                </a:tc>
                <a:extLst>
                  <a:ext uri="{0D108BD9-81ED-4DB2-BD59-A6C34878D82A}">
                    <a16:rowId xmlns:a16="http://schemas.microsoft.com/office/drawing/2014/main" val="10004"/>
                  </a:ext>
                </a:extLst>
              </a:tr>
              <a:tr h="101225">
                <a:tc>
                  <a:txBody>
                    <a:bodyPr/>
                    <a:lstStyle/>
                    <a:p>
                      <a:pPr marL="39370" algn="ctr">
                        <a:lnSpc>
                          <a:spcPts val="695"/>
                        </a:lnSpc>
                      </a:pPr>
                      <a:r>
                        <a:rPr sz="700" dirty="0">
                          <a:latin typeface="Calibri" panose="020F0502020204030204" pitchFamily="34" charset="0"/>
                          <a:cs typeface="Calibri" panose="020F0502020204030204" pitchFamily="34" charset="0"/>
                        </a:rPr>
                        <a:t>1</a:t>
                      </a:r>
                    </a:p>
                  </a:txBody>
                  <a:tcPr marL="0" marR="0" marT="0" marB="0">
                    <a:lnL w="6350">
                      <a:solidFill>
                        <a:srgbClr val="000000"/>
                      </a:solidFill>
                      <a:prstDash val="solid"/>
                    </a:lnL>
                    <a:lnR w="6350">
                      <a:solidFill>
                        <a:srgbClr val="000000"/>
                      </a:solidFill>
                      <a:prstDash val="solid"/>
                    </a:lnR>
                    <a:solidFill>
                      <a:srgbClr val="FFFFFF"/>
                    </a:solidFill>
                  </a:tcPr>
                </a:tc>
                <a:tc>
                  <a:txBody>
                    <a:bodyPr/>
                    <a:lstStyle/>
                    <a:p>
                      <a:pPr marR="31750" algn="ctr">
                        <a:lnSpc>
                          <a:spcPts val="695"/>
                        </a:lnSpc>
                      </a:pPr>
                      <a:r>
                        <a:rPr sz="700" spc="-65" dirty="0">
                          <a:latin typeface="Calibri" panose="020F0502020204030204" pitchFamily="34" charset="0"/>
                          <a:cs typeface="Calibri" panose="020F0502020204030204" pitchFamily="34" charset="0"/>
                        </a:rPr>
                        <a:t>1</a:t>
                      </a:r>
                      <a:r>
                        <a:rPr sz="700" spc="27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lnR w="6350">
                      <a:solidFill>
                        <a:srgbClr val="000000"/>
                      </a:solidFill>
                      <a:prstDash val="solid"/>
                    </a:lnR>
                    <a:solidFill>
                      <a:srgbClr val="FFFFFF"/>
                    </a:solidFill>
                  </a:tcPr>
                </a:tc>
                <a:extLst>
                  <a:ext uri="{0D108BD9-81ED-4DB2-BD59-A6C34878D82A}">
                    <a16:rowId xmlns:a16="http://schemas.microsoft.com/office/drawing/2014/main" val="10005"/>
                  </a:ext>
                </a:extLst>
              </a:tr>
              <a:tr h="101218">
                <a:tc>
                  <a:txBody>
                    <a:bodyPr/>
                    <a:lstStyle/>
                    <a:p>
                      <a:pPr marL="39370" algn="ctr">
                        <a:lnSpc>
                          <a:spcPts val="695"/>
                        </a:lnSpc>
                      </a:pPr>
                      <a:r>
                        <a:rPr sz="700" dirty="0">
                          <a:latin typeface="Calibri" panose="020F0502020204030204" pitchFamily="34" charset="0"/>
                          <a:cs typeface="Calibri" panose="020F0502020204030204" pitchFamily="34" charset="0"/>
                        </a:rPr>
                        <a:t>0</a:t>
                      </a:r>
                    </a:p>
                  </a:txBody>
                  <a:tcPr marL="0" marR="0" marT="0" marB="0">
                    <a:lnL w="6350">
                      <a:solidFill>
                        <a:srgbClr val="000000"/>
                      </a:solidFill>
                      <a:prstDash val="solid"/>
                    </a:lnL>
                    <a:lnR w="6350">
                      <a:solidFill>
                        <a:srgbClr val="000000"/>
                      </a:solidFill>
                      <a:prstDash val="solid"/>
                    </a:lnR>
                    <a:solidFill>
                      <a:srgbClr val="FFFFFF"/>
                    </a:solidFill>
                  </a:tcPr>
                </a:tc>
                <a:tc>
                  <a:txBody>
                    <a:bodyPr/>
                    <a:lstStyle/>
                    <a:p>
                      <a:pPr marR="31750" algn="ctr">
                        <a:lnSpc>
                          <a:spcPts val="695"/>
                        </a:lnSpc>
                      </a:pPr>
                      <a:r>
                        <a:rPr sz="700" spc="-65" dirty="0">
                          <a:latin typeface="Calibri" panose="020F0502020204030204" pitchFamily="34" charset="0"/>
                          <a:cs typeface="Calibri" panose="020F0502020204030204" pitchFamily="34" charset="0"/>
                        </a:rPr>
                        <a:t>0</a:t>
                      </a:r>
                      <a:r>
                        <a:rPr sz="700" spc="27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lnR w="6350">
                      <a:solidFill>
                        <a:srgbClr val="000000"/>
                      </a:solidFill>
                      <a:prstDash val="solid"/>
                    </a:lnR>
                    <a:solidFill>
                      <a:srgbClr val="FFFFFF"/>
                    </a:solidFill>
                  </a:tcPr>
                </a:tc>
                <a:extLst>
                  <a:ext uri="{0D108BD9-81ED-4DB2-BD59-A6C34878D82A}">
                    <a16:rowId xmlns:a16="http://schemas.microsoft.com/office/drawing/2014/main" val="10006"/>
                  </a:ext>
                </a:extLst>
              </a:tr>
              <a:tr h="101219">
                <a:tc>
                  <a:txBody>
                    <a:bodyPr/>
                    <a:lstStyle/>
                    <a:p>
                      <a:pPr marL="39370" algn="ctr">
                        <a:lnSpc>
                          <a:spcPts val="695"/>
                        </a:lnSpc>
                      </a:pPr>
                      <a:r>
                        <a:rPr sz="700" dirty="0">
                          <a:latin typeface="Calibri" panose="020F0502020204030204" pitchFamily="34" charset="0"/>
                          <a:cs typeface="Calibri" panose="020F0502020204030204" pitchFamily="34" charset="0"/>
                        </a:rPr>
                        <a:t>1</a:t>
                      </a:r>
                    </a:p>
                  </a:txBody>
                  <a:tcPr marL="0" marR="0" marT="0" marB="0">
                    <a:lnL w="6350">
                      <a:solidFill>
                        <a:srgbClr val="000000"/>
                      </a:solidFill>
                      <a:prstDash val="solid"/>
                    </a:lnL>
                    <a:lnR w="6350">
                      <a:solidFill>
                        <a:srgbClr val="000000"/>
                      </a:solidFill>
                      <a:prstDash val="solid"/>
                    </a:lnR>
                    <a:solidFill>
                      <a:srgbClr val="FFFFFF"/>
                    </a:solidFill>
                  </a:tcPr>
                </a:tc>
                <a:tc>
                  <a:txBody>
                    <a:bodyPr/>
                    <a:lstStyle/>
                    <a:p>
                      <a:pPr marR="31750" algn="ctr">
                        <a:lnSpc>
                          <a:spcPts val="695"/>
                        </a:lnSpc>
                      </a:pPr>
                      <a:r>
                        <a:rPr sz="700" spc="-65" dirty="0">
                          <a:latin typeface="Calibri" panose="020F0502020204030204" pitchFamily="34" charset="0"/>
                          <a:cs typeface="Calibri" panose="020F0502020204030204" pitchFamily="34" charset="0"/>
                        </a:rPr>
                        <a:t>1</a:t>
                      </a:r>
                      <a:r>
                        <a:rPr sz="700" spc="27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lnR w="6350">
                      <a:solidFill>
                        <a:srgbClr val="000000"/>
                      </a:solidFill>
                      <a:prstDash val="solid"/>
                    </a:lnR>
                    <a:solidFill>
                      <a:srgbClr val="FFFFFF"/>
                    </a:solidFill>
                  </a:tcPr>
                </a:tc>
                <a:extLst>
                  <a:ext uri="{0D108BD9-81ED-4DB2-BD59-A6C34878D82A}">
                    <a16:rowId xmlns:a16="http://schemas.microsoft.com/office/drawing/2014/main" val="10007"/>
                  </a:ext>
                </a:extLst>
              </a:tr>
              <a:tr h="111903">
                <a:tc>
                  <a:txBody>
                    <a:bodyPr/>
                    <a:lstStyle/>
                    <a:p>
                      <a:pPr marL="39370" algn="ctr">
                        <a:lnSpc>
                          <a:spcPts val="755"/>
                        </a:lnSpc>
                      </a:pPr>
                      <a:r>
                        <a:rPr sz="700" dirty="0">
                          <a:latin typeface="Calibri" panose="020F0502020204030204" pitchFamily="34" charset="0"/>
                          <a:cs typeface="Calibri" panose="020F0502020204030204" pitchFamily="34" charset="0"/>
                        </a:rPr>
                        <a:t>1</a:t>
                      </a:r>
                    </a:p>
                  </a:txBody>
                  <a:tcPr marL="0" marR="0" marT="0" marB="0">
                    <a:lnL w="6350">
                      <a:solidFill>
                        <a:srgbClr val="000000"/>
                      </a:solidFill>
                      <a:prstDash val="solid"/>
                    </a:lnL>
                    <a:lnR w="6350">
                      <a:solidFill>
                        <a:srgbClr val="000000"/>
                      </a:solidFill>
                      <a:prstDash val="solid"/>
                    </a:lnR>
                    <a:solidFill>
                      <a:srgbClr val="FFFFFF"/>
                    </a:solidFill>
                  </a:tcPr>
                </a:tc>
                <a:tc>
                  <a:txBody>
                    <a:bodyPr/>
                    <a:lstStyle/>
                    <a:p>
                      <a:pPr marR="31750" algn="ctr">
                        <a:lnSpc>
                          <a:spcPts val="755"/>
                        </a:lnSpc>
                      </a:pPr>
                      <a:r>
                        <a:rPr sz="700" spc="-65" dirty="0">
                          <a:latin typeface="Calibri" panose="020F0502020204030204" pitchFamily="34" charset="0"/>
                          <a:cs typeface="Calibri" panose="020F0502020204030204" pitchFamily="34" charset="0"/>
                        </a:rPr>
                        <a:t>1</a:t>
                      </a:r>
                      <a:r>
                        <a:rPr sz="700" spc="27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lnR w="6350">
                      <a:solidFill>
                        <a:srgbClr val="000000"/>
                      </a:solidFill>
                      <a:prstDash val="solid"/>
                    </a:lnR>
                    <a:solidFill>
                      <a:srgbClr val="FFFFFF"/>
                    </a:solidFill>
                  </a:tcPr>
                </a:tc>
                <a:extLst>
                  <a:ext uri="{0D108BD9-81ED-4DB2-BD59-A6C34878D82A}">
                    <a16:rowId xmlns:a16="http://schemas.microsoft.com/office/drawing/2014/main" val="10008"/>
                  </a:ext>
                </a:extLst>
              </a:tr>
              <a:tr h="255756">
                <a:tc>
                  <a:txBody>
                    <a:bodyPr/>
                    <a:lstStyle/>
                    <a:p>
                      <a:pPr marL="86995">
                        <a:lnSpc>
                          <a:spcPts val="565"/>
                        </a:lnSpc>
                      </a:pPr>
                      <a:r>
                        <a:rPr sz="700" dirty="0">
                          <a:latin typeface="Calibri" panose="020F0502020204030204" pitchFamily="34" charset="0"/>
                          <a:cs typeface="Calibri" panose="020F0502020204030204" pitchFamily="34" charset="0"/>
                        </a:rPr>
                        <a:t>.</a:t>
                      </a:r>
                    </a:p>
                    <a:p>
                      <a:pPr marL="86995">
                        <a:lnSpc>
                          <a:spcPts val="400"/>
                        </a:lnSpc>
                      </a:pPr>
                      <a:r>
                        <a:rPr sz="700" dirty="0">
                          <a:latin typeface="Calibri" panose="020F0502020204030204" pitchFamily="34" charset="0"/>
                          <a:cs typeface="Calibri" panose="020F0502020204030204" pitchFamily="34" charset="0"/>
                        </a:rPr>
                        <a:t>.</a:t>
                      </a:r>
                    </a:p>
                    <a:p>
                      <a:pPr marL="86995">
                        <a:lnSpc>
                          <a:spcPts val="620"/>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solidFill>
                      <a:srgbClr val="FFFFFF"/>
                    </a:solidFill>
                  </a:tcPr>
                </a:tc>
                <a:tc>
                  <a:txBody>
                    <a:bodyPr/>
                    <a:lstStyle/>
                    <a:p>
                      <a:pPr marL="47625">
                        <a:lnSpc>
                          <a:spcPts val="565"/>
                        </a:lnSpc>
                      </a:pP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1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1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a:p>
                      <a:pPr marL="47625">
                        <a:lnSpc>
                          <a:spcPts val="400"/>
                        </a:lnSpc>
                      </a:pP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1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1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a:p>
                      <a:pPr marL="47625">
                        <a:lnSpc>
                          <a:spcPts val="620"/>
                        </a:lnSpc>
                      </a:pP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1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1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lnR w="6350">
                      <a:solidFill>
                        <a:srgbClr val="000000"/>
                      </a:solidFill>
                      <a:prstDash val="solid"/>
                    </a:lnR>
                    <a:solidFill>
                      <a:srgbClr val="FFFFFF"/>
                    </a:solidFill>
                  </a:tcPr>
                </a:tc>
                <a:extLst>
                  <a:ext uri="{0D108BD9-81ED-4DB2-BD59-A6C34878D82A}">
                    <a16:rowId xmlns:a16="http://schemas.microsoft.com/office/drawing/2014/main" val="10009"/>
                  </a:ext>
                </a:extLst>
              </a:tr>
            </a:tbl>
          </a:graphicData>
        </a:graphic>
      </p:graphicFrame>
      <p:sp>
        <p:nvSpPr>
          <p:cNvPr id="4" name="object 4"/>
          <p:cNvSpPr txBox="1"/>
          <p:nvPr/>
        </p:nvSpPr>
        <p:spPr>
          <a:xfrm>
            <a:off x="462876" y="2090640"/>
            <a:ext cx="2468245" cy="166071"/>
          </a:xfrm>
          <a:prstGeom prst="rect">
            <a:avLst/>
          </a:prstGeom>
        </p:spPr>
        <p:txBody>
          <a:bodyPr vert="horz" wrap="square" lIns="0" tIns="12065" rIns="0" bIns="0" rtlCol="0">
            <a:spAutoFit/>
          </a:bodyPr>
          <a:lstStyle/>
          <a:p>
            <a:pPr marL="149860" indent="-125095">
              <a:lnSpc>
                <a:spcPct val="100000"/>
              </a:lnSpc>
              <a:spcBef>
                <a:spcPts val="95"/>
              </a:spcBef>
              <a:buClr>
                <a:srgbClr val="1464B2"/>
              </a:buClr>
              <a:buSzPct val="70000"/>
              <a:buFont typeface="Cambria"/>
              <a:buChar char="►"/>
              <a:tabLst>
                <a:tab pos="150495" algn="l"/>
              </a:tabLst>
            </a:pPr>
            <a:r>
              <a:rPr sz="1000" spc="-40" dirty="0">
                <a:latin typeface="Calibri" panose="020F0502020204030204" pitchFamily="34" charset="0"/>
                <a:cs typeface="Calibri" panose="020F0502020204030204" pitchFamily="34" charset="0"/>
              </a:rPr>
              <a:t>IKNP</a:t>
            </a:r>
            <a:r>
              <a:rPr sz="1000" spc="-20" dirty="0">
                <a:latin typeface="Calibri" panose="020F0502020204030204" pitchFamily="34" charset="0"/>
                <a:cs typeface="Calibri" panose="020F0502020204030204" pitchFamily="34" charset="0"/>
              </a:rPr>
              <a:t> </a:t>
            </a:r>
            <a:r>
              <a:rPr sz="1000" spc="-70" dirty="0">
                <a:latin typeface="Calibri" panose="020F0502020204030204" pitchFamily="34" charset="0"/>
                <a:cs typeface="Calibri" panose="020F0502020204030204" pitchFamily="34" charset="0"/>
              </a:rPr>
              <a:t>says:</a:t>
            </a:r>
            <a:r>
              <a:rPr sz="1000" spc="65" dirty="0">
                <a:latin typeface="Calibri" panose="020F0502020204030204" pitchFamily="34" charset="0"/>
                <a:cs typeface="Calibri" panose="020F0502020204030204" pitchFamily="34" charset="0"/>
              </a:rPr>
              <a:t> </a:t>
            </a:r>
            <a:r>
              <a:rPr sz="1000" spc="-3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has</a:t>
            </a:r>
            <a:r>
              <a:rPr sz="1000" spc="-20" dirty="0">
                <a:latin typeface="Calibri" panose="020F0502020204030204" pitchFamily="34" charset="0"/>
                <a:cs typeface="Calibri" panose="020F0502020204030204" pitchFamily="34" charset="0"/>
              </a:rPr>
              <a:t> </a:t>
            </a:r>
            <a:r>
              <a:rPr sz="1000" i="1" spc="-45" dirty="0">
                <a:latin typeface="Times New Roman"/>
                <a:cs typeface="Times New Roman"/>
              </a:rPr>
              <a:t>r</a:t>
            </a:r>
            <a:r>
              <a:rPr sz="1000" i="1" spc="-5" dirty="0">
                <a:latin typeface="Times New Roman"/>
                <a:cs typeface="Times New Roman"/>
              </a:rPr>
              <a:t> </a:t>
            </a:r>
            <a:r>
              <a:rPr sz="1000" spc="150" dirty="0">
                <a:latin typeface="Cambria"/>
                <a:cs typeface="Cambria"/>
              </a:rPr>
              <a:t>⇒</a:t>
            </a:r>
            <a:r>
              <a:rPr sz="1000" spc="25" dirty="0">
                <a:latin typeface="Cambria"/>
                <a:cs typeface="Cambria"/>
              </a:rPr>
              <a:t> </a:t>
            </a:r>
            <a:r>
              <a:rPr sz="1000" spc="-114" dirty="0">
                <a:latin typeface="Calibri" panose="020F0502020204030204" pitchFamily="34" charset="0"/>
                <a:cs typeface="Calibri" panose="020F0502020204030204" pitchFamily="34" charset="0"/>
              </a:rPr>
              <a:t>e</a:t>
            </a:r>
            <a:r>
              <a:rPr sz="1000" spc="-30" dirty="0">
                <a:latin typeface="Calibri" panose="020F0502020204030204" pitchFamily="34" charset="0"/>
                <a:cs typeface="Calibri" panose="020F0502020204030204" pitchFamily="34" charset="0"/>
              </a:rPr>
              <a:t>xtend</a:t>
            </a:r>
            <a:r>
              <a:rPr sz="1000" spc="-20"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to</a:t>
            </a:r>
            <a:r>
              <a:rPr sz="1000" spc="-20" dirty="0">
                <a:latin typeface="Calibri" panose="020F0502020204030204" pitchFamily="34" charset="0"/>
                <a:cs typeface="Calibri" panose="020F0502020204030204" pitchFamily="34" charset="0"/>
              </a:rPr>
              <a:t> </a:t>
            </a:r>
            <a:r>
              <a:rPr sz="1000" spc="-80" dirty="0">
                <a:latin typeface="Calibri" panose="020F0502020204030204" pitchFamily="34" charset="0"/>
                <a:cs typeface="Calibri" panose="020F0502020204030204" pitchFamily="34" charset="0"/>
              </a:rPr>
              <a:t>a</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matrix</a:t>
            </a:r>
            <a:endParaRPr sz="1000" dirty="0">
              <a:latin typeface="Calibri" panose="020F0502020204030204" pitchFamily="34" charset="0"/>
              <a:cs typeface="Calibri" panose="020F0502020204030204" pitchFamily="34" charset="0"/>
            </a:endParaRPr>
          </a:p>
        </p:txBody>
      </p:sp>
      <p:sp>
        <p:nvSpPr>
          <p:cNvPr id="5" name="object 5"/>
          <p:cNvSpPr txBox="1"/>
          <p:nvPr/>
        </p:nvSpPr>
        <p:spPr>
          <a:xfrm>
            <a:off x="3715956" y="2090640"/>
            <a:ext cx="74295" cy="166071"/>
          </a:xfrm>
          <a:prstGeom prst="rect">
            <a:avLst/>
          </a:prstGeom>
        </p:spPr>
        <p:txBody>
          <a:bodyPr vert="horz" wrap="square" lIns="0" tIns="12065" rIns="0" bIns="0" rtlCol="0">
            <a:spAutoFit/>
          </a:bodyPr>
          <a:lstStyle/>
          <a:p>
            <a:pPr marL="12700">
              <a:lnSpc>
                <a:spcPct val="100000"/>
              </a:lnSpc>
              <a:spcBef>
                <a:spcPts val="95"/>
              </a:spcBef>
            </a:pPr>
            <a:r>
              <a:rPr sz="1000" spc="50"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p:txBody>
      </p:sp>
    </p:spTree>
  </p:cSld>
  <p:clrMapOvr>
    <a:masterClrMapping/>
  </p:clrMapOvr>
  <p:transition>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3612515" cy="403225"/>
          </a:xfrm>
          <a:prstGeom prst="rect">
            <a:avLst/>
          </a:prstGeom>
        </p:spPr>
        <p:txBody>
          <a:bodyPr vert="horz" wrap="square" lIns="0" tIns="15875" rIns="0" bIns="0" rtlCol="0">
            <a:spAutoFit/>
          </a:bodyPr>
          <a:lstStyle/>
          <a:p>
            <a:pPr marL="12700">
              <a:lnSpc>
                <a:spcPct val="100000"/>
              </a:lnSpc>
              <a:spcBef>
                <a:spcPts val="125"/>
              </a:spcBef>
            </a:pPr>
            <a:r>
              <a:rPr spc="-75" dirty="0"/>
              <a:t>Generalizing</a:t>
            </a:r>
            <a:r>
              <a:rPr spc="-15" dirty="0"/>
              <a:t> </a:t>
            </a:r>
            <a:r>
              <a:rPr spc="-70" dirty="0"/>
              <a:t>IKNP</a:t>
            </a:r>
            <a:r>
              <a:rPr spc="-10" dirty="0"/>
              <a:t> </a:t>
            </a:r>
            <a:r>
              <a:rPr sz="800" spc="-35" dirty="0">
                <a:solidFill>
                  <a:srgbClr val="3E7E00"/>
                </a:solidFill>
              </a:rPr>
              <a:t>[KolesnikovKumaresan13]</a:t>
            </a:r>
            <a:endParaRPr sz="800"/>
          </a:p>
        </p:txBody>
      </p:sp>
      <p:graphicFrame>
        <p:nvGraphicFramePr>
          <p:cNvPr id="3" name="object 3"/>
          <p:cNvGraphicFramePr>
            <a:graphicFrameLocks noGrp="1"/>
          </p:cNvGraphicFramePr>
          <p:nvPr>
            <p:extLst>
              <p:ext uri="{D42A27DB-BD31-4B8C-83A1-F6EECF244321}">
                <p14:modId xmlns:p14="http://schemas.microsoft.com/office/powerpoint/2010/main" val="2115467010"/>
              </p:ext>
            </p:extLst>
          </p:nvPr>
        </p:nvGraphicFramePr>
        <p:xfrm>
          <a:off x="437676" y="673553"/>
          <a:ext cx="1153159" cy="1212168"/>
        </p:xfrm>
        <a:graphic>
          <a:graphicData uri="http://schemas.openxmlformats.org/drawingml/2006/table">
            <a:tbl>
              <a:tblPr firstRow="1" bandRow="1">
                <a:tableStyleId>{2D5ABB26-0587-4C30-8999-92F81FD0307C}</a:tableStyleId>
              </a:tblPr>
              <a:tblGrid>
                <a:gridCol w="173990">
                  <a:extLst>
                    <a:ext uri="{9D8B030D-6E8A-4147-A177-3AD203B41FA5}">
                      <a16:colId xmlns:a16="http://schemas.microsoft.com/office/drawing/2014/main" val="20000"/>
                    </a:ext>
                  </a:extLst>
                </a:gridCol>
                <a:gridCol w="979169">
                  <a:extLst>
                    <a:ext uri="{9D8B030D-6E8A-4147-A177-3AD203B41FA5}">
                      <a16:colId xmlns:a16="http://schemas.microsoft.com/office/drawing/2014/main" val="20001"/>
                    </a:ext>
                  </a:extLst>
                </a:gridCol>
              </a:tblGrid>
              <a:tr h="135504">
                <a:tc>
                  <a:txBody>
                    <a:bodyPr/>
                    <a:lstStyle/>
                    <a:p>
                      <a:pPr algn="l">
                        <a:lnSpc>
                          <a:spcPts val="775"/>
                        </a:lnSpc>
                        <a:spcBef>
                          <a:spcPts val="190"/>
                        </a:spcBef>
                      </a:pPr>
                      <a:r>
                        <a:rPr lang="zh-CN" altLang="en-US" sz="700" u="sng" spc="-25" dirty="0">
                          <a:uFill>
                            <a:solidFill>
                              <a:srgbClr val="000000"/>
                            </a:solidFill>
                          </a:uFill>
                          <a:latin typeface="Times New Roman"/>
                          <a:cs typeface="Times New Roman"/>
                        </a:rPr>
                        <a:t>     </a:t>
                      </a:r>
                      <a:r>
                        <a:rPr lang="en-US" altLang="zh-CN" sz="700" u="sng" spc="-25" dirty="0">
                          <a:uFill>
                            <a:solidFill>
                              <a:srgbClr val="000000"/>
                            </a:solidFill>
                          </a:uFill>
                          <a:latin typeface="Times New Roman"/>
                          <a:cs typeface="Times New Roman"/>
                        </a:rPr>
                        <a:t>r  </a:t>
                      </a:r>
                      <a:r>
                        <a:rPr lang="zh-CN" altLang="en-US" sz="700" u="sng" spc="-25" dirty="0">
                          <a:uFill>
                            <a:solidFill>
                              <a:srgbClr val="000000"/>
                            </a:solidFill>
                          </a:uFill>
                          <a:latin typeface="Times New Roman"/>
                          <a:cs typeface="Times New Roman"/>
                        </a:rPr>
                        <a:t> </a:t>
                      </a:r>
                      <a:r>
                        <a:rPr lang="en-US" sz="700" i="1" u="sng" spc="-20" dirty="0">
                          <a:uFill>
                            <a:solidFill>
                              <a:srgbClr val="000000"/>
                            </a:solidFill>
                          </a:uFill>
                          <a:latin typeface="Times New Roman"/>
                          <a:cs typeface="Times New Roman"/>
                        </a:rPr>
                        <a:t> </a:t>
                      </a:r>
                      <a:r>
                        <a:rPr sz="700" i="1" u="sng" spc="20" dirty="0">
                          <a:uFill>
                            <a:solidFill>
                              <a:srgbClr val="000000"/>
                            </a:solidFill>
                          </a:uFill>
                          <a:latin typeface="Times New Roman"/>
                          <a:cs typeface="Times New Roman"/>
                        </a:rPr>
                        <a:t> </a:t>
                      </a:r>
                      <a:endParaRPr sz="700" dirty="0">
                        <a:latin typeface="Times New Roman"/>
                        <a:cs typeface="Times New Roman"/>
                      </a:endParaRPr>
                    </a:p>
                  </a:txBody>
                  <a:tcPr marL="0" marR="0" marT="24130" marB="0">
                    <a:lnL w="6350">
                      <a:solidFill>
                        <a:srgbClr val="000000"/>
                      </a:solidFill>
                      <a:prstDash val="solid"/>
                    </a:lnL>
                    <a:lnR w="6350">
                      <a:solidFill>
                        <a:srgbClr val="000000"/>
                      </a:solidFill>
                      <a:prstDash val="solid"/>
                    </a:lnR>
                    <a:lnT w="6350">
                      <a:solidFill>
                        <a:srgbClr val="000000"/>
                      </a:solidFill>
                      <a:prstDash val="solid"/>
                    </a:lnT>
                    <a:solidFill>
                      <a:srgbClr val="FFFFFF"/>
                    </a:solidFill>
                  </a:tcPr>
                </a:tc>
                <a:tc>
                  <a:txBody>
                    <a:bodyPr/>
                    <a:lstStyle/>
                    <a:p>
                      <a:pPr>
                        <a:lnSpc>
                          <a:spcPct val="100000"/>
                        </a:lnSpc>
                      </a:pPr>
                      <a:endParaRPr sz="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solidFill>
                      <a:srgbClr val="FFFFFF"/>
                    </a:solidFill>
                  </a:tcPr>
                </a:tc>
                <a:extLst>
                  <a:ext uri="{0D108BD9-81ED-4DB2-BD59-A6C34878D82A}">
                    <a16:rowId xmlns:a16="http://schemas.microsoft.com/office/drawing/2014/main" val="10000"/>
                  </a:ext>
                </a:extLst>
              </a:tr>
              <a:tr h="101680">
                <a:tc>
                  <a:txBody>
                    <a:bodyPr/>
                    <a:lstStyle/>
                    <a:p>
                      <a:pPr marR="41910" algn="r">
                        <a:lnSpc>
                          <a:spcPts val="700"/>
                        </a:lnSpc>
                      </a:pPr>
                      <a:r>
                        <a:rPr sz="700" dirty="0">
                          <a:latin typeface="Calibri" panose="020F0502020204030204" pitchFamily="34" charset="0"/>
                          <a:cs typeface="Calibri" panose="020F0502020204030204" pitchFamily="34" charset="0"/>
                        </a:rPr>
                        <a:t>1</a:t>
                      </a:r>
                    </a:p>
                  </a:txBody>
                  <a:tcPr marL="0" marR="0" marT="0" marB="0">
                    <a:lnL w="6350">
                      <a:solidFill>
                        <a:srgbClr val="000000"/>
                      </a:solidFill>
                      <a:prstDash val="solid"/>
                    </a:lnL>
                    <a:lnR w="6350">
                      <a:solidFill>
                        <a:srgbClr val="000000"/>
                      </a:solidFill>
                      <a:prstDash val="solid"/>
                    </a:lnR>
                    <a:solidFill>
                      <a:srgbClr val="FFFFFF"/>
                    </a:solidFill>
                  </a:tcPr>
                </a:tc>
                <a:tc>
                  <a:txBody>
                    <a:bodyPr/>
                    <a:lstStyle/>
                    <a:p>
                      <a:pPr marR="31750" algn="ctr">
                        <a:lnSpc>
                          <a:spcPts val="700"/>
                        </a:lnSpc>
                      </a:pPr>
                      <a:r>
                        <a:rPr sz="700" spc="-65" dirty="0">
                          <a:latin typeface="Calibri" panose="020F0502020204030204" pitchFamily="34" charset="0"/>
                          <a:cs typeface="Calibri" panose="020F0502020204030204" pitchFamily="34" charset="0"/>
                        </a:rPr>
                        <a:t>1</a:t>
                      </a:r>
                      <a:r>
                        <a:rPr sz="700" spc="27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lnR w="6350">
                      <a:solidFill>
                        <a:srgbClr val="000000"/>
                      </a:solidFill>
                      <a:prstDash val="solid"/>
                    </a:lnR>
                    <a:solidFill>
                      <a:srgbClr val="FFFFFF"/>
                    </a:solidFill>
                  </a:tcPr>
                </a:tc>
                <a:extLst>
                  <a:ext uri="{0D108BD9-81ED-4DB2-BD59-A6C34878D82A}">
                    <a16:rowId xmlns:a16="http://schemas.microsoft.com/office/drawing/2014/main" val="10001"/>
                  </a:ext>
                </a:extLst>
              </a:tr>
              <a:tr h="101219">
                <a:tc>
                  <a:txBody>
                    <a:bodyPr/>
                    <a:lstStyle/>
                    <a:p>
                      <a:pPr marR="41910" algn="r">
                        <a:lnSpc>
                          <a:spcPts val="695"/>
                        </a:lnSpc>
                      </a:pPr>
                      <a:r>
                        <a:rPr sz="700" dirty="0">
                          <a:latin typeface="Calibri" panose="020F0502020204030204" pitchFamily="34" charset="0"/>
                          <a:cs typeface="Calibri" panose="020F0502020204030204" pitchFamily="34" charset="0"/>
                        </a:rPr>
                        <a:t>0</a:t>
                      </a:r>
                    </a:p>
                  </a:txBody>
                  <a:tcPr marL="0" marR="0" marT="0" marB="0">
                    <a:lnL w="6350">
                      <a:solidFill>
                        <a:srgbClr val="000000"/>
                      </a:solidFill>
                      <a:prstDash val="solid"/>
                    </a:lnL>
                    <a:lnR w="6350">
                      <a:solidFill>
                        <a:srgbClr val="000000"/>
                      </a:solidFill>
                      <a:prstDash val="solid"/>
                    </a:lnR>
                    <a:solidFill>
                      <a:srgbClr val="FFFFFF"/>
                    </a:solidFill>
                  </a:tcPr>
                </a:tc>
                <a:tc>
                  <a:txBody>
                    <a:bodyPr/>
                    <a:lstStyle/>
                    <a:p>
                      <a:pPr marR="31750" algn="ctr">
                        <a:lnSpc>
                          <a:spcPts val="695"/>
                        </a:lnSpc>
                      </a:pPr>
                      <a:r>
                        <a:rPr sz="700" spc="-65" dirty="0">
                          <a:latin typeface="Calibri" panose="020F0502020204030204" pitchFamily="34" charset="0"/>
                          <a:cs typeface="Calibri" panose="020F0502020204030204" pitchFamily="34" charset="0"/>
                        </a:rPr>
                        <a:t>0</a:t>
                      </a:r>
                      <a:r>
                        <a:rPr sz="700" spc="27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lnR w="6350">
                      <a:solidFill>
                        <a:srgbClr val="000000"/>
                      </a:solidFill>
                      <a:prstDash val="solid"/>
                    </a:lnR>
                    <a:solidFill>
                      <a:srgbClr val="FFFFFF"/>
                    </a:solidFill>
                  </a:tcPr>
                </a:tc>
                <a:extLst>
                  <a:ext uri="{0D108BD9-81ED-4DB2-BD59-A6C34878D82A}">
                    <a16:rowId xmlns:a16="http://schemas.microsoft.com/office/drawing/2014/main" val="10002"/>
                  </a:ext>
                </a:extLst>
              </a:tr>
              <a:tr h="101218">
                <a:tc>
                  <a:txBody>
                    <a:bodyPr/>
                    <a:lstStyle/>
                    <a:p>
                      <a:pPr marR="41910" algn="r">
                        <a:lnSpc>
                          <a:spcPts val="695"/>
                        </a:lnSpc>
                      </a:pPr>
                      <a:r>
                        <a:rPr sz="700" dirty="0">
                          <a:latin typeface="Calibri" panose="020F0502020204030204" pitchFamily="34" charset="0"/>
                          <a:cs typeface="Calibri" panose="020F0502020204030204" pitchFamily="34" charset="0"/>
                        </a:rPr>
                        <a:t>0</a:t>
                      </a:r>
                    </a:p>
                  </a:txBody>
                  <a:tcPr marL="0" marR="0" marT="0" marB="0">
                    <a:lnL w="6350">
                      <a:solidFill>
                        <a:srgbClr val="000000"/>
                      </a:solidFill>
                      <a:prstDash val="solid"/>
                    </a:lnL>
                    <a:lnR w="6350">
                      <a:solidFill>
                        <a:srgbClr val="000000"/>
                      </a:solidFill>
                      <a:prstDash val="solid"/>
                    </a:lnR>
                    <a:solidFill>
                      <a:srgbClr val="FFFFFF"/>
                    </a:solidFill>
                  </a:tcPr>
                </a:tc>
                <a:tc>
                  <a:txBody>
                    <a:bodyPr/>
                    <a:lstStyle/>
                    <a:p>
                      <a:pPr marR="31750" algn="ctr">
                        <a:lnSpc>
                          <a:spcPts val="695"/>
                        </a:lnSpc>
                      </a:pPr>
                      <a:r>
                        <a:rPr sz="700" spc="-65" dirty="0">
                          <a:latin typeface="Calibri" panose="020F0502020204030204" pitchFamily="34" charset="0"/>
                          <a:cs typeface="Calibri" panose="020F0502020204030204" pitchFamily="34" charset="0"/>
                        </a:rPr>
                        <a:t>0</a:t>
                      </a:r>
                      <a:r>
                        <a:rPr sz="700" spc="27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lnR w="6350">
                      <a:solidFill>
                        <a:srgbClr val="000000"/>
                      </a:solidFill>
                      <a:prstDash val="solid"/>
                    </a:lnR>
                    <a:solidFill>
                      <a:srgbClr val="FFFFFF"/>
                    </a:solidFill>
                  </a:tcPr>
                </a:tc>
                <a:extLst>
                  <a:ext uri="{0D108BD9-81ED-4DB2-BD59-A6C34878D82A}">
                    <a16:rowId xmlns:a16="http://schemas.microsoft.com/office/drawing/2014/main" val="10003"/>
                  </a:ext>
                </a:extLst>
              </a:tr>
              <a:tr h="101225">
                <a:tc>
                  <a:txBody>
                    <a:bodyPr/>
                    <a:lstStyle/>
                    <a:p>
                      <a:pPr marR="41910" algn="r">
                        <a:lnSpc>
                          <a:spcPts val="695"/>
                        </a:lnSpc>
                      </a:pPr>
                      <a:r>
                        <a:rPr sz="700" dirty="0">
                          <a:latin typeface="Calibri" panose="020F0502020204030204" pitchFamily="34" charset="0"/>
                          <a:cs typeface="Calibri" panose="020F0502020204030204" pitchFamily="34" charset="0"/>
                        </a:rPr>
                        <a:t>0</a:t>
                      </a:r>
                    </a:p>
                  </a:txBody>
                  <a:tcPr marL="0" marR="0" marT="0" marB="0">
                    <a:lnL w="6350">
                      <a:solidFill>
                        <a:srgbClr val="000000"/>
                      </a:solidFill>
                      <a:prstDash val="solid"/>
                    </a:lnL>
                    <a:lnR w="6350">
                      <a:solidFill>
                        <a:srgbClr val="000000"/>
                      </a:solidFill>
                      <a:prstDash val="solid"/>
                    </a:lnR>
                    <a:solidFill>
                      <a:srgbClr val="FFFFFF"/>
                    </a:solidFill>
                  </a:tcPr>
                </a:tc>
                <a:tc>
                  <a:txBody>
                    <a:bodyPr/>
                    <a:lstStyle/>
                    <a:p>
                      <a:pPr marR="31750" algn="ctr">
                        <a:lnSpc>
                          <a:spcPts val="695"/>
                        </a:lnSpc>
                      </a:pPr>
                      <a:r>
                        <a:rPr sz="700" spc="-65" dirty="0">
                          <a:latin typeface="Calibri" panose="020F0502020204030204" pitchFamily="34" charset="0"/>
                          <a:cs typeface="Calibri" panose="020F0502020204030204" pitchFamily="34" charset="0"/>
                        </a:rPr>
                        <a:t>0</a:t>
                      </a:r>
                      <a:r>
                        <a:rPr sz="700" spc="27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lnR w="6350">
                      <a:solidFill>
                        <a:srgbClr val="000000"/>
                      </a:solidFill>
                      <a:prstDash val="solid"/>
                    </a:lnR>
                    <a:solidFill>
                      <a:srgbClr val="FFFFFF"/>
                    </a:solidFill>
                  </a:tcPr>
                </a:tc>
                <a:extLst>
                  <a:ext uri="{0D108BD9-81ED-4DB2-BD59-A6C34878D82A}">
                    <a16:rowId xmlns:a16="http://schemas.microsoft.com/office/drawing/2014/main" val="10004"/>
                  </a:ext>
                </a:extLst>
              </a:tr>
              <a:tr h="101225">
                <a:tc>
                  <a:txBody>
                    <a:bodyPr/>
                    <a:lstStyle/>
                    <a:p>
                      <a:pPr marR="41910" algn="r">
                        <a:lnSpc>
                          <a:spcPts val="695"/>
                        </a:lnSpc>
                      </a:pPr>
                      <a:r>
                        <a:rPr sz="700" dirty="0">
                          <a:latin typeface="Calibri" panose="020F0502020204030204" pitchFamily="34" charset="0"/>
                          <a:cs typeface="Calibri" panose="020F0502020204030204" pitchFamily="34" charset="0"/>
                        </a:rPr>
                        <a:t>1</a:t>
                      </a:r>
                    </a:p>
                  </a:txBody>
                  <a:tcPr marL="0" marR="0" marT="0" marB="0">
                    <a:lnL w="6350">
                      <a:solidFill>
                        <a:srgbClr val="000000"/>
                      </a:solidFill>
                      <a:prstDash val="solid"/>
                    </a:lnL>
                    <a:lnR w="6350">
                      <a:solidFill>
                        <a:srgbClr val="000000"/>
                      </a:solidFill>
                      <a:prstDash val="solid"/>
                    </a:lnR>
                    <a:solidFill>
                      <a:srgbClr val="FFFFFF"/>
                    </a:solidFill>
                  </a:tcPr>
                </a:tc>
                <a:tc>
                  <a:txBody>
                    <a:bodyPr/>
                    <a:lstStyle/>
                    <a:p>
                      <a:pPr marR="31750" algn="ctr">
                        <a:lnSpc>
                          <a:spcPts val="695"/>
                        </a:lnSpc>
                      </a:pPr>
                      <a:r>
                        <a:rPr sz="700" spc="-65" dirty="0">
                          <a:latin typeface="Calibri" panose="020F0502020204030204" pitchFamily="34" charset="0"/>
                          <a:cs typeface="Calibri" panose="020F0502020204030204" pitchFamily="34" charset="0"/>
                        </a:rPr>
                        <a:t>1</a:t>
                      </a:r>
                      <a:r>
                        <a:rPr sz="700" spc="27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lnR w="6350">
                      <a:solidFill>
                        <a:srgbClr val="000000"/>
                      </a:solidFill>
                      <a:prstDash val="solid"/>
                    </a:lnR>
                    <a:solidFill>
                      <a:srgbClr val="FFFFFF"/>
                    </a:solidFill>
                  </a:tcPr>
                </a:tc>
                <a:extLst>
                  <a:ext uri="{0D108BD9-81ED-4DB2-BD59-A6C34878D82A}">
                    <a16:rowId xmlns:a16="http://schemas.microsoft.com/office/drawing/2014/main" val="10005"/>
                  </a:ext>
                </a:extLst>
              </a:tr>
              <a:tr h="101218">
                <a:tc>
                  <a:txBody>
                    <a:bodyPr/>
                    <a:lstStyle/>
                    <a:p>
                      <a:pPr marR="41910" algn="r">
                        <a:lnSpc>
                          <a:spcPts val="695"/>
                        </a:lnSpc>
                      </a:pPr>
                      <a:r>
                        <a:rPr sz="700" dirty="0">
                          <a:latin typeface="Calibri" panose="020F0502020204030204" pitchFamily="34" charset="0"/>
                          <a:cs typeface="Calibri" panose="020F0502020204030204" pitchFamily="34" charset="0"/>
                        </a:rPr>
                        <a:t>0</a:t>
                      </a:r>
                    </a:p>
                  </a:txBody>
                  <a:tcPr marL="0" marR="0" marT="0" marB="0">
                    <a:lnL w="6350">
                      <a:solidFill>
                        <a:srgbClr val="000000"/>
                      </a:solidFill>
                      <a:prstDash val="solid"/>
                    </a:lnL>
                    <a:lnR w="6350">
                      <a:solidFill>
                        <a:srgbClr val="000000"/>
                      </a:solidFill>
                      <a:prstDash val="solid"/>
                    </a:lnR>
                    <a:solidFill>
                      <a:srgbClr val="FFFFFF"/>
                    </a:solidFill>
                  </a:tcPr>
                </a:tc>
                <a:tc>
                  <a:txBody>
                    <a:bodyPr/>
                    <a:lstStyle/>
                    <a:p>
                      <a:pPr marR="31750" algn="ctr">
                        <a:lnSpc>
                          <a:spcPts val="695"/>
                        </a:lnSpc>
                      </a:pPr>
                      <a:r>
                        <a:rPr sz="700" spc="-65" dirty="0">
                          <a:latin typeface="Calibri" panose="020F0502020204030204" pitchFamily="34" charset="0"/>
                          <a:cs typeface="Calibri" panose="020F0502020204030204" pitchFamily="34" charset="0"/>
                        </a:rPr>
                        <a:t>0</a:t>
                      </a:r>
                      <a:r>
                        <a:rPr sz="700" spc="27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lnR w="6350">
                      <a:solidFill>
                        <a:srgbClr val="000000"/>
                      </a:solidFill>
                      <a:prstDash val="solid"/>
                    </a:lnR>
                    <a:solidFill>
                      <a:srgbClr val="FFFFFF"/>
                    </a:solidFill>
                  </a:tcPr>
                </a:tc>
                <a:extLst>
                  <a:ext uri="{0D108BD9-81ED-4DB2-BD59-A6C34878D82A}">
                    <a16:rowId xmlns:a16="http://schemas.microsoft.com/office/drawing/2014/main" val="10006"/>
                  </a:ext>
                </a:extLst>
              </a:tr>
              <a:tr h="101219">
                <a:tc>
                  <a:txBody>
                    <a:bodyPr/>
                    <a:lstStyle/>
                    <a:p>
                      <a:pPr marR="41910" algn="r">
                        <a:lnSpc>
                          <a:spcPts val="695"/>
                        </a:lnSpc>
                      </a:pPr>
                      <a:r>
                        <a:rPr sz="700" dirty="0">
                          <a:latin typeface="Calibri" panose="020F0502020204030204" pitchFamily="34" charset="0"/>
                          <a:cs typeface="Calibri" panose="020F0502020204030204" pitchFamily="34" charset="0"/>
                        </a:rPr>
                        <a:t>1</a:t>
                      </a:r>
                    </a:p>
                  </a:txBody>
                  <a:tcPr marL="0" marR="0" marT="0" marB="0">
                    <a:lnL w="6350">
                      <a:solidFill>
                        <a:srgbClr val="000000"/>
                      </a:solidFill>
                      <a:prstDash val="solid"/>
                    </a:lnL>
                    <a:lnR w="6350">
                      <a:solidFill>
                        <a:srgbClr val="000000"/>
                      </a:solidFill>
                      <a:prstDash val="solid"/>
                    </a:lnR>
                    <a:solidFill>
                      <a:srgbClr val="FFFFFF"/>
                    </a:solidFill>
                  </a:tcPr>
                </a:tc>
                <a:tc>
                  <a:txBody>
                    <a:bodyPr/>
                    <a:lstStyle/>
                    <a:p>
                      <a:pPr marR="31750" algn="ctr">
                        <a:lnSpc>
                          <a:spcPts val="695"/>
                        </a:lnSpc>
                      </a:pPr>
                      <a:r>
                        <a:rPr sz="700" spc="-65" dirty="0">
                          <a:latin typeface="Calibri" panose="020F0502020204030204" pitchFamily="34" charset="0"/>
                          <a:cs typeface="Calibri" panose="020F0502020204030204" pitchFamily="34" charset="0"/>
                        </a:rPr>
                        <a:t>1</a:t>
                      </a:r>
                      <a:r>
                        <a:rPr sz="700" spc="27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lnR w="6350">
                      <a:solidFill>
                        <a:srgbClr val="000000"/>
                      </a:solidFill>
                      <a:prstDash val="solid"/>
                    </a:lnR>
                    <a:solidFill>
                      <a:srgbClr val="FFFFFF"/>
                    </a:solidFill>
                  </a:tcPr>
                </a:tc>
                <a:extLst>
                  <a:ext uri="{0D108BD9-81ED-4DB2-BD59-A6C34878D82A}">
                    <a16:rowId xmlns:a16="http://schemas.microsoft.com/office/drawing/2014/main" val="10007"/>
                  </a:ext>
                </a:extLst>
              </a:tr>
              <a:tr h="367660">
                <a:tc>
                  <a:txBody>
                    <a:bodyPr/>
                    <a:lstStyle/>
                    <a:p>
                      <a:pPr marL="80010" marR="3175">
                        <a:lnSpc>
                          <a:spcPts val="755"/>
                        </a:lnSpc>
                      </a:pPr>
                      <a:r>
                        <a:rPr sz="700" dirty="0">
                          <a:latin typeface="Calibri" panose="020F0502020204030204" pitchFamily="34" charset="0"/>
                          <a:cs typeface="Calibri" panose="020F0502020204030204" pitchFamily="34" charset="0"/>
                        </a:rPr>
                        <a:t>1</a:t>
                      </a:r>
                    </a:p>
                    <a:p>
                      <a:pPr marL="86995" marR="3175">
                        <a:lnSpc>
                          <a:spcPts val="620"/>
                        </a:lnSpc>
                        <a:spcBef>
                          <a:spcPts val="70"/>
                        </a:spcBef>
                      </a:pPr>
                      <a:r>
                        <a:rPr sz="700" dirty="0">
                          <a:latin typeface="Calibri" panose="020F0502020204030204" pitchFamily="34" charset="0"/>
                          <a:cs typeface="Calibri" panose="020F0502020204030204" pitchFamily="34" charset="0"/>
                        </a:rPr>
                        <a:t>.</a:t>
                      </a:r>
                    </a:p>
                    <a:p>
                      <a:pPr marL="86995" marR="3175">
                        <a:lnSpc>
                          <a:spcPts val="400"/>
                        </a:lnSpc>
                      </a:pPr>
                      <a:r>
                        <a:rPr sz="700" dirty="0">
                          <a:latin typeface="Calibri" panose="020F0502020204030204" pitchFamily="34" charset="0"/>
                          <a:cs typeface="Calibri" panose="020F0502020204030204" pitchFamily="34" charset="0"/>
                        </a:rPr>
                        <a:t>.</a:t>
                      </a:r>
                    </a:p>
                    <a:p>
                      <a:pPr marL="86995" marR="3175">
                        <a:lnSpc>
                          <a:spcPts val="620"/>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B w="6350">
                      <a:solidFill>
                        <a:srgbClr val="000000"/>
                      </a:solidFill>
                      <a:prstDash val="solid"/>
                    </a:lnB>
                    <a:solidFill>
                      <a:srgbClr val="FFFFFF"/>
                    </a:solidFill>
                  </a:tcPr>
                </a:tc>
                <a:tc>
                  <a:txBody>
                    <a:bodyPr/>
                    <a:lstStyle/>
                    <a:p>
                      <a:pPr marL="40005">
                        <a:lnSpc>
                          <a:spcPts val="755"/>
                        </a:lnSpc>
                      </a:pP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r>
                        <a:rPr sz="700" spc="100"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65" dirty="0">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p>
                      <a:pPr marL="47625">
                        <a:lnSpc>
                          <a:spcPts val="620"/>
                        </a:lnSpc>
                        <a:spcBef>
                          <a:spcPts val="70"/>
                        </a:spcBef>
                      </a:pP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1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1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a:p>
                      <a:pPr marL="47625">
                        <a:lnSpc>
                          <a:spcPts val="400"/>
                        </a:lnSpc>
                      </a:pP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1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1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a:p>
                      <a:pPr marL="47625">
                        <a:lnSpc>
                          <a:spcPts val="620"/>
                        </a:lnSpc>
                      </a:pP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1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1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solidFill>
                      <a:srgbClr val="FFFFFF"/>
                    </a:solidFill>
                  </a:tcPr>
                </a:tc>
                <a:extLst>
                  <a:ext uri="{0D108BD9-81ED-4DB2-BD59-A6C34878D82A}">
                    <a16:rowId xmlns:a16="http://schemas.microsoft.com/office/drawing/2014/main" val="10008"/>
                  </a:ext>
                </a:extLst>
              </a:tr>
            </a:tbl>
          </a:graphicData>
        </a:graphic>
      </p:graphicFrame>
      <p:graphicFrame>
        <p:nvGraphicFramePr>
          <p:cNvPr id="4" name="object 4"/>
          <p:cNvGraphicFramePr>
            <a:graphicFrameLocks noGrp="1"/>
          </p:cNvGraphicFramePr>
          <p:nvPr/>
        </p:nvGraphicFramePr>
        <p:xfrm>
          <a:off x="1866776" y="721635"/>
          <a:ext cx="1024253" cy="1110945"/>
        </p:xfrm>
        <a:graphic>
          <a:graphicData uri="http://schemas.openxmlformats.org/drawingml/2006/table">
            <a:tbl>
              <a:tblPr firstRow="1" bandRow="1">
                <a:tableStyleId>{2D5ABB26-0587-4C30-8999-92F81FD0307C}</a:tableStyleId>
              </a:tblPr>
              <a:tblGrid>
                <a:gridCol w="159385">
                  <a:extLst>
                    <a:ext uri="{9D8B030D-6E8A-4147-A177-3AD203B41FA5}">
                      <a16:colId xmlns:a16="http://schemas.microsoft.com/office/drawing/2014/main" val="20000"/>
                    </a:ext>
                  </a:extLst>
                </a:gridCol>
                <a:gridCol w="117475">
                  <a:extLst>
                    <a:ext uri="{9D8B030D-6E8A-4147-A177-3AD203B41FA5}">
                      <a16:colId xmlns:a16="http://schemas.microsoft.com/office/drawing/2014/main" val="20001"/>
                    </a:ext>
                  </a:extLst>
                </a:gridCol>
                <a:gridCol w="117475">
                  <a:extLst>
                    <a:ext uri="{9D8B030D-6E8A-4147-A177-3AD203B41FA5}">
                      <a16:colId xmlns:a16="http://schemas.microsoft.com/office/drawing/2014/main" val="20002"/>
                    </a:ext>
                  </a:extLst>
                </a:gridCol>
                <a:gridCol w="117474">
                  <a:extLst>
                    <a:ext uri="{9D8B030D-6E8A-4147-A177-3AD203B41FA5}">
                      <a16:colId xmlns:a16="http://schemas.microsoft.com/office/drawing/2014/main" val="20003"/>
                    </a:ext>
                  </a:extLst>
                </a:gridCol>
                <a:gridCol w="117475">
                  <a:extLst>
                    <a:ext uri="{9D8B030D-6E8A-4147-A177-3AD203B41FA5}">
                      <a16:colId xmlns:a16="http://schemas.microsoft.com/office/drawing/2014/main" val="20004"/>
                    </a:ext>
                  </a:extLst>
                </a:gridCol>
                <a:gridCol w="117475">
                  <a:extLst>
                    <a:ext uri="{9D8B030D-6E8A-4147-A177-3AD203B41FA5}">
                      <a16:colId xmlns:a16="http://schemas.microsoft.com/office/drawing/2014/main" val="20005"/>
                    </a:ext>
                  </a:extLst>
                </a:gridCol>
                <a:gridCol w="117475">
                  <a:extLst>
                    <a:ext uri="{9D8B030D-6E8A-4147-A177-3AD203B41FA5}">
                      <a16:colId xmlns:a16="http://schemas.microsoft.com/office/drawing/2014/main" val="20006"/>
                    </a:ext>
                  </a:extLst>
                </a:gridCol>
                <a:gridCol w="160019">
                  <a:extLst>
                    <a:ext uri="{9D8B030D-6E8A-4147-A177-3AD203B41FA5}">
                      <a16:colId xmlns:a16="http://schemas.microsoft.com/office/drawing/2014/main" val="20007"/>
                    </a:ext>
                  </a:extLst>
                </a:gridCol>
              </a:tblGrid>
              <a:tr h="135963">
                <a:tc>
                  <a:txBody>
                    <a:bodyPr/>
                    <a:lstStyle/>
                    <a:p>
                      <a:pPr marL="41910" algn="ctr">
                        <a:lnSpc>
                          <a:spcPts val="780"/>
                        </a:lnSpc>
                        <a:spcBef>
                          <a:spcPts val="190"/>
                        </a:spcBef>
                      </a:pPr>
                      <a:r>
                        <a:rPr sz="700" dirty="0">
                          <a:latin typeface="Calibri" panose="020F0502020204030204" pitchFamily="34" charset="0"/>
                          <a:cs typeface="Calibri" panose="020F0502020204030204" pitchFamily="34" charset="0"/>
                        </a:rPr>
                        <a:t>1</a:t>
                      </a:r>
                    </a:p>
                  </a:txBody>
                  <a:tcPr marL="0" marR="0" marT="24130" marB="0">
                    <a:lnL w="6350">
                      <a:solidFill>
                        <a:srgbClr val="000000"/>
                      </a:solidFill>
                      <a:prstDash val="solid"/>
                    </a:lnL>
                    <a:lnT w="6350">
                      <a:solidFill>
                        <a:srgbClr val="000000"/>
                      </a:solidFill>
                      <a:prstDash val="solid"/>
                    </a:lnT>
                    <a:solidFill>
                      <a:srgbClr val="FFFFFF"/>
                    </a:solidFill>
                  </a:tcPr>
                </a:tc>
                <a:tc>
                  <a:txBody>
                    <a:bodyPr/>
                    <a:lstStyle/>
                    <a:p>
                      <a:pPr algn="ctr">
                        <a:lnSpc>
                          <a:spcPts val="780"/>
                        </a:lnSpc>
                        <a:spcBef>
                          <a:spcPts val="190"/>
                        </a:spcBef>
                      </a:pPr>
                      <a:r>
                        <a:rPr sz="700" dirty="0">
                          <a:latin typeface="Calibri" panose="020F0502020204030204" pitchFamily="34" charset="0"/>
                          <a:cs typeface="Calibri" panose="020F0502020204030204" pitchFamily="34" charset="0"/>
                        </a:rPr>
                        <a:t>1</a:t>
                      </a:r>
                    </a:p>
                  </a:txBody>
                  <a:tcPr marL="0" marR="0" marT="24130" marB="0">
                    <a:lnT w="6350">
                      <a:solidFill>
                        <a:srgbClr val="000000"/>
                      </a:solidFill>
                      <a:prstDash val="solid"/>
                    </a:lnT>
                    <a:solidFill>
                      <a:srgbClr val="FFFFFF"/>
                    </a:solidFill>
                  </a:tcPr>
                </a:tc>
                <a:tc>
                  <a:txBody>
                    <a:bodyPr/>
                    <a:lstStyle/>
                    <a:p>
                      <a:pPr algn="ctr">
                        <a:lnSpc>
                          <a:spcPts val="780"/>
                        </a:lnSpc>
                        <a:spcBef>
                          <a:spcPts val="190"/>
                        </a:spcBef>
                      </a:pPr>
                      <a:r>
                        <a:rPr sz="700" dirty="0">
                          <a:latin typeface="Calibri" panose="020F0502020204030204" pitchFamily="34" charset="0"/>
                          <a:cs typeface="Calibri" panose="020F0502020204030204" pitchFamily="34" charset="0"/>
                        </a:rPr>
                        <a:t>0</a:t>
                      </a:r>
                    </a:p>
                  </a:txBody>
                  <a:tcPr marL="0" marR="0" marT="24130" marB="0">
                    <a:lnT w="6350">
                      <a:solidFill>
                        <a:srgbClr val="000000"/>
                      </a:solidFill>
                      <a:prstDash val="solid"/>
                    </a:lnT>
                    <a:solidFill>
                      <a:srgbClr val="FFFFFF"/>
                    </a:solidFill>
                  </a:tcPr>
                </a:tc>
                <a:tc>
                  <a:txBody>
                    <a:bodyPr/>
                    <a:lstStyle/>
                    <a:p>
                      <a:pPr marL="37465">
                        <a:lnSpc>
                          <a:spcPts val="780"/>
                        </a:lnSpc>
                        <a:spcBef>
                          <a:spcPts val="190"/>
                        </a:spcBef>
                      </a:pPr>
                      <a:r>
                        <a:rPr sz="700" dirty="0">
                          <a:latin typeface="Calibri" panose="020F0502020204030204" pitchFamily="34" charset="0"/>
                          <a:cs typeface="Calibri" panose="020F0502020204030204" pitchFamily="34" charset="0"/>
                        </a:rPr>
                        <a:t>1</a:t>
                      </a:r>
                    </a:p>
                  </a:txBody>
                  <a:tcPr marL="0" marR="0" marT="24130" marB="0">
                    <a:lnT w="6350">
                      <a:solidFill>
                        <a:srgbClr val="000000"/>
                      </a:solidFill>
                      <a:prstDash val="solid"/>
                    </a:lnT>
                    <a:solidFill>
                      <a:srgbClr val="FFFFFF"/>
                    </a:solidFill>
                  </a:tcPr>
                </a:tc>
                <a:tc>
                  <a:txBody>
                    <a:bodyPr/>
                    <a:lstStyle/>
                    <a:p>
                      <a:pPr algn="ctr">
                        <a:lnSpc>
                          <a:spcPts val="780"/>
                        </a:lnSpc>
                        <a:spcBef>
                          <a:spcPts val="190"/>
                        </a:spcBef>
                      </a:pPr>
                      <a:r>
                        <a:rPr sz="700" dirty="0">
                          <a:latin typeface="Calibri" panose="020F0502020204030204" pitchFamily="34" charset="0"/>
                          <a:cs typeface="Calibri" panose="020F0502020204030204" pitchFamily="34" charset="0"/>
                        </a:rPr>
                        <a:t>1</a:t>
                      </a:r>
                    </a:p>
                  </a:txBody>
                  <a:tcPr marL="0" marR="0" marT="24130" marB="0">
                    <a:lnT w="6350">
                      <a:solidFill>
                        <a:srgbClr val="000000"/>
                      </a:solidFill>
                      <a:prstDash val="solid"/>
                    </a:lnT>
                    <a:solidFill>
                      <a:srgbClr val="FFFFFF"/>
                    </a:solidFill>
                  </a:tcPr>
                </a:tc>
                <a:tc>
                  <a:txBody>
                    <a:bodyPr/>
                    <a:lstStyle/>
                    <a:p>
                      <a:pPr marR="29845" algn="r">
                        <a:lnSpc>
                          <a:spcPts val="780"/>
                        </a:lnSpc>
                        <a:spcBef>
                          <a:spcPts val="190"/>
                        </a:spcBef>
                      </a:pPr>
                      <a:r>
                        <a:rPr sz="700" dirty="0">
                          <a:latin typeface="Calibri" panose="020F0502020204030204" pitchFamily="34" charset="0"/>
                          <a:cs typeface="Calibri" panose="020F0502020204030204" pitchFamily="34" charset="0"/>
                        </a:rPr>
                        <a:t>0</a:t>
                      </a:r>
                    </a:p>
                  </a:txBody>
                  <a:tcPr marL="0" marR="0" marT="24130" marB="0">
                    <a:lnT w="6350">
                      <a:solidFill>
                        <a:srgbClr val="000000"/>
                      </a:solidFill>
                      <a:prstDash val="solid"/>
                    </a:lnT>
                    <a:solidFill>
                      <a:srgbClr val="FFFFFF"/>
                    </a:solidFill>
                  </a:tcPr>
                </a:tc>
                <a:tc>
                  <a:txBody>
                    <a:bodyPr/>
                    <a:lstStyle/>
                    <a:p>
                      <a:pPr algn="ctr">
                        <a:lnSpc>
                          <a:spcPts val="780"/>
                        </a:lnSpc>
                        <a:spcBef>
                          <a:spcPts val="190"/>
                        </a:spcBef>
                      </a:pPr>
                      <a:r>
                        <a:rPr sz="700" dirty="0">
                          <a:latin typeface="Calibri" panose="020F0502020204030204" pitchFamily="34" charset="0"/>
                          <a:cs typeface="Calibri" panose="020F0502020204030204" pitchFamily="34" charset="0"/>
                        </a:rPr>
                        <a:t>0</a:t>
                      </a:r>
                    </a:p>
                  </a:txBody>
                  <a:tcPr marL="0" marR="0" marT="24130" marB="0">
                    <a:lnT w="6350">
                      <a:solidFill>
                        <a:srgbClr val="000000"/>
                      </a:solidFill>
                      <a:prstDash val="solid"/>
                    </a:lnT>
                    <a:solidFill>
                      <a:srgbClr val="FFFFFF"/>
                    </a:solidFill>
                  </a:tcPr>
                </a:tc>
                <a:tc>
                  <a:txBody>
                    <a:bodyPr/>
                    <a:lstStyle/>
                    <a:p>
                      <a:pPr marL="37465">
                        <a:lnSpc>
                          <a:spcPts val="780"/>
                        </a:lnSpc>
                        <a:spcBef>
                          <a:spcPts val="190"/>
                        </a:spcBef>
                      </a:pPr>
                      <a:r>
                        <a:rPr sz="700" dirty="0">
                          <a:latin typeface="Calibri" panose="020F0502020204030204" pitchFamily="34" charset="0"/>
                          <a:cs typeface="Calibri" panose="020F0502020204030204" pitchFamily="34" charset="0"/>
                        </a:rPr>
                        <a:t>1</a:t>
                      </a:r>
                    </a:p>
                  </a:txBody>
                  <a:tcPr marL="0" marR="0" marT="24130" marB="0">
                    <a:lnR w="6350">
                      <a:solidFill>
                        <a:srgbClr val="000000"/>
                      </a:solidFill>
                      <a:prstDash val="solid"/>
                    </a:lnR>
                    <a:lnT w="6350">
                      <a:solidFill>
                        <a:srgbClr val="000000"/>
                      </a:solidFill>
                      <a:prstDash val="solid"/>
                    </a:lnT>
                    <a:solidFill>
                      <a:srgbClr val="FFFFFF"/>
                    </a:solidFill>
                  </a:tcPr>
                </a:tc>
                <a:extLst>
                  <a:ext uri="{0D108BD9-81ED-4DB2-BD59-A6C34878D82A}">
                    <a16:rowId xmlns:a16="http://schemas.microsoft.com/office/drawing/2014/main" val="10000"/>
                  </a:ext>
                </a:extLst>
              </a:tr>
              <a:tr h="101219">
                <a:tc>
                  <a:txBody>
                    <a:bodyPr/>
                    <a:lstStyle/>
                    <a:p>
                      <a:pPr marL="41910" algn="ctr">
                        <a:lnSpc>
                          <a:spcPts val="695"/>
                        </a:lnSpc>
                      </a:pPr>
                      <a:r>
                        <a:rPr sz="700" dirty="0">
                          <a:latin typeface="Calibri" panose="020F0502020204030204" pitchFamily="34" charset="0"/>
                          <a:cs typeface="Calibri" panose="020F0502020204030204" pitchFamily="34" charset="0"/>
                        </a:rPr>
                        <a:t>1</a:t>
                      </a:r>
                    </a:p>
                  </a:txBody>
                  <a:tcPr marL="0" marR="0" marT="0" marB="0">
                    <a:lnL w="6350">
                      <a:solidFill>
                        <a:srgbClr val="000000"/>
                      </a:solidFill>
                      <a:prstDash val="solid"/>
                    </a:lnL>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R="29845" algn="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0</a:t>
                      </a: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1"/>
                  </a:ext>
                </a:extLst>
              </a:tr>
              <a:tr h="101218">
                <a:tc>
                  <a:txBody>
                    <a:bodyPr/>
                    <a:lstStyle/>
                    <a:p>
                      <a:pPr marL="41910" algn="ctr">
                        <a:lnSpc>
                          <a:spcPts val="695"/>
                        </a:lnSpc>
                      </a:pPr>
                      <a:r>
                        <a:rPr sz="700" dirty="0">
                          <a:latin typeface="Calibri" panose="020F0502020204030204" pitchFamily="34" charset="0"/>
                          <a:cs typeface="Calibri" panose="020F0502020204030204" pitchFamily="34" charset="0"/>
                        </a:rPr>
                        <a:t>0</a:t>
                      </a:r>
                    </a:p>
                  </a:txBody>
                  <a:tcPr marL="0" marR="0" marT="0" marB="0">
                    <a:lnL w="6350">
                      <a:solidFill>
                        <a:srgbClr val="000000"/>
                      </a:solidFill>
                      <a:prstDash val="solid"/>
                    </a:lnL>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R="29845" algn="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1</a:t>
                      </a: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2"/>
                  </a:ext>
                </a:extLst>
              </a:tr>
              <a:tr h="101219">
                <a:tc>
                  <a:txBody>
                    <a:bodyPr/>
                    <a:lstStyle/>
                    <a:p>
                      <a:pPr marL="41910" algn="ctr">
                        <a:lnSpc>
                          <a:spcPts val="695"/>
                        </a:lnSpc>
                      </a:pPr>
                      <a:r>
                        <a:rPr sz="700" dirty="0">
                          <a:latin typeface="Calibri" panose="020F0502020204030204" pitchFamily="34" charset="0"/>
                          <a:cs typeface="Calibri" panose="020F0502020204030204" pitchFamily="34" charset="0"/>
                        </a:rPr>
                        <a:t>1</a:t>
                      </a:r>
                    </a:p>
                  </a:txBody>
                  <a:tcPr marL="0" marR="0" marT="0" marB="0">
                    <a:lnL w="6350">
                      <a:solidFill>
                        <a:srgbClr val="000000"/>
                      </a:solidFill>
                      <a:prstDash val="solid"/>
                    </a:lnL>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R="29845" algn="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1</a:t>
                      </a: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3"/>
                  </a:ext>
                </a:extLst>
              </a:tr>
              <a:tr h="101225">
                <a:tc>
                  <a:txBody>
                    <a:bodyPr/>
                    <a:lstStyle/>
                    <a:p>
                      <a:pPr marL="41910" algn="ctr">
                        <a:lnSpc>
                          <a:spcPts val="695"/>
                        </a:lnSpc>
                      </a:pPr>
                      <a:r>
                        <a:rPr sz="700" dirty="0">
                          <a:latin typeface="Calibri" panose="020F0502020204030204" pitchFamily="34" charset="0"/>
                          <a:cs typeface="Calibri" panose="020F0502020204030204" pitchFamily="34" charset="0"/>
                        </a:rPr>
                        <a:t>1</a:t>
                      </a:r>
                    </a:p>
                  </a:txBody>
                  <a:tcPr marL="0" marR="0" marT="0" marB="0">
                    <a:lnL w="6350">
                      <a:solidFill>
                        <a:srgbClr val="000000"/>
                      </a:solidFill>
                      <a:prstDash val="solid"/>
                    </a:lnL>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R="29845" algn="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0</a:t>
                      </a: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4"/>
                  </a:ext>
                </a:extLst>
              </a:tr>
              <a:tr h="101225">
                <a:tc>
                  <a:txBody>
                    <a:bodyPr/>
                    <a:lstStyle/>
                    <a:p>
                      <a:pPr marL="41910" algn="ctr">
                        <a:lnSpc>
                          <a:spcPts val="695"/>
                        </a:lnSpc>
                      </a:pPr>
                      <a:r>
                        <a:rPr sz="700" dirty="0">
                          <a:latin typeface="Calibri" panose="020F0502020204030204" pitchFamily="34" charset="0"/>
                          <a:cs typeface="Calibri" panose="020F0502020204030204" pitchFamily="34" charset="0"/>
                        </a:rPr>
                        <a:t>1</a:t>
                      </a:r>
                    </a:p>
                  </a:txBody>
                  <a:tcPr marL="0" marR="0" marT="0" marB="0">
                    <a:lnL w="6350">
                      <a:solidFill>
                        <a:srgbClr val="000000"/>
                      </a:solidFill>
                      <a:prstDash val="solid"/>
                    </a:lnL>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R="29845" algn="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0</a:t>
                      </a: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5"/>
                  </a:ext>
                </a:extLst>
              </a:tr>
              <a:tr h="101219">
                <a:tc>
                  <a:txBody>
                    <a:bodyPr/>
                    <a:lstStyle/>
                    <a:p>
                      <a:pPr marL="41910" algn="ctr">
                        <a:lnSpc>
                          <a:spcPts val="695"/>
                        </a:lnSpc>
                      </a:pPr>
                      <a:r>
                        <a:rPr sz="700" dirty="0">
                          <a:latin typeface="Calibri" panose="020F0502020204030204" pitchFamily="34" charset="0"/>
                          <a:cs typeface="Calibri" panose="020F0502020204030204" pitchFamily="34" charset="0"/>
                        </a:rPr>
                        <a:t>0</a:t>
                      </a:r>
                    </a:p>
                  </a:txBody>
                  <a:tcPr marL="0" marR="0" marT="0" marB="0">
                    <a:lnL w="6350">
                      <a:solidFill>
                        <a:srgbClr val="000000"/>
                      </a:solidFill>
                      <a:prstDash val="solid"/>
                    </a:lnL>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R="29845" algn="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1</a:t>
                      </a: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6"/>
                  </a:ext>
                </a:extLst>
              </a:tr>
              <a:tr h="111903">
                <a:tc>
                  <a:txBody>
                    <a:bodyPr/>
                    <a:lstStyle/>
                    <a:p>
                      <a:pPr marL="41910" algn="ctr">
                        <a:lnSpc>
                          <a:spcPts val="755"/>
                        </a:lnSpc>
                      </a:pPr>
                      <a:r>
                        <a:rPr sz="700" dirty="0">
                          <a:latin typeface="Calibri" panose="020F0502020204030204" pitchFamily="34" charset="0"/>
                          <a:cs typeface="Calibri" panose="020F0502020204030204" pitchFamily="34" charset="0"/>
                        </a:rPr>
                        <a:t>0</a:t>
                      </a:r>
                    </a:p>
                  </a:txBody>
                  <a:tcPr marL="0" marR="0" marT="0" marB="0">
                    <a:lnL w="6350">
                      <a:solidFill>
                        <a:srgbClr val="000000"/>
                      </a:solidFill>
                      <a:prstDash val="solid"/>
                    </a:lnL>
                    <a:solidFill>
                      <a:srgbClr val="FFFFFF"/>
                    </a:solidFill>
                  </a:tcPr>
                </a:tc>
                <a:tc>
                  <a:txBody>
                    <a:bodyPr/>
                    <a:lstStyle/>
                    <a:p>
                      <a:pPr algn="ctr">
                        <a:lnSpc>
                          <a:spcPts val="75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75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37465">
                        <a:lnSpc>
                          <a:spcPts val="75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75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R="29845" algn="r">
                        <a:lnSpc>
                          <a:spcPts val="75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75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37465">
                        <a:lnSpc>
                          <a:spcPts val="755"/>
                        </a:lnSpc>
                      </a:pPr>
                      <a:r>
                        <a:rPr sz="700" dirty="0">
                          <a:latin typeface="Calibri" panose="020F0502020204030204" pitchFamily="34" charset="0"/>
                          <a:cs typeface="Calibri" panose="020F0502020204030204" pitchFamily="34" charset="0"/>
                        </a:rPr>
                        <a:t>0</a:t>
                      </a: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7"/>
                  </a:ext>
                </a:extLst>
              </a:tr>
              <a:tr h="81366">
                <a:tc>
                  <a:txBody>
                    <a:bodyPr/>
                    <a:lstStyle/>
                    <a:p>
                      <a:pPr marL="41910" algn="ctr">
                        <a:lnSpc>
                          <a:spcPts val="540"/>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solidFill>
                      <a:srgbClr val="FFFFFF"/>
                    </a:solidFill>
                  </a:tcPr>
                </a:tc>
                <a:tc>
                  <a:txBody>
                    <a:bodyPr/>
                    <a:lstStyle/>
                    <a:p>
                      <a:pPr algn="ctr">
                        <a:lnSpc>
                          <a:spcPts val="540"/>
                        </a:lnSpc>
                      </a:pPr>
                      <a:r>
                        <a:rPr sz="700" dirty="0">
                          <a:latin typeface="Calibri" panose="020F0502020204030204" pitchFamily="34" charset="0"/>
                          <a:cs typeface="Calibri" panose="020F0502020204030204" pitchFamily="34" charset="0"/>
                        </a:rPr>
                        <a:t>.</a:t>
                      </a:r>
                    </a:p>
                  </a:txBody>
                  <a:tcPr marL="0" marR="0" marT="0" marB="0">
                    <a:solidFill>
                      <a:srgbClr val="FFFFFF"/>
                    </a:solidFill>
                  </a:tcPr>
                </a:tc>
                <a:tc>
                  <a:txBody>
                    <a:bodyPr/>
                    <a:lstStyle/>
                    <a:p>
                      <a:pPr algn="ctr">
                        <a:lnSpc>
                          <a:spcPts val="540"/>
                        </a:lnSpc>
                      </a:pPr>
                      <a:r>
                        <a:rPr sz="700" dirty="0">
                          <a:latin typeface="Calibri" panose="020F0502020204030204" pitchFamily="34" charset="0"/>
                          <a:cs typeface="Calibri" panose="020F0502020204030204" pitchFamily="34" charset="0"/>
                        </a:rPr>
                        <a:t>.</a:t>
                      </a:r>
                    </a:p>
                  </a:txBody>
                  <a:tcPr marL="0" marR="0" marT="0" marB="0">
                    <a:solidFill>
                      <a:srgbClr val="FFFFFF"/>
                    </a:solidFill>
                  </a:tcPr>
                </a:tc>
                <a:tc>
                  <a:txBody>
                    <a:bodyPr/>
                    <a:lstStyle/>
                    <a:p>
                      <a:pPr marL="45085">
                        <a:lnSpc>
                          <a:spcPts val="540"/>
                        </a:lnSpc>
                      </a:pPr>
                      <a:r>
                        <a:rPr sz="700" dirty="0">
                          <a:latin typeface="Calibri" panose="020F0502020204030204" pitchFamily="34" charset="0"/>
                          <a:cs typeface="Calibri" panose="020F0502020204030204" pitchFamily="34" charset="0"/>
                        </a:rPr>
                        <a:t>.</a:t>
                      </a:r>
                    </a:p>
                  </a:txBody>
                  <a:tcPr marL="0" marR="0" marT="0" marB="0">
                    <a:solidFill>
                      <a:srgbClr val="FFFFFF"/>
                    </a:solidFill>
                  </a:tcPr>
                </a:tc>
                <a:tc>
                  <a:txBody>
                    <a:bodyPr/>
                    <a:lstStyle/>
                    <a:p>
                      <a:pPr algn="ctr">
                        <a:lnSpc>
                          <a:spcPts val="540"/>
                        </a:lnSpc>
                      </a:pPr>
                      <a:r>
                        <a:rPr sz="700" dirty="0">
                          <a:latin typeface="Calibri" panose="020F0502020204030204" pitchFamily="34" charset="0"/>
                          <a:cs typeface="Calibri" panose="020F0502020204030204" pitchFamily="34" charset="0"/>
                        </a:rPr>
                        <a:t>.</a:t>
                      </a:r>
                    </a:p>
                  </a:txBody>
                  <a:tcPr marL="0" marR="0" marT="0" marB="0">
                    <a:solidFill>
                      <a:srgbClr val="FFFFFF"/>
                    </a:solidFill>
                  </a:tcPr>
                </a:tc>
                <a:tc>
                  <a:txBody>
                    <a:bodyPr/>
                    <a:lstStyle/>
                    <a:p>
                      <a:pPr marR="37465" algn="r">
                        <a:lnSpc>
                          <a:spcPts val="540"/>
                        </a:lnSpc>
                      </a:pPr>
                      <a:r>
                        <a:rPr sz="700" dirty="0">
                          <a:latin typeface="Calibri" panose="020F0502020204030204" pitchFamily="34" charset="0"/>
                          <a:cs typeface="Calibri" panose="020F0502020204030204" pitchFamily="34" charset="0"/>
                        </a:rPr>
                        <a:t>.</a:t>
                      </a:r>
                    </a:p>
                  </a:txBody>
                  <a:tcPr marL="0" marR="0" marT="0" marB="0">
                    <a:solidFill>
                      <a:srgbClr val="FFFFFF"/>
                    </a:solidFill>
                  </a:tcPr>
                </a:tc>
                <a:tc>
                  <a:txBody>
                    <a:bodyPr/>
                    <a:lstStyle/>
                    <a:p>
                      <a:pPr algn="ctr">
                        <a:lnSpc>
                          <a:spcPts val="540"/>
                        </a:lnSpc>
                      </a:pPr>
                      <a:r>
                        <a:rPr sz="700" dirty="0">
                          <a:latin typeface="Calibri" panose="020F0502020204030204" pitchFamily="34" charset="0"/>
                          <a:cs typeface="Calibri" panose="020F0502020204030204" pitchFamily="34" charset="0"/>
                        </a:rPr>
                        <a:t>.</a:t>
                      </a:r>
                    </a:p>
                  </a:txBody>
                  <a:tcPr marL="0" marR="0" marT="0" marB="0">
                    <a:solidFill>
                      <a:srgbClr val="FFFFFF"/>
                    </a:solidFill>
                  </a:tcPr>
                </a:tc>
                <a:tc>
                  <a:txBody>
                    <a:bodyPr/>
                    <a:lstStyle/>
                    <a:p>
                      <a:pPr marL="45085">
                        <a:lnSpc>
                          <a:spcPts val="540"/>
                        </a:lnSpc>
                      </a:pPr>
                      <a:r>
                        <a:rPr sz="700" dirty="0">
                          <a:latin typeface="Calibri" panose="020F0502020204030204" pitchFamily="34" charset="0"/>
                          <a:cs typeface="Calibri" panose="020F0502020204030204" pitchFamily="34" charset="0"/>
                        </a:rPr>
                        <a:t>.</a:t>
                      </a: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8"/>
                  </a:ext>
                </a:extLst>
              </a:tr>
              <a:tr h="50609">
                <a:tc>
                  <a:txBody>
                    <a:bodyPr/>
                    <a:lstStyle/>
                    <a:p>
                      <a:pPr>
                        <a:lnSpc>
                          <a:spcPct val="100000"/>
                        </a:lnSpc>
                      </a:pPr>
                      <a:endParaRPr sz="100">
                        <a:latin typeface="Times New Roman"/>
                        <a:cs typeface="Times New Roman"/>
                      </a:endParaRPr>
                    </a:p>
                  </a:txBody>
                  <a:tcPr marL="0" marR="0" marT="0" marB="0">
                    <a:lnL w="6350">
                      <a:solidFill>
                        <a:srgbClr val="000000"/>
                      </a:solidFill>
                      <a:prstDash val="solid"/>
                    </a:lnL>
                    <a:solidFill>
                      <a:srgbClr val="FFFFFF"/>
                    </a:solidFill>
                  </a:tcPr>
                </a:tc>
                <a:tc>
                  <a:txBody>
                    <a:bodyPr/>
                    <a:lstStyle/>
                    <a:p>
                      <a:pPr>
                        <a:lnSpc>
                          <a:spcPct val="100000"/>
                        </a:lnSpc>
                      </a:pPr>
                      <a:endParaRPr sz="100">
                        <a:latin typeface="Times New Roman"/>
                        <a:cs typeface="Times New Roman"/>
                      </a:endParaRPr>
                    </a:p>
                  </a:txBody>
                  <a:tcPr marL="0" marR="0" marT="0" marB="0">
                    <a:solidFill>
                      <a:srgbClr val="FFFFFF"/>
                    </a:solidFill>
                  </a:tcPr>
                </a:tc>
                <a:tc>
                  <a:txBody>
                    <a:bodyPr/>
                    <a:lstStyle/>
                    <a:p>
                      <a:pPr>
                        <a:lnSpc>
                          <a:spcPct val="100000"/>
                        </a:lnSpc>
                      </a:pPr>
                      <a:endParaRPr sz="100">
                        <a:latin typeface="Times New Roman"/>
                        <a:cs typeface="Times New Roman"/>
                      </a:endParaRPr>
                    </a:p>
                  </a:txBody>
                  <a:tcPr marL="0" marR="0" marT="0" marB="0">
                    <a:solidFill>
                      <a:srgbClr val="FFFFFF"/>
                    </a:solidFill>
                  </a:tcPr>
                </a:tc>
                <a:tc>
                  <a:txBody>
                    <a:bodyPr/>
                    <a:lstStyle/>
                    <a:p>
                      <a:pPr>
                        <a:lnSpc>
                          <a:spcPct val="100000"/>
                        </a:lnSpc>
                      </a:pPr>
                      <a:endParaRPr sz="100">
                        <a:latin typeface="Times New Roman"/>
                        <a:cs typeface="Times New Roman"/>
                      </a:endParaRPr>
                    </a:p>
                  </a:txBody>
                  <a:tcPr marL="0" marR="0" marT="0" marB="0">
                    <a:solidFill>
                      <a:srgbClr val="FFFFFF"/>
                    </a:solidFill>
                  </a:tcPr>
                </a:tc>
                <a:tc>
                  <a:txBody>
                    <a:bodyPr/>
                    <a:lstStyle/>
                    <a:p>
                      <a:pPr>
                        <a:lnSpc>
                          <a:spcPct val="100000"/>
                        </a:lnSpc>
                      </a:pPr>
                      <a:endParaRPr sz="100">
                        <a:latin typeface="Times New Roman"/>
                        <a:cs typeface="Times New Roman"/>
                      </a:endParaRPr>
                    </a:p>
                  </a:txBody>
                  <a:tcPr marL="0" marR="0" marT="0" marB="0">
                    <a:solidFill>
                      <a:srgbClr val="FFFFFF"/>
                    </a:solidFill>
                  </a:tcPr>
                </a:tc>
                <a:tc>
                  <a:txBody>
                    <a:bodyPr/>
                    <a:lstStyle/>
                    <a:p>
                      <a:pPr>
                        <a:lnSpc>
                          <a:spcPct val="100000"/>
                        </a:lnSpc>
                      </a:pPr>
                      <a:endParaRPr sz="100">
                        <a:latin typeface="Times New Roman"/>
                        <a:cs typeface="Times New Roman"/>
                      </a:endParaRPr>
                    </a:p>
                  </a:txBody>
                  <a:tcPr marL="0" marR="0" marT="0" marB="0">
                    <a:solidFill>
                      <a:srgbClr val="FFFFFF"/>
                    </a:solidFill>
                  </a:tcPr>
                </a:tc>
                <a:tc>
                  <a:txBody>
                    <a:bodyPr/>
                    <a:lstStyle/>
                    <a:p>
                      <a:pPr>
                        <a:lnSpc>
                          <a:spcPct val="100000"/>
                        </a:lnSpc>
                      </a:pPr>
                      <a:endParaRPr sz="100">
                        <a:latin typeface="Times New Roman"/>
                        <a:cs typeface="Times New Roman"/>
                      </a:endParaRPr>
                    </a:p>
                  </a:txBody>
                  <a:tcPr marL="0" marR="0" marT="0" marB="0">
                    <a:solidFill>
                      <a:srgbClr val="FFFFFF"/>
                    </a:solidFill>
                  </a:tcPr>
                </a:tc>
                <a:tc>
                  <a:txBody>
                    <a:bodyPr/>
                    <a:lstStyle/>
                    <a:p>
                      <a:pPr>
                        <a:lnSpc>
                          <a:spcPct val="100000"/>
                        </a:lnSpc>
                      </a:pPr>
                      <a:endParaRPr sz="100">
                        <a:latin typeface="Times New Roman"/>
                        <a:cs typeface="Times New Roman"/>
                      </a:endParaRP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9"/>
                  </a:ext>
                </a:extLst>
              </a:tr>
              <a:tr h="123779">
                <a:tc>
                  <a:txBody>
                    <a:bodyPr/>
                    <a:lstStyle/>
                    <a:p>
                      <a:pPr marL="41910" algn="ctr">
                        <a:lnSpc>
                          <a:spcPts val="54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B w="6350">
                      <a:solidFill>
                        <a:srgbClr val="000000"/>
                      </a:solidFill>
                      <a:prstDash val="solid"/>
                    </a:lnB>
                    <a:solidFill>
                      <a:srgbClr val="FFFFFF"/>
                    </a:solidFill>
                  </a:tcPr>
                </a:tc>
                <a:tc>
                  <a:txBody>
                    <a:bodyPr/>
                    <a:lstStyle/>
                    <a:p>
                      <a:pPr algn="ctr">
                        <a:lnSpc>
                          <a:spcPts val="545"/>
                        </a:lnSpc>
                      </a:pPr>
                      <a:r>
                        <a:rPr sz="700" dirty="0">
                          <a:latin typeface="Calibri" panose="020F0502020204030204" pitchFamily="34" charset="0"/>
                          <a:cs typeface="Calibri" panose="020F0502020204030204" pitchFamily="34" charset="0"/>
                        </a:rPr>
                        <a:t>.</a:t>
                      </a:r>
                    </a:p>
                  </a:txBody>
                  <a:tcPr marL="0" marR="0" marT="0" marB="0">
                    <a:lnB w="6350">
                      <a:solidFill>
                        <a:srgbClr val="000000"/>
                      </a:solidFill>
                      <a:prstDash val="solid"/>
                    </a:lnB>
                    <a:solidFill>
                      <a:srgbClr val="FFFFFF"/>
                    </a:solidFill>
                  </a:tcPr>
                </a:tc>
                <a:tc>
                  <a:txBody>
                    <a:bodyPr/>
                    <a:lstStyle/>
                    <a:p>
                      <a:pPr algn="ctr">
                        <a:lnSpc>
                          <a:spcPts val="545"/>
                        </a:lnSpc>
                      </a:pPr>
                      <a:r>
                        <a:rPr sz="700" dirty="0">
                          <a:latin typeface="Calibri" panose="020F0502020204030204" pitchFamily="34" charset="0"/>
                          <a:cs typeface="Calibri" panose="020F0502020204030204" pitchFamily="34" charset="0"/>
                        </a:rPr>
                        <a:t>.</a:t>
                      </a:r>
                    </a:p>
                  </a:txBody>
                  <a:tcPr marL="0" marR="0" marT="0" marB="0">
                    <a:lnB w="6350">
                      <a:solidFill>
                        <a:srgbClr val="000000"/>
                      </a:solidFill>
                      <a:prstDash val="solid"/>
                    </a:lnB>
                    <a:solidFill>
                      <a:srgbClr val="FFFFFF"/>
                    </a:solidFill>
                  </a:tcPr>
                </a:tc>
                <a:tc>
                  <a:txBody>
                    <a:bodyPr/>
                    <a:lstStyle/>
                    <a:p>
                      <a:pPr marL="45085">
                        <a:lnSpc>
                          <a:spcPts val="545"/>
                        </a:lnSpc>
                      </a:pPr>
                      <a:r>
                        <a:rPr sz="700" dirty="0">
                          <a:latin typeface="Calibri" panose="020F0502020204030204" pitchFamily="34" charset="0"/>
                          <a:cs typeface="Calibri" panose="020F0502020204030204" pitchFamily="34" charset="0"/>
                        </a:rPr>
                        <a:t>.</a:t>
                      </a:r>
                    </a:p>
                  </a:txBody>
                  <a:tcPr marL="0" marR="0" marT="0" marB="0">
                    <a:lnB w="6350">
                      <a:solidFill>
                        <a:srgbClr val="000000"/>
                      </a:solidFill>
                      <a:prstDash val="solid"/>
                    </a:lnB>
                    <a:solidFill>
                      <a:srgbClr val="FFFFFF"/>
                    </a:solidFill>
                  </a:tcPr>
                </a:tc>
                <a:tc>
                  <a:txBody>
                    <a:bodyPr/>
                    <a:lstStyle/>
                    <a:p>
                      <a:pPr algn="ctr">
                        <a:lnSpc>
                          <a:spcPts val="545"/>
                        </a:lnSpc>
                      </a:pPr>
                      <a:r>
                        <a:rPr sz="700" dirty="0">
                          <a:latin typeface="Calibri" panose="020F0502020204030204" pitchFamily="34" charset="0"/>
                          <a:cs typeface="Calibri" panose="020F0502020204030204" pitchFamily="34" charset="0"/>
                        </a:rPr>
                        <a:t>.</a:t>
                      </a:r>
                    </a:p>
                  </a:txBody>
                  <a:tcPr marL="0" marR="0" marT="0" marB="0">
                    <a:lnB w="6350">
                      <a:solidFill>
                        <a:srgbClr val="000000"/>
                      </a:solidFill>
                      <a:prstDash val="solid"/>
                    </a:lnB>
                    <a:solidFill>
                      <a:srgbClr val="FFFFFF"/>
                    </a:solidFill>
                  </a:tcPr>
                </a:tc>
                <a:tc>
                  <a:txBody>
                    <a:bodyPr/>
                    <a:lstStyle/>
                    <a:p>
                      <a:pPr marR="37465" algn="r">
                        <a:lnSpc>
                          <a:spcPts val="545"/>
                        </a:lnSpc>
                      </a:pPr>
                      <a:r>
                        <a:rPr sz="700" dirty="0">
                          <a:latin typeface="Calibri" panose="020F0502020204030204" pitchFamily="34" charset="0"/>
                          <a:cs typeface="Calibri" panose="020F0502020204030204" pitchFamily="34" charset="0"/>
                        </a:rPr>
                        <a:t>.</a:t>
                      </a:r>
                    </a:p>
                  </a:txBody>
                  <a:tcPr marL="0" marR="0" marT="0" marB="0">
                    <a:lnB w="6350">
                      <a:solidFill>
                        <a:srgbClr val="000000"/>
                      </a:solidFill>
                      <a:prstDash val="solid"/>
                    </a:lnB>
                    <a:solidFill>
                      <a:srgbClr val="FFFFFF"/>
                    </a:solidFill>
                  </a:tcPr>
                </a:tc>
                <a:tc>
                  <a:txBody>
                    <a:bodyPr/>
                    <a:lstStyle/>
                    <a:p>
                      <a:pPr algn="ctr">
                        <a:lnSpc>
                          <a:spcPts val="545"/>
                        </a:lnSpc>
                      </a:pPr>
                      <a:r>
                        <a:rPr sz="700" dirty="0">
                          <a:latin typeface="Calibri" panose="020F0502020204030204" pitchFamily="34" charset="0"/>
                          <a:cs typeface="Calibri" panose="020F0502020204030204" pitchFamily="34" charset="0"/>
                        </a:rPr>
                        <a:t>.</a:t>
                      </a:r>
                    </a:p>
                  </a:txBody>
                  <a:tcPr marL="0" marR="0" marT="0" marB="0">
                    <a:lnB w="6350">
                      <a:solidFill>
                        <a:srgbClr val="000000"/>
                      </a:solidFill>
                      <a:prstDash val="solid"/>
                    </a:lnB>
                    <a:solidFill>
                      <a:srgbClr val="FFFFFF"/>
                    </a:solidFill>
                  </a:tcPr>
                </a:tc>
                <a:tc>
                  <a:txBody>
                    <a:bodyPr/>
                    <a:lstStyle/>
                    <a:p>
                      <a:pPr marL="45085">
                        <a:lnSpc>
                          <a:spcPts val="545"/>
                        </a:lnSpc>
                      </a:pPr>
                      <a:r>
                        <a:rPr sz="700" dirty="0">
                          <a:latin typeface="Calibri" panose="020F0502020204030204" pitchFamily="34" charset="0"/>
                          <a:cs typeface="Calibri" panose="020F0502020204030204" pitchFamily="34" charset="0"/>
                        </a:rPr>
                        <a:t>.</a:t>
                      </a:r>
                    </a:p>
                  </a:txBody>
                  <a:tcPr marL="0" marR="0" marT="0" marB="0">
                    <a:lnR w="6350">
                      <a:solidFill>
                        <a:srgbClr val="000000"/>
                      </a:solidFill>
                      <a:prstDash val="solid"/>
                    </a:lnR>
                    <a:lnB w="6350">
                      <a:solidFill>
                        <a:srgbClr val="000000"/>
                      </a:solidFill>
                      <a:prstDash val="solid"/>
                    </a:lnB>
                    <a:solidFill>
                      <a:srgbClr val="FFFFFF"/>
                    </a:solidFill>
                  </a:tcPr>
                </a:tc>
                <a:extLst>
                  <a:ext uri="{0D108BD9-81ED-4DB2-BD59-A6C34878D82A}">
                    <a16:rowId xmlns:a16="http://schemas.microsoft.com/office/drawing/2014/main" val="10010"/>
                  </a:ext>
                </a:extLst>
              </a:tr>
            </a:tbl>
          </a:graphicData>
        </a:graphic>
      </p:graphicFrame>
      <p:graphicFrame>
        <p:nvGraphicFramePr>
          <p:cNvPr id="5" name="object 5"/>
          <p:cNvGraphicFramePr>
            <a:graphicFrameLocks noGrp="1"/>
          </p:cNvGraphicFramePr>
          <p:nvPr>
            <p:extLst>
              <p:ext uri="{D42A27DB-BD31-4B8C-83A1-F6EECF244321}">
                <p14:modId xmlns:p14="http://schemas.microsoft.com/office/powerpoint/2010/main" val="3358911791"/>
              </p:ext>
            </p:extLst>
          </p:nvPr>
        </p:nvGraphicFramePr>
        <p:xfrm>
          <a:off x="3235106" y="732995"/>
          <a:ext cx="1059179" cy="1110944"/>
        </p:xfrm>
        <a:graphic>
          <a:graphicData uri="http://schemas.openxmlformats.org/drawingml/2006/table">
            <a:tbl>
              <a:tblPr firstRow="1" bandRow="1">
                <a:tableStyleId>{2D5ABB26-0587-4C30-8999-92F81FD0307C}</a:tableStyleId>
              </a:tblPr>
              <a:tblGrid>
                <a:gridCol w="163830">
                  <a:extLst>
                    <a:ext uri="{9D8B030D-6E8A-4147-A177-3AD203B41FA5}">
                      <a16:colId xmlns:a16="http://schemas.microsoft.com/office/drawing/2014/main" val="20000"/>
                    </a:ext>
                  </a:extLst>
                </a:gridCol>
                <a:gridCol w="121920">
                  <a:extLst>
                    <a:ext uri="{9D8B030D-6E8A-4147-A177-3AD203B41FA5}">
                      <a16:colId xmlns:a16="http://schemas.microsoft.com/office/drawing/2014/main" val="20001"/>
                    </a:ext>
                  </a:extLst>
                </a:gridCol>
                <a:gridCol w="121920">
                  <a:extLst>
                    <a:ext uri="{9D8B030D-6E8A-4147-A177-3AD203B41FA5}">
                      <a16:colId xmlns:a16="http://schemas.microsoft.com/office/drawing/2014/main" val="20002"/>
                    </a:ext>
                  </a:extLst>
                </a:gridCol>
                <a:gridCol w="121920">
                  <a:extLst>
                    <a:ext uri="{9D8B030D-6E8A-4147-A177-3AD203B41FA5}">
                      <a16:colId xmlns:a16="http://schemas.microsoft.com/office/drawing/2014/main" val="20003"/>
                    </a:ext>
                  </a:extLst>
                </a:gridCol>
                <a:gridCol w="121920">
                  <a:extLst>
                    <a:ext uri="{9D8B030D-6E8A-4147-A177-3AD203B41FA5}">
                      <a16:colId xmlns:a16="http://schemas.microsoft.com/office/drawing/2014/main" val="20004"/>
                    </a:ext>
                  </a:extLst>
                </a:gridCol>
                <a:gridCol w="121920">
                  <a:extLst>
                    <a:ext uri="{9D8B030D-6E8A-4147-A177-3AD203B41FA5}">
                      <a16:colId xmlns:a16="http://schemas.microsoft.com/office/drawing/2014/main" val="20005"/>
                    </a:ext>
                  </a:extLst>
                </a:gridCol>
                <a:gridCol w="121919">
                  <a:extLst>
                    <a:ext uri="{9D8B030D-6E8A-4147-A177-3AD203B41FA5}">
                      <a16:colId xmlns:a16="http://schemas.microsoft.com/office/drawing/2014/main" val="20006"/>
                    </a:ext>
                  </a:extLst>
                </a:gridCol>
                <a:gridCol w="163830">
                  <a:extLst>
                    <a:ext uri="{9D8B030D-6E8A-4147-A177-3AD203B41FA5}">
                      <a16:colId xmlns:a16="http://schemas.microsoft.com/office/drawing/2014/main" val="20007"/>
                    </a:ext>
                  </a:extLst>
                </a:gridCol>
              </a:tblGrid>
              <a:tr h="135919">
                <a:tc>
                  <a:txBody>
                    <a:bodyPr/>
                    <a:lstStyle/>
                    <a:p>
                      <a:pPr marR="29845" algn="r">
                        <a:lnSpc>
                          <a:spcPts val="780"/>
                        </a:lnSpc>
                        <a:spcBef>
                          <a:spcPts val="190"/>
                        </a:spcBef>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24130" marB="0">
                    <a:lnL w="6350">
                      <a:solidFill>
                        <a:srgbClr val="000000"/>
                      </a:solidFill>
                      <a:prstDash val="solid"/>
                    </a:lnL>
                    <a:lnT w="6350">
                      <a:solidFill>
                        <a:srgbClr val="000000"/>
                      </a:solidFill>
                      <a:prstDash val="solid"/>
                    </a:lnT>
                    <a:solidFill>
                      <a:srgbClr val="FFFFFF"/>
                    </a:solidFill>
                  </a:tcPr>
                </a:tc>
                <a:tc>
                  <a:txBody>
                    <a:bodyPr/>
                    <a:lstStyle/>
                    <a:p>
                      <a:pPr algn="ctr">
                        <a:lnSpc>
                          <a:spcPts val="780"/>
                        </a:lnSpc>
                        <a:spcBef>
                          <a:spcPts val="190"/>
                        </a:spcBef>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24130" marB="0">
                    <a:lnT w="6350">
                      <a:solidFill>
                        <a:srgbClr val="000000"/>
                      </a:solidFill>
                      <a:prstDash val="solid"/>
                    </a:lnT>
                    <a:solidFill>
                      <a:srgbClr val="FFFFFF"/>
                    </a:solidFill>
                  </a:tcPr>
                </a:tc>
                <a:tc>
                  <a:txBody>
                    <a:bodyPr/>
                    <a:lstStyle/>
                    <a:p>
                      <a:pPr algn="ctr">
                        <a:lnSpc>
                          <a:spcPts val="780"/>
                        </a:lnSpc>
                        <a:spcBef>
                          <a:spcPts val="190"/>
                        </a:spcBef>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24130" marB="0">
                    <a:lnT w="6350">
                      <a:solidFill>
                        <a:srgbClr val="000000"/>
                      </a:solidFill>
                      <a:prstDash val="solid"/>
                    </a:lnT>
                    <a:solidFill>
                      <a:srgbClr val="FFFFFF"/>
                    </a:solidFill>
                  </a:tcPr>
                </a:tc>
                <a:tc>
                  <a:txBody>
                    <a:bodyPr/>
                    <a:lstStyle/>
                    <a:p>
                      <a:pPr algn="ctr">
                        <a:lnSpc>
                          <a:spcPts val="780"/>
                        </a:lnSpc>
                        <a:spcBef>
                          <a:spcPts val="190"/>
                        </a:spcBef>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24130" marB="0">
                    <a:lnT w="6350">
                      <a:solidFill>
                        <a:srgbClr val="000000"/>
                      </a:solidFill>
                      <a:prstDash val="solid"/>
                    </a:lnT>
                    <a:solidFill>
                      <a:srgbClr val="FFFFFF"/>
                    </a:solidFill>
                  </a:tcPr>
                </a:tc>
                <a:tc>
                  <a:txBody>
                    <a:bodyPr/>
                    <a:lstStyle/>
                    <a:p>
                      <a:pPr marL="37465">
                        <a:lnSpc>
                          <a:spcPts val="780"/>
                        </a:lnSpc>
                        <a:spcBef>
                          <a:spcPts val="190"/>
                        </a:spcBef>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24130" marB="0">
                    <a:lnT w="6350">
                      <a:solidFill>
                        <a:srgbClr val="000000"/>
                      </a:solidFill>
                      <a:prstDash val="solid"/>
                    </a:lnT>
                    <a:solidFill>
                      <a:srgbClr val="FFFFFF"/>
                    </a:solidFill>
                  </a:tcPr>
                </a:tc>
                <a:tc>
                  <a:txBody>
                    <a:bodyPr/>
                    <a:lstStyle/>
                    <a:p>
                      <a:pPr marR="29845" algn="r">
                        <a:lnSpc>
                          <a:spcPts val="780"/>
                        </a:lnSpc>
                        <a:spcBef>
                          <a:spcPts val="190"/>
                        </a:spcBef>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24130" marB="0">
                    <a:lnT w="6350">
                      <a:solidFill>
                        <a:srgbClr val="000000"/>
                      </a:solidFill>
                      <a:prstDash val="solid"/>
                    </a:lnT>
                    <a:solidFill>
                      <a:srgbClr val="FFFFFF"/>
                    </a:solidFill>
                  </a:tcPr>
                </a:tc>
                <a:tc>
                  <a:txBody>
                    <a:bodyPr/>
                    <a:lstStyle/>
                    <a:p>
                      <a:pPr algn="ctr">
                        <a:lnSpc>
                          <a:spcPts val="780"/>
                        </a:lnSpc>
                        <a:spcBef>
                          <a:spcPts val="190"/>
                        </a:spcBef>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24130" marB="0">
                    <a:lnT w="6350">
                      <a:solidFill>
                        <a:srgbClr val="000000"/>
                      </a:solidFill>
                      <a:prstDash val="solid"/>
                    </a:lnT>
                    <a:solidFill>
                      <a:srgbClr val="FFFFFF"/>
                    </a:solidFill>
                  </a:tcPr>
                </a:tc>
                <a:tc>
                  <a:txBody>
                    <a:bodyPr/>
                    <a:lstStyle/>
                    <a:p>
                      <a:pPr marL="37465">
                        <a:lnSpc>
                          <a:spcPts val="780"/>
                        </a:lnSpc>
                        <a:spcBef>
                          <a:spcPts val="190"/>
                        </a:spcBef>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24130" marB="0">
                    <a:lnR w="6350">
                      <a:solidFill>
                        <a:srgbClr val="000000"/>
                      </a:solidFill>
                      <a:prstDash val="solid"/>
                    </a:lnR>
                    <a:lnT w="6350">
                      <a:solidFill>
                        <a:srgbClr val="000000"/>
                      </a:solidFill>
                      <a:prstDash val="solid"/>
                    </a:lnT>
                    <a:solidFill>
                      <a:srgbClr val="FFFFFF"/>
                    </a:solidFill>
                  </a:tcPr>
                </a:tc>
                <a:extLst>
                  <a:ext uri="{0D108BD9-81ED-4DB2-BD59-A6C34878D82A}">
                    <a16:rowId xmlns:a16="http://schemas.microsoft.com/office/drawing/2014/main" val="10000"/>
                  </a:ext>
                </a:extLst>
              </a:tr>
              <a:tr h="101263">
                <a:tc>
                  <a:txBody>
                    <a:bodyPr/>
                    <a:lstStyle/>
                    <a:p>
                      <a:pPr marR="32384" algn="r">
                        <a:lnSpc>
                          <a:spcPts val="695"/>
                        </a:lnSpc>
                      </a:pPr>
                      <a:r>
                        <a:rPr sz="700" dirty="0">
                          <a:latin typeface="Calibri" panose="020F0502020204030204" pitchFamily="34" charset="0"/>
                          <a:cs typeface="Calibri" panose="020F0502020204030204" pitchFamily="34" charset="0"/>
                        </a:rPr>
                        <a:t>1</a:t>
                      </a:r>
                    </a:p>
                  </a:txBody>
                  <a:tcPr marL="0" marR="0" marT="0" marB="0">
                    <a:lnL w="6350">
                      <a:solidFill>
                        <a:srgbClr val="000000"/>
                      </a:solidFill>
                      <a:prstDash val="solid"/>
                    </a:lnL>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40005">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R="32384" algn="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40005">
                        <a:lnSpc>
                          <a:spcPts val="695"/>
                        </a:lnSpc>
                      </a:pPr>
                      <a:r>
                        <a:rPr sz="700" dirty="0">
                          <a:latin typeface="Calibri" panose="020F0502020204030204" pitchFamily="34" charset="0"/>
                          <a:cs typeface="Calibri" panose="020F0502020204030204" pitchFamily="34" charset="0"/>
                        </a:rPr>
                        <a:t>0</a:t>
                      </a: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1"/>
                  </a:ext>
                </a:extLst>
              </a:tr>
              <a:tr h="101218">
                <a:tc>
                  <a:txBody>
                    <a:bodyPr/>
                    <a:lstStyle/>
                    <a:p>
                      <a:pPr marR="32384" algn="r">
                        <a:lnSpc>
                          <a:spcPts val="695"/>
                        </a:lnSpc>
                      </a:pPr>
                      <a:r>
                        <a:rPr sz="700" dirty="0">
                          <a:latin typeface="Calibri" panose="020F0502020204030204" pitchFamily="34" charset="0"/>
                          <a:cs typeface="Calibri" panose="020F0502020204030204" pitchFamily="34" charset="0"/>
                        </a:rPr>
                        <a:t>0</a:t>
                      </a:r>
                    </a:p>
                  </a:txBody>
                  <a:tcPr marL="0" marR="0" marT="0" marB="0">
                    <a:lnL w="6350">
                      <a:solidFill>
                        <a:srgbClr val="000000"/>
                      </a:solidFill>
                      <a:prstDash val="solid"/>
                    </a:lnL>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40005">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R="32384" algn="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40005">
                        <a:lnSpc>
                          <a:spcPts val="695"/>
                        </a:lnSpc>
                      </a:pPr>
                      <a:r>
                        <a:rPr sz="700" dirty="0">
                          <a:latin typeface="Calibri" panose="020F0502020204030204" pitchFamily="34" charset="0"/>
                          <a:cs typeface="Calibri" panose="020F0502020204030204" pitchFamily="34" charset="0"/>
                        </a:rPr>
                        <a:t>1</a:t>
                      </a: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2"/>
                  </a:ext>
                </a:extLst>
              </a:tr>
              <a:tr h="95462">
                <a:tc>
                  <a:txBody>
                    <a:bodyPr/>
                    <a:lstStyle/>
                    <a:p>
                      <a:pPr marR="32384" algn="r">
                        <a:lnSpc>
                          <a:spcPts val="650"/>
                        </a:lnSpc>
                      </a:pPr>
                      <a:r>
                        <a:rPr sz="700" dirty="0">
                          <a:latin typeface="Calibri" panose="020F0502020204030204" pitchFamily="34" charset="0"/>
                          <a:cs typeface="Calibri" panose="020F0502020204030204" pitchFamily="34" charset="0"/>
                        </a:rPr>
                        <a:t>1</a:t>
                      </a:r>
                    </a:p>
                  </a:txBody>
                  <a:tcPr marL="0" marR="0" marT="0" marB="0">
                    <a:lnL w="6350">
                      <a:solidFill>
                        <a:srgbClr val="000000"/>
                      </a:solidFill>
                      <a:prstDash val="solid"/>
                    </a:lnL>
                    <a:solidFill>
                      <a:srgbClr val="FFFFFF"/>
                    </a:solidFill>
                  </a:tcPr>
                </a:tc>
                <a:tc>
                  <a:txBody>
                    <a:bodyPr/>
                    <a:lstStyle/>
                    <a:p>
                      <a:pPr algn="ctr">
                        <a:lnSpc>
                          <a:spcPts val="650"/>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5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50"/>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40005">
                        <a:lnSpc>
                          <a:spcPts val="650"/>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R="32384" algn="r">
                        <a:lnSpc>
                          <a:spcPts val="65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50"/>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40005">
                        <a:lnSpc>
                          <a:spcPts val="650"/>
                        </a:lnSpc>
                      </a:pPr>
                      <a:r>
                        <a:rPr sz="700" dirty="0">
                          <a:latin typeface="Calibri" panose="020F0502020204030204" pitchFamily="34" charset="0"/>
                          <a:cs typeface="Calibri" panose="020F0502020204030204" pitchFamily="34" charset="0"/>
                        </a:rPr>
                        <a:t>1</a:t>
                      </a: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3"/>
                  </a:ext>
                </a:extLst>
              </a:tr>
              <a:tr h="106937">
                <a:tc>
                  <a:txBody>
                    <a:bodyPr/>
                    <a:lstStyle/>
                    <a:p>
                      <a:pPr marR="29845" algn="r">
                        <a:lnSpc>
                          <a:spcPts val="740"/>
                        </a:lnSpc>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solidFill>
                      <a:srgbClr val="FFFFFF"/>
                    </a:solidFill>
                  </a:tcPr>
                </a:tc>
                <a:tc>
                  <a:txBody>
                    <a:bodyPr/>
                    <a:lstStyle/>
                    <a:p>
                      <a:pPr algn="ctr">
                        <a:lnSpc>
                          <a:spcPts val="740"/>
                        </a:lnSpc>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algn="ctr">
                        <a:lnSpc>
                          <a:spcPts val="740"/>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algn="ctr">
                        <a:lnSpc>
                          <a:spcPts val="740"/>
                        </a:lnSpc>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marL="37465">
                        <a:lnSpc>
                          <a:spcPts val="740"/>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marR="29845" algn="r">
                        <a:lnSpc>
                          <a:spcPts val="740"/>
                        </a:lnSpc>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algn="ctr">
                        <a:lnSpc>
                          <a:spcPts val="740"/>
                        </a:lnSpc>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marL="37465">
                        <a:lnSpc>
                          <a:spcPts val="740"/>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4"/>
                  </a:ext>
                </a:extLst>
              </a:tr>
              <a:tr h="95512">
                <a:tc>
                  <a:txBody>
                    <a:bodyPr/>
                    <a:lstStyle/>
                    <a:p>
                      <a:pPr marR="32384" algn="r">
                        <a:lnSpc>
                          <a:spcPts val="650"/>
                        </a:lnSpc>
                      </a:pPr>
                      <a:r>
                        <a:rPr sz="700" dirty="0">
                          <a:latin typeface="Calibri" panose="020F0502020204030204" pitchFamily="34" charset="0"/>
                          <a:cs typeface="Calibri" panose="020F0502020204030204" pitchFamily="34" charset="0"/>
                        </a:rPr>
                        <a:t>1</a:t>
                      </a:r>
                    </a:p>
                  </a:txBody>
                  <a:tcPr marL="0" marR="0" marT="0" marB="0">
                    <a:lnL w="6350">
                      <a:solidFill>
                        <a:srgbClr val="000000"/>
                      </a:solidFill>
                      <a:prstDash val="solid"/>
                    </a:lnL>
                    <a:solidFill>
                      <a:srgbClr val="FFFFFF"/>
                    </a:solidFill>
                  </a:tcPr>
                </a:tc>
                <a:tc>
                  <a:txBody>
                    <a:bodyPr/>
                    <a:lstStyle/>
                    <a:p>
                      <a:pPr algn="ctr">
                        <a:lnSpc>
                          <a:spcPts val="65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50"/>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5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40005">
                        <a:lnSpc>
                          <a:spcPts val="650"/>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R="32384" algn="r">
                        <a:lnSpc>
                          <a:spcPts val="65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5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40005">
                        <a:lnSpc>
                          <a:spcPts val="650"/>
                        </a:lnSpc>
                      </a:pPr>
                      <a:r>
                        <a:rPr sz="700" dirty="0">
                          <a:latin typeface="Calibri" panose="020F0502020204030204" pitchFamily="34" charset="0"/>
                          <a:cs typeface="Calibri" panose="020F0502020204030204" pitchFamily="34" charset="0"/>
                        </a:rPr>
                        <a:t>0</a:t>
                      </a: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5"/>
                  </a:ext>
                </a:extLst>
              </a:tr>
              <a:tr h="101174">
                <a:tc>
                  <a:txBody>
                    <a:bodyPr/>
                    <a:lstStyle/>
                    <a:p>
                      <a:pPr marR="29845" algn="r">
                        <a:lnSpc>
                          <a:spcPts val="695"/>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solidFill>
                      <a:srgbClr val="FFFFFF"/>
                    </a:solidFill>
                  </a:tcPr>
                </a:tc>
                <a:tc>
                  <a:txBody>
                    <a:bodyPr/>
                    <a:lstStyle/>
                    <a:p>
                      <a:pPr algn="ctr">
                        <a:lnSpc>
                          <a:spcPts val="695"/>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algn="ctr">
                        <a:lnSpc>
                          <a:spcPts val="695"/>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algn="ctr">
                        <a:lnSpc>
                          <a:spcPts val="695"/>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marL="37465">
                        <a:lnSpc>
                          <a:spcPts val="695"/>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marR="29845" algn="r">
                        <a:lnSpc>
                          <a:spcPts val="695"/>
                        </a:lnSpc>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algn="ctr">
                        <a:lnSpc>
                          <a:spcPts val="695"/>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marL="37465">
                        <a:lnSpc>
                          <a:spcPts val="695"/>
                        </a:lnSpc>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6"/>
                  </a:ext>
                </a:extLst>
              </a:tr>
              <a:tr h="117659">
                <a:tc>
                  <a:txBody>
                    <a:bodyPr/>
                    <a:lstStyle/>
                    <a:p>
                      <a:pPr marR="29845" algn="r">
                        <a:lnSpc>
                          <a:spcPts val="800"/>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solidFill>
                      <a:srgbClr val="FFFFFF"/>
                    </a:solidFill>
                  </a:tcPr>
                </a:tc>
                <a:tc>
                  <a:txBody>
                    <a:bodyPr/>
                    <a:lstStyle/>
                    <a:p>
                      <a:pPr algn="ctr">
                        <a:lnSpc>
                          <a:spcPts val="800"/>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algn="ctr">
                        <a:lnSpc>
                          <a:spcPts val="800"/>
                        </a:lnSpc>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algn="ctr">
                        <a:lnSpc>
                          <a:spcPts val="800"/>
                        </a:lnSpc>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marL="37465">
                        <a:lnSpc>
                          <a:spcPts val="800"/>
                        </a:lnSpc>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marR="29845" algn="r">
                        <a:lnSpc>
                          <a:spcPts val="800"/>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algn="ctr">
                        <a:lnSpc>
                          <a:spcPts val="800"/>
                        </a:lnSpc>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marL="37465">
                        <a:lnSpc>
                          <a:spcPts val="800"/>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7"/>
                  </a:ext>
                </a:extLst>
              </a:tr>
              <a:tr h="255800">
                <a:tc gridSpan="8">
                  <a:txBody>
                    <a:bodyPr/>
                    <a:lstStyle/>
                    <a:p>
                      <a:pPr marL="89535">
                        <a:lnSpc>
                          <a:spcPts val="565"/>
                        </a:lnSpc>
                      </a:pP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a:p>
                      <a:pPr marL="89535">
                        <a:lnSpc>
                          <a:spcPts val="400"/>
                        </a:lnSpc>
                      </a:pP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a:p>
                      <a:pPr marL="89535">
                        <a:lnSpc>
                          <a:spcPts val="620"/>
                        </a:lnSpc>
                      </a:pP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solidFill>
                      <a:srgbClr val="FFFFFF"/>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8"/>
                  </a:ext>
                </a:extLst>
              </a:tr>
            </a:tbl>
          </a:graphicData>
        </a:graphic>
      </p:graphicFrame>
      <p:sp>
        <p:nvSpPr>
          <p:cNvPr id="6" name="object 6"/>
          <p:cNvSpPr txBox="1"/>
          <p:nvPr/>
        </p:nvSpPr>
        <p:spPr>
          <a:xfrm>
            <a:off x="1624723" y="1051185"/>
            <a:ext cx="214629" cy="340360"/>
          </a:xfrm>
          <a:prstGeom prst="rect">
            <a:avLst/>
          </a:prstGeom>
        </p:spPr>
        <p:txBody>
          <a:bodyPr vert="horz" wrap="square" lIns="0" tIns="14604" rIns="0" bIns="0" rtlCol="0">
            <a:spAutoFit/>
          </a:bodyPr>
          <a:lstStyle/>
          <a:p>
            <a:pPr marL="12700">
              <a:lnSpc>
                <a:spcPct val="100000"/>
              </a:lnSpc>
              <a:spcBef>
                <a:spcPts val="114"/>
              </a:spcBef>
            </a:pPr>
            <a:r>
              <a:rPr sz="2050" spc="-10" dirty="0">
                <a:latin typeface="Calibri" panose="020F0502020204030204" pitchFamily="34" charset="0"/>
                <a:cs typeface="Calibri" panose="020F0502020204030204" pitchFamily="34" charset="0"/>
              </a:rPr>
              <a:t>=</a:t>
            </a:r>
            <a:endParaRPr sz="2050" dirty="0">
              <a:latin typeface="Calibri" panose="020F0502020204030204" pitchFamily="34" charset="0"/>
              <a:cs typeface="Calibri" panose="020F0502020204030204" pitchFamily="34" charset="0"/>
            </a:endParaRPr>
          </a:p>
        </p:txBody>
      </p:sp>
      <p:sp>
        <p:nvSpPr>
          <p:cNvPr id="7" name="object 7"/>
          <p:cNvSpPr txBox="1"/>
          <p:nvPr/>
        </p:nvSpPr>
        <p:spPr>
          <a:xfrm>
            <a:off x="2891029" y="1029750"/>
            <a:ext cx="192405" cy="340360"/>
          </a:xfrm>
          <a:prstGeom prst="rect">
            <a:avLst/>
          </a:prstGeom>
        </p:spPr>
        <p:txBody>
          <a:bodyPr vert="horz" wrap="square" lIns="0" tIns="14604" rIns="0" bIns="0" rtlCol="0">
            <a:spAutoFit/>
          </a:bodyPr>
          <a:lstStyle/>
          <a:p>
            <a:pPr marL="12700">
              <a:lnSpc>
                <a:spcPct val="100000"/>
              </a:lnSpc>
              <a:spcBef>
                <a:spcPts val="114"/>
              </a:spcBef>
            </a:pPr>
            <a:r>
              <a:rPr sz="2050" spc="-730" dirty="0">
                <a:latin typeface="Cambria"/>
                <a:cs typeface="Cambria"/>
              </a:rPr>
              <a:t>⊕</a:t>
            </a:r>
            <a:endParaRPr sz="2050" dirty="0">
              <a:latin typeface="Cambria"/>
              <a:cs typeface="Cambria"/>
            </a:endParaRPr>
          </a:p>
        </p:txBody>
      </p:sp>
      <p:sp>
        <p:nvSpPr>
          <p:cNvPr id="8" name="object 8"/>
          <p:cNvSpPr txBox="1"/>
          <p:nvPr/>
        </p:nvSpPr>
        <p:spPr>
          <a:xfrm>
            <a:off x="462876" y="2090640"/>
            <a:ext cx="3340100" cy="166071"/>
          </a:xfrm>
          <a:prstGeom prst="rect">
            <a:avLst/>
          </a:prstGeom>
        </p:spPr>
        <p:txBody>
          <a:bodyPr vert="horz" wrap="square" lIns="0" tIns="12065" rIns="0" bIns="0" rtlCol="0">
            <a:spAutoFit/>
          </a:bodyPr>
          <a:lstStyle/>
          <a:p>
            <a:pPr marL="149860" indent="-125095">
              <a:lnSpc>
                <a:spcPct val="100000"/>
              </a:lnSpc>
              <a:spcBef>
                <a:spcPts val="95"/>
              </a:spcBef>
              <a:buClr>
                <a:srgbClr val="1464B2"/>
              </a:buClr>
              <a:buSzPct val="70000"/>
              <a:buFont typeface="Cambria"/>
              <a:buChar char="►"/>
              <a:tabLst>
                <a:tab pos="150495" algn="l"/>
              </a:tabLst>
            </a:pPr>
            <a:r>
              <a:rPr sz="1000" spc="-40" dirty="0">
                <a:latin typeface="Calibri" panose="020F0502020204030204" pitchFamily="34" charset="0"/>
                <a:cs typeface="Calibri" panose="020F0502020204030204" pitchFamily="34" charset="0"/>
              </a:rPr>
              <a:t>IKNP</a:t>
            </a:r>
            <a:r>
              <a:rPr sz="1000" spc="-20" dirty="0">
                <a:latin typeface="Calibri" panose="020F0502020204030204" pitchFamily="34" charset="0"/>
                <a:cs typeface="Calibri" panose="020F0502020204030204" pitchFamily="34" charset="0"/>
              </a:rPr>
              <a:t> </a:t>
            </a:r>
            <a:r>
              <a:rPr sz="1000" spc="-70" dirty="0">
                <a:latin typeface="Calibri" panose="020F0502020204030204" pitchFamily="34" charset="0"/>
                <a:cs typeface="Calibri" panose="020F0502020204030204" pitchFamily="34" charset="0"/>
              </a:rPr>
              <a:t>says:</a:t>
            </a:r>
            <a:r>
              <a:rPr sz="1000" spc="65" dirty="0">
                <a:latin typeface="Calibri" panose="020F0502020204030204" pitchFamily="34" charset="0"/>
                <a:cs typeface="Calibri" panose="020F0502020204030204" pitchFamily="34" charset="0"/>
              </a:rPr>
              <a:t> </a:t>
            </a:r>
            <a:r>
              <a:rPr sz="1000" spc="-30" dirty="0">
                <a:latin typeface="Calibri" panose="020F0502020204030204" pitchFamily="34" charset="0"/>
                <a:cs typeface="Calibri" panose="020F0502020204030204" pitchFamily="34" charset="0"/>
              </a:rPr>
              <a:t>“Bob</a:t>
            </a:r>
            <a:r>
              <a:rPr sz="1000" spc="-15"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has</a:t>
            </a:r>
            <a:r>
              <a:rPr sz="1000" spc="-20" dirty="0">
                <a:latin typeface="Calibri" panose="020F0502020204030204" pitchFamily="34" charset="0"/>
                <a:cs typeface="Calibri" panose="020F0502020204030204" pitchFamily="34" charset="0"/>
              </a:rPr>
              <a:t> </a:t>
            </a:r>
            <a:r>
              <a:rPr sz="1000" i="1" spc="-45" dirty="0">
                <a:latin typeface="Times New Roman"/>
                <a:cs typeface="Times New Roman"/>
              </a:rPr>
              <a:t>r</a:t>
            </a:r>
            <a:r>
              <a:rPr sz="1000" i="1" spc="-5" dirty="0">
                <a:latin typeface="Times New Roman"/>
                <a:cs typeface="Times New Roman"/>
              </a:rPr>
              <a:t> </a:t>
            </a:r>
            <a:r>
              <a:rPr sz="1000" spc="150" dirty="0">
                <a:latin typeface="Cambria"/>
                <a:cs typeface="Cambria"/>
              </a:rPr>
              <a:t>⇒</a:t>
            </a:r>
            <a:r>
              <a:rPr sz="1000" spc="30" dirty="0">
                <a:latin typeface="Cambria"/>
                <a:cs typeface="Cambria"/>
              </a:rPr>
              <a:t> </a:t>
            </a:r>
            <a:r>
              <a:rPr sz="1000" spc="-45" dirty="0">
                <a:latin typeface="Calibri" panose="020F0502020204030204" pitchFamily="34" charset="0"/>
                <a:cs typeface="Calibri" panose="020F0502020204030204" pitchFamily="34" charset="0"/>
              </a:rPr>
              <a:t>extend</a:t>
            </a:r>
            <a:r>
              <a:rPr sz="1000" spc="-20"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to</a:t>
            </a:r>
            <a:r>
              <a:rPr sz="1000" spc="-20" dirty="0">
                <a:latin typeface="Calibri" panose="020F0502020204030204" pitchFamily="34" charset="0"/>
                <a:cs typeface="Calibri" panose="020F0502020204030204" pitchFamily="34" charset="0"/>
              </a:rPr>
              <a:t> </a:t>
            </a:r>
            <a:r>
              <a:rPr sz="1000" spc="-80" dirty="0">
                <a:latin typeface="Calibri" panose="020F0502020204030204" pitchFamily="34" charset="0"/>
                <a:cs typeface="Calibri" panose="020F0502020204030204" pitchFamily="34" charset="0"/>
              </a:rPr>
              <a:t>a</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matrix</a:t>
            </a:r>
            <a:r>
              <a:rPr sz="1000" spc="-15" dirty="0">
                <a:latin typeface="Calibri" panose="020F0502020204030204" pitchFamily="34" charset="0"/>
                <a:cs typeface="Calibri" panose="020F0502020204030204" pitchFamily="34" charset="0"/>
              </a:rPr>
              <a:t> </a:t>
            </a:r>
            <a:r>
              <a:rPr sz="1000" spc="150" dirty="0">
                <a:latin typeface="Cambria"/>
                <a:cs typeface="Cambria"/>
              </a:rPr>
              <a:t>⇒</a:t>
            </a:r>
            <a:r>
              <a:rPr sz="1000" spc="25" dirty="0">
                <a:latin typeface="Cambria"/>
                <a:cs typeface="Cambria"/>
              </a:rPr>
              <a:t> </a:t>
            </a:r>
            <a:r>
              <a:rPr sz="1000" spc="-45" dirty="0">
                <a:latin typeface="Calibri" panose="020F0502020204030204" pitchFamily="34" charset="0"/>
                <a:cs typeface="Calibri" panose="020F0502020204030204" pitchFamily="34" charset="0"/>
              </a:rPr>
              <a:t>secret-share”</a:t>
            </a:r>
            <a:endParaRPr sz="1000" dirty="0">
              <a:latin typeface="Calibri" panose="020F0502020204030204" pitchFamily="34" charset="0"/>
              <a:cs typeface="Calibri" panose="020F0502020204030204" pitchFamily="34" charset="0"/>
            </a:endParaRPr>
          </a:p>
        </p:txBody>
      </p:sp>
    </p:spTree>
  </p:cSld>
  <p:clrMapOvr>
    <a:masterClrMapping/>
  </p:clrMapOvr>
  <p:transition>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3612515" cy="403225"/>
          </a:xfrm>
          <a:prstGeom prst="rect">
            <a:avLst/>
          </a:prstGeom>
        </p:spPr>
        <p:txBody>
          <a:bodyPr vert="horz" wrap="square" lIns="0" tIns="15875" rIns="0" bIns="0" rtlCol="0">
            <a:spAutoFit/>
          </a:bodyPr>
          <a:lstStyle/>
          <a:p>
            <a:pPr marL="12700">
              <a:lnSpc>
                <a:spcPct val="100000"/>
              </a:lnSpc>
              <a:spcBef>
                <a:spcPts val="125"/>
              </a:spcBef>
            </a:pPr>
            <a:r>
              <a:rPr spc="-75" dirty="0"/>
              <a:t>Generalizing</a:t>
            </a:r>
            <a:r>
              <a:rPr spc="-15" dirty="0"/>
              <a:t> </a:t>
            </a:r>
            <a:r>
              <a:rPr spc="-70" dirty="0"/>
              <a:t>IKNP</a:t>
            </a:r>
            <a:r>
              <a:rPr spc="-10" dirty="0"/>
              <a:t> </a:t>
            </a:r>
            <a:r>
              <a:rPr sz="800" spc="-35" dirty="0">
                <a:solidFill>
                  <a:srgbClr val="3E7E00"/>
                </a:solidFill>
              </a:rPr>
              <a:t>[KolesnikovKumaresan13]</a:t>
            </a:r>
            <a:endParaRPr sz="800"/>
          </a:p>
        </p:txBody>
      </p:sp>
      <p:graphicFrame>
        <p:nvGraphicFramePr>
          <p:cNvPr id="3" name="object 3"/>
          <p:cNvGraphicFramePr>
            <a:graphicFrameLocks noGrp="1"/>
          </p:cNvGraphicFramePr>
          <p:nvPr/>
        </p:nvGraphicFramePr>
        <p:xfrm>
          <a:off x="437676" y="673553"/>
          <a:ext cx="1149981" cy="1212167"/>
        </p:xfrm>
        <a:graphic>
          <a:graphicData uri="http://schemas.openxmlformats.org/drawingml/2006/table">
            <a:tbl>
              <a:tblPr firstRow="1" bandRow="1">
                <a:tableStyleId>{2D5ABB26-0587-4C30-8999-92F81FD0307C}</a:tableStyleId>
              </a:tblPr>
              <a:tblGrid>
                <a:gridCol w="41910">
                  <a:extLst>
                    <a:ext uri="{9D8B030D-6E8A-4147-A177-3AD203B41FA5}">
                      <a16:colId xmlns:a16="http://schemas.microsoft.com/office/drawing/2014/main" val="20000"/>
                    </a:ext>
                  </a:extLst>
                </a:gridCol>
                <a:gridCol w="131444">
                  <a:extLst>
                    <a:ext uri="{9D8B030D-6E8A-4147-A177-3AD203B41FA5}">
                      <a16:colId xmlns:a16="http://schemas.microsoft.com/office/drawing/2014/main" val="20001"/>
                    </a:ext>
                  </a:extLst>
                </a:gridCol>
                <a:gridCol w="116839">
                  <a:extLst>
                    <a:ext uri="{9D8B030D-6E8A-4147-A177-3AD203B41FA5}">
                      <a16:colId xmlns:a16="http://schemas.microsoft.com/office/drawing/2014/main" val="20002"/>
                    </a:ext>
                  </a:extLst>
                </a:gridCol>
                <a:gridCol w="116839">
                  <a:extLst>
                    <a:ext uri="{9D8B030D-6E8A-4147-A177-3AD203B41FA5}">
                      <a16:colId xmlns:a16="http://schemas.microsoft.com/office/drawing/2014/main" val="20003"/>
                    </a:ext>
                  </a:extLst>
                </a:gridCol>
                <a:gridCol w="116840">
                  <a:extLst>
                    <a:ext uri="{9D8B030D-6E8A-4147-A177-3AD203B41FA5}">
                      <a16:colId xmlns:a16="http://schemas.microsoft.com/office/drawing/2014/main" val="20004"/>
                    </a:ext>
                  </a:extLst>
                </a:gridCol>
                <a:gridCol w="116840">
                  <a:extLst>
                    <a:ext uri="{9D8B030D-6E8A-4147-A177-3AD203B41FA5}">
                      <a16:colId xmlns:a16="http://schemas.microsoft.com/office/drawing/2014/main" val="20005"/>
                    </a:ext>
                  </a:extLst>
                </a:gridCol>
                <a:gridCol w="116840">
                  <a:extLst>
                    <a:ext uri="{9D8B030D-6E8A-4147-A177-3AD203B41FA5}">
                      <a16:colId xmlns:a16="http://schemas.microsoft.com/office/drawing/2014/main" val="20006"/>
                    </a:ext>
                  </a:extLst>
                </a:gridCol>
                <a:gridCol w="116840">
                  <a:extLst>
                    <a:ext uri="{9D8B030D-6E8A-4147-A177-3AD203B41FA5}">
                      <a16:colId xmlns:a16="http://schemas.microsoft.com/office/drawing/2014/main" val="20007"/>
                    </a:ext>
                  </a:extLst>
                </a:gridCol>
                <a:gridCol w="116840">
                  <a:extLst>
                    <a:ext uri="{9D8B030D-6E8A-4147-A177-3AD203B41FA5}">
                      <a16:colId xmlns:a16="http://schemas.microsoft.com/office/drawing/2014/main" val="20008"/>
                    </a:ext>
                  </a:extLst>
                </a:gridCol>
                <a:gridCol w="116840">
                  <a:extLst>
                    <a:ext uri="{9D8B030D-6E8A-4147-A177-3AD203B41FA5}">
                      <a16:colId xmlns:a16="http://schemas.microsoft.com/office/drawing/2014/main" val="20009"/>
                    </a:ext>
                  </a:extLst>
                </a:gridCol>
                <a:gridCol w="41909">
                  <a:extLst>
                    <a:ext uri="{9D8B030D-6E8A-4147-A177-3AD203B41FA5}">
                      <a16:colId xmlns:a16="http://schemas.microsoft.com/office/drawing/2014/main" val="20010"/>
                    </a:ext>
                  </a:extLst>
                </a:gridCol>
              </a:tblGrid>
              <a:tr h="237988">
                <a:tc rowSpan="8">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T w="6350">
                      <a:solidFill>
                        <a:srgbClr val="000000"/>
                      </a:solidFill>
                      <a:prstDash val="solid"/>
                    </a:lnT>
                    <a:solidFill>
                      <a:srgbClr val="FFFFFF"/>
                    </a:solidFill>
                  </a:tcPr>
                </a:tc>
                <a:tc>
                  <a:txBody>
                    <a:bodyPr/>
                    <a:lstStyle/>
                    <a:p>
                      <a:pPr>
                        <a:lnSpc>
                          <a:spcPts val="819"/>
                        </a:lnSpc>
                        <a:spcBef>
                          <a:spcPts val="190"/>
                        </a:spcBef>
                      </a:pPr>
                      <a:r>
                        <a:rPr sz="700" u="sng" dirty="0">
                          <a:uFill>
                            <a:solidFill>
                              <a:srgbClr val="000000"/>
                            </a:solidFill>
                          </a:uFill>
                          <a:latin typeface="Times New Roman"/>
                          <a:cs typeface="Times New Roman"/>
                        </a:rPr>
                        <a:t> </a:t>
                      </a:r>
                      <a:r>
                        <a:rPr sz="700" u="sng" spc="-25" dirty="0">
                          <a:uFill>
                            <a:solidFill>
                              <a:srgbClr val="000000"/>
                            </a:solidFill>
                          </a:uFill>
                          <a:latin typeface="Times New Roman"/>
                          <a:cs typeface="Times New Roman"/>
                        </a:rPr>
                        <a:t> </a:t>
                      </a:r>
                      <a:r>
                        <a:rPr sz="700" i="1" u="sng" spc="-20" dirty="0">
                          <a:uFill>
                            <a:solidFill>
                              <a:srgbClr val="000000"/>
                            </a:solidFill>
                          </a:uFill>
                          <a:latin typeface="Times New Roman"/>
                          <a:cs typeface="Times New Roman"/>
                        </a:rPr>
                        <a:t>r</a:t>
                      </a:r>
                      <a:r>
                        <a:rPr sz="700" i="1" u="sng" spc="20" dirty="0">
                          <a:uFill>
                            <a:solidFill>
                              <a:srgbClr val="000000"/>
                            </a:solidFill>
                          </a:uFill>
                          <a:latin typeface="Times New Roman"/>
                          <a:cs typeface="Times New Roman"/>
                        </a:rPr>
                        <a:t> </a:t>
                      </a:r>
                      <a:endParaRPr sz="700" dirty="0">
                        <a:latin typeface="Times New Roman"/>
                        <a:cs typeface="Times New Roman"/>
                      </a:endParaRPr>
                    </a:p>
                    <a:p>
                      <a:pPr marL="37465" marR="3175">
                        <a:lnSpc>
                          <a:spcPts val="819"/>
                        </a:lnSpc>
                      </a:pPr>
                      <a:r>
                        <a:rPr sz="700" dirty="0">
                          <a:latin typeface="Calibri" panose="020F0502020204030204" pitchFamily="34" charset="0"/>
                          <a:cs typeface="Calibri" panose="020F0502020204030204" pitchFamily="34" charset="0"/>
                        </a:rPr>
                        <a:t>1</a:t>
                      </a:r>
                    </a:p>
                  </a:txBody>
                  <a:tcPr marL="0" marR="0" marT="24130" marB="0">
                    <a:lnR w="6350">
                      <a:solidFill>
                        <a:srgbClr val="000000"/>
                      </a:solidFill>
                      <a:prstDash val="solid"/>
                    </a:lnR>
                    <a:lnT w="6350">
                      <a:solidFill>
                        <a:srgbClr val="000000"/>
                      </a:solidFill>
                      <a:prstDash val="solid"/>
                    </a:lnT>
                    <a:solidFill>
                      <a:srgbClr val="FFFFFF"/>
                    </a:solidFill>
                  </a:tcPr>
                </a:tc>
                <a:tc>
                  <a:txBody>
                    <a:bodyPr/>
                    <a:lstStyle/>
                    <a:p>
                      <a:pPr>
                        <a:lnSpc>
                          <a:spcPct val="100000"/>
                        </a:lnSpc>
                        <a:spcBef>
                          <a:spcPts val="5"/>
                        </a:spcBef>
                      </a:pPr>
                      <a:endParaRPr sz="850" dirty="0">
                        <a:latin typeface="Times New Roman"/>
                        <a:cs typeface="Times New Roman"/>
                      </a:endParaRPr>
                    </a:p>
                    <a:p>
                      <a:pPr marL="1905" algn="ctr">
                        <a:lnSpc>
                          <a:spcPct val="100000"/>
                        </a:lnSpc>
                        <a:spcBef>
                          <a:spcPts val="5"/>
                        </a:spcBef>
                      </a:pPr>
                      <a:r>
                        <a:rPr sz="700" dirty="0">
                          <a:latin typeface="Calibri" panose="020F0502020204030204" pitchFamily="34" charset="0"/>
                          <a:cs typeface="Calibri" panose="020F0502020204030204" pitchFamily="34" charset="0"/>
                        </a:rPr>
                        <a:t>1</a:t>
                      </a:r>
                    </a:p>
                  </a:txBody>
                  <a:tcPr marL="0" marR="0" marT="635" marB="0">
                    <a:lnL w="6350">
                      <a:solidFill>
                        <a:srgbClr val="000000"/>
                      </a:solidFill>
                      <a:prstDash val="solid"/>
                    </a:lnL>
                    <a:lnT w="6350">
                      <a:solidFill>
                        <a:srgbClr val="000000"/>
                      </a:solidFill>
                      <a:prstDash val="solid"/>
                    </a:lnT>
                    <a:solidFill>
                      <a:srgbClr val="FFFFFF"/>
                    </a:solidFill>
                  </a:tcPr>
                </a:tc>
                <a:tc>
                  <a:txBody>
                    <a:bodyPr/>
                    <a:lstStyle/>
                    <a:p>
                      <a:pPr>
                        <a:lnSpc>
                          <a:spcPct val="100000"/>
                        </a:lnSpc>
                        <a:spcBef>
                          <a:spcPts val="5"/>
                        </a:spcBef>
                      </a:pPr>
                      <a:endParaRPr sz="850" dirty="0">
                        <a:latin typeface="Times New Roman"/>
                        <a:cs typeface="Times New Roman"/>
                      </a:endParaRPr>
                    </a:p>
                    <a:p>
                      <a:pPr algn="ctr">
                        <a:lnSpc>
                          <a:spcPct val="100000"/>
                        </a:lnSpc>
                        <a:spcBef>
                          <a:spcPts val="5"/>
                        </a:spcBef>
                      </a:pPr>
                      <a:r>
                        <a:rPr sz="700" dirty="0">
                          <a:latin typeface="Calibri" panose="020F0502020204030204" pitchFamily="34" charset="0"/>
                          <a:cs typeface="Calibri" panose="020F0502020204030204" pitchFamily="34" charset="0"/>
                        </a:rPr>
                        <a:t>1</a:t>
                      </a:r>
                    </a:p>
                  </a:txBody>
                  <a:tcPr marL="0" marR="0" marT="635" marB="0">
                    <a:lnT w="6350">
                      <a:solidFill>
                        <a:srgbClr val="000000"/>
                      </a:solidFill>
                      <a:prstDash val="solid"/>
                    </a:lnT>
                    <a:solidFill>
                      <a:srgbClr val="FFFFFF"/>
                    </a:solidFill>
                  </a:tcPr>
                </a:tc>
                <a:tc>
                  <a:txBody>
                    <a:bodyPr/>
                    <a:lstStyle/>
                    <a:p>
                      <a:pPr>
                        <a:lnSpc>
                          <a:spcPct val="100000"/>
                        </a:lnSpc>
                        <a:spcBef>
                          <a:spcPts val="5"/>
                        </a:spcBef>
                      </a:pPr>
                      <a:endParaRPr sz="850" dirty="0">
                        <a:latin typeface="Times New Roman"/>
                        <a:cs typeface="Times New Roman"/>
                      </a:endParaRPr>
                    </a:p>
                    <a:p>
                      <a:pPr marL="37465">
                        <a:lnSpc>
                          <a:spcPct val="100000"/>
                        </a:lnSpc>
                        <a:spcBef>
                          <a:spcPts val="5"/>
                        </a:spcBef>
                      </a:pPr>
                      <a:r>
                        <a:rPr sz="700" dirty="0">
                          <a:latin typeface="Calibri" panose="020F0502020204030204" pitchFamily="34" charset="0"/>
                          <a:cs typeface="Calibri" panose="020F0502020204030204" pitchFamily="34" charset="0"/>
                        </a:rPr>
                        <a:t>1</a:t>
                      </a:r>
                    </a:p>
                  </a:txBody>
                  <a:tcPr marL="0" marR="0" marT="635" marB="0">
                    <a:lnT w="6350">
                      <a:solidFill>
                        <a:srgbClr val="000000"/>
                      </a:solidFill>
                      <a:prstDash val="solid"/>
                    </a:lnT>
                    <a:solidFill>
                      <a:srgbClr val="FFFFFF"/>
                    </a:solidFill>
                  </a:tcPr>
                </a:tc>
                <a:tc>
                  <a:txBody>
                    <a:bodyPr/>
                    <a:lstStyle/>
                    <a:p>
                      <a:pPr>
                        <a:lnSpc>
                          <a:spcPct val="100000"/>
                        </a:lnSpc>
                        <a:spcBef>
                          <a:spcPts val="5"/>
                        </a:spcBef>
                      </a:pPr>
                      <a:endParaRPr sz="850" dirty="0">
                        <a:latin typeface="Times New Roman"/>
                        <a:cs typeface="Times New Roman"/>
                      </a:endParaRPr>
                    </a:p>
                    <a:p>
                      <a:pPr algn="ctr">
                        <a:lnSpc>
                          <a:spcPct val="100000"/>
                        </a:lnSpc>
                        <a:spcBef>
                          <a:spcPts val="5"/>
                        </a:spcBef>
                      </a:pPr>
                      <a:r>
                        <a:rPr sz="700" dirty="0">
                          <a:latin typeface="Calibri" panose="020F0502020204030204" pitchFamily="34" charset="0"/>
                          <a:cs typeface="Calibri" panose="020F0502020204030204" pitchFamily="34" charset="0"/>
                        </a:rPr>
                        <a:t>1</a:t>
                      </a:r>
                    </a:p>
                  </a:txBody>
                  <a:tcPr marL="0" marR="0" marT="635" marB="0">
                    <a:lnT w="6350">
                      <a:solidFill>
                        <a:srgbClr val="000000"/>
                      </a:solidFill>
                      <a:prstDash val="solid"/>
                    </a:lnT>
                    <a:solidFill>
                      <a:srgbClr val="FFFFFF"/>
                    </a:solidFill>
                  </a:tcPr>
                </a:tc>
                <a:tc>
                  <a:txBody>
                    <a:bodyPr/>
                    <a:lstStyle/>
                    <a:p>
                      <a:pPr>
                        <a:lnSpc>
                          <a:spcPct val="100000"/>
                        </a:lnSpc>
                        <a:spcBef>
                          <a:spcPts val="5"/>
                        </a:spcBef>
                      </a:pPr>
                      <a:endParaRPr sz="850" dirty="0">
                        <a:latin typeface="Times New Roman"/>
                        <a:cs typeface="Times New Roman"/>
                      </a:endParaRPr>
                    </a:p>
                    <a:p>
                      <a:pPr marR="29845" algn="r">
                        <a:lnSpc>
                          <a:spcPct val="100000"/>
                        </a:lnSpc>
                        <a:spcBef>
                          <a:spcPts val="5"/>
                        </a:spcBef>
                      </a:pPr>
                      <a:r>
                        <a:rPr sz="700" dirty="0">
                          <a:latin typeface="Calibri" panose="020F0502020204030204" pitchFamily="34" charset="0"/>
                          <a:cs typeface="Calibri" panose="020F0502020204030204" pitchFamily="34" charset="0"/>
                        </a:rPr>
                        <a:t>1</a:t>
                      </a:r>
                    </a:p>
                  </a:txBody>
                  <a:tcPr marL="0" marR="0" marT="635" marB="0">
                    <a:lnT w="6350">
                      <a:solidFill>
                        <a:srgbClr val="000000"/>
                      </a:solidFill>
                      <a:prstDash val="solid"/>
                    </a:lnT>
                    <a:solidFill>
                      <a:srgbClr val="FFFFFF"/>
                    </a:solidFill>
                  </a:tcPr>
                </a:tc>
                <a:tc>
                  <a:txBody>
                    <a:bodyPr/>
                    <a:lstStyle/>
                    <a:p>
                      <a:pPr>
                        <a:lnSpc>
                          <a:spcPct val="100000"/>
                        </a:lnSpc>
                        <a:spcBef>
                          <a:spcPts val="5"/>
                        </a:spcBef>
                      </a:pPr>
                      <a:endParaRPr sz="850" dirty="0">
                        <a:latin typeface="Times New Roman"/>
                        <a:cs typeface="Times New Roman"/>
                      </a:endParaRPr>
                    </a:p>
                    <a:p>
                      <a:pPr algn="ctr">
                        <a:lnSpc>
                          <a:spcPct val="100000"/>
                        </a:lnSpc>
                        <a:spcBef>
                          <a:spcPts val="5"/>
                        </a:spcBef>
                      </a:pPr>
                      <a:r>
                        <a:rPr sz="700" dirty="0">
                          <a:latin typeface="Calibri" panose="020F0502020204030204" pitchFamily="34" charset="0"/>
                          <a:cs typeface="Calibri" panose="020F0502020204030204" pitchFamily="34" charset="0"/>
                        </a:rPr>
                        <a:t>1</a:t>
                      </a:r>
                    </a:p>
                  </a:txBody>
                  <a:tcPr marL="0" marR="0" marT="635" marB="0">
                    <a:lnT w="6350">
                      <a:solidFill>
                        <a:srgbClr val="000000"/>
                      </a:solidFill>
                      <a:prstDash val="solid"/>
                    </a:lnT>
                    <a:solidFill>
                      <a:srgbClr val="FFFFFF"/>
                    </a:solidFill>
                  </a:tcPr>
                </a:tc>
                <a:tc>
                  <a:txBody>
                    <a:bodyPr/>
                    <a:lstStyle/>
                    <a:p>
                      <a:pPr>
                        <a:lnSpc>
                          <a:spcPct val="100000"/>
                        </a:lnSpc>
                        <a:spcBef>
                          <a:spcPts val="5"/>
                        </a:spcBef>
                      </a:pPr>
                      <a:endParaRPr sz="850" dirty="0">
                        <a:latin typeface="Times New Roman"/>
                        <a:cs typeface="Times New Roman"/>
                      </a:endParaRPr>
                    </a:p>
                    <a:p>
                      <a:pPr marL="37465">
                        <a:lnSpc>
                          <a:spcPct val="100000"/>
                        </a:lnSpc>
                        <a:spcBef>
                          <a:spcPts val="5"/>
                        </a:spcBef>
                      </a:pPr>
                      <a:r>
                        <a:rPr sz="700" dirty="0">
                          <a:latin typeface="Calibri" panose="020F0502020204030204" pitchFamily="34" charset="0"/>
                          <a:cs typeface="Calibri" panose="020F0502020204030204" pitchFamily="34" charset="0"/>
                        </a:rPr>
                        <a:t>1</a:t>
                      </a:r>
                    </a:p>
                  </a:txBody>
                  <a:tcPr marL="0" marR="0" marT="635" marB="0">
                    <a:lnT w="6350">
                      <a:solidFill>
                        <a:srgbClr val="000000"/>
                      </a:solidFill>
                      <a:prstDash val="solid"/>
                    </a:lnT>
                    <a:solidFill>
                      <a:srgbClr val="FFFFFF"/>
                    </a:solidFill>
                  </a:tcPr>
                </a:tc>
                <a:tc>
                  <a:txBody>
                    <a:bodyPr/>
                    <a:lstStyle/>
                    <a:p>
                      <a:pPr>
                        <a:lnSpc>
                          <a:spcPct val="100000"/>
                        </a:lnSpc>
                        <a:spcBef>
                          <a:spcPts val="5"/>
                        </a:spcBef>
                      </a:pPr>
                      <a:endParaRPr sz="850" dirty="0">
                        <a:latin typeface="Times New Roman"/>
                        <a:cs typeface="Times New Roman"/>
                      </a:endParaRPr>
                    </a:p>
                    <a:p>
                      <a:pPr marR="34290" algn="ctr">
                        <a:lnSpc>
                          <a:spcPct val="100000"/>
                        </a:lnSpc>
                        <a:spcBef>
                          <a:spcPts val="5"/>
                        </a:spcBef>
                      </a:pPr>
                      <a:r>
                        <a:rPr sz="700" dirty="0">
                          <a:latin typeface="Calibri" panose="020F0502020204030204" pitchFamily="34" charset="0"/>
                          <a:cs typeface="Calibri" panose="020F0502020204030204" pitchFamily="34" charset="0"/>
                        </a:rPr>
                        <a:t>1</a:t>
                      </a:r>
                    </a:p>
                  </a:txBody>
                  <a:tcPr marL="0" marR="0" marT="635" marB="0">
                    <a:lnR w="6350">
                      <a:solidFill>
                        <a:srgbClr val="000000"/>
                      </a:solidFill>
                      <a:prstDash val="solid"/>
                    </a:lnR>
                    <a:lnT w="6350">
                      <a:solidFill>
                        <a:srgbClr val="000000"/>
                      </a:solidFill>
                      <a:prstDash val="solid"/>
                    </a:lnT>
                    <a:solidFill>
                      <a:srgbClr val="FFFFFF"/>
                    </a:solidFill>
                  </a:tcPr>
                </a:tc>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T w="6350">
                      <a:solidFill>
                        <a:srgbClr val="000000"/>
                      </a:solidFill>
                      <a:prstDash val="solid"/>
                    </a:lnT>
                  </a:tcPr>
                </a:tc>
                <a:extLst>
                  <a:ext uri="{0D108BD9-81ED-4DB2-BD59-A6C34878D82A}">
                    <a16:rowId xmlns:a16="http://schemas.microsoft.com/office/drawing/2014/main" val="10000"/>
                  </a:ext>
                </a:extLst>
              </a:tr>
              <a:tr h="101218">
                <a:tc vMerge="1">
                  <a:txBody>
                    <a:bodyPr/>
                    <a:lstStyle/>
                    <a:p>
                      <a:endParaRPr/>
                    </a:p>
                  </a:txBody>
                  <a:tcPr marL="0" marR="0" marT="0" marB="0">
                    <a:lnL w="6350">
                      <a:solidFill>
                        <a:srgbClr val="000000"/>
                      </a:solidFill>
                      <a:prstDash val="solid"/>
                    </a:lnL>
                    <a:lnT w="6350">
                      <a:solidFill>
                        <a:srgbClr val="000000"/>
                      </a:solidFill>
                      <a:prstDash val="solid"/>
                    </a:lnT>
                    <a:solidFill>
                      <a:srgbClr val="FFFFFF"/>
                    </a:solidFill>
                  </a:tcPr>
                </a:tc>
                <a:tc>
                  <a:txBody>
                    <a:bodyPr/>
                    <a:lstStyle/>
                    <a:p>
                      <a:pPr marR="3810" algn="ctr">
                        <a:lnSpc>
                          <a:spcPts val="695"/>
                        </a:lnSpc>
                      </a:pPr>
                      <a:r>
                        <a:rPr sz="700" dirty="0">
                          <a:latin typeface="Calibri" panose="020F0502020204030204" pitchFamily="34" charset="0"/>
                          <a:cs typeface="Calibri" panose="020F0502020204030204" pitchFamily="34" charset="0"/>
                        </a:rPr>
                        <a:t>0</a:t>
                      </a:r>
                    </a:p>
                  </a:txBody>
                  <a:tcPr marL="0" marR="0" marT="0" marB="0">
                    <a:lnR w="6350">
                      <a:solidFill>
                        <a:srgbClr val="000000"/>
                      </a:solidFill>
                      <a:prstDash val="solid"/>
                    </a:lnR>
                    <a:solidFill>
                      <a:srgbClr val="EFB099"/>
                    </a:solidFill>
                  </a:tcPr>
                </a:tc>
                <a:tc>
                  <a:txBody>
                    <a:bodyPr/>
                    <a:lstStyle/>
                    <a:p>
                      <a:pPr marL="1905" algn="ctr">
                        <a:lnSpc>
                          <a:spcPts val="695"/>
                        </a:lnSpc>
                      </a:pPr>
                      <a:r>
                        <a:rPr sz="700" dirty="0">
                          <a:latin typeface="Calibri" panose="020F0502020204030204" pitchFamily="34" charset="0"/>
                          <a:cs typeface="Calibri" panose="020F0502020204030204" pitchFamily="34" charset="0"/>
                        </a:rPr>
                        <a:t>0</a:t>
                      </a:r>
                    </a:p>
                  </a:txBody>
                  <a:tcPr marL="0" marR="0" marT="0" marB="0">
                    <a:lnL w="6350">
                      <a:solidFill>
                        <a:srgbClr val="000000"/>
                      </a:solidFill>
                      <a:prstDash val="solid"/>
                    </a:lnL>
                    <a:solidFill>
                      <a:srgbClr val="EFB099"/>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EFB099"/>
                    </a:solidFill>
                  </a:tcPr>
                </a:tc>
                <a:tc>
                  <a:txBody>
                    <a:bodyPr/>
                    <a:lstStyle/>
                    <a:p>
                      <a:pPr marL="37465">
                        <a:lnSpc>
                          <a:spcPts val="695"/>
                        </a:lnSpc>
                      </a:pPr>
                      <a:r>
                        <a:rPr sz="700" dirty="0">
                          <a:latin typeface="Calibri" panose="020F0502020204030204" pitchFamily="34" charset="0"/>
                          <a:cs typeface="Calibri" panose="020F0502020204030204" pitchFamily="34" charset="0"/>
                        </a:rPr>
                        <a:t>0</a:t>
                      </a:r>
                    </a:p>
                  </a:txBody>
                  <a:tcPr marL="0" marR="0" marT="0" marB="0">
                    <a:solidFill>
                      <a:srgbClr val="EFB099"/>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EFB099"/>
                    </a:solidFill>
                  </a:tcPr>
                </a:tc>
                <a:tc>
                  <a:txBody>
                    <a:bodyPr/>
                    <a:lstStyle/>
                    <a:p>
                      <a:pPr marR="29845" algn="r">
                        <a:lnSpc>
                          <a:spcPts val="695"/>
                        </a:lnSpc>
                      </a:pPr>
                      <a:r>
                        <a:rPr sz="700" dirty="0">
                          <a:latin typeface="Calibri" panose="020F0502020204030204" pitchFamily="34" charset="0"/>
                          <a:cs typeface="Calibri" panose="020F0502020204030204" pitchFamily="34" charset="0"/>
                        </a:rPr>
                        <a:t>0</a:t>
                      </a:r>
                    </a:p>
                  </a:txBody>
                  <a:tcPr marL="0" marR="0" marT="0" marB="0">
                    <a:solidFill>
                      <a:srgbClr val="EFB099"/>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EFB099"/>
                    </a:solidFill>
                  </a:tcPr>
                </a:tc>
                <a:tc>
                  <a:txBody>
                    <a:bodyPr/>
                    <a:lstStyle/>
                    <a:p>
                      <a:pPr marL="37465">
                        <a:lnSpc>
                          <a:spcPts val="695"/>
                        </a:lnSpc>
                      </a:pPr>
                      <a:r>
                        <a:rPr sz="700" dirty="0">
                          <a:latin typeface="Calibri" panose="020F0502020204030204" pitchFamily="34" charset="0"/>
                          <a:cs typeface="Calibri" panose="020F0502020204030204" pitchFamily="34" charset="0"/>
                        </a:rPr>
                        <a:t>0</a:t>
                      </a:r>
                    </a:p>
                  </a:txBody>
                  <a:tcPr marL="0" marR="0" marT="0" marB="0">
                    <a:solidFill>
                      <a:srgbClr val="EFB099"/>
                    </a:solidFill>
                  </a:tcPr>
                </a:tc>
                <a:tc>
                  <a:txBody>
                    <a:bodyPr/>
                    <a:lstStyle/>
                    <a:p>
                      <a:pPr marR="34290" algn="ctr">
                        <a:lnSpc>
                          <a:spcPts val="695"/>
                        </a:lnSpc>
                      </a:pPr>
                      <a:r>
                        <a:rPr sz="700" dirty="0">
                          <a:latin typeface="Calibri" panose="020F0502020204030204" pitchFamily="34" charset="0"/>
                          <a:cs typeface="Calibri" panose="020F0502020204030204" pitchFamily="34" charset="0"/>
                        </a:rPr>
                        <a:t>0</a:t>
                      </a:r>
                    </a:p>
                  </a:txBody>
                  <a:tcPr marL="0" marR="0" marT="0" marB="0">
                    <a:lnR w="6350">
                      <a:solidFill>
                        <a:srgbClr val="000000"/>
                      </a:solidFill>
                      <a:prstDash val="solid"/>
                    </a:lnR>
                    <a:solidFill>
                      <a:srgbClr val="EFB099"/>
                    </a:solidFill>
                  </a:tcPr>
                </a:tc>
                <a:tc>
                  <a:txBody>
                    <a:bodyPr/>
                    <a:lstStyle/>
                    <a:p>
                      <a:pPr>
                        <a:lnSpc>
                          <a:spcPct val="100000"/>
                        </a:lnSpc>
                      </a:pPr>
                      <a:endParaRPr sz="500">
                        <a:latin typeface="Times New Roman"/>
                        <a:cs typeface="Times New Roman"/>
                      </a:endParaRPr>
                    </a:p>
                  </a:txBody>
                  <a:tcPr marL="0" marR="0" marT="0" marB="0">
                    <a:lnL w="6350">
                      <a:solidFill>
                        <a:srgbClr val="000000"/>
                      </a:solidFill>
                      <a:prstDash val="solid"/>
                    </a:lnL>
                  </a:tcPr>
                </a:tc>
                <a:extLst>
                  <a:ext uri="{0D108BD9-81ED-4DB2-BD59-A6C34878D82A}">
                    <a16:rowId xmlns:a16="http://schemas.microsoft.com/office/drawing/2014/main" val="10001"/>
                  </a:ext>
                </a:extLst>
              </a:tr>
              <a:tr h="100415">
                <a:tc vMerge="1">
                  <a:txBody>
                    <a:bodyPr/>
                    <a:lstStyle/>
                    <a:p>
                      <a:endParaRPr/>
                    </a:p>
                  </a:txBody>
                  <a:tcPr marL="0" marR="0" marT="0" marB="0">
                    <a:lnL w="6350">
                      <a:solidFill>
                        <a:srgbClr val="000000"/>
                      </a:solidFill>
                      <a:prstDash val="solid"/>
                    </a:lnL>
                    <a:lnT w="6350">
                      <a:solidFill>
                        <a:srgbClr val="000000"/>
                      </a:solidFill>
                      <a:prstDash val="solid"/>
                    </a:lnT>
                    <a:solidFill>
                      <a:srgbClr val="FFFFFF"/>
                    </a:solidFill>
                  </a:tcPr>
                </a:tc>
                <a:tc>
                  <a:txBody>
                    <a:bodyPr/>
                    <a:lstStyle/>
                    <a:p>
                      <a:pPr marR="3810" algn="ctr">
                        <a:lnSpc>
                          <a:spcPts val="640"/>
                        </a:lnSpc>
                      </a:pPr>
                      <a:r>
                        <a:rPr sz="700" dirty="0">
                          <a:latin typeface="Calibri" panose="020F0502020204030204" pitchFamily="34" charset="0"/>
                          <a:cs typeface="Calibri" panose="020F0502020204030204" pitchFamily="34" charset="0"/>
                        </a:rPr>
                        <a:t>0</a:t>
                      </a:r>
                    </a:p>
                  </a:txBody>
                  <a:tcPr marL="0" marR="0" marT="0" marB="0">
                    <a:lnR w="6350">
                      <a:solidFill>
                        <a:srgbClr val="000000"/>
                      </a:solidFill>
                      <a:prstDash val="solid"/>
                    </a:lnR>
                    <a:solidFill>
                      <a:srgbClr val="FFFFFF"/>
                    </a:solidFill>
                  </a:tcPr>
                </a:tc>
                <a:tc>
                  <a:txBody>
                    <a:bodyPr/>
                    <a:lstStyle/>
                    <a:p>
                      <a:pPr marL="1905" algn="ctr">
                        <a:lnSpc>
                          <a:spcPts val="640"/>
                        </a:lnSpc>
                      </a:pPr>
                      <a:r>
                        <a:rPr sz="700" dirty="0">
                          <a:latin typeface="Calibri" panose="020F0502020204030204" pitchFamily="34" charset="0"/>
                          <a:cs typeface="Calibri" panose="020F0502020204030204" pitchFamily="34" charset="0"/>
                        </a:rPr>
                        <a:t>0</a:t>
                      </a:r>
                    </a:p>
                  </a:txBody>
                  <a:tcPr marL="0" marR="0" marT="0" marB="0">
                    <a:lnL w="6350">
                      <a:solidFill>
                        <a:srgbClr val="000000"/>
                      </a:solidFill>
                      <a:prstDash val="solid"/>
                    </a:lnL>
                    <a:solidFill>
                      <a:srgbClr val="FFFFFF"/>
                    </a:solidFill>
                  </a:tcPr>
                </a:tc>
                <a:tc>
                  <a:txBody>
                    <a:bodyPr/>
                    <a:lstStyle/>
                    <a:p>
                      <a:pPr algn="ctr">
                        <a:lnSpc>
                          <a:spcPts val="64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37465">
                        <a:lnSpc>
                          <a:spcPts val="64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4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R="29845" algn="r">
                        <a:lnSpc>
                          <a:spcPts val="64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4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37465">
                        <a:lnSpc>
                          <a:spcPts val="64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R="34290" algn="ctr">
                        <a:lnSpc>
                          <a:spcPts val="640"/>
                        </a:lnSpc>
                      </a:pPr>
                      <a:r>
                        <a:rPr sz="700" dirty="0">
                          <a:latin typeface="Calibri" panose="020F0502020204030204" pitchFamily="34" charset="0"/>
                          <a:cs typeface="Calibri" panose="020F0502020204030204" pitchFamily="34" charset="0"/>
                        </a:rPr>
                        <a:t>0</a:t>
                      </a:r>
                    </a:p>
                  </a:txBody>
                  <a:tcPr marL="0" marR="0" marT="0" marB="0">
                    <a:lnR w="6350">
                      <a:solidFill>
                        <a:srgbClr val="000000"/>
                      </a:solidFill>
                      <a:prstDash val="solid"/>
                    </a:lnR>
                    <a:solidFill>
                      <a:srgbClr val="FFFFFF"/>
                    </a:solidFill>
                  </a:tcPr>
                </a:tc>
                <a:tc>
                  <a:txBody>
                    <a:bodyPr/>
                    <a:lstStyle/>
                    <a:p>
                      <a:pPr>
                        <a:lnSpc>
                          <a:spcPct val="100000"/>
                        </a:lnSpc>
                      </a:pPr>
                      <a:endParaRPr sz="500">
                        <a:latin typeface="Times New Roman"/>
                        <a:cs typeface="Times New Roman"/>
                      </a:endParaRPr>
                    </a:p>
                  </a:txBody>
                  <a:tcPr marL="0" marR="0" marT="0" marB="0">
                    <a:lnL w="6350">
                      <a:solidFill>
                        <a:srgbClr val="000000"/>
                      </a:solidFill>
                      <a:prstDash val="solid"/>
                    </a:lnL>
                  </a:tcPr>
                </a:tc>
                <a:extLst>
                  <a:ext uri="{0D108BD9-81ED-4DB2-BD59-A6C34878D82A}">
                    <a16:rowId xmlns:a16="http://schemas.microsoft.com/office/drawing/2014/main" val="10002"/>
                  </a:ext>
                </a:extLst>
              </a:tr>
              <a:tr h="102022">
                <a:tc vMerge="1">
                  <a:txBody>
                    <a:bodyPr/>
                    <a:lstStyle/>
                    <a:p>
                      <a:endParaRPr/>
                    </a:p>
                  </a:txBody>
                  <a:tcPr marL="0" marR="0" marT="0" marB="0">
                    <a:lnL w="6350">
                      <a:solidFill>
                        <a:srgbClr val="000000"/>
                      </a:solidFill>
                      <a:prstDash val="solid"/>
                    </a:lnL>
                    <a:lnT w="6350">
                      <a:solidFill>
                        <a:srgbClr val="000000"/>
                      </a:solidFill>
                      <a:prstDash val="solid"/>
                    </a:lnT>
                    <a:solidFill>
                      <a:srgbClr val="FFFFFF"/>
                    </a:solidFill>
                  </a:tcPr>
                </a:tc>
                <a:tc>
                  <a:txBody>
                    <a:bodyPr/>
                    <a:lstStyle/>
                    <a:p>
                      <a:pPr marR="3810" algn="ctr">
                        <a:lnSpc>
                          <a:spcPts val="755"/>
                        </a:lnSpc>
                      </a:pPr>
                      <a:r>
                        <a:rPr sz="700" dirty="0">
                          <a:latin typeface="Calibri" panose="020F0502020204030204" pitchFamily="34" charset="0"/>
                          <a:cs typeface="Calibri" panose="020F0502020204030204" pitchFamily="34" charset="0"/>
                        </a:rPr>
                        <a:t>0</a:t>
                      </a:r>
                    </a:p>
                  </a:txBody>
                  <a:tcPr marL="0" marR="0" marT="0" marB="0">
                    <a:lnR w="6350">
                      <a:solidFill>
                        <a:srgbClr val="000000"/>
                      </a:solidFill>
                      <a:prstDash val="solid"/>
                    </a:lnR>
                    <a:solidFill>
                      <a:srgbClr val="FFFFFF"/>
                    </a:solidFill>
                  </a:tcPr>
                </a:tc>
                <a:tc>
                  <a:txBody>
                    <a:bodyPr/>
                    <a:lstStyle/>
                    <a:p>
                      <a:pPr marL="1905" algn="ctr">
                        <a:lnSpc>
                          <a:spcPts val="755"/>
                        </a:lnSpc>
                      </a:pPr>
                      <a:r>
                        <a:rPr sz="700" dirty="0">
                          <a:latin typeface="Calibri" panose="020F0502020204030204" pitchFamily="34" charset="0"/>
                          <a:cs typeface="Calibri" panose="020F0502020204030204" pitchFamily="34" charset="0"/>
                        </a:rPr>
                        <a:t>0</a:t>
                      </a:r>
                    </a:p>
                  </a:txBody>
                  <a:tcPr marL="0" marR="0" marT="0" marB="0">
                    <a:lnL w="6350">
                      <a:solidFill>
                        <a:srgbClr val="000000"/>
                      </a:solidFill>
                      <a:prstDash val="solid"/>
                    </a:lnL>
                    <a:solidFill>
                      <a:srgbClr val="FFFFFF"/>
                    </a:solidFill>
                  </a:tcPr>
                </a:tc>
                <a:tc>
                  <a:txBody>
                    <a:bodyPr/>
                    <a:lstStyle/>
                    <a:p>
                      <a:pPr algn="ctr">
                        <a:lnSpc>
                          <a:spcPts val="75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37465">
                        <a:lnSpc>
                          <a:spcPts val="75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75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R="29845" algn="r">
                        <a:lnSpc>
                          <a:spcPts val="75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75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37465">
                        <a:lnSpc>
                          <a:spcPts val="75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R="34290" algn="ctr">
                        <a:lnSpc>
                          <a:spcPts val="755"/>
                        </a:lnSpc>
                      </a:pPr>
                      <a:r>
                        <a:rPr sz="700" dirty="0">
                          <a:latin typeface="Calibri" panose="020F0502020204030204" pitchFamily="34" charset="0"/>
                          <a:cs typeface="Calibri" panose="020F0502020204030204" pitchFamily="34" charset="0"/>
                        </a:rPr>
                        <a:t>0</a:t>
                      </a:r>
                    </a:p>
                  </a:txBody>
                  <a:tcPr marL="0" marR="0" marT="0" marB="0">
                    <a:lnR w="6350">
                      <a:solidFill>
                        <a:srgbClr val="000000"/>
                      </a:solidFill>
                      <a:prstDash val="solid"/>
                    </a:lnR>
                    <a:solidFill>
                      <a:srgbClr val="FFFFFF"/>
                    </a:solidFill>
                  </a:tcPr>
                </a:tc>
                <a:tc>
                  <a:txBody>
                    <a:bodyPr/>
                    <a:lstStyle/>
                    <a:p>
                      <a:pPr>
                        <a:lnSpc>
                          <a:spcPct val="100000"/>
                        </a:lnSpc>
                      </a:pPr>
                      <a:endParaRPr sz="500">
                        <a:latin typeface="Times New Roman"/>
                        <a:cs typeface="Times New Roman"/>
                      </a:endParaRPr>
                    </a:p>
                  </a:txBody>
                  <a:tcPr marL="0" marR="0" marT="0" marB="0">
                    <a:lnL w="6350">
                      <a:solidFill>
                        <a:srgbClr val="000000"/>
                      </a:solidFill>
                      <a:prstDash val="solid"/>
                    </a:lnL>
                  </a:tcPr>
                </a:tc>
                <a:extLst>
                  <a:ext uri="{0D108BD9-81ED-4DB2-BD59-A6C34878D82A}">
                    <a16:rowId xmlns:a16="http://schemas.microsoft.com/office/drawing/2014/main" val="10003"/>
                  </a:ext>
                </a:extLst>
              </a:tr>
              <a:tr h="101231">
                <a:tc vMerge="1">
                  <a:txBody>
                    <a:bodyPr/>
                    <a:lstStyle/>
                    <a:p>
                      <a:endParaRPr/>
                    </a:p>
                  </a:txBody>
                  <a:tcPr marL="0" marR="0" marT="0" marB="0">
                    <a:lnL w="6350">
                      <a:solidFill>
                        <a:srgbClr val="000000"/>
                      </a:solidFill>
                      <a:prstDash val="solid"/>
                    </a:lnL>
                    <a:lnT w="6350">
                      <a:solidFill>
                        <a:srgbClr val="000000"/>
                      </a:solidFill>
                      <a:prstDash val="solid"/>
                    </a:lnT>
                    <a:solidFill>
                      <a:srgbClr val="FFFFFF"/>
                    </a:solidFill>
                  </a:tcPr>
                </a:tc>
                <a:tc>
                  <a:txBody>
                    <a:bodyPr/>
                    <a:lstStyle/>
                    <a:p>
                      <a:pPr marR="3810" algn="ctr">
                        <a:lnSpc>
                          <a:spcPts val="695"/>
                        </a:lnSpc>
                      </a:pPr>
                      <a:r>
                        <a:rPr sz="700" dirty="0">
                          <a:latin typeface="Calibri" panose="020F0502020204030204" pitchFamily="34" charset="0"/>
                          <a:cs typeface="Calibri" panose="020F0502020204030204" pitchFamily="34" charset="0"/>
                        </a:rPr>
                        <a:t>1</a:t>
                      </a:r>
                    </a:p>
                  </a:txBody>
                  <a:tcPr marL="0" marR="0" marT="0" marB="0">
                    <a:lnR w="6350">
                      <a:solidFill>
                        <a:srgbClr val="000000"/>
                      </a:solidFill>
                      <a:prstDash val="solid"/>
                    </a:lnR>
                    <a:solidFill>
                      <a:srgbClr val="EFB099"/>
                    </a:solidFill>
                  </a:tcPr>
                </a:tc>
                <a:tc>
                  <a:txBody>
                    <a:bodyPr/>
                    <a:lstStyle/>
                    <a:p>
                      <a:pPr marL="1905" algn="ctr">
                        <a:lnSpc>
                          <a:spcPts val="695"/>
                        </a:lnSpc>
                      </a:pPr>
                      <a:r>
                        <a:rPr sz="700" dirty="0">
                          <a:latin typeface="Calibri" panose="020F0502020204030204" pitchFamily="34" charset="0"/>
                          <a:cs typeface="Calibri" panose="020F0502020204030204" pitchFamily="34" charset="0"/>
                        </a:rPr>
                        <a:t>1</a:t>
                      </a:r>
                    </a:p>
                  </a:txBody>
                  <a:tcPr marL="0" marR="0" marT="0" marB="0">
                    <a:lnL w="6350">
                      <a:solidFill>
                        <a:srgbClr val="000000"/>
                      </a:solidFill>
                      <a:prstDash val="solid"/>
                    </a:lnL>
                    <a:solidFill>
                      <a:srgbClr val="EFB099"/>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EFB099"/>
                    </a:solidFill>
                  </a:tcPr>
                </a:tc>
                <a:tc>
                  <a:txBody>
                    <a:bodyPr/>
                    <a:lstStyle/>
                    <a:p>
                      <a:pPr marL="37465">
                        <a:lnSpc>
                          <a:spcPts val="695"/>
                        </a:lnSpc>
                      </a:pPr>
                      <a:r>
                        <a:rPr sz="700" dirty="0">
                          <a:latin typeface="Calibri" panose="020F0502020204030204" pitchFamily="34" charset="0"/>
                          <a:cs typeface="Calibri" panose="020F0502020204030204" pitchFamily="34" charset="0"/>
                        </a:rPr>
                        <a:t>1</a:t>
                      </a:r>
                    </a:p>
                  </a:txBody>
                  <a:tcPr marL="0" marR="0" marT="0" marB="0">
                    <a:solidFill>
                      <a:srgbClr val="EFB099"/>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EFB099"/>
                    </a:solidFill>
                  </a:tcPr>
                </a:tc>
                <a:tc>
                  <a:txBody>
                    <a:bodyPr/>
                    <a:lstStyle/>
                    <a:p>
                      <a:pPr marR="29845" algn="r">
                        <a:lnSpc>
                          <a:spcPts val="695"/>
                        </a:lnSpc>
                      </a:pPr>
                      <a:r>
                        <a:rPr sz="700" dirty="0">
                          <a:latin typeface="Calibri" panose="020F0502020204030204" pitchFamily="34" charset="0"/>
                          <a:cs typeface="Calibri" panose="020F0502020204030204" pitchFamily="34" charset="0"/>
                        </a:rPr>
                        <a:t>1</a:t>
                      </a:r>
                    </a:p>
                  </a:txBody>
                  <a:tcPr marL="0" marR="0" marT="0" marB="0">
                    <a:solidFill>
                      <a:srgbClr val="EFB099"/>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EFB099"/>
                    </a:solidFill>
                  </a:tcPr>
                </a:tc>
                <a:tc>
                  <a:txBody>
                    <a:bodyPr/>
                    <a:lstStyle/>
                    <a:p>
                      <a:pPr marL="37465">
                        <a:lnSpc>
                          <a:spcPts val="695"/>
                        </a:lnSpc>
                      </a:pPr>
                      <a:r>
                        <a:rPr sz="700" dirty="0">
                          <a:latin typeface="Calibri" panose="020F0502020204030204" pitchFamily="34" charset="0"/>
                          <a:cs typeface="Calibri" panose="020F0502020204030204" pitchFamily="34" charset="0"/>
                        </a:rPr>
                        <a:t>1</a:t>
                      </a:r>
                    </a:p>
                  </a:txBody>
                  <a:tcPr marL="0" marR="0" marT="0" marB="0">
                    <a:solidFill>
                      <a:srgbClr val="EFB099"/>
                    </a:solidFill>
                  </a:tcPr>
                </a:tc>
                <a:tc>
                  <a:txBody>
                    <a:bodyPr/>
                    <a:lstStyle/>
                    <a:p>
                      <a:pPr marR="34290" algn="ctr">
                        <a:lnSpc>
                          <a:spcPts val="695"/>
                        </a:lnSpc>
                      </a:pPr>
                      <a:r>
                        <a:rPr sz="700" dirty="0">
                          <a:latin typeface="Calibri" panose="020F0502020204030204" pitchFamily="34" charset="0"/>
                          <a:cs typeface="Calibri" panose="020F0502020204030204" pitchFamily="34" charset="0"/>
                        </a:rPr>
                        <a:t>1</a:t>
                      </a:r>
                    </a:p>
                  </a:txBody>
                  <a:tcPr marL="0" marR="0" marT="0" marB="0">
                    <a:lnR w="6350">
                      <a:solidFill>
                        <a:srgbClr val="000000"/>
                      </a:solidFill>
                      <a:prstDash val="solid"/>
                    </a:lnR>
                    <a:solidFill>
                      <a:srgbClr val="EFB099"/>
                    </a:solidFill>
                  </a:tcPr>
                </a:tc>
                <a:tc>
                  <a:txBody>
                    <a:bodyPr/>
                    <a:lstStyle/>
                    <a:p>
                      <a:pPr>
                        <a:lnSpc>
                          <a:spcPct val="100000"/>
                        </a:lnSpc>
                      </a:pPr>
                      <a:endParaRPr sz="500">
                        <a:latin typeface="Times New Roman"/>
                        <a:cs typeface="Times New Roman"/>
                      </a:endParaRPr>
                    </a:p>
                  </a:txBody>
                  <a:tcPr marL="0" marR="0" marT="0" marB="0">
                    <a:lnL w="6350">
                      <a:solidFill>
                        <a:srgbClr val="000000"/>
                      </a:solidFill>
                      <a:prstDash val="solid"/>
                    </a:lnL>
                  </a:tcPr>
                </a:tc>
                <a:extLst>
                  <a:ext uri="{0D108BD9-81ED-4DB2-BD59-A6C34878D82A}">
                    <a16:rowId xmlns:a16="http://schemas.microsoft.com/office/drawing/2014/main" val="10004"/>
                  </a:ext>
                </a:extLst>
              </a:tr>
              <a:tr h="100415">
                <a:tc vMerge="1">
                  <a:txBody>
                    <a:bodyPr/>
                    <a:lstStyle/>
                    <a:p>
                      <a:endParaRPr/>
                    </a:p>
                  </a:txBody>
                  <a:tcPr marL="0" marR="0" marT="0" marB="0">
                    <a:lnL w="6350">
                      <a:solidFill>
                        <a:srgbClr val="000000"/>
                      </a:solidFill>
                      <a:prstDash val="solid"/>
                    </a:lnL>
                    <a:lnT w="6350">
                      <a:solidFill>
                        <a:srgbClr val="000000"/>
                      </a:solidFill>
                      <a:prstDash val="solid"/>
                    </a:lnT>
                    <a:solidFill>
                      <a:srgbClr val="FFFFFF"/>
                    </a:solidFill>
                  </a:tcPr>
                </a:tc>
                <a:tc>
                  <a:txBody>
                    <a:bodyPr/>
                    <a:lstStyle/>
                    <a:p>
                      <a:pPr marR="3810" algn="ctr">
                        <a:lnSpc>
                          <a:spcPts val="640"/>
                        </a:lnSpc>
                      </a:pPr>
                      <a:r>
                        <a:rPr sz="700" dirty="0">
                          <a:latin typeface="Calibri" panose="020F0502020204030204" pitchFamily="34" charset="0"/>
                          <a:cs typeface="Calibri" panose="020F0502020204030204" pitchFamily="34" charset="0"/>
                        </a:rPr>
                        <a:t>0</a:t>
                      </a:r>
                    </a:p>
                  </a:txBody>
                  <a:tcPr marL="0" marR="0" marT="0" marB="0">
                    <a:lnR w="6350">
                      <a:solidFill>
                        <a:srgbClr val="000000"/>
                      </a:solidFill>
                      <a:prstDash val="solid"/>
                    </a:lnR>
                    <a:solidFill>
                      <a:srgbClr val="FFFFFF"/>
                    </a:solidFill>
                  </a:tcPr>
                </a:tc>
                <a:tc>
                  <a:txBody>
                    <a:bodyPr/>
                    <a:lstStyle/>
                    <a:p>
                      <a:pPr marL="1905" algn="ctr">
                        <a:lnSpc>
                          <a:spcPts val="640"/>
                        </a:lnSpc>
                      </a:pPr>
                      <a:r>
                        <a:rPr sz="700" dirty="0">
                          <a:latin typeface="Calibri" panose="020F0502020204030204" pitchFamily="34" charset="0"/>
                          <a:cs typeface="Calibri" panose="020F0502020204030204" pitchFamily="34" charset="0"/>
                        </a:rPr>
                        <a:t>0</a:t>
                      </a:r>
                    </a:p>
                  </a:txBody>
                  <a:tcPr marL="0" marR="0" marT="0" marB="0">
                    <a:lnL w="6350">
                      <a:solidFill>
                        <a:srgbClr val="000000"/>
                      </a:solidFill>
                      <a:prstDash val="solid"/>
                    </a:lnL>
                    <a:solidFill>
                      <a:srgbClr val="FFFFFF"/>
                    </a:solidFill>
                  </a:tcPr>
                </a:tc>
                <a:tc>
                  <a:txBody>
                    <a:bodyPr/>
                    <a:lstStyle/>
                    <a:p>
                      <a:pPr algn="ctr">
                        <a:lnSpc>
                          <a:spcPts val="64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37465">
                        <a:lnSpc>
                          <a:spcPts val="64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4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R="29845" algn="r">
                        <a:lnSpc>
                          <a:spcPts val="64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4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37465">
                        <a:lnSpc>
                          <a:spcPts val="64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R="34290" algn="ctr">
                        <a:lnSpc>
                          <a:spcPts val="640"/>
                        </a:lnSpc>
                      </a:pPr>
                      <a:r>
                        <a:rPr sz="700" dirty="0">
                          <a:latin typeface="Calibri" panose="020F0502020204030204" pitchFamily="34" charset="0"/>
                          <a:cs typeface="Calibri" panose="020F0502020204030204" pitchFamily="34" charset="0"/>
                        </a:rPr>
                        <a:t>0</a:t>
                      </a:r>
                    </a:p>
                  </a:txBody>
                  <a:tcPr marL="0" marR="0" marT="0" marB="0">
                    <a:lnR w="6350">
                      <a:solidFill>
                        <a:srgbClr val="000000"/>
                      </a:solidFill>
                      <a:prstDash val="solid"/>
                    </a:lnR>
                    <a:solidFill>
                      <a:srgbClr val="FFFFFF"/>
                    </a:solidFill>
                  </a:tcPr>
                </a:tc>
                <a:tc>
                  <a:txBody>
                    <a:bodyPr/>
                    <a:lstStyle/>
                    <a:p>
                      <a:pPr>
                        <a:lnSpc>
                          <a:spcPct val="100000"/>
                        </a:lnSpc>
                      </a:pPr>
                      <a:endParaRPr sz="500">
                        <a:latin typeface="Times New Roman"/>
                        <a:cs typeface="Times New Roman"/>
                      </a:endParaRPr>
                    </a:p>
                  </a:txBody>
                  <a:tcPr marL="0" marR="0" marT="0" marB="0">
                    <a:lnL w="6350">
                      <a:solidFill>
                        <a:srgbClr val="000000"/>
                      </a:solidFill>
                      <a:prstDash val="solid"/>
                    </a:lnL>
                  </a:tcPr>
                </a:tc>
                <a:extLst>
                  <a:ext uri="{0D108BD9-81ED-4DB2-BD59-A6C34878D82A}">
                    <a16:rowId xmlns:a16="http://schemas.microsoft.com/office/drawing/2014/main" val="10005"/>
                  </a:ext>
                </a:extLst>
              </a:tr>
              <a:tr h="101219">
                <a:tc vMerge="1">
                  <a:txBody>
                    <a:bodyPr/>
                    <a:lstStyle/>
                    <a:p>
                      <a:endParaRPr/>
                    </a:p>
                  </a:txBody>
                  <a:tcPr marL="0" marR="0" marT="0" marB="0">
                    <a:lnL w="6350">
                      <a:solidFill>
                        <a:srgbClr val="000000"/>
                      </a:solidFill>
                      <a:prstDash val="solid"/>
                    </a:lnL>
                    <a:lnT w="6350">
                      <a:solidFill>
                        <a:srgbClr val="000000"/>
                      </a:solidFill>
                      <a:prstDash val="solid"/>
                    </a:lnT>
                    <a:solidFill>
                      <a:srgbClr val="FFFFFF"/>
                    </a:solidFill>
                  </a:tcPr>
                </a:tc>
                <a:tc>
                  <a:txBody>
                    <a:bodyPr/>
                    <a:lstStyle/>
                    <a:p>
                      <a:pPr marR="3810" algn="ctr">
                        <a:lnSpc>
                          <a:spcPts val="695"/>
                        </a:lnSpc>
                      </a:pPr>
                      <a:r>
                        <a:rPr sz="700" dirty="0">
                          <a:latin typeface="Calibri" panose="020F0502020204030204" pitchFamily="34" charset="0"/>
                          <a:cs typeface="Calibri" panose="020F0502020204030204" pitchFamily="34" charset="0"/>
                        </a:rPr>
                        <a:t>1</a:t>
                      </a:r>
                    </a:p>
                  </a:txBody>
                  <a:tcPr marL="0" marR="0" marT="0" marB="0">
                    <a:lnR w="6350">
                      <a:solidFill>
                        <a:srgbClr val="000000"/>
                      </a:solidFill>
                      <a:prstDash val="solid"/>
                    </a:lnR>
                    <a:solidFill>
                      <a:srgbClr val="FFFFFF"/>
                    </a:solidFill>
                  </a:tcPr>
                </a:tc>
                <a:tc>
                  <a:txBody>
                    <a:bodyPr/>
                    <a:lstStyle/>
                    <a:p>
                      <a:pPr marL="1905" algn="ctr">
                        <a:lnSpc>
                          <a:spcPts val="695"/>
                        </a:lnSpc>
                      </a:pPr>
                      <a:r>
                        <a:rPr sz="700" dirty="0">
                          <a:latin typeface="Calibri" panose="020F0502020204030204" pitchFamily="34" charset="0"/>
                          <a:cs typeface="Calibri" panose="020F0502020204030204" pitchFamily="34" charset="0"/>
                        </a:rPr>
                        <a:t>1</a:t>
                      </a:r>
                    </a:p>
                  </a:txBody>
                  <a:tcPr marL="0" marR="0" marT="0" marB="0">
                    <a:lnL w="6350">
                      <a:solidFill>
                        <a:srgbClr val="000000"/>
                      </a:solidFill>
                      <a:prstDash val="solid"/>
                    </a:lnL>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R="29845" algn="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R="34290" algn="ctr">
                        <a:lnSpc>
                          <a:spcPts val="695"/>
                        </a:lnSpc>
                      </a:pPr>
                      <a:r>
                        <a:rPr sz="700" dirty="0">
                          <a:latin typeface="Calibri" panose="020F0502020204030204" pitchFamily="34" charset="0"/>
                          <a:cs typeface="Calibri" panose="020F0502020204030204" pitchFamily="34" charset="0"/>
                        </a:rPr>
                        <a:t>1</a:t>
                      </a:r>
                    </a:p>
                  </a:txBody>
                  <a:tcPr marL="0" marR="0" marT="0" marB="0">
                    <a:lnR w="6350">
                      <a:solidFill>
                        <a:srgbClr val="000000"/>
                      </a:solidFill>
                      <a:prstDash val="solid"/>
                    </a:lnR>
                    <a:solidFill>
                      <a:srgbClr val="FFFFFF"/>
                    </a:solidFill>
                  </a:tcPr>
                </a:tc>
                <a:tc>
                  <a:txBody>
                    <a:bodyPr/>
                    <a:lstStyle/>
                    <a:p>
                      <a:pPr>
                        <a:lnSpc>
                          <a:spcPct val="100000"/>
                        </a:lnSpc>
                      </a:pPr>
                      <a:endParaRPr sz="500">
                        <a:latin typeface="Times New Roman"/>
                        <a:cs typeface="Times New Roman"/>
                      </a:endParaRPr>
                    </a:p>
                  </a:txBody>
                  <a:tcPr marL="0" marR="0" marT="0" marB="0">
                    <a:lnL w="6350">
                      <a:solidFill>
                        <a:srgbClr val="000000"/>
                      </a:solidFill>
                      <a:prstDash val="solid"/>
                    </a:lnL>
                  </a:tcPr>
                </a:tc>
                <a:extLst>
                  <a:ext uri="{0D108BD9-81ED-4DB2-BD59-A6C34878D82A}">
                    <a16:rowId xmlns:a16="http://schemas.microsoft.com/office/drawing/2014/main" val="10006"/>
                  </a:ext>
                </a:extLst>
              </a:tr>
              <a:tr h="111903">
                <a:tc vMerge="1">
                  <a:txBody>
                    <a:bodyPr/>
                    <a:lstStyle/>
                    <a:p>
                      <a:endParaRPr/>
                    </a:p>
                  </a:txBody>
                  <a:tcPr marL="0" marR="0" marT="0" marB="0">
                    <a:lnL w="6350">
                      <a:solidFill>
                        <a:srgbClr val="000000"/>
                      </a:solidFill>
                      <a:prstDash val="solid"/>
                    </a:lnL>
                    <a:lnT w="6350">
                      <a:solidFill>
                        <a:srgbClr val="000000"/>
                      </a:solidFill>
                      <a:prstDash val="solid"/>
                    </a:lnT>
                    <a:solidFill>
                      <a:srgbClr val="FFFFFF"/>
                    </a:solidFill>
                  </a:tcPr>
                </a:tc>
                <a:tc>
                  <a:txBody>
                    <a:bodyPr/>
                    <a:lstStyle/>
                    <a:p>
                      <a:pPr marR="3810" algn="ctr">
                        <a:lnSpc>
                          <a:spcPts val="755"/>
                        </a:lnSpc>
                      </a:pPr>
                      <a:r>
                        <a:rPr sz="700" dirty="0">
                          <a:latin typeface="Calibri" panose="020F0502020204030204" pitchFamily="34" charset="0"/>
                          <a:cs typeface="Calibri" panose="020F0502020204030204" pitchFamily="34" charset="0"/>
                        </a:rPr>
                        <a:t>1</a:t>
                      </a:r>
                    </a:p>
                  </a:txBody>
                  <a:tcPr marL="0" marR="0" marT="0" marB="0">
                    <a:lnR w="6350">
                      <a:solidFill>
                        <a:srgbClr val="000000"/>
                      </a:solidFill>
                      <a:prstDash val="solid"/>
                    </a:lnR>
                    <a:solidFill>
                      <a:srgbClr val="FFFFFF"/>
                    </a:solidFill>
                  </a:tcPr>
                </a:tc>
                <a:tc>
                  <a:txBody>
                    <a:bodyPr/>
                    <a:lstStyle/>
                    <a:p>
                      <a:pPr marL="1905" algn="ctr">
                        <a:lnSpc>
                          <a:spcPts val="755"/>
                        </a:lnSpc>
                      </a:pPr>
                      <a:r>
                        <a:rPr sz="700" dirty="0">
                          <a:latin typeface="Calibri" panose="020F0502020204030204" pitchFamily="34" charset="0"/>
                          <a:cs typeface="Calibri" panose="020F0502020204030204" pitchFamily="34" charset="0"/>
                        </a:rPr>
                        <a:t>1</a:t>
                      </a:r>
                    </a:p>
                  </a:txBody>
                  <a:tcPr marL="0" marR="0" marT="0" marB="0">
                    <a:lnL w="6350">
                      <a:solidFill>
                        <a:srgbClr val="000000"/>
                      </a:solidFill>
                      <a:prstDash val="solid"/>
                    </a:lnL>
                    <a:solidFill>
                      <a:srgbClr val="FFFFFF"/>
                    </a:solidFill>
                  </a:tcPr>
                </a:tc>
                <a:tc>
                  <a:txBody>
                    <a:bodyPr/>
                    <a:lstStyle/>
                    <a:p>
                      <a:pPr algn="ctr">
                        <a:lnSpc>
                          <a:spcPts val="75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37465">
                        <a:lnSpc>
                          <a:spcPts val="75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75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R="29845" algn="r">
                        <a:lnSpc>
                          <a:spcPts val="75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75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37465">
                        <a:lnSpc>
                          <a:spcPts val="75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R="34290" algn="ctr">
                        <a:lnSpc>
                          <a:spcPts val="755"/>
                        </a:lnSpc>
                      </a:pPr>
                      <a:r>
                        <a:rPr sz="700" dirty="0">
                          <a:latin typeface="Calibri" panose="020F0502020204030204" pitchFamily="34" charset="0"/>
                          <a:cs typeface="Calibri" panose="020F0502020204030204" pitchFamily="34" charset="0"/>
                        </a:rPr>
                        <a:t>1</a:t>
                      </a:r>
                    </a:p>
                  </a:txBody>
                  <a:tcPr marL="0" marR="0" marT="0" marB="0">
                    <a:lnR w="6350">
                      <a:solidFill>
                        <a:srgbClr val="000000"/>
                      </a:solidFill>
                      <a:prstDash val="solid"/>
                    </a:lnR>
                    <a:solidFill>
                      <a:srgbClr val="FFFFFF"/>
                    </a:solidFill>
                  </a:tcPr>
                </a:tc>
                <a:tc>
                  <a:txBody>
                    <a:bodyPr/>
                    <a:lstStyle/>
                    <a:p>
                      <a:pPr>
                        <a:lnSpc>
                          <a:spcPct val="100000"/>
                        </a:lnSpc>
                      </a:pPr>
                      <a:endParaRPr sz="500">
                        <a:latin typeface="Times New Roman"/>
                        <a:cs typeface="Times New Roman"/>
                      </a:endParaRPr>
                    </a:p>
                  </a:txBody>
                  <a:tcPr marL="0" marR="0" marT="0" marB="0">
                    <a:lnL w="6350">
                      <a:solidFill>
                        <a:srgbClr val="000000"/>
                      </a:solidFill>
                      <a:prstDash val="solid"/>
                    </a:lnL>
                  </a:tcPr>
                </a:tc>
                <a:extLst>
                  <a:ext uri="{0D108BD9-81ED-4DB2-BD59-A6C34878D82A}">
                    <a16:rowId xmlns:a16="http://schemas.microsoft.com/office/drawing/2014/main" val="10007"/>
                  </a:ext>
                </a:extLst>
              </a:tr>
              <a:tr h="255756">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B w="6350">
                      <a:solidFill>
                        <a:srgbClr val="000000"/>
                      </a:solidFill>
                      <a:prstDash val="solid"/>
                    </a:lnB>
                    <a:solidFill>
                      <a:srgbClr val="FFFFFF"/>
                    </a:solidFill>
                  </a:tcPr>
                </a:tc>
                <a:tc>
                  <a:txBody>
                    <a:bodyPr/>
                    <a:lstStyle/>
                    <a:p>
                      <a:pPr marR="4445" algn="ctr">
                        <a:lnSpc>
                          <a:spcPts val="565"/>
                        </a:lnSpc>
                      </a:pPr>
                      <a:r>
                        <a:rPr sz="700" dirty="0">
                          <a:latin typeface="Calibri" panose="020F0502020204030204" pitchFamily="34" charset="0"/>
                          <a:cs typeface="Calibri" panose="020F0502020204030204" pitchFamily="34" charset="0"/>
                        </a:rPr>
                        <a:t>.</a:t>
                      </a:r>
                    </a:p>
                    <a:p>
                      <a:pPr marR="4445" algn="ctr">
                        <a:lnSpc>
                          <a:spcPts val="400"/>
                        </a:lnSpc>
                      </a:pPr>
                      <a:r>
                        <a:rPr sz="700" dirty="0">
                          <a:latin typeface="Calibri" panose="020F0502020204030204" pitchFamily="34" charset="0"/>
                          <a:cs typeface="Calibri" panose="020F0502020204030204" pitchFamily="34" charset="0"/>
                        </a:rPr>
                        <a:t>.</a:t>
                      </a:r>
                    </a:p>
                    <a:p>
                      <a:pPr marR="4445" algn="ctr">
                        <a:lnSpc>
                          <a:spcPts val="620"/>
                        </a:lnSpc>
                      </a:pPr>
                      <a:r>
                        <a:rPr sz="700" dirty="0">
                          <a:latin typeface="Calibri" panose="020F0502020204030204" pitchFamily="34" charset="0"/>
                          <a:cs typeface="Calibri" panose="020F0502020204030204" pitchFamily="34" charset="0"/>
                        </a:rPr>
                        <a:t>.</a:t>
                      </a:r>
                    </a:p>
                  </a:txBody>
                  <a:tcPr marL="0" marR="0" marT="0" marB="0">
                    <a:lnR w="6350">
                      <a:solidFill>
                        <a:srgbClr val="000000"/>
                      </a:solidFill>
                      <a:prstDash val="solid"/>
                    </a:lnR>
                    <a:lnB w="6350">
                      <a:solidFill>
                        <a:srgbClr val="000000"/>
                      </a:solidFill>
                      <a:prstDash val="solid"/>
                    </a:lnB>
                    <a:solidFill>
                      <a:srgbClr val="FFFFFF"/>
                    </a:solidFill>
                  </a:tcPr>
                </a:tc>
                <a:tc gridSpan="8">
                  <a:txBody>
                    <a:bodyPr/>
                    <a:lstStyle/>
                    <a:p>
                      <a:pPr marL="47625">
                        <a:lnSpc>
                          <a:spcPts val="565"/>
                        </a:lnSpc>
                      </a:pP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1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1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a:p>
                      <a:pPr marL="47625">
                        <a:lnSpc>
                          <a:spcPts val="400"/>
                        </a:lnSpc>
                      </a:pP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1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1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a:p>
                      <a:pPr marL="47625">
                        <a:lnSpc>
                          <a:spcPts val="620"/>
                        </a:lnSpc>
                      </a:pP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1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1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solidFill>
                      <a:srgbClr val="FFFFFF"/>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B w="6350">
                      <a:solidFill>
                        <a:srgbClr val="000000"/>
                      </a:solidFill>
                      <a:prstDash val="solid"/>
                    </a:lnB>
                  </a:tcPr>
                </a:tc>
                <a:extLst>
                  <a:ext uri="{0D108BD9-81ED-4DB2-BD59-A6C34878D82A}">
                    <a16:rowId xmlns:a16="http://schemas.microsoft.com/office/drawing/2014/main" val="10008"/>
                  </a:ext>
                </a:extLst>
              </a:tr>
            </a:tbl>
          </a:graphicData>
        </a:graphic>
      </p:graphicFrame>
      <p:graphicFrame>
        <p:nvGraphicFramePr>
          <p:cNvPr id="4" name="object 4"/>
          <p:cNvGraphicFramePr>
            <a:graphicFrameLocks noGrp="1"/>
          </p:cNvGraphicFramePr>
          <p:nvPr/>
        </p:nvGraphicFramePr>
        <p:xfrm>
          <a:off x="1866776" y="721635"/>
          <a:ext cx="1024253" cy="1110945"/>
        </p:xfrm>
        <a:graphic>
          <a:graphicData uri="http://schemas.openxmlformats.org/drawingml/2006/table">
            <a:tbl>
              <a:tblPr firstRow="1" bandRow="1">
                <a:tableStyleId>{2D5ABB26-0587-4C30-8999-92F81FD0307C}</a:tableStyleId>
              </a:tblPr>
              <a:tblGrid>
                <a:gridCol w="159385">
                  <a:extLst>
                    <a:ext uri="{9D8B030D-6E8A-4147-A177-3AD203B41FA5}">
                      <a16:colId xmlns:a16="http://schemas.microsoft.com/office/drawing/2014/main" val="20000"/>
                    </a:ext>
                  </a:extLst>
                </a:gridCol>
                <a:gridCol w="117475">
                  <a:extLst>
                    <a:ext uri="{9D8B030D-6E8A-4147-A177-3AD203B41FA5}">
                      <a16:colId xmlns:a16="http://schemas.microsoft.com/office/drawing/2014/main" val="20001"/>
                    </a:ext>
                  </a:extLst>
                </a:gridCol>
                <a:gridCol w="117475">
                  <a:extLst>
                    <a:ext uri="{9D8B030D-6E8A-4147-A177-3AD203B41FA5}">
                      <a16:colId xmlns:a16="http://schemas.microsoft.com/office/drawing/2014/main" val="20002"/>
                    </a:ext>
                  </a:extLst>
                </a:gridCol>
                <a:gridCol w="117474">
                  <a:extLst>
                    <a:ext uri="{9D8B030D-6E8A-4147-A177-3AD203B41FA5}">
                      <a16:colId xmlns:a16="http://schemas.microsoft.com/office/drawing/2014/main" val="20003"/>
                    </a:ext>
                  </a:extLst>
                </a:gridCol>
                <a:gridCol w="117475">
                  <a:extLst>
                    <a:ext uri="{9D8B030D-6E8A-4147-A177-3AD203B41FA5}">
                      <a16:colId xmlns:a16="http://schemas.microsoft.com/office/drawing/2014/main" val="20004"/>
                    </a:ext>
                  </a:extLst>
                </a:gridCol>
                <a:gridCol w="117475">
                  <a:extLst>
                    <a:ext uri="{9D8B030D-6E8A-4147-A177-3AD203B41FA5}">
                      <a16:colId xmlns:a16="http://schemas.microsoft.com/office/drawing/2014/main" val="20005"/>
                    </a:ext>
                  </a:extLst>
                </a:gridCol>
                <a:gridCol w="117475">
                  <a:extLst>
                    <a:ext uri="{9D8B030D-6E8A-4147-A177-3AD203B41FA5}">
                      <a16:colId xmlns:a16="http://schemas.microsoft.com/office/drawing/2014/main" val="20006"/>
                    </a:ext>
                  </a:extLst>
                </a:gridCol>
                <a:gridCol w="160019">
                  <a:extLst>
                    <a:ext uri="{9D8B030D-6E8A-4147-A177-3AD203B41FA5}">
                      <a16:colId xmlns:a16="http://schemas.microsoft.com/office/drawing/2014/main" val="20007"/>
                    </a:ext>
                  </a:extLst>
                </a:gridCol>
              </a:tblGrid>
              <a:tr h="135963">
                <a:tc>
                  <a:txBody>
                    <a:bodyPr/>
                    <a:lstStyle/>
                    <a:p>
                      <a:pPr marL="41910" algn="ctr">
                        <a:lnSpc>
                          <a:spcPts val="780"/>
                        </a:lnSpc>
                        <a:spcBef>
                          <a:spcPts val="190"/>
                        </a:spcBef>
                      </a:pPr>
                      <a:r>
                        <a:rPr sz="700" dirty="0">
                          <a:latin typeface="Calibri" panose="020F0502020204030204" pitchFamily="34" charset="0"/>
                          <a:cs typeface="Calibri" panose="020F0502020204030204" pitchFamily="34" charset="0"/>
                        </a:rPr>
                        <a:t>1</a:t>
                      </a:r>
                    </a:p>
                  </a:txBody>
                  <a:tcPr marL="0" marR="0" marT="24130" marB="0">
                    <a:lnL w="6350">
                      <a:solidFill>
                        <a:srgbClr val="000000"/>
                      </a:solidFill>
                      <a:prstDash val="solid"/>
                    </a:lnL>
                    <a:lnT w="6350">
                      <a:solidFill>
                        <a:srgbClr val="000000"/>
                      </a:solidFill>
                      <a:prstDash val="solid"/>
                    </a:lnT>
                    <a:solidFill>
                      <a:srgbClr val="FFFFFF"/>
                    </a:solidFill>
                  </a:tcPr>
                </a:tc>
                <a:tc>
                  <a:txBody>
                    <a:bodyPr/>
                    <a:lstStyle/>
                    <a:p>
                      <a:pPr algn="ctr">
                        <a:lnSpc>
                          <a:spcPts val="780"/>
                        </a:lnSpc>
                        <a:spcBef>
                          <a:spcPts val="190"/>
                        </a:spcBef>
                      </a:pPr>
                      <a:r>
                        <a:rPr sz="700" dirty="0">
                          <a:latin typeface="Calibri" panose="020F0502020204030204" pitchFamily="34" charset="0"/>
                          <a:cs typeface="Calibri" panose="020F0502020204030204" pitchFamily="34" charset="0"/>
                        </a:rPr>
                        <a:t>1</a:t>
                      </a:r>
                    </a:p>
                  </a:txBody>
                  <a:tcPr marL="0" marR="0" marT="24130" marB="0">
                    <a:lnT w="6350">
                      <a:solidFill>
                        <a:srgbClr val="000000"/>
                      </a:solidFill>
                      <a:prstDash val="solid"/>
                    </a:lnT>
                    <a:solidFill>
                      <a:srgbClr val="FFFFFF"/>
                    </a:solidFill>
                  </a:tcPr>
                </a:tc>
                <a:tc>
                  <a:txBody>
                    <a:bodyPr/>
                    <a:lstStyle/>
                    <a:p>
                      <a:pPr algn="ctr">
                        <a:lnSpc>
                          <a:spcPts val="780"/>
                        </a:lnSpc>
                        <a:spcBef>
                          <a:spcPts val="190"/>
                        </a:spcBef>
                      </a:pPr>
                      <a:r>
                        <a:rPr sz="700" dirty="0">
                          <a:latin typeface="Calibri" panose="020F0502020204030204" pitchFamily="34" charset="0"/>
                          <a:cs typeface="Calibri" panose="020F0502020204030204" pitchFamily="34" charset="0"/>
                        </a:rPr>
                        <a:t>0</a:t>
                      </a:r>
                    </a:p>
                  </a:txBody>
                  <a:tcPr marL="0" marR="0" marT="24130" marB="0">
                    <a:lnT w="6350">
                      <a:solidFill>
                        <a:srgbClr val="000000"/>
                      </a:solidFill>
                      <a:prstDash val="solid"/>
                    </a:lnT>
                    <a:solidFill>
                      <a:srgbClr val="FFFFFF"/>
                    </a:solidFill>
                  </a:tcPr>
                </a:tc>
                <a:tc>
                  <a:txBody>
                    <a:bodyPr/>
                    <a:lstStyle/>
                    <a:p>
                      <a:pPr marL="37465">
                        <a:lnSpc>
                          <a:spcPts val="780"/>
                        </a:lnSpc>
                        <a:spcBef>
                          <a:spcPts val="190"/>
                        </a:spcBef>
                      </a:pPr>
                      <a:r>
                        <a:rPr sz="700" dirty="0">
                          <a:latin typeface="Calibri" panose="020F0502020204030204" pitchFamily="34" charset="0"/>
                          <a:cs typeface="Calibri" panose="020F0502020204030204" pitchFamily="34" charset="0"/>
                        </a:rPr>
                        <a:t>1</a:t>
                      </a:r>
                    </a:p>
                  </a:txBody>
                  <a:tcPr marL="0" marR="0" marT="24130" marB="0">
                    <a:lnT w="6350">
                      <a:solidFill>
                        <a:srgbClr val="000000"/>
                      </a:solidFill>
                      <a:prstDash val="solid"/>
                    </a:lnT>
                    <a:solidFill>
                      <a:srgbClr val="FFFFFF"/>
                    </a:solidFill>
                  </a:tcPr>
                </a:tc>
                <a:tc>
                  <a:txBody>
                    <a:bodyPr/>
                    <a:lstStyle/>
                    <a:p>
                      <a:pPr algn="ctr">
                        <a:lnSpc>
                          <a:spcPts val="780"/>
                        </a:lnSpc>
                        <a:spcBef>
                          <a:spcPts val="190"/>
                        </a:spcBef>
                      </a:pPr>
                      <a:r>
                        <a:rPr sz="700" dirty="0">
                          <a:latin typeface="Calibri" panose="020F0502020204030204" pitchFamily="34" charset="0"/>
                          <a:cs typeface="Calibri" panose="020F0502020204030204" pitchFamily="34" charset="0"/>
                        </a:rPr>
                        <a:t>1</a:t>
                      </a:r>
                    </a:p>
                  </a:txBody>
                  <a:tcPr marL="0" marR="0" marT="24130" marB="0">
                    <a:lnT w="6350">
                      <a:solidFill>
                        <a:srgbClr val="000000"/>
                      </a:solidFill>
                      <a:prstDash val="solid"/>
                    </a:lnT>
                    <a:solidFill>
                      <a:srgbClr val="FFFFFF"/>
                    </a:solidFill>
                  </a:tcPr>
                </a:tc>
                <a:tc>
                  <a:txBody>
                    <a:bodyPr/>
                    <a:lstStyle/>
                    <a:p>
                      <a:pPr marR="29845" algn="r">
                        <a:lnSpc>
                          <a:spcPts val="780"/>
                        </a:lnSpc>
                        <a:spcBef>
                          <a:spcPts val="190"/>
                        </a:spcBef>
                      </a:pPr>
                      <a:r>
                        <a:rPr sz="700" dirty="0">
                          <a:latin typeface="Calibri" panose="020F0502020204030204" pitchFamily="34" charset="0"/>
                          <a:cs typeface="Calibri" panose="020F0502020204030204" pitchFamily="34" charset="0"/>
                        </a:rPr>
                        <a:t>0</a:t>
                      </a:r>
                    </a:p>
                  </a:txBody>
                  <a:tcPr marL="0" marR="0" marT="24130" marB="0">
                    <a:lnT w="6350">
                      <a:solidFill>
                        <a:srgbClr val="000000"/>
                      </a:solidFill>
                      <a:prstDash val="solid"/>
                    </a:lnT>
                    <a:solidFill>
                      <a:srgbClr val="FFFFFF"/>
                    </a:solidFill>
                  </a:tcPr>
                </a:tc>
                <a:tc>
                  <a:txBody>
                    <a:bodyPr/>
                    <a:lstStyle/>
                    <a:p>
                      <a:pPr algn="ctr">
                        <a:lnSpc>
                          <a:spcPts val="780"/>
                        </a:lnSpc>
                        <a:spcBef>
                          <a:spcPts val="190"/>
                        </a:spcBef>
                      </a:pPr>
                      <a:r>
                        <a:rPr sz="700" dirty="0">
                          <a:latin typeface="Calibri" panose="020F0502020204030204" pitchFamily="34" charset="0"/>
                          <a:cs typeface="Calibri" panose="020F0502020204030204" pitchFamily="34" charset="0"/>
                        </a:rPr>
                        <a:t>0</a:t>
                      </a:r>
                    </a:p>
                  </a:txBody>
                  <a:tcPr marL="0" marR="0" marT="24130" marB="0">
                    <a:lnT w="6350">
                      <a:solidFill>
                        <a:srgbClr val="000000"/>
                      </a:solidFill>
                      <a:prstDash val="solid"/>
                    </a:lnT>
                    <a:solidFill>
                      <a:srgbClr val="FFFFFF"/>
                    </a:solidFill>
                  </a:tcPr>
                </a:tc>
                <a:tc>
                  <a:txBody>
                    <a:bodyPr/>
                    <a:lstStyle/>
                    <a:p>
                      <a:pPr marL="37465">
                        <a:lnSpc>
                          <a:spcPts val="780"/>
                        </a:lnSpc>
                        <a:spcBef>
                          <a:spcPts val="190"/>
                        </a:spcBef>
                      </a:pPr>
                      <a:r>
                        <a:rPr sz="700" dirty="0">
                          <a:latin typeface="Calibri" panose="020F0502020204030204" pitchFamily="34" charset="0"/>
                          <a:cs typeface="Calibri" panose="020F0502020204030204" pitchFamily="34" charset="0"/>
                        </a:rPr>
                        <a:t>1</a:t>
                      </a:r>
                    </a:p>
                  </a:txBody>
                  <a:tcPr marL="0" marR="0" marT="24130" marB="0">
                    <a:lnR w="6350">
                      <a:solidFill>
                        <a:srgbClr val="000000"/>
                      </a:solidFill>
                      <a:prstDash val="solid"/>
                    </a:lnR>
                    <a:lnT w="6350">
                      <a:solidFill>
                        <a:srgbClr val="000000"/>
                      </a:solidFill>
                      <a:prstDash val="solid"/>
                    </a:lnT>
                    <a:solidFill>
                      <a:srgbClr val="FFFFFF"/>
                    </a:solidFill>
                  </a:tcPr>
                </a:tc>
                <a:extLst>
                  <a:ext uri="{0D108BD9-81ED-4DB2-BD59-A6C34878D82A}">
                    <a16:rowId xmlns:a16="http://schemas.microsoft.com/office/drawing/2014/main" val="10000"/>
                  </a:ext>
                </a:extLst>
              </a:tr>
              <a:tr h="101219">
                <a:tc>
                  <a:txBody>
                    <a:bodyPr/>
                    <a:lstStyle/>
                    <a:p>
                      <a:pPr marL="41910" algn="ctr">
                        <a:lnSpc>
                          <a:spcPts val="695"/>
                        </a:lnSpc>
                      </a:pPr>
                      <a:r>
                        <a:rPr sz="700" dirty="0">
                          <a:latin typeface="Calibri" panose="020F0502020204030204" pitchFamily="34" charset="0"/>
                          <a:cs typeface="Calibri" panose="020F0502020204030204" pitchFamily="34" charset="0"/>
                        </a:rPr>
                        <a:t>1</a:t>
                      </a:r>
                    </a:p>
                  </a:txBody>
                  <a:tcPr marL="0" marR="0" marT="0" marB="0">
                    <a:lnL w="6350">
                      <a:solidFill>
                        <a:srgbClr val="000000"/>
                      </a:solidFill>
                      <a:prstDash val="solid"/>
                    </a:lnL>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R="29845" algn="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0</a:t>
                      </a: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1"/>
                  </a:ext>
                </a:extLst>
              </a:tr>
              <a:tr h="101218">
                <a:tc>
                  <a:txBody>
                    <a:bodyPr/>
                    <a:lstStyle/>
                    <a:p>
                      <a:pPr marL="41910" algn="ctr">
                        <a:lnSpc>
                          <a:spcPts val="695"/>
                        </a:lnSpc>
                      </a:pPr>
                      <a:r>
                        <a:rPr sz="700" dirty="0">
                          <a:latin typeface="Calibri" panose="020F0502020204030204" pitchFamily="34" charset="0"/>
                          <a:cs typeface="Calibri" panose="020F0502020204030204" pitchFamily="34" charset="0"/>
                        </a:rPr>
                        <a:t>0</a:t>
                      </a:r>
                    </a:p>
                  </a:txBody>
                  <a:tcPr marL="0" marR="0" marT="0" marB="0">
                    <a:lnL w="6350">
                      <a:solidFill>
                        <a:srgbClr val="000000"/>
                      </a:solidFill>
                      <a:prstDash val="solid"/>
                    </a:lnL>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R="29845" algn="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1</a:t>
                      </a: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2"/>
                  </a:ext>
                </a:extLst>
              </a:tr>
              <a:tr h="101219">
                <a:tc>
                  <a:txBody>
                    <a:bodyPr/>
                    <a:lstStyle/>
                    <a:p>
                      <a:pPr marL="41910" algn="ctr">
                        <a:lnSpc>
                          <a:spcPts val="695"/>
                        </a:lnSpc>
                      </a:pPr>
                      <a:r>
                        <a:rPr sz="700" dirty="0">
                          <a:latin typeface="Calibri" panose="020F0502020204030204" pitchFamily="34" charset="0"/>
                          <a:cs typeface="Calibri" panose="020F0502020204030204" pitchFamily="34" charset="0"/>
                        </a:rPr>
                        <a:t>1</a:t>
                      </a:r>
                    </a:p>
                  </a:txBody>
                  <a:tcPr marL="0" marR="0" marT="0" marB="0">
                    <a:lnL w="6350">
                      <a:solidFill>
                        <a:srgbClr val="000000"/>
                      </a:solidFill>
                      <a:prstDash val="solid"/>
                    </a:lnL>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R="29845" algn="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1</a:t>
                      </a: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3"/>
                  </a:ext>
                </a:extLst>
              </a:tr>
              <a:tr h="101225">
                <a:tc>
                  <a:txBody>
                    <a:bodyPr/>
                    <a:lstStyle/>
                    <a:p>
                      <a:pPr marL="41910" algn="ctr">
                        <a:lnSpc>
                          <a:spcPts val="695"/>
                        </a:lnSpc>
                      </a:pPr>
                      <a:r>
                        <a:rPr sz="700" dirty="0">
                          <a:latin typeface="Calibri" panose="020F0502020204030204" pitchFamily="34" charset="0"/>
                          <a:cs typeface="Calibri" panose="020F0502020204030204" pitchFamily="34" charset="0"/>
                        </a:rPr>
                        <a:t>1</a:t>
                      </a:r>
                    </a:p>
                  </a:txBody>
                  <a:tcPr marL="0" marR="0" marT="0" marB="0">
                    <a:lnL w="6350">
                      <a:solidFill>
                        <a:srgbClr val="000000"/>
                      </a:solidFill>
                      <a:prstDash val="solid"/>
                    </a:lnL>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R="29845" algn="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0</a:t>
                      </a: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4"/>
                  </a:ext>
                </a:extLst>
              </a:tr>
              <a:tr h="101225">
                <a:tc>
                  <a:txBody>
                    <a:bodyPr/>
                    <a:lstStyle/>
                    <a:p>
                      <a:pPr marL="41910" algn="ctr">
                        <a:lnSpc>
                          <a:spcPts val="695"/>
                        </a:lnSpc>
                      </a:pPr>
                      <a:r>
                        <a:rPr sz="700" dirty="0">
                          <a:latin typeface="Calibri" panose="020F0502020204030204" pitchFamily="34" charset="0"/>
                          <a:cs typeface="Calibri" panose="020F0502020204030204" pitchFamily="34" charset="0"/>
                        </a:rPr>
                        <a:t>1</a:t>
                      </a:r>
                    </a:p>
                  </a:txBody>
                  <a:tcPr marL="0" marR="0" marT="0" marB="0">
                    <a:lnL w="6350">
                      <a:solidFill>
                        <a:srgbClr val="000000"/>
                      </a:solidFill>
                      <a:prstDash val="solid"/>
                    </a:lnL>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R="29845" algn="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0</a:t>
                      </a: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5"/>
                  </a:ext>
                </a:extLst>
              </a:tr>
              <a:tr h="101219">
                <a:tc>
                  <a:txBody>
                    <a:bodyPr/>
                    <a:lstStyle/>
                    <a:p>
                      <a:pPr marL="41910" algn="ctr">
                        <a:lnSpc>
                          <a:spcPts val="695"/>
                        </a:lnSpc>
                      </a:pPr>
                      <a:r>
                        <a:rPr sz="700" dirty="0">
                          <a:latin typeface="Calibri" panose="020F0502020204030204" pitchFamily="34" charset="0"/>
                          <a:cs typeface="Calibri" panose="020F0502020204030204" pitchFamily="34" charset="0"/>
                        </a:rPr>
                        <a:t>0</a:t>
                      </a:r>
                    </a:p>
                  </a:txBody>
                  <a:tcPr marL="0" marR="0" marT="0" marB="0">
                    <a:lnL w="6350">
                      <a:solidFill>
                        <a:srgbClr val="000000"/>
                      </a:solidFill>
                      <a:prstDash val="solid"/>
                    </a:lnL>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R="29845" algn="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1</a:t>
                      </a: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6"/>
                  </a:ext>
                </a:extLst>
              </a:tr>
              <a:tr h="111903">
                <a:tc>
                  <a:txBody>
                    <a:bodyPr/>
                    <a:lstStyle/>
                    <a:p>
                      <a:pPr marL="41910" algn="ctr">
                        <a:lnSpc>
                          <a:spcPts val="755"/>
                        </a:lnSpc>
                      </a:pPr>
                      <a:r>
                        <a:rPr sz="700" dirty="0">
                          <a:latin typeface="Calibri" panose="020F0502020204030204" pitchFamily="34" charset="0"/>
                          <a:cs typeface="Calibri" panose="020F0502020204030204" pitchFamily="34" charset="0"/>
                        </a:rPr>
                        <a:t>0</a:t>
                      </a:r>
                    </a:p>
                  </a:txBody>
                  <a:tcPr marL="0" marR="0" marT="0" marB="0">
                    <a:lnL w="6350">
                      <a:solidFill>
                        <a:srgbClr val="000000"/>
                      </a:solidFill>
                      <a:prstDash val="solid"/>
                    </a:lnL>
                    <a:solidFill>
                      <a:srgbClr val="FFFFFF"/>
                    </a:solidFill>
                  </a:tcPr>
                </a:tc>
                <a:tc>
                  <a:txBody>
                    <a:bodyPr/>
                    <a:lstStyle/>
                    <a:p>
                      <a:pPr algn="ctr">
                        <a:lnSpc>
                          <a:spcPts val="75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75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37465">
                        <a:lnSpc>
                          <a:spcPts val="75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75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R="29845" algn="r">
                        <a:lnSpc>
                          <a:spcPts val="75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75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37465">
                        <a:lnSpc>
                          <a:spcPts val="755"/>
                        </a:lnSpc>
                      </a:pPr>
                      <a:r>
                        <a:rPr sz="700" dirty="0">
                          <a:latin typeface="Calibri" panose="020F0502020204030204" pitchFamily="34" charset="0"/>
                          <a:cs typeface="Calibri" panose="020F0502020204030204" pitchFamily="34" charset="0"/>
                        </a:rPr>
                        <a:t>0</a:t>
                      </a: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7"/>
                  </a:ext>
                </a:extLst>
              </a:tr>
              <a:tr h="81366">
                <a:tc>
                  <a:txBody>
                    <a:bodyPr/>
                    <a:lstStyle/>
                    <a:p>
                      <a:pPr marL="41910" algn="ctr">
                        <a:lnSpc>
                          <a:spcPts val="540"/>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solidFill>
                      <a:srgbClr val="FFFFFF"/>
                    </a:solidFill>
                  </a:tcPr>
                </a:tc>
                <a:tc>
                  <a:txBody>
                    <a:bodyPr/>
                    <a:lstStyle/>
                    <a:p>
                      <a:pPr algn="ctr">
                        <a:lnSpc>
                          <a:spcPts val="540"/>
                        </a:lnSpc>
                      </a:pPr>
                      <a:r>
                        <a:rPr sz="700" dirty="0">
                          <a:latin typeface="Calibri" panose="020F0502020204030204" pitchFamily="34" charset="0"/>
                          <a:cs typeface="Calibri" panose="020F0502020204030204" pitchFamily="34" charset="0"/>
                        </a:rPr>
                        <a:t>.</a:t>
                      </a:r>
                    </a:p>
                  </a:txBody>
                  <a:tcPr marL="0" marR="0" marT="0" marB="0">
                    <a:solidFill>
                      <a:srgbClr val="FFFFFF"/>
                    </a:solidFill>
                  </a:tcPr>
                </a:tc>
                <a:tc>
                  <a:txBody>
                    <a:bodyPr/>
                    <a:lstStyle/>
                    <a:p>
                      <a:pPr algn="ctr">
                        <a:lnSpc>
                          <a:spcPts val="540"/>
                        </a:lnSpc>
                      </a:pPr>
                      <a:r>
                        <a:rPr sz="700" dirty="0">
                          <a:latin typeface="Calibri" panose="020F0502020204030204" pitchFamily="34" charset="0"/>
                          <a:cs typeface="Calibri" panose="020F0502020204030204" pitchFamily="34" charset="0"/>
                        </a:rPr>
                        <a:t>.</a:t>
                      </a:r>
                    </a:p>
                  </a:txBody>
                  <a:tcPr marL="0" marR="0" marT="0" marB="0">
                    <a:solidFill>
                      <a:srgbClr val="FFFFFF"/>
                    </a:solidFill>
                  </a:tcPr>
                </a:tc>
                <a:tc>
                  <a:txBody>
                    <a:bodyPr/>
                    <a:lstStyle/>
                    <a:p>
                      <a:pPr marL="45085">
                        <a:lnSpc>
                          <a:spcPts val="540"/>
                        </a:lnSpc>
                      </a:pPr>
                      <a:r>
                        <a:rPr sz="700" dirty="0">
                          <a:latin typeface="Calibri" panose="020F0502020204030204" pitchFamily="34" charset="0"/>
                          <a:cs typeface="Calibri" panose="020F0502020204030204" pitchFamily="34" charset="0"/>
                        </a:rPr>
                        <a:t>.</a:t>
                      </a:r>
                    </a:p>
                  </a:txBody>
                  <a:tcPr marL="0" marR="0" marT="0" marB="0">
                    <a:solidFill>
                      <a:srgbClr val="FFFFFF"/>
                    </a:solidFill>
                  </a:tcPr>
                </a:tc>
                <a:tc>
                  <a:txBody>
                    <a:bodyPr/>
                    <a:lstStyle/>
                    <a:p>
                      <a:pPr algn="ctr">
                        <a:lnSpc>
                          <a:spcPts val="540"/>
                        </a:lnSpc>
                      </a:pPr>
                      <a:r>
                        <a:rPr sz="700" dirty="0">
                          <a:latin typeface="Calibri" panose="020F0502020204030204" pitchFamily="34" charset="0"/>
                          <a:cs typeface="Calibri" panose="020F0502020204030204" pitchFamily="34" charset="0"/>
                        </a:rPr>
                        <a:t>.</a:t>
                      </a:r>
                    </a:p>
                  </a:txBody>
                  <a:tcPr marL="0" marR="0" marT="0" marB="0">
                    <a:solidFill>
                      <a:srgbClr val="FFFFFF"/>
                    </a:solidFill>
                  </a:tcPr>
                </a:tc>
                <a:tc>
                  <a:txBody>
                    <a:bodyPr/>
                    <a:lstStyle/>
                    <a:p>
                      <a:pPr marR="37465" algn="r">
                        <a:lnSpc>
                          <a:spcPts val="540"/>
                        </a:lnSpc>
                      </a:pPr>
                      <a:r>
                        <a:rPr sz="700" dirty="0">
                          <a:latin typeface="Calibri" panose="020F0502020204030204" pitchFamily="34" charset="0"/>
                          <a:cs typeface="Calibri" panose="020F0502020204030204" pitchFamily="34" charset="0"/>
                        </a:rPr>
                        <a:t>.</a:t>
                      </a:r>
                    </a:p>
                  </a:txBody>
                  <a:tcPr marL="0" marR="0" marT="0" marB="0">
                    <a:solidFill>
                      <a:srgbClr val="FFFFFF"/>
                    </a:solidFill>
                  </a:tcPr>
                </a:tc>
                <a:tc>
                  <a:txBody>
                    <a:bodyPr/>
                    <a:lstStyle/>
                    <a:p>
                      <a:pPr algn="ctr">
                        <a:lnSpc>
                          <a:spcPts val="540"/>
                        </a:lnSpc>
                      </a:pPr>
                      <a:r>
                        <a:rPr sz="700" dirty="0">
                          <a:latin typeface="Calibri" panose="020F0502020204030204" pitchFamily="34" charset="0"/>
                          <a:cs typeface="Calibri" panose="020F0502020204030204" pitchFamily="34" charset="0"/>
                        </a:rPr>
                        <a:t>.</a:t>
                      </a:r>
                    </a:p>
                  </a:txBody>
                  <a:tcPr marL="0" marR="0" marT="0" marB="0">
                    <a:solidFill>
                      <a:srgbClr val="FFFFFF"/>
                    </a:solidFill>
                  </a:tcPr>
                </a:tc>
                <a:tc>
                  <a:txBody>
                    <a:bodyPr/>
                    <a:lstStyle/>
                    <a:p>
                      <a:pPr marL="45085">
                        <a:lnSpc>
                          <a:spcPts val="540"/>
                        </a:lnSpc>
                      </a:pPr>
                      <a:r>
                        <a:rPr sz="700" dirty="0">
                          <a:latin typeface="Calibri" panose="020F0502020204030204" pitchFamily="34" charset="0"/>
                          <a:cs typeface="Calibri" panose="020F0502020204030204" pitchFamily="34" charset="0"/>
                        </a:rPr>
                        <a:t>.</a:t>
                      </a: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8"/>
                  </a:ext>
                </a:extLst>
              </a:tr>
              <a:tr h="50609">
                <a:tc>
                  <a:txBody>
                    <a:bodyPr/>
                    <a:lstStyle/>
                    <a:p>
                      <a:pPr>
                        <a:lnSpc>
                          <a:spcPct val="100000"/>
                        </a:lnSpc>
                      </a:pPr>
                      <a:endParaRPr sz="100">
                        <a:latin typeface="Times New Roman"/>
                        <a:cs typeface="Times New Roman"/>
                      </a:endParaRPr>
                    </a:p>
                  </a:txBody>
                  <a:tcPr marL="0" marR="0" marT="0" marB="0">
                    <a:lnL w="6350">
                      <a:solidFill>
                        <a:srgbClr val="000000"/>
                      </a:solidFill>
                      <a:prstDash val="solid"/>
                    </a:lnL>
                    <a:solidFill>
                      <a:srgbClr val="FFFFFF"/>
                    </a:solidFill>
                  </a:tcPr>
                </a:tc>
                <a:tc>
                  <a:txBody>
                    <a:bodyPr/>
                    <a:lstStyle/>
                    <a:p>
                      <a:pPr>
                        <a:lnSpc>
                          <a:spcPct val="100000"/>
                        </a:lnSpc>
                      </a:pPr>
                      <a:endParaRPr sz="100">
                        <a:latin typeface="Times New Roman"/>
                        <a:cs typeface="Times New Roman"/>
                      </a:endParaRPr>
                    </a:p>
                  </a:txBody>
                  <a:tcPr marL="0" marR="0" marT="0" marB="0">
                    <a:solidFill>
                      <a:srgbClr val="FFFFFF"/>
                    </a:solidFill>
                  </a:tcPr>
                </a:tc>
                <a:tc>
                  <a:txBody>
                    <a:bodyPr/>
                    <a:lstStyle/>
                    <a:p>
                      <a:pPr>
                        <a:lnSpc>
                          <a:spcPct val="100000"/>
                        </a:lnSpc>
                      </a:pPr>
                      <a:endParaRPr sz="100">
                        <a:latin typeface="Times New Roman"/>
                        <a:cs typeface="Times New Roman"/>
                      </a:endParaRPr>
                    </a:p>
                  </a:txBody>
                  <a:tcPr marL="0" marR="0" marT="0" marB="0">
                    <a:solidFill>
                      <a:srgbClr val="FFFFFF"/>
                    </a:solidFill>
                  </a:tcPr>
                </a:tc>
                <a:tc>
                  <a:txBody>
                    <a:bodyPr/>
                    <a:lstStyle/>
                    <a:p>
                      <a:pPr>
                        <a:lnSpc>
                          <a:spcPct val="100000"/>
                        </a:lnSpc>
                      </a:pPr>
                      <a:endParaRPr sz="100">
                        <a:latin typeface="Times New Roman"/>
                        <a:cs typeface="Times New Roman"/>
                      </a:endParaRPr>
                    </a:p>
                  </a:txBody>
                  <a:tcPr marL="0" marR="0" marT="0" marB="0">
                    <a:solidFill>
                      <a:srgbClr val="FFFFFF"/>
                    </a:solidFill>
                  </a:tcPr>
                </a:tc>
                <a:tc>
                  <a:txBody>
                    <a:bodyPr/>
                    <a:lstStyle/>
                    <a:p>
                      <a:pPr>
                        <a:lnSpc>
                          <a:spcPct val="100000"/>
                        </a:lnSpc>
                      </a:pPr>
                      <a:endParaRPr sz="100">
                        <a:latin typeface="Times New Roman"/>
                        <a:cs typeface="Times New Roman"/>
                      </a:endParaRPr>
                    </a:p>
                  </a:txBody>
                  <a:tcPr marL="0" marR="0" marT="0" marB="0">
                    <a:solidFill>
                      <a:srgbClr val="FFFFFF"/>
                    </a:solidFill>
                  </a:tcPr>
                </a:tc>
                <a:tc>
                  <a:txBody>
                    <a:bodyPr/>
                    <a:lstStyle/>
                    <a:p>
                      <a:pPr>
                        <a:lnSpc>
                          <a:spcPct val="100000"/>
                        </a:lnSpc>
                      </a:pPr>
                      <a:endParaRPr sz="100">
                        <a:latin typeface="Times New Roman"/>
                        <a:cs typeface="Times New Roman"/>
                      </a:endParaRPr>
                    </a:p>
                  </a:txBody>
                  <a:tcPr marL="0" marR="0" marT="0" marB="0">
                    <a:solidFill>
                      <a:srgbClr val="FFFFFF"/>
                    </a:solidFill>
                  </a:tcPr>
                </a:tc>
                <a:tc>
                  <a:txBody>
                    <a:bodyPr/>
                    <a:lstStyle/>
                    <a:p>
                      <a:pPr>
                        <a:lnSpc>
                          <a:spcPct val="100000"/>
                        </a:lnSpc>
                      </a:pPr>
                      <a:endParaRPr sz="100">
                        <a:latin typeface="Times New Roman"/>
                        <a:cs typeface="Times New Roman"/>
                      </a:endParaRPr>
                    </a:p>
                  </a:txBody>
                  <a:tcPr marL="0" marR="0" marT="0" marB="0">
                    <a:solidFill>
                      <a:srgbClr val="FFFFFF"/>
                    </a:solidFill>
                  </a:tcPr>
                </a:tc>
                <a:tc>
                  <a:txBody>
                    <a:bodyPr/>
                    <a:lstStyle/>
                    <a:p>
                      <a:pPr>
                        <a:lnSpc>
                          <a:spcPct val="100000"/>
                        </a:lnSpc>
                      </a:pPr>
                      <a:endParaRPr sz="100">
                        <a:latin typeface="Times New Roman"/>
                        <a:cs typeface="Times New Roman"/>
                      </a:endParaRP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9"/>
                  </a:ext>
                </a:extLst>
              </a:tr>
              <a:tr h="123779">
                <a:tc>
                  <a:txBody>
                    <a:bodyPr/>
                    <a:lstStyle/>
                    <a:p>
                      <a:pPr marL="41910" algn="ctr">
                        <a:lnSpc>
                          <a:spcPts val="54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B w="6350">
                      <a:solidFill>
                        <a:srgbClr val="000000"/>
                      </a:solidFill>
                      <a:prstDash val="solid"/>
                    </a:lnB>
                    <a:solidFill>
                      <a:srgbClr val="FFFFFF"/>
                    </a:solidFill>
                  </a:tcPr>
                </a:tc>
                <a:tc>
                  <a:txBody>
                    <a:bodyPr/>
                    <a:lstStyle/>
                    <a:p>
                      <a:pPr algn="ctr">
                        <a:lnSpc>
                          <a:spcPts val="545"/>
                        </a:lnSpc>
                      </a:pPr>
                      <a:r>
                        <a:rPr sz="700" dirty="0">
                          <a:latin typeface="Calibri" panose="020F0502020204030204" pitchFamily="34" charset="0"/>
                          <a:cs typeface="Calibri" panose="020F0502020204030204" pitchFamily="34" charset="0"/>
                        </a:rPr>
                        <a:t>.</a:t>
                      </a:r>
                    </a:p>
                  </a:txBody>
                  <a:tcPr marL="0" marR="0" marT="0" marB="0">
                    <a:lnB w="6350">
                      <a:solidFill>
                        <a:srgbClr val="000000"/>
                      </a:solidFill>
                      <a:prstDash val="solid"/>
                    </a:lnB>
                    <a:solidFill>
                      <a:srgbClr val="FFFFFF"/>
                    </a:solidFill>
                  </a:tcPr>
                </a:tc>
                <a:tc>
                  <a:txBody>
                    <a:bodyPr/>
                    <a:lstStyle/>
                    <a:p>
                      <a:pPr algn="ctr">
                        <a:lnSpc>
                          <a:spcPts val="545"/>
                        </a:lnSpc>
                      </a:pPr>
                      <a:r>
                        <a:rPr sz="700" dirty="0">
                          <a:latin typeface="Calibri" panose="020F0502020204030204" pitchFamily="34" charset="0"/>
                          <a:cs typeface="Calibri" panose="020F0502020204030204" pitchFamily="34" charset="0"/>
                        </a:rPr>
                        <a:t>.</a:t>
                      </a:r>
                    </a:p>
                  </a:txBody>
                  <a:tcPr marL="0" marR="0" marT="0" marB="0">
                    <a:lnB w="6350">
                      <a:solidFill>
                        <a:srgbClr val="000000"/>
                      </a:solidFill>
                      <a:prstDash val="solid"/>
                    </a:lnB>
                    <a:solidFill>
                      <a:srgbClr val="FFFFFF"/>
                    </a:solidFill>
                  </a:tcPr>
                </a:tc>
                <a:tc>
                  <a:txBody>
                    <a:bodyPr/>
                    <a:lstStyle/>
                    <a:p>
                      <a:pPr marL="45085">
                        <a:lnSpc>
                          <a:spcPts val="545"/>
                        </a:lnSpc>
                      </a:pPr>
                      <a:r>
                        <a:rPr sz="700" dirty="0">
                          <a:latin typeface="Calibri" panose="020F0502020204030204" pitchFamily="34" charset="0"/>
                          <a:cs typeface="Calibri" panose="020F0502020204030204" pitchFamily="34" charset="0"/>
                        </a:rPr>
                        <a:t>.</a:t>
                      </a:r>
                    </a:p>
                  </a:txBody>
                  <a:tcPr marL="0" marR="0" marT="0" marB="0">
                    <a:lnB w="6350">
                      <a:solidFill>
                        <a:srgbClr val="000000"/>
                      </a:solidFill>
                      <a:prstDash val="solid"/>
                    </a:lnB>
                    <a:solidFill>
                      <a:srgbClr val="FFFFFF"/>
                    </a:solidFill>
                  </a:tcPr>
                </a:tc>
                <a:tc>
                  <a:txBody>
                    <a:bodyPr/>
                    <a:lstStyle/>
                    <a:p>
                      <a:pPr algn="ctr">
                        <a:lnSpc>
                          <a:spcPts val="545"/>
                        </a:lnSpc>
                      </a:pPr>
                      <a:r>
                        <a:rPr sz="700" dirty="0">
                          <a:latin typeface="Calibri" panose="020F0502020204030204" pitchFamily="34" charset="0"/>
                          <a:cs typeface="Calibri" panose="020F0502020204030204" pitchFamily="34" charset="0"/>
                        </a:rPr>
                        <a:t>.</a:t>
                      </a:r>
                    </a:p>
                  </a:txBody>
                  <a:tcPr marL="0" marR="0" marT="0" marB="0">
                    <a:lnB w="6350">
                      <a:solidFill>
                        <a:srgbClr val="000000"/>
                      </a:solidFill>
                      <a:prstDash val="solid"/>
                    </a:lnB>
                    <a:solidFill>
                      <a:srgbClr val="FFFFFF"/>
                    </a:solidFill>
                  </a:tcPr>
                </a:tc>
                <a:tc>
                  <a:txBody>
                    <a:bodyPr/>
                    <a:lstStyle/>
                    <a:p>
                      <a:pPr marR="37465" algn="r">
                        <a:lnSpc>
                          <a:spcPts val="545"/>
                        </a:lnSpc>
                      </a:pPr>
                      <a:r>
                        <a:rPr sz="700" dirty="0">
                          <a:latin typeface="Calibri" panose="020F0502020204030204" pitchFamily="34" charset="0"/>
                          <a:cs typeface="Calibri" panose="020F0502020204030204" pitchFamily="34" charset="0"/>
                        </a:rPr>
                        <a:t>.</a:t>
                      </a:r>
                    </a:p>
                  </a:txBody>
                  <a:tcPr marL="0" marR="0" marT="0" marB="0">
                    <a:lnB w="6350">
                      <a:solidFill>
                        <a:srgbClr val="000000"/>
                      </a:solidFill>
                      <a:prstDash val="solid"/>
                    </a:lnB>
                    <a:solidFill>
                      <a:srgbClr val="FFFFFF"/>
                    </a:solidFill>
                  </a:tcPr>
                </a:tc>
                <a:tc>
                  <a:txBody>
                    <a:bodyPr/>
                    <a:lstStyle/>
                    <a:p>
                      <a:pPr algn="ctr">
                        <a:lnSpc>
                          <a:spcPts val="545"/>
                        </a:lnSpc>
                      </a:pPr>
                      <a:r>
                        <a:rPr sz="700" dirty="0">
                          <a:latin typeface="Calibri" panose="020F0502020204030204" pitchFamily="34" charset="0"/>
                          <a:cs typeface="Calibri" panose="020F0502020204030204" pitchFamily="34" charset="0"/>
                        </a:rPr>
                        <a:t>.</a:t>
                      </a:r>
                    </a:p>
                  </a:txBody>
                  <a:tcPr marL="0" marR="0" marT="0" marB="0">
                    <a:lnB w="6350">
                      <a:solidFill>
                        <a:srgbClr val="000000"/>
                      </a:solidFill>
                      <a:prstDash val="solid"/>
                    </a:lnB>
                    <a:solidFill>
                      <a:srgbClr val="FFFFFF"/>
                    </a:solidFill>
                  </a:tcPr>
                </a:tc>
                <a:tc>
                  <a:txBody>
                    <a:bodyPr/>
                    <a:lstStyle/>
                    <a:p>
                      <a:pPr marL="45085">
                        <a:lnSpc>
                          <a:spcPts val="545"/>
                        </a:lnSpc>
                      </a:pPr>
                      <a:r>
                        <a:rPr sz="700" dirty="0">
                          <a:latin typeface="Calibri" panose="020F0502020204030204" pitchFamily="34" charset="0"/>
                          <a:cs typeface="Calibri" panose="020F0502020204030204" pitchFamily="34" charset="0"/>
                        </a:rPr>
                        <a:t>.</a:t>
                      </a:r>
                    </a:p>
                  </a:txBody>
                  <a:tcPr marL="0" marR="0" marT="0" marB="0">
                    <a:lnR w="6350">
                      <a:solidFill>
                        <a:srgbClr val="000000"/>
                      </a:solidFill>
                      <a:prstDash val="solid"/>
                    </a:lnR>
                    <a:lnB w="6350">
                      <a:solidFill>
                        <a:srgbClr val="000000"/>
                      </a:solidFill>
                      <a:prstDash val="solid"/>
                    </a:lnB>
                    <a:solidFill>
                      <a:srgbClr val="FFFFFF"/>
                    </a:solidFill>
                  </a:tcPr>
                </a:tc>
                <a:extLst>
                  <a:ext uri="{0D108BD9-81ED-4DB2-BD59-A6C34878D82A}">
                    <a16:rowId xmlns:a16="http://schemas.microsoft.com/office/drawing/2014/main" val="10010"/>
                  </a:ext>
                </a:extLst>
              </a:tr>
            </a:tbl>
          </a:graphicData>
        </a:graphic>
      </p:graphicFrame>
      <p:graphicFrame>
        <p:nvGraphicFramePr>
          <p:cNvPr id="5" name="object 5"/>
          <p:cNvGraphicFramePr>
            <a:graphicFrameLocks noGrp="1"/>
          </p:cNvGraphicFramePr>
          <p:nvPr>
            <p:extLst>
              <p:ext uri="{D42A27DB-BD31-4B8C-83A1-F6EECF244321}">
                <p14:modId xmlns:p14="http://schemas.microsoft.com/office/powerpoint/2010/main" val="1579046030"/>
              </p:ext>
            </p:extLst>
          </p:nvPr>
        </p:nvGraphicFramePr>
        <p:xfrm>
          <a:off x="3219450" y="721636"/>
          <a:ext cx="1059179" cy="1110944"/>
        </p:xfrm>
        <a:graphic>
          <a:graphicData uri="http://schemas.openxmlformats.org/drawingml/2006/table">
            <a:tbl>
              <a:tblPr firstRow="1" bandRow="1">
                <a:tableStyleId>{2D5ABB26-0587-4C30-8999-92F81FD0307C}</a:tableStyleId>
              </a:tblPr>
              <a:tblGrid>
                <a:gridCol w="163830">
                  <a:extLst>
                    <a:ext uri="{9D8B030D-6E8A-4147-A177-3AD203B41FA5}">
                      <a16:colId xmlns:a16="http://schemas.microsoft.com/office/drawing/2014/main" val="20000"/>
                    </a:ext>
                  </a:extLst>
                </a:gridCol>
                <a:gridCol w="121920">
                  <a:extLst>
                    <a:ext uri="{9D8B030D-6E8A-4147-A177-3AD203B41FA5}">
                      <a16:colId xmlns:a16="http://schemas.microsoft.com/office/drawing/2014/main" val="20001"/>
                    </a:ext>
                  </a:extLst>
                </a:gridCol>
                <a:gridCol w="121920">
                  <a:extLst>
                    <a:ext uri="{9D8B030D-6E8A-4147-A177-3AD203B41FA5}">
                      <a16:colId xmlns:a16="http://schemas.microsoft.com/office/drawing/2014/main" val="20002"/>
                    </a:ext>
                  </a:extLst>
                </a:gridCol>
                <a:gridCol w="121920">
                  <a:extLst>
                    <a:ext uri="{9D8B030D-6E8A-4147-A177-3AD203B41FA5}">
                      <a16:colId xmlns:a16="http://schemas.microsoft.com/office/drawing/2014/main" val="20003"/>
                    </a:ext>
                  </a:extLst>
                </a:gridCol>
                <a:gridCol w="121920">
                  <a:extLst>
                    <a:ext uri="{9D8B030D-6E8A-4147-A177-3AD203B41FA5}">
                      <a16:colId xmlns:a16="http://schemas.microsoft.com/office/drawing/2014/main" val="20004"/>
                    </a:ext>
                  </a:extLst>
                </a:gridCol>
                <a:gridCol w="121920">
                  <a:extLst>
                    <a:ext uri="{9D8B030D-6E8A-4147-A177-3AD203B41FA5}">
                      <a16:colId xmlns:a16="http://schemas.microsoft.com/office/drawing/2014/main" val="20005"/>
                    </a:ext>
                  </a:extLst>
                </a:gridCol>
                <a:gridCol w="121919">
                  <a:extLst>
                    <a:ext uri="{9D8B030D-6E8A-4147-A177-3AD203B41FA5}">
                      <a16:colId xmlns:a16="http://schemas.microsoft.com/office/drawing/2014/main" val="20006"/>
                    </a:ext>
                  </a:extLst>
                </a:gridCol>
                <a:gridCol w="163830">
                  <a:extLst>
                    <a:ext uri="{9D8B030D-6E8A-4147-A177-3AD203B41FA5}">
                      <a16:colId xmlns:a16="http://schemas.microsoft.com/office/drawing/2014/main" val="20007"/>
                    </a:ext>
                  </a:extLst>
                </a:gridCol>
              </a:tblGrid>
              <a:tr h="135919">
                <a:tc>
                  <a:txBody>
                    <a:bodyPr/>
                    <a:lstStyle/>
                    <a:p>
                      <a:pPr marR="29845" algn="r">
                        <a:lnSpc>
                          <a:spcPts val="780"/>
                        </a:lnSpc>
                        <a:spcBef>
                          <a:spcPts val="190"/>
                        </a:spcBef>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24130" marB="0">
                    <a:lnL w="6350">
                      <a:solidFill>
                        <a:srgbClr val="000000"/>
                      </a:solidFill>
                      <a:prstDash val="solid"/>
                    </a:lnL>
                    <a:lnT w="6350">
                      <a:solidFill>
                        <a:srgbClr val="000000"/>
                      </a:solidFill>
                      <a:prstDash val="solid"/>
                    </a:lnT>
                    <a:solidFill>
                      <a:srgbClr val="FFFFFF"/>
                    </a:solidFill>
                  </a:tcPr>
                </a:tc>
                <a:tc>
                  <a:txBody>
                    <a:bodyPr/>
                    <a:lstStyle/>
                    <a:p>
                      <a:pPr algn="ctr">
                        <a:lnSpc>
                          <a:spcPts val="780"/>
                        </a:lnSpc>
                        <a:spcBef>
                          <a:spcPts val="190"/>
                        </a:spcBef>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24130" marB="0">
                    <a:lnT w="6350">
                      <a:solidFill>
                        <a:srgbClr val="000000"/>
                      </a:solidFill>
                      <a:prstDash val="solid"/>
                    </a:lnT>
                    <a:solidFill>
                      <a:srgbClr val="FFFFFF"/>
                    </a:solidFill>
                  </a:tcPr>
                </a:tc>
                <a:tc>
                  <a:txBody>
                    <a:bodyPr/>
                    <a:lstStyle/>
                    <a:p>
                      <a:pPr algn="ctr">
                        <a:lnSpc>
                          <a:spcPts val="780"/>
                        </a:lnSpc>
                        <a:spcBef>
                          <a:spcPts val="190"/>
                        </a:spcBef>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24130" marB="0">
                    <a:lnT w="6350">
                      <a:solidFill>
                        <a:srgbClr val="000000"/>
                      </a:solidFill>
                      <a:prstDash val="solid"/>
                    </a:lnT>
                    <a:solidFill>
                      <a:srgbClr val="FFFFFF"/>
                    </a:solidFill>
                  </a:tcPr>
                </a:tc>
                <a:tc>
                  <a:txBody>
                    <a:bodyPr/>
                    <a:lstStyle/>
                    <a:p>
                      <a:pPr algn="ctr">
                        <a:lnSpc>
                          <a:spcPts val="780"/>
                        </a:lnSpc>
                        <a:spcBef>
                          <a:spcPts val="190"/>
                        </a:spcBef>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24130" marB="0">
                    <a:lnT w="6350">
                      <a:solidFill>
                        <a:srgbClr val="000000"/>
                      </a:solidFill>
                      <a:prstDash val="solid"/>
                    </a:lnT>
                    <a:solidFill>
                      <a:srgbClr val="FFFFFF"/>
                    </a:solidFill>
                  </a:tcPr>
                </a:tc>
                <a:tc>
                  <a:txBody>
                    <a:bodyPr/>
                    <a:lstStyle/>
                    <a:p>
                      <a:pPr marL="37465">
                        <a:lnSpc>
                          <a:spcPts val="780"/>
                        </a:lnSpc>
                        <a:spcBef>
                          <a:spcPts val="190"/>
                        </a:spcBef>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24130" marB="0">
                    <a:lnT w="6350">
                      <a:solidFill>
                        <a:srgbClr val="000000"/>
                      </a:solidFill>
                      <a:prstDash val="solid"/>
                    </a:lnT>
                    <a:solidFill>
                      <a:srgbClr val="FFFFFF"/>
                    </a:solidFill>
                  </a:tcPr>
                </a:tc>
                <a:tc>
                  <a:txBody>
                    <a:bodyPr/>
                    <a:lstStyle/>
                    <a:p>
                      <a:pPr marR="29845" algn="r">
                        <a:lnSpc>
                          <a:spcPts val="780"/>
                        </a:lnSpc>
                        <a:spcBef>
                          <a:spcPts val="190"/>
                        </a:spcBef>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24130" marB="0">
                    <a:lnT w="6350">
                      <a:solidFill>
                        <a:srgbClr val="000000"/>
                      </a:solidFill>
                      <a:prstDash val="solid"/>
                    </a:lnT>
                    <a:solidFill>
                      <a:srgbClr val="FFFFFF"/>
                    </a:solidFill>
                  </a:tcPr>
                </a:tc>
                <a:tc>
                  <a:txBody>
                    <a:bodyPr/>
                    <a:lstStyle/>
                    <a:p>
                      <a:pPr algn="ctr">
                        <a:lnSpc>
                          <a:spcPts val="780"/>
                        </a:lnSpc>
                        <a:spcBef>
                          <a:spcPts val="190"/>
                        </a:spcBef>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24130" marB="0">
                    <a:lnT w="6350">
                      <a:solidFill>
                        <a:srgbClr val="000000"/>
                      </a:solidFill>
                      <a:prstDash val="solid"/>
                    </a:lnT>
                    <a:solidFill>
                      <a:srgbClr val="FFFFFF"/>
                    </a:solidFill>
                  </a:tcPr>
                </a:tc>
                <a:tc>
                  <a:txBody>
                    <a:bodyPr/>
                    <a:lstStyle/>
                    <a:p>
                      <a:pPr marL="37465">
                        <a:lnSpc>
                          <a:spcPts val="780"/>
                        </a:lnSpc>
                        <a:spcBef>
                          <a:spcPts val="190"/>
                        </a:spcBef>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24130" marB="0">
                    <a:lnR w="6350">
                      <a:solidFill>
                        <a:srgbClr val="000000"/>
                      </a:solidFill>
                      <a:prstDash val="solid"/>
                    </a:lnR>
                    <a:lnT w="6350">
                      <a:solidFill>
                        <a:srgbClr val="000000"/>
                      </a:solidFill>
                      <a:prstDash val="solid"/>
                    </a:lnT>
                    <a:solidFill>
                      <a:srgbClr val="FFFFFF"/>
                    </a:solidFill>
                  </a:tcPr>
                </a:tc>
                <a:extLst>
                  <a:ext uri="{0D108BD9-81ED-4DB2-BD59-A6C34878D82A}">
                    <a16:rowId xmlns:a16="http://schemas.microsoft.com/office/drawing/2014/main" val="10000"/>
                  </a:ext>
                </a:extLst>
              </a:tr>
              <a:tr h="101263">
                <a:tc>
                  <a:txBody>
                    <a:bodyPr/>
                    <a:lstStyle/>
                    <a:p>
                      <a:pPr marR="32384" algn="r">
                        <a:lnSpc>
                          <a:spcPts val="695"/>
                        </a:lnSpc>
                      </a:pPr>
                      <a:r>
                        <a:rPr sz="700" dirty="0">
                          <a:latin typeface="Calibri" panose="020F0502020204030204" pitchFamily="34" charset="0"/>
                          <a:cs typeface="Calibri" panose="020F0502020204030204" pitchFamily="34" charset="0"/>
                        </a:rPr>
                        <a:t>1</a:t>
                      </a:r>
                    </a:p>
                  </a:txBody>
                  <a:tcPr marL="0" marR="0" marT="0" marB="0">
                    <a:lnL w="6350">
                      <a:solidFill>
                        <a:srgbClr val="000000"/>
                      </a:solidFill>
                      <a:prstDash val="solid"/>
                    </a:lnL>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40005">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R="32384" algn="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40005">
                        <a:lnSpc>
                          <a:spcPts val="695"/>
                        </a:lnSpc>
                      </a:pPr>
                      <a:r>
                        <a:rPr sz="700" dirty="0">
                          <a:latin typeface="Calibri" panose="020F0502020204030204" pitchFamily="34" charset="0"/>
                          <a:cs typeface="Calibri" panose="020F0502020204030204" pitchFamily="34" charset="0"/>
                        </a:rPr>
                        <a:t>0</a:t>
                      </a: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1"/>
                  </a:ext>
                </a:extLst>
              </a:tr>
              <a:tr h="101218">
                <a:tc>
                  <a:txBody>
                    <a:bodyPr/>
                    <a:lstStyle/>
                    <a:p>
                      <a:pPr marR="32384" algn="r">
                        <a:lnSpc>
                          <a:spcPts val="695"/>
                        </a:lnSpc>
                      </a:pPr>
                      <a:r>
                        <a:rPr sz="700" dirty="0">
                          <a:latin typeface="Calibri" panose="020F0502020204030204" pitchFamily="34" charset="0"/>
                          <a:cs typeface="Calibri" panose="020F0502020204030204" pitchFamily="34" charset="0"/>
                        </a:rPr>
                        <a:t>0</a:t>
                      </a:r>
                    </a:p>
                  </a:txBody>
                  <a:tcPr marL="0" marR="0" marT="0" marB="0">
                    <a:lnL w="6350">
                      <a:solidFill>
                        <a:srgbClr val="000000"/>
                      </a:solidFill>
                      <a:prstDash val="solid"/>
                    </a:lnL>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40005">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R="32384" algn="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40005">
                        <a:lnSpc>
                          <a:spcPts val="695"/>
                        </a:lnSpc>
                      </a:pPr>
                      <a:r>
                        <a:rPr sz="700" dirty="0">
                          <a:latin typeface="Calibri" panose="020F0502020204030204" pitchFamily="34" charset="0"/>
                          <a:cs typeface="Calibri" panose="020F0502020204030204" pitchFamily="34" charset="0"/>
                        </a:rPr>
                        <a:t>1</a:t>
                      </a: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2"/>
                  </a:ext>
                </a:extLst>
              </a:tr>
              <a:tr h="95462">
                <a:tc>
                  <a:txBody>
                    <a:bodyPr/>
                    <a:lstStyle/>
                    <a:p>
                      <a:pPr marR="32384" algn="r">
                        <a:lnSpc>
                          <a:spcPts val="650"/>
                        </a:lnSpc>
                      </a:pPr>
                      <a:r>
                        <a:rPr sz="700" dirty="0">
                          <a:latin typeface="Calibri" panose="020F0502020204030204" pitchFamily="34" charset="0"/>
                          <a:cs typeface="Calibri" panose="020F0502020204030204" pitchFamily="34" charset="0"/>
                        </a:rPr>
                        <a:t>1</a:t>
                      </a:r>
                    </a:p>
                  </a:txBody>
                  <a:tcPr marL="0" marR="0" marT="0" marB="0">
                    <a:lnL w="6350">
                      <a:solidFill>
                        <a:srgbClr val="000000"/>
                      </a:solidFill>
                      <a:prstDash val="solid"/>
                    </a:lnL>
                    <a:solidFill>
                      <a:srgbClr val="FFFFFF"/>
                    </a:solidFill>
                  </a:tcPr>
                </a:tc>
                <a:tc>
                  <a:txBody>
                    <a:bodyPr/>
                    <a:lstStyle/>
                    <a:p>
                      <a:pPr algn="ctr">
                        <a:lnSpc>
                          <a:spcPts val="650"/>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5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50"/>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40005">
                        <a:lnSpc>
                          <a:spcPts val="650"/>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R="32384" algn="r">
                        <a:lnSpc>
                          <a:spcPts val="65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50"/>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40005">
                        <a:lnSpc>
                          <a:spcPts val="650"/>
                        </a:lnSpc>
                      </a:pPr>
                      <a:r>
                        <a:rPr sz="700" dirty="0">
                          <a:latin typeface="Calibri" panose="020F0502020204030204" pitchFamily="34" charset="0"/>
                          <a:cs typeface="Calibri" panose="020F0502020204030204" pitchFamily="34" charset="0"/>
                        </a:rPr>
                        <a:t>1</a:t>
                      </a: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3"/>
                  </a:ext>
                </a:extLst>
              </a:tr>
              <a:tr h="106937">
                <a:tc>
                  <a:txBody>
                    <a:bodyPr/>
                    <a:lstStyle/>
                    <a:p>
                      <a:pPr marR="29845" algn="r">
                        <a:lnSpc>
                          <a:spcPts val="740"/>
                        </a:lnSpc>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solidFill>
                      <a:srgbClr val="FFFFFF"/>
                    </a:solidFill>
                  </a:tcPr>
                </a:tc>
                <a:tc>
                  <a:txBody>
                    <a:bodyPr/>
                    <a:lstStyle/>
                    <a:p>
                      <a:pPr algn="ctr">
                        <a:lnSpc>
                          <a:spcPts val="740"/>
                        </a:lnSpc>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algn="ctr">
                        <a:lnSpc>
                          <a:spcPts val="740"/>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algn="ctr">
                        <a:lnSpc>
                          <a:spcPts val="740"/>
                        </a:lnSpc>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marL="37465">
                        <a:lnSpc>
                          <a:spcPts val="740"/>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marR="29845" algn="r">
                        <a:lnSpc>
                          <a:spcPts val="740"/>
                        </a:lnSpc>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algn="ctr">
                        <a:lnSpc>
                          <a:spcPts val="740"/>
                        </a:lnSpc>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marL="37465">
                        <a:lnSpc>
                          <a:spcPts val="740"/>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4"/>
                  </a:ext>
                </a:extLst>
              </a:tr>
              <a:tr h="95512">
                <a:tc>
                  <a:txBody>
                    <a:bodyPr/>
                    <a:lstStyle/>
                    <a:p>
                      <a:pPr marR="32384" algn="r">
                        <a:lnSpc>
                          <a:spcPts val="650"/>
                        </a:lnSpc>
                      </a:pPr>
                      <a:r>
                        <a:rPr sz="700" dirty="0">
                          <a:latin typeface="Calibri" panose="020F0502020204030204" pitchFamily="34" charset="0"/>
                          <a:cs typeface="Calibri" panose="020F0502020204030204" pitchFamily="34" charset="0"/>
                        </a:rPr>
                        <a:t>1</a:t>
                      </a:r>
                    </a:p>
                  </a:txBody>
                  <a:tcPr marL="0" marR="0" marT="0" marB="0">
                    <a:lnL w="6350">
                      <a:solidFill>
                        <a:srgbClr val="000000"/>
                      </a:solidFill>
                      <a:prstDash val="solid"/>
                    </a:lnL>
                    <a:solidFill>
                      <a:srgbClr val="FFFFFF"/>
                    </a:solidFill>
                  </a:tcPr>
                </a:tc>
                <a:tc>
                  <a:txBody>
                    <a:bodyPr/>
                    <a:lstStyle/>
                    <a:p>
                      <a:pPr algn="ctr">
                        <a:lnSpc>
                          <a:spcPts val="65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50"/>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5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40005">
                        <a:lnSpc>
                          <a:spcPts val="650"/>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R="32384" algn="r">
                        <a:lnSpc>
                          <a:spcPts val="65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5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40005">
                        <a:lnSpc>
                          <a:spcPts val="650"/>
                        </a:lnSpc>
                      </a:pPr>
                      <a:r>
                        <a:rPr sz="700" dirty="0">
                          <a:latin typeface="Calibri" panose="020F0502020204030204" pitchFamily="34" charset="0"/>
                          <a:cs typeface="Calibri" panose="020F0502020204030204" pitchFamily="34" charset="0"/>
                        </a:rPr>
                        <a:t>0</a:t>
                      </a: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5"/>
                  </a:ext>
                </a:extLst>
              </a:tr>
              <a:tr h="101174">
                <a:tc>
                  <a:txBody>
                    <a:bodyPr/>
                    <a:lstStyle/>
                    <a:p>
                      <a:pPr marR="29845" algn="r">
                        <a:lnSpc>
                          <a:spcPts val="695"/>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solidFill>
                      <a:srgbClr val="FFFFFF"/>
                    </a:solidFill>
                  </a:tcPr>
                </a:tc>
                <a:tc>
                  <a:txBody>
                    <a:bodyPr/>
                    <a:lstStyle/>
                    <a:p>
                      <a:pPr algn="ctr">
                        <a:lnSpc>
                          <a:spcPts val="695"/>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algn="ctr">
                        <a:lnSpc>
                          <a:spcPts val="695"/>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algn="ctr">
                        <a:lnSpc>
                          <a:spcPts val="695"/>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marL="37465">
                        <a:lnSpc>
                          <a:spcPts val="695"/>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marR="29845" algn="r">
                        <a:lnSpc>
                          <a:spcPts val="695"/>
                        </a:lnSpc>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algn="ctr">
                        <a:lnSpc>
                          <a:spcPts val="695"/>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marL="37465">
                        <a:lnSpc>
                          <a:spcPts val="695"/>
                        </a:lnSpc>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6"/>
                  </a:ext>
                </a:extLst>
              </a:tr>
              <a:tr h="117659">
                <a:tc>
                  <a:txBody>
                    <a:bodyPr/>
                    <a:lstStyle/>
                    <a:p>
                      <a:pPr marR="29845" algn="r">
                        <a:lnSpc>
                          <a:spcPts val="800"/>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solidFill>
                      <a:srgbClr val="FFFFFF"/>
                    </a:solidFill>
                  </a:tcPr>
                </a:tc>
                <a:tc>
                  <a:txBody>
                    <a:bodyPr/>
                    <a:lstStyle/>
                    <a:p>
                      <a:pPr algn="ctr">
                        <a:lnSpc>
                          <a:spcPts val="800"/>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algn="ctr">
                        <a:lnSpc>
                          <a:spcPts val="800"/>
                        </a:lnSpc>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algn="ctr">
                        <a:lnSpc>
                          <a:spcPts val="800"/>
                        </a:lnSpc>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marL="37465">
                        <a:lnSpc>
                          <a:spcPts val="800"/>
                        </a:lnSpc>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marR="29845" algn="r">
                        <a:lnSpc>
                          <a:spcPts val="800"/>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algn="ctr">
                        <a:lnSpc>
                          <a:spcPts val="800"/>
                        </a:lnSpc>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marL="37465">
                        <a:lnSpc>
                          <a:spcPts val="800"/>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7"/>
                  </a:ext>
                </a:extLst>
              </a:tr>
              <a:tr h="255800">
                <a:tc gridSpan="8">
                  <a:txBody>
                    <a:bodyPr/>
                    <a:lstStyle/>
                    <a:p>
                      <a:pPr marL="89535">
                        <a:lnSpc>
                          <a:spcPts val="565"/>
                        </a:lnSpc>
                      </a:pP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a:p>
                      <a:pPr marL="89535">
                        <a:lnSpc>
                          <a:spcPts val="400"/>
                        </a:lnSpc>
                      </a:pP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a:p>
                      <a:pPr marL="89535">
                        <a:lnSpc>
                          <a:spcPts val="620"/>
                        </a:lnSpc>
                      </a:pP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solidFill>
                      <a:srgbClr val="FFFFFF"/>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8"/>
                  </a:ext>
                </a:extLst>
              </a:tr>
            </a:tbl>
          </a:graphicData>
        </a:graphic>
      </p:graphicFrame>
      <p:sp>
        <p:nvSpPr>
          <p:cNvPr id="6" name="object 6"/>
          <p:cNvSpPr txBox="1"/>
          <p:nvPr/>
        </p:nvSpPr>
        <p:spPr>
          <a:xfrm>
            <a:off x="1624723" y="1051185"/>
            <a:ext cx="214629" cy="340360"/>
          </a:xfrm>
          <a:prstGeom prst="rect">
            <a:avLst/>
          </a:prstGeom>
        </p:spPr>
        <p:txBody>
          <a:bodyPr vert="horz" wrap="square" lIns="0" tIns="14604" rIns="0" bIns="0" rtlCol="0">
            <a:spAutoFit/>
          </a:bodyPr>
          <a:lstStyle/>
          <a:p>
            <a:pPr marL="12700">
              <a:lnSpc>
                <a:spcPct val="100000"/>
              </a:lnSpc>
              <a:spcBef>
                <a:spcPts val="114"/>
              </a:spcBef>
            </a:pPr>
            <a:r>
              <a:rPr sz="2050" spc="-10" dirty="0">
                <a:latin typeface="Calibri" panose="020F0502020204030204" pitchFamily="34" charset="0"/>
                <a:cs typeface="Calibri" panose="020F0502020204030204" pitchFamily="34" charset="0"/>
              </a:rPr>
              <a:t>=</a:t>
            </a:r>
            <a:endParaRPr sz="2050" dirty="0">
              <a:latin typeface="Calibri" panose="020F0502020204030204" pitchFamily="34" charset="0"/>
              <a:cs typeface="Calibri" panose="020F0502020204030204" pitchFamily="34" charset="0"/>
            </a:endParaRPr>
          </a:p>
        </p:txBody>
      </p:sp>
      <p:sp>
        <p:nvSpPr>
          <p:cNvPr id="7" name="object 7"/>
          <p:cNvSpPr txBox="1"/>
          <p:nvPr/>
        </p:nvSpPr>
        <p:spPr>
          <a:xfrm>
            <a:off x="2913748" y="1071708"/>
            <a:ext cx="192405" cy="340360"/>
          </a:xfrm>
          <a:prstGeom prst="rect">
            <a:avLst/>
          </a:prstGeom>
        </p:spPr>
        <p:txBody>
          <a:bodyPr vert="horz" wrap="square" lIns="0" tIns="14604" rIns="0" bIns="0" rtlCol="0">
            <a:spAutoFit/>
          </a:bodyPr>
          <a:lstStyle/>
          <a:p>
            <a:pPr marL="12700">
              <a:lnSpc>
                <a:spcPct val="100000"/>
              </a:lnSpc>
              <a:spcBef>
                <a:spcPts val="114"/>
              </a:spcBef>
            </a:pPr>
            <a:r>
              <a:rPr sz="2050" spc="-730" dirty="0">
                <a:latin typeface="Cambria"/>
                <a:cs typeface="Cambria"/>
              </a:rPr>
              <a:t>⊕</a:t>
            </a:r>
            <a:endParaRPr sz="2050">
              <a:latin typeface="Cambria"/>
              <a:cs typeface="Cambria"/>
            </a:endParaRPr>
          </a:p>
        </p:txBody>
      </p:sp>
      <p:sp>
        <p:nvSpPr>
          <p:cNvPr id="8" name="object 8"/>
          <p:cNvSpPr txBox="1"/>
          <p:nvPr/>
        </p:nvSpPr>
        <p:spPr>
          <a:xfrm>
            <a:off x="450176" y="2052682"/>
            <a:ext cx="3536950" cy="405130"/>
          </a:xfrm>
          <a:prstGeom prst="rect">
            <a:avLst/>
          </a:prstGeom>
        </p:spPr>
        <p:txBody>
          <a:bodyPr vert="horz" wrap="square" lIns="0" tIns="50165" rIns="0" bIns="0" rtlCol="0">
            <a:spAutoFit/>
          </a:bodyPr>
          <a:lstStyle/>
          <a:p>
            <a:pPr marL="162560" indent="-125095">
              <a:lnSpc>
                <a:spcPct val="100000"/>
              </a:lnSpc>
              <a:spcBef>
                <a:spcPts val="395"/>
              </a:spcBef>
              <a:buClr>
                <a:srgbClr val="1464B2"/>
              </a:buClr>
              <a:buSzPct val="70000"/>
              <a:buFont typeface="Cambria"/>
              <a:buChar char="►"/>
              <a:tabLst>
                <a:tab pos="163195" algn="l"/>
              </a:tabLst>
            </a:pPr>
            <a:r>
              <a:rPr sz="1000" spc="-40" dirty="0">
                <a:latin typeface="Calibri" panose="020F0502020204030204" pitchFamily="34" charset="0"/>
                <a:cs typeface="Calibri" panose="020F0502020204030204" pitchFamily="34" charset="0"/>
              </a:rPr>
              <a:t>IKNP</a:t>
            </a:r>
            <a:r>
              <a:rPr sz="1000" spc="-20" dirty="0">
                <a:latin typeface="Calibri" panose="020F0502020204030204" pitchFamily="34" charset="0"/>
                <a:cs typeface="Calibri" panose="020F0502020204030204" pitchFamily="34" charset="0"/>
              </a:rPr>
              <a:t> </a:t>
            </a:r>
            <a:r>
              <a:rPr sz="1000" spc="-70" dirty="0">
                <a:latin typeface="Calibri" panose="020F0502020204030204" pitchFamily="34" charset="0"/>
                <a:cs typeface="Calibri" panose="020F0502020204030204" pitchFamily="34" charset="0"/>
              </a:rPr>
              <a:t>says:</a:t>
            </a:r>
            <a:r>
              <a:rPr sz="1000" spc="65" dirty="0">
                <a:latin typeface="Calibri" panose="020F0502020204030204" pitchFamily="34" charset="0"/>
                <a:cs typeface="Calibri" panose="020F0502020204030204" pitchFamily="34" charset="0"/>
              </a:rPr>
              <a:t> </a:t>
            </a:r>
            <a:r>
              <a:rPr sz="1000" spc="-30" dirty="0">
                <a:latin typeface="Calibri" panose="020F0502020204030204" pitchFamily="34" charset="0"/>
                <a:cs typeface="Calibri" panose="020F0502020204030204" pitchFamily="34" charset="0"/>
              </a:rPr>
              <a:t>“Bob</a:t>
            </a:r>
            <a:r>
              <a:rPr sz="1000" spc="-15"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has</a:t>
            </a:r>
            <a:r>
              <a:rPr sz="1000" spc="-20" dirty="0">
                <a:latin typeface="Calibri" panose="020F0502020204030204" pitchFamily="34" charset="0"/>
                <a:cs typeface="Calibri" panose="020F0502020204030204" pitchFamily="34" charset="0"/>
              </a:rPr>
              <a:t> </a:t>
            </a:r>
            <a:r>
              <a:rPr sz="1000" i="1" spc="-45" dirty="0">
                <a:latin typeface="Times New Roman"/>
                <a:cs typeface="Times New Roman"/>
              </a:rPr>
              <a:t>r</a:t>
            </a:r>
            <a:r>
              <a:rPr sz="1000" i="1" spc="-5" dirty="0">
                <a:latin typeface="Times New Roman"/>
                <a:cs typeface="Times New Roman"/>
              </a:rPr>
              <a:t> </a:t>
            </a:r>
            <a:r>
              <a:rPr sz="1000" spc="150" dirty="0">
                <a:latin typeface="Cambria"/>
                <a:cs typeface="Cambria"/>
              </a:rPr>
              <a:t>⇒</a:t>
            </a:r>
            <a:r>
              <a:rPr sz="1000" spc="25" dirty="0">
                <a:latin typeface="Cambria"/>
                <a:cs typeface="Cambria"/>
              </a:rPr>
              <a:t> </a:t>
            </a:r>
            <a:r>
              <a:rPr sz="1000" spc="-45" dirty="0">
                <a:solidFill>
                  <a:srgbClr val="D83A00"/>
                </a:solidFill>
                <a:latin typeface="Calibri" panose="020F0502020204030204" pitchFamily="34" charset="0"/>
                <a:cs typeface="Calibri" panose="020F0502020204030204" pitchFamily="34" charset="0"/>
              </a:rPr>
              <a:t>extend</a:t>
            </a:r>
            <a:r>
              <a:rPr sz="1000" spc="-15" dirty="0">
                <a:solidFill>
                  <a:srgbClr val="D83A00"/>
                </a:solidFill>
                <a:latin typeface="Calibri" panose="020F0502020204030204" pitchFamily="34" charset="0"/>
                <a:cs typeface="Calibri" panose="020F0502020204030204" pitchFamily="34" charset="0"/>
              </a:rPr>
              <a:t> </a:t>
            </a:r>
            <a:r>
              <a:rPr sz="1000" dirty="0">
                <a:solidFill>
                  <a:srgbClr val="D83A00"/>
                </a:solidFill>
                <a:latin typeface="Calibri" panose="020F0502020204030204" pitchFamily="34" charset="0"/>
                <a:cs typeface="Calibri" panose="020F0502020204030204" pitchFamily="34" charset="0"/>
              </a:rPr>
              <a:t>to</a:t>
            </a:r>
            <a:r>
              <a:rPr sz="1000" spc="-20" dirty="0">
                <a:solidFill>
                  <a:srgbClr val="D83A00"/>
                </a:solidFill>
                <a:latin typeface="Calibri" panose="020F0502020204030204" pitchFamily="34" charset="0"/>
                <a:cs typeface="Calibri" panose="020F0502020204030204" pitchFamily="34" charset="0"/>
              </a:rPr>
              <a:t> </a:t>
            </a:r>
            <a:r>
              <a:rPr sz="1000" spc="-80" dirty="0">
                <a:solidFill>
                  <a:srgbClr val="D83A00"/>
                </a:solidFill>
                <a:latin typeface="Calibri" panose="020F0502020204030204" pitchFamily="34" charset="0"/>
                <a:cs typeface="Calibri" panose="020F0502020204030204" pitchFamily="34" charset="0"/>
              </a:rPr>
              <a:t>a</a:t>
            </a:r>
            <a:r>
              <a:rPr sz="1000" spc="-20" dirty="0">
                <a:solidFill>
                  <a:srgbClr val="D83A00"/>
                </a:solidFill>
                <a:latin typeface="Calibri" panose="020F0502020204030204" pitchFamily="34" charset="0"/>
                <a:cs typeface="Calibri" panose="020F0502020204030204" pitchFamily="34" charset="0"/>
              </a:rPr>
              <a:t> </a:t>
            </a:r>
            <a:r>
              <a:rPr sz="1000" spc="-10" dirty="0">
                <a:solidFill>
                  <a:srgbClr val="D83A00"/>
                </a:solidFill>
                <a:latin typeface="Calibri" panose="020F0502020204030204" pitchFamily="34" charset="0"/>
                <a:cs typeface="Calibri" panose="020F0502020204030204" pitchFamily="34" charset="0"/>
              </a:rPr>
              <a:t>matrix</a:t>
            </a:r>
            <a:r>
              <a:rPr sz="1000" spc="-15" dirty="0">
                <a:solidFill>
                  <a:srgbClr val="D83A00"/>
                </a:solidFill>
                <a:latin typeface="Calibri" panose="020F0502020204030204" pitchFamily="34" charset="0"/>
                <a:cs typeface="Calibri" panose="020F0502020204030204" pitchFamily="34" charset="0"/>
              </a:rPr>
              <a:t> </a:t>
            </a:r>
            <a:r>
              <a:rPr sz="1000" spc="150" dirty="0">
                <a:latin typeface="Cambria"/>
                <a:cs typeface="Cambria"/>
              </a:rPr>
              <a:t>⇒</a:t>
            </a:r>
            <a:r>
              <a:rPr sz="1000" spc="25" dirty="0">
                <a:latin typeface="Cambria"/>
                <a:cs typeface="Cambria"/>
              </a:rPr>
              <a:t> </a:t>
            </a:r>
            <a:r>
              <a:rPr sz="1000" spc="-45" dirty="0">
                <a:latin typeface="Calibri" panose="020F0502020204030204" pitchFamily="34" charset="0"/>
                <a:cs typeface="Calibri" panose="020F0502020204030204" pitchFamily="34" charset="0"/>
              </a:rPr>
              <a:t>secret-share”</a:t>
            </a:r>
            <a:endParaRPr sz="1000" dirty="0">
              <a:latin typeface="Calibri" panose="020F0502020204030204" pitchFamily="34" charset="0"/>
              <a:cs typeface="Calibri" panose="020F0502020204030204" pitchFamily="34" charset="0"/>
            </a:endParaRPr>
          </a:p>
          <a:p>
            <a:pPr marL="162560" indent="-125095">
              <a:lnSpc>
                <a:spcPct val="100000"/>
              </a:lnSpc>
              <a:spcBef>
                <a:spcPts val="295"/>
              </a:spcBef>
              <a:buClr>
                <a:srgbClr val="1464B2"/>
              </a:buClr>
              <a:buSzPct val="70000"/>
              <a:buFont typeface="Cambria"/>
              <a:buChar char="►"/>
              <a:tabLst>
                <a:tab pos="163195" algn="l"/>
              </a:tabLst>
            </a:pPr>
            <a:r>
              <a:rPr sz="1000" spc="-70" dirty="0">
                <a:latin typeface="Calibri" panose="020F0502020204030204" pitchFamily="34" charset="0"/>
                <a:cs typeface="Calibri" panose="020F0502020204030204" pitchFamily="34" charset="0"/>
              </a:rPr>
              <a:t>KK13</a:t>
            </a:r>
            <a:r>
              <a:rPr sz="1000" spc="-20" dirty="0">
                <a:latin typeface="Calibri" panose="020F0502020204030204" pitchFamily="34" charset="0"/>
                <a:cs typeface="Calibri" panose="020F0502020204030204" pitchFamily="34" charset="0"/>
              </a:rPr>
              <a:t> </a:t>
            </a:r>
            <a:r>
              <a:rPr sz="1000" spc="-70" dirty="0">
                <a:latin typeface="Calibri" panose="020F0502020204030204" pitchFamily="34" charset="0"/>
                <a:cs typeface="Calibri" panose="020F0502020204030204" pitchFamily="34" charset="0"/>
              </a:rPr>
              <a:t>says:</a:t>
            </a:r>
            <a:r>
              <a:rPr sz="1000" spc="65"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0</a:t>
            </a:r>
            <a:r>
              <a:rPr sz="1000" spc="-40" dirty="0">
                <a:latin typeface="Calibri" panose="020F0502020204030204" pitchFamily="34" charset="0"/>
                <a:cs typeface="Calibri" panose="020F0502020204030204" pitchFamily="34" charset="0"/>
              </a:rPr>
              <a:t> </a:t>
            </a:r>
            <a:r>
              <a:rPr sz="1000" spc="-65" dirty="0">
                <a:latin typeface="Cambria"/>
                <a:cs typeface="Cambria"/>
              </a:rPr>
              <a:t>›→</a:t>
            </a:r>
            <a:r>
              <a:rPr sz="1000" spc="55" dirty="0">
                <a:latin typeface="Cambria"/>
                <a:cs typeface="Cambria"/>
              </a:rPr>
              <a:t> </a:t>
            </a:r>
            <a:r>
              <a:rPr sz="1000" spc="-50" dirty="0">
                <a:latin typeface="Calibri" panose="020F0502020204030204" pitchFamily="34" charset="0"/>
                <a:cs typeface="Calibri" panose="020F0502020204030204" pitchFamily="34" charset="0"/>
              </a:rPr>
              <a:t>000</a:t>
            </a:r>
            <a:r>
              <a:rPr sz="1000" spc="-140" dirty="0">
                <a:latin typeface="Calibri" panose="020F0502020204030204" pitchFamily="34" charset="0"/>
                <a:cs typeface="Calibri" panose="020F0502020204030204" pitchFamily="34" charset="0"/>
              </a:rPr>
              <a:t> </a:t>
            </a:r>
            <a:r>
              <a:rPr sz="1000" spc="-35" dirty="0">
                <a:latin typeface="Cambria"/>
                <a:cs typeface="Cambria"/>
              </a:rPr>
              <a:t>· · ·</a:t>
            </a:r>
            <a:r>
              <a:rPr sz="1000" spc="-45" dirty="0">
                <a:latin typeface="Cambria"/>
                <a:cs typeface="Cambria"/>
              </a:rPr>
              <a:t> </a:t>
            </a:r>
            <a:r>
              <a:rPr sz="1000" spc="-60" dirty="0">
                <a:latin typeface="Calibri" panose="020F0502020204030204" pitchFamily="34" charset="0"/>
                <a:cs typeface="Calibri" panose="020F0502020204030204" pitchFamily="34" charset="0"/>
              </a:rPr>
              <a:t>;</a:t>
            </a:r>
            <a:r>
              <a:rPr sz="1000" spc="-2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1</a:t>
            </a:r>
            <a:r>
              <a:rPr sz="1000" spc="-40" dirty="0">
                <a:latin typeface="Calibri" panose="020F0502020204030204" pitchFamily="34" charset="0"/>
                <a:cs typeface="Calibri" panose="020F0502020204030204" pitchFamily="34" charset="0"/>
              </a:rPr>
              <a:t> </a:t>
            </a:r>
            <a:r>
              <a:rPr sz="1000" spc="-65" dirty="0">
                <a:latin typeface="Cambria"/>
                <a:cs typeface="Cambria"/>
              </a:rPr>
              <a:t>›→</a:t>
            </a:r>
            <a:r>
              <a:rPr sz="1000" spc="55" dirty="0">
                <a:latin typeface="Cambria"/>
                <a:cs typeface="Cambria"/>
              </a:rPr>
              <a:t> </a:t>
            </a:r>
            <a:r>
              <a:rPr sz="1000" spc="-50" dirty="0">
                <a:latin typeface="Calibri" panose="020F0502020204030204" pitchFamily="34" charset="0"/>
                <a:cs typeface="Calibri" panose="020F0502020204030204" pitchFamily="34" charset="0"/>
              </a:rPr>
              <a:t>111</a:t>
            </a:r>
            <a:r>
              <a:rPr sz="1000" spc="-140" dirty="0">
                <a:latin typeface="Calibri" panose="020F0502020204030204" pitchFamily="34" charset="0"/>
                <a:cs typeface="Calibri" panose="020F0502020204030204" pitchFamily="34" charset="0"/>
              </a:rPr>
              <a:t> </a:t>
            </a:r>
            <a:r>
              <a:rPr sz="1000" spc="-35" dirty="0">
                <a:latin typeface="Cambria"/>
                <a:cs typeface="Cambria"/>
              </a:rPr>
              <a:t>· ·</a:t>
            </a:r>
            <a:r>
              <a:rPr sz="1000" spc="-30" dirty="0">
                <a:latin typeface="Cambria"/>
                <a:cs typeface="Cambria"/>
              </a:rPr>
              <a:t> </a:t>
            </a:r>
            <a:r>
              <a:rPr sz="1000" spc="-35" dirty="0">
                <a:latin typeface="Cambria"/>
                <a:cs typeface="Cambria"/>
              </a:rPr>
              <a:t>·</a:t>
            </a:r>
            <a:r>
              <a:rPr sz="1000" spc="25" dirty="0">
                <a:latin typeface="Cambria"/>
                <a:cs typeface="Cambria"/>
              </a:rPr>
              <a:t> </a:t>
            </a:r>
            <a:r>
              <a:rPr sz="1000" spc="-40" dirty="0">
                <a:latin typeface="Calibri" panose="020F0502020204030204" pitchFamily="34" charset="0"/>
                <a:cs typeface="Calibri" panose="020F0502020204030204" pitchFamily="34" charset="0"/>
              </a:rPr>
              <a:t>is</a:t>
            </a:r>
            <a:r>
              <a:rPr sz="1000" spc="-20"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simple</a:t>
            </a:r>
            <a:r>
              <a:rPr sz="1000" spc="-20" dirty="0">
                <a:latin typeface="Calibri" panose="020F0502020204030204" pitchFamily="34" charset="0"/>
                <a:cs typeface="Calibri" panose="020F0502020204030204" pitchFamily="34" charset="0"/>
              </a:rPr>
              <a:t> </a:t>
            </a:r>
            <a:r>
              <a:rPr sz="1000" b="1" spc="-45" dirty="0">
                <a:latin typeface="Calibri" panose="020F0502020204030204" pitchFamily="34" charset="0"/>
                <a:cs typeface="Calibri" panose="020F0502020204030204" pitchFamily="34" charset="0"/>
              </a:rPr>
              <a:t>repetition </a:t>
            </a:r>
            <a:r>
              <a:rPr sz="1000" b="1" spc="-60" dirty="0">
                <a:latin typeface="Calibri" panose="020F0502020204030204" pitchFamily="34" charset="0"/>
                <a:cs typeface="Calibri" panose="020F0502020204030204" pitchFamily="34" charset="0"/>
              </a:rPr>
              <a:t>code</a:t>
            </a:r>
            <a:endParaRPr sz="1000" dirty="0">
              <a:latin typeface="Calibri" panose="020F0502020204030204" pitchFamily="34" charset="0"/>
              <a:cs typeface="Calibri" panose="020F0502020204030204" pitchFamily="34" charset="0"/>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E51F89ED-25DE-4AC1-A30C-D3C7423A4326}"/>
              </a:ext>
            </a:extLst>
          </p:cNvPr>
          <p:cNvSpPr txBox="1">
            <a:spLocks/>
          </p:cNvSpPr>
          <p:nvPr/>
        </p:nvSpPr>
        <p:spPr>
          <a:xfrm>
            <a:off x="95300" y="83069"/>
            <a:ext cx="2514550" cy="393056"/>
          </a:xfrm>
          <a:prstGeom prst="rect">
            <a:avLst/>
          </a:prstGeom>
        </p:spPr>
        <p:txBody>
          <a:bodyPr vert="horz" wrap="square" lIns="0" tIns="15875" rIns="0" bIns="0" rtlCol="0">
            <a:spAutoFit/>
          </a:bodyPr>
          <a:lstStyle>
            <a:lvl1pPr>
              <a:defRPr>
                <a:latin typeface="+mj-lt"/>
                <a:ea typeface="+mj-ea"/>
                <a:cs typeface="+mj-cs"/>
              </a:defRPr>
            </a:lvl1pPr>
          </a:lstStyle>
          <a:p>
            <a:pPr marL="12700">
              <a:spcBef>
                <a:spcPts val="125"/>
              </a:spcBef>
            </a:pPr>
            <a:r>
              <a:rPr lang="en-US" sz="2450" spc="-80" dirty="0">
                <a:solidFill>
                  <a:srgbClr val="666666"/>
                </a:solidFill>
                <a:latin typeface="Calibri" panose="020F0502020204030204" pitchFamily="34" charset="0"/>
                <a:cs typeface="Calibri" panose="020F0502020204030204" pitchFamily="34" charset="0"/>
              </a:rPr>
              <a:t>O</a:t>
            </a:r>
            <a:r>
              <a:rPr lang="en-US" altLang="zh-CN" sz="2450" spc="-80" dirty="0">
                <a:solidFill>
                  <a:srgbClr val="666666"/>
                </a:solidFill>
                <a:latin typeface="Calibri" panose="020F0502020204030204" pitchFamily="34" charset="0"/>
                <a:cs typeface="Calibri" panose="020F0502020204030204" pitchFamily="34" charset="0"/>
              </a:rPr>
              <a:t>blivious </a:t>
            </a:r>
            <a:r>
              <a:rPr lang="en-US" sz="2450" spc="-80" dirty="0">
                <a:solidFill>
                  <a:srgbClr val="666666"/>
                </a:solidFill>
                <a:latin typeface="Calibri" panose="020F0502020204030204" pitchFamily="34" charset="0"/>
                <a:cs typeface="Calibri" panose="020F0502020204030204" pitchFamily="34" charset="0"/>
              </a:rPr>
              <a:t>Transfer</a:t>
            </a:r>
            <a:endParaRPr lang="en-US" kern="0" spc="-135" dirty="0">
              <a:solidFill>
                <a:sysClr val="windowText" lastClr="000000"/>
              </a:solidFill>
            </a:endParaRPr>
          </a:p>
        </p:txBody>
      </p:sp>
      <p:pic>
        <p:nvPicPr>
          <p:cNvPr id="1026" name="Picture 2" descr="计算机生成了可选文字:&#10;：c／讠&#10;下一上，&#10;E，&#10;HR&lt;O&#10;，H&#10;、乙">
            <a:extLst>
              <a:ext uri="{FF2B5EF4-FFF2-40B4-BE49-F238E27FC236}">
                <a16:creationId xmlns:a16="http://schemas.microsoft.com/office/drawing/2014/main" id="{4106E3FC-32DF-4179-9199-3E8F74F4C0F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505" y="587375"/>
            <a:ext cx="3595090" cy="2652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0167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3612515" cy="403225"/>
          </a:xfrm>
          <a:prstGeom prst="rect">
            <a:avLst/>
          </a:prstGeom>
        </p:spPr>
        <p:txBody>
          <a:bodyPr vert="horz" wrap="square" lIns="0" tIns="15875" rIns="0" bIns="0" rtlCol="0">
            <a:spAutoFit/>
          </a:bodyPr>
          <a:lstStyle/>
          <a:p>
            <a:pPr marL="12700">
              <a:lnSpc>
                <a:spcPct val="100000"/>
              </a:lnSpc>
              <a:spcBef>
                <a:spcPts val="125"/>
              </a:spcBef>
            </a:pPr>
            <a:r>
              <a:rPr spc="-75" dirty="0"/>
              <a:t>Generalizing</a:t>
            </a:r>
            <a:r>
              <a:rPr spc="-10" dirty="0"/>
              <a:t> </a:t>
            </a:r>
            <a:r>
              <a:rPr spc="-70" dirty="0"/>
              <a:t>IKNP</a:t>
            </a:r>
            <a:r>
              <a:rPr spc="-5" dirty="0"/>
              <a:t> </a:t>
            </a:r>
            <a:r>
              <a:rPr sz="800" spc="-35" dirty="0">
                <a:solidFill>
                  <a:srgbClr val="3E7E00"/>
                </a:solidFill>
              </a:rPr>
              <a:t>[KolesnikovKumaresan13]</a:t>
            </a:r>
            <a:endParaRPr sz="800"/>
          </a:p>
        </p:txBody>
      </p:sp>
      <p:graphicFrame>
        <p:nvGraphicFramePr>
          <p:cNvPr id="3" name="object 3"/>
          <p:cNvGraphicFramePr>
            <a:graphicFrameLocks noGrp="1"/>
          </p:cNvGraphicFramePr>
          <p:nvPr/>
        </p:nvGraphicFramePr>
        <p:xfrm>
          <a:off x="437676" y="673553"/>
          <a:ext cx="1149981" cy="1212167"/>
        </p:xfrm>
        <a:graphic>
          <a:graphicData uri="http://schemas.openxmlformats.org/drawingml/2006/table">
            <a:tbl>
              <a:tblPr firstRow="1" bandRow="1">
                <a:tableStyleId>{2D5ABB26-0587-4C30-8999-92F81FD0307C}</a:tableStyleId>
              </a:tblPr>
              <a:tblGrid>
                <a:gridCol w="41910">
                  <a:extLst>
                    <a:ext uri="{9D8B030D-6E8A-4147-A177-3AD203B41FA5}">
                      <a16:colId xmlns:a16="http://schemas.microsoft.com/office/drawing/2014/main" val="20000"/>
                    </a:ext>
                  </a:extLst>
                </a:gridCol>
                <a:gridCol w="131444">
                  <a:extLst>
                    <a:ext uri="{9D8B030D-6E8A-4147-A177-3AD203B41FA5}">
                      <a16:colId xmlns:a16="http://schemas.microsoft.com/office/drawing/2014/main" val="20001"/>
                    </a:ext>
                  </a:extLst>
                </a:gridCol>
                <a:gridCol w="116839">
                  <a:extLst>
                    <a:ext uri="{9D8B030D-6E8A-4147-A177-3AD203B41FA5}">
                      <a16:colId xmlns:a16="http://schemas.microsoft.com/office/drawing/2014/main" val="20002"/>
                    </a:ext>
                  </a:extLst>
                </a:gridCol>
                <a:gridCol w="116839">
                  <a:extLst>
                    <a:ext uri="{9D8B030D-6E8A-4147-A177-3AD203B41FA5}">
                      <a16:colId xmlns:a16="http://schemas.microsoft.com/office/drawing/2014/main" val="20003"/>
                    </a:ext>
                  </a:extLst>
                </a:gridCol>
                <a:gridCol w="116840">
                  <a:extLst>
                    <a:ext uri="{9D8B030D-6E8A-4147-A177-3AD203B41FA5}">
                      <a16:colId xmlns:a16="http://schemas.microsoft.com/office/drawing/2014/main" val="20004"/>
                    </a:ext>
                  </a:extLst>
                </a:gridCol>
                <a:gridCol w="116840">
                  <a:extLst>
                    <a:ext uri="{9D8B030D-6E8A-4147-A177-3AD203B41FA5}">
                      <a16:colId xmlns:a16="http://schemas.microsoft.com/office/drawing/2014/main" val="20005"/>
                    </a:ext>
                  </a:extLst>
                </a:gridCol>
                <a:gridCol w="116840">
                  <a:extLst>
                    <a:ext uri="{9D8B030D-6E8A-4147-A177-3AD203B41FA5}">
                      <a16:colId xmlns:a16="http://schemas.microsoft.com/office/drawing/2014/main" val="20006"/>
                    </a:ext>
                  </a:extLst>
                </a:gridCol>
                <a:gridCol w="116840">
                  <a:extLst>
                    <a:ext uri="{9D8B030D-6E8A-4147-A177-3AD203B41FA5}">
                      <a16:colId xmlns:a16="http://schemas.microsoft.com/office/drawing/2014/main" val="20007"/>
                    </a:ext>
                  </a:extLst>
                </a:gridCol>
                <a:gridCol w="116840">
                  <a:extLst>
                    <a:ext uri="{9D8B030D-6E8A-4147-A177-3AD203B41FA5}">
                      <a16:colId xmlns:a16="http://schemas.microsoft.com/office/drawing/2014/main" val="20008"/>
                    </a:ext>
                  </a:extLst>
                </a:gridCol>
                <a:gridCol w="116840">
                  <a:extLst>
                    <a:ext uri="{9D8B030D-6E8A-4147-A177-3AD203B41FA5}">
                      <a16:colId xmlns:a16="http://schemas.microsoft.com/office/drawing/2014/main" val="20009"/>
                    </a:ext>
                  </a:extLst>
                </a:gridCol>
                <a:gridCol w="41909">
                  <a:extLst>
                    <a:ext uri="{9D8B030D-6E8A-4147-A177-3AD203B41FA5}">
                      <a16:colId xmlns:a16="http://schemas.microsoft.com/office/drawing/2014/main" val="20010"/>
                    </a:ext>
                  </a:extLst>
                </a:gridCol>
              </a:tblGrid>
              <a:tr h="237988">
                <a:tc rowSpan="8">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T w="6350">
                      <a:solidFill>
                        <a:srgbClr val="000000"/>
                      </a:solidFill>
                      <a:prstDash val="solid"/>
                    </a:lnT>
                    <a:solidFill>
                      <a:srgbClr val="FFFFFF"/>
                    </a:solidFill>
                  </a:tcPr>
                </a:tc>
                <a:tc>
                  <a:txBody>
                    <a:bodyPr/>
                    <a:lstStyle/>
                    <a:p>
                      <a:pPr>
                        <a:lnSpc>
                          <a:spcPts val="819"/>
                        </a:lnSpc>
                        <a:spcBef>
                          <a:spcPts val="190"/>
                        </a:spcBef>
                      </a:pPr>
                      <a:r>
                        <a:rPr sz="700" u="sng" dirty="0">
                          <a:uFill>
                            <a:solidFill>
                              <a:srgbClr val="000000"/>
                            </a:solidFill>
                          </a:uFill>
                          <a:latin typeface="Times New Roman"/>
                          <a:cs typeface="Times New Roman"/>
                        </a:rPr>
                        <a:t> </a:t>
                      </a:r>
                      <a:r>
                        <a:rPr sz="700" u="sng" spc="-25" dirty="0">
                          <a:uFill>
                            <a:solidFill>
                              <a:srgbClr val="000000"/>
                            </a:solidFill>
                          </a:uFill>
                          <a:latin typeface="Times New Roman"/>
                          <a:cs typeface="Times New Roman"/>
                        </a:rPr>
                        <a:t> </a:t>
                      </a:r>
                      <a:r>
                        <a:rPr sz="700" i="1" u="sng" spc="-20" dirty="0">
                          <a:uFill>
                            <a:solidFill>
                              <a:srgbClr val="000000"/>
                            </a:solidFill>
                          </a:uFill>
                          <a:latin typeface="Times New Roman"/>
                          <a:cs typeface="Times New Roman"/>
                        </a:rPr>
                        <a:t>r</a:t>
                      </a:r>
                      <a:r>
                        <a:rPr sz="700" i="1" u="sng" spc="20" dirty="0">
                          <a:uFill>
                            <a:solidFill>
                              <a:srgbClr val="000000"/>
                            </a:solidFill>
                          </a:uFill>
                          <a:latin typeface="Times New Roman"/>
                          <a:cs typeface="Times New Roman"/>
                        </a:rPr>
                        <a:t> </a:t>
                      </a:r>
                      <a:endParaRPr sz="700" dirty="0">
                        <a:latin typeface="Times New Roman"/>
                        <a:cs typeface="Times New Roman"/>
                      </a:endParaRPr>
                    </a:p>
                    <a:p>
                      <a:pPr marL="37465" marR="3175">
                        <a:lnSpc>
                          <a:spcPts val="819"/>
                        </a:lnSpc>
                      </a:pPr>
                      <a:r>
                        <a:rPr sz="700" dirty="0">
                          <a:latin typeface="Calibri" panose="020F0502020204030204" pitchFamily="34" charset="0"/>
                          <a:cs typeface="Calibri" panose="020F0502020204030204" pitchFamily="34" charset="0"/>
                        </a:rPr>
                        <a:t>1</a:t>
                      </a:r>
                    </a:p>
                  </a:txBody>
                  <a:tcPr marL="0" marR="0" marT="24130" marB="0">
                    <a:lnR w="6350">
                      <a:solidFill>
                        <a:srgbClr val="000000"/>
                      </a:solidFill>
                      <a:prstDash val="solid"/>
                    </a:lnR>
                    <a:lnT w="6350">
                      <a:solidFill>
                        <a:srgbClr val="000000"/>
                      </a:solidFill>
                      <a:prstDash val="solid"/>
                    </a:lnT>
                    <a:solidFill>
                      <a:srgbClr val="FFFFFF"/>
                    </a:solidFill>
                  </a:tcPr>
                </a:tc>
                <a:tc>
                  <a:txBody>
                    <a:bodyPr/>
                    <a:lstStyle/>
                    <a:p>
                      <a:pPr>
                        <a:lnSpc>
                          <a:spcPct val="100000"/>
                        </a:lnSpc>
                        <a:spcBef>
                          <a:spcPts val="5"/>
                        </a:spcBef>
                      </a:pPr>
                      <a:endParaRPr sz="850" dirty="0">
                        <a:latin typeface="Times New Roman"/>
                        <a:cs typeface="Times New Roman"/>
                      </a:endParaRPr>
                    </a:p>
                    <a:p>
                      <a:pPr marL="1905" algn="ctr">
                        <a:lnSpc>
                          <a:spcPct val="100000"/>
                        </a:lnSpc>
                        <a:spcBef>
                          <a:spcPts val="5"/>
                        </a:spcBef>
                      </a:pPr>
                      <a:r>
                        <a:rPr sz="700" dirty="0">
                          <a:latin typeface="Calibri" panose="020F0502020204030204" pitchFamily="34" charset="0"/>
                          <a:cs typeface="Calibri" panose="020F0502020204030204" pitchFamily="34" charset="0"/>
                        </a:rPr>
                        <a:t>1</a:t>
                      </a:r>
                    </a:p>
                  </a:txBody>
                  <a:tcPr marL="0" marR="0" marT="635" marB="0">
                    <a:lnL w="6350">
                      <a:solidFill>
                        <a:srgbClr val="000000"/>
                      </a:solidFill>
                      <a:prstDash val="solid"/>
                    </a:lnL>
                    <a:lnT w="6350">
                      <a:solidFill>
                        <a:srgbClr val="000000"/>
                      </a:solidFill>
                      <a:prstDash val="solid"/>
                    </a:lnT>
                    <a:solidFill>
                      <a:srgbClr val="FFFFFF"/>
                    </a:solidFill>
                  </a:tcPr>
                </a:tc>
                <a:tc>
                  <a:txBody>
                    <a:bodyPr/>
                    <a:lstStyle/>
                    <a:p>
                      <a:pPr>
                        <a:lnSpc>
                          <a:spcPct val="100000"/>
                        </a:lnSpc>
                        <a:spcBef>
                          <a:spcPts val="5"/>
                        </a:spcBef>
                      </a:pPr>
                      <a:endParaRPr sz="850" dirty="0">
                        <a:latin typeface="Times New Roman"/>
                        <a:cs typeface="Times New Roman"/>
                      </a:endParaRPr>
                    </a:p>
                    <a:p>
                      <a:pPr algn="ctr">
                        <a:lnSpc>
                          <a:spcPct val="100000"/>
                        </a:lnSpc>
                        <a:spcBef>
                          <a:spcPts val="5"/>
                        </a:spcBef>
                      </a:pPr>
                      <a:r>
                        <a:rPr sz="700" dirty="0">
                          <a:latin typeface="Calibri" panose="020F0502020204030204" pitchFamily="34" charset="0"/>
                          <a:cs typeface="Calibri" panose="020F0502020204030204" pitchFamily="34" charset="0"/>
                        </a:rPr>
                        <a:t>1</a:t>
                      </a:r>
                    </a:p>
                  </a:txBody>
                  <a:tcPr marL="0" marR="0" marT="635" marB="0">
                    <a:lnT w="6350">
                      <a:solidFill>
                        <a:srgbClr val="000000"/>
                      </a:solidFill>
                      <a:prstDash val="solid"/>
                    </a:lnT>
                    <a:solidFill>
                      <a:srgbClr val="FFFFFF"/>
                    </a:solidFill>
                  </a:tcPr>
                </a:tc>
                <a:tc>
                  <a:txBody>
                    <a:bodyPr/>
                    <a:lstStyle/>
                    <a:p>
                      <a:pPr>
                        <a:lnSpc>
                          <a:spcPct val="100000"/>
                        </a:lnSpc>
                        <a:spcBef>
                          <a:spcPts val="5"/>
                        </a:spcBef>
                      </a:pPr>
                      <a:endParaRPr sz="850" dirty="0">
                        <a:latin typeface="Times New Roman"/>
                        <a:cs typeface="Times New Roman"/>
                      </a:endParaRPr>
                    </a:p>
                    <a:p>
                      <a:pPr marL="37465">
                        <a:lnSpc>
                          <a:spcPct val="100000"/>
                        </a:lnSpc>
                        <a:spcBef>
                          <a:spcPts val="5"/>
                        </a:spcBef>
                      </a:pPr>
                      <a:r>
                        <a:rPr sz="700" dirty="0">
                          <a:latin typeface="Calibri" panose="020F0502020204030204" pitchFamily="34" charset="0"/>
                          <a:cs typeface="Calibri" panose="020F0502020204030204" pitchFamily="34" charset="0"/>
                        </a:rPr>
                        <a:t>1</a:t>
                      </a:r>
                    </a:p>
                  </a:txBody>
                  <a:tcPr marL="0" marR="0" marT="635" marB="0">
                    <a:lnT w="6350">
                      <a:solidFill>
                        <a:srgbClr val="000000"/>
                      </a:solidFill>
                      <a:prstDash val="solid"/>
                    </a:lnT>
                    <a:solidFill>
                      <a:srgbClr val="FFFFFF"/>
                    </a:solidFill>
                  </a:tcPr>
                </a:tc>
                <a:tc>
                  <a:txBody>
                    <a:bodyPr/>
                    <a:lstStyle/>
                    <a:p>
                      <a:pPr>
                        <a:lnSpc>
                          <a:spcPct val="100000"/>
                        </a:lnSpc>
                        <a:spcBef>
                          <a:spcPts val="5"/>
                        </a:spcBef>
                      </a:pPr>
                      <a:endParaRPr sz="850" dirty="0">
                        <a:latin typeface="Times New Roman"/>
                        <a:cs typeface="Times New Roman"/>
                      </a:endParaRPr>
                    </a:p>
                    <a:p>
                      <a:pPr algn="ctr">
                        <a:lnSpc>
                          <a:spcPct val="100000"/>
                        </a:lnSpc>
                        <a:spcBef>
                          <a:spcPts val="5"/>
                        </a:spcBef>
                      </a:pPr>
                      <a:r>
                        <a:rPr sz="700" dirty="0">
                          <a:latin typeface="Calibri" panose="020F0502020204030204" pitchFamily="34" charset="0"/>
                          <a:cs typeface="Calibri" panose="020F0502020204030204" pitchFamily="34" charset="0"/>
                        </a:rPr>
                        <a:t>1</a:t>
                      </a:r>
                    </a:p>
                  </a:txBody>
                  <a:tcPr marL="0" marR="0" marT="635" marB="0">
                    <a:lnT w="6350">
                      <a:solidFill>
                        <a:srgbClr val="000000"/>
                      </a:solidFill>
                      <a:prstDash val="solid"/>
                    </a:lnT>
                    <a:solidFill>
                      <a:srgbClr val="FFFFFF"/>
                    </a:solidFill>
                  </a:tcPr>
                </a:tc>
                <a:tc>
                  <a:txBody>
                    <a:bodyPr/>
                    <a:lstStyle/>
                    <a:p>
                      <a:pPr>
                        <a:lnSpc>
                          <a:spcPct val="100000"/>
                        </a:lnSpc>
                        <a:spcBef>
                          <a:spcPts val="5"/>
                        </a:spcBef>
                      </a:pPr>
                      <a:endParaRPr sz="850" dirty="0">
                        <a:latin typeface="Times New Roman"/>
                        <a:cs typeface="Times New Roman"/>
                      </a:endParaRPr>
                    </a:p>
                    <a:p>
                      <a:pPr marR="29845" algn="r">
                        <a:lnSpc>
                          <a:spcPct val="100000"/>
                        </a:lnSpc>
                        <a:spcBef>
                          <a:spcPts val="5"/>
                        </a:spcBef>
                      </a:pPr>
                      <a:r>
                        <a:rPr sz="700" dirty="0">
                          <a:latin typeface="Calibri" panose="020F0502020204030204" pitchFamily="34" charset="0"/>
                          <a:cs typeface="Calibri" panose="020F0502020204030204" pitchFamily="34" charset="0"/>
                        </a:rPr>
                        <a:t>1</a:t>
                      </a:r>
                    </a:p>
                  </a:txBody>
                  <a:tcPr marL="0" marR="0" marT="635" marB="0">
                    <a:lnT w="6350">
                      <a:solidFill>
                        <a:srgbClr val="000000"/>
                      </a:solidFill>
                      <a:prstDash val="solid"/>
                    </a:lnT>
                    <a:solidFill>
                      <a:srgbClr val="FFFFFF"/>
                    </a:solidFill>
                  </a:tcPr>
                </a:tc>
                <a:tc>
                  <a:txBody>
                    <a:bodyPr/>
                    <a:lstStyle/>
                    <a:p>
                      <a:pPr>
                        <a:lnSpc>
                          <a:spcPct val="100000"/>
                        </a:lnSpc>
                        <a:spcBef>
                          <a:spcPts val="5"/>
                        </a:spcBef>
                      </a:pPr>
                      <a:endParaRPr sz="850" dirty="0">
                        <a:latin typeface="Times New Roman"/>
                        <a:cs typeface="Times New Roman"/>
                      </a:endParaRPr>
                    </a:p>
                    <a:p>
                      <a:pPr algn="ctr">
                        <a:lnSpc>
                          <a:spcPct val="100000"/>
                        </a:lnSpc>
                        <a:spcBef>
                          <a:spcPts val="5"/>
                        </a:spcBef>
                      </a:pPr>
                      <a:r>
                        <a:rPr sz="700" dirty="0">
                          <a:latin typeface="Calibri" panose="020F0502020204030204" pitchFamily="34" charset="0"/>
                          <a:cs typeface="Calibri" panose="020F0502020204030204" pitchFamily="34" charset="0"/>
                        </a:rPr>
                        <a:t>1</a:t>
                      </a:r>
                    </a:p>
                  </a:txBody>
                  <a:tcPr marL="0" marR="0" marT="635" marB="0">
                    <a:lnT w="6350">
                      <a:solidFill>
                        <a:srgbClr val="000000"/>
                      </a:solidFill>
                      <a:prstDash val="solid"/>
                    </a:lnT>
                    <a:solidFill>
                      <a:srgbClr val="FFFFFF"/>
                    </a:solidFill>
                  </a:tcPr>
                </a:tc>
                <a:tc>
                  <a:txBody>
                    <a:bodyPr/>
                    <a:lstStyle/>
                    <a:p>
                      <a:pPr>
                        <a:lnSpc>
                          <a:spcPct val="100000"/>
                        </a:lnSpc>
                        <a:spcBef>
                          <a:spcPts val="5"/>
                        </a:spcBef>
                      </a:pPr>
                      <a:endParaRPr sz="850" dirty="0">
                        <a:latin typeface="Times New Roman"/>
                        <a:cs typeface="Times New Roman"/>
                      </a:endParaRPr>
                    </a:p>
                    <a:p>
                      <a:pPr marL="37465">
                        <a:lnSpc>
                          <a:spcPct val="100000"/>
                        </a:lnSpc>
                        <a:spcBef>
                          <a:spcPts val="5"/>
                        </a:spcBef>
                      </a:pPr>
                      <a:r>
                        <a:rPr sz="700" dirty="0">
                          <a:latin typeface="Calibri" panose="020F0502020204030204" pitchFamily="34" charset="0"/>
                          <a:cs typeface="Calibri" panose="020F0502020204030204" pitchFamily="34" charset="0"/>
                        </a:rPr>
                        <a:t>1</a:t>
                      </a:r>
                    </a:p>
                  </a:txBody>
                  <a:tcPr marL="0" marR="0" marT="635" marB="0">
                    <a:lnT w="6350">
                      <a:solidFill>
                        <a:srgbClr val="000000"/>
                      </a:solidFill>
                      <a:prstDash val="solid"/>
                    </a:lnT>
                    <a:solidFill>
                      <a:srgbClr val="FFFFFF"/>
                    </a:solidFill>
                  </a:tcPr>
                </a:tc>
                <a:tc>
                  <a:txBody>
                    <a:bodyPr/>
                    <a:lstStyle/>
                    <a:p>
                      <a:pPr>
                        <a:lnSpc>
                          <a:spcPct val="100000"/>
                        </a:lnSpc>
                        <a:spcBef>
                          <a:spcPts val="5"/>
                        </a:spcBef>
                      </a:pPr>
                      <a:endParaRPr sz="850" dirty="0">
                        <a:latin typeface="Times New Roman"/>
                        <a:cs typeface="Times New Roman"/>
                      </a:endParaRPr>
                    </a:p>
                    <a:p>
                      <a:pPr marR="34290" algn="ctr">
                        <a:lnSpc>
                          <a:spcPct val="100000"/>
                        </a:lnSpc>
                        <a:spcBef>
                          <a:spcPts val="5"/>
                        </a:spcBef>
                      </a:pPr>
                      <a:r>
                        <a:rPr sz="700" dirty="0">
                          <a:latin typeface="Calibri" panose="020F0502020204030204" pitchFamily="34" charset="0"/>
                          <a:cs typeface="Calibri" panose="020F0502020204030204" pitchFamily="34" charset="0"/>
                        </a:rPr>
                        <a:t>1</a:t>
                      </a:r>
                    </a:p>
                  </a:txBody>
                  <a:tcPr marL="0" marR="0" marT="635" marB="0">
                    <a:lnR w="6350">
                      <a:solidFill>
                        <a:srgbClr val="000000"/>
                      </a:solidFill>
                      <a:prstDash val="solid"/>
                    </a:lnR>
                    <a:lnT w="6350">
                      <a:solidFill>
                        <a:srgbClr val="000000"/>
                      </a:solidFill>
                      <a:prstDash val="solid"/>
                    </a:lnT>
                    <a:solidFill>
                      <a:srgbClr val="FFFFFF"/>
                    </a:solidFill>
                  </a:tcPr>
                </a:tc>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T w="6350">
                      <a:solidFill>
                        <a:srgbClr val="000000"/>
                      </a:solidFill>
                      <a:prstDash val="solid"/>
                    </a:lnT>
                  </a:tcPr>
                </a:tc>
                <a:extLst>
                  <a:ext uri="{0D108BD9-81ED-4DB2-BD59-A6C34878D82A}">
                    <a16:rowId xmlns:a16="http://schemas.microsoft.com/office/drawing/2014/main" val="10000"/>
                  </a:ext>
                </a:extLst>
              </a:tr>
              <a:tr h="101218">
                <a:tc vMerge="1">
                  <a:txBody>
                    <a:bodyPr/>
                    <a:lstStyle/>
                    <a:p>
                      <a:endParaRPr/>
                    </a:p>
                  </a:txBody>
                  <a:tcPr marL="0" marR="0" marT="0" marB="0">
                    <a:lnL w="6350">
                      <a:solidFill>
                        <a:srgbClr val="000000"/>
                      </a:solidFill>
                      <a:prstDash val="solid"/>
                    </a:lnL>
                    <a:lnT w="6350">
                      <a:solidFill>
                        <a:srgbClr val="000000"/>
                      </a:solidFill>
                      <a:prstDash val="solid"/>
                    </a:lnT>
                    <a:solidFill>
                      <a:srgbClr val="FFFFFF"/>
                    </a:solidFill>
                  </a:tcPr>
                </a:tc>
                <a:tc>
                  <a:txBody>
                    <a:bodyPr/>
                    <a:lstStyle/>
                    <a:p>
                      <a:pPr marR="3810" algn="ctr">
                        <a:lnSpc>
                          <a:spcPts val="695"/>
                        </a:lnSpc>
                      </a:pPr>
                      <a:r>
                        <a:rPr sz="700" dirty="0">
                          <a:latin typeface="Calibri" panose="020F0502020204030204" pitchFamily="34" charset="0"/>
                          <a:cs typeface="Calibri" panose="020F0502020204030204" pitchFamily="34" charset="0"/>
                        </a:rPr>
                        <a:t>0</a:t>
                      </a:r>
                    </a:p>
                  </a:txBody>
                  <a:tcPr marL="0" marR="0" marT="0" marB="0">
                    <a:lnR w="6350">
                      <a:solidFill>
                        <a:srgbClr val="000000"/>
                      </a:solidFill>
                      <a:prstDash val="solid"/>
                    </a:lnR>
                    <a:solidFill>
                      <a:srgbClr val="EFB099"/>
                    </a:solidFill>
                  </a:tcPr>
                </a:tc>
                <a:tc>
                  <a:txBody>
                    <a:bodyPr/>
                    <a:lstStyle/>
                    <a:p>
                      <a:pPr marL="1905" algn="ctr">
                        <a:lnSpc>
                          <a:spcPts val="695"/>
                        </a:lnSpc>
                      </a:pPr>
                      <a:r>
                        <a:rPr sz="700" dirty="0">
                          <a:latin typeface="Calibri" panose="020F0502020204030204" pitchFamily="34" charset="0"/>
                          <a:cs typeface="Calibri" panose="020F0502020204030204" pitchFamily="34" charset="0"/>
                        </a:rPr>
                        <a:t>0</a:t>
                      </a:r>
                    </a:p>
                  </a:txBody>
                  <a:tcPr marL="0" marR="0" marT="0" marB="0">
                    <a:lnL w="6350">
                      <a:solidFill>
                        <a:srgbClr val="000000"/>
                      </a:solidFill>
                      <a:prstDash val="solid"/>
                    </a:lnL>
                    <a:solidFill>
                      <a:srgbClr val="EFB099"/>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EFB099"/>
                    </a:solidFill>
                  </a:tcPr>
                </a:tc>
                <a:tc>
                  <a:txBody>
                    <a:bodyPr/>
                    <a:lstStyle/>
                    <a:p>
                      <a:pPr marL="37465">
                        <a:lnSpc>
                          <a:spcPts val="695"/>
                        </a:lnSpc>
                      </a:pPr>
                      <a:r>
                        <a:rPr sz="700" dirty="0">
                          <a:latin typeface="Calibri" panose="020F0502020204030204" pitchFamily="34" charset="0"/>
                          <a:cs typeface="Calibri" panose="020F0502020204030204" pitchFamily="34" charset="0"/>
                        </a:rPr>
                        <a:t>0</a:t>
                      </a:r>
                    </a:p>
                  </a:txBody>
                  <a:tcPr marL="0" marR="0" marT="0" marB="0">
                    <a:solidFill>
                      <a:srgbClr val="EFB099"/>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EFB099"/>
                    </a:solidFill>
                  </a:tcPr>
                </a:tc>
                <a:tc>
                  <a:txBody>
                    <a:bodyPr/>
                    <a:lstStyle/>
                    <a:p>
                      <a:pPr marR="29845" algn="r">
                        <a:lnSpc>
                          <a:spcPts val="695"/>
                        </a:lnSpc>
                      </a:pPr>
                      <a:r>
                        <a:rPr sz="700" dirty="0">
                          <a:latin typeface="Calibri" panose="020F0502020204030204" pitchFamily="34" charset="0"/>
                          <a:cs typeface="Calibri" panose="020F0502020204030204" pitchFamily="34" charset="0"/>
                        </a:rPr>
                        <a:t>0</a:t>
                      </a:r>
                    </a:p>
                  </a:txBody>
                  <a:tcPr marL="0" marR="0" marT="0" marB="0">
                    <a:solidFill>
                      <a:srgbClr val="EFB099"/>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EFB099"/>
                    </a:solidFill>
                  </a:tcPr>
                </a:tc>
                <a:tc>
                  <a:txBody>
                    <a:bodyPr/>
                    <a:lstStyle/>
                    <a:p>
                      <a:pPr marL="37465">
                        <a:lnSpc>
                          <a:spcPts val="695"/>
                        </a:lnSpc>
                      </a:pPr>
                      <a:r>
                        <a:rPr sz="700" dirty="0">
                          <a:latin typeface="Calibri" panose="020F0502020204030204" pitchFamily="34" charset="0"/>
                          <a:cs typeface="Calibri" panose="020F0502020204030204" pitchFamily="34" charset="0"/>
                        </a:rPr>
                        <a:t>0</a:t>
                      </a:r>
                    </a:p>
                  </a:txBody>
                  <a:tcPr marL="0" marR="0" marT="0" marB="0">
                    <a:solidFill>
                      <a:srgbClr val="EFB099"/>
                    </a:solidFill>
                  </a:tcPr>
                </a:tc>
                <a:tc>
                  <a:txBody>
                    <a:bodyPr/>
                    <a:lstStyle/>
                    <a:p>
                      <a:pPr marR="34290" algn="ctr">
                        <a:lnSpc>
                          <a:spcPts val="695"/>
                        </a:lnSpc>
                      </a:pPr>
                      <a:r>
                        <a:rPr sz="700" dirty="0">
                          <a:latin typeface="Calibri" panose="020F0502020204030204" pitchFamily="34" charset="0"/>
                          <a:cs typeface="Calibri" panose="020F0502020204030204" pitchFamily="34" charset="0"/>
                        </a:rPr>
                        <a:t>0</a:t>
                      </a:r>
                    </a:p>
                  </a:txBody>
                  <a:tcPr marL="0" marR="0" marT="0" marB="0">
                    <a:lnR w="6350">
                      <a:solidFill>
                        <a:srgbClr val="000000"/>
                      </a:solidFill>
                      <a:prstDash val="solid"/>
                    </a:lnR>
                    <a:solidFill>
                      <a:srgbClr val="EFB099"/>
                    </a:solidFill>
                  </a:tcPr>
                </a:tc>
                <a:tc>
                  <a:txBody>
                    <a:bodyPr/>
                    <a:lstStyle/>
                    <a:p>
                      <a:pPr>
                        <a:lnSpc>
                          <a:spcPct val="100000"/>
                        </a:lnSpc>
                      </a:pPr>
                      <a:endParaRPr sz="500">
                        <a:latin typeface="Times New Roman"/>
                        <a:cs typeface="Times New Roman"/>
                      </a:endParaRPr>
                    </a:p>
                  </a:txBody>
                  <a:tcPr marL="0" marR="0" marT="0" marB="0">
                    <a:lnL w="6350">
                      <a:solidFill>
                        <a:srgbClr val="000000"/>
                      </a:solidFill>
                      <a:prstDash val="solid"/>
                    </a:lnL>
                  </a:tcPr>
                </a:tc>
                <a:extLst>
                  <a:ext uri="{0D108BD9-81ED-4DB2-BD59-A6C34878D82A}">
                    <a16:rowId xmlns:a16="http://schemas.microsoft.com/office/drawing/2014/main" val="10001"/>
                  </a:ext>
                </a:extLst>
              </a:tr>
              <a:tr h="100415">
                <a:tc vMerge="1">
                  <a:txBody>
                    <a:bodyPr/>
                    <a:lstStyle/>
                    <a:p>
                      <a:endParaRPr/>
                    </a:p>
                  </a:txBody>
                  <a:tcPr marL="0" marR="0" marT="0" marB="0">
                    <a:lnL w="6350">
                      <a:solidFill>
                        <a:srgbClr val="000000"/>
                      </a:solidFill>
                      <a:prstDash val="solid"/>
                    </a:lnL>
                    <a:lnT w="6350">
                      <a:solidFill>
                        <a:srgbClr val="000000"/>
                      </a:solidFill>
                      <a:prstDash val="solid"/>
                    </a:lnT>
                    <a:solidFill>
                      <a:srgbClr val="FFFFFF"/>
                    </a:solidFill>
                  </a:tcPr>
                </a:tc>
                <a:tc>
                  <a:txBody>
                    <a:bodyPr/>
                    <a:lstStyle/>
                    <a:p>
                      <a:pPr marR="3810" algn="ctr">
                        <a:lnSpc>
                          <a:spcPts val="640"/>
                        </a:lnSpc>
                      </a:pPr>
                      <a:r>
                        <a:rPr sz="700" dirty="0">
                          <a:latin typeface="Calibri" panose="020F0502020204030204" pitchFamily="34" charset="0"/>
                          <a:cs typeface="Calibri" panose="020F0502020204030204" pitchFamily="34" charset="0"/>
                        </a:rPr>
                        <a:t>0</a:t>
                      </a:r>
                    </a:p>
                  </a:txBody>
                  <a:tcPr marL="0" marR="0" marT="0" marB="0">
                    <a:lnR w="6350">
                      <a:solidFill>
                        <a:srgbClr val="000000"/>
                      </a:solidFill>
                      <a:prstDash val="solid"/>
                    </a:lnR>
                    <a:solidFill>
                      <a:srgbClr val="FFFFFF"/>
                    </a:solidFill>
                  </a:tcPr>
                </a:tc>
                <a:tc>
                  <a:txBody>
                    <a:bodyPr/>
                    <a:lstStyle/>
                    <a:p>
                      <a:pPr marL="1905" algn="ctr">
                        <a:lnSpc>
                          <a:spcPts val="640"/>
                        </a:lnSpc>
                      </a:pPr>
                      <a:r>
                        <a:rPr sz="700" dirty="0">
                          <a:latin typeface="Calibri" panose="020F0502020204030204" pitchFamily="34" charset="0"/>
                          <a:cs typeface="Calibri" panose="020F0502020204030204" pitchFamily="34" charset="0"/>
                        </a:rPr>
                        <a:t>0</a:t>
                      </a:r>
                    </a:p>
                  </a:txBody>
                  <a:tcPr marL="0" marR="0" marT="0" marB="0">
                    <a:lnL w="6350">
                      <a:solidFill>
                        <a:srgbClr val="000000"/>
                      </a:solidFill>
                      <a:prstDash val="solid"/>
                    </a:lnL>
                    <a:solidFill>
                      <a:srgbClr val="FFFFFF"/>
                    </a:solidFill>
                  </a:tcPr>
                </a:tc>
                <a:tc>
                  <a:txBody>
                    <a:bodyPr/>
                    <a:lstStyle/>
                    <a:p>
                      <a:pPr algn="ctr">
                        <a:lnSpc>
                          <a:spcPts val="64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37465">
                        <a:lnSpc>
                          <a:spcPts val="64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4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R="29845" algn="r">
                        <a:lnSpc>
                          <a:spcPts val="64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4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37465">
                        <a:lnSpc>
                          <a:spcPts val="64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R="34290" algn="ctr">
                        <a:lnSpc>
                          <a:spcPts val="640"/>
                        </a:lnSpc>
                      </a:pPr>
                      <a:r>
                        <a:rPr sz="700" dirty="0">
                          <a:latin typeface="Calibri" panose="020F0502020204030204" pitchFamily="34" charset="0"/>
                          <a:cs typeface="Calibri" panose="020F0502020204030204" pitchFamily="34" charset="0"/>
                        </a:rPr>
                        <a:t>0</a:t>
                      </a:r>
                    </a:p>
                  </a:txBody>
                  <a:tcPr marL="0" marR="0" marT="0" marB="0">
                    <a:lnR w="6350">
                      <a:solidFill>
                        <a:srgbClr val="000000"/>
                      </a:solidFill>
                      <a:prstDash val="solid"/>
                    </a:lnR>
                    <a:solidFill>
                      <a:srgbClr val="FFFFFF"/>
                    </a:solidFill>
                  </a:tcPr>
                </a:tc>
                <a:tc>
                  <a:txBody>
                    <a:bodyPr/>
                    <a:lstStyle/>
                    <a:p>
                      <a:pPr>
                        <a:lnSpc>
                          <a:spcPct val="100000"/>
                        </a:lnSpc>
                      </a:pPr>
                      <a:endParaRPr sz="500">
                        <a:latin typeface="Times New Roman"/>
                        <a:cs typeface="Times New Roman"/>
                      </a:endParaRPr>
                    </a:p>
                  </a:txBody>
                  <a:tcPr marL="0" marR="0" marT="0" marB="0">
                    <a:lnL w="6350">
                      <a:solidFill>
                        <a:srgbClr val="000000"/>
                      </a:solidFill>
                      <a:prstDash val="solid"/>
                    </a:lnL>
                  </a:tcPr>
                </a:tc>
                <a:extLst>
                  <a:ext uri="{0D108BD9-81ED-4DB2-BD59-A6C34878D82A}">
                    <a16:rowId xmlns:a16="http://schemas.microsoft.com/office/drawing/2014/main" val="10002"/>
                  </a:ext>
                </a:extLst>
              </a:tr>
              <a:tr h="102022">
                <a:tc vMerge="1">
                  <a:txBody>
                    <a:bodyPr/>
                    <a:lstStyle/>
                    <a:p>
                      <a:endParaRPr/>
                    </a:p>
                  </a:txBody>
                  <a:tcPr marL="0" marR="0" marT="0" marB="0">
                    <a:lnL w="6350">
                      <a:solidFill>
                        <a:srgbClr val="000000"/>
                      </a:solidFill>
                      <a:prstDash val="solid"/>
                    </a:lnL>
                    <a:lnT w="6350">
                      <a:solidFill>
                        <a:srgbClr val="000000"/>
                      </a:solidFill>
                      <a:prstDash val="solid"/>
                    </a:lnT>
                    <a:solidFill>
                      <a:srgbClr val="FFFFFF"/>
                    </a:solidFill>
                  </a:tcPr>
                </a:tc>
                <a:tc>
                  <a:txBody>
                    <a:bodyPr/>
                    <a:lstStyle/>
                    <a:p>
                      <a:pPr marR="3810" algn="ctr">
                        <a:lnSpc>
                          <a:spcPts val="755"/>
                        </a:lnSpc>
                      </a:pPr>
                      <a:r>
                        <a:rPr sz="700" dirty="0">
                          <a:latin typeface="Calibri" panose="020F0502020204030204" pitchFamily="34" charset="0"/>
                          <a:cs typeface="Calibri" panose="020F0502020204030204" pitchFamily="34" charset="0"/>
                        </a:rPr>
                        <a:t>0</a:t>
                      </a:r>
                    </a:p>
                  </a:txBody>
                  <a:tcPr marL="0" marR="0" marT="0" marB="0">
                    <a:lnR w="6350">
                      <a:solidFill>
                        <a:srgbClr val="000000"/>
                      </a:solidFill>
                      <a:prstDash val="solid"/>
                    </a:lnR>
                    <a:solidFill>
                      <a:srgbClr val="FFFFFF"/>
                    </a:solidFill>
                  </a:tcPr>
                </a:tc>
                <a:tc>
                  <a:txBody>
                    <a:bodyPr/>
                    <a:lstStyle/>
                    <a:p>
                      <a:pPr marL="1905" algn="ctr">
                        <a:lnSpc>
                          <a:spcPts val="755"/>
                        </a:lnSpc>
                      </a:pPr>
                      <a:r>
                        <a:rPr sz="700" dirty="0">
                          <a:latin typeface="Calibri" panose="020F0502020204030204" pitchFamily="34" charset="0"/>
                          <a:cs typeface="Calibri" panose="020F0502020204030204" pitchFamily="34" charset="0"/>
                        </a:rPr>
                        <a:t>0</a:t>
                      </a:r>
                    </a:p>
                  </a:txBody>
                  <a:tcPr marL="0" marR="0" marT="0" marB="0">
                    <a:lnL w="6350">
                      <a:solidFill>
                        <a:srgbClr val="000000"/>
                      </a:solidFill>
                      <a:prstDash val="solid"/>
                    </a:lnL>
                    <a:solidFill>
                      <a:srgbClr val="FFFFFF"/>
                    </a:solidFill>
                  </a:tcPr>
                </a:tc>
                <a:tc>
                  <a:txBody>
                    <a:bodyPr/>
                    <a:lstStyle/>
                    <a:p>
                      <a:pPr algn="ctr">
                        <a:lnSpc>
                          <a:spcPts val="75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37465">
                        <a:lnSpc>
                          <a:spcPts val="75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75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R="29845" algn="r">
                        <a:lnSpc>
                          <a:spcPts val="75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75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37465">
                        <a:lnSpc>
                          <a:spcPts val="75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R="34290" algn="ctr">
                        <a:lnSpc>
                          <a:spcPts val="755"/>
                        </a:lnSpc>
                      </a:pPr>
                      <a:r>
                        <a:rPr sz="700" dirty="0">
                          <a:latin typeface="Calibri" panose="020F0502020204030204" pitchFamily="34" charset="0"/>
                          <a:cs typeface="Calibri" panose="020F0502020204030204" pitchFamily="34" charset="0"/>
                        </a:rPr>
                        <a:t>0</a:t>
                      </a:r>
                    </a:p>
                  </a:txBody>
                  <a:tcPr marL="0" marR="0" marT="0" marB="0">
                    <a:lnR w="6350">
                      <a:solidFill>
                        <a:srgbClr val="000000"/>
                      </a:solidFill>
                      <a:prstDash val="solid"/>
                    </a:lnR>
                    <a:solidFill>
                      <a:srgbClr val="FFFFFF"/>
                    </a:solidFill>
                  </a:tcPr>
                </a:tc>
                <a:tc>
                  <a:txBody>
                    <a:bodyPr/>
                    <a:lstStyle/>
                    <a:p>
                      <a:pPr>
                        <a:lnSpc>
                          <a:spcPct val="100000"/>
                        </a:lnSpc>
                      </a:pPr>
                      <a:endParaRPr sz="500">
                        <a:latin typeface="Times New Roman"/>
                        <a:cs typeface="Times New Roman"/>
                      </a:endParaRPr>
                    </a:p>
                  </a:txBody>
                  <a:tcPr marL="0" marR="0" marT="0" marB="0">
                    <a:lnL w="6350">
                      <a:solidFill>
                        <a:srgbClr val="000000"/>
                      </a:solidFill>
                      <a:prstDash val="solid"/>
                    </a:lnL>
                  </a:tcPr>
                </a:tc>
                <a:extLst>
                  <a:ext uri="{0D108BD9-81ED-4DB2-BD59-A6C34878D82A}">
                    <a16:rowId xmlns:a16="http://schemas.microsoft.com/office/drawing/2014/main" val="10003"/>
                  </a:ext>
                </a:extLst>
              </a:tr>
              <a:tr h="101231">
                <a:tc vMerge="1">
                  <a:txBody>
                    <a:bodyPr/>
                    <a:lstStyle/>
                    <a:p>
                      <a:endParaRPr/>
                    </a:p>
                  </a:txBody>
                  <a:tcPr marL="0" marR="0" marT="0" marB="0">
                    <a:lnL w="6350">
                      <a:solidFill>
                        <a:srgbClr val="000000"/>
                      </a:solidFill>
                      <a:prstDash val="solid"/>
                    </a:lnL>
                    <a:lnT w="6350">
                      <a:solidFill>
                        <a:srgbClr val="000000"/>
                      </a:solidFill>
                      <a:prstDash val="solid"/>
                    </a:lnT>
                    <a:solidFill>
                      <a:srgbClr val="FFFFFF"/>
                    </a:solidFill>
                  </a:tcPr>
                </a:tc>
                <a:tc>
                  <a:txBody>
                    <a:bodyPr/>
                    <a:lstStyle/>
                    <a:p>
                      <a:pPr marR="3810" algn="ctr">
                        <a:lnSpc>
                          <a:spcPts val="695"/>
                        </a:lnSpc>
                      </a:pPr>
                      <a:r>
                        <a:rPr sz="700" dirty="0">
                          <a:latin typeface="Calibri" panose="020F0502020204030204" pitchFamily="34" charset="0"/>
                          <a:cs typeface="Calibri" panose="020F0502020204030204" pitchFamily="34" charset="0"/>
                        </a:rPr>
                        <a:t>1</a:t>
                      </a:r>
                    </a:p>
                  </a:txBody>
                  <a:tcPr marL="0" marR="0" marT="0" marB="0">
                    <a:lnR w="6350">
                      <a:solidFill>
                        <a:srgbClr val="000000"/>
                      </a:solidFill>
                      <a:prstDash val="solid"/>
                    </a:lnR>
                    <a:solidFill>
                      <a:srgbClr val="EFB099"/>
                    </a:solidFill>
                  </a:tcPr>
                </a:tc>
                <a:tc>
                  <a:txBody>
                    <a:bodyPr/>
                    <a:lstStyle/>
                    <a:p>
                      <a:pPr marL="1905" algn="ctr">
                        <a:lnSpc>
                          <a:spcPts val="695"/>
                        </a:lnSpc>
                      </a:pPr>
                      <a:r>
                        <a:rPr sz="700" dirty="0">
                          <a:latin typeface="Calibri" panose="020F0502020204030204" pitchFamily="34" charset="0"/>
                          <a:cs typeface="Calibri" panose="020F0502020204030204" pitchFamily="34" charset="0"/>
                        </a:rPr>
                        <a:t>1</a:t>
                      </a:r>
                    </a:p>
                  </a:txBody>
                  <a:tcPr marL="0" marR="0" marT="0" marB="0">
                    <a:lnL w="6350">
                      <a:solidFill>
                        <a:srgbClr val="000000"/>
                      </a:solidFill>
                      <a:prstDash val="solid"/>
                    </a:lnL>
                    <a:solidFill>
                      <a:srgbClr val="EFB099"/>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EFB099"/>
                    </a:solidFill>
                  </a:tcPr>
                </a:tc>
                <a:tc>
                  <a:txBody>
                    <a:bodyPr/>
                    <a:lstStyle/>
                    <a:p>
                      <a:pPr marL="37465">
                        <a:lnSpc>
                          <a:spcPts val="695"/>
                        </a:lnSpc>
                      </a:pPr>
                      <a:r>
                        <a:rPr sz="700" dirty="0">
                          <a:latin typeface="Calibri" panose="020F0502020204030204" pitchFamily="34" charset="0"/>
                          <a:cs typeface="Calibri" panose="020F0502020204030204" pitchFamily="34" charset="0"/>
                        </a:rPr>
                        <a:t>1</a:t>
                      </a:r>
                    </a:p>
                  </a:txBody>
                  <a:tcPr marL="0" marR="0" marT="0" marB="0">
                    <a:solidFill>
                      <a:srgbClr val="EFB099"/>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EFB099"/>
                    </a:solidFill>
                  </a:tcPr>
                </a:tc>
                <a:tc>
                  <a:txBody>
                    <a:bodyPr/>
                    <a:lstStyle/>
                    <a:p>
                      <a:pPr marR="29845" algn="r">
                        <a:lnSpc>
                          <a:spcPts val="695"/>
                        </a:lnSpc>
                      </a:pPr>
                      <a:r>
                        <a:rPr sz="700" dirty="0">
                          <a:latin typeface="Calibri" panose="020F0502020204030204" pitchFamily="34" charset="0"/>
                          <a:cs typeface="Calibri" panose="020F0502020204030204" pitchFamily="34" charset="0"/>
                        </a:rPr>
                        <a:t>1</a:t>
                      </a:r>
                    </a:p>
                  </a:txBody>
                  <a:tcPr marL="0" marR="0" marT="0" marB="0">
                    <a:solidFill>
                      <a:srgbClr val="EFB099"/>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EFB099"/>
                    </a:solidFill>
                  </a:tcPr>
                </a:tc>
                <a:tc>
                  <a:txBody>
                    <a:bodyPr/>
                    <a:lstStyle/>
                    <a:p>
                      <a:pPr marL="37465">
                        <a:lnSpc>
                          <a:spcPts val="695"/>
                        </a:lnSpc>
                      </a:pPr>
                      <a:r>
                        <a:rPr sz="700" dirty="0">
                          <a:latin typeface="Calibri" panose="020F0502020204030204" pitchFamily="34" charset="0"/>
                          <a:cs typeface="Calibri" panose="020F0502020204030204" pitchFamily="34" charset="0"/>
                        </a:rPr>
                        <a:t>1</a:t>
                      </a:r>
                    </a:p>
                  </a:txBody>
                  <a:tcPr marL="0" marR="0" marT="0" marB="0">
                    <a:solidFill>
                      <a:srgbClr val="EFB099"/>
                    </a:solidFill>
                  </a:tcPr>
                </a:tc>
                <a:tc>
                  <a:txBody>
                    <a:bodyPr/>
                    <a:lstStyle/>
                    <a:p>
                      <a:pPr marR="34290" algn="ctr">
                        <a:lnSpc>
                          <a:spcPts val="695"/>
                        </a:lnSpc>
                      </a:pPr>
                      <a:r>
                        <a:rPr sz="700" dirty="0">
                          <a:latin typeface="Calibri" panose="020F0502020204030204" pitchFamily="34" charset="0"/>
                          <a:cs typeface="Calibri" panose="020F0502020204030204" pitchFamily="34" charset="0"/>
                        </a:rPr>
                        <a:t>1</a:t>
                      </a:r>
                    </a:p>
                  </a:txBody>
                  <a:tcPr marL="0" marR="0" marT="0" marB="0">
                    <a:lnR w="6350">
                      <a:solidFill>
                        <a:srgbClr val="000000"/>
                      </a:solidFill>
                      <a:prstDash val="solid"/>
                    </a:lnR>
                    <a:solidFill>
                      <a:srgbClr val="EFB099"/>
                    </a:solidFill>
                  </a:tcPr>
                </a:tc>
                <a:tc>
                  <a:txBody>
                    <a:bodyPr/>
                    <a:lstStyle/>
                    <a:p>
                      <a:pPr>
                        <a:lnSpc>
                          <a:spcPct val="100000"/>
                        </a:lnSpc>
                      </a:pPr>
                      <a:endParaRPr sz="500">
                        <a:latin typeface="Times New Roman"/>
                        <a:cs typeface="Times New Roman"/>
                      </a:endParaRPr>
                    </a:p>
                  </a:txBody>
                  <a:tcPr marL="0" marR="0" marT="0" marB="0">
                    <a:lnL w="6350">
                      <a:solidFill>
                        <a:srgbClr val="000000"/>
                      </a:solidFill>
                      <a:prstDash val="solid"/>
                    </a:lnL>
                  </a:tcPr>
                </a:tc>
                <a:extLst>
                  <a:ext uri="{0D108BD9-81ED-4DB2-BD59-A6C34878D82A}">
                    <a16:rowId xmlns:a16="http://schemas.microsoft.com/office/drawing/2014/main" val="10004"/>
                  </a:ext>
                </a:extLst>
              </a:tr>
              <a:tr h="100415">
                <a:tc vMerge="1">
                  <a:txBody>
                    <a:bodyPr/>
                    <a:lstStyle/>
                    <a:p>
                      <a:endParaRPr/>
                    </a:p>
                  </a:txBody>
                  <a:tcPr marL="0" marR="0" marT="0" marB="0">
                    <a:lnL w="6350">
                      <a:solidFill>
                        <a:srgbClr val="000000"/>
                      </a:solidFill>
                      <a:prstDash val="solid"/>
                    </a:lnL>
                    <a:lnT w="6350">
                      <a:solidFill>
                        <a:srgbClr val="000000"/>
                      </a:solidFill>
                      <a:prstDash val="solid"/>
                    </a:lnT>
                    <a:solidFill>
                      <a:srgbClr val="FFFFFF"/>
                    </a:solidFill>
                  </a:tcPr>
                </a:tc>
                <a:tc>
                  <a:txBody>
                    <a:bodyPr/>
                    <a:lstStyle/>
                    <a:p>
                      <a:pPr marR="3810" algn="ctr">
                        <a:lnSpc>
                          <a:spcPts val="640"/>
                        </a:lnSpc>
                      </a:pPr>
                      <a:r>
                        <a:rPr sz="700" dirty="0">
                          <a:latin typeface="Calibri" panose="020F0502020204030204" pitchFamily="34" charset="0"/>
                          <a:cs typeface="Calibri" panose="020F0502020204030204" pitchFamily="34" charset="0"/>
                        </a:rPr>
                        <a:t>0</a:t>
                      </a:r>
                    </a:p>
                  </a:txBody>
                  <a:tcPr marL="0" marR="0" marT="0" marB="0">
                    <a:lnR w="6350">
                      <a:solidFill>
                        <a:srgbClr val="000000"/>
                      </a:solidFill>
                      <a:prstDash val="solid"/>
                    </a:lnR>
                    <a:solidFill>
                      <a:srgbClr val="FFFFFF"/>
                    </a:solidFill>
                  </a:tcPr>
                </a:tc>
                <a:tc>
                  <a:txBody>
                    <a:bodyPr/>
                    <a:lstStyle/>
                    <a:p>
                      <a:pPr marL="1905" algn="ctr">
                        <a:lnSpc>
                          <a:spcPts val="640"/>
                        </a:lnSpc>
                      </a:pPr>
                      <a:r>
                        <a:rPr sz="700" dirty="0">
                          <a:latin typeface="Calibri" panose="020F0502020204030204" pitchFamily="34" charset="0"/>
                          <a:cs typeface="Calibri" panose="020F0502020204030204" pitchFamily="34" charset="0"/>
                        </a:rPr>
                        <a:t>0</a:t>
                      </a:r>
                    </a:p>
                  </a:txBody>
                  <a:tcPr marL="0" marR="0" marT="0" marB="0">
                    <a:lnL w="6350">
                      <a:solidFill>
                        <a:srgbClr val="000000"/>
                      </a:solidFill>
                      <a:prstDash val="solid"/>
                    </a:lnL>
                    <a:solidFill>
                      <a:srgbClr val="FFFFFF"/>
                    </a:solidFill>
                  </a:tcPr>
                </a:tc>
                <a:tc>
                  <a:txBody>
                    <a:bodyPr/>
                    <a:lstStyle/>
                    <a:p>
                      <a:pPr algn="ctr">
                        <a:lnSpc>
                          <a:spcPts val="64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37465">
                        <a:lnSpc>
                          <a:spcPts val="64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4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R="29845" algn="r">
                        <a:lnSpc>
                          <a:spcPts val="64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4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37465">
                        <a:lnSpc>
                          <a:spcPts val="64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R="34290" algn="ctr">
                        <a:lnSpc>
                          <a:spcPts val="640"/>
                        </a:lnSpc>
                      </a:pPr>
                      <a:r>
                        <a:rPr sz="700" dirty="0">
                          <a:latin typeface="Calibri" panose="020F0502020204030204" pitchFamily="34" charset="0"/>
                          <a:cs typeface="Calibri" panose="020F0502020204030204" pitchFamily="34" charset="0"/>
                        </a:rPr>
                        <a:t>0</a:t>
                      </a:r>
                    </a:p>
                  </a:txBody>
                  <a:tcPr marL="0" marR="0" marT="0" marB="0">
                    <a:lnR w="6350">
                      <a:solidFill>
                        <a:srgbClr val="000000"/>
                      </a:solidFill>
                      <a:prstDash val="solid"/>
                    </a:lnR>
                    <a:solidFill>
                      <a:srgbClr val="FFFFFF"/>
                    </a:solidFill>
                  </a:tcPr>
                </a:tc>
                <a:tc>
                  <a:txBody>
                    <a:bodyPr/>
                    <a:lstStyle/>
                    <a:p>
                      <a:pPr>
                        <a:lnSpc>
                          <a:spcPct val="100000"/>
                        </a:lnSpc>
                      </a:pPr>
                      <a:endParaRPr sz="500">
                        <a:latin typeface="Times New Roman"/>
                        <a:cs typeface="Times New Roman"/>
                      </a:endParaRPr>
                    </a:p>
                  </a:txBody>
                  <a:tcPr marL="0" marR="0" marT="0" marB="0">
                    <a:lnL w="6350">
                      <a:solidFill>
                        <a:srgbClr val="000000"/>
                      </a:solidFill>
                      <a:prstDash val="solid"/>
                    </a:lnL>
                  </a:tcPr>
                </a:tc>
                <a:extLst>
                  <a:ext uri="{0D108BD9-81ED-4DB2-BD59-A6C34878D82A}">
                    <a16:rowId xmlns:a16="http://schemas.microsoft.com/office/drawing/2014/main" val="10005"/>
                  </a:ext>
                </a:extLst>
              </a:tr>
              <a:tr h="101219">
                <a:tc vMerge="1">
                  <a:txBody>
                    <a:bodyPr/>
                    <a:lstStyle/>
                    <a:p>
                      <a:endParaRPr/>
                    </a:p>
                  </a:txBody>
                  <a:tcPr marL="0" marR="0" marT="0" marB="0">
                    <a:lnL w="6350">
                      <a:solidFill>
                        <a:srgbClr val="000000"/>
                      </a:solidFill>
                      <a:prstDash val="solid"/>
                    </a:lnL>
                    <a:lnT w="6350">
                      <a:solidFill>
                        <a:srgbClr val="000000"/>
                      </a:solidFill>
                      <a:prstDash val="solid"/>
                    </a:lnT>
                    <a:solidFill>
                      <a:srgbClr val="FFFFFF"/>
                    </a:solidFill>
                  </a:tcPr>
                </a:tc>
                <a:tc>
                  <a:txBody>
                    <a:bodyPr/>
                    <a:lstStyle/>
                    <a:p>
                      <a:pPr marR="3810" algn="ctr">
                        <a:lnSpc>
                          <a:spcPts val="695"/>
                        </a:lnSpc>
                      </a:pPr>
                      <a:r>
                        <a:rPr sz="700" dirty="0">
                          <a:latin typeface="Calibri" panose="020F0502020204030204" pitchFamily="34" charset="0"/>
                          <a:cs typeface="Calibri" panose="020F0502020204030204" pitchFamily="34" charset="0"/>
                        </a:rPr>
                        <a:t>1</a:t>
                      </a:r>
                    </a:p>
                  </a:txBody>
                  <a:tcPr marL="0" marR="0" marT="0" marB="0">
                    <a:lnR w="6350">
                      <a:solidFill>
                        <a:srgbClr val="000000"/>
                      </a:solidFill>
                      <a:prstDash val="solid"/>
                    </a:lnR>
                    <a:solidFill>
                      <a:srgbClr val="FFFFFF"/>
                    </a:solidFill>
                  </a:tcPr>
                </a:tc>
                <a:tc>
                  <a:txBody>
                    <a:bodyPr/>
                    <a:lstStyle/>
                    <a:p>
                      <a:pPr marL="1905" algn="ctr">
                        <a:lnSpc>
                          <a:spcPts val="695"/>
                        </a:lnSpc>
                      </a:pPr>
                      <a:r>
                        <a:rPr sz="700" dirty="0">
                          <a:latin typeface="Calibri" panose="020F0502020204030204" pitchFamily="34" charset="0"/>
                          <a:cs typeface="Calibri" panose="020F0502020204030204" pitchFamily="34" charset="0"/>
                        </a:rPr>
                        <a:t>1</a:t>
                      </a:r>
                    </a:p>
                  </a:txBody>
                  <a:tcPr marL="0" marR="0" marT="0" marB="0">
                    <a:lnL w="6350">
                      <a:solidFill>
                        <a:srgbClr val="000000"/>
                      </a:solidFill>
                      <a:prstDash val="solid"/>
                    </a:lnL>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R="29845" algn="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R="34290" algn="ctr">
                        <a:lnSpc>
                          <a:spcPts val="695"/>
                        </a:lnSpc>
                      </a:pPr>
                      <a:r>
                        <a:rPr sz="700" dirty="0">
                          <a:latin typeface="Calibri" panose="020F0502020204030204" pitchFamily="34" charset="0"/>
                          <a:cs typeface="Calibri" panose="020F0502020204030204" pitchFamily="34" charset="0"/>
                        </a:rPr>
                        <a:t>1</a:t>
                      </a:r>
                    </a:p>
                  </a:txBody>
                  <a:tcPr marL="0" marR="0" marT="0" marB="0">
                    <a:lnR w="6350">
                      <a:solidFill>
                        <a:srgbClr val="000000"/>
                      </a:solidFill>
                      <a:prstDash val="solid"/>
                    </a:lnR>
                    <a:solidFill>
                      <a:srgbClr val="FFFFFF"/>
                    </a:solidFill>
                  </a:tcPr>
                </a:tc>
                <a:tc>
                  <a:txBody>
                    <a:bodyPr/>
                    <a:lstStyle/>
                    <a:p>
                      <a:pPr>
                        <a:lnSpc>
                          <a:spcPct val="100000"/>
                        </a:lnSpc>
                      </a:pPr>
                      <a:endParaRPr sz="500">
                        <a:latin typeface="Times New Roman"/>
                        <a:cs typeface="Times New Roman"/>
                      </a:endParaRPr>
                    </a:p>
                  </a:txBody>
                  <a:tcPr marL="0" marR="0" marT="0" marB="0">
                    <a:lnL w="6350">
                      <a:solidFill>
                        <a:srgbClr val="000000"/>
                      </a:solidFill>
                      <a:prstDash val="solid"/>
                    </a:lnL>
                  </a:tcPr>
                </a:tc>
                <a:extLst>
                  <a:ext uri="{0D108BD9-81ED-4DB2-BD59-A6C34878D82A}">
                    <a16:rowId xmlns:a16="http://schemas.microsoft.com/office/drawing/2014/main" val="10006"/>
                  </a:ext>
                </a:extLst>
              </a:tr>
              <a:tr h="111903">
                <a:tc vMerge="1">
                  <a:txBody>
                    <a:bodyPr/>
                    <a:lstStyle/>
                    <a:p>
                      <a:endParaRPr/>
                    </a:p>
                  </a:txBody>
                  <a:tcPr marL="0" marR="0" marT="0" marB="0">
                    <a:lnL w="6350">
                      <a:solidFill>
                        <a:srgbClr val="000000"/>
                      </a:solidFill>
                      <a:prstDash val="solid"/>
                    </a:lnL>
                    <a:lnT w="6350">
                      <a:solidFill>
                        <a:srgbClr val="000000"/>
                      </a:solidFill>
                      <a:prstDash val="solid"/>
                    </a:lnT>
                    <a:solidFill>
                      <a:srgbClr val="FFFFFF"/>
                    </a:solidFill>
                  </a:tcPr>
                </a:tc>
                <a:tc>
                  <a:txBody>
                    <a:bodyPr/>
                    <a:lstStyle/>
                    <a:p>
                      <a:pPr marR="3810" algn="ctr">
                        <a:lnSpc>
                          <a:spcPts val="755"/>
                        </a:lnSpc>
                      </a:pPr>
                      <a:r>
                        <a:rPr sz="700" dirty="0">
                          <a:latin typeface="Calibri" panose="020F0502020204030204" pitchFamily="34" charset="0"/>
                          <a:cs typeface="Calibri" panose="020F0502020204030204" pitchFamily="34" charset="0"/>
                        </a:rPr>
                        <a:t>1</a:t>
                      </a:r>
                    </a:p>
                  </a:txBody>
                  <a:tcPr marL="0" marR="0" marT="0" marB="0">
                    <a:lnR w="6350">
                      <a:solidFill>
                        <a:srgbClr val="000000"/>
                      </a:solidFill>
                      <a:prstDash val="solid"/>
                    </a:lnR>
                    <a:solidFill>
                      <a:srgbClr val="FFFFFF"/>
                    </a:solidFill>
                  </a:tcPr>
                </a:tc>
                <a:tc>
                  <a:txBody>
                    <a:bodyPr/>
                    <a:lstStyle/>
                    <a:p>
                      <a:pPr marL="1905" algn="ctr">
                        <a:lnSpc>
                          <a:spcPts val="755"/>
                        </a:lnSpc>
                      </a:pPr>
                      <a:r>
                        <a:rPr sz="700" dirty="0">
                          <a:latin typeface="Calibri" panose="020F0502020204030204" pitchFamily="34" charset="0"/>
                          <a:cs typeface="Calibri" panose="020F0502020204030204" pitchFamily="34" charset="0"/>
                        </a:rPr>
                        <a:t>1</a:t>
                      </a:r>
                    </a:p>
                  </a:txBody>
                  <a:tcPr marL="0" marR="0" marT="0" marB="0">
                    <a:lnL w="6350">
                      <a:solidFill>
                        <a:srgbClr val="000000"/>
                      </a:solidFill>
                      <a:prstDash val="solid"/>
                    </a:lnL>
                    <a:solidFill>
                      <a:srgbClr val="FFFFFF"/>
                    </a:solidFill>
                  </a:tcPr>
                </a:tc>
                <a:tc>
                  <a:txBody>
                    <a:bodyPr/>
                    <a:lstStyle/>
                    <a:p>
                      <a:pPr algn="ctr">
                        <a:lnSpc>
                          <a:spcPts val="75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37465">
                        <a:lnSpc>
                          <a:spcPts val="75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75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R="29845" algn="r">
                        <a:lnSpc>
                          <a:spcPts val="75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75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37465">
                        <a:lnSpc>
                          <a:spcPts val="75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R="34290" algn="ctr">
                        <a:lnSpc>
                          <a:spcPts val="755"/>
                        </a:lnSpc>
                      </a:pPr>
                      <a:r>
                        <a:rPr sz="700" dirty="0">
                          <a:latin typeface="Calibri" panose="020F0502020204030204" pitchFamily="34" charset="0"/>
                          <a:cs typeface="Calibri" panose="020F0502020204030204" pitchFamily="34" charset="0"/>
                        </a:rPr>
                        <a:t>1</a:t>
                      </a:r>
                    </a:p>
                  </a:txBody>
                  <a:tcPr marL="0" marR="0" marT="0" marB="0">
                    <a:lnR w="6350">
                      <a:solidFill>
                        <a:srgbClr val="000000"/>
                      </a:solidFill>
                      <a:prstDash val="solid"/>
                    </a:lnR>
                    <a:solidFill>
                      <a:srgbClr val="FFFFFF"/>
                    </a:solidFill>
                  </a:tcPr>
                </a:tc>
                <a:tc>
                  <a:txBody>
                    <a:bodyPr/>
                    <a:lstStyle/>
                    <a:p>
                      <a:pPr>
                        <a:lnSpc>
                          <a:spcPct val="100000"/>
                        </a:lnSpc>
                      </a:pPr>
                      <a:endParaRPr sz="500">
                        <a:latin typeface="Times New Roman"/>
                        <a:cs typeface="Times New Roman"/>
                      </a:endParaRPr>
                    </a:p>
                  </a:txBody>
                  <a:tcPr marL="0" marR="0" marT="0" marB="0">
                    <a:lnL w="6350">
                      <a:solidFill>
                        <a:srgbClr val="000000"/>
                      </a:solidFill>
                      <a:prstDash val="solid"/>
                    </a:lnL>
                  </a:tcPr>
                </a:tc>
                <a:extLst>
                  <a:ext uri="{0D108BD9-81ED-4DB2-BD59-A6C34878D82A}">
                    <a16:rowId xmlns:a16="http://schemas.microsoft.com/office/drawing/2014/main" val="10007"/>
                  </a:ext>
                </a:extLst>
              </a:tr>
              <a:tr h="255756">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B w="6350">
                      <a:solidFill>
                        <a:srgbClr val="000000"/>
                      </a:solidFill>
                      <a:prstDash val="solid"/>
                    </a:lnB>
                    <a:solidFill>
                      <a:srgbClr val="FFFFFF"/>
                    </a:solidFill>
                  </a:tcPr>
                </a:tc>
                <a:tc>
                  <a:txBody>
                    <a:bodyPr/>
                    <a:lstStyle/>
                    <a:p>
                      <a:pPr marR="4445" algn="ctr">
                        <a:lnSpc>
                          <a:spcPts val="565"/>
                        </a:lnSpc>
                      </a:pPr>
                      <a:r>
                        <a:rPr sz="700" dirty="0">
                          <a:latin typeface="Calibri" panose="020F0502020204030204" pitchFamily="34" charset="0"/>
                          <a:cs typeface="Calibri" panose="020F0502020204030204" pitchFamily="34" charset="0"/>
                        </a:rPr>
                        <a:t>.</a:t>
                      </a:r>
                    </a:p>
                    <a:p>
                      <a:pPr marR="4445" algn="ctr">
                        <a:lnSpc>
                          <a:spcPts val="400"/>
                        </a:lnSpc>
                      </a:pPr>
                      <a:r>
                        <a:rPr sz="700" dirty="0">
                          <a:latin typeface="Calibri" panose="020F0502020204030204" pitchFamily="34" charset="0"/>
                          <a:cs typeface="Calibri" panose="020F0502020204030204" pitchFamily="34" charset="0"/>
                        </a:rPr>
                        <a:t>.</a:t>
                      </a:r>
                    </a:p>
                    <a:p>
                      <a:pPr marR="4445" algn="ctr">
                        <a:lnSpc>
                          <a:spcPts val="620"/>
                        </a:lnSpc>
                      </a:pPr>
                      <a:r>
                        <a:rPr sz="700" dirty="0">
                          <a:latin typeface="Calibri" panose="020F0502020204030204" pitchFamily="34" charset="0"/>
                          <a:cs typeface="Calibri" panose="020F0502020204030204" pitchFamily="34" charset="0"/>
                        </a:rPr>
                        <a:t>.</a:t>
                      </a:r>
                    </a:p>
                  </a:txBody>
                  <a:tcPr marL="0" marR="0" marT="0" marB="0">
                    <a:lnR w="6350">
                      <a:solidFill>
                        <a:srgbClr val="000000"/>
                      </a:solidFill>
                      <a:prstDash val="solid"/>
                    </a:lnR>
                    <a:lnB w="6350">
                      <a:solidFill>
                        <a:srgbClr val="000000"/>
                      </a:solidFill>
                      <a:prstDash val="solid"/>
                    </a:lnB>
                    <a:solidFill>
                      <a:srgbClr val="FFFFFF"/>
                    </a:solidFill>
                  </a:tcPr>
                </a:tc>
                <a:tc gridSpan="8">
                  <a:txBody>
                    <a:bodyPr/>
                    <a:lstStyle/>
                    <a:p>
                      <a:pPr marL="47625">
                        <a:lnSpc>
                          <a:spcPts val="565"/>
                        </a:lnSpc>
                      </a:pP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1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1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a:p>
                      <a:pPr marL="47625">
                        <a:lnSpc>
                          <a:spcPts val="400"/>
                        </a:lnSpc>
                      </a:pP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1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1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a:p>
                      <a:pPr marL="47625">
                        <a:lnSpc>
                          <a:spcPts val="620"/>
                        </a:lnSpc>
                      </a:pP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1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0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1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solidFill>
                      <a:srgbClr val="FFFFFF"/>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B w="6350">
                      <a:solidFill>
                        <a:srgbClr val="000000"/>
                      </a:solidFill>
                      <a:prstDash val="solid"/>
                    </a:lnB>
                  </a:tcPr>
                </a:tc>
                <a:extLst>
                  <a:ext uri="{0D108BD9-81ED-4DB2-BD59-A6C34878D82A}">
                    <a16:rowId xmlns:a16="http://schemas.microsoft.com/office/drawing/2014/main" val="10008"/>
                  </a:ext>
                </a:extLst>
              </a:tr>
            </a:tbl>
          </a:graphicData>
        </a:graphic>
      </p:graphicFrame>
      <p:graphicFrame>
        <p:nvGraphicFramePr>
          <p:cNvPr id="4" name="object 4"/>
          <p:cNvGraphicFramePr>
            <a:graphicFrameLocks noGrp="1"/>
          </p:cNvGraphicFramePr>
          <p:nvPr/>
        </p:nvGraphicFramePr>
        <p:xfrm>
          <a:off x="1866776" y="721635"/>
          <a:ext cx="1024253" cy="1110945"/>
        </p:xfrm>
        <a:graphic>
          <a:graphicData uri="http://schemas.openxmlformats.org/drawingml/2006/table">
            <a:tbl>
              <a:tblPr firstRow="1" bandRow="1">
                <a:tableStyleId>{2D5ABB26-0587-4C30-8999-92F81FD0307C}</a:tableStyleId>
              </a:tblPr>
              <a:tblGrid>
                <a:gridCol w="159385">
                  <a:extLst>
                    <a:ext uri="{9D8B030D-6E8A-4147-A177-3AD203B41FA5}">
                      <a16:colId xmlns:a16="http://schemas.microsoft.com/office/drawing/2014/main" val="20000"/>
                    </a:ext>
                  </a:extLst>
                </a:gridCol>
                <a:gridCol w="117475">
                  <a:extLst>
                    <a:ext uri="{9D8B030D-6E8A-4147-A177-3AD203B41FA5}">
                      <a16:colId xmlns:a16="http://schemas.microsoft.com/office/drawing/2014/main" val="20001"/>
                    </a:ext>
                  </a:extLst>
                </a:gridCol>
                <a:gridCol w="117475">
                  <a:extLst>
                    <a:ext uri="{9D8B030D-6E8A-4147-A177-3AD203B41FA5}">
                      <a16:colId xmlns:a16="http://schemas.microsoft.com/office/drawing/2014/main" val="20002"/>
                    </a:ext>
                  </a:extLst>
                </a:gridCol>
                <a:gridCol w="117474">
                  <a:extLst>
                    <a:ext uri="{9D8B030D-6E8A-4147-A177-3AD203B41FA5}">
                      <a16:colId xmlns:a16="http://schemas.microsoft.com/office/drawing/2014/main" val="20003"/>
                    </a:ext>
                  </a:extLst>
                </a:gridCol>
                <a:gridCol w="117475">
                  <a:extLst>
                    <a:ext uri="{9D8B030D-6E8A-4147-A177-3AD203B41FA5}">
                      <a16:colId xmlns:a16="http://schemas.microsoft.com/office/drawing/2014/main" val="20004"/>
                    </a:ext>
                  </a:extLst>
                </a:gridCol>
                <a:gridCol w="117475">
                  <a:extLst>
                    <a:ext uri="{9D8B030D-6E8A-4147-A177-3AD203B41FA5}">
                      <a16:colId xmlns:a16="http://schemas.microsoft.com/office/drawing/2014/main" val="20005"/>
                    </a:ext>
                  </a:extLst>
                </a:gridCol>
                <a:gridCol w="117475">
                  <a:extLst>
                    <a:ext uri="{9D8B030D-6E8A-4147-A177-3AD203B41FA5}">
                      <a16:colId xmlns:a16="http://schemas.microsoft.com/office/drawing/2014/main" val="20006"/>
                    </a:ext>
                  </a:extLst>
                </a:gridCol>
                <a:gridCol w="160019">
                  <a:extLst>
                    <a:ext uri="{9D8B030D-6E8A-4147-A177-3AD203B41FA5}">
                      <a16:colId xmlns:a16="http://schemas.microsoft.com/office/drawing/2014/main" val="20007"/>
                    </a:ext>
                  </a:extLst>
                </a:gridCol>
              </a:tblGrid>
              <a:tr h="135963">
                <a:tc>
                  <a:txBody>
                    <a:bodyPr/>
                    <a:lstStyle/>
                    <a:p>
                      <a:pPr marL="41910" algn="ctr">
                        <a:lnSpc>
                          <a:spcPts val="780"/>
                        </a:lnSpc>
                        <a:spcBef>
                          <a:spcPts val="190"/>
                        </a:spcBef>
                      </a:pPr>
                      <a:r>
                        <a:rPr sz="700" dirty="0">
                          <a:latin typeface="Calibri" panose="020F0502020204030204" pitchFamily="34" charset="0"/>
                          <a:cs typeface="Calibri" panose="020F0502020204030204" pitchFamily="34" charset="0"/>
                        </a:rPr>
                        <a:t>1</a:t>
                      </a:r>
                    </a:p>
                  </a:txBody>
                  <a:tcPr marL="0" marR="0" marT="24130" marB="0">
                    <a:lnL w="6350">
                      <a:solidFill>
                        <a:srgbClr val="000000"/>
                      </a:solidFill>
                      <a:prstDash val="solid"/>
                    </a:lnL>
                    <a:lnT w="6350">
                      <a:solidFill>
                        <a:srgbClr val="000000"/>
                      </a:solidFill>
                      <a:prstDash val="solid"/>
                    </a:lnT>
                    <a:solidFill>
                      <a:srgbClr val="FFFFFF"/>
                    </a:solidFill>
                  </a:tcPr>
                </a:tc>
                <a:tc>
                  <a:txBody>
                    <a:bodyPr/>
                    <a:lstStyle/>
                    <a:p>
                      <a:pPr algn="ctr">
                        <a:lnSpc>
                          <a:spcPts val="780"/>
                        </a:lnSpc>
                        <a:spcBef>
                          <a:spcPts val="190"/>
                        </a:spcBef>
                      </a:pPr>
                      <a:r>
                        <a:rPr sz="700" dirty="0">
                          <a:latin typeface="Calibri" panose="020F0502020204030204" pitchFamily="34" charset="0"/>
                          <a:cs typeface="Calibri" panose="020F0502020204030204" pitchFamily="34" charset="0"/>
                        </a:rPr>
                        <a:t>1</a:t>
                      </a:r>
                    </a:p>
                  </a:txBody>
                  <a:tcPr marL="0" marR="0" marT="24130" marB="0">
                    <a:lnT w="6350">
                      <a:solidFill>
                        <a:srgbClr val="000000"/>
                      </a:solidFill>
                      <a:prstDash val="solid"/>
                    </a:lnT>
                    <a:solidFill>
                      <a:srgbClr val="FFFFFF"/>
                    </a:solidFill>
                  </a:tcPr>
                </a:tc>
                <a:tc>
                  <a:txBody>
                    <a:bodyPr/>
                    <a:lstStyle/>
                    <a:p>
                      <a:pPr algn="ctr">
                        <a:lnSpc>
                          <a:spcPts val="780"/>
                        </a:lnSpc>
                        <a:spcBef>
                          <a:spcPts val="190"/>
                        </a:spcBef>
                      </a:pPr>
                      <a:r>
                        <a:rPr sz="700" dirty="0">
                          <a:latin typeface="Calibri" panose="020F0502020204030204" pitchFamily="34" charset="0"/>
                          <a:cs typeface="Calibri" panose="020F0502020204030204" pitchFamily="34" charset="0"/>
                        </a:rPr>
                        <a:t>0</a:t>
                      </a:r>
                    </a:p>
                  </a:txBody>
                  <a:tcPr marL="0" marR="0" marT="24130" marB="0">
                    <a:lnT w="6350">
                      <a:solidFill>
                        <a:srgbClr val="000000"/>
                      </a:solidFill>
                      <a:prstDash val="solid"/>
                    </a:lnT>
                    <a:solidFill>
                      <a:srgbClr val="FFFFFF"/>
                    </a:solidFill>
                  </a:tcPr>
                </a:tc>
                <a:tc>
                  <a:txBody>
                    <a:bodyPr/>
                    <a:lstStyle/>
                    <a:p>
                      <a:pPr marL="37465">
                        <a:lnSpc>
                          <a:spcPts val="780"/>
                        </a:lnSpc>
                        <a:spcBef>
                          <a:spcPts val="190"/>
                        </a:spcBef>
                      </a:pPr>
                      <a:r>
                        <a:rPr sz="700" dirty="0">
                          <a:latin typeface="Calibri" panose="020F0502020204030204" pitchFamily="34" charset="0"/>
                          <a:cs typeface="Calibri" panose="020F0502020204030204" pitchFamily="34" charset="0"/>
                        </a:rPr>
                        <a:t>1</a:t>
                      </a:r>
                    </a:p>
                  </a:txBody>
                  <a:tcPr marL="0" marR="0" marT="24130" marB="0">
                    <a:lnT w="6350">
                      <a:solidFill>
                        <a:srgbClr val="000000"/>
                      </a:solidFill>
                      <a:prstDash val="solid"/>
                    </a:lnT>
                    <a:solidFill>
                      <a:srgbClr val="FFFFFF"/>
                    </a:solidFill>
                  </a:tcPr>
                </a:tc>
                <a:tc>
                  <a:txBody>
                    <a:bodyPr/>
                    <a:lstStyle/>
                    <a:p>
                      <a:pPr algn="ctr">
                        <a:lnSpc>
                          <a:spcPts val="780"/>
                        </a:lnSpc>
                        <a:spcBef>
                          <a:spcPts val="190"/>
                        </a:spcBef>
                      </a:pPr>
                      <a:r>
                        <a:rPr sz="700" dirty="0">
                          <a:latin typeface="Calibri" panose="020F0502020204030204" pitchFamily="34" charset="0"/>
                          <a:cs typeface="Calibri" panose="020F0502020204030204" pitchFamily="34" charset="0"/>
                        </a:rPr>
                        <a:t>1</a:t>
                      </a:r>
                    </a:p>
                  </a:txBody>
                  <a:tcPr marL="0" marR="0" marT="24130" marB="0">
                    <a:lnT w="6350">
                      <a:solidFill>
                        <a:srgbClr val="000000"/>
                      </a:solidFill>
                      <a:prstDash val="solid"/>
                    </a:lnT>
                    <a:solidFill>
                      <a:srgbClr val="FFFFFF"/>
                    </a:solidFill>
                  </a:tcPr>
                </a:tc>
                <a:tc>
                  <a:txBody>
                    <a:bodyPr/>
                    <a:lstStyle/>
                    <a:p>
                      <a:pPr marR="29845" algn="r">
                        <a:lnSpc>
                          <a:spcPts val="780"/>
                        </a:lnSpc>
                        <a:spcBef>
                          <a:spcPts val="190"/>
                        </a:spcBef>
                      </a:pPr>
                      <a:r>
                        <a:rPr sz="700" dirty="0">
                          <a:latin typeface="Calibri" panose="020F0502020204030204" pitchFamily="34" charset="0"/>
                          <a:cs typeface="Calibri" panose="020F0502020204030204" pitchFamily="34" charset="0"/>
                        </a:rPr>
                        <a:t>0</a:t>
                      </a:r>
                    </a:p>
                  </a:txBody>
                  <a:tcPr marL="0" marR="0" marT="24130" marB="0">
                    <a:lnT w="6350">
                      <a:solidFill>
                        <a:srgbClr val="000000"/>
                      </a:solidFill>
                      <a:prstDash val="solid"/>
                    </a:lnT>
                    <a:solidFill>
                      <a:srgbClr val="FFFFFF"/>
                    </a:solidFill>
                  </a:tcPr>
                </a:tc>
                <a:tc>
                  <a:txBody>
                    <a:bodyPr/>
                    <a:lstStyle/>
                    <a:p>
                      <a:pPr algn="ctr">
                        <a:lnSpc>
                          <a:spcPts val="780"/>
                        </a:lnSpc>
                        <a:spcBef>
                          <a:spcPts val="190"/>
                        </a:spcBef>
                      </a:pPr>
                      <a:r>
                        <a:rPr sz="700" dirty="0">
                          <a:latin typeface="Calibri" panose="020F0502020204030204" pitchFamily="34" charset="0"/>
                          <a:cs typeface="Calibri" panose="020F0502020204030204" pitchFamily="34" charset="0"/>
                        </a:rPr>
                        <a:t>0</a:t>
                      </a:r>
                    </a:p>
                  </a:txBody>
                  <a:tcPr marL="0" marR="0" marT="24130" marB="0">
                    <a:lnT w="6350">
                      <a:solidFill>
                        <a:srgbClr val="000000"/>
                      </a:solidFill>
                      <a:prstDash val="solid"/>
                    </a:lnT>
                    <a:solidFill>
                      <a:srgbClr val="FFFFFF"/>
                    </a:solidFill>
                  </a:tcPr>
                </a:tc>
                <a:tc>
                  <a:txBody>
                    <a:bodyPr/>
                    <a:lstStyle/>
                    <a:p>
                      <a:pPr marL="37465">
                        <a:lnSpc>
                          <a:spcPts val="780"/>
                        </a:lnSpc>
                        <a:spcBef>
                          <a:spcPts val="190"/>
                        </a:spcBef>
                      </a:pPr>
                      <a:r>
                        <a:rPr sz="700" dirty="0">
                          <a:latin typeface="Calibri" panose="020F0502020204030204" pitchFamily="34" charset="0"/>
                          <a:cs typeface="Calibri" panose="020F0502020204030204" pitchFamily="34" charset="0"/>
                        </a:rPr>
                        <a:t>1</a:t>
                      </a:r>
                    </a:p>
                  </a:txBody>
                  <a:tcPr marL="0" marR="0" marT="24130" marB="0">
                    <a:lnR w="6350">
                      <a:solidFill>
                        <a:srgbClr val="000000"/>
                      </a:solidFill>
                      <a:prstDash val="solid"/>
                    </a:lnR>
                    <a:lnT w="6350">
                      <a:solidFill>
                        <a:srgbClr val="000000"/>
                      </a:solidFill>
                      <a:prstDash val="solid"/>
                    </a:lnT>
                    <a:solidFill>
                      <a:srgbClr val="FFFFFF"/>
                    </a:solidFill>
                  </a:tcPr>
                </a:tc>
                <a:extLst>
                  <a:ext uri="{0D108BD9-81ED-4DB2-BD59-A6C34878D82A}">
                    <a16:rowId xmlns:a16="http://schemas.microsoft.com/office/drawing/2014/main" val="10000"/>
                  </a:ext>
                </a:extLst>
              </a:tr>
              <a:tr h="101219">
                <a:tc>
                  <a:txBody>
                    <a:bodyPr/>
                    <a:lstStyle/>
                    <a:p>
                      <a:pPr marL="41910" algn="ctr">
                        <a:lnSpc>
                          <a:spcPts val="695"/>
                        </a:lnSpc>
                      </a:pPr>
                      <a:r>
                        <a:rPr sz="700" dirty="0">
                          <a:latin typeface="Calibri" panose="020F0502020204030204" pitchFamily="34" charset="0"/>
                          <a:cs typeface="Calibri" panose="020F0502020204030204" pitchFamily="34" charset="0"/>
                        </a:rPr>
                        <a:t>1</a:t>
                      </a:r>
                    </a:p>
                  </a:txBody>
                  <a:tcPr marL="0" marR="0" marT="0" marB="0">
                    <a:lnL w="6350">
                      <a:solidFill>
                        <a:srgbClr val="000000"/>
                      </a:solidFill>
                      <a:prstDash val="solid"/>
                    </a:lnL>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R="29845" algn="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0</a:t>
                      </a: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1"/>
                  </a:ext>
                </a:extLst>
              </a:tr>
              <a:tr h="101218">
                <a:tc>
                  <a:txBody>
                    <a:bodyPr/>
                    <a:lstStyle/>
                    <a:p>
                      <a:pPr marL="41910" algn="ctr">
                        <a:lnSpc>
                          <a:spcPts val="695"/>
                        </a:lnSpc>
                      </a:pPr>
                      <a:r>
                        <a:rPr sz="700" dirty="0">
                          <a:latin typeface="Calibri" panose="020F0502020204030204" pitchFamily="34" charset="0"/>
                          <a:cs typeface="Calibri" panose="020F0502020204030204" pitchFamily="34" charset="0"/>
                        </a:rPr>
                        <a:t>0</a:t>
                      </a:r>
                    </a:p>
                  </a:txBody>
                  <a:tcPr marL="0" marR="0" marT="0" marB="0">
                    <a:lnL w="6350">
                      <a:solidFill>
                        <a:srgbClr val="000000"/>
                      </a:solidFill>
                      <a:prstDash val="solid"/>
                    </a:lnL>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R="29845" algn="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1</a:t>
                      </a: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2"/>
                  </a:ext>
                </a:extLst>
              </a:tr>
              <a:tr h="101219">
                <a:tc>
                  <a:txBody>
                    <a:bodyPr/>
                    <a:lstStyle/>
                    <a:p>
                      <a:pPr marL="41910" algn="ctr">
                        <a:lnSpc>
                          <a:spcPts val="695"/>
                        </a:lnSpc>
                      </a:pPr>
                      <a:r>
                        <a:rPr sz="700" dirty="0">
                          <a:latin typeface="Calibri" panose="020F0502020204030204" pitchFamily="34" charset="0"/>
                          <a:cs typeface="Calibri" panose="020F0502020204030204" pitchFamily="34" charset="0"/>
                        </a:rPr>
                        <a:t>1</a:t>
                      </a:r>
                    </a:p>
                  </a:txBody>
                  <a:tcPr marL="0" marR="0" marT="0" marB="0">
                    <a:lnL w="6350">
                      <a:solidFill>
                        <a:srgbClr val="000000"/>
                      </a:solidFill>
                      <a:prstDash val="solid"/>
                    </a:lnL>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R="29845" algn="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1</a:t>
                      </a: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3"/>
                  </a:ext>
                </a:extLst>
              </a:tr>
              <a:tr h="101225">
                <a:tc>
                  <a:txBody>
                    <a:bodyPr/>
                    <a:lstStyle/>
                    <a:p>
                      <a:pPr marL="41910" algn="ctr">
                        <a:lnSpc>
                          <a:spcPts val="695"/>
                        </a:lnSpc>
                      </a:pPr>
                      <a:r>
                        <a:rPr sz="700" dirty="0">
                          <a:latin typeface="Calibri" panose="020F0502020204030204" pitchFamily="34" charset="0"/>
                          <a:cs typeface="Calibri" panose="020F0502020204030204" pitchFamily="34" charset="0"/>
                        </a:rPr>
                        <a:t>1</a:t>
                      </a:r>
                    </a:p>
                  </a:txBody>
                  <a:tcPr marL="0" marR="0" marT="0" marB="0">
                    <a:lnL w="6350">
                      <a:solidFill>
                        <a:srgbClr val="000000"/>
                      </a:solidFill>
                      <a:prstDash val="solid"/>
                    </a:lnL>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R="29845" algn="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0</a:t>
                      </a: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4"/>
                  </a:ext>
                </a:extLst>
              </a:tr>
              <a:tr h="101225">
                <a:tc>
                  <a:txBody>
                    <a:bodyPr/>
                    <a:lstStyle/>
                    <a:p>
                      <a:pPr marL="41910" algn="ctr">
                        <a:lnSpc>
                          <a:spcPts val="695"/>
                        </a:lnSpc>
                      </a:pPr>
                      <a:r>
                        <a:rPr sz="700" dirty="0">
                          <a:latin typeface="Calibri" panose="020F0502020204030204" pitchFamily="34" charset="0"/>
                          <a:cs typeface="Calibri" panose="020F0502020204030204" pitchFamily="34" charset="0"/>
                        </a:rPr>
                        <a:t>1</a:t>
                      </a:r>
                    </a:p>
                  </a:txBody>
                  <a:tcPr marL="0" marR="0" marT="0" marB="0">
                    <a:lnL w="6350">
                      <a:solidFill>
                        <a:srgbClr val="000000"/>
                      </a:solidFill>
                      <a:prstDash val="solid"/>
                    </a:lnL>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R="29845" algn="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0</a:t>
                      </a: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5"/>
                  </a:ext>
                </a:extLst>
              </a:tr>
              <a:tr h="101219">
                <a:tc>
                  <a:txBody>
                    <a:bodyPr/>
                    <a:lstStyle/>
                    <a:p>
                      <a:pPr marL="41910" algn="ctr">
                        <a:lnSpc>
                          <a:spcPts val="695"/>
                        </a:lnSpc>
                      </a:pPr>
                      <a:r>
                        <a:rPr sz="700" dirty="0">
                          <a:latin typeface="Calibri" panose="020F0502020204030204" pitchFamily="34" charset="0"/>
                          <a:cs typeface="Calibri" panose="020F0502020204030204" pitchFamily="34" charset="0"/>
                        </a:rPr>
                        <a:t>0</a:t>
                      </a:r>
                    </a:p>
                  </a:txBody>
                  <a:tcPr marL="0" marR="0" marT="0" marB="0">
                    <a:lnL w="6350">
                      <a:solidFill>
                        <a:srgbClr val="000000"/>
                      </a:solidFill>
                      <a:prstDash val="solid"/>
                    </a:lnL>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R="29845" algn="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37465">
                        <a:lnSpc>
                          <a:spcPts val="695"/>
                        </a:lnSpc>
                      </a:pPr>
                      <a:r>
                        <a:rPr sz="700" dirty="0">
                          <a:latin typeface="Calibri" panose="020F0502020204030204" pitchFamily="34" charset="0"/>
                          <a:cs typeface="Calibri" panose="020F0502020204030204" pitchFamily="34" charset="0"/>
                        </a:rPr>
                        <a:t>1</a:t>
                      </a: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6"/>
                  </a:ext>
                </a:extLst>
              </a:tr>
              <a:tr h="111903">
                <a:tc>
                  <a:txBody>
                    <a:bodyPr/>
                    <a:lstStyle/>
                    <a:p>
                      <a:pPr marL="41910" algn="ctr">
                        <a:lnSpc>
                          <a:spcPts val="755"/>
                        </a:lnSpc>
                      </a:pPr>
                      <a:r>
                        <a:rPr sz="700" dirty="0">
                          <a:latin typeface="Calibri" panose="020F0502020204030204" pitchFamily="34" charset="0"/>
                          <a:cs typeface="Calibri" panose="020F0502020204030204" pitchFamily="34" charset="0"/>
                        </a:rPr>
                        <a:t>0</a:t>
                      </a:r>
                    </a:p>
                  </a:txBody>
                  <a:tcPr marL="0" marR="0" marT="0" marB="0">
                    <a:lnL w="6350">
                      <a:solidFill>
                        <a:srgbClr val="000000"/>
                      </a:solidFill>
                      <a:prstDash val="solid"/>
                    </a:lnL>
                    <a:solidFill>
                      <a:srgbClr val="FFFFFF"/>
                    </a:solidFill>
                  </a:tcPr>
                </a:tc>
                <a:tc>
                  <a:txBody>
                    <a:bodyPr/>
                    <a:lstStyle/>
                    <a:p>
                      <a:pPr algn="ctr">
                        <a:lnSpc>
                          <a:spcPts val="75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75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37465">
                        <a:lnSpc>
                          <a:spcPts val="75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75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R="29845" algn="r">
                        <a:lnSpc>
                          <a:spcPts val="75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75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37465">
                        <a:lnSpc>
                          <a:spcPts val="755"/>
                        </a:lnSpc>
                      </a:pPr>
                      <a:r>
                        <a:rPr sz="700" dirty="0">
                          <a:latin typeface="Calibri" panose="020F0502020204030204" pitchFamily="34" charset="0"/>
                          <a:cs typeface="Calibri" panose="020F0502020204030204" pitchFamily="34" charset="0"/>
                        </a:rPr>
                        <a:t>0</a:t>
                      </a: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7"/>
                  </a:ext>
                </a:extLst>
              </a:tr>
              <a:tr h="81366">
                <a:tc>
                  <a:txBody>
                    <a:bodyPr/>
                    <a:lstStyle/>
                    <a:p>
                      <a:pPr marL="41910" algn="ctr">
                        <a:lnSpc>
                          <a:spcPts val="540"/>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solidFill>
                      <a:srgbClr val="FFFFFF"/>
                    </a:solidFill>
                  </a:tcPr>
                </a:tc>
                <a:tc>
                  <a:txBody>
                    <a:bodyPr/>
                    <a:lstStyle/>
                    <a:p>
                      <a:pPr algn="ctr">
                        <a:lnSpc>
                          <a:spcPts val="540"/>
                        </a:lnSpc>
                      </a:pPr>
                      <a:r>
                        <a:rPr sz="700" dirty="0">
                          <a:latin typeface="Calibri" panose="020F0502020204030204" pitchFamily="34" charset="0"/>
                          <a:cs typeface="Calibri" panose="020F0502020204030204" pitchFamily="34" charset="0"/>
                        </a:rPr>
                        <a:t>.</a:t>
                      </a:r>
                    </a:p>
                  </a:txBody>
                  <a:tcPr marL="0" marR="0" marT="0" marB="0">
                    <a:solidFill>
                      <a:srgbClr val="FFFFFF"/>
                    </a:solidFill>
                  </a:tcPr>
                </a:tc>
                <a:tc>
                  <a:txBody>
                    <a:bodyPr/>
                    <a:lstStyle/>
                    <a:p>
                      <a:pPr algn="ctr">
                        <a:lnSpc>
                          <a:spcPts val="540"/>
                        </a:lnSpc>
                      </a:pPr>
                      <a:r>
                        <a:rPr sz="700" dirty="0">
                          <a:latin typeface="Calibri" panose="020F0502020204030204" pitchFamily="34" charset="0"/>
                          <a:cs typeface="Calibri" panose="020F0502020204030204" pitchFamily="34" charset="0"/>
                        </a:rPr>
                        <a:t>.</a:t>
                      </a:r>
                    </a:p>
                  </a:txBody>
                  <a:tcPr marL="0" marR="0" marT="0" marB="0">
                    <a:solidFill>
                      <a:srgbClr val="FFFFFF"/>
                    </a:solidFill>
                  </a:tcPr>
                </a:tc>
                <a:tc>
                  <a:txBody>
                    <a:bodyPr/>
                    <a:lstStyle/>
                    <a:p>
                      <a:pPr marL="45085">
                        <a:lnSpc>
                          <a:spcPts val="540"/>
                        </a:lnSpc>
                      </a:pPr>
                      <a:r>
                        <a:rPr sz="700" dirty="0">
                          <a:latin typeface="Calibri" panose="020F0502020204030204" pitchFamily="34" charset="0"/>
                          <a:cs typeface="Calibri" panose="020F0502020204030204" pitchFamily="34" charset="0"/>
                        </a:rPr>
                        <a:t>.</a:t>
                      </a:r>
                    </a:p>
                  </a:txBody>
                  <a:tcPr marL="0" marR="0" marT="0" marB="0">
                    <a:solidFill>
                      <a:srgbClr val="FFFFFF"/>
                    </a:solidFill>
                  </a:tcPr>
                </a:tc>
                <a:tc>
                  <a:txBody>
                    <a:bodyPr/>
                    <a:lstStyle/>
                    <a:p>
                      <a:pPr algn="ctr">
                        <a:lnSpc>
                          <a:spcPts val="540"/>
                        </a:lnSpc>
                      </a:pPr>
                      <a:r>
                        <a:rPr sz="700" dirty="0">
                          <a:latin typeface="Calibri" panose="020F0502020204030204" pitchFamily="34" charset="0"/>
                          <a:cs typeface="Calibri" panose="020F0502020204030204" pitchFamily="34" charset="0"/>
                        </a:rPr>
                        <a:t>.</a:t>
                      </a:r>
                    </a:p>
                  </a:txBody>
                  <a:tcPr marL="0" marR="0" marT="0" marB="0">
                    <a:solidFill>
                      <a:srgbClr val="FFFFFF"/>
                    </a:solidFill>
                  </a:tcPr>
                </a:tc>
                <a:tc>
                  <a:txBody>
                    <a:bodyPr/>
                    <a:lstStyle/>
                    <a:p>
                      <a:pPr marR="37465" algn="r">
                        <a:lnSpc>
                          <a:spcPts val="540"/>
                        </a:lnSpc>
                      </a:pPr>
                      <a:r>
                        <a:rPr sz="700" dirty="0">
                          <a:latin typeface="Calibri" panose="020F0502020204030204" pitchFamily="34" charset="0"/>
                          <a:cs typeface="Calibri" panose="020F0502020204030204" pitchFamily="34" charset="0"/>
                        </a:rPr>
                        <a:t>.</a:t>
                      </a:r>
                    </a:p>
                  </a:txBody>
                  <a:tcPr marL="0" marR="0" marT="0" marB="0">
                    <a:solidFill>
                      <a:srgbClr val="FFFFFF"/>
                    </a:solidFill>
                  </a:tcPr>
                </a:tc>
                <a:tc>
                  <a:txBody>
                    <a:bodyPr/>
                    <a:lstStyle/>
                    <a:p>
                      <a:pPr algn="ctr">
                        <a:lnSpc>
                          <a:spcPts val="540"/>
                        </a:lnSpc>
                      </a:pPr>
                      <a:r>
                        <a:rPr sz="700" dirty="0">
                          <a:latin typeface="Calibri" panose="020F0502020204030204" pitchFamily="34" charset="0"/>
                          <a:cs typeface="Calibri" panose="020F0502020204030204" pitchFamily="34" charset="0"/>
                        </a:rPr>
                        <a:t>.</a:t>
                      </a:r>
                    </a:p>
                  </a:txBody>
                  <a:tcPr marL="0" marR="0" marT="0" marB="0">
                    <a:solidFill>
                      <a:srgbClr val="FFFFFF"/>
                    </a:solidFill>
                  </a:tcPr>
                </a:tc>
                <a:tc>
                  <a:txBody>
                    <a:bodyPr/>
                    <a:lstStyle/>
                    <a:p>
                      <a:pPr marL="45085">
                        <a:lnSpc>
                          <a:spcPts val="540"/>
                        </a:lnSpc>
                      </a:pPr>
                      <a:r>
                        <a:rPr sz="700" dirty="0">
                          <a:latin typeface="Calibri" panose="020F0502020204030204" pitchFamily="34" charset="0"/>
                          <a:cs typeface="Calibri" panose="020F0502020204030204" pitchFamily="34" charset="0"/>
                        </a:rPr>
                        <a:t>.</a:t>
                      </a: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8"/>
                  </a:ext>
                </a:extLst>
              </a:tr>
              <a:tr h="50609">
                <a:tc>
                  <a:txBody>
                    <a:bodyPr/>
                    <a:lstStyle/>
                    <a:p>
                      <a:pPr>
                        <a:lnSpc>
                          <a:spcPct val="100000"/>
                        </a:lnSpc>
                      </a:pPr>
                      <a:endParaRPr sz="100">
                        <a:latin typeface="Times New Roman"/>
                        <a:cs typeface="Times New Roman"/>
                      </a:endParaRPr>
                    </a:p>
                  </a:txBody>
                  <a:tcPr marL="0" marR="0" marT="0" marB="0">
                    <a:lnL w="6350">
                      <a:solidFill>
                        <a:srgbClr val="000000"/>
                      </a:solidFill>
                      <a:prstDash val="solid"/>
                    </a:lnL>
                    <a:solidFill>
                      <a:srgbClr val="FFFFFF"/>
                    </a:solidFill>
                  </a:tcPr>
                </a:tc>
                <a:tc>
                  <a:txBody>
                    <a:bodyPr/>
                    <a:lstStyle/>
                    <a:p>
                      <a:pPr>
                        <a:lnSpc>
                          <a:spcPct val="100000"/>
                        </a:lnSpc>
                      </a:pPr>
                      <a:endParaRPr sz="100">
                        <a:latin typeface="Times New Roman"/>
                        <a:cs typeface="Times New Roman"/>
                      </a:endParaRPr>
                    </a:p>
                  </a:txBody>
                  <a:tcPr marL="0" marR="0" marT="0" marB="0">
                    <a:solidFill>
                      <a:srgbClr val="FFFFFF"/>
                    </a:solidFill>
                  </a:tcPr>
                </a:tc>
                <a:tc>
                  <a:txBody>
                    <a:bodyPr/>
                    <a:lstStyle/>
                    <a:p>
                      <a:pPr>
                        <a:lnSpc>
                          <a:spcPct val="100000"/>
                        </a:lnSpc>
                      </a:pPr>
                      <a:endParaRPr sz="100">
                        <a:latin typeface="Times New Roman"/>
                        <a:cs typeface="Times New Roman"/>
                      </a:endParaRPr>
                    </a:p>
                  </a:txBody>
                  <a:tcPr marL="0" marR="0" marT="0" marB="0">
                    <a:solidFill>
                      <a:srgbClr val="FFFFFF"/>
                    </a:solidFill>
                  </a:tcPr>
                </a:tc>
                <a:tc>
                  <a:txBody>
                    <a:bodyPr/>
                    <a:lstStyle/>
                    <a:p>
                      <a:pPr>
                        <a:lnSpc>
                          <a:spcPct val="100000"/>
                        </a:lnSpc>
                      </a:pPr>
                      <a:endParaRPr sz="100">
                        <a:latin typeface="Times New Roman"/>
                        <a:cs typeface="Times New Roman"/>
                      </a:endParaRPr>
                    </a:p>
                  </a:txBody>
                  <a:tcPr marL="0" marR="0" marT="0" marB="0">
                    <a:solidFill>
                      <a:srgbClr val="FFFFFF"/>
                    </a:solidFill>
                  </a:tcPr>
                </a:tc>
                <a:tc>
                  <a:txBody>
                    <a:bodyPr/>
                    <a:lstStyle/>
                    <a:p>
                      <a:pPr>
                        <a:lnSpc>
                          <a:spcPct val="100000"/>
                        </a:lnSpc>
                      </a:pPr>
                      <a:endParaRPr sz="100">
                        <a:latin typeface="Times New Roman"/>
                        <a:cs typeface="Times New Roman"/>
                      </a:endParaRPr>
                    </a:p>
                  </a:txBody>
                  <a:tcPr marL="0" marR="0" marT="0" marB="0">
                    <a:solidFill>
                      <a:srgbClr val="FFFFFF"/>
                    </a:solidFill>
                  </a:tcPr>
                </a:tc>
                <a:tc>
                  <a:txBody>
                    <a:bodyPr/>
                    <a:lstStyle/>
                    <a:p>
                      <a:pPr>
                        <a:lnSpc>
                          <a:spcPct val="100000"/>
                        </a:lnSpc>
                      </a:pPr>
                      <a:endParaRPr sz="100">
                        <a:latin typeface="Times New Roman"/>
                        <a:cs typeface="Times New Roman"/>
                      </a:endParaRPr>
                    </a:p>
                  </a:txBody>
                  <a:tcPr marL="0" marR="0" marT="0" marB="0">
                    <a:solidFill>
                      <a:srgbClr val="FFFFFF"/>
                    </a:solidFill>
                  </a:tcPr>
                </a:tc>
                <a:tc>
                  <a:txBody>
                    <a:bodyPr/>
                    <a:lstStyle/>
                    <a:p>
                      <a:pPr>
                        <a:lnSpc>
                          <a:spcPct val="100000"/>
                        </a:lnSpc>
                      </a:pPr>
                      <a:endParaRPr sz="100">
                        <a:latin typeface="Times New Roman"/>
                        <a:cs typeface="Times New Roman"/>
                      </a:endParaRPr>
                    </a:p>
                  </a:txBody>
                  <a:tcPr marL="0" marR="0" marT="0" marB="0">
                    <a:solidFill>
                      <a:srgbClr val="FFFFFF"/>
                    </a:solidFill>
                  </a:tcPr>
                </a:tc>
                <a:tc>
                  <a:txBody>
                    <a:bodyPr/>
                    <a:lstStyle/>
                    <a:p>
                      <a:pPr>
                        <a:lnSpc>
                          <a:spcPct val="100000"/>
                        </a:lnSpc>
                      </a:pPr>
                      <a:endParaRPr sz="100">
                        <a:latin typeface="Times New Roman"/>
                        <a:cs typeface="Times New Roman"/>
                      </a:endParaRP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9"/>
                  </a:ext>
                </a:extLst>
              </a:tr>
              <a:tr h="123779">
                <a:tc>
                  <a:txBody>
                    <a:bodyPr/>
                    <a:lstStyle/>
                    <a:p>
                      <a:pPr marL="41910" algn="ctr">
                        <a:lnSpc>
                          <a:spcPts val="54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B w="6350">
                      <a:solidFill>
                        <a:srgbClr val="000000"/>
                      </a:solidFill>
                      <a:prstDash val="solid"/>
                    </a:lnB>
                    <a:solidFill>
                      <a:srgbClr val="FFFFFF"/>
                    </a:solidFill>
                  </a:tcPr>
                </a:tc>
                <a:tc>
                  <a:txBody>
                    <a:bodyPr/>
                    <a:lstStyle/>
                    <a:p>
                      <a:pPr algn="ctr">
                        <a:lnSpc>
                          <a:spcPts val="545"/>
                        </a:lnSpc>
                      </a:pPr>
                      <a:r>
                        <a:rPr sz="700" dirty="0">
                          <a:latin typeface="Calibri" panose="020F0502020204030204" pitchFamily="34" charset="0"/>
                          <a:cs typeface="Calibri" panose="020F0502020204030204" pitchFamily="34" charset="0"/>
                        </a:rPr>
                        <a:t>.</a:t>
                      </a:r>
                    </a:p>
                  </a:txBody>
                  <a:tcPr marL="0" marR="0" marT="0" marB="0">
                    <a:lnB w="6350">
                      <a:solidFill>
                        <a:srgbClr val="000000"/>
                      </a:solidFill>
                      <a:prstDash val="solid"/>
                    </a:lnB>
                    <a:solidFill>
                      <a:srgbClr val="FFFFFF"/>
                    </a:solidFill>
                  </a:tcPr>
                </a:tc>
                <a:tc>
                  <a:txBody>
                    <a:bodyPr/>
                    <a:lstStyle/>
                    <a:p>
                      <a:pPr algn="ctr">
                        <a:lnSpc>
                          <a:spcPts val="545"/>
                        </a:lnSpc>
                      </a:pPr>
                      <a:r>
                        <a:rPr sz="700" dirty="0">
                          <a:latin typeface="Calibri" panose="020F0502020204030204" pitchFamily="34" charset="0"/>
                          <a:cs typeface="Calibri" panose="020F0502020204030204" pitchFamily="34" charset="0"/>
                        </a:rPr>
                        <a:t>.</a:t>
                      </a:r>
                    </a:p>
                  </a:txBody>
                  <a:tcPr marL="0" marR="0" marT="0" marB="0">
                    <a:lnB w="6350">
                      <a:solidFill>
                        <a:srgbClr val="000000"/>
                      </a:solidFill>
                      <a:prstDash val="solid"/>
                    </a:lnB>
                    <a:solidFill>
                      <a:srgbClr val="FFFFFF"/>
                    </a:solidFill>
                  </a:tcPr>
                </a:tc>
                <a:tc>
                  <a:txBody>
                    <a:bodyPr/>
                    <a:lstStyle/>
                    <a:p>
                      <a:pPr marL="45085">
                        <a:lnSpc>
                          <a:spcPts val="545"/>
                        </a:lnSpc>
                      </a:pPr>
                      <a:r>
                        <a:rPr sz="700" dirty="0">
                          <a:latin typeface="Calibri" panose="020F0502020204030204" pitchFamily="34" charset="0"/>
                          <a:cs typeface="Calibri" panose="020F0502020204030204" pitchFamily="34" charset="0"/>
                        </a:rPr>
                        <a:t>.</a:t>
                      </a:r>
                    </a:p>
                  </a:txBody>
                  <a:tcPr marL="0" marR="0" marT="0" marB="0">
                    <a:lnB w="6350">
                      <a:solidFill>
                        <a:srgbClr val="000000"/>
                      </a:solidFill>
                      <a:prstDash val="solid"/>
                    </a:lnB>
                    <a:solidFill>
                      <a:srgbClr val="FFFFFF"/>
                    </a:solidFill>
                  </a:tcPr>
                </a:tc>
                <a:tc>
                  <a:txBody>
                    <a:bodyPr/>
                    <a:lstStyle/>
                    <a:p>
                      <a:pPr algn="ctr">
                        <a:lnSpc>
                          <a:spcPts val="545"/>
                        </a:lnSpc>
                      </a:pPr>
                      <a:r>
                        <a:rPr sz="700" dirty="0">
                          <a:latin typeface="Calibri" panose="020F0502020204030204" pitchFamily="34" charset="0"/>
                          <a:cs typeface="Calibri" panose="020F0502020204030204" pitchFamily="34" charset="0"/>
                        </a:rPr>
                        <a:t>.</a:t>
                      </a:r>
                    </a:p>
                  </a:txBody>
                  <a:tcPr marL="0" marR="0" marT="0" marB="0">
                    <a:lnB w="6350">
                      <a:solidFill>
                        <a:srgbClr val="000000"/>
                      </a:solidFill>
                      <a:prstDash val="solid"/>
                    </a:lnB>
                    <a:solidFill>
                      <a:srgbClr val="FFFFFF"/>
                    </a:solidFill>
                  </a:tcPr>
                </a:tc>
                <a:tc>
                  <a:txBody>
                    <a:bodyPr/>
                    <a:lstStyle/>
                    <a:p>
                      <a:pPr marR="37465" algn="r">
                        <a:lnSpc>
                          <a:spcPts val="545"/>
                        </a:lnSpc>
                      </a:pPr>
                      <a:r>
                        <a:rPr sz="700" dirty="0">
                          <a:latin typeface="Calibri" panose="020F0502020204030204" pitchFamily="34" charset="0"/>
                          <a:cs typeface="Calibri" panose="020F0502020204030204" pitchFamily="34" charset="0"/>
                        </a:rPr>
                        <a:t>.</a:t>
                      </a:r>
                    </a:p>
                  </a:txBody>
                  <a:tcPr marL="0" marR="0" marT="0" marB="0">
                    <a:lnB w="6350">
                      <a:solidFill>
                        <a:srgbClr val="000000"/>
                      </a:solidFill>
                      <a:prstDash val="solid"/>
                    </a:lnB>
                    <a:solidFill>
                      <a:srgbClr val="FFFFFF"/>
                    </a:solidFill>
                  </a:tcPr>
                </a:tc>
                <a:tc>
                  <a:txBody>
                    <a:bodyPr/>
                    <a:lstStyle/>
                    <a:p>
                      <a:pPr algn="ctr">
                        <a:lnSpc>
                          <a:spcPts val="545"/>
                        </a:lnSpc>
                      </a:pPr>
                      <a:r>
                        <a:rPr sz="700" dirty="0">
                          <a:latin typeface="Calibri" panose="020F0502020204030204" pitchFamily="34" charset="0"/>
                          <a:cs typeface="Calibri" panose="020F0502020204030204" pitchFamily="34" charset="0"/>
                        </a:rPr>
                        <a:t>.</a:t>
                      </a:r>
                    </a:p>
                  </a:txBody>
                  <a:tcPr marL="0" marR="0" marT="0" marB="0">
                    <a:lnB w="6350">
                      <a:solidFill>
                        <a:srgbClr val="000000"/>
                      </a:solidFill>
                      <a:prstDash val="solid"/>
                    </a:lnB>
                    <a:solidFill>
                      <a:srgbClr val="FFFFFF"/>
                    </a:solidFill>
                  </a:tcPr>
                </a:tc>
                <a:tc>
                  <a:txBody>
                    <a:bodyPr/>
                    <a:lstStyle/>
                    <a:p>
                      <a:pPr marL="45085">
                        <a:lnSpc>
                          <a:spcPts val="545"/>
                        </a:lnSpc>
                      </a:pPr>
                      <a:r>
                        <a:rPr sz="700" dirty="0">
                          <a:latin typeface="Calibri" panose="020F0502020204030204" pitchFamily="34" charset="0"/>
                          <a:cs typeface="Calibri" panose="020F0502020204030204" pitchFamily="34" charset="0"/>
                        </a:rPr>
                        <a:t>.</a:t>
                      </a:r>
                    </a:p>
                  </a:txBody>
                  <a:tcPr marL="0" marR="0" marT="0" marB="0">
                    <a:lnR w="6350">
                      <a:solidFill>
                        <a:srgbClr val="000000"/>
                      </a:solidFill>
                      <a:prstDash val="solid"/>
                    </a:lnR>
                    <a:lnB w="6350">
                      <a:solidFill>
                        <a:srgbClr val="000000"/>
                      </a:solidFill>
                      <a:prstDash val="solid"/>
                    </a:lnB>
                    <a:solidFill>
                      <a:srgbClr val="FFFFFF"/>
                    </a:solidFill>
                  </a:tcPr>
                </a:tc>
                <a:extLst>
                  <a:ext uri="{0D108BD9-81ED-4DB2-BD59-A6C34878D82A}">
                    <a16:rowId xmlns:a16="http://schemas.microsoft.com/office/drawing/2014/main" val="10010"/>
                  </a:ext>
                </a:extLst>
              </a:tr>
            </a:tbl>
          </a:graphicData>
        </a:graphic>
      </p:graphicFrame>
      <p:graphicFrame>
        <p:nvGraphicFramePr>
          <p:cNvPr id="5" name="object 5"/>
          <p:cNvGraphicFramePr>
            <a:graphicFrameLocks noGrp="1"/>
          </p:cNvGraphicFramePr>
          <p:nvPr>
            <p:extLst>
              <p:ext uri="{D42A27DB-BD31-4B8C-83A1-F6EECF244321}">
                <p14:modId xmlns:p14="http://schemas.microsoft.com/office/powerpoint/2010/main" val="1562113641"/>
              </p:ext>
            </p:extLst>
          </p:nvPr>
        </p:nvGraphicFramePr>
        <p:xfrm>
          <a:off x="3243847" y="725467"/>
          <a:ext cx="1059179" cy="1110944"/>
        </p:xfrm>
        <a:graphic>
          <a:graphicData uri="http://schemas.openxmlformats.org/drawingml/2006/table">
            <a:tbl>
              <a:tblPr firstRow="1" bandRow="1">
                <a:tableStyleId>{2D5ABB26-0587-4C30-8999-92F81FD0307C}</a:tableStyleId>
              </a:tblPr>
              <a:tblGrid>
                <a:gridCol w="163830">
                  <a:extLst>
                    <a:ext uri="{9D8B030D-6E8A-4147-A177-3AD203B41FA5}">
                      <a16:colId xmlns:a16="http://schemas.microsoft.com/office/drawing/2014/main" val="20000"/>
                    </a:ext>
                  </a:extLst>
                </a:gridCol>
                <a:gridCol w="121920">
                  <a:extLst>
                    <a:ext uri="{9D8B030D-6E8A-4147-A177-3AD203B41FA5}">
                      <a16:colId xmlns:a16="http://schemas.microsoft.com/office/drawing/2014/main" val="20001"/>
                    </a:ext>
                  </a:extLst>
                </a:gridCol>
                <a:gridCol w="121920">
                  <a:extLst>
                    <a:ext uri="{9D8B030D-6E8A-4147-A177-3AD203B41FA5}">
                      <a16:colId xmlns:a16="http://schemas.microsoft.com/office/drawing/2014/main" val="20002"/>
                    </a:ext>
                  </a:extLst>
                </a:gridCol>
                <a:gridCol w="121920">
                  <a:extLst>
                    <a:ext uri="{9D8B030D-6E8A-4147-A177-3AD203B41FA5}">
                      <a16:colId xmlns:a16="http://schemas.microsoft.com/office/drawing/2014/main" val="20003"/>
                    </a:ext>
                  </a:extLst>
                </a:gridCol>
                <a:gridCol w="121920">
                  <a:extLst>
                    <a:ext uri="{9D8B030D-6E8A-4147-A177-3AD203B41FA5}">
                      <a16:colId xmlns:a16="http://schemas.microsoft.com/office/drawing/2014/main" val="20004"/>
                    </a:ext>
                  </a:extLst>
                </a:gridCol>
                <a:gridCol w="121920">
                  <a:extLst>
                    <a:ext uri="{9D8B030D-6E8A-4147-A177-3AD203B41FA5}">
                      <a16:colId xmlns:a16="http://schemas.microsoft.com/office/drawing/2014/main" val="20005"/>
                    </a:ext>
                  </a:extLst>
                </a:gridCol>
                <a:gridCol w="121919">
                  <a:extLst>
                    <a:ext uri="{9D8B030D-6E8A-4147-A177-3AD203B41FA5}">
                      <a16:colId xmlns:a16="http://schemas.microsoft.com/office/drawing/2014/main" val="20006"/>
                    </a:ext>
                  </a:extLst>
                </a:gridCol>
                <a:gridCol w="163830">
                  <a:extLst>
                    <a:ext uri="{9D8B030D-6E8A-4147-A177-3AD203B41FA5}">
                      <a16:colId xmlns:a16="http://schemas.microsoft.com/office/drawing/2014/main" val="20007"/>
                    </a:ext>
                  </a:extLst>
                </a:gridCol>
              </a:tblGrid>
              <a:tr h="135919">
                <a:tc>
                  <a:txBody>
                    <a:bodyPr/>
                    <a:lstStyle/>
                    <a:p>
                      <a:pPr marR="29845" algn="r">
                        <a:lnSpc>
                          <a:spcPts val="780"/>
                        </a:lnSpc>
                        <a:spcBef>
                          <a:spcPts val="190"/>
                        </a:spcBef>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24130" marB="0">
                    <a:lnL w="6350">
                      <a:solidFill>
                        <a:srgbClr val="000000"/>
                      </a:solidFill>
                      <a:prstDash val="solid"/>
                    </a:lnL>
                    <a:lnT w="6350">
                      <a:solidFill>
                        <a:srgbClr val="000000"/>
                      </a:solidFill>
                      <a:prstDash val="solid"/>
                    </a:lnT>
                    <a:solidFill>
                      <a:srgbClr val="FFFFFF"/>
                    </a:solidFill>
                  </a:tcPr>
                </a:tc>
                <a:tc>
                  <a:txBody>
                    <a:bodyPr/>
                    <a:lstStyle/>
                    <a:p>
                      <a:pPr algn="ctr">
                        <a:lnSpc>
                          <a:spcPts val="780"/>
                        </a:lnSpc>
                        <a:spcBef>
                          <a:spcPts val="190"/>
                        </a:spcBef>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24130" marB="0">
                    <a:lnT w="6350">
                      <a:solidFill>
                        <a:srgbClr val="000000"/>
                      </a:solidFill>
                      <a:prstDash val="solid"/>
                    </a:lnT>
                    <a:solidFill>
                      <a:srgbClr val="FFFFFF"/>
                    </a:solidFill>
                  </a:tcPr>
                </a:tc>
                <a:tc>
                  <a:txBody>
                    <a:bodyPr/>
                    <a:lstStyle/>
                    <a:p>
                      <a:pPr algn="ctr">
                        <a:lnSpc>
                          <a:spcPts val="780"/>
                        </a:lnSpc>
                        <a:spcBef>
                          <a:spcPts val="190"/>
                        </a:spcBef>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24130" marB="0">
                    <a:lnT w="6350">
                      <a:solidFill>
                        <a:srgbClr val="000000"/>
                      </a:solidFill>
                      <a:prstDash val="solid"/>
                    </a:lnT>
                    <a:solidFill>
                      <a:srgbClr val="FFFFFF"/>
                    </a:solidFill>
                  </a:tcPr>
                </a:tc>
                <a:tc>
                  <a:txBody>
                    <a:bodyPr/>
                    <a:lstStyle/>
                    <a:p>
                      <a:pPr algn="ctr">
                        <a:lnSpc>
                          <a:spcPts val="780"/>
                        </a:lnSpc>
                        <a:spcBef>
                          <a:spcPts val="190"/>
                        </a:spcBef>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24130" marB="0">
                    <a:lnT w="6350">
                      <a:solidFill>
                        <a:srgbClr val="000000"/>
                      </a:solidFill>
                      <a:prstDash val="solid"/>
                    </a:lnT>
                    <a:solidFill>
                      <a:srgbClr val="FFFFFF"/>
                    </a:solidFill>
                  </a:tcPr>
                </a:tc>
                <a:tc>
                  <a:txBody>
                    <a:bodyPr/>
                    <a:lstStyle/>
                    <a:p>
                      <a:pPr marL="37465">
                        <a:lnSpc>
                          <a:spcPts val="780"/>
                        </a:lnSpc>
                        <a:spcBef>
                          <a:spcPts val="190"/>
                        </a:spcBef>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24130" marB="0">
                    <a:lnT w="6350">
                      <a:solidFill>
                        <a:srgbClr val="000000"/>
                      </a:solidFill>
                      <a:prstDash val="solid"/>
                    </a:lnT>
                    <a:solidFill>
                      <a:srgbClr val="FFFFFF"/>
                    </a:solidFill>
                  </a:tcPr>
                </a:tc>
                <a:tc>
                  <a:txBody>
                    <a:bodyPr/>
                    <a:lstStyle/>
                    <a:p>
                      <a:pPr marR="29845" algn="r">
                        <a:lnSpc>
                          <a:spcPts val="780"/>
                        </a:lnSpc>
                        <a:spcBef>
                          <a:spcPts val="190"/>
                        </a:spcBef>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24130" marB="0">
                    <a:lnT w="6350">
                      <a:solidFill>
                        <a:srgbClr val="000000"/>
                      </a:solidFill>
                      <a:prstDash val="solid"/>
                    </a:lnT>
                    <a:solidFill>
                      <a:srgbClr val="FFFFFF"/>
                    </a:solidFill>
                  </a:tcPr>
                </a:tc>
                <a:tc>
                  <a:txBody>
                    <a:bodyPr/>
                    <a:lstStyle/>
                    <a:p>
                      <a:pPr algn="ctr">
                        <a:lnSpc>
                          <a:spcPts val="780"/>
                        </a:lnSpc>
                        <a:spcBef>
                          <a:spcPts val="190"/>
                        </a:spcBef>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24130" marB="0">
                    <a:lnT w="6350">
                      <a:solidFill>
                        <a:srgbClr val="000000"/>
                      </a:solidFill>
                      <a:prstDash val="solid"/>
                    </a:lnT>
                    <a:solidFill>
                      <a:srgbClr val="FFFFFF"/>
                    </a:solidFill>
                  </a:tcPr>
                </a:tc>
                <a:tc>
                  <a:txBody>
                    <a:bodyPr/>
                    <a:lstStyle/>
                    <a:p>
                      <a:pPr marL="37465">
                        <a:lnSpc>
                          <a:spcPts val="780"/>
                        </a:lnSpc>
                        <a:spcBef>
                          <a:spcPts val="190"/>
                        </a:spcBef>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24130" marB="0">
                    <a:lnR w="6350">
                      <a:solidFill>
                        <a:srgbClr val="000000"/>
                      </a:solidFill>
                      <a:prstDash val="solid"/>
                    </a:lnR>
                    <a:lnT w="6350">
                      <a:solidFill>
                        <a:srgbClr val="000000"/>
                      </a:solidFill>
                      <a:prstDash val="solid"/>
                    </a:lnT>
                    <a:solidFill>
                      <a:srgbClr val="FFFFFF"/>
                    </a:solidFill>
                  </a:tcPr>
                </a:tc>
                <a:extLst>
                  <a:ext uri="{0D108BD9-81ED-4DB2-BD59-A6C34878D82A}">
                    <a16:rowId xmlns:a16="http://schemas.microsoft.com/office/drawing/2014/main" val="10000"/>
                  </a:ext>
                </a:extLst>
              </a:tr>
              <a:tr h="101263">
                <a:tc>
                  <a:txBody>
                    <a:bodyPr/>
                    <a:lstStyle/>
                    <a:p>
                      <a:pPr marR="32384" algn="r">
                        <a:lnSpc>
                          <a:spcPts val="695"/>
                        </a:lnSpc>
                      </a:pPr>
                      <a:r>
                        <a:rPr sz="700" dirty="0">
                          <a:latin typeface="Calibri" panose="020F0502020204030204" pitchFamily="34" charset="0"/>
                          <a:cs typeface="Calibri" panose="020F0502020204030204" pitchFamily="34" charset="0"/>
                        </a:rPr>
                        <a:t>1</a:t>
                      </a:r>
                    </a:p>
                  </a:txBody>
                  <a:tcPr marL="0" marR="0" marT="0" marB="0">
                    <a:lnL w="6350">
                      <a:solidFill>
                        <a:srgbClr val="000000"/>
                      </a:solidFill>
                      <a:prstDash val="solid"/>
                    </a:lnL>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40005">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R="32384" algn="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40005">
                        <a:lnSpc>
                          <a:spcPts val="695"/>
                        </a:lnSpc>
                      </a:pPr>
                      <a:r>
                        <a:rPr sz="700" dirty="0">
                          <a:latin typeface="Calibri" panose="020F0502020204030204" pitchFamily="34" charset="0"/>
                          <a:cs typeface="Calibri" panose="020F0502020204030204" pitchFamily="34" charset="0"/>
                        </a:rPr>
                        <a:t>0</a:t>
                      </a: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1"/>
                  </a:ext>
                </a:extLst>
              </a:tr>
              <a:tr h="101218">
                <a:tc>
                  <a:txBody>
                    <a:bodyPr/>
                    <a:lstStyle/>
                    <a:p>
                      <a:pPr marR="32384" algn="r">
                        <a:lnSpc>
                          <a:spcPts val="695"/>
                        </a:lnSpc>
                      </a:pPr>
                      <a:r>
                        <a:rPr sz="700" dirty="0">
                          <a:latin typeface="Calibri" panose="020F0502020204030204" pitchFamily="34" charset="0"/>
                          <a:cs typeface="Calibri" panose="020F0502020204030204" pitchFamily="34" charset="0"/>
                        </a:rPr>
                        <a:t>0</a:t>
                      </a:r>
                    </a:p>
                  </a:txBody>
                  <a:tcPr marL="0" marR="0" marT="0" marB="0">
                    <a:lnL w="6350">
                      <a:solidFill>
                        <a:srgbClr val="000000"/>
                      </a:solidFill>
                      <a:prstDash val="solid"/>
                    </a:lnL>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40005">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R="32384" algn="r">
                        <a:lnSpc>
                          <a:spcPts val="695"/>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95"/>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40005">
                        <a:lnSpc>
                          <a:spcPts val="695"/>
                        </a:lnSpc>
                      </a:pPr>
                      <a:r>
                        <a:rPr sz="700" dirty="0">
                          <a:latin typeface="Calibri" panose="020F0502020204030204" pitchFamily="34" charset="0"/>
                          <a:cs typeface="Calibri" panose="020F0502020204030204" pitchFamily="34" charset="0"/>
                        </a:rPr>
                        <a:t>1</a:t>
                      </a: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2"/>
                  </a:ext>
                </a:extLst>
              </a:tr>
              <a:tr h="95462">
                <a:tc>
                  <a:txBody>
                    <a:bodyPr/>
                    <a:lstStyle/>
                    <a:p>
                      <a:pPr marR="32384" algn="r">
                        <a:lnSpc>
                          <a:spcPts val="650"/>
                        </a:lnSpc>
                      </a:pPr>
                      <a:r>
                        <a:rPr sz="700" dirty="0">
                          <a:latin typeface="Calibri" panose="020F0502020204030204" pitchFamily="34" charset="0"/>
                          <a:cs typeface="Calibri" panose="020F0502020204030204" pitchFamily="34" charset="0"/>
                        </a:rPr>
                        <a:t>1</a:t>
                      </a:r>
                    </a:p>
                  </a:txBody>
                  <a:tcPr marL="0" marR="0" marT="0" marB="0">
                    <a:lnL w="6350">
                      <a:solidFill>
                        <a:srgbClr val="000000"/>
                      </a:solidFill>
                      <a:prstDash val="solid"/>
                    </a:lnL>
                    <a:solidFill>
                      <a:srgbClr val="FFFFFF"/>
                    </a:solidFill>
                  </a:tcPr>
                </a:tc>
                <a:tc>
                  <a:txBody>
                    <a:bodyPr/>
                    <a:lstStyle/>
                    <a:p>
                      <a:pPr algn="ctr">
                        <a:lnSpc>
                          <a:spcPts val="650"/>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5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50"/>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40005">
                        <a:lnSpc>
                          <a:spcPts val="650"/>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R="32384" algn="r">
                        <a:lnSpc>
                          <a:spcPts val="65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50"/>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L="40005">
                        <a:lnSpc>
                          <a:spcPts val="650"/>
                        </a:lnSpc>
                      </a:pPr>
                      <a:r>
                        <a:rPr sz="700" dirty="0">
                          <a:latin typeface="Calibri" panose="020F0502020204030204" pitchFamily="34" charset="0"/>
                          <a:cs typeface="Calibri" panose="020F0502020204030204" pitchFamily="34" charset="0"/>
                        </a:rPr>
                        <a:t>1</a:t>
                      </a: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3"/>
                  </a:ext>
                </a:extLst>
              </a:tr>
              <a:tr h="106937">
                <a:tc>
                  <a:txBody>
                    <a:bodyPr/>
                    <a:lstStyle/>
                    <a:p>
                      <a:pPr marR="29845" algn="r">
                        <a:lnSpc>
                          <a:spcPts val="740"/>
                        </a:lnSpc>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solidFill>
                      <a:srgbClr val="FFFFFF"/>
                    </a:solidFill>
                  </a:tcPr>
                </a:tc>
                <a:tc>
                  <a:txBody>
                    <a:bodyPr/>
                    <a:lstStyle/>
                    <a:p>
                      <a:pPr algn="ctr">
                        <a:lnSpc>
                          <a:spcPts val="740"/>
                        </a:lnSpc>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algn="ctr">
                        <a:lnSpc>
                          <a:spcPts val="740"/>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algn="ctr">
                        <a:lnSpc>
                          <a:spcPts val="740"/>
                        </a:lnSpc>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marL="37465">
                        <a:lnSpc>
                          <a:spcPts val="740"/>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marR="29845" algn="r">
                        <a:lnSpc>
                          <a:spcPts val="740"/>
                        </a:lnSpc>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algn="ctr">
                        <a:lnSpc>
                          <a:spcPts val="740"/>
                        </a:lnSpc>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marL="37465">
                        <a:lnSpc>
                          <a:spcPts val="740"/>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4"/>
                  </a:ext>
                </a:extLst>
              </a:tr>
              <a:tr h="95512">
                <a:tc>
                  <a:txBody>
                    <a:bodyPr/>
                    <a:lstStyle/>
                    <a:p>
                      <a:pPr marR="32384" algn="r">
                        <a:lnSpc>
                          <a:spcPts val="650"/>
                        </a:lnSpc>
                      </a:pPr>
                      <a:r>
                        <a:rPr sz="700" dirty="0">
                          <a:latin typeface="Calibri" panose="020F0502020204030204" pitchFamily="34" charset="0"/>
                          <a:cs typeface="Calibri" panose="020F0502020204030204" pitchFamily="34" charset="0"/>
                        </a:rPr>
                        <a:t>1</a:t>
                      </a:r>
                    </a:p>
                  </a:txBody>
                  <a:tcPr marL="0" marR="0" marT="0" marB="0">
                    <a:lnL w="6350">
                      <a:solidFill>
                        <a:srgbClr val="000000"/>
                      </a:solidFill>
                      <a:prstDash val="solid"/>
                    </a:lnL>
                    <a:solidFill>
                      <a:srgbClr val="FFFFFF"/>
                    </a:solidFill>
                  </a:tcPr>
                </a:tc>
                <a:tc>
                  <a:txBody>
                    <a:bodyPr/>
                    <a:lstStyle/>
                    <a:p>
                      <a:pPr algn="ctr">
                        <a:lnSpc>
                          <a:spcPts val="65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50"/>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algn="ctr">
                        <a:lnSpc>
                          <a:spcPts val="65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40005">
                        <a:lnSpc>
                          <a:spcPts val="650"/>
                        </a:lnSpc>
                      </a:pPr>
                      <a:r>
                        <a:rPr sz="700" dirty="0">
                          <a:latin typeface="Calibri" panose="020F0502020204030204" pitchFamily="34" charset="0"/>
                          <a:cs typeface="Calibri" panose="020F0502020204030204" pitchFamily="34" charset="0"/>
                        </a:rPr>
                        <a:t>1</a:t>
                      </a:r>
                    </a:p>
                  </a:txBody>
                  <a:tcPr marL="0" marR="0" marT="0" marB="0">
                    <a:solidFill>
                      <a:srgbClr val="FFFFFF"/>
                    </a:solidFill>
                  </a:tcPr>
                </a:tc>
                <a:tc>
                  <a:txBody>
                    <a:bodyPr/>
                    <a:lstStyle/>
                    <a:p>
                      <a:pPr marR="32384" algn="r">
                        <a:lnSpc>
                          <a:spcPts val="65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algn="ctr">
                        <a:lnSpc>
                          <a:spcPts val="650"/>
                        </a:lnSpc>
                      </a:pPr>
                      <a:r>
                        <a:rPr sz="700" dirty="0">
                          <a:latin typeface="Calibri" panose="020F0502020204030204" pitchFamily="34" charset="0"/>
                          <a:cs typeface="Calibri" panose="020F0502020204030204" pitchFamily="34" charset="0"/>
                        </a:rPr>
                        <a:t>0</a:t>
                      </a:r>
                    </a:p>
                  </a:txBody>
                  <a:tcPr marL="0" marR="0" marT="0" marB="0">
                    <a:solidFill>
                      <a:srgbClr val="FFFFFF"/>
                    </a:solidFill>
                  </a:tcPr>
                </a:tc>
                <a:tc>
                  <a:txBody>
                    <a:bodyPr/>
                    <a:lstStyle/>
                    <a:p>
                      <a:pPr marL="40005">
                        <a:lnSpc>
                          <a:spcPts val="650"/>
                        </a:lnSpc>
                      </a:pPr>
                      <a:r>
                        <a:rPr sz="700" dirty="0">
                          <a:latin typeface="Calibri" panose="020F0502020204030204" pitchFamily="34" charset="0"/>
                          <a:cs typeface="Calibri" panose="020F0502020204030204" pitchFamily="34" charset="0"/>
                        </a:rPr>
                        <a:t>0</a:t>
                      </a: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5"/>
                  </a:ext>
                </a:extLst>
              </a:tr>
              <a:tr h="101174">
                <a:tc>
                  <a:txBody>
                    <a:bodyPr/>
                    <a:lstStyle/>
                    <a:p>
                      <a:pPr marR="29845" algn="r">
                        <a:lnSpc>
                          <a:spcPts val="695"/>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solidFill>
                      <a:srgbClr val="FFFFFF"/>
                    </a:solidFill>
                  </a:tcPr>
                </a:tc>
                <a:tc>
                  <a:txBody>
                    <a:bodyPr/>
                    <a:lstStyle/>
                    <a:p>
                      <a:pPr algn="ctr">
                        <a:lnSpc>
                          <a:spcPts val="695"/>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algn="ctr">
                        <a:lnSpc>
                          <a:spcPts val="695"/>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algn="ctr">
                        <a:lnSpc>
                          <a:spcPts val="695"/>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marL="37465">
                        <a:lnSpc>
                          <a:spcPts val="695"/>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marR="29845" algn="r">
                        <a:lnSpc>
                          <a:spcPts val="695"/>
                        </a:lnSpc>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algn="ctr">
                        <a:lnSpc>
                          <a:spcPts val="695"/>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marL="37465">
                        <a:lnSpc>
                          <a:spcPts val="695"/>
                        </a:lnSpc>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6"/>
                  </a:ext>
                </a:extLst>
              </a:tr>
              <a:tr h="117659">
                <a:tc>
                  <a:txBody>
                    <a:bodyPr/>
                    <a:lstStyle/>
                    <a:p>
                      <a:pPr marR="29845" algn="r">
                        <a:lnSpc>
                          <a:spcPts val="800"/>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solidFill>
                      <a:srgbClr val="FFFFFF"/>
                    </a:solidFill>
                  </a:tcPr>
                </a:tc>
                <a:tc>
                  <a:txBody>
                    <a:bodyPr/>
                    <a:lstStyle/>
                    <a:p>
                      <a:pPr algn="ctr">
                        <a:lnSpc>
                          <a:spcPts val="800"/>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algn="ctr">
                        <a:lnSpc>
                          <a:spcPts val="800"/>
                        </a:lnSpc>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algn="ctr">
                        <a:lnSpc>
                          <a:spcPts val="800"/>
                        </a:lnSpc>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marL="37465">
                        <a:lnSpc>
                          <a:spcPts val="800"/>
                        </a:lnSpc>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marR="29845" algn="r">
                        <a:lnSpc>
                          <a:spcPts val="800"/>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algn="ctr">
                        <a:lnSpc>
                          <a:spcPts val="800"/>
                        </a:lnSpc>
                      </a:pPr>
                      <a:r>
                        <a:rPr sz="700" b="1" dirty="0">
                          <a:solidFill>
                            <a:srgbClr val="D83A00"/>
                          </a:solidFill>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txBody>
                  <a:tcPr marL="0" marR="0" marT="0" marB="0">
                    <a:solidFill>
                      <a:srgbClr val="FFFFFF"/>
                    </a:solidFill>
                  </a:tcPr>
                </a:tc>
                <a:tc>
                  <a:txBody>
                    <a:bodyPr/>
                    <a:lstStyle/>
                    <a:p>
                      <a:pPr marL="37465">
                        <a:lnSpc>
                          <a:spcPts val="800"/>
                        </a:lnSpc>
                      </a:pPr>
                      <a:r>
                        <a:rPr sz="700" b="1" dirty="0">
                          <a:solidFill>
                            <a:srgbClr val="D83A00"/>
                          </a:solidFill>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txBody>
                  <a:tcPr marL="0" marR="0" marT="0" marB="0">
                    <a:lnR w="6350">
                      <a:solidFill>
                        <a:srgbClr val="000000"/>
                      </a:solidFill>
                      <a:prstDash val="solid"/>
                    </a:lnR>
                    <a:solidFill>
                      <a:srgbClr val="FFFFFF"/>
                    </a:solidFill>
                  </a:tcPr>
                </a:tc>
                <a:extLst>
                  <a:ext uri="{0D108BD9-81ED-4DB2-BD59-A6C34878D82A}">
                    <a16:rowId xmlns:a16="http://schemas.microsoft.com/office/drawing/2014/main" val="10007"/>
                  </a:ext>
                </a:extLst>
              </a:tr>
              <a:tr h="255800">
                <a:tc gridSpan="8">
                  <a:txBody>
                    <a:bodyPr/>
                    <a:lstStyle/>
                    <a:p>
                      <a:pPr marL="89535">
                        <a:lnSpc>
                          <a:spcPts val="565"/>
                        </a:lnSpc>
                      </a:pP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a:p>
                      <a:pPr marL="89535">
                        <a:lnSpc>
                          <a:spcPts val="400"/>
                        </a:lnSpc>
                      </a:pP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a:p>
                      <a:pPr marL="89535">
                        <a:lnSpc>
                          <a:spcPts val="620"/>
                        </a:lnSpc>
                      </a:pP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0"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  </a:t>
                      </a:r>
                      <a:r>
                        <a:rPr sz="700" spc="145" dirty="0">
                          <a:latin typeface="Calibri" panose="020F0502020204030204" pitchFamily="34" charset="0"/>
                          <a:cs typeface="Calibri" panose="020F0502020204030204" pitchFamily="34" charset="0"/>
                        </a:rPr>
                        <a:t> </a:t>
                      </a: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solidFill>
                      <a:srgbClr val="FFFFFF"/>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8"/>
                  </a:ext>
                </a:extLst>
              </a:tr>
            </a:tbl>
          </a:graphicData>
        </a:graphic>
      </p:graphicFrame>
      <p:sp>
        <p:nvSpPr>
          <p:cNvPr id="6" name="object 6"/>
          <p:cNvSpPr txBox="1"/>
          <p:nvPr/>
        </p:nvSpPr>
        <p:spPr>
          <a:xfrm>
            <a:off x="1624723" y="1051185"/>
            <a:ext cx="214629" cy="340360"/>
          </a:xfrm>
          <a:prstGeom prst="rect">
            <a:avLst/>
          </a:prstGeom>
        </p:spPr>
        <p:txBody>
          <a:bodyPr vert="horz" wrap="square" lIns="0" tIns="14604" rIns="0" bIns="0" rtlCol="0">
            <a:spAutoFit/>
          </a:bodyPr>
          <a:lstStyle/>
          <a:p>
            <a:pPr marL="12700">
              <a:lnSpc>
                <a:spcPct val="100000"/>
              </a:lnSpc>
              <a:spcBef>
                <a:spcPts val="114"/>
              </a:spcBef>
            </a:pPr>
            <a:r>
              <a:rPr sz="2050" spc="-10" dirty="0">
                <a:latin typeface="Calibri" panose="020F0502020204030204" pitchFamily="34" charset="0"/>
                <a:cs typeface="Calibri" panose="020F0502020204030204" pitchFamily="34" charset="0"/>
              </a:rPr>
              <a:t>=</a:t>
            </a:r>
            <a:endParaRPr sz="2050" dirty="0">
              <a:latin typeface="Calibri" panose="020F0502020204030204" pitchFamily="34" charset="0"/>
              <a:cs typeface="Calibri" panose="020F0502020204030204" pitchFamily="34" charset="0"/>
            </a:endParaRPr>
          </a:p>
        </p:txBody>
      </p:sp>
      <p:sp>
        <p:nvSpPr>
          <p:cNvPr id="7" name="object 7"/>
          <p:cNvSpPr txBox="1"/>
          <p:nvPr/>
        </p:nvSpPr>
        <p:spPr>
          <a:xfrm>
            <a:off x="2913748" y="1071708"/>
            <a:ext cx="192405" cy="340360"/>
          </a:xfrm>
          <a:prstGeom prst="rect">
            <a:avLst/>
          </a:prstGeom>
        </p:spPr>
        <p:txBody>
          <a:bodyPr vert="horz" wrap="square" lIns="0" tIns="14604" rIns="0" bIns="0" rtlCol="0">
            <a:spAutoFit/>
          </a:bodyPr>
          <a:lstStyle/>
          <a:p>
            <a:pPr marL="12700">
              <a:lnSpc>
                <a:spcPct val="100000"/>
              </a:lnSpc>
              <a:spcBef>
                <a:spcPts val="114"/>
              </a:spcBef>
            </a:pPr>
            <a:r>
              <a:rPr sz="2050" spc="-730" dirty="0">
                <a:latin typeface="Cambria"/>
                <a:cs typeface="Cambria"/>
              </a:rPr>
              <a:t>⊕</a:t>
            </a:r>
            <a:endParaRPr sz="2050">
              <a:latin typeface="Cambria"/>
              <a:cs typeface="Cambria"/>
            </a:endParaRPr>
          </a:p>
        </p:txBody>
      </p:sp>
      <p:sp>
        <p:nvSpPr>
          <p:cNvPr id="8" name="object 8"/>
          <p:cNvSpPr txBox="1"/>
          <p:nvPr/>
        </p:nvSpPr>
        <p:spPr>
          <a:xfrm>
            <a:off x="450176" y="2052682"/>
            <a:ext cx="3536950" cy="895985"/>
          </a:xfrm>
          <a:prstGeom prst="rect">
            <a:avLst/>
          </a:prstGeom>
        </p:spPr>
        <p:txBody>
          <a:bodyPr vert="horz" wrap="square" lIns="0" tIns="50165" rIns="0" bIns="0" rtlCol="0">
            <a:spAutoFit/>
          </a:bodyPr>
          <a:lstStyle/>
          <a:p>
            <a:pPr marL="162560" indent="-125095">
              <a:lnSpc>
                <a:spcPct val="100000"/>
              </a:lnSpc>
              <a:spcBef>
                <a:spcPts val="395"/>
              </a:spcBef>
              <a:buClr>
                <a:srgbClr val="1464B2"/>
              </a:buClr>
              <a:buSzPct val="70000"/>
              <a:buFont typeface="Cambria"/>
              <a:buChar char="►"/>
              <a:tabLst>
                <a:tab pos="163195" algn="l"/>
              </a:tabLst>
            </a:pPr>
            <a:r>
              <a:rPr sz="1000" spc="-40" dirty="0">
                <a:latin typeface="Calibri" panose="020F0502020204030204" pitchFamily="34" charset="0"/>
                <a:cs typeface="Calibri" panose="020F0502020204030204" pitchFamily="34" charset="0"/>
              </a:rPr>
              <a:t>IKNP</a:t>
            </a:r>
            <a:r>
              <a:rPr sz="1000" spc="-20" dirty="0">
                <a:latin typeface="Calibri" panose="020F0502020204030204" pitchFamily="34" charset="0"/>
                <a:cs typeface="Calibri" panose="020F0502020204030204" pitchFamily="34" charset="0"/>
              </a:rPr>
              <a:t> </a:t>
            </a:r>
            <a:r>
              <a:rPr sz="1000" spc="-70" dirty="0">
                <a:latin typeface="Calibri" panose="020F0502020204030204" pitchFamily="34" charset="0"/>
                <a:cs typeface="Calibri" panose="020F0502020204030204" pitchFamily="34" charset="0"/>
              </a:rPr>
              <a:t>says:</a:t>
            </a:r>
            <a:r>
              <a:rPr sz="1000" spc="65" dirty="0">
                <a:latin typeface="Calibri" panose="020F0502020204030204" pitchFamily="34" charset="0"/>
                <a:cs typeface="Calibri" panose="020F0502020204030204" pitchFamily="34" charset="0"/>
              </a:rPr>
              <a:t> </a:t>
            </a:r>
            <a:r>
              <a:rPr sz="1000" spc="-30" dirty="0">
                <a:latin typeface="Calibri" panose="020F0502020204030204" pitchFamily="34" charset="0"/>
                <a:cs typeface="Calibri" panose="020F0502020204030204" pitchFamily="34" charset="0"/>
              </a:rPr>
              <a:t>“Bob</a:t>
            </a:r>
            <a:r>
              <a:rPr sz="1000" spc="-15"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has</a:t>
            </a:r>
            <a:r>
              <a:rPr sz="1000" spc="-20" dirty="0">
                <a:latin typeface="Calibri" panose="020F0502020204030204" pitchFamily="34" charset="0"/>
                <a:cs typeface="Calibri" panose="020F0502020204030204" pitchFamily="34" charset="0"/>
              </a:rPr>
              <a:t> </a:t>
            </a:r>
            <a:r>
              <a:rPr sz="1000" i="1" spc="-45" dirty="0">
                <a:latin typeface="Times New Roman"/>
                <a:cs typeface="Times New Roman"/>
              </a:rPr>
              <a:t>r</a:t>
            </a:r>
            <a:r>
              <a:rPr sz="1000" i="1" spc="-5" dirty="0">
                <a:latin typeface="Times New Roman"/>
                <a:cs typeface="Times New Roman"/>
              </a:rPr>
              <a:t> </a:t>
            </a:r>
            <a:r>
              <a:rPr sz="1000" spc="150" dirty="0">
                <a:latin typeface="Cambria"/>
                <a:cs typeface="Cambria"/>
              </a:rPr>
              <a:t>⇒</a:t>
            </a:r>
            <a:r>
              <a:rPr sz="1000" spc="25" dirty="0">
                <a:latin typeface="Cambria"/>
                <a:cs typeface="Cambria"/>
              </a:rPr>
              <a:t> </a:t>
            </a:r>
            <a:r>
              <a:rPr sz="1000" spc="-45" dirty="0">
                <a:latin typeface="Calibri" panose="020F0502020204030204" pitchFamily="34" charset="0"/>
                <a:cs typeface="Calibri" panose="020F0502020204030204" pitchFamily="34" charset="0"/>
              </a:rPr>
              <a:t>extend</a:t>
            </a:r>
            <a:r>
              <a:rPr sz="1000" spc="-15"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to</a:t>
            </a:r>
            <a:r>
              <a:rPr sz="1000" spc="-20" dirty="0">
                <a:latin typeface="Calibri" panose="020F0502020204030204" pitchFamily="34" charset="0"/>
                <a:cs typeface="Calibri" panose="020F0502020204030204" pitchFamily="34" charset="0"/>
              </a:rPr>
              <a:t> </a:t>
            </a:r>
            <a:r>
              <a:rPr sz="1000" spc="-80" dirty="0">
                <a:latin typeface="Calibri" panose="020F0502020204030204" pitchFamily="34" charset="0"/>
                <a:cs typeface="Calibri" panose="020F0502020204030204" pitchFamily="34" charset="0"/>
              </a:rPr>
              <a:t>a</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matrix</a:t>
            </a:r>
            <a:r>
              <a:rPr sz="1000" spc="-15" dirty="0">
                <a:latin typeface="Calibri" panose="020F0502020204030204" pitchFamily="34" charset="0"/>
                <a:cs typeface="Calibri" panose="020F0502020204030204" pitchFamily="34" charset="0"/>
              </a:rPr>
              <a:t> </a:t>
            </a:r>
            <a:r>
              <a:rPr sz="1000" spc="150" dirty="0">
                <a:latin typeface="Cambria"/>
                <a:cs typeface="Cambria"/>
              </a:rPr>
              <a:t>⇒</a:t>
            </a:r>
            <a:r>
              <a:rPr sz="1000" spc="25" dirty="0">
                <a:latin typeface="Cambria"/>
                <a:cs typeface="Cambria"/>
              </a:rPr>
              <a:t> </a:t>
            </a:r>
            <a:r>
              <a:rPr sz="1000" spc="-45" dirty="0">
                <a:latin typeface="Calibri" panose="020F0502020204030204" pitchFamily="34" charset="0"/>
                <a:cs typeface="Calibri" panose="020F0502020204030204" pitchFamily="34" charset="0"/>
              </a:rPr>
              <a:t>secret-share”</a:t>
            </a:r>
            <a:endParaRPr sz="1000" dirty="0">
              <a:latin typeface="Calibri" panose="020F0502020204030204" pitchFamily="34" charset="0"/>
              <a:cs typeface="Calibri" panose="020F0502020204030204" pitchFamily="34" charset="0"/>
            </a:endParaRPr>
          </a:p>
          <a:p>
            <a:pPr marL="162560" indent="-125095">
              <a:lnSpc>
                <a:spcPct val="100000"/>
              </a:lnSpc>
              <a:spcBef>
                <a:spcPts val="295"/>
              </a:spcBef>
              <a:buClr>
                <a:srgbClr val="1464B2"/>
              </a:buClr>
              <a:buSzPct val="70000"/>
              <a:buFont typeface="Cambria"/>
              <a:buChar char="►"/>
              <a:tabLst>
                <a:tab pos="163195" algn="l"/>
              </a:tabLst>
            </a:pPr>
            <a:r>
              <a:rPr sz="1000" spc="-70" dirty="0">
                <a:latin typeface="Calibri" panose="020F0502020204030204" pitchFamily="34" charset="0"/>
                <a:cs typeface="Calibri" panose="020F0502020204030204" pitchFamily="34" charset="0"/>
              </a:rPr>
              <a:t>KK13</a:t>
            </a:r>
            <a:r>
              <a:rPr sz="1000" spc="-20" dirty="0">
                <a:latin typeface="Calibri" panose="020F0502020204030204" pitchFamily="34" charset="0"/>
                <a:cs typeface="Calibri" panose="020F0502020204030204" pitchFamily="34" charset="0"/>
              </a:rPr>
              <a:t> </a:t>
            </a:r>
            <a:r>
              <a:rPr sz="1000" spc="-70" dirty="0">
                <a:latin typeface="Calibri" panose="020F0502020204030204" pitchFamily="34" charset="0"/>
                <a:cs typeface="Calibri" panose="020F0502020204030204" pitchFamily="34" charset="0"/>
              </a:rPr>
              <a:t>says:</a:t>
            </a:r>
            <a:r>
              <a:rPr sz="1000" spc="65"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0</a:t>
            </a:r>
            <a:r>
              <a:rPr sz="1000" spc="-40" dirty="0">
                <a:latin typeface="Calibri" panose="020F0502020204030204" pitchFamily="34" charset="0"/>
                <a:cs typeface="Calibri" panose="020F0502020204030204" pitchFamily="34" charset="0"/>
              </a:rPr>
              <a:t> </a:t>
            </a:r>
            <a:r>
              <a:rPr sz="1000" spc="-65" dirty="0">
                <a:latin typeface="Cambria"/>
                <a:cs typeface="Cambria"/>
              </a:rPr>
              <a:t>›→</a:t>
            </a:r>
            <a:r>
              <a:rPr sz="1000" spc="55" dirty="0">
                <a:latin typeface="Cambria"/>
                <a:cs typeface="Cambria"/>
              </a:rPr>
              <a:t> </a:t>
            </a:r>
            <a:r>
              <a:rPr sz="1000" spc="-50" dirty="0">
                <a:latin typeface="Calibri" panose="020F0502020204030204" pitchFamily="34" charset="0"/>
                <a:cs typeface="Calibri" panose="020F0502020204030204" pitchFamily="34" charset="0"/>
              </a:rPr>
              <a:t>000</a:t>
            </a:r>
            <a:r>
              <a:rPr sz="1000" spc="-140" dirty="0">
                <a:latin typeface="Calibri" panose="020F0502020204030204" pitchFamily="34" charset="0"/>
                <a:cs typeface="Calibri" panose="020F0502020204030204" pitchFamily="34" charset="0"/>
              </a:rPr>
              <a:t> </a:t>
            </a:r>
            <a:r>
              <a:rPr sz="1000" spc="-35" dirty="0">
                <a:latin typeface="Cambria"/>
                <a:cs typeface="Cambria"/>
              </a:rPr>
              <a:t>· · ·</a:t>
            </a:r>
            <a:r>
              <a:rPr sz="1000" spc="-45" dirty="0">
                <a:latin typeface="Cambria"/>
                <a:cs typeface="Cambria"/>
              </a:rPr>
              <a:t> </a:t>
            </a:r>
            <a:r>
              <a:rPr sz="1000" spc="-60" dirty="0">
                <a:latin typeface="Calibri" panose="020F0502020204030204" pitchFamily="34" charset="0"/>
                <a:cs typeface="Calibri" panose="020F0502020204030204" pitchFamily="34" charset="0"/>
              </a:rPr>
              <a:t>;</a:t>
            </a:r>
            <a:r>
              <a:rPr sz="1000" spc="-2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1</a:t>
            </a:r>
            <a:r>
              <a:rPr sz="1000" spc="-40" dirty="0">
                <a:latin typeface="Calibri" panose="020F0502020204030204" pitchFamily="34" charset="0"/>
                <a:cs typeface="Calibri" panose="020F0502020204030204" pitchFamily="34" charset="0"/>
              </a:rPr>
              <a:t> </a:t>
            </a:r>
            <a:r>
              <a:rPr sz="1000" spc="-65" dirty="0">
                <a:latin typeface="Cambria"/>
                <a:cs typeface="Cambria"/>
              </a:rPr>
              <a:t>›→</a:t>
            </a:r>
            <a:r>
              <a:rPr sz="1000" spc="55" dirty="0">
                <a:latin typeface="Cambria"/>
                <a:cs typeface="Cambria"/>
              </a:rPr>
              <a:t> </a:t>
            </a:r>
            <a:r>
              <a:rPr sz="1000" spc="-50" dirty="0">
                <a:latin typeface="Calibri" panose="020F0502020204030204" pitchFamily="34" charset="0"/>
                <a:cs typeface="Calibri" panose="020F0502020204030204" pitchFamily="34" charset="0"/>
              </a:rPr>
              <a:t>111</a:t>
            </a:r>
            <a:r>
              <a:rPr sz="1000" spc="-140" dirty="0">
                <a:latin typeface="Calibri" panose="020F0502020204030204" pitchFamily="34" charset="0"/>
                <a:cs typeface="Calibri" panose="020F0502020204030204" pitchFamily="34" charset="0"/>
              </a:rPr>
              <a:t> </a:t>
            </a:r>
            <a:r>
              <a:rPr sz="1000" spc="-35" dirty="0">
                <a:latin typeface="Cambria"/>
                <a:cs typeface="Cambria"/>
              </a:rPr>
              <a:t>· ·</a:t>
            </a:r>
            <a:r>
              <a:rPr sz="1000" spc="-30" dirty="0">
                <a:latin typeface="Cambria"/>
                <a:cs typeface="Cambria"/>
              </a:rPr>
              <a:t> </a:t>
            </a:r>
            <a:r>
              <a:rPr sz="1000" spc="-35" dirty="0">
                <a:latin typeface="Cambria"/>
                <a:cs typeface="Cambria"/>
              </a:rPr>
              <a:t>·</a:t>
            </a:r>
            <a:r>
              <a:rPr sz="1000" spc="25" dirty="0">
                <a:latin typeface="Cambria"/>
                <a:cs typeface="Cambria"/>
              </a:rPr>
              <a:t> </a:t>
            </a:r>
            <a:r>
              <a:rPr sz="1000" spc="-40" dirty="0">
                <a:latin typeface="Calibri" panose="020F0502020204030204" pitchFamily="34" charset="0"/>
                <a:cs typeface="Calibri" panose="020F0502020204030204" pitchFamily="34" charset="0"/>
              </a:rPr>
              <a:t>is</a:t>
            </a:r>
            <a:r>
              <a:rPr sz="1000" spc="-20"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simple</a:t>
            </a:r>
            <a:r>
              <a:rPr sz="1000" spc="-20" dirty="0">
                <a:latin typeface="Calibri" panose="020F0502020204030204" pitchFamily="34" charset="0"/>
                <a:cs typeface="Calibri" panose="020F0502020204030204" pitchFamily="34" charset="0"/>
              </a:rPr>
              <a:t> </a:t>
            </a:r>
            <a:r>
              <a:rPr sz="1000" b="1" spc="-45" dirty="0">
                <a:latin typeface="Calibri" panose="020F0502020204030204" pitchFamily="34" charset="0"/>
                <a:cs typeface="Calibri" panose="020F0502020204030204" pitchFamily="34" charset="0"/>
              </a:rPr>
              <a:t>repetition </a:t>
            </a:r>
            <a:r>
              <a:rPr sz="1000" b="1" spc="-60" dirty="0">
                <a:latin typeface="Calibri" panose="020F0502020204030204" pitchFamily="34" charset="0"/>
                <a:cs typeface="Calibri" panose="020F0502020204030204" pitchFamily="34" charset="0"/>
              </a:rPr>
              <a:t>code</a:t>
            </a:r>
            <a:endParaRPr sz="1000" dirty="0">
              <a:latin typeface="Calibri" panose="020F0502020204030204" pitchFamily="34" charset="0"/>
              <a:cs typeface="Calibri" panose="020F0502020204030204" pitchFamily="34" charset="0"/>
            </a:endParaRPr>
          </a:p>
          <a:p>
            <a:pPr marL="162560" indent="-125095">
              <a:lnSpc>
                <a:spcPct val="100000"/>
              </a:lnSpc>
              <a:spcBef>
                <a:spcPts val="1390"/>
              </a:spcBef>
              <a:buClr>
                <a:srgbClr val="1464B2"/>
              </a:buClr>
              <a:buSzPct val="70000"/>
              <a:buFont typeface="Cambria"/>
              <a:buChar char="►"/>
              <a:tabLst>
                <a:tab pos="163195" algn="l"/>
              </a:tabLst>
            </a:pPr>
            <a:r>
              <a:rPr sz="1000" b="1" spc="-45" dirty="0">
                <a:latin typeface="Calibri" panose="020F0502020204030204" pitchFamily="34" charset="0"/>
                <a:cs typeface="Calibri" panose="020F0502020204030204" pitchFamily="34" charset="0"/>
              </a:rPr>
              <a:t>Generalize </a:t>
            </a:r>
            <a:r>
              <a:rPr sz="1000" spc="-25" dirty="0">
                <a:latin typeface="Calibri" panose="020F0502020204030204" pitchFamily="34" charset="0"/>
                <a:cs typeface="Calibri" panose="020F0502020204030204" pitchFamily="34" charset="0"/>
              </a:rPr>
              <a:t>by</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using</a:t>
            </a:r>
            <a:r>
              <a:rPr sz="1000" spc="-20" dirty="0">
                <a:latin typeface="Calibri" panose="020F0502020204030204" pitchFamily="34" charset="0"/>
                <a:cs typeface="Calibri" panose="020F0502020204030204" pitchFamily="34" charset="0"/>
              </a:rPr>
              <a:t> </a:t>
            </a:r>
            <a:r>
              <a:rPr sz="1000" spc="-80" dirty="0">
                <a:latin typeface="Calibri" panose="020F0502020204030204" pitchFamily="34" charset="0"/>
                <a:cs typeface="Calibri" panose="020F0502020204030204" pitchFamily="34" charset="0"/>
              </a:rPr>
              <a:t>a</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diffe</a:t>
            </a:r>
            <a:r>
              <a:rPr sz="1000" spc="-20" dirty="0">
                <a:latin typeface="Calibri" panose="020F0502020204030204" pitchFamily="34" charset="0"/>
                <a:cs typeface="Calibri" panose="020F0502020204030204" pitchFamily="34" charset="0"/>
              </a:rPr>
              <a:t>r</a:t>
            </a:r>
            <a:r>
              <a:rPr sz="1000" spc="-25" dirty="0">
                <a:latin typeface="Calibri" panose="020F0502020204030204" pitchFamily="34" charset="0"/>
                <a:cs typeface="Calibri" panose="020F0502020204030204" pitchFamily="34" charset="0"/>
              </a:rPr>
              <a:t>ent</a:t>
            </a:r>
            <a:r>
              <a:rPr sz="1000" spc="-20" dirty="0">
                <a:latin typeface="Calibri" panose="020F0502020204030204" pitchFamily="34" charset="0"/>
                <a:cs typeface="Calibri" panose="020F0502020204030204" pitchFamily="34" charset="0"/>
              </a:rPr>
              <a:t> </a:t>
            </a:r>
            <a:r>
              <a:rPr sz="1000" spc="-25" dirty="0">
                <a:latin typeface="Calibri" panose="020F0502020204030204" pitchFamily="34" charset="0"/>
                <a:cs typeface="Calibri" panose="020F0502020204030204" pitchFamily="34" charset="0"/>
              </a:rPr>
              <a:t>er</a:t>
            </a:r>
            <a:r>
              <a:rPr sz="1000" spc="-30" dirty="0">
                <a:latin typeface="Calibri" panose="020F0502020204030204" pitchFamily="34" charset="0"/>
                <a:cs typeface="Calibri" panose="020F0502020204030204" pitchFamily="34" charset="0"/>
              </a:rPr>
              <a:t>r</a:t>
            </a:r>
            <a:r>
              <a:rPr sz="1000" spc="-20" dirty="0">
                <a:latin typeface="Calibri" panose="020F0502020204030204" pitchFamily="34" charset="0"/>
                <a:cs typeface="Calibri" panose="020F0502020204030204" pitchFamily="34" charset="0"/>
              </a:rPr>
              <a:t>or-cor</a:t>
            </a:r>
            <a:r>
              <a:rPr sz="1000" spc="-25" dirty="0">
                <a:latin typeface="Calibri" panose="020F0502020204030204" pitchFamily="34" charset="0"/>
                <a:cs typeface="Calibri" panose="020F0502020204030204" pitchFamily="34" charset="0"/>
              </a:rPr>
              <a:t>r</a:t>
            </a:r>
            <a:r>
              <a:rPr sz="1000" spc="-100" dirty="0">
                <a:latin typeface="Calibri" panose="020F0502020204030204" pitchFamily="34" charset="0"/>
                <a:cs typeface="Calibri" panose="020F0502020204030204" pitchFamily="34" charset="0"/>
              </a:rPr>
              <a:t>e</a:t>
            </a:r>
            <a:r>
              <a:rPr sz="1000" spc="5" dirty="0">
                <a:latin typeface="Calibri" panose="020F0502020204030204" pitchFamily="34" charset="0"/>
                <a:cs typeface="Calibri" panose="020F0502020204030204" pitchFamily="34" charset="0"/>
              </a:rPr>
              <a:t>cti</a:t>
            </a:r>
            <a:r>
              <a:rPr sz="1000" spc="-40" dirty="0">
                <a:latin typeface="Calibri" panose="020F0502020204030204" pitchFamily="34" charset="0"/>
                <a:cs typeface="Calibri" panose="020F0502020204030204" pitchFamily="34" charset="0"/>
              </a:rPr>
              <a:t>ng</a:t>
            </a:r>
            <a:r>
              <a:rPr sz="1000" spc="-20"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co</a:t>
            </a:r>
            <a:r>
              <a:rPr sz="1000" spc="-70" dirty="0">
                <a:latin typeface="Calibri" panose="020F0502020204030204" pitchFamily="34" charset="0"/>
                <a:cs typeface="Calibri" panose="020F0502020204030204" pitchFamily="34" charset="0"/>
              </a:rPr>
              <a:t>d</a:t>
            </a:r>
            <a:r>
              <a:rPr sz="1000" spc="-80" dirty="0">
                <a:latin typeface="Calibri" panose="020F0502020204030204" pitchFamily="34" charset="0"/>
                <a:cs typeface="Calibri" panose="020F0502020204030204" pitchFamily="34" charset="0"/>
              </a:rPr>
              <a:t>e</a:t>
            </a:r>
            <a:r>
              <a:rPr sz="1000" spc="-60"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a:p>
            <a:pPr marL="243204">
              <a:lnSpc>
                <a:spcPct val="100000"/>
              </a:lnSpc>
              <a:spcBef>
                <a:spcPts val="195"/>
              </a:spcBef>
            </a:pPr>
            <a:r>
              <a:rPr sz="900" spc="-45" dirty="0">
                <a:solidFill>
                  <a:srgbClr val="1464B2"/>
                </a:solidFill>
                <a:latin typeface="Calibri" panose="020F0502020204030204" pitchFamily="34" charset="0"/>
                <a:cs typeface="Calibri" panose="020F0502020204030204" pitchFamily="34" charset="0"/>
              </a:rPr>
              <a:t>Q: </a:t>
            </a:r>
            <a:r>
              <a:rPr sz="900" spc="20" dirty="0">
                <a:solidFill>
                  <a:srgbClr val="1464B2"/>
                </a:solidFill>
                <a:latin typeface="Calibri" panose="020F0502020204030204" pitchFamily="34" charset="0"/>
                <a:cs typeface="Calibri" panose="020F0502020204030204" pitchFamily="34" charset="0"/>
              </a:rPr>
              <a:t> </a:t>
            </a:r>
            <a:r>
              <a:rPr sz="900" spc="-30" dirty="0">
                <a:latin typeface="Calibri" panose="020F0502020204030204" pitchFamily="34" charset="0"/>
                <a:cs typeface="Calibri" panose="020F0502020204030204" pitchFamily="34" charset="0"/>
              </a:rPr>
              <a:t>H</a:t>
            </a:r>
            <a:r>
              <a:rPr sz="900" spc="-35" dirty="0">
                <a:latin typeface="Calibri" panose="020F0502020204030204" pitchFamily="34" charset="0"/>
                <a:cs typeface="Calibri" panose="020F0502020204030204" pitchFamily="34" charset="0"/>
              </a:rPr>
              <a:t>o</a:t>
            </a:r>
            <a:r>
              <a:rPr sz="900" spc="-5" dirty="0">
                <a:latin typeface="Calibri" panose="020F0502020204030204" pitchFamily="34" charset="0"/>
                <a:cs typeface="Calibri" panose="020F0502020204030204" pitchFamily="34" charset="0"/>
              </a:rPr>
              <a:t>w</a:t>
            </a:r>
            <a:r>
              <a:rPr sz="900" spc="-20" dirty="0">
                <a:latin typeface="Calibri" panose="020F0502020204030204" pitchFamily="34" charset="0"/>
                <a:cs typeface="Calibri" panose="020F0502020204030204" pitchFamily="34" charset="0"/>
              </a:rPr>
              <a:t> </a:t>
            </a:r>
            <a:r>
              <a:rPr sz="900" spc="-40" dirty="0">
                <a:latin typeface="Calibri" panose="020F0502020204030204" pitchFamily="34" charset="0"/>
                <a:cs typeface="Calibri" panose="020F0502020204030204" pitchFamily="34" charset="0"/>
              </a:rPr>
              <a:t>do</a:t>
            </a:r>
            <a:r>
              <a:rPr sz="900" spc="-15" dirty="0">
                <a:latin typeface="Calibri" panose="020F0502020204030204" pitchFamily="34" charset="0"/>
                <a:cs typeface="Calibri" panose="020F0502020204030204" pitchFamily="34" charset="0"/>
              </a:rPr>
              <a:t> </a:t>
            </a:r>
            <a:r>
              <a:rPr sz="900" spc="-60" dirty="0">
                <a:latin typeface="Calibri" panose="020F0502020204030204" pitchFamily="34" charset="0"/>
                <a:cs typeface="Calibri" panose="020F0502020204030204" pitchFamily="34" charset="0"/>
              </a:rPr>
              <a:t>code</a:t>
            </a:r>
            <a:r>
              <a:rPr sz="900" spc="-15" dirty="0">
                <a:latin typeface="Calibri" panose="020F0502020204030204" pitchFamily="34" charset="0"/>
                <a:cs typeface="Calibri" panose="020F0502020204030204" pitchFamily="34" charset="0"/>
              </a:rPr>
              <a:t> </a:t>
            </a:r>
            <a:r>
              <a:rPr sz="900" spc="-10" dirty="0">
                <a:latin typeface="Calibri" panose="020F0502020204030204" pitchFamily="34" charset="0"/>
                <a:cs typeface="Calibri" panose="020F0502020204030204" pitchFamily="34" charset="0"/>
              </a:rPr>
              <a:t>p</a:t>
            </a:r>
            <a:r>
              <a:rPr sz="900" spc="-15" dirty="0">
                <a:latin typeface="Calibri" panose="020F0502020204030204" pitchFamily="34" charset="0"/>
                <a:cs typeface="Calibri" panose="020F0502020204030204" pitchFamily="34" charset="0"/>
              </a:rPr>
              <a:t>r</a:t>
            </a:r>
            <a:r>
              <a:rPr sz="900" spc="-45" dirty="0">
                <a:latin typeface="Calibri" panose="020F0502020204030204" pitchFamily="34" charset="0"/>
                <a:cs typeface="Calibri" panose="020F0502020204030204" pitchFamily="34" charset="0"/>
              </a:rPr>
              <a:t>o</a:t>
            </a:r>
            <a:r>
              <a:rPr sz="900" spc="-40" dirty="0">
                <a:latin typeface="Calibri" panose="020F0502020204030204" pitchFamily="34" charset="0"/>
                <a:cs typeface="Calibri" panose="020F0502020204030204" pitchFamily="34" charset="0"/>
              </a:rPr>
              <a:t>p</a:t>
            </a:r>
            <a:r>
              <a:rPr sz="900" spc="-35" dirty="0">
                <a:latin typeface="Calibri" panose="020F0502020204030204" pitchFamily="34" charset="0"/>
                <a:cs typeface="Calibri" panose="020F0502020204030204" pitchFamily="34" charset="0"/>
              </a:rPr>
              <a:t>erties</a:t>
            </a:r>
            <a:r>
              <a:rPr sz="900" spc="-15" dirty="0">
                <a:latin typeface="Calibri" panose="020F0502020204030204" pitchFamily="34" charset="0"/>
                <a:cs typeface="Calibri" panose="020F0502020204030204" pitchFamily="34" charset="0"/>
              </a:rPr>
              <a:t> </a:t>
            </a:r>
            <a:r>
              <a:rPr sz="900" spc="-25" dirty="0">
                <a:latin typeface="Calibri" panose="020F0502020204030204" pitchFamily="34" charset="0"/>
                <a:cs typeface="Calibri" panose="020F0502020204030204" pitchFamily="34" charset="0"/>
              </a:rPr>
              <a:t>(rat</a:t>
            </a:r>
            <a:r>
              <a:rPr sz="900" spc="-45" dirty="0">
                <a:latin typeface="Calibri" panose="020F0502020204030204" pitchFamily="34" charset="0"/>
                <a:cs typeface="Calibri" panose="020F0502020204030204" pitchFamily="34" charset="0"/>
              </a:rPr>
              <a:t>e</a:t>
            </a:r>
            <a:r>
              <a:rPr sz="900" spc="-55" dirty="0">
                <a:latin typeface="Calibri" panose="020F0502020204030204" pitchFamily="34" charset="0"/>
                <a:cs typeface="Calibri" panose="020F0502020204030204" pitchFamily="34" charset="0"/>
              </a:rPr>
              <a:t>,</a:t>
            </a:r>
            <a:r>
              <a:rPr sz="900" spc="-20" dirty="0">
                <a:latin typeface="Calibri" panose="020F0502020204030204" pitchFamily="34" charset="0"/>
                <a:cs typeface="Calibri" panose="020F0502020204030204" pitchFamily="34" charset="0"/>
              </a:rPr>
              <a:t> </a:t>
            </a:r>
            <a:r>
              <a:rPr sz="900" spc="-35" dirty="0">
                <a:latin typeface="Calibri" panose="020F0502020204030204" pitchFamily="34" charset="0"/>
                <a:cs typeface="Calibri" panose="020F0502020204030204" pitchFamily="34" charset="0"/>
              </a:rPr>
              <a:t>distance)</a:t>
            </a:r>
            <a:r>
              <a:rPr sz="900" spc="-15" dirty="0">
                <a:latin typeface="Calibri" panose="020F0502020204030204" pitchFamily="34" charset="0"/>
                <a:cs typeface="Calibri" panose="020F0502020204030204" pitchFamily="34" charset="0"/>
              </a:rPr>
              <a:t> </a:t>
            </a:r>
            <a:r>
              <a:rPr sz="900" spc="-30" dirty="0">
                <a:latin typeface="Calibri" panose="020F0502020204030204" pitchFamily="34" charset="0"/>
                <a:cs typeface="Calibri" panose="020F0502020204030204" pitchFamily="34" charset="0"/>
              </a:rPr>
              <a:t>aff</a:t>
            </a:r>
            <a:r>
              <a:rPr sz="900" spc="-40" dirty="0">
                <a:latin typeface="Calibri" panose="020F0502020204030204" pitchFamily="34" charset="0"/>
                <a:cs typeface="Calibri" panose="020F0502020204030204" pitchFamily="34" charset="0"/>
              </a:rPr>
              <a:t>e</a:t>
            </a:r>
            <a:r>
              <a:rPr sz="900" spc="-10" dirty="0">
                <a:latin typeface="Calibri" panose="020F0502020204030204" pitchFamily="34" charset="0"/>
                <a:cs typeface="Calibri" panose="020F0502020204030204" pitchFamily="34" charset="0"/>
              </a:rPr>
              <a:t>ct</a:t>
            </a:r>
            <a:r>
              <a:rPr sz="900" spc="-15" dirty="0">
                <a:latin typeface="Calibri" panose="020F0502020204030204" pitchFamily="34" charset="0"/>
                <a:cs typeface="Calibri" panose="020F0502020204030204" pitchFamily="34" charset="0"/>
              </a:rPr>
              <a:t> </a:t>
            </a:r>
            <a:r>
              <a:rPr sz="900" spc="-10" dirty="0">
                <a:latin typeface="Calibri" panose="020F0502020204030204" pitchFamily="34" charset="0"/>
                <a:cs typeface="Calibri" panose="020F0502020204030204" pitchFamily="34" charset="0"/>
              </a:rPr>
              <a:t>p</a:t>
            </a:r>
            <a:r>
              <a:rPr sz="900" spc="-15" dirty="0">
                <a:latin typeface="Calibri" panose="020F0502020204030204" pitchFamily="34" charset="0"/>
                <a:cs typeface="Calibri" panose="020F0502020204030204" pitchFamily="34" charset="0"/>
              </a:rPr>
              <a:t>roto</a:t>
            </a:r>
            <a:r>
              <a:rPr sz="900" spc="-60" dirty="0">
                <a:latin typeface="Calibri" panose="020F0502020204030204" pitchFamily="34" charset="0"/>
                <a:cs typeface="Calibri" panose="020F0502020204030204" pitchFamily="34" charset="0"/>
              </a:rPr>
              <a:t>col?</a:t>
            </a:r>
            <a:endParaRPr sz="900" dirty="0">
              <a:latin typeface="Calibri" panose="020F0502020204030204" pitchFamily="34" charset="0"/>
              <a:cs typeface="Calibri" panose="020F0502020204030204" pitchFamily="34" charset="0"/>
            </a:endParaRPr>
          </a:p>
        </p:txBody>
      </p:sp>
    </p:spTree>
  </p:cSld>
  <p:clrMapOvr>
    <a:masterClrMapping/>
  </p:clrMapOvr>
  <p:transition>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2823210" cy="403225"/>
          </a:xfrm>
          <a:prstGeom prst="rect">
            <a:avLst/>
          </a:prstGeom>
        </p:spPr>
        <p:txBody>
          <a:bodyPr vert="horz" wrap="square" lIns="0" tIns="15875" rIns="0" bIns="0" rtlCol="0">
            <a:spAutoFit/>
          </a:bodyPr>
          <a:lstStyle/>
          <a:p>
            <a:pPr marL="12700">
              <a:lnSpc>
                <a:spcPct val="100000"/>
              </a:lnSpc>
              <a:spcBef>
                <a:spcPts val="125"/>
              </a:spcBef>
            </a:pPr>
            <a:r>
              <a:rPr spc="-55" dirty="0"/>
              <a:t>Coding</a:t>
            </a:r>
            <a:r>
              <a:rPr spc="-50" dirty="0"/>
              <a:t> </a:t>
            </a:r>
            <a:r>
              <a:rPr spc="-60" dirty="0"/>
              <a:t>view</a:t>
            </a:r>
            <a:r>
              <a:rPr spc="-50" dirty="0"/>
              <a:t> </a:t>
            </a:r>
            <a:r>
              <a:rPr spc="-15" dirty="0"/>
              <a:t>of</a:t>
            </a:r>
            <a:r>
              <a:rPr spc="-50" dirty="0"/>
              <a:t> </a:t>
            </a:r>
            <a:r>
              <a:rPr spc="-85" dirty="0"/>
              <a:t>IKNP:</a:t>
            </a:r>
          </a:p>
        </p:txBody>
      </p:sp>
      <p:grpSp>
        <p:nvGrpSpPr>
          <p:cNvPr id="3" name="object 3"/>
          <p:cNvGrpSpPr/>
          <p:nvPr/>
        </p:nvGrpSpPr>
        <p:grpSpPr>
          <a:xfrm>
            <a:off x="2771634" y="501298"/>
            <a:ext cx="812165" cy="894080"/>
            <a:chOff x="2771670" y="542910"/>
            <a:chExt cx="812165" cy="812800"/>
          </a:xfrm>
        </p:grpSpPr>
        <p:sp>
          <p:nvSpPr>
            <p:cNvPr id="4" name="object 4"/>
            <p:cNvSpPr/>
            <p:nvPr/>
          </p:nvSpPr>
          <p:spPr>
            <a:xfrm>
              <a:off x="2774200" y="545440"/>
              <a:ext cx="807085" cy="807720"/>
            </a:xfrm>
            <a:custGeom>
              <a:avLst/>
              <a:gdLst/>
              <a:ahLst/>
              <a:cxnLst/>
              <a:rect l="l" t="t" r="r" b="b"/>
              <a:pathLst>
                <a:path w="807085" h="807719">
                  <a:moveTo>
                    <a:pt x="806895" y="0"/>
                  </a:moveTo>
                  <a:lnTo>
                    <a:pt x="0" y="0"/>
                  </a:lnTo>
                  <a:lnTo>
                    <a:pt x="0" y="807284"/>
                  </a:lnTo>
                  <a:lnTo>
                    <a:pt x="806895" y="807284"/>
                  </a:lnTo>
                  <a:lnTo>
                    <a:pt x="806895" y="0"/>
                  </a:lnTo>
                  <a:close/>
                </a:path>
              </a:pathLst>
            </a:custGeom>
            <a:solidFill>
              <a:srgbClr val="FFFFFF"/>
            </a:solidFill>
          </p:spPr>
          <p:txBody>
            <a:bodyPr wrap="square" lIns="0" tIns="0" rIns="0" bIns="0" rtlCol="0"/>
            <a:lstStyle/>
            <a:p>
              <a:endParaRPr/>
            </a:p>
          </p:txBody>
        </p:sp>
        <p:sp>
          <p:nvSpPr>
            <p:cNvPr id="5" name="object 5"/>
            <p:cNvSpPr/>
            <p:nvPr/>
          </p:nvSpPr>
          <p:spPr>
            <a:xfrm>
              <a:off x="2774200" y="545440"/>
              <a:ext cx="807085" cy="807720"/>
            </a:xfrm>
            <a:custGeom>
              <a:avLst/>
              <a:gdLst/>
              <a:ahLst/>
              <a:cxnLst/>
              <a:rect l="l" t="t" r="r" b="b"/>
              <a:pathLst>
                <a:path w="807085" h="807719">
                  <a:moveTo>
                    <a:pt x="0" y="807284"/>
                  </a:moveTo>
                  <a:lnTo>
                    <a:pt x="806895" y="807284"/>
                  </a:lnTo>
                  <a:lnTo>
                    <a:pt x="806895" y="0"/>
                  </a:lnTo>
                  <a:lnTo>
                    <a:pt x="0" y="0"/>
                  </a:lnTo>
                  <a:lnTo>
                    <a:pt x="0" y="807284"/>
                  </a:lnTo>
                  <a:close/>
                </a:path>
              </a:pathLst>
            </a:custGeom>
            <a:ln w="5060">
              <a:solidFill>
                <a:srgbClr val="000000"/>
              </a:solidFill>
            </a:ln>
          </p:spPr>
          <p:txBody>
            <a:bodyPr wrap="square" lIns="0" tIns="0" rIns="0" bIns="0" rtlCol="0"/>
            <a:lstStyle/>
            <a:p>
              <a:endParaRPr/>
            </a:p>
          </p:txBody>
        </p:sp>
        <p:sp>
          <p:nvSpPr>
            <p:cNvPr id="6" name="object 6"/>
            <p:cNvSpPr/>
            <p:nvPr/>
          </p:nvSpPr>
          <p:spPr>
            <a:xfrm>
              <a:off x="2838513" y="691362"/>
              <a:ext cx="122555" cy="0"/>
            </a:xfrm>
            <a:custGeom>
              <a:avLst/>
              <a:gdLst/>
              <a:ahLst/>
              <a:cxnLst/>
              <a:rect l="l" t="t" r="r" b="b"/>
              <a:pathLst>
                <a:path w="122555">
                  <a:moveTo>
                    <a:pt x="0" y="0"/>
                  </a:moveTo>
                  <a:lnTo>
                    <a:pt x="122161" y="0"/>
                  </a:lnTo>
                </a:path>
              </a:pathLst>
            </a:custGeom>
            <a:ln w="5060">
              <a:solidFill>
                <a:srgbClr val="000000"/>
              </a:solidFill>
            </a:ln>
          </p:spPr>
          <p:txBody>
            <a:bodyPr wrap="square" lIns="0" tIns="0" rIns="0" bIns="0" rtlCol="0"/>
            <a:lstStyle/>
            <a:p>
              <a:endParaRPr/>
            </a:p>
          </p:txBody>
        </p:sp>
      </p:grpSp>
      <p:sp>
        <p:nvSpPr>
          <p:cNvPr id="7" name="object 7"/>
          <p:cNvSpPr txBox="1"/>
          <p:nvPr/>
        </p:nvSpPr>
        <p:spPr>
          <a:xfrm>
            <a:off x="2876473" y="553406"/>
            <a:ext cx="53975" cy="540385"/>
          </a:xfrm>
          <a:prstGeom prst="rect">
            <a:avLst/>
          </a:prstGeom>
        </p:spPr>
        <p:txBody>
          <a:bodyPr vert="horz" wrap="square" lIns="0" tIns="15875" rIns="0" bIns="0" rtlCol="0">
            <a:spAutoFit/>
          </a:bodyPr>
          <a:lstStyle/>
          <a:p>
            <a:pPr marL="4445">
              <a:lnSpc>
                <a:spcPts val="819"/>
              </a:lnSpc>
              <a:spcBef>
                <a:spcPts val="125"/>
              </a:spcBef>
            </a:pPr>
            <a:r>
              <a:rPr sz="700" i="1" spc="-20" dirty="0">
                <a:latin typeface="Times New Roman"/>
                <a:cs typeface="Times New Roman"/>
              </a:rPr>
              <a:t>r</a:t>
            </a:r>
            <a:endParaRPr sz="700" dirty="0">
              <a:latin typeface="Times New Roman"/>
              <a:cs typeface="Times New Roman"/>
            </a:endParaRPr>
          </a:p>
          <a:p>
            <a:pPr>
              <a:lnSpc>
                <a:spcPts val="795"/>
              </a:lnSpc>
            </a:pPr>
            <a:r>
              <a:rPr sz="700" spc="-65" dirty="0">
                <a:latin typeface="Calibri" panose="020F0502020204030204" pitchFamily="34" charset="0"/>
                <a:cs typeface="Calibri" panose="020F0502020204030204" pitchFamily="34" charset="0"/>
              </a:rPr>
              <a:t>1</a:t>
            </a:r>
            <a:endParaRPr sz="700" dirty="0">
              <a:latin typeface="Calibri" panose="020F0502020204030204" pitchFamily="34" charset="0"/>
              <a:cs typeface="Calibri" panose="020F0502020204030204" pitchFamily="34" charset="0"/>
            </a:endParaRPr>
          </a:p>
          <a:p>
            <a:pPr>
              <a:lnSpc>
                <a:spcPts val="795"/>
              </a:lnSpc>
            </a:pPr>
            <a:r>
              <a:rPr sz="700" spc="-65" dirty="0">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p>
            <a:pPr>
              <a:lnSpc>
                <a:spcPts val="795"/>
              </a:lnSpc>
            </a:pPr>
            <a:r>
              <a:rPr sz="700" spc="-65" dirty="0">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a:p>
            <a:pPr>
              <a:lnSpc>
                <a:spcPts val="819"/>
              </a:lnSpc>
            </a:pPr>
            <a:r>
              <a:rPr sz="700" spc="-65" dirty="0">
                <a:latin typeface="Calibri" panose="020F0502020204030204" pitchFamily="34" charset="0"/>
                <a:cs typeface="Calibri" panose="020F0502020204030204" pitchFamily="34" charset="0"/>
              </a:rPr>
              <a:t>0</a:t>
            </a:r>
            <a:endParaRPr sz="700" dirty="0">
              <a:latin typeface="Calibri" panose="020F0502020204030204" pitchFamily="34" charset="0"/>
              <a:cs typeface="Calibri" panose="020F0502020204030204" pitchFamily="34" charset="0"/>
            </a:endParaRPr>
          </a:p>
        </p:txBody>
      </p:sp>
      <p:sp>
        <p:nvSpPr>
          <p:cNvPr id="8" name="object 8"/>
          <p:cNvSpPr txBox="1"/>
          <p:nvPr/>
        </p:nvSpPr>
        <p:spPr>
          <a:xfrm>
            <a:off x="2883712" y="1073903"/>
            <a:ext cx="39370" cy="123752"/>
          </a:xfrm>
          <a:prstGeom prst="rect">
            <a:avLst/>
          </a:prstGeom>
        </p:spPr>
        <p:txBody>
          <a:bodyPr vert="horz" wrap="square" lIns="0" tIns="15875" rIns="0" bIns="0" rtlCol="0">
            <a:spAutoFit/>
          </a:bodyPr>
          <a:lstStyle/>
          <a:p>
            <a:pPr>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9" name="object 9"/>
          <p:cNvSpPr txBox="1"/>
          <p:nvPr/>
        </p:nvSpPr>
        <p:spPr>
          <a:xfrm>
            <a:off x="2883712" y="1124512"/>
            <a:ext cx="39370" cy="123752"/>
          </a:xfrm>
          <a:prstGeom prst="rect">
            <a:avLst/>
          </a:prstGeom>
        </p:spPr>
        <p:txBody>
          <a:bodyPr vert="horz" wrap="square" lIns="0" tIns="15875" rIns="0" bIns="0" rtlCol="0">
            <a:spAutoFit/>
          </a:bodyPr>
          <a:lstStyle/>
          <a:p>
            <a:pPr>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10" name="object 10"/>
          <p:cNvSpPr txBox="1"/>
          <p:nvPr/>
        </p:nvSpPr>
        <p:spPr>
          <a:xfrm>
            <a:off x="2883712" y="1175122"/>
            <a:ext cx="39370" cy="123752"/>
          </a:xfrm>
          <a:prstGeom prst="rect">
            <a:avLst/>
          </a:prstGeom>
        </p:spPr>
        <p:txBody>
          <a:bodyPr vert="horz" wrap="square" lIns="0" tIns="15875" rIns="0" bIns="0" rtlCol="0">
            <a:spAutoFit/>
          </a:bodyPr>
          <a:lstStyle/>
          <a:p>
            <a:pPr>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11" name="object 11"/>
          <p:cNvSpPr txBox="1"/>
          <p:nvPr/>
        </p:nvSpPr>
        <p:spPr>
          <a:xfrm>
            <a:off x="3062465" y="1349050"/>
            <a:ext cx="230504" cy="166071"/>
          </a:xfrm>
          <a:prstGeom prst="rect">
            <a:avLst/>
          </a:prstGeom>
        </p:spPr>
        <p:txBody>
          <a:bodyPr vert="horz" wrap="square" lIns="0" tIns="12065" rIns="0" bIns="0" rtlCol="0">
            <a:spAutoFit/>
          </a:bodyPr>
          <a:lstStyle/>
          <a:p>
            <a:pPr marL="12700">
              <a:lnSpc>
                <a:spcPct val="100000"/>
              </a:lnSpc>
              <a:spcBef>
                <a:spcPts val="95"/>
              </a:spcBef>
            </a:pPr>
            <a:r>
              <a:rPr sz="1000" spc="-60" dirty="0">
                <a:latin typeface="Calibri" panose="020F0502020204030204" pitchFamily="34" charset="0"/>
                <a:cs typeface="Calibri" panose="020F0502020204030204" pitchFamily="34" charset="0"/>
              </a:rPr>
              <a:t>Bob</a:t>
            </a:r>
            <a:endParaRPr sz="1000" dirty="0">
              <a:latin typeface="Calibri" panose="020F0502020204030204" pitchFamily="34" charset="0"/>
              <a:cs typeface="Calibri" panose="020F0502020204030204" pitchFamily="34" charset="0"/>
            </a:endParaRPr>
          </a:p>
        </p:txBody>
      </p:sp>
      <p:sp>
        <p:nvSpPr>
          <p:cNvPr id="12" name="object 12"/>
          <p:cNvSpPr txBox="1"/>
          <p:nvPr/>
        </p:nvSpPr>
        <p:spPr>
          <a:xfrm>
            <a:off x="462876" y="1778170"/>
            <a:ext cx="978535" cy="166071"/>
          </a:xfrm>
          <a:prstGeom prst="rect">
            <a:avLst/>
          </a:prstGeom>
        </p:spPr>
        <p:txBody>
          <a:bodyPr vert="horz" wrap="square" lIns="0" tIns="12065" rIns="0" bIns="0" rtlCol="0">
            <a:spAutoFit/>
          </a:bodyPr>
          <a:lstStyle/>
          <a:p>
            <a:pPr marL="149860" indent="-125095">
              <a:lnSpc>
                <a:spcPct val="100000"/>
              </a:lnSpc>
              <a:spcBef>
                <a:spcPts val="95"/>
              </a:spcBef>
              <a:buClr>
                <a:srgbClr val="1464B2"/>
              </a:buClr>
              <a:buSzPct val="70000"/>
              <a:buFont typeface="Cambria"/>
              <a:buChar char="►"/>
              <a:tabLst>
                <a:tab pos="150495" algn="l"/>
              </a:tabLst>
            </a:pP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has</a:t>
            </a:r>
            <a:r>
              <a:rPr sz="1000" spc="-20"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input</a:t>
            </a:r>
            <a:r>
              <a:rPr sz="1000" spc="-20" dirty="0">
                <a:latin typeface="Calibri" panose="020F0502020204030204" pitchFamily="34" charset="0"/>
                <a:cs typeface="Calibri" panose="020F0502020204030204" pitchFamily="34" charset="0"/>
              </a:rPr>
              <a:t> </a:t>
            </a:r>
            <a:r>
              <a:rPr sz="1000" i="1" spc="-45" dirty="0">
                <a:latin typeface="Times New Roman"/>
                <a:cs typeface="Times New Roman"/>
              </a:rPr>
              <a:t>r</a:t>
            </a:r>
            <a:endParaRPr sz="1000" dirty="0">
              <a:latin typeface="Times New Roman"/>
              <a:cs typeface="Times New Roman"/>
            </a:endParaRPr>
          </a:p>
        </p:txBody>
      </p:sp>
    </p:spTree>
  </p:cSld>
  <p:clrMapOvr>
    <a:masterClrMapping/>
  </p:clrMapOvr>
  <p:transition>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2823210" cy="403225"/>
          </a:xfrm>
          <a:prstGeom prst="rect">
            <a:avLst/>
          </a:prstGeom>
        </p:spPr>
        <p:txBody>
          <a:bodyPr vert="horz" wrap="square" lIns="0" tIns="15875" rIns="0" bIns="0" rtlCol="0">
            <a:spAutoFit/>
          </a:bodyPr>
          <a:lstStyle/>
          <a:p>
            <a:pPr marL="12700">
              <a:lnSpc>
                <a:spcPct val="100000"/>
              </a:lnSpc>
              <a:spcBef>
                <a:spcPts val="125"/>
              </a:spcBef>
            </a:pPr>
            <a:r>
              <a:rPr spc="-55" dirty="0"/>
              <a:t>Coding</a:t>
            </a:r>
            <a:r>
              <a:rPr spc="-50" dirty="0"/>
              <a:t> </a:t>
            </a:r>
            <a:r>
              <a:rPr spc="-60" dirty="0"/>
              <a:t>view</a:t>
            </a:r>
            <a:r>
              <a:rPr spc="-50" dirty="0"/>
              <a:t> </a:t>
            </a:r>
            <a:r>
              <a:rPr spc="-15" dirty="0"/>
              <a:t>of</a:t>
            </a:r>
            <a:r>
              <a:rPr spc="-50" dirty="0"/>
              <a:t> </a:t>
            </a:r>
            <a:r>
              <a:rPr spc="-85" dirty="0"/>
              <a:t>IKNP:</a:t>
            </a:r>
          </a:p>
        </p:txBody>
      </p:sp>
      <p:grpSp>
        <p:nvGrpSpPr>
          <p:cNvPr id="3" name="object 3"/>
          <p:cNvGrpSpPr/>
          <p:nvPr/>
        </p:nvGrpSpPr>
        <p:grpSpPr>
          <a:xfrm>
            <a:off x="2766281" y="526763"/>
            <a:ext cx="812165" cy="812800"/>
            <a:chOff x="2771660" y="542900"/>
            <a:chExt cx="812165" cy="812800"/>
          </a:xfrm>
        </p:grpSpPr>
        <p:sp>
          <p:nvSpPr>
            <p:cNvPr id="4" name="object 4"/>
            <p:cNvSpPr/>
            <p:nvPr/>
          </p:nvSpPr>
          <p:spPr>
            <a:xfrm>
              <a:off x="2774200" y="545440"/>
              <a:ext cx="807085" cy="807720"/>
            </a:xfrm>
            <a:custGeom>
              <a:avLst/>
              <a:gdLst/>
              <a:ahLst/>
              <a:cxnLst/>
              <a:rect l="l" t="t" r="r" b="b"/>
              <a:pathLst>
                <a:path w="807085" h="807719">
                  <a:moveTo>
                    <a:pt x="806895" y="0"/>
                  </a:moveTo>
                  <a:lnTo>
                    <a:pt x="0" y="0"/>
                  </a:lnTo>
                  <a:lnTo>
                    <a:pt x="0" y="807284"/>
                  </a:lnTo>
                  <a:lnTo>
                    <a:pt x="806895" y="807284"/>
                  </a:lnTo>
                  <a:lnTo>
                    <a:pt x="806895" y="0"/>
                  </a:lnTo>
                  <a:close/>
                </a:path>
              </a:pathLst>
            </a:custGeom>
            <a:solidFill>
              <a:srgbClr val="FFFFFF"/>
            </a:solidFill>
          </p:spPr>
          <p:txBody>
            <a:bodyPr wrap="square" lIns="0" tIns="0" rIns="0" bIns="0" rtlCol="0"/>
            <a:lstStyle/>
            <a:p>
              <a:endParaRPr/>
            </a:p>
          </p:txBody>
        </p:sp>
        <p:sp>
          <p:nvSpPr>
            <p:cNvPr id="5" name="object 5"/>
            <p:cNvSpPr/>
            <p:nvPr/>
          </p:nvSpPr>
          <p:spPr>
            <a:xfrm>
              <a:off x="2774200" y="545440"/>
              <a:ext cx="807085" cy="807720"/>
            </a:xfrm>
            <a:custGeom>
              <a:avLst/>
              <a:gdLst/>
              <a:ahLst/>
              <a:cxnLst/>
              <a:rect l="l" t="t" r="r" b="b"/>
              <a:pathLst>
                <a:path w="807085" h="807719">
                  <a:moveTo>
                    <a:pt x="0" y="807284"/>
                  </a:moveTo>
                  <a:lnTo>
                    <a:pt x="806895" y="807284"/>
                  </a:lnTo>
                  <a:lnTo>
                    <a:pt x="806895" y="0"/>
                  </a:lnTo>
                  <a:lnTo>
                    <a:pt x="0" y="0"/>
                  </a:lnTo>
                  <a:lnTo>
                    <a:pt x="0" y="807284"/>
                  </a:lnTo>
                  <a:close/>
                </a:path>
              </a:pathLst>
            </a:custGeom>
            <a:ln w="5060">
              <a:solidFill>
                <a:srgbClr val="000000"/>
              </a:solidFill>
            </a:ln>
          </p:spPr>
          <p:txBody>
            <a:bodyPr wrap="square" lIns="0" tIns="0" rIns="0" bIns="0" rtlCol="0"/>
            <a:lstStyle/>
            <a:p>
              <a:endParaRPr/>
            </a:p>
          </p:txBody>
        </p:sp>
        <p:sp>
          <p:nvSpPr>
            <p:cNvPr id="6" name="object 6"/>
            <p:cNvSpPr/>
            <p:nvPr/>
          </p:nvSpPr>
          <p:spPr>
            <a:xfrm>
              <a:off x="2838513" y="587616"/>
              <a:ext cx="122555" cy="506730"/>
            </a:xfrm>
            <a:custGeom>
              <a:avLst/>
              <a:gdLst/>
              <a:ahLst/>
              <a:cxnLst/>
              <a:rect l="l" t="t" r="r" b="b"/>
              <a:pathLst>
                <a:path w="122555" h="506730">
                  <a:moveTo>
                    <a:pt x="119633" y="101218"/>
                  </a:moveTo>
                  <a:lnTo>
                    <a:pt x="119633" y="0"/>
                  </a:lnTo>
                </a:path>
                <a:path w="122555" h="506730">
                  <a:moveTo>
                    <a:pt x="0" y="103746"/>
                  </a:moveTo>
                  <a:lnTo>
                    <a:pt x="122161" y="103746"/>
                  </a:lnTo>
                </a:path>
                <a:path w="122555" h="506730">
                  <a:moveTo>
                    <a:pt x="119633" y="202437"/>
                  </a:moveTo>
                  <a:lnTo>
                    <a:pt x="119633" y="101218"/>
                  </a:lnTo>
                </a:path>
                <a:path w="122555" h="506730">
                  <a:moveTo>
                    <a:pt x="119633" y="303656"/>
                  </a:moveTo>
                  <a:lnTo>
                    <a:pt x="119633" y="202437"/>
                  </a:lnTo>
                </a:path>
                <a:path w="122555" h="506730">
                  <a:moveTo>
                    <a:pt x="119633" y="404875"/>
                  </a:moveTo>
                  <a:lnTo>
                    <a:pt x="119633" y="303656"/>
                  </a:lnTo>
                </a:path>
                <a:path w="122555" h="506730">
                  <a:moveTo>
                    <a:pt x="119633" y="506107"/>
                  </a:moveTo>
                  <a:lnTo>
                    <a:pt x="119633" y="404875"/>
                  </a:lnTo>
                </a:path>
              </a:pathLst>
            </a:custGeom>
            <a:ln w="5060">
              <a:solidFill>
                <a:srgbClr val="000000"/>
              </a:solidFill>
            </a:ln>
          </p:spPr>
          <p:txBody>
            <a:bodyPr wrap="square" lIns="0" tIns="0" rIns="0" bIns="0" rtlCol="0"/>
            <a:lstStyle/>
            <a:p>
              <a:endParaRPr/>
            </a:p>
          </p:txBody>
        </p:sp>
      </p:grpSp>
      <p:sp>
        <p:nvSpPr>
          <p:cNvPr id="7" name="object 7"/>
          <p:cNvSpPr txBox="1"/>
          <p:nvPr/>
        </p:nvSpPr>
        <p:spPr>
          <a:xfrm>
            <a:off x="2876473" y="553406"/>
            <a:ext cx="598805" cy="541655"/>
          </a:xfrm>
          <a:prstGeom prst="rect">
            <a:avLst/>
          </a:prstGeom>
        </p:spPr>
        <p:txBody>
          <a:bodyPr vert="horz" wrap="square" lIns="0" tIns="15875" rIns="0" bIns="0" rtlCol="0">
            <a:spAutoFit/>
          </a:bodyPr>
          <a:lstStyle/>
          <a:p>
            <a:pPr marL="4445">
              <a:lnSpc>
                <a:spcPts val="819"/>
              </a:lnSpc>
              <a:spcBef>
                <a:spcPts val="125"/>
              </a:spcBef>
            </a:pPr>
            <a:r>
              <a:rPr sz="700" i="1" spc="-20" dirty="0">
                <a:latin typeface="Times New Roman"/>
                <a:cs typeface="Times New Roman"/>
              </a:rPr>
              <a:t>r</a:t>
            </a:r>
            <a:endParaRPr sz="700" dirty="0">
              <a:latin typeface="Times New Roman"/>
              <a:cs typeface="Times New Roman"/>
            </a:endParaRPr>
          </a:p>
          <a:p>
            <a:pPr>
              <a:lnSpc>
                <a:spcPts val="795"/>
              </a:lnSpc>
            </a:pPr>
            <a:r>
              <a:rPr sz="700" spc="-65" dirty="0">
                <a:latin typeface="Calibri" panose="020F0502020204030204" pitchFamily="34" charset="0"/>
                <a:cs typeface="Calibri" panose="020F0502020204030204" pitchFamily="34" charset="0"/>
              </a:rPr>
              <a:t>1   </a:t>
            </a:r>
            <a:r>
              <a:rPr sz="700" spc="-60" dirty="0">
                <a:latin typeface="Calibri" panose="020F0502020204030204" pitchFamily="34" charset="0"/>
                <a:cs typeface="Calibri" panose="020F0502020204030204" pitchFamily="34" charset="0"/>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spc="5" dirty="0">
                <a:latin typeface="Times New Roman"/>
                <a:cs typeface="Times New Roman"/>
              </a:rPr>
              <a:t>C</a:t>
            </a:r>
            <a:r>
              <a:rPr sz="700" spc="75" dirty="0">
                <a:latin typeface="Calibri"/>
                <a:cs typeface="Calibri"/>
              </a:rPr>
              <a:t>(1)</a:t>
            </a:r>
            <a:r>
              <a:rPr sz="700" spc="10" dirty="0">
                <a:latin typeface="Calibri"/>
                <a:cs typeface="Calibri"/>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endParaRPr sz="700" dirty="0">
              <a:latin typeface="Cambria"/>
              <a:cs typeface="Cambria"/>
            </a:endParaRPr>
          </a:p>
          <a:p>
            <a:pPr>
              <a:lnSpc>
                <a:spcPts val="795"/>
              </a:lnSpc>
            </a:pPr>
            <a:r>
              <a:rPr sz="700" spc="-65" dirty="0">
                <a:latin typeface="Calibri" panose="020F0502020204030204" pitchFamily="34" charset="0"/>
                <a:cs typeface="Calibri" panose="020F0502020204030204" pitchFamily="34" charset="0"/>
              </a:rPr>
              <a:t>0   </a:t>
            </a:r>
            <a:r>
              <a:rPr sz="700" spc="-60" dirty="0">
                <a:latin typeface="Calibri" panose="020F0502020204030204" pitchFamily="34" charset="0"/>
                <a:cs typeface="Calibri" panose="020F0502020204030204" pitchFamily="34" charset="0"/>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spc="5" dirty="0">
                <a:latin typeface="Times New Roman"/>
                <a:cs typeface="Times New Roman"/>
              </a:rPr>
              <a:t>C</a:t>
            </a:r>
            <a:r>
              <a:rPr sz="700" spc="75" dirty="0">
                <a:latin typeface="Calibri"/>
                <a:cs typeface="Calibri"/>
              </a:rPr>
              <a:t>(0)</a:t>
            </a:r>
            <a:r>
              <a:rPr sz="700" spc="10" dirty="0">
                <a:latin typeface="Calibri"/>
                <a:cs typeface="Calibri"/>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endParaRPr sz="700" dirty="0">
              <a:latin typeface="Cambria"/>
              <a:cs typeface="Cambria"/>
            </a:endParaRPr>
          </a:p>
          <a:p>
            <a:pPr>
              <a:lnSpc>
                <a:spcPts val="795"/>
              </a:lnSpc>
            </a:pPr>
            <a:r>
              <a:rPr sz="700" spc="-65" dirty="0">
                <a:latin typeface="Calibri" panose="020F0502020204030204" pitchFamily="34" charset="0"/>
                <a:cs typeface="Calibri" panose="020F0502020204030204" pitchFamily="34" charset="0"/>
              </a:rPr>
              <a:t>0   </a:t>
            </a:r>
            <a:r>
              <a:rPr sz="700" spc="-60" dirty="0">
                <a:latin typeface="Calibri" panose="020F0502020204030204" pitchFamily="34" charset="0"/>
                <a:cs typeface="Calibri" panose="020F0502020204030204" pitchFamily="34" charset="0"/>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spc="5" dirty="0">
                <a:latin typeface="Times New Roman"/>
                <a:cs typeface="Times New Roman"/>
              </a:rPr>
              <a:t>C</a:t>
            </a:r>
            <a:r>
              <a:rPr sz="700" spc="75" dirty="0">
                <a:latin typeface="Calibri"/>
                <a:cs typeface="Calibri"/>
              </a:rPr>
              <a:t>(0)</a:t>
            </a:r>
            <a:r>
              <a:rPr sz="700" spc="10" dirty="0">
                <a:latin typeface="Calibri"/>
                <a:cs typeface="Calibri"/>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endParaRPr sz="700" dirty="0">
              <a:latin typeface="Cambria"/>
              <a:cs typeface="Cambria"/>
            </a:endParaRPr>
          </a:p>
          <a:p>
            <a:pPr>
              <a:lnSpc>
                <a:spcPts val="819"/>
              </a:lnSpc>
            </a:pPr>
            <a:r>
              <a:rPr sz="700" spc="-65" dirty="0">
                <a:latin typeface="Calibri" panose="020F0502020204030204" pitchFamily="34" charset="0"/>
                <a:cs typeface="Calibri" panose="020F0502020204030204" pitchFamily="34" charset="0"/>
              </a:rPr>
              <a:t>0   </a:t>
            </a:r>
            <a:r>
              <a:rPr sz="700" spc="-60" dirty="0">
                <a:latin typeface="Calibri" panose="020F0502020204030204" pitchFamily="34" charset="0"/>
                <a:cs typeface="Calibri" panose="020F0502020204030204" pitchFamily="34" charset="0"/>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spc="5" dirty="0">
                <a:latin typeface="Times New Roman"/>
                <a:cs typeface="Times New Roman"/>
              </a:rPr>
              <a:t>C</a:t>
            </a:r>
            <a:r>
              <a:rPr sz="700" spc="75" dirty="0">
                <a:latin typeface="Calibri"/>
                <a:cs typeface="Calibri"/>
              </a:rPr>
              <a:t>(0)</a:t>
            </a:r>
            <a:r>
              <a:rPr sz="700" spc="10" dirty="0">
                <a:latin typeface="Calibri"/>
                <a:cs typeface="Calibri"/>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endParaRPr sz="700" dirty="0">
              <a:latin typeface="Cambria"/>
              <a:cs typeface="Cambria"/>
            </a:endParaRPr>
          </a:p>
        </p:txBody>
      </p:sp>
      <p:sp>
        <p:nvSpPr>
          <p:cNvPr id="8" name="object 8"/>
          <p:cNvSpPr/>
          <p:nvPr/>
        </p:nvSpPr>
        <p:spPr>
          <a:xfrm>
            <a:off x="2958147" y="1093724"/>
            <a:ext cx="0" cy="217170"/>
          </a:xfrm>
          <a:custGeom>
            <a:avLst/>
            <a:gdLst/>
            <a:ahLst/>
            <a:cxnLst/>
            <a:rect l="l" t="t" r="r" b="b"/>
            <a:pathLst>
              <a:path h="217169">
                <a:moveTo>
                  <a:pt x="0" y="216827"/>
                </a:moveTo>
                <a:lnTo>
                  <a:pt x="0" y="0"/>
                </a:lnTo>
              </a:path>
            </a:pathLst>
          </a:custGeom>
          <a:ln w="5060">
            <a:solidFill>
              <a:srgbClr val="000000"/>
            </a:solidFill>
          </a:ln>
        </p:spPr>
        <p:txBody>
          <a:bodyPr wrap="square" lIns="0" tIns="0" rIns="0" bIns="0" rtlCol="0"/>
          <a:lstStyle/>
          <a:p>
            <a:endParaRPr/>
          </a:p>
        </p:txBody>
      </p:sp>
      <p:sp>
        <p:nvSpPr>
          <p:cNvPr id="9" name="object 9"/>
          <p:cNvSpPr txBox="1"/>
          <p:nvPr/>
        </p:nvSpPr>
        <p:spPr>
          <a:xfrm>
            <a:off x="2883712" y="1073903"/>
            <a:ext cx="381000" cy="123752"/>
          </a:xfrm>
          <a:prstGeom prst="rect">
            <a:avLst/>
          </a:prstGeom>
        </p:spPr>
        <p:txBody>
          <a:bodyPr vert="horz" wrap="square" lIns="0" tIns="15875" rIns="0" bIns="0" rtlCol="0">
            <a:spAutoFit/>
          </a:bodyPr>
          <a:lstStyle/>
          <a:p>
            <a:pPr>
              <a:lnSpc>
                <a:spcPct val="100000"/>
              </a:lnSpc>
              <a:spcBef>
                <a:spcPts val="125"/>
              </a:spcBef>
              <a:tabLst>
                <a:tab pos="340995" algn="l"/>
              </a:tabLst>
            </a:pPr>
            <a:r>
              <a:rPr sz="700" spc="15" dirty="0">
                <a:latin typeface="Calibri" panose="020F0502020204030204" pitchFamily="34" charset="0"/>
                <a:cs typeface="Calibri" panose="020F0502020204030204" pitchFamily="34" charset="0"/>
              </a:rPr>
              <a:t>.	.</a:t>
            </a:r>
            <a:endParaRPr sz="700" dirty="0">
              <a:latin typeface="Calibri" panose="020F0502020204030204" pitchFamily="34" charset="0"/>
              <a:cs typeface="Calibri" panose="020F0502020204030204" pitchFamily="34" charset="0"/>
            </a:endParaRPr>
          </a:p>
        </p:txBody>
      </p:sp>
      <p:sp>
        <p:nvSpPr>
          <p:cNvPr id="10" name="object 10"/>
          <p:cNvSpPr txBox="1"/>
          <p:nvPr/>
        </p:nvSpPr>
        <p:spPr>
          <a:xfrm>
            <a:off x="2883712" y="1124512"/>
            <a:ext cx="381000" cy="123752"/>
          </a:xfrm>
          <a:prstGeom prst="rect">
            <a:avLst/>
          </a:prstGeom>
        </p:spPr>
        <p:txBody>
          <a:bodyPr vert="horz" wrap="square" lIns="0" tIns="15875" rIns="0" bIns="0" rtlCol="0">
            <a:spAutoFit/>
          </a:bodyPr>
          <a:lstStyle/>
          <a:p>
            <a:pPr>
              <a:lnSpc>
                <a:spcPct val="100000"/>
              </a:lnSpc>
              <a:spcBef>
                <a:spcPts val="125"/>
              </a:spcBef>
              <a:tabLst>
                <a:tab pos="340995" algn="l"/>
              </a:tabLst>
            </a:pPr>
            <a:r>
              <a:rPr sz="700" spc="15" dirty="0">
                <a:latin typeface="Calibri" panose="020F0502020204030204" pitchFamily="34" charset="0"/>
                <a:cs typeface="Calibri" panose="020F0502020204030204" pitchFamily="34" charset="0"/>
              </a:rPr>
              <a:t>.	.</a:t>
            </a:r>
            <a:endParaRPr sz="700" dirty="0">
              <a:latin typeface="Calibri" panose="020F0502020204030204" pitchFamily="34" charset="0"/>
              <a:cs typeface="Calibri" panose="020F0502020204030204" pitchFamily="34" charset="0"/>
            </a:endParaRPr>
          </a:p>
        </p:txBody>
      </p:sp>
      <p:sp>
        <p:nvSpPr>
          <p:cNvPr id="11" name="object 11"/>
          <p:cNvSpPr txBox="1"/>
          <p:nvPr/>
        </p:nvSpPr>
        <p:spPr>
          <a:xfrm>
            <a:off x="2883712" y="1175122"/>
            <a:ext cx="381000" cy="123752"/>
          </a:xfrm>
          <a:prstGeom prst="rect">
            <a:avLst/>
          </a:prstGeom>
        </p:spPr>
        <p:txBody>
          <a:bodyPr vert="horz" wrap="square" lIns="0" tIns="15875" rIns="0" bIns="0" rtlCol="0">
            <a:spAutoFit/>
          </a:bodyPr>
          <a:lstStyle/>
          <a:p>
            <a:pPr>
              <a:lnSpc>
                <a:spcPct val="100000"/>
              </a:lnSpc>
              <a:spcBef>
                <a:spcPts val="125"/>
              </a:spcBef>
              <a:tabLst>
                <a:tab pos="340995" algn="l"/>
              </a:tabLst>
            </a:pPr>
            <a:r>
              <a:rPr sz="700" spc="15" dirty="0">
                <a:latin typeface="Calibri" panose="020F0502020204030204" pitchFamily="34" charset="0"/>
                <a:cs typeface="Calibri" panose="020F0502020204030204" pitchFamily="34" charset="0"/>
              </a:rPr>
              <a:t>.	.</a:t>
            </a:r>
            <a:endParaRPr sz="700" dirty="0">
              <a:latin typeface="Calibri" panose="020F0502020204030204" pitchFamily="34" charset="0"/>
              <a:cs typeface="Calibri" panose="020F0502020204030204" pitchFamily="34" charset="0"/>
            </a:endParaRPr>
          </a:p>
        </p:txBody>
      </p:sp>
      <p:sp>
        <p:nvSpPr>
          <p:cNvPr id="12" name="object 12"/>
          <p:cNvSpPr txBox="1"/>
          <p:nvPr/>
        </p:nvSpPr>
        <p:spPr>
          <a:xfrm>
            <a:off x="450176" y="1349050"/>
            <a:ext cx="2855595" cy="606425"/>
          </a:xfrm>
          <a:prstGeom prst="rect">
            <a:avLst/>
          </a:prstGeom>
        </p:spPr>
        <p:txBody>
          <a:bodyPr vert="horz" wrap="square" lIns="0" tIns="12065" rIns="0" bIns="0" rtlCol="0">
            <a:spAutoFit/>
          </a:bodyPr>
          <a:lstStyle/>
          <a:p>
            <a:pPr marR="17780" algn="r">
              <a:lnSpc>
                <a:spcPct val="100000"/>
              </a:lnSpc>
              <a:spcBef>
                <a:spcPts val="95"/>
              </a:spcBef>
            </a:pPr>
            <a:r>
              <a:rPr sz="1000" spc="-60" dirty="0">
                <a:latin typeface="Calibri" panose="020F0502020204030204" pitchFamily="34" charset="0"/>
                <a:cs typeface="Calibri" panose="020F0502020204030204" pitchFamily="34" charset="0"/>
              </a:rPr>
              <a:t>Bob</a:t>
            </a:r>
            <a:endParaRPr sz="1000" dirty="0">
              <a:latin typeface="Calibri" panose="020F0502020204030204" pitchFamily="34" charset="0"/>
              <a:cs typeface="Calibri" panose="020F0502020204030204" pitchFamily="34" charset="0"/>
            </a:endParaRPr>
          </a:p>
          <a:p>
            <a:pPr>
              <a:lnSpc>
                <a:spcPct val="100000"/>
              </a:lnSpc>
            </a:pPr>
            <a:endParaRPr sz="1100" dirty="0">
              <a:latin typeface="Calibri" panose="020F0502020204030204" pitchFamily="34" charset="0"/>
              <a:cs typeface="Calibri" panose="020F0502020204030204" pitchFamily="34" charset="0"/>
            </a:endParaRPr>
          </a:p>
          <a:p>
            <a:pPr marL="162560" indent="-125095">
              <a:lnSpc>
                <a:spcPct val="100000"/>
              </a:lnSpc>
              <a:spcBef>
                <a:spcPts val="935"/>
              </a:spcBef>
              <a:buClr>
                <a:srgbClr val="1464B2"/>
              </a:buClr>
              <a:buSzPct val="70000"/>
              <a:buFont typeface="Cambria"/>
              <a:buChar char="►"/>
              <a:tabLst>
                <a:tab pos="163195" algn="l"/>
              </a:tabLst>
            </a:pP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has</a:t>
            </a:r>
            <a:r>
              <a:rPr sz="1000" spc="-20"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input</a:t>
            </a:r>
            <a:r>
              <a:rPr sz="1000" spc="-20" dirty="0">
                <a:latin typeface="Calibri" panose="020F0502020204030204" pitchFamily="34" charset="0"/>
                <a:cs typeface="Calibri" panose="020F0502020204030204" pitchFamily="34" charset="0"/>
              </a:rPr>
              <a:t> </a:t>
            </a:r>
            <a:r>
              <a:rPr sz="1000" i="1" spc="-45" dirty="0">
                <a:latin typeface="Times New Roman"/>
                <a:cs typeface="Times New Roman"/>
              </a:rPr>
              <a:t>r</a:t>
            </a:r>
            <a:r>
              <a:rPr sz="1000" i="1" spc="-5" dirty="0">
                <a:latin typeface="Times New Roman"/>
                <a:cs typeface="Times New Roman"/>
              </a:rPr>
              <a:t> </a:t>
            </a:r>
            <a:r>
              <a:rPr sz="1000" spc="150" dirty="0">
                <a:latin typeface="Cambria"/>
                <a:cs typeface="Cambria"/>
              </a:rPr>
              <a:t>⇒</a:t>
            </a:r>
            <a:r>
              <a:rPr sz="1000" spc="25" dirty="0">
                <a:latin typeface="Cambria"/>
                <a:cs typeface="Cambria"/>
              </a:rPr>
              <a:t> </a:t>
            </a:r>
            <a:r>
              <a:rPr sz="1000" b="1" spc="-60" dirty="0">
                <a:solidFill>
                  <a:srgbClr val="D83A00"/>
                </a:solidFill>
                <a:latin typeface="Calibri" panose="020F0502020204030204" pitchFamily="34" charset="0"/>
                <a:cs typeface="Calibri" panose="020F0502020204030204" pitchFamily="34" charset="0"/>
              </a:rPr>
              <a:t>enco</a:t>
            </a:r>
            <a:r>
              <a:rPr sz="1000" b="1" spc="-65" dirty="0">
                <a:solidFill>
                  <a:srgbClr val="D83A00"/>
                </a:solidFill>
                <a:latin typeface="Calibri" panose="020F0502020204030204" pitchFamily="34" charset="0"/>
                <a:cs typeface="Calibri" panose="020F0502020204030204" pitchFamily="34" charset="0"/>
              </a:rPr>
              <a:t>de</a:t>
            </a:r>
            <a:r>
              <a:rPr sz="1000" b="1" spc="-45" dirty="0">
                <a:solidFill>
                  <a:srgbClr val="D83A00"/>
                </a:solidFill>
                <a:latin typeface="Calibri" panose="020F0502020204030204" pitchFamily="34" charset="0"/>
                <a:cs typeface="Calibri" panose="020F0502020204030204" pitchFamily="34" charset="0"/>
              </a:rPr>
              <a:t> </a:t>
            </a:r>
            <a:r>
              <a:rPr sz="1000" b="1" spc="-50" dirty="0">
                <a:solidFill>
                  <a:srgbClr val="D83A00"/>
                </a:solidFill>
                <a:latin typeface="Calibri" panose="020F0502020204030204" pitchFamily="34" charset="0"/>
                <a:cs typeface="Calibri" panose="020F0502020204030204" pitchFamily="34" charset="0"/>
              </a:rPr>
              <a:t>under</a:t>
            </a:r>
            <a:r>
              <a:rPr sz="1000" b="1" spc="-45" dirty="0">
                <a:solidFill>
                  <a:srgbClr val="D83A00"/>
                </a:solidFill>
                <a:latin typeface="Calibri" panose="020F0502020204030204" pitchFamily="34" charset="0"/>
                <a:cs typeface="Calibri" panose="020F0502020204030204" pitchFamily="34" charset="0"/>
              </a:rPr>
              <a:t> </a:t>
            </a:r>
            <a:r>
              <a:rPr sz="1000" i="1" spc="-20" dirty="0">
                <a:solidFill>
                  <a:srgbClr val="D83A00"/>
                </a:solidFill>
                <a:latin typeface="Times New Roman"/>
                <a:cs typeface="Times New Roman"/>
              </a:rPr>
              <a:t>C</a:t>
            </a:r>
            <a:endParaRPr sz="1000" dirty="0">
              <a:latin typeface="Times New Roman"/>
              <a:cs typeface="Times New Roman"/>
            </a:endParaRPr>
          </a:p>
        </p:txBody>
      </p:sp>
    </p:spTree>
  </p:cSld>
  <p:clrMapOvr>
    <a:masterClrMapping/>
  </p:clrMapOvr>
  <p:transition>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2823210" cy="403225"/>
          </a:xfrm>
          <a:prstGeom prst="rect">
            <a:avLst/>
          </a:prstGeom>
        </p:spPr>
        <p:txBody>
          <a:bodyPr vert="horz" wrap="square" lIns="0" tIns="15875" rIns="0" bIns="0" rtlCol="0">
            <a:spAutoFit/>
          </a:bodyPr>
          <a:lstStyle/>
          <a:p>
            <a:pPr marL="12700">
              <a:lnSpc>
                <a:spcPct val="100000"/>
              </a:lnSpc>
              <a:spcBef>
                <a:spcPts val="125"/>
              </a:spcBef>
            </a:pPr>
            <a:r>
              <a:rPr spc="-55" dirty="0"/>
              <a:t>Coding</a:t>
            </a:r>
            <a:r>
              <a:rPr spc="-50" dirty="0"/>
              <a:t> </a:t>
            </a:r>
            <a:r>
              <a:rPr spc="-60" dirty="0"/>
              <a:t>view</a:t>
            </a:r>
            <a:r>
              <a:rPr spc="-50" dirty="0"/>
              <a:t> </a:t>
            </a:r>
            <a:r>
              <a:rPr spc="-15" dirty="0"/>
              <a:t>of</a:t>
            </a:r>
            <a:r>
              <a:rPr spc="-50" dirty="0"/>
              <a:t> </a:t>
            </a:r>
            <a:r>
              <a:rPr spc="-85" dirty="0"/>
              <a:t>IKNP:</a:t>
            </a:r>
          </a:p>
        </p:txBody>
      </p:sp>
      <p:grpSp>
        <p:nvGrpSpPr>
          <p:cNvPr id="3" name="object 3"/>
          <p:cNvGrpSpPr/>
          <p:nvPr/>
        </p:nvGrpSpPr>
        <p:grpSpPr>
          <a:xfrm>
            <a:off x="2827807" y="532142"/>
            <a:ext cx="699770" cy="812800"/>
            <a:chOff x="2827807" y="542900"/>
            <a:chExt cx="699770" cy="812800"/>
          </a:xfrm>
        </p:grpSpPr>
        <p:sp>
          <p:nvSpPr>
            <p:cNvPr id="4" name="object 4"/>
            <p:cNvSpPr/>
            <p:nvPr/>
          </p:nvSpPr>
          <p:spPr>
            <a:xfrm>
              <a:off x="2830347" y="545440"/>
              <a:ext cx="694690" cy="807720"/>
            </a:xfrm>
            <a:custGeom>
              <a:avLst/>
              <a:gdLst/>
              <a:ahLst/>
              <a:cxnLst/>
              <a:rect l="l" t="t" r="r" b="b"/>
              <a:pathLst>
                <a:path w="694689" h="807719">
                  <a:moveTo>
                    <a:pt x="694620" y="0"/>
                  </a:moveTo>
                  <a:lnTo>
                    <a:pt x="0" y="0"/>
                  </a:lnTo>
                  <a:lnTo>
                    <a:pt x="0" y="807284"/>
                  </a:lnTo>
                  <a:lnTo>
                    <a:pt x="694620" y="807284"/>
                  </a:lnTo>
                  <a:lnTo>
                    <a:pt x="694620" y="0"/>
                  </a:lnTo>
                  <a:close/>
                </a:path>
              </a:pathLst>
            </a:custGeom>
            <a:solidFill>
              <a:srgbClr val="FFFFFF"/>
            </a:solidFill>
          </p:spPr>
          <p:txBody>
            <a:bodyPr wrap="square" lIns="0" tIns="0" rIns="0" bIns="0" rtlCol="0"/>
            <a:lstStyle/>
            <a:p>
              <a:endParaRPr/>
            </a:p>
          </p:txBody>
        </p:sp>
        <p:sp>
          <p:nvSpPr>
            <p:cNvPr id="5" name="object 5"/>
            <p:cNvSpPr/>
            <p:nvPr/>
          </p:nvSpPr>
          <p:spPr>
            <a:xfrm>
              <a:off x="2830347" y="545440"/>
              <a:ext cx="694690" cy="807720"/>
            </a:xfrm>
            <a:custGeom>
              <a:avLst/>
              <a:gdLst/>
              <a:ahLst/>
              <a:cxnLst/>
              <a:rect l="l" t="t" r="r" b="b"/>
              <a:pathLst>
                <a:path w="694689" h="807719">
                  <a:moveTo>
                    <a:pt x="0" y="807284"/>
                  </a:moveTo>
                  <a:lnTo>
                    <a:pt x="694620" y="807284"/>
                  </a:lnTo>
                  <a:lnTo>
                    <a:pt x="694620" y="0"/>
                  </a:lnTo>
                  <a:lnTo>
                    <a:pt x="0" y="0"/>
                  </a:lnTo>
                  <a:lnTo>
                    <a:pt x="0" y="807284"/>
                  </a:lnTo>
                  <a:close/>
                </a:path>
              </a:pathLst>
            </a:custGeom>
            <a:ln w="5060">
              <a:solidFill>
                <a:srgbClr val="000000"/>
              </a:solidFill>
            </a:ln>
          </p:spPr>
          <p:txBody>
            <a:bodyPr wrap="square" lIns="0" tIns="0" rIns="0" bIns="0" rtlCol="0"/>
            <a:lstStyle/>
            <a:p>
              <a:endParaRPr/>
            </a:p>
          </p:txBody>
        </p:sp>
        <p:sp>
          <p:nvSpPr>
            <p:cNvPr id="6" name="object 6"/>
            <p:cNvSpPr/>
            <p:nvPr/>
          </p:nvSpPr>
          <p:spPr>
            <a:xfrm>
              <a:off x="2894647" y="587616"/>
              <a:ext cx="122555" cy="405130"/>
            </a:xfrm>
            <a:custGeom>
              <a:avLst/>
              <a:gdLst/>
              <a:ahLst/>
              <a:cxnLst/>
              <a:rect l="l" t="t" r="r" b="b"/>
              <a:pathLst>
                <a:path w="122555" h="405130">
                  <a:moveTo>
                    <a:pt x="119633" y="101218"/>
                  </a:moveTo>
                  <a:lnTo>
                    <a:pt x="119633" y="0"/>
                  </a:lnTo>
                </a:path>
                <a:path w="122555" h="405130">
                  <a:moveTo>
                    <a:pt x="0" y="103746"/>
                  </a:moveTo>
                  <a:lnTo>
                    <a:pt x="122161" y="103746"/>
                  </a:lnTo>
                </a:path>
                <a:path w="122555" h="405130">
                  <a:moveTo>
                    <a:pt x="119633" y="202437"/>
                  </a:moveTo>
                  <a:lnTo>
                    <a:pt x="119633" y="101218"/>
                  </a:lnTo>
                </a:path>
                <a:path w="122555" h="405130">
                  <a:moveTo>
                    <a:pt x="119633" y="303656"/>
                  </a:moveTo>
                  <a:lnTo>
                    <a:pt x="119633" y="202437"/>
                  </a:lnTo>
                </a:path>
                <a:path w="122555" h="405130">
                  <a:moveTo>
                    <a:pt x="119633" y="404875"/>
                  </a:moveTo>
                  <a:lnTo>
                    <a:pt x="119633" y="303656"/>
                  </a:lnTo>
                </a:path>
              </a:pathLst>
            </a:custGeom>
            <a:ln w="5060">
              <a:solidFill>
                <a:srgbClr val="000000"/>
              </a:solidFill>
            </a:ln>
          </p:spPr>
          <p:txBody>
            <a:bodyPr wrap="square" lIns="0" tIns="0" rIns="0" bIns="0" rtlCol="0"/>
            <a:lstStyle/>
            <a:p>
              <a:endParaRPr/>
            </a:p>
          </p:txBody>
        </p:sp>
      </p:grpSp>
      <p:sp>
        <p:nvSpPr>
          <p:cNvPr id="7" name="object 7"/>
          <p:cNvSpPr txBox="1"/>
          <p:nvPr/>
        </p:nvSpPr>
        <p:spPr>
          <a:xfrm>
            <a:off x="2869107" y="553406"/>
            <a:ext cx="614045" cy="440055"/>
          </a:xfrm>
          <a:prstGeom prst="rect">
            <a:avLst/>
          </a:prstGeom>
        </p:spPr>
        <p:txBody>
          <a:bodyPr vert="horz" wrap="square" lIns="0" tIns="15875" rIns="0" bIns="0" rtlCol="0">
            <a:spAutoFit/>
          </a:bodyPr>
          <a:lstStyle/>
          <a:p>
            <a:pPr marL="67945">
              <a:lnSpc>
                <a:spcPts val="819"/>
              </a:lnSpc>
              <a:spcBef>
                <a:spcPts val="125"/>
              </a:spcBef>
            </a:pPr>
            <a:r>
              <a:rPr sz="700" i="1" spc="-20" dirty="0">
                <a:latin typeface="Times New Roman"/>
                <a:cs typeface="Times New Roman"/>
              </a:rPr>
              <a:t>r</a:t>
            </a:r>
            <a:endParaRPr sz="700" dirty="0">
              <a:latin typeface="Times New Roman"/>
              <a:cs typeface="Times New Roman"/>
            </a:endParaRPr>
          </a:p>
          <a:p>
            <a:pPr marL="63500">
              <a:lnSpc>
                <a:spcPts val="795"/>
              </a:lnSpc>
            </a:pPr>
            <a:r>
              <a:rPr sz="700" spc="-65" dirty="0">
                <a:latin typeface="Calibri" panose="020F0502020204030204" pitchFamily="34" charset="0"/>
                <a:cs typeface="Calibri" panose="020F0502020204030204" pitchFamily="34" charset="0"/>
              </a:rPr>
              <a:t>1   </a:t>
            </a:r>
            <a:r>
              <a:rPr sz="700" spc="-60" dirty="0">
                <a:latin typeface="Calibri" panose="020F0502020204030204" pitchFamily="34" charset="0"/>
                <a:cs typeface="Calibri" panose="020F0502020204030204" pitchFamily="34" charset="0"/>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spc="25" dirty="0">
                <a:latin typeface="Times New Roman"/>
                <a:cs typeface="Times New Roman"/>
              </a:rPr>
              <a:t>t</a:t>
            </a:r>
            <a:r>
              <a:rPr sz="750" spc="127" baseline="-11111" dirty="0">
                <a:latin typeface="Calibri"/>
                <a:cs typeface="Calibri"/>
              </a:rPr>
              <a:t>1</a:t>
            </a:r>
            <a:r>
              <a:rPr sz="750" baseline="-11111" dirty="0">
                <a:latin typeface="Calibri"/>
                <a:cs typeface="Calibri"/>
              </a:rPr>
              <a:t> </a:t>
            </a:r>
            <a:r>
              <a:rPr sz="750" spc="-7" baseline="-11111" dirty="0">
                <a:latin typeface="Calibri"/>
                <a:cs typeface="Calibri"/>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endParaRPr sz="700" dirty="0">
              <a:latin typeface="Cambria"/>
              <a:cs typeface="Cambria"/>
            </a:endParaRPr>
          </a:p>
          <a:p>
            <a:pPr marL="63500">
              <a:lnSpc>
                <a:spcPts val="795"/>
              </a:lnSpc>
            </a:pPr>
            <a:r>
              <a:rPr sz="700" spc="-65" dirty="0">
                <a:latin typeface="Calibri" panose="020F0502020204030204" pitchFamily="34" charset="0"/>
                <a:cs typeface="Calibri" panose="020F0502020204030204" pitchFamily="34" charset="0"/>
              </a:rPr>
              <a:t>0   </a:t>
            </a:r>
            <a:r>
              <a:rPr sz="700" spc="-60" dirty="0">
                <a:latin typeface="Calibri" panose="020F0502020204030204" pitchFamily="34" charset="0"/>
                <a:cs typeface="Calibri" panose="020F0502020204030204" pitchFamily="34" charset="0"/>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spc="25" dirty="0">
                <a:latin typeface="Times New Roman"/>
                <a:cs typeface="Times New Roman"/>
              </a:rPr>
              <a:t>t</a:t>
            </a:r>
            <a:r>
              <a:rPr sz="750" spc="127" baseline="-11111" dirty="0">
                <a:latin typeface="Calibri"/>
                <a:cs typeface="Calibri"/>
              </a:rPr>
              <a:t>2</a:t>
            </a:r>
            <a:r>
              <a:rPr sz="750" baseline="-11111" dirty="0">
                <a:latin typeface="Calibri"/>
                <a:cs typeface="Calibri"/>
              </a:rPr>
              <a:t> </a:t>
            </a:r>
            <a:r>
              <a:rPr sz="750" spc="-7" baseline="-11111" dirty="0">
                <a:latin typeface="Calibri"/>
                <a:cs typeface="Calibri"/>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endParaRPr sz="700" dirty="0">
              <a:latin typeface="Cambria"/>
              <a:cs typeface="Cambria"/>
            </a:endParaRPr>
          </a:p>
          <a:p>
            <a:pPr marL="63500">
              <a:lnSpc>
                <a:spcPts val="819"/>
              </a:lnSpc>
            </a:pPr>
            <a:r>
              <a:rPr sz="700" spc="-65" dirty="0">
                <a:latin typeface="Calibri" panose="020F0502020204030204" pitchFamily="34" charset="0"/>
                <a:cs typeface="Calibri" panose="020F0502020204030204" pitchFamily="34" charset="0"/>
              </a:rPr>
              <a:t>0</a:t>
            </a:r>
            <a:r>
              <a:rPr sz="700" spc="55" dirty="0">
                <a:latin typeface="Calibri" panose="020F0502020204030204" pitchFamily="34" charset="0"/>
                <a:cs typeface="Calibri" panose="020F0502020204030204" pitchFamily="34" charset="0"/>
              </a:rPr>
              <a:t> </a:t>
            </a:r>
            <a:r>
              <a:rPr sz="700" spc="60" dirty="0">
                <a:latin typeface="Calibri" panose="020F0502020204030204" pitchFamily="34" charset="0"/>
                <a:cs typeface="Calibri" panose="020F0502020204030204" pitchFamily="34" charset="0"/>
              </a:rPr>
              <a:t> </a:t>
            </a:r>
            <a:r>
              <a:rPr sz="700" spc="-20" dirty="0">
                <a:latin typeface="Cambria"/>
                <a:cs typeface="Cambria"/>
              </a:rPr>
              <a:t>·</a:t>
            </a:r>
            <a:endParaRPr sz="700" dirty="0">
              <a:latin typeface="Cambria"/>
              <a:cs typeface="Cambria"/>
            </a:endParaRPr>
          </a:p>
        </p:txBody>
      </p:sp>
      <p:sp>
        <p:nvSpPr>
          <p:cNvPr id="8" name="object 8"/>
          <p:cNvSpPr/>
          <p:nvPr/>
        </p:nvSpPr>
        <p:spPr>
          <a:xfrm>
            <a:off x="3014281" y="992492"/>
            <a:ext cx="0" cy="101600"/>
          </a:xfrm>
          <a:custGeom>
            <a:avLst/>
            <a:gdLst/>
            <a:ahLst/>
            <a:cxnLst/>
            <a:rect l="l" t="t" r="r" b="b"/>
            <a:pathLst>
              <a:path h="101600">
                <a:moveTo>
                  <a:pt x="0" y="101231"/>
                </a:moveTo>
                <a:lnTo>
                  <a:pt x="0" y="0"/>
                </a:lnTo>
              </a:path>
            </a:pathLst>
          </a:custGeom>
          <a:ln w="5060">
            <a:solidFill>
              <a:srgbClr val="000000"/>
            </a:solidFill>
          </a:ln>
        </p:spPr>
        <p:txBody>
          <a:bodyPr wrap="square" lIns="0" tIns="0" rIns="0" bIns="0" rtlCol="0"/>
          <a:lstStyle/>
          <a:p>
            <a:endParaRPr/>
          </a:p>
        </p:txBody>
      </p:sp>
      <p:sp>
        <p:nvSpPr>
          <p:cNvPr id="9" name="object 9"/>
          <p:cNvSpPr txBox="1"/>
          <p:nvPr/>
        </p:nvSpPr>
        <p:spPr>
          <a:xfrm>
            <a:off x="2919907" y="958295"/>
            <a:ext cx="177165" cy="123752"/>
          </a:xfrm>
          <a:prstGeom prst="rect">
            <a:avLst/>
          </a:prstGeom>
        </p:spPr>
        <p:txBody>
          <a:bodyPr vert="horz" wrap="square" lIns="0" tIns="15875" rIns="0" bIns="0" rtlCol="0">
            <a:spAutoFit/>
          </a:bodyPr>
          <a:lstStyle/>
          <a:p>
            <a:pPr marL="12700">
              <a:lnSpc>
                <a:spcPct val="100000"/>
              </a:lnSpc>
              <a:spcBef>
                <a:spcPts val="125"/>
              </a:spcBef>
            </a:pPr>
            <a:r>
              <a:rPr sz="700" spc="-65" dirty="0">
                <a:latin typeface="Calibri" panose="020F0502020204030204" pitchFamily="34" charset="0"/>
                <a:cs typeface="Calibri" panose="020F0502020204030204" pitchFamily="34" charset="0"/>
              </a:rPr>
              <a:t>0</a:t>
            </a:r>
            <a:r>
              <a:rPr sz="700" spc="110" dirty="0">
                <a:latin typeface="Calibri" panose="020F0502020204030204" pitchFamily="34" charset="0"/>
                <a:cs typeface="Calibri" panose="020F0502020204030204" pitchFamily="34" charset="0"/>
              </a:rPr>
              <a:t>  </a:t>
            </a:r>
            <a:r>
              <a:rPr sz="700" spc="-20" dirty="0">
                <a:latin typeface="Cambria"/>
                <a:cs typeface="Cambria"/>
              </a:rPr>
              <a:t>·</a:t>
            </a:r>
            <a:endParaRPr sz="700" dirty="0">
              <a:latin typeface="Cambria"/>
              <a:cs typeface="Cambria"/>
            </a:endParaRPr>
          </a:p>
        </p:txBody>
      </p:sp>
      <p:sp>
        <p:nvSpPr>
          <p:cNvPr id="10" name="object 10"/>
          <p:cNvSpPr txBox="1"/>
          <p:nvPr/>
        </p:nvSpPr>
        <p:spPr>
          <a:xfrm>
            <a:off x="2927146" y="1073903"/>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11" name="object 11"/>
          <p:cNvSpPr txBox="1"/>
          <p:nvPr/>
        </p:nvSpPr>
        <p:spPr>
          <a:xfrm>
            <a:off x="2927146" y="1124512"/>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12" name="object 12"/>
          <p:cNvSpPr txBox="1"/>
          <p:nvPr/>
        </p:nvSpPr>
        <p:spPr>
          <a:xfrm>
            <a:off x="2927146" y="1175122"/>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13" name="object 13"/>
          <p:cNvSpPr txBox="1"/>
          <p:nvPr/>
        </p:nvSpPr>
        <p:spPr>
          <a:xfrm>
            <a:off x="3075165" y="879369"/>
            <a:ext cx="331470" cy="643255"/>
          </a:xfrm>
          <a:prstGeom prst="rect">
            <a:avLst/>
          </a:prstGeom>
        </p:spPr>
        <p:txBody>
          <a:bodyPr vert="horz" wrap="square" lIns="0" tIns="0" rIns="0" bIns="0" rtlCol="0">
            <a:spAutoFit/>
          </a:bodyPr>
          <a:lstStyle/>
          <a:p>
            <a:pPr marL="31750" algn="ctr">
              <a:lnSpc>
                <a:spcPts val="770"/>
              </a:lnSpc>
            </a:pP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spc="25" dirty="0">
                <a:latin typeface="Times New Roman"/>
                <a:cs typeface="Times New Roman"/>
              </a:rPr>
              <a:t>t</a:t>
            </a:r>
            <a:r>
              <a:rPr sz="750" spc="127" baseline="-11111" dirty="0">
                <a:latin typeface="Calibri"/>
                <a:cs typeface="Calibri"/>
              </a:rPr>
              <a:t>3</a:t>
            </a:r>
            <a:r>
              <a:rPr sz="750" baseline="-11111" dirty="0">
                <a:latin typeface="Calibri"/>
                <a:cs typeface="Calibri"/>
              </a:rPr>
              <a:t> </a:t>
            </a:r>
            <a:r>
              <a:rPr sz="750" spc="-7" baseline="-11111" dirty="0">
                <a:latin typeface="Calibri"/>
                <a:cs typeface="Calibri"/>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endParaRPr sz="700" dirty="0">
              <a:latin typeface="Cambria"/>
              <a:cs typeface="Cambria"/>
            </a:endParaRPr>
          </a:p>
          <a:p>
            <a:pPr marL="31750" algn="ctr">
              <a:lnSpc>
                <a:spcPts val="819"/>
              </a:lnSpc>
            </a:pP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spc="25" dirty="0">
                <a:latin typeface="Times New Roman"/>
                <a:cs typeface="Times New Roman"/>
              </a:rPr>
              <a:t>t</a:t>
            </a:r>
            <a:r>
              <a:rPr sz="750" spc="127" baseline="-11111" dirty="0">
                <a:latin typeface="Calibri"/>
                <a:cs typeface="Calibri"/>
              </a:rPr>
              <a:t>4</a:t>
            </a:r>
            <a:r>
              <a:rPr sz="750" baseline="-11111" dirty="0">
                <a:latin typeface="Calibri"/>
                <a:cs typeface="Calibri"/>
              </a:rPr>
              <a:t> </a:t>
            </a:r>
            <a:r>
              <a:rPr sz="750" spc="-7" baseline="-11111" dirty="0">
                <a:latin typeface="Calibri"/>
                <a:cs typeface="Calibri"/>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endParaRPr sz="700" dirty="0">
              <a:latin typeface="Cambria"/>
              <a:cs typeface="Cambria"/>
            </a:endParaRPr>
          </a:p>
          <a:p>
            <a:pPr algn="ctr">
              <a:lnSpc>
                <a:spcPts val="620"/>
              </a:lnSpc>
              <a:spcBef>
                <a:spcPts val="70"/>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a:p>
            <a:pPr algn="ctr">
              <a:lnSpc>
                <a:spcPts val="400"/>
              </a:lnSpc>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a:p>
            <a:pPr algn="ctr">
              <a:lnSpc>
                <a:spcPts val="620"/>
              </a:lnSpc>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a:p>
            <a:pPr>
              <a:lnSpc>
                <a:spcPct val="100000"/>
              </a:lnSpc>
              <a:spcBef>
                <a:spcPts val="495"/>
              </a:spcBef>
            </a:pPr>
            <a:r>
              <a:rPr sz="1000" spc="-60" dirty="0">
                <a:latin typeface="Calibri" panose="020F0502020204030204" pitchFamily="34" charset="0"/>
                <a:cs typeface="Calibri" panose="020F0502020204030204" pitchFamily="34" charset="0"/>
              </a:rPr>
              <a:t>Bob</a:t>
            </a:r>
            <a:endParaRPr sz="1000" dirty="0">
              <a:latin typeface="Calibri" panose="020F0502020204030204" pitchFamily="34" charset="0"/>
              <a:cs typeface="Calibri" panose="020F0502020204030204" pitchFamily="34" charset="0"/>
            </a:endParaRPr>
          </a:p>
        </p:txBody>
      </p:sp>
      <p:sp>
        <p:nvSpPr>
          <p:cNvPr id="14" name="object 14"/>
          <p:cNvSpPr/>
          <p:nvPr/>
        </p:nvSpPr>
        <p:spPr>
          <a:xfrm>
            <a:off x="3014281" y="1093724"/>
            <a:ext cx="0" cy="217170"/>
          </a:xfrm>
          <a:custGeom>
            <a:avLst/>
            <a:gdLst/>
            <a:ahLst/>
            <a:cxnLst/>
            <a:rect l="l" t="t" r="r" b="b"/>
            <a:pathLst>
              <a:path h="217169">
                <a:moveTo>
                  <a:pt x="0" y="216827"/>
                </a:moveTo>
                <a:lnTo>
                  <a:pt x="0" y="0"/>
                </a:lnTo>
              </a:path>
            </a:pathLst>
          </a:custGeom>
          <a:ln w="5060">
            <a:solidFill>
              <a:srgbClr val="000000"/>
            </a:solidFill>
          </a:ln>
        </p:spPr>
        <p:txBody>
          <a:bodyPr wrap="square" lIns="0" tIns="0" rIns="0" bIns="0" rtlCol="0"/>
          <a:lstStyle/>
          <a:p>
            <a:endParaRPr/>
          </a:p>
        </p:txBody>
      </p:sp>
      <p:grpSp>
        <p:nvGrpSpPr>
          <p:cNvPr id="15" name="object 15"/>
          <p:cNvGrpSpPr/>
          <p:nvPr/>
        </p:nvGrpSpPr>
        <p:grpSpPr>
          <a:xfrm>
            <a:off x="3065687" y="898392"/>
            <a:ext cx="800100" cy="677545"/>
            <a:chOff x="3065687" y="898392"/>
            <a:chExt cx="800100" cy="677545"/>
          </a:xfrm>
        </p:grpSpPr>
        <p:sp>
          <p:nvSpPr>
            <p:cNvPr id="16" name="object 16"/>
            <p:cNvSpPr/>
            <p:nvPr/>
          </p:nvSpPr>
          <p:spPr>
            <a:xfrm>
              <a:off x="3068218" y="900922"/>
              <a:ext cx="795020" cy="672465"/>
            </a:xfrm>
            <a:custGeom>
              <a:avLst/>
              <a:gdLst/>
              <a:ahLst/>
              <a:cxnLst/>
              <a:rect l="l" t="t" r="r" b="b"/>
              <a:pathLst>
                <a:path w="795020" h="672465">
                  <a:moveTo>
                    <a:pt x="794871" y="0"/>
                  </a:moveTo>
                  <a:lnTo>
                    <a:pt x="0" y="0"/>
                  </a:lnTo>
                  <a:lnTo>
                    <a:pt x="0" y="672330"/>
                  </a:lnTo>
                  <a:lnTo>
                    <a:pt x="794871" y="672330"/>
                  </a:lnTo>
                  <a:lnTo>
                    <a:pt x="794871" y="0"/>
                  </a:lnTo>
                  <a:close/>
                </a:path>
              </a:pathLst>
            </a:custGeom>
            <a:solidFill>
              <a:srgbClr val="FFFFFF"/>
            </a:solidFill>
          </p:spPr>
          <p:txBody>
            <a:bodyPr wrap="square" lIns="0" tIns="0" rIns="0" bIns="0" rtlCol="0"/>
            <a:lstStyle/>
            <a:p>
              <a:endParaRPr/>
            </a:p>
          </p:txBody>
        </p:sp>
        <p:sp>
          <p:nvSpPr>
            <p:cNvPr id="17" name="object 17"/>
            <p:cNvSpPr/>
            <p:nvPr/>
          </p:nvSpPr>
          <p:spPr>
            <a:xfrm>
              <a:off x="3068218" y="900922"/>
              <a:ext cx="795020" cy="672465"/>
            </a:xfrm>
            <a:custGeom>
              <a:avLst/>
              <a:gdLst/>
              <a:ahLst/>
              <a:cxnLst/>
              <a:rect l="l" t="t" r="r" b="b"/>
              <a:pathLst>
                <a:path w="795020" h="672465">
                  <a:moveTo>
                    <a:pt x="0" y="672330"/>
                  </a:moveTo>
                  <a:lnTo>
                    <a:pt x="794871" y="672330"/>
                  </a:lnTo>
                  <a:lnTo>
                    <a:pt x="794871" y="0"/>
                  </a:lnTo>
                  <a:lnTo>
                    <a:pt x="0" y="0"/>
                  </a:lnTo>
                  <a:lnTo>
                    <a:pt x="0" y="672330"/>
                  </a:lnTo>
                  <a:close/>
                </a:path>
              </a:pathLst>
            </a:custGeom>
            <a:ln w="5060">
              <a:solidFill>
                <a:srgbClr val="000000"/>
              </a:solidFill>
            </a:ln>
          </p:spPr>
          <p:txBody>
            <a:bodyPr wrap="square" lIns="0" tIns="0" rIns="0" bIns="0" rtlCol="0"/>
            <a:lstStyle/>
            <a:p>
              <a:endParaRPr/>
            </a:p>
          </p:txBody>
        </p:sp>
      </p:grpSp>
      <p:sp>
        <p:nvSpPr>
          <p:cNvPr id="18" name="object 18"/>
          <p:cNvSpPr txBox="1"/>
          <p:nvPr/>
        </p:nvSpPr>
        <p:spPr>
          <a:xfrm>
            <a:off x="3112554" y="892026"/>
            <a:ext cx="443230" cy="123752"/>
          </a:xfrm>
          <a:prstGeom prst="rect">
            <a:avLst/>
          </a:prstGeom>
        </p:spPr>
        <p:txBody>
          <a:bodyPr vert="horz" wrap="square" lIns="0" tIns="15875" rIns="0" bIns="0" rtlCol="0">
            <a:spAutoFit/>
          </a:bodyPr>
          <a:lstStyle/>
          <a:p>
            <a:pPr marL="25400">
              <a:lnSpc>
                <a:spcPct val="100000"/>
              </a:lnSpc>
              <a:spcBef>
                <a:spcPts val="125"/>
              </a:spcBef>
            </a:pP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spc="25" dirty="0">
                <a:latin typeface="Times New Roman"/>
                <a:cs typeface="Times New Roman"/>
              </a:rPr>
              <a:t>t</a:t>
            </a:r>
            <a:r>
              <a:rPr sz="750" spc="127" baseline="-11111" dirty="0">
                <a:latin typeface="Calibri"/>
                <a:cs typeface="Calibri"/>
              </a:rPr>
              <a:t>1</a:t>
            </a:r>
            <a:r>
              <a:rPr sz="750" baseline="-11111" dirty="0">
                <a:latin typeface="Calibri"/>
                <a:cs typeface="Calibri"/>
              </a:rPr>
              <a:t> </a:t>
            </a:r>
            <a:r>
              <a:rPr sz="700" spc="-235" dirty="0">
                <a:solidFill>
                  <a:srgbClr val="D83A00"/>
                </a:solidFill>
                <a:latin typeface="Cambria"/>
                <a:cs typeface="Cambria"/>
              </a:rPr>
              <a:t>⊕</a:t>
            </a:r>
            <a:r>
              <a:rPr sz="700" spc="25" dirty="0">
                <a:solidFill>
                  <a:srgbClr val="D83A00"/>
                </a:solidFill>
                <a:latin typeface="Cambria"/>
                <a:cs typeface="Cambria"/>
              </a:rPr>
              <a:t> </a:t>
            </a:r>
            <a:r>
              <a:rPr lang="en-US" sz="700" spc="25" dirty="0">
                <a:solidFill>
                  <a:srgbClr val="D83A00"/>
                </a:solidFill>
                <a:latin typeface="Cambria"/>
                <a:cs typeface="Cambria"/>
              </a:rPr>
              <a:t> </a:t>
            </a:r>
            <a:r>
              <a:rPr sz="700" i="1" spc="5" dirty="0">
                <a:solidFill>
                  <a:srgbClr val="D83A00"/>
                </a:solidFill>
                <a:latin typeface="Times New Roman"/>
                <a:cs typeface="Times New Roman"/>
              </a:rPr>
              <a:t>C</a:t>
            </a:r>
            <a:endParaRPr sz="700" dirty="0">
              <a:latin typeface="Times New Roman"/>
              <a:cs typeface="Times New Roman"/>
            </a:endParaRPr>
          </a:p>
        </p:txBody>
      </p:sp>
      <p:sp>
        <p:nvSpPr>
          <p:cNvPr id="19" name="object 19"/>
          <p:cNvSpPr txBox="1"/>
          <p:nvPr/>
        </p:nvSpPr>
        <p:spPr>
          <a:xfrm>
            <a:off x="3504590" y="892026"/>
            <a:ext cx="292100" cy="136525"/>
          </a:xfrm>
          <a:prstGeom prst="rect">
            <a:avLst/>
          </a:prstGeom>
        </p:spPr>
        <p:txBody>
          <a:bodyPr vert="horz" wrap="square" lIns="0" tIns="15875" rIns="0" bIns="0" rtlCol="0">
            <a:spAutoFit/>
          </a:bodyPr>
          <a:lstStyle/>
          <a:p>
            <a:pPr marL="12700">
              <a:lnSpc>
                <a:spcPct val="100000"/>
              </a:lnSpc>
              <a:spcBef>
                <a:spcPts val="125"/>
              </a:spcBef>
            </a:pPr>
            <a:r>
              <a:rPr sz="700" spc="75" dirty="0">
                <a:solidFill>
                  <a:srgbClr val="D83A00"/>
                </a:solidFill>
                <a:latin typeface="Calibri"/>
                <a:cs typeface="Calibri"/>
              </a:rPr>
              <a:t>(1)</a:t>
            </a:r>
            <a:r>
              <a:rPr sz="700" spc="-10" dirty="0">
                <a:solidFill>
                  <a:srgbClr val="D83A00"/>
                </a:solidFill>
                <a:latin typeface="Calibri"/>
                <a:cs typeface="Calibri"/>
              </a:rPr>
              <a:t> </a:t>
            </a:r>
            <a:r>
              <a:rPr sz="700" spc="-20" dirty="0">
                <a:latin typeface="Cambria"/>
                <a:cs typeface="Cambria"/>
              </a:rPr>
              <a:t>·</a:t>
            </a:r>
            <a:r>
              <a:rPr sz="700" dirty="0">
                <a:latin typeface="Cambria"/>
                <a:cs typeface="Cambria"/>
              </a:rPr>
              <a:t> </a:t>
            </a:r>
            <a:r>
              <a:rPr sz="700" spc="-20" dirty="0">
                <a:latin typeface="Cambria"/>
                <a:cs typeface="Cambria"/>
              </a:rPr>
              <a:t>·</a:t>
            </a:r>
            <a:r>
              <a:rPr sz="700" spc="5" dirty="0">
                <a:latin typeface="Cambria"/>
                <a:cs typeface="Cambria"/>
              </a:rPr>
              <a:t> </a:t>
            </a:r>
            <a:r>
              <a:rPr sz="700" spc="-20" dirty="0">
                <a:latin typeface="Cambria"/>
                <a:cs typeface="Cambria"/>
              </a:rPr>
              <a:t>·</a:t>
            </a:r>
            <a:endParaRPr sz="700">
              <a:latin typeface="Cambria"/>
              <a:cs typeface="Cambria"/>
            </a:endParaRPr>
          </a:p>
        </p:txBody>
      </p:sp>
      <p:sp>
        <p:nvSpPr>
          <p:cNvPr id="20" name="object 20"/>
          <p:cNvSpPr txBox="1"/>
          <p:nvPr/>
        </p:nvSpPr>
        <p:spPr>
          <a:xfrm>
            <a:off x="3112554" y="993245"/>
            <a:ext cx="443230" cy="123752"/>
          </a:xfrm>
          <a:prstGeom prst="rect">
            <a:avLst/>
          </a:prstGeom>
        </p:spPr>
        <p:txBody>
          <a:bodyPr vert="horz" wrap="square" lIns="0" tIns="15875" rIns="0" bIns="0" rtlCol="0">
            <a:spAutoFit/>
          </a:bodyPr>
          <a:lstStyle/>
          <a:p>
            <a:pPr marL="25400">
              <a:lnSpc>
                <a:spcPct val="100000"/>
              </a:lnSpc>
              <a:spcBef>
                <a:spcPts val="125"/>
              </a:spcBef>
            </a:pP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spc="25" dirty="0">
                <a:latin typeface="Times New Roman"/>
                <a:cs typeface="Times New Roman"/>
              </a:rPr>
              <a:t>t</a:t>
            </a:r>
            <a:r>
              <a:rPr sz="750" spc="127" baseline="-11111" dirty="0">
                <a:latin typeface="Calibri"/>
                <a:cs typeface="Calibri"/>
              </a:rPr>
              <a:t>2</a:t>
            </a:r>
            <a:r>
              <a:rPr sz="750" baseline="-11111" dirty="0">
                <a:latin typeface="Calibri"/>
                <a:cs typeface="Calibri"/>
              </a:rPr>
              <a:t> </a:t>
            </a:r>
            <a:r>
              <a:rPr sz="700" spc="-235" dirty="0">
                <a:solidFill>
                  <a:srgbClr val="D83A00"/>
                </a:solidFill>
                <a:latin typeface="Cambria"/>
                <a:cs typeface="Cambria"/>
              </a:rPr>
              <a:t>⊕</a:t>
            </a:r>
            <a:r>
              <a:rPr sz="700" spc="25" dirty="0">
                <a:solidFill>
                  <a:srgbClr val="D83A00"/>
                </a:solidFill>
                <a:latin typeface="Cambria"/>
                <a:cs typeface="Cambria"/>
              </a:rPr>
              <a:t> </a:t>
            </a:r>
            <a:r>
              <a:rPr lang="en-US" sz="700" spc="25" dirty="0">
                <a:solidFill>
                  <a:srgbClr val="D83A00"/>
                </a:solidFill>
                <a:latin typeface="Cambria"/>
                <a:cs typeface="Cambria"/>
              </a:rPr>
              <a:t> </a:t>
            </a:r>
            <a:r>
              <a:rPr sz="700" i="1" spc="5" dirty="0">
                <a:solidFill>
                  <a:srgbClr val="D83A00"/>
                </a:solidFill>
                <a:latin typeface="Times New Roman"/>
                <a:cs typeface="Times New Roman"/>
              </a:rPr>
              <a:t>C</a:t>
            </a:r>
            <a:endParaRPr sz="700" dirty="0">
              <a:latin typeface="Times New Roman"/>
              <a:cs typeface="Times New Roman"/>
            </a:endParaRPr>
          </a:p>
        </p:txBody>
      </p:sp>
      <p:sp>
        <p:nvSpPr>
          <p:cNvPr id="21" name="object 21"/>
          <p:cNvSpPr txBox="1"/>
          <p:nvPr/>
        </p:nvSpPr>
        <p:spPr>
          <a:xfrm>
            <a:off x="3504590" y="993245"/>
            <a:ext cx="292100" cy="136525"/>
          </a:xfrm>
          <a:prstGeom prst="rect">
            <a:avLst/>
          </a:prstGeom>
        </p:spPr>
        <p:txBody>
          <a:bodyPr vert="horz" wrap="square" lIns="0" tIns="15875" rIns="0" bIns="0" rtlCol="0">
            <a:spAutoFit/>
          </a:bodyPr>
          <a:lstStyle/>
          <a:p>
            <a:pPr marL="12700">
              <a:lnSpc>
                <a:spcPct val="100000"/>
              </a:lnSpc>
              <a:spcBef>
                <a:spcPts val="125"/>
              </a:spcBef>
            </a:pPr>
            <a:r>
              <a:rPr sz="700" spc="75" dirty="0">
                <a:solidFill>
                  <a:srgbClr val="D83A00"/>
                </a:solidFill>
                <a:latin typeface="Calibri"/>
                <a:cs typeface="Calibri"/>
              </a:rPr>
              <a:t>(0)</a:t>
            </a:r>
            <a:r>
              <a:rPr sz="700" spc="-10" dirty="0">
                <a:solidFill>
                  <a:srgbClr val="D83A00"/>
                </a:solidFill>
                <a:latin typeface="Calibri"/>
                <a:cs typeface="Calibri"/>
              </a:rPr>
              <a:t> </a:t>
            </a:r>
            <a:r>
              <a:rPr sz="700" spc="-20" dirty="0">
                <a:latin typeface="Cambria"/>
                <a:cs typeface="Cambria"/>
              </a:rPr>
              <a:t>·</a:t>
            </a:r>
            <a:r>
              <a:rPr sz="700" dirty="0">
                <a:latin typeface="Cambria"/>
                <a:cs typeface="Cambria"/>
              </a:rPr>
              <a:t> </a:t>
            </a:r>
            <a:r>
              <a:rPr sz="700" spc="-20" dirty="0">
                <a:latin typeface="Cambria"/>
                <a:cs typeface="Cambria"/>
              </a:rPr>
              <a:t>·</a:t>
            </a:r>
            <a:r>
              <a:rPr sz="700" spc="5" dirty="0">
                <a:latin typeface="Cambria"/>
                <a:cs typeface="Cambria"/>
              </a:rPr>
              <a:t> </a:t>
            </a:r>
            <a:r>
              <a:rPr sz="700" spc="-20" dirty="0">
                <a:latin typeface="Cambria"/>
                <a:cs typeface="Cambria"/>
              </a:rPr>
              <a:t>·</a:t>
            </a:r>
            <a:endParaRPr sz="700">
              <a:latin typeface="Cambria"/>
              <a:cs typeface="Cambria"/>
            </a:endParaRPr>
          </a:p>
        </p:txBody>
      </p:sp>
      <p:sp>
        <p:nvSpPr>
          <p:cNvPr id="22" name="object 22"/>
          <p:cNvSpPr txBox="1"/>
          <p:nvPr/>
        </p:nvSpPr>
        <p:spPr>
          <a:xfrm>
            <a:off x="3112554" y="1094464"/>
            <a:ext cx="443230" cy="123752"/>
          </a:xfrm>
          <a:prstGeom prst="rect">
            <a:avLst/>
          </a:prstGeom>
        </p:spPr>
        <p:txBody>
          <a:bodyPr vert="horz" wrap="square" lIns="0" tIns="15875" rIns="0" bIns="0" rtlCol="0">
            <a:spAutoFit/>
          </a:bodyPr>
          <a:lstStyle/>
          <a:p>
            <a:pPr marL="25400">
              <a:lnSpc>
                <a:spcPct val="100000"/>
              </a:lnSpc>
              <a:spcBef>
                <a:spcPts val="125"/>
              </a:spcBef>
            </a:pP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spc="25" dirty="0">
                <a:latin typeface="Times New Roman"/>
                <a:cs typeface="Times New Roman"/>
              </a:rPr>
              <a:t>t</a:t>
            </a:r>
            <a:r>
              <a:rPr sz="750" spc="127" baseline="-11111" dirty="0">
                <a:latin typeface="Calibri"/>
                <a:cs typeface="Calibri"/>
              </a:rPr>
              <a:t>3</a:t>
            </a:r>
            <a:r>
              <a:rPr sz="750" baseline="-11111" dirty="0">
                <a:latin typeface="Calibri"/>
                <a:cs typeface="Calibri"/>
              </a:rPr>
              <a:t> </a:t>
            </a:r>
            <a:r>
              <a:rPr sz="700" spc="-235" dirty="0">
                <a:solidFill>
                  <a:srgbClr val="D83A00"/>
                </a:solidFill>
                <a:latin typeface="Cambria"/>
                <a:cs typeface="Cambria"/>
              </a:rPr>
              <a:t>⊕</a:t>
            </a:r>
            <a:r>
              <a:rPr sz="700" spc="25" dirty="0">
                <a:solidFill>
                  <a:srgbClr val="D83A00"/>
                </a:solidFill>
                <a:latin typeface="Cambria"/>
                <a:cs typeface="Cambria"/>
              </a:rPr>
              <a:t> </a:t>
            </a:r>
            <a:r>
              <a:rPr lang="en-US" sz="700" spc="25" dirty="0">
                <a:solidFill>
                  <a:srgbClr val="D83A00"/>
                </a:solidFill>
                <a:latin typeface="Cambria"/>
                <a:cs typeface="Cambria"/>
              </a:rPr>
              <a:t> </a:t>
            </a:r>
            <a:r>
              <a:rPr sz="700" i="1" spc="5" dirty="0">
                <a:solidFill>
                  <a:srgbClr val="D83A00"/>
                </a:solidFill>
                <a:latin typeface="Times New Roman"/>
                <a:cs typeface="Times New Roman"/>
              </a:rPr>
              <a:t>C</a:t>
            </a:r>
            <a:endParaRPr sz="700" dirty="0">
              <a:latin typeface="Times New Roman"/>
              <a:cs typeface="Times New Roman"/>
            </a:endParaRPr>
          </a:p>
        </p:txBody>
      </p:sp>
      <p:sp>
        <p:nvSpPr>
          <p:cNvPr id="23" name="object 23"/>
          <p:cNvSpPr txBox="1"/>
          <p:nvPr/>
        </p:nvSpPr>
        <p:spPr>
          <a:xfrm>
            <a:off x="3504590" y="1094464"/>
            <a:ext cx="292100" cy="136525"/>
          </a:xfrm>
          <a:prstGeom prst="rect">
            <a:avLst/>
          </a:prstGeom>
        </p:spPr>
        <p:txBody>
          <a:bodyPr vert="horz" wrap="square" lIns="0" tIns="15875" rIns="0" bIns="0" rtlCol="0">
            <a:spAutoFit/>
          </a:bodyPr>
          <a:lstStyle/>
          <a:p>
            <a:pPr marL="12700">
              <a:lnSpc>
                <a:spcPct val="100000"/>
              </a:lnSpc>
              <a:spcBef>
                <a:spcPts val="125"/>
              </a:spcBef>
            </a:pPr>
            <a:r>
              <a:rPr sz="700" spc="75" dirty="0">
                <a:solidFill>
                  <a:srgbClr val="D83A00"/>
                </a:solidFill>
                <a:latin typeface="Calibri"/>
                <a:cs typeface="Calibri"/>
              </a:rPr>
              <a:t>(0)</a:t>
            </a:r>
            <a:r>
              <a:rPr sz="700" spc="-10" dirty="0">
                <a:solidFill>
                  <a:srgbClr val="D83A00"/>
                </a:solidFill>
                <a:latin typeface="Calibri"/>
                <a:cs typeface="Calibri"/>
              </a:rPr>
              <a:t> </a:t>
            </a:r>
            <a:r>
              <a:rPr sz="700" spc="-20" dirty="0">
                <a:latin typeface="Cambria"/>
                <a:cs typeface="Cambria"/>
              </a:rPr>
              <a:t>·</a:t>
            </a:r>
            <a:r>
              <a:rPr sz="700" dirty="0">
                <a:latin typeface="Cambria"/>
                <a:cs typeface="Cambria"/>
              </a:rPr>
              <a:t> </a:t>
            </a:r>
            <a:r>
              <a:rPr sz="700" spc="-20" dirty="0">
                <a:latin typeface="Cambria"/>
                <a:cs typeface="Cambria"/>
              </a:rPr>
              <a:t>·</a:t>
            </a:r>
            <a:r>
              <a:rPr sz="700" spc="5" dirty="0">
                <a:latin typeface="Cambria"/>
                <a:cs typeface="Cambria"/>
              </a:rPr>
              <a:t> </a:t>
            </a:r>
            <a:r>
              <a:rPr sz="700" spc="-20" dirty="0">
                <a:latin typeface="Cambria"/>
                <a:cs typeface="Cambria"/>
              </a:rPr>
              <a:t>·</a:t>
            </a:r>
            <a:endParaRPr sz="700">
              <a:latin typeface="Cambria"/>
              <a:cs typeface="Cambria"/>
            </a:endParaRPr>
          </a:p>
        </p:txBody>
      </p:sp>
      <p:sp>
        <p:nvSpPr>
          <p:cNvPr id="24" name="object 24"/>
          <p:cNvSpPr txBox="1"/>
          <p:nvPr/>
        </p:nvSpPr>
        <p:spPr>
          <a:xfrm>
            <a:off x="3112554" y="1195683"/>
            <a:ext cx="443230" cy="123752"/>
          </a:xfrm>
          <a:prstGeom prst="rect">
            <a:avLst/>
          </a:prstGeom>
        </p:spPr>
        <p:txBody>
          <a:bodyPr vert="horz" wrap="square" lIns="0" tIns="15875" rIns="0" bIns="0" rtlCol="0">
            <a:spAutoFit/>
          </a:bodyPr>
          <a:lstStyle/>
          <a:p>
            <a:pPr marL="25400">
              <a:lnSpc>
                <a:spcPct val="100000"/>
              </a:lnSpc>
              <a:spcBef>
                <a:spcPts val="125"/>
              </a:spcBef>
            </a:pP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spc="25" dirty="0">
                <a:latin typeface="Times New Roman"/>
                <a:cs typeface="Times New Roman"/>
              </a:rPr>
              <a:t>t</a:t>
            </a:r>
            <a:r>
              <a:rPr sz="750" spc="127" baseline="-11111" dirty="0">
                <a:latin typeface="Calibri"/>
                <a:cs typeface="Calibri"/>
              </a:rPr>
              <a:t>4</a:t>
            </a:r>
            <a:r>
              <a:rPr sz="750" baseline="-11111" dirty="0">
                <a:latin typeface="Calibri"/>
                <a:cs typeface="Calibri"/>
              </a:rPr>
              <a:t> </a:t>
            </a:r>
            <a:r>
              <a:rPr sz="700" spc="-235" dirty="0">
                <a:solidFill>
                  <a:srgbClr val="D83A00"/>
                </a:solidFill>
                <a:latin typeface="Cambria"/>
                <a:cs typeface="Cambria"/>
              </a:rPr>
              <a:t>⊕</a:t>
            </a:r>
            <a:r>
              <a:rPr sz="700" spc="25" dirty="0">
                <a:solidFill>
                  <a:srgbClr val="D83A00"/>
                </a:solidFill>
                <a:latin typeface="Cambria"/>
                <a:cs typeface="Cambria"/>
              </a:rPr>
              <a:t> </a:t>
            </a:r>
            <a:r>
              <a:rPr lang="en-US" sz="700" spc="25" dirty="0">
                <a:solidFill>
                  <a:srgbClr val="D83A00"/>
                </a:solidFill>
                <a:latin typeface="Cambria"/>
                <a:cs typeface="Cambria"/>
              </a:rPr>
              <a:t> </a:t>
            </a:r>
            <a:r>
              <a:rPr sz="700" i="1" spc="5" dirty="0">
                <a:solidFill>
                  <a:srgbClr val="D83A00"/>
                </a:solidFill>
                <a:latin typeface="Times New Roman"/>
                <a:cs typeface="Times New Roman"/>
              </a:rPr>
              <a:t>C</a:t>
            </a:r>
            <a:endParaRPr sz="700" dirty="0">
              <a:latin typeface="Times New Roman"/>
              <a:cs typeface="Times New Roman"/>
            </a:endParaRPr>
          </a:p>
        </p:txBody>
      </p:sp>
      <p:sp>
        <p:nvSpPr>
          <p:cNvPr id="25" name="object 25"/>
          <p:cNvSpPr txBox="1"/>
          <p:nvPr/>
        </p:nvSpPr>
        <p:spPr>
          <a:xfrm>
            <a:off x="3504590" y="1195683"/>
            <a:ext cx="292100" cy="136525"/>
          </a:xfrm>
          <a:prstGeom prst="rect">
            <a:avLst/>
          </a:prstGeom>
        </p:spPr>
        <p:txBody>
          <a:bodyPr vert="horz" wrap="square" lIns="0" tIns="15875" rIns="0" bIns="0" rtlCol="0">
            <a:spAutoFit/>
          </a:bodyPr>
          <a:lstStyle/>
          <a:p>
            <a:pPr marL="12700">
              <a:lnSpc>
                <a:spcPct val="100000"/>
              </a:lnSpc>
              <a:spcBef>
                <a:spcPts val="125"/>
              </a:spcBef>
            </a:pPr>
            <a:r>
              <a:rPr sz="700" spc="75" dirty="0">
                <a:solidFill>
                  <a:srgbClr val="D83A00"/>
                </a:solidFill>
                <a:latin typeface="Calibri"/>
                <a:cs typeface="Calibri"/>
              </a:rPr>
              <a:t>(0)</a:t>
            </a:r>
            <a:r>
              <a:rPr sz="700" spc="-10" dirty="0">
                <a:solidFill>
                  <a:srgbClr val="D83A00"/>
                </a:solidFill>
                <a:latin typeface="Calibri"/>
                <a:cs typeface="Calibri"/>
              </a:rPr>
              <a:t> </a:t>
            </a:r>
            <a:r>
              <a:rPr sz="700" spc="-20" dirty="0">
                <a:latin typeface="Cambria"/>
                <a:cs typeface="Cambria"/>
              </a:rPr>
              <a:t>·</a:t>
            </a:r>
            <a:r>
              <a:rPr sz="700" dirty="0">
                <a:latin typeface="Cambria"/>
                <a:cs typeface="Cambria"/>
              </a:rPr>
              <a:t> </a:t>
            </a:r>
            <a:r>
              <a:rPr sz="700" spc="-20" dirty="0">
                <a:latin typeface="Cambria"/>
                <a:cs typeface="Cambria"/>
              </a:rPr>
              <a:t>·</a:t>
            </a:r>
            <a:r>
              <a:rPr sz="700" spc="5" dirty="0">
                <a:latin typeface="Cambria"/>
                <a:cs typeface="Cambria"/>
              </a:rPr>
              <a:t> </a:t>
            </a:r>
            <a:r>
              <a:rPr sz="700" spc="-20" dirty="0">
                <a:latin typeface="Cambria"/>
                <a:cs typeface="Cambria"/>
              </a:rPr>
              <a:t>·</a:t>
            </a:r>
            <a:endParaRPr sz="700">
              <a:latin typeface="Cambria"/>
              <a:cs typeface="Cambria"/>
            </a:endParaRPr>
          </a:p>
        </p:txBody>
      </p:sp>
      <p:sp>
        <p:nvSpPr>
          <p:cNvPr id="26" name="object 26"/>
          <p:cNvSpPr txBox="1"/>
          <p:nvPr/>
        </p:nvSpPr>
        <p:spPr>
          <a:xfrm>
            <a:off x="3439604" y="1311304"/>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27" name="object 27"/>
          <p:cNvSpPr txBox="1"/>
          <p:nvPr/>
        </p:nvSpPr>
        <p:spPr>
          <a:xfrm>
            <a:off x="3439604" y="1361913"/>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28" name="object 28"/>
          <p:cNvSpPr txBox="1"/>
          <p:nvPr/>
        </p:nvSpPr>
        <p:spPr>
          <a:xfrm>
            <a:off x="3439604" y="1412523"/>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29" name="object 29"/>
          <p:cNvSpPr txBox="1"/>
          <p:nvPr/>
        </p:nvSpPr>
        <p:spPr>
          <a:xfrm>
            <a:off x="450176" y="1778170"/>
            <a:ext cx="3507740" cy="166071"/>
          </a:xfrm>
          <a:prstGeom prst="rect">
            <a:avLst/>
          </a:prstGeom>
        </p:spPr>
        <p:txBody>
          <a:bodyPr vert="horz" wrap="square" lIns="0" tIns="12065" rIns="0" bIns="0" rtlCol="0">
            <a:spAutoFit/>
          </a:bodyPr>
          <a:lstStyle/>
          <a:p>
            <a:pPr marL="162560" indent="-125095">
              <a:lnSpc>
                <a:spcPct val="100000"/>
              </a:lnSpc>
              <a:spcBef>
                <a:spcPts val="95"/>
              </a:spcBef>
              <a:buClr>
                <a:srgbClr val="1464B2"/>
              </a:buClr>
              <a:buSzPct val="70000"/>
              <a:buFont typeface="Cambria"/>
              <a:buChar char="►"/>
              <a:tabLst>
                <a:tab pos="163195" algn="l"/>
              </a:tabLst>
            </a:pP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has</a:t>
            </a:r>
            <a:r>
              <a:rPr sz="1000" spc="-15"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input</a:t>
            </a:r>
            <a:r>
              <a:rPr sz="1000" spc="-20" dirty="0">
                <a:latin typeface="Calibri" panose="020F0502020204030204" pitchFamily="34" charset="0"/>
                <a:cs typeface="Calibri" panose="020F0502020204030204" pitchFamily="34" charset="0"/>
              </a:rPr>
              <a:t> </a:t>
            </a:r>
            <a:r>
              <a:rPr sz="1000" i="1" spc="-45" dirty="0">
                <a:latin typeface="Times New Roman"/>
                <a:cs typeface="Times New Roman"/>
              </a:rPr>
              <a:t>r</a:t>
            </a:r>
            <a:r>
              <a:rPr sz="1000" i="1" dirty="0">
                <a:latin typeface="Times New Roman"/>
                <a:cs typeface="Times New Roman"/>
              </a:rPr>
              <a:t> </a:t>
            </a:r>
            <a:r>
              <a:rPr sz="1000" spc="150" dirty="0">
                <a:latin typeface="Cambria"/>
                <a:cs typeface="Cambria"/>
              </a:rPr>
              <a:t>⇒</a:t>
            </a:r>
            <a:r>
              <a:rPr sz="1000" spc="25" dirty="0">
                <a:latin typeface="Cambria"/>
                <a:cs typeface="Cambria"/>
              </a:rPr>
              <a:t> </a:t>
            </a:r>
            <a:r>
              <a:rPr sz="1000" b="1" spc="-65" dirty="0">
                <a:solidFill>
                  <a:srgbClr val="D83A00"/>
                </a:solidFill>
                <a:latin typeface="Calibri" panose="020F0502020204030204" pitchFamily="34" charset="0"/>
                <a:cs typeface="Calibri" panose="020F0502020204030204" pitchFamily="34" charset="0"/>
              </a:rPr>
              <a:t>encode</a:t>
            </a:r>
            <a:r>
              <a:rPr sz="1000" b="1" spc="-40" dirty="0">
                <a:solidFill>
                  <a:srgbClr val="D83A00"/>
                </a:solidFill>
                <a:latin typeface="Calibri" panose="020F0502020204030204" pitchFamily="34" charset="0"/>
                <a:cs typeface="Calibri" panose="020F0502020204030204" pitchFamily="34" charset="0"/>
              </a:rPr>
              <a:t> </a:t>
            </a:r>
            <a:r>
              <a:rPr sz="1000" b="1" spc="-50" dirty="0">
                <a:solidFill>
                  <a:srgbClr val="D83A00"/>
                </a:solidFill>
                <a:latin typeface="Calibri" panose="020F0502020204030204" pitchFamily="34" charset="0"/>
                <a:cs typeface="Calibri" panose="020F0502020204030204" pitchFamily="34" charset="0"/>
              </a:rPr>
              <a:t>under</a:t>
            </a:r>
            <a:r>
              <a:rPr sz="1000" b="1" spc="-45" dirty="0">
                <a:solidFill>
                  <a:srgbClr val="D83A00"/>
                </a:solidFill>
                <a:latin typeface="Calibri" panose="020F0502020204030204" pitchFamily="34" charset="0"/>
                <a:cs typeface="Calibri" panose="020F0502020204030204" pitchFamily="34" charset="0"/>
              </a:rPr>
              <a:t> </a:t>
            </a:r>
            <a:r>
              <a:rPr sz="1000" i="1" spc="-20" dirty="0">
                <a:solidFill>
                  <a:srgbClr val="D83A00"/>
                </a:solidFill>
                <a:latin typeface="Times New Roman"/>
                <a:cs typeface="Times New Roman"/>
              </a:rPr>
              <a:t>C</a:t>
            </a:r>
            <a:r>
              <a:rPr sz="1000" i="1" spc="250" dirty="0">
                <a:solidFill>
                  <a:srgbClr val="D83A00"/>
                </a:solidFill>
                <a:latin typeface="Times New Roman"/>
                <a:cs typeface="Times New Roman"/>
              </a:rPr>
              <a:t> </a:t>
            </a:r>
            <a:r>
              <a:rPr sz="1000" spc="-45" dirty="0">
                <a:latin typeface="Calibri" panose="020F0502020204030204" pitchFamily="34" charset="0"/>
                <a:cs typeface="Calibri" panose="020F0502020204030204" pitchFamily="34" charset="0"/>
              </a:rPr>
              <a:t>and</a:t>
            </a:r>
            <a:r>
              <a:rPr sz="1000" spc="-15" dirty="0">
                <a:latin typeface="Calibri" panose="020F0502020204030204" pitchFamily="34" charset="0"/>
                <a:cs typeface="Calibri" panose="020F0502020204030204" pitchFamily="34" charset="0"/>
              </a:rPr>
              <a:t> </a:t>
            </a:r>
            <a:r>
              <a:rPr sz="1000" spc="-55" dirty="0">
                <a:latin typeface="Calibri" panose="020F0502020204030204" pitchFamily="34" charset="0"/>
                <a:cs typeface="Calibri" panose="020F0502020204030204" pitchFamily="34" charset="0"/>
              </a:rPr>
              <a:t>secret</a:t>
            </a:r>
            <a:r>
              <a:rPr sz="1000" spc="-2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share</a:t>
            </a:r>
            <a:r>
              <a:rPr sz="1000" spc="-15" dirty="0">
                <a:latin typeface="Calibri" panose="020F0502020204030204" pitchFamily="34" charset="0"/>
                <a:cs typeface="Calibri" panose="020F0502020204030204" pitchFamily="34" charset="0"/>
              </a:rPr>
              <a:t> </a:t>
            </a:r>
            <a:r>
              <a:rPr sz="1000" spc="-95" dirty="0">
                <a:latin typeface="Calibri" panose="020F0502020204030204" pitchFamily="34" charset="0"/>
                <a:cs typeface="Calibri" panose="020F0502020204030204" pitchFamily="34" charset="0"/>
              </a:rPr>
              <a:t>as</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a:t>
            </a:r>
            <a:r>
              <a:rPr sz="1000" i="1" spc="-10" dirty="0">
                <a:latin typeface="Times New Roman"/>
                <a:cs typeface="Times New Roman"/>
              </a:rPr>
              <a:t>T</a:t>
            </a:r>
            <a:r>
              <a:rPr sz="1000" spc="-10" dirty="0">
                <a:latin typeface="Calibri"/>
                <a:cs typeface="Calibri"/>
              </a:rPr>
              <a:t>,</a:t>
            </a:r>
            <a:r>
              <a:rPr sz="1000" spc="-55" dirty="0">
                <a:latin typeface="Calibri"/>
                <a:cs typeface="Calibri"/>
              </a:rPr>
              <a:t> </a:t>
            </a:r>
            <a:r>
              <a:rPr sz="1000" i="1" spc="35" dirty="0">
                <a:latin typeface="Times New Roman"/>
                <a:cs typeface="Times New Roman"/>
              </a:rPr>
              <a:t>T</a:t>
            </a:r>
            <a:r>
              <a:rPr sz="1050" spc="52" baseline="27777" dirty="0">
                <a:latin typeface="Cambria"/>
                <a:cs typeface="Cambria"/>
              </a:rPr>
              <a:t>′</a:t>
            </a:r>
            <a:r>
              <a:rPr sz="1000" spc="3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p:txBody>
      </p:sp>
    </p:spTree>
  </p:cSld>
  <p:clrMapOvr>
    <a:masterClrMapping/>
  </p:clrMapOvr>
  <p:transition>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2823210" cy="403225"/>
          </a:xfrm>
          <a:prstGeom prst="rect">
            <a:avLst/>
          </a:prstGeom>
        </p:spPr>
        <p:txBody>
          <a:bodyPr vert="horz" wrap="square" lIns="0" tIns="15875" rIns="0" bIns="0" rtlCol="0">
            <a:spAutoFit/>
          </a:bodyPr>
          <a:lstStyle/>
          <a:p>
            <a:pPr marL="12700">
              <a:lnSpc>
                <a:spcPct val="100000"/>
              </a:lnSpc>
              <a:spcBef>
                <a:spcPts val="125"/>
              </a:spcBef>
            </a:pPr>
            <a:r>
              <a:rPr spc="-55" dirty="0"/>
              <a:t>Coding</a:t>
            </a:r>
            <a:r>
              <a:rPr spc="-50" dirty="0"/>
              <a:t> </a:t>
            </a:r>
            <a:r>
              <a:rPr spc="-60" dirty="0"/>
              <a:t>view</a:t>
            </a:r>
            <a:r>
              <a:rPr spc="-50" dirty="0"/>
              <a:t> </a:t>
            </a:r>
            <a:r>
              <a:rPr spc="-15" dirty="0"/>
              <a:t>of</a:t>
            </a:r>
            <a:r>
              <a:rPr spc="-50" dirty="0"/>
              <a:t> </a:t>
            </a:r>
            <a:r>
              <a:rPr spc="-85" dirty="0"/>
              <a:t>IKNP:</a:t>
            </a:r>
          </a:p>
        </p:txBody>
      </p:sp>
      <p:grpSp>
        <p:nvGrpSpPr>
          <p:cNvPr id="3" name="object 3"/>
          <p:cNvGrpSpPr/>
          <p:nvPr/>
        </p:nvGrpSpPr>
        <p:grpSpPr>
          <a:xfrm>
            <a:off x="742418" y="593521"/>
            <a:ext cx="550545" cy="711200"/>
            <a:chOff x="742418" y="593521"/>
            <a:chExt cx="550545" cy="711200"/>
          </a:xfrm>
        </p:grpSpPr>
        <p:sp>
          <p:nvSpPr>
            <p:cNvPr id="4" name="object 4"/>
            <p:cNvSpPr/>
            <p:nvPr/>
          </p:nvSpPr>
          <p:spPr>
            <a:xfrm>
              <a:off x="744948" y="596051"/>
              <a:ext cx="545465" cy="706120"/>
            </a:xfrm>
            <a:custGeom>
              <a:avLst/>
              <a:gdLst/>
              <a:ahLst/>
              <a:cxnLst/>
              <a:rect l="l" t="t" r="r" b="b"/>
              <a:pathLst>
                <a:path w="545465" h="706119">
                  <a:moveTo>
                    <a:pt x="545353" y="0"/>
                  </a:moveTo>
                  <a:lnTo>
                    <a:pt x="0" y="0"/>
                  </a:lnTo>
                  <a:lnTo>
                    <a:pt x="0" y="706062"/>
                  </a:lnTo>
                  <a:lnTo>
                    <a:pt x="545353" y="706062"/>
                  </a:lnTo>
                  <a:lnTo>
                    <a:pt x="545353" y="0"/>
                  </a:lnTo>
                  <a:close/>
                </a:path>
              </a:pathLst>
            </a:custGeom>
            <a:solidFill>
              <a:srgbClr val="FFFFFF"/>
            </a:solidFill>
          </p:spPr>
          <p:txBody>
            <a:bodyPr wrap="square" lIns="0" tIns="0" rIns="0" bIns="0" rtlCol="0"/>
            <a:lstStyle/>
            <a:p>
              <a:endParaRPr/>
            </a:p>
          </p:txBody>
        </p:sp>
        <p:sp>
          <p:nvSpPr>
            <p:cNvPr id="5" name="object 5"/>
            <p:cNvSpPr/>
            <p:nvPr/>
          </p:nvSpPr>
          <p:spPr>
            <a:xfrm>
              <a:off x="744948" y="596051"/>
              <a:ext cx="545465" cy="706120"/>
            </a:xfrm>
            <a:custGeom>
              <a:avLst/>
              <a:gdLst/>
              <a:ahLst/>
              <a:cxnLst/>
              <a:rect l="l" t="t" r="r" b="b"/>
              <a:pathLst>
                <a:path w="545465" h="706119">
                  <a:moveTo>
                    <a:pt x="0" y="706062"/>
                  </a:moveTo>
                  <a:lnTo>
                    <a:pt x="545353" y="706062"/>
                  </a:lnTo>
                  <a:lnTo>
                    <a:pt x="545353" y="0"/>
                  </a:lnTo>
                  <a:lnTo>
                    <a:pt x="0" y="0"/>
                  </a:lnTo>
                  <a:lnTo>
                    <a:pt x="0" y="706062"/>
                  </a:lnTo>
                  <a:close/>
                </a:path>
              </a:pathLst>
            </a:custGeom>
            <a:ln w="5060">
              <a:solidFill>
                <a:srgbClr val="000000"/>
              </a:solidFill>
            </a:ln>
          </p:spPr>
          <p:txBody>
            <a:bodyPr wrap="square" lIns="0" tIns="0" rIns="0" bIns="0" rtlCol="0"/>
            <a:lstStyle/>
            <a:p>
              <a:endParaRPr/>
            </a:p>
          </p:txBody>
        </p:sp>
      </p:grpSp>
      <p:sp>
        <p:nvSpPr>
          <p:cNvPr id="6" name="object 6"/>
          <p:cNvSpPr txBox="1"/>
          <p:nvPr/>
        </p:nvSpPr>
        <p:spPr>
          <a:xfrm>
            <a:off x="806145" y="604015"/>
            <a:ext cx="426084" cy="136525"/>
          </a:xfrm>
          <a:prstGeom prst="rect">
            <a:avLst/>
          </a:prstGeom>
        </p:spPr>
        <p:txBody>
          <a:bodyPr vert="horz" wrap="square" lIns="0" tIns="15875" rIns="0" bIns="0" rtlCol="0">
            <a:spAutoFit/>
          </a:bodyPr>
          <a:lstStyle/>
          <a:p>
            <a:pPr marL="25400">
              <a:lnSpc>
                <a:spcPct val="100000"/>
              </a:lnSpc>
              <a:spcBef>
                <a:spcPts val="125"/>
              </a:spcBef>
            </a:pP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dirty="0">
                <a:latin typeface="Times New Roman"/>
                <a:cs typeface="Times New Roman"/>
              </a:rPr>
              <a:t>q</a:t>
            </a:r>
            <a:r>
              <a:rPr sz="750" spc="127" baseline="-11111" dirty="0">
                <a:latin typeface="Calibri"/>
                <a:cs typeface="Calibri"/>
              </a:rPr>
              <a:t>1</a:t>
            </a:r>
            <a:r>
              <a:rPr sz="750" baseline="-11111" dirty="0">
                <a:latin typeface="Calibri"/>
                <a:cs typeface="Calibri"/>
              </a:rPr>
              <a:t> </a:t>
            </a:r>
            <a:r>
              <a:rPr sz="750" spc="-7" baseline="-11111" dirty="0">
                <a:latin typeface="Calibri"/>
                <a:cs typeface="Calibri"/>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endParaRPr sz="700">
              <a:latin typeface="Cambria"/>
              <a:cs typeface="Cambria"/>
            </a:endParaRPr>
          </a:p>
        </p:txBody>
      </p:sp>
      <p:sp>
        <p:nvSpPr>
          <p:cNvPr id="7" name="object 7"/>
          <p:cNvSpPr txBox="1"/>
          <p:nvPr/>
        </p:nvSpPr>
        <p:spPr>
          <a:xfrm>
            <a:off x="806145" y="705234"/>
            <a:ext cx="426084" cy="136525"/>
          </a:xfrm>
          <a:prstGeom prst="rect">
            <a:avLst/>
          </a:prstGeom>
        </p:spPr>
        <p:txBody>
          <a:bodyPr vert="horz" wrap="square" lIns="0" tIns="15875" rIns="0" bIns="0" rtlCol="0">
            <a:spAutoFit/>
          </a:bodyPr>
          <a:lstStyle/>
          <a:p>
            <a:pPr marL="25400">
              <a:lnSpc>
                <a:spcPct val="100000"/>
              </a:lnSpc>
              <a:spcBef>
                <a:spcPts val="125"/>
              </a:spcBef>
            </a:pP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dirty="0">
                <a:latin typeface="Times New Roman"/>
                <a:cs typeface="Times New Roman"/>
              </a:rPr>
              <a:t>q</a:t>
            </a:r>
            <a:r>
              <a:rPr sz="750" spc="127" baseline="-11111" dirty="0">
                <a:latin typeface="Calibri"/>
                <a:cs typeface="Calibri"/>
              </a:rPr>
              <a:t>2</a:t>
            </a:r>
            <a:r>
              <a:rPr sz="750" baseline="-11111" dirty="0">
                <a:latin typeface="Calibri"/>
                <a:cs typeface="Calibri"/>
              </a:rPr>
              <a:t> </a:t>
            </a:r>
            <a:r>
              <a:rPr sz="750" spc="-7" baseline="-11111" dirty="0">
                <a:latin typeface="Calibri"/>
                <a:cs typeface="Calibri"/>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endParaRPr sz="700">
              <a:latin typeface="Cambria"/>
              <a:cs typeface="Cambria"/>
            </a:endParaRPr>
          </a:p>
        </p:txBody>
      </p:sp>
      <p:sp>
        <p:nvSpPr>
          <p:cNvPr id="8" name="object 8"/>
          <p:cNvSpPr txBox="1"/>
          <p:nvPr/>
        </p:nvSpPr>
        <p:spPr>
          <a:xfrm>
            <a:off x="806145" y="806453"/>
            <a:ext cx="426084" cy="136525"/>
          </a:xfrm>
          <a:prstGeom prst="rect">
            <a:avLst/>
          </a:prstGeom>
        </p:spPr>
        <p:txBody>
          <a:bodyPr vert="horz" wrap="square" lIns="0" tIns="15875" rIns="0" bIns="0" rtlCol="0">
            <a:spAutoFit/>
          </a:bodyPr>
          <a:lstStyle/>
          <a:p>
            <a:pPr marL="25400">
              <a:lnSpc>
                <a:spcPct val="100000"/>
              </a:lnSpc>
              <a:spcBef>
                <a:spcPts val="125"/>
              </a:spcBef>
            </a:pP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dirty="0">
                <a:latin typeface="Times New Roman"/>
                <a:cs typeface="Times New Roman"/>
              </a:rPr>
              <a:t>q</a:t>
            </a:r>
            <a:r>
              <a:rPr sz="750" spc="127" baseline="-11111" dirty="0">
                <a:latin typeface="Calibri"/>
                <a:cs typeface="Calibri"/>
              </a:rPr>
              <a:t>3</a:t>
            </a:r>
            <a:r>
              <a:rPr sz="750" baseline="-11111" dirty="0">
                <a:latin typeface="Calibri"/>
                <a:cs typeface="Calibri"/>
              </a:rPr>
              <a:t> </a:t>
            </a:r>
            <a:r>
              <a:rPr sz="750" spc="-7" baseline="-11111" dirty="0">
                <a:latin typeface="Calibri"/>
                <a:cs typeface="Calibri"/>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endParaRPr sz="700">
              <a:latin typeface="Cambria"/>
              <a:cs typeface="Cambria"/>
            </a:endParaRPr>
          </a:p>
        </p:txBody>
      </p:sp>
      <p:sp>
        <p:nvSpPr>
          <p:cNvPr id="9" name="object 9"/>
          <p:cNvSpPr txBox="1"/>
          <p:nvPr/>
        </p:nvSpPr>
        <p:spPr>
          <a:xfrm>
            <a:off x="806145" y="907672"/>
            <a:ext cx="426084" cy="136525"/>
          </a:xfrm>
          <a:prstGeom prst="rect">
            <a:avLst/>
          </a:prstGeom>
        </p:spPr>
        <p:txBody>
          <a:bodyPr vert="horz" wrap="square" lIns="0" tIns="15875" rIns="0" bIns="0" rtlCol="0">
            <a:spAutoFit/>
          </a:bodyPr>
          <a:lstStyle/>
          <a:p>
            <a:pPr marL="25400">
              <a:lnSpc>
                <a:spcPct val="100000"/>
              </a:lnSpc>
              <a:spcBef>
                <a:spcPts val="125"/>
              </a:spcBef>
            </a:pP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dirty="0">
                <a:latin typeface="Times New Roman"/>
                <a:cs typeface="Times New Roman"/>
              </a:rPr>
              <a:t>q</a:t>
            </a:r>
            <a:r>
              <a:rPr sz="750" spc="127" baseline="-11111" dirty="0">
                <a:latin typeface="Calibri"/>
                <a:cs typeface="Calibri"/>
              </a:rPr>
              <a:t>4</a:t>
            </a:r>
            <a:r>
              <a:rPr sz="750" baseline="-11111" dirty="0">
                <a:latin typeface="Calibri"/>
                <a:cs typeface="Calibri"/>
              </a:rPr>
              <a:t> </a:t>
            </a:r>
            <a:r>
              <a:rPr sz="750" spc="-7" baseline="-11111" dirty="0">
                <a:latin typeface="Calibri"/>
                <a:cs typeface="Calibri"/>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endParaRPr sz="700">
              <a:latin typeface="Cambria"/>
              <a:cs typeface="Cambria"/>
            </a:endParaRPr>
          </a:p>
        </p:txBody>
      </p:sp>
      <p:sp>
        <p:nvSpPr>
          <p:cNvPr id="10" name="object 10"/>
          <p:cNvSpPr txBox="1"/>
          <p:nvPr/>
        </p:nvSpPr>
        <p:spPr>
          <a:xfrm>
            <a:off x="1004277" y="1023293"/>
            <a:ext cx="39370" cy="123752"/>
          </a:xfrm>
          <a:prstGeom prst="rect">
            <a:avLst/>
          </a:prstGeom>
        </p:spPr>
        <p:txBody>
          <a:bodyPr vert="horz" wrap="square" lIns="0" tIns="15875" rIns="0" bIns="0" rtlCol="0">
            <a:spAutoFit/>
          </a:bodyPr>
          <a:lstStyle/>
          <a:p>
            <a:pPr>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11" name="object 11"/>
          <p:cNvSpPr txBox="1"/>
          <p:nvPr/>
        </p:nvSpPr>
        <p:spPr>
          <a:xfrm>
            <a:off x="1004277" y="1073903"/>
            <a:ext cx="39370" cy="123752"/>
          </a:xfrm>
          <a:prstGeom prst="rect">
            <a:avLst/>
          </a:prstGeom>
        </p:spPr>
        <p:txBody>
          <a:bodyPr vert="horz" wrap="square" lIns="0" tIns="15875" rIns="0" bIns="0" rtlCol="0">
            <a:spAutoFit/>
          </a:bodyPr>
          <a:lstStyle/>
          <a:p>
            <a:pPr>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12" name="object 12"/>
          <p:cNvSpPr txBox="1"/>
          <p:nvPr/>
        </p:nvSpPr>
        <p:spPr>
          <a:xfrm>
            <a:off x="1004277" y="1124512"/>
            <a:ext cx="39370" cy="123752"/>
          </a:xfrm>
          <a:prstGeom prst="rect">
            <a:avLst/>
          </a:prstGeom>
        </p:spPr>
        <p:txBody>
          <a:bodyPr vert="horz" wrap="square" lIns="0" tIns="15875" rIns="0" bIns="0" rtlCol="0">
            <a:spAutoFit/>
          </a:bodyPr>
          <a:lstStyle/>
          <a:p>
            <a:pPr>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13" name="object 13"/>
          <p:cNvSpPr txBox="1"/>
          <p:nvPr/>
        </p:nvSpPr>
        <p:spPr>
          <a:xfrm>
            <a:off x="876947" y="1298440"/>
            <a:ext cx="281940" cy="166071"/>
          </a:xfrm>
          <a:prstGeom prst="rect">
            <a:avLst/>
          </a:prstGeom>
        </p:spPr>
        <p:txBody>
          <a:bodyPr vert="horz" wrap="square" lIns="0" tIns="12065" rIns="0" bIns="0" rtlCol="0">
            <a:spAutoFit/>
          </a:bodyPr>
          <a:lstStyle/>
          <a:p>
            <a:pPr marL="12700">
              <a:lnSpc>
                <a:spcPct val="100000"/>
              </a:lnSpc>
              <a:spcBef>
                <a:spcPts val="95"/>
              </a:spcBef>
            </a:pPr>
            <a:r>
              <a:rPr sz="1000" spc="-35" dirty="0">
                <a:latin typeface="Calibri" panose="020F0502020204030204" pitchFamily="34" charset="0"/>
                <a:cs typeface="Calibri" panose="020F0502020204030204" pitchFamily="34" charset="0"/>
              </a:rPr>
              <a:t>Alice</a:t>
            </a:r>
            <a:endParaRPr sz="1000" dirty="0">
              <a:latin typeface="Calibri" panose="020F0502020204030204" pitchFamily="34" charset="0"/>
              <a:cs typeface="Calibri" panose="020F0502020204030204" pitchFamily="34" charset="0"/>
            </a:endParaRPr>
          </a:p>
        </p:txBody>
      </p:sp>
      <p:grpSp>
        <p:nvGrpSpPr>
          <p:cNvPr id="14" name="object 14"/>
          <p:cNvGrpSpPr/>
          <p:nvPr/>
        </p:nvGrpSpPr>
        <p:grpSpPr>
          <a:xfrm>
            <a:off x="2826244" y="523808"/>
            <a:ext cx="699770" cy="812800"/>
            <a:chOff x="2827807" y="542900"/>
            <a:chExt cx="699770" cy="812800"/>
          </a:xfrm>
        </p:grpSpPr>
        <p:sp>
          <p:nvSpPr>
            <p:cNvPr id="15" name="object 15"/>
            <p:cNvSpPr/>
            <p:nvPr/>
          </p:nvSpPr>
          <p:spPr>
            <a:xfrm>
              <a:off x="2830347" y="545440"/>
              <a:ext cx="694690" cy="807720"/>
            </a:xfrm>
            <a:custGeom>
              <a:avLst/>
              <a:gdLst/>
              <a:ahLst/>
              <a:cxnLst/>
              <a:rect l="l" t="t" r="r" b="b"/>
              <a:pathLst>
                <a:path w="694689" h="807719">
                  <a:moveTo>
                    <a:pt x="694620" y="0"/>
                  </a:moveTo>
                  <a:lnTo>
                    <a:pt x="0" y="0"/>
                  </a:lnTo>
                  <a:lnTo>
                    <a:pt x="0" y="807284"/>
                  </a:lnTo>
                  <a:lnTo>
                    <a:pt x="694620" y="807284"/>
                  </a:lnTo>
                  <a:lnTo>
                    <a:pt x="694620" y="0"/>
                  </a:lnTo>
                  <a:close/>
                </a:path>
              </a:pathLst>
            </a:custGeom>
            <a:solidFill>
              <a:srgbClr val="FFFFFF"/>
            </a:solidFill>
          </p:spPr>
          <p:txBody>
            <a:bodyPr wrap="square" lIns="0" tIns="0" rIns="0" bIns="0" rtlCol="0"/>
            <a:lstStyle/>
            <a:p>
              <a:endParaRPr/>
            </a:p>
          </p:txBody>
        </p:sp>
        <p:sp>
          <p:nvSpPr>
            <p:cNvPr id="16" name="object 16"/>
            <p:cNvSpPr/>
            <p:nvPr/>
          </p:nvSpPr>
          <p:spPr>
            <a:xfrm>
              <a:off x="2830347" y="545440"/>
              <a:ext cx="694690" cy="807720"/>
            </a:xfrm>
            <a:custGeom>
              <a:avLst/>
              <a:gdLst/>
              <a:ahLst/>
              <a:cxnLst/>
              <a:rect l="l" t="t" r="r" b="b"/>
              <a:pathLst>
                <a:path w="694689" h="807719">
                  <a:moveTo>
                    <a:pt x="0" y="807284"/>
                  </a:moveTo>
                  <a:lnTo>
                    <a:pt x="694620" y="807284"/>
                  </a:lnTo>
                  <a:lnTo>
                    <a:pt x="694620" y="0"/>
                  </a:lnTo>
                  <a:lnTo>
                    <a:pt x="0" y="0"/>
                  </a:lnTo>
                  <a:lnTo>
                    <a:pt x="0" y="807284"/>
                  </a:lnTo>
                  <a:close/>
                </a:path>
              </a:pathLst>
            </a:custGeom>
            <a:ln w="5060">
              <a:solidFill>
                <a:srgbClr val="000000"/>
              </a:solidFill>
            </a:ln>
          </p:spPr>
          <p:txBody>
            <a:bodyPr wrap="square" lIns="0" tIns="0" rIns="0" bIns="0" rtlCol="0"/>
            <a:lstStyle/>
            <a:p>
              <a:endParaRPr/>
            </a:p>
          </p:txBody>
        </p:sp>
        <p:sp>
          <p:nvSpPr>
            <p:cNvPr id="17" name="object 17"/>
            <p:cNvSpPr/>
            <p:nvPr/>
          </p:nvSpPr>
          <p:spPr>
            <a:xfrm>
              <a:off x="2894647" y="587616"/>
              <a:ext cx="122555" cy="405130"/>
            </a:xfrm>
            <a:custGeom>
              <a:avLst/>
              <a:gdLst/>
              <a:ahLst/>
              <a:cxnLst/>
              <a:rect l="l" t="t" r="r" b="b"/>
              <a:pathLst>
                <a:path w="122555" h="405130">
                  <a:moveTo>
                    <a:pt x="119633" y="101218"/>
                  </a:moveTo>
                  <a:lnTo>
                    <a:pt x="119633" y="0"/>
                  </a:lnTo>
                </a:path>
                <a:path w="122555" h="405130">
                  <a:moveTo>
                    <a:pt x="0" y="103746"/>
                  </a:moveTo>
                  <a:lnTo>
                    <a:pt x="122161" y="103746"/>
                  </a:lnTo>
                </a:path>
                <a:path w="122555" h="405130">
                  <a:moveTo>
                    <a:pt x="119633" y="202437"/>
                  </a:moveTo>
                  <a:lnTo>
                    <a:pt x="119633" y="101218"/>
                  </a:lnTo>
                </a:path>
                <a:path w="122555" h="405130">
                  <a:moveTo>
                    <a:pt x="119633" y="303656"/>
                  </a:moveTo>
                  <a:lnTo>
                    <a:pt x="119633" y="202437"/>
                  </a:lnTo>
                </a:path>
                <a:path w="122555" h="405130">
                  <a:moveTo>
                    <a:pt x="119633" y="404875"/>
                  </a:moveTo>
                  <a:lnTo>
                    <a:pt x="119633" y="303656"/>
                  </a:lnTo>
                </a:path>
              </a:pathLst>
            </a:custGeom>
            <a:ln w="5060">
              <a:solidFill>
                <a:srgbClr val="000000"/>
              </a:solidFill>
            </a:ln>
          </p:spPr>
          <p:txBody>
            <a:bodyPr wrap="square" lIns="0" tIns="0" rIns="0" bIns="0" rtlCol="0"/>
            <a:lstStyle/>
            <a:p>
              <a:endParaRPr/>
            </a:p>
          </p:txBody>
        </p:sp>
      </p:grpSp>
      <p:sp>
        <p:nvSpPr>
          <p:cNvPr id="18" name="object 18"/>
          <p:cNvSpPr txBox="1"/>
          <p:nvPr/>
        </p:nvSpPr>
        <p:spPr>
          <a:xfrm>
            <a:off x="2869107" y="553406"/>
            <a:ext cx="614045" cy="440055"/>
          </a:xfrm>
          <a:prstGeom prst="rect">
            <a:avLst/>
          </a:prstGeom>
        </p:spPr>
        <p:txBody>
          <a:bodyPr vert="horz" wrap="square" lIns="0" tIns="15875" rIns="0" bIns="0" rtlCol="0">
            <a:spAutoFit/>
          </a:bodyPr>
          <a:lstStyle/>
          <a:p>
            <a:pPr marL="67945">
              <a:lnSpc>
                <a:spcPts val="819"/>
              </a:lnSpc>
              <a:spcBef>
                <a:spcPts val="125"/>
              </a:spcBef>
            </a:pPr>
            <a:r>
              <a:rPr sz="700" i="1" spc="-20" dirty="0">
                <a:latin typeface="Times New Roman"/>
                <a:cs typeface="Times New Roman"/>
              </a:rPr>
              <a:t>r</a:t>
            </a:r>
            <a:endParaRPr sz="700" dirty="0">
              <a:latin typeface="Times New Roman"/>
              <a:cs typeface="Times New Roman"/>
            </a:endParaRPr>
          </a:p>
          <a:p>
            <a:pPr marL="63500">
              <a:lnSpc>
                <a:spcPts val="795"/>
              </a:lnSpc>
            </a:pPr>
            <a:r>
              <a:rPr sz="700" spc="-65" dirty="0">
                <a:latin typeface="Calibri" panose="020F0502020204030204" pitchFamily="34" charset="0"/>
                <a:cs typeface="Calibri" panose="020F0502020204030204" pitchFamily="34" charset="0"/>
              </a:rPr>
              <a:t>1   </a:t>
            </a:r>
            <a:r>
              <a:rPr sz="700" spc="-60" dirty="0">
                <a:latin typeface="Calibri" panose="020F0502020204030204" pitchFamily="34" charset="0"/>
                <a:cs typeface="Calibri" panose="020F0502020204030204" pitchFamily="34" charset="0"/>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spc="25" dirty="0">
                <a:latin typeface="Times New Roman"/>
                <a:cs typeface="Times New Roman"/>
              </a:rPr>
              <a:t>t</a:t>
            </a:r>
            <a:r>
              <a:rPr sz="750" spc="127" baseline="-11111" dirty="0">
                <a:latin typeface="Calibri"/>
                <a:cs typeface="Calibri"/>
              </a:rPr>
              <a:t>1</a:t>
            </a:r>
            <a:r>
              <a:rPr sz="750" baseline="-11111" dirty="0">
                <a:latin typeface="Calibri"/>
                <a:cs typeface="Calibri"/>
              </a:rPr>
              <a:t> </a:t>
            </a:r>
            <a:r>
              <a:rPr sz="750" spc="-7" baseline="-11111" dirty="0">
                <a:latin typeface="Calibri"/>
                <a:cs typeface="Calibri"/>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endParaRPr sz="700" dirty="0">
              <a:latin typeface="Cambria"/>
              <a:cs typeface="Cambria"/>
            </a:endParaRPr>
          </a:p>
          <a:p>
            <a:pPr marL="63500">
              <a:lnSpc>
                <a:spcPts val="795"/>
              </a:lnSpc>
            </a:pPr>
            <a:r>
              <a:rPr sz="700" spc="-65" dirty="0">
                <a:latin typeface="Calibri" panose="020F0502020204030204" pitchFamily="34" charset="0"/>
                <a:cs typeface="Calibri" panose="020F0502020204030204" pitchFamily="34" charset="0"/>
              </a:rPr>
              <a:t>0   </a:t>
            </a:r>
            <a:r>
              <a:rPr sz="700" spc="-60" dirty="0">
                <a:latin typeface="Calibri" panose="020F0502020204030204" pitchFamily="34" charset="0"/>
                <a:cs typeface="Calibri" panose="020F0502020204030204" pitchFamily="34" charset="0"/>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spc="25" dirty="0">
                <a:latin typeface="Times New Roman"/>
                <a:cs typeface="Times New Roman"/>
              </a:rPr>
              <a:t>t</a:t>
            </a:r>
            <a:r>
              <a:rPr sz="750" spc="127" baseline="-11111" dirty="0">
                <a:latin typeface="Calibri"/>
                <a:cs typeface="Calibri"/>
              </a:rPr>
              <a:t>2</a:t>
            </a:r>
            <a:r>
              <a:rPr sz="750" baseline="-11111" dirty="0">
                <a:latin typeface="Calibri"/>
                <a:cs typeface="Calibri"/>
              </a:rPr>
              <a:t> </a:t>
            </a:r>
            <a:r>
              <a:rPr sz="750" spc="-7" baseline="-11111" dirty="0">
                <a:latin typeface="Calibri"/>
                <a:cs typeface="Calibri"/>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endParaRPr sz="700" dirty="0">
              <a:latin typeface="Cambria"/>
              <a:cs typeface="Cambria"/>
            </a:endParaRPr>
          </a:p>
          <a:p>
            <a:pPr marL="63500">
              <a:lnSpc>
                <a:spcPts val="819"/>
              </a:lnSpc>
            </a:pPr>
            <a:r>
              <a:rPr sz="700" spc="-65" dirty="0">
                <a:latin typeface="Calibri" panose="020F0502020204030204" pitchFamily="34" charset="0"/>
                <a:cs typeface="Calibri" panose="020F0502020204030204" pitchFamily="34" charset="0"/>
              </a:rPr>
              <a:t>0</a:t>
            </a:r>
            <a:r>
              <a:rPr sz="700" spc="55" dirty="0">
                <a:latin typeface="Calibri" panose="020F0502020204030204" pitchFamily="34" charset="0"/>
                <a:cs typeface="Calibri" panose="020F0502020204030204" pitchFamily="34" charset="0"/>
              </a:rPr>
              <a:t> </a:t>
            </a:r>
            <a:r>
              <a:rPr sz="700" spc="60" dirty="0">
                <a:latin typeface="Calibri" panose="020F0502020204030204" pitchFamily="34" charset="0"/>
                <a:cs typeface="Calibri" panose="020F0502020204030204" pitchFamily="34" charset="0"/>
              </a:rPr>
              <a:t> </a:t>
            </a:r>
            <a:r>
              <a:rPr sz="700" spc="-20" dirty="0">
                <a:latin typeface="Cambria"/>
                <a:cs typeface="Cambria"/>
              </a:rPr>
              <a:t>·</a:t>
            </a:r>
            <a:endParaRPr sz="700" dirty="0">
              <a:latin typeface="Cambria"/>
              <a:cs typeface="Cambria"/>
            </a:endParaRPr>
          </a:p>
        </p:txBody>
      </p:sp>
      <p:sp>
        <p:nvSpPr>
          <p:cNvPr id="19" name="object 19"/>
          <p:cNvSpPr/>
          <p:nvPr/>
        </p:nvSpPr>
        <p:spPr>
          <a:xfrm>
            <a:off x="3014281" y="992492"/>
            <a:ext cx="0" cy="101600"/>
          </a:xfrm>
          <a:custGeom>
            <a:avLst/>
            <a:gdLst/>
            <a:ahLst/>
            <a:cxnLst/>
            <a:rect l="l" t="t" r="r" b="b"/>
            <a:pathLst>
              <a:path h="101600">
                <a:moveTo>
                  <a:pt x="0" y="101231"/>
                </a:moveTo>
                <a:lnTo>
                  <a:pt x="0" y="0"/>
                </a:lnTo>
              </a:path>
            </a:pathLst>
          </a:custGeom>
          <a:ln w="5060">
            <a:solidFill>
              <a:srgbClr val="000000"/>
            </a:solidFill>
          </a:ln>
        </p:spPr>
        <p:txBody>
          <a:bodyPr wrap="square" lIns="0" tIns="0" rIns="0" bIns="0" rtlCol="0"/>
          <a:lstStyle/>
          <a:p>
            <a:endParaRPr/>
          </a:p>
        </p:txBody>
      </p:sp>
      <p:sp>
        <p:nvSpPr>
          <p:cNvPr id="20" name="object 20"/>
          <p:cNvSpPr txBox="1"/>
          <p:nvPr/>
        </p:nvSpPr>
        <p:spPr>
          <a:xfrm>
            <a:off x="2919907" y="958295"/>
            <a:ext cx="177165" cy="123752"/>
          </a:xfrm>
          <a:prstGeom prst="rect">
            <a:avLst/>
          </a:prstGeom>
        </p:spPr>
        <p:txBody>
          <a:bodyPr vert="horz" wrap="square" lIns="0" tIns="15875" rIns="0" bIns="0" rtlCol="0">
            <a:spAutoFit/>
          </a:bodyPr>
          <a:lstStyle/>
          <a:p>
            <a:pPr marL="12700">
              <a:lnSpc>
                <a:spcPct val="100000"/>
              </a:lnSpc>
              <a:spcBef>
                <a:spcPts val="125"/>
              </a:spcBef>
            </a:pPr>
            <a:r>
              <a:rPr sz="700" spc="-65" dirty="0">
                <a:latin typeface="Calibri" panose="020F0502020204030204" pitchFamily="34" charset="0"/>
                <a:cs typeface="Calibri" panose="020F0502020204030204" pitchFamily="34" charset="0"/>
              </a:rPr>
              <a:t>0</a:t>
            </a:r>
            <a:r>
              <a:rPr sz="700" spc="110" dirty="0">
                <a:latin typeface="Calibri" panose="020F0502020204030204" pitchFamily="34" charset="0"/>
                <a:cs typeface="Calibri" panose="020F0502020204030204" pitchFamily="34" charset="0"/>
              </a:rPr>
              <a:t>  </a:t>
            </a:r>
            <a:r>
              <a:rPr sz="700" spc="-20" dirty="0">
                <a:latin typeface="Cambria"/>
                <a:cs typeface="Cambria"/>
              </a:rPr>
              <a:t>·</a:t>
            </a:r>
            <a:endParaRPr sz="700" dirty="0">
              <a:latin typeface="Cambria"/>
              <a:cs typeface="Cambria"/>
            </a:endParaRPr>
          </a:p>
        </p:txBody>
      </p:sp>
      <p:sp>
        <p:nvSpPr>
          <p:cNvPr id="21" name="object 21"/>
          <p:cNvSpPr txBox="1"/>
          <p:nvPr/>
        </p:nvSpPr>
        <p:spPr>
          <a:xfrm>
            <a:off x="2927146" y="1073903"/>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22" name="object 22"/>
          <p:cNvSpPr txBox="1"/>
          <p:nvPr/>
        </p:nvSpPr>
        <p:spPr>
          <a:xfrm>
            <a:off x="2927146" y="1124512"/>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23" name="object 23"/>
          <p:cNvSpPr txBox="1"/>
          <p:nvPr/>
        </p:nvSpPr>
        <p:spPr>
          <a:xfrm>
            <a:off x="2927146" y="1175122"/>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24" name="object 24"/>
          <p:cNvSpPr txBox="1"/>
          <p:nvPr/>
        </p:nvSpPr>
        <p:spPr>
          <a:xfrm>
            <a:off x="3075165" y="879369"/>
            <a:ext cx="331470" cy="643255"/>
          </a:xfrm>
          <a:prstGeom prst="rect">
            <a:avLst/>
          </a:prstGeom>
        </p:spPr>
        <p:txBody>
          <a:bodyPr vert="horz" wrap="square" lIns="0" tIns="0" rIns="0" bIns="0" rtlCol="0">
            <a:spAutoFit/>
          </a:bodyPr>
          <a:lstStyle/>
          <a:p>
            <a:pPr marL="31750" algn="ctr">
              <a:lnSpc>
                <a:spcPts val="770"/>
              </a:lnSpc>
            </a:pP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spc="25" dirty="0">
                <a:latin typeface="Times New Roman"/>
                <a:cs typeface="Times New Roman"/>
              </a:rPr>
              <a:t>t</a:t>
            </a:r>
            <a:r>
              <a:rPr sz="750" spc="127" baseline="-11111" dirty="0">
                <a:latin typeface="Calibri"/>
                <a:cs typeface="Calibri"/>
              </a:rPr>
              <a:t>3</a:t>
            </a:r>
            <a:r>
              <a:rPr sz="750" baseline="-11111" dirty="0">
                <a:latin typeface="Calibri"/>
                <a:cs typeface="Calibri"/>
              </a:rPr>
              <a:t> </a:t>
            </a:r>
            <a:r>
              <a:rPr sz="750" spc="-7" baseline="-11111" dirty="0">
                <a:latin typeface="Calibri"/>
                <a:cs typeface="Calibri"/>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endParaRPr sz="700" dirty="0">
              <a:latin typeface="Cambria"/>
              <a:cs typeface="Cambria"/>
            </a:endParaRPr>
          </a:p>
          <a:p>
            <a:pPr marL="31750" algn="ctr">
              <a:lnSpc>
                <a:spcPts val="819"/>
              </a:lnSpc>
            </a:pP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spc="25" dirty="0">
                <a:latin typeface="Times New Roman"/>
                <a:cs typeface="Times New Roman"/>
              </a:rPr>
              <a:t>t</a:t>
            </a:r>
            <a:r>
              <a:rPr sz="750" spc="127" baseline="-11111" dirty="0">
                <a:latin typeface="Calibri"/>
                <a:cs typeface="Calibri"/>
              </a:rPr>
              <a:t>4</a:t>
            </a:r>
            <a:r>
              <a:rPr sz="750" baseline="-11111" dirty="0">
                <a:latin typeface="Calibri"/>
                <a:cs typeface="Calibri"/>
              </a:rPr>
              <a:t> </a:t>
            </a:r>
            <a:r>
              <a:rPr sz="750" spc="-7" baseline="-11111" dirty="0">
                <a:latin typeface="Calibri"/>
                <a:cs typeface="Calibri"/>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endParaRPr sz="700" dirty="0">
              <a:latin typeface="Cambria"/>
              <a:cs typeface="Cambria"/>
            </a:endParaRPr>
          </a:p>
          <a:p>
            <a:pPr algn="ctr">
              <a:lnSpc>
                <a:spcPts val="620"/>
              </a:lnSpc>
              <a:spcBef>
                <a:spcPts val="70"/>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a:p>
            <a:pPr algn="ctr">
              <a:lnSpc>
                <a:spcPts val="400"/>
              </a:lnSpc>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a:p>
            <a:pPr algn="ctr">
              <a:lnSpc>
                <a:spcPts val="620"/>
              </a:lnSpc>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a:p>
            <a:pPr>
              <a:lnSpc>
                <a:spcPct val="100000"/>
              </a:lnSpc>
              <a:spcBef>
                <a:spcPts val="495"/>
              </a:spcBef>
            </a:pPr>
            <a:r>
              <a:rPr sz="1000" spc="-60" dirty="0">
                <a:latin typeface="Calibri" panose="020F0502020204030204" pitchFamily="34" charset="0"/>
                <a:cs typeface="Calibri" panose="020F0502020204030204" pitchFamily="34" charset="0"/>
              </a:rPr>
              <a:t>Bob</a:t>
            </a:r>
            <a:endParaRPr sz="1000" dirty="0">
              <a:latin typeface="Calibri" panose="020F0502020204030204" pitchFamily="34" charset="0"/>
              <a:cs typeface="Calibri" panose="020F0502020204030204" pitchFamily="34" charset="0"/>
            </a:endParaRPr>
          </a:p>
        </p:txBody>
      </p:sp>
      <p:sp>
        <p:nvSpPr>
          <p:cNvPr id="25" name="object 25"/>
          <p:cNvSpPr/>
          <p:nvPr/>
        </p:nvSpPr>
        <p:spPr>
          <a:xfrm>
            <a:off x="3014281" y="1093724"/>
            <a:ext cx="0" cy="217170"/>
          </a:xfrm>
          <a:custGeom>
            <a:avLst/>
            <a:gdLst/>
            <a:ahLst/>
            <a:cxnLst/>
            <a:rect l="l" t="t" r="r" b="b"/>
            <a:pathLst>
              <a:path h="217169">
                <a:moveTo>
                  <a:pt x="0" y="216827"/>
                </a:moveTo>
                <a:lnTo>
                  <a:pt x="0" y="0"/>
                </a:lnTo>
              </a:path>
            </a:pathLst>
          </a:custGeom>
          <a:ln w="5060">
            <a:solidFill>
              <a:srgbClr val="000000"/>
            </a:solidFill>
          </a:ln>
        </p:spPr>
        <p:txBody>
          <a:bodyPr wrap="square" lIns="0" tIns="0" rIns="0" bIns="0" rtlCol="0"/>
          <a:lstStyle/>
          <a:p>
            <a:endParaRPr/>
          </a:p>
        </p:txBody>
      </p:sp>
      <p:grpSp>
        <p:nvGrpSpPr>
          <p:cNvPr id="26" name="object 26"/>
          <p:cNvGrpSpPr/>
          <p:nvPr/>
        </p:nvGrpSpPr>
        <p:grpSpPr>
          <a:xfrm>
            <a:off x="3065687" y="898392"/>
            <a:ext cx="800100" cy="677545"/>
            <a:chOff x="3065687" y="898392"/>
            <a:chExt cx="800100" cy="677545"/>
          </a:xfrm>
        </p:grpSpPr>
        <p:sp>
          <p:nvSpPr>
            <p:cNvPr id="27" name="object 27"/>
            <p:cNvSpPr/>
            <p:nvPr/>
          </p:nvSpPr>
          <p:spPr>
            <a:xfrm>
              <a:off x="3068218" y="900922"/>
              <a:ext cx="795020" cy="672465"/>
            </a:xfrm>
            <a:custGeom>
              <a:avLst/>
              <a:gdLst/>
              <a:ahLst/>
              <a:cxnLst/>
              <a:rect l="l" t="t" r="r" b="b"/>
              <a:pathLst>
                <a:path w="795020" h="672465">
                  <a:moveTo>
                    <a:pt x="794871" y="0"/>
                  </a:moveTo>
                  <a:lnTo>
                    <a:pt x="0" y="0"/>
                  </a:lnTo>
                  <a:lnTo>
                    <a:pt x="0" y="672330"/>
                  </a:lnTo>
                  <a:lnTo>
                    <a:pt x="794871" y="672330"/>
                  </a:lnTo>
                  <a:lnTo>
                    <a:pt x="794871" y="0"/>
                  </a:lnTo>
                  <a:close/>
                </a:path>
              </a:pathLst>
            </a:custGeom>
            <a:solidFill>
              <a:srgbClr val="FFFFFF"/>
            </a:solidFill>
          </p:spPr>
          <p:txBody>
            <a:bodyPr wrap="square" lIns="0" tIns="0" rIns="0" bIns="0" rtlCol="0"/>
            <a:lstStyle/>
            <a:p>
              <a:endParaRPr/>
            </a:p>
          </p:txBody>
        </p:sp>
        <p:sp>
          <p:nvSpPr>
            <p:cNvPr id="28" name="object 28"/>
            <p:cNvSpPr/>
            <p:nvPr/>
          </p:nvSpPr>
          <p:spPr>
            <a:xfrm>
              <a:off x="3068218" y="900922"/>
              <a:ext cx="795020" cy="672465"/>
            </a:xfrm>
            <a:custGeom>
              <a:avLst/>
              <a:gdLst/>
              <a:ahLst/>
              <a:cxnLst/>
              <a:rect l="l" t="t" r="r" b="b"/>
              <a:pathLst>
                <a:path w="795020" h="672465">
                  <a:moveTo>
                    <a:pt x="0" y="672330"/>
                  </a:moveTo>
                  <a:lnTo>
                    <a:pt x="794871" y="672330"/>
                  </a:lnTo>
                  <a:lnTo>
                    <a:pt x="794871" y="0"/>
                  </a:lnTo>
                  <a:lnTo>
                    <a:pt x="0" y="0"/>
                  </a:lnTo>
                  <a:lnTo>
                    <a:pt x="0" y="672330"/>
                  </a:lnTo>
                  <a:close/>
                </a:path>
              </a:pathLst>
            </a:custGeom>
            <a:ln w="5060">
              <a:solidFill>
                <a:srgbClr val="000000"/>
              </a:solidFill>
            </a:ln>
          </p:spPr>
          <p:txBody>
            <a:bodyPr wrap="square" lIns="0" tIns="0" rIns="0" bIns="0" rtlCol="0"/>
            <a:lstStyle/>
            <a:p>
              <a:endParaRPr/>
            </a:p>
          </p:txBody>
        </p:sp>
      </p:grpSp>
      <p:sp>
        <p:nvSpPr>
          <p:cNvPr id="29" name="object 29"/>
          <p:cNvSpPr txBox="1"/>
          <p:nvPr/>
        </p:nvSpPr>
        <p:spPr>
          <a:xfrm>
            <a:off x="3112554" y="892026"/>
            <a:ext cx="443230" cy="123752"/>
          </a:xfrm>
          <a:prstGeom prst="rect">
            <a:avLst/>
          </a:prstGeom>
        </p:spPr>
        <p:txBody>
          <a:bodyPr vert="horz" wrap="square" lIns="0" tIns="15875" rIns="0" bIns="0" rtlCol="0">
            <a:spAutoFit/>
          </a:bodyPr>
          <a:lstStyle/>
          <a:p>
            <a:pPr marL="25400">
              <a:lnSpc>
                <a:spcPct val="100000"/>
              </a:lnSpc>
              <a:spcBef>
                <a:spcPts val="125"/>
              </a:spcBef>
            </a:pP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spc="25" dirty="0">
                <a:latin typeface="Times New Roman"/>
                <a:cs typeface="Times New Roman"/>
              </a:rPr>
              <a:t>t</a:t>
            </a:r>
            <a:r>
              <a:rPr sz="750" spc="127" baseline="-11111" dirty="0">
                <a:latin typeface="Calibri"/>
                <a:cs typeface="Calibri"/>
              </a:rPr>
              <a:t>1</a:t>
            </a:r>
            <a:r>
              <a:rPr sz="750" baseline="-11111" dirty="0">
                <a:latin typeface="Calibri"/>
                <a:cs typeface="Calibri"/>
              </a:rPr>
              <a:t> </a:t>
            </a:r>
            <a:r>
              <a:rPr sz="700" spc="-235" dirty="0">
                <a:solidFill>
                  <a:srgbClr val="D83A00"/>
                </a:solidFill>
                <a:latin typeface="Cambria"/>
                <a:cs typeface="Cambria"/>
              </a:rPr>
              <a:t>⊕</a:t>
            </a:r>
            <a:r>
              <a:rPr sz="700" spc="25" dirty="0">
                <a:solidFill>
                  <a:srgbClr val="D83A00"/>
                </a:solidFill>
                <a:latin typeface="Cambria"/>
                <a:cs typeface="Cambria"/>
              </a:rPr>
              <a:t> </a:t>
            </a:r>
            <a:r>
              <a:rPr lang="en-US" sz="700" spc="25" dirty="0">
                <a:solidFill>
                  <a:srgbClr val="D83A00"/>
                </a:solidFill>
                <a:latin typeface="Cambria"/>
                <a:cs typeface="Cambria"/>
              </a:rPr>
              <a:t> </a:t>
            </a:r>
            <a:r>
              <a:rPr sz="700" i="1" spc="5" dirty="0">
                <a:solidFill>
                  <a:srgbClr val="D83A00"/>
                </a:solidFill>
                <a:latin typeface="Times New Roman"/>
                <a:cs typeface="Times New Roman"/>
              </a:rPr>
              <a:t>C</a:t>
            </a:r>
            <a:endParaRPr sz="700" dirty="0">
              <a:latin typeface="Times New Roman"/>
              <a:cs typeface="Times New Roman"/>
            </a:endParaRPr>
          </a:p>
        </p:txBody>
      </p:sp>
      <p:sp>
        <p:nvSpPr>
          <p:cNvPr id="30" name="object 30"/>
          <p:cNvSpPr txBox="1"/>
          <p:nvPr/>
        </p:nvSpPr>
        <p:spPr>
          <a:xfrm>
            <a:off x="3504590" y="892026"/>
            <a:ext cx="292100" cy="136525"/>
          </a:xfrm>
          <a:prstGeom prst="rect">
            <a:avLst/>
          </a:prstGeom>
        </p:spPr>
        <p:txBody>
          <a:bodyPr vert="horz" wrap="square" lIns="0" tIns="15875" rIns="0" bIns="0" rtlCol="0">
            <a:spAutoFit/>
          </a:bodyPr>
          <a:lstStyle/>
          <a:p>
            <a:pPr marL="12700">
              <a:lnSpc>
                <a:spcPct val="100000"/>
              </a:lnSpc>
              <a:spcBef>
                <a:spcPts val="125"/>
              </a:spcBef>
            </a:pPr>
            <a:r>
              <a:rPr sz="700" spc="75" dirty="0">
                <a:solidFill>
                  <a:srgbClr val="D83A00"/>
                </a:solidFill>
                <a:latin typeface="Calibri"/>
                <a:cs typeface="Calibri"/>
              </a:rPr>
              <a:t>(1)</a:t>
            </a:r>
            <a:r>
              <a:rPr sz="700" spc="-10" dirty="0">
                <a:solidFill>
                  <a:srgbClr val="D83A00"/>
                </a:solidFill>
                <a:latin typeface="Calibri"/>
                <a:cs typeface="Calibri"/>
              </a:rPr>
              <a:t> </a:t>
            </a:r>
            <a:r>
              <a:rPr sz="700" spc="-20" dirty="0">
                <a:latin typeface="Cambria"/>
                <a:cs typeface="Cambria"/>
              </a:rPr>
              <a:t>·</a:t>
            </a:r>
            <a:r>
              <a:rPr sz="700" dirty="0">
                <a:latin typeface="Cambria"/>
                <a:cs typeface="Cambria"/>
              </a:rPr>
              <a:t> </a:t>
            </a:r>
            <a:r>
              <a:rPr sz="700" spc="-20" dirty="0">
                <a:latin typeface="Cambria"/>
                <a:cs typeface="Cambria"/>
              </a:rPr>
              <a:t>·</a:t>
            </a:r>
            <a:r>
              <a:rPr sz="700" spc="5" dirty="0">
                <a:latin typeface="Cambria"/>
                <a:cs typeface="Cambria"/>
              </a:rPr>
              <a:t> </a:t>
            </a:r>
            <a:r>
              <a:rPr sz="700" spc="-20" dirty="0">
                <a:latin typeface="Cambria"/>
                <a:cs typeface="Cambria"/>
              </a:rPr>
              <a:t>·</a:t>
            </a:r>
            <a:endParaRPr sz="700">
              <a:latin typeface="Cambria"/>
              <a:cs typeface="Cambria"/>
            </a:endParaRPr>
          </a:p>
        </p:txBody>
      </p:sp>
      <p:sp>
        <p:nvSpPr>
          <p:cNvPr id="31" name="object 31"/>
          <p:cNvSpPr txBox="1"/>
          <p:nvPr/>
        </p:nvSpPr>
        <p:spPr>
          <a:xfrm>
            <a:off x="3112554" y="993245"/>
            <a:ext cx="443230" cy="123752"/>
          </a:xfrm>
          <a:prstGeom prst="rect">
            <a:avLst/>
          </a:prstGeom>
        </p:spPr>
        <p:txBody>
          <a:bodyPr vert="horz" wrap="square" lIns="0" tIns="15875" rIns="0" bIns="0" rtlCol="0">
            <a:spAutoFit/>
          </a:bodyPr>
          <a:lstStyle/>
          <a:p>
            <a:pPr marL="25400">
              <a:lnSpc>
                <a:spcPct val="100000"/>
              </a:lnSpc>
              <a:spcBef>
                <a:spcPts val="125"/>
              </a:spcBef>
            </a:pP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spc="25" dirty="0">
                <a:latin typeface="Times New Roman"/>
                <a:cs typeface="Times New Roman"/>
              </a:rPr>
              <a:t>t</a:t>
            </a:r>
            <a:r>
              <a:rPr sz="750" spc="127" baseline="-11111" dirty="0">
                <a:latin typeface="Calibri"/>
                <a:cs typeface="Calibri"/>
              </a:rPr>
              <a:t>2</a:t>
            </a:r>
            <a:r>
              <a:rPr sz="750" baseline="-11111" dirty="0">
                <a:latin typeface="Calibri"/>
                <a:cs typeface="Calibri"/>
              </a:rPr>
              <a:t> </a:t>
            </a:r>
            <a:r>
              <a:rPr sz="700" spc="-235" dirty="0">
                <a:solidFill>
                  <a:srgbClr val="D83A00"/>
                </a:solidFill>
                <a:latin typeface="Cambria"/>
                <a:cs typeface="Cambria"/>
              </a:rPr>
              <a:t>⊕</a:t>
            </a:r>
            <a:r>
              <a:rPr sz="700" spc="25" dirty="0">
                <a:solidFill>
                  <a:srgbClr val="D83A00"/>
                </a:solidFill>
                <a:latin typeface="Cambria"/>
                <a:cs typeface="Cambria"/>
              </a:rPr>
              <a:t> </a:t>
            </a:r>
            <a:r>
              <a:rPr lang="en-US" sz="700" spc="25" dirty="0">
                <a:solidFill>
                  <a:srgbClr val="D83A00"/>
                </a:solidFill>
                <a:latin typeface="Cambria"/>
                <a:cs typeface="Cambria"/>
              </a:rPr>
              <a:t> </a:t>
            </a:r>
            <a:r>
              <a:rPr sz="700" i="1" spc="5" dirty="0">
                <a:solidFill>
                  <a:srgbClr val="D83A00"/>
                </a:solidFill>
                <a:latin typeface="Times New Roman"/>
                <a:cs typeface="Times New Roman"/>
              </a:rPr>
              <a:t>C</a:t>
            </a:r>
            <a:endParaRPr sz="700" dirty="0">
              <a:latin typeface="Times New Roman"/>
              <a:cs typeface="Times New Roman"/>
            </a:endParaRPr>
          </a:p>
        </p:txBody>
      </p:sp>
      <p:sp>
        <p:nvSpPr>
          <p:cNvPr id="32" name="object 32"/>
          <p:cNvSpPr txBox="1"/>
          <p:nvPr/>
        </p:nvSpPr>
        <p:spPr>
          <a:xfrm>
            <a:off x="3504590" y="993245"/>
            <a:ext cx="292100" cy="136525"/>
          </a:xfrm>
          <a:prstGeom prst="rect">
            <a:avLst/>
          </a:prstGeom>
        </p:spPr>
        <p:txBody>
          <a:bodyPr vert="horz" wrap="square" lIns="0" tIns="15875" rIns="0" bIns="0" rtlCol="0">
            <a:spAutoFit/>
          </a:bodyPr>
          <a:lstStyle/>
          <a:p>
            <a:pPr marL="12700">
              <a:lnSpc>
                <a:spcPct val="100000"/>
              </a:lnSpc>
              <a:spcBef>
                <a:spcPts val="125"/>
              </a:spcBef>
            </a:pPr>
            <a:r>
              <a:rPr sz="700" spc="75" dirty="0">
                <a:solidFill>
                  <a:srgbClr val="D83A00"/>
                </a:solidFill>
                <a:latin typeface="Calibri"/>
                <a:cs typeface="Calibri"/>
              </a:rPr>
              <a:t>(0)</a:t>
            </a:r>
            <a:r>
              <a:rPr sz="700" spc="-10" dirty="0">
                <a:solidFill>
                  <a:srgbClr val="D83A00"/>
                </a:solidFill>
                <a:latin typeface="Calibri"/>
                <a:cs typeface="Calibri"/>
              </a:rPr>
              <a:t> </a:t>
            </a:r>
            <a:r>
              <a:rPr sz="700" spc="-20" dirty="0">
                <a:latin typeface="Cambria"/>
                <a:cs typeface="Cambria"/>
              </a:rPr>
              <a:t>·</a:t>
            </a:r>
            <a:r>
              <a:rPr sz="700" dirty="0">
                <a:latin typeface="Cambria"/>
                <a:cs typeface="Cambria"/>
              </a:rPr>
              <a:t> </a:t>
            </a:r>
            <a:r>
              <a:rPr sz="700" spc="-20" dirty="0">
                <a:latin typeface="Cambria"/>
                <a:cs typeface="Cambria"/>
              </a:rPr>
              <a:t>·</a:t>
            </a:r>
            <a:r>
              <a:rPr sz="700" spc="5" dirty="0">
                <a:latin typeface="Cambria"/>
                <a:cs typeface="Cambria"/>
              </a:rPr>
              <a:t> </a:t>
            </a:r>
            <a:r>
              <a:rPr sz="700" spc="-20" dirty="0">
                <a:latin typeface="Cambria"/>
                <a:cs typeface="Cambria"/>
              </a:rPr>
              <a:t>·</a:t>
            </a:r>
            <a:endParaRPr sz="700">
              <a:latin typeface="Cambria"/>
              <a:cs typeface="Cambria"/>
            </a:endParaRPr>
          </a:p>
        </p:txBody>
      </p:sp>
      <p:sp>
        <p:nvSpPr>
          <p:cNvPr id="33" name="object 33"/>
          <p:cNvSpPr txBox="1"/>
          <p:nvPr/>
        </p:nvSpPr>
        <p:spPr>
          <a:xfrm>
            <a:off x="3112554" y="1094464"/>
            <a:ext cx="443230" cy="123752"/>
          </a:xfrm>
          <a:prstGeom prst="rect">
            <a:avLst/>
          </a:prstGeom>
        </p:spPr>
        <p:txBody>
          <a:bodyPr vert="horz" wrap="square" lIns="0" tIns="15875" rIns="0" bIns="0" rtlCol="0">
            <a:spAutoFit/>
          </a:bodyPr>
          <a:lstStyle/>
          <a:p>
            <a:pPr marL="25400">
              <a:lnSpc>
                <a:spcPct val="100000"/>
              </a:lnSpc>
              <a:spcBef>
                <a:spcPts val="125"/>
              </a:spcBef>
            </a:pP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spc="25" dirty="0">
                <a:latin typeface="Times New Roman"/>
                <a:cs typeface="Times New Roman"/>
              </a:rPr>
              <a:t>t</a:t>
            </a:r>
            <a:r>
              <a:rPr sz="750" spc="127" baseline="-11111" dirty="0">
                <a:latin typeface="Calibri"/>
                <a:cs typeface="Calibri"/>
              </a:rPr>
              <a:t>3</a:t>
            </a:r>
            <a:r>
              <a:rPr sz="750" baseline="-11111" dirty="0">
                <a:latin typeface="Calibri"/>
                <a:cs typeface="Calibri"/>
              </a:rPr>
              <a:t> </a:t>
            </a:r>
            <a:r>
              <a:rPr sz="700" spc="-235" dirty="0">
                <a:solidFill>
                  <a:srgbClr val="D83A00"/>
                </a:solidFill>
                <a:latin typeface="Cambria"/>
                <a:cs typeface="Cambria"/>
              </a:rPr>
              <a:t>⊕</a:t>
            </a:r>
            <a:r>
              <a:rPr lang="en-US" sz="700" spc="-235" dirty="0">
                <a:solidFill>
                  <a:srgbClr val="D83A00"/>
                </a:solidFill>
                <a:latin typeface="Cambria"/>
                <a:cs typeface="Cambria"/>
              </a:rPr>
              <a:t> </a:t>
            </a:r>
            <a:r>
              <a:rPr sz="700" spc="25" dirty="0">
                <a:solidFill>
                  <a:srgbClr val="D83A00"/>
                </a:solidFill>
                <a:latin typeface="Cambria"/>
                <a:cs typeface="Cambria"/>
              </a:rPr>
              <a:t> </a:t>
            </a:r>
            <a:r>
              <a:rPr lang="en-US" sz="700" spc="25" dirty="0">
                <a:solidFill>
                  <a:srgbClr val="D83A00"/>
                </a:solidFill>
                <a:latin typeface="Cambria"/>
                <a:cs typeface="Cambria"/>
              </a:rPr>
              <a:t> </a:t>
            </a:r>
            <a:r>
              <a:rPr sz="700" i="1" spc="5" dirty="0">
                <a:solidFill>
                  <a:srgbClr val="D83A00"/>
                </a:solidFill>
                <a:latin typeface="Times New Roman"/>
                <a:cs typeface="Times New Roman"/>
              </a:rPr>
              <a:t>C</a:t>
            </a:r>
            <a:endParaRPr sz="700" dirty="0">
              <a:latin typeface="Times New Roman"/>
              <a:cs typeface="Times New Roman"/>
            </a:endParaRPr>
          </a:p>
        </p:txBody>
      </p:sp>
      <p:sp>
        <p:nvSpPr>
          <p:cNvPr id="34" name="object 34"/>
          <p:cNvSpPr txBox="1"/>
          <p:nvPr/>
        </p:nvSpPr>
        <p:spPr>
          <a:xfrm>
            <a:off x="3504590" y="1094464"/>
            <a:ext cx="292100" cy="136525"/>
          </a:xfrm>
          <a:prstGeom prst="rect">
            <a:avLst/>
          </a:prstGeom>
        </p:spPr>
        <p:txBody>
          <a:bodyPr vert="horz" wrap="square" lIns="0" tIns="15875" rIns="0" bIns="0" rtlCol="0">
            <a:spAutoFit/>
          </a:bodyPr>
          <a:lstStyle/>
          <a:p>
            <a:pPr marL="12700">
              <a:lnSpc>
                <a:spcPct val="100000"/>
              </a:lnSpc>
              <a:spcBef>
                <a:spcPts val="125"/>
              </a:spcBef>
            </a:pPr>
            <a:r>
              <a:rPr sz="700" spc="75" dirty="0">
                <a:solidFill>
                  <a:srgbClr val="D83A00"/>
                </a:solidFill>
                <a:latin typeface="Calibri"/>
                <a:cs typeface="Calibri"/>
              </a:rPr>
              <a:t>(0)</a:t>
            </a:r>
            <a:r>
              <a:rPr sz="700" spc="-10" dirty="0">
                <a:solidFill>
                  <a:srgbClr val="D83A00"/>
                </a:solidFill>
                <a:latin typeface="Calibri"/>
                <a:cs typeface="Calibri"/>
              </a:rPr>
              <a:t> </a:t>
            </a:r>
            <a:r>
              <a:rPr sz="700" spc="-20" dirty="0">
                <a:latin typeface="Cambria"/>
                <a:cs typeface="Cambria"/>
              </a:rPr>
              <a:t>·</a:t>
            </a:r>
            <a:r>
              <a:rPr sz="700" dirty="0">
                <a:latin typeface="Cambria"/>
                <a:cs typeface="Cambria"/>
              </a:rPr>
              <a:t> </a:t>
            </a:r>
            <a:r>
              <a:rPr sz="700" spc="-20" dirty="0">
                <a:latin typeface="Cambria"/>
                <a:cs typeface="Cambria"/>
              </a:rPr>
              <a:t>·</a:t>
            </a:r>
            <a:r>
              <a:rPr sz="700" spc="5" dirty="0">
                <a:latin typeface="Cambria"/>
                <a:cs typeface="Cambria"/>
              </a:rPr>
              <a:t> </a:t>
            </a:r>
            <a:r>
              <a:rPr sz="700" spc="-20" dirty="0">
                <a:latin typeface="Cambria"/>
                <a:cs typeface="Cambria"/>
              </a:rPr>
              <a:t>·</a:t>
            </a:r>
            <a:endParaRPr sz="700">
              <a:latin typeface="Cambria"/>
              <a:cs typeface="Cambria"/>
            </a:endParaRPr>
          </a:p>
        </p:txBody>
      </p:sp>
      <p:sp>
        <p:nvSpPr>
          <p:cNvPr id="35" name="object 35"/>
          <p:cNvSpPr txBox="1"/>
          <p:nvPr/>
        </p:nvSpPr>
        <p:spPr>
          <a:xfrm>
            <a:off x="3112554" y="1195683"/>
            <a:ext cx="443230" cy="123752"/>
          </a:xfrm>
          <a:prstGeom prst="rect">
            <a:avLst/>
          </a:prstGeom>
        </p:spPr>
        <p:txBody>
          <a:bodyPr vert="horz" wrap="square" lIns="0" tIns="15875" rIns="0" bIns="0" rtlCol="0">
            <a:spAutoFit/>
          </a:bodyPr>
          <a:lstStyle/>
          <a:p>
            <a:pPr marL="25400">
              <a:lnSpc>
                <a:spcPct val="100000"/>
              </a:lnSpc>
              <a:spcBef>
                <a:spcPts val="125"/>
              </a:spcBef>
            </a:pP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spc="25" dirty="0">
                <a:latin typeface="Times New Roman"/>
                <a:cs typeface="Times New Roman"/>
              </a:rPr>
              <a:t>t</a:t>
            </a:r>
            <a:r>
              <a:rPr sz="750" spc="127" baseline="-11111" dirty="0">
                <a:latin typeface="Calibri"/>
                <a:cs typeface="Calibri"/>
              </a:rPr>
              <a:t>4</a:t>
            </a:r>
            <a:r>
              <a:rPr sz="750" baseline="-11111" dirty="0">
                <a:latin typeface="Calibri"/>
                <a:cs typeface="Calibri"/>
              </a:rPr>
              <a:t> </a:t>
            </a:r>
            <a:r>
              <a:rPr sz="700" spc="-235" dirty="0">
                <a:solidFill>
                  <a:srgbClr val="D83A00"/>
                </a:solidFill>
                <a:latin typeface="Cambria"/>
                <a:cs typeface="Cambria"/>
              </a:rPr>
              <a:t>⊕</a:t>
            </a:r>
            <a:r>
              <a:rPr sz="700" spc="25" dirty="0">
                <a:solidFill>
                  <a:srgbClr val="D83A00"/>
                </a:solidFill>
                <a:latin typeface="Cambria"/>
                <a:cs typeface="Cambria"/>
              </a:rPr>
              <a:t> </a:t>
            </a:r>
            <a:r>
              <a:rPr lang="en-US" sz="700" spc="25" dirty="0">
                <a:solidFill>
                  <a:srgbClr val="D83A00"/>
                </a:solidFill>
                <a:latin typeface="Cambria"/>
                <a:cs typeface="Cambria"/>
              </a:rPr>
              <a:t> </a:t>
            </a:r>
            <a:r>
              <a:rPr sz="700" i="1" spc="5" dirty="0">
                <a:solidFill>
                  <a:srgbClr val="D83A00"/>
                </a:solidFill>
                <a:latin typeface="Times New Roman"/>
                <a:cs typeface="Times New Roman"/>
              </a:rPr>
              <a:t>C</a:t>
            </a:r>
            <a:endParaRPr sz="700" dirty="0">
              <a:latin typeface="Times New Roman"/>
              <a:cs typeface="Times New Roman"/>
            </a:endParaRPr>
          </a:p>
        </p:txBody>
      </p:sp>
      <p:sp>
        <p:nvSpPr>
          <p:cNvPr id="36" name="object 36"/>
          <p:cNvSpPr txBox="1"/>
          <p:nvPr/>
        </p:nvSpPr>
        <p:spPr>
          <a:xfrm>
            <a:off x="3504590" y="1195683"/>
            <a:ext cx="292100" cy="136525"/>
          </a:xfrm>
          <a:prstGeom prst="rect">
            <a:avLst/>
          </a:prstGeom>
        </p:spPr>
        <p:txBody>
          <a:bodyPr vert="horz" wrap="square" lIns="0" tIns="15875" rIns="0" bIns="0" rtlCol="0">
            <a:spAutoFit/>
          </a:bodyPr>
          <a:lstStyle/>
          <a:p>
            <a:pPr marL="12700">
              <a:lnSpc>
                <a:spcPct val="100000"/>
              </a:lnSpc>
              <a:spcBef>
                <a:spcPts val="125"/>
              </a:spcBef>
            </a:pPr>
            <a:r>
              <a:rPr sz="700" spc="75" dirty="0">
                <a:solidFill>
                  <a:srgbClr val="D83A00"/>
                </a:solidFill>
                <a:latin typeface="Calibri"/>
                <a:cs typeface="Calibri"/>
              </a:rPr>
              <a:t>(0)</a:t>
            </a:r>
            <a:r>
              <a:rPr sz="700" spc="-10" dirty="0">
                <a:solidFill>
                  <a:srgbClr val="D83A00"/>
                </a:solidFill>
                <a:latin typeface="Calibri"/>
                <a:cs typeface="Calibri"/>
              </a:rPr>
              <a:t> </a:t>
            </a:r>
            <a:r>
              <a:rPr sz="700" spc="-20" dirty="0">
                <a:latin typeface="Cambria"/>
                <a:cs typeface="Cambria"/>
              </a:rPr>
              <a:t>·</a:t>
            </a:r>
            <a:r>
              <a:rPr sz="700" dirty="0">
                <a:latin typeface="Cambria"/>
                <a:cs typeface="Cambria"/>
              </a:rPr>
              <a:t> </a:t>
            </a:r>
            <a:r>
              <a:rPr sz="700" spc="-20" dirty="0">
                <a:latin typeface="Cambria"/>
                <a:cs typeface="Cambria"/>
              </a:rPr>
              <a:t>·</a:t>
            </a:r>
            <a:r>
              <a:rPr sz="700" spc="5" dirty="0">
                <a:latin typeface="Cambria"/>
                <a:cs typeface="Cambria"/>
              </a:rPr>
              <a:t> </a:t>
            </a:r>
            <a:r>
              <a:rPr sz="700" spc="-20" dirty="0">
                <a:latin typeface="Cambria"/>
                <a:cs typeface="Cambria"/>
              </a:rPr>
              <a:t>·</a:t>
            </a:r>
            <a:endParaRPr sz="700">
              <a:latin typeface="Cambria"/>
              <a:cs typeface="Cambria"/>
            </a:endParaRPr>
          </a:p>
        </p:txBody>
      </p:sp>
      <p:sp>
        <p:nvSpPr>
          <p:cNvPr id="37" name="object 37"/>
          <p:cNvSpPr txBox="1"/>
          <p:nvPr/>
        </p:nvSpPr>
        <p:spPr>
          <a:xfrm>
            <a:off x="3439604" y="1311304"/>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38" name="object 38"/>
          <p:cNvSpPr txBox="1"/>
          <p:nvPr/>
        </p:nvSpPr>
        <p:spPr>
          <a:xfrm>
            <a:off x="3439604" y="1361913"/>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39" name="object 39"/>
          <p:cNvSpPr txBox="1"/>
          <p:nvPr/>
        </p:nvSpPr>
        <p:spPr>
          <a:xfrm>
            <a:off x="3439604" y="1412523"/>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grpSp>
        <p:nvGrpSpPr>
          <p:cNvPr id="40" name="object 40"/>
          <p:cNvGrpSpPr/>
          <p:nvPr/>
        </p:nvGrpSpPr>
        <p:grpSpPr>
          <a:xfrm>
            <a:off x="1877122" y="857032"/>
            <a:ext cx="261620" cy="184150"/>
            <a:chOff x="1877122" y="857032"/>
            <a:chExt cx="261620" cy="184150"/>
          </a:xfrm>
        </p:grpSpPr>
        <p:pic>
          <p:nvPicPr>
            <p:cNvPr id="41" name="object 41"/>
            <p:cNvPicPr/>
            <p:nvPr/>
          </p:nvPicPr>
          <p:blipFill>
            <a:blip r:embed="rId2" cstate="print"/>
            <a:stretch>
              <a:fillRect/>
            </a:stretch>
          </p:blipFill>
          <p:spPr>
            <a:xfrm>
              <a:off x="1884742" y="864652"/>
              <a:ext cx="245790" cy="168862"/>
            </a:xfrm>
            <a:prstGeom prst="rect">
              <a:avLst/>
            </a:prstGeom>
          </p:spPr>
        </p:pic>
        <p:sp>
          <p:nvSpPr>
            <p:cNvPr id="42" name="object 42"/>
            <p:cNvSpPr/>
            <p:nvPr/>
          </p:nvSpPr>
          <p:spPr>
            <a:xfrm>
              <a:off x="1884742" y="864652"/>
              <a:ext cx="246379" cy="168910"/>
            </a:xfrm>
            <a:custGeom>
              <a:avLst/>
              <a:gdLst/>
              <a:ahLst/>
              <a:cxnLst/>
              <a:rect l="l" t="t" r="r" b="b"/>
              <a:pathLst>
                <a:path w="246380" h="168909">
                  <a:moveTo>
                    <a:pt x="195179" y="0"/>
                  </a:moveTo>
                  <a:lnTo>
                    <a:pt x="50610" y="0"/>
                  </a:lnTo>
                  <a:lnTo>
                    <a:pt x="30910" y="3977"/>
                  </a:lnTo>
                  <a:lnTo>
                    <a:pt x="14823" y="14823"/>
                  </a:lnTo>
                  <a:lnTo>
                    <a:pt x="3977" y="30910"/>
                  </a:lnTo>
                  <a:lnTo>
                    <a:pt x="0" y="50610"/>
                  </a:lnTo>
                  <a:lnTo>
                    <a:pt x="0" y="118251"/>
                  </a:lnTo>
                  <a:lnTo>
                    <a:pt x="3977" y="137951"/>
                  </a:lnTo>
                  <a:lnTo>
                    <a:pt x="14823" y="154038"/>
                  </a:lnTo>
                  <a:lnTo>
                    <a:pt x="30910" y="164885"/>
                  </a:lnTo>
                  <a:lnTo>
                    <a:pt x="50610" y="168862"/>
                  </a:lnTo>
                  <a:lnTo>
                    <a:pt x="195179" y="168862"/>
                  </a:lnTo>
                  <a:lnTo>
                    <a:pt x="214880" y="164885"/>
                  </a:lnTo>
                  <a:lnTo>
                    <a:pt x="230967" y="154038"/>
                  </a:lnTo>
                  <a:lnTo>
                    <a:pt x="241813" y="137951"/>
                  </a:lnTo>
                  <a:lnTo>
                    <a:pt x="245790" y="118251"/>
                  </a:lnTo>
                  <a:lnTo>
                    <a:pt x="245790" y="50610"/>
                  </a:lnTo>
                  <a:lnTo>
                    <a:pt x="241813" y="30910"/>
                  </a:lnTo>
                  <a:lnTo>
                    <a:pt x="230967" y="14823"/>
                  </a:lnTo>
                  <a:lnTo>
                    <a:pt x="214880" y="3977"/>
                  </a:lnTo>
                  <a:lnTo>
                    <a:pt x="195179" y="0"/>
                  </a:lnTo>
                  <a:close/>
                </a:path>
              </a:pathLst>
            </a:custGeom>
            <a:ln w="15183">
              <a:solidFill>
                <a:srgbClr val="000000"/>
              </a:solidFill>
            </a:ln>
          </p:spPr>
          <p:txBody>
            <a:bodyPr wrap="square" lIns="0" tIns="0" rIns="0" bIns="0" rtlCol="0"/>
            <a:lstStyle/>
            <a:p>
              <a:endParaRPr/>
            </a:p>
          </p:txBody>
        </p:sp>
      </p:grpSp>
      <p:sp>
        <p:nvSpPr>
          <p:cNvPr id="43" name="object 43"/>
          <p:cNvSpPr txBox="1"/>
          <p:nvPr/>
        </p:nvSpPr>
        <p:spPr>
          <a:xfrm>
            <a:off x="1914207" y="850854"/>
            <a:ext cx="187325" cy="166071"/>
          </a:xfrm>
          <a:prstGeom prst="rect">
            <a:avLst/>
          </a:prstGeom>
        </p:spPr>
        <p:txBody>
          <a:bodyPr vert="horz" wrap="square" lIns="0" tIns="12065" rIns="0" bIns="0" rtlCol="0">
            <a:spAutoFit/>
          </a:bodyPr>
          <a:lstStyle/>
          <a:p>
            <a:pPr marL="12700">
              <a:lnSpc>
                <a:spcPct val="100000"/>
              </a:lnSpc>
              <a:spcBef>
                <a:spcPts val="95"/>
              </a:spcBef>
            </a:pPr>
            <a:r>
              <a:rPr sz="1000" spc="-45" dirty="0">
                <a:latin typeface="Calibri" panose="020F0502020204030204" pitchFamily="34" charset="0"/>
                <a:cs typeface="Calibri" panose="020F0502020204030204" pitchFamily="34" charset="0"/>
              </a:rPr>
              <a:t>O</a:t>
            </a:r>
            <a:r>
              <a:rPr sz="1000" spc="-75" dirty="0">
                <a:latin typeface="Calibri" panose="020F0502020204030204" pitchFamily="34" charset="0"/>
                <a:cs typeface="Calibri" panose="020F0502020204030204" pitchFamily="34" charset="0"/>
              </a:rPr>
              <a:t>T</a:t>
            </a:r>
            <a:endParaRPr sz="1000" dirty="0">
              <a:latin typeface="Calibri" panose="020F0502020204030204" pitchFamily="34" charset="0"/>
              <a:cs typeface="Calibri" panose="020F0502020204030204" pitchFamily="34" charset="0"/>
            </a:endParaRPr>
          </a:p>
        </p:txBody>
      </p:sp>
      <p:grpSp>
        <p:nvGrpSpPr>
          <p:cNvPr id="44" name="object 44"/>
          <p:cNvGrpSpPr/>
          <p:nvPr/>
        </p:nvGrpSpPr>
        <p:grpSpPr>
          <a:xfrm>
            <a:off x="2138046" y="918639"/>
            <a:ext cx="365760" cy="60960"/>
            <a:chOff x="2138046" y="918639"/>
            <a:chExt cx="365760" cy="60960"/>
          </a:xfrm>
        </p:grpSpPr>
        <p:sp>
          <p:nvSpPr>
            <p:cNvPr id="45" name="object 45"/>
            <p:cNvSpPr/>
            <p:nvPr/>
          </p:nvSpPr>
          <p:spPr>
            <a:xfrm>
              <a:off x="2147107" y="949083"/>
              <a:ext cx="351155" cy="0"/>
            </a:xfrm>
            <a:custGeom>
              <a:avLst/>
              <a:gdLst/>
              <a:ahLst/>
              <a:cxnLst/>
              <a:rect l="l" t="t" r="r" b="b"/>
              <a:pathLst>
                <a:path w="351155">
                  <a:moveTo>
                    <a:pt x="0" y="0"/>
                  </a:moveTo>
                  <a:lnTo>
                    <a:pt x="351020" y="0"/>
                  </a:lnTo>
                </a:path>
              </a:pathLst>
            </a:custGeom>
            <a:ln w="10122">
              <a:solidFill>
                <a:srgbClr val="000000"/>
              </a:solidFill>
            </a:ln>
          </p:spPr>
          <p:txBody>
            <a:bodyPr wrap="square" lIns="0" tIns="0" rIns="0" bIns="0" rtlCol="0"/>
            <a:lstStyle/>
            <a:p>
              <a:endParaRPr/>
            </a:p>
          </p:txBody>
        </p:sp>
        <p:sp>
          <p:nvSpPr>
            <p:cNvPr id="46" name="object 46"/>
            <p:cNvSpPr/>
            <p:nvPr/>
          </p:nvSpPr>
          <p:spPr>
            <a:xfrm>
              <a:off x="2142173" y="922766"/>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grpSp>
      <p:sp>
        <p:nvSpPr>
          <p:cNvPr id="47" name="object 47"/>
          <p:cNvSpPr txBox="1"/>
          <p:nvPr/>
        </p:nvSpPr>
        <p:spPr>
          <a:xfrm>
            <a:off x="2172398" y="935430"/>
            <a:ext cx="283210" cy="135293"/>
          </a:xfrm>
          <a:prstGeom prst="rect">
            <a:avLst/>
          </a:prstGeom>
        </p:spPr>
        <p:txBody>
          <a:bodyPr vert="horz" wrap="square" lIns="0" tIns="12065" rIns="0" bIns="0" rtlCol="0">
            <a:spAutoFit/>
          </a:bodyPr>
          <a:lstStyle/>
          <a:p>
            <a:pPr marL="38100">
              <a:lnSpc>
                <a:spcPct val="100000"/>
              </a:lnSpc>
              <a:spcBef>
                <a:spcPts val="95"/>
              </a:spcBef>
            </a:pPr>
            <a:r>
              <a:rPr sz="800" i="1" spc="-5" dirty="0">
                <a:latin typeface="Times New Roman"/>
                <a:cs typeface="Times New Roman"/>
              </a:rPr>
              <a:t>T</a:t>
            </a:r>
            <a:r>
              <a:rPr sz="900" i="1" spc="-7" baseline="-9259" dirty="0">
                <a:latin typeface="Times New Roman"/>
                <a:cs typeface="Times New Roman"/>
              </a:rPr>
              <a:t>i</a:t>
            </a:r>
            <a:r>
              <a:rPr sz="800" spc="-5" dirty="0">
                <a:latin typeface="Calibri" panose="020F0502020204030204" pitchFamily="34" charset="0"/>
                <a:cs typeface="Calibri" panose="020F0502020204030204" pitchFamily="34" charset="0"/>
              </a:rPr>
              <a:t>,</a:t>
            </a:r>
            <a:r>
              <a:rPr sz="800" spc="-50" dirty="0">
                <a:latin typeface="Calibri" panose="020F0502020204030204" pitchFamily="34" charset="0"/>
                <a:cs typeface="Calibri" panose="020F0502020204030204" pitchFamily="34" charset="0"/>
              </a:rPr>
              <a:t> </a:t>
            </a:r>
            <a:r>
              <a:rPr sz="800" i="1" spc="-60" dirty="0">
                <a:latin typeface="Times New Roman"/>
                <a:cs typeface="Times New Roman"/>
              </a:rPr>
              <a:t>T</a:t>
            </a:r>
            <a:r>
              <a:rPr sz="900" spc="-89" baseline="27777" dirty="0">
                <a:latin typeface="Cambria"/>
                <a:cs typeface="Cambria"/>
              </a:rPr>
              <a:t>′</a:t>
            </a:r>
            <a:r>
              <a:rPr sz="900" i="1" spc="-89" baseline="-27777" dirty="0">
                <a:latin typeface="Times New Roman"/>
                <a:cs typeface="Times New Roman"/>
              </a:rPr>
              <a:t>i</a:t>
            </a:r>
            <a:endParaRPr sz="900" baseline="-27777" dirty="0">
              <a:latin typeface="Times New Roman"/>
              <a:cs typeface="Times New Roman"/>
            </a:endParaRPr>
          </a:p>
        </p:txBody>
      </p:sp>
      <p:grpSp>
        <p:nvGrpSpPr>
          <p:cNvPr id="48" name="object 48"/>
          <p:cNvGrpSpPr/>
          <p:nvPr/>
        </p:nvGrpSpPr>
        <p:grpSpPr>
          <a:xfrm>
            <a:off x="1692069" y="918639"/>
            <a:ext cx="185420" cy="60960"/>
            <a:chOff x="1692069" y="918639"/>
            <a:chExt cx="185420" cy="60960"/>
          </a:xfrm>
        </p:grpSpPr>
        <p:sp>
          <p:nvSpPr>
            <p:cNvPr id="49" name="object 49"/>
            <p:cNvSpPr/>
            <p:nvPr/>
          </p:nvSpPr>
          <p:spPr>
            <a:xfrm>
              <a:off x="1697149" y="949083"/>
              <a:ext cx="171450" cy="0"/>
            </a:xfrm>
            <a:custGeom>
              <a:avLst/>
              <a:gdLst/>
              <a:ahLst/>
              <a:cxnLst/>
              <a:rect l="l" t="t" r="r" b="b"/>
              <a:pathLst>
                <a:path w="171450">
                  <a:moveTo>
                    <a:pt x="171018" y="0"/>
                  </a:moveTo>
                  <a:lnTo>
                    <a:pt x="0" y="0"/>
                  </a:lnTo>
                </a:path>
              </a:pathLst>
            </a:custGeom>
            <a:ln w="10122">
              <a:solidFill>
                <a:srgbClr val="000000"/>
              </a:solidFill>
            </a:ln>
          </p:spPr>
          <p:txBody>
            <a:bodyPr wrap="square" lIns="0" tIns="0" rIns="0" bIns="0" rtlCol="0"/>
            <a:lstStyle/>
            <a:p>
              <a:endParaRPr/>
            </a:p>
          </p:txBody>
        </p:sp>
        <p:sp>
          <p:nvSpPr>
            <p:cNvPr id="50" name="object 50"/>
            <p:cNvSpPr/>
            <p:nvPr/>
          </p:nvSpPr>
          <p:spPr>
            <a:xfrm>
              <a:off x="1848429" y="922766"/>
              <a:ext cx="24765" cy="52705"/>
            </a:xfrm>
            <a:custGeom>
              <a:avLst/>
              <a:gdLst/>
              <a:ahLst/>
              <a:cxnLst/>
              <a:rect l="l" t="t" r="r" b="b"/>
              <a:pathLst>
                <a:path w="24764"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sp>
        <p:nvSpPr>
          <p:cNvPr id="51" name="object 51"/>
          <p:cNvSpPr txBox="1"/>
          <p:nvPr/>
        </p:nvSpPr>
        <p:spPr>
          <a:xfrm>
            <a:off x="1716849" y="907439"/>
            <a:ext cx="134620" cy="147320"/>
          </a:xfrm>
          <a:prstGeom prst="rect">
            <a:avLst/>
          </a:prstGeom>
        </p:spPr>
        <p:txBody>
          <a:bodyPr vert="horz" wrap="square" lIns="0" tIns="12065" rIns="0" bIns="0" rtlCol="0">
            <a:spAutoFit/>
          </a:bodyPr>
          <a:lstStyle/>
          <a:p>
            <a:pPr marL="38100">
              <a:lnSpc>
                <a:spcPct val="100000"/>
              </a:lnSpc>
              <a:spcBef>
                <a:spcPts val="95"/>
              </a:spcBef>
            </a:pPr>
            <a:r>
              <a:rPr sz="800" i="1" spc="-15" dirty="0">
                <a:latin typeface="Times New Roman"/>
                <a:cs typeface="Times New Roman"/>
              </a:rPr>
              <a:t>s</a:t>
            </a:r>
            <a:r>
              <a:rPr sz="900" i="1" spc="-22" baseline="-9259" dirty="0">
                <a:latin typeface="Times New Roman"/>
                <a:cs typeface="Times New Roman"/>
              </a:rPr>
              <a:t>i</a:t>
            </a:r>
            <a:endParaRPr sz="900" baseline="-9259">
              <a:latin typeface="Times New Roman"/>
              <a:cs typeface="Times New Roman"/>
            </a:endParaRPr>
          </a:p>
        </p:txBody>
      </p:sp>
      <p:grpSp>
        <p:nvGrpSpPr>
          <p:cNvPr id="52" name="object 52"/>
          <p:cNvGrpSpPr/>
          <p:nvPr/>
        </p:nvGrpSpPr>
        <p:grpSpPr>
          <a:xfrm>
            <a:off x="1719633" y="1036045"/>
            <a:ext cx="293370" cy="215900"/>
            <a:chOff x="1719633" y="1036045"/>
            <a:chExt cx="293370" cy="215900"/>
          </a:xfrm>
        </p:grpSpPr>
        <p:sp>
          <p:nvSpPr>
            <p:cNvPr id="53" name="object 53"/>
            <p:cNvSpPr/>
            <p:nvPr/>
          </p:nvSpPr>
          <p:spPr>
            <a:xfrm>
              <a:off x="1728615" y="1041106"/>
              <a:ext cx="279400" cy="180340"/>
            </a:xfrm>
            <a:custGeom>
              <a:avLst/>
              <a:gdLst/>
              <a:ahLst/>
              <a:cxnLst/>
              <a:rect l="l" t="t" r="r" b="b"/>
              <a:pathLst>
                <a:path w="279400" h="180340">
                  <a:moveTo>
                    <a:pt x="279021" y="0"/>
                  </a:moveTo>
                  <a:lnTo>
                    <a:pt x="279021" y="180002"/>
                  </a:lnTo>
                  <a:lnTo>
                    <a:pt x="0" y="180002"/>
                  </a:lnTo>
                </a:path>
              </a:pathLst>
            </a:custGeom>
            <a:ln w="10122">
              <a:solidFill>
                <a:srgbClr val="000000"/>
              </a:solidFill>
            </a:ln>
          </p:spPr>
          <p:txBody>
            <a:bodyPr wrap="square" lIns="0" tIns="0" rIns="0" bIns="0" rtlCol="0"/>
            <a:lstStyle/>
            <a:p>
              <a:endParaRPr/>
            </a:p>
          </p:txBody>
        </p:sp>
        <p:sp>
          <p:nvSpPr>
            <p:cNvPr id="54" name="object 54"/>
            <p:cNvSpPr/>
            <p:nvPr/>
          </p:nvSpPr>
          <p:spPr>
            <a:xfrm>
              <a:off x="1723681" y="1194791"/>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grpSp>
      <p:sp>
        <p:nvSpPr>
          <p:cNvPr id="55" name="object 55"/>
          <p:cNvSpPr txBox="1"/>
          <p:nvPr/>
        </p:nvSpPr>
        <p:spPr>
          <a:xfrm>
            <a:off x="450176" y="1740211"/>
            <a:ext cx="3507740" cy="405130"/>
          </a:xfrm>
          <a:prstGeom prst="rect">
            <a:avLst/>
          </a:prstGeom>
        </p:spPr>
        <p:txBody>
          <a:bodyPr vert="horz" wrap="square" lIns="0" tIns="50165" rIns="0" bIns="0" rtlCol="0">
            <a:spAutoFit/>
          </a:bodyPr>
          <a:lstStyle/>
          <a:p>
            <a:pPr marL="162560" indent="-125095">
              <a:lnSpc>
                <a:spcPct val="100000"/>
              </a:lnSpc>
              <a:spcBef>
                <a:spcPts val="395"/>
              </a:spcBef>
              <a:buClr>
                <a:srgbClr val="1464B2"/>
              </a:buClr>
              <a:buSzPct val="70000"/>
              <a:buFont typeface="Cambria"/>
              <a:buChar char="►"/>
              <a:tabLst>
                <a:tab pos="163195" algn="l"/>
              </a:tabLst>
            </a:pP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has</a:t>
            </a:r>
            <a:r>
              <a:rPr sz="1000" spc="-15"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input</a:t>
            </a:r>
            <a:r>
              <a:rPr sz="1000" spc="-20" dirty="0">
                <a:latin typeface="Calibri" panose="020F0502020204030204" pitchFamily="34" charset="0"/>
                <a:cs typeface="Calibri" panose="020F0502020204030204" pitchFamily="34" charset="0"/>
              </a:rPr>
              <a:t> </a:t>
            </a:r>
            <a:r>
              <a:rPr sz="1000" i="1" spc="-45" dirty="0">
                <a:latin typeface="Times New Roman"/>
                <a:cs typeface="Times New Roman"/>
              </a:rPr>
              <a:t>r</a:t>
            </a:r>
            <a:r>
              <a:rPr sz="1000" i="1" dirty="0">
                <a:latin typeface="Times New Roman"/>
                <a:cs typeface="Times New Roman"/>
              </a:rPr>
              <a:t> </a:t>
            </a:r>
            <a:r>
              <a:rPr sz="1000" spc="150" dirty="0">
                <a:latin typeface="Cambria"/>
                <a:cs typeface="Cambria"/>
              </a:rPr>
              <a:t>⇒</a:t>
            </a:r>
            <a:r>
              <a:rPr sz="1000" spc="25" dirty="0">
                <a:latin typeface="Cambria"/>
                <a:cs typeface="Cambria"/>
              </a:rPr>
              <a:t> </a:t>
            </a:r>
            <a:r>
              <a:rPr sz="1000" b="1" spc="-65" dirty="0">
                <a:solidFill>
                  <a:srgbClr val="D83A00"/>
                </a:solidFill>
                <a:latin typeface="Calibri" panose="020F0502020204030204" pitchFamily="34" charset="0"/>
                <a:cs typeface="Calibri" panose="020F0502020204030204" pitchFamily="34" charset="0"/>
              </a:rPr>
              <a:t>encode</a:t>
            </a:r>
            <a:r>
              <a:rPr sz="1000" b="1" spc="-40" dirty="0">
                <a:solidFill>
                  <a:srgbClr val="D83A00"/>
                </a:solidFill>
                <a:latin typeface="Calibri" panose="020F0502020204030204" pitchFamily="34" charset="0"/>
                <a:cs typeface="Calibri" panose="020F0502020204030204" pitchFamily="34" charset="0"/>
              </a:rPr>
              <a:t> </a:t>
            </a:r>
            <a:r>
              <a:rPr sz="1000" b="1" spc="-50" dirty="0">
                <a:solidFill>
                  <a:srgbClr val="D83A00"/>
                </a:solidFill>
                <a:latin typeface="Calibri" panose="020F0502020204030204" pitchFamily="34" charset="0"/>
                <a:cs typeface="Calibri" panose="020F0502020204030204" pitchFamily="34" charset="0"/>
              </a:rPr>
              <a:t>under</a:t>
            </a:r>
            <a:r>
              <a:rPr sz="1000" b="1" spc="-45" dirty="0">
                <a:solidFill>
                  <a:srgbClr val="D83A00"/>
                </a:solidFill>
                <a:latin typeface="Calibri" panose="020F0502020204030204" pitchFamily="34" charset="0"/>
                <a:cs typeface="Calibri" panose="020F0502020204030204" pitchFamily="34" charset="0"/>
              </a:rPr>
              <a:t> </a:t>
            </a:r>
            <a:r>
              <a:rPr sz="1000" i="1" spc="-20" dirty="0">
                <a:solidFill>
                  <a:srgbClr val="D83A00"/>
                </a:solidFill>
                <a:latin typeface="Times New Roman"/>
                <a:cs typeface="Times New Roman"/>
              </a:rPr>
              <a:t>C</a:t>
            </a:r>
            <a:r>
              <a:rPr sz="1000" i="1" spc="250" dirty="0">
                <a:solidFill>
                  <a:srgbClr val="D83A00"/>
                </a:solidFill>
                <a:latin typeface="Times New Roman"/>
                <a:cs typeface="Times New Roman"/>
              </a:rPr>
              <a:t> </a:t>
            </a:r>
            <a:r>
              <a:rPr sz="1000" spc="-45" dirty="0">
                <a:latin typeface="Calibri" panose="020F0502020204030204" pitchFamily="34" charset="0"/>
                <a:cs typeface="Calibri" panose="020F0502020204030204" pitchFamily="34" charset="0"/>
              </a:rPr>
              <a:t>and</a:t>
            </a:r>
            <a:r>
              <a:rPr sz="1000" spc="-15" dirty="0">
                <a:latin typeface="Calibri" panose="020F0502020204030204" pitchFamily="34" charset="0"/>
                <a:cs typeface="Calibri" panose="020F0502020204030204" pitchFamily="34" charset="0"/>
              </a:rPr>
              <a:t> </a:t>
            </a:r>
            <a:r>
              <a:rPr sz="1000" spc="-55" dirty="0">
                <a:latin typeface="Calibri" panose="020F0502020204030204" pitchFamily="34" charset="0"/>
                <a:cs typeface="Calibri" panose="020F0502020204030204" pitchFamily="34" charset="0"/>
              </a:rPr>
              <a:t>secret</a:t>
            </a:r>
            <a:r>
              <a:rPr sz="1000" spc="-2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share</a:t>
            </a:r>
            <a:r>
              <a:rPr sz="1000" spc="-15" dirty="0">
                <a:latin typeface="Calibri" panose="020F0502020204030204" pitchFamily="34" charset="0"/>
                <a:cs typeface="Calibri" panose="020F0502020204030204" pitchFamily="34" charset="0"/>
              </a:rPr>
              <a:t> </a:t>
            </a:r>
            <a:r>
              <a:rPr sz="1000" spc="-95" dirty="0">
                <a:latin typeface="Calibri" panose="020F0502020204030204" pitchFamily="34" charset="0"/>
                <a:cs typeface="Calibri" panose="020F0502020204030204" pitchFamily="34" charset="0"/>
              </a:rPr>
              <a:t>as</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a:t>
            </a:r>
            <a:r>
              <a:rPr sz="1000" i="1" spc="-10" dirty="0">
                <a:latin typeface="Times New Roman"/>
                <a:cs typeface="Times New Roman"/>
              </a:rPr>
              <a:t>T</a:t>
            </a:r>
            <a:r>
              <a:rPr sz="1000" spc="-10" dirty="0">
                <a:latin typeface="Calibri"/>
                <a:cs typeface="Calibri"/>
              </a:rPr>
              <a:t>,</a:t>
            </a:r>
            <a:r>
              <a:rPr sz="1000" spc="-55" dirty="0">
                <a:latin typeface="Calibri"/>
                <a:cs typeface="Calibri"/>
              </a:rPr>
              <a:t> </a:t>
            </a:r>
            <a:r>
              <a:rPr sz="1000" i="1" spc="35" dirty="0">
                <a:latin typeface="Times New Roman"/>
                <a:cs typeface="Times New Roman"/>
              </a:rPr>
              <a:t>T</a:t>
            </a:r>
            <a:r>
              <a:rPr sz="1050" spc="52" baseline="27777" dirty="0">
                <a:latin typeface="Cambria"/>
                <a:cs typeface="Cambria"/>
              </a:rPr>
              <a:t>′</a:t>
            </a:r>
            <a:r>
              <a:rPr sz="1000" spc="3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a:p>
            <a:pPr marL="162560" indent="-125095">
              <a:lnSpc>
                <a:spcPct val="100000"/>
              </a:lnSpc>
              <a:spcBef>
                <a:spcPts val="295"/>
              </a:spcBef>
              <a:buClr>
                <a:srgbClr val="1464B2"/>
              </a:buClr>
              <a:buSzPct val="70000"/>
              <a:buFont typeface="Cambria"/>
              <a:buChar char="►"/>
              <a:tabLst>
                <a:tab pos="163195" algn="l"/>
              </a:tabLst>
            </a:pPr>
            <a:r>
              <a:rPr sz="1000" spc="-45" dirty="0">
                <a:latin typeface="Calibri" panose="020F0502020204030204" pitchFamily="34" charset="0"/>
                <a:cs typeface="Calibri" panose="020F0502020204030204" pitchFamily="34" charset="0"/>
              </a:rPr>
              <a:t>O</a:t>
            </a:r>
            <a:r>
              <a:rPr sz="1000" spc="-75" dirty="0">
                <a:latin typeface="Calibri" panose="020F0502020204030204" pitchFamily="34" charset="0"/>
                <a:cs typeface="Calibri" panose="020F0502020204030204" pitchFamily="34" charset="0"/>
              </a:rPr>
              <a:t>T</a:t>
            </a:r>
            <a:r>
              <a:rPr sz="1000" spc="-20" dirty="0">
                <a:latin typeface="Calibri" panose="020F0502020204030204" pitchFamily="34" charset="0"/>
                <a:cs typeface="Calibri" panose="020F0502020204030204" pitchFamily="34" charset="0"/>
              </a:rPr>
              <a:t> </a:t>
            </a:r>
            <a:r>
              <a:rPr sz="1000" spc="-5" dirty="0">
                <a:latin typeface="Calibri" panose="020F0502020204030204" pitchFamily="34" charset="0"/>
                <a:cs typeface="Calibri" panose="020F0502020204030204" pitchFamily="34" charset="0"/>
              </a:rPr>
              <a:t>for</a:t>
            </a:r>
            <a:r>
              <a:rPr sz="1000" spc="-20" dirty="0">
                <a:latin typeface="Calibri" panose="020F0502020204030204" pitchFamily="34" charset="0"/>
                <a:cs typeface="Calibri" panose="020F0502020204030204" pitchFamily="34" charset="0"/>
              </a:rPr>
              <a:t> </a:t>
            </a:r>
            <a:r>
              <a:rPr sz="1000" spc="-70" dirty="0">
                <a:latin typeface="Calibri" panose="020F0502020204030204" pitchFamily="34" charset="0"/>
                <a:cs typeface="Calibri" panose="020F0502020204030204" pitchFamily="34" charset="0"/>
              </a:rPr>
              <a:t>each</a:t>
            </a:r>
            <a:r>
              <a:rPr sz="1000" spc="-20" dirty="0">
                <a:latin typeface="Calibri" panose="020F0502020204030204" pitchFamily="34" charset="0"/>
                <a:cs typeface="Calibri" panose="020F0502020204030204" pitchFamily="34" charset="0"/>
              </a:rPr>
              <a:t> </a:t>
            </a:r>
            <a:r>
              <a:rPr sz="1000" b="1" spc="-45" dirty="0">
                <a:latin typeface="Calibri" panose="020F0502020204030204" pitchFamily="34" charset="0"/>
                <a:cs typeface="Calibri" panose="020F0502020204030204" pitchFamily="34" charset="0"/>
              </a:rPr>
              <a:t>column </a:t>
            </a:r>
            <a:r>
              <a:rPr sz="1000" spc="150" dirty="0">
                <a:latin typeface="Cambria"/>
                <a:cs typeface="Cambria"/>
              </a:rPr>
              <a:t>⇒</a:t>
            </a:r>
            <a:r>
              <a:rPr sz="1000" spc="25" dirty="0">
                <a:latin typeface="Cambria"/>
                <a:cs typeface="Cambria"/>
              </a:rPr>
              <a:t> </a:t>
            </a: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obtains</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matrix</a:t>
            </a:r>
            <a:r>
              <a:rPr sz="1000" spc="-20" dirty="0">
                <a:latin typeface="Calibri" panose="020F0502020204030204" pitchFamily="34" charset="0"/>
                <a:cs typeface="Calibri" panose="020F0502020204030204" pitchFamily="34" charset="0"/>
              </a:rPr>
              <a:t> </a:t>
            </a:r>
            <a:r>
              <a:rPr sz="1000" i="1" spc="-25" dirty="0">
                <a:latin typeface="Times New Roman"/>
                <a:cs typeface="Times New Roman"/>
              </a:rPr>
              <a:t>Q</a:t>
            </a:r>
            <a:endParaRPr sz="1000" dirty="0">
              <a:latin typeface="Times New Roman"/>
              <a:cs typeface="Times New Roman"/>
            </a:endParaRPr>
          </a:p>
        </p:txBody>
      </p:sp>
    </p:spTree>
  </p:cSld>
  <p:clrMapOvr>
    <a:masterClrMapping/>
  </p:clrMapOvr>
  <p:transition>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2823210" cy="403225"/>
          </a:xfrm>
          <a:prstGeom prst="rect">
            <a:avLst/>
          </a:prstGeom>
        </p:spPr>
        <p:txBody>
          <a:bodyPr vert="horz" wrap="square" lIns="0" tIns="15875" rIns="0" bIns="0" rtlCol="0">
            <a:spAutoFit/>
          </a:bodyPr>
          <a:lstStyle/>
          <a:p>
            <a:pPr marL="12700">
              <a:lnSpc>
                <a:spcPct val="100000"/>
              </a:lnSpc>
              <a:spcBef>
                <a:spcPts val="125"/>
              </a:spcBef>
            </a:pPr>
            <a:r>
              <a:rPr spc="-55" dirty="0"/>
              <a:t>Coding</a:t>
            </a:r>
            <a:r>
              <a:rPr spc="-50" dirty="0"/>
              <a:t> </a:t>
            </a:r>
            <a:r>
              <a:rPr spc="-60" dirty="0"/>
              <a:t>view</a:t>
            </a:r>
            <a:r>
              <a:rPr spc="-50" dirty="0"/>
              <a:t> </a:t>
            </a:r>
            <a:r>
              <a:rPr spc="-15" dirty="0"/>
              <a:t>of</a:t>
            </a:r>
            <a:r>
              <a:rPr spc="-50" dirty="0"/>
              <a:t> </a:t>
            </a:r>
            <a:r>
              <a:rPr spc="-85" dirty="0"/>
              <a:t>IKNP:</a:t>
            </a:r>
          </a:p>
        </p:txBody>
      </p:sp>
      <p:grpSp>
        <p:nvGrpSpPr>
          <p:cNvPr id="3" name="object 3"/>
          <p:cNvGrpSpPr/>
          <p:nvPr/>
        </p:nvGrpSpPr>
        <p:grpSpPr>
          <a:xfrm>
            <a:off x="742418" y="593521"/>
            <a:ext cx="550545" cy="711200"/>
            <a:chOff x="742418" y="593521"/>
            <a:chExt cx="550545" cy="711200"/>
          </a:xfrm>
        </p:grpSpPr>
        <p:sp>
          <p:nvSpPr>
            <p:cNvPr id="4" name="object 4"/>
            <p:cNvSpPr/>
            <p:nvPr/>
          </p:nvSpPr>
          <p:spPr>
            <a:xfrm>
              <a:off x="744948" y="596051"/>
              <a:ext cx="545465" cy="706120"/>
            </a:xfrm>
            <a:custGeom>
              <a:avLst/>
              <a:gdLst/>
              <a:ahLst/>
              <a:cxnLst/>
              <a:rect l="l" t="t" r="r" b="b"/>
              <a:pathLst>
                <a:path w="545465" h="706119">
                  <a:moveTo>
                    <a:pt x="545353" y="0"/>
                  </a:moveTo>
                  <a:lnTo>
                    <a:pt x="0" y="0"/>
                  </a:lnTo>
                  <a:lnTo>
                    <a:pt x="0" y="706062"/>
                  </a:lnTo>
                  <a:lnTo>
                    <a:pt x="545353" y="706062"/>
                  </a:lnTo>
                  <a:lnTo>
                    <a:pt x="545353" y="0"/>
                  </a:lnTo>
                  <a:close/>
                </a:path>
              </a:pathLst>
            </a:custGeom>
            <a:solidFill>
              <a:srgbClr val="FFFFFF"/>
            </a:solidFill>
          </p:spPr>
          <p:txBody>
            <a:bodyPr wrap="square" lIns="0" tIns="0" rIns="0" bIns="0" rtlCol="0"/>
            <a:lstStyle/>
            <a:p>
              <a:endParaRPr/>
            </a:p>
          </p:txBody>
        </p:sp>
        <p:sp>
          <p:nvSpPr>
            <p:cNvPr id="5" name="object 5"/>
            <p:cNvSpPr/>
            <p:nvPr/>
          </p:nvSpPr>
          <p:spPr>
            <a:xfrm>
              <a:off x="744948" y="596051"/>
              <a:ext cx="545465" cy="706120"/>
            </a:xfrm>
            <a:custGeom>
              <a:avLst/>
              <a:gdLst/>
              <a:ahLst/>
              <a:cxnLst/>
              <a:rect l="l" t="t" r="r" b="b"/>
              <a:pathLst>
                <a:path w="545465" h="706119">
                  <a:moveTo>
                    <a:pt x="0" y="706062"/>
                  </a:moveTo>
                  <a:lnTo>
                    <a:pt x="545353" y="706062"/>
                  </a:lnTo>
                  <a:lnTo>
                    <a:pt x="545353" y="0"/>
                  </a:lnTo>
                  <a:lnTo>
                    <a:pt x="0" y="0"/>
                  </a:lnTo>
                  <a:lnTo>
                    <a:pt x="0" y="706062"/>
                  </a:lnTo>
                  <a:close/>
                </a:path>
              </a:pathLst>
            </a:custGeom>
            <a:ln w="5060">
              <a:solidFill>
                <a:srgbClr val="000000"/>
              </a:solidFill>
            </a:ln>
          </p:spPr>
          <p:txBody>
            <a:bodyPr wrap="square" lIns="0" tIns="0" rIns="0" bIns="0" rtlCol="0"/>
            <a:lstStyle/>
            <a:p>
              <a:endParaRPr/>
            </a:p>
          </p:txBody>
        </p:sp>
      </p:grpSp>
      <p:sp>
        <p:nvSpPr>
          <p:cNvPr id="6" name="object 6"/>
          <p:cNvSpPr txBox="1"/>
          <p:nvPr/>
        </p:nvSpPr>
        <p:spPr>
          <a:xfrm>
            <a:off x="806145" y="604015"/>
            <a:ext cx="426084" cy="136525"/>
          </a:xfrm>
          <a:prstGeom prst="rect">
            <a:avLst/>
          </a:prstGeom>
        </p:spPr>
        <p:txBody>
          <a:bodyPr vert="horz" wrap="square" lIns="0" tIns="15875" rIns="0" bIns="0" rtlCol="0">
            <a:spAutoFit/>
          </a:bodyPr>
          <a:lstStyle/>
          <a:p>
            <a:pPr marL="25400">
              <a:lnSpc>
                <a:spcPct val="100000"/>
              </a:lnSpc>
              <a:spcBef>
                <a:spcPts val="125"/>
              </a:spcBef>
            </a:pP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dirty="0">
                <a:latin typeface="Times New Roman"/>
                <a:cs typeface="Times New Roman"/>
              </a:rPr>
              <a:t>q</a:t>
            </a:r>
            <a:r>
              <a:rPr sz="750" spc="127" baseline="-11111" dirty="0">
                <a:latin typeface="Calibri"/>
                <a:cs typeface="Calibri"/>
              </a:rPr>
              <a:t>1</a:t>
            </a:r>
            <a:r>
              <a:rPr sz="750" baseline="-11111" dirty="0">
                <a:latin typeface="Calibri"/>
                <a:cs typeface="Calibri"/>
              </a:rPr>
              <a:t> </a:t>
            </a:r>
            <a:r>
              <a:rPr sz="750" spc="-7" baseline="-11111" dirty="0">
                <a:latin typeface="Calibri"/>
                <a:cs typeface="Calibri"/>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endParaRPr sz="700">
              <a:latin typeface="Cambria"/>
              <a:cs typeface="Cambria"/>
            </a:endParaRPr>
          </a:p>
        </p:txBody>
      </p:sp>
      <p:sp>
        <p:nvSpPr>
          <p:cNvPr id="7" name="object 7"/>
          <p:cNvSpPr txBox="1"/>
          <p:nvPr/>
        </p:nvSpPr>
        <p:spPr>
          <a:xfrm>
            <a:off x="806145" y="705234"/>
            <a:ext cx="426084" cy="136525"/>
          </a:xfrm>
          <a:prstGeom prst="rect">
            <a:avLst/>
          </a:prstGeom>
        </p:spPr>
        <p:txBody>
          <a:bodyPr vert="horz" wrap="square" lIns="0" tIns="15875" rIns="0" bIns="0" rtlCol="0">
            <a:spAutoFit/>
          </a:bodyPr>
          <a:lstStyle/>
          <a:p>
            <a:pPr marL="25400">
              <a:lnSpc>
                <a:spcPct val="100000"/>
              </a:lnSpc>
              <a:spcBef>
                <a:spcPts val="125"/>
              </a:spcBef>
            </a:pP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dirty="0">
                <a:latin typeface="Times New Roman"/>
                <a:cs typeface="Times New Roman"/>
              </a:rPr>
              <a:t>q</a:t>
            </a:r>
            <a:r>
              <a:rPr sz="750" spc="127" baseline="-11111" dirty="0">
                <a:latin typeface="Calibri"/>
                <a:cs typeface="Calibri"/>
              </a:rPr>
              <a:t>2</a:t>
            </a:r>
            <a:r>
              <a:rPr sz="750" baseline="-11111" dirty="0">
                <a:latin typeface="Calibri"/>
                <a:cs typeface="Calibri"/>
              </a:rPr>
              <a:t> </a:t>
            </a:r>
            <a:r>
              <a:rPr sz="750" spc="-7" baseline="-11111" dirty="0">
                <a:latin typeface="Calibri"/>
                <a:cs typeface="Calibri"/>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endParaRPr sz="700">
              <a:latin typeface="Cambria"/>
              <a:cs typeface="Cambria"/>
            </a:endParaRPr>
          </a:p>
        </p:txBody>
      </p:sp>
      <p:sp>
        <p:nvSpPr>
          <p:cNvPr id="8" name="object 8"/>
          <p:cNvSpPr txBox="1"/>
          <p:nvPr/>
        </p:nvSpPr>
        <p:spPr>
          <a:xfrm>
            <a:off x="806145" y="806453"/>
            <a:ext cx="426084" cy="136525"/>
          </a:xfrm>
          <a:prstGeom prst="rect">
            <a:avLst/>
          </a:prstGeom>
        </p:spPr>
        <p:txBody>
          <a:bodyPr vert="horz" wrap="square" lIns="0" tIns="15875" rIns="0" bIns="0" rtlCol="0">
            <a:spAutoFit/>
          </a:bodyPr>
          <a:lstStyle/>
          <a:p>
            <a:pPr marL="25400">
              <a:lnSpc>
                <a:spcPct val="100000"/>
              </a:lnSpc>
              <a:spcBef>
                <a:spcPts val="125"/>
              </a:spcBef>
            </a:pP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dirty="0">
                <a:latin typeface="Times New Roman"/>
                <a:cs typeface="Times New Roman"/>
              </a:rPr>
              <a:t>q</a:t>
            </a:r>
            <a:r>
              <a:rPr sz="750" spc="127" baseline="-11111" dirty="0">
                <a:latin typeface="Calibri"/>
                <a:cs typeface="Calibri"/>
              </a:rPr>
              <a:t>3</a:t>
            </a:r>
            <a:r>
              <a:rPr sz="750" baseline="-11111" dirty="0">
                <a:latin typeface="Calibri"/>
                <a:cs typeface="Calibri"/>
              </a:rPr>
              <a:t> </a:t>
            </a:r>
            <a:r>
              <a:rPr sz="750" spc="-7" baseline="-11111" dirty="0">
                <a:latin typeface="Calibri"/>
                <a:cs typeface="Calibri"/>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endParaRPr sz="700">
              <a:latin typeface="Cambria"/>
              <a:cs typeface="Cambria"/>
            </a:endParaRPr>
          </a:p>
        </p:txBody>
      </p:sp>
      <p:sp>
        <p:nvSpPr>
          <p:cNvPr id="9" name="object 9"/>
          <p:cNvSpPr txBox="1"/>
          <p:nvPr/>
        </p:nvSpPr>
        <p:spPr>
          <a:xfrm>
            <a:off x="806145" y="907672"/>
            <a:ext cx="426084" cy="136525"/>
          </a:xfrm>
          <a:prstGeom prst="rect">
            <a:avLst/>
          </a:prstGeom>
        </p:spPr>
        <p:txBody>
          <a:bodyPr vert="horz" wrap="square" lIns="0" tIns="15875" rIns="0" bIns="0" rtlCol="0">
            <a:spAutoFit/>
          </a:bodyPr>
          <a:lstStyle/>
          <a:p>
            <a:pPr marL="25400">
              <a:lnSpc>
                <a:spcPct val="100000"/>
              </a:lnSpc>
              <a:spcBef>
                <a:spcPts val="125"/>
              </a:spcBef>
            </a:pP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dirty="0">
                <a:latin typeface="Times New Roman"/>
                <a:cs typeface="Times New Roman"/>
              </a:rPr>
              <a:t>q</a:t>
            </a:r>
            <a:r>
              <a:rPr sz="750" spc="127" baseline="-11111" dirty="0">
                <a:latin typeface="Calibri"/>
                <a:cs typeface="Calibri"/>
              </a:rPr>
              <a:t>4</a:t>
            </a:r>
            <a:r>
              <a:rPr sz="750" baseline="-11111" dirty="0">
                <a:latin typeface="Calibri"/>
                <a:cs typeface="Calibri"/>
              </a:rPr>
              <a:t> </a:t>
            </a:r>
            <a:r>
              <a:rPr sz="750" spc="-7" baseline="-11111" dirty="0">
                <a:latin typeface="Calibri"/>
                <a:cs typeface="Calibri"/>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endParaRPr sz="700">
              <a:latin typeface="Cambria"/>
              <a:cs typeface="Cambria"/>
            </a:endParaRPr>
          </a:p>
        </p:txBody>
      </p:sp>
      <p:sp>
        <p:nvSpPr>
          <p:cNvPr id="10" name="object 10"/>
          <p:cNvSpPr txBox="1"/>
          <p:nvPr/>
        </p:nvSpPr>
        <p:spPr>
          <a:xfrm>
            <a:off x="1004277" y="1023293"/>
            <a:ext cx="39370" cy="123752"/>
          </a:xfrm>
          <a:prstGeom prst="rect">
            <a:avLst/>
          </a:prstGeom>
        </p:spPr>
        <p:txBody>
          <a:bodyPr vert="horz" wrap="square" lIns="0" tIns="15875" rIns="0" bIns="0" rtlCol="0">
            <a:spAutoFit/>
          </a:bodyPr>
          <a:lstStyle/>
          <a:p>
            <a:pPr>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11" name="object 11"/>
          <p:cNvSpPr txBox="1"/>
          <p:nvPr/>
        </p:nvSpPr>
        <p:spPr>
          <a:xfrm>
            <a:off x="1004277" y="1073903"/>
            <a:ext cx="39370" cy="123752"/>
          </a:xfrm>
          <a:prstGeom prst="rect">
            <a:avLst/>
          </a:prstGeom>
        </p:spPr>
        <p:txBody>
          <a:bodyPr vert="horz" wrap="square" lIns="0" tIns="15875" rIns="0" bIns="0" rtlCol="0">
            <a:spAutoFit/>
          </a:bodyPr>
          <a:lstStyle/>
          <a:p>
            <a:pPr>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12" name="object 12"/>
          <p:cNvSpPr txBox="1"/>
          <p:nvPr/>
        </p:nvSpPr>
        <p:spPr>
          <a:xfrm>
            <a:off x="1004277" y="1124512"/>
            <a:ext cx="39370" cy="123752"/>
          </a:xfrm>
          <a:prstGeom prst="rect">
            <a:avLst/>
          </a:prstGeom>
        </p:spPr>
        <p:txBody>
          <a:bodyPr vert="horz" wrap="square" lIns="0" tIns="15875" rIns="0" bIns="0" rtlCol="0">
            <a:spAutoFit/>
          </a:bodyPr>
          <a:lstStyle/>
          <a:p>
            <a:pPr>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13" name="object 13"/>
          <p:cNvSpPr txBox="1"/>
          <p:nvPr/>
        </p:nvSpPr>
        <p:spPr>
          <a:xfrm>
            <a:off x="876947" y="1298440"/>
            <a:ext cx="281940" cy="166071"/>
          </a:xfrm>
          <a:prstGeom prst="rect">
            <a:avLst/>
          </a:prstGeom>
        </p:spPr>
        <p:txBody>
          <a:bodyPr vert="horz" wrap="square" lIns="0" tIns="12065" rIns="0" bIns="0" rtlCol="0">
            <a:spAutoFit/>
          </a:bodyPr>
          <a:lstStyle/>
          <a:p>
            <a:pPr marL="12700">
              <a:lnSpc>
                <a:spcPct val="100000"/>
              </a:lnSpc>
              <a:spcBef>
                <a:spcPts val="95"/>
              </a:spcBef>
            </a:pPr>
            <a:r>
              <a:rPr sz="1000" spc="-35" dirty="0">
                <a:latin typeface="Calibri" panose="020F0502020204030204" pitchFamily="34" charset="0"/>
                <a:cs typeface="Calibri" panose="020F0502020204030204" pitchFamily="34" charset="0"/>
              </a:rPr>
              <a:t>Alice</a:t>
            </a:r>
            <a:endParaRPr sz="1000" dirty="0">
              <a:latin typeface="Calibri" panose="020F0502020204030204" pitchFamily="34" charset="0"/>
              <a:cs typeface="Calibri" panose="020F0502020204030204" pitchFamily="34" charset="0"/>
            </a:endParaRPr>
          </a:p>
        </p:txBody>
      </p:sp>
      <p:grpSp>
        <p:nvGrpSpPr>
          <p:cNvPr id="14" name="object 14"/>
          <p:cNvGrpSpPr/>
          <p:nvPr/>
        </p:nvGrpSpPr>
        <p:grpSpPr>
          <a:xfrm>
            <a:off x="2823603" y="512001"/>
            <a:ext cx="699770" cy="812800"/>
            <a:chOff x="2827807" y="542900"/>
            <a:chExt cx="699770" cy="812800"/>
          </a:xfrm>
        </p:grpSpPr>
        <p:sp>
          <p:nvSpPr>
            <p:cNvPr id="15" name="object 15"/>
            <p:cNvSpPr/>
            <p:nvPr/>
          </p:nvSpPr>
          <p:spPr>
            <a:xfrm>
              <a:off x="2830347" y="545440"/>
              <a:ext cx="694690" cy="807720"/>
            </a:xfrm>
            <a:custGeom>
              <a:avLst/>
              <a:gdLst/>
              <a:ahLst/>
              <a:cxnLst/>
              <a:rect l="l" t="t" r="r" b="b"/>
              <a:pathLst>
                <a:path w="694689" h="807719">
                  <a:moveTo>
                    <a:pt x="694620" y="0"/>
                  </a:moveTo>
                  <a:lnTo>
                    <a:pt x="0" y="0"/>
                  </a:lnTo>
                  <a:lnTo>
                    <a:pt x="0" y="807284"/>
                  </a:lnTo>
                  <a:lnTo>
                    <a:pt x="694620" y="807284"/>
                  </a:lnTo>
                  <a:lnTo>
                    <a:pt x="694620" y="0"/>
                  </a:lnTo>
                  <a:close/>
                </a:path>
              </a:pathLst>
            </a:custGeom>
            <a:solidFill>
              <a:srgbClr val="FFFFFF"/>
            </a:solidFill>
          </p:spPr>
          <p:txBody>
            <a:bodyPr wrap="square" lIns="0" tIns="0" rIns="0" bIns="0" rtlCol="0"/>
            <a:lstStyle/>
            <a:p>
              <a:endParaRPr/>
            </a:p>
          </p:txBody>
        </p:sp>
        <p:sp>
          <p:nvSpPr>
            <p:cNvPr id="16" name="object 16"/>
            <p:cNvSpPr/>
            <p:nvPr/>
          </p:nvSpPr>
          <p:spPr>
            <a:xfrm>
              <a:off x="2830347" y="545440"/>
              <a:ext cx="694690" cy="807720"/>
            </a:xfrm>
            <a:custGeom>
              <a:avLst/>
              <a:gdLst/>
              <a:ahLst/>
              <a:cxnLst/>
              <a:rect l="l" t="t" r="r" b="b"/>
              <a:pathLst>
                <a:path w="694689" h="807719">
                  <a:moveTo>
                    <a:pt x="0" y="807284"/>
                  </a:moveTo>
                  <a:lnTo>
                    <a:pt x="694620" y="807284"/>
                  </a:lnTo>
                  <a:lnTo>
                    <a:pt x="694620" y="0"/>
                  </a:lnTo>
                  <a:lnTo>
                    <a:pt x="0" y="0"/>
                  </a:lnTo>
                  <a:lnTo>
                    <a:pt x="0" y="807284"/>
                  </a:lnTo>
                  <a:close/>
                </a:path>
              </a:pathLst>
            </a:custGeom>
            <a:ln w="5060">
              <a:solidFill>
                <a:srgbClr val="000000"/>
              </a:solidFill>
            </a:ln>
          </p:spPr>
          <p:txBody>
            <a:bodyPr wrap="square" lIns="0" tIns="0" rIns="0" bIns="0" rtlCol="0"/>
            <a:lstStyle/>
            <a:p>
              <a:endParaRPr/>
            </a:p>
          </p:txBody>
        </p:sp>
        <p:sp>
          <p:nvSpPr>
            <p:cNvPr id="17" name="object 17"/>
            <p:cNvSpPr/>
            <p:nvPr/>
          </p:nvSpPr>
          <p:spPr>
            <a:xfrm>
              <a:off x="2894647" y="587616"/>
              <a:ext cx="122555" cy="405130"/>
            </a:xfrm>
            <a:custGeom>
              <a:avLst/>
              <a:gdLst/>
              <a:ahLst/>
              <a:cxnLst/>
              <a:rect l="l" t="t" r="r" b="b"/>
              <a:pathLst>
                <a:path w="122555" h="405130">
                  <a:moveTo>
                    <a:pt x="119633" y="101218"/>
                  </a:moveTo>
                  <a:lnTo>
                    <a:pt x="119633" y="0"/>
                  </a:lnTo>
                </a:path>
                <a:path w="122555" h="405130">
                  <a:moveTo>
                    <a:pt x="0" y="103746"/>
                  </a:moveTo>
                  <a:lnTo>
                    <a:pt x="122161" y="103746"/>
                  </a:lnTo>
                </a:path>
                <a:path w="122555" h="405130">
                  <a:moveTo>
                    <a:pt x="119633" y="202437"/>
                  </a:moveTo>
                  <a:lnTo>
                    <a:pt x="119633" y="101218"/>
                  </a:lnTo>
                </a:path>
                <a:path w="122555" h="405130">
                  <a:moveTo>
                    <a:pt x="119633" y="303656"/>
                  </a:moveTo>
                  <a:lnTo>
                    <a:pt x="119633" y="202437"/>
                  </a:lnTo>
                </a:path>
                <a:path w="122555" h="405130">
                  <a:moveTo>
                    <a:pt x="119633" y="404875"/>
                  </a:moveTo>
                  <a:lnTo>
                    <a:pt x="119633" y="303656"/>
                  </a:lnTo>
                </a:path>
              </a:pathLst>
            </a:custGeom>
            <a:ln w="5060">
              <a:solidFill>
                <a:srgbClr val="000000"/>
              </a:solidFill>
            </a:ln>
          </p:spPr>
          <p:txBody>
            <a:bodyPr wrap="square" lIns="0" tIns="0" rIns="0" bIns="0" rtlCol="0"/>
            <a:lstStyle/>
            <a:p>
              <a:endParaRPr/>
            </a:p>
          </p:txBody>
        </p:sp>
      </p:grpSp>
      <p:sp>
        <p:nvSpPr>
          <p:cNvPr id="18" name="object 18"/>
          <p:cNvSpPr txBox="1"/>
          <p:nvPr/>
        </p:nvSpPr>
        <p:spPr>
          <a:xfrm>
            <a:off x="2869107" y="553406"/>
            <a:ext cx="614045" cy="440055"/>
          </a:xfrm>
          <a:prstGeom prst="rect">
            <a:avLst/>
          </a:prstGeom>
        </p:spPr>
        <p:txBody>
          <a:bodyPr vert="horz" wrap="square" lIns="0" tIns="15875" rIns="0" bIns="0" rtlCol="0">
            <a:spAutoFit/>
          </a:bodyPr>
          <a:lstStyle/>
          <a:p>
            <a:pPr marL="67945">
              <a:lnSpc>
                <a:spcPts val="819"/>
              </a:lnSpc>
              <a:spcBef>
                <a:spcPts val="125"/>
              </a:spcBef>
            </a:pPr>
            <a:r>
              <a:rPr sz="700" i="1" spc="-20" dirty="0">
                <a:latin typeface="Times New Roman"/>
                <a:cs typeface="Times New Roman"/>
              </a:rPr>
              <a:t>r</a:t>
            </a:r>
            <a:endParaRPr sz="700" dirty="0">
              <a:latin typeface="Times New Roman"/>
              <a:cs typeface="Times New Roman"/>
            </a:endParaRPr>
          </a:p>
          <a:p>
            <a:pPr marL="63500">
              <a:lnSpc>
                <a:spcPts val="795"/>
              </a:lnSpc>
            </a:pPr>
            <a:r>
              <a:rPr sz="700" spc="-65" dirty="0">
                <a:latin typeface="Calibri" panose="020F0502020204030204" pitchFamily="34" charset="0"/>
                <a:cs typeface="Calibri" panose="020F0502020204030204" pitchFamily="34" charset="0"/>
              </a:rPr>
              <a:t>1   </a:t>
            </a:r>
            <a:r>
              <a:rPr sz="700" spc="-60" dirty="0">
                <a:latin typeface="Calibri" panose="020F0502020204030204" pitchFamily="34" charset="0"/>
                <a:cs typeface="Calibri" panose="020F0502020204030204" pitchFamily="34" charset="0"/>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spc="25" dirty="0">
                <a:latin typeface="Times New Roman"/>
                <a:cs typeface="Times New Roman"/>
              </a:rPr>
              <a:t>t</a:t>
            </a:r>
            <a:r>
              <a:rPr sz="750" spc="127" baseline="-11111" dirty="0">
                <a:latin typeface="Calibri"/>
                <a:cs typeface="Calibri"/>
              </a:rPr>
              <a:t>1</a:t>
            </a:r>
            <a:r>
              <a:rPr sz="750" baseline="-11111" dirty="0">
                <a:latin typeface="Calibri"/>
                <a:cs typeface="Calibri"/>
              </a:rPr>
              <a:t> </a:t>
            </a:r>
            <a:r>
              <a:rPr sz="750" spc="-7" baseline="-11111" dirty="0">
                <a:latin typeface="Calibri"/>
                <a:cs typeface="Calibri"/>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endParaRPr sz="700" dirty="0">
              <a:latin typeface="Cambria"/>
              <a:cs typeface="Cambria"/>
            </a:endParaRPr>
          </a:p>
          <a:p>
            <a:pPr marL="63500">
              <a:lnSpc>
                <a:spcPts val="795"/>
              </a:lnSpc>
            </a:pPr>
            <a:r>
              <a:rPr sz="700" spc="-65" dirty="0">
                <a:latin typeface="Calibri" panose="020F0502020204030204" pitchFamily="34" charset="0"/>
                <a:cs typeface="Calibri" panose="020F0502020204030204" pitchFamily="34" charset="0"/>
              </a:rPr>
              <a:t>0   </a:t>
            </a:r>
            <a:r>
              <a:rPr sz="700" spc="-60" dirty="0">
                <a:latin typeface="Calibri" panose="020F0502020204030204" pitchFamily="34" charset="0"/>
                <a:cs typeface="Calibri" panose="020F0502020204030204" pitchFamily="34" charset="0"/>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spc="25" dirty="0">
                <a:latin typeface="Times New Roman"/>
                <a:cs typeface="Times New Roman"/>
              </a:rPr>
              <a:t>t</a:t>
            </a:r>
            <a:r>
              <a:rPr sz="750" spc="127" baseline="-11111" dirty="0">
                <a:latin typeface="Calibri"/>
                <a:cs typeface="Calibri"/>
              </a:rPr>
              <a:t>2</a:t>
            </a:r>
            <a:r>
              <a:rPr sz="750" baseline="-11111" dirty="0">
                <a:latin typeface="Calibri"/>
                <a:cs typeface="Calibri"/>
              </a:rPr>
              <a:t> </a:t>
            </a:r>
            <a:r>
              <a:rPr sz="750" spc="-7" baseline="-11111" dirty="0">
                <a:latin typeface="Calibri"/>
                <a:cs typeface="Calibri"/>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endParaRPr sz="700" dirty="0">
              <a:latin typeface="Cambria"/>
              <a:cs typeface="Cambria"/>
            </a:endParaRPr>
          </a:p>
          <a:p>
            <a:pPr marL="63500">
              <a:lnSpc>
                <a:spcPts val="819"/>
              </a:lnSpc>
            </a:pPr>
            <a:r>
              <a:rPr sz="700" spc="-65" dirty="0">
                <a:latin typeface="Calibri" panose="020F0502020204030204" pitchFamily="34" charset="0"/>
                <a:cs typeface="Calibri" panose="020F0502020204030204" pitchFamily="34" charset="0"/>
              </a:rPr>
              <a:t>0</a:t>
            </a:r>
            <a:r>
              <a:rPr sz="700" spc="55" dirty="0">
                <a:latin typeface="Calibri" panose="020F0502020204030204" pitchFamily="34" charset="0"/>
                <a:cs typeface="Calibri" panose="020F0502020204030204" pitchFamily="34" charset="0"/>
              </a:rPr>
              <a:t> </a:t>
            </a:r>
            <a:r>
              <a:rPr sz="700" spc="60" dirty="0">
                <a:latin typeface="Calibri" panose="020F0502020204030204" pitchFamily="34" charset="0"/>
                <a:cs typeface="Calibri" panose="020F0502020204030204" pitchFamily="34" charset="0"/>
              </a:rPr>
              <a:t> </a:t>
            </a:r>
            <a:r>
              <a:rPr sz="700" spc="-20" dirty="0">
                <a:latin typeface="Cambria"/>
                <a:cs typeface="Cambria"/>
              </a:rPr>
              <a:t>·</a:t>
            </a:r>
            <a:endParaRPr sz="700" dirty="0">
              <a:latin typeface="Cambria"/>
              <a:cs typeface="Cambria"/>
            </a:endParaRPr>
          </a:p>
        </p:txBody>
      </p:sp>
      <p:sp>
        <p:nvSpPr>
          <p:cNvPr id="19" name="object 19"/>
          <p:cNvSpPr/>
          <p:nvPr/>
        </p:nvSpPr>
        <p:spPr>
          <a:xfrm>
            <a:off x="3014281" y="992492"/>
            <a:ext cx="0" cy="101600"/>
          </a:xfrm>
          <a:custGeom>
            <a:avLst/>
            <a:gdLst/>
            <a:ahLst/>
            <a:cxnLst/>
            <a:rect l="l" t="t" r="r" b="b"/>
            <a:pathLst>
              <a:path h="101600">
                <a:moveTo>
                  <a:pt x="0" y="101231"/>
                </a:moveTo>
                <a:lnTo>
                  <a:pt x="0" y="0"/>
                </a:lnTo>
              </a:path>
            </a:pathLst>
          </a:custGeom>
          <a:ln w="5060">
            <a:solidFill>
              <a:srgbClr val="000000"/>
            </a:solidFill>
          </a:ln>
        </p:spPr>
        <p:txBody>
          <a:bodyPr wrap="square" lIns="0" tIns="0" rIns="0" bIns="0" rtlCol="0"/>
          <a:lstStyle/>
          <a:p>
            <a:endParaRPr/>
          </a:p>
        </p:txBody>
      </p:sp>
      <p:sp>
        <p:nvSpPr>
          <p:cNvPr id="20" name="object 20"/>
          <p:cNvSpPr txBox="1"/>
          <p:nvPr/>
        </p:nvSpPr>
        <p:spPr>
          <a:xfrm>
            <a:off x="2919907" y="958295"/>
            <a:ext cx="177165" cy="123752"/>
          </a:xfrm>
          <a:prstGeom prst="rect">
            <a:avLst/>
          </a:prstGeom>
        </p:spPr>
        <p:txBody>
          <a:bodyPr vert="horz" wrap="square" lIns="0" tIns="15875" rIns="0" bIns="0" rtlCol="0">
            <a:spAutoFit/>
          </a:bodyPr>
          <a:lstStyle/>
          <a:p>
            <a:pPr marL="12700">
              <a:lnSpc>
                <a:spcPct val="100000"/>
              </a:lnSpc>
              <a:spcBef>
                <a:spcPts val="125"/>
              </a:spcBef>
            </a:pPr>
            <a:r>
              <a:rPr sz="700" spc="-65" dirty="0">
                <a:latin typeface="Calibri" panose="020F0502020204030204" pitchFamily="34" charset="0"/>
                <a:cs typeface="Calibri" panose="020F0502020204030204" pitchFamily="34" charset="0"/>
              </a:rPr>
              <a:t>0</a:t>
            </a:r>
            <a:r>
              <a:rPr sz="700" spc="110" dirty="0">
                <a:latin typeface="Calibri" panose="020F0502020204030204" pitchFamily="34" charset="0"/>
                <a:cs typeface="Calibri" panose="020F0502020204030204" pitchFamily="34" charset="0"/>
              </a:rPr>
              <a:t>  </a:t>
            </a:r>
            <a:r>
              <a:rPr sz="700" spc="-20" dirty="0">
                <a:latin typeface="Cambria"/>
                <a:cs typeface="Cambria"/>
              </a:rPr>
              <a:t>·</a:t>
            </a:r>
            <a:endParaRPr sz="700" dirty="0">
              <a:latin typeface="Cambria"/>
              <a:cs typeface="Cambria"/>
            </a:endParaRPr>
          </a:p>
        </p:txBody>
      </p:sp>
      <p:sp>
        <p:nvSpPr>
          <p:cNvPr id="21" name="object 21"/>
          <p:cNvSpPr txBox="1"/>
          <p:nvPr/>
        </p:nvSpPr>
        <p:spPr>
          <a:xfrm>
            <a:off x="2927146" y="1073903"/>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22" name="object 22"/>
          <p:cNvSpPr txBox="1"/>
          <p:nvPr/>
        </p:nvSpPr>
        <p:spPr>
          <a:xfrm>
            <a:off x="2927146" y="1124512"/>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23" name="object 23"/>
          <p:cNvSpPr txBox="1"/>
          <p:nvPr/>
        </p:nvSpPr>
        <p:spPr>
          <a:xfrm>
            <a:off x="2927146" y="1175122"/>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24" name="object 24"/>
          <p:cNvSpPr txBox="1"/>
          <p:nvPr/>
        </p:nvSpPr>
        <p:spPr>
          <a:xfrm>
            <a:off x="3075165" y="879369"/>
            <a:ext cx="331470" cy="643255"/>
          </a:xfrm>
          <a:prstGeom prst="rect">
            <a:avLst/>
          </a:prstGeom>
        </p:spPr>
        <p:txBody>
          <a:bodyPr vert="horz" wrap="square" lIns="0" tIns="0" rIns="0" bIns="0" rtlCol="0">
            <a:spAutoFit/>
          </a:bodyPr>
          <a:lstStyle/>
          <a:p>
            <a:pPr marL="31750" algn="ctr">
              <a:lnSpc>
                <a:spcPts val="770"/>
              </a:lnSpc>
            </a:pP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spc="25" dirty="0">
                <a:latin typeface="Times New Roman"/>
                <a:cs typeface="Times New Roman"/>
              </a:rPr>
              <a:t>t</a:t>
            </a:r>
            <a:r>
              <a:rPr sz="750" spc="127" baseline="-11111" dirty="0">
                <a:latin typeface="Calibri"/>
                <a:cs typeface="Calibri"/>
              </a:rPr>
              <a:t>3</a:t>
            </a:r>
            <a:r>
              <a:rPr sz="750" baseline="-11111" dirty="0">
                <a:latin typeface="Calibri"/>
                <a:cs typeface="Calibri"/>
              </a:rPr>
              <a:t> </a:t>
            </a:r>
            <a:r>
              <a:rPr sz="750" spc="-7" baseline="-11111" dirty="0">
                <a:latin typeface="Calibri"/>
                <a:cs typeface="Calibri"/>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endParaRPr sz="700" dirty="0">
              <a:latin typeface="Cambria"/>
              <a:cs typeface="Cambria"/>
            </a:endParaRPr>
          </a:p>
          <a:p>
            <a:pPr marL="31750" algn="ctr">
              <a:lnSpc>
                <a:spcPts val="819"/>
              </a:lnSpc>
            </a:pP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spc="25" dirty="0">
                <a:latin typeface="Times New Roman"/>
                <a:cs typeface="Times New Roman"/>
              </a:rPr>
              <a:t>t</a:t>
            </a:r>
            <a:r>
              <a:rPr sz="750" spc="127" baseline="-11111" dirty="0">
                <a:latin typeface="Calibri"/>
                <a:cs typeface="Calibri"/>
              </a:rPr>
              <a:t>4</a:t>
            </a:r>
            <a:r>
              <a:rPr sz="750" baseline="-11111" dirty="0">
                <a:latin typeface="Calibri"/>
                <a:cs typeface="Calibri"/>
              </a:rPr>
              <a:t> </a:t>
            </a:r>
            <a:r>
              <a:rPr sz="750" spc="-7" baseline="-11111" dirty="0">
                <a:latin typeface="Calibri"/>
                <a:cs typeface="Calibri"/>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endParaRPr sz="700" dirty="0">
              <a:latin typeface="Cambria"/>
              <a:cs typeface="Cambria"/>
            </a:endParaRPr>
          </a:p>
          <a:p>
            <a:pPr algn="ctr">
              <a:lnSpc>
                <a:spcPts val="620"/>
              </a:lnSpc>
              <a:spcBef>
                <a:spcPts val="70"/>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a:p>
            <a:pPr algn="ctr">
              <a:lnSpc>
                <a:spcPts val="400"/>
              </a:lnSpc>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a:p>
            <a:pPr algn="ctr">
              <a:lnSpc>
                <a:spcPts val="620"/>
              </a:lnSpc>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a:p>
            <a:pPr>
              <a:lnSpc>
                <a:spcPct val="100000"/>
              </a:lnSpc>
              <a:spcBef>
                <a:spcPts val="495"/>
              </a:spcBef>
            </a:pPr>
            <a:r>
              <a:rPr sz="1000" spc="-60" dirty="0">
                <a:latin typeface="Calibri" panose="020F0502020204030204" pitchFamily="34" charset="0"/>
                <a:cs typeface="Calibri" panose="020F0502020204030204" pitchFamily="34" charset="0"/>
              </a:rPr>
              <a:t>Bob</a:t>
            </a:r>
            <a:endParaRPr sz="1000" dirty="0">
              <a:latin typeface="Calibri" panose="020F0502020204030204" pitchFamily="34" charset="0"/>
              <a:cs typeface="Calibri" panose="020F0502020204030204" pitchFamily="34" charset="0"/>
            </a:endParaRPr>
          </a:p>
        </p:txBody>
      </p:sp>
      <p:sp>
        <p:nvSpPr>
          <p:cNvPr id="25" name="object 25"/>
          <p:cNvSpPr/>
          <p:nvPr/>
        </p:nvSpPr>
        <p:spPr>
          <a:xfrm>
            <a:off x="3014281" y="1093724"/>
            <a:ext cx="0" cy="217170"/>
          </a:xfrm>
          <a:custGeom>
            <a:avLst/>
            <a:gdLst/>
            <a:ahLst/>
            <a:cxnLst/>
            <a:rect l="l" t="t" r="r" b="b"/>
            <a:pathLst>
              <a:path h="217169">
                <a:moveTo>
                  <a:pt x="0" y="216827"/>
                </a:moveTo>
                <a:lnTo>
                  <a:pt x="0" y="0"/>
                </a:lnTo>
              </a:path>
            </a:pathLst>
          </a:custGeom>
          <a:ln w="5060">
            <a:solidFill>
              <a:srgbClr val="000000"/>
            </a:solidFill>
          </a:ln>
        </p:spPr>
        <p:txBody>
          <a:bodyPr wrap="square" lIns="0" tIns="0" rIns="0" bIns="0" rtlCol="0"/>
          <a:lstStyle/>
          <a:p>
            <a:endParaRPr/>
          </a:p>
        </p:txBody>
      </p:sp>
      <p:grpSp>
        <p:nvGrpSpPr>
          <p:cNvPr id="26" name="object 26"/>
          <p:cNvGrpSpPr/>
          <p:nvPr/>
        </p:nvGrpSpPr>
        <p:grpSpPr>
          <a:xfrm>
            <a:off x="3065687" y="898392"/>
            <a:ext cx="800100" cy="677545"/>
            <a:chOff x="3065687" y="898392"/>
            <a:chExt cx="800100" cy="677545"/>
          </a:xfrm>
        </p:grpSpPr>
        <p:sp>
          <p:nvSpPr>
            <p:cNvPr id="27" name="object 27"/>
            <p:cNvSpPr/>
            <p:nvPr/>
          </p:nvSpPr>
          <p:spPr>
            <a:xfrm>
              <a:off x="3068218" y="900922"/>
              <a:ext cx="795020" cy="672465"/>
            </a:xfrm>
            <a:custGeom>
              <a:avLst/>
              <a:gdLst/>
              <a:ahLst/>
              <a:cxnLst/>
              <a:rect l="l" t="t" r="r" b="b"/>
              <a:pathLst>
                <a:path w="795020" h="672465">
                  <a:moveTo>
                    <a:pt x="794871" y="0"/>
                  </a:moveTo>
                  <a:lnTo>
                    <a:pt x="0" y="0"/>
                  </a:lnTo>
                  <a:lnTo>
                    <a:pt x="0" y="672330"/>
                  </a:lnTo>
                  <a:lnTo>
                    <a:pt x="794871" y="672330"/>
                  </a:lnTo>
                  <a:lnTo>
                    <a:pt x="794871" y="0"/>
                  </a:lnTo>
                  <a:close/>
                </a:path>
              </a:pathLst>
            </a:custGeom>
            <a:solidFill>
              <a:srgbClr val="FFFFFF"/>
            </a:solidFill>
          </p:spPr>
          <p:txBody>
            <a:bodyPr wrap="square" lIns="0" tIns="0" rIns="0" bIns="0" rtlCol="0"/>
            <a:lstStyle/>
            <a:p>
              <a:endParaRPr/>
            </a:p>
          </p:txBody>
        </p:sp>
        <p:sp>
          <p:nvSpPr>
            <p:cNvPr id="28" name="object 28"/>
            <p:cNvSpPr/>
            <p:nvPr/>
          </p:nvSpPr>
          <p:spPr>
            <a:xfrm>
              <a:off x="3068218" y="900922"/>
              <a:ext cx="795020" cy="672465"/>
            </a:xfrm>
            <a:custGeom>
              <a:avLst/>
              <a:gdLst/>
              <a:ahLst/>
              <a:cxnLst/>
              <a:rect l="l" t="t" r="r" b="b"/>
              <a:pathLst>
                <a:path w="795020" h="672465">
                  <a:moveTo>
                    <a:pt x="0" y="672330"/>
                  </a:moveTo>
                  <a:lnTo>
                    <a:pt x="794871" y="672330"/>
                  </a:lnTo>
                  <a:lnTo>
                    <a:pt x="794871" y="0"/>
                  </a:lnTo>
                  <a:lnTo>
                    <a:pt x="0" y="0"/>
                  </a:lnTo>
                  <a:lnTo>
                    <a:pt x="0" y="672330"/>
                  </a:lnTo>
                  <a:close/>
                </a:path>
              </a:pathLst>
            </a:custGeom>
            <a:ln w="5060">
              <a:solidFill>
                <a:srgbClr val="000000"/>
              </a:solidFill>
            </a:ln>
          </p:spPr>
          <p:txBody>
            <a:bodyPr wrap="square" lIns="0" tIns="0" rIns="0" bIns="0" rtlCol="0"/>
            <a:lstStyle/>
            <a:p>
              <a:endParaRPr/>
            </a:p>
          </p:txBody>
        </p:sp>
      </p:grpSp>
      <p:sp>
        <p:nvSpPr>
          <p:cNvPr id="29" name="object 29"/>
          <p:cNvSpPr txBox="1"/>
          <p:nvPr/>
        </p:nvSpPr>
        <p:spPr>
          <a:xfrm>
            <a:off x="3112554" y="892026"/>
            <a:ext cx="443230" cy="123752"/>
          </a:xfrm>
          <a:prstGeom prst="rect">
            <a:avLst/>
          </a:prstGeom>
        </p:spPr>
        <p:txBody>
          <a:bodyPr vert="horz" wrap="square" lIns="0" tIns="15875" rIns="0" bIns="0" rtlCol="0">
            <a:spAutoFit/>
          </a:bodyPr>
          <a:lstStyle/>
          <a:p>
            <a:pPr marL="25400">
              <a:lnSpc>
                <a:spcPct val="100000"/>
              </a:lnSpc>
              <a:spcBef>
                <a:spcPts val="125"/>
              </a:spcBef>
            </a:pP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spc="25" dirty="0">
                <a:latin typeface="Times New Roman"/>
                <a:cs typeface="Times New Roman"/>
              </a:rPr>
              <a:t>t</a:t>
            </a:r>
            <a:r>
              <a:rPr sz="750" spc="127" baseline="-11111" dirty="0">
                <a:latin typeface="Calibri"/>
                <a:cs typeface="Calibri"/>
              </a:rPr>
              <a:t>1</a:t>
            </a:r>
            <a:r>
              <a:rPr sz="750" baseline="-11111" dirty="0">
                <a:latin typeface="Calibri"/>
                <a:cs typeface="Calibri"/>
              </a:rPr>
              <a:t> </a:t>
            </a:r>
            <a:r>
              <a:rPr sz="700" spc="-235" dirty="0">
                <a:solidFill>
                  <a:srgbClr val="D83A00"/>
                </a:solidFill>
                <a:latin typeface="Cambria"/>
                <a:cs typeface="Cambria"/>
              </a:rPr>
              <a:t>⊕</a:t>
            </a:r>
            <a:r>
              <a:rPr lang="en-US" sz="700" spc="-235" dirty="0">
                <a:solidFill>
                  <a:srgbClr val="D83A00"/>
                </a:solidFill>
                <a:latin typeface="Cambria"/>
                <a:cs typeface="Cambria"/>
              </a:rPr>
              <a:t>  </a:t>
            </a:r>
            <a:r>
              <a:rPr sz="700" spc="25" dirty="0">
                <a:solidFill>
                  <a:srgbClr val="D83A00"/>
                </a:solidFill>
                <a:latin typeface="Cambria"/>
                <a:cs typeface="Cambria"/>
              </a:rPr>
              <a:t> </a:t>
            </a:r>
            <a:r>
              <a:rPr lang="en-US" sz="700" spc="25" dirty="0">
                <a:solidFill>
                  <a:srgbClr val="D83A00"/>
                </a:solidFill>
                <a:latin typeface="Cambria"/>
                <a:cs typeface="Cambria"/>
              </a:rPr>
              <a:t> </a:t>
            </a:r>
            <a:r>
              <a:rPr sz="700" i="1" spc="5" dirty="0">
                <a:solidFill>
                  <a:srgbClr val="D83A00"/>
                </a:solidFill>
                <a:latin typeface="Times New Roman"/>
                <a:cs typeface="Times New Roman"/>
              </a:rPr>
              <a:t>C</a:t>
            </a:r>
            <a:endParaRPr sz="700" dirty="0">
              <a:latin typeface="Times New Roman"/>
              <a:cs typeface="Times New Roman"/>
            </a:endParaRPr>
          </a:p>
        </p:txBody>
      </p:sp>
      <p:sp>
        <p:nvSpPr>
          <p:cNvPr id="30" name="object 30"/>
          <p:cNvSpPr txBox="1"/>
          <p:nvPr/>
        </p:nvSpPr>
        <p:spPr>
          <a:xfrm>
            <a:off x="3504590" y="892026"/>
            <a:ext cx="292100" cy="136525"/>
          </a:xfrm>
          <a:prstGeom prst="rect">
            <a:avLst/>
          </a:prstGeom>
        </p:spPr>
        <p:txBody>
          <a:bodyPr vert="horz" wrap="square" lIns="0" tIns="15875" rIns="0" bIns="0" rtlCol="0">
            <a:spAutoFit/>
          </a:bodyPr>
          <a:lstStyle/>
          <a:p>
            <a:pPr marL="12700">
              <a:lnSpc>
                <a:spcPct val="100000"/>
              </a:lnSpc>
              <a:spcBef>
                <a:spcPts val="125"/>
              </a:spcBef>
            </a:pPr>
            <a:r>
              <a:rPr sz="700" spc="75" dirty="0">
                <a:solidFill>
                  <a:srgbClr val="D83A00"/>
                </a:solidFill>
                <a:latin typeface="Calibri"/>
                <a:cs typeface="Calibri"/>
              </a:rPr>
              <a:t>(1)</a:t>
            </a:r>
            <a:r>
              <a:rPr sz="700" spc="-10" dirty="0">
                <a:solidFill>
                  <a:srgbClr val="D83A00"/>
                </a:solidFill>
                <a:latin typeface="Calibri"/>
                <a:cs typeface="Calibri"/>
              </a:rPr>
              <a:t> </a:t>
            </a:r>
            <a:r>
              <a:rPr sz="700" spc="-20" dirty="0">
                <a:latin typeface="Cambria"/>
                <a:cs typeface="Cambria"/>
              </a:rPr>
              <a:t>·</a:t>
            </a:r>
            <a:r>
              <a:rPr sz="700" dirty="0">
                <a:latin typeface="Cambria"/>
                <a:cs typeface="Cambria"/>
              </a:rPr>
              <a:t> </a:t>
            </a:r>
            <a:r>
              <a:rPr sz="700" spc="-20" dirty="0">
                <a:latin typeface="Cambria"/>
                <a:cs typeface="Cambria"/>
              </a:rPr>
              <a:t>·</a:t>
            </a:r>
            <a:r>
              <a:rPr sz="700" spc="5" dirty="0">
                <a:latin typeface="Cambria"/>
                <a:cs typeface="Cambria"/>
              </a:rPr>
              <a:t> </a:t>
            </a:r>
            <a:r>
              <a:rPr sz="700" spc="-20" dirty="0">
                <a:latin typeface="Cambria"/>
                <a:cs typeface="Cambria"/>
              </a:rPr>
              <a:t>·</a:t>
            </a:r>
            <a:endParaRPr sz="700">
              <a:latin typeface="Cambria"/>
              <a:cs typeface="Cambria"/>
            </a:endParaRPr>
          </a:p>
        </p:txBody>
      </p:sp>
      <p:sp>
        <p:nvSpPr>
          <p:cNvPr id="31" name="object 31"/>
          <p:cNvSpPr txBox="1"/>
          <p:nvPr/>
        </p:nvSpPr>
        <p:spPr>
          <a:xfrm>
            <a:off x="3112554" y="993245"/>
            <a:ext cx="443230" cy="123752"/>
          </a:xfrm>
          <a:prstGeom prst="rect">
            <a:avLst/>
          </a:prstGeom>
        </p:spPr>
        <p:txBody>
          <a:bodyPr vert="horz" wrap="square" lIns="0" tIns="15875" rIns="0" bIns="0" rtlCol="0">
            <a:spAutoFit/>
          </a:bodyPr>
          <a:lstStyle/>
          <a:p>
            <a:pPr marL="25400">
              <a:lnSpc>
                <a:spcPct val="100000"/>
              </a:lnSpc>
              <a:spcBef>
                <a:spcPts val="125"/>
              </a:spcBef>
            </a:pP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spc="25" dirty="0">
                <a:latin typeface="Times New Roman"/>
                <a:cs typeface="Times New Roman"/>
              </a:rPr>
              <a:t>t</a:t>
            </a:r>
            <a:r>
              <a:rPr sz="750" spc="127" baseline="-11111" dirty="0">
                <a:latin typeface="Calibri"/>
                <a:cs typeface="Calibri"/>
              </a:rPr>
              <a:t>2</a:t>
            </a:r>
            <a:r>
              <a:rPr sz="750" baseline="-11111" dirty="0">
                <a:latin typeface="Calibri"/>
                <a:cs typeface="Calibri"/>
              </a:rPr>
              <a:t> </a:t>
            </a:r>
            <a:r>
              <a:rPr sz="700" spc="-235" dirty="0">
                <a:solidFill>
                  <a:srgbClr val="D83A00"/>
                </a:solidFill>
                <a:latin typeface="Cambria"/>
                <a:cs typeface="Cambria"/>
              </a:rPr>
              <a:t>⊕</a:t>
            </a:r>
            <a:r>
              <a:rPr sz="700" spc="25" dirty="0">
                <a:solidFill>
                  <a:srgbClr val="D83A00"/>
                </a:solidFill>
                <a:latin typeface="Cambria"/>
                <a:cs typeface="Cambria"/>
              </a:rPr>
              <a:t> </a:t>
            </a:r>
            <a:r>
              <a:rPr lang="en-US" sz="700" spc="25" dirty="0">
                <a:solidFill>
                  <a:srgbClr val="D83A00"/>
                </a:solidFill>
                <a:latin typeface="Cambria"/>
                <a:cs typeface="Cambria"/>
              </a:rPr>
              <a:t> </a:t>
            </a:r>
            <a:r>
              <a:rPr sz="700" i="1" spc="5" dirty="0">
                <a:solidFill>
                  <a:srgbClr val="D83A00"/>
                </a:solidFill>
                <a:latin typeface="Times New Roman"/>
                <a:cs typeface="Times New Roman"/>
              </a:rPr>
              <a:t>C</a:t>
            </a:r>
            <a:endParaRPr sz="700" dirty="0">
              <a:latin typeface="Times New Roman"/>
              <a:cs typeface="Times New Roman"/>
            </a:endParaRPr>
          </a:p>
        </p:txBody>
      </p:sp>
      <p:sp>
        <p:nvSpPr>
          <p:cNvPr id="32" name="object 32"/>
          <p:cNvSpPr txBox="1"/>
          <p:nvPr/>
        </p:nvSpPr>
        <p:spPr>
          <a:xfrm>
            <a:off x="3504590" y="993245"/>
            <a:ext cx="292100" cy="136525"/>
          </a:xfrm>
          <a:prstGeom prst="rect">
            <a:avLst/>
          </a:prstGeom>
        </p:spPr>
        <p:txBody>
          <a:bodyPr vert="horz" wrap="square" lIns="0" tIns="15875" rIns="0" bIns="0" rtlCol="0">
            <a:spAutoFit/>
          </a:bodyPr>
          <a:lstStyle/>
          <a:p>
            <a:pPr marL="12700">
              <a:lnSpc>
                <a:spcPct val="100000"/>
              </a:lnSpc>
              <a:spcBef>
                <a:spcPts val="125"/>
              </a:spcBef>
            </a:pPr>
            <a:r>
              <a:rPr sz="700" spc="75" dirty="0">
                <a:solidFill>
                  <a:srgbClr val="D83A00"/>
                </a:solidFill>
                <a:latin typeface="Calibri"/>
                <a:cs typeface="Calibri"/>
              </a:rPr>
              <a:t>(0)</a:t>
            </a:r>
            <a:r>
              <a:rPr sz="700" spc="-10" dirty="0">
                <a:solidFill>
                  <a:srgbClr val="D83A00"/>
                </a:solidFill>
                <a:latin typeface="Calibri"/>
                <a:cs typeface="Calibri"/>
              </a:rPr>
              <a:t> </a:t>
            </a:r>
            <a:r>
              <a:rPr sz="700" spc="-20" dirty="0">
                <a:latin typeface="Cambria"/>
                <a:cs typeface="Cambria"/>
              </a:rPr>
              <a:t>·</a:t>
            </a:r>
            <a:r>
              <a:rPr sz="700" dirty="0">
                <a:latin typeface="Cambria"/>
                <a:cs typeface="Cambria"/>
              </a:rPr>
              <a:t> </a:t>
            </a:r>
            <a:r>
              <a:rPr sz="700" spc="-20" dirty="0">
                <a:latin typeface="Cambria"/>
                <a:cs typeface="Cambria"/>
              </a:rPr>
              <a:t>·</a:t>
            </a:r>
            <a:r>
              <a:rPr sz="700" spc="5" dirty="0">
                <a:latin typeface="Cambria"/>
                <a:cs typeface="Cambria"/>
              </a:rPr>
              <a:t> </a:t>
            </a:r>
            <a:r>
              <a:rPr sz="700" spc="-20" dirty="0">
                <a:latin typeface="Cambria"/>
                <a:cs typeface="Cambria"/>
              </a:rPr>
              <a:t>·</a:t>
            </a:r>
            <a:endParaRPr sz="700">
              <a:latin typeface="Cambria"/>
              <a:cs typeface="Cambria"/>
            </a:endParaRPr>
          </a:p>
        </p:txBody>
      </p:sp>
      <p:sp>
        <p:nvSpPr>
          <p:cNvPr id="33" name="object 33"/>
          <p:cNvSpPr txBox="1"/>
          <p:nvPr/>
        </p:nvSpPr>
        <p:spPr>
          <a:xfrm>
            <a:off x="3112554" y="1094464"/>
            <a:ext cx="443230" cy="123752"/>
          </a:xfrm>
          <a:prstGeom prst="rect">
            <a:avLst/>
          </a:prstGeom>
        </p:spPr>
        <p:txBody>
          <a:bodyPr vert="horz" wrap="square" lIns="0" tIns="15875" rIns="0" bIns="0" rtlCol="0">
            <a:spAutoFit/>
          </a:bodyPr>
          <a:lstStyle/>
          <a:p>
            <a:pPr marL="25400">
              <a:lnSpc>
                <a:spcPct val="100000"/>
              </a:lnSpc>
              <a:spcBef>
                <a:spcPts val="125"/>
              </a:spcBef>
            </a:pP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spc="25" dirty="0">
                <a:latin typeface="Times New Roman"/>
                <a:cs typeface="Times New Roman"/>
              </a:rPr>
              <a:t>t</a:t>
            </a:r>
            <a:r>
              <a:rPr sz="750" spc="127" baseline="-11111" dirty="0">
                <a:latin typeface="Calibri"/>
                <a:cs typeface="Calibri"/>
              </a:rPr>
              <a:t>3</a:t>
            </a:r>
            <a:r>
              <a:rPr sz="750" baseline="-11111" dirty="0">
                <a:latin typeface="Calibri"/>
                <a:cs typeface="Calibri"/>
              </a:rPr>
              <a:t> </a:t>
            </a:r>
            <a:r>
              <a:rPr sz="700" spc="-235" dirty="0">
                <a:solidFill>
                  <a:srgbClr val="D83A00"/>
                </a:solidFill>
                <a:latin typeface="Cambria"/>
                <a:cs typeface="Cambria"/>
              </a:rPr>
              <a:t>⊕</a:t>
            </a:r>
            <a:r>
              <a:rPr sz="700" spc="25" dirty="0">
                <a:solidFill>
                  <a:srgbClr val="D83A00"/>
                </a:solidFill>
                <a:latin typeface="Cambria"/>
                <a:cs typeface="Cambria"/>
              </a:rPr>
              <a:t> </a:t>
            </a:r>
            <a:r>
              <a:rPr lang="en-US" sz="700" spc="25" dirty="0">
                <a:solidFill>
                  <a:srgbClr val="D83A00"/>
                </a:solidFill>
                <a:latin typeface="Cambria"/>
                <a:cs typeface="Cambria"/>
              </a:rPr>
              <a:t> </a:t>
            </a:r>
            <a:r>
              <a:rPr sz="700" i="1" spc="5" dirty="0">
                <a:solidFill>
                  <a:srgbClr val="D83A00"/>
                </a:solidFill>
                <a:latin typeface="Times New Roman"/>
                <a:cs typeface="Times New Roman"/>
              </a:rPr>
              <a:t>C</a:t>
            </a:r>
            <a:endParaRPr sz="700" dirty="0">
              <a:latin typeface="Times New Roman"/>
              <a:cs typeface="Times New Roman"/>
            </a:endParaRPr>
          </a:p>
        </p:txBody>
      </p:sp>
      <p:sp>
        <p:nvSpPr>
          <p:cNvPr id="34" name="object 34"/>
          <p:cNvSpPr txBox="1"/>
          <p:nvPr/>
        </p:nvSpPr>
        <p:spPr>
          <a:xfrm>
            <a:off x="3504590" y="1094464"/>
            <a:ext cx="292100" cy="136525"/>
          </a:xfrm>
          <a:prstGeom prst="rect">
            <a:avLst/>
          </a:prstGeom>
        </p:spPr>
        <p:txBody>
          <a:bodyPr vert="horz" wrap="square" lIns="0" tIns="15875" rIns="0" bIns="0" rtlCol="0">
            <a:spAutoFit/>
          </a:bodyPr>
          <a:lstStyle/>
          <a:p>
            <a:pPr marL="12700">
              <a:lnSpc>
                <a:spcPct val="100000"/>
              </a:lnSpc>
              <a:spcBef>
                <a:spcPts val="125"/>
              </a:spcBef>
            </a:pPr>
            <a:r>
              <a:rPr sz="700" spc="75" dirty="0">
                <a:solidFill>
                  <a:srgbClr val="D83A00"/>
                </a:solidFill>
                <a:latin typeface="Calibri"/>
                <a:cs typeface="Calibri"/>
              </a:rPr>
              <a:t>(0)</a:t>
            </a:r>
            <a:r>
              <a:rPr sz="700" spc="-10" dirty="0">
                <a:solidFill>
                  <a:srgbClr val="D83A00"/>
                </a:solidFill>
                <a:latin typeface="Calibri"/>
                <a:cs typeface="Calibri"/>
              </a:rPr>
              <a:t> </a:t>
            </a:r>
            <a:r>
              <a:rPr sz="700" spc="-20" dirty="0">
                <a:latin typeface="Cambria"/>
                <a:cs typeface="Cambria"/>
              </a:rPr>
              <a:t>·</a:t>
            </a:r>
            <a:r>
              <a:rPr sz="700" dirty="0">
                <a:latin typeface="Cambria"/>
                <a:cs typeface="Cambria"/>
              </a:rPr>
              <a:t> </a:t>
            </a:r>
            <a:r>
              <a:rPr sz="700" spc="-20" dirty="0">
                <a:latin typeface="Cambria"/>
                <a:cs typeface="Cambria"/>
              </a:rPr>
              <a:t>·</a:t>
            </a:r>
            <a:r>
              <a:rPr sz="700" spc="5" dirty="0">
                <a:latin typeface="Cambria"/>
                <a:cs typeface="Cambria"/>
              </a:rPr>
              <a:t> </a:t>
            </a:r>
            <a:r>
              <a:rPr sz="700" spc="-20" dirty="0">
                <a:latin typeface="Cambria"/>
                <a:cs typeface="Cambria"/>
              </a:rPr>
              <a:t>·</a:t>
            </a:r>
            <a:endParaRPr sz="700">
              <a:latin typeface="Cambria"/>
              <a:cs typeface="Cambria"/>
            </a:endParaRPr>
          </a:p>
        </p:txBody>
      </p:sp>
      <p:sp>
        <p:nvSpPr>
          <p:cNvPr id="35" name="object 35"/>
          <p:cNvSpPr txBox="1"/>
          <p:nvPr/>
        </p:nvSpPr>
        <p:spPr>
          <a:xfrm>
            <a:off x="3112554" y="1195683"/>
            <a:ext cx="443230" cy="123752"/>
          </a:xfrm>
          <a:prstGeom prst="rect">
            <a:avLst/>
          </a:prstGeom>
        </p:spPr>
        <p:txBody>
          <a:bodyPr vert="horz" wrap="square" lIns="0" tIns="15875" rIns="0" bIns="0" rtlCol="0">
            <a:spAutoFit/>
          </a:bodyPr>
          <a:lstStyle/>
          <a:p>
            <a:pPr marL="25400">
              <a:lnSpc>
                <a:spcPct val="100000"/>
              </a:lnSpc>
              <a:spcBef>
                <a:spcPts val="125"/>
              </a:spcBef>
            </a:pP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spc="25" dirty="0">
                <a:latin typeface="Times New Roman"/>
                <a:cs typeface="Times New Roman"/>
              </a:rPr>
              <a:t>t</a:t>
            </a:r>
            <a:r>
              <a:rPr sz="750" spc="127" baseline="-11111" dirty="0">
                <a:latin typeface="Calibri"/>
                <a:cs typeface="Calibri"/>
              </a:rPr>
              <a:t>4</a:t>
            </a:r>
            <a:r>
              <a:rPr sz="750" baseline="-11111" dirty="0">
                <a:latin typeface="Calibri"/>
                <a:cs typeface="Calibri"/>
              </a:rPr>
              <a:t> </a:t>
            </a:r>
            <a:r>
              <a:rPr sz="700" spc="-235" dirty="0">
                <a:solidFill>
                  <a:srgbClr val="D83A00"/>
                </a:solidFill>
                <a:latin typeface="Cambria"/>
                <a:cs typeface="Cambria"/>
              </a:rPr>
              <a:t>⊕</a:t>
            </a:r>
            <a:r>
              <a:rPr sz="700" spc="25" dirty="0">
                <a:solidFill>
                  <a:srgbClr val="D83A00"/>
                </a:solidFill>
                <a:latin typeface="Cambria"/>
                <a:cs typeface="Cambria"/>
              </a:rPr>
              <a:t> </a:t>
            </a:r>
            <a:r>
              <a:rPr lang="en-US" sz="700" spc="25" dirty="0">
                <a:solidFill>
                  <a:srgbClr val="D83A00"/>
                </a:solidFill>
                <a:latin typeface="Cambria"/>
                <a:cs typeface="Cambria"/>
              </a:rPr>
              <a:t> </a:t>
            </a:r>
            <a:r>
              <a:rPr sz="700" i="1" spc="5" dirty="0">
                <a:solidFill>
                  <a:srgbClr val="D83A00"/>
                </a:solidFill>
                <a:latin typeface="Times New Roman"/>
                <a:cs typeface="Times New Roman"/>
              </a:rPr>
              <a:t>C</a:t>
            </a:r>
            <a:endParaRPr sz="700" dirty="0">
              <a:latin typeface="Times New Roman"/>
              <a:cs typeface="Times New Roman"/>
            </a:endParaRPr>
          </a:p>
        </p:txBody>
      </p:sp>
      <p:sp>
        <p:nvSpPr>
          <p:cNvPr id="36" name="object 36"/>
          <p:cNvSpPr txBox="1"/>
          <p:nvPr/>
        </p:nvSpPr>
        <p:spPr>
          <a:xfrm>
            <a:off x="3504590" y="1195683"/>
            <a:ext cx="292100" cy="136525"/>
          </a:xfrm>
          <a:prstGeom prst="rect">
            <a:avLst/>
          </a:prstGeom>
        </p:spPr>
        <p:txBody>
          <a:bodyPr vert="horz" wrap="square" lIns="0" tIns="15875" rIns="0" bIns="0" rtlCol="0">
            <a:spAutoFit/>
          </a:bodyPr>
          <a:lstStyle/>
          <a:p>
            <a:pPr marL="12700">
              <a:lnSpc>
                <a:spcPct val="100000"/>
              </a:lnSpc>
              <a:spcBef>
                <a:spcPts val="125"/>
              </a:spcBef>
            </a:pPr>
            <a:r>
              <a:rPr sz="700" spc="75" dirty="0">
                <a:solidFill>
                  <a:srgbClr val="D83A00"/>
                </a:solidFill>
                <a:latin typeface="Calibri"/>
                <a:cs typeface="Calibri"/>
              </a:rPr>
              <a:t>(0)</a:t>
            </a:r>
            <a:r>
              <a:rPr sz="700" spc="-10" dirty="0">
                <a:solidFill>
                  <a:srgbClr val="D83A00"/>
                </a:solidFill>
                <a:latin typeface="Calibri"/>
                <a:cs typeface="Calibri"/>
              </a:rPr>
              <a:t> </a:t>
            </a:r>
            <a:r>
              <a:rPr sz="700" spc="-20" dirty="0">
                <a:latin typeface="Cambria"/>
                <a:cs typeface="Cambria"/>
              </a:rPr>
              <a:t>·</a:t>
            </a:r>
            <a:r>
              <a:rPr sz="700" dirty="0">
                <a:latin typeface="Cambria"/>
                <a:cs typeface="Cambria"/>
              </a:rPr>
              <a:t> </a:t>
            </a:r>
            <a:r>
              <a:rPr sz="700" spc="-20" dirty="0">
                <a:latin typeface="Cambria"/>
                <a:cs typeface="Cambria"/>
              </a:rPr>
              <a:t>·</a:t>
            </a:r>
            <a:r>
              <a:rPr sz="700" spc="5" dirty="0">
                <a:latin typeface="Cambria"/>
                <a:cs typeface="Cambria"/>
              </a:rPr>
              <a:t> </a:t>
            </a:r>
            <a:r>
              <a:rPr sz="700" spc="-20" dirty="0">
                <a:latin typeface="Cambria"/>
                <a:cs typeface="Cambria"/>
              </a:rPr>
              <a:t>·</a:t>
            </a:r>
            <a:endParaRPr sz="700">
              <a:latin typeface="Cambria"/>
              <a:cs typeface="Cambria"/>
            </a:endParaRPr>
          </a:p>
        </p:txBody>
      </p:sp>
      <p:sp>
        <p:nvSpPr>
          <p:cNvPr id="37" name="object 37"/>
          <p:cNvSpPr txBox="1"/>
          <p:nvPr/>
        </p:nvSpPr>
        <p:spPr>
          <a:xfrm>
            <a:off x="3439604" y="1311304"/>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38" name="object 38"/>
          <p:cNvSpPr txBox="1"/>
          <p:nvPr/>
        </p:nvSpPr>
        <p:spPr>
          <a:xfrm>
            <a:off x="3439604" y="1361913"/>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39" name="object 39"/>
          <p:cNvSpPr txBox="1"/>
          <p:nvPr/>
        </p:nvSpPr>
        <p:spPr>
          <a:xfrm>
            <a:off x="3439604" y="1412523"/>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grpSp>
        <p:nvGrpSpPr>
          <p:cNvPr id="40" name="object 40"/>
          <p:cNvGrpSpPr/>
          <p:nvPr/>
        </p:nvGrpSpPr>
        <p:grpSpPr>
          <a:xfrm>
            <a:off x="1587324" y="833526"/>
            <a:ext cx="1021080" cy="231140"/>
            <a:chOff x="1587324" y="833526"/>
            <a:chExt cx="1021080" cy="231140"/>
          </a:xfrm>
        </p:grpSpPr>
        <p:sp>
          <p:nvSpPr>
            <p:cNvPr id="41" name="object 41"/>
            <p:cNvSpPr/>
            <p:nvPr/>
          </p:nvSpPr>
          <p:spPr>
            <a:xfrm>
              <a:off x="1597446" y="843648"/>
              <a:ext cx="1000760" cy="211454"/>
            </a:xfrm>
            <a:custGeom>
              <a:avLst/>
              <a:gdLst/>
              <a:ahLst/>
              <a:cxnLst/>
              <a:rect l="l" t="t" r="r" b="b"/>
              <a:pathLst>
                <a:path w="1000760" h="211455">
                  <a:moveTo>
                    <a:pt x="1000385" y="0"/>
                  </a:moveTo>
                  <a:lnTo>
                    <a:pt x="0" y="0"/>
                  </a:lnTo>
                  <a:lnTo>
                    <a:pt x="0" y="210869"/>
                  </a:lnTo>
                  <a:lnTo>
                    <a:pt x="1000385" y="210869"/>
                  </a:lnTo>
                  <a:lnTo>
                    <a:pt x="1000385" y="0"/>
                  </a:lnTo>
                  <a:close/>
                </a:path>
              </a:pathLst>
            </a:custGeom>
            <a:solidFill>
              <a:srgbClr val="F3C4B2"/>
            </a:solidFill>
          </p:spPr>
          <p:txBody>
            <a:bodyPr wrap="square" lIns="0" tIns="0" rIns="0" bIns="0" rtlCol="0"/>
            <a:lstStyle/>
            <a:p>
              <a:endParaRPr/>
            </a:p>
          </p:txBody>
        </p:sp>
        <p:sp>
          <p:nvSpPr>
            <p:cNvPr id="42" name="object 42"/>
            <p:cNvSpPr/>
            <p:nvPr/>
          </p:nvSpPr>
          <p:spPr>
            <a:xfrm>
              <a:off x="1597446" y="843648"/>
              <a:ext cx="1000760" cy="211454"/>
            </a:xfrm>
            <a:custGeom>
              <a:avLst/>
              <a:gdLst/>
              <a:ahLst/>
              <a:cxnLst/>
              <a:rect l="l" t="t" r="r" b="b"/>
              <a:pathLst>
                <a:path w="1000760" h="211455">
                  <a:moveTo>
                    <a:pt x="0" y="210869"/>
                  </a:moveTo>
                  <a:lnTo>
                    <a:pt x="1000385" y="210869"/>
                  </a:lnTo>
                  <a:lnTo>
                    <a:pt x="1000385" y="0"/>
                  </a:lnTo>
                  <a:lnTo>
                    <a:pt x="0" y="0"/>
                  </a:lnTo>
                  <a:lnTo>
                    <a:pt x="0" y="210869"/>
                  </a:lnTo>
                  <a:close/>
                </a:path>
              </a:pathLst>
            </a:custGeom>
            <a:ln w="20244">
              <a:solidFill>
                <a:srgbClr val="999999"/>
              </a:solidFill>
            </a:ln>
          </p:spPr>
          <p:txBody>
            <a:bodyPr wrap="square" lIns="0" tIns="0" rIns="0" bIns="0" rtlCol="0"/>
            <a:lstStyle/>
            <a:p>
              <a:endParaRPr/>
            </a:p>
          </p:txBody>
        </p:sp>
      </p:grpSp>
      <p:sp>
        <p:nvSpPr>
          <p:cNvPr id="43" name="object 43"/>
          <p:cNvSpPr txBox="1"/>
          <p:nvPr/>
        </p:nvSpPr>
        <p:spPr>
          <a:xfrm>
            <a:off x="1601520" y="841494"/>
            <a:ext cx="992505" cy="166071"/>
          </a:xfrm>
          <a:prstGeom prst="rect">
            <a:avLst/>
          </a:prstGeom>
        </p:spPr>
        <p:txBody>
          <a:bodyPr vert="horz" wrap="square" lIns="0" tIns="12065" rIns="0" bIns="0" rtlCol="0">
            <a:spAutoFit/>
          </a:bodyPr>
          <a:lstStyle/>
          <a:p>
            <a:pPr marL="38100">
              <a:lnSpc>
                <a:spcPct val="100000"/>
              </a:lnSpc>
              <a:spcBef>
                <a:spcPts val="95"/>
              </a:spcBef>
            </a:pPr>
            <a:r>
              <a:rPr sz="1000" i="1" spc="15" dirty="0">
                <a:latin typeface="Times New Roman"/>
                <a:cs typeface="Times New Roman"/>
              </a:rPr>
              <a:t>t</a:t>
            </a:r>
            <a:r>
              <a:rPr sz="1050" i="1" baseline="-11904" dirty="0">
                <a:latin typeface="Times New Roman"/>
                <a:cs typeface="Times New Roman"/>
              </a:rPr>
              <a:t>i </a:t>
            </a:r>
            <a:r>
              <a:rPr sz="1050" i="1" spc="-37" baseline="-11904"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15" dirty="0">
                <a:latin typeface="Times New Roman"/>
                <a:cs typeface="Times New Roman"/>
              </a:rPr>
              <a:t>q</a:t>
            </a:r>
            <a:r>
              <a:rPr sz="1050" i="1" baseline="-11904" dirty="0">
                <a:latin typeface="Times New Roman"/>
                <a:cs typeface="Times New Roman"/>
              </a:rPr>
              <a:t>i </a:t>
            </a:r>
            <a:r>
              <a:rPr sz="1050" i="1" spc="-75" baseline="-11904" dirty="0">
                <a:latin typeface="Times New Roman"/>
                <a:cs typeface="Times New Roman"/>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25" dirty="0">
                <a:latin typeface="Times New Roman"/>
                <a:cs typeface="Times New Roman"/>
              </a:rPr>
              <a:t>C</a:t>
            </a:r>
            <a:r>
              <a:rPr sz="1000" dirty="0">
                <a:latin typeface="Calibri" panose="020F0502020204030204" pitchFamily="34" charset="0"/>
                <a:cs typeface="Calibri" panose="020F0502020204030204" pitchFamily="34" charset="0"/>
              </a:rPr>
              <a:t>(</a:t>
            </a:r>
            <a:r>
              <a:rPr sz="1000" i="1" spc="-45" dirty="0">
                <a:latin typeface="Times New Roman"/>
                <a:cs typeface="Times New Roman"/>
              </a:rPr>
              <a:t>r</a:t>
            </a:r>
            <a:r>
              <a:rPr sz="1050" i="1" spc="67" baseline="-11904" dirty="0">
                <a:latin typeface="Times New Roman"/>
                <a:cs typeface="Times New Roman"/>
              </a:rPr>
              <a:t>i</a:t>
            </a:r>
            <a:r>
              <a:rPr sz="1000" dirty="0">
                <a:latin typeface="Calibri" panose="020F0502020204030204" pitchFamily="34" charset="0"/>
                <a:cs typeface="Calibri" panose="020F0502020204030204" pitchFamily="34" charset="0"/>
              </a:rPr>
              <a:t>)</a:t>
            </a:r>
            <a:r>
              <a:rPr sz="1000" spc="-95" dirty="0">
                <a:latin typeface="Calibri" panose="020F0502020204030204" pitchFamily="34" charset="0"/>
                <a:cs typeface="Calibri" panose="020F0502020204030204" pitchFamily="34" charset="0"/>
              </a:rPr>
              <a:t> </a:t>
            </a:r>
            <a:r>
              <a:rPr sz="1000" spc="60" dirty="0">
                <a:latin typeface="Cambria"/>
                <a:cs typeface="Cambria"/>
              </a:rPr>
              <a:t>∧</a:t>
            </a:r>
            <a:r>
              <a:rPr sz="1000" dirty="0">
                <a:latin typeface="Cambria"/>
                <a:cs typeface="Cambria"/>
              </a:rPr>
              <a:t> </a:t>
            </a:r>
            <a:r>
              <a:rPr sz="1000" i="1" spc="-25" dirty="0">
                <a:latin typeface="Times New Roman"/>
                <a:cs typeface="Times New Roman"/>
              </a:rPr>
              <a:t>s</a:t>
            </a:r>
            <a:endParaRPr sz="1000" dirty="0">
              <a:latin typeface="Times New Roman"/>
              <a:cs typeface="Times New Roman"/>
            </a:endParaRPr>
          </a:p>
        </p:txBody>
      </p:sp>
      <p:sp>
        <p:nvSpPr>
          <p:cNvPr id="44" name="object 44"/>
          <p:cNvSpPr txBox="1"/>
          <p:nvPr/>
        </p:nvSpPr>
        <p:spPr>
          <a:xfrm>
            <a:off x="450176" y="1740211"/>
            <a:ext cx="3507740" cy="405130"/>
          </a:xfrm>
          <a:prstGeom prst="rect">
            <a:avLst/>
          </a:prstGeom>
        </p:spPr>
        <p:txBody>
          <a:bodyPr vert="horz" wrap="square" lIns="0" tIns="50165" rIns="0" bIns="0" rtlCol="0">
            <a:spAutoFit/>
          </a:bodyPr>
          <a:lstStyle/>
          <a:p>
            <a:pPr marL="162560" indent="-125095">
              <a:lnSpc>
                <a:spcPct val="100000"/>
              </a:lnSpc>
              <a:spcBef>
                <a:spcPts val="395"/>
              </a:spcBef>
              <a:buClr>
                <a:srgbClr val="1464B2"/>
              </a:buClr>
              <a:buSzPct val="70000"/>
              <a:buFont typeface="Cambria"/>
              <a:buChar char="►"/>
              <a:tabLst>
                <a:tab pos="163195" algn="l"/>
              </a:tabLst>
            </a:pP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has</a:t>
            </a:r>
            <a:r>
              <a:rPr sz="1000" spc="-15"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input</a:t>
            </a:r>
            <a:r>
              <a:rPr sz="1000" spc="-20" dirty="0">
                <a:latin typeface="Calibri" panose="020F0502020204030204" pitchFamily="34" charset="0"/>
                <a:cs typeface="Calibri" panose="020F0502020204030204" pitchFamily="34" charset="0"/>
              </a:rPr>
              <a:t> </a:t>
            </a:r>
            <a:r>
              <a:rPr sz="1000" i="1" spc="-45" dirty="0">
                <a:latin typeface="Times New Roman"/>
                <a:cs typeface="Times New Roman"/>
              </a:rPr>
              <a:t>r</a:t>
            </a:r>
            <a:r>
              <a:rPr sz="1000" i="1" dirty="0">
                <a:latin typeface="Times New Roman"/>
                <a:cs typeface="Times New Roman"/>
              </a:rPr>
              <a:t> </a:t>
            </a:r>
            <a:r>
              <a:rPr sz="1000" spc="150" dirty="0">
                <a:latin typeface="Cambria"/>
                <a:cs typeface="Cambria"/>
              </a:rPr>
              <a:t>⇒</a:t>
            </a:r>
            <a:r>
              <a:rPr sz="1000" spc="25" dirty="0">
                <a:latin typeface="Cambria"/>
                <a:cs typeface="Cambria"/>
              </a:rPr>
              <a:t> </a:t>
            </a:r>
            <a:r>
              <a:rPr sz="1000" b="1" spc="-65" dirty="0">
                <a:solidFill>
                  <a:srgbClr val="D83A00"/>
                </a:solidFill>
                <a:latin typeface="Calibri" panose="020F0502020204030204" pitchFamily="34" charset="0"/>
                <a:cs typeface="Calibri" panose="020F0502020204030204" pitchFamily="34" charset="0"/>
              </a:rPr>
              <a:t>encode</a:t>
            </a:r>
            <a:r>
              <a:rPr sz="1000" b="1" spc="-40" dirty="0">
                <a:solidFill>
                  <a:srgbClr val="D83A00"/>
                </a:solidFill>
                <a:latin typeface="Calibri" panose="020F0502020204030204" pitchFamily="34" charset="0"/>
                <a:cs typeface="Calibri" panose="020F0502020204030204" pitchFamily="34" charset="0"/>
              </a:rPr>
              <a:t> </a:t>
            </a:r>
            <a:r>
              <a:rPr sz="1000" b="1" spc="-50" dirty="0">
                <a:solidFill>
                  <a:srgbClr val="D83A00"/>
                </a:solidFill>
                <a:latin typeface="Calibri" panose="020F0502020204030204" pitchFamily="34" charset="0"/>
                <a:cs typeface="Calibri" panose="020F0502020204030204" pitchFamily="34" charset="0"/>
              </a:rPr>
              <a:t>under</a:t>
            </a:r>
            <a:r>
              <a:rPr sz="1000" b="1" spc="-45" dirty="0">
                <a:solidFill>
                  <a:srgbClr val="D83A00"/>
                </a:solidFill>
                <a:latin typeface="Calibri" panose="020F0502020204030204" pitchFamily="34" charset="0"/>
                <a:cs typeface="Calibri" panose="020F0502020204030204" pitchFamily="34" charset="0"/>
              </a:rPr>
              <a:t> </a:t>
            </a:r>
            <a:r>
              <a:rPr sz="1000" i="1" spc="-20" dirty="0">
                <a:solidFill>
                  <a:srgbClr val="D83A00"/>
                </a:solidFill>
                <a:latin typeface="Times New Roman"/>
                <a:cs typeface="Times New Roman"/>
              </a:rPr>
              <a:t>C</a:t>
            </a:r>
            <a:r>
              <a:rPr sz="1000" i="1" spc="250" dirty="0">
                <a:solidFill>
                  <a:srgbClr val="D83A00"/>
                </a:solidFill>
                <a:latin typeface="Times New Roman"/>
                <a:cs typeface="Times New Roman"/>
              </a:rPr>
              <a:t> </a:t>
            </a:r>
            <a:r>
              <a:rPr sz="1000" spc="-45" dirty="0">
                <a:latin typeface="Calibri" panose="020F0502020204030204" pitchFamily="34" charset="0"/>
                <a:cs typeface="Calibri" panose="020F0502020204030204" pitchFamily="34" charset="0"/>
              </a:rPr>
              <a:t>and</a:t>
            </a:r>
            <a:r>
              <a:rPr sz="1000" spc="-15" dirty="0">
                <a:latin typeface="Calibri" panose="020F0502020204030204" pitchFamily="34" charset="0"/>
                <a:cs typeface="Calibri" panose="020F0502020204030204" pitchFamily="34" charset="0"/>
              </a:rPr>
              <a:t> </a:t>
            </a:r>
            <a:r>
              <a:rPr sz="1000" spc="-55" dirty="0">
                <a:latin typeface="Calibri" panose="020F0502020204030204" pitchFamily="34" charset="0"/>
                <a:cs typeface="Calibri" panose="020F0502020204030204" pitchFamily="34" charset="0"/>
              </a:rPr>
              <a:t>secret</a:t>
            </a:r>
            <a:r>
              <a:rPr sz="1000" spc="-2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share</a:t>
            </a:r>
            <a:r>
              <a:rPr sz="1000" spc="-15" dirty="0">
                <a:latin typeface="Calibri" panose="020F0502020204030204" pitchFamily="34" charset="0"/>
                <a:cs typeface="Calibri" panose="020F0502020204030204" pitchFamily="34" charset="0"/>
              </a:rPr>
              <a:t> </a:t>
            </a:r>
            <a:r>
              <a:rPr sz="1000" spc="-95" dirty="0">
                <a:latin typeface="Calibri" panose="020F0502020204030204" pitchFamily="34" charset="0"/>
                <a:cs typeface="Calibri" panose="020F0502020204030204" pitchFamily="34" charset="0"/>
              </a:rPr>
              <a:t>as</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a:t>
            </a:r>
            <a:r>
              <a:rPr sz="1000" i="1" spc="-10" dirty="0">
                <a:latin typeface="Times New Roman"/>
                <a:cs typeface="Times New Roman"/>
              </a:rPr>
              <a:t>T</a:t>
            </a:r>
            <a:r>
              <a:rPr sz="1000" spc="-10" dirty="0">
                <a:latin typeface="Calibri"/>
                <a:cs typeface="Calibri"/>
              </a:rPr>
              <a:t>,</a:t>
            </a:r>
            <a:r>
              <a:rPr sz="1000" spc="-55" dirty="0">
                <a:latin typeface="Calibri"/>
                <a:cs typeface="Calibri"/>
              </a:rPr>
              <a:t> </a:t>
            </a:r>
            <a:r>
              <a:rPr sz="1000" i="1" spc="35" dirty="0">
                <a:latin typeface="Times New Roman"/>
                <a:cs typeface="Times New Roman"/>
              </a:rPr>
              <a:t>T</a:t>
            </a:r>
            <a:r>
              <a:rPr sz="1050" spc="52" baseline="27777" dirty="0">
                <a:latin typeface="Cambria"/>
                <a:cs typeface="Cambria"/>
              </a:rPr>
              <a:t>′</a:t>
            </a:r>
            <a:r>
              <a:rPr sz="1000" spc="3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a:p>
            <a:pPr marL="162560" indent="-125095">
              <a:lnSpc>
                <a:spcPct val="100000"/>
              </a:lnSpc>
              <a:spcBef>
                <a:spcPts val="295"/>
              </a:spcBef>
              <a:buClr>
                <a:srgbClr val="1464B2"/>
              </a:buClr>
              <a:buSzPct val="70000"/>
              <a:buFont typeface="Cambria"/>
              <a:buChar char="►"/>
              <a:tabLst>
                <a:tab pos="163195" algn="l"/>
              </a:tabLst>
            </a:pPr>
            <a:r>
              <a:rPr sz="1000" spc="-45" dirty="0">
                <a:latin typeface="Calibri" panose="020F0502020204030204" pitchFamily="34" charset="0"/>
                <a:cs typeface="Calibri" panose="020F0502020204030204" pitchFamily="34" charset="0"/>
              </a:rPr>
              <a:t>O</a:t>
            </a:r>
            <a:r>
              <a:rPr sz="1000" spc="-75" dirty="0">
                <a:latin typeface="Calibri" panose="020F0502020204030204" pitchFamily="34" charset="0"/>
                <a:cs typeface="Calibri" panose="020F0502020204030204" pitchFamily="34" charset="0"/>
              </a:rPr>
              <a:t>T</a:t>
            </a:r>
            <a:r>
              <a:rPr sz="1000" spc="-20" dirty="0">
                <a:latin typeface="Calibri" panose="020F0502020204030204" pitchFamily="34" charset="0"/>
                <a:cs typeface="Calibri" panose="020F0502020204030204" pitchFamily="34" charset="0"/>
              </a:rPr>
              <a:t> </a:t>
            </a:r>
            <a:r>
              <a:rPr sz="1000" spc="-5" dirty="0">
                <a:latin typeface="Calibri" panose="020F0502020204030204" pitchFamily="34" charset="0"/>
                <a:cs typeface="Calibri" panose="020F0502020204030204" pitchFamily="34" charset="0"/>
              </a:rPr>
              <a:t>for</a:t>
            </a:r>
            <a:r>
              <a:rPr sz="1000" spc="-20" dirty="0">
                <a:latin typeface="Calibri" panose="020F0502020204030204" pitchFamily="34" charset="0"/>
                <a:cs typeface="Calibri" panose="020F0502020204030204" pitchFamily="34" charset="0"/>
              </a:rPr>
              <a:t> </a:t>
            </a:r>
            <a:r>
              <a:rPr sz="1000" spc="-70" dirty="0">
                <a:latin typeface="Calibri" panose="020F0502020204030204" pitchFamily="34" charset="0"/>
                <a:cs typeface="Calibri" panose="020F0502020204030204" pitchFamily="34" charset="0"/>
              </a:rPr>
              <a:t>each</a:t>
            </a:r>
            <a:r>
              <a:rPr sz="1000" spc="-20" dirty="0">
                <a:latin typeface="Calibri" panose="020F0502020204030204" pitchFamily="34" charset="0"/>
                <a:cs typeface="Calibri" panose="020F0502020204030204" pitchFamily="34" charset="0"/>
              </a:rPr>
              <a:t> </a:t>
            </a:r>
            <a:r>
              <a:rPr sz="1000" b="1" spc="-45" dirty="0">
                <a:latin typeface="Calibri" panose="020F0502020204030204" pitchFamily="34" charset="0"/>
                <a:cs typeface="Calibri" panose="020F0502020204030204" pitchFamily="34" charset="0"/>
              </a:rPr>
              <a:t>column </a:t>
            </a:r>
            <a:r>
              <a:rPr sz="1000" spc="150" dirty="0">
                <a:latin typeface="Cambria"/>
                <a:cs typeface="Cambria"/>
              </a:rPr>
              <a:t>⇒</a:t>
            </a:r>
            <a:r>
              <a:rPr sz="1000" spc="25" dirty="0">
                <a:latin typeface="Cambria"/>
                <a:cs typeface="Cambria"/>
              </a:rPr>
              <a:t> </a:t>
            </a: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obtains</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matrix</a:t>
            </a:r>
            <a:r>
              <a:rPr sz="1000" spc="-20" dirty="0">
                <a:latin typeface="Calibri" panose="020F0502020204030204" pitchFamily="34" charset="0"/>
                <a:cs typeface="Calibri" panose="020F0502020204030204" pitchFamily="34" charset="0"/>
              </a:rPr>
              <a:t> </a:t>
            </a:r>
            <a:r>
              <a:rPr sz="1000" i="1" spc="-25" dirty="0">
                <a:latin typeface="Times New Roman"/>
                <a:cs typeface="Times New Roman"/>
              </a:rPr>
              <a:t>Q</a:t>
            </a:r>
            <a:endParaRPr sz="1000" dirty="0">
              <a:latin typeface="Times New Roman"/>
              <a:cs typeface="Times New Roman"/>
            </a:endParaRPr>
          </a:p>
        </p:txBody>
      </p:sp>
    </p:spTree>
  </p:cSld>
  <p:clrMapOvr>
    <a:masterClrMapping/>
  </p:clrMapOvr>
  <p:transition>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2823210" cy="403225"/>
          </a:xfrm>
          <a:prstGeom prst="rect">
            <a:avLst/>
          </a:prstGeom>
        </p:spPr>
        <p:txBody>
          <a:bodyPr vert="horz" wrap="square" lIns="0" tIns="15875" rIns="0" bIns="0" rtlCol="0">
            <a:spAutoFit/>
          </a:bodyPr>
          <a:lstStyle/>
          <a:p>
            <a:pPr marL="12700">
              <a:lnSpc>
                <a:spcPct val="100000"/>
              </a:lnSpc>
              <a:spcBef>
                <a:spcPts val="125"/>
              </a:spcBef>
            </a:pPr>
            <a:r>
              <a:rPr spc="-55" dirty="0"/>
              <a:t>Coding</a:t>
            </a:r>
            <a:r>
              <a:rPr spc="-50" dirty="0"/>
              <a:t> </a:t>
            </a:r>
            <a:r>
              <a:rPr spc="-60" dirty="0"/>
              <a:t>view</a:t>
            </a:r>
            <a:r>
              <a:rPr spc="-50" dirty="0"/>
              <a:t> </a:t>
            </a:r>
            <a:r>
              <a:rPr spc="-15" dirty="0"/>
              <a:t>of</a:t>
            </a:r>
            <a:r>
              <a:rPr spc="-50" dirty="0"/>
              <a:t> </a:t>
            </a:r>
            <a:r>
              <a:rPr spc="-85" dirty="0"/>
              <a:t>IKNP:</a:t>
            </a:r>
          </a:p>
        </p:txBody>
      </p:sp>
      <p:grpSp>
        <p:nvGrpSpPr>
          <p:cNvPr id="3" name="object 3"/>
          <p:cNvGrpSpPr/>
          <p:nvPr/>
        </p:nvGrpSpPr>
        <p:grpSpPr>
          <a:xfrm>
            <a:off x="742418" y="593521"/>
            <a:ext cx="550545" cy="711200"/>
            <a:chOff x="742418" y="593521"/>
            <a:chExt cx="550545" cy="711200"/>
          </a:xfrm>
        </p:grpSpPr>
        <p:sp>
          <p:nvSpPr>
            <p:cNvPr id="4" name="object 4"/>
            <p:cNvSpPr/>
            <p:nvPr/>
          </p:nvSpPr>
          <p:spPr>
            <a:xfrm>
              <a:off x="744948" y="596051"/>
              <a:ext cx="545465" cy="706120"/>
            </a:xfrm>
            <a:custGeom>
              <a:avLst/>
              <a:gdLst/>
              <a:ahLst/>
              <a:cxnLst/>
              <a:rect l="l" t="t" r="r" b="b"/>
              <a:pathLst>
                <a:path w="545465" h="706119">
                  <a:moveTo>
                    <a:pt x="545353" y="0"/>
                  </a:moveTo>
                  <a:lnTo>
                    <a:pt x="0" y="0"/>
                  </a:lnTo>
                  <a:lnTo>
                    <a:pt x="0" y="706062"/>
                  </a:lnTo>
                  <a:lnTo>
                    <a:pt x="545353" y="706062"/>
                  </a:lnTo>
                  <a:lnTo>
                    <a:pt x="545353" y="0"/>
                  </a:lnTo>
                  <a:close/>
                </a:path>
              </a:pathLst>
            </a:custGeom>
            <a:solidFill>
              <a:srgbClr val="FFFFFF"/>
            </a:solidFill>
          </p:spPr>
          <p:txBody>
            <a:bodyPr wrap="square" lIns="0" tIns="0" rIns="0" bIns="0" rtlCol="0"/>
            <a:lstStyle/>
            <a:p>
              <a:endParaRPr/>
            </a:p>
          </p:txBody>
        </p:sp>
        <p:sp>
          <p:nvSpPr>
            <p:cNvPr id="5" name="object 5"/>
            <p:cNvSpPr/>
            <p:nvPr/>
          </p:nvSpPr>
          <p:spPr>
            <a:xfrm>
              <a:off x="744948" y="596051"/>
              <a:ext cx="545465" cy="706120"/>
            </a:xfrm>
            <a:custGeom>
              <a:avLst/>
              <a:gdLst/>
              <a:ahLst/>
              <a:cxnLst/>
              <a:rect l="l" t="t" r="r" b="b"/>
              <a:pathLst>
                <a:path w="545465" h="706119">
                  <a:moveTo>
                    <a:pt x="0" y="706062"/>
                  </a:moveTo>
                  <a:lnTo>
                    <a:pt x="545353" y="706062"/>
                  </a:lnTo>
                  <a:lnTo>
                    <a:pt x="545353" y="0"/>
                  </a:lnTo>
                  <a:lnTo>
                    <a:pt x="0" y="0"/>
                  </a:lnTo>
                  <a:lnTo>
                    <a:pt x="0" y="706062"/>
                  </a:lnTo>
                  <a:close/>
                </a:path>
              </a:pathLst>
            </a:custGeom>
            <a:ln w="5060">
              <a:solidFill>
                <a:srgbClr val="000000"/>
              </a:solidFill>
            </a:ln>
          </p:spPr>
          <p:txBody>
            <a:bodyPr wrap="square" lIns="0" tIns="0" rIns="0" bIns="0" rtlCol="0"/>
            <a:lstStyle/>
            <a:p>
              <a:endParaRPr/>
            </a:p>
          </p:txBody>
        </p:sp>
      </p:grpSp>
      <p:sp>
        <p:nvSpPr>
          <p:cNvPr id="6" name="object 6"/>
          <p:cNvSpPr txBox="1"/>
          <p:nvPr/>
        </p:nvSpPr>
        <p:spPr>
          <a:xfrm>
            <a:off x="806145" y="604015"/>
            <a:ext cx="426084" cy="136525"/>
          </a:xfrm>
          <a:prstGeom prst="rect">
            <a:avLst/>
          </a:prstGeom>
        </p:spPr>
        <p:txBody>
          <a:bodyPr vert="horz" wrap="square" lIns="0" tIns="15875" rIns="0" bIns="0" rtlCol="0">
            <a:spAutoFit/>
          </a:bodyPr>
          <a:lstStyle/>
          <a:p>
            <a:pPr marL="25400">
              <a:lnSpc>
                <a:spcPct val="100000"/>
              </a:lnSpc>
              <a:spcBef>
                <a:spcPts val="125"/>
              </a:spcBef>
            </a:pP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dirty="0">
                <a:latin typeface="Times New Roman"/>
                <a:cs typeface="Times New Roman"/>
              </a:rPr>
              <a:t>q</a:t>
            </a:r>
            <a:r>
              <a:rPr sz="750" spc="127" baseline="-11111" dirty="0">
                <a:latin typeface="Calibri"/>
                <a:cs typeface="Calibri"/>
              </a:rPr>
              <a:t>1</a:t>
            </a:r>
            <a:r>
              <a:rPr sz="750" baseline="-11111" dirty="0">
                <a:latin typeface="Calibri"/>
                <a:cs typeface="Calibri"/>
              </a:rPr>
              <a:t> </a:t>
            </a:r>
            <a:r>
              <a:rPr sz="750" spc="-7" baseline="-11111" dirty="0">
                <a:latin typeface="Calibri"/>
                <a:cs typeface="Calibri"/>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endParaRPr sz="700">
              <a:latin typeface="Cambria"/>
              <a:cs typeface="Cambria"/>
            </a:endParaRPr>
          </a:p>
        </p:txBody>
      </p:sp>
      <p:sp>
        <p:nvSpPr>
          <p:cNvPr id="7" name="object 7"/>
          <p:cNvSpPr txBox="1"/>
          <p:nvPr/>
        </p:nvSpPr>
        <p:spPr>
          <a:xfrm>
            <a:off x="806145" y="705234"/>
            <a:ext cx="426084" cy="136525"/>
          </a:xfrm>
          <a:prstGeom prst="rect">
            <a:avLst/>
          </a:prstGeom>
        </p:spPr>
        <p:txBody>
          <a:bodyPr vert="horz" wrap="square" lIns="0" tIns="15875" rIns="0" bIns="0" rtlCol="0">
            <a:spAutoFit/>
          </a:bodyPr>
          <a:lstStyle/>
          <a:p>
            <a:pPr marL="25400">
              <a:lnSpc>
                <a:spcPct val="100000"/>
              </a:lnSpc>
              <a:spcBef>
                <a:spcPts val="125"/>
              </a:spcBef>
            </a:pP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dirty="0">
                <a:latin typeface="Times New Roman"/>
                <a:cs typeface="Times New Roman"/>
              </a:rPr>
              <a:t>q</a:t>
            </a:r>
            <a:r>
              <a:rPr sz="750" spc="127" baseline="-11111" dirty="0">
                <a:latin typeface="Calibri"/>
                <a:cs typeface="Calibri"/>
              </a:rPr>
              <a:t>2</a:t>
            </a:r>
            <a:r>
              <a:rPr sz="750" baseline="-11111" dirty="0">
                <a:latin typeface="Calibri"/>
                <a:cs typeface="Calibri"/>
              </a:rPr>
              <a:t> </a:t>
            </a:r>
            <a:r>
              <a:rPr sz="750" spc="-7" baseline="-11111" dirty="0">
                <a:latin typeface="Calibri"/>
                <a:cs typeface="Calibri"/>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endParaRPr sz="700">
              <a:latin typeface="Cambria"/>
              <a:cs typeface="Cambria"/>
            </a:endParaRPr>
          </a:p>
        </p:txBody>
      </p:sp>
      <p:sp>
        <p:nvSpPr>
          <p:cNvPr id="8" name="object 8"/>
          <p:cNvSpPr txBox="1"/>
          <p:nvPr/>
        </p:nvSpPr>
        <p:spPr>
          <a:xfrm>
            <a:off x="806145" y="806453"/>
            <a:ext cx="426084" cy="136525"/>
          </a:xfrm>
          <a:prstGeom prst="rect">
            <a:avLst/>
          </a:prstGeom>
        </p:spPr>
        <p:txBody>
          <a:bodyPr vert="horz" wrap="square" lIns="0" tIns="15875" rIns="0" bIns="0" rtlCol="0">
            <a:spAutoFit/>
          </a:bodyPr>
          <a:lstStyle/>
          <a:p>
            <a:pPr marL="25400">
              <a:lnSpc>
                <a:spcPct val="100000"/>
              </a:lnSpc>
              <a:spcBef>
                <a:spcPts val="125"/>
              </a:spcBef>
            </a:pP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dirty="0">
                <a:latin typeface="Times New Roman"/>
                <a:cs typeface="Times New Roman"/>
              </a:rPr>
              <a:t>q</a:t>
            </a:r>
            <a:r>
              <a:rPr sz="750" spc="127" baseline="-11111" dirty="0">
                <a:latin typeface="Calibri"/>
                <a:cs typeface="Calibri"/>
              </a:rPr>
              <a:t>3</a:t>
            </a:r>
            <a:r>
              <a:rPr sz="750" baseline="-11111" dirty="0">
                <a:latin typeface="Calibri"/>
                <a:cs typeface="Calibri"/>
              </a:rPr>
              <a:t> </a:t>
            </a:r>
            <a:r>
              <a:rPr sz="750" spc="-7" baseline="-11111" dirty="0">
                <a:latin typeface="Calibri"/>
                <a:cs typeface="Calibri"/>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endParaRPr sz="700">
              <a:latin typeface="Cambria"/>
              <a:cs typeface="Cambria"/>
            </a:endParaRPr>
          </a:p>
        </p:txBody>
      </p:sp>
      <p:sp>
        <p:nvSpPr>
          <p:cNvPr id="9" name="object 9"/>
          <p:cNvSpPr txBox="1"/>
          <p:nvPr/>
        </p:nvSpPr>
        <p:spPr>
          <a:xfrm>
            <a:off x="806145" y="907672"/>
            <a:ext cx="426084" cy="136525"/>
          </a:xfrm>
          <a:prstGeom prst="rect">
            <a:avLst/>
          </a:prstGeom>
        </p:spPr>
        <p:txBody>
          <a:bodyPr vert="horz" wrap="square" lIns="0" tIns="15875" rIns="0" bIns="0" rtlCol="0">
            <a:spAutoFit/>
          </a:bodyPr>
          <a:lstStyle/>
          <a:p>
            <a:pPr marL="25400">
              <a:lnSpc>
                <a:spcPct val="100000"/>
              </a:lnSpc>
              <a:spcBef>
                <a:spcPts val="125"/>
              </a:spcBef>
            </a:pP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dirty="0">
                <a:latin typeface="Times New Roman"/>
                <a:cs typeface="Times New Roman"/>
              </a:rPr>
              <a:t>q</a:t>
            </a:r>
            <a:r>
              <a:rPr sz="750" spc="127" baseline="-11111" dirty="0">
                <a:latin typeface="Calibri"/>
                <a:cs typeface="Calibri"/>
              </a:rPr>
              <a:t>4</a:t>
            </a:r>
            <a:r>
              <a:rPr sz="750" baseline="-11111" dirty="0">
                <a:latin typeface="Calibri"/>
                <a:cs typeface="Calibri"/>
              </a:rPr>
              <a:t> </a:t>
            </a:r>
            <a:r>
              <a:rPr sz="750" spc="-7" baseline="-11111" dirty="0">
                <a:latin typeface="Calibri"/>
                <a:cs typeface="Calibri"/>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endParaRPr sz="700">
              <a:latin typeface="Cambria"/>
              <a:cs typeface="Cambria"/>
            </a:endParaRPr>
          </a:p>
        </p:txBody>
      </p:sp>
      <p:sp>
        <p:nvSpPr>
          <p:cNvPr id="10" name="object 10"/>
          <p:cNvSpPr txBox="1"/>
          <p:nvPr/>
        </p:nvSpPr>
        <p:spPr>
          <a:xfrm>
            <a:off x="1004277" y="1023293"/>
            <a:ext cx="39370" cy="123752"/>
          </a:xfrm>
          <a:prstGeom prst="rect">
            <a:avLst/>
          </a:prstGeom>
        </p:spPr>
        <p:txBody>
          <a:bodyPr vert="horz" wrap="square" lIns="0" tIns="15875" rIns="0" bIns="0" rtlCol="0">
            <a:spAutoFit/>
          </a:bodyPr>
          <a:lstStyle/>
          <a:p>
            <a:pPr>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11" name="object 11"/>
          <p:cNvSpPr txBox="1"/>
          <p:nvPr/>
        </p:nvSpPr>
        <p:spPr>
          <a:xfrm>
            <a:off x="1004277" y="1073903"/>
            <a:ext cx="39370" cy="123752"/>
          </a:xfrm>
          <a:prstGeom prst="rect">
            <a:avLst/>
          </a:prstGeom>
        </p:spPr>
        <p:txBody>
          <a:bodyPr vert="horz" wrap="square" lIns="0" tIns="15875" rIns="0" bIns="0" rtlCol="0">
            <a:spAutoFit/>
          </a:bodyPr>
          <a:lstStyle/>
          <a:p>
            <a:pPr>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12" name="object 12"/>
          <p:cNvSpPr txBox="1"/>
          <p:nvPr/>
        </p:nvSpPr>
        <p:spPr>
          <a:xfrm>
            <a:off x="1004277" y="1124512"/>
            <a:ext cx="39370" cy="123752"/>
          </a:xfrm>
          <a:prstGeom prst="rect">
            <a:avLst/>
          </a:prstGeom>
        </p:spPr>
        <p:txBody>
          <a:bodyPr vert="horz" wrap="square" lIns="0" tIns="15875" rIns="0" bIns="0" rtlCol="0">
            <a:spAutoFit/>
          </a:bodyPr>
          <a:lstStyle/>
          <a:p>
            <a:pPr>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13" name="object 13"/>
          <p:cNvSpPr txBox="1"/>
          <p:nvPr/>
        </p:nvSpPr>
        <p:spPr>
          <a:xfrm>
            <a:off x="876947" y="1298440"/>
            <a:ext cx="281940" cy="166071"/>
          </a:xfrm>
          <a:prstGeom prst="rect">
            <a:avLst/>
          </a:prstGeom>
        </p:spPr>
        <p:txBody>
          <a:bodyPr vert="horz" wrap="square" lIns="0" tIns="12065" rIns="0" bIns="0" rtlCol="0">
            <a:spAutoFit/>
          </a:bodyPr>
          <a:lstStyle/>
          <a:p>
            <a:pPr marL="12700">
              <a:lnSpc>
                <a:spcPct val="100000"/>
              </a:lnSpc>
              <a:spcBef>
                <a:spcPts val="95"/>
              </a:spcBef>
            </a:pPr>
            <a:r>
              <a:rPr sz="1000" spc="-35" dirty="0">
                <a:latin typeface="Calibri" panose="020F0502020204030204" pitchFamily="34" charset="0"/>
                <a:cs typeface="Calibri" panose="020F0502020204030204" pitchFamily="34" charset="0"/>
              </a:rPr>
              <a:t>Alice</a:t>
            </a:r>
            <a:endParaRPr sz="1000" dirty="0">
              <a:latin typeface="Calibri" panose="020F0502020204030204" pitchFamily="34" charset="0"/>
              <a:cs typeface="Calibri" panose="020F0502020204030204" pitchFamily="34" charset="0"/>
            </a:endParaRPr>
          </a:p>
        </p:txBody>
      </p:sp>
      <p:grpSp>
        <p:nvGrpSpPr>
          <p:cNvPr id="14" name="object 14"/>
          <p:cNvGrpSpPr/>
          <p:nvPr/>
        </p:nvGrpSpPr>
        <p:grpSpPr>
          <a:xfrm>
            <a:off x="2827807" y="542900"/>
            <a:ext cx="699770" cy="812800"/>
            <a:chOff x="2827807" y="542900"/>
            <a:chExt cx="699770" cy="812800"/>
          </a:xfrm>
        </p:grpSpPr>
        <p:sp>
          <p:nvSpPr>
            <p:cNvPr id="15" name="object 15"/>
            <p:cNvSpPr/>
            <p:nvPr/>
          </p:nvSpPr>
          <p:spPr>
            <a:xfrm>
              <a:off x="2830347" y="545440"/>
              <a:ext cx="694690" cy="807720"/>
            </a:xfrm>
            <a:custGeom>
              <a:avLst/>
              <a:gdLst/>
              <a:ahLst/>
              <a:cxnLst/>
              <a:rect l="l" t="t" r="r" b="b"/>
              <a:pathLst>
                <a:path w="694689" h="807719">
                  <a:moveTo>
                    <a:pt x="694620" y="0"/>
                  </a:moveTo>
                  <a:lnTo>
                    <a:pt x="0" y="0"/>
                  </a:lnTo>
                  <a:lnTo>
                    <a:pt x="0" y="807284"/>
                  </a:lnTo>
                  <a:lnTo>
                    <a:pt x="694620" y="807284"/>
                  </a:lnTo>
                  <a:lnTo>
                    <a:pt x="694620" y="0"/>
                  </a:lnTo>
                  <a:close/>
                </a:path>
              </a:pathLst>
            </a:custGeom>
            <a:solidFill>
              <a:srgbClr val="FFFFFF"/>
            </a:solidFill>
          </p:spPr>
          <p:txBody>
            <a:bodyPr wrap="square" lIns="0" tIns="0" rIns="0" bIns="0" rtlCol="0"/>
            <a:lstStyle/>
            <a:p>
              <a:endParaRPr/>
            </a:p>
          </p:txBody>
        </p:sp>
        <p:sp>
          <p:nvSpPr>
            <p:cNvPr id="16" name="object 16"/>
            <p:cNvSpPr/>
            <p:nvPr/>
          </p:nvSpPr>
          <p:spPr>
            <a:xfrm>
              <a:off x="2830347" y="545440"/>
              <a:ext cx="694690" cy="807720"/>
            </a:xfrm>
            <a:custGeom>
              <a:avLst/>
              <a:gdLst/>
              <a:ahLst/>
              <a:cxnLst/>
              <a:rect l="l" t="t" r="r" b="b"/>
              <a:pathLst>
                <a:path w="694689" h="807719">
                  <a:moveTo>
                    <a:pt x="0" y="807284"/>
                  </a:moveTo>
                  <a:lnTo>
                    <a:pt x="694620" y="807284"/>
                  </a:lnTo>
                  <a:lnTo>
                    <a:pt x="694620" y="0"/>
                  </a:lnTo>
                  <a:lnTo>
                    <a:pt x="0" y="0"/>
                  </a:lnTo>
                  <a:lnTo>
                    <a:pt x="0" y="807284"/>
                  </a:lnTo>
                  <a:close/>
                </a:path>
              </a:pathLst>
            </a:custGeom>
            <a:ln w="5060">
              <a:solidFill>
                <a:srgbClr val="000000"/>
              </a:solidFill>
            </a:ln>
          </p:spPr>
          <p:txBody>
            <a:bodyPr wrap="square" lIns="0" tIns="0" rIns="0" bIns="0" rtlCol="0"/>
            <a:lstStyle/>
            <a:p>
              <a:endParaRPr/>
            </a:p>
          </p:txBody>
        </p:sp>
        <p:sp>
          <p:nvSpPr>
            <p:cNvPr id="17" name="object 17"/>
            <p:cNvSpPr/>
            <p:nvPr/>
          </p:nvSpPr>
          <p:spPr>
            <a:xfrm>
              <a:off x="2894647" y="587616"/>
              <a:ext cx="122555" cy="405130"/>
            </a:xfrm>
            <a:custGeom>
              <a:avLst/>
              <a:gdLst/>
              <a:ahLst/>
              <a:cxnLst/>
              <a:rect l="l" t="t" r="r" b="b"/>
              <a:pathLst>
                <a:path w="122555" h="405130">
                  <a:moveTo>
                    <a:pt x="119633" y="101218"/>
                  </a:moveTo>
                  <a:lnTo>
                    <a:pt x="119633" y="0"/>
                  </a:lnTo>
                </a:path>
                <a:path w="122555" h="405130">
                  <a:moveTo>
                    <a:pt x="0" y="103746"/>
                  </a:moveTo>
                  <a:lnTo>
                    <a:pt x="122161" y="103746"/>
                  </a:lnTo>
                </a:path>
                <a:path w="122555" h="405130">
                  <a:moveTo>
                    <a:pt x="119633" y="202437"/>
                  </a:moveTo>
                  <a:lnTo>
                    <a:pt x="119633" y="101218"/>
                  </a:lnTo>
                </a:path>
                <a:path w="122555" h="405130">
                  <a:moveTo>
                    <a:pt x="119633" y="303656"/>
                  </a:moveTo>
                  <a:lnTo>
                    <a:pt x="119633" y="202437"/>
                  </a:lnTo>
                </a:path>
                <a:path w="122555" h="405130">
                  <a:moveTo>
                    <a:pt x="119633" y="404875"/>
                  </a:moveTo>
                  <a:lnTo>
                    <a:pt x="119633" y="303656"/>
                  </a:lnTo>
                </a:path>
              </a:pathLst>
            </a:custGeom>
            <a:ln w="5060">
              <a:solidFill>
                <a:srgbClr val="000000"/>
              </a:solidFill>
            </a:ln>
          </p:spPr>
          <p:txBody>
            <a:bodyPr wrap="square" lIns="0" tIns="0" rIns="0" bIns="0" rtlCol="0"/>
            <a:lstStyle/>
            <a:p>
              <a:endParaRPr/>
            </a:p>
          </p:txBody>
        </p:sp>
      </p:grpSp>
      <p:sp>
        <p:nvSpPr>
          <p:cNvPr id="18" name="object 18"/>
          <p:cNvSpPr txBox="1"/>
          <p:nvPr/>
        </p:nvSpPr>
        <p:spPr>
          <a:xfrm>
            <a:off x="2869107" y="553406"/>
            <a:ext cx="614045" cy="440055"/>
          </a:xfrm>
          <a:prstGeom prst="rect">
            <a:avLst/>
          </a:prstGeom>
        </p:spPr>
        <p:txBody>
          <a:bodyPr vert="horz" wrap="square" lIns="0" tIns="15875" rIns="0" bIns="0" rtlCol="0">
            <a:spAutoFit/>
          </a:bodyPr>
          <a:lstStyle/>
          <a:p>
            <a:pPr marL="67945">
              <a:lnSpc>
                <a:spcPts val="819"/>
              </a:lnSpc>
              <a:spcBef>
                <a:spcPts val="125"/>
              </a:spcBef>
            </a:pPr>
            <a:r>
              <a:rPr sz="700" i="1" spc="-20" dirty="0">
                <a:latin typeface="Times New Roman"/>
                <a:cs typeface="Times New Roman"/>
              </a:rPr>
              <a:t>r</a:t>
            </a:r>
            <a:endParaRPr sz="700" dirty="0">
              <a:latin typeface="Times New Roman"/>
              <a:cs typeface="Times New Roman"/>
            </a:endParaRPr>
          </a:p>
          <a:p>
            <a:pPr marL="63500">
              <a:lnSpc>
                <a:spcPts val="795"/>
              </a:lnSpc>
            </a:pPr>
            <a:r>
              <a:rPr sz="700" spc="-65" dirty="0">
                <a:latin typeface="Calibri" panose="020F0502020204030204" pitchFamily="34" charset="0"/>
                <a:cs typeface="Calibri" panose="020F0502020204030204" pitchFamily="34" charset="0"/>
              </a:rPr>
              <a:t>1   </a:t>
            </a:r>
            <a:r>
              <a:rPr sz="700" spc="-60" dirty="0">
                <a:latin typeface="Calibri" panose="020F0502020204030204" pitchFamily="34" charset="0"/>
                <a:cs typeface="Calibri" panose="020F0502020204030204" pitchFamily="34" charset="0"/>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spc="25" dirty="0">
                <a:latin typeface="Times New Roman"/>
                <a:cs typeface="Times New Roman"/>
              </a:rPr>
              <a:t>t</a:t>
            </a:r>
            <a:r>
              <a:rPr sz="750" spc="127" baseline="-11111" dirty="0">
                <a:latin typeface="Calibri"/>
                <a:cs typeface="Calibri"/>
              </a:rPr>
              <a:t>1</a:t>
            </a:r>
            <a:r>
              <a:rPr sz="750" baseline="-11111" dirty="0">
                <a:latin typeface="Calibri"/>
                <a:cs typeface="Calibri"/>
              </a:rPr>
              <a:t> </a:t>
            </a:r>
            <a:r>
              <a:rPr sz="750" spc="-7" baseline="-11111" dirty="0">
                <a:latin typeface="Calibri"/>
                <a:cs typeface="Calibri"/>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endParaRPr sz="700" dirty="0">
              <a:latin typeface="Cambria"/>
              <a:cs typeface="Cambria"/>
            </a:endParaRPr>
          </a:p>
          <a:p>
            <a:pPr marL="63500">
              <a:lnSpc>
                <a:spcPts val="795"/>
              </a:lnSpc>
            </a:pPr>
            <a:r>
              <a:rPr sz="700" spc="-65" dirty="0">
                <a:latin typeface="Calibri" panose="020F0502020204030204" pitchFamily="34" charset="0"/>
                <a:cs typeface="Calibri" panose="020F0502020204030204" pitchFamily="34" charset="0"/>
              </a:rPr>
              <a:t>0   </a:t>
            </a:r>
            <a:r>
              <a:rPr sz="700" spc="-60" dirty="0">
                <a:latin typeface="Calibri" panose="020F0502020204030204" pitchFamily="34" charset="0"/>
                <a:cs typeface="Calibri" panose="020F0502020204030204" pitchFamily="34" charset="0"/>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spc="25" dirty="0">
                <a:latin typeface="Times New Roman"/>
                <a:cs typeface="Times New Roman"/>
              </a:rPr>
              <a:t>t</a:t>
            </a:r>
            <a:r>
              <a:rPr sz="750" spc="127" baseline="-11111" dirty="0">
                <a:latin typeface="Calibri"/>
                <a:cs typeface="Calibri"/>
              </a:rPr>
              <a:t>2</a:t>
            </a:r>
            <a:r>
              <a:rPr sz="750" baseline="-11111" dirty="0">
                <a:latin typeface="Calibri"/>
                <a:cs typeface="Calibri"/>
              </a:rPr>
              <a:t> </a:t>
            </a:r>
            <a:r>
              <a:rPr sz="750" spc="-7" baseline="-11111" dirty="0">
                <a:latin typeface="Calibri"/>
                <a:cs typeface="Calibri"/>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endParaRPr sz="700" dirty="0">
              <a:latin typeface="Cambria"/>
              <a:cs typeface="Cambria"/>
            </a:endParaRPr>
          </a:p>
          <a:p>
            <a:pPr marL="63500">
              <a:lnSpc>
                <a:spcPts val="819"/>
              </a:lnSpc>
            </a:pPr>
            <a:r>
              <a:rPr sz="700" spc="-65" dirty="0">
                <a:latin typeface="Calibri" panose="020F0502020204030204" pitchFamily="34" charset="0"/>
                <a:cs typeface="Calibri" panose="020F0502020204030204" pitchFamily="34" charset="0"/>
              </a:rPr>
              <a:t>0</a:t>
            </a:r>
            <a:r>
              <a:rPr sz="700" spc="55" dirty="0">
                <a:latin typeface="Calibri" panose="020F0502020204030204" pitchFamily="34" charset="0"/>
                <a:cs typeface="Calibri" panose="020F0502020204030204" pitchFamily="34" charset="0"/>
              </a:rPr>
              <a:t> </a:t>
            </a:r>
            <a:r>
              <a:rPr sz="700" spc="60" dirty="0">
                <a:latin typeface="Calibri" panose="020F0502020204030204" pitchFamily="34" charset="0"/>
                <a:cs typeface="Calibri" panose="020F0502020204030204" pitchFamily="34" charset="0"/>
              </a:rPr>
              <a:t> </a:t>
            </a:r>
            <a:r>
              <a:rPr sz="700" spc="-20" dirty="0">
                <a:latin typeface="Cambria"/>
                <a:cs typeface="Cambria"/>
              </a:rPr>
              <a:t>·</a:t>
            </a:r>
            <a:endParaRPr sz="700" dirty="0">
              <a:latin typeface="Cambria"/>
              <a:cs typeface="Cambria"/>
            </a:endParaRPr>
          </a:p>
        </p:txBody>
      </p:sp>
      <p:sp>
        <p:nvSpPr>
          <p:cNvPr id="19" name="object 19"/>
          <p:cNvSpPr/>
          <p:nvPr/>
        </p:nvSpPr>
        <p:spPr>
          <a:xfrm>
            <a:off x="3014281" y="992492"/>
            <a:ext cx="0" cy="101600"/>
          </a:xfrm>
          <a:custGeom>
            <a:avLst/>
            <a:gdLst/>
            <a:ahLst/>
            <a:cxnLst/>
            <a:rect l="l" t="t" r="r" b="b"/>
            <a:pathLst>
              <a:path h="101600">
                <a:moveTo>
                  <a:pt x="0" y="101231"/>
                </a:moveTo>
                <a:lnTo>
                  <a:pt x="0" y="0"/>
                </a:lnTo>
              </a:path>
            </a:pathLst>
          </a:custGeom>
          <a:ln w="5060">
            <a:solidFill>
              <a:srgbClr val="000000"/>
            </a:solidFill>
          </a:ln>
        </p:spPr>
        <p:txBody>
          <a:bodyPr wrap="square" lIns="0" tIns="0" rIns="0" bIns="0" rtlCol="0"/>
          <a:lstStyle/>
          <a:p>
            <a:endParaRPr/>
          </a:p>
        </p:txBody>
      </p:sp>
      <p:sp>
        <p:nvSpPr>
          <p:cNvPr id="20" name="object 20"/>
          <p:cNvSpPr txBox="1"/>
          <p:nvPr/>
        </p:nvSpPr>
        <p:spPr>
          <a:xfrm>
            <a:off x="2919907" y="958295"/>
            <a:ext cx="177165" cy="123752"/>
          </a:xfrm>
          <a:prstGeom prst="rect">
            <a:avLst/>
          </a:prstGeom>
        </p:spPr>
        <p:txBody>
          <a:bodyPr vert="horz" wrap="square" lIns="0" tIns="15875" rIns="0" bIns="0" rtlCol="0">
            <a:spAutoFit/>
          </a:bodyPr>
          <a:lstStyle/>
          <a:p>
            <a:pPr marL="12700">
              <a:lnSpc>
                <a:spcPct val="100000"/>
              </a:lnSpc>
              <a:spcBef>
                <a:spcPts val="125"/>
              </a:spcBef>
            </a:pPr>
            <a:r>
              <a:rPr sz="700" spc="-65" dirty="0">
                <a:latin typeface="Calibri" panose="020F0502020204030204" pitchFamily="34" charset="0"/>
                <a:cs typeface="Calibri" panose="020F0502020204030204" pitchFamily="34" charset="0"/>
              </a:rPr>
              <a:t>0</a:t>
            </a:r>
            <a:r>
              <a:rPr sz="700" spc="110" dirty="0">
                <a:latin typeface="Calibri" panose="020F0502020204030204" pitchFamily="34" charset="0"/>
                <a:cs typeface="Calibri" panose="020F0502020204030204" pitchFamily="34" charset="0"/>
              </a:rPr>
              <a:t>  </a:t>
            </a:r>
            <a:r>
              <a:rPr sz="700" spc="-20" dirty="0">
                <a:latin typeface="Cambria"/>
                <a:cs typeface="Cambria"/>
              </a:rPr>
              <a:t>·</a:t>
            </a:r>
            <a:endParaRPr sz="700" dirty="0">
              <a:latin typeface="Cambria"/>
              <a:cs typeface="Cambria"/>
            </a:endParaRPr>
          </a:p>
        </p:txBody>
      </p:sp>
      <p:sp>
        <p:nvSpPr>
          <p:cNvPr id="21" name="object 21"/>
          <p:cNvSpPr txBox="1"/>
          <p:nvPr/>
        </p:nvSpPr>
        <p:spPr>
          <a:xfrm>
            <a:off x="2927146" y="1073903"/>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22" name="object 22"/>
          <p:cNvSpPr txBox="1"/>
          <p:nvPr/>
        </p:nvSpPr>
        <p:spPr>
          <a:xfrm>
            <a:off x="2927146" y="1124512"/>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23" name="object 23"/>
          <p:cNvSpPr txBox="1"/>
          <p:nvPr/>
        </p:nvSpPr>
        <p:spPr>
          <a:xfrm>
            <a:off x="2927146" y="1175122"/>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24" name="object 24"/>
          <p:cNvSpPr txBox="1"/>
          <p:nvPr/>
        </p:nvSpPr>
        <p:spPr>
          <a:xfrm>
            <a:off x="3075165" y="879369"/>
            <a:ext cx="331470" cy="643255"/>
          </a:xfrm>
          <a:prstGeom prst="rect">
            <a:avLst/>
          </a:prstGeom>
        </p:spPr>
        <p:txBody>
          <a:bodyPr vert="horz" wrap="square" lIns="0" tIns="0" rIns="0" bIns="0" rtlCol="0">
            <a:spAutoFit/>
          </a:bodyPr>
          <a:lstStyle/>
          <a:p>
            <a:pPr marL="31750" algn="ctr">
              <a:lnSpc>
                <a:spcPts val="770"/>
              </a:lnSpc>
            </a:pP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spc="25" dirty="0">
                <a:latin typeface="Times New Roman"/>
                <a:cs typeface="Times New Roman"/>
              </a:rPr>
              <a:t>t</a:t>
            </a:r>
            <a:r>
              <a:rPr sz="750" spc="127" baseline="-11111" dirty="0">
                <a:latin typeface="Calibri"/>
                <a:cs typeface="Calibri"/>
              </a:rPr>
              <a:t>3</a:t>
            </a:r>
            <a:r>
              <a:rPr sz="750" baseline="-11111" dirty="0">
                <a:latin typeface="Calibri"/>
                <a:cs typeface="Calibri"/>
              </a:rPr>
              <a:t> </a:t>
            </a:r>
            <a:r>
              <a:rPr sz="750" spc="-7" baseline="-11111" dirty="0">
                <a:latin typeface="Calibri"/>
                <a:cs typeface="Calibri"/>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endParaRPr sz="700" dirty="0">
              <a:latin typeface="Cambria"/>
              <a:cs typeface="Cambria"/>
            </a:endParaRPr>
          </a:p>
          <a:p>
            <a:pPr marL="31750" algn="ctr">
              <a:lnSpc>
                <a:spcPts val="819"/>
              </a:lnSpc>
            </a:pP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spc="25" dirty="0">
                <a:latin typeface="Times New Roman"/>
                <a:cs typeface="Times New Roman"/>
              </a:rPr>
              <a:t>t</a:t>
            </a:r>
            <a:r>
              <a:rPr sz="750" spc="127" baseline="-11111" dirty="0">
                <a:latin typeface="Calibri"/>
                <a:cs typeface="Calibri"/>
              </a:rPr>
              <a:t>4</a:t>
            </a:r>
            <a:r>
              <a:rPr sz="750" baseline="-11111" dirty="0">
                <a:latin typeface="Calibri"/>
                <a:cs typeface="Calibri"/>
              </a:rPr>
              <a:t> </a:t>
            </a:r>
            <a:r>
              <a:rPr sz="750" spc="-7" baseline="-11111" dirty="0">
                <a:latin typeface="Calibri"/>
                <a:cs typeface="Calibri"/>
              </a:rPr>
              <a:t> </a:t>
            </a: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endParaRPr sz="700" dirty="0">
              <a:latin typeface="Cambria"/>
              <a:cs typeface="Cambria"/>
            </a:endParaRPr>
          </a:p>
          <a:p>
            <a:pPr algn="ctr">
              <a:lnSpc>
                <a:spcPts val="620"/>
              </a:lnSpc>
              <a:spcBef>
                <a:spcPts val="70"/>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a:p>
            <a:pPr algn="ctr">
              <a:lnSpc>
                <a:spcPts val="400"/>
              </a:lnSpc>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a:p>
            <a:pPr algn="ctr">
              <a:lnSpc>
                <a:spcPts val="620"/>
              </a:lnSpc>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a:p>
            <a:pPr>
              <a:lnSpc>
                <a:spcPct val="100000"/>
              </a:lnSpc>
              <a:spcBef>
                <a:spcPts val="495"/>
              </a:spcBef>
            </a:pPr>
            <a:r>
              <a:rPr sz="1000" spc="-60" dirty="0">
                <a:latin typeface="Calibri" panose="020F0502020204030204" pitchFamily="34" charset="0"/>
                <a:cs typeface="Calibri" panose="020F0502020204030204" pitchFamily="34" charset="0"/>
              </a:rPr>
              <a:t>Bob</a:t>
            </a:r>
            <a:endParaRPr sz="1000" dirty="0">
              <a:latin typeface="Calibri" panose="020F0502020204030204" pitchFamily="34" charset="0"/>
              <a:cs typeface="Calibri" panose="020F0502020204030204" pitchFamily="34" charset="0"/>
            </a:endParaRPr>
          </a:p>
        </p:txBody>
      </p:sp>
      <p:sp>
        <p:nvSpPr>
          <p:cNvPr id="25" name="object 25"/>
          <p:cNvSpPr/>
          <p:nvPr/>
        </p:nvSpPr>
        <p:spPr>
          <a:xfrm>
            <a:off x="3014281" y="1093724"/>
            <a:ext cx="0" cy="217170"/>
          </a:xfrm>
          <a:custGeom>
            <a:avLst/>
            <a:gdLst/>
            <a:ahLst/>
            <a:cxnLst/>
            <a:rect l="l" t="t" r="r" b="b"/>
            <a:pathLst>
              <a:path h="217169">
                <a:moveTo>
                  <a:pt x="0" y="216827"/>
                </a:moveTo>
                <a:lnTo>
                  <a:pt x="0" y="0"/>
                </a:lnTo>
              </a:path>
            </a:pathLst>
          </a:custGeom>
          <a:ln w="5060">
            <a:solidFill>
              <a:srgbClr val="000000"/>
            </a:solidFill>
          </a:ln>
        </p:spPr>
        <p:txBody>
          <a:bodyPr wrap="square" lIns="0" tIns="0" rIns="0" bIns="0" rtlCol="0"/>
          <a:lstStyle/>
          <a:p>
            <a:endParaRPr/>
          </a:p>
        </p:txBody>
      </p:sp>
      <p:grpSp>
        <p:nvGrpSpPr>
          <p:cNvPr id="26" name="object 26"/>
          <p:cNvGrpSpPr/>
          <p:nvPr/>
        </p:nvGrpSpPr>
        <p:grpSpPr>
          <a:xfrm>
            <a:off x="3065687" y="898392"/>
            <a:ext cx="800100" cy="677545"/>
            <a:chOff x="3065687" y="898392"/>
            <a:chExt cx="800100" cy="677545"/>
          </a:xfrm>
        </p:grpSpPr>
        <p:sp>
          <p:nvSpPr>
            <p:cNvPr id="27" name="object 27"/>
            <p:cNvSpPr/>
            <p:nvPr/>
          </p:nvSpPr>
          <p:spPr>
            <a:xfrm>
              <a:off x="3068218" y="900922"/>
              <a:ext cx="795020" cy="672465"/>
            </a:xfrm>
            <a:custGeom>
              <a:avLst/>
              <a:gdLst/>
              <a:ahLst/>
              <a:cxnLst/>
              <a:rect l="l" t="t" r="r" b="b"/>
              <a:pathLst>
                <a:path w="795020" h="672465">
                  <a:moveTo>
                    <a:pt x="794871" y="0"/>
                  </a:moveTo>
                  <a:lnTo>
                    <a:pt x="0" y="0"/>
                  </a:lnTo>
                  <a:lnTo>
                    <a:pt x="0" y="672330"/>
                  </a:lnTo>
                  <a:lnTo>
                    <a:pt x="794871" y="672330"/>
                  </a:lnTo>
                  <a:lnTo>
                    <a:pt x="794871" y="0"/>
                  </a:lnTo>
                  <a:close/>
                </a:path>
              </a:pathLst>
            </a:custGeom>
            <a:solidFill>
              <a:srgbClr val="FFFFFF"/>
            </a:solidFill>
          </p:spPr>
          <p:txBody>
            <a:bodyPr wrap="square" lIns="0" tIns="0" rIns="0" bIns="0" rtlCol="0"/>
            <a:lstStyle/>
            <a:p>
              <a:endParaRPr/>
            </a:p>
          </p:txBody>
        </p:sp>
        <p:sp>
          <p:nvSpPr>
            <p:cNvPr id="28" name="object 28"/>
            <p:cNvSpPr/>
            <p:nvPr/>
          </p:nvSpPr>
          <p:spPr>
            <a:xfrm>
              <a:off x="3068218" y="900922"/>
              <a:ext cx="795020" cy="672465"/>
            </a:xfrm>
            <a:custGeom>
              <a:avLst/>
              <a:gdLst/>
              <a:ahLst/>
              <a:cxnLst/>
              <a:rect l="l" t="t" r="r" b="b"/>
              <a:pathLst>
                <a:path w="795020" h="672465">
                  <a:moveTo>
                    <a:pt x="0" y="672330"/>
                  </a:moveTo>
                  <a:lnTo>
                    <a:pt x="794871" y="672330"/>
                  </a:lnTo>
                  <a:lnTo>
                    <a:pt x="794871" y="0"/>
                  </a:lnTo>
                  <a:lnTo>
                    <a:pt x="0" y="0"/>
                  </a:lnTo>
                  <a:lnTo>
                    <a:pt x="0" y="672330"/>
                  </a:lnTo>
                  <a:close/>
                </a:path>
              </a:pathLst>
            </a:custGeom>
            <a:ln w="5060">
              <a:solidFill>
                <a:srgbClr val="000000"/>
              </a:solidFill>
            </a:ln>
          </p:spPr>
          <p:txBody>
            <a:bodyPr wrap="square" lIns="0" tIns="0" rIns="0" bIns="0" rtlCol="0"/>
            <a:lstStyle/>
            <a:p>
              <a:endParaRPr/>
            </a:p>
          </p:txBody>
        </p:sp>
      </p:grpSp>
      <p:sp>
        <p:nvSpPr>
          <p:cNvPr id="29" name="object 29"/>
          <p:cNvSpPr txBox="1"/>
          <p:nvPr/>
        </p:nvSpPr>
        <p:spPr>
          <a:xfrm>
            <a:off x="3112554" y="892026"/>
            <a:ext cx="443230" cy="123752"/>
          </a:xfrm>
          <a:prstGeom prst="rect">
            <a:avLst/>
          </a:prstGeom>
        </p:spPr>
        <p:txBody>
          <a:bodyPr vert="horz" wrap="square" lIns="0" tIns="15875" rIns="0" bIns="0" rtlCol="0">
            <a:spAutoFit/>
          </a:bodyPr>
          <a:lstStyle/>
          <a:p>
            <a:pPr marL="25400">
              <a:lnSpc>
                <a:spcPct val="100000"/>
              </a:lnSpc>
              <a:spcBef>
                <a:spcPts val="125"/>
              </a:spcBef>
            </a:pP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spc="25" dirty="0">
                <a:latin typeface="Times New Roman"/>
                <a:cs typeface="Times New Roman"/>
              </a:rPr>
              <a:t>t</a:t>
            </a:r>
            <a:r>
              <a:rPr sz="750" spc="127" baseline="-11111" dirty="0">
                <a:latin typeface="Calibri"/>
                <a:cs typeface="Calibri"/>
              </a:rPr>
              <a:t>1</a:t>
            </a:r>
            <a:r>
              <a:rPr sz="750" baseline="-11111" dirty="0">
                <a:latin typeface="Calibri"/>
                <a:cs typeface="Calibri"/>
              </a:rPr>
              <a:t> </a:t>
            </a:r>
            <a:r>
              <a:rPr sz="700" spc="-235" dirty="0">
                <a:solidFill>
                  <a:srgbClr val="D83A00"/>
                </a:solidFill>
                <a:latin typeface="Cambria"/>
                <a:cs typeface="Cambria"/>
              </a:rPr>
              <a:t>⊕</a:t>
            </a:r>
            <a:r>
              <a:rPr sz="700" spc="25" dirty="0">
                <a:solidFill>
                  <a:srgbClr val="D83A00"/>
                </a:solidFill>
                <a:latin typeface="Cambria"/>
                <a:cs typeface="Cambria"/>
              </a:rPr>
              <a:t> </a:t>
            </a:r>
            <a:r>
              <a:rPr lang="en-US" sz="700" spc="25" dirty="0">
                <a:solidFill>
                  <a:srgbClr val="D83A00"/>
                </a:solidFill>
                <a:latin typeface="Cambria"/>
                <a:cs typeface="Cambria"/>
              </a:rPr>
              <a:t> </a:t>
            </a:r>
            <a:r>
              <a:rPr sz="700" i="1" spc="5" dirty="0">
                <a:solidFill>
                  <a:srgbClr val="D83A00"/>
                </a:solidFill>
                <a:latin typeface="Times New Roman"/>
                <a:cs typeface="Times New Roman"/>
              </a:rPr>
              <a:t>C</a:t>
            </a:r>
            <a:endParaRPr sz="700" dirty="0">
              <a:latin typeface="Times New Roman"/>
              <a:cs typeface="Times New Roman"/>
            </a:endParaRPr>
          </a:p>
        </p:txBody>
      </p:sp>
      <p:sp>
        <p:nvSpPr>
          <p:cNvPr id="30" name="object 30"/>
          <p:cNvSpPr txBox="1"/>
          <p:nvPr/>
        </p:nvSpPr>
        <p:spPr>
          <a:xfrm>
            <a:off x="3504590" y="892026"/>
            <a:ext cx="292100" cy="136525"/>
          </a:xfrm>
          <a:prstGeom prst="rect">
            <a:avLst/>
          </a:prstGeom>
        </p:spPr>
        <p:txBody>
          <a:bodyPr vert="horz" wrap="square" lIns="0" tIns="15875" rIns="0" bIns="0" rtlCol="0">
            <a:spAutoFit/>
          </a:bodyPr>
          <a:lstStyle/>
          <a:p>
            <a:pPr marL="12700">
              <a:lnSpc>
                <a:spcPct val="100000"/>
              </a:lnSpc>
              <a:spcBef>
                <a:spcPts val="125"/>
              </a:spcBef>
            </a:pPr>
            <a:r>
              <a:rPr sz="700" spc="75" dirty="0">
                <a:solidFill>
                  <a:srgbClr val="D83A00"/>
                </a:solidFill>
                <a:latin typeface="Calibri"/>
                <a:cs typeface="Calibri"/>
              </a:rPr>
              <a:t>(1)</a:t>
            </a:r>
            <a:r>
              <a:rPr sz="700" spc="-10" dirty="0">
                <a:solidFill>
                  <a:srgbClr val="D83A00"/>
                </a:solidFill>
                <a:latin typeface="Calibri"/>
                <a:cs typeface="Calibri"/>
              </a:rPr>
              <a:t> </a:t>
            </a:r>
            <a:r>
              <a:rPr sz="700" spc="-20" dirty="0">
                <a:latin typeface="Cambria"/>
                <a:cs typeface="Cambria"/>
              </a:rPr>
              <a:t>·</a:t>
            </a:r>
            <a:r>
              <a:rPr sz="700" dirty="0">
                <a:latin typeface="Cambria"/>
                <a:cs typeface="Cambria"/>
              </a:rPr>
              <a:t> </a:t>
            </a:r>
            <a:r>
              <a:rPr sz="700" spc="-20" dirty="0">
                <a:latin typeface="Cambria"/>
                <a:cs typeface="Cambria"/>
              </a:rPr>
              <a:t>·</a:t>
            </a:r>
            <a:r>
              <a:rPr sz="700" spc="5" dirty="0">
                <a:latin typeface="Cambria"/>
                <a:cs typeface="Cambria"/>
              </a:rPr>
              <a:t> </a:t>
            </a:r>
            <a:r>
              <a:rPr sz="700" spc="-20" dirty="0">
                <a:latin typeface="Cambria"/>
                <a:cs typeface="Cambria"/>
              </a:rPr>
              <a:t>·</a:t>
            </a:r>
            <a:endParaRPr sz="700">
              <a:latin typeface="Cambria"/>
              <a:cs typeface="Cambria"/>
            </a:endParaRPr>
          </a:p>
        </p:txBody>
      </p:sp>
      <p:sp>
        <p:nvSpPr>
          <p:cNvPr id="31" name="object 31"/>
          <p:cNvSpPr txBox="1"/>
          <p:nvPr/>
        </p:nvSpPr>
        <p:spPr>
          <a:xfrm>
            <a:off x="3112554" y="993245"/>
            <a:ext cx="443230" cy="123752"/>
          </a:xfrm>
          <a:prstGeom prst="rect">
            <a:avLst/>
          </a:prstGeom>
        </p:spPr>
        <p:txBody>
          <a:bodyPr vert="horz" wrap="square" lIns="0" tIns="15875" rIns="0" bIns="0" rtlCol="0">
            <a:spAutoFit/>
          </a:bodyPr>
          <a:lstStyle/>
          <a:p>
            <a:pPr marL="25400">
              <a:lnSpc>
                <a:spcPct val="100000"/>
              </a:lnSpc>
              <a:spcBef>
                <a:spcPts val="125"/>
              </a:spcBef>
            </a:pP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spc="25" dirty="0">
                <a:latin typeface="Times New Roman"/>
                <a:cs typeface="Times New Roman"/>
              </a:rPr>
              <a:t>t</a:t>
            </a:r>
            <a:r>
              <a:rPr sz="750" spc="127" baseline="-11111" dirty="0">
                <a:latin typeface="Calibri"/>
                <a:cs typeface="Calibri"/>
              </a:rPr>
              <a:t>2</a:t>
            </a:r>
            <a:r>
              <a:rPr sz="750" baseline="-11111" dirty="0">
                <a:latin typeface="Calibri"/>
                <a:cs typeface="Calibri"/>
              </a:rPr>
              <a:t> </a:t>
            </a:r>
            <a:r>
              <a:rPr sz="700" spc="-235" dirty="0">
                <a:solidFill>
                  <a:srgbClr val="D83A00"/>
                </a:solidFill>
                <a:latin typeface="Cambria"/>
                <a:cs typeface="Cambria"/>
              </a:rPr>
              <a:t>⊕</a:t>
            </a:r>
            <a:r>
              <a:rPr sz="700" spc="25" dirty="0">
                <a:solidFill>
                  <a:srgbClr val="D83A00"/>
                </a:solidFill>
                <a:latin typeface="Cambria"/>
                <a:cs typeface="Cambria"/>
              </a:rPr>
              <a:t> </a:t>
            </a:r>
            <a:r>
              <a:rPr lang="en-US" sz="700" spc="25" dirty="0">
                <a:solidFill>
                  <a:srgbClr val="D83A00"/>
                </a:solidFill>
                <a:latin typeface="Cambria"/>
                <a:cs typeface="Cambria"/>
              </a:rPr>
              <a:t> </a:t>
            </a:r>
            <a:r>
              <a:rPr sz="700" i="1" spc="5" dirty="0">
                <a:solidFill>
                  <a:srgbClr val="D83A00"/>
                </a:solidFill>
                <a:latin typeface="Times New Roman"/>
                <a:cs typeface="Times New Roman"/>
              </a:rPr>
              <a:t>C</a:t>
            </a:r>
            <a:endParaRPr sz="700" dirty="0">
              <a:latin typeface="Times New Roman"/>
              <a:cs typeface="Times New Roman"/>
            </a:endParaRPr>
          </a:p>
        </p:txBody>
      </p:sp>
      <p:sp>
        <p:nvSpPr>
          <p:cNvPr id="32" name="object 32"/>
          <p:cNvSpPr txBox="1"/>
          <p:nvPr/>
        </p:nvSpPr>
        <p:spPr>
          <a:xfrm>
            <a:off x="3504590" y="993245"/>
            <a:ext cx="292100" cy="136525"/>
          </a:xfrm>
          <a:prstGeom prst="rect">
            <a:avLst/>
          </a:prstGeom>
        </p:spPr>
        <p:txBody>
          <a:bodyPr vert="horz" wrap="square" lIns="0" tIns="15875" rIns="0" bIns="0" rtlCol="0">
            <a:spAutoFit/>
          </a:bodyPr>
          <a:lstStyle/>
          <a:p>
            <a:pPr marL="12700">
              <a:lnSpc>
                <a:spcPct val="100000"/>
              </a:lnSpc>
              <a:spcBef>
                <a:spcPts val="125"/>
              </a:spcBef>
            </a:pPr>
            <a:r>
              <a:rPr sz="700" spc="75" dirty="0">
                <a:solidFill>
                  <a:srgbClr val="D83A00"/>
                </a:solidFill>
                <a:latin typeface="Calibri"/>
                <a:cs typeface="Calibri"/>
              </a:rPr>
              <a:t>(0)</a:t>
            </a:r>
            <a:r>
              <a:rPr sz="700" spc="-10" dirty="0">
                <a:solidFill>
                  <a:srgbClr val="D83A00"/>
                </a:solidFill>
                <a:latin typeface="Calibri"/>
                <a:cs typeface="Calibri"/>
              </a:rPr>
              <a:t> </a:t>
            </a:r>
            <a:r>
              <a:rPr sz="700" spc="-20" dirty="0">
                <a:latin typeface="Cambria"/>
                <a:cs typeface="Cambria"/>
              </a:rPr>
              <a:t>·</a:t>
            </a:r>
            <a:r>
              <a:rPr sz="700" dirty="0">
                <a:latin typeface="Cambria"/>
                <a:cs typeface="Cambria"/>
              </a:rPr>
              <a:t> </a:t>
            </a:r>
            <a:r>
              <a:rPr sz="700" spc="-20" dirty="0">
                <a:latin typeface="Cambria"/>
                <a:cs typeface="Cambria"/>
              </a:rPr>
              <a:t>·</a:t>
            </a:r>
            <a:r>
              <a:rPr sz="700" spc="5" dirty="0">
                <a:latin typeface="Cambria"/>
                <a:cs typeface="Cambria"/>
              </a:rPr>
              <a:t> </a:t>
            </a:r>
            <a:r>
              <a:rPr sz="700" spc="-20" dirty="0">
                <a:latin typeface="Cambria"/>
                <a:cs typeface="Cambria"/>
              </a:rPr>
              <a:t>·</a:t>
            </a:r>
            <a:endParaRPr sz="700">
              <a:latin typeface="Cambria"/>
              <a:cs typeface="Cambria"/>
            </a:endParaRPr>
          </a:p>
        </p:txBody>
      </p:sp>
      <p:sp>
        <p:nvSpPr>
          <p:cNvPr id="33" name="object 33"/>
          <p:cNvSpPr txBox="1"/>
          <p:nvPr/>
        </p:nvSpPr>
        <p:spPr>
          <a:xfrm>
            <a:off x="3112554" y="1094464"/>
            <a:ext cx="443230" cy="123752"/>
          </a:xfrm>
          <a:prstGeom prst="rect">
            <a:avLst/>
          </a:prstGeom>
        </p:spPr>
        <p:txBody>
          <a:bodyPr vert="horz" wrap="square" lIns="0" tIns="15875" rIns="0" bIns="0" rtlCol="0">
            <a:spAutoFit/>
          </a:bodyPr>
          <a:lstStyle/>
          <a:p>
            <a:pPr marL="25400">
              <a:lnSpc>
                <a:spcPct val="100000"/>
              </a:lnSpc>
              <a:spcBef>
                <a:spcPts val="125"/>
              </a:spcBef>
            </a:pP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spc="25" dirty="0">
                <a:latin typeface="Times New Roman"/>
                <a:cs typeface="Times New Roman"/>
              </a:rPr>
              <a:t>t</a:t>
            </a:r>
            <a:r>
              <a:rPr sz="750" spc="127" baseline="-11111" dirty="0">
                <a:latin typeface="Calibri"/>
                <a:cs typeface="Calibri"/>
              </a:rPr>
              <a:t>3</a:t>
            </a:r>
            <a:r>
              <a:rPr sz="750" baseline="-11111" dirty="0">
                <a:latin typeface="Calibri"/>
                <a:cs typeface="Calibri"/>
              </a:rPr>
              <a:t> </a:t>
            </a:r>
            <a:r>
              <a:rPr sz="700" spc="-235" dirty="0">
                <a:solidFill>
                  <a:srgbClr val="D83A00"/>
                </a:solidFill>
                <a:latin typeface="Cambria"/>
                <a:cs typeface="Cambria"/>
              </a:rPr>
              <a:t>⊕</a:t>
            </a:r>
            <a:r>
              <a:rPr sz="700" spc="25" dirty="0">
                <a:solidFill>
                  <a:srgbClr val="D83A00"/>
                </a:solidFill>
                <a:latin typeface="Cambria"/>
                <a:cs typeface="Cambria"/>
              </a:rPr>
              <a:t> </a:t>
            </a:r>
            <a:r>
              <a:rPr lang="en-US" sz="700" spc="25" dirty="0">
                <a:solidFill>
                  <a:srgbClr val="D83A00"/>
                </a:solidFill>
                <a:latin typeface="Cambria"/>
                <a:cs typeface="Cambria"/>
              </a:rPr>
              <a:t> </a:t>
            </a:r>
            <a:r>
              <a:rPr sz="700" i="1" spc="5" dirty="0">
                <a:solidFill>
                  <a:srgbClr val="D83A00"/>
                </a:solidFill>
                <a:latin typeface="Times New Roman"/>
                <a:cs typeface="Times New Roman"/>
              </a:rPr>
              <a:t>C</a:t>
            </a:r>
            <a:endParaRPr sz="700" dirty="0">
              <a:latin typeface="Times New Roman"/>
              <a:cs typeface="Times New Roman"/>
            </a:endParaRPr>
          </a:p>
        </p:txBody>
      </p:sp>
      <p:sp>
        <p:nvSpPr>
          <p:cNvPr id="34" name="object 34"/>
          <p:cNvSpPr txBox="1"/>
          <p:nvPr/>
        </p:nvSpPr>
        <p:spPr>
          <a:xfrm>
            <a:off x="3504590" y="1094464"/>
            <a:ext cx="292100" cy="136525"/>
          </a:xfrm>
          <a:prstGeom prst="rect">
            <a:avLst/>
          </a:prstGeom>
        </p:spPr>
        <p:txBody>
          <a:bodyPr vert="horz" wrap="square" lIns="0" tIns="15875" rIns="0" bIns="0" rtlCol="0">
            <a:spAutoFit/>
          </a:bodyPr>
          <a:lstStyle/>
          <a:p>
            <a:pPr marL="12700">
              <a:lnSpc>
                <a:spcPct val="100000"/>
              </a:lnSpc>
              <a:spcBef>
                <a:spcPts val="125"/>
              </a:spcBef>
            </a:pPr>
            <a:r>
              <a:rPr sz="700" spc="75" dirty="0">
                <a:solidFill>
                  <a:srgbClr val="D83A00"/>
                </a:solidFill>
                <a:latin typeface="Calibri"/>
                <a:cs typeface="Calibri"/>
              </a:rPr>
              <a:t>(0)</a:t>
            </a:r>
            <a:r>
              <a:rPr sz="700" spc="-10" dirty="0">
                <a:solidFill>
                  <a:srgbClr val="D83A00"/>
                </a:solidFill>
                <a:latin typeface="Calibri"/>
                <a:cs typeface="Calibri"/>
              </a:rPr>
              <a:t> </a:t>
            </a:r>
            <a:r>
              <a:rPr sz="700" spc="-20" dirty="0">
                <a:latin typeface="Cambria"/>
                <a:cs typeface="Cambria"/>
              </a:rPr>
              <a:t>·</a:t>
            </a:r>
            <a:r>
              <a:rPr sz="700" dirty="0">
                <a:latin typeface="Cambria"/>
                <a:cs typeface="Cambria"/>
              </a:rPr>
              <a:t> </a:t>
            </a:r>
            <a:r>
              <a:rPr sz="700" spc="-20" dirty="0">
                <a:latin typeface="Cambria"/>
                <a:cs typeface="Cambria"/>
              </a:rPr>
              <a:t>·</a:t>
            </a:r>
            <a:r>
              <a:rPr sz="700" spc="5" dirty="0">
                <a:latin typeface="Cambria"/>
                <a:cs typeface="Cambria"/>
              </a:rPr>
              <a:t> </a:t>
            </a:r>
            <a:r>
              <a:rPr sz="700" spc="-20" dirty="0">
                <a:latin typeface="Cambria"/>
                <a:cs typeface="Cambria"/>
              </a:rPr>
              <a:t>·</a:t>
            </a:r>
            <a:endParaRPr sz="700">
              <a:latin typeface="Cambria"/>
              <a:cs typeface="Cambria"/>
            </a:endParaRPr>
          </a:p>
        </p:txBody>
      </p:sp>
      <p:sp>
        <p:nvSpPr>
          <p:cNvPr id="35" name="object 35"/>
          <p:cNvSpPr txBox="1"/>
          <p:nvPr/>
        </p:nvSpPr>
        <p:spPr>
          <a:xfrm>
            <a:off x="3112554" y="1195683"/>
            <a:ext cx="443230" cy="123752"/>
          </a:xfrm>
          <a:prstGeom prst="rect">
            <a:avLst/>
          </a:prstGeom>
        </p:spPr>
        <p:txBody>
          <a:bodyPr vert="horz" wrap="square" lIns="0" tIns="15875" rIns="0" bIns="0" rtlCol="0">
            <a:spAutoFit/>
          </a:bodyPr>
          <a:lstStyle/>
          <a:p>
            <a:pPr marL="25400">
              <a:lnSpc>
                <a:spcPct val="100000"/>
              </a:lnSpc>
              <a:spcBef>
                <a:spcPts val="125"/>
              </a:spcBef>
            </a:pPr>
            <a:r>
              <a:rPr sz="700" spc="-20" dirty="0">
                <a:latin typeface="Cambria"/>
                <a:cs typeface="Cambria"/>
              </a:rPr>
              <a:t>·</a:t>
            </a:r>
            <a:r>
              <a:rPr sz="700" spc="20" dirty="0">
                <a:latin typeface="Cambria"/>
                <a:cs typeface="Cambria"/>
              </a:rPr>
              <a:t> </a:t>
            </a:r>
            <a:r>
              <a:rPr sz="700" spc="-20" dirty="0">
                <a:latin typeface="Cambria"/>
                <a:cs typeface="Cambria"/>
              </a:rPr>
              <a:t>·</a:t>
            </a:r>
            <a:r>
              <a:rPr sz="700" spc="25" dirty="0">
                <a:latin typeface="Cambria"/>
                <a:cs typeface="Cambria"/>
              </a:rPr>
              <a:t> </a:t>
            </a:r>
            <a:r>
              <a:rPr sz="700" spc="-20" dirty="0">
                <a:latin typeface="Cambria"/>
                <a:cs typeface="Cambria"/>
              </a:rPr>
              <a:t>·</a:t>
            </a:r>
            <a:r>
              <a:rPr sz="700" spc="-30" dirty="0">
                <a:latin typeface="Cambria"/>
                <a:cs typeface="Cambria"/>
              </a:rPr>
              <a:t> </a:t>
            </a:r>
            <a:r>
              <a:rPr sz="700" i="1" spc="25" dirty="0">
                <a:latin typeface="Times New Roman"/>
                <a:cs typeface="Times New Roman"/>
              </a:rPr>
              <a:t>t</a:t>
            </a:r>
            <a:r>
              <a:rPr sz="750" spc="127" baseline="-11111" dirty="0">
                <a:latin typeface="Calibri"/>
                <a:cs typeface="Calibri"/>
              </a:rPr>
              <a:t>4</a:t>
            </a:r>
            <a:r>
              <a:rPr sz="750" baseline="-11111" dirty="0">
                <a:latin typeface="Calibri"/>
                <a:cs typeface="Calibri"/>
              </a:rPr>
              <a:t> </a:t>
            </a:r>
            <a:r>
              <a:rPr sz="700" spc="-235" dirty="0">
                <a:solidFill>
                  <a:srgbClr val="D83A00"/>
                </a:solidFill>
                <a:latin typeface="Cambria"/>
                <a:cs typeface="Cambria"/>
              </a:rPr>
              <a:t>⊕</a:t>
            </a:r>
            <a:r>
              <a:rPr lang="en-US" sz="700" spc="-235" dirty="0">
                <a:solidFill>
                  <a:srgbClr val="D83A00"/>
                </a:solidFill>
                <a:latin typeface="Cambria"/>
                <a:cs typeface="Cambria"/>
              </a:rPr>
              <a:t>  </a:t>
            </a:r>
            <a:r>
              <a:rPr sz="700" spc="25" dirty="0">
                <a:solidFill>
                  <a:srgbClr val="D83A00"/>
                </a:solidFill>
                <a:latin typeface="Cambria"/>
                <a:cs typeface="Cambria"/>
              </a:rPr>
              <a:t> </a:t>
            </a:r>
            <a:r>
              <a:rPr lang="en-US" sz="700" spc="25" dirty="0">
                <a:solidFill>
                  <a:srgbClr val="D83A00"/>
                </a:solidFill>
                <a:latin typeface="Cambria"/>
                <a:cs typeface="Cambria"/>
              </a:rPr>
              <a:t> </a:t>
            </a:r>
            <a:r>
              <a:rPr sz="700" i="1" spc="5" dirty="0">
                <a:solidFill>
                  <a:srgbClr val="D83A00"/>
                </a:solidFill>
                <a:latin typeface="Times New Roman"/>
                <a:cs typeface="Times New Roman"/>
              </a:rPr>
              <a:t>C</a:t>
            </a:r>
            <a:endParaRPr sz="700" dirty="0">
              <a:latin typeface="Times New Roman"/>
              <a:cs typeface="Times New Roman"/>
            </a:endParaRPr>
          </a:p>
        </p:txBody>
      </p:sp>
      <p:sp>
        <p:nvSpPr>
          <p:cNvPr id="36" name="object 36"/>
          <p:cNvSpPr txBox="1"/>
          <p:nvPr/>
        </p:nvSpPr>
        <p:spPr>
          <a:xfrm>
            <a:off x="3504590" y="1195683"/>
            <a:ext cx="292100" cy="136525"/>
          </a:xfrm>
          <a:prstGeom prst="rect">
            <a:avLst/>
          </a:prstGeom>
        </p:spPr>
        <p:txBody>
          <a:bodyPr vert="horz" wrap="square" lIns="0" tIns="15875" rIns="0" bIns="0" rtlCol="0">
            <a:spAutoFit/>
          </a:bodyPr>
          <a:lstStyle/>
          <a:p>
            <a:pPr marL="12700">
              <a:lnSpc>
                <a:spcPct val="100000"/>
              </a:lnSpc>
              <a:spcBef>
                <a:spcPts val="125"/>
              </a:spcBef>
            </a:pPr>
            <a:r>
              <a:rPr sz="700" spc="75" dirty="0">
                <a:solidFill>
                  <a:srgbClr val="D83A00"/>
                </a:solidFill>
                <a:latin typeface="Calibri"/>
                <a:cs typeface="Calibri"/>
              </a:rPr>
              <a:t>(0)</a:t>
            </a:r>
            <a:r>
              <a:rPr sz="700" spc="-10" dirty="0">
                <a:solidFill>
                  <a:srgbClr val="D83A00"/>
                </a:solidFill>
                <a:latin typeface="Calibri"/>
                <a:cs typeface="Calibri"/>
              </a:rPr>
              <a:t> </a:t>
            </a:r>
            <a:r>
              <a:rPr sz="700" spc="-20" dirty="0">
                <a:latin typeface="Cambria"/>
                <a:cs typeface="Cambria"/>
              </a:rPr>
              <a:t>·</a:t>
            </a:r>
            <a:r>
              <a:rPr sz="700" dirty="0">
                <a:latin typeface="Cambria"/>
                <a:cs typeface="Cambria"/>
              </a:rPr>
              <a:t> </a:t>
            </a:r>
            <a:r>
              <a:rPr sz="700" spc="-20" dirty="0">
                <a:latin typeface="Cambria"/>
                <a:cs typeface="Cambria"/>
              </a:rPr>
              <a:t>·</a:t>
            </a:r>
            <a:r>
              <a:rPr sz="700" spc="5" dirty="0">
                <a:latin typeface="Cambria"/>
                <a:cs typeface="Cambria"/>
              </a:rPr>
              <a:t> </a:t>
            </a:r>
            <a:r>
              <a:rPr sz="700" spc="-20" dirty="0">
                <a:latin typeface="Cambria"/>
                <a:cs typeface="Cambria"/>
              </a:rPr>
              <a:t>·</a:t>
            </a:r>
            <a:endParaRPr sz="700">
              <a:latin typeface="Cambria"/>
              <a:cs typeface="Cambria"/>
            </a:endParaRPr>
          </a:p>
        </p:txBody>
      </p:sp>
      <p:sp>
        <p:nvSpPr>
          <p:cNvPr id="37" name="object 37"/>
          <p:cNvSpPr txBox="1"/>
          <p:nvPr/>
        </p:nvSpPr>
        <p:spPr>
          <a:xfrm>
            <a:off x="3439604" y="1311304"/>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38" name="object 38"/>
          <p:cNvSpPr txBox="1"/>
          <p:nvPr/>
        </p:nvSpPr>
        <p:spPr>
          <a:xfrm>
            <a:off x="3439604" y="1361913"/>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39" name="object 39"/>
          <p:cNvSpPr txBox="1"/>
          <p:nvPr/>
        </p:nvSpPr>
        <p:spPr>
          <a:xfrm>
            <a:off x="3439604" y="1412523"/>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grpSp>
        <p:nvGrpSpPr>
          <p:cNvPr id="40" name="object 40"/>
          <p:cNvGrpSpPr/>
          <p:nvPr/>
        </p:nvGrpSpPr>
        <p:grpSpPr>
          <a:xfrm>
            <a:off x="1587324" y="833526"/>
            <a:ext cx="1021080" cy="231140"/>
            <a:chOff x="1587324" y="833526"/>
            <a:chExt cx="1021080" cy="231140"/>
          </a:xfrm>
        </p:grpSpPr>
        <p:sp>
          <p:nvSpPr>
            <p:cNvPr id="41" name="object 41"/>
            <p:cNvSpPr/>
            <p:nvPr/>
          </p:nvSpPr>
          <p:spPr>
            <a:xfrm>
              <a:off x="1597446" y="843648"/>
              <a:ext cx="1000760" cy="211454"/>
            </a:xfrm>
            <a:custGeom>
              <a:avLst/>
              <a:gdLst/>
              <a:ahLst/>
              <a:cxnLst/>
              <a:rect l="l" t="t" r="r" b="b"/>
              <a:pathLst>
                <a:path w="1000760" h="211455">
                  <a:moveTo>
                    <a:pt x="1000385" y="0"/>
                  </a:moveTo>
                  <a:lnTo>
                    <a:pt x="0" y="0"/>
                  </a:lnTo>
                  <a:lnTo>
                    <a:pt x="0" y="210869"/>
                  </a:lnTo>
                  <a:lnTo>
                    <a:pt x="1000385" y="210869"/>
                  </a:lnTo>
                  <a:lnTo>
                    <a:pt x="1000385" y="0"/>
                  </a:lnTo>
                  <a:close/>
                </a:path>
              </a:pathLst>
            </a:custGeom>
            <a:solidFill>
              <a:srgbClr val="F3C4B2"/>
            </a:solidFill>
          </p:spPr>
          <p:txBody>
            <a:bodyPr wrap="square" lIns="0" tIns="0" rIns="0" bIns="0" rtlCol="0"/>
            <a:lstStyle/>
            <a:p>
              <a:endParaRPr/>
            </a:p>
          </p:txBody>
        </p:sp>
        <p:sp>
          <p:nvSpPr>
            <p:cNvPr id="42" name="object 42"/>
            <p:cNvSpPr/>
            <p:nvPr/>
          </p:nvSpPr>
          <p:spPr>
            <a:xfrm>
              <a:off x="1597446" y="843648"/>
              <a:ext cx="1000760" cy="211454"/>
            </a:xfrm>
            <a:custGeom>
              <a:avLst/>
              <a:gdLst/>
              <a:ahLst/>
              <a:cxnLst/>
              <a:rect l="l" t="t" r="r" b="b"/>
              <a:pathLst>
                <a:path w="1000760" h="211455">
                  <a:moveTo>
                    <a:pt x="0" y="210869"/>
                  </a:moveTo>
                  <a:lnTo>
                    <a:pt x="1000385" y="210869"/>
                  </a:lnTo>
                  <a:lnTo>
                    <a:pt x="1000385" y="0"/>
                  </a:lnTo>
                  <a:lnTo>
                    <a:pt x="0" y="0"/>
                  </a:lnTo>
                  <a:lnTo>
                    <a:pt x="0" y="210869"/>
                  </a:lnTo>
                  <a:close/>
                </a:path>
              </a:pathLst>
            </a:custGeom>
            <a:ln w="20244">
              <a:solidFill>
                <a:srgbClr val="999999"/>
              </a:solidFill>
            </a:ln>
          </p:spPr>
          <p:txBody>
            <a:bodyPr wrap="square" lIns="0" tIns="0" rIns="0" bIns="0" rtlCol="0"/>
            <a:lstStyle/>
            <a:p>
              <a:endParaRPr/>
            </a:p>
          </p:txBody>
        </p:sp>
      </p:grpSp>
      <p:sp>
        <p:nvSpPr>
          <p:cNvPr id="43" name="object 43"/>
          <p:cNvSpPr txBox="1"/>
          <p:nvPr/>
        </p:nvSpPr>
        <p:spPr>
          <a:xfrm>
            <a:off x="1601520" y="841494"/>
            <a:ext cx="992505" cy="166071"/>
          </a:xfrm>
          <a:prstGeom prst="rect">
            <a:avLst/>
          </a:prstGeom>
        </p:spPr>
        <p:txBody>
          <a:bodyPr vert="horz" wrap="square" lIns="0" tIns="12065" rIns="0" bIns="0" rtlCol="0">
            <a:spAutoFit/>
          </a:bodyPr>
          <a:lstStyle/>
          <a:p>
            <a:pPr marL="38100">
              <a:lnSpc>
                <a:spcPct val="100000"/>
              </a:lnSpc>
              <a:spcBef>
                <a:spcPts val="95"/>
              </a:spcBef>
            </a:pPr>
            <a:r>
              <a:rPr sz="1000" i="1" spc="15" dirty="0">
                <a:latin typeface="Times New Roman"/>
                <a:cs typeface="Times New Roman"/>
              </a:rPr>
              <a:t>t</a:t>
            </a:r>
            <a:r>
              <a:rPr sz="1050" i="1" baseline="-11904" dirty="0">
                <a:latin typeface="Times New Roman"/>
                <a:cs typeface="Times New Roman"/>
              </a:rPr>
              <a:t>i </a:t>
            </a:r>
            <a:r>
              <a:rPr sz="1050" i="1" spc="-37" baseline="-11904"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15" dirty="0">
                <a:latin typeface="Times New Roman"/>
                <a:cs typeface="Times New Roman"/>
              </a:rPr>
              <a:t>q</a:t>
            </a:r>
            <a:r>
              <a:rPr sz="1050" i="1" baseline="-11904" dirty="0">
                <a:latin typeface="Times New Roman"/>
                <a:cs typeface="Times New Roman"/>
              </a:rPr>
              <a:t>i </a:t>
            </a:r>
            <a:r>
              <a:rPr sz="1050" i="1" spc="-75" baseline="-11904" dirty="0">
                <a:latin typeface="Times New Roman"/>
                <a:cs typeface="Times New Roman"/>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25" dirty="0">
                <a:latin typeface="Times New Roman"/>
                <a:cs typeface="Times New Roman"/>
              </a:rPr>
              <a:t>C</a:t>
            </a:r>
            <a:r>
              <a:rPr sz="1000" dirty="0">
                <a:latin typeface="Calibri" panose="020F0502020204030204" pitchFamily="34" charset="0"/>
                <a:cs typeface="Calibri" panose="020F0502020204030204" pitchFamily="34" charset="0"/>
              </a:rPr>
              <a:t>(</a:t>
            </a:r>
            <a:r>
              <a:rPr sz="1000" i="1" spc="-45" dirty="0">
                <a:latin typeface="Times New Roman"/>
                <a:cs typeface="Times New Roman"/>
              </a:rPr>
              <a:t>r</a:t>
            </a:r>
            <a:r>
              <a:rPr sz="1050" i="1" spc="67" baseline="-11904" dirty="0">
                <a:latin typeface="Times New Roman"/>
                <a:cs typeface="Times New Roman"/>
              </a:rPr>
              <a:t>i</a:t>
            </a:r>
            <a:r>
              <a:rPr sz="1000" dirty="0">
                <a:latin typeface="Calibri" panose="020F0502020204030204" pitchFamily="34" charset="0"/>
                <a:cs typeface="Calibri" panose="020F0502020204030204" pitchFamily="34" charset="0"/>
              </a:rPr>
              <a:t>)</a:t>
            </a:r>
            <a:r>
              <a:rPr sz="1000" spc="-95" dirty="0">
                <a:latin typeface="Calibri" panose="020F0502020204030204" pitchFamily="34" charset="0"/>
                <a:cs typeface="Calibri" panose="020F0502020204030204" pitchFamily="34" charset="0"/>
              </a:rPr>
              <a:t> </a:t>
            </a:r>
            <a:r>
              <a:rPr sz="1000" spc="60" dirty="0">
                <a:latin typeface="Cambria"/>
                <a:cs typeface="Cambria"/>
              </a:rPr>
              <a:t>∧</a:t>
            </a:r>
            <a:r>
              <a:rPr sz="1000" dirty="0">
                <a:latin typeface="Cambria"/>
                <a:cs typeface="Cambria"/>
              </a:rPr>
              <a:t> </a:t>
            </a:r>
            <a:r>
              <a:rPr sz="1000" i="1" spc="-25" dirty="0">
                <a:latin typeface="Times New Roman"/>
                <a:cs typeface="Times New Roman"/>
              </a:rPr>
              <a:t>s</a:t>
            </a:r>
            <a:endParaRPr sz="1000" dirty="0">
              <a:latin typeface="Times New Roman"/>
              <a:cs typeface="Times New Roman"/>
            </a:endParaRPr>
          </a:p>
        </p:txBody>
      </p:sp>
      <p:sp>
        <p:nvSpPr>
          <p:cNvPr id="44" name="object 44"/>
          <p:cNvSpPr txBox="1"/>
          <p:nvPr/>
        </p:nvSpPr>
        <p:spPr>
          <a:xfrm>
            <a:off x="450176" y="1740211"/>
            <a:ext cx="3507740" cy="746760"/>
          </a:xfrm>
          <a:prstGeom prst="rect">
            <a:avLst/>
          </a:prstGeom>
        </p:spPr>
        <p:txBody>
          <a:bodyPr vert="horz" wrap="square" lIns="0" tIns="50165" rIns="0" bIns="0" rtlCol="0">
            <a:spAutoFit/>
          </a:bodyPr>
          <a:lstStyle/>
          <a:p>
            <a:pPr marL="162560" indent="-125095">
              <a:lnSpc>
                <a:spcPct val="100000"/>
              </a:lnSpc>
              <a:spcBef>
                <a:spcPts val="395"/>
              </a:spcBef>
              <a:buClr>
                <a:srgbClr val="1464B2"/>
              </a:buClr>
              <a:buSzPct val="70000"/>
              <a:buFont typeface="Cambria"/>
              <a:buChar char="►"/>
              <a:tabLst>
                <a:tab pos="163195" algn="l"/>
              </a:tabLst>
            </a:pP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has</a:t>
            </a:r>
            <a:r>
              <a:rPr sz="1000" spc="-15"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input</a:t>
            </a:r>
            <a:r>
              <a:rPr sz="1000" spc="-20" dirty="0">
                <a:latin typeface="Calibri" panose="020F0502020204030204" pitchFamily="34" charset="0"/>
                <a:cs typeface="Calibri" panose="020F0502020204030204" pitchFamily="34" charset="0"/>
              </a:rPr>
              <a:t> </a:t>
            </a:r>
            <a:r>
              <a:rPr sz="1000" i="1" spc="-45" dirty="0">
                <a:latin typeface="Times New Roman"/>
                <a:cs typeface="Times New Roman"/>
              </a:rPr>
              <a:t>r</a:t>
            </a:r>
            <a:r>
              <a:rPr sz="1000" i="1" dirty="0">
                <a:latin typeface="Times New Roman"/>
                <a:cs typeface="Times New Roman"/>
              </a:rPr>
              <a:t> </a:t>
            </a:r>
            <a:r>
              <a:rPr sz="1000" spc="150" dirty="0">
                <a:latin typeface="Cambria"/>
                <a:cs typeface="Cambria"/>
              </a:rPr>
              <a:t>⇒</a:t>
            </a:r>
            <a:r>
              <a:rPr sz="1000" spc="25" dirty="0">
                <a:latin typeface="Cambria"/>
                <a:cs typeface="Cambria"/>
              </a:rPr>
              <a:t> </a:t>
            </a:r>
            <a:r>
              <a:rPr sz="1000" b="1" spc="-65" dirty="0">
                <a:solidFill>
                  <a:srgbClr val="D83A00"/>
                </a:solidFill>
                <a:latin typeface="Calibri" panose="020F0502020204030204" pitchFamily="34" charset="0"/>
                <a:cs typeface="Calibri" panose="020F0502020204030204" pitchFamily="34" charset="0"/>
              </a:rPr>
              <a:t>encode</a:t>
            </a:r>
            <a:r>
              <a:rPr sz="1000" b="1" spc="-40" dirty="0">
                <a:solidFill>
                  <a:srgbClr val="D83A00"/>
                </a:solidFill>
                <a:latin typeface="Calibri" panose="020F0502020204030204" pitchFamily="34" charset="0"/>
                <a:cs typeface="Calibri" panose="020F0502020204030204" pitchFamily="34" charset="0"/>
              </a:rPr>
              <a:t> </a:t>
            </a:r>
            <a:r>
              <a:rPr sz="1000" b="1" spc="-50" dirty="0">
                <a:solidFill>
                  <a:srgbClr val="D83A00"/>
                </a:solidFill>
                <a:latin typeface="Calibri" panose="020F0502020204030204" pitchFamily="34" charset="0"/>
                <a:cs typeface="Calibri" panose="020F0502020204030204" pitchFamily="34" charset="0"/>
              </a:rPr>
              <a:t>under</a:t>
            </a:r>
            <a:r>
              <a:rPr sz="1000" b="1" spc="-45" dirty="0">
                <a:solidFill>
                  <a:srgbClr val="D83A00"/>
                </a:solidFill>
                <a:latin typeface="Calibri" panose="020F0502020204030204" pitchFamily="34" charset="0"/>
                <a:cs typeface="Calibri" panose="020F0502020204030204" pitchFamily="34" charset="0"/>
              </a:rPr>
              <a:t> </a:t>
            </a:r>
            <a:r>
              <a:rPr sz="1000" i="1" spc="-20" dirty="0">
                <a:solidFill>
                  <a:srgbClr val="D83A00"/>
                </a:solidFill>
                <a:latin typeface="Times New Roman"/>
                <a:cs typeface="Times New Roman"/>
              </a:rPr>
              <a:t>C</a:t>
            </a:r>
            <a:r>
              <a:rPr sz="1000" i="1" spc="250" dirty="0">
                <a:solidFill>
                  <a:srgbClr val="D83A00"/>
                </a:solidFill>
                <a:latin typeface="Times New Roman"/>
                <a:cs typeface="Times New Roman"/>
              </a:rPr>
              <a:t> </a:t>
            </a:r>
            <a:r>
              <a:rPr sz="1000" spc="-45" dirty="0">
                <a:latin typeface="Calibri" panose="020F0502020204030204" pitchFamily="34" charset="0"/>
                <a:cs typeface="Calibri" panose="020F0502020204030204" pitchFamily="34" charset="0"/>
              </a:rPr>
              <a:t>and</a:t>
            </a:r>
            <a:r>
              <a:rPr sz="1000" spc="-15" dirty="0">
                <a:latin typeface="Calibri" panose="020F0502020204030204" pitchFamily="34" charset="0"/>
                <a:cs typeface="Calibri" panose="020F0502020204030204" pitchFamily="34" charset="0"/>
              </a:rPr>
              <a:t> </a:t>
            </a:r>
            <a:r>
              <a:rPr sz="1000" spc="-55" dirty="0">
                <a:latin typeface="Calibri" panose="020F0502020204030204" pitchFamily="34" charset="0"/>
                <a:cs typeface="Calibri" panose="020F0502020204030204" pitchFamily="34" charset="0"/>
              </a:rPr>
              <a:t>secret</a:t>
            </a:r>
            <a:r>
              <a:rPr sz="1000" spc="-2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share</a:t>
            </a:r>
            <a:r>
              <a:rPr sz="1000" spc="-15" dirty="0">
                <a:latin typeface="Calibri" panose="020F0502020204030204" pitchFamily="34" charset="0"/>
                <a:cs typeface="Calibri" panose="020F0502020204030204" pitchFamily="34" charset="0"/>
              </a:rPr>
              <a:t> </a:t>
            </a:r>
            <a:r>
              <a:rPr sz="1000" spc="-95" dirty="0">
                <a:latin typeface="Calibri" panose="020F0502020204030204" pitchFamily="34" charset="0"/>
                <a:cs typeface="Calibri" panose="020F0502020204030204" pitchFamily="34" charset="0"/>
              </a:rPr>
              <a:t>as</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a:t>
            </a:r>
            <a:r>
              <a:rPr sz="1000" i="1" spc="-10" dirty="0">
                <a:latin typeface="Times New Roman"/>
                <a:cs typeface="Times New Roman"/>
              </a:rPr>
              <a:t>T</a:t>
            </a:r>
            <a:r>
              <a:rPr sz="1000" spc="-10" dirty="0">
                <a:latin typeface="Calibri"/>
                <a:cs typeface="Calibri"/>
              </a:rPr>
              <a:t>,</a:t>
            </a:r>
            <a:r>
              <a:rPr sz="1000" spc="-55" dirty="0">
                <a:latin typeface="Calibri"/>
                <a:cs typeface="Calibri"/>
              </a:rPr>
              <a:t> </a:t>
            </a:r>
            <a:r>
              <a:rPr sz="1000" i="1" spc="35" dirty="0">
                <a:latin typeface="Times New Roman"/>
                <a:cs typeface="Times New Roman"/>
              </a:rPr>
              <a:t>T</a:t>
            </a:r>
            <a:r>
              <a:rPr sz="1050" spc="52" baseline="27777" dirty="0">
                <a:latin typeface="Cambria"/>
                <a:cs typeface="Cambria"/>
              </a:rPr>
              <a:t>′</a:t>
            </a:r>
            <a:r>
              <a:rPr sz="1000" spc="3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a:p>
            <a:pPr marL="162560" indent="-125095">
              <a:lnSpc>
                <a:spcPct val="100000"/>
              </a:lnSpc>
              <a:spcBef>
                <a:spcPts val="295"/>
              </a:spcBef>
              <a:buClr>
                <a:srgbClr val="1464B2"/>
              </a:buClr>
              <a:buSzPct val="70000"/>
              <a:buFont typeface="Cambria"/>
              <a:buChar char="►"/>
              <a:tabLst>
                <a:tab pos="163195" algn="l"/>
              </a:tabLst>
            </a:pPr>
            <a:r>
              <a:rPr sz="1000" spc="-45" dirty="0">
                <a:latin typeface="Calibri" panose="020F0502020204030204" pitchFamily="34" charset="0"/>
                <a:cs typeface="Calibri" panose="020F0502020204030204" pitchFamily="34" charset="0"/>
              </a:rPr>
              <a:t>O</a:t>
            </a:r>
            <a:r>
              <a:rPr sz="1000" spc="-75" dirty="0">
                <a:latin typeface="Calibri" panose="020F0502020204030204" pitchFamily="34" charset="0"/>
                <a:cs typeface="Calibri" panose="020F0502020204030204" pitchFamily="34" charset="0"/>
              </a:rPr>
              <a:t>T</a:t>
            </a:r>
            <a:r>
              <a:rPr sz="1000" spc="-20" dirty="0">
                <a:latin typeface="Calibri" panose="020F0502020204030204" pitchFamily="34" charset="0"/>
                <a:cs typeface="Calibri" panose="020F0502020204030204" pitchFamily="34" charset="0"/>
              </a:rPr>
              <a:t> </a:t>
            </a:r>
            <a:r>
              <a:rPr sz="1000" spc="-5" dirty="0">
                <a:latin typeface="Calibri" panose="020F0502020204030204" pitchFamily="34" charset="0"/>
                <a:cs typeface="Calibri" panose="020F0502020204030204" pitchFamily="34" charset="0"/>
              </a:rPr>
              <a:t>for</a:t>
            </a:r>
            <a:r>
              <a:rPr sz="1000" spc="-20" dirty="0">
                <a:latin typeface="Calibri" panose="020F0502020204030204" pitchFamily="34" charset="0"/>
                <a:cs typeface="Calibri" panose="020F0502020204030204" pitchFamily="34" charset="0"/>
              </a:rPr>
              <a:t> </a:t>
            </a:r>
            <a:r>
              <a:rPr sz="1000" spc="-70" dirty="0">
                <a:latin typeface="Calibri" panose="020F0502020204030204" pitchFamily="34" charset="0"/>
                <a:cs typeface="Calibri" panose="020F0502020204030204" pitchFamily="34" charset="0"/>
              </a:rPr>
              <a:t>each</a:t>
            </a:r>
            <a:r>
              <a:rPr sz="1000" spc="-20" dirty="0">
                <a:latin typeface="Calibri" panose="020F0502020204030204" pitchFamily="34" charset="0"/>
                <a:cs typeface="Calibri" panose="020F0502020204030204" pitchFamily="34" charset="0"/>
              </a:rPr>
              <a:t> </a:t>
            </a:r>
            <a:r>
              <a:rPr sz="1000" b="1" spc="-45" dirty="0">
                <a:latin typeface="Calibri" panose="020F0502020204030204" pitchFamily="34" charset="0"/>
                <a:cs typeface="Calibri" panose="020F0502020204030204" pitchFamily="34" charset="0"/>
              </a:rPr>
              <a:t>column </a:t>
            </a:r>
            <a:r>
              <a:rPr sz="1000" spc="150" dirty="0">
                <a:latin typeface="Cambria"/>
                <a:cs typeface="Cambria"/>
              </a:rPr>
              <a:t>⇒</a:t>
            </a:r>
            <a:r>
              <a:rPr sz="1000" spc="25" dirty="0">
                <a:latin typeface="Cambria"/>
                <a:cs typeface="Cambria"/>
              </a:rPr>
              <a:t> </a:t>
            </a: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obtains</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matrix</a:t>
            </a:r>
            <a:r>
              <a:rPr sz="1000" spc="-20" dirty="0">
                <a:latin typeface="Calibri" panose="020F0502020204030204" pitchFamily="34" charset="0"/>
                <a:cs typeface="Calibri" panose="020F0502020204030204" pitchFamily="34" charset="0"/>
              </a:rPr>
              <a:t> </a:t>
            </a:r>
            <a:r>
              <a:rPr sz="1000" i="1" spc="-25" dirty="0">
                <a:latin typeface="Times New Roman"/>
                <a:cs typeface="Times New Roman"/>
              </a:rPr>
              <a:t>Q</a:t>
            </a:r>
            <a:endParaRPr sz="1000" dirty="0">
              <a:latin typeface="Times New Roman"/>
              <a:cs typeface="Times New Roman"/>
            </a:endParaRPr>
          </a:p>
          <a:p>
            <a:pPr marL="162560" indent="-125095">
              <a:lnSpc>
                <a:spcPct val="100000"/>
              </a:lnSpc>
              <a:spcBef>
                <a:spcPts val="1490"/>
              </a:spcBef>
              <a:buClr>
                <a:srgbClr val="1464B2"/>
              </a:buClr>
              <a:buSzPct val="70000"/>
              <a:buFont typeface="Cambria"/>
              <a:buChar char="►"/>
              <a:tabLst>
                <a:tab pos="163195" algn="l"/>
              </a:tabLst>
            </a:pPr>
            <a:r>
              <a:rPr sz="1000" spc="-30" dirty="0">
                <a:latin typeface="Calibri" panose="020F0502020204030204" pitchFamily="34" charset="0"/>
                <a:cs typeface="Calibri" panose="020F0502020204030204" pitchFamily="34" charset="0"/>
              </a:rPr>
              <a:t>Sanity</a:t>
            </a:r>
            <a:r>
              <a:rPr sz="1000" spc="-20"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ch</a:t>
            </a:r>
            <a:r>
              <a:rPr sz="1000" spc="-60" dirty="0">
                <a:latin typeface="Calibri" panose="020F0502020204030204" pitchFamily="34" charset="0"/>
                <a:cs typeface="Calibri" panose="020F0502020204030204" pitchFamily="34" charset="0"/>
              </a:rPr>
              <a:t>e</a:t>
            </a:r>
            <a:r>
              <a:rPr sz="1000" spc="-40" dirty="0">
                <a:latin typeface="Calibri" panose="020F0502020204030204" pitchFamily="34" charset="0"/>
                <a:cs typeface="Calibri" panose="020F0502020204030204" pitchFamily="34" charset="0"/>
              </a:rPr>
              <a:t>ck</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(using</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r</a:t>
            </a:r>
            <a:r>
              <a:rPr sz="1000" spc="-70" dirty="0">
                <a:latin typeface="Calibri" panose="020F0502020204030204" pitchFamily="34" charset="0"/>
                <a:cs typeface="Calibri" panose="020F0502020204030204" pitchFamily="34" charset="0"/>
              </a:rPr>
              <a:t>e</a:t>
            </a:r>
            <a:r>
              <a:rPr sz="1000" spc="-65" dirty="0">
                <a:latin typeface="Calibri" panose="020F0502020204030204" pitchFamily="34" charset="0"/>
                <a:cs typeface="Calibri" panose="020F0502020204030204" pitchFamily="34" charset="0"/>
              </a:rPr>
              <a:t>p</a:t>
            </a:r>
            <a:r>
              <a:rPr sz="1000" dirty="0">
                <a:latin typeface="Calibri" panose="020F0502020204030204" pitchFamily="34" charset="0"/>
                <a:cs typeface="Calibri" panose="020F0502020204030204" pitchFamily="34" charset="0"/>
              </a:rPr>
              <a:t>etition</a:t>
            </a:r>
            <a:r>
              <a:rPr sz="1000" spc="-20"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co</a:t>
            </a:r>
            <a:r>
              <a:rPr sz="1000" spc="-60" dirty="0">
                <a:latin typeface="Calibri" panose="020F0502020204030204" pitchFamily="34" charset="0"/>
                <a:cs typeface="Calibri" panose="020F0502020204030204" pitchFamily="34" charset="0"/>
              </a:rPr>
              <a:t>de):</a:t>
            </a:r>
            <a:endParaRPr sz="1000" dirty="0">
              <a:latin typeface="Calibri" panose="020F0502020204030204" pitchFamily="34" charset="0"/>
              <a:cs typeface="Calibri" panose="020F0502020204030204" pitchFamily="34" charset="0"/>
            </a:endParaRPr>
          </a:p>
        </p:txBody>
      </p:sp>
      <p:sp>
        <p:nvSpPr>
          <p:cNvPr id="45" name="object 45"/>
          <p:cNvSpPr txBox="1"/>
          <p:nvPr/>
        </p:nvSpPr>
        <p:spPr>
          <a:xfrm>
            <a:off x="1109776" y="2549976"/>
            <a:ext cx="383540" cy="405130"/>
          </a:xfrm>
          <a:prstGeom prst="rect">
            <a:avLst/>
          </a:prstGeom>
        </p:spPr>
        <p:txBody>
          <a:bodyPr vert="horz" wrap="square" lIns="0" tIns="50165" rIns="0" bIns="0" rtlCol="0">
            <a:spAutoFit/>
          </a:bodyPr>
          <a:lstStyle/>
          <a:p>
            <a:pPr marL="38100">
              <a:lnSpc>
                <a:spcPct val="100000"/>
              </a:lnSpc>
              <a:spcBef>
                <a:spcPts val="395"/>
              </a:spcBef>
            </a:pPr>
            <a:r>
              <a:rPr sz="1000" i="1" spc="-45" dirty="0">
                <a:latin typeface="Times New Roman"/>
                <a:cs typeface="Times New Roman"/>
              </a:rPr>
              <a:t>r</a:t>
            </a:r>
            <a:r>
              <a:rPr sz="1050" i="1" baseline="-11904" dirty="0">
                <a:latin typeface="Times New Roman"/>
                <a:cs typeface="Times New Roman"/>
              </a:rPr>
              <a:t>i </a:t>
            </a:r>
            <a:r>
              <a:rPr sz="1050" i="1" spc="-37" baseline="-11904"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4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0</a:t>
            </a:r>
            <a:endParaRPr sz="1000" dirty="0">
              <a:latin typeface="Calibri" panose="020F0502020204030204" pitchFamily="34" charset="0"/>
              <a:cs typeface="Calibri" panose="020F0502020204030204" pitchFamily="34" charset="0"/>
            </a:endParaRPr>
          </a:p>
          <a:p>
            <a:pPr marL="38100">
              <a:lnSpc>
                <a:spcPct val="100000"/>
              </a:lnSpc>
              <a:spcBef>
                <a:spcPts val="295"/>
              </a:spcBef>
            </a:pPr>
            <a:r>
              <a:rPr sz="1000" i="1" spc="-45" dirty="0">
                <a:latin typeface="Times New Roman"/>
                <a:cs typeface="Times New Roman"/>
              </a:rPr>
              <a:t>r</a:t>
            </a:r>
            <a:r>
              <a:rPr sz="1050" i="1" baseline="-11904" dirty="0">
                <a:latin typeface="Times New Roman"/>
                <a:cs typeface="Times New Roman"/>
              </a:rPr>
              <a:t>i </a:t>
            </a:r>
            <a:r>
              <a:rPr sz="1050" i="1" spc="-37" baseline="-11904"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4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1</a:t>
            </a:r>
            <a:endParaRPr sz="1000" dirty="0">
              <a:latin typeface="Calibri" panose="020F0502020204030204" pitchFamily="34" charset="0"/>
              <a:cs typeface="Calibri" panose="020F0502020204030204" pitchFamily="34" charset="0"/>
            </a:endParaRPr>
          </a:p>
        </p:txBody>
      </p:sp>
      <p:sp>
        <p:nvSpPr>
          <p:cNvPr id="46" name="object 46"/>
          <p:cNvSpPr txBox="1"/>
          <p:nvPr/>
        </p:nvSpPr>
        <p:spPr>
          <a:xfrm>
            <a:off x="1704911" y="2549976"/>
            <a:ext cx="2059305" cy="405130"/>
          </a:xfrm>
          <a:prstGeom prst="rect">
            <a:avLst/>
          </a:prstGeom>
        </p:spPr>
        <p:txBody>
          <a:bodyPr vert="horz" wrap="square" lIns="0" tIns="50165" rIns="0" bIns="0" rtlCol="0">
            <a:spAutoFit/>
          </a:bodyPr>
          <a:lstStyle/>
          <a:p>
            <a:pPr marL="38100">
              <a:lnSpc>
                <a:spcPct val="100000"/>
              </a:lnSpc>
              <a:spcBef>
                <a:spcPts val="395"/>
              </a:spcBef>
              <a:tabLst>
                <a:tab pos="420370" algn="l"/>
              </a:tabLst>
            </a:pPr>
            <a:r>
              <a:rPr sz="1000" spc="150" dirty="0">
                <a:latin typeface="Cambria"/>
                <a:cs typeface="Cambria"/>
              </a:rPr>
              <a:t>⇒	</a:t>
            </a:r>
            <a:r>
              <a:rPr sz="1000" i="1" spc="20" dirty="0">
                <a:latin typeface="Times New Roman"/>
                <a:cs typeface="Times New Roman"/>
              </a:rPr>
              <a:t>t</a:t>
            </a:r>
            <a:r>
              <a:rPr sz="1050" i="1" baseline="-11904" dirty="0">
                <a:latin typeface="Times New Roman"/>
                <a:cs typeface="Times New Roman"/>
              </a:rPr>
              <a:t>i </a:t>
            </a:r>
            <a:r>
              <a:rPr sz="1050" i="1" spc="-37" baseline="-11904"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20" dirty="0">
                <a:latin typeface="Times New Roman"/>
                <a:cs typeface="Times New Roman"/>
              </a:rPr>
              <a:t>q</a:t>
            </a:r>
            <a:r>
              <a:rPr sz="1050" i="1" baseline="-11904" dirty="0">
                <a:latin typeface="Times New Roman"/>
                <a:cs typeface="Times New Roman"/>
              </a:rPr>
              <a:t>i </a:t>
            </a:r>
            <a:r>
              <a:rPr sz="1050" i="1" spc="-75" baseline="-11904" dirty="0">
                <a:latin typeface="Times New Roman"/>
                <a:cs typeface="Times New Roman"/>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spc="-35" dirty="0">
                <a:latin typeface="Calibri" panose="020F0502020204030204" pitchFamily="34" charset="0"/>
                <a:cs typeface="Calibri" panose="020F0502020204030204" pitchFamily="34" charset="0"/>
              </a:rPr>
              <a:t>(000</a:t>
            </a:r>
            <a:r>
              <a:rPr sz="1000" spc="-140" dirty="0">
                <a:latin typeface="Calibri" panose="020F0502020204030204" pitchFamily="34" charset="0"/>
                <a:cs typeface="Calibri" panose="020F0502020204030204" pitchFamily="34" charset="0"/>
              </a:rPr>
              <a:t> </a:t>
            </a:r>
            <a:r>
              <a:rPr sz="1000" spc="-35" dirty="0">
                <a:latin typeface="Cambria"/>
                <a:cs typeface="Cambria"/>
              </a:rPr>
              <a:t>· · ·</a:t>
            </a:r>
            <a:r>
              <a:rPr sz="1000" spc="-45" dirty="0">
                <a:latin typeface="Cambria"/>
                <a:cs typeface="Cambria"/>
              </a:rPr>
              <a:t> </a:t>
            </a:r>
            <a:r>
              <a:rPr sz="1000" dirty="0">
                <a:latin typeface="Calibri" panose="020F0502020204030204" pitchFamily="34" charset="0"/>
                <a:cs typeface="Calibri" panose="020F0502020204030204" pitchFamily="34" charset="0"/>
              </a:rPr>
              <a:t>)</a:t>
            </a:r>
            <a:r>
              <a:rPr sz="1000" spc="-95" dirty="0">
                <a:latin typeface="Calibri" panose="020F0502020204030204" pitchFamily="34" charset="0"/>
                <a:cs typeface="Calibri" panose="020F0502020204030204" pitchFamily="34" charset="0"/>
              </a:rPr>
              <a:t> </a:t>
            </a:r>
            <a:r>
              <a:rPr sz="1000" spc="60" dirty="0">
                <a:latin typeface="Cambria"/>
                <a:cs typeface="Cambria"/>
              </a:rPr>
              <a:t>∧</a:t>
            </a:r>
            <a:r>
              <a:rPr sz="1000" dirty="0">
                <a:latin typeface="Cambria"/>
                <a:cs typeface="Cambria"/>
              </a:rPr>
              <a:t> </a:t>
            </a:r>
            <a:r>
              <a:rPr sz="1000" i="1" spc="-25" dirty="0">
                <a:latin typeface="Times New Roman"/>
                <a:cs typeface="Times New Roman"/>
              </a:rPr>
              <a:t>s</a:t>
            </a:r>
            <a:r>
              <a:rPr sz="1000" i="1" spc="25"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15" dirty="0">
                <a:latin typeface="Times New Roman"/>
                <a:cs typeface="Times New Roman"/>
              </a:rPr>
              <a:t>q</a:t>
            </a:r>
            <a:r>
              <a:rPr sz="1050" i="1" baseline="-11904" dirty="0">
                <a:latin typeface="Times New Roman"/>
                <a:cs typeface="Times New Roman"/>
              </a:rPr>
              <a:t>i</a:t>
            </a:r>
            <a:endParaRPr sz="1050" baseline="-11904" dirty="0">
              <a:latin typeface="Times New Roman"/>
              <a:cs typeface="Times New Roman"/>
            </a:endParaRPr>
          </a:p>
          <a:p>
            <a:pPr marL="38100">
              <a:lnSpc>
                <a:spcPct val="100000"/>
              </a:lnSpc>
              <a:spcBef>
                <a:spcPts val="295"/>
              </a:spcBef>
              <a:tabLst>
                <a:tab pos="420370" algn="l"/>
              </a:tabLst>
            </a:pPr>
            <a:r>
              <a:rPr sz="1000" spc="150" dirty="0">
                <a:latin typeface="Cambria"/>
                <a:cs typeface="Cambria"/>
              </a:rPr>
              <a:t>⇒	</a:t>
            </a:r>
            <a:r>
              <a:rPr sz="1000" i="1" spc="20" dirty="0">
                <a:latin typeface="Times New Roman"/>
                <a:cs typeface="Times New Roman"/>
              </a:rPr>
              <a:t>t</a:t>
            </a:r>
            <a:r>
              <a:rPr sz="1050" i="1" baseline="-11904" dirty="0">
                <a:latin typeface="Times New Roman"/>
                <a:cs typeface="Times New Roman"/>
              </a:rPr>
              <a:t>i </a:t>
            </a:r>
            <a:r>
              <a:rPr sz="1050" i="1" spc="-37" baseline="-11904"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20" dirty="0">
                <a:latin typeface="Times New Roman"/>
                <a:cs typeface="Times New Roman"/>
              </a:rPr>
              <a:t>q</a:t>
            </a:r>
            <a:r>
              <a:rPr sz="1050" i="1" baseline="-11904" dirty="0">
                <a:latin typeface="Times New Roman"/>
                <a:cs typeface="Times New Roman"/>
              </a:rPr>
              <a:t>i </a:t>
            </a:r>
            <a:r>
              <a:rPr sz="1050" i="1" spc="-75" baseline="-11904" dirty="0">
                <a:latin typeface="Times New Roman"/>
                <a:cs typeface="Times New Roman"/>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spc="-35" dirty="0">
                <a:latin typeface="Calibri" panose="020F0502020204030204" pitchFamily="34" charset="0"/>
                <a:cs typeface="Calibri" panose="020F0502020204030204" pitchFamily="34" charset="0"/>
              </a:rPr>
              <a:t>(111</a:t>
            </a:r>
            <a:r>
              <a:rPr sz="1000" spc="-140" dirty="0">
                <a:latin typeface="Calibri" panose="020F0502020204030204" pitchFamily="34" charset="0"/>
                <a:cs typeface="Calibri" panose="020F0502020204030204" pitchFamily="34" charset="0"/>
              </a:rPr>
              <a:t> </a:t>
            </a:r>
            <a:r>
              <a:rPr sz="1000" spc="-35" dirty="0">
                <a:latin typeface="Cambria"/>
                <a:cs typeface="Cambria"/>
              </a:rPr>
              <a:t>· · ·</a:t>
            </a:r>
            <a:r>
              <a:rPr sz="1000" spc="-45" dirty="0">
                <a:latin typeface="Cambria"/>
                <a:cs typeface="Cambria"/>
              </a:rPr>
              <a:t> </a:t>
            </a:r>
            <a:r>
              <a:rPr sz="1000" dirty="0">
                <a:latin typeface="Calibri" panose="020F0502020204030204" pitchFamily="34" charset="0"/>
                <a:cs typeface="Calibri" panose="020F0502020204030204" pitchFamily="34" charset="0"/>
              </a:rPr>
              <a:t>)</a:t>
            </a:r>
            <a:r>
              <a:rPr sz="1000" spc="-95" dirty="0">
                <a:latin typeface="Calibri" panose="020F0502020204030204" pitchFamily="34" charset="0"/>
                <a:cs typeface="Calibri" panose="020F0502020204030204" pitchFamily="34" charset="0"/>
              </a:rPr>
              <a:t> </a:t>
            </a:r>
            <a:r>
              <a:rPr sz="1000" spc="60" dirty="0">
                <a:latin typeface="Cambria"/>
                <a:cs typeface="Cambria"/>
              </a:rPr>
              <a:t>∧</a:t>
            </a:r>
            <a:r>
              <a:rPr sz="1000" dirty="0">
                <a:latin typeface="Cambria"/>
                <a:cs typeface="Cambria"/>
              </a:rPr>
              <a:t> </a:t>
            </a:r>
            <a:r>
              <a:rPr sz="1000" i="1" spc="-25" dirty="0">
                <a:latin typeface="Times New Roman"/>
                <a:cs typeface="Times New Roman"/>
              </a:rPr>
              <a:t>s</a:t>
            </a:r>
            <a:r>
              <a:rPr sz="1000" i="1" spc="25"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15" dirty="0">
                <a:latin typeface="Times New Roman"/>
                <a:cs typeface="Times New Roman"/>
              </a:rPr>
              <a:t>q</a:t>
            </a:r>
            <a:r>
              <a:rPr sz="1050" i="1" baseline="-11904" dirty="0">
                <a:latin typeface="Times New Roman"/>
                <a:cs typeface="Times New Roman"/>
              </a:rPr>
              <a:t>i </a:t>
            </a:r>
            <a:r>
              <a:rPr sz="1050" i="1" spc="-75" baseline="-11904" dirty="0">
                <a:latin typeface="Times New Roman"/>
                <a:cs typeface="Times New Roman"/>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25" dirty="0">
                <a:latin typeface="Times New Roman"/>
                <a:cs typeface="Times New Roman"/>
              </a:rPr>
              <a:t>s</a:t>
            </a:r>
            <a:endParaRPr sz="1000" dirty="0">
              <a:latin typeface="Times New Roman"/>
              <a:cs typeface="Times New Roman"/>
            </a:endParaRPr>
          </a:p>
        </p:txBody>
      </p:sp>
    </p:spTree>
  </p:cSld>
  <p:clrMapOvr>
    <a:masterClrMapping/>
  </p:clrMapOvr>
  <p:transition>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2823210" cy="403225"/>
          </a:xfrm>
          <a:prstGeom prst="rect">
            <a:avLst/>
          </a:prstGeom>
        </p:spPr>
        <p:txBody>
          <a:bodyPr vert="horz" wrap="square" lIns="0" tIns="15875" rIns="0" bIns="0" rtlCol="0">
            <a:spAutoFit/>
          </a:bodyPr>
          <a:lstStyle/>
          <a:p>
            <a:pPr marL="12700">
              <a:lnSpc>
                <a:spcPct val="100000"/>
              </a:lnSpc>
              <a:spcBef>
                <a:spcPts val="125"/>
              </a:spcBef>
            </a:pPr>
            <a:r>
              <a:rPr spc="-55" dirty="0"/>
              <a:t>Coding</a:t>
            </a:r>
            <a:r>
              <a:rPr spc="-50" dirty="0"/>
              <a:t> </a:t>
            </a:r>
            <a:r>
              <a:rPr spc="-60" dirty="0"/>
              <a:t>view</a:t>
            </a:r>
            <a:r>
              <a:rPr spc="-50" dirty="0"/>
              <a:t> </a:t>
            </a:r>
            <a:r>
              <a:rPr spc="-15" dirty="0"/>
              <a:t>of</a:t>
            </a:r>
            <a:r>
              <a:rPr spc="-50" dirty="0"/>
              <a:t> </a:t>
            </a:r>
            <a:r>
              <a:rPr spc="-85" dirty="0"/>
              <a:t>IKNP:</a:t>
            </a:r>
          </a:p>
        </p:txBody>
      </p:sp>
      <p:grpSp>
        <p:nvGrpSpPr>
          <p:cNvPr id="3" name="object 3"/>
          <p:cNvGrpSpPr/>
          <p:nvPr/>
        </p:nvGrpSpPr>
        <p:grpSpPr>
          <a:xfrm>
            <a:off x="2657568" y="1391929"/>
            <a:ext cx="373380" cy="178435"/>
            <a:chOff x="2657568" y="1391929"/>
            <a:chExt cx="373380" cy="178435"/>
          </a:xfrm>
        </p:grpSpPr>
        <p:sp>
          <p:nvSpPr>
            <p:cNvPr id="4" name="object 4"/>
            <p:cNvSpPr/>
            <p:nvPr/>
          </p:nvSpPr>
          <p:spPr>
            <a:xfrm>
              <a:off x="2662648" y="1397009"/>
              <a:ext cx="363220" cy="168275"/>
            </a:xfrm>
            <a:custGeom>
              <a:avLst/>
              <a:gdLst/>
              <a:ahLst/>
              <a:cxnLst/>
              <a:rect l="l" t="t" r="r" b="b"/>
              <a:pathLst>
                <a:path w="363219" h="168275">
                  <a:moveTo>
                    <a:pt x="312091" y="0"/>
                  </a:moveTo>
                  <a:lnTo>
                    <a:pt x="50610" y="0"/>
                  </a:lnTo>
                  <a:lnTo>
                    <a:pt x="30910" y="3977"/>
                  </a:lnTo>
                  <a:lnTo>
                    <a:pt x="14823" y="14823"/>
                  </a:lnTo>
                  <a:lnTo>
                    <a:pt x="3977" y="30910"/>
                  </a:lnTo>
                  <a:lnTo>
                    <a:pt x="0" y="50610"/>
                  </a:lnTo>
                  <a:lnTo>
                    <a:pt x="0" y="117492"/>
                  </a:lnTo>
                  <a:lnTo>
                    <a:pt x="3977" y="137192"/>
                  </a:lnTo>
                  <a:lnTo>
                    <a:pt x="14823" y="153279"/>
                  </a:lnTo>
                  <a:lnTo>
                    <a:pt x="30910" y="164126"/>
                  </a:lnTo>
                  <a:lnTo>
                    <a:pt x="50610" y="168103"/>
                  </a:lnTo>
                  <a:lnTo>
                    <a:pt x="312091" y="168103"/>
                  </a:lnTo>
                  <a:lnTo>
                    <a:pt x="331791" y="164126"/>
                  </a:lnTo>
                  <a:lnTo>
                    <a:pt x="347878" y="153279"/>
                  </a:lnTo>
                  <a:lnTo>
                    <a:pt x="358724" y="137192"/>
                  </a:lnTo>
                  <a:lnTo>
                    <a:pt x="362701" y="117492"/>
                  </a:lnTo>
                  <a:lnTo>
                    <a:pt x="362701" y="50610"/>
                  </a:lnTo>
                  <a:lnTo>
                    <a:pt x="358724" y="30910"/>
                  </a:lnTo>
                  <a:lnTo>
                    <a:pt x="347878" y="14823"/>
                  </a:lnTo>
                  <a:lnTo>
                    <a:pt x="331791" y="3977"/>
                  </a:lnTo>
                  <a:lnTo>
                    <a:pt x="312091" y="0"/>
                  </a:lnTo>
                  <a:close/>
                </a:path>
              </a:pathLst>
            </a:custGeom>
            <a:solidFill>
              <a:srgbClr val="FFFFFF"/>
            </a:solidFill>
          </p:spPr>
          <p:txBody>
            <a:bodyPr wrap="square" lIns="0" tIns="0" rIns="0" bIns="0" rtlCol="0"/>
            <a:lstStyle/>
            <a:p>
              <a:endParaRPr/>
            </a:p>
          </p:txBody>
        </p:sp>
        <p:sp>
          <p:nvSpPr>
            <p:cNvPr id="5" name="object 5"/>
            <p:cNvSpPr/>
            <p:nvPr/>
          </p:nvSpPr>
          <p:spPr>
            <a:xfrm>
              <a:off x="2662648" y="1397009"/>
              <a:ext cx="363220" cy="168275"/>
            </a:xfrm>
            <a:custGeom>
              <a:avLst/>
              <a:gdLst/>
              <a:ahLst/>
              <a:cxnLst/>
              <a:rect l="l" t="t" r="r" b="b"/>
              <a:pathLst>
                <a:path w="363219" h="168275">
                  <a:moveTo>
                    <a:pt x="312091" y="0"/>
                  </a:moveTo>
                  <a:lnTo>
                    <a:pt x="50610" y="0"/>
                  </a:lnTo>
                  <a:lnTo>
                    <a:pt x="30910" y="3977"/>
                  </a:lnTo>
                  <a:lnTo>
                    <a:pt x="14823" y="14823"/>
                  </a:lnTo>
                  <a:lnTo>
                    <a:pt x="3977" y="30910"/>
                  </a:lnTo>
                  <a:lnTo>
                    <a:pt x="0" y="50610"/>
                  </a:lnTo>
                  <a:lnTo>
                    <a:pt x="0" y="117492"/>
                  </a:lnTo>
                  <a:lnTo>
                    <a:pt x="3977" y="137192"/>
                  </a:lnTo>
                  <a:lnTo>
                    <a:pt x="14823" y="153279"/>
                  </a:lnTo>
                  <a:lnTo>
                    <a:pt x="30910" y="164126"/>
                  </a:lnTo>
                  <a:lnTo>
                    <a:pt x="50610" y="168103"/>
                  </a:lnTo>
                  <a:lnTo>
                    <a:pt x="312091" y="168103"/>
                  </a:lnTo>
                  <a:lnTo>
                    <a:pt x="331791" y="164126"/>
                  </a:lnTo>
                  <a:lnTo>
                    <a:pt x="347878" y="153279"/>
                  </a:lnTo>
                  <a:lnTo>
                    <a:pt x="358724" y="137192"/>
                  </a:lnTo>
                  <a:lnTo>
                    <a:pt x="362701" y="117492"/>
                  </a:lnTo>
                  <a:lnTo>
                    <a:pt x="362701" y="50610"/>
                  </a:lnTo>
                  <a:lnTo>
                    <a:pt x="358724" y="30910"/>
                  </a:lnTo>
                  <a:lnTo>
                    <a:pt x="347878" y="14823"/>
                  </a:lnTo>
                  <a:lnTo>
                    <a:pt x="331791" y="3977"/>
                  </a:lnTo>
                  <a:lnTo>
                    <a:pt x="312091" y="0"/>
                  </a:lnTo>
                  <a:close/>
                </a:path>
              </a:pathLst>
            </a:custGeom>
            <a:ln w="10122">
              <a:solidFill>
                <a:srgbClr val="000000"/>
              </a:solidFill>
            </a:ln>
          </p:spPr>
          <p:txBody>
            <a:bodyPr wrap="square" lIns="0" tIns="0" rIns="0" bIns="0" rtlCol="0"/>
            <a:lstStyle/>
            <a:p>
              <a:endParaRPr/>
            </a:p>
          </p:txBody>
        </p:sp>
      </p:grpSp>
      <p:sp>
        <p:nvSpPr>
          <p:cNvPr id="6" name="object 6"/>
          <p:cNvSpPr txBox="1"/>
          <p:nvPr/>
        </p:nvSpPr>
        <p:spPr>
          <a:xfrm>
            <a:off x="2692120" y="1382450"/>
            <a:ext cx="304165" cy="166071"/>
          </a:xfrm>
          <a:prstGeom prst="rect">
            <a:avLst/>
          </a:prstGeom>
        </p:spPr>
        <p:txBody>
          <a:bodyPr vert="horz" wrap="square" lIns="0" tIns="12065" rIns="0" bIns="0" rtlCol="0">
            <a:spAutoFit/>
          </a:bodyPr>
          <a:lstStyle/>
          <a:p>
            <a:pPr marL="12700">
              <a:lnSpc>
                <a:spcPct val="100000"/>
              </a:lnSpc>
              <a:spcBef>
                <a:spcPts val="95"/>
              </a:spcBef>
            </a:pPr>
            <a:r>
              <a:rPr sz="1000" spc="-40" dirty="0">
                <a:latin typeface="Calibri" panose="020F0502020204030204" pitchFamily="34" charset="0"/>
                <a:cs typeface="Calibri" panose="020F0502020204030204" pitchFamily="34" charset="0"/>
              </a:rPr>
              <a:t>IKNP</a:t>
            </a:r>
            <a:endParaRPr sz="1000" dirty="0">
              <a:latin typeface="Calibri" panose="020F0502020204030204" pitchFamily="34" charset="0"/>
              <a:cs typeface="Calibri" panose="020F0502020204030204" pitchFamily="34" charset="0"/>
            </a:endParaRPr>
          </a:p>
        </p:txBody>
      </p:sp>
      <p:sp>
        <p:nvSpPr>
          <p:cNvPr id="7" name="object 7"/>
          <p:cNvSpPr txBox="1"/>
          <p:nvPr/>
        </p:nvSpPr>
        <p:spPr>
          <a:xfrm>
            <a:off x="2112276" y="1371732"/>
            <a:ext cx="380365" cy="177800"/>
          </a:xfrm>
          <a:prstGeom prst="rect">
            <a:avLst/>
          </a:prstGeom>
        </p:spPr>
        <p:txBody>
          <a:bodyPr vert="horz" wrap="square" lIns="0" tIns="12065" rIns="0" bIns="0" rtlCol="0">
            <a:spAutoFit/>
          </a:bodyPr>
          <a:lstStyle/>
          <a:p>
            <a:pPr marL="38100">
              <a:lnSpc>
                <a:spcPct val="100000"/>
              </a:lnSpc>
              <a:spcBef>
                <a:spcPts val="95"/>
              </a:spcBef>
            </a:pPr>
            <a:r>
              <a:rPr sz="1000" i="1" spc="-35" dirty="0">
                <a:latin typeface="Times New Roman"/>
                <a:cs typeface="Times New Roman"/>
              </a:rPr>
              <a:t>s</a:t>
            </a:r>
            <a:r>
              <a:rPr sz="1000" spc="-5" dirty="0">
                <a:latin typeface="Calibri"/>
                <a:cs typeface="Calibri"/>
              </a:rPr>
              <a:t>,</a:t>
            </a:r>
            <a:r>
              <a:rPr sz="1000" spc="-40" dirty="0">
                <a:latin typeface="Calibri"/>
                <a:cs typeface="Calibri"/>
              </a:rPr>
              <a:t> </a:t>
            </a:r>
            <a:r>
              <a:rPr sz="1000" spc="40" dirty="0">
                <a:latin typeface="Cambria"/>
                <a:cs typeface="Cambria"/>
              </a:rPr>
              <a:t>{</a:t>
            </a:r>
            <a:r>
              <a:rPr sz="1000" i="1" spc="-20" dirty="0">
                <a:latin typeface="Times New Roman"/>
                <a:cs typeface="Times New Roman"/>
              </a:rPr>
              <a:t>q</a:t>
            </a:r>
            <a:r>
              <a:rPr sz="1050" i="1" baseline="-11904" dirty="0">
                <a:latin typeface="Times New Roman"/>
                <a:cs typeface="Times New Roman"/>
              </a:rPr>
              <a:t>i</a:t>
            </a:r>
            <a:r>
              <a:rPr sz="1050" i="1" spc="-157" baseline="-11904" dirty="0">
                <a:latin typeface="Times New Roman"/>
                <a:cs typeface="Times New Roman"/>
              </a:rPr>
              <a:t> </a:t>
            </a:r>
            <a:r>
              <a:rPr sz="1000" spc="20" dirty="0">
                <a:latin typeface="Cambria"/>
                <a:cs typeface="Cambria"/>
              </a:rPr>
              <a:t>}</a:t>
            </a:r>
            <a:endParaRPr sz="1000">
              <a:latin typeface="Cambria"/>
              <a:cs typeface="Cambria"/>
            </a:endParaRPr>
          </a:p>
        </p:txBody>
      </p:sp>
      <p:sp>
        <p:nvSpPr>
          <p:cNvPr id="8" name="object 8"/>
          <p:cNvSpPr txBox="1"/>
          <p:nvPr/>
        </p:nvSpPr>
        <p:spPr>
          <a:xfrm>
            <a:off x="3349358" y="1369420"/>
            <a:ext cx="69850" cy="177800"/>
          </a:xfrm>
          <a:prstGeom prst="rect">
            <a:avLst/>
          </a:prstGeom>
        </p:spPr>
        <p:txBody>
          <a:bodyPr vert="horz" wrap="square" lIns="0" tIns="12065" rIns="0" bIns="0" rtlCol="0">
            <a:spAutoFit/>
          </a:bodyPr>
          <a:lstStyle/>
          <a:p>
            <a:pPr marL="12700">
              <a:lnSpc>
                <a:spcPct val="100000"/>
              </a:lnSpc>
              <a:spcBef>
                <a:spcPts val="95"/>
              </a:spcBef>
            </a:pPr>
            <a:r>
              <a:rPr sz="1000" i="1" spc="-45" dirty="0">
                <a:latin typeface="Times New Roman"/>
                <a:cs typeface="Times New Roman"/>
              </a:rPr>
              <a:t>r</a:t>
            </a:r>
            <a:endParaRPr sz="1000">
              <a:latin typeface="Times New Roman"/>
              <a:cs typeface="Times New Roman"/>
            </a:endParaRPr>
          </a:p>
        </p:txBody>
      </p:sp>
      <p:sp>
        <p:nvSpPr>
          <p:cNvPr id="9" name="object 9"/>
          <p:cNvSpPr txBox="1"/>
          <p:nvPr/>
        </p:nvSpPr>
        <p:spPr>
          <a:xfrm>
            <a:off x="3256089" y="1554167"/>
            <a:ext cx="255904" cy="177800"/>
          </a:xfrm>
          <a:prstGeom prst="rect">
            <a:avLst/>
          </a:prstGeom>
        </p:spPr>
        <p:txBody>
          <a:bodyPr vert="horz" wrap="square" lIns="0" tIns="12065" rIns="0" bIns="0" rtlCol="0">
            <a:spAutoFit/>
          </a:bodyPr>
          <a:lstStyle/>
          <a:p>
            <a:pPr marL="38100">
              <a:lnSpc>
                <a:spcPct val="100000"/>
              </a:lnSpc>
              <a:spcBef>
                <a:spcPts val="95"/>
              </a:spcBef>
            </a:pPr>
            <a:r>
              <a:rPr sz="1000" spc="40" dirty="0">
                <a:latin typeface="Cambria"/>
                <a:cs typeface="Cambria"/>
              </a:rPr>
              <a:t>{</a:t>
            </a:r>
            <a:r>
              <a:rPr sz="1000" i="1" spc="20" dirty="0">
                <a:latin typeface="Times New Roman"/>
                <a:cs typeface="Times New Roman"/>
              </a:rPr>
              <a:t>t</a:t>
            </a:r>
            <a:r>
              <a:rPr sz="1050" i="1" baseline="-11904" dirty="0">
                <a:latin typeface="Times New Roman"/>
                <a:cs typeface="Times New Roman"/>
              </a:rPr>
              <a:t>i</a:t>
            </a:r>
            <a:r>
              <a:rPr sz="1050" i="1" spc="-157" baseline="-11904" dirty="0">
                <a:latin typeface="Times New Roman"/>
                <a:cs typeface="Times New Roman"/>
              </a:rPr>
              <a:t> </a:t>
            </a:r>
            <a:r>
              <a:rPr sz="1000" spc="20" dirty="0">
                <a:latin typeface="Cambria"/>
                <a:cs typeface="Cambria"/>
              </a:rPr>
              <a:t>}</a:t>
            </a:r>
            <a:endParaRPr sz="1000">
              <a:latin typeface="Cambria"/>
              <a:cs typeface="Cambria"/>
            </a:endParaRPr>
          </a:p>
        </p:txBody>
      </p:sp>
      <p:grpSp>
        <p:nvGrpSpPr>
          <p:cNvPr id="10" name="object 10"/>
          <p:cNvGrpSpPr/>
          <p:nvPr/>
        </p:nvGrpSpPr>
        <p:grpSpPr>
          <a:xfrm>
            <a:off x="2502318" y="1450695"/>
            <a:ext cx="815340" cy="241300"/>
            <a:chOff x="2502318" y="1450695"/>
            <a:chExt cx="815340" cy="241300"/>
          </a:xfrm>
        </p:grpSpPr>
        <p:sp>
          <p:nvSpPr>
            <p:cNvPr id="11" name="object 11"/>
            <p:cNvSpPr/>
            <p:nvPr/>
          </p:nvSpPr>
          <p:spPr>
            <a:xfrm>
              <a:off x="2511301" y="1481061"/>
              <a:ext cx="146685" cy="0"/>
            </a:xfrm>
            <a:custGeom>
              <a:avLst/>
              <a:gdLst/>
              <a:ahLst/>
              <a:cxnLst/>
              <a:rect l="l" t="t" r="r" b="b"/>
              <a:pathLst>
                <a:path w="146685">
                  <a:moveTo>
                    <a:pt x="146286" y="0"/>
                  </a:moveTo>
                  <a:lnTo>
                    <a:pt x="0" y="0"/>
                  </a:lnTo>
                </a:path>
              </a:pathLst>
            </a:custGeom>
            <a:ln w="10122">
              <a:solidFill>
                <a:srgbClr val="000000"/>
              </a:solidFill>
            </a:ln>
          </p:spPr>
          <p:txBody>
            <a:bodyPr wrap="square" lIns="0" tIns="0" rIns="0" bIns="0" rtlCol="0"/>
            <a:lstStyle/>
            <a:p>
              <a:endParaRPr/>
            </a:p>
          </p:txBody>
        </p:sp>
        <p:sp>
          <p:nvSpPr>
            <p:cNvPr id="12" name="object 12"/>
            <p:cNvSpPr/>
            <p:nvPr/>
          </p:nvSpPr>
          <p:spPr>
            <a:xfrm>
              <a:off x="2506367" y="1454744"/>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3" name="object 13"/>
            <p:cNvSpPr/>
            <p:nvPr/>
          </p:nvSpPr>
          <p:spPr>
            <a:xfrm>
              <a:off x="3039395" y="1481061"/>
              <a:ext cx="278130" cy="0"/>
            </a:xfrm>
            <a:custGeom>
              <a:avLst/>
              <a:gdLst/>
              <a:ahLst/>
              <a:cxnLst/>
              <a:rect l="l" t="t" r="r" b="b"/>
              <a:pathLst>
                <a:path w="278129">
                  <a:moveTo>
                    <a:pt x="277956" y="0"/>
                  </a:moveTo>
                  <a:lnTo>
                    <a:pt x="0" y="0"/>
                  </a:lnTo>
                </a:path>
              </a:pathLst>
            </a:custGeom>
            <a:ln w="10122">
              <a:solidFill>
                <a:srgbClr val="000000"/>
              </a:solidFill>
            </a:ln>
          </p:spPr>
          <p:txBody>
            <a:bodyPr wrap="square" lIns="0" tIns="0" rIns="0" bIns="0" rtlCol="0"/>
            <a:lstStyle/>
            <a:p>
              <a:endParaRPr/>
            </a:p>
          </p:txBody>
        </p:sp>
        <p:sp>
          <p:nvSpPr>
            <p:cNvPr id="14" name="object 14"/>
            <p:cNvSpPr/>
            <p:nvPr/>
          </p:nvSpPr>
          <p:spPr>
            <a:xfrm>
              <a:off x="3034461" y="1454744"/>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5" name="object 15"/>
            <p:cNvSpPr/>
            <p:nvPr/>
          </p:nvSpPr>
          <p:spPr>
            <a:xfrm>
              <a:off x="2843999" y="1570173"/>
              <a:ext cx="393700" cy="91440"/>
            </a:xfrm>
            <a:custGeom>
              <a:avLst/>
              <a:gdLst/>
              <a:ahLst/>
              <a:cxnLst/>
              <a:rect l="l" t="t" r="r" b="b"/>
              <a:pathLst>
                <a:path w="393700" h="91439">
                  <a:moveTo>
                    <a:pt x="0" y="0"/>
                  </a:moveTo>
                  <a:lnTo>
                    <a:pt x="0" y="90889"/>
                  </a:lnTo>
                  <a:lnTo>
                    <a:pt x="393346" y="90889"/>
                  </a:lnTo>
                </a:path>
              </a:pathLst>
            </a:custGeom>
            <a:ln w="10122">
              <a:solidFill>
                <a:srgbClr val="000000"/>
              </a:solidFill>
            </a:ln>
          </p:spPr>
          <p:txBody>
            <a:bodyPr wrap="square" lIns="0" tIns="0" rIns="0" bIns="0" rtlCol="0"/>
            <a:lstStyle/>
            <a:p>
              <a:endParaRPr/>
            </a:p>
          </p:txBody>
        </p:sp>
        <p:sp>
          <p:nvSpPr>
            <p:cNvPr id="16" name="object 16"/>
            <p:cNvSpPr/>
            <p:nvPr/>
          </p:nvSpPr>
          <p:spPr>
            <a:xfrm>
              <a:off x="3217609" y="1634746"/>
              <a:ext cx="24765" cy="52705"/>
            </a:xfrm>
            <a:custGeom>
              <a:avLst/>
              <a:gdLst/>
              <a:ahLst/>
              <a:cxnLst/>
              <a:rect l="l" t="t" r="r" b="b"/>
              <a:pathLst>
                <a:path w="24764"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spTree>
  </p:cSld>
  <p:clrMapOvr>
    <a:masterClrMapping/>
  </p:clrMapOvr>
  <p:transition>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2823210" cy="403225"/>
          </a:xfrm>
          <a:prstGeom prst="rect">
            <a:avLst/>
          </a:prstGeom>
        </p:spPr>
        <p:txBody>
          <a:bodyPr vert="horz" wrap="square" lIns="0" tIns="15875" rIns="0" bIns="0" rtlCol="0">
            <a:spAutoFit/>
          </a:bodyPr>
          <a:lstStyle/>
          <a:p>
            <a:pPr marL="12700">
              <a:lnSpc>
                <a:spcPct val="100000"/>
              </a:lnSpc>
              <a:spcBef>
                <a:spcPts val="125"/>
              </a:spcBef>
            </a:pPr>
            <a:r>
              <a:rPr spc="-55" dirty="0"/>
              <a:t>Coding</a:t>
            </a:r>
            <a:r>
              <a:rPr spc="-50" dirty="0"/>
              <a:t> </a:t>
            </a:r>
            <a:r>
              <a:rPr spc="-60" dirty="0"/>
              <a:t>view</a:t>
            </a:r>
            <a:r>
              <a:rPr spc="-50" dirty="0"/>
              <a:t> </a:t>
            </a:r>
            <a:r>
              <a:rPr spc="-15" dirty="0"/>
              <a:t>of</a:t>
            </a:r>
            <a:r>
              <a:rPr spc="-50" dirty="0"/>
              <a:t> </a:t>
            </a:r>
            <a:r>
              <a:rPr spc="-85" dirty="0"/>
              <a:t>IKNP:</a:t>
            </a:r>
          </a:p>
        </p:txBody>
      </p:sp>
      <p:grpSp>
        <p:nvGrpSpPr>
          <p:cNvPr id="3" name="object 3"/>
          <p:cNvGrpSpPr/>
          <p:nvPr/>
        </p:nvGrpSpPr>
        <p:grpSpPr>
          <a:xfrm>
            <a:off x="2694398" y="1391929"/>
            <a:ext cx="373380" cy="178435"/>
            <a:chOff x="2694398" y="1391929"/>
            <a:chExt cx="373380" cy="178435"/>
          </a:xfrm>
        </p:grpSpPr>
        <p:sp>
          <p:nvSpPr>
            <p:cNvPr id="4" name="object 4"/>
            <p:cNvSpPr/>
            <p:nvPr/>
          </p:nvSpPr>
          <p:spPr>
            <a:xfrm>
              <a:off x="2699478" y="1397009"/>
              <a:ext cx="363220" cy="168275"/>
            </a:xfrm>
            <a:custGeom>
              <a:avLst/>
              <a:gdLst/>
              <a:ahLst/>
              <a:cxnLst/>
              <a:rect l="l" t="t" r="r" b="b"/>
              <a:pathLst>
                <a:path w="363219" h="168275">
                  <a:moveTo>
                    <a:pt x="312091" y="0"/>
                  </a:moveTo>
                  <a:lnTo>
                    <a:pt x="50610" y="0"/>
                  </a:lnTo>
                  <a:lnTo>
                    <a:pt x="30910" y="3977"/>
                  </a:lnTo>
                  <a:lnTo>
                    <a:pt x="14823" y="14823"/>
                  </a:lnTo>
                  <a:lnTo>
                    <a:pt x="3977" y="30910"/>
                  </a:lnTo>
                  <a:lnTo>
                    <a:pt x="0" y="50610"/>
                  </a:lnTo>
                  <a:lnTo>
                    <a:pt x="0" y="117492"/>
                  </a:lnTo>
                  <a:lnTo>
                    <a:pt x="3977" y="137192"/>
                  </a:lnTo>
                  <a:lnTo>
                    <a:pt x="14823" y="153279"/>
                  </a:lnTo>
                  <a:lnTo>
                    <a:pt x="30910" y="164126"/>
                  </a:lnTo>
                  <a:lnTo>
                    <a:pt x="50610" y="168103"/>
                  </a:lnTo>
                  <a:lnTo>
                    <a:pt x="312091" y="168103"/>
                  </a:lnTo>
                  <a:lnTo>
                    <a:pt x="331791" y="164126"/>
                  </a:lnTo>
                  <a:lnTo>
                    <a:pt x="347878" y="153279"/>
                  </a:lnTo>
                  <a:lnTo>
                    <a:pt x="358724" y="137192"/>
                  </a:lnTo>
                  <a:lnTo>
                    <a:pt x="362701" y="117492"/>
                  </a:lnTo>
                  <a:lnTo>
                    <a:pt x="362701" y="50610"/>
                  </a:lnTo>
                  <a:lnTo>
                    <a:pt x="358724" y="30910"/>
                  </a:lnTo>
                  <a:lnTo>
                    <a:pt x="347878" y="14823"/>
                  </a:lnTo>
                  <a:lnTo>
                    <a:pt x="331791" y="3977"/>
                  </a:lnTo>
                  <a:lnTo>
                    <a:pt x="312091" y="0"/>
                  </a:lnTo>
                  <a:close/>
                </a:path>
              </a:pathLst>
            </a:custGeom>
            <a:solidFill>
              <a:srgbClr val="FFFFFF"/>
            </a:solidFill>
          </p:spPr>
          <p:txBody>
            <a:bodyPr wrap="square" lIns="0" tIns="0" rIns="0" bIns="0" rtlCol="0"/>
            <a:lstStyle/>
            <a:p>
              <a:endParaRPr/>
            </a:p>
          </p:txBody>
        </p:sp>
        <p:sp>
          <p:nvSpPr>
            <p:cNvPr id="5" name="object 5"/>
            <p:cNvSpPr/>
            <p:nvPr/>
          </p:nvSpPr>
          <p:spPr>
            <a:xfrm>
              <a:off x="2699478" y="1397009"/>
              <a:ext cx="363220" cy="168275"/>
            </a:xfrm>
            <a:custGeom>
              <a:avLst/>
              <a:gdLst/>
              <a:ahLst/>
              <a:cxnLst/>
              <a:rect l="l" t="t" r="r" b="b"/>
              <a:pathLst>
                <a:path w="363219" h="168275">
                  <a:moveTo>
                    <a:pt x="312091" y="0"/>
                  </a:moveTo>
                  <a:lnTo>
                    <a:pt x="50610" y="0"/>
                  </a:lnTo>
                  <a:lnTo>
                    <a:pt x="30910" y="3977"/>
                  </a:lnTo>
                  <a:lnTo>
                    <a:pt x="14823" y="14823"/>
                  </a:lnTo>
                  <a:lnTo>
                    <a:pt x="3977" y="30910"/>
                  </a:lnTo>
                  <a:lnTo>
                    <a:pt x="0" y="50610"/>
                  </a:lnTo>
                  <a:lnTo>
                    <a:pt x="0" y="117492"/>
                  </a:lnTo>
                  <a:lnTo>
                    <a:pt x="3977" y="137192"/>
                  </a:lnTo>
                  <a:lnTo>
                    <a:pt x="14823" y="153279"/>
                  </a:lnTo>
                  <a:lnTo>
                    <a:pt x="30910" y="164126"/>
                  </a:lnTo>
                  <a:lnTo>
                    <a:pt x="50610" y="168103"/>
                  </a:lnTo>
                  <a:lnTo>
                    <a:pt x="312091" y="168103"/>
                  </a:lnTo>
                  <a:lnTo>
                    <a:pt x="331791" y="164126"/>
                  </a:lnTo>
                  <a:lnTo>
                    <a:pt x="347878" y="153279"/>
                  </a:lnTo>
                  <a:lnTo>
                    <a:pt x="358724" y="137192"/>
                  </a:lnTo>
                  <a:lnTo>
                    <a:pt x="362701" y="117492"/>
                  </a:lnTo>
                  <a:lnTo>
                    <a:pt x="362701" y="50610"/>
                  </a:lnTo>
                  <a:lnTo>
                    <a:pt x="358724" y="30910"/>
                  </a:lnTo>
                  <a:lnTo>
                    <a:pt x="347878" y="14823"/>
                  </a:lnTo>
                  <a:lnTo>
                    <a:pt x="331791" y="3977"/>
                  </a:lnTo>
                  <a:lnTo>
                    <a:pt x="312091" y="0"/>
                  </a:lnTo>
                  <a:close/>
                </a:path>
              </a:pathLst>
            </a:custGeom>
            <a:ln w="10122">
              <a:solidFill>
                <a:srgbClr val="000000"/>
              </a:solidFill>
            </a:ln>
          </p:spPr>
          <p:txBody>
            <a:bodyPr wrap="square" lIns="0" tIns="0" rIns="0" bIns="0" rtlCol="0"/>
            <a:lstStyle/>
            <a:p>
              <a:endParaRPr/>
            </a:p>
          </p:txBody>
        </p:sp>
      </p:grpSp>
      <p:sp>
        <p:nvSpPr>
          <p:cNvPr id="6" name="object 6"/>
          <p:cNvSpPr txBox="1"/>
          <p:nvPr/>
        </p:nvSpPr>
        <p:spPr>
          <a:xfrm>
            <a:off x="2728950" y="1382450"/>
            <a:ext cx="304165" cy="166071"/>
          </a:xfrm>
          <a:prstGeom prst="rect">
            <a:avLst/>
          </a:prstGeom>
        </p:spPr>
        <p:txBody>
          <a:bodyPr vert="horz" wrap="square" lIns="0" tIns="12065" rIns="0" bIns="0" rtlCol="0">
            <a:spAutoFit/>
          </a:bodyPr>
          <a:lstStyle/>
          <a:p>
            <a:pPr marL="12700">
              <a:lnSpc>
                <a:spcPct val="100000"/>
              </a:lnSpc>
              <a:spcBef>
                <a:spcPts val="95"/>
              </a:spcBef>
            </a:pPr>
            <a:r>
              <a:rPr sz="1000" spc="-40" dirty="0">
                <a:latin typeface="Calibri" panose="020F0502020204030204" pitchFamily="34" charset="0"/>
                <a:cs typeface="Calibri" panose="020F0502020204030204" pitchFamily="34" charset="0"/>
              </a:rPr>
              <a:t>IKNP</a:t>
            </a:r>
            <a:endParaRPr sz="1000" dirty="0">
              <a:latin typeface="Calibri" panose="020F0502020204030204" pitchFamily="34" charset="0"/>
              <a:cs typeface="Calibri" panose="020F0502020204030204" pitchFamily="34" charset="0"/>
            </a:endParaRPr>
          </a:p>
        </p:txBody>
      </p:sp>
      <p:sp>
        <p:nvSpPr>
          <p:cNvPr id="7" name="object 7"/>
          <p:cNvSpPr txBox="1"/>
          <p:nvPr/>
        </p:nvSpPr>
        <p:spPr>
          <a:xfrm>
            <a:off x="2149106" y="1371732"/>
            <a:ext cx="380365" cy="177800"/>
          </a:xfrm>
          <a:prstGeom prst="rect">
            <a:avLst/>
          </a:prstGeom>
        </p:spPr>
        <p:txBody>
          <a:bodyPr vert="horz" wrap="square" lIns="0" tIns="12065" rIns="0" bIns="0" rtlCol="0">
            <a:spAutoFit/>
          </a:bodyPr>
          <a:lstStyle/>
          <a:p>
            <a:pPr marL="38100">
              <a:lnSpc>
                <a:spcPct val="100000"/>
              </a:lnSpc>
              <a:spcBef>
                <a:spcPts val="95"/>
              </a:spcBef>
            </a:pPr>
            <a:r>
              <a:rPr sz="1000" i="1" spc="-35" dirty="0">
                <a:latin typeface="Times New Roman"/>
                <a:cs typeface="Times New Roman"/>
              </a:rPr>
              <a:t>s</a:t>
            </a:r>
            <a:r>
              <a:rPr sz="1000" spc="-5" dirty="0">
                <a:latin typeface="Calibri"/>
                <a:cs typeface="Calibri"/>
              </a:rPr>
              <a:t>,</a:t>
            </a:r>
            <a:r>
              <a:rPr sz="1000" spc="-40" dirty="0">
                <a:latin typeface="Calibri"/>
                <a:cs typeface="Calibri"/>
              </a:rPr>
              <a:t> </a:t>
            </a:r>
            <a:r>
              <a:rPr sz="1000" spc="40" dirty="0">
                <a:latin typeface="Cambria"/>
                <a:cs typeface="Cambria"/>
              </a:rPr>
              <a:t>{</a:t>
            </a:r>
            <a:r>
              <a:rPr sz="1000" i="1" spc="-15" dirty="0">
                <a:latin typeface="Times New Roman"/>
                <a:cs typeface="Times New Roman"/>
              </a:rPr>
              <a:t>q</a:t>
            </a:r>
            <a:r>
              <a:rPr sz="1050" i="1" baseline="-11904" dirty="0">
                <a:latin typeface="Times New Roman"/>
                <a:cs typeface="Times New Roman"/>
              </a:rPr>
              <a:t>i</a:t>
            </a:r>
            <a:r>
              <a:rPr sz="1050" i="1" spc="-157" baseline="-11904" dirty="0">
                <a:latin typeface="Times New Roman"/>
                <a:cs typeface="Times New Roman"/>
              </a:rPr>
              <a:t> </a:t>
            </a:r>
            <a:r>
              <a:rPr sz="1000" spc="20" dirty="0">
                <a:latin typeface="Cambria"/>
                <a:cs typeface="Cambria"/>
              </a:rPr>
              <a:t>}</a:t>
            </a:r>
            <a:endParaRPr sz="1000">
              <a:latin typeface="Cambria"/>
              <a:cs typeface="Cambria"/>
            </a:endParaRPr>
          </a:p>
        </p:txBody>
      </p:sp>
      <p:sp>
        <p:nvSpPr>
          <p:cNvPr id="8" name="object 8"/>
          <p:cNvSpPr txBox="1"/>
          <p:nvPr/>
        </p:nvSpPr>
        <p:spPr>
          <a:xfrm>
            <a:off x="3386188" y="1369420"/>
            <a:ext cx="69850" cy="177800"/>
          </a:xfrm>
          <a:prstGeom prst="rect">
            <a:avLst/>
          </a:prstGeom>
        </p:spPr>
        <p:txBody>
          <a:bodyPr vert="horz" wrap="square" lIns="0" tIns="12065" rIns="0" bIns="0" rtlCol="0">
            <a:spAutoFit/>
          </a:bodyPr>
          <a:lstStyle/>
          <a:p>
            <a:pPr marL="12700">
              <a:lnSpc>
                <a:spcPct val="100000"/>
              </a:lnSpc>
              <a:spcBef>
                <a:spcPts val="95"/>
              </a:spcBef>
            </a:pPr>
            <a:r>
              <a:rPr sz="1000" i="1" spc="-45" dirty="0">
                <a:latin typeface="Times New Roman"/>
                <a:cs typeface="Times New Roman"/>
              </a:rPr>
              <a:t>r</a:t>
            </a:r>
            <a:endParaRPr sz="1000">
              <a:latin typeface="Times New Roman"/>
              <a:cs typeface="Times New Roman"/>
            </a:endParaRPr>
          </a:p>
        </p:txBody>
      </p:sp>
      <p:sp>
        <p:nvSpPr>
          <p:cNvPr id="9" name="object 9"/>
          <p:cNvSpPr txBox="1"/>
          <p:nvPr/>
        </p:nvSpPr>
        <p:spPr>
          <a:xfrm>
            <a:off x="3292919" y="1554167"/>
            <a:ext cx="255904" cy="177800"/>
          </a:xfrm>
          <a:prstGeom prst="rect">
            <a:avLst/>
          </a:prstGeom>
        </p:spPr>
        <p:txBody>
          <a:bodyPr vert="horz" wrap="square" lIns="0" tIns="12065" rIns="0" bIns="0" rtlCol="0">
            <a:spAutoFit/>
          </a:bodyPr>
          <a:lstStyle/>
          <a:p>
            <a:pPr marL="38100">
              <a:lnSpc>
                <a:spcPct val="100000"/>
              </a:lnSpc>
              <a:spcBef>
                <a:spcPts val="95"/>
              </a:spcBef>
            </a:pPr>
            <a:r>
              <a:rPr sz="1000" spc="40" dirty="0">
                <a:latin typeface="Cambria"/>
                <a:cs typeface="Cambria"/>
              </a:rPr>
              <a:t>{</a:t>
            </a:r>
            <a:r>
              <a:rPr sz="1000" i="1" spc="20" dirty="0">
                <a:latin typeface="Times New Roman"/>
                <a:cs typeface="Times New Roman"/>
              </a:rPr>
              <a:t>t</a:t>
            </a:r>
            <a:r>
              <a:rPr sz="1050" i="1" baseline="-11904" dirty="0">
                <a:latin typeface="Times New Roman"/>
                <a:cs typeface="Times New Roman"/>
              </a:rPr>
              <a:t>i</a:t>
            </a:r>
            <a:r>
              <a:rPr sz="1050" i="1" spc="-157" baseline="-11904" dirty="0">
                <a:latin typeface="Times New Roman"/>
                <a:cs typeface="Times New Roman"/>
              </a:rPr>
              <a:t> </a:t>
            </a:r>
            <a:r>
              <a:rPr sz="1000" spc="20" dirty="0">
                <a:latin typeface="Cambria"/>
                <a:cs typeface="Cambria"/>
              </a:rPr>
              <a:t>}</a:t>
            </a:r>
            <a:endParaRPr sz="1000">
              <a:latin typeface="Cambria"/>
              <a:cs typeface="Cambria"/>
            </a:endParaRPr>
          </a:p>
        </p:txBody>
      </p:sp>
      <p:grpSp>
        <p:nvGrpSpPr>
          <p:cNvPr id="10" name="object 10"/>
          <p:cNvGrpSpPr/>
          <p:nvPr/>
        </p:nvGrpSpPr>
        <p:grpSpPr>
          <a:xfrm>
            <a:off x="2539148" y="1450695"/>
            <a:ext cx="815340" cy="241300"/>
            <a:chOff x="2539148" y="1450695"/>
            <a:chExt cx="815340" cy="241300"/>
          </a:xfrm>
        </p:grpSpPr>
        <p:sp>
          <p:nvSpPr>
            <p:cNvPr id="11" name="object 11"/>
            <p:cNvSpPr/>
            <p:nvPr/>
          </p:nvSpPr>
          <p:spPr>
            <a:xfrm>
              <a:off x="2548131" y="1481061"/>
              <a:ext cx="146685" cy="0"/>
            </a:xfrm>
            <a:custGeom>
              <a:avLst/>
              <a:gdLst/>
              <a:ahLst/>
              <a:cxnLst/>
              <a:rect l="l" t="t" r="r" b="b"/>
              <a:pathLst>
                <a:path w="146685">
                  <a:moveTo>
                    <a:pt x="146286" y="0"/>
                  </a:moveTo>
                  <a:lnTo>
                    <a:pt x="0" y="0"/>
                  </a:lnTo>
                </a:path>
              </a:pathLst>
            </a:custGeom>
            <a:ln w="10122">
              <a:solidFill>
                <a:srgbClr val="000000"/>
              </a:solidFill>
            </a:ln>
          </p:spPr>
          <p:txBody>
            <a:bodyPr wrap="square" lIns="0" tIns="0" rIns="0" bIns="0" rtlCol="0"/>
            <a:lstStyle/>
            <a:p>
              <a:endParaRPr/>
            </a:p>
          </p:txBody>
        </p:sp>
        <p:sp>
          <p:nvSpPr>
            <p:cNvPr id="12" name="object 12"/>
            <p:cNvSpPr/>
            <p:nvPr/>
          </p:nvSpPr>
          <p:spPr>
            <a:xfrm>
              <a:off x="2543197" y="1454744"/>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3" name="object 13"/>
            <p:cNvSpPr/>
            <p:nvPr/>
          </p:nvSpPr>
          <p:spPr>
            <a:xfrm>
              <a:off x="3076225" y="1481061"/>
              <a:ext cx="278130" cy="0"/>
            </a:xfrm>
            <a:custGeom>
              <a:avLst/>
              <a:gdLst/>
              <a:ahLst/>
              <a:cxnLst/>
              <a:rect l="l" t="t" r="r" b="b"/>
              <a:pathLst>
                <a:path w="278129">
                  <a:moveTo>
                    <a:pt x="277956" y="0"/>
                  </a:moveTo>
                  <a:lnTo>
                    <a:pt x="0" y="0"/>
                  </a:lnTo>
                </a:path>
              </a:pathLst>
            </a:custGeom>
            <a:ln w="10122">
              <a:solidFill>
                <a:srgbClr val="000000"/>
              </a:solidFill>
            </a:ln>
          </p:spPr>
          <p:txBody>
            <a:bodyPr wrap="square" lIns="0" tIns="0" rIns="0" bIns="0" rtlCol="0"/>
            <a:lstStyle/>
            <a:p>
              <a:endParaRPr/>
            </a:p>
          </p:txBody>
        </p:sp>
        <p:sp>
          <p:nvSpPr>
            <p:cNvPr id="14" name="object 14"/>
            <p:cNvSpPr/>
            <p:nvPr/>
          </p:nvSpPr>
          <p:spPr>
            <a:xfrm>
              <a:off x="3071291" y="1454744"/>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5" name="object 15"/>
            <p:cNvSpPr/>
            <p:nvPr/>
          </p:nvSpPr>
          <p:spPr>
            <a:xfrm>
              <a:off x="2880829" y="1570173"/>
              <a:ext cx="393700" cy="91440"/>
            </a:xfrm>
            <a:custGeom>
              <a:avLst/>
              <a:gdLst/>
              <a:ahLst/>
              <a:cxnLst/>
              <a:rect l="l" t="t" r="r" b="b"/>
              <a:pathLst>
                <a:path w="393700" h="91439">
                  <a:moveTo>
                    <a:pt x="0" y="0"/>
                  </a:moveTo>
                  <a:lnTo>
                    <a:pt x="0" y="90889"/>
                  </a:lnTo>
                  <a:lnTo>
                    <a:pt x="393346" y="90889"/>
                  </a:lnTo>
                </a:path>
              </a:pathLst>
            </a:custGeom>
            <a:ln w="10122">
              <a:solidFill>
                <a:srgbClr val="000000"/>
              </a:solidFill>
            </a:ln>
          </p:spPr>
          <p:txBody>
            <a:bodyPr wrap="square" lIns="0" tIns="0" rIns="0" bIns="0" rtlCol="0"/>
            <a:lstStyle/>
            <a:p>
              <a:endParaRPr/>
            </a:p>
          </p:txBody>
        </p:sp>
        <p:sp>
          <p:nvSpPr>
            <p:cNvPr id="16" name="object 16"/>
            <p:cNvSpPr/>
            <p:nvPr/>
          </p:nvSpPr>
          <p:spPr>
            <a:xfrm>
              <a:off x="3254439" y="1634746"/>
              <a:ext cx="24765" cy="52705"/>
            </a:xfrm>
            <a:custGeom>
              <a:avLst/>
              <a:gdLst/>
              <a:ahLst/>
              <a:cxnLst/>
              <a:rect l="l" t="t" r="r" b="b"/>
              <a:pathLst>
                <a:path w="24764"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graphicFrame>
        <p:nvGraphicFramePr>
          <p:cNvPr id="17" name="object 17"/>
          <p:cNvGraphicFramePr>
            <a:graphicFrameLocks noGrp="1"/>
          </p:cNvGraphicFramePr>
          <p:nvPr/>
        </p:nvGraphicFramePr>
        <p:xfrm>
          <a:off x="467153" y="1208160"/>
          <a:ext cx="1221740" cy="540725"/>
        </p:xfrm>
        <a:graphic>
          <a:graphicData uri="http://schemas.openxmlformats.org/drawingml/2006/table">
            <a:tbl>
              <a:tblPr firstRow="1" bandRow="1">
                <a:tableStyleId>{2D5ABB26-0587-4C30-8999-92F81FD0307C}</a:tableStyleId>
              </a:tblPr>
              <a:tblGrid>
                <a:gridCol w="610870">
                  <a:extLst>
                    <a:ext uri="{9D8B030D-6E8A-4147-A177-3AD203B41FA5}">
                      <a16:colId xmlns:a16="http://schemas.microsoft.com/office/drawing/2014/main" val="20000"/>
                    </a:ext>
                  </a:extLst>
                </a:gridCol>
                <a:gridCol w="610870">
                  <a:extLst>
                    <a:ext uri="{9D8B030D-6E8A-4147-A177-3AD203B41FA5}">
                      <a16:colId xmlns:a16="http://schemas.microsoft.com/office/drawing/2014/main" val="20001"/>
                    </a:ext>
                  </a:extLst>
                </a:gridCol>
              </a:tblGrid>
              <a:tr h="106273">
                <a:tc>
                  <a:txBody>
                    <a:bodyPr/>
                    <a:lstStyle/>
                    <a:p>
                      <a:pPr marL="40005">
                        <a:lnSpc>
                          <a:spcPts val="720"/>
                        </a:lnSpc>
                      </a:pPr>
                      <a:r>
                        <a:rPr sz="700" i="1" dirty="0">
                          <a:latin typeface="Times New Roman"/>
                          <a:cs typeface="Times New Roman"/>
                        </a:rPr>
                        <a:t>q</a:t>
                      </a:r>
                      <a:r>
                        <a:rPr sz="750" baseline="-11111" dirty="0">
                          <a:latin typeface="Calibri"/>
                          <a:cs typeface="Calibri"/>
                        </a:rPr>
                        <a:t>1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(0) </a:t>
                      </a:r>
                      <a:r>
                        <a:rPr sz="700" dirty="0">
                          <a:latin typeface="Cambria"/>
                          <a:cs typeface="Cambria"/>
                        </a:rPr>
                        <a:t>∧</a:t>
                      </a:r>
                      <a:r>
                        <a:rPr sz="700" spc="5" dirty="0">
                          <a:latin typeface="Cambria"/>
                          <a:cs typeface="Cambria"/>
                        </a:rPr>
                        <a:t> </a:t>
                      </a:r>
                      <a:r>
                        <a:rPr sz="700" i="1" dirty="0">
                          <a:latin typeface="Times New Roman"/>
                          <a:cs typeface="Times New Roman"/>
                        </a:rPr>
                        <a:t>s</a:t>
                      </a:r>
                      <a:endParaRPr sz="7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0005">
                        <a:lnSpc>
                          <a:spcPts val="720"/>
                        </a:lnSpc>
                      </a:pPr>
                      <a:r>
                        <a:rPr sz="700" i="1" dirty="0">
                          <a:latin typeface="Times New Roman"/>
                          <a:cs typeface="Times New Roman"/>
                        </a:rPr>
                        <a:t>q</a:t>
                      </a:r>
                      <a:r>
                        <a:rPr sz="750" baseline="-11111" dirty="0">
                          <a:latin typeface="Calibri"/>
                          <a:cs typeface="Calibri"/>
                        </a:rPr>
                        <a:t>1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(1) </a:t>
                      </a:r>
                      <a:r>
                        <a:rPr sz="700" dirty="0">
                          <a:latin typeface="Cambria"/>
                          <a:cs typeface="Cambria"/>
                        </a:rPr>
                        <a:t>∧</a:t>
                      </a:r>
                      <a:r>
                        <a:rPr sz="700" spc="5" dirty="0">
                          <a:latin typeface="Cambria"/>
                          <a:cs typeface="Cambria"/>
                        </a:rPr>
                        <a:t> </a:t>
                      </a:r>
                      <a:r>
                        <a:rPr sz="700" i="1" dirty="0">
                          <a:latin typeface="Times New Roman"/>
                          <a:cs typeface="Times New Roman"/>
                        </a:rPr>
                        <a:t>s</a:t>
                      </a:r>
                      <a:endParaRPr sz="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0"/>
                  </a:ext>
                </a:extLst>
              </a:tr>
              <a:tr h="106286">
                <a:tc>
                  <a:txBody>
                    <a:bodyPr/>
                    <a:lstStyle/>
                    <a:p>
                      <a:pPr marL="40005">
                        <a:lnSpc>
                          <a:spcPts val="720"/>
                        </a:lnSpc>
                      </a:pPr>
                      <a:r>
                        <a:rPr sz="700" i="1" dirty="0">
                          <a:latin typeface="Times New Roman"/>
                          <a:cs typeface="Times New Roman"/>
                        </a:rPr>
                        <a:t>q</a:t>
                      </a:r>
                      <a:r>
                        <a:rPr sz="750" baseline="-11111" dirty="0">
                          <a:latin typeface="Calibri"/>
                          <a:cs typeface="Calibri"/>
                        </a:rPr>
                        <a:t>2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(0) </a:t>
                      </a:r>
                      <a:r>
                        <a:rPr sz="700" dirty="0">
                          <a:latin typeface="Cambria"/>
                          <a:cs typeface="Cambria"/>
                        </a:rPr>
                        <a:t>∧</a:t>
                      </a:r>
                      <a:r>
                        <a:rPr sz="700" spc="5" dirty="0">
                          <a:latin typeface="Cambria"/>
                          <a:cs typeface="Cambria"/>
                        </a:rPr>
                        <a:t> </a:t>
                      </a:r>
                      <a:r>
                        <a:rPr sz="700" i="1" dirty="0">
                          <a:latin typeface="Times New Roman"/>
                          <a:cs typeface="Times New Roman"/>
                        </a:rPr>
                        <a:t>s</a:t>
                      </a:r>
                      <a:endParaRPr sz="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0005">
                        <a:lnSpc>
                          <a:spcPts val="720"/>
                        </a:lnSpc>
                      </a:pPr>
                      <a:r>
                        <a:rPr sz="700" i="1" dirty="0">
                          <a:latin typeface="Times New Roman"/>
                          <a:cs typeface="Times New Roman"/>
                        </a:rPr>
                        <a:t>q</a:t>
                      </a:r>
                      <a:r>
                        <a:rPr sz="750" baseline="-11111" dirty="0">
                          <a:latin typeface="Calibri"/>
                          <a:cs typeface="Calibri"/>
                        </a:rPr>
                        <a:t>2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(1) </a:t>
                      </a:r>
                      <a:r>
                        <a:rPr sz="700" dirty="0">
                          <a:latin typeface="Cambria"/>
                          <a:cs typeface="Cambria"/>
                        </a:rPr>
                        <a:t>∧</a:t>
                      </a:r>
                      <a:r>
                        <a:rPr sz="700" spc="5" dirty="0">
                          <a:latin typeface="Cambria"/>
                          <a:cs typeface="Cambria"/>
                        </a:rPr>
                        <a:t> </a:t>
                      </a:r>
                      <a:r>
                        <a:rPr sz="700" i="1" dirty="0">
                          <a:latin typeface="Times New Roman"/>
                          <a:cs typeface="Times New Roman"/>
                        </a:rPr>
                        <a:t>s</a:t>
                      </a:r>
                      <a:endParaRPr sz="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1"/>
                  </a:ext>
                </a:extLst>
              </a:tr>
              <a:tr h="106286">
                <a:tc>
                  <a:txBody>
                    <a:bodyPr/>
                    <a:lstStyle/>
                    <a:p>
                      <a:pPr marL="40005">
                        <a:lnSpc>
                          <a:spcPts val="720"/>
                        </a:lnSpc>
                      </a:pPr>
                      <a:r>
                        <a:rPr sz="700" i="1" dirty="0">
                          <a:latin typeface="Times New Roman"/>
                          <a:cs typeface="Times New Roman"/>
                        </a:rPr>
                        <a:t>q</a:t>
                      </a:r>
                      <a:r>
                        <a:rPr sz="750" baseline="-11111" dirty="0">
                          <a:latin typeface="Calibri"/>
                          <a:cs typeface="Calibri"/>
                        </a:rPr>
                        <a:t>3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(0) </a:t>
                      </a:r>
                      <a:r>
                        <a:rPr sz="700" dirty="0">
                          <a:latin typeface="Cambria"/>
                          <a:cs typeface="Cambria"/>
                        </a:rPr>
                        <a:t>∧</a:t>
                      </a:r>
                      <a:r>
                        <a:rPr sz="700" spc="5" dirty="0">
                          <a:latin typeface="Cambria"/>
                          <a:cs typeface="Cambria"/>
                        </a:rPr>
                        <a:t> </a:t>
                      </a:r>
                      <a:r>
                        <a:rPr sz="700" i="1" dirty="0">
                          <a:latin typeface="Times New Roman"/>
                          <a:cs typeface="Times New Roman"/>
                        </a:rPr>
                        <a:t>s</a:t>
                      </a:r>
                      <a:endParaRPr sz="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0005">
                        <a:lnSpc>
                          <a:spcPts val="720"/>
                        </a:lnSpc>
                      </a:pPr>
                      <a:r>
                        <a:rPr sz="700" i="1" dirty="0">
                          <a:latin typeface="Times New Roman"/>
                          <a:cs typeface="Times New Roman"/>
                        </a:rPr>
                        <a:t>q</a:t>
                      </a:r>
                      <a:r>
                        <a:rPr sz="750" baseline="-11111" dirty="0">
                          <a:latin typeface="Calibri"/>
                          <a:cs typeface="Calibri"/>
                        </a:rPr>
                        <a:t>3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(1) </a:t>
                      </a:r>
                      <a:r>
                        <a:rPr sz="700" dirty="0">
                          <a:latin typeface="Cambria"/>
                          <a:cs typeface="Cambria"/>
                        </a:rPr>
                        <a:t>∧</a:t>
                      </a:r>
                      <a:r>
                        <a:rPr sz="700" spc="5" dirty="0">
                          <a:latin typeface="Cambria"/>
                          <a:cs typeface="Cambria"/>
                        </a:rPr>
                        <a:t> </a:t>
                      </a:r>
                      <a:r>
                        <a:rPr sz="700" i="1" dirty="0">
                          <a:latin typeface="Times New Roman"/>
                          <a:cs typeface="Times New Roman"/>
                        </a:rPr>
                        <a:t>s</a:t>
                      </a:r>
                      <a:endParaRPr sz="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2"/>
                  </a:ext>
                </a:extLst>
              </a:tr>
              <a:tr h="87144">
                <a:tc>
                  <a:txBody>
                    <a:bodyPr/>
                    <a:lstStyle/>
                    <a:p>
                      <a:pPr marL="88265">
                        <a:lnSpc>
                          <a:spcPts val="58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T w="6350">
                      <a:solidFill>
                        <a:srgbClr val="000000"/>
                      </a:solidFill>
                      <a:prstDash val="solid"/>
                    </a:lnT>
                    <a:solidFill>
                      <a:srgbClr val="FFFFFF"/>
                    </a:solidFill>
                  </a:tcPr>
                </a:tc>
                <a:tc>
                  <a:txBody>
                    <a:bodyPr/>
                    <a:lstStyle/>
                    <a:p>
                      <a:pPr marL="88265">
                        <a:lnSpc>
                          <a:spcPts val="58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T w="6350">
                      <a:solidFill>
                        <a:srgbClr val="000000"/>
                      </a:solidFill>
                      <a:prstDash val="solid"/>
                    </a:lnT>
                    <a:solidFill>
                      <a:srgbClr val="FFFFFF"/>
                    </a:solidFill>
                  </a:tcPr>
                </a:tc>
                <a:extLst>
                  <a:ext uri="{0D108BD9-81ED-4DB2-BD59-A6C34878D82A}">
                    <a16:rowId xmlns:a16="http://schemas.microsoft.com/office/drawing/2014/main" val="10003"/>
                  </a:ext>
                </a:extLst>
              </a:tr>
              <a:tr h="50609">
                <a:tc>
                  <a:txBody>
                    <a:bodyPr/>
                    <a:lstStyle/>
                    <a:p>
                      <a:pPr>
                        <a:lnSpc>
                          <a:spcPct val="100000"/>
                        </a:lnSpc>
                      </a:pPr>
                      <a:endParaRPr sz="100">
                        <a:latin typeface="Times New Roman"/>
                        <a:cs typeface="Times New Roman"/>
                      </a:endParaRPr>
                    </a:p>
                  </a:txBody>
                  <a:tcPr marL="0" marR="0" marT="0" marB="0">
                    <a:lnL w="6350">
                      <a:solidFill>
                        <a:srgbClr val="000000"/>
                      </a:solidFill>
                      <a:prstDash val="solid"/>
                    </a:lnL>
                    <a:lnR w="6350">
                      <a:solidFill>
                        <a:srgbClr val="000000"/>
                      </a:solidFill>
                      <a:prstDash val="solid"/>
                    </a:lnR>
                    <a:solidFill>
                      <a:srgbClr val="FFFFFF"/>
                    </a:solidFill>
                  </a:tcPr>
                </a:tc>
                <a:tc>
                  <a:txBody>
                    <a:bodyPr/>
                    <a:lstStyle/>
                    <a:p>
                      <a:pPr>
                        <a:lnSpc>
                          <a:spcPct val="100000"/>
                        </a:lnSpc>
                      </a:pPr>
                      <a:endParaRPr sz="100">
                        <a:latin typeface="Times New Roman"/>
                        <a:cs typeface="Times New Roman"/>
                      </a:endParaRPr>
                    </a:p>
                  </a:txBody>
                  <a:tcPr marL="0" marR="0" marT="0" marB="0">
                    <a:lnL w="6350">
                      <a:solidFill>
                        <a:srgbClr val="000000"/>
                      </a:solidFill>
                      <a:prstDash val="solid"/>
                    </a:lnL>
                    <a:lnR w="6350">
                      <a:solidFill>
                        <a:srgbClr val="000000"/>
                      </a:solidFill>
                      <a:prstDash val="solid"/>
                    </a:lnR>
                    <a:solidFill>
                      <a:srgbClr val="FFFFFF"/>
                    </a:solidFill>
                  </a:tcPr>
                </a:tc>
                <a:extLst>
                  <a:ext uri="{0D108BD9-81ED-4DB2-BD59-A6C34878D82A}">
                    <a16:rowId xmlns:a16="http://schemas.microsoft.com/office/drawing/2014/main" val="10004"/>
                  </a:ext>
                </a:extLst>
              </a:tr>
              <a:tr h="84127">
                <a:tc>
                  <a:txBody>
                    <a:bodyPr/>
                    <a:lstStyle/>
                    <a:p>
                      <a:pPr marL="88265">
                        <a:lnSpc>
                          <a:spcPts val="54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B w="6350">
                      <a:solidFill>
                        <a:srgbClr val="000000"/>
                      </a:solidFill>
                      <a:prstDash val="solid"/>
                    </a:lnB>
                    <a:solidFill>
                      <a:srgbClr val="FFFFFF"/>
                    </a:solidFill>
                  </a:tcPr>
                </a:tc>
                <a:tc>
                  <a:txBody>
                    <a:bodyPr/>
                    <a:lstStyle/>
                    <a:p>
                      <a:pPr marL="88265">
                        <a:lnSpc>
                          <a:spcPts val="54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B w="6350">
                      <a:solidFill>
                        <a:srgbClr val="000000"/>
                      </a:solidFill>
                      <a:prstDash val="solid"/>
                    </a:lnB>
                    <a:solidFill>
                      <a:srgbClr val="FFFFFF"/>
                    </a:solidFill>
                  </a:tcPr>
                </a:tc>
                <a:extLst>
                  <a:ext uri="{0D108BD9-81ED-4DB2-BD59-A6C34878D82A}">
                    <a16:rowId xmlns:a16="http://schemas.microsoft.com/office/drawing/2014/main" val="10005"/>
                  </a:ext>
                </a:extLst>
              </a:tr>
            </a:tbl>
          </a:graphicData>
        </a:graphic>
      </p:graphicFrame>
      <p:sp>
        <p:nvSpPr>
          <p:cNvPr id="18" name="object 18"/>
          <p:cNvSpPr/>
          <p:nvPr/>
        </p:nvSpPr>
        <p:spPr>
          <a:xfrm>
            <a:off x="3950548" y="1208158"/>
            <a:ext cx="165100" cy="546100"/>
          </a:xfrm>
          <a:custGeom>
            <a:avLst/>
            <a:gdLst/>
            <a:ahLst/>
            <a:cxnLst/>
            <a:rect l="l" t="t" r="r" b="b"/>
            <a:pathLst>
              <a:path w="165100" h="546100">
                <a:moveTo>
                  <a:pt x="164589" y="0"/>
                </a:moveTo>
                <a:lnTo>
                  <a:pt x="0" y="0"/>
                </a:lnTo>
                <a:lnTo>
                  <a:pt x="0" y="545804"/>
                </a:lnTo>
                <a:lnTo>
                  <a:pt x="164589" y="545804"/>
                </a:lnTo>
                <a:lnTo>
                  <a:pt x="164589" y="0"/>
                </a:lnTo>
                <a:close/>
              </a:path>
            </a:pathLst>
          </a:custGeom>
          <a:solidFill>
            <a:srgbClr val="FFFFFF"/>
          </a:solidFill>
        </p:spPr>
        <p:txBody>
          <a:bodyPr wrap="square" lIns="0" tIns="0" rIns="0" bIns="0" rtlCol="0"/>
          <a:lstStyle/>
          <a:p>
            <a:endParaRPr/>
          </a:p>
        </p:txBody>
      </p:sp>
      <p:sp>
        <p:nvSpPr>
          <p:cNvPr id="19" name="object 19"/>
          <p:cNvSpPr txBox="1"/>
          <p:nvPr/>
        </p:nvSpPr>
        <p:spPr>
          <a:xfrm>
            <a:off x="3606050" y="1179008"/>
            <a:ext cx="337185" cy="136525"/>
          </a:xfrm>
          <a:prstGeom prst="rect">
            <a:avLst/>
          </a:prstGeom>
        </p:spPr>
        <p:txBody>
          <a:bodyPr vert="horz" wrap="square" lIns="0" tIns="15875" rIns="0" bIns="0" rtlCol="0">
            <a:spAutoFit/>
          </a:bodyPr>
          <a:lstStyle/>
          <a:p>
            <a:pPr marL="38100">
              <a:lnSpc>
                <a:spcPct val="100000"/>
              </a:lnSpc>
              <a:spcBef>
                <a:spcPts val="125"/>
              </a:spcBef>
            </a:pPr>
            <a:r>
              <a:rPr sz="700" i="1" spc="30" dirty="0">
                <a:latin typeface="Times New Roman"/>
                <a:cs typeface="Times New Roman"/>
              </a:rPr>
              <a:t>r</a:t>
            </a:r>
            <a:r>
              <a:rPr sz="750" spc="44" baseline="-11111" dirty="0">
                <a:latin typeface="Calibri"/>
                <a:cs typeface="Calibri"/>
              </a:rPr>
              <a:t>1</a:t>
            </a:r>
            <a:r>
              <a:rPr sz="750" spc="150" baseline="-11111" dirty="0">
                <a:latin typeface="Calibri"/>
                <a:cs typeface="Calibri"/>
              </a:rPr>
              <a:t> </a:t>
            </a:r>
            <a:r>
              <a:rPr sz="700" spc="260" dirty="0">
                <a:latin typeface="Calibri"/>
                <a:cs typeface="Calibri"/>
              </a:rPr>
              <a:t>=</a:t>
            </a:r>
            <a:r>
              <a:rPr sz="700" spc="15" dirty="0">
                <a:latin typeface="Calibri"/>
                <a:cs typeface="Calibri"/>
              </a:rPr>
              <a:t> </a:t>
            </a:r>
            <a:r>
              <a:rPr sz="700" spc="40" dirty="0">
                <a:latin typeface="Calibri"/>
                <a:cs typeface="Calibri"/>
              </a:rPr>
              <a:t>0</a:t>
            </a:r>
            <a:endParaRPr sz="700">
              <a:latin typeface="Calibri"/>
              <a:cs typeface="Calibri"/>
            </a:endParaRPr>
          </a:p>
        </p:txBody>
      </p:sp>
      <p:sp>
        <p:nvSpPr>
          <p:cNvPr id="20" name="object 20"/>
          <p:cNvSpPr txBox="1"/>
          <p:nvPr/>
        </p:nvSpPr>
        <p:spPr>
          <a:xfrm>
            <a:off x="3953078" y="1210691"/>
            <a:ext cx="160020" cy="106680"/>
          </a:xfrm>
          <a:prstGeom prst="rect">
            <a:avLst/>
          </a:prstGeom>
          <a:solidFill>
            <a:srgbClr val="FFFFFF"/>
          </a:solidFill>
          <a:ln w="5060">
            <a:solidFill>
              <a:srgbClr val="000000"/>
            </a:solidFill>
          </a:ln>
        </p:spPr>
        <p:txBody>
          <a:bodyPr vert="horz" wrap="square" lIns="0" tIns="0" rIns="0" bIns="0" rtlCol="0">
            <a:spAutoFit/>
          </a:bodyPr>
          <a:lstStyle/>
          <a:p>
            <a:pPr marL="40005">
              <a:lnSpc>
                <a:spcPts val="720"/>
              </a:lnSpc>
            </a:pPr>
            <a:r>
              <a:rPr sz="700" i="1" spc="55" dirty="0">
                <a:latin typeface="Times New Roman"/>
                <a:cs typeface="Times New Roman"/>
              </a:rPr>
              <a:t>t</a:t>
            </a:r>
            <a:r>
              <a:rPr sz="750" spc="82" baseline="-11111" dirty="0">
                <a:latin typeface="Calibri"/>
                <a:cs typeface="Calibri"/>
              </a:rPr>
              <a:t>1</a:t>
            </a:r>
            <a:endParaRPr sz="750" baseline="-11111">
              <a:latin typeface="Calibri"/>
              <a:cs typeface="Calibri"/>
            </a:endParaRPr>
          </a:p>
        </p:txBody>
      </p:sp>
      <p:sp>
        <p:nvSpPr>
          <p:cNvPr id="21" name="object 21"/>
          <p:cNvSpPr txBox="1"/>
          <p:nvPr/>
        </p:nvSpPr>
        <p:spPr>
          <a:xfrm>
            <a:off x="3606050" y="1285294"/>
            <a:ext cx="337185" cy="136525"/>
          </a:xfrm>
          <a:prstGeom prst="rect">
            <a:avLst/>
          </a:prstGeom>
        </p:spPr>
        <p:txBody>
          <a:bodyPr vert="horz" wrap="square" lIns="0" tIns="15875" rIns="0" bIns="0" rtlCol="0">
            <a:spAutoFit/>
          </a:bodyPr>
          <a:lstStyle/>
          <a:p>
            <a:pPr marL="38100">
              <a:lnSpc>
                <a:spcPct val="100000"/>
              </a:lnSpc>
              <a:spcBef>
                <a:spcPts val="125"/>
              </a:spcBef>
            </a:pPr>
            <a:r>
              <a:rPr sz="700" i="1" spc="30" dirty="0">
                <a:latin typeface="Times New Roman"/>
                <a:cs typeface="Times New Roman"/>
              </a:rPr>
              <a:t>r</a:t>
            </a:r>
            <a:r>
              <a:rPr sz="750" spc="44" baseline="-11111" dirty="0">
                <a:latin typeface="Calibri"/>
                <a:cs typeface="Calibri"/>
              </a:rPr>
              <a:t>2</a:t>
            </a:r>
            <a:r>
              <a:rPr sz="750" spc="150" baseline="-11111" dirty="0">
                <a:latin typeface="Calibri"/>
                <a:cs typeface="Calibri"/>
              </a:rPr>
              <a:t> </a:t>
            </a:r>
            <a:r>
              <a:rPr sz="700" spc="260" dirty="0">
                <a:latin typeface="Calibri"/>
                <a:cs typeface="Calibri"/>
              </a:rPr>
              <a:t>=</a:t>
            </a:r>
            <a:r>
              <a:rPr sz="700" spc="15" dirty="0">
                <a:latin typeface="Calibri"/>
                <a:cs typeface="Calibri"/>
              </a:rPr>
              <a:t> </a:t>
            </a:r>
            <a:r>
              <a:rPr sz="700" spc="40" dirty="0">
                <a:latin typeface="Calibri"/>
                <a:cs typeface="Calibri"/>
              </a:rPr>
              <a:t>1</a:t>
            </a:r>
            <a:endParaRPr sz="700">
              <a:latin typeface="Calibri"/>
              <a:cs typeface="Calibri"/>
            </a:endParaRPr>
          </a:p>
        </p:txBody>
      </p:sp>
      <p:sp>
        <p:nvSpPr>
          <p:cNvPr id="22" name="object 22"/>
          <p:cNvSpPr txBox="1"/>
          <p:nvPr/>
        </p:nvSpPr>
        <p:spPr>
          <a:xfrm>
            <a:off x="3953078" y="1316964"/>
            <a:ext cx="160020" cy="106680"/>
          </a:xfrm>
          <a:prstGeom prst="rect">
            <a:avLst/>
          </a:prstGeom>
          <a:solidFill>
            <a:srgbClr val="FFFFFF"/>
          </a:solidFill>
          <a:ln w="5060">
            <a:solidFill>
              <a:srgbClr val="000000"/>
            </a:solidFill>
          </a:ln>
        </p:spPr>
        <p:txBody>
          <a:bodyPr vert="horz" wrap="square" lIns="0" tIns="0" rIns="0" bIns="0" rtlCol="0">
            <a:spAutoFit/>
          </a:bodyPr>
          <a:lstStyle/>
          <a:p>
            <a:pPr marL="40005">
              <a:lnSpc>
                <a:spcPts val="720"/>
              </a:lnSpc>
            </a:pPr>
            <a:r>
              <a:rPr sz="700" i="1" spc="55" dirty="0">
                <a:latin typeface="Times New Roman"/>
                <a:cs typeface="Times New Roman"/>
              </a:rPr>
              <a:t>t</a:t>
            </a:r>
            <a:r>
              <a:rPr sz="750" spc="82" baseline="-11111" dirty="0">
                <a:latin typeface="Calibri"/>
                <a:cs typeface="Calibri"/>
              </a:rPr>
              <a:t>2</a:t>
            </a:r>
            <a:endParaRPr sz="750" baseline="-11111">
              <a:latin typeface="Calibri"/>
              <a:cs typeface="Calibri"/>
            </a:endParaRPr>
          </a:p>
        </p:txBody>
      </p:sp>
      <p:sp>
        <p:nvSpPr>
          <p:cNvPr id="23" name="object 23"/>
          <p:cNvSpPr/>
          <p:nvPr/>
        </p:nvSpPr>
        <p:spPr>
          <a:xfrm>
            <a:off x="3953078" y="1425778"/>
            <a:ext cx="0" cy="101600"/>
          </a:xfrm>
          <a:custGeom>
            <a:avLst/>
            <a:gdLst/>
            <a:ahLst/>
            <a:cxnLst/>
            <a:rect l="l" t="t" r="r" b="b"/>
            <a:pathLst>
              <a:path h="101600">
                <a:moveTo>
                  <a:pt x="0" y="101218"/>
                </a:moveTo>
                <a:lnTo>
                  <a:pt x="0" y="0"/>
                </a:lnTo>
              </a:path>
            </a:pathLst>
          </a:custGeom>
          <a:ln w="5060">
            <a:solidFill>
              <a:srgbClr val="000000"/>
            </a:solidFill>
          </a:ln>
        </p:spPr>
        <p:txBody>
          <a:bodyPr wrap="square" lIns="0" tIns="0" rIns="0" bIns="0" rtlCol="0"/>
          <a:lstStyle/>
          <a:p>
            <a:endParaRPr/>
          </a:p>
        </p:txBody>
      </p:sp>
      <p:sp>
        <p:nvSpPr>
          <p:cNvPr id="24" name="object 24"/>
          <p:cNvSpPr txBox="1"/>
          <p:nvPr/>
        </p:nvSpPr>
        <p:spPr>
          <a:xfrm>
            <a:off x="3606050" y="1391568"/>
            <a:ext cx="496570" cy="136525"/>
          </a:xfrm>
          <a:prstGeom prst="rect">
            <a:avLst/>
          </a:prstGeom>
        </p:spPr>
        <p:txBody>
          <a:bodyPr vert="horz" wrap="square" lIns="0" tIns="15875" rIns="0" bIns="0" rtlCol="0">
            <a:spAutoFit/>
          </a:bodyPr>
          <a:lstStyle/>
          <a:p>
            <a:pPr marL="38100">
              <a:lnSpc>
                <a:spcPct val="100000"/>
              </a:lnSpc>
              <a:spcBef>
                <a:spcPts val="125"/>
              </a:spcBef>
            </a:pPr>
            <a:r>
              <a:rPr sz="700" i="1" spc="30" dirty="0">
                <a:latin typeface="Times New Roman"/>
                <a:cs typeface="Times New Roman"/>
              </a:rPr>
              <a:t>r</a:t>
            </a:r>
            <a:r>
              <a:rPr sz="750" spc="44" baseline="-11111" dirty="0">
                <a:latin typeface="Calibri"/>
                <a:cs typeface="Calibri"/>
              </a:rPr>
              <a:t>3</a:t>
            </a:r>
            <a:r>
              <a:rPr sz="750" spc="179" baseline="-11111" dirty="0">
                <a:latin typeface="Calibri"/>
                <a:cs typeface="Calibri"/>
              </a:rPr>
              <a:t> </a:t>
            </a:r>
            <a:r>
              <a:rPr sz="700" spc="260" dirty="0">
                <a:latin typeface="Calibri"/>
                <a:cs typeface="Calibri"/>
              </a:rPr>
              <a:t>=</a:t>
            </a:r>
            <a:r>
              <a:rPr sz="700" spc="25" dirty="0">
                <a:latin typeface="Calibri"/>
                <a:cs typeface="Calibri"/>
              </a:rPr>
              <a:t> </a:t>
            </a:r>
            <a:r>
              <a:rPr sz="700" spc="40" dirty="0">
                <a:latin typeface="Calibri"/>
                <a:cs typeface="Calibri"/>
              </a:rPr>
              <a:t>1  </a:t>
            </a:r>
            <a:r>
              <a:rPr sz="700" spc="95" dirty="0">
                <a:latin typeface="Calibri"/>
                <a:cs typeface="Calibri"/>
              </a:rPr>
              <a:t> </a:t>
            </a:r>
            <a:r>
              <a:rPr sz="700" i="1" spc="55" dirty="0">
                <a:latin typeface="Times New Roman"/>
                <a:cs typeface="Times New Roman"/>
              </a:rPr>
              <a:t>t</a:t>
            </a:r>
            <a:r>
              <a:rPr sz="750" spc="82" baseline="-11111" dirty="0">
                <a:latin typeface="Calibri"/>
                <a:cs typeface="Calibri"/>
              </a:rPr>
              <a:t>3</a:t>
            </a:r>
            <a:endParaRPr sz="750" baseline="-11111">
              <a:latin typeface="Calibri"/>
              <a:cs typeface="Calibri"/>
            </a:endParaRPr>
          </a:p>
        </p:txBody>
      </p:sp>
      <p:sp>
        <p:nvSpPr>
          <p:cNvPr id="25" name="object 25"/>
          <p:cNvSpPr/>
          <p:nvPr/>
        </p:nvSpPr>
        <p:spPr>
          <a:xfrm>
            <a:off x="3950550" y="1425778"/>
            <a:ext cx="165100" cy="323215"/>
          </a:xfrm>
          <a:custGeom>
            <a:avLst/>
            <a:gdLst/>
            <a:ahLst/>
            <a:cxnLst/>
            <a:rect l="l" t="t" r="r" b="b"/>
            <a:pathLst>
              <a:path w="165100" h="323214">
                <a:moveTo>
                  <a:pt x="162052" y="101218"/>
                </a:moveTo>
                <a:lnTo>
                  <a:pt x="162052" y="0"/>
                </a:lnTo>
              </a:path>
              <a:path w="165100" h="323214">
                <a:moveTo>
                  <a:pt x="0" y="103759"/>
                </a:moveTo>
                <a:lnTo>
                  <a:pt x="164579" y="103759"/>
                </a:lnTo>
              </a:path>
              <a:path w="165100" h="323214">
                <a:moveTo>
                  <a:pt x="2527" y="323113"/>
                </a:moveTo>
                <a:lnTo>
                  <a:pt x="2527" y="106286"/>
                </a:lnTo>
              </a:path>
            </a:pathLst>
          </a:custGeom>
          <a:ln w="5060">
            <a:solidFill>
              <a:srgbClr val="000000"/>
            </a:solidFill>
          </a:ln>
        </p:spPr>
        <p:txBody>
          <a:bodyPr wrap="square" lIns="0" tIns="0" rIns="0" bIns="0" rtlCol="0"/>
          <a:lstStyle/>
          <a:p>
            <a:endParaRPr/>
          </a:p>
        </p:txBody>
      </p:sp>
      <p:sp>
        <p:nvSpPr>
          <p:cNvPr id="26" name="object 26"/>
          <p:cNvSpPr txBox="1"/>
          <p:nvPr/>
        </p:nvSpPr>
        <p:spPr>
          <a:xfrm>
            <a:off x="4028935" y="1512243"/>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27" name="object 27"/>
          <p:cNvSpPr txBox="1"/>
          <p:nvPr/>
        </p:nvSpPr>
        <p:spPr>
          <a:xfrm>
            <a:off x="4028935" y="1562853"/>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28" name="object 28"/>
          <p:cNvSpPr txBox="1"/>
          <p:nvPr/>
        </p:nvSpPr>
        <p:spPr>
          <a:xfrm>
            <a:off x="4028935" y="1613462"/>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29" name="object 29"/>
          <p:cNvSpPr/>
          <p:nvPr/>
        </p:nvSpPr>
        <p:spPr>
          <a:xfrm>
            <a:off x="3950550" y="1532064"/>
            <a:ext cx="165100" cy="219710"/>
          </a:xfrm>
          <a:custGeom>
            <a:avLst/>
            <a:gdLst/>
            <a:ahLst/>
            <a:cxnLst/>
            <a:rect l="l" t="t" r="r" b="b"/>
            <a:pathLst>
              <a:path w="165100" h="219710">
                <a:moveTo>
                  <a:pt x="162052" y="216827"/>
                </a:moveTo>
                <a:lnTo>
                  <a:pt x="162052" y="0"/>
                </a:lnTo>
              </a:path>
              <a:path w="165100" h="219710">
                <a:moveTo>
                  <a:pt x="0" y="219354"/>
                </a:moveTo>
                <a:lnTo>
                  <a:pt x="164579" y="219354"/>
                </a:lnTo>
              </a:path>
            </a:pathLst>
          </a:custGeom>
          <a:ln w="5060">
            <a:solidFill>
              <a:srgbClr val="000000"/>
            </a:solidFill>
          </a:ln>
        </p:spPr>
        <p:txBody>
          <a:bodyPr wrap="square" lIns="0" tIns="0" rIns="0" bIns="0" rtlCol="0"/>
          <a:lstStyle/>
          <a:p>
            <a:endParaRPr/>
          </a:p>
        </p:txBody>
      </p:sp>
      <p:sp>
        <p:nvSpPr>
          <p:cNvPr id="30" name="object 30"/>
          <p:cNvSpPr txBox="1"/>
          <p:nvPr/>
        </p:nvSpPr>
        <p:spPr>
          <a:xfrm>
            <a:off x="450176" y="1962815"/>
            <a:ext cx="3801745" cy="166071"/>
          </a:xfrm>
          <a:prstGeom prst="rect">
            <a:avLst/>
          </a:prstGeom>
        </p:spPr>
        <p:txBody>
          <a:bodyPr vert="horz" wrap="square" lIns="0" tIns="12065" rIns="0" bIns="0" rtlCol="0">
            <a:spAutoFit/>
          </a:bodyPr>
          <a:lstStyle/>
          <a:p>
            <a:pPr marL="162560" indent="-125095">
              <a:lnSpc>
                <a:spcPct val="100000"/>
              </a:lnSpc>
              <a:spcBef>
                <a:spcPts val="95"/>
              </a:spcBef>
              <a:buClr>
                <a:srgbClr val="1464B2"/>
              </a:buClr>
              <a:buSzPct val="70000"/>
              <a:buFont typeface="Cambria"/>
              <a:buChar char="►"/>
              <a:tabLst>
                <a:tab pos="163195" algn="l"/>
              </a:tabLst>
            </a:pPr>
            <a:r>
              <a:rPr sz="1000" spc="-50" dirty="0">
                <a:latin typeface="Calibri" panose="020F0502020204030204" pitchFamily="34" charset="0"/>
                <a:cs typeface="Calibri" panose="020F0502020204030204" pitchFamily="34" charset="0"/>
              </a:rPr>
              <a:t>For</a:t>
            </a:r>
            <a:r>
              <a:rPr sz="1000" spc="-2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every</a:t>
            </a:r>
            <a:r>
              <a:rPr sz="1000" spc="-20" dirty="0">
                <a:latin typeface="Calibri" panose="020F0502020204030204" pitchFamily="34" charset="0"/>
                <a:cs typeface="Calibri" panose="020F0502020204030204" pitchFamily="34" charset="0"/>
              </a:rPr>
              <a:t> </a:t>
            </a:r>
            <a:r>
              <a:rPr sz="1000" i="1" spc="-35" dirty="0">
                <a:latin typeface="Times New Roman"/>
                <a:cs typeface="Times New Roman"/>
              </a:rPr>
              <a:t>i</a:t>
            </a:r>
            <a:r>
              <a:rPr sz="1000" spc="-35" dirty="0">
                <a:latin typeface="Calibri" panose="020F0502020204030204" pitchFamily="34" charset="0"/>
                <a:cs typeface="Calibri" panose="020F0502020204030204" pitchFamily="34" charset="0"/>
              </a:rPr>
              <a:t>:</a:t>
            </a:r>
            <a:r>
              <a:rPr sz="1000" spc="65"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knows</a:t>
            </a:r>
            <a:r>
              <a:rPr sz="1000" spc="-20" dirty="0">
                <a:latin typeface="Calibri" panose="020F0502020204030204" pitchFamily="34" charset="0"/>
                <a:cs typeface="Calibri" panose="020F0502020204030204" pitchFamily="34" charset="0"/>
              </a:rPr>
              <a:t> </a:t>
            </a:r>
            <a:r>
              <a:rPr sz="1000" i="1" dirty="0">
                <a:latin typeface="Times New Roman"/>
                <a:cs typeface="Times New Roman"/>
              </a:rPr>
              <a:t>t</a:t>
            </a:r>
            <a:r>
              <a:rPr sz="1050" i="1" baseline="-11904" dirty="0">
                <a:latin typeface="Times New Roman"/>
                <a:cs typeface="Times New Roman"/>
              </a:rPr>
              <a:t>i</a:t>
            </a:r>
            <a:r>
              <a:rPr sz="1000" dirty="0">
                <a:latin typeface="Calibri" panose="020F0502020204030204" pitchFamily="34" charset="0"/>
                <a:cs typeface="Calibri" panose="020F0502020204030204" pitchFamily="34" charset="0"/>
              </a:rPr>
              <a:t>;</a:t>
            </a:r>
            <a:r>
              <a:rPr sz="1000" spc="-15"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knows</a:t>
            </a:r>
            <a:r>
              <a:rPr sz="1000" spc="-20" dirty="0">
                <a:latin typeface="Calibri" panose="020F0502020204030204" pitchFamily="34" charset="0"/>
                <a:cs typeface="Calibri" panose="020F0502020204030204" pitchFamily="34" charset="0"/>
              </a:rPr>
              <a:t> </a:t>
            </a:r>
            <a:r>
              <a:rPr sz="1000" i="1" spc="-10" dirty="0">
                <a:solidFill>
                  <a:srgbClr val="D83A00"/>
                </a:solidFill>
                <a:latin typeface="Times New Roman"/>
                <a:cs typeface="Times New Roman"/>
              </a:rPr>
              <a:t>q</a:t>
            </a:r>
            <a:r>
              <a:rPr sz="1050" i="1" spc="-15" baseline="-11904" dirty="0">
                <a:solidFill>
                  <a:srgbClr val="D83A00"/>
                </a:solidFill>
                <a:latin typeface="Times New Roman"/>
                <a:cs typeface="Times New Roman"/>
              </a:rPr>
              <a:t>i</a:t>
            </a:r>
            <a:r>
              <a:rPr sz="1050" i="1" spc="187" baseline="-11904" dirty="0">
                <a:solidFill>
                  <a:srgbClr val="D83A00"/>
                </a:solidFill>
                <a:latin typeface="Times New Roman"/>
                <a:cs typeface="Times New Roman"/>
              </a:rPr>
              <a:t> </a:t>
            </a:r>
            <a:r>
              <a:rPr sz="1000" spc="-365" dirty="0">
                <a:solidFill>
                  <a:srgbClr val="D83A00"/>
                </a:solidFill>
                <a:latin typeface="Cambria"/>
                <a:cs typeface="Cambria"/>
              </a:rPr>
              <a:t>⊕</a:t>
            </a:r>
            <a:r>
              <a:rPr sz="1000" spc="30" dirty="0">
                <a:solidFill>
                  <a:srgbClr val="D83A00"/>
                </a:solidFill>
                <a:latin typeface="Cambria"/>
                <a:cs typeface="Cambria"/>
              </a:rPr>
              <a:t> </a:t>
            </a:r>
            <a:r>
              <a:rPr lang="en-US" sz="1000" spc="30" dirty="0">
                <a:solidFill>
                  <a:srgbClr val="D83A00"/>
                </a:solidFill>
                <a:latin typeface="Cambria"/>
                <a:cs typeface="Cambria"/>
              </a:rPr>
              <a:t> </a:t>
            </a:r>
            <a:r>
              <a:rPr sz="1000" i="1" spc="-15" dirty="0">
                <a:solidFill>
                  <a:srgbClr val="D83A00"/>
                </a:solidFill>
                <a:latin typeface="Times New Roman"/>
                <a:cs typeface="Times New Roman"/>
              </a:rPr>
              <a:t>C</a:t>
            </a:r>
            <a:r>
              <a:rPr sz="1000" spc="-15" dirty="0">
                <a:solidFill>
                  <a:srgbClr val="D83A00"/>
                </a:solidFill>
                <a:latin typeface="Calibri" panose="020F0502020204030204" pitchFamily="34" charset="0"/>
                <a:cs typeface="Calibri" panose="020F0502020204030204" pitchFamily="34" charset="0"/>
              </a:rPr>
              <a:t>(0)</a:t>
            </a:r>
            <a:r>
              <a:rPr sz="1000" spc="-90" dirty="0">
                <a:solidFill>
                  <a:srgbClr val="D83A00"/>
                </a:solidFill>
                <a:latin typeface="Calibri" panose="020F0502020204030204" pitchFamily="34" charset="0"/>
                <a:cs typeface="Calibri" panose="020F0502020204030204" pitchFamily="34" charset="0"/>
              </a:rPr>
              <a:t> </a:t>
            </a:r>
            <a:r>
              <a:rPr sz="1000" spc="60" dirty="0">
                <a:solidFill>
                  <a:srgbClr val="D83A00"/>
                </a:solidFill>
                <a:latin typeface="Cambria"/>
                <a:cs typeface="Cambria"/>
              </a:rPr>
              <a:t>∧</a:t>
            </a:r>
            <a:r>
              <a:rPr sz="1000" dirty="0">
                <a:solidFill>
                  <a:srgbClr val="D83A00"/>
                </a:solidFill>
                <a:latin typeface="Cambria"/>
                <a:cs typeface="Cambria"/>
              </a:rPr>
              <a:t> </a:t>
            </a:r>
            <a:r>
              <a:rPr sz="1000" i="1" spc="-25" dirty="0">
                <a:solidFill>
                  <a:srgbClr val="D83A00"/>
                </a:solidFill>
                <a:latin typeface="Times New Roman"/>
                <a:cs typeface="Times New Roman"/>
              </a:rPr>
              <a:t>s</a:t>
            </a:r>
            <a:r>
              <a:rPr sz="1000" i="1" spc="-5" dirty="0">
                <a:solidFill>
                  <a:srgbClr val="D83A00"/>
                </a:solidFill>
                <a:latin typeface="Times New Roman"/>
                <a:cs typeface="Times New Roman"/>
              </a:rPr>
              <a:t> </a:t>
            </a:r>
            <a:r>
              <a:rPr sz="1000" spc="-45" dirty="0">
                <a:latin typeface="Calibri" panose="020F0502020204030204" pitchFamily="34" charset="0"/>
                <a:cs typeface="Calibri" panose="020F0502020204030204" pitchFamily="34" charset="0"/>
              </a:rPr>
              <a:t>and</a:t>
            </a:r>
            <a:r>
              <a:rPr sz="1000" spc="-20" dirty="0">
                <a:latin typeface="Calibri" panose="020F0502020204030204" pitchFamily="34" charset="0"/>
                <a:cs typeface="Calibri" panose="020F0502020204030204" pitchFamily="34" charset="0"/>
              </a:rPr>
              <a:t> </a:t>
            </a:r>
            <a:r>
              <a:rPr sz="1000" i="1" spc="-10" dirty="0">
                <a:solidFill>
                  <a:srgbClr val="D83A00"/>
                </a:solidFill>
                <a:latin typeface="Times New Roman"/>
                <a:cs typeface="Times New Roman"/>
              </a:rPr>
              <a:t>q</a:t>
            </a:r>
            <a:r>
              <a:rPr sz="1050" i="1" spc="-15" baseline="-11904" dirty="0">
                <a:solidFill>
                  <a:srgbClr val="D83A00"/>
                </a:solidFill>
                <a:latin typeface="Times New Roman"/>
                <a:cs typeface="Times New Roman"/>
              </a:rPr>
              <a:t>i</a:t>
            </a:r>
            <a:r>
              <a:rPr sz="1050" i="1" spc="187" baseline="-11904" dirty="0">
                <a:solidFill>
                  <a:srgbClr val="D83A00"/>
                </a:solidFill>
                <a:latin typeface="Times New Roman"/>
                <a:cs typeface="Times New Roman"/>
              </a:rPr>
              <a:t> </a:t>
            </a:r>
            <a:r>
              <a:rPr sz="1000" spc="-365" dirty="0">
                <a:solidFill>
                  <a:srgbClr val="D83A00"/>
                </a:solidFill>
                <a:latin typeface="Cambria"/>
                <a:cs typeface="Cambria"/>
              </a:rPr>
              <a:t>⊕</a:t>
            </a:r>
            <a:r>
              <a:rPr sz="1000" spc="30" dirty="0">
                <a:solidFill>
                  <a:srgbClr val="D83A00"/>
                </a:solidFill>
                <a:latin typeface="Cambria"/>
                <a:cs typeface="Cambria"/>
              </a:rPr>
              <a:t> </a:t>
            </a:r>
            <a:r>
              <a:rPr lang="en-US" sz="1000" spc="30" dirty="0">
                <a:solidFill>
                  <a:srgbClr val="D83A00"/>
                </a:solidFill>
                <a:latin typeface="Cambria"/>
                <a:cs typeface="Cambria"/>
              </a:rPr>
              <a:t> </a:t>
            </a:r>
            <a:r>
              <a:rPr sz="1000" i="1" spc="-20" dirty="0">
                <a:solidFill>
                  <a:srgbClr val="D83A00"/>
                </a:solidFill>
                <a:latin typeface="Times New Roman"/>
                <a:cs typeface="Times New Roman"/>
              </a:rPr>
              <a:t>C</a:t>
            </a:r>
            <a:r>
              <a:rPr sz="1000" spc="-20" dirty="0">
                <a:solidFill>
                  <a:srgbClr val="D83A00"/>
                </a:solidFill>
                <a:latin typeface="Calibri" panose="020F0502020204030204" pitchFamily="34" charset="0"/>
                <a:cs typeface="Calibri" panose="020F0502020204030204" pitchFamily="34" charset="0"/>
              </a:rPr>
              <a:t>(1)</a:t>
            </a:r>
            <a:r>
              <a:rPr sz="1000" spc="-90" dirty="0">
                <a:solidFill>
                  <a:srgbClr val="D83A00"/>
                </a:solidFill>
                <a:latin typeface="Calibri" panose="020F0502020204030204" pitchFamily="34" charset="0"/>
                <a:cs typeface="Calibri" panose="020F0502020204030204" pitchFamily="34" charset="0"/>
              </a:rPr>
              <a:t> </a:t>
            </a:r>
            <a:r>
              <a:rPr sz="1000" spc="60" dirty="0">
                <a:solidFill>
                  <a:srgbClr val="D83A00"/>
                </a:solidFill>
                <a:latin typeface="Cambria"/>
                <a:cs typeface="Cambria"/>
              </a:rPr>
              <a:t>∧</a:t>
            </a:r>
            <a:r>
              <a:rPr sz="1000" dirty="0">
                <a:solidFill>
                  <a:srgbClr val="D83A00"/>
                </a:solidFill>
                <a:latin typeface="Cambria"/>
                <a:cs typeface="Cambria"/>
              </a:rPr>
              <a:t> </a:t>
            </a:r>
            <a:r>
              <a:rPr sz="1000" i="1" spc="-25" dirty="0">
                <a:solidFill>
                  <a:srgbClr val="D83A00"/>
                </a:solidFill>
                <a:latin typeface="Times New Roman"/>
                <a:cs typeface="Times New Roman"/>
              </a:rPr>
              <a:t>s</a:t>
            </a:r>
            <a:endParaRPr sz="1000" dirty="0">
              <a:latin typeface="Times New Roman"/>
              <a:cs typeface="Times New Roman"/>
            </a:endParaRPr>
          </a:p>
        </p:txBody>
      </p:sp>
    </p:spTree>
  </p:cSld>
  <p:clrMapOvr>
    <a:masterClrMapping/>
  </p:clrMapOvr>
  <p:transition>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2823210" cy="403225"/>
          </a:xfrm>
          <a:prstGeom prst="rect">
            <a:avLst/>
          </a:prstGeom>
        </p:spPr>
        <p:txBody>
          <a:bodyPr vert="horz" wrap="square" lIns="0" tIns="15875" rIns="0" bIns="0" rtlCol="0">
            <a:spAutoFit/>
          </a:bodyPr>
          <a:lstStyle/>
          <a:p>
            <a:pPr marL="12700">
              <a:lnSpc>
                <a:spcPct val="100000"/>
              </a:lnSpc>
              <a:spcBef>
                <a:spcPts val="125"/>
              </a:spcBef>
            </a:pPr>
            <a:r>
              <a:rPr spc="-55" dirty="0"/>
              <a:t>Coding</a:t>
            </a:r>
            <a:r>
              <a:rPr spc="-50" dirty="0"/>
              <a:t> </a:t>
            </a:r>
            <a:r>
              <a:rPr spc="-60" dirty="0"/>
              <a:t>view</a:t>
            </a:r>
            <a:r>
              <a:rPr spc="-50" dirty="0"/>
              <a:t> </a:t>
            </a:r>
            <a:r>
              <a:rPr spc="-15" dirty="0"/>
              <a:t>of</a:t>
            </a:r>
            <a:r>
              <a:rPr spc="-50" dirty="0"/>
              <a:t> </a:t>
            </a:r>
            <a:r>
              <a:rPr spc="-85" dirty="0"/>
              <a:t>IKNP:</a:t>
            </a:r>
          </a:p>
        </p:txBody>
      </p:sp>
      <p:grpSp>
        <p:nvGrpSpPr>
          <p:cNvPr id="3" name="object 3"/>
          <p:cNvGrpSpPr/>
          <p:nvPr/>
        </p:nvGrpSpPr>
        <p:grpSpPr>
          <a:xfrm>
            <a:off x="3005726" y="1399511"/>
            <a:ext cx="373380" cy="178435"/>
            <a:chOff x="3005726" y="1399511"/>
            <a:chExt cx="373380" cy="178435"/>
          </a:xfrm>
        </p:grpSpPr>
        <p:sp>
          <p:nvSpPr>
            <p:cNvPr id="4" name="object 4"/>
            <p:cNvSpPr/>
            <p:nvPr/>
          </p:nvSpPr>
          <p:spPr>
            <a:xfrm>
              <a:off x="3010806" y="1404591"/>
              <a:ext cx="363220" cy="168275"/>
            </a:xfrm>
            <a:custGeom>
              <a:avLst/>
              <a:gdLst/>
              <a:ahLst/>
              <a:cxnLst/>
              <a:rect l="l" t="t" r="r" b="b"/>
              <a:pathLst>
                <a:path w="363220" h="168275">
                  <a:moveTo>
                    <a:pt x="312091" y="0"/>
                  </a:moveTo>
                  <a:lnTo>
                    <a:pt x="50610" y="0"/>
                  </a:lnTo>
                  <a:lnTo>
                    <a:pt x="30910" y="3977"/>
                  </a:lnTo>
                  <a:lnTo>
                    <a:pt x="14823" y="14823"/>
                  </a:lnTo>
                  <a:lnTo>
                    <a:pt x="3977" y="30910"/>
                  </a:lnTo>
                  <a:lnTo>
                    <a:pt x="0" y="50610"/>
                  </a:lnTo>
                  <a:lnTo>
                    <a:pt x="0" y="117492"/>
                  </a:lnTo>
                  <a:lnTo>
                    <a:pt x="3977" y="137192"/>
                  </a:lnTo>
                  <a:lnTo>
                    <a:pt x="14823" y="153279"/>
                  </a:lnTo>
                  <a:lnTo>
                    <a:pt x="30910" y="164126"/>
                  </a:lnTo>
                  <a:lnTo>
                    <a:pt x="50610" y="168103"/>
                  </a:lnTo>
                  <a:lnTo>
                    <a:pt x="312091" y="168103"/>
                  </a:lnTo>
                  <a:lnTo>
                    <a:pt x="331791" y="164126"/>
                  </a:lnTo>
                  <a:lnTo>
                    <a:pt x="347878" y="153279"/>
                  </a:lnTo>
                  <a:lnTo>
                    <a:pt x="358724" y="137192"/>
                  </a:lnTo>
                  <a:lnTo>
                    <a:pt x="362701" y="117492"/>
                  </a:lnTo>
                  <a:lnTo>
                    <a:pt x="362701" y="50610"/>
                  </a:lnTo>
                  <a:lnTo>
                    <a:pt x="358724" y="30910"/>
                  </a:lnTo>
                  <a:lnTo>
                    <a:pt x="347878" y="14823"/>
                  </a:lnTo>
                  <a:lnTo>
                    <a:pt x="331791" y="3977"/>
                  </a:lnTo>
                  <a:lnTo>
                    <a:pt x="312091" y="0"/>
                  </a:lnTo>
                  <a:close/>
                </a:path>
              </a:pathLst>
            </a:custGeom>
            <a:solidFill>
              <a:srgbClr val="FFFFFF"/>
            </a:solidFill>
          </p:spPr>
          <p:txBody>
            <a:bodyPr wrap="square" lIns="0" tIns="0" rIns="0" bIns="0" rtlCol="0"/>
            <a:lstStyle/>
            <a:p>
              <a:endParaRPr/>
            </a:p>
          </p:txBody>
        </p:sp>
        <p:sp>
          <p:nvSpPr>
            <p:cNvPr id="5" name="object 5"/>
            <p:cNvSpPr/>
            <p:nvPr/>
          </p:nvSpPr>
          <p:spPr>
            <a:xfrm>
              <a:off x="3010806" y="1404591"/>
              <a:ext cx="363220" cy="168275"/>
            </a:xfrm>
            <a:custGeom>
              <a:avLst/>
              <a:gdLst/>
              <a:ahLst/>
              <a:cxnLst/>
              <a:rect l="l" t="t" r="r" b="b"/>
              <a:pathLst>
                <a:path w="363220" h="168275">
                  <a:moveTo>
                    <a:pt x="312091" y="0"/>
                  </a:moveTo>
                  <a:lnTo>
                    <a:pt x="50610" y="0"/>
                  </a:lnTo>
                  <a:lnTo>
                    <a:pt x="30910" y="3977"/>
                  </a:lnTo>
                  <a:lnTo>
                    <a:pt x="14823" y="14823"/>
                  </a:lnTo>
                  <a:lnTo>
                    <a:pt x="3977" y="30910"/>
                  </a:lnTo>
                  <a:lnTo>
                    <a:pt x="0" y="50610"/>
                  </a:lnTo>
                  <a:lnTo>
                    <a:pt x="0" y="117492"/>
                  </a:lnTo>
                  <a:lnTo>
                    <a:pt x="3977" y="137192"/>
                  </a:lnTo>
                  <a:lnTo>
                    <a:pt x="14823" y="153279"/>
                  </a:lnTo>
                  <a:lnTo>
                    <a:pt x="30910" y="164126"/>
                  </a:lnTo>
                  <a:lnTo>
                    <a:pt x="50610" y="168103"/>
                  </a:lnTo>
                  <a:lnTo>
                    <a:pt x="312091" y="168103"/>
                  </a:lnTo>
                  <a:lnTo>
                    <a:pt x="331791" y="164126"/>
                  </a:lnTo>
                  <a:lnTo>
                    <a:pt x="347878" y="153279"/>
                  </a:lnTo>
                  <a:lnTo>
                    <a:pt x="358724" y="137192"/>
                  </a:lnTo>
                  <a:lnTo>
                    <a:pt x="362701" y="117492"/>
                  </a:lnTo>
                  <a:lnTo>
                    <a:pt x="362701" y="50610"/>
                  </a:lnTo>
                  <a:lnTo>
                    <a:pt x="358724" y="30910"/>
                  </a:lnTo>
                  <a:lnTo>
                    <a:pt x="347878" y="14823"/>
                  </a:lnTo>
                  <a:lnTo>
                    <a:pt x="331791" y="3977"/>
                  </a:lnTo>
                  <a:lnTo>
                    <a:pt x="312091" y="0"/>
                  </a:lnTo>
                  <a:close/>
                </a:path>
              </a:pathLst>
            </a:custGeom>
            <a:ln w="10122">
              <a:solidFill>
                <a:srgbClr val="000000"/>
              </a:solidFill>
            </a:ln>
          </p:spPr>
          <p:txBody>
            <a:bodyPr wrap="square" lIns="0" tIns="0" rIns="0" bIns="0" rtlCol="0"/>
            <a:lstStyle/>
            <a:p>
              <a:endParaRPr/>
            </a:p>
          </p:txBody>
        </p:sp>
      </p:grpSp>
      <p:sp>
        <p:nvSpPr>
          <p:cNvPr id="6" name="object 6"/>
          <p:cNvSpPr txBox="1"/>
          <p:nvPr/>
        </p:nvSpPr>
        <p:spPr>
          <a:xfrm>
            <a:off x="3040278" y="1390032"/>
            <a:ext cx="304165" cy="166071"/>
          </a:xfrm>
          <a:prstGeom prst="rect">
            <a:avLst/>
          </a:prstGeom>
        </p:spPr>
        <p:txBody>
          <a:bodyPr vert="horz" wrap="square" lIns="0" tIns="12065" rIns="0" bIns="0" rtlCol="0">
            <a:spAutoFit/>
          </a:bodyPr>
          <a:lstStyle/>
          <a:p>
            <a:pPr marL="12700">
              <a:lnSpc>
                <a:spcPct val="100000"/>
              </a:lnSpc>
              <a:spcBef>
                <a:spcPts val="95"/>
              </a:spcBef>
            </a:pPr>
            <a:r>
              <a:rPr sz="1000" spc="-40" dirty="0">
                <a:latin typeface="Calibri" panose="020F0502020204030204" pitchFamily="34" charset="0"/>
                <a:cs typeface="Calibri" panose="020F0502020204030204" pitchFamily="34" charset="0"/>
              </a:rPr>
              <a:t>IKNP</a:t>
            </a:r>
            <a:endParaRPr sz="1000" dirty="0">
              <a:latin typeface="Calibri" panose="020F0502020204030204" pitchFamily="34" charset="0"/>
              <a:cs typeface="Calibri" panose="020F0502020204030204" pitchFamily="34" charset="0"/>
            </a:endParaRPr>
          </a:p>
        </p:txBody>
      </p:sp>
      <p:sp>
        <p:nvSpPr>
          <p:cNvPr id="7" name="object 7"/>
          <p:cNvSpPr txBox="1"/>
          <p:nvPr/>
        </p:nvSpPr>
        <p:spPr>
          <a:xfrm>
            <a:off x="2460434" y="1379314"/>
            <a:ext cx="380365" cy="177800"/>
          </a:xfrm>
          <a:prstGeom prst="rect">
            <a:avLst/>
          </a:prstGeom>
        </p:spPr>
        <p:txBody>
          <a:bodyPr vert="horz" wrap="square" lIns="0" tIns="12065" rIns="0" bIns="0" rtlCol="0">
            <a:spAutoFit/>
          </a:bodyPr>
          <a:lstStyle/>
          <a:p>
            <a:pPr marL="38100">
              <a:lnSpc>
                <a:spcPct val="100000"/>
              </a:lnSpc>
              <a:spcBef>
                <a:spcPts val="95"/>
              </a:spcBef>
            </a:pPr>
            <a:r>
              <a:rPr sz="1000" i="1" spc="-35" dirty="0">
                <a:latin typeface="Times New Roman"/>
                <a:cs typeface="Times New Roman"/>
              </a:rPr>
              <a:t>s</a:t>
            </a:r>
            <a:r>
              <a:rPr sz="1000" spc="-5" dirty="0">
                <a:latin typeface="Calibri"/>
                <a:cs typeface="Calibri"/>
              </a:rPr>
              <a:t>,</a:t>
            </a:r>
            <a:r>
              <a:rPr sz="1000" spc="-35" dirty="0">
                <a:latin typeface="Calibri"/>
                <a:cs typeface="Calibri"/>
              </a:rPr>
              <a:t> </a:t>
            </a:r>
            <a:r>
              <a:rPr sz="1000" spc="40" dirty="0">
                <a:latin typeface="Cambria"/>
                <a:cs typeface="Cambria"/>
              </a:rPr>
              <a:t>{</a:t>
            </a:r>
            <a:r>
              <a:rPr sz="1000" i="1" spc="-15" dirty="0">
                <a:latin typeface="Times New Roman"/>
                <a:cs typeface="Times New Roman"/>
              </a:rPr>
              <a:t>q</a:t>
            </a:r>
            <a:r>
              <a:rPr sz="1050" i="1" baseline="-11904" dirty="0">
                <a:latin typeface="Times New Roman"/>
                <a:cs typeface="Times New Roman"/>
              </a:rPr>
              <a:t>i</a:t>
            </a:r>
            <a:r>
              <a:rPr sz="1050" i="1" spc="-157" baseline="-11904" dirty="0">
                <a:latin typeface="Times New Roman"/>
                <a:cs typeface="Times New Roman"/>
              </a:rPr>
              <a:t> </a:t>
            </a:r>
            <a:r>
              <a:rPr sz="1000" spc="20" dirty="0">
                <a:latin typeface="Cambria"/>
                <a:cs typeface="Cambria"/>
              </a:rPr>
              <a:t>}</a:t>
            </a:r>
            <a:endParaRPr sz="1000">
              <a:latin typeface="Cambria"/>
              <a:cs typeface="Cambria"/>
            </a:endParaRPr>
          </a:p>
        </p:txBody>
      </p:sp>
      <p:sp>
        <p:nvSpPr>
          <p:cNvPr id="8" name="object 8"/>
          <p:cNvSpPr txBox="1"/>
          <p:nvPr/>
        </p:nvSpPr>
        <p:spPr>
          <a:xfrm>
            <a:off x="3697516" y="1377002"/>
            <a:ext cx="69850" cy="177800"/>
          </a:xfrm>
          <a:prstGeom prst="rect">
            <a:avLst/>
          </a:prstGeom>
        </p:spPr>
        <p:txBody>
          <a:bodyPr vert="horz" wrap="square" lIns="0" tIns="12065" rIns="0" bIns="0" rtlCol="0">
            <a:spAutoFit/>
          </a:bodyPr>
          <a:lstStyle/>
          <a:p>
            <a:pPr marL="12700">
              <a:lnSpc>
                <a:spcPct val="100000"/>
              </a:lnSpc>
              <a:spcBef>
                <a:spcPts val="95"/>
              </a:spcBef>
            </a:pPr>
            <a:r>
              <a:rPr sz="1000" i="1" spc="-45" dirty="0">
                <a:latin typeface="Times New Roman"/>
                <a:cs typeface="Times New Roman"/>
              </a:rPr>
              <a:t>r</a:t>
            </a:r>
            <a:endParaRPr sz="1000">
              <a:latin typeface="Times New Roman"/>
              <a:cs typeface="Times New Roman"/>
            </a:endParaRPr>
          </a:p>
        </p:txBody>
      </p:sp>
      <p:sp>
        <p:nvSpPr>
          <p:cNvPr id="9" name="object 9"/>
          <p:cNvSpPr txBox="1"/>
          <p:nvPr/>
        </p:nvSpPr>
        <p:spPr>
          <a:xfrm>
            <a:off x="3604247" y="1561749"/>
            <a:ext cx="255904" cy="177800"/>
          </a:xfrm>
          <a:prstGeom prst="rect">
            <a:avLst/>
          </a:prstGeom>
        </p:spPr>
        <p:txBody>
          <a:bodyPr vert="horz" wrap="square" lIns="0" tIns="12065" rIns="0" bIns="0" rtlCol="0">
            <a:spAutoFit/>
          </a:bodyPr>
          <a:lstStyle/>
          <a:p>
            <a:pPr marL="38100">
              <a:lnSpc>
                <a:spcPct val="100000"/>
              </a:lnSpc>
              <a:spcBef>
                <a:spcPts val="95"/>
              </a:spcBef>
            </a:pPr>
            <a:r>
              <a:rPr sz="1000" spc="40" dirty="0">
                <a:latin typeface="Cambria"/>
                <a:cs typeface="Cambria"/>
              </a:rPr>
              <a:t>{</a:t>
            </a:r>
            <a:r>
              <a:rPr sz="1000" i="1" spc="15" dirty="0">
                <a:latin typeface="Times New Roman"/>
                <a:cs typeface="Times New Roman"/>
              </a:rPr>
              <a:t>t</a:t>
            </a:r>
            <a:r>
              <a:rPr sz="1050" i="1" baseline="-11904" dirty="0">
                <a:latin typeface="Times New Roman"/>
                <a:cs typeface="Times New Roman"/>
              </a:rPr>
              <a:t>i</a:t>
            </a:r>
            <a:r>
              <a:rPr sz="1050" i="1" spc="-157" baseline="-11904" dirty="0">
                <a:latin typeface="Times New Roman"/>
                <a:cs typeface="Times New Roman"/>
              </a:rPr>
              <a:t> </a:t>
            </a:r>
            <a:r>
              <a:rPr sz="1000" spc="20" dirty="0">
                <a:latin typeface="Cambria"/>
                <a:cs typeface="Cambria"/>
              </a:rPr>
              <a:t>}</a:t>
            </a:r>
            <a:endParaRPr sz="1000">
              <a:latin typeface="Cambria"/>
              <a:cs typeface="Cambria"/>
            </a:endParaRPr>
          </a:p>
        </p:txBody>
      </p:sp>
      <p:grpSp>
        <p:nvGrpSpPr>
          <p:cNvPr id="10" name="object 10"/>
          <p:cNvGrpSpPr/>
          <p:nvPr/>
        </p:nvGrpSpPr>
        <p:grpSpPr>
          <a:xfrm>
            <a:off x="2850476" y="1458277"/>
            <a:ext cx="815340" cy="241300"/>
            <a:chOff x="2850476" y="1458277"/>
            <a:chExt cx="815340" cy="241300"/>
          </a:xfrm>
        </p:grpSpPr>
        <p:sp>
          <p:nvSpPr>
            <p:cNvPr id="11" name="object 11"/>
            <p:cNvSpPr/>
            <p:nvPr/>
          </p:nvSpPr>
          <p:spPr>
            <a:xfrm>
              <a:off x="2859459" y="1488643"/>
              <a:ext cx="146685" cy="0"/>
            </a:xfrm>
            <a:custGeom>
              <a:avLst/>
              <a:gdLst/>
              <a:ahLst/>
              <a:cxnLst/>
              <a:rect l="l" t="t" r="r" b="b"/>
              <a:pathLst>
                <a:path w="146685">
                  <a:moveTo>
                    <a:pt x="146286" y="0"/>
                  </a:moveTo>
                  <a:lnTo>
                    <a:pt x="0" y="0"/>
                  </a:lnTo>
                </a:path>
              </a:pathLst>
            </a:custGeom>
            <a:ln w="10122">
              <a:solidFill>
                <a:srgbClr val="000000"/>
              </a:solidFill>
            </a:ln>
          </p:spPr>
          <p:txBody>
            <a:bodyPr wrap="square" lIns="0" tIns="0" rIns="0" bIns="0" rtlCol="0"/>
            <a:lstStyle/>
            <a:p>
              <a:endParaRPr/>
            </a:p>
          </p:txBody>
        </p:sp>
        <p:sp>
          <p:nvSpPr>
            <p:cNvPr id="12" name="object 12"/>
            <p:cNvSpPr/>
            <p:nvPr/>
          </p:nvSpPr>
          <p:spPr>
            <a:xfrm>
              <a:off x="2854525" y="1462326"/>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3" name="object 13"/>
            <p:cNvSpPr/>
            <p:nvPr/>
          </p:nvSpPr>
          <p:spPr>
            <a:xfrm>
              <a:off x="3387553" y="1488643"/>
              <a:ext cx="278130" cy="0"/>
            </a:xfrm>
            <a:custGeom>
              <a:avLst/>
              <a:gdLst/>
              <a:ahLst/>
              <a:cxnLst/>
              <a:rect l="l" t="t" r="r" b="b"/>
              <a:pathLst>
                <a:path w="278129">
                  <a:moveTo>
                    <a:pt x="277956" y="0"/>
                  </a:moveTo>
                  <a:lnTo>
                    <a:pt x="0" y="0"/>
                  </a:lnTo>
                </a:path>
              </a:pathLst>
            </a:custGeom>
            <a:ln w="10122">
              <a:solidFill>
                <a:srgbClr val="000000"/>
              </a:solidFill>
            </a:ln>
          </p:spPr>
          <p:txBody>
            <a:bodyPr wrap="square" lIns="0" tIns="0" rIns="0" bIns="0" rtlCol="0"/>
            <a:lstStyle/>
            <a:p>
              <a:endParaRPr/>
            </a:p>
          </p:txBody>
        </p:sp>
        <p:sp>
          <p:nvSpPr>
            <p:cNvPr id="14" name="object 14"/>
            <p:cNvSpPr/>
            <p:nvPr/>
          </p:nvSpPr>
          <p:spPr>
            <a:xfrm>
              <a:off x="3382619" y="1462326"/>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5" name="object 15"/>
            <p:cNvSpPr/>
            <p:nvPr/>
          </p:nvSpPr>
          <p:spPr>
            <a:xfrm>
              <a:off x="3192157" y="1577755"/>
              <a:ext cx="393700" cy="91440"/>
            </a:xfrm>
            <a:custGeom>
              <a:avLst/>
              <a:gdLst/>
              <a:ahLst/>
              <a:cxnLst/>
              <a:rect l="l" t="t" r="r" b="b"/>
              <a:pathLst>
                <a:path w="393700" h="91439">
                  <a:moveTo>
                    <a:pt x="0" y="0"/>
                  </a:moveTo>
                  <a:lnTo>
                    <a:pt x="0" y="90889"/>
                  </a:lnTo>
                  <a:lnTo>
                    <a:pt x="393346" y="90889"/>
                  </a:lnTo>
                </a:path>
              </a:pathLst>
            </a:custGeom>
            <a:ln w="10122">
              <a:solidFill>
                <a:srgbClr val="000000"/>
              </a:solidFill>
            </a:ln>
          </p:spPr>
          <p:txBody>
            <a:bodyPr wrap="square" lIns="0" tIns="0" rIns="0" bIns="0" rtlCol="0"/>
            <a:lstStyle/>
            <a:p>
              <a:endParaRPr/>
            </a:p>
          </p:txBody>
        </p:sp>
        <p:sp>
          <p:nvSpPr>
            <p:cNvPr id="16" name="object 16"/>
            <p:cNvSpPr/>
            <p:nvPr/>
          </p:nvSpPr>
          <p:spPr>
            <a:xfrm>
              <a:off x="3565766" y="1642328"/>
              <a:ext cx="24765" cy="52705"/>
            </a:xfrm>
            <a:custGeom>
              <a:avLst/>
              <a:gdLst/>
              <a:ahLst/>
              <a:cxnLst/>
              <a:rect l="l" t="t" r="r" b="b"/>
              <a:pathLst>
                <a:path w="24764"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grpSp>
        <p:nvGrpSpPr>
          <p:cNvPr id="17" name="object 17"/>
          <p:cNvGrpSpPr/>
          <p:nvPr/>
        </p:nvGrpSpPr>
        <p:grpSpPr>
          <a:xfrm>
            <a:off x="2681843" y="905079"/>
            <a:ext cx="1021080" cy="231140"/>
            <a:chOff x="2681843" y="905079"/>
            <a:chExt cx="1021080" cy="231140"/>
          </a:xfrm>
        </p:grpSpPr>
        <p:sp>
          <p:nvSpPr>
            <p:cNvPr id="18" name="object 18"/>
            <p:cNvSpPr/>
            <p:nvPr/>
          </p:nvSpPr>
          <p:spPr>
            <a:xfrm>
              <a:off x="2691965" y="915201"/>
              <a:ext cx="1000760" cy="211454"/>
            </a:xfrm>
            <a:custGeom>
              <a:avLst/>
              <a:gdLst/>
              <a:ahLst/>
              <a:cxnLst/>
              <a:rect l="l" t="t" r="r" b="b"/>
              <a:pathLst>
                <a:path w="1000760" h="211455">
                  <a:moveTo>
                    <a:pt x="1000385" y="0"/>
                  </a:moveTo>
                  <a:lnTo>
                    <a:pt x="0" y="0"/>
                  </a:lnTo>
                  <a:lnTo>
                    <a:pt x="0" y="210869"/>
                  </a:lnTo>
                  <a:lnTo>
                    <a:pt x="1000385" y="210869"/>
                  </a:lnTo>
                  <a:lnTo>
                    <a:pt x="1000385" y="0"/>
                  </a:lnTo>
                  <a:close/>
                </a:path>
              </a:pathLst>
            </a:custGeom>
            <a:solidFill>
              <a:srgbClr val="CCCCCC"/>
            </a:solidFill>
          </p:spPr>
          <p:txBody>
            <a:bodyPr wrap="square" lIns="0" tIns="0" rIns="0" bIns="0" rtlCol="0"/>
            <a:lstStyle/>
            <a:p>
              <a:endParaRPr/>
            </a:p>
          </p:txBody>
        </p:sp>
        <p:sp>
          <p:nvSpPr>
            <p:cNvPr id="19" name="object 19"/>
            <p:cNvSpPr/>
            <p:nvPr/>
          </p:nvSpPr>
          <p:spPr>
            <a:xfrm>
              <a:off x="2691965" y="915201"/>
              <a:ext cx="1000760" cy="211454"/>
            </a:xfrm>
            <a:custGeom>
              <a:avLst/>
              <a:gdLst/>
              <a:ahLst/>
              <a:cxnLst/>
              <a:rect l="l" t="t" r="r" b="b"/>
              <a:pathLst>
                <a:path w="1000760" h="211455">
                  <a:moveTo>
                    <a:pt x="0" y="210869"/>
                  </a:moveTo>
                  <a:lnTo>
                    <a:pt x="1000385" y="210869"/>
                  </a:lnTo>
                  <a:lnTo>
                    <a:pt x="1000385" y="0"/>
                  </a:lnTo>
                  <a:lnTo>
                    <a:pt x="0" y="0"/>
                  </a:lnTo>
                  <a:lnTo>
                    <a:pt x="0" y="210869"/>
                  </a:lnTo>
                  <a:close/>
                </a:path>
              </a:pathLst>
            </a:custGeom>
            <a:ln w="20244">
              <a:solidFill>
                <a:srgbClr val="999999"/>
              </a:solidFill>
            </a:ln>
          </p:spPr>
          <p:txBody>
            <a:bodyPr wrap="square" lIns="0" tIns="0" rIns="0" bIns="0" rtlCol="0"/>
            <a:lstStyle/>
            <a:p>
              <a:endParaRPr/>
            </a:p>
          </p:txBody>
        </p:sp>
      </p:grpSp>
      <p:sp>
        <p:nvSpPr>
          <p:cNvPr id="20" name="object 20"/>
          <p:cNvSpPr txBox="1"/>
          <p:nvPr/>
        </p:nvSpPr>
        <p:spPr>
          <a:xfrm>
            <a:off x="2696032" y="913046"/>
            <a:ext cx="992505" cy="166071"/>
          </a:xfrm>
          <a:prstGeom prst="rect">
            <a:avLst/>
          </a:prstGeom>
        </p:spPr>
        <p:txBody>
          <a:bodyPr vert="horz" wrap="square" lIns="0" tIns="12065" rIns="0" bIns="0" rtlCol="0">
            <a:spAutoFit/>
          </a:bodyPr>
          <a:lstStyle/>
          <a:p>
            <a:pPr marL="38100">
              <a:lnSpc>
                <a:spcPct val="100000"/>
              </a:lnSpc>
              <a:spcBef>
                <a:spcPts val="95"/>
              </a:spcBef>
            </a:pPr>
            <a:r>
              <a:rPr sz="1000" i="1" spc="15" dirty="0">
                <a:latin typeface="Times New Roman"/>
                <a:cs typeface="Times New Roman"/>
              </a:rPr>
              <a:t>t</a:t>
            </a:r>
            <a:r>
              <a:rPr sz="1050" i="1" baseline="-11904" dirty="0">
                <a:latin typeface="Times New Roman"/>
                <a:cs typeface="Times New Roman"/>
              </a:rPr>
              <a:t>i </a:t>
            </a:r>
            <a:r>
              <a:rPr sz="1050" i="1" spc="-37" baseline="-11904"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15" dirty="0">
                <a:latin typeface="Times New Roman"/>
                <a:cs typeface="Times New Roman"/>
              </a:rPr>
              <a:t>q</a:t>
            </a:r>
            <a:r>
              <a:rPr sz="1050" i="1" baseline="-11904" dirty="0">
                <a:latin typeface="Times New Roman"/>
                <a:cs typeface="Times New Roman"/>
              </a:rPr>
              <a:t>i </a:t>
            </a:r>
            <a:r>
              <a:rPr sz="1050" i="1" spc="-75" baseline="-11904" dirty="0">
                <a:latin typeface="Times New Roman"/>
                <a:cs typeface="Times New Roman"/>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20" dirty="0">
                <a:latin typeface="Times New Roman"/>
                <a:cs typeface="Times New Roman"/>
              </a:rPr>
              <a:t>C</a:t>
            </a:r>
            <a:r>
              <a:rPr sz="1000" dirty="0">
                <a:latin typeface="Calibri" panose="020F0502020204030204" pitchFamily="34" charset="0"/>
                <a:cs typeface="Calibri" panose="020F0502020204030204" pitchFamily="34" charset="0"/>
              </a:rPr>
              <a:t>(</a:t>
            </a:r>
            <a:r>
              <a:rPr sz="1000" i="1" spc="-45" dirty="0">
                <a:latin typeface="Times New Roman"/>
                <a:cs typeface="Times New Roman"/>
              </a:rPr>
              <a:t>r</a:t>
            </a:r>
            <a:r>
              <a:rPr sz="1050" i="1" spc="67" baseline="-11904" dirty="0">
                <a:latin typeface="Times New Roman"/>
                <a:cs typeface="Times New Roman"/>
              </a:rPr>
              <a:t>i</a:t>
            </a:r>
            <a:r>
              <a:rPr sz="1000" dirty="0">
                <a:latin typeface="Calibri" panose="020F0502020204030204" pitchFamily="34" charset="0"/>
                <a:cs typeface="Calibri" panose="020F0502020204030204" pitchFamily="34" charset="0"/>
              </a:rPr>
              <a:t>)</a:t>
            </a:r>
            <a:r>
              <a:rPr sz="1000" spc="-95" dirty="0">
                <a:latin typeface="Calibri" panose="020F0502020204030204" pitchFamily="34" charset="0"/>
                <a:cs typeface="Calibri" panose="020F0502020204030204" pitchFamily="34" charset="0"/>
              </a:rPr>
              <a:t> </a:t>
            </a:r>
            <a:r>
              <a:rPr sz="1000" spc="60" dirty="0">
                <a:latin typeface="Cambria"/>
                <a:cs typeface="Cambria"/>
              </a:rPr>
              <a:t>∧</a:t>
            </a:r>
            <a:r>
              <a:rPr sz="1000" dirty="0">
                <a:latin typeface="Cambria"/>
                <a:cs typeface="Cambria"/>
              </a:rPr>
              <a:t> </a:t>
            </a:r>
            <a:r>
              <a:rPr sz="1000" i="1" spc="-25" dirty="0">
                <a:latin typeface="Times New Roman"/>
                <a:cs typeface="Times New Roman"/>
              </a:rPr>
              <a:t>s</a:t>
            </a:r>
            <a:endParaRPr sz="1000" dirty="0">
              <a:latin typeface="Times New Roman"/>
              <a:cs typeface="Times New Roman"/>
            </a:endParaRPr>
          </a:p>
        </p:txBody>
      </p:sp>
      <p:graphicFrame>
        <p:nvGraphicFramePr>
          <p:cNvPr id="21" name="object 21"/>
          <p:cNvGraphicFramePr>
            <a:graphicFrameLocks noGrp="1"/>
          </p:cNvGraphicFramePr>
          <p:nvPr/>
        </p:nvGraphicFramePr>
        <p:xfrm>
          <a:off x="359965" y="1215742"/>
          <a:ext cx="2058670" cy="540738"/>
        </p:xfrm>
        <a:graphic>
          <a:graphicData uri="http://schemas.openxmlformats.org/drawingml/2006/table">
            <a:tbl>
              <a:tblPr firstRow="1" bandRow="1">
                <a:tableStyleId>{2D5ABB26-0587-4C30-8999-92F81FD0307C}</a:tableStyleId>
              </a:tblPr>
              <a:tblGrid>
                <a:gridCol w="1029335">
                  <a:extLst>
                    <a:ext uri="{9D8B030D-6E8A-4147-A177-3AD203B41FA5}">
                      <a16:colId xmlns:a16="http://schemas.microsoft.com/office/drawing/2014/main" val="20000"/>
                    </a:ext>
                  </a:extLst>
                </a:gridCol>
                <a:gridCol w="1029335">
                  <a:extLst>
                    <a:ext uri="{9D8B030D-6E8A-4147-A177-3AD203B41FA5}">
                      <a16:colId xmlns:a16="http://schemas.microsoft.com/office/drawing/2014/main" val="20001"/>
                    </a:ext>
                  </a:extLst>
                </a:gridCol>
              </a:tblGrid>
              <a:tr h="106286">
                <a:tc>
                  <a:txBody>
                    <a:bodyPr/>
                    <a:lstStyle/>
                    <a:p>
                      <a:pPr marL="40005">
                        <a:lnSpc>
                          <a:spcPts val="720"/>
                        </a:lnSpc>
                      </a:pPr>
                      <a:r>
                        <a:rPr sz="700" i="1" dirty="0">
                          <a:solidFill>
                            <a:srgbClr val="D83A00"/>
                          </a:solidFill>
                          <a:latin typeface="Times New Roman"/>
                          <a:cs typeface="Times New Roman"/>
                        </a:rPr>
                        <a:t>t</a:t>
                      </a:r>
                      <a:r>
                        <a:rPr sz="750" baseline="-11111" dirty="0">
                          <a:solidFill>
                            <a:srgbClr val="D83A00"/>
                          </a:solidFill>
                          <a:latin typeface="Calibri"/>
                          <a:cs typeface="Calibri"/>
                        </a:rPr>
                        <a:t>1 </a:t>
                      </a:r>
                      <a:r>
                        <a:rPr sz="750" spc="75" baseline="-11111" dirty="0">
                          <a:solidFill>
                            <a:srgbClr val="D83A00"/>
                          </a:solidFill>
                          <a:latin typeface="Calibri"/>
                          <a:cs typeface="Calibri"/>
                        </a:rPr>
                        <a:t> </a:t>
                      </a:r>
                      <a:r>
                        <a:rPr sz="700" dirty="0">
                          <a:solidFill>
                            <a:srgbClr val="D83A00"/>
                          </a:solidFill>
                          <a:latin typeface="Cambria"/>
                          <a:cs typeface="Cambria"/>
                        </a:rPr>
                        <a:t>⊕</a:t>
                      </a:r>
                      <a:r>
                        <a:rPr sz="700" spc="25" dirty="0">
                          <a:solidFill>
                            <a:srgbClr val="D83A00"/>
                          </a:solidFill>
                          <a:latin typeface="Cambria"/>
                          <a:cs typeface="Cambria"/>
                        </a:rPr>
                        <a:t> </a:t>
                      </a:r>
                      <a:r>
                        <a:rPr sz="700" i="1" dirty="0">
                          <a:solidFill>
                            <a:srgbClr val="D83A00"/>
                          </a:solidFill>
                          <a:latin typeface="Times New Roman"/>
                          <a:cs typeface="Times New Roman"/>
                        </a:rPr>
                        <a:t>C</a:t>
                      </a:r>
                      <a:r>
                        <a:rPr sz="700" dirty="0">
                          <a:solidFill>
                            <a:srgbClr val="D83A00"/>
                          </a:solidFill>
                          <a:latin typeface="Calibri"/>
                          <a:cs typeface="Calibri"/>
                        </a:rPr>
                        <a:t>(0) </a:t>
                      </a:r>
                      <a:r>
                        <a:rPr sz="700" dirty="0">
                          <a:solidFill>
                            <a:srgbClr val="D83A00"/>
                          </a:solidFill>
                          <a:latin typeface="Cambria"/>
                          <a:cs typeface="Cambria"/>
                        </a:rPr>
                        <a:t>∧</a:t>
                      </a:r>
                      <a:r>
                        <a:rPr sz="700" spc="5" dirty="0">
                          <a:solidFill>
                            <a:srgbClr val="D83A00"/>
                          </a:solidFill>
                          <a:latin typeface="Cambria"/>
                          <a:cs typeface="Cambria"/>
                        </a:rPr>
                        <a:t> </a:t>
                      </a:r>
                      <a:r>
                        <a:rPr sz="700" i="1" dirty="0">
                          <a:solidFill>
                            <a:srgbClr val="D83A00"/>
                          </a:solidFill>
                          <a:latin typeface="Times New Roman"/>
                          <a:cs typeface="Times New Roman"/>
                        </a:rPr>
                        <a:t>s</a:t>
                      </a:r>
                      <a:r>
                        <a:rPr sz="700" i="1" spc="50" dirty="0">
                          <a:solidFill>
                            <a:srgbClr val="D83A00"/>
                          </a:solidFill>
                          <a:latin typeface="Times New Roman"/>
                          <a:cs typeface="Times New Roman"/>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(0) </a:t>
                      </a:r>
                      <a:r>
                        <a:rPr sz="700" dirty="0">
                          <a:latin typeface="Cambria"/>
                          <a:cs typeface="Cambria"/>
                        </a:rPr>
                        <a:t>∧</a:t>
                      </a:r>
                      <a:r>
                        <a:rPr sz="700" spc="5" dirty="0">
                          <a:latin typeface="Cambria"/>
                          <a:cs typeface="Cambria"/>
                        </a:rPr>
                        <a:t> </a:t>
                      </a:r>
                      <a:r>
                        <a:rPr sz="700" i="1" dirty="0">
                          <a:latin typeface="Times New Roman"/>
                          <a:cs typeface="Times New Roman"/>
                        </a:rPr>
                        <a:t>s</a:t>
                      </a:r>
                      <a:endParaRPr sz="7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0005">
                        <a:lnSpc>
                          <a:spcPts val="720"/>
                        </a:lnSpc>
                      </a:pPr>
                      <a:r>
                        <a:rPr sz="700" i="1" dirty="0">
                          <a:solidFill>
                            <a:srgbClr val="D83A00"/>
                          </a:solidFill>
                          <a:latin typeface="Times New Roman"/>
                          <a:cs typeface="Times New Roman"/>
                        </a:rPr>
                        <a:t>t</a:t>
                      </a:r>
                      <a:r>
                        <a:rPr sz="750" baseline="-11111" dirty="0">
                          <a:solidFill>
                            <a:srgbClr val="D83A00"/>
                          </a:solidFill>
                          <a:latin typeface="Calibri"/>
                          <a:cs typeface="Calibri"/>
                        </a:rPr>
                        <a:t>1 </a:t>
                      </a:r>
                      <a:r>
                        <a:rPr sz="750" spc="75" baseline="-11111" dirty="0">
                          <a:solidFill>
                            <a:srgbClr val="D83A00"/>
                          </a:solidFill>
                          <a:latin typeface="Calibri"/>
                          <a:cs typeface="Calibri"/>
                        </a:rPr>
                        <a:t> </a:t>
                      </a:r>
                      <a:r>
                        <a:rPr sz="700" dirty="0">
                          <a:solidFill>
                            <a:srgbClr val="D83A00"/>
                          </a:solidFill>
                          <a:latin typeface="Cambria"/>
                          <a:cs typeface="Cambria"/>
                        </a:rPr>
                        <a:t>⊕</a:t>
                      </a:r>
                      <a:r>
                        <a:rPr sz="700" spc="25" dirty="0">
                          <a:solidFill>
                            <a:srgbClr val="D83A00"/>
                          </a:solidFill>
                          <a:latin typeface="Cambria"/>
                          <a:cs typeface="Cambria"/>
                        </a:rPr>
                        <a:t> </a:t>
                      </a:r>
                      <a:r>
                        <a:rPr sz="700" i="1" dirty="0">
                          <a:solidFill>
                            <a:srgbClr val="D83A00"/>
                          </a:solidFill>
                          <a:latin typeface="Times New Roman"/>
                          <a:cs typeface="Times New Roman"/>
                        </a:rPr>
                        <a:t>C</a:t>
                      </a:r>
                      <a:r>
                        <a:rPr sz="700" dirty="0">
                          <a:solidFill>
                            <a:srgbClr val="D83A00"/>
                          </a:solidFill>
                          <a:latin typeface="Calibri"/>
                          <a:cs typeface="Calibri"/>
                        </a:rPr>
                        <a:t>(0) </a:t>
                      </a:r>
                      <a:r>
                        <a:rPr sz="700" dirty="0">
                          <a:solidFill>
                            <a:srgbClr val="D83A00"/>
                          </a:solidFill>
                          <a:latin typeface="Cambria"/>
                          <a:cs typeface="Cambria"/>
                        </a:rPr>
                        <a:t>∧</a:t>
                      </a:r>
                      <a:r>
                        <a:rPr sz="700" spc="5" dirty="0">
                          <a:solidFill>
                            <a:srgbClr val="D83A00"/>
                          </a:solidFill>
                          <a:latin typeface="Cambria"/>
                          <a:cs typeface="Cambria"/>
                        </a:rPr>
                        <a:t> </a:t>
                      </a:r>
                      <a:r>
                        <a:rPr sz="700" i="1" dirty="0">
                          <a:solidFill>
                            <a:srgbClr val="D83A00"/>
                          </a:solidFill>
                          <a:latin typeface="Times New Roman"/>
                          <a:cs typeface="Times New Roman"/>
                        </a:rPr>
                        <a:t>s</a:t>
                      </a:r>
                      <a:r>
                        <a:rPr sz="700" i="1" spc="50" dirty="0">
                          <a:solidFill>
                            <a:srgbClr val="D83A00"/>
                          </a:solidFill>
                          <a:latin typeface="Times New Roman"/>
                          <a:cs typeface="Times New Roman"/>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(1) </a:t>
                      </a:r>
                      <a:r>
                        <a:rPr sz="700" dirty="0">
                          <a:latin typeface="Cambria"/>
                          <a:cs typeface="Cambria"/>
                        </a:rPr>
                        <a:t>∧</a:t>
                      </a:r>
                      <a:r>
                        <a:rPr sz="700" spc="5" dirty="0">
                          <a:latin typeface="Cambria"/>
                          <a:cs typeface="Cambria"/>
                        </a:rPr>
                        <a:t> </a:t>
                      </a:r>
                      <a:r>
                        <a:rPr sz="700" i="1" dirty="0">
                          <a:latin typeface="Times New Roman"/>
                          <a:cs typeface="Times New Roman"/>
                        </a:rPr>
                        <a:t>s</a:t>
                      </a:r>
                      <a:endParaRPr sz="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0"/>
                  </a:ext>
                </a:extLst>
              </a:tr>
              <a:tr h="106286">
                <a:tc>
                  <a:txBody>
                    <a:bodyPr/>
                    <a:lstStyle/>
                    <a:p>
                      <a:pPr marL="40005">
                        <a:lnSpc>
                          <a:spcPts val="720"/>
                        </a:lnSpc>
                      </a:pPr>
                      <a:r>
                        <a:rPr sz="700" i="1" dirty="0">
                          <a:solidFill>
                            <a:srgbClr val="D83A00"/>
                          </a:solidFill>
                          <a:latin typeface="Times New Roman"/>
                          <a:cs typeface="Times New Roman"/>
                        </a:rPr>
                        <a:t>t</a:t>
                      </a:r>
                      <a:r>
                        <a:rPr sz="750" baseline="-11111" dirty="0">
                          <a:solidFill>
                            <a:srgbClr val="D83A00"/>
                          </a:solidFill>
                          <a:latin typeface="Calibri"/>
                          <a:cs typeface="Calibri"/>
                        </a:rPr>
                        <a:t>2 </a:t>
                      </a:r>
                      <a:r>
                        <a:rPr sz="750" spc="75" baseline="-11111" dirty="0">
                          <a:solidFill>
                            <a:srgbClr val="D83A00"/>
                          </a:solidFill>
                          <a:latin typeface="Calibri"/>
                          <a:cs typeface="Calibri"/>
                        </a:rPr>
                        <a:t> </a:t>
                      </a:r>
                      <a:r>
                        <a:rPr sz="700" dirty="0">
                          <a:solidFill>
                            <a:srgbClr val="D83A00"/>
                          </a:solidFill>
                          <a:latin typeface="Cambria"/>
                          <a:cs typeface="Cambria"/>
                        </a:rPr>
                        <a:t>⊕</a:t>
                      </a:r>
                      <a:r>
                        <a:rPr sz="700" spc="25" dirty="0">
                          <a:solidFill>
                            <a:srgbClr val="D83A00"/>
                          </a:solidFill>
                          <a:latin typeface="Cambria"/>
                          <a:cs typeface="Cambria"/>
                        </a:rPr>
                        <a:t> </a:t>
                      </a:r>
                      <a:r>
                        <a:rPr sz="700" i="1" dirty="0">
                          <a:solidFill>
                            <a:srgbClr val="D83A00"/>
                          </a:solidFill>
                          <a:latin typeface="Times New Roman"/>
                          <a:cs typeface="Times New Roman"/>
                        </a:rPr>
                        <a:t>C</a:t>
                      </a:r>
                      <a:r>
                        <a:rPr sz="700" dirty="0">
                          <a:solidFill>
                            <a:srgbClr val="D83A00"/>
                          </a:solidFill>
                          <a:latin typeface="Calibri"/>
                          <a:cs typeface="Calibri"/>
                        </a:rPr>
                        <a:t>(1) </a:t>
                      </a:r>
                      <a:r>
                        <a:rPr sz="700" dirty="0">
                          <a:solidFill>
                            <a:srgbClr val="D83A00"/>
                          </a:solidFill>
                          <a:latin typeface="Cambria"/>
                          <a:cs typeface="Cambria"/>
                        </a:rPr>
                        <a:t>∧</a:t>
                      </a:r>
                      <a:r>
                        <a:rPr sz="700" spc="5" dirty="0">
                          <a:solidFill>
                            <a:srgbClr val="D83A00"/>
                          </a:solidFill>
                          <a:latin typeface="Cambria"/>
                          <a:cs typeface="Cambria"/>
                        </a:rPr>
                        <a:t> </a:t>
                      </a:r>
                      <a:r>
                        <a:rPr sz="700" i="1" dirty="0">
                          <a:solidFill>
                            <a:srgbClr val="D83A00"/>
                          </a:solidFill>
                          <a:latin typeface="Times New Roman"/>
                          <a:cs typeface="Times New Roman"/>
                        </a:rPr>
                        <a:t>s</a:t>
                      </a:r>
                      <a:r>
                        <a:rPr sz="700" i="1" spc="50" dirty="0">
                          <a:solidFill>
                            <a:srgbClr val="D83A00"/>
                          </a:solidFill>
                          <a:latin typeface="Times New Roman"/>
                          <a:cs typeface="Times New Roman"/>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(0) </a:t>
                      </a:r>
                      <a:r>
                        <a:rPr sz="700" dirty="0">
                          <a:latin typeface="Cambria"/>
                          <a:cs typeface="Cambria"/>
                        </a:rPr>
                        <a:t>∧</a:t>
                      </a:r>
                      <a:r>
                        <a:rPr sz="700" spc="5" dirty="0">
                          <a:latin typeface="Cambria"/>
                          <a:cs typeface="Cambria"/>
                        </a:rPr>
                        <a:t> </a:t>
                      </a:r>
                      <a:r>
                        <a:rPr sz="700" i="1" dirty="0">
                          <a:latin typeface="Times New Roman"/>
                          <a:cs typeface="Times New Roman"/>
                        </a:rPr>
                        <a:t>s</a:t>
                      </a:r>
                      <a:endParaRPr sz="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0005">
                        <a:lnSpc>
                          <a:spcPts val="720"/>
                        </a:lnSpc>
                      </a:pPr>
                      <a:r>
                        <a:rPr sz="700" i="1" dirty="0">
                          <a:solidFill>
                            <a:srgbClr val="D83A00"/>
                          </a:solidFill>
                          <a:latin typeface="Times New Roman"/>
                          <a:cs typeface="Times New Roman"/>
                        </a:rPr>
                        <a:t>t</a:t>
                      </a:r>
                      <a:r>
                        <a:rPr sz="750" baseline="-11111" dirty="0">
                          <a:solidFill>
                            <a:srgbClr val="D83A00"/>
                          </a:solidFill>
                          <a:latin typeface="Calibri"/>
                          <a:cs typeface="Calibri"/>
                        </a:rPr>
                        <a:t>2 </a:t>
                      </a:r>
                      <a:r>
                        <a:rPr sz="750" spc="75" baseline="-11111" dirty="0">
                          <a:solidFill>
                            <a:srgbClr val="D83A00"/>
                          </a:solidFill>
                          <a:latin typeface="Calibri"/>
                          <a:cs typeface="Calibri"/>
                        </a:rPr>
                        <a:t> </a:t>
                      </a:r>
                      <a:r>
                        <a:rPr sz="700" dirty="0">
                          <a:solidFill>
                            <a:srgbClr val="D83A00"/>
                          </a:solidFill>
                          <a:latin typeface="Cambria"/>
                          <a:cs typeface="Cambria"/>
                        </a:rPr>
                        <a:t>⊕</a:t>
                      </a:r>
                      <a:r>
                        <a:rPr sz="700" spc="25" dirty="0">
                          <a:solidFill>
                            <a:srgbClr val="D83A00"/>
                          </a:solidFill>
                          <a:latin typeface="Cambria"/>
                          <a:cs typeface="Cambria"/>
                        </a:rPr>
                        <a:t> </a:t>
                      </a:r>
                      <a:r>
                        <a:rPr sz="700" i="1" dirty="0">
                          <a:solidFill>
                            <a:srgbClr val="D83A00"/>
                          </a:solidFill>
                          <a:latin typeface="Times New Roman"/>
                          <a:cs typeface="Times New Roman"/>
                        </a:rPr>
                        <a:t>C</a:t>
                      </a:r>
                      <a:r>
                        <a:rPr sz="700" dirty="0">
                          <a:solidFill>
                            <a:srgbClr val="D83A00"/>
                          </a:solidFill>
                          <a:latin typeface="Calibri"/>
                          <a:cs typeface="Calibri"/>
                        </a:rPr>
                        <a:t>(1) </a:t>
                      </a:r>
                      <a:r>
                        <a:rPr sz="700" dirty="0">
                          <a:solidFill>
                            <a:srgbClr val="D83A00"/>
                          </a:solidFill>
                          <a:latin typeface="Cambria"/>
                          <a:cs typeface="Cambria"/>
                        </a:rPr>
                        <a:t>∧</a:t>
                      </a:r>
                      <a:r>
                        <a:rPr sz="700" spc="5" dirty="0">
                          <a:solidFill>
                            <a:srgbClr val="D83A00"/>
                          </a:solidFill>
                          <a:latin typeface="Cambria"/>
                          <a:cs typeface="Cambria"/>
                        </a:rPr>
                        <a:t> </a:t>
                      </a:r>
                      <a:r>
                        <a:rPr sz="700" i="1" dirty="0">
                          <a:solidFill>
                            <a:srgbClr val="D83A00"/>
                          </a:solidFill>
                          <a:latin typeface="Times New Roman"/>
                          <a:cs typeface="Times New Roman"/>
                        </a:rPr>
                        <a:t>s</a:t>
                      </a:r>
                      <a:r>
                        <a:rPr sz="700" i="1" spc="50" dirty="0">
                          <a:solidFill>
                            <a:srgbClr val="D83A00"/>
                          </a:solidFill>
                          <a:latin typeface="Times New Roman"/>
                          <a:cs typeface="Times New Roman"/>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(1) </a:t>
                      </a:r>
                      <a:r>
                        <a:rPr sz="700" dirty="0">
                          <a:latin typeface="Cambria"/>
                          <a:cs typeface="Cambria"/>
                        </a:rPr>
                        <a:t>∧</a:t>
                      </a:r>
                      <a:r>
                        <a:rPr sz="700" spc="5" dirty="0">
                          <a:latin typeface="Cambria"/>
                          <a:cs typeface="Cambria"/>
                        </a:rPr>
                        <a:t> </a:t>
                      </a:r>
                      <a:r>
                        <a:rPr sz="700" i="1" dirty="0">
                          <a:latin typeface="Times New Roman"/>
                          <a:cs typeface="Times New Roman"/>
                        </a:rPr>
                        <a:t>s</a:t>
                      </a:r>
                      <a:endParaRPr sz="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1"/>
                  </a:ext>
                </a:extLst>
              </a:tr>
              <a:tr h="106273">
                <a:tc>
                  <a:txBody>
                    <a:bodyPr/>
                    <a:lstStyle/>
                    <a:p>
                      <a:pPr marL="40005">
                        <a:lnSpc>
                          <a:spcPts val="720"/>
                        </a:lnSpc>
                      </a:pPr>
                      <a:r>
                        <a:rPr sz="700" i="1" dirty="0">
                          <a:solidFill>
                            <a:srgbClr val="D83A00"/>
                          </a:solidFill>
                          <a:latin typeface="Times New Roman"/>
                          <a:cs typeface="Times New Roman"/>
                        </a:rPr>
                        <a:t>t</a:t>
                      </a:r>
                      <a:r>
                        <a:rPr sz="750" baseline="-11111" dirty="0">
                          <a:solidFill>
                            <a:srgbClr val="D83A00"/>
                          </a:solidFill>
                          <a:latin typeface="Calibri"/>
                          <a:cs typeface="Calibri"/>
                        </a:rPr>
                        <a:t>3 </a:t>
                      </a:r>
                      <a:r>
                        <a:rPr sz="750" spc="75" baseline="-11111" dirty="0">
                          <a:solidFill>
                            <a:srgbClr val="D83A00"/>
                          </a:solidFill>
                          <a:latin typeface="Calibri"/>
                          <a:cs typeface="Calibri"/>
                        </a:rPr>
                        <a:t> </a:t>
                      </a:r>
                      <a:r>
                        <a:rPr sz="700" dirty="0">
                          <a:solidFill>
                            <a:srgbClr val="D83A00"/>
                          </a:solidFill>
                          <a:latin typeface="Cambria"/>
                          <a:cs typeface="Cambria"/>
                        </a:rPr>
                        <a:t>⊕</a:t>
                      </a:r>
                      <a:r>
                        <a:rPr sz="700" spc="25" dirty="0">
                          <a:solidFill>
                            <a:srgbClr val="D83A00"/>
                          </a:solidFill>
                          <a:latin typeface="Cambria"/>
                          <a:cs typeface="Cambria"/>
                        </a:rPr>
                        <a:t> </a:t>
                      </a:r>
                      <a:r>
                        <a:rPr sz="700" i="1" dirty="0">
                          <a:solidFill>
                            <a:srgbClr val="D83A00"/>
                          </a:solidFill>
                          <a:latin typeface="Times New Roman"/>
                          <a:cs typeface="Times New Roman"/>
                        </a:rPr>
                        <a:t>C</a:t>
                      </a:r>
                      <a:r>
                        <a:rPr sz="700" dirty="0">
                          <a:solidFill>
                            <a:srgbClr val="D83A00"/>
                          </a:solidFill>
                          <a:latin typeface="Calibri"/>
                          <a:cs typeface="Calibri"/>
                        </a:rPr>
                        <a:t>(1) </a:t>
                      </a:r>
                      <a:r>
                        <a:rPr sz="700" dirty="0">
                          <a:solidFill>
                            <a:srgbClr val="D83A00"/>
                          </a:solidFill>
                          <a:latin typeface="Cambria"/>
                          <a:cs typeface="Cambria"/>
                        </a:rPr>
                        <a:t>∧</a:t>
                      </a:r>
                      <a:r>
                        <a:rPr sz="700" spc="5" dirty="0">
                          <a:solidFill>
                            <a:srgbClr val="D83A00"/>
                          </a:solidFill>
                          <a:latin typeface="Cambria"/>
                          <a:cs typeface="Cambria"/>
                        </a:rPr>
                        <a:t> </a:t>
                      </a:r>
                      <a:r>
                        <a:rPr sz="700" i="1" dirty="0">
                          <a:solidFill>
                            <a:srgbClr val="D83A00"/>
                          </a:solidFill>
                          <a:latin typeface="Times New Roman"/>
                          <a:cs typeface="Times New Roman"/>
                        </a:rPr>
                        <a:t>s</a:t>
                      </a:r>
                      <a:r>
                        <a:rPr sz="700" i="1" spc="50" dirty="0">
                          <a:solidFill>
                            <a:srgbClr val="D83A00"/>
                          </a:solidFill>
                          <a:latin typeface="Times New Roman"/>
                          <a:cs typeface="Times New Roman"/>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(0) </a:t>
                      </a:r>
                      <a:r>
                        <a:rPr sz="700" dirty="0">
                          <a:latin typeface="Cambria"/>
                          <a:cs typeface="Cambria"/>
                        </a:rPr>
                        <a:t>∧</a:t>
                      </a:r>
                      <a:r>
                        <a:rPr sz="700" spc="5" dirty="0">
                          <a:latin typeface="Cambria"/>
                          <a:cs typeface="Cambria"/>
                        </a:rPr>
                        <a:t> </a:t>
                      </a:r>
                      <a:r>
                        <a:rPr sz="700" i="1" dirty="0">
                          <a:latin typeface="Times New Roman"/>
                          <a:cs typeface="Times New Roman"/>
                        </a:rPr>
                        <a:t>s</a:t>
                      </a:r>
                      <a:endParaRPr sz="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0005">
                        <a:lnSpc>
                          <a:spcPts val="720"/>
                        </a:lnSpc>
                      </a:pPr>
                      <a:r>
                        <a:rPr sz="700" i="1" dirty="0">
                          <a:solidFill>
                            <a:srgbClr val="D83A00"/>
                          </a:solidFill>
                          <a:latin typeface="Times New Roman"/>
                          <a:cs typeface="Times New Roman"/>
                        </a:rPr>
                        <a:t>t</a:t>
                      </a:r>
                      <a:r>
                        <a:rPr sz="750" baseline="-11111" dirty="0">
                          <a:solidFill>
                            <a:srgbClr val="D83A00"/>
                          </a:solidFill>
                          <a:latin typeface="Calibri"/>
                          <a:cs typeface="Calibri"/>
                        </a:rPr>
                        <a:t>3 </a:t>
                      </a:r>
                      <a:r>
                        <a:rPr sz="750" spc="75" baseline="-11111" dirty="0">
                          <a:solidFill>
                            <a:srgbClr val="D83A00"/>
                          </a:solidFill>
                          <a:latin typeface="Calibri"/>
                          <a:cs typeface="Calibri"/>
                        </a:rPr>
                        <a:t> </a:t>
                      </a:r>
                      <a:r>
                        <a:rPr sz="700" dirty="0">
                          <a:solidFill>
                            <a:srgbClr val="D83A00"/>
                          </a:solidFill>
                          <a:latin typeface="Cambria"/>
                          <a:cs typeface="Cambria"/>
                        </a:rPr>
                        <a:t>⊕</a:t>
                      </a:r>
                      <a:r>
                        <a:rPr sz="700" spc="25" dirty="0">
                          <a:solidFill>
                            <a:srgbClr val="D83A00"/>
                          </a:solidFill>
                          <a:latin typeface="Cambria"/>
                          <a:cs typeface="Cambria"/>
                        </a:rPr>
                        <a:t> </a:t>
                      </a:r>
                      <a:r>
                        <a:rPr sz="700" i="1" dirty="0">
                          <a:solidFill>
                            <a:srgbClr val="D83A00"/>
                          </a:solidFill>
                          <a:latin typeface="Times New Roman"/>
                          <a:cs typeface="Times New Roman"/>
                        </a:rPr>
                        <a:t>C</a:t>
                      </a:r>
                      <a:r>
                        <a:rPr sz="700" dirty="0">
                          <a:solidFill>
                            <a:srgbClr val="D83A00"/>
                          </a:solidFill>
                          <a:latin typeface="Calibri"/>
                          <a:cs typeface="Calibri"/>
                        </a:rPr>
                        <a:t>(1) </a:t>
                      </a:r>
                      <a:r>
                        <a:rPr sz="700" dirty="0">
                          <a:solidFill>
                            <a:srgbClr val="D83A00"/>
                          </a:solidFill>
                          <a:latin typeface="Cambria"/>
                          <a:cs typeface="Cambria"/>
                        </a:rPr>
                        <a:t>∧</a:t>
                      </a:r>
                      <a:r>
                        <a:rPr sz="700" spc="5" dirty="0">
                          <a:solidFill>
                            <a:srgbClr val="D83A00"/>
                          </a:solidFill>
                          <a:latin typeface="Cambria"/>
                          <a:cs typeface="Cambria"/>
                        </a:rPr>
                        <a:t> </a:t>
                      </a:r>
                      <a:r>
                        <a:rPr sz="700" i="1" dirty="0">
                          <a:solidFill>
                            <a:srgbClr val="D83A00"/>
                          </a:solidFill>
                          <a:latin typeface="Times New Roman"/>
                          <a:cs typeface="Times New Roman"/>
                        </a:rPr>
                        <a:t>s</a:t>
                      </a:r>
                      <a:r>
                        <a:rPr sz="700" i="1" spc="50" dirty="0">
                          <a:solidFill>
                            <a:srgbClr val="D83A00"/>
                          </a:solidFill>
                          <a:latin typeface="Times New Roman"/>
                          <a:cs typeface="Times New Roman"/>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(1) </a:t>
                      </a:r>
                      <a:r>
                        <a:rPr sz="700" dirty="0">
                          <a:latin typeface="Cambria"/>
                          <a:cs typeface="Cambria"/>
                        </a:rPr>
                        <a:t>∧</a:t>
                      </a:r>
                      <a:r>
                        <a:rPr sz="700" spc="5" dirty="0">
                          <a:latin typeface="Cambria"/>
                          <a:cs typeface="Cambria"/>
                        </a:rPr>
                        <a:t> </a:t>
                      </a:r>
                      <a:r>
                        <a:rPr sz="700" i="1" dirty="0">
                          <a:latin typeface="Times New Roman"/>
                          <a:cs typeface="Times New Roman"/>
                        </a:rPr>
                        <a:t>s</a:t>
                      </a:r>
                      <a:endParaRPr sz="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2"/>
                  </a:ext>
                </a:extLst>
              </a:tr>
              <a:tr h="87157">
                <a:tc>
                  <a:txBody>
                    <a:bodyPr/>
                    <a:lstStyle/>
                    <a:p>
                      <a:pPr marL="88265">
                        <a:lnSpc>
                          <a:spcPts val="58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T w="6350">
                      <a:solidFill>
                        <a:srgbClr val="000000"/>
                      </a:solidFill>
                      <a:prstDash val="solid"/>
                    </a:lnT>
                    <a:solidFill>
                      <a:srgbClr val="FFFFFF"/>
                    </a:solidFill>
                  </a:tcPr>
                </a:tc>
                <a:tc>
                  <a:txBody>
                    <a:bodyPr/>
                    <a:lstStyle/>
                    <a:p>
                      <a:pPr marL="88265">
                        <a:lnSpc>
                          <a:spcPts val="58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T w="6350">
                      <a:solidFill>
                        <a:srgbClr val="000000"/>
                      </a:solidFill>
                      <a:prstDash val="solid"/>
                    </a:lnT>
                    <a:solidFill>
                      <a:srgbClr val="FFFFFF"/>
                    </a:solidFill>
                  </a:tcPr>
                </a:tc>
                <a:extLst>
                  <a:ext uri="{0D108BD9-81ED-4DB2-BD59-A6C34878D82A}">
                    <a16:rowId xmlns:a16="http://schemas.microsoft.com/office/drawing/2014/main" val="10003"/>
                  </a:ext>
                </a:extLst>
              </a:tr>
              <a:tr h="50609">
                <a:tc>
                  <a:txBody>
                    <a:bodyPr/>
                    <a:lstStyle/>
                    <a:p>
                      <a:pPr>
                        <a:lnSpc>
                          <a:spcPct val="100000"/>
                        </a:lnSpc>
                      </a:pPr>
                      <a:endParaRPr sz="100">
                        <a:latin typeface="Times New Roman"/>
                        <a:cs typeface="Times New Roman"/>
                      </a:endParaRPr>
                    </a:p>
                  </a:txBody>
                  <a:tcPr marL="0" marR="0" marT="0" marB="0">
                    <a:lnL w="6350">
                      <a:solidFill>
                        <a:srgbClr val="000000"/>
                      </a:solidFill>
                      <a:prstDash val="solid"/>
                    </a:lnL>
                    <a:lnR w="6350">
                      <a:solidFill>
                        <a:srgbClr val="000000"/>
                      </a:solidFill>
                      <a:prstDash val="solid"/>
                    </a:lnR>
                    <a:solidFill>
                      <a:srgbClr val="FFFFFF"/>
                    </a:solidFill>
                  </a:tcPr>
                </a:tc>
                <a:tc>
                  <a:txBody>
                    <a:bodyPr/>
                    <a:lstStyle/>
                    <a:p>
                      <a:pPr>
                        <a:lnSpc>
                          <a:spcPct val="100000"/>
                        </a:lnSpc>
                      </a:pPr>
                      <a:endParaRPr sz="100">
                        <a:latin typeface="Times New Roman"/>
                        <a:cs typeface="Times New Roman"/>
                      </a:endParaRPr>
                    </a:p>
                  </a:txBody>
                  <a:tcPr marL="0" marR="0" marT="0" marB="0">
                    <a:lnL w="6350">
                      <a:solidFill>
                        <a:srgbClr val="000000"/>
                      </a:solidFill>
                      <a:prstDash val="solid"/>
                    </a:lnL>
                    <a:lnR w="6350">
                      <a:solidFill>
                        <a:srgbClr val="000000"/>
                      </a:solidFill>
                      <a:prstDash val="solid"/>
                    </a:lnR>
                    <a:solidFill>
                      <a:srgbClr val="FFFFFF"/>
                    </a:solidFill>
                  </a:tcPr>
                </a:tc>
                <a:extLst>
                  <a:ext uri="{0D108BD9-81ED-4DB2-BD59-A6C34878D82A}">
                    <a16:rowId xmlns:a16="http://schemas.microsoft.com/office/drawing/2014/main" val="10004"/>
                  </a:ext>
                </a:extLst>
              </a:tr>
              <a:tr h="84127">
                <a:tc>
                  <a:txBody>
                    <a:bodyPr/>
                    <a:lstStyle/>
                    <a:p>
                      <a:pPr marL="88265">
                        <a:lnSpc>
                          <a:spcPts val="54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B w="6350">
                      <a:solidFill>
                        <a:srgbClr val="000000"/>
                      </a:solidFill>
                      <a:prstDash val="solid"/>
                    </a:lnB>
                    <a:solidFill>
                      <a:srgbClr val="FFFFFF"/>
                    </a:solidFill>
                  </a:tcPr>
                </a:tc>
                <a:tc>
                  <a:txBody>
                    <a:bodyPr/>
                    <a:lstStyle/>
                    <a:p>
                      <a:pPr marL="88265">
                        <a:lnSpc>
                          <a:spcPts val="54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B w="6350">
                      <a:solidFill>
                        <a:srgbClr val="000000"/>
                      </a:solidFill>
                      <a:prstDash val="solid"/>
                    </a:lnB>
                    <a:solidFill>
                      <a:srgbClr val="FFFFFF"/>
                    </a:solidFill>
                  </a:tcPr>
                </a:tc>
                <a:extLst>
                  <a:ext uri="{0D108BD9-81ED-4DB2-BD59-A6C34878D82A}">
                    <a16:rowId xmlns:a16="http://schemas.microsoft.com/office/drawing/2014/main" val="10005"/>
                  </a:ext>
                </a:extLst>
              </a:tr>
            </a:tbl>
          </a:graphicData>
        </a:graphic>
      </p:graphicFrame>
      <p:sp>
        <p:nvSpPr>
          <p:cNvPr id="22" name="object 22"/>
          <p:cNvSpPr/>
          <p:nvPr/>
        </p:nvSpPr>
        <p:spPr>
          <a:xfrm>
            <a:off x="4261876" y="1215740"/>
            <a:ext cx="165100" cy="546100"/>
          </a:xfrm>
          <a:custGeom>
            <a:avLst/>
            <a:gdLst/>
            <a:ahLst/>
            <a:cxnLst/>
            <a:rect l="l" t="t" r="r" b="b"/>
            <a:pathLst>
              <a:path w="165100" h="546100">
                <a:moveTo>
                  <a:pt x="164589" y="0"/>
                </a:moveTo>
                <a:lnTo>
                  <a:pt x="0" y="0"/>
                </a:lnTo>
                <a:lnTo>
                  <a:pt x="0" y="545804"/>
                </a:lnTo>
                <a:lnTo>
                  <a:pt x="164589" y="545804"/>
                </a:lnTo>
                <a:lnTo>
                  <a:pt x="164589" y="0"/>
                </a:lnTo>
                <a:close/>
              </a:path>
            </a:pathLst>
          </a:custGeom>
          <a:solidFill>
            <a:srgbClr val="FFFFFF"/>
          </a:solidFill>
        </p:spPr>
        <p:txBody>
          <a:bodyPr wrap="square" lIns="0" tIns="0" rIns="0" bIns="0" rtlCol="0"/>
          <a:lstStyle/>
          <a:p>
            <a:endParaRPr/>
          </a:p>
        </p:txBody>
      </p:sp>
      <p:sp>
        <p:nvSpPr>
          <p:cNvPr id="23" name="object 23"/>
          <p:cNvSpPr txBox="1"/>
          <p:nvPr/>
        </p:nvSpPr>
        <p:spPr>
          <a:xfrm>
            <a:off x="3917378" y="1186603"/>
            <a:ext cx="337185" cy="136525"/>
          </a:xfrm>
          <a:prstGeom prst="rect">
            <a:avLst/>
          </a:prstGeom>
        </p:spPr>
        <p:txBody>
          <a:bodyPr vert="horz" wrap="square" lIns="0" tIns="15875" rIns="0" bIns="0" rtlCol="0">
            <a:spAutoFit/>
          </a:bodyPr>
          <a:lstStyle/>
          <a:p>
            <a:pPr marL="38100">
              <a:lnSpc>
                <a:spcPct val="100000"/>
              </a:lnSpc>
              <a:spcBef>
                <a:spcPts val="125"/>
              </a:spcBef>
            </a:pPr>
            <a:r>
              <a:rPr sz="700" i="1" spc="30" dirty="0">
                <a:latin typeface="Times New Roman"/>
                <a:cs typeface="Times New Roman"/>
              </a:rPr>
              <a:t>r</a:t>
            </a:r>
            <a:r>
              <a:rPr sz="750" spc="44" baseline="-11111" dirty="0">
                <a:latin typeface="Calibri"/>
                <a:cs typeface="Calibri"/>
              </a:rPr>
              <a:t>1</a:t>
            </a:r>
            <a:r>
              <a:rPr sz="750" spc="150" baseline="-11111" dirty="0">
                <a:latin typeface="Calibri"/>
                <a:cs typeface="Calibri"/>
              </a:rPr>
              <a:t> </a:t>
            </a:r>
            <a:r>
              <a:rPr sz="700" spc="260" dirty="0">
                <a:latin typeface="Calibri"/>
                <a:cs typeface="Calibri"/>
              </a:rPr>
              <a:t>=</a:t>
            </a:r>
            <a:r>
              <a:rPr sz="700" spc="15" dirty="0">
                <a:latin typeface="Calibri"/>
                <a:cs typeface="Calibri"/>
              </a:rPr>
              <a:t> </a:t>
            </a:r>
            <a:r>
              <a:rPr sz="700" spc="40" dirty="0">
                <a:latin typeface="Calibri"/>
                <a:cs typeface="Calibri"/>
              </a:rPr>
              <a:t>0</a:t>
            </a:r>
            <a:endParaRPr sz="700">
              <a:latin typeface="Calibri"/>
              <a:cs typeface="Calibri"/>
            </a:endParaRPr>
          </a:p>
        </p:txBody>
      </p:sp>
      <p:sp>
        <p:nvSpPr>
          <p:cNvPr id="24" name="object 24"/>
          <p:cNvSpPr txBox="1"/>
          <p:nvPr/>
        </p:nvSpPr>
        <p:spPr>
          <a:xfrm>
            <a:off x="4264405" y="1218272"/>
            <a:ext cx="160020" cy="106680"/>
          </a:xfrm>
          <a:prstGeom prst="rect">
            <a:avLst/>
          </a:prstGeom>
          <a:solidFill>
            <a:srgbClr val="FFFFFF"/>
          </a:solidFill>
          <a:ln w="5060">
            <a:solidFill>
              <a:srgbClr val="000000"/>
            </a:solidFill>
          </a:ln>
        </p:spPr>
        <p:txBody>
          <a:bodyPr vert="horz" wrap="square" lIns="0" tIns="0" rIns="0" bIns="0" rtlCol="0">
            <a:spAutoFit/>
          </a:bodyPr>
          <a:lstStyle/>
          <a:p>
            <a:pPr marL="40005">
              <a:lnSpc>
                <a:spcPts val="720"/>
              </a:lnSpc>
            </a:pPr>
            <a:r>
              <a:rPr sz="700" i="1" spc="55" dirty="0">
                <a:latin typeface="Times New Roman"/>
                <a:cs typeface="Times New Roman"/>
              </a:rPr>
              <a:t>t</a:t>
            </a:r>
            <a:r>
              <a:rPr sz="750" spc="82" baseline="-11111" dirty="0">
                <a:latin typeface="Calibri"/>
                <a:cs typeface="Calibri"/>
              </a:rPr>
              <a:t>1</a:t>
            </a:r>
            <a:endParaRPr sz="750" baseline="-11111">
              <a:latin typeface="Calibri"/>
              <a:cs typeface="Calibri"/>
            </a:endParaRPr>
          </a:p>
        </p:txBody>
      </p:sp>
      <p:sp>
        <p:nvSpPr>
          <p:cNvPr id="25" name="object 25"/>
          <p:cNvSpPr txBox="1"/>
          <p:nvPr/>
        </p:nvSpPr>
        <p:spPr>
          <a:xfrm>
            <a:off x="3917378" y="1292876"/>
            <a:ext cx="337185" cy="136525"/>
          </a:xfrm>
          <a:prstGeom prst="rect">
            <a:avLst/>
          </a:prstGeom>
        </p:spPr>
        <p:txBody>
          <a:bodyPr vert="horz" wrap="square" lIns="0" tIns="15875" rIns="0" bIns="0" rtlCol="0">
            <a:spAutoFit/>
          </a:bodyPr>
          <a:lstStyle/>
          <a:p>
            <a:pPr marL="38100">
              <a:lnSpc>
                <a:spcPct val="100000"/>
              </a:lnSpc>
              <a:spcBef>
                <a:spcPts val="125"/>
              </a:spcBef>
            </a:pPr>
            <a:r>
              <a:rPr sz="700" i="1" spc="30" dirty="0">
                <a:latin typeface="Times New Roman"/>
                <a:cs typeface="Times New Roman"/>
              </a:rPr>
              <a:t>r</a:t>
            </a:r>
            <a:r>
              <a:rPr sz="750" spc="44" baseline="-11111" dirty="0">
                <a:latin typeface="Calibri"/>
                <a:cs typeface="Calibri"/>
              </a:rPr>
              <a:t>2</a:t>
            </a:r>
            <a:r>
              <a:rPr sz="750" spc="150" baseline="-11111" dirty="0">
                <a:latin typeface="Calibri"/>
                <a:cs typeface="Calibri"/>
              </a:rPr>
              <a:t> </a:t>
            </a:r>
            <a:r>
              <a:rPr sz="700" spc="260" dirty="0">
                <a:latin typeface="Calibri"/>
                <a:cs typeface="Calibri"/>
              </a:rPr>
              <a:t>=</a:t>
            </a:r>
            <a:r>
              <a:rPr sz="700" spc="15" dirty="0">
                <a:latin typeface="Calibri"/>
                <a:cs typeface="Calibri"/>
              </a:rPr>
              <a:t> </a:t>
            </a:r>
            <a:r>
              <a:rPr sz="700" spc="40" dirty="0">
                <a:latin typeface="Calibri"/>
                <a:cs typeface="Calibri"/>
              </a:rPr>
              <a:t>1</a:t>
            </a:r>
            <a:endParaRPr sz="700">
              <a:latin typeface="Calibri"/>
              <a:cs typeface="Calibri"/>
            </a:endParaRPr>
          </a:p>
        </p:txBody>
      </p:sp>
      <p:sp>
        <p:nvSpPr>
          <p:cNvPr id="26" name="object 26"/>
          <p:cNvSpPr txBox="1"/>
          <p:nvPr/>
        </p:nvSpPr>
        <p:spPr>
          <a:xfrm>
            <a:off x="4264405" y="1324559"/>
            <a:ext cx="160020" cy="106680"/>
          </a:xfrm>
          <a:prstGeom prst="rect">
            <a:avLst/>
          </a:prstGeom>
          <a:solidFill>
            <a:srgbClr val="FFFFFF"/>
          </a:solidFill>
          <a:ln w="5060">
            <a:solidFill>
              <a:srgbClr val="000000"/>
            </a:solidFill>
          </a:ln>
        </p:spPr>
        <p:txBody>
          <a:bodyPr vert="horz" wrap="square" lIns="0" tIns="0" rIns="0" bIns="0" rtlCol="0">
            <a:spAutoFit/>
          </a:bodyPr>
          <a:lstStyle/>
          <a:p>
            <a:pPr marL="40005">
              <a:lnSpc>
                <a:spcPts val="720"/>
              </a:lnSpc>
            </a:pPr>
            <a:r>
              <a:rPr sz="700" i="1" spc="55" dirty="0">
                <a:latin typeface="Times New Roman"/>
                <a:cs typeface="Times New Roman"/>
              </a:rPr>
              <a:t>t</a:t>
            </a:r>
            <a:r>
              <a:rPr sz="750" spc="82" baseline="-11111" dirty="0">
                <a:latin typeface="Calibri"/>
                <a:cs typeface="Calibri"/>
              </a:rPr>
              <a:t>2</a:t>
            </a:r>
            <a:endParaRPr sz="750" baseline="-11111">
              <a:latin typeface="Calibri"/>
              <a:cs typeface="Calibri"/>
            </a:endParaRPr>
          </a:p>
        </p:txBody>
      </p:sp>
      <p:sp>
        <p:nvSpPr>
          <p:cNvPr id="27" name="object 27"/>
          <p:cNvSpPr/>
          <p:nvPr/>
        </p:nvSpPr>
        <p:spPr>
          <a:xfrm>
            <a:off x="4264405" y="1433372"/>
            <a:ext cx="0" cy="101600"/>
          </a:xfrm>
          <a:custGeom>
            <a:avLst/>
            <a:gdLst/>
            <a:ahLst/>
            <a:cxnLst/>
            <a:rect l="l" t="t" r="r" b="b"/>
            <a:pathLst>
              <a:path h="101600">
                <a:moveTo>
                  <a:pt x="0" y="101218"/>
                </a:moveTo>
                <a:lnTo>
                  <a:pt x="0" y="0"/>
                </a:lnTo>
              </a:path>
            </a:pathLst>
          </a:custGeom>
          <a:ln w="5060">
            <a:solidFill>
              <a:srgbClr val="000000"/>
            </a:solidFill>
          </a:ln>
        </p:spPr>
        <p:txBody>
          <a:bodyPr wrap="square" lIns="0" tIns="0" rIns="0" bIns="0" rtlCol="0"/>
          <a:lstStyle/>
          <a:p>
            <a:endParaRPr/>
          </a:p>
        </p:txBody>
      </p:sp>
      <p:sp>
        <p:nvSpPr>
          <p:cNvPr id="28" name="object 28"/>
          <p:cNvSpPr txBox="1"/>
          <p:nvPr/>
        </p:nvSpPr>
        <p:spPr>
          <a:xfrm>
            <a:off x="3917378" y="1399162"/>
            <a:ext cx="496570" cy="136525"/>
          </a:xfrm>
          <a:prstGeom prst="rect">
            <a:avLst/>
          </a:prstGeom>
        </p:spPr>
        <p:txBody>
          <a:bodyPr vert="horz" wrap="square" lIns="0" tIns="15875" rIns="0" bIns="0" rtlCol="0">
            <a:spAutoFit/>
          </a:bodyPr>
          <a:lstStyle/>
          <a:p>
            <a:pPr marL="38100">
              <a:lnSpc>
                <a:spcPct val="100000"/>
              </a:lnSpc>
              <a:spcBef>
                <a:spcPts val="125"/>
              </a:spcBef>
            </a:pPr>
            <a:r>
              <a:rPr sz="700" i="1" spc="30" dirty="0">
                <a:latin typeface="Times New Roman"/>
                <a:cs typeface="Times New Roman"/>
              </a:rPr>
              <a:t>r</a:t>
            </a:r>
            <a:r>
              <a:rPr sz="750" spc="44" baseline="-11111" dirty="0">
                <a:latin typeface="Calibri"/>
                <a:cs typeface="Calibri"/>
              </a:rPr>
              <a:t>3</a:t>
            </a:r>
            <a:r>
              <a:rPr sz="750" spc="179" baseline="-11111" dirty="0">
                <a:latin typeface="Calibri"/>
                <a:cs typeface="Calibri"/>
              </a:rPr>
              <a:t> </a:t>
            </a:r>
            <a:r>
              <a:rPr sz="700" spc="260" dirty="0">
                <a:latin typeface="Calibri"/>
                <a:cs typeface="Calibri"/>
              </a:rPr>
              <a:t>=</a:t>
            </a:r>
            <a:r>
              <a:rPr sz="700" spc="25" dirty="0">
                <a:latin typeface="Calibri"/>
                <a:cs typeface="Calibri"/>
              </a:rPr>
              <a:t> </a:t>
            </a:r>
            <a:r>
              <a:rPr sz="700" spc="40" dirty="0">
                <a:latin typeface="Calibri"/>
                <a:cs typeface="Calibri"/>
              </a:rPr>
              <a:t>1  </a:t>
            </a:r>
            <a:r>
              <a:rPr sz="700" spc="95" dirty="0">
                <a:latin typeface="Calibri"/>
                <a:cs typeface="Calibri"/>
              </a:rPr>
              <a:t> </a:t>
            </a:r>
            <a:r>
              <a:rPr sz="700" i="1" spc="55" dirty="0">
                <a:latin typeface="Times New Roman"/>
                <a:cs typeface="Times New Roman"/>
              </a:rPr>
              <a:t>t</a:t>
            </a:r>
            <a:r>
              <a:rPr sz="750" spc="82" baseline="-11111" dirty="0">
                <a:latin typeface="Calibri"/>
                <a:cs typeface="Calibri"/>
              </a:rPr>
              <a:t>3</a:t>
            </a:r>
            <a:endParaRPr sz="750" baseline="-11111">
              <a:latin typeface="Calibri"/>
              <a:cs typeface="Calibri"/>
            </a:endParaRPr>
          </a:p>
        </p:txBody>
      </p:sp>
      <p:sp>
        <p:nvSpPr>
          <p:cNvPr id="29" name="object 29"/>
          <p:cNvSpPr/>
          <p:nvPr/>
        </p:nvSpPr>
        <p:spPr>
          <a:xfrm>
            <a:off x="4261878" y="1433372"/>
            <a:ext cx="165100" cy="323215"/>
          </a:xfrm>
          <a:custGeom>
            <a:avLst/>
            <a:gdLst/>
            <a:ahLst/>
            <a:cxnLst/>
            <a:rect l="l" t="t" r="r" b="b"/>
            <a:pathLst>
              <a:path w="165100" h="323214">
                <a:moveTo>
                  <a:pt x="162051" y="101218"/>
                </a:moveTo>
                <a:lnTo>
                  <a:pt x="162051" y="0"/>
                </a:lnTo>
              </a:path>
              <a:path w="165100" h="323214">
                <a:moveTo>
                  <a:pt x="0" y="103746"/>
                </a:moveTo>
                <a:lnTo>
                  <a:pt x="164579" y="103746"/>
                </a:lnTo>
              </a:path>
              <a:path w="165100" h="323214">
                <a:moveTo>
                  <a:pt x="2527" y="323113"/>
                </a:moveTo>
                <a:lnTo>
                  <a:pt x="2527" y="106286"/>
                </a:lnTo>
              </a:path>
            </a:pathLst>
          </a:custGeom>
          <a:ln w="5060">
            <a:solidFill>
              <a:srgbClr val="000000"/>
            </a:solidFill>
          </a:ln>
        </p:spPr>
        <p:txBody>
          <a:bodyPr wrap="square" lIns="0" tIns="0" rIns="0" bIns="0" rtlCol="0"/>
          <a:lstStyle/>
          <a:p>
            <a:endParaRPr/>
          </a:p>
        </p:txBody>
      </p:sp>
      <p:sp>
        <p:nvSpPr>
          <p:cNvPr id="30" name="object 30"/>
          <p:cNvSpPr txBox="1"/>
          <p:nvPr/>
        </p:nvSpPr>
        <p:spPr>
          <a:xfrm>
            <a:off x="4340262" y="1519838"/>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31" name="object 31"/>
          <p:cNvSpPr txBox="1"/>
          <p:nvPr/>
        </p:nvSpPr>
        <p:spPr>
          <a:xfrm>
            <a:off x="4340262" y="1570447"/>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32" name="object 32"/>
          <p:cNvSpPr txBox="1"/>
          <p:nvPr/>
        </p:nvSpPr>
        <p:spPr>
          <a:xfrm>
            <a:off x="4340262" y="1621057"/>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33" name="object 33"/>
          <p:cNvSpPr/>
          <p:nvPr/>
        </p:nvSpPr>
        <p:spPr>
          <a:xfrm>
            <a:off x="4261878" y="1539659"/>
            <a:ext cx="165100" cy="219710"/>
          </a:xfrm>
          <a:custGeom>
            <a:avLst/>
            <a:gdLst/>
            <a:ahLst/>
            <a:cxnLst/>
            <a:rect l="l" t="t" r="r" b="b"/>
            <a:pathLst>
              <a:path w="165100" h="219710">
                <a:moveTo>
                  <a:pt x="162051" y="216827"/>
                </a:moveTo>
                <a:lnTo>
                  <a:pt x="162051" y="0"/>
                </a:lnTo>
              </a:path>
              <a:path w="165100" h="219710">
                <a:moveTo>
                  <a:pt x="0" y="219354"/>
                </a:moveTo>
                <a:lnTo>
                  <a:pt x="164579" y="219354"/>
                </a:lnTo>
              </a:path>
            </a:pathLst>
          </a:custGeom>
          <a:ln w="5060">
            <a:solidFill>
              <a:srgbClr val="000000"/>
            </a:solidFill>
          </a:ln>
        </p:spPr>
        <p:txBody>
          <a:bodyPr wrap="square" lIns="0" tIns="0" rIns="0" bIns="0" rtlCol="0"/>
          <a:lstStyle/>
          <a:p>
            <a:endParaRPr/>
          </a:p>
        </p:txBody>
      </p:sp>
      <p:sp>
        <p:nvSpPr>
          <p:cNvPr id="34" name="object 34"/>
          <p:cNvSpPr txBox="1"/>
          <p:nvPr/>
        </p:nvSpPr>
        <p:spPr>
          <a:xfrm>
            <a:off x="450176" y="1932438"/>
            <a:ext cx="3801745" cy="405130"/>
          </a:xfrm>
          <a:prstGeom prst="rect">
            <a:avLst/>
          </a:prstGeom>
        </p:spPr>
        <p:txBody>
          <a:bodyPr vert="horz" wrap="square" lIns="0" tIns="50165" rIns="0" bIns="0" rtlCol="0">
            <a:spAutoFit/>
          </a:bodyPr>
          <a:lstStyle/>
          <a:p>
            <a:pPr marL="162560" indent="-125095">
              <a:lnSpc>
                <a:spcPct val="100000"/>
              </a:lnSpc>
              <a:spcBef>
                <a:spcPts val="395"/>
              </a:spcBef>
              <a:buClr>
                <a:srgbClr val="1464B2"/>
              </a:buClr>
              <a:buSzPct val="70000"/>
              <a:buFont typeface="Cambria"/>
              <a:buChar char="►"/>
              <a:tabLst>
                <a:tab pos="163195" algn="l"/>
              </a:tabLst>
            </a:pPr>
            <a:r>
              <a:rPr sz="1000" spc="-50" dirty="0">
                <a:latin typeface="Calibri" panose="020F0502020204030204" pitchFamily="34" charset="0"/>
                <a:cs typeface="Calibri" panose="020F0502020204030204" pitchFamily="34" charset="0"/>
              </a:rPr>
              <a:t>For</a:t>
            </a:r>
            <a:r>
              <a:rPr sz="1000" spc="-2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every</a:t>
            </a:r>
            <a:r>
              <a:rPr sz="1000" spc="-20" dirty="0">
                <a:latin typeface="Calibri" panose="020F0502020204030204" pitchFamily="34" charset="0"/>
                <a:cs typeface="Calibri" panose="020F0502020204030204" pitchFamily="34" charset="0"/>
              </a:rPr>
              <a:t> </a:t>
            </a:r>
            <a:r>
              <a:rPr sz="1000" i="1" spc="-35" dirty="0">
                <a:latin typeface="Times New Roman"/>
                <a:cs typeface="Times New Roman"/>
              </a:rPr>
              <a:t>i</a:t>
            </a:r>
            <a:r>
              <a:rPr sz="1000" spc="-35" dirty="0">
                <a:latin typeface="Calibri" panose="020F0502020204030204" pitchFamily="34" charset="0"/>
                <a:cs typeface="Calibri" panose="020F0502020204030204" pitchFamily="34" charset="0"/>
              </a:rPr>
              <a:t>:</a:t>
            </a:r>
            <a:r>
              <a:rPr sz="1000" spc="65"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knows</a:t>
            </a:r>
            <a:r>
              <a:rPr sz="1000" spc="-20" dirty="0">
                <a:latin typeface="Calibri" panose="020F0502020204030204" pitchFamily="34" charset="0"/>
                <a:cs typeface="Calibri" panose="020F0502020204030204" pitchFamily="34" charset="0"/>
              </a:rPr>
              <a:t> </a:t>
            </a:r>
            <a:r>
              <a:rPr sz="1000" i="1" dirty="0">
                <a:latin typeface="Times New Roman"/>
                <a:cs typeface="Times New Roman"/>
              </a:rPr>
              <a:t>t</a:t>
            </a:r>
            <a:r>
              <a:rPr sz="1050" i="1" baseline="-11904" dirty="0">
                <a:latin typeface="Times New Roman"/>
                <a:cs typeface="Times New Roman"/>
              </a:rPr>
              <a:t>i</a:t>
            </a:r>
            <a:r>
              <a:rPr sz="1000" dirty="0">
                <a:latin typeface="Calibri" panose="020F0502020204030204" pitchFamily="34" charset="0"/>
                <a:cs typeface="Calibri" panose="020F0502020204030204" pitchFamily="34" charset="0"/>
              </a:rPr>
              <a:t>;</a:t>
            </a:r>
            <a:r>
              <a:rPr sz="1000" spc="-15"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knows</a:t>
            </a:r>
            <a:r>
              <a:rPr sz="1000" spc="-20" dirty="0">
                <a:latin typeface="Calibri" panose="020F0502020204030204" pitchFamily="34" charset="0"/>
                <a:cs typeface="Calibri" panose="020F0502020204030204" pitchFamily="34" charset="0"/>
              </a:rPr>
              <a:t> </a:t>
            </a:r>
            <a:r>
              <a:rPr sz="1000" i="1" spc="-10" dirty="0">
                <a:solidFill>
                  <a:srgbClr val="D83A00"/>
                </a:solidFill>
                <a:latin typeface="Times New Roman"/>
                <a:cs typeface="Times New Roman"/>
              </a:rPr>
              <a:t>q</a:t>
            </a:r>
            <a:r>
              <a:rPr sz="1050" i="1" spc="-15" baseline="-11904" dirty="0">
                <a:solidFill>
                  <a:srgbClr val="D83A00"/>
                </a:solidFill>
                <a:latin typeface="Times New Roman"/>
                <a:cs typeface="Times New Roman"/>
              </a:rPr>
              <a:t>i</a:t>
            </a:r>
            <a:r>
              <a:rPr sz="1050" i="1" spc="187" baseline="-11904" dirty="0">
                <a:solidFill>
                  <a:srgbClr val="D83A00"/>
                </a:solidFill>
                <a:latin typeface="Times New Roman"/>
                <a:cs typeface="Times New Roman"/>
              </a:rPr>
              <a:t> </a:t>
            </a:r>
            <a:r>
              <a:rPr sz="1000" spc="-365" dirty="0">
                <a:solidFill>
                  <a:srgbClr val="D83A00"/>
                </a:solidFill>
                <a:latin typeface="Cambria"/>
                <a:cs typeface="Cambria"/>
              </a:rPr>
              <a:t>⊕</a:t>
            </a:r>
            <a:r>
              <a:rPr sz="1000" spc="30" dirty="0">
                <a:solidFill>
                  <a:srgbClr val="D83A00"/>
                </a:solidFill>
                <a:latin typeface="Cambria"/>
                <a:cs typeface="Cambria"/>
              </a:rPr>
              <a:t> </a:t>
            </a:r>
            <a:r>
              <a:rPr lang="en-US" sz="1000" spc="30" dirty="0">
                <a:solidFill>
                  <a:srgbClr val="D83A00"/>
                </a:solidFill>
                <a:latin typeface="Cambria"/>
                <a:cs typeface="Cambria"/>
              </a:rPr>
              <a:t> </a:t>
            </a:r>
            <a:r>
              <a:rPr sz="1000" i="1" spc="-15" dirty="0">
                <a:solidFill>
                  <a:srgbClr val="D83A00"/>
                </a:solidFill>
                <a:latin typeface="Times New Roman"/>
                <a:cs typeface="Times New Roman"/>
              </a:rPr>
              <a:t>C</a:t>
            </a:r>
            <a:r>
              <a:rPr sz="1000" spc="-15" dirty="0">
                <a:solidFill>
                  <a:srgbClr val="D83A00"/>
                </a:solidFill>
                <a:latin typeface="Calibri" panose="020F0502020204030204" pitchFamily="34" charset="0"/>
                <a:cs typeface="Calibri" panose="020F0502020204030204" pitchFamily="34" charset="0"/>
              </a:rPr>
              <a:t>(0)</a:t>
            </a:r>
            <a:r>
              <a:rPr sz="1000" spc="-90" dirty="0">
                <a:solidFill>
                  <a:srgbClr val="D83A00"/>
                </a:solidFill>
                <a:latin typeface="Calibri" panose="020F0502020204030204" pitchFamily="34" charset="0"/>
                <a:cs typeface="Calibri" panose="020F0502020204030204" pitchFamily="34" charset="0"/>
              </a:rPr>
              <a:t> </a:t>
            </a:r>
            <a:r>
              <a:rPr sz="1000" spc="60" dirty="0">
                <a:solidFill>
                  <a:srgbClr val="D83A00"/>
                </a:solidFill>
                <a:latin typeface="Cambria"/>
                <a:cs typeface="Cambria"/>
              </a:rPr>
              <a:t>∧</a:t>
            </a:r>
            <a:r>
              <a:rPr sz="1000" dirty="0">
                <a:solidFill>
                  <a:srgbClr val="D83A00"/>
                </a:solidFill>
                <a:latin typeface="Cambria"/>
                <a:cs typeface="Cambria"/>
              </a:rPr>
              <a:t> </a:t>
            </a:r>
            <a:r>
              <a:rPr sz="1000" i="1" spc="-25" dirty="0">
                <a:solidFill>
                  <a:srgbClr val="D83A00"/>
                </a:solidFill>
                <a:latin typeface="Times New Roman"/>
                <a:cs typeface="Times New Roman"/>
              </a:rPr>
              <a:t>s</a:t>
            </a:r>
            <a:r>
              <a:rPr sz="1000" i="1" spc="-5" dirty="0">
                <a:solidFill>
                  <a:srgbClr val="D83A00"/>
                </a:solidFill>
                <a:latin typeface="Times New Roman"/>
                <a:cs typeface="Times New Roman"/>
              </a:rPr>
              <a:t> </a:t>
            </a:r>
            <a:r>
              <a:rPr sz="1000" spc="-45" dirty="0">
                <a:latin typeface="Calibri" panose="020F0502020204030204" pitchFamily="34" charset="0"/>
                <a:cs typeface="Calibri" panose="020F0502020204030204" pitchFamily="34" charset="0"/>
              </a:rPr>
              <a:t>and</a:t>
            </a:r>
            <a:r>
              <a:rPr sz="1000" spc="-20" dirty="0">
                <a:latin typeface="Calibri" panose="020F0502020204030204" pitchFamily="34" charset="0"/>
                <a:cs typeface="Calibri" panose="020F0502020204030204" pitchFamily="34" charset="0"/>
              </a:rPr>
              <a:t> </a:t>
            </a:r>
            <a:r>
              <a:rPr sz="1000" i="1" spc="-10" dirty="0">
                <a:solidFill>
                  <a:srgbClr val="D83A00"/>
                </a:solidFill>
                <a:latin typeface="Times New Roman"/>
                <a:cs typeface="Times New Roman"/>
              </a:rPr>
              <a:t>q</a:t>
            </a:r>
            <a:r>
              <a:rPr sz="1050" i="1" spc="-15" baseline="-11904" dirty="0">
                <a:solidFill>
                  <a:srgbClr val="D83A00"/>
                </a:solidFill>
                <a:latin typeface="Times New Roman"/>
                <a:cs typeface="Times New Roman"/>
              </a:rPr>
              <a:t>i</a:t>
            </a:r>
            <a:r>
              <a:rPr sz="1050" i="1" spc="187" baseline="-11904" dirty="0">
                <a:solidFill>
                  <a:srgbClr val="D83A00"/>
                </a:solidFill>
                <a:latin typeface="Times New Roman"/>
                <a:cs typeface="Times New Roman"/>
              </a:rPr>
              <a:t> </a:t>
            </a:r>
            <a:r>
              <a:rPr sz="1000" spc="-365" dirty="0">
                <a:solidFill>
                  <a:srgbClr val="D83A00"/>
                </a:solidFill>
                <a:latin typeface="Cambria"/>
                <a:cs typeface="Cambria"/>
              </a:rPr>
              <a:t>⊕</a:t>
            </a:r>
            <a:r>
              <a:rPr sz="1000" spc="30" dirty="0">
                <a:solidFill>
                  <a:srgbClr val="D83A00"/>
                </a:solidFill>
                <a:latin typeface="Cambria"/>
                <a:cs typeface="Cambria"/>
              </a:rPr>
              <a:t> </a:t>
            </a:r>
            <a:r>
              <a:rPr lang="en-US" sz="1000" spc="30" dirty="0">
                <a:solidFill>
                  <a:srgbClr val="D83A00"/>
                </a:solidFill>
                <a:latin typeface="Cambria"/>
                <a:cs typeface="Cambria"/>
              </a:rPr>
              <a:t> </a:t>
            </a:r>
            <a:r>
              <a:rPr sz="1000" i="1" spc="-20" dirty="0">
                <a:solidFill>
                  <a:srgbClr val="D83A00"/>
                </a:solidFill>
                <a:latin typeface="Times New Roman"/>
                <a:cs typeface="Times New Roman"/>
              </a:rPr>
              <a:t>C</a:t>
            </a:r>
            <a:r>
              <a:rPr sz="1000" spc="-20" dirty="0">
                <a:solidFill>
                  <a:srgbClr val="D83A00"/>
                </a:solidFill>
                <a:latin typeface="Calibri" panose="020F0502020204030204" pitchFamily="34" charset="0"/>
                <a:cs typeface="Calibri" panose="020F0502020204030204" pitchFamily="34" charset="0"/>
              </a:rPr>
              <a:t>(1)</a:t>
            </a:r>
            <a:r>
              <a:rPr sz="1000" spc="-90" dirty="0">
                <a:solidFill>
                  <a:srgbClr val="D83A00"/>
                </a:solidFill>
                <a:latin typeface="Calibri" panose="020F0502020204030204" pitchFamily="34" charset="0"/>
                <a:cs typeface="Calibri" panose="020F0502020204030204" pitchFamily="34" charset="0"/>
              </a:rPr>
              <a:t> </a:t>
            </a:r>
            <a:r>
              <a:rPr sz="1000" spc="60" dirty="0">
                <a:solidFill>
                  <a:srgbClr val="D83A00"/>
                </a:solidFill>
                <a:latin typeface="Cambria"/>
                <a:cs typeface="Cambria"/>
              </a:rPr>
              <a:t>∧</a:t>
            </a:r>
            <a:r>
              <a:rPr sz="1000" dirty="0">
                <a:solidFill>
                  <a:srgbClr val="D83A00"/>
                </a:solidFill>
                <a:latin typeface="Cambria"/>
                <a:cs typeface="Cambria"/>
              </a:rPr>
              <a:t> </a:t>
            </a:r>
            <a:r>
              <a:rPr sz="1000" i="1" spc="-25" dirty="0">
                <a:solidFill>
                  <a:srgbClr val="D83A00"/>
                </a:solidFill>
                <a:latin typeface="Times New Roman"/>
                <a:cs typeface="Times New Roman"/>
              </a:rPr>
              <a:t>s</a:t>
            </a:r>
            <a:endParaRPr sz="1000" dirty="0">
              <a:latin typeface="Times New Roman"/>
              <a:cs typeface="Times New Roman"/>
            </a:endParaRPr>
          </a:p>
          <a:p>
            <a:pPr marL="162560" indent="-125095">
              <a:lnSpc>
                <a:spcPct val="100000"/>
              </a:lnSpc>
              <a:spcBef>
                <a:spcPts val="295"/>
              </a:spcBef>
              <a:buClr>
                <a:srgbClr val="1464B2"/>
              </a:buClr>
              <a:buSzPct val="70000"/>
              <a:buFont typeface="Cambria"/>
              <a:buChar char="►"/>
              <a:tabLst>
                <a:tab pos="163195" algn="l"/>
              </a:tabLst>
            </a:pPr>
            <a:r>
              <a:rPr sz="1000" spc="-130" dirty="0">
                <a:latin typeface="Calibri" panose="020F0502020204030204" pitchFamily="34" charset="0"/>
                <a:cs typeface="Calibri" panose="020F0502020204030204" pitchFamily="34" charset="0"/>
              </a:rPr>
              <a:t>R</a:t>
            </a:r>
            <a:r>
              <a:rPr sz="1000" spc="-110" dirty="0">
                <a:latin typeface="Calibri" panose="020F0502020204030204" pitchFamily="34" charset="0"/>
                <a:cs typeface="Calibri" panose="020F0502020204030204" pitchFamily="34" charset="0"/>
              </a:rPr>
              <a:t>e</a:t>
            </a:r>
            <a:r>
              <a:rPr sz="1000" dirty="0">
                <a:latin typeface="Calibri" panose="020F0502020204030204" pitchFamily="34" charset="0"/>
                <a:cs typeface="Calibri" panose="020F0502020204030204" pitchFamily="34" charset="0"/>
              </a:rPr>
              <a:t>write</a:t>
            </a:r>
            <a:r>
              <a:rPr sz="1000" spc="-20" dirty="0">
                <a:latin typeface="Calibri" panose="020F0502020204030204" pitchFamily="34" charset="0"/>
                <a:cs typeface="Calibri" panose="020F0502020204030204" pitchFamily="34" charset="0"/>
              </a:rPr>
              <a:t> </a:t>
            </a:r>
            <a:r>
              <a:rPr sz="1000" spc="25" dirty="0">
                <a:latin typeface="Calibri" panose="020F0502020204030204" pitchFamily="34" charset="0"/>
                <a:cs typeface="Calibri" panose="020F0502020204030204" pitchFamily="34" charset="0"/>
              </a:rPr>
              <a:t>f</a:t>
            </a:r>
            <a:r>
              <a:rPr sz="1000" spc="20" dirty="0">
                <a:latin typeface="Calibri" panose="020F0502020204030204" pitchFamily="34" charset="0"/>
                <a:cs typeface="Calibri" panose="020F0502020204030204" pitchFamily="34" charset="0"/>
              </a:rPr>
              <a:t>r</a:t>
            </a:r>
            <a:r>
              <a:rPr sz="1000" spc="-45" dirty="0">
                <a:latin typeface="Calibri" panose="020F0502020204030204" pitchFamily="34" charset="0"/>
                <a:cs typeface="Calibri" panose="020F0502020204030204" pitchFamily="34" charset="0"/>
              </a:rPr>
              <a:t>om</a:t>
            </a:r>
            <a:r>
              <a:rPr sz="1000" spc="-2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Bo</a:t>
            </a:r>
            <a:r>
              <a:rPr sz="1000" spc="-75" dirty="0">
                <a:latin typeface="Calibri" panose="020F0502020204030204" pitchFamily="34" charset="0"/>
                <a:cs typeface="Calibri" panose="020F0502020204030204" pitchFamily="34" charset="0"/>
              </a:rPr>
              <a:t>b</a:t>
            </a:r>
            <a:r>
              <a:rPr sz="1000" spc="-35" dirty="0">
                <a:latin typeface="Calibri" panose="020F0502020204030204" pitchFamily="34" charset="0"/>
                <a:cs typeface="Calibri" panose="020F0502020204030204" pitchFamily="34" charset="0"/>
              </a:rPr>
              <a:t>’s</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p</a:t>
            </a:r>
            <a:r>
              <a:rPr sz="1000" dirty="0">
                <a:latin typeface="Calibri" panose="020F0502020204030204" pitchFamily="34" charset="0"/>
                <a:cs typeface="Calibri" panose="020F0502020204030204" pitchFamily="34" charset="0"/>
              </a:rPr>
              <a:t>oint</a:t>
            </a:r>
            <a:r>
              <a:rPr sz="1000" spc="-20" dirty="0">
                <a:latin typeface="Calibri" panose="020F0502020204030204" pitchFamily="34" charset="0"/>
                <a:cs typeface="Calibri" panose="020F0502020204030204" pitchFamily="34" charset="0"/>
              </a:rPr>
              <a:t> </a:t>
            </a:r>
            <a:r>
              <a:rPr sz="1000" spc="-15" dirty="0">
                <a:latin typeface="Calibri" panose="020F0502020204030204" pitchFamily="34" charset="0"/>
                <a:cs typeface="Calibri" panose="020F0502020204030204" pitchFamily="34" charset="0"/>
              </a:rPr>
              <a:t>of</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vi</a:t>
            </a:r>
            <a:r>
              <a:rPr sz="1000" spc="-60" dirty="0">
                <a:latin typeface="Calibri" panose="020F0502020204030204" pitchFamily="34" charset="0"/>
                <a:cs typeface="Calibri" panose="020F0502020204030204" pitchFamily="34" charset="0"/>
              </a:rPr>
              <a:t>e</a:t>
            </a:r>
            <a:r>
              <a:rPr sz="1000" spc="-5" dirty="0">
                <a:latin typeface="Calibri" panose="020F0502020204030204" pitchFamily="34" charset="0"/>
                <a:cs typeface="Calibri" panose="020F0502020204030204" pitchFamily="34" charset="0"/>
              </a:rPr>
              <a:t>w</a:t>
            </a:r>
            <a:endParaRPr sz="1000" dirty="0">
              <a:latin typeface="Calibri" panose="020F0502020204030204" pitchFamily="34" charset="0"/>
              <a:cs typeface="Calibri" panose="020F0502020204030204" pitchFamily="34" charset="0"/>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1A69178-0567-4F83-8733-396319E9B210}"/>
              </a:ext>
            </a:extLst>
          </p:cNvPr>
          <p:cNvPicPr>
            <a:picLocks noChangeAspect="1"/>
          </p:cNvPicPr>
          <p:nvPr/>
        </p:nvPicPr>
        <p:blipFill>
          <a:blip r:embed="rId3"/>
          <a:stretch>
            <a:fillRect/>
          </a:stretch>
        </p:blipFill>
        <p:spPr>
          <a:xfrm>
            <a:off x="560009" y="130175"/>
            <a:ext cx="3352800" cy="1642374"/>
          </a:xfrm>
          <a:prstGeom prst="rect">
            <a:avLst/>
          </a:prstGeom>
        </p:spPr>
      </p:pic>
      <p:pic>
        <p:nvPicPr>
          <p:cNvPr id="7" name="图片 6">
            <a:extLst>
              <a:ext uri="{FF2B5EF4-FFF2-40B4-BE49-F238E27FC236}">
                <a16:creationId xmlns:a16="http://schemas.microsoft.com/office/drawing/2014/main" id="{F7D56434-D2A7-444C-AFF4-D5168B384744}"/>
              </a:ext>
            </a:extLst>
          </p:cNvPr>
          <p:cNvPicPr>
            <a:picLocks noChangeAspect="1"/>
          </p:cNvPicPr>
          <p:nvPr/>
        </p:nvPicPr>
        <p:blipFill>
          <a:blip r:embed="rId4"/>
          <a:stretch>
            <a:fillRect/>
          </a:stretch>
        </p:blipFill>
        <p:spPr>
          <a:xfrm>
            <a:off x="85725" y="1810161"/>
            <a:ext cx="4438650" cy="1538829"/>
          </a:xfrm>
          <a:prstGeom prst="rect">
            <a:avLst/>
          </a:prstGeom>
        </p:spPr>
      </p:pic>
    </p:spTree>
    <p:extLst>
      <p:ext uri="{BB962C8B-B14F-4D97-AF65-F5344CB8AC3E}">
        <p14:creationId xmlns:p14="http://schemas.microsoft.com/office/powerpoint/2010/main" val="19577809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2823210" cy="403225"/>
          </a:xfrm>
          <a:prstGeom prst="rect">
            <a:avLst/>
          </a:prstGeom>
        </p:spPr>
        <p:txBody>
          <a:bodyPr vert="horz" wrap="square" lIns="0" tIns="15875" rIns="0" bIns="0" rtlCol="0">
            <a:spAutoFit/>
          </a:bodyPr>
          <a:lstStyle/>
          <a:p>
            <a:pPr marL="12700">
              <a:lnSpc>
                <a:spcPct val="100000"/>
              </a:lnSpc>
              <a:spcBef>
                <a:spcPts val="125"/>
              </a:spcBef>
            </a:pPr>
            <a:r>
              <a:rPr spc="-55" dirty="0"/>
              <a:t>Coding</a:t>
            </a:r>
            <a:r>
              <a:rPr spc="-50" dirty="0"/>
              <a:t> </a:t>
            </a:r>
            <a:r>
              <a:rPr spc="-60" dirty="0"/>
              <a:t>view</a:t>
            </a:r>
            <a:r>
              <a:rPr spc="-50" dirty="0"/>
              <a:t> </a:t>
            </a:r>
            <a:r>
              <a:rPr spc="-15" dirty="0"/>
              <a:t>of</a:t>
            </a:r>
            <a:r>
              <a:rPr spc="-50" dirty="0"/>
              <a:t> </a:t>
            </a:r>
            <a:r>
              <a:rPr spc="-85" dirty="0"/>
              <a:t>IKNP:</a:t>
            </a:r>
          </a:p>
        </p:txBody>
      </p:sp>
      <p:grpSp>
        <p:nvGrpSpPr>
          <p:cNvPr id="3" name="object 3"/>
          <p:cNvGrpSpPr/>
          <p:nvPr/>
        </p:nvGrpSpPr>
        <p:grpSpPr>
          <a:xfrm>
            <a:off x="2766458" y="1391929"/>
            <a:ext cx="373380" cy="178435"/>
            <a:chOff x="2766458" y="1391929"/>
            <a:chExt cx="373380" cy="178435"/>
          </a:xfrm>
        </p:grpSpPr>
        <p:sp>
          <p:nvSpPr>
            <p:cNvPr id="4" name="object 4"/>
            <p:cNvSpPr/>
            <p:nvPr/>
          </p:nvSpPr>
          <p:spPr>
            <a:xfrm>
              <a:off x="2771538" y="1397009"/>
              <a:ext cx="363220" cy="168275"/>
            </a:xfrm>
            <a:custGeom>
              <a:avLst/>
              <a:gdLst/>
              <a:ahLst/>
              <a:cxnLst/>
              <a:rect l="l" t="t" r="r" b="b"/>
              <a:pathLst>
                <a:path w="363219" h="168275">
                  <a:moveTo>
                    <a:pt x="312091" y="0"/>
                  </a:moveTo>
                  <a:lnTo>
                    <a:pt x="50610" y="0"/>
                  </a:lnTo>
                  <a:lnTo>
                    <a:pt x="30910" y="3977"/>
                  </a:lnTo>
                  <a:lnTo>
                    <a:pt x="14823" y="14823"/>
                  </a:lnTo>
                  <a:lnTo>
                    <a:pt x="3977" y="30910"/>
                  </a:lnTo>
                  <a:lnTo>
                    <a:pt x="0" y="50610"/>
                  </a:lnTo>
                  <a:lnTo>
                    <a:pt x="0" y="117492"/>
                  </a:lnTo>
                  <a:lnTo>
                    <a:pt x="3977" y="137192"/>
                  </a:lnTo>
                  <a:lnTo>
                    <a:pt x="14823" y="153279"/>
                  </a:lnTo>
                  <a:lnTo>
                    <a:pt x="30910" y="164126"/>
                  </a:lnTo>
                  <a:lnTo>
                    <a:pt x="50610" y="168103"/>
                  </a:lnTo>
                  <a:lnTo>
                    <a:pt x="312091" y="168103"/>
                  </a:lnTo>
                  <a:lnTo>
                    <a:pt x="331791" y="164126"/>
                  </a:lnTo>
                  <a:lnTo>
                    <a:pt x="347878" y="153279"/>
                  </a:lnTo>
                  <a:lnTo>
                    <a:pt x="358724" y="137192"/>
                  </a:lnTo>
                  <a:lnTo>
                    <a:pt x="362701" y="117492"/>
                  </a:lnTo>
                  <a:lnTo>
                    <a:pt x="362701" y="50610"/>
                  </a:lnTo>
                  <a:lnTo>
                    <a:pt x="358724" y="30910"/>
                  </a:lnTo>
                  <a:lnTo>
                    <a:pt x="347878" y="14823"/>
                  </a:lnTo>
                  <a:lnTo>
                    <a:pt x="331791" y="3977"/>
                  </a:lnTo>
                  <a:lnTo>
                    <a:pt x="312091" y="0"/>
                  </a:lnTo>
                  <a:close/>
                </a:path>
              </a:pathLst>
            </a:custGeom>
            <a:solidFill>
              <a:srgbClr val="FFFFFF"/>
            </a:solidFill>
          </p:spPr>
          <p:txBody>
            <a:bodyPr wrap="square" lIns="0" tIns="0" rIns="0" bIns="0" rtlCol="0"/>
            <a:lstStyle/>
            <a:p>
              <a:endParaRPr/>
            </a:p>
          </p:txBody>
        </p:sp>
        <p:sp>
          <p:nvSpPr>
            <p:cNvPr id="5" name="object 5"/>
            <p:cNvSpPr/>
            <p:nvPr/>
          </p:nvSpPr>
          <p:spPr>
            <a:xfrm>
              <a:off x="2771538" y="1397009"/>
              <a:ext cx="363220" cy="168275"/>
            </a:xfrm>
            <a:custGeom>
              <a:avLst/>
              <a:gdLst/>
              <a:ahLst/>
              <a:cxnLst/>
              <a:rect l="l" t="t" r="r" b="b"/>
              <a:pathLst>
                <a:path w="363219" h="168275">
                  <a:moveTo>
                    <a:pt x="312091" y="0"/>
                  </a:moveTo>
                  <a:lnTo>
                    <a:pt x="50610" y="0"/>
                  </a:lnTo>
                  <a:lnTo>
                    <a:pt x="30910" y="3977"/>
                  </a:lnTo>
                  <a:lnTo>
                    <a:pt x="14823" y="14823"/>
                  </a:lnTo>
                  <a:lnTo>
                    <a:pt x="3977" y="30910"/>
                  </a:lnTo>
                  <a:lnTo>
                    <a:pt x="0" y="50610"/>
                  </a:lnTo>
                  <a:lnTo>
                    <a:pt x="0" y="117492"/>
                  </a:lnTo>
                  <a:lnTo>
                    <a:pt x="3977" y="137192"/>
                  </a:lnTo>
                  <a:lnTo>
                    <a:pt x="14823" y="153279"/>
                  </a:lnTo>
                  <a:lnTo>
                    <a:pt x="30910" y="164126"/>
                  </a:lnTo>
                  <a:lnTo>
                    <a:pt x="50610" y="168103"/>
                  </a:lnTo>
                  <a:lnTo>
                    <a:pt x="312091" y="168103"/>
                  </a:lnTo>
                  <a:lnTo>
                    <a:pt x="331791" y="164126"/>
                  </a:lnTo>
                  <a:lnTo>
                    <a:pt x="347878" y="153279"/>
                  </a:lnTo>
                  <a:lnTo>
                    <a:pt x="358724" y="137192"/>
                  </a:lnTo>
                  <a:lnTo>
                    <a:pt x="362701" y="117492"/>
                  </a:lnTo>
                  <a:lnTo>
                    <a:pt x="362701" y="50610"/>
                  </a:lnTo>
                  <a:lnTo>
                    <a:pt x="358724" y="30910"/>
                  </a:lnTo>
                  <a:lnTo>
                    <a:pt x="347878" y="14823"/>
                  </a:lnTo>
                  <a:lnTo>
                    <a:pt x="331791" y="3977"/>
                  </a:lnTo>
                  <a:lnTo>
                    <a:pt x="312091" y="0"/>
                  </a:lnTo>
                  <a:close/>
                </a:path>
              </a:pathLst>
            </a:custGeom>
            <a:ln w="10122">
              <a:solidFill>
                <a:srgbClr val="000000"/>
              </a:solidFill>
            </a:ln>
          </p:spPr>
          <p:txBody>
            <a:bodyPr wrap="square" lIns="0" tIns="0" rIns="0" bIns="0" rtlCol="0"/>
            <a:lstStyle/>
            <a:p>
              <a:endParaRPr/>
            </a:p>
          </p:txBody>
        </p:sp>
      </p:grpSp>
      <p:sp>
        <p:nvSpPr>
          <p:cNvPr id="6" name="object 6"/>
          <p:cNvSpPr txBox="1"/>
          <p:nvPr/>
        </p:nvSpPr>
        <p:spPr>
          <a:xfrm>
            <a:off x="2801010" y="1382450"/>
            <a:ext cx="304165" cy="166071"/>
          </a:xfrm>
          <a:prstGeom prst="rect">
            <a:avLst/>
          </a:prstGeom>
        </p:spPr>
        <p:txBody>
          <a:bodyPr vert="horz" wrap="square" lIns="0" tIns="12065" rIns="0" bIns="0" rtlCol="0">
            <a:spAutoFit/>
          </a:bodyPr>
          <a:lstStyle/>
          <a:p>
            <a:pPr marL="12700">
              <a:lnSpc>
                <a:spcPct val="100000"/>
              </a:lnSpc>
              <a:spcBef>
                <a:spcPts val="95"/>
              </a:spcBef>
            </a:pPr>
            <a:r>
              <a:rPr sz="1000" spc="-40" dirty="0">
                <a:latin typeface="Calibri" panose="020F0502020204030204" pitchFamily="34" charset="0"/>
                <a:cs typeface="Calibri" panose="020F0502020204030204" pitchFamily="34" charset="0"/>
              </a:rPr>
              <a:t>IKNP</a:t>
            </a:r>
            <a:endParaRPr sz="1000" dirty="0">
              <a:latin typeface="Calibri" panose="020F0502020204030204" pitchFamily="34" charset="0"/>
              <a:cs typeface="Calibri" panose="020F0502020204030204" pitchFamily="34" charset="0"/>
            </a:endParaRPr>
          </a:p>
        </p:txBody>
      </p:sp>
      <p:sp>
        <p:nvSpPr>
          <p:cNvPr id="7" name="object 7"/>
          <p:cNvSpPr txBox="1"/>
          <p:nvPr/>
        </p:nvSpPr>
        <p:spPr>
          <a:xfrm>
            <a:off x="2221166" y="1371732"/>
            <a:ext cx="380365" cy="177800"/>
          </a:xfrm>
          <a:prstGeom prst="rect">
            <a:avLst/>
          </a:prstGeom>
        </p:spPr>
        <p:txBody>
          <a:bodyPr vert="horz" wrap="square" lIns="0" tIns="12065" rIns="0" bIns="0" rtlCol="0">
            <a:spAutoFit/>
          </a:bodyPr>
          <a:lstStyle/>
          <a:p>
            <a:pPr marL="38100">
              <a:lnSpc>
                <a:spcPct val="100000"/>
              </a:lnSpc>
              <a:spcBef>
                <a:spcPts val="95"/>
              </a:spcBef>
            </a:pPr>
            <a:r>
              <a:rPr sz="1000" i="1" spc="-35" dirty="0">
                <a:latin typeface="Times New Roman"/>
                <a:cs typeface="Times New Roman"/>
              </a:rPr>
              <a:t>s</a:t>
            </a:r>
            <a:r>
              <a:rPr sz="1000" spc="-5" dirty="0">
                <a:latin typeface="Calibri"/>
                <a:cs typeface="Calibri"/>
              </a:rPr>
              <a:t>,</a:t>
            </a:r>
            <a:r>
              <a:rPr sz="1000" spc="-40" dirty="0">
                <a:latin typeface="Calibri"/>
                <a:cs typeface="Calibri"/>
              </a:rPr>
              <a:t> </a:t>
            </a:r>
            <a:r>
              <a:rPr sz="1000" spc="40" dirty="0">
                <a:latin typeface="Cambria"/>
                <a:cs typeface="Cambria"/>
              </a:rPr>
              <a:t>{</a:t>
            </a:r>
            <a:r>
              <a:rPr sz="1000" i="1" spc="-20" dirty="0">
                <a:latin typeface="Times New Roman"/>
                <a:cs typeface="Times New Roman"/>
              </a:rPr>
              <a:t>q</a:t>
            </a:r>
            <a:r>
              <a:rPr sz="1050" i="1" baseline="-11904" dirty="0">
                <a:latin typeface="Times New Roman"/>
                <a:cs typeface="Times New Roman"/>
              </a:rPr>
              <a:t>i</a:t>
            </a:r>
            <a:r>
              <a:rPr sz="1050" i="1" spc="-157" baseline="-11904" dirty="0">
                <a:latin typeface="Times New Roman"/>
                <a:cs typeface="Times New Roman"/>
              </a:rPr>
              <a:t> </a:t>
            </a:r>
            <a:r>
              <a:rPr sz="1000" spc="20" dirty="0">
                <a:latin typeface="Cambria"/>
                <a:cs typeface="Cambria"/>
              </a:rPr>
              <a:t>}</a:t>
            </a:r>
            <a:endParaRPr sz="1000">
              <a:latin typeface="Cambria"/>
              <a:cs typeface="Cambria"/>
            </a:endParaRPr>
          </a:p>
        </p:txBody>
      </p:sp>
      <p:sp>
        <p:nvSpPr>
          <p:cNvPr id="8" name="object 8"/>
          <p:cNvSpPr txBox="1"/>
          <p:nvPr/>
        </p:nvSpPr>
        <p:spPr>
          <a:xfrm>
            <a:off x="3458248" y="1369420"/>
            <a:ext cx="69850" cy="177800"/>
          </a:xfrm>
          <a:prstGeom prst="rect">
            <a:avLst/>
          </a:prstGeom>
        </p:spPr>
        <p:txBody>
          <a:bodyPr vert="horz" wrap="square" lIns="0" tIns="12065" rIns="0" bIns="0" rtlCol="0">
            <a:spAutoFit/>
          </a:bodyPr>
          <a:lstStyle/>
          <a:p>
            <a:pPr marL="12700">
              <a:lnSpc>
                <a:spcPct val="100000"/>
              </a:lnSpc>
              <a:spcBef>
                <a:spcPts val="95"/>
              </a:spcBef>
            </a:pPr>
            <a:r>
              <a:rPr sz="1000" i="1" spc="-45" dirty="0">
                <a:latin typeface="Times New Roman"/>
                <a:cs typeface="Times New Roman"/>
              </a:rPr>
              <a:t>r</a:t>
            </a:r>
            <a:endParaRPr sz="1000">
              <a:latin typeface="Times New Roman"/>
              <a:cs typeface="Times New Roman"/>
            </a:endParaRPr>
          </a:p>
        </p:txBody>
      </p:sp>
      <p:sp>
        <p:nvSpPr>
          <p:cNvPr id="9" name="object 9"/>
          <p:cNvSpPr txBox="1"/>
          <p:nvPr/>
        </p:nvSpPr>
        <p:spPr>
          <a:xfrm>
            <a:off x="3364979" y="1554167"/>
            <a:ext cx="255904" cy="177800"/>
          </a:xfrm>
          <a:prstGeom prst="rect">
            <a:avLst/>
          </a:prstGeom>
        </p:spPr>
        <p:txBody>
          <a:bodyPr vert="horz" wrap="square" lIns="0" tIns="12065" rIns="0" bIns="0" rtlCol="0">
            <a:spAutoFit/>
          </a:bodyPr>
          <a:lstStyle/>
          <a:p>
            <a:pPr marL="38100">
              <a:lnSpc>
                <a:spcPct val="100000"/>
              </a:lnSpc>
              <a:spcBef>
                <a:spcPts val="95"/>
              </a:spcBef>
            </a:pPr>
            <a:r>
              <a:rPr sz="1000" spc="40" dirty="0">
                <a:latin typeface="Cambria"/>
                <a:cs typeface="Cambria"/>
              </a:rPr>
              <a:t>{</a:t>
            </a:r>
            <a:r>
              <a:rPr sz="1000" i="1" spc="20" dirty="0">
                <a:latin typeface="Times New Roman"/>
                <a:cs typeface="Times New Roman"/>
              </a:rPr>
              <a:t>t</a:t>
            </a:r>
            <a:r>
              <a:rPr sz="1050" i="1" baseline="-11904" dirty="0">
                <a:latin typeface="Times New Roman"/>
                <a:cs typeface="Times New Roman"/>
              </a:rPr>
              <a:t>i</a:t>
            </a:r>
            <a:r>
              <a:rPr sz="1050" i="1" spc="-157" baseline="-11904" dirty="0">
                <a:latin typeface="Times New Roman"/>
                <a:cs typeface="Times New Roman"/>
              </a:rPr>
              <a:t> </a:t>
            </a:r>
            <a:r>
              <a:rPr sz="1000" spc="20" dirty="0">
                <a:latin typeface="Cambria"/>
                <a:cs typeface="Cambria"/>
              </a:rPr>
              <a:t>}</a:t>
            </a:r>
            <a:endParaRPr sz="1000">
              <a:latin typeface="Cambria"/>
              <a:cs typeface="Cambria"/>
            </a:endParaRPr>
          </a:p>
        </p:txBody>
      </p:sp>
      <p:grpSp>
        <p:nvGrpSpPr>
          <p:cNvPr id="10" name="object 10"/>
          <p:cNvGrpSpPr/>
          <p:nvPr/>
        </p:nvGrpSpPr>
        <p:grpSpPr>
          <a:xfrm>
            <a:off x="2611208" y="1450695"/>
            <a:ext cx="815340" cy="241300"/>
            <a:chOff x="2611208" y="1450695"/>
            <a:chExt cx="815340" cy="241300"/>
          </a:xfrm>
        </p:grpSpPr>
        <p:sp>
          <p:nvSpPr>
            <p:cNvPr id="11" name="object 11"/>
            <p:cNvSpPr/>
            <p:nvPr/>
          </p:nvSpPr>
          <p:spPr>
            <a:xfrm>
              <a:off x="2620191" y="1481061"/>
              <a:ext cx="146685" cy="0"/>
            </a:xfrm>
            <a:custGeom>
              <a:avLst/>
              <a:gdLst/>
              <a:ahLst/>
              <a:cxnLst/>
              <a:rect l="l" t="t" r="r" b="b"/>
              <a:pathLst>
                <a:path w="146685">
                  <a:moveTo>
                    <a:pt x="146286" y="0"/>
                  </a:moveTo>
                  <a:lnTo>
                    <a:pt x="0" y="0"/>
                  </a:lnTo>
                </a:path>
              </a:pathLst>
            </a:custGeom>
            <a:ln w="10122">
              <a:solidFill>
                <a:srgbClr val="000000"/>
              </a:solidFill>
            </a:ln>
          </p:spPr>
          <p:txBody>
            <a:bodyPr wrap="square" lIns="0" tIns="0" rIns="0" bIns="0" rtlCol="0"/>
            <a:lstStyle/>
            <a:p>
              <a:endParaRPr/>
            </a:p>
          </p:txBody>
        </p:sp>
        <p:sp>
          <p:nvSpPr>
            <p:cNvPr id="12" name="object 12"/>
            <p:cNvSpPr/>
            <p:nvPr/>
          </p:nvSpPr>
          <p:spPr>
            <a:xfrm>
              <a:off x="2615257" y="1454744"/>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3" name="object 13"/>
            <p:cNvSpPr/>
            <p:nvPr/>
          </p:nvSpPr>
          <p:spPr>
            <a:xfrm>
              <a:off x="3148285" y="1481061"/>
              <a:ext cx="278130" cy="0"/>
            </a:xfrm>
            <a:custGeom>
              <a:avLst/>
              <a:gdLst/>
              <a:ahLst/>
              <a:cxnLst/>
              <a:rect l="l" t="t" r="r" b="b"/>
              <a:pathLst>
                <a:path w="278129">
                  <a:moveTo>
                    <a:pt x="277956" y="0"/>
                  </a:moveTo>
                  <a:lnTo>
                    <a:pt x="0" y="0"/>
                  </a:lnTo>
                </a:path>
              </a:pathLst>
            </a:custGeom>
            <a:ln w="10122">
              <a:solidFill>
                <a:srgbClr val="000000"/>
              </a:solidFill>
            </a:ln>
          </p:spPr>
          <p:txBody>
            <a:bodyPr wrap="square" lIns="0" tIns="0" rIns="0" bIns="0" rtlCol="0"/>
            <a:lstStyle/>
            <a:p>
              <a:endParaRPr/>
            </a:p>
          </p:txBody>
        </p:sp>
        <p:sp>
          <p:nvSpPr>
            <p:cNvPr id="14" name="object 14"/>
            <p:cNvSpPr/>
            <p:nvPr/>
          </p:nvSpPr>
          <p:spPr>
            <a:xfrm>
              <a:off x="3143351" y="1454744"/>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5" name="object 15"/>
            <p:cNvSpPr/>
            <p:nvPr/>
          </p:nvSpPr>
          <p:spPr>
            <a:xfrm>
              <a:off x="2952889" y="1570173"/>
              <a:ext cx="393700" cy="91440"/>
            </a:xfrm>
            <a:custGeom>
              <a:avLst/>
              <a:gdLst/>
              <a:ahLst/>
              <a:cxnLst/>
              <a:rect l="l" t="t" r="r" b="b"/>
              <a:pathLst>
                <a:path w="393700" h="91439">
                  <a:moveTo>
                    <a:pt x="0" y="0"/>
                  </a:moveTo>
                  <a:lnTo>
                    <a:pt x="0" y="90889"/>
                  </a:lnTo>
                  <a:lnTo>
                    <a:pt x="393346" y="90889"/>
                  </a:lnTo>
                </a:path>
              </a:pathLst>
            </a:custGeom>
            <a:ln w="10122">
              <a:solidFill>
                <a:srgbClr val="000000"/>
              </a:solidFill>
            </a:ln>
          </p:spPr>
          <p:txBody>
            <a:bodyPr wrap="square" lIns="0" tIns="0" rIns="0" bIns="0" rtlCol="0"/>
            <a:lstStyle/>
            <a:p>
              <a:endParaRPr/>
            </a:p>
          </p:txBody>
        </p:sp>
        <p:sp>
          <p:nvSpPr>
            <p:cNvPr id="16" name="object 16"/>
            <p:cNvSpPr/>
            <p:nvPr/>
          </p:nvSpPr>
          <p:spPr>
            <a:xfrm>
              <a:off x="3326498" y="1634746"/>
              <a:ext cx="24765" cy="52705"/>
            </a:xfrm>
            <a:custGeom>
              <a:avLst/>
              <a:gdLst/>
              <a:ahLst/>
              <a:cxnLst/>
              <a:rect l="l" t="t" r="r" b="b"/>
              <a:pathLst>
                <a:path w="24764"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grpSp>
        <p:nvGrpSpPr>
          <p:cNvPr id="17" name="object 17"/>
          <p:cNvGrpSpPr/>
          <p:nvPr/>
        </p:nvGrpSpPr>
        <p:grpSpPr>
          <a:xfrm>
            <a:off x="2442575" y="897497"/>
            <a:ext cx="1021080" cy="231140"/>
            <a:chOff x="2442575" y="897497"/>
            <a:chExt cx="1021080" cy="231140"/>
          </a:xfrm>
        </p:grpSpPr>
        <p:sp>
          <p:nvSpPr>
            <p:cNvPr id="18" name="object 18"/>
            <p:cNvSpPr/>
            <p:nvPr/>
          </p:nvSpPr>
          <p:spPr>
            <a:xfrm>
              <a:off x="2452697" y="907619"/>
              <a:ext cx="1000760" cy="211454"/>
            </a:xfrm>
            <a:custGeom>
              <a:avLst/>
              <a:gdLst/>
              <a:ahLst/>
              <a:cxnLst/>
              <a:rect l="l" t="t" r="r" b="b"/>
              <a:pathLst>
                <a:path w="1000760" h="211455">
                  <a:moveTo>
                    <a:pt x="1000385" y="0"/>
                  </a:moveTo>
                  <a:lnTo>
                    <a:pt x="0" y="0"/>
                  </a:lnTo>
                  <a:lnTo>
                    <a:pt x="0" y="210869"/>
                  </a:lnTo>
                  <a:lnTo>
                    <a:pt x="1000385" y="210869"/>
                  </a:lnTo>
                  <a:lnTo>
                    <a:pt x="1000385" y="0"/>
                  </a:lnTo>
                  <a:close/>
                </a:path>
              </a:pathLst>
            </a:custGeom>
            <a:solidFill>
              <a:srgbClr val="CCCCCC"/>
            </a:solidFill>
          </p:spPr>
          <p:txBody>
            <a:bodyPr wrap="square" lIns="0" tIns="0" rIns="0" bIns="0" rtlCol="0"/>
            <a:lstStyle/>
            <a:p>
              <a:endParaRPr/>
            </a:p>
          </p:txBody>
        </p:sp>
        <p:sp>
          <p:nvSpPr>
            <p:cNvPr id="19" name="object 19"/>
            <p:cNvSpPr/>
            <p:nvPr/>
          </p:nvSpPr>
          <p:spPr>
            <a:xfrm>
              <a:off x="2452697" y="907619"/>
              <a:ext cx="1000760" cy="211454"/>
            </a:xfrm>
            <a:custGeom>
              <a:avLst/>
              <a:gdLst/>
              <a:ahLst/>
              <a:cxnLst/>
              <a:rect l="l" t="t" r="r" b="b"/>
              <a:pathLst>
                <a:path w="1000760" h="211455">
                  <a:moveTo>
                    <a:pt x="0" y="210869"/>
                  </a:moveTo>
                  <a:lnTo>
                    <a:pt x="1000385" y="210869"/>
                  </a:lnTo>
                  <a:lnTo>
                    <a:pt x="1000385" y="0"/>
                  </a:lnTo>
                  <a:lnTo>
                    <a:pt x="0" y="0"/>
                  </a:lnTo>
                  <a:lnTo>
                    <a:pt x="0" y="210869"/>
                  </a:lnTo>
                  <a:close/>
                </a:path>
              </a:pathLst>
            </a:custGeom>
            <a:ln w="20244">
              <a:solidFill>
                <a:srgbClr val="999999"/>
              </a:solidFill>
            </a:ln>
          </p:spPr>
          <p:txBody>
            <a:bodyPr wrap="square" lIns="0" tIns="0" rIns="0" bIns="0" rtlCol="0"/>
            <a:lstStyle/>
            <a:p>
              <a:endParaRPr/>
            </a:p>
          </p:txBody>
        </p:sp>
      </p:grpSp>
      <p:sp>
        <p:nvSpPr>
          <p:cNvPr id="20" name="object 20"/>
          <p:cNvSpPr txBox="1"/>
          <p:nvPr/>
        </p:nvSpPr>
        <p:spPr>
          <a:xfrm>
            <a:off x="2456764" y="905464"/>
            <a:ext cx="992505" cy="166071"/>
          </a:xfrm>
          <a:prstGeom prst="rect">
            <a:avLst/>
          </a:prstGeom>
        </p:spPr>
        <p:txBody>
          <a:bodyPr vert="horz" wrap="square" lIns="0" tIns="12065" rIns="0" bIns="0" rtlCol="0">
            <a:spAutoFit/>
          </a:bodyPr>
          <a:lstStyle/>
          <a:p>
            <a:pPr marL="38100">
              <a:lnSpc>
                <a:spcPct val="100000"/>
              </a:lnSpc>
              <a:spcBef>
                <a:spcPts val="95"/>
              </a:spcBef>
            </a:pPr>
            <a:r>
              <a:rPr sz="1000" i="1" spc="20" dirty="0">
                <a:latin typeface="Times New Roman"/>
                <a:cs typeface="Times New Roman"/>
              </a:rPr>
              <a:t>t</a:t>
            </a:r>
            <a:r>
              <a:rPr sz="1050" i="1" baseline="-11904" dirty="0">
                <a:latin typeface="Times New Roman"/>
                <a:cs typeface="Times New Roman"/>
              </a:rPr>
              <a:t>i </a:t>
            </a:r>
            <a:r>
              <a:rPr sz="1050" i="1" spc="-37" baseline="-11904"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15" dirty="0">
                <a:latin typeface="Times New Roman"/>
                <a:cs typeface="Times New Roman"/>
              </a:rPr>
              <a:t>q</a:t>
            </a:r>
            <a:r>
              <a:rPr sz="1050" i="1" baseline="-11904" dirty="0">
                <a:latin typeface="Times New Roman"/>
                <a:cs typeface="Times New Roman"/>
              </a:rPr>
              <a:t>i </a:t>
            </a:r>
            <a:r>
              <a:rPr sz="1050" i="1" spc="-75" baseline="-11904" dirty="0">
                <a:latin typeface="Times New Roman"/>
                <a:cs typeface="Times New Roman"/>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20" dirty="0">
                <a:latin typeface="Times New Roman"/>
                <a:cs typeface="Times New Roman"/>
              </a:rPr>
              <a:t>C</a:t>
            </a:r>
            <a:r>
              <a:rPr sz="1000" dirty="0">
                <a:latin typeface="Calibri" panose="020F0502020204030204" pitchFamily="34" charset="0"/>
                <a:cs typeface="Calibri" panose="020F0502020204030204" pitchFamily="34" charset="0"/>
              </a:rPr>
              <a:t>(</a:t>
            </a:r>
            <a:r>
              <a:rPr sz="1000" i="1" spc="-45" dirty="0">
                <a:latin typeface="Times New Roman"/>
                <a:cs typeface="Times New Roman"/>
              </a:rPr>
              <a:t>r</a:t>
            </a:r>
            <a:r>
              <a:rPr sz="1050" i="1" spc="67" baseline="-11904" dirty="0">
                <a:latin typeface="Times New Roman"/>
                <a:cs typeface="Times New Roman"/>
              </a:rPr>
              <a:t>i</a:t>
            </a:r>
            <a:r>
              <a:rPr sz="1000" dirty="0">
                <a:latin typeface="Calibri" panose="020F0502020204030204" pitchFamily="34" charset="0"/>
                <a:cs typeface="Calibri" panose="020F0502020204030204" pitchFamily="34" charset="0"/>
              </a:rPr>
              <a:t>)</a:t>
            </a:r>
            <a:r>
              <a:rPr sz="1000" spc="-95" dirty="0">
                <a:latin typeface="Calibri" panose="020F0502020204030204" pitchFamily="34" charset="0"/>
                <a:cs typeface="Calibri" panose="020F0502020204030204" pitchFamily="34" charset="0"/>
              </a:rPr>
              <a:t> </a:t>
            </a:r>
            <a:r>
              <a:rPr sz="1000" spc="60" dirty="0">
                <a:latin typeface="Cambria"/>
                <a:cs typeface="Cambria"/>
              </a:rPr>
              <a:t>∧</a:t>
            </a:r>
            <a:r>
              <a:rPr sz="1000" dirty="0">
                <a:latin typeface="Cambria"/>
                <a:cs typeface="Cambria"/>
              </a:rPr>
              <a:t> </a:t>
            </a:r>
            <a:r>
              <a:rPr sz="1000" i="1" spc="-25" dirty="0">
                <a:latin typeface="Times New Roman"/>
                <a:cs typeface="Times New Roman"/>
              </a:rPr>
              <a:t>s</a:t>
            </a:r>
            <a:endParaRPr sz="1000" dirty="0">
              <a:latin typeface="Times New Roman"/>
              <a:cs typeface="Times New Roman"/>
            </a:endParaRPr>
          </a:p>
        </p:txBody>
      </p:sp>
      <p:graphicFrame>
        <p:nvGraphicFramePr>
          <p:cNvPr id="21" name="object 21"/>
          <p:cNvGraphicFramePr>
            <a:graphicFrameLocks noGrp="1"/>
          </p:cNvGraphicFramePr>
          <p:nvPr/>
        </p:nvGraphicFramePr>
        <p:xfrm>
          <a:off x="395068" y="1208160"/>
          <a:ext cx="1510030" cy="540725"/>
        </p:xfrm>
        <a:graphic>
          <a:graphicData uri="http://schemas.openxmlformats.org/drawingml/2006/table">
            <a:tbl>
              <a:tblPr firstRow="1" bandRow="1">
                <a:tableStyleId>{2D5ABB26-0587-4C30-8999-92F81FD0307C}</a:tableStyleId>
              </a:tblPr>
              <a:tblGrid>
                <a:gridCol w="755015">
                  <a:extLst>
                    <a:ext uri="{9D8B030D-6E8A-4147-A177-3AD203B41FA5}">
                      <a16:colId xmlns:a16="http://schemas.microsoft.com/office/drawing/2014/main" val="20000"/>
                    </a:ext>
                  </a:extLst>
                </a:gridCol>
                <a:gridCol w="755015">
                  <a:extLst>
                    <a:ext uri="{9D8B030D-6E8A-4147-A177-3AD203B41FA5}">
                      <a16:colId xmlns:a16="http://schemas.microsoft.com/office/drawing/2014/main" val="20001"/>
                    </a:ext>
                  </a:extLst>
                </a:gridCol>
              </a:tblGrid>
              <a:tr h="106273">
                <a:tc>
                  <a:txBody>
                    <a:bodyPr/>
                    <a:lstStyle/>
                    <a:p>
                      <a:pPr marL="40005">
                        <a:lnSpc>
                          <a:spcPts val="720"/>
                        </a:lnSpc>
                      </a:pPr>
                      <a:r>
                        <a:rPr sz="700" i="1" dirty="0">
                          <a:latin typeface="Times New Roman"/>
                          <a:cs typeface="Times New Roman"/>
                        </a:rPr>
                        <a:t>t</a:t>
                      </a:r>
                      <a:r>
                        <a:rPr sz="750" baseline="-11111" dirty="0">
                          <a:latin typeface="Calibri"/>
                          <a:cs typeface="Calibri"/>
                        </a:rPr>
                        <a:t>1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i="1" dirty="0">
                          <a:solidFill>
                            <a:srgbClr val="D83A00"/>
                          </a:solidFill>
                          <a:latin typeface="Times New Roman"/>
                          <a:cs typeface="Times New Roman"/>
                        </a:rPr>
                        <a:t>C</a:t>
                      </a:r>
                      <a:r>
                        <a:rPr sz="700" dirty="0">
                          <a:solidFill>
                            <a:srgbClr val="D83A00"/>
                          </a:solidFill>
                          <a:latin typeface="Calibri"/>
                          <a:cs typeface="Calibri"/>
                        </a:rPr>
                        <a:t>(0</a:t>
                      </a:r>
                      <a:r>
                        <a:rPr sz="700" spc="65" dirty="0">
                          <a:solidFill>
                            <a:srgbClr val="D83A00"/>
                          </a:solidFill>
                          <a:latin typeface="Calibri"/>
                          <a:cs typeface="Calibri"/>
                        </a:rPr>
                        <a:t> </a:t>
                      </a:r>
                      <a:r>
                        <a:rPr sz="700" dirty="0">
                          <a:solidFill>
                            <a:srgbClr val="D83A00"/>
                          </a:solidFill>
                          <a:latin typeface="Cambria"/>
                          <a:cs typeface="Cambria"/>
                        </a:rPr>
                        <a:t>⊕</a:t>
                      </a:r>
                      <a:r>
                        <a:rPr sz="700" spc="25" dirty="0">
                          <a:solidFill>
                            <a:srgbClr val="D83A00"/>
                          </a:solidFill>
                          <a:latin typeface="Cambria"/>
                          <a:cs typeface="Cambria"/>
                        </a:rPr>
                        <a:t> </a:t>
                      </a:r>
                      <a:r>
                        <a:rPr sz="700" dirty="0">
                          <a:solidFill>
                            <a:srgbClr val="D83A00"/>
                          </a:solidFill>
                          <a:latin typeface="Calibri"/>
                          <a:cs typeface="Calibri"/>
                        </a:rPr>
                        <a:t>0) </a:t>
                      </a:r>
                      <a:r>
                        <a:rPr sz="700" dirty="0">
                          <a:solidFill>
                            <a:srgbClr val="D83A00"/>
                          </a:solidFill>
                          <a:latin typeface="Cambria"/>
                          <a:cs typeface="Cambria"/>
                        </a:rPr>
                        <a:t>∧</a:t>
                      </a:r>
                      <a:r>
                        <a:rPr sz="700" spc="5" dirty="0">
                          <a:solidFill>
                            <a:srgbClr val="D83A00"/>
                          </a:solidFill>
                          <a:latin typeface="Cambria"/>
                          <a:cs typeface="Cambria"/>
                        </a:rPr>
                        <a:t> </a:t>
                      </a:r>
                      <a:r>
                        <a:rPr sz="700" i="1" dirty="0">
                          <a:solidFill>
                            <a:srgbClr val="D83A00"/>
                          </a:solidFill>
                          <a:latin typeface="Times New Roman"/>
                          <a:cs typeface="Times New Roman"/>
                        </a:rPr>
                        <a:t>s</a:t>
                      </a:r>
                      <a:endParaRPr sz="7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0005">
                        <a:lnSpc>
                          <a:spcPts val="720"/>
                        </a:lnSpc>
                      </a:pPr>
                      <a:r>
                        <a:rPr sz="700" i="1" dirty="0">
                          <a:latin typeface="Times New Roman"/>
                          <a:cs typeface="Times New Roman"/>
                        </a:rPr>
                        <a:t>t</a:t>
                      </a:r>
                      <a:r>
                        <a:rPr sz="750" baseline="-11111" dirty="0">
                          <a:latin typeface="Calibri"/>
                          <a:cs typeface="Calibri"/>
                        </a:rPr>
                        <a:t>1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i="1" dirty="0">
                          <a:solidFill>
                            <a:srgbClr val="D83A00"/>
                          </a:solidFill>
                          <a:latin typeface="Times New Roman"/>
                          <a:cs typeface="Times New Roman"/>
                        </a:rPr>
                        <a:t>C</a:t>
                      </a:r>
                      <a:r>
                        <a:rPr sz="700" dirty="0">
                          <a:solidFill>
                            <a:srgbClr val="D83A00"/>
                          </a:solidFill>
                          <a:latin typeface="Calibri"/>
                          <a:cs typeface="Calibri"/>
                        </a:rPr>
                        <a:t>(0</a:t>
                      </a:r>
                      <a:r>
                        <a:rPr sz="700" spc="65" dirty="0">
                          <a:solidFill>
                            <a:srgbClr val="D83A00"/>
                          </a:solidFill>
                          <a:latin typeface="Calibri"/>
                          <a:cs typeface="Calibri"/>
                        </a:rPr>
                        <a:t> </a:t>
                      </a:r>
                      <a:r>
                        <a:rPr sz="700" dirty="0">
                          <a:solidFill>
                            <a:srgbClr val="D83A00"/>
                          </a:solidFill>
                          <a:latin typeface="Cambria"/>
                          <a:cs typeface="Cambria"/>
                        </a:rPr>
                        <a:t>⊕</a:t>
                      </a:r>
                      <a:r>
                        <a:rPr sz="700" spc="25" dirty="0">
                          <a:solidFill>
                            <a:srgbClr val="D83A00"/>
                          </a:solidFill>
                          <a:latin typeface="Cambria"/>
                          <a:cs typeface="Cambria"/>
                        </a:rPr>
                        <a:t> </a:t>
                      </a:r>
                      <a:r>
                        <a:rPr sz="700" dirty="0">
                          <a:solidFill>
                            <a:srgbClr val="D83A00"/>
                          </a:solidFill>
                          <a:latin typeface="Calibri"/>
                          <a:cs typeface="Calibri"/>
                        </a:rPr>
                        <a:t>1) </a:t>
                      </a:r>
                      <a:r>
                        <a:rPr sz="700" dirty="0">
                          <a:solidFill>
                            <a:srgbClr val="D83A00"/>
                          </a:solidFill>
                          <a:latin typeface="Cambria"/>
                          <a:cs typeface="Cambria"/>
                        </a:rPr>
                        <a:t>∧</a:t>
                      </a:r>
                      <a:r>
                        <a:rPr sz="700" spc="5" dirty="0">
                          <a:solidFill>
                            <a:srgbClr val="D83A00"/>
                          </a:solidFill>
                          <a:latin typeface="Cambria"/>
                          <a:cs typeface="Cambria"/>
                        </a:rPr>
                        <a:t> </a:t>
                      </a:r>
                      <a:r>
                        <a:rPr sz="700" i="1" dirty="0">
                          <a:solidFill>
                            <a:srgbClr val="D83A00"/>
                          </a:solidFill>
                          <a:latin typeface="Times New Roman"/>
                          <a:cs typeface="Times New Roman"/>
                        </a:rPr>
                        <a:t>s</a:t>
                      </a:r>
                      <a:endParaRPr sz="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0"/>
                  </a:ext>
                </a:extLst>
              </a:tr>
              <a:tr h="106286">
                <a:tc>
                  <a:txBody>
                    <a:bodyPr/>
                    <a:lstStyle/>
                    <a:p>
                      <a:pPr marL="40005">
                        <a:lnSpc>
                          <a:spcPts val="720"/>
                        </a:lnSpc>
                      </a:pPr>
                      <a:r>
                        <a:rPr sz="700" i="1" dirty="0">
                          <a:latin typeface="Times New Roman"/>
                          <a:cs typeface="Times New Roman"/>
                        </a:rPr>
                        <a:t>t</a:t>
                      </a:r>
                      <a:r>
                        <a:rPr sz="750" baseline="-11111" dirty="0">
                          <a:latin typeface="Calibri"/>
                          <a:cs typeface="Calibri"/>
                        </a:rPr>
                        <a:t>2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i="1" dirty="0">
                          <a:solidFill>
                            <a:srgbClr val="D83A00"/>
                          </a:solidFill>
                          <a:latin typeface="Times New Roman"/>
                          <a:cs typeface="Times New Roman"/>
                        </a:rPr>
                        <a:t>C</a:t>
                      </a:r>
                      <a:r>
                        <a:rPr sz="700" dirty="0">
                          <a:solidFill>
                            <a:srgbClr val="D83A00"/>
                          </a:solidFill>
                          <a:latin typeface="Calibri"/>
                          <a:cs typeface="Calibri"/>
                        </a:rPr>
                        <a:t>(1</a:t>
                      </a:r>
                      <a:r>
                        <a:rPr sz="700" spc="65" dirty="0">
                          <a:solidFill>
                            <a:srgbClr val="D83A00"/>
                          </a:solidFill>
                          <a:latin typeface="Calibri"/>
                          <a:cs typeface="Calibri"/>
                        </a:rPr>
                        <a:t> </a:t>
                      </a:r>
                      <a:r>
                        <a:rPr sz="700" dirty="0">
                          <a:solidFill>
                            <a:srgbClr val="D83A00"/>
                          </a:solidFill>
                          <a:latin typeface="Cambria"/>
                          <a:cs typeface="Cambria"/>
                        </a:rPr>
                        <a:t>⊕</a:t>
                      </a:r>
                      <a:r>
                        <a:rPr sz="700" spc="25" dirty="0">
                          <a:solidFill>
                            <a:srgbClr val="D83A00"/>
                          </a:solidFill>
                          <a:latin typeface="Cambria"/>
                          <a:cs typeface="Cambria"/>
                        </a:rPr>
                        <a:t> </a:t>
                      </a:r>
                      <a:r>
                        <a:rPr sz="700" dirty="0">
                          <a:solidFill>
                            <a:srgbClr val="D83A00"/>
                          </a:solidFill>
                          <a:latin typeface="Calibri"/>
                          <a:cs typeface="Calibri"/>
                        </a:rPr>
                        <a:t>0) </a:t>
                      </a:r>
                      <a:r>
                        <a:rPr sz="700" dirty="0">
                          <a:solidFill>
                            <a:srgbClr val="D83A00"/>
                          </a:solidFill>
                          <a:latin typeface="Cambria"/>
                          <a:cs typeface="Cambria"/>
                        </a:rPr>
                        <a:t>∧</a:t>
                      </a:r>
                      <a:r>
                        <a:rPr sz="700" spc="5" dirty="0">
                          <a:solidFill>
                            <a:srgbClr val="D83A00"/>
                          </a:solidFill>
                          <a:latin typeface="Cambria"/>
                          <a:cs typeface="Cambria"/>
                        </a:rPr>
                        <a:t> </a:t>
                      </a:r>
                      <a:r>
                        <a:rPr sz="700" i="1" dirty="0">
                          <a:solidFill>
                            <a:srgbClr val="D83A00"/>
                          </a:solidFill>
                          <a:latin typeface="Times New Roman"/>
                          <a:cs typeface="Times New Roman"/>
                        </a:rPr>
                        <a:t>s</a:t>
                      </a:r>
                      <a:endParaRPr sz="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0005">
                        <a:lnSpc>
                          <a:spcPts val="720"/>
                        </a:lnSpc>
                      </a:pPr>
                      <a:r>
                        <a:rPr sz="700" i="1" dirty="0">
                          <a:latin typeface="Times New Roman"/>
                          <a:cs typeface="Times New Roman"/>
                        </a:rPr>
                        <a:t>t</a:t>
                      </a:r>
                      <a:r>
                        <a:rPr sz="750" baseline="-11111" dirty="0">
                          <a:latin typeface="Calibri"/>
                          <a:cs typeface="Calibri"/>
                        </a:rPr>
                        <a:t>2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i="1" dirty="0">
                          <a:solidFill>
                            <a:srgbClr val="D83A00"/>
                          </a:solidFill>
                          <a:latin typeface="Times New Roman"/>
                          <a:cs typeface="Times New Roman"/>
                        </a:rPr>
                        <a:t>C</a:t>
                      </a:r>
                      <a:r>
                        <a:rPr sz="700" dirty="0">
                          <a:solidFill>
                            <a:srgbClr val="D83A00"/>
                          </a:solidFill>
                          <a:latin typeface="Calibri"/>
                          <a:cs typeface="Calibri"/>
                        </a:rPr>
                        <a:t>(1</a:t>
                      </a:r>
                      <a:r>
                        <a:rPr sz="700" spc="65" dirty="0">
                          <a:solidFill>
                            <a:srgbClr val="D83A00"/>
                          </a:solidFill>
                          <a:latin typeface="Calibri"/>
                          <a:cs typeface="Calibri"/>
                        </a:rPr>
                        <a:t> </a:t>
                      </a:r>
                      <a:r>
                        <a:rPr sz="700" dirty="0">
                          <a:solidFill>
                            <a:srgbClr val="D83A00"/>
                          </a:solidFill>
                          <a:latin typeface="Cambria"/>
                          <a:cs typeface="Cambria"/>
                        </a:rPr>
                        <a:t>⊕</a:t>
                      </a:r>
                      <a:r>
                        <a:rPr sz="700" spc="25" dirty="0">
                          <a:solidFill>
                            <a:srgbClr val="D83A00"/>
                          </a:solidFill>
                          <a:latin typeface="Cambria"/>
                          <a:cs typeface="Cambria"/>
                        </a:rPr>
                        <a:t> </a:t>
                      </a:r>
                      <a:r>
                        <a:rPr sz="700" dirty="0">
                          <a:solidFill>
                            <a:srgbClr val="D83A00"/>
                          </a:solidFill>
                          <a:latin typeface="Calibri"/>
                          <a:cs typeface="Calibri"/>
                        </a:rPr>
                        <a:t>1) </a:t>
                      </a:r>
                      <a:r>
                        <a:rPr sz="700" dirty="0">
                          <a:solidFill>
                            <a:srgbClr val="D83A00"/>
                          </a:solidFill>
                          <a:latin typeface="Cambria"/>
                          <a:cs typeface="Cambria"/>
                        </a:rPr>
                        <a:t>∧</a:t>
                      </a:r>
                      <a:r>
                        <a:rPr sz="700" spc="5" dirty="0">
                          <a:solidFill>
                            <a:srgbClr val="D83A00"/>
                          </a:solidFill>
                          <a:latin typeface="Cambria"/>
                          <a:cs typeface="Cambria"/>
                        </a:rPr>
                        <a:t> </a:t>
                      </a:r>
                      <a:r>
                        <a:rPr sz="700" i="1" dirty="0">
                          <a:solidFill>
                            <a:srgbClr val="D83A00"/>
                          </a:solidFill>
                          <a:latin typeface="Times New Roman"/>
                          <a:cs typeface="Times New Roman"/>
                        </a:rPr>
                        <a:t>s</a:t>
                      </a:r>
                      <a:endParaRPr sz="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1"/>
                  </a:ext>
                </a:extLst>
              </a:tr>
              <a:tr h="106286">
                <a:tc>
                  <a:txBody>
                    <a:bodyPr/>
                    <a:lstStyle/>
                    <a:p>
                      <a:pPr marL="40005">
                        <a:lnSpc>
                          <a:spcPts val="720"/>
                        </a:lnSpc>
                      </a:pPr>
                      <a:r>
                        <a:rPr sz="700" i="1" dirty="0">
                          <a:latin typeface="Times New Roman"/>
                          <a:cs typeface="Times New Roman"/>
                        </a:rPr>
                        <a:t>t</a:t>
                      </a:r>
                      <a:r>
                        <a:rPr sz="750" baseline="-11111" dirty="0">
                          <a:latin typeface="Calibri"/>
                          <a:cs typeface="Calibri"/>
                        </a:rPr>
                        <a:t>3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i="1" dirty="0">
                          <a:solidFill>
                            <a:srgbClr val="D83A00"/>
                          </a:solidFill>
                          <a:latin typeface="Times New Roman"/>
                          <a:cs typeface="Times New Roman"/>
                        </a:rPr>
                        <a:t>C</a:t>
                      </a:r>
                      <a:r>
                        <a:rPr sz="700" dirty="0">
                          <a:solidFill>
                            <a:srgbClr val="D83A00"/>
                          </a:solidFill>
                          <a:latin typeface="Calibri"/>
                          <a:cs typeface="Calibri"/>
                        </a:rPr>
                        <a:t>(1</a:t>
                      </a:r>
                      <a:r>
                        <a:rPr sz="700" spc="65" dirty="0">
                          <a:solidFill>
                            <a:srgbClr val="D83A00"/>
                          </a:solidFill>
                          <a:latin typeface="Calibri"/>
                          <a:cs typeface="Calibri"/>
                        </a:rPr>
                        <a:t> </a:t>
                      </a:r>
                      <a:r>
                        <a:rPr sz="700" dirty="0">
                          <a:solidFill>
                            <a:srgbClr val="D83A00"/>
                          </a:solidFill>
                          <a:latin typeface="Cambria"/>
                          <a:cs typeface="Cambria"/>
                        </a:rPr>
                        <a:t>⊕</a:t>
                      </a:r>
                      <a:r>
                        <a:rPr sz="700" spc="25" dirty="0">
                          <a:solidFill>
                            <a:srgbClr val="D83A00"/>
                          </a:solidFill>
                          <a:latin typeface="Cambria"/>
                          <a:cs typeface="Cambria"/>
                        </a:rPr>
                        <a:t> </a:t>
                      </a:r>
                      <a:r>
                        <a:rPr sz="700" dirty="0">
                          <a:solidFill>
                            <a:srgbClr val="D83A00"/>
                          </a:solidFill>
                          <a:latin typeface="Calibri"/>
                          <a:cs typeface="Calibri"/>
                        </a:rPr>
                        <a:t>0) </a:t>
                      </a:r>
                      <a:r>
                        <a:rPr sz="700" dirty="0">
                          <a:solidFill>
                            <a:srgbClr val="D83A00"/>
                          </a:solidFill>
                          <a:latin typeface="Cambria"/>
                          <a:cs typeface="Cambria"/>
                        </a:rPr>
                        <a:t>∧</a:t>
                      </a:r>
                      <a:r>
                        <a:rPr sz="700" spc="5" dirty="0">
                          <a:solidFill>
                            <a:srgbClr val="D83A00"/>
                          </a:solidFill>
                          <a:latin typeface="Cambria"/>
                          <a:cs typeface="Cambria"/>
                        </a:rPr>
                        <a:t> </a:t>
                      </a:r>
                      <a:r>
                        <a:rPr sz="700" i="1" dirty="0">
                          <a:solidFill>
                            <a:srgbClr val="D83A00"/>
                          </a:solidFill>
                          <a:latin typeface="Times New Roman"/>
                          <a:cs typeface="Times New Roman"/>
                        </a:rPr>
                        <a:t>s</a:t>
                      </a:r>
                      <a:endParaRPr sz="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0005">
                        <a:lnSpc>
                          <a:spcPts val="720"/>
                        </a:lnSpc>
                      </a:pPr>
                      <a:r>
                        <a:rPr sz="700" i="1" dirty="0">
                          <a:latin typeface="Times New Roman"/>
                          <a:cs typeface="Times New Roman"/>
                        </a:rPr>
                        <a:t>t</a:t>
                      </a:r>
                      <a:r>
                        <a:rPr sz="750" baseline="-11111" dirty="0">
                          <a:latin typeface="Calibri"/>
                          <a:cs typeface="Calibri"/>
                        </a:rPr>
                        <a:t>3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i="1" dirty="0">
                          <a:solidFill>
                            <a:srgbClr val="D83A00"/>
                          </a:solidFill>
                          <a:latin typeface="Times New Roman"/>
                          <a:cs typeface="Times New Roman"/>
                        </a:rPr>
                        <a:t>C</a:t>
                      </a:r>
                      <a:r>
                        <a:rPr sz="700" dirty="0">
                          <a:solidFill>
                            <a:srgbClr val="D83A00"/>
                          </a:solidFill>
                          <a:latin typeface="Calibri"/>
                          <a:cs typeface="Calibri"/>
                        </a:rPr>
                        <a:t>(1</a:t>
                      </a:r>
                      <a:r>
                        <a:rPr sz="700" spc="65" dirty="0">
                          <a:solidFill>
                            <a:srgbClr val="D83A00"/>
                          </a:solidFill>
                          <a:latin typeface="Calibri"/>
                          <a:cs typeface="Calibri"/>
                        </a:rPr>
                        <a:t> </a:t>
                      </a:r>
                      <a:r>
                        <a:rPr sz="700" dirty="0">
                          <a:solidFill>
                            <a:srgbClr val="D83A00"/>
                          </a:solidFill>
                          <a:latin typeface="Cambria"/>
                          <a:cs typeface="Cambria"/>
                        </a:rPr>
                        <a:t>⊕</a:t>
                      </a:r>
                      <a:r>
                        <a:rPr sz="700" spc="25" dirty="0">
                          <a:solidFill>
                            <a:srgbClr val="D83A00"/>
                          </a:solidFill>
                          <a:latin typeface="Cambria"/>
                          <a:cs typeface="Cambria"/>
                        </a:rPr>
                        <a:t> </a:t>
                      </a:r>
                      <a:r>
                        <a:rPr sz="700" dirty="0">
                          <a:solidFill>
                            <a:srgbClr val="D83A00"/>
                          </a:solidFill>
                          <a:latin typeface="Calibri"/>
                          <a:cs typeface="Calibri"/>
                        </a:rPr>
                        <a:t>1) </a:t>
                      </a:r>
                      <a:r>
                        <a:rPr sz="700" dirty="0">
                          <a:solidFill>
                            <a:srgbClr val="D83A00"/>
                          </a:solidFill>
                          <a:latin typeface="Cambria"/>
                          <a:cs typeface="Cambria"/>
                        </a:rPr>
                        <a:t>∧</a:t>
                      </a:r>
                      <a:r>
                        <a:rPr sz="700" spc="5" dirty="0">
                          <a:solidFill>
                            <a:srgbClr val="D83A00"/>
                          </a:solidFill>
                          <a:latin typeface="Cambria"/>
                          <a:cs typeface="Cambria"/>
                        </a:rPr>
                        <a:t> </a:t>
                      </a:r>
                      <a:r>
                        <a:rPr sz="700" i="1" dirty="0">
                          <a:solidFill>
                            <a:srgbClr val="D83A00"/>
                          </a:solidFill>
                          <a:latin typeface="Times New Roman"/>
                          <a:cs typeface="Times New Roman"/>
                        </a:rPr>
                        <a:t>s</a:t>
                      </a:r>
                      <a:endParaRPr sz="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2"/>
                  </a:ext>
                </a:extLst>
              </a:tr>
              <a:tr h="87144">
                <a:tc>
                  <a:txBody>
                    <a:bodyPr/>
                    <a:lstStyle/>
                    <a:p>
                      <a:pPr marL="88265">
                        <a:lnSpc>
                          <a:spcPts val="58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T w="6350">
                      <a:solidFill>
                        <a:srgbClr val="000000"/>
                      </a:solidFill>
                      <a:prstDash val="solid"/>
                    </a:lnT>
                    <a:solidFill>
                      <a:srgbClr val="FFFFFF"/>
                    </a:solidFill>
                  </a:tcPr>
                </a:tc>
                <a:tc>
                  <a:txBody>
                    <a:bodyPr/>
                    <a:lstStyle/>
                    <a:p>
                      <a:pPr marL="88265">
                        <a:lnSpc>
                          <a:spcPts val="58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T w="6350">
                      <a:solidFill>
                        <a:srgbClr val="000000"/>
                      </a:solidFill>
                      <a:prstDash val="solid"/>
                    </a:lnT>
                    <a:solidFill>
                      <a:srgbClr val="FFFFFF"/>
                    </a:solidFill>
                  </a:tcPr>
                </a:tc>
                <a:extLst>
                  <a:ext uri="{0D108BD9-81ED-4DB2-BD59-A6C34878D82A}">
                    <a16:rowId xmlns:a16="http://schemas.microsoft.com/office/drawing/2014/main" val="10003"/>
                  </a:ext>
                </a:extLst>
              </a:tr>
              <a:tr h="50609">
                <a:tc>
                  <a:txBody>
                    <a:bodyPr/>
                    <a:lstStyle/>
                    <a:p>
                      <a:pPr>
                        <a:lnSpc>
                          <a:spcPct val="100000"/>
                        </a:lnSpc>
                      </a:pPr>
                      <a:endParaRPr sz="100">
                        <a:latin typeface="Times New Roman"/>
                        <a:cs typeface="Times New Roman"/>
                      </a:endParaRPr>
                    </a:p>
                  </a:txBody>
                  <a:tcPr marL="0" marR="0" marT="0" marB="0">
                    <a:lnL w="6350">
                      <a:solidFill>
                        <a:srgbClr val="000000"/>
                      </a:solidFill>
                      <a:prstDash val="solid"/>
                    </a:lnL>
                    <a:lnR w="6350">
                      <a:solidFill>
                        <a:srgbClr val="000000"/>
                      </a:solidFill>
                      <a:prstDash val="solid"/>
                    </a:lnR>
                    <a:solidFill>
                      <a:srgbClr val="FFFFFF"/>
                    </a:solidFill>
                  </a:tcPr>
                </a:tc>
                <a:tc>
                  <a:txBody>
                    <a:bodyPr/>
                    <a:lstStyle/>
                    <a:p>
                      <a:pPr>
                        <a:lnSpc>
                          <a:spcPct val="100000"/>
                        </a:lnSpc>
                      </a:pPr>
                      <a:endParaRPr sz="100">
                        <a:latin typeface="Times New Roman"/>
                        <a:cs typeface="Times New Roman"/>
                      </a:endParaRPr>
                    </a:p>
                  </a:txBody>
                  <a:tcPr marL="0" marR="0" marT="0" marB="0">
                    <a:lnL w="6350">
                      <a:solidFill>
                        <a:srgbClr val="000000"/>
                      </a:solidFill>
                      <a:prstDash val="solid"/>
                    </a:lnL>
                    <a:lnR w="6350">
                      <a:solidFill>
                        <a:srgbClr val="000000"/>
                      </a:solidFill>
                      <a:prstDash val="solid"/>
                    </a:lnR>
                    <a:solidFill>
                      <a:srgbClr val="FFFFFF"/>
                    </a:solidFill>
                  </a:tcPr>
                </a:tc>
                <a:extLst>
                  <a:ext uri="{0D108BD9-81ED-4DB2-BD59-A6C34878D82A}">
                    <a16:rowId xmlns:a16="http://schemas.microsoft.com/office/drawing/2014/main" val="10004"/>
                  </a:ext>
                </a:extLst>
              </a:tr>
              <a:tr h="84127">
                <a:tc>
                  <a:txBody>
                    <a:bodyPr/>
                    <a:lstStyle/>
                    <a:p>
                      <a:pPr marL="88265">
                        <a:lnSpc>
                          <a:spcPts val="54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B w="6350">
                      <a:solidFill>
                        <a:srgbClr val="000000"/>
                      </a:solidFill>
                      <a:prstDash val="solid"/>
                    </a:lnB>
                    <a:solidFill>
                      <a:srgbClr val="FFFFFF"/>
                    </a:solidFill>
                  </a:tcPr>
                </a:tc>
                <a:tc>
                  <a:txBody>
                    <a:bodyPr/>
                    <a:lstStyle/>
                    <a:p>
                      <a:pPr marL="88265">
                        <a:lnSpc>
                          <a:spcPts val="54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B w="6350">
                      <a:solidFill>
                        <a:srgbClr val="000000"/>
                      </a:solidFill>
                      <a:prstDash val="solid"/>
                    </a:lnB>
                    <a:solidFill>
                      <a:srgbClr val="FFFFFF"/>
                    </a:solidFill>
                  </a:tcPr>
                </a:tc>
                <a:extLst>
                  <a:ext uri="{0D108BD9-81ED-4DB2-BD59-A6C34878D82A}">
                    <a16:rowId xmlns:a16="http://schemas.microsoft.com/office/drawing/2014/main" val="10005"/>
                  </a:ext>
                </a:extLst>
              </a:tr>
            </a:tbl>
          </a:graphicData>
        </a:graphic>
      </p:graphicFrame>
      <p:sp>
        <p:nvSpPr>
          <p:cNvPr id="22" name="object 22"/>
          <p:cNvSpPr/>
          <p:nvPr/>
        </p:nvSpPr>
        <p:spPr>
          <a:xfrm>
            <a:off x="4022608" y="1208158"/>
            <a:ext cx="165100" cy="546100"/>
          </a:xfrm>
          <a:custGeom>
            <a:avLst/>
            <a:gdLst/>
            <a:ahLst/>
            <a:cxnLst/>
            <a:rect l="l" t="t" r="r" b="b"/>
            <a:pathLst>
              <a:path w="165100" h="546100">
                <a:moveTo>
                  <a:pt x="164589" y="0"/>
                </a:moveTo>
                <a:lnTo>
                  <a:pt x="0" y="0"/>
                </a:lnTo>
                <a:lnTo>
                  <a:pt x="0" y="545804"/>
                </a:lnTo>
                <a:lnTo>
                  <a:pt x="164589" y="545804"/>
                </a:lnTo>
                <a:lnTo>
                  <a:pt x="164589" y="0"/>
                </a:lnTo>
                <a:close/>
              </a:path>
            </a:pathLst>
          </a:custGeom>
          <a:solidFill>
            <a:srgbClr val="FFFFFF"/>
          </a:solidFill>
        </p:spPr>
        <p:txBody>
          <a:bodyPr wrap="square" lIns="0" tIns="0" rIns="0" bIns="0" rtlCol="0"/>
          <a:lstStyle/>
          <a:p>
            <a:endParaRPr/>
          </a:p>
        </p:txBody>
      </p:sp>
      <p:sp>
        <p:nvSpPr>
          <p:cNvPr id="23" name="object 23"/>
          <p:cNvSpPr txBox="1"/>
          <p:nvPr/>
        </p:nvSpPr>
        <p:spPr>
          <a:xfrm>
            <a:off x="3678110" y="1179008"/>
            <a:ext cx="337185" cy="136525"/>
          </a:xfrm>
          <a:prstGeom prst="rect">
            <a:avLst/>
          </a:prstGeom>
        </p:spPr>
        <p:txBody>
          <a:bodyPr vert="horz" wrap="square" lIns="0" tIns="15875" rIns="0" bIns="0" rtlCol="0">
            <a:spAutoFit/>
          </a:bodyPr>
          <a:lstStyle/>
          <a:p>
            <a:pPr marL="38100">
              <a:lnSpc>
                <a:spcPct val="100000"/>
              </a:lnSpc>
              <a:spcBef>
                <a:spcPts val="125"/>
              </a:spcBef>
            </a:pPr>
            <a:r>
              <a:rPr sz="700" i="1" spc="30" dirty="0">
                <a:latin typeface="Times New Roman"/>
                <a:cs typeface="Times New Roman"/>
              </a:rPr>
              <a:t>r</a:t>
            </a:r>
            <a:r>
              <a:rPr sz="750" spc="44" baseline="-11111" dirty="0">
                <a:latin typeface="Calibri"/>
                <a:cs typeface="Calibri"/>
              </a:rPr>
              <a:t>1</a:t>
            </a:r>
            <a:r>
              <a:rPr sz="750" spc="157" baseline="-11111" dirty="0">
                <a:latin typeface="Calibri"/>
                <a:cs typeface="Calibri"/>
              </a:rPr>
              <a:t> </a:t>
            </a:r>
            <a:r>
              <a:rPr sz="700" spc="260" dirty="0">
                <a:latin typeface="Calibri"/>
                <a:cs typeface="Calibri"/>
              </a:rPr>
              <a:t>=</a:t>
            </a:r>
            <a:r>
              <a:rPr sz="700" spc="10" dirty="0">
                <a:latin typeface="Calibri"/>
                <a:cs typeface="Calibri"/>
              </a:rPr>
              <a:t> </a:t>
            </a:r>
            <a:r>
              <a:rPr sz="700" spc="40" dirty="0">
                <a:latin typeface="Calibri"/>
                <a:cs typeface="Calibri"/>
              </a:rPr>
              <a:t>0</a:t>
            </a:r>
            <a:endParaRPr sz="700">
              <a:latin typeface="Calibri"/>
              <a:cs typeface="Calibri"/>
            </a:endParaRPr>
          </a:p>
        </p:txBody>
      </p:sp>
      <p:sp>
        <p:nvSpPr>
          <p:cNvPr id="24" name="object 24"/>
          <p:cNvSpPr txBox="1"/>
          <p:nvPr/>
        </p:nvSpPr>
        <p:spPr>
          <a:xfrm>
            <a:off x="4025138" y="1210691"/>
            <a:ext cx="160020" cy="106680"/>
          </a:xfrm>
          <a:prstGeom prst="rect">
            <a:avLst/>
          </a:prstGeom>
          <a:solidFill>
            <a:srgbClr val="FFFFFF"/>
          </a:solidFill>
          <a:ln w="5060">
            <a:solidFill>
              <a:srgbClr val="000000"/>
            </a:solidFill>
          </a:ln>
        </p:spPr>
        <p:txBody>
          <a:bodyPr vert="horz" wrap="square" lIns="0" tIns="0" rIns="0" bIns="0" rtlCol="0">
            <a:spAutoFit/>
          </a:bodyPr>
          <a:lstStyle/>
          <a:p>
            <a:pPr marL="40005">
              <a:lnSpc>
                <a:spcPts val="720"/>
              </a:lnSpc>
            </a:pPr>
            <a:r>
              <a:rPr sz="700" i="1" spc="55" dirty="0">
                <a:latin typeface="Times New Roman"/>
                <a:cs typeface="Times New Roman"/>
              </a:rPr>
              <a:t>t</a:t>
            </a:r>
            <a:r>
              <a:rPr sz="750" spc="82" baseline="-11111" dirty="0">
                <a:latin typeface="Calibri"/>
                <a:cs typeface="Calibri"/>
              </a:rPr>
              <a:t>1</a:t>
            </a:r>
            <a:endParaRPr sz="750" baseline="-11111">
              <a:latin typeface="Calibri"/>
              <a:cs typeface="Calibri"/>
            </a:endParaRPr>
          </a:p>
        </p:txBody>
      </p:sp>
      <p:sp>
        <p:nvSpPr>
          <p:cNvPr id="25" name="object 25"/>
          <p:cNvSpPr txBox="1"/>
          <p:nvPr/>
        </p:nvSpPr>
        <p:spPr>
          <a:xfrm>
            <a:off x="3678110" y="1285294"/>
            <a:ext cx="337185" cy="136525"/>
          </a:xfrm>
          <a:prstGeom prst="rect">
            <a:avLst/>
          </a:prstGeom>
        </p:spPr>
        <p:txBody>
          <a:bodyPr vert="horz" wrap="square" lIns="0" tIns="15875" rIns="0" bIns="0" rtlCol="0">
            <a:spAutoFit/>
          </a:bodyPr>
          <a:lstStyle/>
          <a:p>
            <a:pPr marL="38100">
              <a:lnSpc>
                <a:spcPct val="100000"/>
              </a:lnSpc>
              <a:spcBef>
                <a:spcPts val="125"/>
              </a:spcBef>
            </a:pPr>
            <a:r>
              <a:rPr sz="700" i="1" spc="30" dirty="0">
                <a:latin typeface="Times New Roman"/>
                <a:cs typeface="Times New Roman"/>
              </a:rPr>
              <a:t>r</a:t>
            </a:r>
            <a:r>
              <a:rPr sz="750" spc="44" baseline="-11111" dirty="0">
                <a:latin typeface="Calibri"/>
                <a:cs typeface="Calibri"/>
              </a:rPr>
              <a:t>2</a:t>
            </a:r>
            <a:r>
              <a:rPr sz="750" spc="157" baseline="-11111" dirty="0">
                <a:latin typeface="Calibri"/>
                <a:cs typeface="Calibri"/>
              </a:rPr>
              <a:t> </a:t>
            </a:r>
            <a:r>
              <a:rPr sz="700" spc="260" dirty="0">
                <a:latin typeface="Calibri"/>
                <a:cs typeface="Calibri"/>
              </a:rPr>
              <a:t>=</a:t>
            </a:r>
            <a:r>
              <a:rPr sz="700" spc="10" dirty="0">
                <a:latin typeface="Calibri"/>
                <a:cs typeface="Calibri"/>
              </a:rPr>
              <a:t> </a:t>
            </a:r>
            <a:r>
              <a:rPr sz="700" spc="40" dirty="0">
                <a:latin typeface="Calibri"/>
                <a:cs typeface="Calibri"/>
              </a:rPr>
              <a:t>1</a:t>
            </a:r>
            <a:endParaRPr sz="700">
              <a:latin typeface="Calibri"/>
              <a:cs typeface="Calibri"/>
            </a:endParaRPr>
          </a:p>
        </p:txBody>
      </p:sp>
      <p:sp>
        <p:nvSpPr>
          <p:cNvPr id="26" name="object 26"/>
          <p:cNvSpPr txBox="1"/>
          <p:nvPr/>
        </p:nvSpPr>
        <p:spPr>
          <a:xfrm>
            <a:off x="4025138" y="1316964"/>
            <a:ext cx="160020" cy="106680"/>
          </a:xfrm>
          <a:prstGeom prst="rect">
            <a:avLst/>
          </a:prstGeom>
          <a:solidFill>
            <a:srgbClr val="FFFFFF"/>
          </a:solidFill>
          <a:ln w="5060">
            <a:solidFill>
              <a:srgbClr val="000000"/>
            </a:solidFill>
          </a:ln>
        </p:spPr>
        <p:txBody>
          <a:bodyPr vert="horz" wrap="square" lIns="0" tIns="0" rIns="0" bIns="0" rtlCol="0">
            <a:spAutoFit/>
          </a:bodyPr>
          <a:lstStyle/>
          <a:p>
            <a:pPr marL="40005">
              <a:lnSpc>
                <a:spcPts val="720"/>
              </a:lnSpc>
            </a:pPr>
            <a:r>
              <a:rPr sz="700" i="1" spc="55" dirty="0">
                <a:latin typeface="Times New Roman"/>
                <a:cs typeface="Times New Roman"/>
              </a:rPr>
              <a:t>t</a:t>
            </a:r>
            <a:r>
              <a:rPr sz="750" spc="82" baseline="-11111" dirty="0">
                <a:latin typeface="Calibri"/>
                <a:cs typeface="Calibri"/>
              </a:rPr>
              <a:t>2</a:t>
            </a:r>
            <a:endParaRPr sz="750" baseline="-11111">
              <a:latin typeface="Calibri"/>
              <a:cs typeface="Calibri"/>
            </a:endParaRPr>
          </a:p>
        </p:txBody>
      </p:sp>
      <p:sp>
        <p:nvSpPr>
          <p:cNvPr id="27" name="object 27"/>
          <p:cNvSpPr/>
          <p:nvPr/>
        </p:nvSpPr>
        <p:spPr>
          <a:xfrm>
            <a:off x="4025138" y="1425778"/>
            <a:ext cx="0" cy="101600"/>
          </a:xfrm>
          <a:custGeom>
            <a:avLst/>
            <a:gdLst/>
            <a:ahLst/>
            <a:cxnLst/>
            <a:rect l="l" t="t" r="r" b="b"/>
            <a:pathLst>
              <a:path h="101600">
                <a:moveTo>
                  <a:pt x="0" y="101218"/>
                </a:moveTo>
                <a:lnTo>
                  <a:pt x="0" y="0"/>
                </a:lnTo>
              </a:path>
            </a:pathLst>
          </a:custGeom>
          <a:ln w="5060">
            <a:solidFill>
              <a:srgbClr val="000000"/>
            </a:solidFill>
          </a:ln>
        </p:spPr>
        <p:txBody>
          <a:bodyPr wrap="square" lIns="0" tIns="0" rIns="0" bIns="0" rtlCol="0"/>
          <a:lstStyle/>
          <a:p>
            <a:endParaRPr/>
          </a:p>
        </p:txBody>
      </p:sp>
      <p:sp>
        <p:nvSpPr>
          <p:cNvPr id="28" name="object 28"/>
          <p:cNvSpPr txBox="1"/>
          <p:nvPr/>
        </p:nvSpPr>
        <p:spPr>
          <a:xfrm>
            <a:off x="3678110" y="1391568"/>
            <a:ext cx="496570" cy="136525"/>
          </a:xfrm>
          <a:prstGeom prst="rect">
            <a:avLst/>
          </a:prstGeom>
        </p:spPr>
        <p:txBody>
          <a:bodyPr vert="horz" wrap="square" lIns="0" tIns="15875" rIns="0" bIns="0" rtlCol="0">
            <a:spAutoFit/>
          </a:bodyPr>
          <a:lstStyle/>
          <a:p>
            <a:pPr marL="38100">
              <a:lnSpc>
                <a:spcPct val="100000"/>
              </a:lnSpc>
              <a:spcBef>
                <a:spcPts val="125"/>
              </a:spcBef>
            </a:pPr>
            <a:r>
              <a:rPr sz="700" i="1" spc="30" dirty="0">
                <a:latin typeface="Times New Roman"/>
                <a:cs typeface="Times New Roman"/>
              </a:rPr>
              <a:t>r</a:t>
            </a:r>
            <a:r>
              <a:rPr sz="750" spc="44" baseline="-11111" dirty="0">
                <a:latin typeface="Calibri"/>
                <a:cs typeface="Calibri"/>
              </a:rPr>
              <a:t>3</a:t>
            </a:r>
            <a:r>
              <a:rPr sz="750" spc="179" baseline="-11111" dirty="0">
                <a:latin typeface="Calibri"/>
                <a:cs typeface="Calibri"/>
              </a:rPr>
              <a:t> </a:t>
            </a:r>
            <a:r>
              <a:rPr sz="700" spc="260" dirty="0">
                <a:latin typeface="Calibri"/>
                <a:cs typeface="Calibri"/>
              </a:rPr>
              <a:t>=</a:t>
            </a:r>
            <a:r>
              <a:rPr sz="700" spc="25" dirty="0">
                <a:latin typeface="Calibri"/>
                <a:cs typeface="Calibri"/>
              </a:rPr>
              <a:t> </a:t>
            </a:r>
            <a:r>
              <a:rPr sz="700" spc="40" dirty="0">
                <a:latin typeface="Calibri"/>
                <a:cs typeface="Calibri"/>
              </a:rPr>
              <a:t>1  </a:t>
            </a:r>
            <a:r>
              <a:rPr sz="700" spc="100" dirty="0">
                <a:latin typeface="Calibri"/>
                <a:cs typeface="Calibri"/>
              </a:rPr>
              <a:t> </a:t>
            </a:r>
            <a:r>
              <a:rPr sz="700" i="1" spc="55" dirty="0">
                <a:latin typeface="Times New Roman"/>
                <a:cs typeface="Times New Roman"/>
              </a:rPr>
              <a:t>t</a:t>
            </a:r>
            <a:r>
              <a:rPr sz="750" spc="82" baseline="-11111" dirty="0">
                <a:latin typeface="Calibri"/>
                <a:cs typeface="Calibri"/>
              </a:rPr>
              <a:t>3</a:t>
            </a:r>
            <a:endParaRPr sz="750" baseline="-11111">
              <a:latin typeface="Calibri"/>
              <a:cs typeface="Calibri"/>
            </a:endParaRPr>
          </a:p>
        </p:txBody>
      </p:sp>
      <p:sp>
        <p:nvSpPr>
          <p:cNvPr id="29" name="object 29"/>
          <p:cNvSpPr/>
          <p:nvPr/>
        </p:nvSpPr>
        <p:spPr>
          <a:xfrm>
            <a:off x="4022610" y="1425778"/>
            <a:ext cx="165100" cy="323215"/>
          </a:xfrm>
          <a:custGeom>
            <a:avLst/>
            <a:gdLst/>
            <a:ahLst/>
            <a:cxnLst/>
            <a:rect l="l" t="t" r="r" b="b"/>
            <a:pathLst>
              <a:path w="165100" h="323214">
                <a:moveTo>
                  <a:pt x="162052" y="101218"/>
                </a:moveTo>
                <a:lnTo>
                  <a:pt x="162052" y="0"/>
                </a:lnTo>
              </a:path>
              <a:path w="165100" h="323214">
                <a:moveTo>
                  <a:pt x="0" y="103759"/>
                </a:moveTo>
                <a:lnTo>
                  <a:pt x="164592" y="103759"/>
                </a:lnTo>
              </a:path>
              <a:path w="165100" h="323214">
                <a:moveTo>
                  <a:pt x="2527" y="323113"/>
                </a:moveTo>
                <a:lnTo>
                  <a:pt x="2527" y="106286"/>
                </a:lnTo>
              </a:path>
            </a:pathLst>
          </a:custGeom>
          <a:ln w="5060">
            <a:solidFill>
              <a:srgbClr val="000000"/>
            </a:solidFill>
          </a:ln>
        </p:spPr>
        <p:txBody>
          <a:bodyPr wrap="square" lIns="0" tIns="0" rIns="0" bIns="0" rtlCol="0"/>
          <a:lstStyle/>
          <a:p>
            <a:endParaRPr/>
          </a:p>
        </p:txBody>
      </p:sp>
      <p:sp>
        <p:nvSpPr>
          <p:cNvPr id="30" name="object 30"/>
          <p:cNvSpPr txBox="1"/>
          <p:nvPr/>
        </p:nvSpPr>
        <p:spPr>
          <a:xfrm>
            <a:off x="4100995" y="1512243"/>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31" name="object 31"/>
          <p:cNvSpPr txBox="1"/>
          <p:nvPr/>
        </p:nvSpPr>
        <p:spPr>
          <a:xfrm>
            <a:off x="4100995" y="1562853"/>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32" name="object 32"/>
          <p:cNvSpPr txBox="1"/>
          <p:nvPr/>
        </p:nvSpPr>
        <p:spPr>
          <a:xfrm>
            <a:off x="4100995" y="1613462"/>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33" name="object 33"/>
          <p:cNvSpPr/>
          <p:nvPr/>
        </p:nvSpPr>
        <p:spPr>
          <a:xfrm>
            <a:off x="4022610" y="1532064"/>
            <a:ext cx="165100" cy="219710"/>
          </a:xfrm>
          <a:custGeom>
            <a:avLst/>
            <a:gdLst/>
            <a:ahLst/>
            <a:cxnLst/>
            <a:rect l="l" t="t" r="r" b="b"/>
            <a:pathLst>
              <a:path w="165100" h="219710">
                <a:moveTo>
                  <a:pt x="162052" y="216827"/>
                </a:moveTo>
                <a:lnTo>
                  <a:pt x="162052" y="0"/>
                </a:lnTo>
              </a:path>
              <a:path w="165100" h="219710">
                <a:moveTo>
                  <a:pt x="0" y="219354"/>
                </a:moveTo>
                <a:lnTo>
                  <a:pt x="164592" y="219354"/>
                </a:lnTo>
              </a:path>
            </a:pathLst>
          </a:custGeom>
          <a:ln w="5060">
            <a:solidFill>
              <a:srgbClr val="000000"/>
            </a:solidFill>
          </a:ln>
        </p:spPr>
        <p:txBody>
          <a:bodyPr wrap="square" lIns="0" tIns="0" rIns="0" bIns="0" rtlCol="0"/>
          <a:lstStyle/>
          <a:p>
            <a:endParaRPr/>
          </a:p>
        </p:txBody>
      </p:sp>
      <p:sp>
        <p:nvSpPr>
          <p:cNvPr id="34" name="object 34"/>
          <p:cNvSpPr txBox="1"/>
          <p:nvPr/>
        </p:nvSpPr>
        <p:spPr>
          <a:xfrm>
            <a:off x="450176" y="1924856"/>
            <a:ext cx="3801745" cy="594995"/>
          </a:xfrm>
          <a:prstGeom prst="rect">
            <a:avLst/>
          </a:prstGeom>
        </p:spPr>
        <p:txBody>
          <a:bodyPr vert="horz" wrap="square" lIns="0" tIns="50165" rIns="0" bIns="0" rtlCol="0">
            <a:spAutoFit/>
          </a:bodyPr>
          <a:lstStyle/>
          <a:p>
            <a:pPr marL="162560" indent="-125095">
              <a:lnSpc>
                <a:spcPct val="100000"/>
              </a:lnSpc>
              <a:spcBef>
                <a:spcPts val="395"/>
              </a:spcBef>
              <a:buClr>
                <a:srgbClr val="1464B2"/>
              </a:buClr>
              <a:buSzPct val="70000"/>
              <a:buFont typeface="Cambria"/>
              <a:buChar char="►"/>
              <a:tabLst>
                <a:tab pos="163195" algn="l"/>
              </a:tabLst>
            </a:pPr>
            <a:r>
              <a:rPr sz="1000" spc="-50" dirty="0">
                <a:latin typeface="Calibri" panose="020F0502020204030204" pitchFamily="34" charset="0"/>
                <a:cs typeface="Calibri" panose="020F0502020204030204" pitchFamily="34" charset="0"/>
              </a:rPr>
              <a:t>For</a:t>
            </a:r>
            <a:r>
              <a:rPr sz="1000" spc="-2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every</a:t>
            </a:r>
            <a:r>
              <a:rPr sz="1000" spc="-20" dirty="0">
                <a:latin typeface="Calibri" panose="020F0502020204030204" pitchFamily="34" charset="0"/>
                <a:cs typeface="Calibri" panose="020F0502020204030204" pitchFamily="34" charset="0"/>
              </a:rPr>
              <a:t> </a:t>
            </a:r>
            <a:r>
              <a:rPr sz="1000" i="1" spc="-35" dirty="0">
                <a:latin typeface="Times New Roman"/>
                <a:cs typeface="Times New Roman"/>
              </a:rPr>
              <a:t>i</a:t>
            </a:r>
            <a:r>
              <a:rPr sz="1000" spc="-35" dirty="0">
                <a:latin typeface="Calibri" panose="020F0502020204030204" pitchFamily="34" charset="0"/>
                <a:cs typeface="Calibri" panose="020F0502020204030204" pitchFamily="34" charset="0"/>
              </a:rPr>
              <a:t>:</a:t>
            </a:r>
            <a:r>
              <a:rPr sz="1000" spc="65"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knows</a:t>
            </a:r>
            <a:r>
              <a:rPr sz="1000" spc="-20" dirty="0">
                <a:latin typeface="Calibri" panose="020F0502020204030204" pitchFamily="34" charset="0"/>
                <a:cs typeface="Calibri" panose="020F0502020204030204" pitchFamily="34" charset="0"/>
              </a:rPr>
              <a:t> </a:t>
            </a:r>
            <a:r>
              <a:rPr sz="1000" i="1" dirty="0">
                <a:latin typeface="Times New Roman"/>
                <a:cs typeface="Times New Roman"/>
              </a:rPr>
              <a:t>t</a:t>
            </a:r>
            <a:r>
              <a:rPr sz="1050" i="1" baseline="-11904" dirty="0">
                <a:latin typeface="Times New Roman"/>
                <a:cs typeface="Times New Roman"/>
              </a:rPr>
              <a:t>i</a:t>
            </a:r>
            <a:r>
              <a:rPr sz="1000" dirty="0">
                <a:latin typeface="Calibri" panose="020F0502020204030204" pitchFamily="34" charset="0"/>
                <a:cs typeface="Calibri" panose="020F0502020204030204" pitchFamily="34" charset="0"/>
              </a:rPr>
              <a:t>;</a:t>
            </a:r>
            <a:r>
              <a:rPr sz="1000" spc="-15"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knows</a:t>
            </a:r>
            <a:r>
              <a:rPr sz="1000" spc="-20" dirty="0">
                <a:latin typeface="Calibri" panose="020F0502020204030204" pitchFamily="34" charset="0"/>
                <a:cs typeface="Calibri" panose="020F0502020204030204" pitchFamily="34" charset="0"/>
              </a:rPr>
              <a:t> </a:t>
            </a:r>
            <a:r>
              <a:rPr sz="1000" i="1" spc="-10" dirty="0">
                <a:solidFill>
                  <a:srgbClr val="D83A00"/>
                </a:solidFill>
                <a:latin typeface="Times New Roman"/>
                <a:cs typeface="Times New Roman"/>
              </a:rPr>
              <a:t>q</a:t>
            </a:r>
            <a:r>
              <a:rPr sz="1050" i="1" spc="-15" baseline="-11904" dirty="0">
                <a:solidFill>
                  <a:srgbClr val="D83A00"/>
                </a:solidFill>
                <a:latin typeface="Times New Roman"/>
                <a:cs typeface="Times New Roman"/>
              </a:rPr>
              <a:t>i</a:t>
            </a:r>
            <a:r>
              <a:rPr sz="1050" i="1" spc="187" baseline="-11904" dirty="0">
                <a:solidFill>
                  <a:srgbClr val="D83A00"/>
                </a:solidFill>
                <a:latin typeface="Times New Roman"/>
                <a:cs typeface="Times New Roman"/>
              </a:rPr>
              <a:t> </a:t>
            </a:r>
            <a:r>
              <a:rPr sz="1000" spc="-365" dirty="0">
                <a:solidFill>
                  <a:srgbClr val="D83A00"/>
                </a:solidFill>
                <a:latin typeface="Cambria"/>
                <a:cs typeface="Cambria"/>
              </a:rPr>
              <a:t>⊕</a:t>
            </a:r>
            <a:r>
              <a:rPr sz="1000" spc="30" dirty="0">
                <a:solidFill>
                  <a:srgbClr val="D83A00"/>
                </a:solidFill>
                <a:latin typeface="Cambria"/>
                <a:cs typeface="Cambria"/>
              </a:rPr>
              <a:t> </a:t>
            </a:r>
            <a:r>
              <a:rPr lang="en-US" sz="1000" spc="30" dirty="0">
                <a:solidFill>
                  <a:srgbClr val="D83A00"/>
                </a:solidFill>
                <a:latin typeface="Cambria"/>
                <a:cs typeface="Cambria"/>
              </a:rPr>
              <a:t> </a:t>
            </a:r>
            <a:r>
              <a:rPr sz="1000" i="1" spc="-15" dirty="0">
                <a:solidFill>
                  <a:srgbClr val="D83A00"/>
                </a:solidFill>
                <a:latin typeface="Times New Roman"/>
                <a:cs typeface="Times New Roman"/>
              </a:rPr>
              <a:t>C</a:t>
            </a:r>
            <a:r>
              <a:rPr sz="1000" spc="-15" dirty="0">
                <a:solidFill>
                  <a:srgbClr val="D83A00"/>
                </a:solidFill>
                <a:latin typeface="Calibri" panose="020F0502020204030204" pitchFamily="34" charset="0"/>
                <a:cs typeface="Calibri" panose="020F0502020204030204" pitchFamily="34" charset="0"/>
              </a:rPr>
              <a:t>(0)</a:t>
            </a:r>
            <a:r>
              <a:rPr sz="1000" spc="-90" dirty="0">
                <a:solidFill>
                  <a:srgbClr val="D83A00"/>
                </a:solidFill>
                <a:latin typeface="Calibri" panose="020F0502020204030204" pitchFamily="34" charset="0"/>
                <a:cs typeface="Calibri" panose="020F0502020204030204" pitchFamily="34" charset="0"/>
              </a:rPr>
              <a:t> </a:t>
            </a:r>
            <a:r>
              <a:rPr sz="1000" spc="60" dirty="0">
                <a:solidFill>
                  <a:srgbClr val="D83A00"/>
                </a:solidFill>
                <a:latin typeface="Cambria"/>
                <a:cs typeface="Cambria"/>
              </a:rPr>
              <a:t>∧</a:t>
            </a:r>
            <a:r>
              <a:rPr sz="1000" dirty="0">
                <a:solidFill>
                  <a:srgbClr val="D83A00"/>
                </a:solidFill>
                <a:latin typeface="Cambria"/>
                <a:cs typeface="Cambria"/>
              </a:rPr>
              <a:t> </a:t>
            </a:r>
            <a:r>
              <a:rPr sz="1000" i="1" spc="-25" dirty="0">
                <a:solidFill>
                  <a:srgbClr val="D83A00"/>
                </a:solidFill>
                <a:latin typeface="Times New Roman"/>
                <a:cs typeface="Times New Roman"/>
              </a:rPr>
              <a:t>s</a:t>
            </a:r>
            <a:r>
              <a:rPr sz="1000" i="1" spc="-5" dirty="0">
                <a:solidFill>
                  <a:srgbClr val="D83A00"/>
                </a:solidFill>
                <a:latin typeface="Times New Roman"/>
                <a:cs typeface="Times New Roman"/>
              </a:rPr>
              <a:t> </a:t>
            </a:r>
            <a:r>
              <a:rPr sz="1000" spc="-45" dirty="0">
                <a:latin typeface="Calibri" panose="020F0502020204030204" pitchFamily="34" charset="0"/>
                <a:cs typeface="Calibri" panose="020F0502020204030204" pitchFamily="34" charset="0"/>
              </a:rPr>
              <a:t>and</a:t>
            </a:r>
            <a:r>
              <a:rPr sz="1000" spc="-20" dirty="0">
                <a:latin typeface="Calibri" panose="020F0502020204030204" pitchFamily="34" charset="0"/>
                <a:cs typeface="Calibri" panose="020F0502020204030204" pitchFamily="34" charset="0"/>
              </a:rPr>
              <a:t> </a:t>
            </a:r>
            <a:r>
              <a:rPr sz="1000" i="1" spc="-10" dirty="0">
                <a:solidFill>
                  <a:srgbClr val="D83A00"/>
                </a:solidFill>
                <a:latin typeface="Times New Roman"/>
                <a:cs typeface="Times New Roman"/>
              </a:rPr>
              <a:t>q</a:t>
            </a:r>
            <a:r>
              <a:rPr sz="1050" i="1" spc="-15" baseline="-11904" dirty="0">
                <a:solidFill>
                  <a:srgbClr val="D83A00"/>
                </a:solidFill>
                <a:latin typeface="Times New Roman"/>
                <a:cs typeface="Times New Roman"/>
              </a:rPr>
              <a:t>i</a:t>
            </a:r>
            <a:r>
              <a:rPr sz="1050" i="1" spc="187" baseline="-11904" dirty="0">
                <a:solidFill>
                  <a:srgbClr val="D83A00"/>
                </a:solidFill>
                <a:latin typeface="Times New Roman"/>
                <a:cs typeface="Times New Roman"/>
              </a:rPr>
              <a:t> </a:t>
            </a:r>
            <a:r>
              <a:rPr sz="1000" spc="-365" dirty="0">
                <a:solidFill>
                  <a:srgbClr val="D83A00"/>
                </a:solidFill>
                <a:latin typeface="Cambria"/>
                <a:cs typeface="Cambria"/>
              </a:rPr>
              <a:t>⊕</a:t>
            </a:r>
            <a:r>
              <a:rPr sz="1000" spc="30" dirty="0">
                <a:solidFill>
                  <a:srgbClr val="D83A00"/>
                </a:solidFill>
                <a:latin typeface="Cambria"/>
                <a:cs typeface="Cambria"/>
              </a:rPr>
              <a:t> </a:t>
            </a:r>
            <a:r>
              <a:rPr lang="en-US" sz="1000" spc="30" dirty="0">
                <a:solidFill>
                  <a:srgbClr val="D83A00"/>
                </a:solidFill>
                <a:latin typeface="Cambria"/>
                <a:cs typeface="Cambria"/>
              </a:rPr>
              <a:t> </a:t>
            </a:r>
            <a:r>
              <a:rPr sz="1000" i="1" spc="-20" dirty="0">
                <a:solidFill>
                  <a:srgbClr val="D83A00"/>
                </a:solidFill>
                <a:latin typeface="Times New Roman"/>
                <a:cs typeface="Times New Roman"/>
              </a:rPr>
              <a:t>C</a:t>
            </a:r>
            <a:r>
              <a:rPr sz="1000" spc="-20" dirty="0">
                <a:solidFill>
                  <a:srgbClr val="D83A00"/>
                </a:solidFill>
                <a:latin typeface="Calibri" panose="020F0502020204030204" pitchFamily="34" charset="0"/>
                <a:cs typeface="Calibri" panose="020F0502020204030204" pitchFamily="34" charset="0"/>
              </a:rPr>
              <a:t>(1)</a:t>
            </a:r>
            <a:r>
              <a:rPr sz="1000" spc="-90" dirty="0">
                <a:solidFill>
                  <a:srgbClr val="D83A00"/>
                </a:solidFill>
                <a:latin typeface="Calibri" panose="020F0502020204030204" pitchFamily="34" charset="0"/>
                <a:cs typeface="Calibri" panose="020F0502020204030204" pitchFamily="34" charset="0"/>
              </a:rPr>
              <a:t> </a:t>
            </a:r>
            <a:r>
              <a:rPr sz="1000" spc="60" dirty="0">
                <a:solidFill>
                  <a:srgbClr val="D83A00"/>
                </a:solidFill>
                <a:latin typeface="Cambria"/>
                <a:cs typeface="Cambria"/>
              </a:rPr>
              <a:t>∧</a:t>
            </a:r>
            <a:r>
              <a:rPr sz="1000" dirty="0">
                <a:solidFill>
                  <a:srgbClr val="D83A00"/>
                </a:solidFill>
                <a:latin typeface="Cambria"/>
                <a:cs typeface="Cambria"/>
              </a:rPr>
              <a:t> </a:t>
            </a:r>
            <a:r>
              <a:rPr sz="1000" i="1" spc="-25" dirty="0">
                <a:solidFill>
                  <a:srgbClr val="D83A00"/>
                </a:solidFill>
                <a:latin typeface="Times New Roman"/>
                <a:cs typeface="Times New Roman"/>
              </a:rPr>
              <a:t>s</a:t>
            </a:r>
            <a:endParaRPr sz="1000" dirty="0">
              <a:latin typeface="Times New Roman"/>
              <a:cs typeface="Times New Roman"/>
            </a:endParaRPr>
          </a:p>
          <a:p>
            <a:pPr marL="162560" indent="-125095">
              <a:lnSpc>
                <a:spcPct val="100000"/>
              </a:lnSpc>
              <a:spcBef>
                <a:spcPts val="295"/>
              </a:spcBef>
              <a:buClr>
                <a:srgbClr val="1464B2"/>
              </a:buClr>
              <a:buSzPct val="70000"/>
              <a:buFont typeface="Cambria"/>
              <a:buChar char="►"/>
              <a:tabLst>
                <a:tab pos="163195" algn="l"/>
              </a:tabLst>
            </a:pPr>
            <a:r>
              <a:rPr sz="1000" spc="-130" dirty="0">
                <a:latin typeface="Calibri" panose="020F0502020204030204" pitchFamily="34" charset="0"/>
                <a:cs typeface="Calibri" panose="020F0502020204030204" pitchFamily="34" charset="0"/>
              </a:rPr>
              <a:t>R</a:t>
            </a:r>
            <a:r>
              <a:rPr sz="1000" spc="-110" dirty="0">
                <a:latin typeface="Calibri" panose="020F0502020204030204" pitchFamily="34" charset="0"/>
                <a:cs typeface="Calibri" panose="020F0502020204030204" pitchFamily="34" charset="0"/>
              </a:rPr>
              <a:t>e</a:t>
            </a:r>
            <a:r>
              <a:rPr sz="1000" dirty="0">
                <a:latin typeface="Calibri" panose="020F0502020204030204" pitchFamily="34" charset="0"/>
                <a:cs typeface="Calibri" panose="020F0502020204030204" pitchFamily="34" charset="0"/>
              </a:rPr>
              <a:t>write</a:t>
            </a:r>
            <a:r>
              <a:rPr sz="1000" spc="-20" dirty="0">
                <a:latin typeface="Calibri" panose="020F0502020204030204" pitchFamily="34" charset="0"/>
                <a:cs typeface="Calibri" panose="020F0502020204030204" pitchFamily="34" charset="0"/>
              </a:rPr>
              <a:t> </a:t>
            </a:r>
            <a:r>
              <a:rPr sz="1000" spc="25" dirty="0">
                <a:latin typeface="Calibri" panose="020F0502020204030204" pitchFamily="34" charset="0"/>
                <a:cs typeface="Calibri" panose="020F0502020204030204" pitchFamily="34" charset="0"/>
              </a:rPr>
              <a:t>f</a:t>
            </a:r>
            <a:r>
              <a:rPr sz="1000" spc="20" dirty="0">
                <a:latin typeface="Calibri" panose="020F0502020204030204" pitchFamily="34" charset="0"/>
                <a:cs typeface="Calibri" panose="020F0502020204030204" pitchFamily="34" charset="0"/>
              </a:rPr>
              <a:t>r</a:t>
            </a:r>
            <a:r>
              <a:rPr sz="1000" spc="-45" dirty="0">
                <a:latin typeface="Calibri" panose="020F0502020204030204" pitchFamily="34" charset="0"/>
                <a:cs typeface="Calibri" panose="020F0502020204030204" pitchFamily="34" charset="0"/>
              </a:rPr>
              <a:t>om</a:t>
            </a:r>
            <a:r>
              <a:rPr sz="1000" spc="-2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Bo</a:t>
            </a:r>
            <a:r>
              <a:rPr sz="1000" spc="-75" dirty="0">
                <a:latin typeface="Calibri" panose="020F0502020204030204" pitchFamily="34" charset="0"/>
                <a:cs typeface="Calibri" panose="020F0502020204030204" pitchFamily="34" charset="0"/>
              </a:rPr>
              <a:t>b</a:t>
            </a:r>
            <a:r>
              <a:rPr sz="1000" spc="-35" dirty="0">
                <a:latin typeface="Calibri" panose="020F0502020204030204" pitchFamily="34" charset="0"/>
                <a:cs typeface="Calibri" panose="020F0502020204030204" pitchFamily="34" charset="0"/>
              </a:rPr>
              <a:t>’s</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p</a:t>
            </a:r>
            <a:r>
              <a:rPr sz="1000" dirty="0">
                <a:latin typeface="Calibri" panose="020F0502020204030204" pitchFamily="34" charset="0"/>
                <a:cs typeface="Calibri" panose="020F0502020204030204" pitchFamily="34" charset="0"/>
              </a:rPr>
              <a:t>oint</a:t>
            </a:r>
            <a:r>
              <a:rPr sz="1000" spc="-20" dirty="0">
                <a:latin typeface="Calibri" panose="020F0502020204030204" pitchFamily="34" charset="0"/>
                <a:cs typeface="Calibri" panose="020F0502020204030204" pitchFamily="34" charset="0"/>
              </a:rPr>
              <a:t> </a:t>
            </a:r>
            <a:r>
              <a:rPr sz="1000" spc="-15" dirty="0">
                <a:latin typeface="Calibri" panose="020F0502020204030204" pitchFamily="34" charset="0"/>
                <a:cs typeface="Calibri" panose="020F0502020204030204" pitchFamily="34" charset="0"/>
              </a:rPr>
              <a:t>of</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vi</a:t>
            </a:r>
            <a:r>
              <a:rPr sz="1000" spc="-60" dirty="0">
                <a:latin typeface="Calibri" panose="020F0502020204030204" pitchFamily="34" charset="0"/>
                <a:cs typeface="Calibri" panose="020F0502020204030204" pitchFamily="34" charset="0"/>
              </a:rPr>
              <a:t>e</a:t>
            </a:r>
            <a:r>
              <a:rPr sz="1000" spc="-5" dirty="0">
                <a:latin typeface="Calibri" panose="020F0502020204030204" pitchFamily="34" charset="0"/>
                <a:cs typeface="Calibri" panose="020F0502020204030204" pitchFamily="34" charset="0"/>
              </a:rPr>
              <a:t>w</a:t>
            </a:r>
            <a:endParaRPr sz="1000" dirty="0">
              <a:latin typeface="Calibri" panose="020F0502020204030204" pitchFamily="34" charset="0"/>
              <a:cs typeface="Calibri" panose="020F0502020204030204" pitchFamily="34" charset="0"/>
            </a:endParaRPr>
          </a:p>
          <a:p>
            <a:pPr marL="162560" indent="-125095">
              <a:lnSpc>
                <a:spcPct val="100000"/>
              </a:lnSpc>
              <a:spcBef>
                <a:spcPts val="290"/>
              </a:spcBef>
              <a:buClr>
                <a:srgbClr val="1464B2"/>
              </a:buClr>
              <a:buSzPct val="70000"/>
              <a:buFont typeface="Cambria"/>
              <a:buChar char="►"/>
              <a:tabLst>
                <a:tab pos="163195" algn="l"/>
              </a:tabLst>
            </a:pPr>
            <a:r>
              <a:rPr sz="1000" spc="-35" dirty="0">
                <a:latin typeface="Calibri" panose="020F0502020204030204" pitchFamily="34" charset="0"/>
                <a:cs typeface="Calibri" panose="020F0502020204030204" pitchFamily="34" charset="0"/>
              </a:rPr>
              <a:t>When</a:t>
            </a:r>
            <a:r>
              <a:rPr sz="1000" spc="-20" dirty="0">
                <a:latin typeface="Calibri" panose="020F0502020204030204" pitchFamily="34" charset="0"/>
                <a:cs typeface="Calibri" panose="020F0502020204030204" pitchFamily="34" charset="0"/>
              </a:rPr>
              <a:t> </a:t>
            </a:r>
            <a:r>
              <a:rPr sz="1000" i="1" spc="-20" dirty="0">
                <a:latin typeface="Times New Roman"/>
                <a:cs typeface="Times New Roman"/>
              </a:rPr>
              <a:t>C</a:t>
            </a:r>
            <a:r>
              <a:rPr sz="1000" i="1" spc="-5" dirty="0">
                <a:latin typeface="Times New Roman"/>
                <a:cs typeface="Times New Roman"/>
              </a:rPr>
              <a:t> </a:t>
            </a:r>
            <a:r>
              <a:rPr sz="1000" spc="-40" dirty="0">
                <a:latin typeface="Calibri" panose="020F0502020204030204" pitchFamily="34" charset="0"/>
                <a:cs typeface="Calibri" panose="020F0502020204030204" pitchFamily="34" charset="0"/>
              </a:rPr>
              <a:t>is</a:t>
            </a:r>
            <a:r>
              <a:rPr sz="1000" spc="-20" dirty="0">
                <a:latin typeface="Calibri" panose="020F0502020204030204" pitchFamily="34" charset="0"/>
                <a:cs typeface="Calibri" panose="020F0502020204030204" pitchFamily="34" charset="0"/>
              </a:rPr>
              <a:t> </a:t>
            </a:r>
            <a:r>
              <a:rPr sz="1000" spc="-80" dirty="0">
                <a:latin typeface="Calibri" panose="020F0502020204030204" pitchFamily="34" charset="0"/>
                <a:cs typeface="Calibri" panose="020F0502020204030204" pitchFamily="34" charset="0"/>
              </a:rPr>
              <a:t>a</a:t>
            </a:r>
            <a:r>
              <a:rPr sz="1000" spc="-20" dirty="0">
                <a:latin typeface="Calibri" panose="020F0502020204030204" pitchFamily="34" charset="0"/>
                <a:cs typeface="Calibri" panose="020F0502020204030204" pitchFamily="34" charset="0"/>
              </a:rPr>
              <a:t> </a:t>
            </a:r>
            <a:r>
              <a:rPr sz="1000" b="1" spc="-40" dirty="0">
                <a:latin typeface="Calibri" panose="020F0502020204030204" pitchFamily="34" charset="0"/>
                <a:cs typeface="Calibri" panose="020F0502020204030204" pitchFamily="34" charset="0"/>
              </a:rPr>
              <a:t>linear</a:t>
            </a:r>
            <a:r>
              <a:rPr sz="1000" b="1" spc="-45" dirty="0">
                <a:latin typeface="Calibri" panose="020F0502020204030204" pitchFamily="34" charset="0"/>
                <a:cs typeface="Calibri" panose="020F0502020204030204" pitchFamily="34" charset="0"/>
              </a:rPr>
              <a:t> </a:t>
            </a:r>
            <a:r>
              <a:rPr sz="1000" b="1" spc="-60" dirty="0">
                <a:latin typeface="Calibri" panose="020F0502020204030204" pitchFamily="34" charset="0"/>
                <a:cs typeface="Calibri" panose="020F0502020204030204" pitchFamily="34" charset="0"/>
              </a:rPr>
              <a:t>code</a:t>
            </a:r>
            <a:r>
              <a:rPr sz="1000" spc="-60" dirty="0">
                <a:latin typeface="Calibri" panose="020F0502020204030204" pitchFamily="34" charset="0"/>
                <a:cs typeface="Calibri" panose="020F0502020204030204" pitchFamily="34" charset="0"/>
              </a:rPr>
              <a:t>:</a:t>
            </a:r>
            <a:r>
              <a:rPr sz="1000" spc="70" dirty="0">
                <a:latin typeface="Calibri" panose="020F0502020204030204" pitchFamily="34" charset="0"/>
                <a:cs typeface="Calibri" panose="020F0502020204030204" pitchFamily="34" charset="0"/>
              </a:rPr>
              <a:t> </a:t>
            </a:r>
            <a:r>
              <a:rPr sz="1000" spc="-35" dirty="0">
                <a:solidFill>
                  <a:srgbClr val="D83A00"/>
                </a:solidFill>
                <a:latin typeface="Calibri" panose="020F0502020204030204" pitchFamily="34" charset="0"/>
                <a:cs typeface="Calibri" panose="020F0502020204030204" pitchFamily="34" charset="0"/>
              </a:rPr>
              <a:t>[</a:t>
            </a:r>
            <a:r>
              <a:rPr sz="1000" i="1" spc="-35" dirty="0">
                <a:solidFill>
                  <a:srgbClr val="D83A00"/>
                </a:solidFill>
                <a:latin typeface="Times New Roman"/>
                <a:cs typeface="Times New Roman"/>
              </a:rPr>
              <a:t>C</a:t>
            </a:r>
            <a:r>
              <a:rPr sz="1000" spc="-35" dirty="0">
                <a:solidFill>
                  <a:srgbClr val="D83A00"/>
                </a:solidFill>
                <a:latin typeface="Calibri" panose="020F0502020204030204" pitchFamily="34" charset="0"/>
                <a:cs typeface="Calibri" panose="020F0502020204030204" pitchFamily="34" charset="0"/>
              </a:rPr>
              <a:t>(</a:t>
            </a:r>
            <a:r>
              <a:rPr sz="1000" i="1" spc="-35" dirty="0">
                <a:solidFill>
                  <a:srgbClr val="D83A00"/>
                </a:solidFill>
                <a:latin typeface="Times New Roman"/>
                <a:cs typeface="Times New Roman"/>
              </a:rPr>
              <a:t>a</a:t>
            </a:r>
            <a:r>
              <a:rPr sz="1000" spc="-35" dirty="0">
                <a:solidFill>
                  <a:srgbClr val="D83A00"/>
                </a:solidFill>
                <a:latin typeface="Calibri" panose="020F0502020204030204" pitchFamily="34" charset="0"/>
                <a:cs typeface="Calibri" panose="020F0502020204030204" pitchFamily="34" charset="0"/>
              </a:rPr>
              <a:t>)</a:t>
            </a:r>
            <a:r>
              <a:rPr sz="1000" spc="-95" dirty="0">
                <a:solidFill>
                  <a:srgbClr val="D83A00"/>
                </a:solidFill>
                <a:latin typeface="Calibri" panose="020F0502020204030204" pitchFamily="34" charset="0"/>
                <a:cs typeface="Calibri" panose="020F0502020204030204" pitchFamily="34" charset="0"/>
              </a:rPr>
              <a:t> </a:t>
            </a:r>
            <a:r>
              <a:rPr sz="1000" spc="60" dirty="0">
                <a:solidFill>
                  <a:srgbClr val="D83A00"/>
                </a:solidFill>
                <a:latin typeface="Cambria"/>
                <a:cs typeface="Cambria"/>
              </a:rPr>
              <a:t>∧</a:t>
            </a:r>
            <a:r>
              <a:rPr sz="1000" dirty="0">
                <a:solidFill>
                  <a:srgbClr val="D83A00"/>
                </a:solidFill>
                <a:latin typeface="Cambria"/>
                <a:cs typeface="Cambria"/>
              </a:rPr>
              <a:t> </a:t>
            </a:r>
            <a:r>
              <a:rPr sz="1000" i="1" spc="-70" dirty="0">
                <a:solidFill>
                  <a:srgbClr val="D83A00"/>
                </a:solidFill>
                <a:latin typeface="Times New Roman"/>
                <a:cs typeface="Times New Roman"/>
              </a:rPr>
              <a:t>s</a:t>
            </a:r>
            <a:r>
              <a:rPr sz="1000" spc="-70" dirty="0">
                <a:solidFill>
                  <a:srgbClr val="D83A00"/>
                </a:solidFill>
                <a:latin typeface="Calibri" panose="020F0502020204030204" pitchFamily="34" charset="0"/>
                <a:cs typeface="Calibri" panose="020F0502020204030204" pitchFamily="34" charset="0"/>
              </a:rPr>
              <a:t>]</a:t>
            </a:r>
            <a:r>
              <a:rPr sz="1000" spc="-65" dirty="0">
                <a:solidFill>
                  <a:srgbClr val="D83A00"/>
                </a:solidFill>
                <a:latin typeface="Calibri" panose="020F0502020204030204" pitchFamily="34" charset="0"/>
                <a:cs typeface="Calibri" panose="020F0502020204030204" pitchFamily="34" charset="0"/>
              </a:rPr>
              <a:t> </a:t>
            </a:r>
            <a:r>
              <a:rPr sz="1000" spc="-365" dirty="0">
                <a:solidFill>
                  <a:srgbClr val="D83A00"/>
                </a:solidFill>
                <a:latin typeface="Cambria"/>
                <a:cs typeface="Cambria"/>
              </a:rPr>
              <a:t>⊕</a:t>
            </a:r>
            <a:r>
              <a:rPr sz="1000" spc="30" dirty="0">
                <a:solidFill>
                  <a:srgbClr val="D83A00"/>
                </a:solidFill>
                <a:latin typeface="Cambria"/>
                <a:cs typeface="Cambria"/>
              </a:rPr>
              <a:t> </a:t>
            </a:r>
            <a:r>
              <a:rPr lang="en-US" sz="1000" spc="30" dirty="0">
                <a:solidFill>
                  <a:srgbClr val="D83A00"/>
                </a:solidFill>
                <a:latin typeface="Cambria"/>
                <a:cs typeface="Cambria"/>
              </a:rPr>
              <a:t> </a:t>
            </a:r>
            <a:r>
              <a:rPr sz="1000" spc="-30" dirty="0">
                <a:solidFill>
                  <a:srgbClr val="D83A00"/>
                </a:solidFill>
                <a:latin typeface="Calibri" panose="020F0502020204030204" pitchFamily="34" charset="0"/>
                <a:cs typeface="Calibri" panose="020F0502020204030204" pitchFamily="34" charset="0"/>
              </a:rPr>
              <a:t>[</a:t>
            </a:r>
            <a:r>
              <a:rPr sz="1000" i="1" spc="-30" dirty="0">
                <a:solidFill>
                  <a:srgbClr val="D83A00"/>
                </a:solidFill>
                <a:latin typeface="Times New Roman"/>
                <a:cs typeface="Times New Roman"/>
              </a:rPr>
              <a:t>C</a:t>
            </a:r>
            <a:r>
              <a:rPr sz="1000" spc="-30" dirty="0">
                <a:solidFill>
                  <a:srgbClr val="D83A00"/>
                </a:solidFill>
                <a:latin typeface="Calibri" panose="020F0502020204030204" pitchFamily="34" charset="0"/>
                <a:cs typeface="Calibri" panose="020F0502020204030204" pitchFamily="34" charset="0"/>
              </a:rPr>
              <a:t>(</a:t>
            </a:r>
            <a:r>
              <a:rPr sz="1000" i="1" spc="-30" dirty="0">
                <a:solidFill>
                  <a:srgbClr val="D83A00"/>
                </a:solidFill>
                <a:latin typeface="Times New Roman"/>
                <a:cs typeface="Times New Roman"/>
              </a:rPr>
              <a:t>b</a:t>
            </a:r>
            <a:r>
              <a:rPr sz="1000" spc="-30" dirty="0">
                <a:solidFill>
                  <a:srgbClr val="D83A00"/>
                </a:solidFill>
                <a:latin typeface="Calibri" panose="020F0502020204030204" pitchFamily="34" charset="0"/>
                <a:cs typeface="Calibri" panose="020F0502020204030204" pitchFamily="34" charset="0"/>
              </a:rPr>
              <a:t>)</a:t>
            </a:r>
            <a:r>
              <a:rPr sz="1000" spc="-90" dirty="0">
                <a:solidFill>
                  <a:srgbClr val="D83A00"/>
                </a:solidFill>
                <a:latin typeface="Calibri" panose="020F0502020204030204" pitchFamily="34" charset="0"/>
                <a:cs typeface="Calibri" panose="020F0502020204030204" pitchFamily="34" charset="0"/>
              </a:rPr>
              <a:t> </a:t>
            </a:r>
            <a:r>
              <a:rPr sz="1000" spc="60" dirty="0">
                <a:solidFill>
                  <a:srgbClr val="D83A00"/>
                </a:solidFill>
                <a:latin typeface="Cambria"/>
                <a:cs typeface="Cambria"/>
              </a:rPr>
              <a:t>∧</a:t>
            </a:r>
            <a:r>
              <a:rPr sz="1000" dirty="0">
                <a:solidFill>
                  <a:srgbClr val="D83A00"/>
                </a:solidFill>
                <a:latin typeface="Cambria"/>
                <a:cs typeface="Cambria"/>
              </a:rPr>
              <a:t> </a:t>
            </a:r>
            <a:r>
              <a:rPr sz="1000" i="1" spc="-70" dirty="0">
                <a:solidFill>
                  <a:srgbClr val="D83A00"/>
                </a:solidFill>
                <a:latin typeface="Times New Roman"/>
                <a:cs typeface="Times New Roman"/>
              </a:rPr>
              <a:t>s</a:t>
            </a:r>
            <a:r>
              <a:rPr sz="1000" spc="-70" dirty="0">
                <a:solidFill>
                  <a:srgbClr val="D83A00"/>
                </a:solidFill>
                <a:latin typeface="Calibri" panose="020F0502020204030204" pitchFamily="34" charset="0"/>
                <a:cs typeface="Calibri" panose="020F0502020204030204" pitchFamily="34" charset="0"/>
              </a:rPr>
              <a:t>]</a:t>
            </a:r>
            <a:r>
              <a:rPr sz="1000" spc="-40" dirty="0">
                <a:solidFill>
                  <a:srgbClr val="D83A00"/>
                </a:solidFill>
                <a:latin typeface="Calibri" panose="020F0502020204030204" pitchFamily="34" charset="0"/>
                <a:cs typeface="Calibri" panose="020F0502020204030204" pitchFamily="34" charset="0"/>
              </a:rPr>
              <a:t> </a:t>
            </a:r>
            <a:r>
              <a:rPr sz="1000" spc="45" dirty="0">
                <a:solidFill>
                  <a:srgbClr val="D83A00"/>
                </a:solidFill>
                <a:latin typeface="Calibri" panose="020F0502020204030204" pitchFamily="34" charset="0"/>
                <a:cs typeface="Calibri" panose="020F0502020204030204" pitchFamily="34" charset="0"/>
              </a:rPr>
              <a:t>=</a:t>
            </a:r>
            <a:r>
              <a:rPr sz="1000" spc="-35" dirty="0">
                <a:solidFill>
                  <a:srgbClr val="D83A00"/>
                </a:solidFill>
                <a:latin typeface="Calibri" panose="020F0502020204030204" pitchFamily="34" charset="0"/>
                <a:cs typeface="Calibri" panose="020F0502020204030204" pitchFamily="34" charset="0"/>
              </a:rPr>
              <a:t> </a:t>
            </a:r>
            <a:r>
              <a:rPr sz="1000" i="1" spc="-15" dirty="0">
                <a:solidFill>
                  <a:srgbClr val="D83A00"/>
                </a:solidFill>
                <a:latin typeface="Times New Roman"/>
                <a:cs typeface="Times New Roman"/>
              </a:rPr>
              <a:t>C</a:t>
            </a:r>
            <a:r>
              <a:rPr sz="1000" spc="-15" dirty="0">
                <a:solidFill>
                  <a:srgbClr val="D83A00"/>
                </a:solidFill>
                <a:latin typeface="Calibri" panose="020F0502020204030204" pitchFamily="34" charset="0"/>
                <a:cs typeface="Calibri" panose="020F0502020204030204" pitchFamily="34" charset="0"/>
              </a:rPr>
              <a:t>(</a:t>
            </a:r>
            <a:r>
              <a:rPr sz="1000" i="1" spc="-15" dirty="0">
                <a:solidFill>
                  <a:srgbClr val="D83A00"/>
                </a:solidFill>
                <a:latin typeface="Times New Roman"/>
                <a:cs typeface="Times New Roman"/>
              </a:rPr>
              <a:t>a</a:t>
            </a:r>
            <a:r>
              <a:rPr sz="1000" i="1" dirty="0">
                <a:solidFill>
                  <a:srgbClr val="D83A00"/>
                </a:solidFill>
                <a:latin typeface="Times New Roman"/>
                <a:cs typeface="Times New Roman"/>
              </a:rPr>
              <a:t> </a:t>
            </a:r>
            <a:r>
              <a:rPr sz="1000" spc="-365" dirty="0">
                <a:solidFill>
                  <a:srgbClr val="D83A00"/>
                </a:solidFill>
                <a:latin typeface="Cambria"/>
                <a:cs typeface="Cambria"/>
              </a:rPr>
              <a:t>⊕</a:t>
            </a:r>
            <a:r>
              <a:rPr sz="1000" spc="35" dirty="0">
                <a:solidFill>
                  <a:srgbClr val="D83A00"/>
                </a:solidFill>
                <a:latin typeface="Cambria"/>
                <a:cs typeface="Cambria"/>
              </a:rPr>
              <a:t> </a:t>
            </a:r>
            <a:r>
              <a:rPr lang="en-US" sz="1000" spc="35" dirty="0">
                <a:solidFill>
                  <a:srgbClr val="D83A00"/>
                </a:solidFill>
                <a:latin typeface="Cambria"/>
                <a:cs typeface="Cambria"/>
              </a:rPr>
              <a:t> </a:t>
            </a:r>
            <a:r>
              <a:rPr sz="1000" i="1" spc="-5" dirty="0">
                <a:solidFill>
                  <a:srgbClr val="D83A00"/>
                </a:solidFill>
                <a:latin typeface="Times New Roman"/>
                <a:cs typeface="Times New Roman"/>
              </a:rPr>
              <a:t>b</a:t>
            </a:r>
            <a:r>
              <a:rPr sz="1000" spc="-5" dirty="0">
                <a:solidFill>
                  <a:srgbClr val="D83A00"/>
                </a:solidFill>
                <a:latin typeface="Calibri" panose="020F0502020204030204" pitchFamily="34" charset="0"/>
                <a:cs typeface="Calibri" panose="020F0502020204030204" pitchFamily="34" charset="0"/>
              </a:rPr>
              <a:t>)</a:t>
            </a:r>
            <a:r>
              <a:rPr sz="1000" spc="-95" dirty="0">
                <a:solidFill>
                  <a:srgbClr val="D83A00"/>
                </a:solidFill>
                <a:latin typeface="Calibri" panose="020F0502020204030204" pitchFamily="34" charset="0"/>
                <a:cs typeface="Calibri" panose="020F0502020204030204" pitchFamily="34" charset="0"/>
              </a:rPr>
              <a:t> </a:t>
            </a:r>
            <a:r>
              <a:rPr sz="1000" spc="60" dirty="0">
                <a:solidFill>
                  <a:srgbClr val="D83A00"/>
                </a:solidFill>
                <a:latin typeface="Cambria"/>
                <a:cs typeface="Cambria"/>
              </a:rPr>
              <a:t>∧</a:t>
            </a:r>
            <a:r>
              <a:rPr sz="1000" dirty="0">
                <a:solidFill>
                  <a:srgbClr val="D83A00"/>
                </a:solidFill>
                <a:latin typeface="Cambria"/>
                <a:cs typeface="Cambria"/>
              </a:rPr>
              <a:t> </a:t>
            </a:r>
            <a:r>
              <a:rPr sz="1000" i="1" spc="-25" dirty="0">
                <a:solidFill>
                  <a:srgbClr val="D83A00"/>
                </a:solidFill>
                <a:latin typeface="Times New Roman"/>
                <a:cs typeface="Times New Roman"/>
              </a:rPr>
              <a:t>s</a:t>
            </a:r>
            <a:endParaRPr sz="1000" dirty="0">
              <a:latin typeface="Times New Roman"/>
              <a:cs typeface="Times New Roman"/>
            </a:endParaRPr>
          </a:p>
        </p:txBody>
      </p:sp>
    </p:spTree>
  </p:cSld>
  <p:clrMapOvr>
    <a:masterClrMapping/>
  </p:clrMapOvr>
  <p:transition>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2823210" cy="403225"/>
          </a:xfrm>
          <a:prstGeom prst="rect">
            <a:avLst/>
          </a:prstGeom>
        </p:spPr>
        <p:txBody>
          <a:bodyPr vert="horz" wrap="square" lIns="0" tIns="15875" rIns="0" bIns="0" rtlCol="0">
            <a:spAutoFit/>
          </a:bodyPr>
          <a:lstStyle/>
          <a:p>
            <a:pPr marL="12700">
              <a:lnSpc>
                <a:spcPct val="100000"/>
              </a:lnSpc>
              <a:spcBef>
                <a:spcPts val="125"/>
              </a:spcBef>
            </a:pPr>
            <a:r>
              <a:rPr spc="-55" dirty="0"/>
              <a:t>Coding</a:t>
            </a:r>
            <a:r>
              <a:rPr spc="-50" dirty="0"/>
              <a:t> </a:t>
            </a:r>
            <a:r>
              <a:rPr spc="-60" dirty="0"/>
              <a:t>view</a:t>
            </a:r>
            <a:r>
              <a:rPr spc="-50" dirty="0"/>
              <a:t> </a:t>
            </a:r>
            <a:r>
              <a:rPr spc="-15" dirty="0"/>
              <a:t>of</a:t>
            </a:r>
            <a:r>
              <a:rPr spc="-50" dirty="0"/>
              <a:t> </a:t>
            </a:r>
            <a:r>
              <a:rPr spc="-85" dirty="0"/>
              <a:t>IKNP:</a:t>
            </a:r>
          </a:p>
        </p:txBody>
      </p:sp>
      <p:grpSp>
        <p:nvGrpSpPr>
          <p:cNvPr id="3" name="object 3"/>
          <p:cNvGrpSpPr/>
          <p:nvPr/>
        </p:nvGrpSpPr>
        <p:grpSpPr>
          <a:xfrm>
            <a:off x="2685800" y="1391929"/>
            <a:ext cx="373380" cy="178435"/>
            <a:chOff x="2685800" y="1391929"/>
            <a:chExt cx="373380" cy="178435"/>
          </a:xfrm>
        </p:grpSpPr>
        <p:sp>
          <p:nvSpPr>
            <p:cNvPr id="4" name="object 4"/>
            <p:cNvSpPr/>
            <p:nvPr/>
          </p:nvSpPr>
          <p:spPr>
            <a:xfrm>
              <a:off x="2690880" y="1397009"/>
              <a:ext cx="363220" cy="168275"/>
            </a:xfrm>
            <a:custGeom>
              <a:avLst/>
              <a:gdLst/>
              <a:ahLst/>
              <a:cxnLst/>
              <a:rect l="l" t="t" r="r" b="b"/>
              <a:pathLst>
                <a:path w="363219" h="168275">
                  <a:moveTo>
                    <a:pt x="312091" y="0"/>
                  </a:moveTo>
                  <a:lnTo>
                    <a:pt x="50610" y="0"/>
                  </a:lnTo>
                  <a:lnTo>
                    <a:pt x="30910" y="3977"/>
                  </a:lnTo>
                  <a:lnTo>
                    <a:pt x="14823" y="14823"/>
                  </a:lnTo>
                  <a:lnTo>
                    <a:pt x="3977" y="30910"/>
                  </a:lnTo>
                  <a:lnTo>
                    <a:pt x="0" y="50610"/>
                  </a:lnTo>
                  <a:lnTo>
                    <a:pt x="0" y="117492"/>
                  </a:lnTo>
                  <a:lnTo>
                    <a:pt x="3977" y="137192"/>
                  </a:lnTo>
                  <a:lnTo>
                    <a:pt x="14823" y="153279"/>
                  </a:lnTo>
                  <a:lnTo>
                    <a:pt x="30910" y="164126"/>
                  </a:lnTo>
                  <a:lnTo>
                    <a:pt x="50610" y="168103"/>
                  </a:lnTo>
                  <a:lnTo>
                    <a:pt x="312091" y="168103"/>
                  </a:lnTo>
                  <a:lnTo>
                    <a:pt x="331791" y="164126"/>
                  </a:lnTo>
                  <a:lnTo>
                    <a:pt x="347878" y="153279"/>
                  </a:lnTo>
                  <a:lnTo>
                    <a:pt x="358724" y="137192"/>
                  </a:lnTo>
                  <a:lnTo>
                    <a:pt x="362701" y="117492"/>
                  </a:lnTo>
                  <a:lnTo>
                    <a:pt x="362701" y="50610"/>
                  </a:lnTo>
                  <a:lnTo>
                    <a:pt x="358724" y="30910"/>
                  </a:lnTo>
                  <a:lnTo>
                    <a:pt x="347878" y="14823"/>
                  </a:lnTo>
                  <a:lnTo>
                    <a:pt x="331791" y="3977"/>
                  </a:lnTo>
                  <a:lnTo>
                    <a:pt x="312091" y="0"/>
                  </a:lnTo>
                  <a:close/>
                </a:path>
              </a:pathLst>
            </a:custGeom>
            <a:solidFill>
              <a:srgbClr val="FFFFFF"/>
            </a:solidFill>
          </p:spPr>
          <p:txBody>
            <a:bodyPr wrap="square" lIns="0" tIns="0" rIns="0" bIns="0" rtlCol="0"/>
            <a:lstStyle/>
            <a:p>
              <a:endParaRPr/>
            </a:p>
          </p:txBody>
        </p:sp>
        <p:sp>
          <p:nvSpPr>
            <p:cNvPr id="5" name="object 5"/>
            <p:cNvSpPr/>
            <p:nvPr/>
          </p:nvSpPr>
          <p:spPr>
            <a:xfrm>
              <a:off x="2690880" y="1397009"/>
              <a:ext cx="363220" cy="168275"/>
            </a:xfrm>
            <a:custGeom>
              <a:avLst/>
              <a:gdLst/>
              <a:ahLst/>
              <a:cxnLst/>
              <a:rect l="l" t="t" r="r" b="b"/>
              <a:pathLst>
                <a:path w="363219" h="168275">
                  <a:moveTo>
                    <a:pt x="312091" y="0"/>
                  </a:moveTo>
                  <a:lnTo>
                    <a:pt x="50610" y="0"/>
                  </a:lnTo>
                  <a:lnTo>
                    <a:pt x="30910" y="3977"/>
                  </a:lnTo>
                  <a:lnTo>
                    <a:pt x="14823" y="14823"/>
                  </a:lnTo>
                  <a:lnTo>
                    <a:pt x="3977" y="30910"/>
                  </a:lnTo>
                  <a:lnTo>
                    <a:pt x="0" y="50610"/>
                  </a:lnTo>
                  <a:lnTo>
                    <a:pt x="0" y="117492"/>
                  </a:lnTo>
                  <a:lnTo>
                    <a:pt x="3977" y="137192"/>
                  </a:lnTo>
                  <a:lnTo>
                    <a:pt x="14823" y="153279"/>
                  </a:lnTo>
                  <a:lnTo>
                    <a:pt x="30910" y="164126"/>
                  </a:lnTo>
                  <a:lnTo>
                    <a:pt x="50610" y="168103"/>
                  </a:lnTo>
                  <a:lnTo>
                    <a:pt x="312091" y="168103"/>
                  </a:lnTo>
                  <a:lnTo>
                    <a:pt x="331791" y="164126"/>
                  </a:lnTo>
                  <a:lnTo>
                    <a:pt x="347878" y="153279"/>
                  </a:lnTo>
                  <a:lnTo>
                    <a:pt x="358724" y="137192"/>
                  </a:lnTo>
                  <a:lnTo>
                    <a:pt x="362701" y="117492"/>
                  </a:lnTo>
                  <a:lnTo>
                    <a:pt x="362701" y="50610"/>
                  </a:lnTo>
                  <a:lnTo>
                    <a:pt x="358724" y="30910"/>
                  </a:lnTo>
                  <a:lnTo>
                    <a:pt x="347878" y="14823"/>
                  </a:lnTo>
                  <a:lnTo>
                    <a:pt x="331791" y="3977"/>
                  </a:lnTo>
                  <a:lnTo>
                    <a:pt x="312091" y="0"/>
                  </a:lnTo>
                  <a:close/>
                </a:path>
              </a:pathLst>
            </a:custGeom>
            <a:ln w="10122">
              <a:solidFill>
                <a:srgbClr val="000000"/>
              </a:solidFill>
            </a:ln>
          </p:spPr>
          <p:txBody>
            <a:bodyPr wrap="square" lIns="0" tIns="0" rIns="0" bIns="0" rtlCol="0"/>
            <a:lstStyle/>
            <a:p>
              <a:endParaRPr/>
            </a:p>
          </p:txBody>
        </p:sp>
      </p:grpSp>
      <p:sp>
        <p:nvSpPr>
          <p:cNvPr id="6" name="object 6"/>
          <p:cNvSpPr txBox="1"/>
          <p:nvPr/>
        </p:nvSpPr>
        <p:spPr>
          <a:xfrm>
            <a:off x="2720352" y="1382450"/>
            <a:ext cx="304165" cy="166071"/>
          </a:xfrm>
          <a:prstGeom prst="rect">
            <a:avLst/>
          </a:prstGeom>
        </p:spPr>
        <p:txBody>
          <a:bodyPr vert="horz" wrap="square" lIns="0" tIns="12065" rIns="0" bIns="0" rtlCol="0">
            <a:spAutoFit/>
          </a:bodyPr>
          <a:lstStyle/>
          <a:p>
            <a:pPr marL="12700">
              <a:lnSpc>
                <a:spcPct val="100000"/>
              </a:lnSpc>
              <a:spcBef>
                <a:spcPts val="95"/>
              </a:spcBef>
            </a:pPr>
            <a:r>
              <a:rPr sz="1000" spc="-40" dirty="0">
                <a:latin typeface="Calibri" panose="020F0502020204030204" pitchFamily="34" charset="0"/>
                <a:cs typeface="Calibri" panose="020F0502020204030204" pitchFamily="34" charset="0"/>
              </a:rPr>
              <a:t>IKNP</a:t>
            </a:r>
            <a:endParaRPr sz="1000" dirty="0">
              <a:latin typeface="Calibri" panose="020F0502020204030204" pitchFamily="34" charset="0"/>
              <a:cs typeface="Calibri" panose="020F0502020204030204" pitchFamily="34" charset="0"/>
            </a:endParaRPr>
          </a:p>
        </p:txBody>
      </p:sp>
      <p:sp>
        <p:nvSpPr>
          <p:cNvPr id="7" name="object 7"/>
          <p:cNvSpPr txBox="1"/>
          <p:nvPr/>
        </p:nvSpPr>
        <p:spPr>
          <a:xfrm>
            <a:off x="2140508" y="1371732"/>
            <a:ext cx="380365" cy="177800"/>
          </a:xfrm>
          <a:prstGeom prst="rect">
            <a:avLst/>
          </a:prstGeom>
        </p:spPr>
        <p:txBody>
          <a:bodyPr vert="horz" wrap="square" lIns="0" tIns="12065" rIns="0" bIns="0" rtlCol="0">
            <a:spAutoFit/>
          </a:bodyPr>
          <a:lstStyle/>
          <a:p>
            <a:pPr marL="38100">
              <a:lnSpc>
                <a:spcPct val="100000"/>
              </a:lnSpc>
              <a:spcBef>
                <a:spcPts val="95"/>
              </a:spcBef>
            </a:pPr>
            <a:r>
              <a:rPr sz="1000" i="1" spc="-35" dirty="0">
                <a:latin typeface="Times New Roman"/>
                <a:cs typeface="Times New Roman"/>
              </a:rPr>
              <a:t>s</a:t>
            </a:r>
            <a:r>
              <a:rPr sz="1000" spc="-5" dirty="0">
                <a:latin typeface="Calibri"/>
                <a:cs typeface="Calibri"/>
              </a:rPr>
              <a:t>,</a:t>
            </a:r>
            <a:r>
              <a:rPr sz="1000" spc="-40" dirty="0">
                <a:latin typeface="Calibri"/>
                <a:cs typeface="Calibri"/>
              </a:rPr>
              <a:t> </a:t>
            </a:r>
            <a:r>
              <a:rPr sz="1000" spc="40" dirty="0">
                <a:latin typeface="Cambria"/>
                <a:cs typeface="Cambria"/>
              </a:rPr>
              <a:t>{</a:t>
            </a:r>
            <a:r>
              <a:rPr sz="1000" i="1" spc="-15" dirty="0">
                <a:latin typeface="Times New Roman"/>
                <a:cs typeface="Times New Roman"/>
              </a:rPr>
              <a:t>q</a:t>
            </a:r>
            <a:r>
              <a:rPr sz="1050" i="1" baseline="-11904" dirty="0">
                <a:latin typeface="Times New Roman"/>
                <a:cs typeface="Times New Roman"/>
              </a:rPr>
              <a:t>i</a:t>
            </a:r>
            <a:r>
              <a:rPr sz="1050" i="1" spc="-157" baseline="-11904" dirty="0">
                <a:latin typeface="Times New Roman"/>
                <a:cs typeface="Times New Roman"/>
              </a:rPr>
              <a:t> </a:t>
            </a:r>
            <a:r>
              <a:rPr sz="1000" spc="20" dirty="0">
                <a:latin typeface="Cambria"/>
                <a:cs typeface="Cambria"/>
              </a:rPr>
              <a:t>}</a:t>
            </a:r>
            <a:endParaRPr sz="1000">
              <a:latin typeface="Cambria"/>
              <a:cs typeface="Cambria"/>
            </a:endParaRPr>
          </a:p>
        </p:txBody>
      </p:sp>
      <p:sp>
        <p:nvSpPr>
          <p:cNvPr id="8" name="object 8"/>
          <p:cNvSpPr txBox="1"/>
          <p:nvPr/>
        </p:nvSpPr>
        <p:spPr>
          <a:xfrm>
            <a:off x="3377590" y="1369420"/>
            <a:ext cx="69850" cy="177800"/>
          </a:xfrm>
          <a:prstGeom prst="rect">
            <a:avLst/>
          </a:prstGeom>
        </p:spPr>
        <p:txBody>
          <a:bodyPr vert="horz" wrap="square" lIns="0" tIns="12065" rIns="0" bIns="0" rtlCol="0">
            <a:spAutoFit/>
          </a:bodyPr>
          <a:lstStyle/>
          <a:p>
            <a:pPr marL="12700">
              <a:lnSpc>
                <a:spcPct val="100000"/>
              </a:lnSpc>
              <a:spcBef>
                <a:spcPts val="95"/>
              </a:spcBef>
            </a:pPr>
            <a:r>
              <a:rPr sz="1000" i="1" spc="-45" dirty="0">
                <a:latin typeface="Times New Roman"/>
                <a:cs typeface="Times New Roman"/>
              </a:rPr>
              <a:t>r</a:t>
            </a:r>
            <a:endParaRPr sz="1000">
              <a:latin typeface="Times New Roman"/>
              <a:cs typeface="Times New Roman"/>
            </a:endParaRPr>
          </a:p>
        </p:txBody>
      </p:sp>
      <p:sp>
        <p:nvSpPr>
          <p:cNvPr id="9" name="object 9"/>
          <p:cNvSpPr txBox="1"/>
          <p:nvPr/>
        </p:nvSpPr>
        <p:spPr>
          <a:xfrm>
            <a:off x="3284321" y="1554167"/>
            <a:ext cx="255904" cy="177800"/>
          </a:xfrm>
          <a:prstGeom prst="rect">
            <a:avLst/>
          </a:prstGeom>
        </p:spPr>
        <p:txBody>
          <a:bodyPr vert="horz" wrap="square" lIns="0" tIns="12065" rIns="0" bIns="0" rtlCol="0">
            <a:spAutoFit/>
          </a:bodyPr>
          <a:lstStyle/>
          <a:p>
            <a:pPr marL="38100">
              <a:lnSpc>
                <a:spcPct val="100000"/>
              </a:lnSpc>
              <a:spcBef>
                <a:spcPts val="95"/>
              </a:spcBef>
            </a:pPr>
            <a:r>
              <a:rPr sz="1000" spc="40" dirty="0">
                <a:latin typeface="Cambria"/>
                <a:cs typeface="Cambria"/>
              </a:rPr>
              <a:t>{</a:t>
            </a:r>
            <a:r>
              <a:rPr sz="1000" i="1" spc="20" dirty="0">
                <a:latin typeface="Times New Roman"/>
                <a:cs typeface="Times New Roman"/>
              </a:rPr>
              <a:t>t</a:t>
            </a:r>
            <a:r>
              <a:rPr sz="1050" i="1" baseline="-11904" dirty="0">
                <a:latin typeface="Times New Roman"/>
                <a:cs typeface="Times New Roman"/>
              </a:rPr>
              <a:t>i</a:t>
            </a:r>
            <a:r>
              <a:rPr sz="1050" i="1" spc="-157" baseline="-11904" dirty="0">
                <a:latin typeface="Times New Roman"/>
                <a:cs typeface="Times New Roman"/>
              </a:rPr>
              <a:t> </a:t>
            </a:r>
            <a:r>
              <a:rPr sz="1000" spc="20" dirty="0">
                <a:latin typeface="Cambria"/>
                <a:cs typeface="Cambria"/>
              </a:rPr>
              <a:t>}</a:t>
            </a:r>
            <a:endParaRPr sz="1000">
              <a:latin typeface="Cambria"/>
              <a:cs typeface="Cambria"/>
            </a:endParaRPr>
          </a:p>
        </p:txBody>
      </p:sp>
      <p:grpSp>
        <p:nvGrpSpPr>
          <p:cNvPr id="10" name="object 10"/>
          <p:cNvGrpSpPr/>
          <p:nvPr/>
        </p:nvGrpSpPr>
        <p:grpSpPr>
          <a:xfrm>
            <a:off x="2530550" y="1450695"/>
            <a:ext cx="815340" cy="241300"/>
            <a:chOff x="2530550" y="1450695"/>
            <a:chExt cx="815340" cy="241300"/>
          </a:xfrm>
        </p:grpSpPr>
        <p:sp>
          <p:nvSpPr>
            <p:cNvPr id="11" name="object 11"/>
            <p:cNvSpPr/>
            <p:nvPr/>
          </p:nvSpPr>
          <p:spPr>
            <a:xfrm>
              <a:off x="2539533" y="1481061"/>
              <a:ext cx="146685" cy="0"/>
            </a:xfrm>
            <a:custGeom>
              <a:avLst/>
              <a:gdLst/>
              <a:ahLst/>
              <a:cxnLst/>
              <a:rect l="l" t="t" r="r" b="b"/>
              <a:pathLst>
                <a:path w="146685">
                  <a:moveTo>
                    <a:pt x="146286" y="0"/>
                  </a:moveTo>
                  <a:lnTo>
                    <a:pt x="0" y="0"/>
                  </a:lnTo>
                </a:path>
              </a:pathLst>
            </a:custGeom>
            <a:ln w="10122">
              <a:solidFill>
                <a:srgbClr val="000000"/>
              </a:solidFill>
            </a:ln>
          </p:spPr>
          <p:txBody>
            <a:bodyPr wrap="square" lIns="0" tIns="0" rIns="0" bIns="0" rtlCol="0"/>
            <a:lstStyle/>
            <a:p>
              <a:endParaRPr/>
            </a:p>
          </p:txBody>
        </p:sp>
        <p:sp>
          <p:nvSpPr>
            <p:cNvPr id="12" name="object 12"/>
            <p:cNvSpPr/>
            <p:nvPr/>
          </p:nvSpPr>
          <p:spPr>
            <a:xfrm>
              <a:off x="2534599" y="1454744"/>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3" name="object 13"/>
            <p:cNvSpPr/>
            <p:nvPr/>
          </p:nvSpPr>
          <p:spPr>
            <a:xfrm>
              <a:off x="3067627" y="1481061"/>
              <a:ext cx="278130" cy="0"/>
            </a:xfrm>
            <a:custGeom>
              <a:avLst/>
              <a:gdLst/>
              <a:ahLst/>
              <a:cxnLst/>
              <a:rect l="l" t="t" r="r" b="b"/>
              <a:pathLst>
                <a:path w="278129">
                  <a:moveTo>
                    <a:pt x="277956" y="0"/>
                  </a:moveTo>
                  <a:lnTo>
                    <a:pt x="0" y="0"/>
                  </a:lnTo>
                </a:path>
              </a:pathLst>
            </a:custGeom>
            <a:ln w="10122">
              <a:solidFill>
                <a:srgbClr val="000000"/>
              </a:solidFill>
            </a:ln>
          </p:spPr>
          <p:txBody>
            <a:bodyPr wrap="square" lIns="0" tIns="0" rIns="0" bIns="0" rtlCol="0"/>
            <a:lstStyle/>
            <a:p>
              <a:endParaRPr/>
            </a:p>
          </p:txBody>
        </p:sp>
        <p:sp>
          <p:nvSpPr>
            <p:cNvPr id="14" name="object 14"/>
            <p:cNvSpPr/>
            <p:nvPr/>
          </p:nvSpPr>
          <p:spPr>
            <a:xfrm>
              <a:off x="3062693" y="1454744"/>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5" name="object 15"/>
            <p:cNvSpPr/>
            <p:nvPr/>
          </p:nvSpPr>
          <p:spPr>
            <a:xfrm>
              <a:off x="2872232" y="1570173"/>
              <a:ext cx="393700" cy="91440"/>
            </a:xfrm>
            <a:custGeom>
              <a:avLst/>
              <a:gdLst/>
              <a:ahLst/>
              <a:cxnLst/>
              <a:rect l="l" t="t" r="r" b="b"/>
              <a:pathLst>
                <a:path w="393700" h="91439">
                  <a:moveTo>
                    <a:pt x="0" y="0"/>
                  </a:moveTo>
                  <a:lnTo>
                    <a:pt x="0" y="90889"/>
                  </a:lnTo>
                  <a:lnTo>
                    <a:pt x="393346" y="90889"/>
                  </a:lnTo>
                </a:path>
              </a:pathLst>
            </a:custGeom>
            <a:ln w="10122">
              <a:solidFill>
                <a:srgbClr val="000000"/>
              </a:solidFill>
            </a:ln>
          </p:spPr>
          <p:txBody>
            <a:bodyPr wrap="square" lIns="0" tIns="0" rIns="0" bIns="0" rtlCol="0"/>
            <a:lstStyle/>
            <a:p>
              <a:endParaRPr/>
            </a:p>
          </p:txBody>
        </p:sp>
        <p:sp>
          <p:nvSpPr>
            <p:cNvPr id="16" name="object 16"/>
            <p:cNvSpPr/>
            <p:nvPr/>
          </p:nvSpPr>
          <p:spPr>
            <a:xfrm>
              <a:off x="3245841" y="1634746"/>
              <a:ext cx="24765" cy="52705"/>
            </a:xfrm>
            <a:custGeom>
              <a:avLst/>
              <a:gdLst/>
              <a:ahLst/>
              <a:cxnLst/>
              <a:rect l="l" t="t" r="r" b="b"/>
              <a:pathLst>
                <a:path w="24764"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grpSp>
        <p:nvGrpSpPr>
          <p:cNvPr id="17" name="object 17"/>
          <p:cNvGrpSpPr/>
          <p:nvPr/>
        </p:nvGrpSpPr>
        <p:grpSpPr>
          <a:xfrm>
            <a:off x="2361917" y="897497"/>
            <a:ext cx="1021080" cy="231140"/>
            <a:chOff x="2361917" y="897497"/>
            <a:chExt cx="1021080" cy="231140"/>
          </a:xfrm>
        </p:grpSpPr>
        <p:sp>
          <p:nvSpPr>
            <p:cNvPr id="18" name="object 18"/>
            <p:cNvSpPr/>
            <p:nvPr/>
          </p:nvSpPr>
          <p:spPr>
            <a:xfrm>
              <a:off x="2372040" y="907619"/>
              <a:ext cx="1000760" cy="211454"/>
            </a:xfrm>
            <a:custGeom>
              <a:avLst/>
              <a:gdLst/>
              <a:ahLst/>
              <a:cxnLst/>
              <a:rect l="l" t="t" r="r" b="b"/>
              <a:pathLst>
                <a:path w="1000760" h="211455">
                  <a:moveTo>
                    <a:pt x="1000385" y="0"/>
                  </a:moveTo>
                  <a:lnTo>
                    <a:pt x="0" y="0"/>
                  </a:lnTo>
                  <a:lnTo>
                    <a:pt x="0" y="210869"/>
                  </a:lnTo>
                  <a:lnTo>
                    <a:pt x="1000385" y="210869"/>
                  </a:lnTo>
                  <a:lnTo>
                    <a:pt x="1000385" y="0"/>
                  </a:lnTo>
                  <a:close/>
                </a:path>
              </a:pathLst>
            </a:custGeom>
            <a:solidFill>
              <a:srgbClr val="CCCCCC"/>
            </a:solidFill>
          </p:spPr>
          <p:txBody>
            <a:bodyPr wrap="square" lIns="0" tIns="0" rIns="0" bIns="0" rtlCol="0"/>
            <a:lstStyle/>
            <a:p>
              <a:endParaRPr/>
            </a:p>
          </p:txBody>
        </p:sp>
        <p:sp>
          <p:nvSpPr>
            <p:cNvPr id="19" name="object 19"/>
            <p:cNvSpPr/>
            <p:nvPr/>
          </p:nvSpPr>
          <p:spPr>
            <a:xfrm>
              <a:off x="2372040" y="907619"/>
              <a:ext cx="1000760" cy="211454"/>
            </a:xfrm>
            <a:custGeom>
              <a:avLst/>
              <a:gdLst/>
              <a:ahLst/>
              <a:cxnLst/>
              <a:rect l="l" t="t" r="r" b="b"/>
              <a:pathLst>
                <a:path w="1000760" h="211455">
                  <a:moveTo>
                    <a:pt x="0" y="210869"/>
                  </a:moveTo>
                  <a:lnTo>
                    <a:pt x="1000385" y="210869"/>
                  </a:lnTo>
                  <a:lnTo>
                    <a:pt x="1000385" y="0"/>
                  </a:lnTo>
                  <a:lnTo>
                    <a:pt x="0" y="0"/>
                  </a:lnTo>
                  <a:lnTo>
                    <a:pt x="0" y="210869"/>
                  </a:lnTo>
                  <a:close/>
                </a:path>
              </a:pathLst>
            </a:custGeom>
            <a:ln w="20244">
              <a:solidFill>
                <a:srgbClr val="999999"/>
              </a:solidFill>
            </a:ln>
          </p:spPr>
          <p:txBody>
            <a:bodyPr wrap="square" lIns="0" tIns="0" rIns="0" bIns="0" rtlCol="0"/>
            <a:lstStyle/>
            <a:p>
              <a:endParaRPr/>
            </a:p>
          </p:txBody>
        </p:sp>
      </p:grpSp>
      <p:sp>
        <p:nvSpPr>
          <p:cNvPr id="20" name="object 20"/>
          <p:cNvSpPr txBox="1"/>
          <p:nvPr/>
        </p:nvSpPr>
        <p:spPr>
          <a:xfrm>
            <a:off x="2376106" y="905464"/>
            <a:ext cx="992505" cy="166071"/>
          </a:xfrm>
          <a:prstGeom prst="rect">
            <a:avLst/>
          </a:prstGeom>
        </p:spPr>
        <p:txBody>
          <a:bodyPr vert="horz" wrap="square" lIns="0" tIns="12065" rIns="0" bIns="0" rtlCol="0">
            <a:spAutoFit/>
          </a:bodyPr>
          <a:lstStyle/>
          <a:p>
            <a:pPr marL="38100">
              <a:lnSpc>
                <a:spcPct val="100000"/>
              </a:lnSpc>
              <a:spcBef>
                <a:spcPts val="95"/>
              </a:spcBef>
            </a:pPr>
            <a:r>
              <a:rPr sz="1000" i="1" spc="20" dirty="0">
                <a:latin typeface="Times New Roman"/>
                <a:cs typeface="Times New Roman"/>
              </a:rPr>
              <a:t>t</a:t>
            </a:r>
            <a:r>
              <a:rPr sz="1050" i="1" baseline="-11904" dirty="0">
                <a:latin typeface="Times New Roman"/>
                <a:cs typeface="Times New Roman"/>
              </a:rPr>
              <a:t>i </a:t>
            </a:r>
            <a:r>
              <a:rPr sz="1050" i="1" spc="-37" baseline="-11904"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20" dirty="0">
                <a:latin typeface="Times New Roman"/>
                <a:cs typeface="Times New Roman"/>
              </a:rPr>
              <a:t>q</a:t>
            </a:r>
            <a:r>
              <a:rPr sz="1050" i="1" baseline="-11904" dirty="0">
                <a:latin typeface="Times New Roman"/>
                <a:cs typeface="Times New Roman"/>
              </a:rPr>
              <a:t>i </a:t>
            </a:r>
            <a:r>
              <a:rPr sz="1050" i="1" spc="-75" baseline="-11904" dirty="0">
                <a:latin typeface="Times New Roman"/>
                <a:cs typeface="Times New Roman"/>
              </a:rPr>
              <a:t> </a:t>
            </a:r>
            <a:r>
              <a:rPr sz="1000" spc="-365" dirty="0">
                <a:latin typeface="Cambria"/>
                <a:cs typeface="Cambria"/>
              </a:rPr>
              <a:t>⊕</a:t>
            </a:r>
            <a:r>
              <a:rPr sz="1000" spc="30" dirty="0">
                <a:latin typeface="Cambria"/>
                <a:cs typeface="Cambria"/>
              </a:rPr>
              <a:t> </a:t>
            </a:r>
            <a:r>
              <a:rPr sz="1000" i="1" spc="-20" dirty="0">
                <a:latin typeface="Times New Roman"/>
                <a:cs typeface="Times New Roman"/>
              </a:rPr>
              <a:t>C</a:t>
            </a:r>
            <a:r>
              <a:rPr sz="1000" dirty="0">
                <a:latin typeface="Calibri" panose="020F0502020204030204" pitchFamily="34" charset="0"/>
                <a:cs typeface="Calibri" panose="020F0502020204030204" pitchFamily="34" charset="0"/>
              </a:rPr>
              <a:t>(</a:t>
            </a:r>
            <a:r>
              <a:rPr sz="1000" i="1" spc="-45" dirty="0">
                <a:latin typeface="Times New Roman"/>
                <a:cs typeface="Times New Roman"/>
              </a:rPr>
              <a:t>r</a:t>
            </a:r>
            <a:r>
              <a:rPr sz="1050" i="1" spc="67" baseline="-11904" dirty="0">
                <a:latin typeface="Times New Roman"/>
                <a:cs typeface="Times New Roman"/>
              </a:rPr>
              <a:t>i</a:t>
            </a:r>
            <a:r>
              <a:rPr sz="1000" dirty="0">
                <a:latin typeface="Calibri" panose="020F0502020204030204" pitchFamily="34" charset="0"/>
                <a:cs typeface="Calibri" panose="020F0502020204030204" pitchFamily="34" charset="0"/>
              </a:rPr>
              <a:t>)</a:t>
            </a:r>
            <a:r>
              <a:rPr sz="1000" spc="-95" dirty="0">
                <a:latin typeface="Calibri" panose="020F0502020204030204" pitchFamily="34" charset="0"/>
                <a:cs typeface="Calibri" panose="020F0502020204030204" pitchFamily="34" charset="0"/>
              </a:rPr>
              <a:t> </a:t>
            </a:r>
            <a:r>
              <a:rPr sz="1000" spc="60" dirty="0">
                <a:latin typeface="Cambria"/>
                <a:cs typeface="Cambria"/>
              </a:rPr>
              <a:t>∧</a:t>
            </a:r>
            <a:r>
              <a:rPr sz="1000" dirty="0">
                <a:latin typeface="Cambria"/>
                <a:cs typeface="Cambria"/>
              </a:rPr>
              <a:t> </a:t>
            </a:r>
            <a:r>
              <a:rPr sz="1000" i="1" spc="-25" dirty="0">
                <a:latin typeface="Times New Roman"/>
                <a:cs typeface="Times New Roman"/>
              </a:rPr>
              <a:t>s</a:t>
            </a:r>
            <a:endParaRPr sz="1000" dirty="0">
              <a:latin typeface="Times New Roman"/>
              <a:cs typeface="Times New Roman"/>
            </a:endParaRPr>
          </a:p>
        </p:txBody>
      </p:sp>
      <p:graphicFrame>
        <p:nvGraphicFramePr>
          <p:cNvPr id="21" name="object 21"/>
          <p:cNvGraphicFramePr>
            <a:graphicFrameLocks noGrp="1"/>
          </p:cNvGraphicFramePr>
          <p:nvPr/>
        </p:nvGraphicFramePr>
        <p:xfrm>
          <a:off x="475726" y="1208160"/>
          <a:ext cx="1187450" cy="540725"/>
        </p:xfrm>
        <a:graphic>
          <a:graphicData uri="http://schemas.openxmlformats.org/drawingml/2006/table">
            <a:tbl>
              <a:tblPr firstRow="1" bandRow="1">
                <a:tableStyleId>{2D5ABB26-0587-4C30-8999-92F81FD0307C}</a:tableStyleId>
              </a:tblPr>
              <a:tblGrid>
                <a:gridCol w="593725">
                  <a:extLst>
                    <a:ext uri="{9D8B030D-6E8A-4147-A177-3AD203B41FA5}">
                      <a16:colId xmlns:a16="http://schemas.microsoft.com/office/drawing/2014/main" val="20000"/>
                    </a:ext>
                  </a:extLst>
                </a:gridCol>
                <a:gridCol w="593725">
                  <a:extLst>
                    <a:ext uri="{9D8B030D-6E8A-4147-A177-3AD203B41FA5}">
                      <a16:colId xmlns:a16="http://schemas.microsoft.com/office/drawing/2014/main" val="20001"/>
                    </a:ext>
                  </a:extLst>
                </a:gridCol>
              </a:tblGrid>
              <a:tr h="106273">
                <a:tc>
                  <a:txBody>
                    <a:bodyPr/>
                    <a:lstStyle/>
                    <a:p>
                      <a:pPr marL="40005">
                        <a:lnSpc>
                          <a:spcPts val="720"/>
                        </a:lnSpc>
                      </a:pPr>
                      <a:r>
                        <a:rPr sz="700" i="1" spc="55" dirty="0">
                          <a:latin typeface="Times New Roman"/>
                          <a:cs typeface="Times New Roman"/>
                        </a:rPr>
                        <a:t>t</a:t>
                      </a:r>
                      <a:r>
                        <a:rPr sz="750" spc="82" baseline="-11111" dirty="0">
                          <a:latin typeface="Calibri"/>
                          <a:cs typeface="Calibri"/>
                        </a:rPr>
                        <a:t>1</a:t>
                      </a:r>
                      <a:endParaRPr sz="750" baseline="-11111" dirty="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0005">
                        <a:lnSpc>
                          <a:spcPts val="720"/>
                        </a:lnSpc>
                      </a:pPr>
                      <a:r>
                        <a:rPr sz="700" i="1" dirty="0">
                          <a:latin typeface="Times New Roman"/>
                          <a:cs typeface="Times New Roman"/>
                        </a:rPr>
                        <a:t>t</a:t>
                      </a:r>
                      <a:r>
                        <a:rPr sz="750" baseline="-11111" dirty="0">
                          <a:latin typeface="Calibri"/>
                          <a:cs typeface="Calibri"/>
                        </a:rPr>
                        <a:t>1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(1) </a:t>
                      </a:r>
                      <a:r>
                        <a:rPr sz="700" dirty="0">
                          <a:latin typeface="Cambria"/>
                          <a:cs typeface="Cambria"/>
                        </a:rPr>
                        <a:t>∧</a:t>
                      </a:r>
                      <a:r>
                        <a:rPr sz="700" spc="5" dirty="0">
                          <a:latin typeface="Cambria"/>
                          <a:cs typeface="Cambria"/>
                        </a:rPr>
                        <a:t> </a:t>
                      </a:r>
                      <a:r>
                        <a:rPr sz="700" i="1" dirty="0">
                          <a:latin typeface="Times New Roman"/>
                          <a:cs typeface="Times New Roman"/>
                        </a:rPr>
                        <a:t>s</a:t>
                      </a:r>
                      <a:endParaRPr sz="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0"/>
                  </a:ext>
                </a:extLst>
              </a:tr>
              <a:tr h="106286">
                <a:tc>
                  <a:txBody>
                    <a:bodyPr/>
                    <a:lstStyle/>
                    <a:p>
                      <a:pPr marL="40005">
                        <a:lnSpc>
                          <a:spcPts val="720"/>
                        </a:lnSpc>
                      </a:pPr>
                      <a:r>
                        <a:rPr sz="700" i="1" dirty="0">
                          <a:latin typeface="Times New Roman"/>
                          <a:cs typeface="Times New Roman"/>
                        </a:rPr>
                        <a:t>t</a:t>
                      </a:r>
                      <a:r>
                        <a:rPr sz="750" baseline="-11111" dirty="0">
                          <a:latin typeface="Calibri"/>
                          <a:cs typeface="Calibri"/>
                        </a:rPr>
                        <a:t>2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(1) </a:t>
                      </a:r>
                      <a:r>
                        <a:rPr sz="700" dirty="0">
                          <a:latin typeface="Cambria"/>
                          <a:cs typeface="Cambria"/>
                        </a:rPr>
                        <a:t>∧</a:t>
                      </a:r>
                      <a:r>
                        <a:rPr sz="700" spc="5" dirty="0">
                          <a:latin typeface="Cambria"/>
                          <a:cs typeface="Cambria"/>
                        </a:rPr>
                        <a:t> </a:t>
                      </a:r>
                      <a:r>
                        <a:rPr sz="700" i="1" dirty="0">
                          <a:latin typeface="Times New Roman"/>
                          <a:cs typeface="Times New Roman"/>
                        </a:rPr>
                        <a:t>s</a:t>
                      </a:r>
                      <a:endParaRPr sz="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0005">
                        <a:lnSpc>
                          <a:spcPts val="720"/>
                        </a:lnSpc>
                      </a:pPr>
                      <a:r>
                        <a:rPr sz="700" i="1" spc="55" dirty="0">
                          <a:latin typeface="Times New Roman"/>
                          <a:cs typeface="Times New Roman"/>
                        </a:rPr>
                        <a:t>t</a:t>
                      </a:r>
                      <a:r>
                        <a:rPr sz="750" spc="82" baseline="-11111" dirty="0">
                          <a:latin typeface="Calibri"/>
                          <a:cs typeface="Calibri"/>
                        </a:rPr>
                        <a:t>2</a:t>
                      </a:r>
                      <a:endParaRPr sz="750" baseline="-11111">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1"/>
                  </a:ext>
                </a:extLst>
              </a:tr>
              <a:tr h="106286">
                <a:tc>
                  <a:txBody>
                    <a:bodyPr/>
                    <a:lstStyle/>
                    <a:p>
                      <a:pPr marL="40005">
                        <a:lnSpc>
                          <a:spcPts val="720"/>
                        </a:lnSpc>
                      </a:pPr>
                      <a:r>
                        <a:rPr sz="700" i="1" dirty="0">
                          <a:latin typeface="Times New Roman"/>
                          <a:cs typeface="Times New Roman"/>
                        </a:rPr>
                        <a:t>t</a:t>
                      </a:r>
                      <a:r>
                        <a:rPr sz="750" baseline="-11111" dirty="0">
                          <a:latin typeface="Calibri"/>
                          <a:cs typeface="Calibri"/>
                        </a:rPr>
                        <a:t>3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(1) </a:t>
                      </a:r>
                      <a:r>
                        <a:rPr sz="700" dirty="0">
                          <a:latin typeface="Cambria"/>
                          <a:cs typeface="Cambria"/>
                        </a:rPr>
                        <a:t>∧</a:t>
                      </a:r>
                      <a:r>
                        <a:rPr sz="700" spc="5" dirty="0">
                          <a:latin typeface="Cambria"/>
                          <a:cs typeface="Cambria"/>
                        </a:rPr>
                        <a:t> </a:t>
                      </a:r>
                      <a:r>
                        <a:rPr sz="700" i="1" dirty="0">
                          <a:latin typeface="Times New Roman"/>
                          <a:cs typeface="Times New Roman"/>
                        </a:rPr>
                        <a:t>s</a:t>
                      </a:r>
                      <a:endParaRPr sz="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0005">
                        <a:lnSpc>
                          <a:spcPts val="720"/>
                        </a:lnSpc>
                      </a:pPr>
                      <a:r>
                        <a:rPr sz="700" i="1" spc="55" dirty="0">
                          <a:latin typeface="Times New Roman"/>
                          <a:cs typeface="Times New Roman"/>
                        </a:rPr>
                        <a:t>t</a:t>
                      </a:r>
                      <a:r>
                        <a:rPr sz="750" spc="82" baseline="-11111" dirty="0">
                          <a:latin typeface="Calibri"/>
                          <a:cs typeface="Calibri"/>
                        </a:rPr>
                        <a:t>3</a:t>
                      </a:r>
                      <a:endParaRPr sz="750" baseline="-11111">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2"/>
                  </a:ext>
                </a:extLst>
              </a:tr>
              <a:tr h="87144">
                <a:tc>
                  <a:txBody>
                    <a:bodyPr/>
                    <a:lstStyle/>
                    <a:p>
                      <a:pPr marL="88265">
                        <a:lnSpc>
                          <a:spcPts val="58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T w="6350">
                      <a:solidFill>
                        <a:srgbClr val="000000"/>
                      </a:solidFill>
                      <a:prstDash val="solid"/>
                    </a:lnT>
                    <a:solidFill>
                      <a:srgbClr val="FFFFFF"/>
                    </a:solidFill>
                  </a:tcPr>
                </a:tc>
                <a:tc>
                  <a:txBody>
                    <a:bodyPr/>
                    <a:lstStyle/>
                    <a:p>
                      <a:pPr marL="88265">
                        <a:lnSpc>
                          <a:spcPts val="58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T w="6350">
                      <a:solidFill>
                        <a:srgbClr val="000000"/>
                      </a:solidFill>
                      <a:prstDash val="solid"/>
                    </a:lnT>
                    <a:solidFill>
                      <a:srgbClr val="FFFFFF"/>
                    </a:solidFill>
                  </a:tcPr>
                </a:tc>
                <a:extLst>
                  <a:ext uri="{0D108BD9-81ED-4DB2-BD59-A6C34878D82A}">
                    <a16:rowId xmlns:a16="http://schemas.microsoft.com/office/drawing/2014/main" val="10003"/>
                  </a:ext>
                </a:extLst>
              </a:tr>
              <a:tr h="50609">
                <a:tc>
                  <a:txBody>
                    <a:bodyPr/>
                    <a:lstStyle/>
                    <a:p>
                      <a:pPr>
                        <a:lnSpc>
                          <a:spcPct val="100000"/>
                        </a:lnSpc>
                      </a:pPr>
                      <a:endParaRPr sz="100">
                        <a:latin typeface="Times New Roman"/>
                        <a:cs typeface="Times New Roman"/>
                      </a:endParaRPr>
                    </a:p>
                  </a:txBody>
                  <a:tcPr marL="0" marR="0" marT="0" marB="0">
                    <a:lnL w="6350">
                      <a:solidFill>
                        <a:srgbClr val="000000"/>
                      </a:solidFill>
                      <a:prstDash val="solid"/>
                    </a:lnL>
                    <a:lnR w="6350">
                      <a:solidFill>
                        <a:srgbClr val="000000"/>
                      </a:solidFill>
                      <a:prstDash val="solid"/>
                    </a:lnR>
                    <a:solidFill>
                      <a:srgbClr val="FFFFFF"/>
                    </a:solidFill>
                  </a:tcPr>
                </a:tc>
                <a:tc>
                  <a:txBody>
                    <a:bodyPr/>
                    <a:lstStyle/>
                    <a:p>
                      <a:pPr>
                        <a:lnSpc>
                          <a:spcPct val="100000"/>
                        </a:lnSpc>
                      </a:pPr>
                      <a:endParaRPr sz="100">
                        <a:latin typeface="Times New Roman"/>
                        <a:cs typeface="Times New Roman"/>
                      </a:endParaRPr>
                    </a:p>
                  </a:txBody>
                  <a:tcPr marL="0" marR="0" marT="0" marB="0">
                    <a:lnL w="6350">
                      <a:solidFill>
                        <a:srgbClr val="000000"/>
                      </a:solidFill>
                      <a:prstDash val="solid"/>
                    </a:lnL>
                    <a:lnR w="6350">
                      <a:solidFill>
                        <a:srgbClr val="000000"/>
                      </a:solidFill>
                      <a:prstDash val="solid"/>
                    </a:lnR>
                    <a:solidFill>
                      <a:srgbClr val="FFFFFF"/>
                    </a:solidFill>
                  </a:tcPr>
                </a:tc>
                <a:extLst>
                  <a:ext uri="{0D108BD9-81ED-4DB2-BD59-A6C34878D82A}">
                    <a16:rowId xmlns:a16="http://schemas.microsoft.com/office/drawing/2014/main" val="10004"/>
                  </a:ext>
                </a:extLst>
              </a:tr>
              <a:tr h="84127">
                <a:tc>
                  <a:txBody>
                    <a:bodyPr/>
                    <a:lstStyle/>
                    <a:p>
                      <a:pPr marL="88265">
                        <a:lnSpc>
                          <a:spcPts val="54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B w="6350">
                      <a:solidFill>
                        <a:srgbClr val="000000"/>
                      </a:solidFill>
                      <a:prstDash val="solid"/>
                    </a:lnB>
                    <a:solidFill>
                      <a:srgbClr val="FFFFFF"/>
                    </a:solidFill>
                  </a:tcPr>
                </a:tc>
                <a:tc>
                  <a:txBody>
                    <a:bodyPr/>
                    <a:lstStyle/>
                    <a:p>
                      <a:pPr marL="88265">
                        <a:lnSpc>
                          <a:spcPts val="54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B w="6350">
                      <a:solidFill>
                        <a:srgbClr val="000000"/>
                      </a:solidFill>
                      <a:prstDash val="solid"/>
                    </a:lnB>
                    <a:solidFill>
                      <a:srgbClr val="FFFFFF"/>
                    </a:solidFill>
                  </a:tcPr>
                </a:tc>
                <a:extLst>
                  <a:ext uri="{0D108BD9-81ED-4DB2-BD59-A6C34878D82A}">
                    <a16:rowId xmlns:a16="http://schemas.microsoft.com/office/drawing/2014/main" val="10005"/>
                  </a:ext>
                </a:extLst>
              </a:tr>
            </a:tbl>
          </a:graphicData>
        </a:graphic>
      </p:graphicFrame>
      <p:sp>
        <p:nvSpPr>
          <p:cNvPr id="22" name="object 22"/>
          <p:cNvSpPr/>
          <p:nvPr/>
        </p:nvSpPr>
        <p:spPr>
          <a:xfrm>
            <a:off x="3941950" y="1208158"/>
            <a:ext cx="165100" cy="546100"/>
          </a:xfrm>
          <a:custGeom>
            <a:avLst/>
            <a:gdLst/>
            <a:ahLst/>
            <a:cxnLst/>
            <a:rect l="l" t="t" r="r" b="b"/>
            <a:pathLst>
              <a:path w="165100" h="546100">
                <a:moveTo>
                  <a:pt x="164589" y="0"/>
                </a:moveTo>
                <a:lnTo>
                  <a:pt x="0" y="0"/>
                </a:lnTo>
                <a:lnTo>
                  <a:pt x="0" y="545804"/>
                </a:lnTo>
                <a:lnTo>
                  <a:pt x="164589" y="545804"/>
                </a:lnTo>
                <a:lnTo>
                  <a:pt x="164589" y="0"/>
                </a:lnTo>
                <a:close/>
              </a:path>
            </a:pathLst>
          </a:custGeom>
          <a:solidFill>
            <a:srgbClr val="FFFFFF"/>
          </a:solidFill>
        </p:spPr>
        <p:txBody>
          <a:bodyPr wrap="square" lIns="0" tIns="0" rIns="0" bIns="0" rtlCol="0"/>
          <a:lstStyle/>
          <a:p>
            <a:endParaRPr/>
          </a:p>
        </p:txBody>
      </p:sp>
      <p:sp>
        <p:nvSpPr>
          <p:cNvPr id="23" name="object 23"/>
          <p:cNvSpPr txBox="1"/>
          <p:nvPr/>
        </p:nvSpPr>
        <p:spPr>
          <a:xfrm>
            <a:off x="3597452" y="1179008"/>
            <a:ext cx="337185" cy="136525"/>
          </a:xfrm>
          <a:prstGeom prst="rect">
            <a:avLst/>
          </a:prstGeom>
        </p:spPr>
        <p:txBody>
          <a:bodyPr vert="horz" wrap="square" lIns="0" tIns="15875" rIns="0" bIns="0" rtlCol="0">
            <a:spAutoFit/>
          </a:bodyPr>
          <a:lstStyle/>
          <a:p>
            <a:pPr marL="38100">
              <a:lnSpc>
                <a:spcPct val="100000"/>
              </a:lnSpc>
              <a:spcBef>
                <a:spcPts val="125"/>
              </a:spcBef>
            </a:pPr>
            <a:r>
              <a:rPr sz="700" i="1" spc="30" dirty="0">
                <a:latin typeface="Times New Roman"/>
                <a:cs typeface="Times New Roman"/>
              </a:rPr>
              <a:t>r</a:t>
            </a:r>
            <a:r>
              <a:rPr sz="750" spc="44" baseline="-11111" dirty="0">
                <a:latin typeface="Calibri"/>
                <a:cs typeface="Calibri"/>
              </a:rPr>
              <a:t>1</a:t>
            </a:r>
            <a:r>
              <a:rPr sz="750" spc="157" baseline="-11111" dirty="0">
                <a:latin typeface="Calibri"/>
                <a:cs typeface="Calibri"/>
              </a:rPr>
              <a:t> </a:t>
            </a:r>
            <a:r>
              <a:rPr sz="700" spc="260" dirty="0">
                <a:latin typeface="Calibri"/>
                <a:cs typeface="Calibri"/>
              </a:rPr>
              <a:t>=</a:t>
            </a:r>
            <a:r>
              <a:rPr sz="700" spc="10" dirty="0">
                <a:latin typeface="Calibri"/>
                <a:cs typeface="Calibri"/>
              </a:rPr>
              <a:t> </a:t>
            </a:r>
            <a:r>
              <a:rPr sz="700" spc="40" dirty="0">
                <a:latin typeface="Calibri"/>
                <a:cs typeface="Calibri"/>
              </a:rPr>
              <a:t>0</a:t>
            </a:r>
            <a:endParaRPr sz="700">
              <a:latin typeface="Calibri"/>
              <a:cs typeface="Calibri"/>
            </a:endParaRPr>
          </a:p>
        </p:txBody>
      </p:sp>
      <p:sp>
        <p:nvSpPr>
          <p:cNvPr id="24" name="object 24"/>
          <p:cNvSpPr txBox="1"/>
          <p:nvPr/>
        </p:nvSpPr>
        <p:spPr>
          <a:xfrm>
            <a:off x="3944480" y="1210691"/>
            <a:ext cx="160020" cy="106680"/>
          </a:xfrm>
          <a:prstGeom prst="rect">
            <a:avLst/>
          </a:prstGeom>
          <a:solidFill>
            <a:srgbClr val="FFFFFF"/>
          </a:solidFill>
          <a:ln w="5060">
            <a:solidFill>
              <a:srgbClr val="000000"/>
            </a:solidFill>
          </a:ln>
        </p:spPr>
        <p:txBody>
          <a:bodyPr vert="horz" wrap="square" lIns="0" tIns="0" rIns="0" bIns="0" rtlCol="0">
            <a:spAutoFit/>
          </a:bodyPr>
          <a:lstStyle/>
          <a:p>
            <a:pPr marL="40005">
              <a:lnSpc>
                <a:spcPts val="720"/>
              </a:lnSpc>
            </a:pPr>
            <a:r>
              <a:rPr sz="700" i="1" spc="55" dirty="0">
                <a:latin typeface="Times New Roman"/>
                <a:cs typeface="Times New Roman"/>
              </a:rPr>
              <a:t>t</a:t>
            </a:r>
            <a:r>
              <a:rPr sz="750" spc="82" baseline="-11111" dirty="0">
                <a:latin typeface="Calibri"/>
                <a:cs typeface="Calibri"/>
              </a:rPr>
              <a:t>1</a:t>
            </a:r>
            <a:endParaRPr sz="750" baseline="-11111">
              <a:latin typeface="Calibri"/>
              <a:cs typeface="Calibri"/>
            </a:endParaRPr>
          </a:p>
        </p:txBody>
      </p:sp>
      <p:sp>
        <p:nvSpPr>
          <p:cNvPr id="25" name="object 25"/>
          <p:cNvSpPr txBox="1"/>
          <p:nvPr/>
        </p:nvSpPr>
        <p:spPr>
          <a:xfrm>
            <a:off x="3597452" y="1285294"/>
            <a:ext cx="337185" cy="136525"/>
          </a:xfrm>
          <a:prstGeom prst="rect">
            <a:avLst/>
          </a:prstGeom>
        </p:spPr>
        <p:txBody>
          <a:bodyPr vert="horz" wrap="square" lIns="0" tIns="15875" rIns="0" bIns="0" rtlCol="0">
            <a:spAutoFit/>
          </a:bodyPr>
          <a:lstStyle/>
          <a:p>
            <a:pPr marL="38100">
              <a:lnSpc>
                <a:spcPct val="100000"/>
              </a:lnSpc>
              <a:spcBef>
                <a:spcPts val="125"/>
              </a:spcBef>
            </a:pPr>
            <a:r>
              <a:rPr sz="700" i="1" spc="30" dirty="0">
                <a:latin typeface="Times New Roman"/>
                <a:cs typeface="Times New Roman"/>
              </a:rPr>
              <a:t>r</a:t>
            </a:r>
            <a:r>
              <a:rPr sz="750" spc="44" baseline="-11111" dirty="0">
                <a:latin typeface="Calibri"/>
                <a:cs typeface="Calibri"/>
              </a:rPr>
              <a:t>2</a:t>
            </a:r>
            <a:r>
              <a:rPr sz="750" spc="157" baseline="-11111" dirty="0">
                <a:latin typeface="Calibri"/>
                <a:cs typeface="Calibri"/>
              </a:rPr>
              <a:t> </a:t>
            </a:r>
            <a:r>
              <a:rPr sz="700" spc="260" dirty="0">
                <a:latin typeface="Calibri"/>
                <a:cs typeface="Calibri"/>
              </a:rPr>
              <a:t>=</a:t>
            </a:r>
            <a:r>
              <a:rPr sz="700" spc="10" dirty="0">
                <a:latin typeface="Calibri"/>
                <a:cs typeface="Calibri"/>
              </a:rPr>
              <a:t> </a:t>
            </a:r>
            <a:r>
              <a:rPr sz="700" spc="40" dirty="0">
                <a:latin typeface="Calibri"/>
                <a:cs typeface="Calibri"/>
              </a:rPr>
              <a:t>1</a:t>
            </a:r>
            <a:endParaRPr sz="700">
              <a:latin typeface="Calibri"/>
              <a:cs typeface="Calibri"/>
            </a:endParaRPr>
          </a:p>
        </p:txBody>
      </p:sp>
      <p:sp>
        <p:nvSpPr>
          <p:cNvPr id="26" name="object 26"/>
          <p:cNvSpPr txBox="1"/>
          <p:nvPr/>
        </p:nvSpPr>
        <p:spPr>
          <a:xfrm>
            <a:off x="3944480" y="1316964"/>
            <a:ext cx="160020" cy="106680"/>
          </a:xfrm>
          <a:prstGeom prst="rect">
            <a:avLst/>
          </a:prstGeom>
          <a:solidFill>
            <a:srgbClr val="FFFFFF"/>
          </a:solidFill>
          <a:ln w="5060">
            <a:solidFill>
              <a:srgbClr val="000000"/>
            </a:solidFill>
          </a:ln>
        </p:spPr>
        <p:txBody>
          <a:bodyPr vert="horz" wrap="square" lIns="0" tIns="0" rIns="0" bIns="0" rtlCol="0">
            <a:spAutoFit/>
          </a:bodyPr>
          <a:lstStyle/>
          <a:p>
            <a:pPr marL="40005">
              <a:lnSpc>
                <a:spcPts val="720"/>
              </a:lnSpc>
            </a:pPr>
            <a:r>
              <a:rPr sz="700" i="1" spc="55" dirty="0">
                <a:latin typeface="Times New Roman"/>
                <a:cs typeface="Times New Roman"/>
              </a:rPr>
              <a:t>t</a:t>
            </a:r>
            <a:r>
              <a:rPr sz="750" spc="82" baseline="-11111" dirty="0">
                <a:latin typeface="Calibri"/>
                <a:cs typeface="Calibri"/>
              </a:rPr>
              <a:t>2</a:t>
            </a:r>
            <a:endParaRPr sz="750" baseline="-11111">
              <a:latin typeface="Calibri"/>
              <a:cs typeface="Calibri"/>
            </a:endParaRPr>
          </a:p>
        </p:txBody>
      </p:sp>
      <p:sp>
        <p:nvSpPr>
          <p:cNvPr id="27" name="object 27"/>
          <p:cNvSpPr/>
          <p:nvPr/>
        </p:nvSpPr>
        <p:spPr>
          <a:xfrm>
            <a:off x="3944480" y="1425778"/>
            <a:ext cx="0" cy="101600"/>
          </a:xfrm>
          <a:custGeom>
            <a:avLst/>
            <a:gdLst/>
            <a:ahLst/>
            <a:cxnLst/>
            <a:rect l="l" t="t" r="r" b="b"/>
            <a:pathLst>
              <a:path h="101600">
                <a:moveTo>
                  <a:pt x="0" y="101218"/>
                </a:moveTo>
                <a:lnTo>
                  <a:pt x="0" y="0"/>
                </a:lnTo>
              </a:path>
            </a:pathLst>
          </a:custGeom>
          <a:ln w="5060">
            <a:solidFill>
              <a:srgbClr val="000000"/>
            </a:solidFill>
          </a:ln>
        </p:spPr>
        <p:txBody>
          <a:bodyPr wrap="square" lIns="0" tIns="0" rIns="0" bIns="0" rtlCol="0"/>
          <a:lstStyle/>
          <a:p>
            <a:endParaRPr/>
          </a:p>
        </p:txBody>
      </p:sp>
      <p:sp>
        <p:nvSpPr>
          <p:cNvPr id="28" name="object 28"/>
          <p:cNvSpPr txBox="1"/>
          <p:nvPr/>
        </p:nvSpPr>
        <p:spPr>
          <a:xfrm>
            <a:off x="3597452" y="1391568"/>
            <a:ext cx="496570" cy="136525"/>
          </a:xfrm>
          <a:prstGeom prst="rect">
            <a:avLst/>
          </a:prstGeom>
        </p:spPr>
        <p:txBody>
          <a:bodyPr vert="horz" wrap="square" lIns="0" tIns="15875" rIns="0" bIns="0" rtlCol="0">
            <a:spAutoFit/>
          </a:bodyPr>
          <a:lstStyle/>
          <a:p>
            <a:pPr marL="38100">
              <a:lnSpc>
                <a:spcPct val="100000"/>
              </a:lnSpc>
              <a:spcBef>
                <a:spcPts val="125"/>
              </a:spcBef>
            </a:pPr>
            <a:r>
              <a:rPr sz="700" i="1" spc="30" dirty="0">
                <a:latin typeface="Times New Roman"/>
                <a:cs typeface="Times New Roman"/>
              </a:rPr>
              <a:t>r</a:t>
            </a:r>
            <a:r>
              <a:rPr sz="750" spc="44" baseline="-11111" dirty="0">
                <a:latin typeface="Calibri"/>
                <a:cs typeface="Calibri"/>
              </a:rPr>
              <a:t>3</a:t>
            </a:r>
            <a:r>
              <a:rPr sz="750" spc="179" baseline="-11111" dirty="0">
                <a:latin typeface="Calibri"/>
                <a:cs typeface="Calibri"/>
              </a:rPr>
              <a:t> </a:t>
            </a:r>
            <a:r>
              <a:rPr sz="700" spc="260" dirty="0">
                <a:latin typeface="Calibri"/>
                <a:cs typeface="Calibri"/>
              </a:rPr>
              <a:t>=</a:t>
            </a:r>
            <a:r>
              <a:rPr sz="700" spc="25" dirty="0">
                <a:latin typeface="Calibri"/>
                <a:cs typeface="Calibri"/>
              </a:rPr>
              <a:t> </a:t>
            </a:r>
            <a:r>
              <a:rPr sz="700" spc="40" dirty="0">
                <a:latin typeface="Calibri"/>
                <a:cs typeface="Calibri"/>
              </a:rPr>
              <a:t>1  </a:t>
            </a:r>
            <a:r>
              <a:rPr sz="700" spc="100" dirty="0">
                <a:latin typeface="Calibri"/>
                <a:cs typeface="Calibri"/>
              </a:rPr>
              <a:t> </a:t>
            </a:r>
            <a:r>
              <a:rPr sz="700" i="1" spc="55" dirty="0">
                <a:latin typeface="Times New Roman"/>
                <a:cs typeface="Times New Roman"/>
              </a:rPr>
              <a:t>t</a:t>
            </a:r>
            <a:r>
              <a:rPr sz="750" spc="82" baseline="-11111" dirty="0">
                <a:latin typeface="Calibri"/>
                <a:cs typeface="Calibri"/>
              </a:rPr>
              <a:t>3</a:t>
            </a:r>
            <a:endParaRPr sz="750" baseline="-11111">
              <a:latin typeface="Calibri"/>
              <a:cs typeface="Calibri"/>
            </a:endParaRPr>
          </a:p>
        </p:txBody>
      </p:sp>
      <p:sp>
        <p:nvSpPr>
          <p:cNvPr id="29" name="object 29"/>
          <p:cNvSpPr/>
          <p:nvPr/>
        </p:nvSpPr>
        <p:spPr>
          <a:xfrm>
            <a:off x="3941953" y="1425778"/>
            <a:ext cx="165100" cy="323215"/>
          </a:xfrm>
          <a:custGeom>
            <a:avLst/>
            <a:gdLst/>
            <a:ahLst/>
            <a:cxnLst/>
            <a:rect l="l" t="t" r="r" b="b"/>
            <a:pathLst>
              <a:path w="165100" h="323214">
                <a:moveTo>
                  <a:pt x="162064" y="101218"/>
                </a:moveTo>
                <a:lnTo>
                  <a:pt x="162064" y="0"/>
                </a:lnTo>
              </a:path>
              <a:path w="165100" h="323214">
                <a:moveTo>
                  <a:pt x="0" y="103759"/>
                </a:moveTo>
                <a:lnTo>
                  <a:pt x="164592" y="103759"/>
                </a:lnTo>
              </a:path>
              <a:path w="165100" h="323214">
                <a:moveTo>
                  <a:pt x="2527" y="323113"/>
                </a:moveTo>
                <a:lnTo>
                  <a:pt x="2527" y="106286"/>
                </a:lnTo>
              </a:path>
            </a:pathLst>
          </a:custGeom>
          <a:ln w="5060">
            <a:solidFill>
              <a:srgbClr val="000000"/>
            </a:solidFill>
          </a:ln>
        </p:spPr>
        <p:txBody>
          <a:bodyPr wrap="square" lIns="0" tIns="0" rIns="0" bIns="0" rtlCol="0"/>
          <a:lstStyle/>
          <a:p>
            <a:endParaRPr/>
          </a:p>
        </p:txBody>
      </p:sp>
      <p:sp>
        <p:nvSpPr>
          <p:cNvPr id="30" name="object 30"/>
          <p:cNvSpPr txBox="1"/>
          <p:nvPr/>
        </p:nvSpPr>
        <p:spPr>
          <a:xfrm>
            <a:off x="4020349" y="1512243"/>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31" name="object 31"/>
          <p:cNvSpPr txBox="1"/>
          <p:nvPr/>
        </p:nvSpPr>
        <p:spPr>
          <a:xfrm>
            <a:off x="4020349" y="1562853"/>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32" name="object 32"/>
          <p:cNvSpPr txBox="1"/>
          <p:nvPr/>
        </p:nvSpPr>
        <p:spPr>
          <a:xfrm>
            <a:off x="4020349" y="1613462"/>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33" name="object 33"/>
          <p:cNvSpPr/>
          <p:nvPr/>
        </p:nvSpPr>
        <p:spPr>
          <a:xfrm>
            <a:off x="3941953" y="1532064"/>
            <a:ext cx="165100" cy="219710"/>
          </a:xfrm>
          <a:custGeom>
            <a:avLst/>
            <a:gdLst/>
            <a:ahLst/>
            <a:cxnLst/>
            <a:rect l="l" t="t" r="r" b="b"/>
            <a:pathLst>
              <a:path w="165100" h="219710">
                <a:moveTo>
                  <a:pt x="162064" y="216827"/>
                </a:moveTo>
                <a:lnTo>
                  <a:pt x="162064" y="0"/>
                </a:lnTo>
              </a:path>
              <a:path w="165100" h="219710">
                <a:moveTo>
                  <a:pt x="0" y="219354"/>
                </a:moveTo>
                <a:lnTo>
                  <a:pt x="164592" y="219354"/>
                </a:lnTo>
              </a:path>
            </a:pathLst>
          </a:custGeom>
          <a:ln w="5060">
            <a:solidFill>
              <a:srgbClr val="000000"/>
            </a:solidFill>
          </a:ln>
        </p:spPr>
        <p:txBody>
          <a:bodyPr wrap="square" lIns="0" tIns="0" rIns="0" bIns="0" rtlCol="0"/>
          <a:lstStyle/>
          <a:p>
            <a:endParaRPr/>
          </a:p>
        </p:txBody>
      </p:sp>
      <p:sp>
        <p:nvSpPr>
          <p:cNvPr id="34" name="object 34"/>
          <p:cNvSpPr txBox="1"/>
          <p:nvPr/>
        </p:nvSpPr>
        <p:spPr>
          <a:xfrm>
            <a:off x="424776" y="1924856"/>
            <a:ext cx="3852545" cy="746760"/>
          </a:xfrm>
          <a:prstGeom prst="rect">
            <a:avLst/>
          </a:prstGeom>
        </p:spPr>
        <p:txBody>
          <a:bodyPr vert="horz" wrap="square" lIns="0" tIns="50165" rIns="0" bIns="0" rtlCol="0">
            <a:spAutoFit/>
          </a:bodyPr>
          <a:lstStyle/>
          <a:p>
            <a:pPr marL="187960" indent="-125095">
              <a:lnSpc>
                <a:spcPct val="100000"/>
              </a:lnSpc>
              <a:spcBef>
                <a:spcPts val="395"/>
              </a:spcBef>
              <a:buClr>
                <a:srgbClr val="1464B2"/>
              </a:buClr>
              <a:buSzPct val="70000"/>
              <a:buFont typeface="Cambria"/>
              <a:buChar char="►"/>
              <a:tabLst>
                <a:tab pos="188595" algn="l"/>
              </a:tabLst>
            </a:pPr>
            <a:r>
              <a:rPr sz="1000" spc="-50" dirty="0">
                <a:latin typeface="Calibri" panose="020F0502020204030204" pitchFamily="34" charset="0"/>
                <a:cs typeface="Calibri" panose="020F0502020204030204" pitchFamily="34" charset="0"/>
              </a:rPr>
              <a:t>For</a:t>
            </a:r>
            <a:r>
              <a:rPr sz="1000" spc="-2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every</a:t>
            </a:r>
            <a:r>
              <a:rPr sz="1000" spc="-20" dirty="0">
                <a:latin typeface="Calibri" panose="020F0502020204030204" pitchFamily="34" charset="0"/>
                <a:cs typeface="Calibri" panose="020F0502020204030204" pitchFamily="34" charset="0"/>
              </a:rPr>
              <a:t> </a:t>
            </a:r>
            <a:r>
              <a:rPr sz="1000" i="1" spc="-35" dirty="0">
                <a:latin typeface="Times New Roman"/>
                <a:cs typeface="Times New Roman"/>
              </a:rPr>
              <a:t>i</a:t>
            </a:r>
            <a:r>
              <a:rPr sz="1000" spc="-35" dirty="0">
                <a:latin typeface="Calibri" panose="020F0502020204030204" pitchFamily="34" charset="0"/>
                <a:cs typeface="Calibri" panose="020F0502020204030204" pitchFamily="34" charset="0"/>
              </a:rPr>
              <a:t>:</a:t>
            </a:r>
            <a:r>
              <a:rPr sz="1000" spc="65"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knows</a:t>
            </a:r>
            <a:r>
              <a:rPr sz="1000" spc="-20" dirty="0">
                <a:latin typeface="Calibri" panose="020F0502020204030204" pitchFamily="34" charset="0"/>
                <a:cs typeface="Calibri" panose="020F0502020204030204" pitchFamily="34" charset="0"/>
              </a:rPr>
              <a:t> </a:t>
            </a:r>
            <a:r>
              <a:rPr sz="1000" i="1" dirty="0">
                <a:latin typeface="Times New Roman"/>
                <a:cs typeface="Times New Roman"/>
              </a:rPr>
              <a:t>t</a:t>
            </a:r>
            <a:r>
              <a:rPr sz="1050" i="1" baseline="-11904" dirty="0">
                <a:latin typeface="Times New Roman"/>
                <a:cs typeface="Times New Roman"/>
              </a:rPr>
              <a:t>i</a:t>
            </a:r>
            <a:r>
              <a:rPr sz="1000" dirty="0">
                <a:latin typeface="Calibri" panose="020F0502020204030204" pitchFamily="34" charset="0"/>
                <a:cs typeface="Calibri" panose="020F0502020204030204" pitchFamily="34" charset="0"/>
              </a:rPr>
              <a:t>;</a:t>
            </a:r>
            <a:r>
              <a:rPr sz="1000" spc="-15"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knows</a:t>
            </a:r>
            <a:r>
              <a:rPr sz="1000" spc="-20" dirty="0">
                <a:latin typeface="Calibri" panose="020F0502020204030204" pitchFamily="34" charset="0"/>
                <a:cs typeface="Calibri" panose="020F0502020204030204" pitchFamily="34" charset="0"/>
              </a:rPr>
              <a:t> </a:t>
            </a:r>
            <a:r>
              <a:rPr sz="1000" i="1" spc="-10" dirty="0">
                <a:solidFill>
                  <a:srgbClr val="D83A00"/>
                </a:solidFill>
                <a:latin typeface="Times New Roman"/>
                <a:cs typeface="Times New Roman"/>
              </a:rPr>
              <a:t>q</a:t>
            </a:r>
            <a:r>
              <a:rPr sz="1050" i="1" spc="-15" baseline="-11904" dirty="0">
                <a:solidFill>
                  <a:srgbClr val="D83A00"/>
                </a:solidFill>
                <a:latin typeface="Times New Roman"/>
                <a:cs typeface="Times New Roman"/>
              </a:rPr>
              <a:t>i</a:t>
            </a:r>
            <a:r>
              <a:rPr sz="1050" i="1" spc="187" baseline="-11904" dirty="0">
                <a:solidFill>
                  <a:srgbClr val="D83A00"/>
                </a:solidFill>
                <a:latin typeface="Times New Roman"/>
                <a:cs typeface="Times New Roman"/>
              </a:rPr>
              <a:t> </a:t>
            </a:r>
            <a:r>
              <a:rPr sz="1000" spc="-365" dirty="0">
                <a:solidFill>
                  <a:srgbClr val="D83A00"/>
                </a:solidFill>
                <a:latin typeface="Cambria"/>
                <a:cs typeface="Cambria"/>
              </a:rPr>
              <a:t>⊕</a:t>
            </a:r>
            <a:r>
              <a:rPr sz="1000" spc="30" dirty="0">
                <a:solidFill>
                  <a:srgbClr val="D83A00"/>
                </a:solidFill>
                <a:latin typeface="Cambria"/>
                <a:cs typeface="Cambria"/>
              </a:rPr>
              <a:t> </a:t>
            </a:r>
            <a:r>
              <a:rPr lang="en-US" sz="1000" spc="30" dirty="0">
                <a:solidFill>
                  <a:srgbClr val="D83A00"/>
                </a:solidFill>
                <a:latin typeface="Cambria"/>
                <a:cs typeface="Cambria"/>
              </a:rPr>
              <a:t> </a:t>
            </a:r>
            <a:r>
              <a:rPr sz="1000" i="1" spc="-15" dirty="0">
                <a:solidFill>
                  <a:srgbClr val="D83A00"/>
                </a:solidFill>
                <a:latin typeface="Times New Roman"/>
                <a:cs typeface="Times New Roman"/>
              </a:rPr>
              <a:t>C</a:t>
            </a:r>
            <a:r>
              <a:rPr sz="1000" spc="-15" dirty="0">
                <a:solidFill>
                  <a:srgbClr val="D83A00"/>
                </a:solidFill>
                <a:latin typeface="Calibri" panose="020F0502020204030204" pitchFamily="34" charset="0"/>
                <a:cs typeface="Calibri" panose="020F0502020204030204" pitchFamily="34" charset="0"/>
              </a:rPr>
              <a:t>(0)</a:t>
            </a:r>
            <a:r>
              <a:rPr sz="1000" spc="-90" dirty="0">
                <a:solidFill>
                  <a:srgbClr val="D83A00"/>
                </a:solidFill>
                <a:latin typeface="Calibri" panose="020F0502020204030204" pitchFamily="34" charset="0"/>
                <a:cs typeface="Calibri" panose="020F0502020204030204" pitchFamily="34" charset="0"/>
              </a:rPr>
              <a:t> </a:t>
            </a:r>
            <a:r>
              <a:rPr sz="1000" spc="60" dirty="0">
                <a:solidFill>
                  <a:srgbClr val="D83A00"/>
                </a:solidFill>
                <a:latin typeface="Cambria"/>
                <a:cs typeface="Cambria"/>
              </a:rPr>
              <a:t>∧</a:t>
            </a:r>
            <a:r>
              <a:rPr sz="1000" dirty="0">
                <a:solidFill>
                  <a:srgbClr val="D83A00"/>
                </a:solidFill>
                <a:latin typeface="Cambria"/>
                <a:cs typeface="Cambria"/>
              </a:rPr>
              <a:t> </a:t>
            </a:r>
            <a:r>
              <a:rPr sz="1000" i="1" spc="-25" dirty="0">
                <a:solidFill>
                  <a:srgbClr val="D83A00"/>
                </a:solidFill>
                <a:latin typeface="Times New Roman"/>
                <a:cs typeface="Times New Roman"/>
              </a:rPr>
              <a:t>s</a:t>
            </a:r>
            <a:r>
              <a:rPr sz="1000" i="1" spc="-5" dirty="0">
                <a:solidFill>
                  <a:srgbClr val="D83A00"/>
                </a:solidFill>
                <a:latin typeface="Times New Roman"/>
                <a:cs typeface="Times New Roman"/>
              </a:rPr>
              <a:t> </a:t>
            </a:r>
            <a:r>
              <a:rPr sz="1000" spc="-45" dirty="0">
                <a:latin typeface="Calibri" panose="020F0502020204030204" pitchFamily="34" charset="0"/>
                <a:cs typeface="Calibri" panose="020F0502020204030204" pitchFamily="34" charset="0"/>
              </a:rPr>
              <a:t>and</a:t>
            </a:r>
            <a:r>
              <a:rPr sz="1000" spc="-20" dirty="0">
                <a:latin typeface="Calibri" panose="020F0502020204030204" pitchFamily="34" charset="0"/>
                <a:cs typeface="Calibri" panose="020F0502020204030204" pitchFamily="34" charset="0"/>
              </a:rPr>
              <a:t> </a:t>
            </a:r>
            <a:r>
              <a:rPr sz="1000" i="1" spc="-10" dirty="0">
                <a:solidFill>
                  <a:srgbClr val="D83A00"/>
                </a:solidFill>
                <a:latin typeface="Times New Roman"/>
                <a:cs typeface="Times New Roman"/>
              </a:rPr>
              <a:t>q</a:t>
            </a:r>
            <a:r>
              <a:rPr sz="1050" i="1" spc="-15" baseline="-11904" dirty="0">
                <a:solidFill>
                  <a:srgbClr val="D83A00"/>
                </a:solidFill>
                <a:latin typeface="Times New Roman"/>
                <a:cs typeface="Times New Roman"/>
              </a:rPr>
              <a:t>i</a:t>
            </a:r>
            <a:r>
              <a:rPr sz="1050" i="1" spc="187" baseline="-11904" dirty="0">
                <a:solidFill>
                  <a:srgbClr val="D83A00"/>
                </a:solidFill>
                <a:latin typeface="Times New Roman"/>
                <a:cs typeface="Times New Roman"/>
              </a:rPr>
              <a:t> </a:t>
            </a:r>
            <a:r>
              <a:rPr sz="1000" spc="-365" dirty="0">
                <a:solidFill>
                  <a:srgbClr val="D83A00"/>
                </a:solidFill>
                <a:latin typeface="Cambria"/>
                <a:cs typeface="Cambria"/>
              </a:rPr>
              <a:t>⊕</a:t>
            </a:r>
            <a:r>
              <a:rPr sz="1000" spc="30" dirty="0">
                <a:solidFill>
                  <a:srgbClr val="D83A00"/>
                </a:solidFill>
                <a:latin typeface="Cambria"/>
                <a:cs typeface="Cambria"/>
              </a:rPr>
              <a:t> </a:t>
            </a:r>
            <a:r>
              <a:rPr lang="en-US" sz="1000" spc="30" dirty="0">
                <a:solidFill>
                  <a:srgbClr val="D83A00"/>
                </a:solidFill>
                <a:latin typeface="Cambria"/>
                <a:cs typeface="Cambria"/>
              </a:rPr>
              <a:t> </a:t>
            </a:r>
            <a:r>
              <a:rPr sz="1000" i="1" spc="-20" dirty="0">
                <a:solidFill>
                  <a:srgbClr val="D83A00"/>
                </a:solidFill>
                <a:latin typeface="Times New Roman"/>
                <a:cs typeface="Times New Roman"/>
              </a:rPr>
              <a:t>C</a:t>
            </a:r>
            <a:r>
              <a:rPr sz="1000" spc="-20" dirty="0">
                <a:solidFill>
                  <a:srgbClr val="D83A00"/>
                </a:solidFill>
                <a:latin typeface="Calibri" panose="020F0502020204030204" pitchFamily="34" charset="0"/>
                <a:cs typeface="Calibri" panose="020F0502020204030204" pitchFamily="34" charset="0"/>
              </a:rPr>
              <a:t>(1)</a:t>
            </a:r>
            <a:r>
              <a:rPr sz="1000" spc="-90" dirty="0">
                <a:solidFill>
                  <a:srgbClr val="D83A00"/>
                </a:solidFill>
                <a:latin typeface="Calibri" panose="020F0502020204030204" pitchFamily="34" charset="0"/>
                <a:cs typeface="Calibri" panose="020F0502020204030204" pitchFamily="34" charset="0"/>
              </a:rPr>
              <a:t> </a:t>
            </a:r>
            <a:r>
              <a:rPr sz="1000" spc="60" dirty="0">
                <a:solidFill>
                  <a:srgbClr val="D83A00"/>
                </a:solidFill>
                <a:latin typeface="Cambria"/>
                <a:cs typeface="Cambria"/>
              </a:rPr>
              <a:t>∧</a:t>
            </a:r>
            <a:r>
              <a:rPr sz="1000" dirty="0">
                <a:solidFill>
                  <a:srgbClr val="D83A00"/>
                </a:solidFill>
                <a:latin typeface="Cambria"/>
                <a:cs typeface="Cambria"/>
              </a:rPr>
              <a:t> </a:t>
            </a:r>
            <a:r>
              <a:rPr sz="1000" i="1" spc="-25" dirty="0">
                <a:solidFill>
                  <a:srgbClr val="D83A00"/>
                </a:solidFill>
                <a:latin typeface="Times New Roman"/>
                <a:cs typeface="Times New Roman"/>
              </a:rPr>
              <a:t>s</a:t>
            </a:r>
            <a:endParaRPr sz="1000" dirty="0">
              <a:latin typeface="Times New Roman"/>
              <a:cs typeface="Times New Roman"/>
            </a:endParaRPr>
          </a:p>
          <a:p>
            <a:pPr marL="187960" indent="-125095">
              <a:lnSpc>
                <a:spcPct val="100000"/>
              </a:lnSpc>
              <a:spcBef>
                <a:spcPts val="295"/>
              </a:spcBef>
              <a:buClr>
                <a:srgbClr val="1464B2"/>
              </a:buClr>
              <a:buSzPct val="70000"/>
              <a:buFont typeface="Cambria"/>
              <a:buChar char="►"/>
              <a:tabLst>
                <a:tab pos="188595" algn="l"/>
              </a:tabLst>
            </a:pPr>
            <a:r>
              <a:rPr sz="1000" spc="-130" dirty="0">
                <a:latin typeface="Calibri" panose="020F0502020204030204" pitchFamily="34" charset="0"/>
                <a:cs typeface="Calibri" panose="020F0502020204030204" pitchFamily="34" charset="0"/>
              </a:rPr>
              <a:t>R</a:t>
            </a:r>
            <a:r>
              <a:rPr sz="1000" spc="-110" dirty="0">
                <a:latin typeface="Calibri" panose="020F0502020204030204" pitchFamily="34" charset="0"/>
                <a:cs typeface="Calibri" panose="020F0502020204030204" pitchFamily="34" charset="0"/>
              </a:rPr>
              <a:t>e</a:t>
            </a:r>
            <a:r>
              <a:rPr sz="1000" dirty="0">
                <a:latin typeface="Calibri" panose="020F0502020204030204" pitchFamily="34" charset="0"/>
                <a:cs typeface="Calibri" panose="020F0502020204030204" pitchFamily="34" charset="0"/>
              </a:rPr>
              <a:t>write</a:t>
            </a:r>
            <a:r>
              <a:rPr sz="1000" spc="-20" dirty="0">
                <a:latin typeface="Calibri" panose="020F0502020204030204" pitchFamily="34" charset="0"/>
                <a:cs typeface="Calibri" panose="020F0502020204030204" pitchFamily="34" charset="0"/>
              </a:rPr>
              <a:t> </a:t>
            </a:r>
            <a:r>
              <a:rPr sz="1000" spc="25" dirty="0">
                <a:latin typeface="Calibri" panose="020F0502020204030204" pitchFamily="34" charset="0"/>
                <a:cs typeface="Calibri" panose="020F0502020204030204" pitchFamily="34" charset="0"/>
              </a:rPr>
              <a:t>f</a:t>
            </a:r>
            <a:r>
              <a:rPr sz="1000" spc="20" dirty="0">
                <a:latin typeface="Calibri" panose="020F0502020204030204" pitchFamily="34" charset="0"/>
                <a:cs typeface="Calibri" panose="020F0502020204030204" pitchFamily="34" charset="0"/>
              </a:rPr>
              <a:t>r</a:t>
            </a:r>
            <a:r>
              <a:rPr sz="1000" spc="-45" dirty="0">
                <a:latin typeface="Calibri" panose="020F0502020204030204" pitchFamily="34" charset="0"/>
                <a:cs typeface="Calibri" panose="020F0502020204030204" pitchFamily="34" charset="0"/>
              </a:rPr>
              <a:t>om</a:t>
            </a:r>
            <a:r>
              <a:rPr sz="1000" spc="-2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Bo</a:t>
            </a:r>
            <a:r>
              <a:rPr sz="1000" spc="-75" dirty="0">
                <a:latin typeface="Calibri" panose="020F0502020204030204" pitchFamily="34" charset="0"/>
                <a:cs typeface="Calibri" panose="020F0502020204030204" pitchFamily="34" charset="0"/>
              </a:rPr>
              <a:t>b</a:t>
            </a:r>
            <a:r>
              <a:rPr sz="1000" spc="-35" dirty="0">
                <a:latin typeface="Calibri" panose="020F0502020204030204" pitchFamily="34" charset="0"/>
                <a:cs typeface="Calibri" panose="020F0502020204030204" pitchFamily="34" charset="0"/>
              </a:rPr>
              <a:t>’s</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p</a:t>
            </a:r>
            <a:r>
              <a:rPr sz="1000" dirty="0">
                <a:latin typeface="Calibri" panose="020F0502020204030204" pitchFamily="34" charset="0"/>
                <a:cs typeface="Calibri" panose="020F0502020204030204" pitchFamily="34" charset="0"/>
              </a:rPr>
              <a:t>oint</a:t>
            </a:r>
            <a:r>
              <a:rPr sz="1000" spc="-20" dirty="0">
                <a:latin typeface="Calibri" panose="020F0502020204030204" pitchFamily="34" charset="0"/>
                <a:cs typeface="Calibri" panose="020F0502020204030204" pitchFamily="34" charset="0"/>
              </a:rPr>
              <a:t> </a:t>
            </a:r>
            <a:r>
              <a:rPr sz="1000" spc="-15" dirty="0">
                <a:latin typeface="Calibri" panose="020F0502020204030204" pitchFamily="34" charset="0"/>
                <a:cs typeface="Calibri" panose="020F0502020204030204" pitchFamily="34" charset="0"/>
              </a:rPr>
              <a:t>of</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vi</a:t>
            </a:r>
            <a:r>
              <a:rPr sz="1000" spc="-60" dirty="0">
                <a:latin typeface="Calibri" panose="020F0502020204030204" pitchFamily="34" charset="0"/>
                <a:cs typeface="Calibri" panose="020F0502020204030204" pitchFamily="34" charset="0"/>
              </a:rPr>
              <a:t>e</a:t>
            </a:r>
            <a:r>
              <a:rPr sz="1000" spc="-5" dirty="0">
                <a:latin typeface="Calibri" panose="020F0502020204030204" pitchFamily="34" charset="0"/>
                <a:cs typeface="Calibri" panose="020F0502020204030204" pitchFamily="34" charset="0"/>
              </a:rPr>
              <a:t>w</a:t>
            </a:r>
            <a:endParaRPr sz="1000" dirty="0">
              <a:latin typeface="Calibri" panose="020F0502020204030204" pitchFamily="34" charset="0"/>
              <a:cs typeface="Calibri" panose="020F0502020204030204" pitchFamily="34" charset="0"/>
            </a:endParaRPr>
          </a:p>
          <a:p>
            <a:pPr marL="187960" indent="-125095">
              <a:lnSpc>
                <a:spcPts val="1200"/>
              </a:lnSpc>
              <a:spcBef>
                <a:spcPts val="290"/>
              </a:spcBef>
              <a:buClr>
                <a:srgbClr val="1464B2"/>
              </a:buClr>
              <a:buSzPct val="70000"/>
              <a:buFont typeface="Cambria"/>
              <a:buChar char="►"/>
              <a:tabLst>
                <a:tab pos="188595" algn="l"/>
              </a:tabLst>
            </a:pPr>
            <a:r>
              <a:rPr sz="1000" spc="-35" dirty="0">
                <a:latin typeface="Calibri" panose="020F0502020204030204" pitchFamily="34" charset="0"/>
                <a:cs typeface="Calibri" panose="020F0502020204030204" pitchFamily="34" charset="0"/>
              </a:rPr>
              <a:t>When</a:t>
            </a:r>
            <a:r>
              <a:rPr sz="1000" spc="-20" dirty="0">
                <a:latin typeface="Calibri" panose="020F0502020204030204" pitchFamily="34" charset="0"/>
                <a:cs typeface="Calibri" panose="020F0502020204030204" pitchFamily="34" charset="0"/>
              </a:rPr>
              <a:t> </a:t>
            </a:r>
            <a:r>
              <a:rPr sz="1000" i="1" spc="-20" dirty="0">
                <a:latin typeface="Times New Roman"/>
                <a:cs typeface="Times New Roman"/>
              </a:rPr>
              <a:t>C</a:t>
            </a:r>
            <a:r>
              <a:rPr sz="1000" i="1" spc="-5" dirty="0">
                <a:latin typeface="Times New Roman"/>
                <a:cs typeface="Times New Roman"/>
              </a:rPr>
              <a:t> </a:t>
            </a:r>
            <a:r>
              <a:rPr sz="1000" spc="-40" dirty="0">
                <a:latin typeface="Calibri" panose="020F0502020204030204" pitchFamily="34" charset="0"/>
                <a:cs typeface="Calibri" panose="020F0502020204030204" pitchFamily="34" charset="0"/>
              </a:rPr>
              <a:t>is</a:t>
            </a:r>
            <a:r>
              <a:rPr sz="1000" spc="-20" dirty="0">
                <a:latin typeface="Calibri" panose="020F0502020204030204" pitchFamily="34" charset="0"/>
                <a:cs typeface="Calibri" panose="020F0502020204030204" pitchFamily="34" charset="0"/>
              </a:rPr>
              <a:t> </a:t>
            </a:r>
            <a:r>
              <a:rPr sz="1000" spc="-80" dirty="0">
                <a:latin typeface="Calibri" panose="020F0502020204030204" pitchFamily="34" charset="0"/>
                <a:cs typeface="Calibri" panose="020F0502020204030204" pitchFamily="34" charset="0"/>
              </a:rPr>
              <a:t>a</a:t>
            </a:r>
            <a:r>
              <a:rPr sz="1000" spc="-15" dirty="0">
                <a:latin typeface="Calibri" panose="020F0502020204030204" pitchFamily="34" charset="0"/>
                <a:cs typeface="Calibri" panose="020F0502020204030204" pitchFamily="34" charset="0"/>
              </a:rPr>
              <a:t> </a:t>
            </a:r>
            <a:r>
              <a:rPr sz="1000" b="1" spc="-40" dirty="0">
                <a:latin typeface="Calibri" panose="020F0502020204030204" pitchFamily="34" charset="0"/>
                <a:cs typeface="Calibri" panose="020F0502020204030204" pitchFamily="34" charset="0"/>
              </a:rPr>
              <a:t>linear</a:t>
            </a:r>
            <a:r>
              <a:rPr sz="1000" b="1" spc="-45" dirty="0">
                <a:latin typeface="Calibri" panose="020F0502020204030204" pitchFamily="34" charset="0"/>
                <a:cs typeface="Calibri" panose="020F0502020204030204" pitchFamily="34" charset="0"/>
              </a:rPr>
              <a:t> </a:t>
            </a:r>
            <a:r>
              <a:rPr sz="1000" b="1" spc="-60" dirty="0">
                <a:latin typeface="Calibri" panose="020F0502020204030204" pitchFamily="34" charset="0"/>
                <a:cs typeface="Calibri" panose="020F0502020204030204" pitchFamily="34" charset="0"/>
              </a:rPr>
              <a:t>code</a:t>
            </a:r>
            <a:r>
              <a:rPr sz="1000" spc="-60" dirty="0">
                <a:latin typeface="Calibri" panose="020F0502020204030204" pitchFamily="34" charset="0"/>
                <a:cs typeface="Calibri" panose="020F0502020204030204" pitchFamily="34" charset="0"/>
              </a:rPr>
              <a:t>:</a:t>
            </a:r>
            <a:r>
              <a:rPr sz="1000" spc="65"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a:t>
            </a:r>
            <a:r>
              <a:rPr sz="1000" i="1" spc="-35" dirty="0">
                <a:latin typeface="Times New Roman"/>
                <a:cs typeface="Times New Roman"/>
              </a:rPr>
              <a:t>C</a:t>
            </a:r>
            <a:r>
              <a:rPr sz="1000" spc="-35" dirty="0">
                <a:latin typeface="Calibri" panose="020F0502020204030204" pitchFamily="34" charset="0"/>
                <a:cs typeface="Calibri" panose="020F0502020204030204" pitchFamily="34" charset="0"/>
              </a:rPr>
              <a:t>(</a:t>
            </a:r>
            <a:r>
              <a:rPr sz="1000" i="1" spc="-35" dirty="0">
                <a:latin typeface="Times New Roman"/>
                <a:cs typeface="Times New Roman"/>
              </a:rPr>
              <a:t>a</a:t>
            </a:r>
            <a:r>
              <a:rPr sz="1000" spc="-35" dirty="0">
                <a:latin typeface="Calibri" panose="020F0502020204030204" pitchFamily="34" charset="0"/>
                <a:cs typeface="Calibri" panose="020F0502020204030204" pitchFamily="34" charset="0"/>
              </a:rPr>
              <a:t>)</a:t>
            </a:r>
            <a:r>
              <a:rPr sz="1000" spc="-95" dirty="0">
                <a:latin typeface="Calibri" panose="020F0502020204030204" pitchFamily="34" charset="0"/>
                <a:cs typeface="Calibri" panose="020F0502020204030204" pitchFamily="34" charset="0"/>
              </a:rPr>
              <a:t> </a:t>
            </a:r>
            <a:r>
              <a:rPr sz="1000" spc="60" dirty="0">
                <a:latin typeface="Cambria"/>
                <a:cs typeface="Cambria"/>
              </a:rPr>
              <a:t>∧</a:t>
            </a:r>
            <a:r>
              <a:rPr sz="1000" spc="5" dirty="0">
                <a:latin typeface="Cambria"/>
                <a:cs typeface="Cambria"/>
              </a:rPr>
              <a:t> </a:t>
            </a:r>
            <a:r>
              <a:rPr sz="1000" i="1" spc="-70" dirty="0">
                <a:latin typeface="Times New Roman"/>
                <a:cs typeface="Times New Roman"/>
              </a:rPr>
              <a:t>s</a:t>
            </a:r>
            <a:r>
              <a:rPr sz="1000" spc="-70" dirty="0">
                <a:latin typeface="Calibri" panose="020F0502020204030204" pitchFamily="34" charset="0"/>
                <a:cs typeface="Calibri" panose="020F0502020204030204" pitchFamily="34" charset="0"/>
              </a:rPr>
              <a:t>]</a:t>
            </a:r>
            <a:r>
              <a:rPr sz="1000" spc="-65" dirty="0">
                <a:latin typeface="Calibri" panose="020F0502020204030204" pitchFamily="34" charset="0"/>
                <a:cs typeface="Calibri" panose="020F0502020204030204" pitchFamily="34" charset="0"/>
              </a:rPr>
              <a:t> </a:t>
            </a:r>
            <a:r>
              <a:rPr sz="1000" spc="-365" dirty="0">
                <a:latin typeface="Cambria"/>
                <a:cs typeface="Cambria"/>
              </a:rPr>
              <a:t>⊕</a:t>
            </a:r>
            <a:r>
              <a:rPr sz="1000" spc="30" dirty="0">
                <a:latin typeface="Cambria"/>
                <a:cs typeface="Cambria"/>
              </a:rPr>
              <a:t> </a:t>
            </a:r>
            <a:r>
              <a:rPr sz="1000" spc="-30" dirty="0">
                <a:latin typeface="Calibri" panose="020F0502020204030204" pitchFamily="34" charset="0"/>
                <a:cs typeface="Calibri" panose="020F0502020204030204" pitchFamily="34" charset="0"/>
              </a:rPr>
              <a:t>[</a:t>
            </a:r>
            <a:r>
              <a:rPr sz="1000" i="1" spc="-30" dirty="0">
                <a:latin typeface="Times New Roman"/>
                <a:cs typeface="Times New Roman"/>
              </a:rPr>
              <a:t>C</a:t>
            </a:r>
            <a:r>
              <a:rPr sz="1000" spc="-30" dirty="0">
                <a:latin typeface="Calibri" panose="020F0502020204030204" pitchFamily="34" charset="0"/>
                <a:cs typeface="Calibri" panose="020F0502020204030204" pitchFamily="34" charset="0"/>
              </a:rPr>
              <a:t>(</a:t>
            </a:r>
            <a:r>
              <a:rPr sz="1000" i="1" spc="-30" dirty="0">
                <a:latin typeface="Times New Roman"/>
                <a:cs typeface="Times New Roman"/>
              </a:rPr>
              <a:t>b</a:t>
            </a:r>
            <a:r>
              <a:rPr sz="1000" spc="-30" dirty="0">
                <a:latin typeface="Calibri" panose="020F0502020204030204" pitchFamily="34" charset="0"/>
                <a:cs typeface="Calibri" panose="020F0502020204030204" pitchFamily="34" charset="0"/>
              </a:rPr>
              <a:t>)</a:t>
            </a:r>
            <a:r>
              <a:rPr sz="1000" spc="-90" dirty="0">
                <a:latin typeface="Calibri" panose="020F0502020204030204" pitchFamily="34" charset="0"/>
                <a:cs typeface="Calibri" panose="020F0502020204030204" pitchFamily="34" charset="0"/>
              </a:rPr>
              <a:t> </a:t>
            </a:r>
            <a:r>
              <a:rPr sz="1000" spc="60" dirty="0">
                <a:latin typeface="Cambria"/>
                <a:cs typeface="Cambria"/>
              </a:rPr>
              <a:t>∧</a:t>
            </a:r>
            <a:r>
              <a:rPr sz="1000" dirty="0">
                <a:latin typeface="Cambria"/>
                <a:cs typeface="Cambria"/>
              </a:rPr>
              <a:t> </a:t>
            </a:r>
            <a:r>
              <a:rPr sz="1000" i="1" spc="-70" dirty="0">
                <a:latin typeface="Times New Roman"/>
                <a:cs typeface="Times New Roman"/>
              </a:rPr>
              <a:t>s</a:t>
            </a:r>
            <a:r>
              <a:rPr sz="1000" spc="-70" dirty="0">
                <a:latin typeface="Calibri" panose="020F0502020204030204" pitchFamily="34" charset="0"/>
                <a:cs typeface="Calibri" panose="020F0502020204030204" pitchFamily="34" charset="0"/>
              </a:rPr>
              <a:t>]</a:t>
            </a:r>
            <a:r>
              <a:rPr sz="1000" spc="-40" dirty="0">
                <a:latin typeface="Calibri" panose="020F0502020204030204" pitchFamily="34" charset="0"/>
                <a:cs typeface="Calibri" panose="020F0502020204030204" pitchFamily="34" charset="0"/>
              </a:rPr>
              <a:t> </a:t>
            </a: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15" dirty="0">
                <a:latin typeface="Times New Roman"/>
                <a:cs typeface="Times New Roman"/>
              </a:rPr>
              <a:t>C</a:t>
            </a:r>
            <a:r>
              <a:rPr lang="en-US" sz="1000" i="1" spc="-15" dirty="0">
                <a:latin typeface="Times New Roman"/>
                <a:cs typeface="Times New Roman"/>
              </a:rPr>
              <a:t> </a:t>
            </a:r>
            <a:r>
              <a:rPr sz="1000" spc="-15" dirty="0">
                <a:latin typeface="Calibri" panose="020F0502020204030204" pitchFamily="34" charset="0"/>
                <a:cs typeface="Calibri" panose="020F0502020204030204" pitchFamily="34" charset="0"/>
              </a:rPr>
              <a:t>(</a:t>
            </a:r>
            <a:r>
              <a:rPr sz="1000" i="1" spc="-15" dirty="0">
                <a:latin typeface="Times New Roman"/>
                <a:cs typeface="Times New Roman"/>
              </a:rPr>
              <a:t>a</a:t>
            </a:r>
            <a:r>
              <a:rPr sz="1000" i="1" spc="5" dirty="0">
                <a:latin typeface="Times New Roman"/>
                <a:cs typeface="Times New Roman"/>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5" dirty="0">
                <a:latin typeface="Times New Roman"/>
                <a:cs typeface="Times New Roman"/>
              </a:rPr>
              <a:t>b</a:t>
            </a:r>
            <a:r>
              <a:rPr sz="1000" spc="-5" dirty="0">
                <a:latin typeface="Calibri" panose="020F0502020204030204" pitchFamily="34" charset="0"/>
                <a:cs typeface="Calibri" panose="020F0502020204030204" pitchFamily="34" charset="0"/>
              </a:rPr>
              <a:t>)</a:t>
            </a:r>
            <a:r>
              <a:rPr sz="1000" spc="-95" dirty="0">
                <a:latin typeface="Calibri" panose="020F0502020204030204" pitchFamily="34" charset="0"/>
                <a:cs typeface="Calibri" panose="020F0502020204030204" pitchFamily="34" charset="0"/>
              </a:rPr>
              <a:t> </a:t>
            </a:r>
            <a:r>
              <a:rPr sz="1000" spc="60" dirty="0">
                <a:latin typeface="Cambria"/>
                <a:cs typeface="Cambria"/>
              </a:rPr>
              <a:t>∧</a:t>
            </a:r>
            <a:r>
              <a:rPr sz="1000" dirty="0">
                <a:latin typeface="Cambria"/>
                <a:cs typeface="Cambria"/>
              </a:rPr>
              <a:t> </a:t>
            </a:r>
            <a:r>
              <a:rPr sz="1000" i="1" spc="-25" dirty="0">
                <a:latin typeface="Times New Roman"/>
                <a:cs typeface="Times New Roman"/>
              </a:rPr>
              <a:t>s</a:t>
            </a:r>
            <a:r>
              <a:rPr sz="1000" i="1" spc="30" dirty="0">
                <a:latin typeface="Times New Roman"/>
                <a:cs typeface="Times New Roman"/>
              </a:rPr>
              <a:t> </a:t>
            </a:r>
            <a:r>
              <a:rPr sz="1000" spc="-45" dirty="0">
                <a:latin typeface="Calibri" panose="020F0502020204030204" pitchFamily="34" charset="0"/>
                <a:cs typeface="Calibri" panose="020F0502020204030204" pitchFamily="34" charset="0"/>
              </a:rPr>
              <a:t>and</a:t>
            </a:r>
            <a:endParaRPr sz="1000" dirty="0">
              <a:latin typeface="Calibri" panose="020F0502020204030204" pitchFamily="34" charset="0"/>
              <a:cs typeface="Calibri" panose="020F0502020204030204" pitchFamily="34" charset="0"/>
            </a:endParaRPr>
          </a:p>
          <a:p>
            <a:pPr marL="187960">
              <a:lnSpc>
                <a:spcPts val="1200"/>
              </a:lnSpc>
            </a:pPr>
            <a:r>
              <a:rPr sz="1000" i="1" spc="-25" dirty="0">
                <a:solidFill>
                  <a:srgbClr val="D83A00"/>
                </a:solidFill>
                <a:latin typeface="Times New Roman"/>
                <a:cs typeface="Times New Roman"/>
              </a:rPr>
              <a:t>C</a:t>
            </a:r>
            <a:r>
              <a:rPr sz="1000" spc="-15" dirty="0">
                <a:solidFill>
                  <a:srgbClr val="D83A00"/>
                </a:solidFill>
                <a:latin typeface="Calibri" panose="020F0502020204030204" pitchFamily="34" charset="0"/>
                <a:cs typeface="Calibri" panose="020F0502020204030204" pitchFamily="34" charset="0"/>
              </a:rPr>
              <a:t>(0)</a:t>
            </a:r>
            <a:r>
              <a:rPr sz="1000" spc="-95" dirty="0">
                <a:solidFill>
                  <a:srgbClr val="D83A00"/>
                </a:solidFill>
                <a:latin typeface="Calibri" panose="020F0502020204030204" pitchFamily="34" charset="0"/>
                <a:cs typeface="Calibri" panose="020F0502020204030204" pitchFamily="34" charset="0"/>
              </a:rPr>
              <a:t> </a:t>
            </a:r>
            <a:r>
              <a:rPr sz="1000" spc="60" dirty="0">
                <a:solidFill>
                  <a:srgbClr val="D83A00"/>
                </a:solidFill>
                <a:latin typeface="Cambria"/>
                <a:cs typeface="Cambria"/>
              </a:rPr>
              <a:t>∧</a:t>
            </a:r>
            <a:r>
              <a:rPr sz="1000" dirty="0">
                <a:solidFill>
                  <a:srgbClr val="D83A00"/>
                </a:solidFill>
                <a:latin typeface="Cambria"/>
                <a:cs typeface="Cambria"/>
              </a:rPr>
              <a:t> </a:t>
            </a:r>
            <a:r>
              <a:rPr sz="1000" i="1" spc="-25" dirty="0">
                <a:solidFill>
                  <a:srgbClr val="D83A00"/>
                </a:solidFill>
                <a:latin typeface="Times New Roman"/>
                <a:cs typeface="Times New Roman"/>
              </a:rPr>
              <a:t>s</a:t>
            </a:r>
            <a:r>
              <a:rPr sz="1000" i="1" spc="25" dirty="0">
                <a:solidFill>
                  <a:srgbClr val="D83A00"/>
                </a:solidFill>
                <a:latin typeface="Times New Roman"/>
                <a:cs typeface="Times New Roman"/>
              </a:rPr>
              <a:t> </a:t>
            </a:r>
            <a:r>
              <a:rPr sz="1000" spc="45" dirty="0">
                <a:solidFill>
                  <a:srgbClr val="D83A00"/>
                </a:solidFill>
                <a:latin typeface="Calibri" panose="020F0502020204030204" pitchFamily="34" charset="0"/>
                <a:cs typeface="Calibri" panose="020F0502020204030204" pitchFamily="34" charset="0"/>
              </a:rPr>
              <a:t>=</a:t>
            </a:r>
            <a:r>
              <a:rPr sz="1000" spc="-40" dirty="0">
                <a:solidFill>
                  <a:srgbClr val="D83A00"/>
                </a:solidFill>
                <a:latin typeface="Calibri" panose="020F0502020204030204" pitchFamily="34" charset="0"/>
                <a:cs typeface="Calibri" panose="020F0502020204030204" pitchFamily="34" charset="0"/>
              </a:rPr>
              <a:t> </a:t>
            </a:r>
            <a:r>
              <a:rPr sz="1000" spc="-50" dirty="0">
                <a:solidFill>
                  <a:srgbClr val="D83A00"/>
                </a:solidFill>
                <a:latin typeface="Calibri" panose="020F0502020204030204" pitchFamily="34" charset="0"/>
                <a:cs typeface="Calibri" panose="020F0502020204030204" pitchFamily="34" charset="0"/>
              </a:rPr>
              <a:t>00</a:t>
            </a:r>
            <a:r>
              <a:rPr sz="1000" spc="-140" dirty="0">
                <a:solidFill>
                  <a:srgbClr val="D83A00"/>
                </a:solidFill>
                <a:latin typeface="Calibri" panose="020F0502020204030204" pitchFamily="34" charset="0"/>
                <a:cs typeface="Calibri" panose="020F0502020204030204" pitchFamily="34" charset="0"/>
              </a:rPr>
              <a:t> </a:t>
            </a:r>
            <a:r>
              <a:rPr sz="1000" spc="-35" dirty="0">
                <a:solidFill>
                  <a:srgbClr val="D83A00"/>
                </a:solidFill>
                <a:latin typeface="Cambria"/>
                <a:cs typeface="Cambria"/>
              </a:rPr>
              <a:t>· · ·</a:t>
            </a:r>
            <a:endParaRPr sz="1000" dirty="0">
              <a:latin typeface="Cambria"/>
              <a:cs typeface="Cambria"/>
            </a:endParaRPr>
          </a:p>
        </p:txBody>
      </p:sp>
    </p:spTree>
  </p:cSld>
  <p:clrMapOvr>
    <a:masterClrMapping/>
  </p:clrMapOvr>
  <p:transition>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2823210" cy="403225"/>
          </a:xfrm>
          <a:prstGeom prst="rect">
            <a:avLst/>
          </a:prstGeom>
        </p:spPr>
        <p:txBody>
          <a:bodyPr vert="horz" wrap="square" lIns="0" tIns="15875" rIns="0" bIns="0" rtlCol="0">
            <a:spAutoFit/>
          </a:bodyPr>
          <a:lstStyle/>
          <a:p>
            <a:pPr marL="12700">
              <a:lnSpc>
                <a:spcPct val="100000"/>
              </a:lnSpc>
              <a:spcBef>
                <a:spcPts val="125"/>
              </a:spcBef>
            </a:pPr>
            <a:r>
              <a:rPr spc="-55" dirty="0"/>
              <a:t>Coding</a:t>
            </a:r>
            <a:r>
              <a:rPr spc="-50" dirty="0"/>
              <a:t> </a:t>
            </a:r>
            <a:r>
              <a:rPr spc="-60" dirty="0"/>
              <a:t>view</a:t>
            </a:r>
            <a:r>
              <a:rPr spc="-50" dirty="0"/>
              <a:t> </a:t>
            </a:r>
            <a:r>
              <a:rPr spc="-15" dirty="0"/>
              <a:t>of</a:t>
            </a:r>
            <a:r>
              <a:rPr spc="-50" dirty="0"/>
              <a:t> </a:t>
            </a:r>
            <a:r>
              <a:rPr spc="-85" dirty="0"/>
              <a:t>IKNP:</a:t>
            </a:r>
          </a:p>
        </p:txBody>
      </p:sp>
      <p:grpSp>
        <p:nvGrpSpPr>
          <p:cNvPr id="3" name="object 3"/>
          <p:cNvGrpSpPr/>
          <p:nvPr/>
        </p:nvGrpSpPr>
        <p:grpSpPr>
          <a:xfrm>
            <a:off x="2734683" y="1391929"/>
            <a:ext cx="373380" cy="178435"/>
            <a:chOff x="2734683" y="1391929"/>
            <a:chExt cx="373380" cy="178435"/>
          </a:xfrm>
        </p:grpSpPr>
        <p:sp>
          <p:nvSpPr>
            <p:cNvPr id="4" name="object 4"/>
            <p:cNvSpPr/>
            <p:nvPr/>
          </p:nvSpPr>
          <p:spPr>
            <a:xfrm>
              <a:off x="2739763" y="1397009"/>
              <a:ext cx="363220" cy="168275"/>
            </a:xfrm>
            <a:custGeom>
              <a:avLst/>
              <a:gdLst/>
              <a:ahLst/>
              <a:cxnLst/>
              <a:rect l="l" t="t" r="r" b="b"/>
              <a:pathLst>
                <a:path w="363219" h="168275">
                  <a:moveTo>
                    <a:pt x="312091" y="0"/>
                  </a:moveTo>
                  <a:lnTo>
                    <a:pt x="50610" y="0"/>
                  </a:lnTo>
                  <a:lnTo>
                    <a:pt x="30910" y="3977"/>
                  </a:lnTo>
                  <a:lnTo>
                    <a:pt x="14823" y="14823"/>
                  </a:lnTo>
                  <a:lnTo>
                    <a:pt x="3977" y="30910"/>
                  </a:lnTo>
                  <a:lnTo>
                    <a:pt x="0" y="50610"/>
                  </a:lnTo>
                  <a:lnTo>
                    <a:pt x="0" y="117492"/>
                  </a:lnTo>
                  <a:lnTo>
                    <a:pt x="3977" y="137192"/>
                  </a:lnTo>
                  <a:lnTo>
                    <a:pt x="14823" y="153279"/>
                  </a:lnTo>
                  <a:lnTo>
                    <a:pt x="30910" y="164126"/>
                  </a:lnTo>
                  <a:lnTo>
                    <a:pt x="50610" y="168103"/>
                  </a:lnTo>
                  <a:lnTo>
                    <a:pt x="312091" y="168103"/>
                  </a:lnTo>
                  <a:lnTo>
                    <a:pt x="331791" y="164126"/>
                  </a:lnTo>
                  <a:lnTo>
                    <a:pt x="347878" y="153279"/>
                  </a:lnTo>
                  <a:lnTo>
                    <a:pt x="358724" y="137192"/>
                  </a:lnTo>
                  <a:lnTo>
                    <a:pt x="362701" y="117492"/>
                  </a:lnTo>
                  <a:lnTo>
                    <a:pt x="362701" y="50610"/>
                  </a:lnTo>
                  <a:lnTo>
                    <a:pt x="358724" y="30910"/>
                  </a:lnTo>
                  <a:lnTo>
                    <a:pt x="347878" y="14823"/>
                  </a:lnTo>
                  <a:lnTo>
                    <a:pt x="331791" y="3977"/>
                  </a:lnTo>
                  <a:lnTo>
                    <a:pt x="312091" y="0"/>
                  </a:lnTo>
                  <a:close/>
                </a:path>
              </a:pathLst>
            </a:custGeom>
            <a:solidFill>
              <a:srgbClr val="FFFFFF"/>
            </a:solidFill>
          </p:spPr>
          <p:txBody>
            <a:bodyPr wrap="square" lIns="0" tIns="0" rIns="0" bIns="0" rtlCol="0"/>
            <a:lstStyle/>
            <a:p>
              <a:endParaRPr/>
            </a:p>
          </p:txBody>
        </p:sp>
        <p:sp>
          <p:nvSpPr>
            <p:cNvPr id="5" name="object 5"/>
            <p:cNvSpPr/>
            <p:nvPr/>
          </p:nvSpPr>
          <p:spPr>
            <a:xfrm>
              <a:off x="2739763" y="1397009"/>
              <a:ext cx="363220" cy="168275"/>
            </a:xfrm>
            <a:custGeom>
              <a:avLst/>
              <a:gdLst/>
              <a:ahLst/>
              <a:cxnLst/>
              <a:rect l="l" t="t" r="r" b="b"/>
              <a:pathLst>
                <a:path w="363219" h="168275">
                  <a:moveTo>
                    <a:pt x="312091" y="0"/>
                  </a:moveTo>
                  <a:lnTo>
                    <a:pt x="50610" y="0"/>
                  </a:lnTo>
                  <a:lnTo>
                    <a:pt x="30910" y="3977"/>
                  </a:lnTo>
                  <a:lnTo>
                    <a:pt x="14823" y="14823"/>
                  </a:lnTo>
                  <a:lnTo>
                    <a:pt x="3977" y="30910"/>
                  </a:lnTo>
                  <a:lnTo>
                    <a:pt x="0" y="50610"/>
                  </a:lnTo>
                  <a:lnTo>
                    <a:pt x="0" y="117492"/>
                  </a:lnTo>
                  <a:lnTo>
                    <a:pt x="3977" y="137192"/>
                  </a:lnTo>
                  <a:lnTo>
                    <a:pt x="14823" y="153279"/>
                  </a:lnTo>
                  <a:lnTo>
                    <a:pt x="30910" y="164126"/>
                  </a:lnTo>
                  <a:lnTo>
                    <a:pt x="50610" y="168103"/>
                  </a:lnTo>
                  <a:lnTo>
                    <a:pt x="312091" y="168103"/>
                  </a:lnTo>
                  <a:lnTo>
                    <a:pt x="331791" y="164126"/>
                  </a:lnTo>
                  <a:lnTo>
                    <a:pt x="347878" y="153279"/>
                  </a:lnTo>
                  <a:lnTo>
                    <a:pt x="358724" y="137192"/>
                  </a:lnTo>
                  <a:lnTo>
                    <a:pt x="362701" y="117492"/>
                  </a:lnTo>
                  <a:lnTo>
                    <a:pt x="362701" y="50610"/>
                  </a:lnTo>
                  <a:lnTo>
                    <a:pt x="358724" y="30910"/>
                  </a:lnTo>
                  <a:lnTo>
                    <a:pt x="347878" y="14823"/>
                  </a:lnTo>
                  <a:lnTo>
                    <a:pt x="331791" y="3977"/>
                  </a:lnTo>
                  <a:lnTo>
                    <a:pt x="312091" y="0"/>
                  </a:lnTo>
                  <a:close/>
                </a:path>
              </a:pathLst>
            </a:custGeom>
            <a:ln w="10122">
              <a:solidFill>
                <a:srgbClr val="000000"/>
              </a:solidFill>
            </a:ln>
          </p:spPr>
          <p:txBody>
            <a:bodyPr wrap="square" lIns="0" tIns="0" rIns="0" bIns="0" rtlCol="0"/>
            <a:lstStyle/>
            <a:p>
              <a:endParaRPr/>
            </a:p>
          </p:txBody>
        </p:sp>
      </p:grpSp>
      <p:sp>
        <p:nvSpPr>
          <p:cNvPr id="6" name="object 6"/>
          <p:cNvSpPr txBox="1"/>
          <p:nvPr/>
        </p:nvSpPr>
        <p:spPr>
          <a:xfrm>
            <a:off x="2769235" y="1382450"/>
            <a:ext cx="304165" cy="166071"/>
          </a:xfrm>
          <a:prstGeom prst="rect">
            <a:avLst/>
          </a:prstGeom>
        </p:spPr>
        <p:txBody>
          <a:bodyPr vert="horz" wrap="square" lIns="0" tIns="12065" rIns="0" bIns="0" rtlCol="0">
            <a:spAutoFit/>
          </a:bodyPr>
          <a:lstStyle/>
          <a:p>
            <a:pPr marL="12700">
              <a:lnSpc>
                <a:spcPct val="100000"/>
              </a:lnSpc>
              <a:spcBef>
                <a:spcPts val="95"/>
              </a:spcBef>
            </a:pPr>
            <a:r>
              <a:rPr sz="1000" spc="-40" dirty="0">
                <a:latin typeface="Calibri" panose="020F0502020204030204" pitchFamily="34" charset="0"/>
                <a:cs typeface="Calibri" panose="020F0502020204030204" pitchFamily="34" charset="0"/>
              </a:rPr>
              <a:t>IKNP</a:t>
            </a:r>
            <a:endParaRPr sz="1000" dirty="0">
              <a:latin typeface="Calibri" panose="020F0502020204030204" pitchFamily="34" charset="0"/>
              <a:cs typeface="Calibri" panose="020F0502020204030204" pitchFamily="34" charset="0"/>
            </a:endParaRPr>
          </a:p>
        </p:txBody>
      </p:sp>
      <p:sp>
        <p:nvSpPr>
          <p:cNvPr id="7" name="object 7"/>
          <p:cNvSpPr txBox="1"/>
          <p:nvPr/>
        </p:nvSpPr>
        <p:spPr>
          <a:xfrm>
            <a:off x="2189391" y="1371732"/>
            <a:ext cx="380365" cy="177800"/>
          </a:xfrm>
          <a:prstGeom prst="rect">
            <a:avLst/>
          </a:prstGeom>
        </p:spPr>
        <p:txBody>
          <a:bodyPr vert="horz" wrap="square" lIns="0" tIns="12065" rIns="0" bIns="0" rtlCol="0">
            <a:spAutoFit/>
          </a:bodyPr>
          <a:lstStyle/>
          <a:p>
            <a:pPr marL="38100">
              <a:lnSpc>
                <a:spcPct val="100000"/>
              </a:lnSpc>
              <a:spcBef>
                <a:spcPts val="95"/>
              </a:spcBef>
            </a:pPr>
            <a:r>
              <a:rPr sz="1000" i="1" spc="-35" dirty="0">
                <a:latin typeface="Times New Roman"/>
                <a:cs typeface="Times New Roman"/>
              </a:rPr>
              <a:t>s</a:t>
            </a:r>
            <a:r>
              <a:rPr sz="1000" spc="-5" dirty="0">
                <a:latin typeface="Calibri"/>
                <a:cs typeface="Calibri"/>
              </a:rPr>
              <a:t>,</a:t>
            </a:r>
            <a:r>
              <a:rPr sz="1000" spc="-40" dirty="0">
                <a:latin typeface="Calibri"/>
                <a:cs typeface="Calibri"/>
              </a:rPr>
              <a:t> </a:t>
            </a:r>
            <a:r>
              <a:rPr sz="1000" spc="40" dirty="0">
                <a:latin typeface="Cambria"/>
                <a:cs typeface="Cambria"/>
              </a:rPr>
              <a:t>{</a:t>
            </a:r>
            <a:r>
              <a:rPr sz="1000" i="1" spc="-15" dirty="0">
                <a:latin typeface="Times New Roman"/>
                <a:cs typeface="Times New Roman"/>
              </a:rPr>
              <a:t>q</a:t>
            </a:r>
            <a:r>
              <a:rPr sz="1050" i="1" baseline="-11904" dirty="0">
                <a:latin typeface="Times New Roman"/>
                <a:cs typeface="Times New Roman"/>
              </a:rPr>
              <a:t>i</a:t>
            </a:r>
            <a:r>
              <a:rPr sz="1050" i="1" spc="-157" baseline="-11904" dirty="0">
                <a:latin typeface="Times New Roman"/>
                <a:cs typeface="Times New Roman"/>
              </a:rPr>
              <a:t> </a:t>
            </a:r>
            <a:r>
              <a:rPr sz="1000" spc="20" dirty="0">
                <a:latin typeface="Cambria"/>
                <a:cs typeface="Cambria"/>
              </a:rPr>
              <a:t>}</a:t>
            </a:r>
            <a:endParaRPr sz="1000">
              <a:latin typeface="Cambria"/>
              <a:cs typeface="Cambria"/>
            </a:endParaRPr>
          </a:p>
        </p:txBody>
      </p:sp>
      <p:sp>
        <p:nvSpPr>
          <p:cNvPr id="8" name="object 8"/>
          <p:cNvSpPr txBox="1"/>
          <p:nvPr/>
        </p:nvSpPr>
        <p:spPr>
          <a:xfrm>
            <a:off x="3426472" y="1369420"/>
            <a:ext cx="69850" cy="177800"/>
          </a:xfrm>
          <a:prstGeom prst="rect">
            <a:avLst/>
          </a:prstGeom>
        </p:spPr>
        <p:txBody>
          <a:bodyPr vert="horz" wrap="square" lIns="0" tIns="12065" rIns="0" bIns="0" rtlCol="0">
            <a:spAutoFit/>
          </a:bodyPr>
          <a:lstStyle/>
          <a:p>
            <a:pPr marL="12700">
              <a:lnSpc>
                <a:spcPct val="100000"/>
              </a:lnSpc>
              <a:spcBef>
                <a:spcPts val="95"/>
              </a:spcBef>
            </a:pPr>
            <a:r>
              <a:rPr sz="1000" i="1" spc="-45" dirty="0">
                <a:latin typeface="Times New Roman"/>
                <a:cs typeface="Times New Roman"/>
              </a:rPr>
              <a:t>r</a:t>
            </a:r>
            <a:endParaRPr sz="1000">
              <a:latin typeface="Times New Roman"/>
              <a:cs typeface="Times New Roman"/>
            </a:endParaRPr>
          </a:p>
        </p:txBody>
      </p:sp>
      <p:grpSp>
        <p:nvGrpSpPr>
          <p:cNvPr id="9" name="object 9"/>
          <p:cNvGrpSpPr/>
          <p:nvPr/>
        </p:nvGrpSpPr>
        <p:grpSpPr>
          <a:xfrm>
            <a:off x="2579433" y="1450695"/>
            <a:ext cx="815340" cy="241300"/>
            <a:chOff x="2579433" y="1450695"/>
            <a:chExt cx="815340" cy="241300"/>
          </a:xfrm>
        </p:grpSpPr>
        <p:sp>
          <p:nvSpPr>
            <p:cNvPr id="10" name="object 10"/>
            <p:cNvSpPr/>
            <p:nvPr/>
          </p:nvSpPr>
          <p:spPr>
            <a:xfrm>
              <a:off x="2588416" y="1481061"/>
              <a:ext cx="146685" cy="0"/>
            </a:xfrm>
            <a:custGeom>
              <a:avLst/>
              <a:gdLst/>
              <a:ahLst/>
              <a:cxnLst/>
              <a:rect l="l" t="t" r="r" b="b"/>
              <a:pathLst>
                <a:path w="146685">
                  <a:moveTo>
                    <a:pt x="146286" y="0"/>
                  </a:moveTo>
                  <a:lnTo>
                    <a:pt x="0" y="0"/>
                  </a:lnTo>
                </a:path>
              </a:pathLst>
            </a:custGeom>
            <a:ln w="10122">
              <a:solidFill>
                <a:srgbClr val="000000"/>
              </a:solidFill>
            </a:ln>
          </p:spPr>
          <p:txBody>
            <a:bodyPr wrap="square" lIns="0" tIns="0" rIns="0" bIns="0" rtlCol="0"/>
            <a:lstStyle/>
            <a:p>
              <a:endParaRPr/>
            </a:p>
          </p:txBody>
        </p:sp>
        <p:sp>
          <p:nvSpPr>
            <p:cNvPr id="11" name="object 11"/>
            <p:cNvSpPr/>
            <p:nvPr/>
          </p:nvSpPr>
          <p:spPr>
            <a:xfrm>
              <a:off x="2583482" y="1454744"/>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2" name="object 12"/>
            <p:cNvSpPr/>
            <p:nvPr/>
          </p:nvSpPr>
          <p:spPr>
            <a:xfrm>
              <a:off x="3116510" y="1481061"/>
              <a:ext cx="278130" cy="0"/>
            </a:xfrm>
            <a:custGeom>
              <a:avLst/>
              <a:gdLst/>
              <a:ahLst/>
              <a:cxnLst/>
              <a:rect l="l" t="t" r="r" b="b"/>
              <a:pathLst>
                <a:path w="278129">
                  <a:moveTo>
                    <a:pt x="277956" y="0"/>
                  </a:moveTo>
                  <a:lnTo>
                    <a:pt x="0" y="0"/>
                  </a:lnTo>
                </a:path>
              </a:pathLst>
            </a:custGeom>
            <a:ln w="10122">
              <a:solidFill>
                <a:srgbClr val="000000"/>
              </a:solidFill>
            </a:ln>
          </p:spPr>
          <p:txBody>
            <a:bodyPr wrap="square" lIns="0" tIns="0" rIns="0" bIns="0" rtlCol="0"/>
            <a:lstStyle/>
            <a:p>
              <a:endParaRPr/>
            </a:p>
          </p:txBody>
        </p:sp>
        <p:sp>
          <p:nvSpPr>
            <p:cNvPr id="13" name="object 13"/>
            <p:cNvSpPr/>
            <p:nvPr/>
          </p:nvSpPr>
          <p:spPr>
            <a:xfrm>
              <a:off x="3111575" y="1454744"/>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4" name="object 14"/>
            <p:cNvSpPr/>
            <p:nvPr/>
          </p:nvSpPr>
          <p:spPr>
            <a:xfrm>
              <a:off x="2921114" y="1570173"/>
              <a:ext cx="393700" cy="91440"/>
            </a:xfrm>
            <a:custGeom>
              <a:avLst/>
              <a:gdLst/>
              <a:ahLst/>
              <a:cxnLst/>
              <a:rect l="l" t="t" r="r" b="b"/>
              <a:pathLst>
                <a:path w="393700" h="91439">
                  <a:moveTo>
                    <a:pt x="0" y="0"/>
                  </a:moveTo>
                  <a:lnTo>
                    <a:pt x="0" y="90889"/>
                  </a:lnTo>
                  <a:lnTo>
                    <a:pt x="393346" y="90889"/>
                  </a:lnTo>
                </a:path>
              </a:pathLst>
            </a:custGeom>
            <a:ln w="10122">
              <a:solidFill>
                <a:srgbClr val="000000"/>
              </a:solidFill>
            </a:ln>
          </p:spPr>
          <p:txBody>
            <a:bodyPr wrap="square" lIns="0" tIns="0" rIns="0" bIns="0" rtlCol="0"/>
            <a:lstStyle/>
            <a:p>
              <a:endParaRPr/>
            </a:p>
          </p:txBody>
        </p:sp>
        <p:sp>
          <p:nvSpPr>
            <p:cNvPr id="15" name="object 15"/>
            <p:cNvSpPr/>
            <p:nvPr/>
          </p:nvSpPr>
          <p:spPr>
            <a:xfrm>
              <a:off x="3294723" y="1634746"/>
              <a:ext cx="24765" cy="52705"/>
            </a:xfrm>
            <a:custGeom>
              <a:avLst/>
              <a:gdLst/>
              <a:ahLst/>
              <a:cxnLst/>
              <a:rect l="l" t="t" r="r" b="b"/>
              <a:pathLst>
                <a:path w="24764"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grpSp>
        <p:nvGrpSpPr>
          <p:cNvPr id="16" name="object 16"/>
          <p:cNvGrpSpPr/>
          <p:nvPr/>
        </p:nvGrpSpPr>
        <p:grpSpPr>
          <a:xfrm>
            <a:off x="2410800" y="897497"/>
            <a:ext cx="1021080" cy="231140"/>
            <a:chOff x="2410800" y="897497"/>
            <a:chExt cx="1021080" cy="231140"/>
          </a:xfrm>
        </p:grpSpPr>
        <p:sp>
          <p:nvSpPr>
            <p:cNvPr id="17" name="object 17"/>
            <p:cNvSpPr/>
            <p:nvPr/>
          </p:nvSpPr>
          <p:spPr>
            <a:xfrm>
              <a:off x="2420922" y="907619"/>
              <a:ext cx="1000760" cy="211454"/>
            </a:xfrm>
            <a:custGeom>
              <a:avLst/>
              <a:gdLst/>
              <a:ahLst/>
              <a:cxnLst/>
              <a:rect l="l" t="t" r="r" b="b"/>
              <a:pathLst>
                <a:path w="1000760" h="211455">
                  <a:moveTo>
                    <a:pt x="1000385" y="0"/>
                  </a:moveTo>
                  <a:lnTo>
                    <a:pt x="0" y="0"/>
                  </a:lnTo>
                  <a:lnTo>
                    <a:pt x="0" y="210869"/>
                  </a:lnTo>
                  <a:lnTo>
                    <a:pt x="1000385" y="210869"/>
                  </a:lnTo>
                  <a:lnTo>
                    <a:pt x="1000385" y="0"/>
                  </a:lnTo>
                  <a:close/>
                </a:path>
              </a:pathLst>
            </a:custGeom>
            <a:solidFill>
              <a:srgbClr val="CCCCCC"/>
            </a:solidFill>
          </p:spPr>
          <p:txBody>
            <a:bodyPr wrap="square" lIns="0" tIns="0" rIns="0" bIns="0" rtlCol="0"/>
            <a:lstStyle/>
            <a:p>
              <a:endParaRPr/>
            </a:p>
          </p:txBody>
        </p:sp>
        <p:sp>
          <p:nvSpPr>
            <p:cNvPr id="18" name="object 18"/>
            <p:cNvSpPr/>
            <p:nvPr/>
          </p:nvSpPr>
          <p:spPr>
            <a:xfrm>
              <a:off x="2420922" y="907619"/>
              <a:ext cx="1000760" cy="211454"/>
            </a:xfrm>
            <a:custGeom>
              <a:avLst/>
              <a:gdLst/>
              <a:ahLst/>
              <a:cxnLst/>
              <a:rect l="l" t="t" r="r" b="b"/>
              <a:pathLst>
                <a:path w="1000760" h="211455">
                  <a:moveTo>
                    <a:pt x="0" y="210869"/>
                  </a:moveTo>
                  <a:lnTo>
                    <a:pt x="1000385" y="210869"/>
                  </a:lnTo>
                  <a:lnTo>
                    <a:pt x="1000385" y="0"/>
                  </a:lnTo>
                  <a:lnTo>
                    <a:pt x="0" y="0"/>
                  </a:lnTo>
                  <a:lnTo>
                    <a:pt x="0" y="210869"/>
                  </a:lnTo>
                  <a:close/>
                </a:path>
              </a:pathLst>
            </a:custGeom>
            <a:ln w="20244">
              <a:solidFill>
                <a:srgbClr val="999999"/>
              </a:solidFill>
            </a:ln>
          </p:spPr>
          <p:txBody>
            <a:bodyPr wrap="square" lIns="0" tIns="0" rIns="0" bIns="0" rtlCol="0"/>
            <a:lstStyle/>
            <a:p>
              <a:endParaRPr/>
            </a:p>
          </p:txBody>
        </p:sp>
      </p:grpSp>
      <p:sp>
        <p:nvSpPr>
          <p:cNvPr id="19" name="object 19"/>
          <p:cNvSpPr txBox="1"/>
          <p:nvPr/>
        </p:nvSpPr>
        <p:spPr>
          <a:xfrm>
            <a:off x="2424988" y="905464"/>
            <a:ext cx="992505" cy="166071"/>
          </a:xfrm>
          <a:prstGeom prst="rect">
            <a:avLst/>
          </a:prstGeom>
        </p:spPr>
        <p:txBody>
          <a:bodyPr vert="horz" wrap="square" lIns="0" tIns="12065" rIns="0" bIns="0" rtlCol="0">
            <a:spAutoFit/>
          </a:bodyPr>
          <a:lstStyle/>
          <a:p>
            <a:pPr marL="38100">
              <a:lnSpc>
                <a:spcPct val="100000"/>
              </a:lnSpc>
              <a:spcBef>
                <a:spcPts val="95"/>
              </a:spcBef>
            </a:pPr>
            <a:r>
              <a:rPr sz="1000" i="1" spc="15" dirty="0">
                <a:latin typeface="Times New Roman"/>
                <a:cs typeface="Times New Roman"/>
              </a:rPr>
              <a:t>t</a:t>
            </a:r>
            <a:r>
              <a:rPr sz="1050" i="1" baseline="-11904" dirty="0">
                <a:latin typeface="Times New Roman"/>
                <a:cs typeface="Times New Roman"/>
              </a:rPr>
              <a:t>i </a:t>
            </a:r>
            <a:r>
              <a:rPr sz="1050" i="1" spc="-37" baseline="-11904"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15" dirty="0">
                <a:latin typeface="Times New Roman"/>
                <a:cs typeface="Times New Roman"/>
              </a:rPr>
              <a:t>q</a:t>
            </a:r>
            <a:r>
              <a:rPr sz="1050" i="1" baseline="-11904" dirty="0">
                <a:latin typeface="Times New Roman"/>
                <a:cs typeface="Times New Roman"/>
              </a:rPr>
              <a:t>i </a:t>
            </a:r>
            <a:r>
              <a:rPr sz="1050" i="1" spc="-75" baseline="-11904" dirty="0">
                <a:latin typeface="Times New Roman"/>
                <a:cs typeface="Times New Roman"/>
              </a:rPr>
              <a:t> </a:t>
            </a:r>
            <a:r>
              <a:rPr sz="1000" spc="-365" dirty="0">
                <a:latin typeface="Cambria"/>
                <a:cs typeface="Cambria"/>
              </a:rPr>
              <a:t>⊕</a:t>
            </a:r>
            <a:r>
              <a:rPr sz="1000" spc="30" dirty="0">
                <a:latin typeface="Cambria"/>
                <a:cs typeface="Cambria"/>
              </a:rPr>
              <a:t> </a:t>
            </a:r>
            <a:r>
              <a:rPr sz="1000" i="1" spc="-25" dirty="0">
                <a:latin typeface="Times New Roman"/>
                <a:cs typeface="Times New Roman"/>
              </a:rPr>
              <a:t>C</a:t>
            </a:r>
            <a:r>
              <a:rPr sz="1000" dirty="0">
                <a:latin typeface="Calibri" panose="020F0502020204030204" pitchFamily="34" charset="0"/>
                <a:cs typeface="Calibri" panose="020F0502020204030204" pitchFamily="34" charset="0"/>
              </a:rPr>
              <a:t>(</a:t>
            </a:r>
            <a:r>
              <a:rPr sz="1000" i="1" spc="-45" dirty="0">
                <a:latin typeface="Times New Roman"/>
                <a:cs typeface="Times New Roman"/>
              </a:rPr>
              <a:t>r</a:t>
            </a:r>
            <a:r>
              <a:rPr sz="1050" i="1" spc="67" baseline="-11904" dirty="0">
                <a:latin typeface="Times New Roman"/>
                <a:cs typeface="Times New Roman"/>
              </a:rPr>
              <a:t>i</a:t>
            </a:r>
            <a:r>
              <a:rPr sz="1000" dirty="0">
                <a:latin typeface="Calibri" panose="020F0502020204030204" pitchFamily="34" charset="0"/>
                <a:cs typeface="Calibri" panose="020F0502020204030204" pitchFamily="34" charset="0"/>
              </a:rPr>
              <a:t>)</a:t>
            </a:r>
            <a:r>
              <a:rPr sz="1000" spc="-95" dirty="0">
                <a:latin typeface="Calibri" panose="020F0502020204030204" pitchFamily="34" charset="0"/>
                <a:cs typeface="Calibri" panose="020F0502020204030204" pitchFamily="34" charset="0"/>
              </a:rPr>
              <a:t> </a:t>
            </a:r>
            <a:r>
              <a:rPr sz="1000" spc="60" dirty="0">
                <a:latin typeface="Cambria"/>
                <a:cs typeface="Cambria"/>
              </a:rPr>
              <a:t>∧</a:t>
            </a:r>
            <a:r>
              <a:rPr sz="1000" dirty="0">
                <a:latin typeface="Cambria"/>
                <a:cs typeface="Cambria"/>
              </a:rPr>
              <a:t> </a:t>
            </a:r>
            <a:r>
              <a:rPr sz="1000" i="1" spc="-25" dirty="0">
                <a:latin typeface="Times New Roman"/>
                <a:cs typeface="Times New Roman"/>
              </a:rPr>
              <a:t>s</a:t>
            </a:r>
            <a:endParaRPr sz="1000" dirty="0">
              <a:latin typeface="Times New Roman"/>
              <a:cs typeface="Times New Roman"/>
            </a:endParaRPr>
          </a:p>
        </p:txBody>
      </p:sp>
      <p:graphicFrame>
        <p:nvGraphicFramePr>
          <p:cNvPr id="20" name="object 20"/>
          <p:cNvGraphicFramePr>
            <a:graphicFrameLocks noGrp="1"/>
          </p:cNvGraphicFramePr>
          <p:nvPr/>
        </p:nvGraphicFramePr>
        <p:xfrm>
          <a:off x="381796" y="1208160"/>
          <a:ext cx="1473200" cy="540725"/>
        </p:xfrm>
        <a:graphic>
          <a:graphicData uri="http://schemas.openxmlformats.org/drawingml/2006/table">
            <a:tbl>
              <a:tblPr firstRow="1" bandRow="1">
                <a:tableStyleId>{2D5ABB26-0587-4C30-8999-92F81FD0307C}</a:tableStyleId>
              </a:tblPr>
              <a:tblGrid>
                <a:gridCol w="736600">
                  <a:extLst>
                    <a:ext uri="{9D8B030D-6E8A-4147-A177-3AD203B41FA5}">
                      <a16:colId xmlns:a16="http://schemas.microsoft.com/office/drawing/2014/main" val="20000"/>
                    </a:ext>
                  </a:extLst>
                </a:gridCol>
                <a:gridCol w="736600">
                  <a:extLst>
                    <a:ext uri="{9D8B030D-6E8A-4147-A177-3AD203B41FA5}">
                      <a16:colId xmlns:a16="http://schemas.microsoft.com/office/drawing/2014/main" val="20001"/>
                    </a:ext>
                  </a:extLst>
                </a:gridCol>
              </a:tblGrid>
              <a:tr h="106273">
                <a:tc>
                  <a:txBody>
                    <a:bodyPr/>
                    <a:lstStyle/>
                    <a:p>
                      <a:pPr marL="40005">
                        <a:lnSpc>
                          <a:spcPts val="720"/>
                        </a:lnSpc>
                      </a:pPr>
                      <a:r>
                        <a:rPr sz="700" i="1" spc="70" dirty="0">
                          <a:latin typeface="Times New Roman"/>
                          <a:cs typeface="Times New Roman"/>
                        </a:rPr>
                        <a:t>H</a:t>
                      </a:r>
                      <a:r>
                        <a:rPr sz="700" spc="70" dirty="0">
                          <a:latin typeface="Calibri"/>
                          <a:cs typeface="Calibri"/>
                        </a:rPr>
                        <a:t>(</a:t>
                      </a:r>
                      <a:r>
                        <a:rPr sz="700" i="1" spc="70" dirty="0">
                          <a:latin typeface="Times New Roman"/>
                          <a:cs typeface="Times New Roman"/>
                        </a:rPr>
                        <a:t>t</a:t>
                      </a:r>
                      <a:r>
                        <a:rPr sz="750" spc="104" baseline="-11111" dirty="0">
                          <a:latin typeface="Calibri"/>
                          <a:cs typeface="Calibri"/>
                        </a:rPr>
                        <a:t>1</a:t>
                      </a:r>
                      <a:r>
                        <a:rPr sz="700" spc="70" dirty="0">
                          <a:latin typeface="Calibri"/>
                          <a:cs typeface="Calibri"/>
                        </a:rPr>
                        <a:t>)</a:t>
                      </a:r>
                      <a:endParaRPr sz="700" dirty="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0005">
                        <a:lnSpc>
                          <a:spcPts val="720"/>
                        </a:lnSpc>
                      </a:pPr>
                      <a:r>
                        <a:rPr sz="700" i="1" dirty="0">
                          <a:latin typeface="Times New Roman"/>
                          <a:cs typeface="Times New Roman"/>
                        </a:rPr>
                        <a:t>H</a:t>
                      </a:r>
                      <a:r>
                        <a:rPr sz="700" dirty="0">
                          <a:latin typeface="Calibri"/>
                          <a:cs typeface="Calibri"/>
                        </a:rPr>
                        <a:t>(</a:t>
                      </a:r>
                      <a:r>
                        <a:rPr sz="700" i="1" dirty="0">
                          <a:latin typeface="Times New Roman"/>
                          <a:cs typeface="Times New Roman"/>
                        </a:rPr>
                        <a:t>t</a:t>
                      </a:r>
                      <a:r>
                        <a:rPr sz="750" baseline="-11111" dirty="0">
                          <a:latin typeface="Calibri"/>
                          <a:cs typeface="Calibri"/>
                        </a:rPr>
                        <a:t>1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(1) </a:t>
                      </a:r>
                      <a:r>
                        <a:rPr sz="700" dirty="0">
                          <a:latin typeface="Cambria"/>
                          <a:cs typeface="Cambria"/>
                        </a:rPr>
                        <a:t>∧</a:t>
                      </a:r>
                      <a:r>
                        <a:rPr sz="700" spc="5" dirty="0">
                          <a:latin typeface="Cambria"/>
                          <a:cs typeface="Cambria"/>
                        </a:rPr>
                        <a:t> </a:t>
                      </a:r>
                      <a:r>
                        <a:rPr sz="700" i="1" dirty="0">
                          <a:latin typeface="Times New Roman"/>
                          <a:cs typeface="Times New Roman"/>
                        </a:rPr>
                        <a:t>s</a:t>
                      </a:r>
                      <a:r>
                        <a:rPr sz="700" dirty="0">
                          <a:latin typeface="Calibri"/>
                          <a:cs typeface="Calibri"/>
                        </a:rPr>
                        <a:t>)</a:t>
                      </a:r>
                      <a:endParaRPr sz="7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0"/>
                  </a:ext>
                </a:extLst>
              </a:tr>
              <a:tr h="106286">
                <a:tc>
                  <a:txBody>
                    <a:bodyPr/>
                    <a:lstStyle/>
                    <a:p>
                      <a:pPr marL="40005">
                        <a:lnSpc>
                          <a:spcPts val="720"/>
                        </a:lnSpc>
                      </a:pPr>
                      <a:r>
                        <a:rPr sz="700" i="1" dirty="0">
                          <a:latin typeface="Times New Roman"/>
                          <a:cs typeface="Times New Roman"/>
                        </a:rPr>
                        <a:t>H</a:t>
                      </a:r>
                      <a:r>
                        <a:rPr sz="700" dirty="0">
                          <a:latin typeface="Calibri"/>
                          <a:cs typeface="Calibri"/>
                        </a:rPr>
                        <a:t>(</a:t>
                      </a:r>
                      <a:r>
                        <a:rPr sz="700" i="1" dirty="0">
                          <a:latin typeface="Times New Roman"/>
                          <a:cs typeface="Times New Roman"/>
                        </a:rPr>
                        <a:t>t</a:t>
                      </a:r>
                      <a:r>
                        <a:rPr sz="750" baseline="-11111" dirty="0">
                          <a:latin typeface="Calibri"/>
                          <a:cs typeface="Calibri"/>
                        </a:rPr>
                        <a:t>2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(1) </a:t>
                      </a:r>
                      <a:r>
                        <a:rPr sz="700" dirty="0">
                          <a:latin typeface="Cambria"/>
                          <a:cs typeface="Cambria"/>
                        </a:rPr>
                        <a:t>∧</a:t>
                      </a:r>
                      <a:r>
                        <a:rPr sz="700" spc="5" dirty="0">
                          <a:latin typeface="Cambria"/>
                          <a:cs typeface="Cambria"/>
                        </a:rPr>
                        <a:t> </a:t>
                      </a:r>
                      <a:r>
                        <a:rPr sz="700" i="1" dirty="0">
                          <a:latin typeface="Times New Roman"/>
                          <a:cs typeface="Times New Roman"/>
                        </a:rPr>
                        <a:t>s</a:t>
                      </a:r>
                      <a:r>
                        <a:rPr sz="700" dirty="0">
                          <a:latin typeface="Calibri"/>
                          <a:cs typeface="Calibri"/>
                        </a:rPr>
                        <a:t>)</a:t>
                      </a:r>
                      <a:endParaRPr sz="7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0005">
                        <a:lnSpc>
                          <a:spcPts val="720"/>
                        </a:lnSpc>
                      </a:pPr>
                      <a:r>
                        <a:rPr sz="700" i="1" spc="70" dirty="0">
                          <a:latin typeface="Times New Roman"/>
                          <a:cs typeface="Times New Roman"/>
                        </a:rPr>
                        <a:t>H</a:t>
                      </a:r>
                      <a:r>
                        <a:rPr sz="700" spc="70" dirty="0">
                          <a:latin typeface="Calibri"/>
                          <a:cs typeface="Calibri"/>
                        </a:rPr>
                        <a:t>(</a:t>
                      </a:r>
                      <a:r>
                        <a:rPr sz="700" i="1" spc="70" dirty="0">
                          <a:latin typeface="Times New Roman"/>
                          <a:cs typeface="Times New Roman"/>
                        </a:rPr>
                        <a:t>t</a:t>
                      </a:r>
                      <a:r>
                        <a:rPr sz="750" spc="104" baseline="-11111" dirty="0">
                          <a:latin typeface="Calibri"/>
                          <a:cs typeface="Calibri"/>
                        </a:rPr>
                        <a:t>2</a:t>
                      </a:r>
                      <a:r>
                        <a:rPr sz="700" spc="70" dirty="0">
                          <a:latin typeface="Calibri"/>
                          <a:cs typeface="Calibri"/>
                        </a:rPr>
                        <a:t>)</a:t>
                      </a:r>
                      <a:endParaRPr sz="7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1"/>
                  </a:ext>
                </a:extLst>
              </a:tr>
              <a:tr h="106286">
                <a:tc>
                  <a:txBody>
                    <a:bodyPr/>
                    <a:lstStyle/>
                    <a:p>
                      <a:pPr marL="40005">
                        <a:lnSpc>
                          <a:spcPts val="720"/>
                        </a:lnSpc>
                      </a:pPr>
                      <a:r>
                        <a:rPr sz="700" i="1" dirty="0">
                          <a:latin typeface="Times New Roman"/>
                          <a:cs typeface="Times New Roman"/>
                        </a:rPr>
                        <a:t>H</a:t>
                      </a:r>
                      <a:r>
                        <a:rPr sz="700" dirty="0">
                          <a:latin typeface="Calibri"/>
                          <a:cs typeface="Calibri"/>
                        </a:rPr>
                        <a:t>(</a:t>
                      </a:r>
                      <a:r>
                        <a:rPr sz="700" i="1" dirty="0">
                          <a:latin typeface="Times New Roman"/>
                          <a:cs typeface="Times New Roman"/>
                        </a:rPr>
                        <a:t>t</a:t>
                      </a:r>
                      <a:r>
                        <a:rPr sz="750" baseline="-11111" dirty="0">
                          <a:latin typeface="Calibri"/>
                          <a:cs typeface="Calibri"/>
                        </a:rPr>
                        <a:t>3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(1) </a:t>
                      </a:r>
                      <a:r>
                        <a:rPr sz="700" dirty="0">
                          <a:latin typeface="Cambria"/>
                          <a:cs typeface="Cambria"/>
                        </a:rPr>
                        <a:t>∧</a:t>
                      </a:r>
                      <a:r>
                        <a:rPr sz="700" spc="5" dirty="0">
                          <a:latin typeface="Cambria"/>
                          <a:cs typeface="Cambria"/>
                        </a:rPr>
                        <a:t> </a:t>
                      </a:r>
                      <a:r>
                        <a:rPr sz="700" i="1" dirty="0">
                          <a:latin typeface="Times New Roman"/>
                          <a:cs typeface="Times New Roman"/>
                        </a:rPr>
                        <a:t>s</a:t>
                      </a:r>
                      <a:r>
                        <a:rPr sz="700" dirty="0">
                          <a:latin typeface="Calibri"/>
                          <a:cs typeface="Calibri"/>
                        </a:rPr>
                        <a:t>)</a:t>
                      </a:r>
                      <a:endParaRPr sz="7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0005">
                        <a:lnSpc>
                          <a:spcPts val="720"/>
                        </a:lnSpc>
                      </a:pPr>
                      <a:r>
                        <a:rPr sz="700" i="1" spc="70" dirty="0">
                          <a:latin typeface="Times New Roman"/>
                          <a:cs typeface="Times New Roman"/>
                        </a:rPr>
                        <a:t>H</a:t>
                      </a:r>
                      <a:r>
                        <a:rPr sz="700" spc="70" dirty="0">
                          <a:latin typeface="Calibri"/>
                          <a:cs typeface="Calibri"/>
                        </a:rPr>
                        <a:t>(</a:t>
                      </a:r>
                      <a:r>
                        <a:rPr sz="700" i="1" spc="70" dirty="0">
                          <a:latin typeface="Times New Roman"/>
                          <a:cs typeface="Times New Roman"/>
                        </a:rPr>
                        <a:t>t</a:t>
                      </a:r>
                      <a:r>
                        <a:rPr sz="750" spc="104" baseline="-11111" dirty="0">
                          <a:latin typeface="Calibri"/>
                          <a:cs typeface="Calibri"/>
                        </a:rPr>
                        <a:t>3</a:t>
                      </a:r>
                      <a:r>
                        <a:rPr sz="700" spc="70" dirty="0">
                          <a:latin typeface="Calibri"/>
                          <a:cs typeface="Calibri"/>
                        </a:rPr>
                        <a:t>)</a:t>
                      </a:r>
                      <a:endParaRPr sz="7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2"/>
                  </a:ext>
                </a:extLst>
              </a:tr>
              <a:tr h="87144">
                <a:tc>
                  <a:txBody>
                    <a:bodyPr/>
                    <a:lstStyle/>
                    <a:p>
                      <a:pPr marL="88265">
                        <a:lnSpc>
                          <a:spcPts val="58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T w="6350">
                      <a:solidFill>
                        <a:srgbClr val="000000"/>
                      </a:solidFill>
                      <a:prstDash val="solid"/>
                    </a:lnT>
                    <a:solidFill>
                      <a:srgbClr val="FFFFFF"/>
                    </a:solidFill>
                  </a:tcPr>
                </a:tc>
                <a:tc>
                  <a:txBody>
                    <a:bodyPr/>
                    <a:lstStyle/>
                    <a:p>
                      <a:pPr marL="88265">
                        <a:lnSpc>
                          <a:spcPts val="58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T w="6350">
                      <a:solidFill>
                        <a:srgbClr val="000000"/>
                      </a:solidFill>
                      <a:prstDash val="solid"/>
                    </a:lnT>
                    <a:solidFill>
                      <a:srgbClr val="FFFFFF"/>
                    </a:solidFill>
                  </a:tcPr>
                </a:tc>
                <a:extLst>
                  <a:ext uri="{0D108BD9-81ED-4DB2-BD59-A6C34878D82A}">
                    <a16:rowId xmlns:a16="http://schemas.microsoft.com/office/drawing/2014/main" val="10003"/>
                  </a:ext>
                </a:extLst>
              </a:tr>
              <a:tr h="50609">
                <a:tc>
                  <a:txBody>
                    <a:bodyPr/>
                    <a:lstStyle/>
                    <a:p>
                      <a:pPr>
                        <a:lnSpc>
                          <a:spcPct val="100000"/>
                        </a:lnSpc>
                      </a:pPr>
                      <a:endParaRPr sz="100">
                        <a:latin typeface="Times New Roman"/>
                        <a:cs typeface="Times New Roman"/>
                      </a:endParaRPr>
                    </a:p>
                  </a:txBody>
                  <a:tcPr marL="0" marR="0" marT="0" marB="0">
                    <a:lnL w="6350">
                      <a:solidFill>
                        <a:srgbClr val="000000"/>
                      </a:solidFill>
                      <a:prstDash val="solid"/>
                    </a:lnL>
                    <a:lnR w="6350">
                      <a:solidFill>
                        <a:srgbClr val="000000"/>
                      </a:solidFill>
                      <a:prstDash val="solid"/>
                    </a:lnR>
                    <a:solidFill>
                      <a:srgbClr val="FFFFFF"/>
                    </a:solidFill>
                  </a:tcPr>
                </a:tc>
                <a:tc>
                  <a:txBody>
                    <a:bodyPr/>
                    <a:lstStyle/>
                    <a:p>
                      <a:pPr>
                        <a:lnSpc>
                          <a:spcPct val="100000"/>
                        </a:lnSpc>
                      </a:pPr>
                      <a:endParaRPr sz="100">
                        <a:latin typeface="Times New Roman"/>
                        <a:cs typeface="Times New Roman"/>
                      </a:endParaRPr>
                    </a:p>
                  </a:txBody>
                  <a:tcPr marL="0" marR="0" marT="0" marB="0">
                    <a:lnL w="6350">
                      <a:solidFill>
                        <a:srgbClr val="000000"/>
                      </a:solidFill>
                      <a:prstDash val="solid"/>
                    </a:lnL>
                    <a:lnR w="6350">
                      <a:solidFill>
                        <a:srgbClr val="000000"/>
                      </a:solidFill>
                      <a:prstDash val="solid"/>
                    </a:lnR>
                    <a:solidFill>
                      <a:srgbClr val="FFFFFF"/>
                    </a:solidFill>
                  </a:tcPr>
                </a:tc>
                <a:extLst>
                  <a:ext uri="{0D108BD9-81ED-4DB2-BD59-A6C34878D82A}">
                    <a16:rowId xmlns:a16="http://schemas.microsoft.com/office/drawing/2014/main" val="10004"/>
                  </a:ext>
                </a:extLst>
              </a:tr>
              <a:tr h="84127">
                <a:tc>
                  <a:txBody>
                    <a:bodyPr/>
                    <a:lstStyle/>
                    <a:p>
                      <a:pPr marL="88265">
                        <a:lnSpc>
                          <a:spcPts val="54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B w="6350">
                      <a:solidFill>
                        <a:srgbClr val="000000"/>
                      </a:solidFill>
                      <a:prstDash val="solid"/>
                    </a:lnB>
                    <a:solidFill>
                      <a:srgbClr val="FFFFFF"/>
                    </a:solidFill>
                  </a:tcPr>
                </a:tc>
                <a:tc>
                  <a:txBody>
                    <a:bodyPr/>
                    <a:lstStyle/>
                    <a:p>
                      <a:pPr marL="88265">
                        <a:lnSpc>
                          <a:spcPts val="54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B w="6350">
                      <a:solidFill>
                        <a:srgbClr val="000000"/>
                      </a:solidFill>
                      <a:prstDash val="solid"/>
                    </a:lnB>
                    <a:solidFill>
                      <a:srgbClr val="FFFFFF"/>
                    </a:solidFill>
                  </a:tcPr>
                </a:tc>
                <a:extLst>
                  <a:ext uri="{0D108BD9-81ED-4DB2-BD59-A6C34878D82A}">
                    <a16:rowId xmlns:a16="http://schemas.microsoft.com/office/drawing/2014/main" val="10005"/>
                  </a:ext>
                </a:extLst>
              </a:tr>
            </a:tbl>
          </a:graphicData>
        </a:graphic>
      </p:graphicFrame>
      <p:sp>
        <p:nvSpPr>
          <p:cNvPr id="21" name="object 21"/>
          <p:cNvSpPr txBox="1"/>
          <p:nvPr/>
        </p:nvSpPr>
        <p:spPr>
          <a:xfrm>
            <a:off x="3575558" y="1179008"/>
            <a:ext cx="337185" cy="349250"/>
          </a:xfrm>
          <a:prstGeom prst="rect">
            <a:avLst/>
          </a:prstGeom>
        </p:spPr>
        <p:txBody>
          <a:bodyPr vert="horz" wrap="square" lIns="0" tIns="15875" rIns="0" bIns="0" rtlCol="0">
            <a:spAutoFit/>
          </a:bodyPr>
          <a:lstStyle/>
          <a:p>
            <a:pPr marL="38100">
              <a:lnSpc>
                <a:spcPts val="840"/>
              </a:lnSpc>
              <a:spcBef>
                <a:spcPts val="125"/>
              </a:spcBef>
            </a:pPr>
            <a:r>
              <a:rPr sz="700" i="1" spc="30" dirty="0">
                <a:latin typeface="Times New Roman"/>
                <a:cs typeface="Times New Roman"/>
              </a:rPr>
              <a:t>r</a:t>
            </a:r>
            <a:r>
              <a:rPr sz="750" spc="44" baseline="-11111" dirty="0">
                <a:latin typeface="Calibri"/>
                <a:cs typeface="Calibri"/>
              </a:rPr>
              <a:t>1</a:t>
            </a:r>
            <a:r>
              <a:rPr sz="750" spc="127" baseline="-11111" dirty="0">
                <a:latin typeface="Calibri"/>
                <a:cs typeface="Calibri"/>
              </a:rPr>
              <a:t> </a:t>
            </a:r>
            <a:r>
              <a:rPr sz="700" spc="260" dirty="0">
                <a:latin typeface="Calibri"/>
                <a:cs typeface="Calibri"/>
              </a:rPr>
              <a:t>=</a:t>
            </a:r>
            <a:r>
              <a:rPr sz="700" spc="-5" dirty="0">
                <a:latin typeface="Calibri"/>
                <a:cs typeface="Calibri"/>
              </a:rPr>
              <a:t> </a:t>
            </a:r>
            <a:r>
              <a:rPr sz="700" spc="40" dirty="0">
                <a:latin typeface="Calibri"/>
                <a:cs typeface="Calibri"/>
              </a:rPr>
              <a:t>0</a:t>
            </a:r>
            <a:endParaRPr sz="700">
              <a:latin typeface="Calibri"/>
              <a:cs typeface="Calibri"/>
            </a:endParaRPr>
          </a:p>
          <a:p>
            <a:pPr marL="38100">
              <a:lnSpc>
                <a:spcPts val="835"/>
              </a:lnSpc>
            </a:pPr>
            <a:r>
              <a:rPr sz="700" i="1" spc="30" dirty="0">
                <a:latin typeface="Times New Roman"/>
                <a:cs typeface="Times New Roman"/>
              </a:rPr>
              <a:t>r</a:t>
            </a:r>
            <a:r>
              <a:rPr sz="750" spc="44" baseline="-11111" dirty="0">
                <a:latin typeface="Calibri"/>
                <a:cs typeface="Calibri"/>
              </a:rPr>
              <a:t>2</a:t>
            </a:r>
            <a:r>
              <a:rPr sz="750" spc="127" baseline="-11111" dirty="0">
                <a:latin typeface="Calibri"/>
                <a:cs typeface="Calibri"/>
              </a:rPr>
              <a:t> </a:t>
            </a:r>
            <a:r>
              <a:rPr sz="700" spc="260" dirty="0">
                <a:latin typeface="Calibri"/>
                <a:cs typeface="Calibri"/>
              </a:rPr>
              <a:t>=</a:t>
            </a:r>
            <a:r>
              <a:rPr sz="700" spc="-5" dirty="0">
                <a:latin typeface="Calibri"/>
                <a:cs typeface="Calibri"/>
              </a:rPr>
              <a:t> </a:t>
            </a:r>
            <a:r>
              <a:rPr sz="700" spc="40" dirty="0">
                <a:latin typeface="Calibri"/>
                <a:cs typeface="Calibri"/>
              </a:rPr>
              <a:t>1</a:t>
            </a:r>
            <a:endParaRPr sz="700">
              <a:latin typeface="Calibri"/>
              <a:cs typeface="Calibri"/>
            </a:endParaRPr>
          </a:p>
          <a:p>
            <a:pPr marL="38100">
              <a:lnSpc>
                <a:spcPts val="840"/>
              </a:lnSpc>
            </a:pPr>
            <a:r>
              <a:rPr sz="700" i="1" spc="30" dirty="0">
                <a:latin typeface="Times New Roman"/>
                <a:cs typeface="Times New Roman"/>
              </a:rPr>
              <a:t>r</a:t>
            </a:r>
            <a:r>
              <a:rPr sz="750" spc="44" baseline="-11111" dirty="0">
                <a:latin typeface="Calibri"/>
                <a:cs typeface="Calibri"/>
              </a:rPr>
              <a:t>3</a:t>
            </a:r>
            <a:r>
              <a:rPr sz="750" spc="127" baseline="-11111" dirty="0">
                <a:latin typeface="Calibri"/>
                <a:cs typeface="Calibri"/>
              </a:rPr>
              <a:t> </a:t>
            </a:r>
            <a:r>
              <a:rPr sz="700" spc="260" dirty="0">
                <a:latin typeface="Calibri"/>
                <a:cs typeface="Calibri"/>
              </a:rPr>
              <a:t>=</a:t>
            </a:r>
            <a:r>
              <a:rPr sz="700" spc="-5" dirty="0">
                <a:latin typeface="Calibri"/>
                <a:cs typeface="Calibri"/>
              </a:rPr>
              <a:t> </a:t>
            </a:r>
            <a:r>
              <a:rPr sz="700" spc="40" dirty="0">
                <a:latin typeface="Calibri"/>
                <a:cs typeface="Calibri"/>
              </a:rPr>
              <a:t>1</a:t>
            </a:r>
            <a:endParaRPr sz="700">
              <a:latin typeface="Calibri"/>
              <a:cs typeface="Calibri"/>
            </a:endParaRPr>
          </a:p>
        </p:txBody>
      </p:sp>
      <p:graphicFrame>
        <p:nvGraphicFramePr>
          <p:cNvPr id="22" name="object 22"/>
          <p:cNvGraphicFramePr>
            <a:graphicFrameLocks noGrp="1"/>
          </p:cNvGraphicFramePr>
          <p:nvPr/>
        </p:nvGraphicFramePr>
        <p:xfrm>
          <a:off x="3920054" y="1208160"/>
          <a:ext cx="300990" cy="540726"/>
        </p:xfrm>
        <a:graphic>
          <a:graphicData uri="http://schemas.openxmlformats.org/drawingml/2006/table">
            <a:tbl>
              <a:tblPr firstRow="1" bandRow="1">
                <a:tableStyleId>{2D5ABB26-0587-4C30-8999-92F81FD0307C}</a:tableStyleId>
              </a:tblPr>
              <a:tblGrid>
                <a:gridCol w="300990">
                  <a:extLst>
                    <a:ext uri="{9D8B030D-6E8A-4147-A177-3AD203B41FA5}">
                      <a16:colId xmlns:a16="http://schemas.microsoft.com/office/drawing/2014/main" val="20000"/>
                    </a:ext>
                  </a:extLst>
                </a:gridCol>
              </a:tblGrid>
              <a:tr h="106273">
                <a:tc>
                  <a:txBody>
                    <a:bodyPr/>
                    <a:lstStyle/>
                    <a:p>
                      <a:pPr algn="ctr">
                        <a:lnSpc>
                          <a:spcPts val="720"/>
                        </a:lnSpc>
                      </a:pPr>
                      <a:r>
                        <a:rPr sz="700" i="1" spc="70" dirty="0">
                          <a:latin typeface="Times New Roman"/>
                          <a:cs typeface="Times New Roman"/>
                        </a:rPr>
                        <a:t>H</a:t>
                      </a:r>
                      <a:r>
                        <a:rPr sz="700" spc="70" dirty="0">
                          <a:latin typeface="Calibri"/>
                          <a:cs typeface="Calibri"/>
                        </a:rPr>
                        <a:t>(</a:t>
                      </a:r>
                      <a:r>
                        <a:rPr sz="700" i="1" spc="70" dirty="0">
                          <a:latin typeface="Times New Roman"/>
                          <a:cs typeface="Times New Roman"/>
                        </a:rPr>
                        <a:t>t</a:t>
                      </a:r>
                      <a:r>
                        <a:rPr sz="750" spc="104" baseline="-11111" dirty="0">
                          <a:latin typeface="Calibri"/>
                          <a:cs typeface="Calibri"/>
                        </a:rPr>
                        <a:t>1</a:t>
                      </a:r>
                      <a:r>
                        <a:rPr sz="700" spc="70" dirty="0">
                          <a:latin typeface="Calibri"/>
                          <a:cs typeface="Calibri"/>
                        </a:rPr>
                        <a:t>)</a:t>
                      </a:r>
                      <a:endParaRPr sz="700" dirty="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0"/>
                  </a:ext>
                </a:extLst>
              </a:tr>
              <a:tr h="106286">
                <a:tc>
                  <a:txBody>
                    <a:bodyPr/>
                    <a:lstStyle/>
                    <a:p>
                      <a:pPr algn="ctr">
                        <a:lnSpc>
                          <a:spcPts val="720"/>
                        </a:lnSpc>
                      </a:pPr>
                      <a:r>
                        <a:rPr sz="700" i="1" spc="70" dirty="0">
                          <a:latin typeface="Times New Roman"/>
                          <a:cs typeface="Times New Roman"/>
                        </a:rPr>
                        <a:t>H</a:t>
                      </a:r>
                      <a:r>
                        <a:rPr sz="700" spc="70" dirty="0">
                          <a:latin typeface="Calibri"/>
                          <a:cs typeface="Calibri"/>
                        </a:rPr>
                        <a:t>(</a:t>
                      </a:r>
                      <a:r>
                        <a:rPr sz="700" i="1" spc="70" dirty="0">
                          <a:latin typeface="Times New Roman"/>
                          <a:cs typeface="Times New Roman"/>
                        </a:rPr>
                        <a:t>t</a:t>
                      </a:r>
                      <a:r>
                        <a:rPr sz="750" spc="104" baseline="-11111" dirty="0">
                          <a:latin typeface="Calibri"/>
                          <a:cs typeface="Calibri"/>
                        </a:rPr>
                        <a:t>2</a:t>
                      </a:r>
                      <a:r>
                        <a:rPr sz="700" spc="70" dirty="0">
                          <a:latin typeface="Calibri"/>
                          <a:cs typeface="Calibri"/>
                        </a:rPr>
                        <a:t>)</a:t>
                      </a:r>
                      <a:endParaRPr sz="7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1"/>
                  </a:ext>
                </a:extLst>
              </a:tr>
              <a:tr h="106286">
                <a:tc>
                  <a:txBody>
                    <a:bodyPr/>
                    <a:lstStyle/>
                    <a:p>
                      <a:pPr algn="ctr">
                        <a:lnSpc>
                          <a:spcPts val="720"/>
                        </a:lnSpc>
                      </a:pPr>
                      <a:r>
                        <a:rPr sz="700" i="1" spc="70" dirty="0">
                          <a:latin typeface="Times New Roman"/>
                          <a:cs typeface="Times New Roman"/>
                        </a:rPr>
                        <a:t>H</a:t>
                      </a:r>
                      <a:r>
                        <a:rPr sz="700" spc="70" dirty="0">
                          <a:latin typeface="Calibri"/>
                          <a:cs typeface="Calibri"/>
                        </a:rPr>
                        <a:t>(</a:t>
                      </a:r>
                      <a:r>
                        <a:rPr sz="700" i="1" spc="70" dirty="0">
                          <a:latin typeface="Times New Roman"/>
                          <a:cs typeface="Times New Roman"/>
                        </a:rPr>
                        <a:t>t</a:t>
                      </a:r>
                      <a:r>
                        <a:rPr sz="750" spc="104" baseline="-11111" dirty="0">
                          <a:latin typeface="Calibri"/>
                          <a:cs typeface="Calibri"/>
                        </a:rPr>
                        <a:t>3</a:t>
                      </a:r>
                      <a:r>
                        <a:rPr sz="700" spc="70" dirty="0">
                          <a:latin typeface="Calibri"/>
                          <a:cs typeface="Calibri"/>
                        </a:rPr>
                        <a:t>)</a:t>
                      </a:r>
                      <a:endParaRPr sz="7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2"/>
                  </a:ext>
                </a:extLst>
              </a:tr>
              <a:tr h="221881">
                <a:tc>
                  <a:txBody>
                    <a:bodyPr/>
                    <a:lstStyle/>
                    <a:p>
                      <a:pPr marL="88265">
                        <a:lnSpc>
                          <a:spcPts val="610"/>
                        </a:lnSpc>
                      </a:pPr>
                      <a:r>
                        <a:rPr sz="700" dirty="0">
                          <a:latin typeface="Calibri" panose="020F0502020204030204" pitchFamily="34" charset="0"/>
                          <a:cs typeface="Calibri" panose="020F0502020204030204" pitchFamily="34" charset="0"/>
                        </a:rPr>
                        <a:t>.</a:t>
                      </a:r>
                    </a:p>
                    <a:p>
                      <a:pPr marL="88265">
                        <a:lnSpc>
                          <a:spcPts val="400"/>
                        </a:lnSpc>
                      </a:pPr>
                      <a:r>
                        <a:rPr sz="700" dirty="0">
                          <a:latin typeface="Calibri" panose="020F0502020204030204" pitchFamily="34" charset="0"/>
                          <a:cs typeface="Calibri" panose="020F0502020204030204" pitchFamily="34" charset="0"/>
                        </a:rPr>
                        <a:t>.</a:t>
                      </a:r>
                    </a:p>
                    <a:p>
                      <a:pPr marL="88265">
                        <a:lnSpc>
                          <a:spcPts val="620"/>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3"/>
                  </a:ext>
                </a:extLst>
              </a:tr>
            </a:tbl>
          </a:graphicData>
        </a:graphic>
      </p:graphicFrame>
      <p:sp>
        <p:nvSpPr>
          <p:cNvPr id="23" name="object 23"/>
          <p:cNvSpPr txBox="1"/>
          <p:nvPr/>
        </p:nvSpPr>
        <p:spPr>
          <a:xfrm>
            <a:off x="412076" y="1554167"/>
            <a:ext cx="3877945" cy="1307465"/>
          </a:xfrm>
          <a:prstGeom prst="rect">
            <a:avLst/>
          </a:prstGeom>
        </p:spPr>
        <p:txBody>
          <a:bodyPr vert="horz" wrap="square" lIns="0" tIns="12065" rIns="0" bIns="0" rtlCol="0">
            <a:spAutoFit/>
          </a:bodyPr>
          <a:lstStyle/>
          <a:p>
            <a:pPr marR="730885" algn="r">
              <a:lnSpc>
                <a:spcPct val="100000"/>
              </a:lnSpc>
              <a:spcBef>
                <a:spcPts val="95"/>
              </a:spcBef>
            </a:pPr>
            <a:r>
              <a:rPr sz="1000" spc="40" dirty="0">
                <a:latin typeface="Cambria"/>
                <a:cs typeface="Cambria"/>
              </a:rPr>
              <a:t>{</a:t>
            </a:r>
            <a:r>
              <a:rPr sz="1000" i="1" spc="20" dirty="0">
                <a:latin typeface="Times New Roman"/>
                <a:cs typeface="Times New Roman"/>
              </a:rPr>
              <a:t>t</a:t>
            </a:r>
            <a:r>
              <a:rPr sz="1050" i="1" baseline="-11904" dirty="0">
                <a:latin typeface="Times New Roman"/>
                <a:cs typeface="Times New Roman"/>
              </a:rPr>
              <a:t>i</a:t>
            </a:r>
            <a:r>
              <a:rPr sz="1050" i="1" spc="-157" baseline="-11904" dirty="0">
                <a:latin typeface="Times New Roman"/>
                <a:cs typeface="Times New Roman"/>
              </a:rPr>
              <a:t> </a:t>
            </a:r>
            <a:r>
              <a:rPr sz="1000" spc="20" dirty="0">
                <a:latin typeface="Cambria"/>
                <a:cs typeface="Cambria"/>
              </a:rPr>
              <a:t>}</a:t>
            </a:r>
            <a:endParaRPr sz="1000" dirty="0">
              <a:latin typeface="Cambria"/>
              <a:cs typeface="Cambria"/>
            </a:endParaRPr>
          </a:p>
          <a:p>
            <a:pPr>
              <a:lnSpc>
                <a:spcPct val="100000"/>
              </a:lnSpc>
              <a:spcBef>
                <a:spcPts val="25"/>
              </a:spcBef>
            </a:pPr>
            <a:endParaRPr sz="1700" dirty="0">
              <a:latin typeface="Cambria"/>
              <a:cs typeface="Cambria"/>
            </a:endParaRPr>
          </a:p>
          <a:p>
            <a:pPr marL="200660" indent="-125095">
              <a:lnSpc>
                <a:spcPct val="100000"/>
              </a:lnSpc>
              <a:buClr>
                <a:srgbClr val="1464B2"/>
              </a:buClr>
              <a:buSzPct val="70000"/>
              <a:buFont typeface="Cambria"/>
              <a:buChar char="►"/>
              <a:tabLst>
                <a:tab pos="201295" algn="l"/>
              </a:tabLst>
            </a:pPr>
            <a:r>
              <a:rPr sz="1000" spc="-50" dirty="0">
                <a:latin typeface="Calibri" panose="020F0502020204030204" pitchFamily="34" charset="0"/>
                <a:cs typeface="Calibri" panose="020F0502020204030204" pitchFamily="34" charset="0"/>
              </a:rPr>
              <a:t>For</a:t>
            </a:r>
            <a:r>
              <a:rPr sz="1000" spc="-2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every</a:t>
            </a:r>
            <a:r>
              <a:rPr sz="1000" spc="-20" dirty="0">
                <a:latin typeface="Calibri" panose="020F0502020204030204" pitchFamily="34" charset="0"/>
                <a:cs typeface="Calibri" panose="020F0502020204030204" pitchFamily="34" charset="0"/>
              </a:rPr>
              <a:t> </a:t>
            </a:r>
            <a:r>
              <a:rPr sz="1000" i="1" spc="-35" dirty="0">
                <a:latin typeface="Times New Roman"/>
                <a:cs typeface="Times New Roman"/>
              </a:rPr>
              <a:t>i</a:t>
            </a:r>
            <a:r>
              <a:rPr sz="1000" spc="-35" dirty="0">
                <a:latin typeface="Calibri" panose="020F0502020204030204" pitchFamily="34" charset="0"/>
                <a:cs typeface="Calibri" panose="020F0502020204030204" pitchFamily="34" charset="0"/>
              </a:rPr>
              <a:t>:</a:t>
            </a:r>
            <a:r>
              <a:rPr sz="1000" spc="65"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knows</a:t>
            </a:r>
            <a:r>
              <a:rPr sz="1000" spc="-20" dirty="0">
                <a:latin typeface="Calibri" panose="020F0502020204030204" pitchFamily="34" charset="0"/>
                <a:cs typeface="Calibri" panose="020F0502020204030204" pitchFamily="34" charset="0"/>
              </a:rPr>
              <a:t> </a:t>
            </a:r>
            <a:r>
              <a:rPr sz="1000" i="1" dirty="0">
                <a:latin typeface="Times New Roman"/>
                <a:cs typeface="Times New Roman"/>
              </a:rPr>
              <a:t>t</a:t>
            </a:r>
            <a:r>
              <a:rPr sz="1050" i="1" baseline="-11904" dirty="0">
                <a:latin typeface="Times New Roman"/>
                <a:cs typeface="Times New Roman"/>
              </a:rPr>
              <a:t>i</a:t>
            </a:r>
            <a:r>
              <a:rPr sz="1000" dirty="0">
                <a:latin typeface="Calibri" panose="020F0502020204030204" pitchFamily="34" charset="0"/>
                <a:cs typeface="Calibri" panose="020F0502020204030204" pitchFamily="34" charset="0"/>
              </a:rPr>
              <a:t>;</a:t>
            </a:r>
            <a:r>
              <a:rPr sz="1000" spc="-15"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knows</a:t>
            </a:r>
            <a:r>
              <a:rPr sz="1000" spc="-20" dirty="0">
                <a:latin typeface="Calibri" panose="020F0502020204030204" pitchFamily="34" charset="0"/>
                <a:cs typeface="Calibri" panose="020F0502020204030204" pitchFamily="34" charset="0"/>
              </a:rPr>
              <a:t> </a:t>
            </a:r>
            <a:r>
              <a:rPr sz="1000" i="1" spc="-10" dirty="0">
                <a:solidFill>
                  <a:srgbClr val="D83A00"/>
                </a:solidFill>
                <a:latin typeface="Times New Roman"/>
                <a:cs typeface="Times New Roman"/>
              </a:rPr>
              <a:t>q</a:t>
            </a:r>
            <a:r>
              <a:rPr sz="1050" i="1" spc="-15" baseline="-11904" dirty="0">
                <a:solidFill>
                  <a:srgbClr val="D83A00"/>
                </a:solidFill>
                <a:latin typeface="Times New Roman"/>
                <a:cs typeface="Times New Roman"/>
              </a:rPr>
              <a:t>i</a:t>
            </a:r>
            <a:r>
              <a:rPr sz="1050" i="1" spc="187" baseline="-11904" dirty="0">
                <a:solidFill>
                  <a:srgbClr val="D83A00"/>
                </a:solidFill>
                <a:latin typeface="Times New Roman"/>
                <a:cs typeface="Times New Roman"/>
              </a:rPr>
              <a:t> </a:t>
            </a:r>
            <a:r>
              <a:rPr sz="1000" spc="-365" dirty="0">
                <a:solidFill>
                  <a:srgbClr val="D83A00"/>
                </a:solidFill>
                <a:latin typeface="Cambria"/>
                <a:cs typeface="Cambria"/>
              </a:rPr>
              <a:t>⊕</a:t>
            </a:r>
            <a:r>
              <a:rPr sz="1000" spc="30" dirty="0">
                <a:solidFill>
                  <a:srgbClr val="D83A00"/>
                </a:solidFill>
                <a:latin typeface="Cambria"/>
                <a:cs typeface="Cambria"/>
              </a:rPr>
              <a:t> </a:t>
            </a:r>
            <a:r>
              <a:rPr sz="1000" i="1" spc="-15" dirty="0">
                <a:solidFill>
                  <a:srgbClr val="D83A00"/>
                </a:solidFill>
                <a:latin typeface="Times New Roman"/>
                <a:cs typeface="Times New Roman"/>
              </a:rPr>
              <a:t>C</a:t>
            </a:r>
            <a:r>
              <a:rPr sz="1000" spc="-15" dirty="0">
                <a:solidFill>
                  <a:srgbClr val="D83A00"/>
                </a:solidFill>
                <a:latin typeface="Calibri" panose="020F0502020204030204" pitchFamily="34" charset="0"/>
                <a:cs typeface="Calibri" panose="020F0502020204030204" pitchFamily="34" charset="0"/>
              </a:rPr>
              <a:t>(0)</a:t>
            </a:r>
            <a:r>
              <a:rPr sz="1000" spc="-90" dirty="0">
                <a:solidFill>
                  <a:srgbClr val="D83A00"/>
                </a:solidFill>
                <a:latin typeface="Calibri" panose="020F0502020204030204" pitchFamily="34" charset="0"/>
                <a:cs typeface="Calibri" panose="020F0502020204030204" pitchFamily="34" charset="0"/>
              </a:rPr>
              <a:t> </a:t>
            </a:r>
            <a:r>
              <a:rPr sz="1000" spc="60" dirty="0">
                <a:solidFill>
                  <a:srgbClr val="D83A00"/>
                </a:solidFill>
                <a:latin typeface="Cambria"/>
                <a:cs typeface="Cambria"/>
              </a:rPr>
              <a:t>∧</a:t>
            </a:r>
            <a:r>
              <a:rPr sz="1000" dirty="0">
                <a:solidFill>
                  <a:srgbClr val="D83A00"/>
                </a:solidFill>
                <a:latin typeface="Cambria"/>
                <a:cs typeface="Cambria"/>
              </a:rPr>
              <a:t> </a:t>
            </a:r>
            <a:r>
              <a:rPr sz="1000" i="1" spc="-25" dirty="0">
                <a:solidFill>
                  <a:srgbClr val="D83A00"/>
                </a:solidFill>
                <a:latin typeface="Times New Roman"/>
                <a:cs typeface="Times New Roman"/>
              </a:rPr>
              <a:t>s</a:t>
            </a:r>
            <a:r>
              <a:rPr sz="1000" i="1" spc="-5" dirty="0">
                <a:solidFill>
                  <a:srgbClr val="D83A00"/>
                </a:solidFill>
                <a:latin typeface="Times New Roman"/>
                <a:cs typeface="Times New Roman"/>
              </a:rPr>
              <a:t> </a:t>
            </a:r>
            <a:r>
              <a:rPr sz="1000" spc="-45" dirty="0">
                <a:latin typeface="Calibri" panose="020F0502020204030204" pitchFamily="34" charset="0"/>
                <a:cs typeface="Calibri" panose="020F0502020204030204" pitchFamily="34" charset="0"/>
              </a:rPr>
              <a:t>and</a:t>
            </a:r>
            <a:r>
              <a:rPr sz="1000" spc="-20" dirty="0">
                <a:latin typeface="Calibri" panose="020F0502020204030204" pitchFamily="34" charset="0"/>
                <a:cs typeface="Calibri" panose="020F0502020204030204" pitchFamily="34" charset="0"/>
              </a:rPr>
              <a:t> </a:t>
            </a:r>
            <a:r>
              <a:rPr sz="1000" i="1" spc="-10" dirty="0">
                <a:solidFill>
                  <a:srgbClr val="D83A00"/>
                </a:solidFill>
                <a:latin typeface="Times New Roman"/>
                <a:cs typeface="Times New Roman"/>
              </a:rPr>
              <a:t>q</a:t>
            </a:r>
            <a:r>
              <a:rPr sz="1050" i="1" spc="-15" baseline="-11904" dirty="0">
                <a:solidFill>
                  <a:srgbClr val="D83A00"/>
                </a:solidFill>
                <a:latin typeface="Times New Roman"/>
                <a:cs typeface="Times New Roman"/>
              </a:rPr>
              <a:t>i</a:t>
            </a:r>
            <a:r>
              <a:rPr sz="1050" i="1" spc="187" baseline="-11904" dirty="0">
                <a:solidFill>
                  <a:srgbClr val="D83A00"/>
                </a:solidFill>
                <a:latin typeface="Times New Roman"/>
                <a:cs typeface="Times New Roman"/>
              </a:rPr>
              <a:t> </a:t>
            </a:r>
            <a:r>
              <a:rPr sz="1000" spc="-365" dirty="0">
                <a:solidFill>
                  <a:srgbClr val="D83A00"/>
                </a:solidFill>
                <a:latin typeface="Cambria"/>
                <a:cs typeface="Cambria"/>
              </a:rPr>
              <a:t>⊕</a:t>
            </a:r>
            <a:r>
              <a:rPr sz="1000" spc="30" dirty="0">
                <a:solidFill>
                  <a:srgbClr val="D83A00"/>
                </a:solidFill>
                <a:latin typeface="Cambria"/>
                <a:cs typeface="Cambria"/>
              </a:rPr>
              <a:t> </a:t>
            </a:r>
            <a:r>
              <a:rPr sz="1000" i="1" spc="-20" dirty="0">
                <a:solidFill>
                  <a:srgbClr val="D83A00"/>
                </a:solidFill>
                <a:latin typeface="Times New Roman"/>
                <a:cs typeface="Times New Roman"/>
              </a:rPr>
              <a:t>C</a:t>
            </a:r>
            <a:r>
              <a:rPr sz="1000" spc="-20" dirty="0">
                <a:solidFill>
                  <a:srgbClr val="D83A00"/>
                </a:solidFill>
                <a:latin typeface="Calibri" panose="020F0502020204030204" pitchFamily="34" charset="0"/>
                <a:cs typeface="Calibri" panose="020F0502020204030204" pitchFamily="34" charset="0"/>
              </a:rPr>
              <a:t>(1)</a:t>
            </a:r>
            <a:r>
              <a:rPr sz="1000" spc="-90" dirty="0">
                <a:solidFill>
                  <a:srgbClr val="D83A00"/>
                </a:solidFill>
                <a:latin typeface="Calibri" panose="020F0502020204030204" pitchFamily="34" charset="0"/>
                <a:cs typeface="Calibri" panose="020F0502020204030204" pitchFamily="34" charset="0"/>
              </a:rPr>
              <a:t> </a:t>
            </a:r>
            <a:r>
              <a:rPr sz="1000" spc="60" dirty="0">
                <a:solidFill>
                  <a:srgbClr val="D83A00"/>
                </a:solidFill>
                <a:latin typeface="Cambria"/>
                <a:cs typeface="Cambria"/>
              </a:rPr>
              <a:t>∧</a:t>
            </a:r>
            <a:r>
              <a:rPr sz="1000" dirty="0">
                <a:solidFill>
                  <a:srgbClr val="D83A00"/>
                </a:solidFill>
                <a:latin typeface="Cambria"/>
                <a:cs typeface="Cambria"/>
              </a:rPr>
              <a:t> </a:t>
            </a:r>
            <a:r>
              <a:rPr sz="1000" i="1" spc="-25" dirty="0">
                <a:solidFill>
                  <a:srgbClr val="D83A00"/>
                </a:solidFill>
                <a:latin typeface="Times New Roman"/>
                <a:cs typeface="Times New Roman"/>
              </a:rPr>
              <a:t>s</a:t>
            </a:r>
            <a:endParaRPr sz="1000" dirty="0">
              <a:latin typeface="Times New Roman"/>
              <a:cs typeface="Times New Roman"/>
            </a:endParaRPr>
          </a:p>
          <a:p>
            <a:pPr marL="200660" indent="-125095">
              <a:lnSpc>
                <a:spcPct val="100000"/>
              </a:lnSpc>
              <a:spcBef>
                <a:spcPts val="295"/>
              </a:spcBef>
              <a:buClr>
                <a:srgbClr val="1464B2"/>
              </a:buClr>
              <a:buSzPct val="70000"/>
              <a:buFont typeface="Cambria"/>
              <a:buChar char="►"/>
              <a:tabLst>
                <a:tab pos="201295" algn="l"/>
              </a:tabLst>
            </a:pPr>
            <a:r>
              <a:rPr sz="1000" spc="-130" dirty="0">
                <a:latin typeface="Calibri" panose="020F0502020204030204" pitchFamily="34" charset="0"/>
                <a:cs typeface="Calibri" panose="020F0502020204030204" pitchFamily="34" charset="0"/>
              </a:rPr>
              <a:t>R</a:t>
            </a:r>
            <a:r>
              <a:rPr sz="1000" spc="-110" dirty="0">
                <a:latin typeface="Calibri" panose="020F0502020204030204" pitchFamily="34" charset="0"/>
                <a:cs typeface="Calibri" panose="020F0502020204030204" pitchFamily="34" charset="0"/>
              </a:rPr>
              <a:t>e</a:t>
            </a:r>
            <a:r>
              <a:rPr sz="1000" dirty="0">
                <a:latin typeface="Calibri" panose="020F0502020204030204" pitchFamily="34" charset="0"/>
                <a:cs typeface="Calibri" panose="020F0502020204030204" pitchFamily="34" charset="0"/>
              </a:rPr>
              <a:t>write</a:t>
            </a:r>
            <a:r>
              <a:rPr sz="1000" spc="-20" dirty="0">
                <a:latin typeface="Calibri" panose="020F0502020204030204" pitchFamily="34" charset="0"/>
                <a:cs typeface="Calibri" panose="020F0502020204030204" pitchFamily="34" charset="0"/>
              </a:rPr>
              <a:t> </a:t>
            </a:r>
            <a:r>
              <a:rPr sz="1000" spc="25" dirty="0">
                <a:latin typeface="Calibri" panose="020F0502020204030204" pitchFamily="34" charset="0"/>
                <a:cs typeface="Calibri" panose="020F0502020204030204" pitchFamily="34" charset="0"/>
              </a:rPr>
              <a:t>f</a:t>
            </a:r>
            <a:r>
              <a:rPr sz="1000" spc="20" dirty="0">
                <a:latin typeface="Calibri" panose="020F0502020204030204" pitchFamily="34" charset="0"/>
                <a:cs typeface="Calibri" panose="020F0502020204030204" pitchFamily="34" charset="0"/>
              </a:rPr>
              <a:t>r</a:t>
            </a:r>
            <a:r>
              <a:rPr sz="1000" spc="-45" dirty="0">
                <a:latin typeface="Calibri" panose="020F0502020204030204" pitchFamily="34" charset="0"/>
                <a:cs typeface="Calibri" panose="020F0502020204030204" pitchFamily="34" charset="0"/>
              </a:rPr>
              <a:t>om</a:t>
            </a:r>
            <a:r>
              <a:rPr sz="1000" spc="-2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Bo</a:t>
            </a:r>
            <a:r>
              <a:rPr sz="1000" spc="-75" dirty="0">
                <a:latin typeface="Calibri" panose="020F0502020204030204" pitchFamily="34" charset="0"/>
                <a:cs typeface="Calibri" panose="020F0502020204030204" pitchFamily="34" charset="0"/>
              </a:rPr>
              <a:t>b</a:t>
            </a:r>
            <a:r>
              <a:rPr sz="1000" spc="-35" dirty="0">
                <a:latin typeface="Calibri" panose="020F0502020204030204" pitchFamily="34" charset="0"/>
                <a:cs typeface="Calibri" panose="020F0502020204030204" pitchFamily="34" charset="0"/>
              </a:rPr>
              <a:t>’s</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p</a:t>
            </a:r>
            <a:r>
              <a:rPr sz="1000" dirty="0">
                <a:latin typeface="Calibri" panose="020F0502020204030204" pitchFamily="34" charset="0"/>
                <a:cs typeface="Calibri" panose="020F0502020204030204" pitchFamily="34" charset="0"/>
              </a:rPr>
              <a:t>oint</a:t>
            </a:r>
            <a:r>
              <a:rPr sz="1000" spc="-20" dirty="0">
                <a:latin typeface="Calibri" panose="020F0502020204030204" pitchFamily="34" charset="0"/>
                <a:cs typeface="Calibri" panose="020F0502020204030204" pitchFamily="34" charset="0"/>
              </a:rPr>
              <a:t> </a:t>
            </a:r>
            <a:r>
              <a:rPr sz="1000" spc="-15" dirty="0">
                <a:latin typeface="Calibri" panose="020F0502020204030204" pitchFamily="34" charset="0"/>
                <a:cs typeface="Calibri" panose="020F0502020204030204" pitchFamily="34" charset="0"/>
              </a:rPr>
              <a:t>of</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vi</a:t>
            </a:r>
            <a:r>
              <a:rPr sz="1000" spc="-60" dirty="0">
                <a:latin typeface="Calibri" panose="020F0502020204030204" pitchFamily="34" charset="0"/>
                <a:cs typeface="Calibri" panose="020F0502020204030204" pitchFamily="34" charset="0"/>
              </a:rPr>
              <a:t>e</a:t>
            </a:r>
            <a:r>
              <a:rPr sz="1000" spc="-5" dirty="0">
                <a:latin typeface="Calibri" panose="020F0502020204030204" pitchFamily="34" charset="0"/>
                <a:cs typeface="Calibri" panose="020F0502020204030204" pitchFamily="34" charset="0"/>
              </a:rPr>
              <a:t>w</a:t>
            </a:r>
            <a:endParaRPr sz="1000" dirty="0">
              <a:latin typeface="Calibri" panose="020F0502020204030204" pitchFamily="34" charset="0"/>
              <a:cs typeface="Calibri" panose="020F0502020204030204" pitchFamily="34" charset="0"/>
            </a:endParaRPr>
          </a:p>
          <a:p>
            <a:pPr marL="200660" indent="-125095">
              <a:lnSpc>
                <a:spcPts val="1200"/>
              </a:lnSpc>
              <a:spcBef>
                <a:spcPts val="295"/>
              </a:spcBef>
              <a:buClr>
                <a:srgbClr val="1464B2"/>
              </a:buClr>
              <a:buSzPct val="70000"/>
              <a:buFont typeface="Cambria"/>
              <a:buChar char="►"/>
              <a:tabLst>
                <a:tab pos="201295" algn="l"/>
              </a:tabLst>
            </a:pPr>
            <a:r>
              <a:rPr sz="1000" spc="-35" dirty="0">
                <a:latin typeface="Calibri" panose="020F0502020204030204" pitchFamily="34" charset="0"/>
                <a:cs typeface="Calibri" panose="020F0502020204030204" pitchFamily="34" charset="0"/>
              </a:rPr>
              <a:t>When</a:t>
            </a:r>
            <a:r>
              <a:rPr sz="1000" spc="-20" dirty="0">
                <a:latin typeface="Calibri" panose="020F0502020204030204" pitchFamily="34" charset="0"/>
                <a:cs typeface="Calibri" panose="020F0502020204030204" pitchFamily="34" charset="0"/>
              </a:rPr>
              <a:t> </a:t>
            </a:r>
            <a:r>
              <a:rPr sz="1000" i="1" spc="-20" dirty="0">
                <a:latin typeface="Times New Roman"/>
                <a:cs typeface="Times New Roman"/>
              </a:rPr>
              <a:t>C</a:t>
            </a:r>
            <a:r>
              <a:rPr sz="1000" i="1" spc="-5" dirty="0">
                <a:latin typeface="Times New Roman"/>
                <a:cs typeface="Times New Roman"/>
              </a:rPr>
              <a:t> </a:t>
            </a:r>
            <a:r>
              <a:rPr sz="1000" spc="-40" dirty="0">
                <a:latin typeface="Calibri" panose="020F0502020204030204" pitchFamily="34" charset="0"/>
                <a:cs typeface="Calibri" panose="020F0502020204030204" pitchFamily="34" charset="0"/>
              </a:rPr>
              <a:t>is</a:t>
            </a:r>
            <a:r>
              <a:rPr sz="1000" spc="-20" dirty="0">
                <a:latin typeface="Calibri" panose="020F0502020204030204" pitchFamily="34" charset="0"/>
                <a:cs typeface="Calibri" panose="020F0502020204030204" pitchFamily="34" charset="0"/>
              </a:rPr>
              <a:t> </a:t>
            </a:r>
            <a:r>
              <a:rPr sz="1000" spc="-80" dirty="0">
                <a:latin typeface="Calibri" panose="020F0502020204030204" pitchFamily="34" charset="0"/>
                <a:cs typeface="Calibri" panose="020F0502020204030204" pitchFamily="34" charset="0"/>
              </a:rPr>
              <a:t>a</a:t>
            </a:r>
            <a:r>
              <a:rPr sz="1000" spc="-15" dirty="0">
                <a:latin typeface="Calibri" panose="020F0502020204030204" pitchFamily="34" charset="0"/>
                <a:cs typeface="Calibri" panose="020F0502020204030204" pitchFamily="34" charset="0"/>
              </a:rPr>
              <a:t> </a:t>
            </a:r>
            <a:r>
              <a:rPr sz="1000" b="1" spc="-40" dirty="0">
                <a:latin typeface="Calibri" panose="020F0502020204030204" pitchFamily="34" charset="0"/>
                <a:cs typeface="Calibri" panose="020F0502020204030204" pitchFamily="34" charset="0"/>
              </a:rPr>
              <a:t>linear</a:t>
            </a:r>
            <a:r>
              <a:rPr sz="1000" b="1" spc="-45" dirty="0">
                <a:latin typeface="Calibri" panose="020F0502020204030204" pitchFamily="34" charset="0"/>
                <a:cs typeface="Calibri" panose="020F0502020204030204" pitchFamily="34" charset="0"/>
              </a:rPr>
              <a:t> </a:t>
            </a:r>
            <a:r>
              <a:rPr sz="1000" b="1" spc="-60" dirty="0">
                <a:latin typeface="Calibri" panose="020F0502020204030204" pitchFamily="34" charset="0"/>
                <a:cs typeface="Calibri" panose="020F0502020204030204" pitchFamily="34" charset="0"/>
              </a:rPr>
              <a:t>code</a:t>
            </a:r>
            <a:r>
              <a:rPr sz="1000" spc="-60" dirty="0">
                <a:latin typeface="Calibri" panose="020F0502020204030204" pitchFamily="34" charset="0"/>
                <a:cs typeface="Calibri" panose="020F0502020204030204" pitchFamily="34" charset="0"/>
              </a:rPr>
              <a:t>:</a:t>
            </a:r>
            <a:r>
              <a:rPr sz="1000" spc="65"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a:t>
            </a:r>
            <a:r>
              <a:rPr sz="1000" i="1" spc="-35" dirty="0">
                <a:latin typeface="Times New Roman"/>
                <a:cs typeface="Times New Roman"/>
              </a:rPr>
              <a:t>C</a:t>
            </a:r>
            <a:r>
              <a:rPr sz="1000" spc="-35" dirty="0">
                <a:latin typeface="Calibri" panose="020F0502020204030204" pitchFamily="34" charset="0"/>
                <a:cs typeface="Calibri" panose="020F0502020204030204" pitchFamily="34" charset="0"/>
              </a:rPr>
              <a:t>(</a:t>
            </a:r>
            <a:r>
              <a:rPr sz="1000" i="1" spc="-35" dirty="0">
                <a:latin typeface="Times New Roman"/>
                <a:cs typeface="Times New Roman"/>
              </a:rPr>
              <a:t>a</a:t>
            </a:r>
            <a:r>
              <a:rPr sz="1000" spc="-35" dirty="0">
                <a:latin typeface="Calibri" panose="020F0502020204030204" pitchFamily="34" charset="0"/>
                <a:cs typeface="Calibri" panose="020F0502020204030204" pitchFamily="34" charset="0"/>
              </a:rPr>
              <a:t>)</a:t>
            </a:r>
            <a:r>
              <a:rPr sz="1000" spc="-95" dirty="0">
                <a:latin typeface="Calibri" panose="020F0502020204030204" pitchFamily="34" charset="0"/>
                <a:cs typeface="Calibri" panose="020F0502020204030204" pitchFamily="34" charset="0"/>
              </a:rPr>
              <a:t> </a:t>
            </a:r>
            <a:r>
              <a:rPr sz="1000" spc="60" dirty="0">
                <a:latin typeface="Cambria"/>
                <a:cs typeface="Cambria"/>
              </a:rPr>
              <a:t>∧</a:t>
            </a:r>
            <a:r>
              <a:rPr sz="1000" spc="5" dirty="0">
                <a:latin typeface="Cambria"/>
                <a:cs typeface="Cambria"/>
              </a:rPr>
              <a:t> </a:t>
            </a:r>
            <a:r>
              <a:rPr sz="1000" i="1" spc="-70" dirty="0">
                <a:latin typeface="Times New Roman"/>
                <a:cs typeface="Times New Roman"/>
              </a:rPr>
              <a:t>s</a:t>
            </a:r>
            <a:r>
              <a:rPr sz="1000" spc="-70" dirty="0">
                <a:latin typeface="Calibri" panose="020F0502020204030204" pitchFamily="34" charset="0"/>
                <a:cs typeface="Calibri" panose="020F0502020204030204" pitchFamily="34" charset="0"/>
              </a:rPr>
              <a:t>]</a:t>
            </a:r>
            <a:r>
              <a:rPr sz="1000" spc="-65" dirty="0">
                <a:latin typeface="Calibri" panose="020F0502020204030204" pitchFamily="34" charset="0"/>
                <a:cs typeface="Calibri" panose="020F0502020204030204" pitchFamily="34" charset="0"/>
              </a:rPr>
              <a:t> </a:t>
            </a:r>
            <a:r>
              <a:rPr sz="1000" spc="-365" dirty="0">
                <a:latin typeface="Cambria"/>
                <a:cs typeface="Cambria"/>
              </a:rPr>
              <a:t>⊕</a:t>
            </a:r>
            <a:r>
              <a:rPr sz="1000" spc="30" dirty="0">
                <a:latin typeface="Cambria"/>
                <a:cs typeface="Cambria"/>
              </a:rPr>
              <a:t> </a:t>
            </a:r>
            <a:r>
              <a:rPr sz="1000" spc="-30" dirty="0">
                <a:latin typeface="Calibri" panose="020F0502020204030204" pitchFamily="34" charset="0"/>
                <a:cs typeface="Calibri" panose="020F0502020204030204" pitchFamily="34" charset="0"/>
              </a:rPr>
              <a:t>[</a:t>
            </a:r>
            <a:r>
              <a:rPr sz="1000" i="1" spc="-30" dirty="0">
                <a:latin typeface="Times New Roman"/>
                <a:cs typeface="Times New Roman"/>
              </a:rPr>
              <a:t>C</a:t>
            </a:r>
            <a:r>
              <a:rPr sz="1000" spc="-30" dirty="0">
                <a:latin typeface="Calibri" panose="020F0502020204030204" pitchFamily="34" charset="0"/>
                <a:cs typeface="Calibri" panose="020F0502020204030204" pitchFamily="34" charset="0"/>
              </a:rPr>
              <a:t>(</a:t>
            </a:r>
            <a:r>
              <a:rPr sz="1000" i="1" spc="-30" dirty="0">
                <a:latin typeface="Times New Roman"/>
                <a:cs typeface="Times New Roman"/>
              </a:rPr>
              <a:t>b</a:t>
            </a:r>
            <a:r>
              <a:rPr sz="1000" spc="-30" dirty="0">
                <a:latin typeface="Calibri" panose="020F0502020204030204" pitchFamily="34" charset="0"/>
                <a:cs typeface="Calibri" panose="020F0502020204030204" pitchFamily="34" charset="0"/>
              </a:rPr>
              <a:t>)</a:t>
            </a:r>
            <a:r>
              <a:rPr sz="1000" spc="-90" dirty="0">
                <a:latin typeface="Calibri" panose="020F0502020204030204" pitchFamily="34" charset="0"/>
                <a:cs typeface="Calibri" panose="020F0502020204030204" pitchFamily="34" charset="0"/>
              </a:rPr>
              <a:t> </a:t>
            </a:r>
            <a:r>
              <a:rPr sz="1000" spc="60" dirty="0">
                <a:latin typeface="Cambria"/>
                <a:cs typeface="Cambria"/>
              </a:rPr>
              <a:t>∧</a:t>
            </a:r>
            <a:r>
              <a:rPr sz="1000" dirty="0">
                <a:latin typeface="Cambria"/>
                <a:cs typeface="Cambria"/>
              </a:rPr>
              <a:t> </a:t>
            </a:r>
            <a:r>
              <a:rPr sz="1000" i="1" spc="-70" dirty="0">
                <a:latin typeface="Times New Roman"/>
                <a:cs typeface="Times New Roman"/>
              </a:rPr>
              <a:t>s</a:t>
            </a:r>
            <a:r>
              <a:rPr sz="1000" spc="-70" dirty="0">
                <a:latin typeface="Calibri" panose="020F0502020204030204" pitchFamily="34" charset="0"/>
                <a:cs typeface="Calibri" panose="020F0502020204030204" pitchFamily="34" charset="0"/>
              </a:rPr>
              <a:t>]</a:t>
            </a:r>
            <a:r>
              <a:rPr sz="1000" spc="-40" dirty="0">
                <a:latin typeface="Calibri" panose="020F0502020204030204" pitchFamily="34" charset="0"/>
                <a:cs typeface="Calibri" panose="020F0502020204030204" pitchFamily="34" charset="0"/>
              </a:rPr>
              <a:t> </a:t>
            </a: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15" dirty="0">
                <a:latin typeface="Times New Roman"/>
                <a:cs typeface="Times New Roman"/>
              </a:rPr>
              <a:t>C</a:t>
            </a:r>
            <a:r>
              <a:rPr sz="1000" spc="-15" dirty="0">
                <a:latin typeface="Calibri" panose="020F0502020204030204" pitchFamily="34" charset="0"/>
                <a:cs typeface="Calibri" panose="020F0502020204030204" pitchFamily="34" charset="0"/>
              </a:rPr>
              <a:t>(</a:t>
            </a:r>
            <a:r>
              <a:rPr sz="1000" i="1" spc="-15" dirty="0">
                <a:latin typeface="Times New Roman"/>
                <a:cs typeface="Times New Roman"/>
              </a:rPr>
              <a:t>a</a:t>
            </a:r>
            <a:r>
              <a:rPr sz="1000" i="1" spc="5" dirty="0">
                <a:latin typeface="Times New Roman"/>
                <a:cs typeface="Times New Roman"/>
              </a:rPr>
              <a:t> </a:t>
            </a:r>
            <a:r>
              <a:rPr sz="1000" spc="-365" dirty="0">
                <a:latin typeface="Cambria"/>
                <a:cs typeface="Cambria"/>
              </a:rPr>
              <a:t>⊕</a:t>
            </a:r>
            <a:r>
              <a:rPr sz="1000" spc="30" dirty="0">
                <a:latin typeface="Cambria"/>
                <a:cs typeface="Cambria"/>
              </a:rPr>
              <a:t> </a:t>
            </a:r>
            <a:r>
              <a:rPr sz="1000" i="1" spc="-5" dirty="0">
                <a:latin typeface="Times New Roman"/>
                <a:cs typeface="Times New Roman"/>
              </a:rPr>
              <a:t>b</a:t>
            </a:r>
            <a:r>
              <a:rPr sz="1000" spc="-5" dirty="0">
                <a:latin typeface="Calibri" panose="020F0502020204030204" pitchFamily="34" charset="0"/>
                <a:cs typeface="Calibri" panose="020F0502020204030204" pitchFamily="34" charset="0"/>
              </a:rPr>
              <a:t>)</a:t>
            </a:r>
            <a:r>
              <a:rPr sz="1000" spc="-95" dirty="0">
                <a:latin typeface="Calibri" panose="020F0502020204030204" pitchFamily="34" charset="0"/>
                <a:cs typeface="Calibri" panose="020F0502020204030204" pitchFamily="34" charset="0"/>
              </a:rPr>
              <a:t> </a:t>
            </a:r>
            <a:r>
              <a:rPr sz="1000" spc="60" dirty="0">
                <a:latin typeface="Cambria"/>
                <a:cs typeface="Cambria"/>
              </a:rPr>
              <a:t>∧</a:t>
            </a:r>
            <a:r>
              <a:rPr sz="1000" dirty="0">
                <a:latin typeface="Cambria"/>
                <a:cs typeface="Cambria"/>
              </a:rPr>
              <a:t> </a:t>
            </a:r>
            <a:r>
              <a:rPr sz="1000" i="1" spc="-25" dirty="0">
                <a:latin typeface="Times New Roman"/>
                <a:cs typeface="Times New Roman"/>
              </a:rPr>
              <a:t>s</a:t>
            </a:r>
            <a:r>
              <a:rPr sz="1000" i="1" spc="30" dirty="0">
                <a:latin typeface="Times New Roman"/>
                <a:cs typeface="Times New Roman"/>
              </a:rPr>
              <a:t> </a:t>
            </a:r>
            <a:r>
              <a:rPr sz="1000" spc="-45" dirty="0">
                <a:latin typeface="Calibri" panose="020F0502020204030204" pitchFamily="34" charset="0"/>
                <a:cs typeface="Calibri" panose="020F0502020204030204" pitchFamily="34" charset="0"/>
              </a:rPr>
              <a:t>and</a:t>
            </a:r>
            <a:endParaRPr sz="1000" dirty="0">
              <a:latin typeface="Calibri" panose="020F0502020204030204" pitchFamily="34" charset="0"/>
              <a:cs typeface="Calibri" panose="020F0502020204030204" pitchFamily="34" charset="0"/>
            </a:endParaRPr>
          </a:p>
          <a:p>
            <a:pPr marL="200660">
              <a:lnSpc>
                <a:spcPts val="1200"/>
              </a:lnSpc>
            </a:pPr>
            <a:r>
              <a:rPr sz="1000" i="1" spc="-25" dirty="0">
                <a:latin typeface="Times New Roman"/>
                <a:cs typeface="Times New Roman"/>
              </a:rPr>
              <a:t>C</a:t>
            </a:r>
            <a:r>
              <a:rPr sz="1000" spc="-15" dirty="0">
                <a:latin typeface="Calibri" panose="020F0502020204030204" pitchFamily="34" charset="0"/>
                <a:cs typeface="Calibri" panose="020F0502020204030204" pitchFamily="34" charset="0"/>
              </a:rPr>
              <a:t>(0)</a:t>
            </a:r>
            <a:r>
              <a:rPr sz="1000" spc="-95" dirty="0">
                <a:latin typeface="Calibri" panose="020F0502020204030204" pitchFamily="34" charset="0"/>
                <a:cs typeface="Calibri" panose="020F0502020204030204" pitchFamily="34" charset="0"/>
              </a:rPr>
              <a:t> </a:t>
            </a:r>
            <a:r>
              <a:rPr sz="1000" spc="60" dirty="0">
                <a:latin typeface="Cambria"/>
                <a:cs typeface="Cambria"/>
              </a:rPr>
              <a:t>∧</a:t>
            </a:r>
            <a:r>
              <a:rPr sz="1000" dirty="0">
                <a:latin typeface="Cambria"/>
                <a:cs typeface="Cambria"/>
              </a:rPr>
              <a:t> </a:t>
            </a:r>
            <a:r>
              <a:rPr sz="1000" i="1" spc="-25" dirty="0">
                <a:latin typeface="Times New Roman"/>
                <a:cs typeface="Times New Roman"/>
              </a:rPr>
              <a:t>s</a:t>
            </a:r>
            <a:r>
              <a:rPr sz="1000" i="1" spc="25"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4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0</a:t>
            </a:r>
            <a:r>
              <a:rPr lang="en-US" sz="1000" spc="-5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0</a:t>
            </a:r>
            <a:r>
              <a:rPr sz="1000" spc="-140" dirty="0">
                <a:latin typeface="Calibri" panose="020F0502020204030204" pitchFamily="34" charset="0"/>
                <a:cs typeface="Calibri" panose="020F0502020204030204" pitchFamily="34" charset="0"/>
              </a:rPr>
              <a:t> </a:t>
            </a:r>
            <a:r>
              <a:rPr sz="1000" spc="-35" dirty="0">
                <a:latin typeface="Cambria"/>
                <a:cs typeface="Cambria"/>
              </a:rPr>
              <a:t>· · ·</a:t>
            </a:r>
            <a:endParaRPr sz="1000" dirty="0">
              <a:latin typeface="Cambria"/>
              <a:cs typeface="Cambria"/>
            </a:endParaRPr>
          </a:p>
          <a:p>
            <a:pPr marL="200660" indent="-125095">
              <a:lnSpc>
                <a:spcPct val="100000"/>
              </a:lnSpc>
              <a:spcBef>
                <a:spcPts val="295"/>
              </a:spcBef>
              <a:buClr>
                <a:srgbClr val="1464B2"/>
              </a:buClr>
              <a:buSzPct val="70000"/>
              <a:buFont typeface="Cambria"/>
              <a:buChar char="►"/>
              <a:tabLst>
                <a:tab pos="201295" algn="l"/>
              </a:tabLst>
            </a:pPr>
            <a:r>
              <a:rPr sz="1000" spc="-85" dirty="0">
                <a:latin typeface="Calibri" panose="020F0502020204030204" pitchFamily="34" charset="0"/>
                <a:cs typeface="Calibri" panose="020F0502020204030204" pitchFamily="34" charset="0"/>
              </a:rPr>
              <a:t>Use</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random</a:t>
            </a:r>
            <a:r>
              <a:rPr sz="1000" spc="-20" dirty="0">
                <a:latin typeface="Calibri" panose="020F0502020204030204" pitchFamily="34" charset="0"/>
                <a:cs typeface="Calibri" panose="020F0502020204030204" pitchFamily="34" charset="0"/>
              </a:rPr>
              <a:t> </a:t>
            </a:r>
            <a:r>
              <a:rPr sz="1000" spc="-45" dirty="0">
                <a:latin typeface="Calibri" panose="020F0502020204030204" pitchFamily="34" charset="0"/>
                <a:cs typeface="Calibri" panose="020F0502020204030204" pitchFamily="34" charset="0"/>
              </a:rPr>
              <a:t>oracle</a:t>
            </a:r>
            <a:r>
              <a:rPr sz="1000" spc="-20"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to</a:t>
            </a:r>
            <a:r>
              <a:rPr sz="1000" spc="-2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destr</a:t>
            </a:r>
            <a:r>
              <a:rPr sz="1000" spc="-70" dirty="0">
                <a:latin typeface="Calibri" panose="020F0502020204030204" pitchFamily="34" charset="0"/>
                <a:cs typeface="Calibri" panose="020F0502020204030204" pitchFamily="34" charset="0"/>
              </a:rPr>
              <a:t>o</a:t>
            </a:r>
            <a:r>
              <a:rPr sz="1000" dirty="0">
                <a:latin typeface="Calibri" panose="020F0502020204030204" pitchFamily="34" charset="0"/>
                <a:cs typeface="Calibri" panose="020F0502020204030204" pitchFamily="34" charset="0"/>
              </a:rPr>
              <a:t>y</a:t>
            </a:r>
            <a:r>
              <a:rPr sz="1000" spc="-20" dirty="0">
                <a:latin typeface="Calibri" panose="020F0502020204030204" pitchFamily="34" charset="0"/>
                <a:cs typeface="Calibri" panose="020F0502020204030204" pitchFamily="34" charset="0"/>
              </a:rPr>
              <a:t> </a:t>
            </a:r>
            <a:r>
              <a:rPr sz="1000" spc="-25" dirty="0">
                <a:latin typeface="Calibri" panose="020F0502020204030204" pitchFamily="34" charset="0"/>
                <a:cs typeface="Calibri" panose="020F0502020204030204" pitchFamily="34" charset="0"/>
              </a:rPr>
              <a:t>cor</a:t>
            </a:r>
            <a:r>
              <a:rPr sz="1000" spc="-30" dirty="0">
                <a:latin typeface="Calibri" panose="020F0502020204030204" pitchFamily="34" charset="0"/>
                <a:cs typeface="Calibri" panose="020F0502020204030204" pitchFamily="34" charset="0"/>
              </a:rPr>
              <a:t>r</a:t>
            </a:r>
            <a:r>
              <a:rPr sz="1000" spc="-35" dirty="0">
                <a:latin typeface="Calibri" panose="020F0502020204030204" pitchFamily="34" charset="0"/>
                <a:cs typeface="Calibri" panose="020F0502020204030204" pitchFamily="34" charset="0"/>
              </a:rPr>
              <a:t>elations</a:t>
            </a:r>
            <a:endParaRPr sz="1000" dirty="0">
              <a:latin typeface="Calibri" panose="020F0502020204030204" pitchFamily="34" charset="0"/>
              <a:cs typeface="Calibri" panose="020F0502020204030204" pitchFamily="34" charset="0"/>
            </a:endParaRPr>
          </a:p>
        </p:txBody>
      </p:sp>
    </p:spTree>
  </p:cSld>
  <p:clrMapOvr>
    <a:masterClrMapping/>
  </p:clrMapOvr>
  <p:transition>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2510790" cy="403225"/>
          </a:xfrm>
          <a:prstGeom prst="rect">
            <a:avLst/>
          </a:prstGeom>
        </p:spPr>
        <p:txBody>
          <a:bodyPr vert="horz" wrap="square" lIns="0" tIns="15875" rIns="0" bIns="0" rtlCol="0">
            <a:spAutoFit/>
          </a:bodyPr>
          <a:lstStyle/>
          <a:p>
            <a:pPr marL="12700">
              <a:lnSpc>
                <a:spcPct val="100000"/>
              </a:lnSpc>
              <a:spcBef>
                <a:spcPts val="125"/>
              </a:spcBef>
            </a:pPr>
            <a:r>
              <a:rPr spc="-75" dirty="0"/>
              <a:t>Generalizing</a:t>
            </a:r>
            <a:r>
              <a:rPr spc="-60" dirty="0"/>
              <a:t> </a:t>
            </a:r>
            <a:r>
              <a:rPr spc="-85" dirty="0"/>
              <a:t>IKNP:</a:t>
            </a:r>
          </a:p>
        </p:txBody>
      </p:sp>
      <p:sp>
        <p:nvSpPr>
          <p:cNvPr id="3" name="object 3"/>
          <p:cNvSpPr txBox="1"/>
          <p:nvPr/>
        </p:nvSpPr>
        <p:spPr>
          <a:xfrm>
            <a:off x="334594" y="566171"/>
            <a:ext cx="3213100" cy="166071"/>
          </a:xfrm>
          <a:prstGeom prst="rect">
            <a:avLst/>
          </a:prstGeom>
        </p:spPr>
        <p:txBody>
          <a:bodyPr vert="horz" wrap="square" lIns="0" tIns="12065" rIns="0" bIns="0" rtlCol="0">
            <a:spAutoFit/>
          </a:bodyPr>
          <a:lstStyle/>
          <a:p>
            <a:pPr marL="25400">
              <a:lnSpc>
                <a:spcPct val="100000"/>
              </a:lnSpc>
              <a:spcBef>
                <a:spcPts val="95"/>
              </a:spcBef>
            </a:pPr>
            <a:r>
              <a:rPr sz="1000" spc="-40" dirty="0">
                <a:latin typeface="Calibri" panose="020F0502020204030204" pitchFamily="34" charset="0"/>
                <a:cs typeface="Calibri" panose="020F0502020204030204" pitchFamily="34" charset="0"/>
              </a:rPr>
              <a:t>Consider</a:t>
            </a:r>
            <a:r>
              <a:rPr sz="1000" spc="-20" dirty="0">
                <a:latin typeface="Calibri" panose="020F0502020204030204" pitchFamily="34" charset="0"/>
                <a:cs typeface="Calibri" panose="020F0502020204030204" pitchFamily="34" charset="0"/>
              </a:rPr>
              <a:t> </a:t>
            </a:r>
            <a:r>
              <a:rPr sz="1000" spc="-80" dirty="0">
                <a:latin typeface="Calibri" panose="020F0502020204030204" pitchFamily="34" charset="0"/>
                <a:cs typeface="Calibri" panose="020F0502020204030204" pitchFamily="34" charset="0"/>
              </a:rPr>
              <a:t>a</a:t>
            </a:r>
            <a:r>
              <a:rPr sz="1000" spc="-20"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code</a:t>
            </a:r>
            <a:r>
              <a:rPr sz="1000" spc="-20" dirty="0">
                <a:latin typeface="Calibri" panose="020F0502020204030204" pitchFamily="34" charset="0"/>
                <a:cs typeface="Calibri" panose="020F0502020204030204" pitchFamily="34" charset="0"/>
              </a:rPr>
              <a:t> </a:t>
            </a:r>
            <a:r>
              <a:rPr sz="1000" spc="5" dirty="0">
                <a:latin typeface="Calibri" panose="020F0502020204030204" pitchFamily="34" charset="0"/>
                <a:cs typeface="Calibri" panose="020F0502020204030204" pitchFamily="34" charset="0"/>
              </a:rPr>
              <a:t>that</a:t>
            </a:r>
            <a:r>
              <a:rPr sz="1000" spc="-20" dirty="0">
                <a:latin typeface="Calibri" panose="020F0502020204030204" pitchFamily="34" charset="0"/>
                <a:cs typeface="Calibri" panose="020F0502020204030204" pitchFamily="34" charset="0"/>
              </a:rPr>
              <a:t> </a:t>
            </a:r>
            <a:r>
              <a:rPr sz="1000" spc="-70" dirty="0">
                <a:latin typeface="Calibri" panose="020F0502020204030204" pitchFamily="34" charset="0"/>
                <a:cs typeface="Calibri" panose="020F0502020204030204" pitchFamily="34" charset="0"/>
              </a:rPr>
              <a:t>encodes</a:t>
            </a:r>
            <a:r>
              <a:rPr sz="1000" spc="-2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more</a:t>
            </a:r>
            <a:r>
              <a:rPr sz="1000" spc="-20" dirty="0">
                <a:latin typeface="Calibri" panose="020F0502020204030204" pitchFamily="34" charset="0"/>
                <a:cs typeface="Calibri" panose="020F0502020204030204" pitchFamily="34" charset="0"/>
              </a:rPr>
              <a:t> bits</a:t>
            </a:r>
            <a:r>
              <a:rPr sz="1000" spc="-15" dirty="0">
                <a:latin typeface="Calibri" panose="020F0502020204030204" pitchFamily="34" charset="0"/>
                <a:cs typeface="Calibri" panose="020F0502020204030204" pitchFamily="34" charset="0"/>
              </a:rPr>
              <a:t> </a:t>
            </a:r>
            <a:r>
              <a:rPr sz="1000" i="1" spc="-20" dirty="0">
                <a:latin typeface="Times New Roman"/>
                <a:cs typeface="Times New Roman"/>
              </a:rPr>
              <a:t>C</a:t>
            </a:r>
            <a:r>
              <a:rPr sz="1000" i="1" spc="25" dirty="0">
                <a:latin typeface="Times New Roman"/>
                <a:cs typeface="Times New Roman"/>
              </a:rPr>
              <a:t> </a:t>
            </a:r>
            <a:r>
              <a:rPr sz="1000" spc="-80" dirty="0">
                <a:latin typeface="Calibri" panose="020F0502020204030204" pitchFamily="34" charset="0"/>
                <a:cs typeface="Calibri" panose="020F0502020204030204" pitchFamily="34" charset="0"/>
              </a:rPr>
              <a:t>:</a:t>
            </a:r>
            <a:r>
              <a:rPr sz="1000" spc="-15" dirty="0">
                <a:latin typeface="Calibri" panose="020F0502020204030204" pitchFamily="34" charset="0"/>
                <a:cs typeface="Calibri" panose="020F0502020204030204" pitchFamily="34" charset="0"/>
              </a:rPr>
              <a:t> </a:t>
            </a:r>
            <a:r>
              <a:rPr sz="1000" spc="-10" dirty="0">
                <a:latin typeface="Cambria"/>
                <a:cs typeface="Cambria"/>
              </a:rPr>
              <a:t>{</a:t>
            </a:r>
            <a:r>
              <a:rPr sz="1000" spc="-10" dirty="0">
                <a:latin typeface="Calibri" panose="020F0502020204030204" pitchFamily="34" charset="0"/>
                <a:cs typeface="Calibri" panose="020F0502020204030204" pitchFamily="34" charset="0"/>
              </a:rPr>
              <a:t>0</a:t>
            </a:r>
            <a:r>
              <a:rPr sz="1000" spc="-10" dirty="0">
                <a:latin typeface="Calibri"/>
                <a:cs typeface="Calibri"/>
              </a:rPr>
              <a:t>,</a:t>
            </a:r>
            <a:r>
              <a:rPr sz="1000" spc="-60" dirty="0">
                <a:latin typeface="Calibri"/>
                <a:cs typeface="Calibri"/>
              </a:rPr>
              <a:t> </a:t>
            </a:r>
            <a:r>
              <a:rPr sz="1000" spc="15" dirty="0">
                <a:latin typeface="Calibri" panose="020F0502020204030204" pitchFamily="34" charset="0"/>
                <a:cs typeface="Calibri" panose="020F0502020204030204" pitchFamily="34" charset="0"/>
              </a:rPr>
              <a:t>1</a:t>
            </a:r>
            <a:r>
              <a:rPr sz="1000" spc="15" dirty="0">
                <a:latin typeface="Cambria"/>
                <a:cs typeface="Cambria"/>
              </a:rPr>
              <a:t>}</a:t>
            </a:r>
            <a:r>
              <a:rPr sz="1050" spc="22" baseline="27777" dirty="0">
                <a:solidFill>
                  <a:srgbClr val="D83A00"/>
                </a:solidFill>
                <a:latin typeface="Calibri"/>
                <a:cs typeface="Calibri"/>
              </a:rPr>
              <a:t>3</a:t>
            </a:r>
            <a:r>
              <a:rPr sz="1050" spc="254" baseline="27777" dirty="0">
                <a:solidFill>
                  <a:srgbClr val="D83A00"/>
                </a:solidFill>
                <a:latin typeface="Calibri"/>
                <a:cs typeface="Calibri"/>
              </a:rPr>
              <a:t> </a:t>
            </a:r>
            <a:r>
              <a:rPr sz="1000" spc="180" dirty="0">
                <a:latin typeface="Cambria"/>
                <a:cs typeface="Cambria"/>
              </a:rPr>
              <a:t>→</a:t>
            </a:r>
            <a:r>
              <a:rPr sz="1000" spc="80" dirty="0">
                <a:latin typeface="Cambria"/>
                <a:cs typeface="Cambria"/>
              </a:rPr>
              <a:t> </a:t>
            </a:r>
            <a:r>
              <a:rPr sz="1000" spc="-5" dirty="0">
                <a:latin typeface="Cambria"/>
                <a:cs typeface="Cambria"/>
              </a:rPr>
              <a:t>{</a:t>
            </a:r>
            <a:r>
              <a:rPr sz="1000" spc="-5" dirty="0">
                <a:latin typeface="Calibri" panose="020F0502020204030204" pitchFamily="34" charset="0"/>
                <a:cs typeface="Calibri" panose="020F0502020204030204" pitchFamily="34" charset="0"/>
              </a:rPr>
              <a:t>0</a:t>
            </a:r>
            <a:r>
              <a:rPr sz="1000" spc="-5" dirty="0">
                <a:latin typeface="Calibri"/>
                <a:cs typeface="Calibri"/>
              </a:rPr>
              <a:t>,</a:t>
            </a:r>
            <a:r>
              <a:rPr sz="1000" spc="-60" dirty="0">
                <a:latin typeface="Calibri"/>
                <a:cs typeface="Calibri"/>
              </a:rPr>
              <a:t> </a:t>
            </a:r>
            <a:r>
              <a:rPr sz="1000" spc="10" dirty="0">
                <a:latin typeface="Calibri" panose="020F0502020204030204" pitchFamily="34" charset="0"/>
                <a:cs typeface="Calibri" panose="020F0502020204030204" pitchFamily="34" charset="0"/>
              </a:rPr>
              <a:t>1</a:t>
            </a:r>
            <a:r>
              <a:rPr sz="1000" spc="10" dirty="0">
                <a:latin typeface="Cambria"/>
                <a:cs typeface="Cambria"/>
              </a:rPr>
              <a:t>}</a:t>
            </a:r>
            <a:r>
              <a:rPr sz="1050" i="1" spc="15" baseline="27777" dirty="0">
                <a:latin typeface="Times New Roman"/>
                <a:cs typeface="Times New Roman"/>
              </a:rPr>
              <a:t>k</a:t>
            </a:r>
            <a:endParaRPr sz="1050" baseline="27777" dirty="0">
              <a:latin typeface="Times New Roman"/>
              <a:cs typeface="Times New Roman"/>
            </a:endParaRPr>
          </a:p>
        </p:txBody>
      </p:sp>
      <p:grpSp>
        <p:nvGrpSpPr>
          <p:cNvPr id="4" name="object 4"/>
          <p:cNvGrpSpPr/>
          <p:nvPr/>
        </p:nvGrpSpPr>
        <p:grpSpPr>
          <a:xfrm>
            <a:off x="2657568" y="1291853"/>
            <a:ext cx="373380" cy="178435"/>
            <a:chOff x="2657568" y="1291853"/>
            <a:chExt cx="373380" cy="178435"/>
          </a:xfrm>
        </p:grpSpPr>
        <p:sp>
          <p:nvSpPr>
            <p:cNvPr id="5" name="object 5"/>
            <p:cNvSpPr/>
            <p:nvPr/>
          </p:nvSpPr>
          <p:spPr>
            <a:xfrm>
              <a:off x="2662648" y="1296933"/>
              <a:ext cx="363220" cy="168275"/>
            </a:xfrm>
            <a:custGeom>
              <a:avLst/>
              <a:gdLst/>
              <a:ahLst/>
              <a:cxnLst/>
              <a:rect l="l" t="t" r="r" b="b"/>
              <a:pathLst>
                <a:path w="363219" h="168275">
                  <a:moveTo>
                    <a:pt x="312091" y="0"/>
                  </a:moveTo>
                  <a:lnTo>
                    <a:pt x="50610" y="0"/>
                  </a:lnTo>
                  <a:lnTo>
                    <a:pt x="30910" y="3977"/>
                  </a:lnTo>
                  <a:lnTo>
                    <a:pt x="14823" y="14823"/>
                  </a:lnTo>
                  <a:lnTo>
                    <a:pt x="3977" y="30910"/>
                  </a:lnTo>
                  <a:lnTo>
                    <a:pt x="0" y="50610"/>
                  </a:lnTo>
                  <a:lnTo>
                    <a:pt x="0" y="117492"/>
                  </a:lnTo>
                  <a:lnTo>
                    <a:pt x="3977" y="137192"/>
                  </a:lnTo>
                  <a:lnTo>
                    <a:pt x="14823" y="153279"/>
                  </a:lnTo>
                  <a:lnTo>
                    <a:pt x="30910" y="164126"/>
                  </a:lnTo>
                  <a:lnTo>
                    <a:pt x="50610" y="168103"/>
                  </a:lnTo>
                  <a:lnTo>
                    <a:pt x="312091" y="168103"/>
                  </a:lnTo>
                  <a:lnTo>
                    <a:pt x="331791" y="164126"/>
                  </a:lnTo>
                  <a:lnTo>
                    <a:pt x="347878" y="153279"/>
                  </a:lnTo>
                  <a:lnTo>
                    <a:pt x="358724" y="137192"/>
                  </a:lnTo>
                  <a:lnTo>
                    <a:pt x="362701" y="117492"/>
                  </a:lnTo>
                  <a:lnTo>
                    <a:pt x="362701" y="50610"/>
                  </a:lnTo>
                  <a:lnTo>
                    <a:pt x="358724" y="30910"/>
                  </a:lnTo>
                  <a:lnTo>
                    <a:pt x="347878" y="14823"/>
                  </a:lnTo>
                  <a:lnTo>
                    <a:pt x="331791" y="3977"/>
                  </a:lnTo>
                  <a:lnTo>
                    <a:pt x="312091" y="0"/>
                  </a:lnTo>
                  <a:close/>
                </a:path>
              </a:pathLst>
            </a:custGeom>
            <a:solidFill>
              <a:srgbClr val="FFFFFF"/>
            </a:solidFill>
          </p:spPr>
          <p:txBody>
            <a:bodyPr wrap="square" lIns="0" tIns="0" rIns="0" bIns="0" rtlCol="0"/>
            <a:lstStyle/>
            <a:p>
              <a:endParaRPr/>
            </a:p>
          </p:txBody>
        </p:sp>
        <p:sp>
          <p:nvSpPr>
            <p:cNvPr id="6" name="object 6"/>
            <p:cNvSpPr/>
            <p:nvPr/>
          </p:nvSpPr>
          <p:spPr>
            <a:xfrm>
              <a:off x="2662648" y="1296933"/>
              <a:ext cx="363220" cy="168275"/>
            </a:xfrm>
            <a:custGeom>
              <a:avLst/>
              <a:gdLst/>
              <a:ahLst/>
              <a:cxnLst/>
              <a:rect l="l" t="t" r="r" b="b"/>
              <a:pathLst>
                <a:path w="363219" h="168275">
                  <a:moveTo>
                    <a:pt x="312091" y="0"/>
                  </a:moveTo>
                  <a:lnTo>
                    <a:pt x="50610" y="0"/>
                  </a:lnTo>
                  <a:lnTo>
                    <a:pt x="30910" y="3977"/>
                  </a:lnTo>
                  <a:lnTo>
                    <a:pt x="14823" y="14823"/>
                  </a:lnTo>
                  <a:lnTo>
                    <a:pt x="3977" y="30910"/>
                  </a:lnTo>
                  <a:lnTo>
                    <a:pt x="0" y="50610"/>
                  </a:lnTo>
                  <a:lnTo>
                    <a:pt x="0" y="117492"/>
                  </a:lnTo>
                  <a:lnTo>
                    <a:pt x="3977" y="137192"/>
                  </a:lnTo>
                  <a:lnTo>
                    <a:pt x="14823" y="153279"/>
                  </a:lnTo>
                  <a:lnTo>
                    <a:pt x="30910" y="164126"/>
                  </a:lnTo>
                  <a:lnTo>
                    <a:pt x="50610" y="168103"/>
                  </a:lnTo>
                  <a:lnTo>
                    <a:pt x="312091" y="168103"/>
                  </a:lnTo>
                  <a:lnTo>
                    <a:pt x="331791" y="164126"/>
                  </a:lnTo>
                  <a:lnTo>
                    <a:pt x="347878" y="153279"/>
                  </a:lnTo>
                  <a:lnTo>
                    <a:pt x="358724" y="137192"/>
                  </a:lnTo>
                  <a:lnTo>
                    <a:pt x="362701" y="117492"/>
                  </a:lnTo>
                  <a:lnTo>
                    <a:pt x="362701" y="50610"/>
                  </a:lnTo>
                  <a:lnTo>
                    <a:pt x="358724" y="30910"/>
                  </a:lnTo>
                  <a:lnTo>
                    <a:pt x="347878" y="14823"/>
                  </a:lnTo>
                  <a:lnTo>
                    <a:pt x="331791" y="3977"/>
                  </a:lnTo>
                  <a:lnTo>
                    <a:pt x="312091" y="0"/>
                  </a:lnTo>
                  <a:close/>
                </a:path>
              </a:pathLst>
            </a:custGeom>
            <a:ln w="10122">
              <a:solidFill>
                <a:srgbClr val="000000"/>
              </a:solidFill>
            </a:ln>
          </p:spPr>
          <p:txBody>
            <a:bodyPr wrap="square" lIns="0" tIns="0" rIns="0" bIns="0" rtlCol="0"/>
            <a:lstStyle/>
            <a:p>
              <a:endParaRPr/>
            </a:p>
          </p:txBody>
        </p:sp>
      </p:grpSp>
      <p:sp>
        <p:nvSpPr>
          <p:cNvPr id="7" name="object 7"/>
          <p:cNvSpPr txBox="1"/>
          <p:nvPr/>
        </p:nvSpPr>
        <p:spPr>
          <a:xfrm>
            <a:off x="2692120" y="1282375"/>
            <a:ext cx="304165" cy="166071"/>
          </a:xfrm>
          <a:prstGeom prst="rect">
            <a:avLst/>
          </a:prstGeom>
        </p:spPr>
        <p:txBody>
          <a:bodyPr vert="horz" wrap="square" lIns="0" tIns="12065" rIns="0" bIns="0" rtlCol="0">
            <a:spAutoFit/>
          </a:bodyPr>
          <a:lstStyle/>
          <a:p>
            <a:pPr marL="12700">
              <a:lnSpc>
                <a:spcPct val="100000"/>
              </a:lnSpc>
              <a:spcBef>
                <a:spcPts val="95"/>
              </a:spcBef>
            </a:pPr>
            <a:r>
              <a:rPr sz="1000" spc="-40" dirty="0">
                <a:latin typeface="Calibri" panose="020F0502020204030204" pitchFamily="34" charset="0"/>
                <a:cs typeface="Calibri" panose="020F0502020204030204" pitchFamily="34" charset="0"/>
              </a:rPr>
              <a:t>IKNP</a:t>
            </a:r>
            <a:endParaRPr sz="1000" dirty="0">
              <a:latin typeface="Calibri" panose="020F0502020204030204" pitchFamily="34" charset="0"/>
              <a:cs typeface="Calibri" panose="020F0502020204030204" pitchFamily="34" charset="0"/>
            </a:endParaRPr>
          </a:p>
        </p:txBody>
      </p:sp>
      <p:sp>
        <p:nvSpPr>
          <p:cNvPr id="8" name="object 8"/>
          <p:cNvSpPr txBox="1"/>
          <p:nvPr/>
        </p:nvSpPr>
        <p:spPr>
          <a:xfrm>
            <a:off x="2112276" y="1271656"/>
            <a:ext cx="380365" cy="177800"/>
          </a:xfrm>
          <a:prstGeom prst="rect">
            <a:avLst/>
          </a:prstGeom>
        </p:spPr>
        <p:txBody>
          <a:bodyPr vert="horz" wrap="square" lIns="0" tIns="12065" rIns="0" bIns="0" rtlCol="0">
            <a:spAutoFit/>
          </a:bodyPr>
          <a:lstStyle/>
          <a:p>
            <a:pPr marL="38100">
              <a:lnSpc>
                <a:spcPct val="100000"/>
              </a:lnSpc>
              <a:spcBef>
                <a:spcPts val="95"/>
              </a:spcBef>
            </a:pPr>
            <a:r>
              <a:rPr sz="1000" i="1" spc="-35" dirty="0">
                <a:latin typeface="Times New Roman"/>
                <a:cs typeface="Times New Roman"/>
              </a:rPr>
              <a:t>s</a:t>
            </a:r>
            <a:r>
              <a:rPr sz="1000" spc="-5" dirty="0">
                <a:latin typeface="Calibri"/>
                <a:cs typeface="Calibri"/>
              </a:rPr>
              <a:t>,</a:t>
            </a:r>
            <a:r>
              <a:rPr sz="1000" spc="-40" dirty="0">
                <a:latin typeface="Calibri"/>
                <a:cs typeface="Calibri"/>
              </a:rPr>
              <a:t> </a:t>
            </a:r>
            <a:r>
              <a:rPr sz="1000" spc="40" dirty="0">
                <a:latin typeface="Cambria"/>
                <a:cs typeface="Cambria"/>
              </a:rPr>
              <a:t>{</a:t>
            </a:r>
            <a:r>
              <a:rPr sz="1000" i="1" spc="-20" dirty="0">
                <a:latin typeface="Times New Roman"/>
                <a:cs typeface="Times New Roman"/>
              </a:rPr>
              <a:t>q</a:t>
            </a:r>
            <a:r>
              <a:rPr sz="1050" i="1" baseline="-11904" dirty="0">
                <a:latin typeface="Times New Roman"/>
                <a:cs typeface="Times New Roman"/>
              </a:rPr>
              <a:t>i</a:t>
            </a:r>
            <a:r>
              <a:rPr sz="1050" i="1" spc="-157" baseline="-11904" dirty="0">
                <a:latin typeface="Times New Roman"/>
                <a:cs typeface="Times New Roman"/>
              </a:rPr>
              <a:t> </a:t>
            </a:r>
            <a:r>
              <a:rPr sz="1000" spc="20" dirty="0">
                <a:latin typeface="Cambria"/>
                <a:cs typeface="Cambria"/>
              </a:rPr>
              <a:t>}</a:t>
            </a:r>
            <a:endParaRPr sz="1000">
              <a:latin typeface="Cambria"/>
              <a:cs typeface="Cambria"/>
            </a:endParaRPr>
          </a:p>
        </p:txBody>
      </p:sp>
      <p:sp>
        <p:nvSpPr>
          <p:cNvPr id="9" name="object 9"/>
          <p:cNvSpPr txBox="1"/>
          <p:nvPr/>
        </p:nvSpPr>
        <p:spPr>
          <a:xfrm>
            <a:off x="3349358" y="1269344"/>
            <a:ext cx="69850" cy="177800"/>
          </a:xfrm>
          <a:prstGeom prst="rect">
            <a:avLst/>
          </a:prstGeom>
        </p:spPr>
        <p:txBody>
          <a:bodyPr vert="horz" wrap="square" lIns="0" tIns="12065" rIns="0" bIns="0" rtlCol="0">
            <a:spAutoFit/>
          </a:bodyPr>
          <a:lstStyle/>
          <a:p>
            <a:pPr marL="12700">
              <a:lnSpc>
                <a:spcPct val="100000"/>
              </a:lnSpc>
              <a:spcBef>
                <a:spcPts val="95"/>
              </a:spcBef>
            </a:pPr>
            <a:r>
              <a:rPr sz="1000" i="1" spc="-45" dirty="0">
                <a:latin typeface="Times New Roman"/>
                <a:cs typeface="Times New Roman"/>
              </a:rPr>
              <a:t>r</a:t>
            </a:r>
            <a:endParaRPr sz="1000">
              <a:latin typeface="Times New Roman"/>
              <a:cs typeface="Times New Roman"/>
            </a:endParaRPr>
          </a:p>
        </p:txBody>
      </p:sp>
      <p:sp>
        <p:nvSpPr>
          <p:cNvPr id="10" name="object 10"/>
          <p:cNvSpPr txBox="1"/>
          <p:nvPr/>
        </p:nvSpPr>
        <p:spPr>
          <a:xfrm>
            <a:off x="3256089" y="1454091"/>
            <a:ext cx="255904" cy="177800"/>
          </a:xfrm>
          <a:prstGeom prst="rect">
            <a:avLst/>
          </a:prstGeom>
        </p:spPr>
        <p:txBody>
          <a:bodyPr vert="horz" wrap="square" lIns="0" tIns="12065" rIns="0" bIns="0" rtlCol="0">
            <a:spAutoFit/>
          </a:bodyPr>
          <a:lstStyle/>
          <a:p>
            <a:pPr marL="38100">
              <a:lnSpc>
                <a:spcPct val="100000"/>
              </a:lnSpc>
              <a:spcBef>
                <a:spcPts val="95"/>
              </a:spcBef>
            </a:pPr>
            <a:r>
              <a:rPr sz="1000" spc="40" dirty="0">
                <a:latin typeface="Cambria"/>
                <a:cs typeface="Cambria"/>
              </a:rPr>
              <a:t>{</a:t>
            </a:r>
            <a:r>
              <a:rPr sz="1000" i="1" spc="20" dirty="0">
                <a:latin typeface="Times New Roman"/>
                <a:cs typeface="Times New Roman"/>
              </a:rPr>
              <a:t>t</a:t>
            </a:r>
            <a:r>
              <a:rPr sz="1050" i="1" baseline="-11904" dirty="0">
                <a:latin typeface="Times New Roman"/>
                <a:cs typeface="Times New Roman"/>
              </a:rPr>
              <a:t>i</a:t>
            </a:r>
            <a:r>
              <a:rPr sz="1050" i="1" spc="-157" baseline="-11904" dirty="0">
                <a:latin typeface="Times New Roman"/>
                <a:cs typeface="Times New Roman"/>
              </a:rPr>
              <a:t> </a:t>
            </a:r>
            <a:r>
              <a:rPr sz="1000" spc="20" dirty="0">
                <a:latin typeface="Cambria"/>
                <a:cs typeface="Cambria"/>
              </a:rPr>
              <a:t>}</a:t>
            </a:r>
            <a:endParaRPr sz="1000">
              <a:latin typeface="Cambria"/>
              <a:cs typeface="Cambria"/>
            </a:endParaRPr>
          </a:p>
        </p:txBody>
      </p:sp>
      <p:grpSp>
        <p:nvGrpSpPr>
          <p:cNvPr id="11" name="object 11"/>
          <p:cNvGrpSpPr/>
          <p:nvPr/>
        </p:nvGrpSpPr>
        <p:grpSpPr>
          <a:xfrm>
            <a:off x="2502318" y="1350619"/>
            <a:ext cx="815340" cy="241300"/>
            <a:chOff x="2502318" y="1350619"/>
            <a:chExt cx="815340" cy="241300"/>
          </a:xfrm>
        </p:grpSpPr>
        <p:sp>
          <p:nvSpPr>
            <p:cNvPr id="12" name="object 12"/>
            <p:cNvSpPr/>
            <p:nvPr/>
          </p:nvSpPr>
          <p:spPr>
            <a:xfrm>
              <a:off x="2511301" y="1380985"/>
              <a:ext cx="146685" cy="0"/>
            </a:xfrm>
            <a:custGeom>
              <a:avLst/>
              <a:gdLst/>
              <a:ahLst/>
              <a:cxnLst/>
              <a:rect l="l" t="t" r="r" b="b"/>
              <a:pathLst>
                <a:path w="146685">
                  <a:moveTo>
                    <a:pt x="146286" y="0"/>
                  </a:moveTo>
                  <a:lnTo>
                    <a:pt x="0" y="0"/>
                  </a:lnTo>
                </a:path>
              </a:pathLst>
            </a:custGeom>
            <a:ln w="10122">
              <a:solidFill>
                <a:srgbClr val="000000"/>
              </a:solidFill>
            </a:ln>
          </p:spPr>
          <p:txBody>
            <a:bodyPr wrap="square" lIns="0" tIns="0" rIns="0" bIns="0" rtlCol="0"/>
            <a:lstStyle/>
            <a:p>
              <a:endParaRPr/>
            </a:p>
          </p:txBody>
        </p:sp>
        <p:sp>
          <p:nvSpPr>
            <p:cNvPr id="13" name="object 13"/>
            <p:cNvSpPr/>
            <p:nvPr/>
          </p:nvSpPr>
          <p:spPr>
            <a:xfrm>
              <a:off x="2506367" y="1354668"/>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4" name="object 14"/>
            <p:cNvSpPr/>
            <p:nvPr/>
          </p:nvSpPr>
          <p:spPr>
            <a:xfrm>
              <a:off x="3039395" y="1380985"/>
              <a:ext cx="278130" cy="0"/>
            </a:xfrm>
            <a:custGeom>
              <a:avLst/>
              <a:gdLst/>
              <a:ahLst/>
              <a:cxnLst/>
              <a:rect l="l" t="t" r="r" b="b"/>
              <a:pathLst>
                <a:path w="278129">
                  <a:moveTo>
                    <a:pt x="277956" y="0"/>
                  </a:moveTo>
                  <a:lnTo>
                    <a:pt x="0" y="0"/>
                  </a:lnTo>
                </a:path>
              </a:pathLst>
            </a:custGeom>
            <a:ln w="10122">
              <a:solidFill>
                <a:srgbClr val="000000"/>
              </a:solidFill>
            </a:ln>
          </p:spPr>
          <p:txBody>
            <a:bodyPr wrap="square" lIns="0" tIns="0" rIns="0" bIns="0" rtlCol="0"/>
            <a:lstStyle/>
            <a:p>
              <a:endParaRPr/>
            </a:p>
          </p:txBody>
        </p:sp>
        <p:sp>
          <p:nvSpPr>
            <p:cNvPr id="15" name="object 15"/>
            <p:cNvSpPr/>
            <p:nvPr/>
          </p:nvSpPr>
          <p:spPr>
            <a:xfrm>
              <a:off x="3034461" y="1354668"/>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6" name="object 16"/>
            <p:cNvSpPr/>
            <p:nvPr/>
          </p:nvSpPr>
          <p:spPr>
            <a:xfrm>
              <a:off x="2843999" y="1470097"/>
              <a:ext cx="393700" cy="91440"/>
            </a:xfrm>
            <a:custGeom>
              <a:avLst/>
              <a:gdLst/>
              <a:ahLst/>
              <a:cxnLst/>
              <a:rect l="l" t="t" r="r" b="b"/>
              <a:pathLst>
                <a:path w="393700" h="91440">
                  <a:moveTo>
                    <a:pt x="0" y="0"/>
                  </a:moveTo>
                  <a:lnTo>
                    <a:pt x="0" y="90889"/>
                  </a:lnTo>
                  <a:lnTo>
                    <a:pt x="393346" y="90889"/>
                  </a:lnTo>
                </a:path>
              </a:pathLst>
            </a:custGeom>
            <a:ln w="10122">
              <a:solidFill>
                <a:srgbClr val="000000"/>
              </a:solidFill>
            </a:ln>
          </p:spPr>
          <p:txBody>
            <a:bodyPr wrap="square" lIns="0" tIns="0" rIns="0" bIns="0" rtlCol="0"/>
            <a:lstStyle/>
            <a:p>
              <a:endParaRPr/>
            </a:p>
          </p:txBody>
        </p:sp>
        <p:sp>
          <p:nvSpPr>
            <p:cNvPr id="17" name="object 17"/>
            <p:cNvSpPr/>
            <p:nvPr/>
          </p:nvSpPr>
          <p:spPr>
            <a:xfrm>
              <a:off x="3217609" y="1534670"/>
              <a:ext cx="24765" cy="52705"/>
            </a:xfrm>
            <a:custGeom>
              <a:avLst/>
              <a:gdLst/>
              <a:ahLst/>
              <a:cxnLst/>
              <a:rect l="l" t="t" r="r" b="b"/>
              <a:pathLst>
                <a:path w="24764"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spTree>
  </p:cSld>
  <p:clrMapOvr>
    <a:masterClrMapping/>
  </p:clrMapOvr>
  <p:transition>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2510790" cy="403225"/>
          </a:xfrm>
          <a:prstGeom prst="rect">
            <a:avLst/>
          </a:prstGeom>
        </p:spPr>
        <p:txBody>
          <a:bodyPr vert="horz" wrap="square" lIns="0" tIns="15875" rIns="0" bIns="0" rtlCol="0">
            <a:spAutoFit/>
          </a:bodyPr>
          <a:lstStyle/>
          <a:p>
            <a:pPr marL="12700">
              <a:lnSpc>
                <a:spcPct val="100000"/>
              </a:lnSpc>
              <a:spcBef>
                <a:spcPts val="125"/>
              </a:spcBef>
            </a:pPr>
            <a:r>
              <a:rPr spc="-75" dirty="0"/>
              <a:t>Generalizing</a:t>
            </a:r>
            <a:r>
              <a:rPr spc="-60" dirty="0"/>
              <a:t> </a:t>
            </a:r>
            <a:r>
              <a:rPr spc="-85" dirty="0"/>
              <a:t>IKNP:</a:t>
            </a:r>
          </a:p>
        </p:txBody>
      </p:sp>
      <p:sp>
        <p:nvSpPr>
          <p:cNvPr id="3" name="object 3"/>
          <p:cNvSpPr txBox="1"/>
          <p:nvPr/>
        </p:nvSpPr>
        <p:spPr>
          <a:xfrm>
            <a:off x="334594" y="566171"/>
            <a:ext cx="3213100" cy="166071"/>
          </a:xfrm>
          <a:prstGeom prst="rect">
            <a:avLst/>
          </a:prstGeom>
        </p:spPr>
        <p:txBody>
          <a:bodyPr vert="horz" wrap="square" lIns="0" tIns="12065" rIns="0" bIns="0" rtlCol="0">
            <a:spAutoFit/>
          </a:bodyPr>
          <a:lstStyle/>
          <a:p>
            <a:pPr marL="25400">
              <a:lnSpc>
                <a:spcPct val="100000"/>
              </a:lnSpc>
              <a:spcBef>
                <a:spcPts val="95"/>
              </a:spcBef>
            </a:pPr>
            <a:r>
              <a:rPr sz="1000" spc="-40" dirty="0">
                <a:latin typeface="Calibri" panose="020F0502020204030204" pitchFamily="34" charset="0"/>
                <a:cs typeface="Calibri" panose="020F0502020204030204" pitchFamily="34" charset="0"/>
              </a:rPr>
              <a:t>Consider</a:t>
            </a:r>
            <a:r>
              <a:rPr sz="1000" spc="-20" dirty="0">
                <a:latin typeface="Calibri" panose="020F0502020204030204" pitchFamily="34" charset="0"/>
                <a:cs typeface="Calibri" panose="020F0502020204030204" pitchFamily="34" charset="0"/>
              </a:rPr>
              <a:t> </a:t>
            </a:r>
            <a:r>
              <a:rPr sz="1000" spc="-80" dirty="0">
                <a:latin typeface="Calibri" panose="020F0502020204030204" pitchFamily="34" charset="0"/>
                <a:cs typeface="Calibri" panose="020F0502020204030204" pitchFamily="34" charset="0"/>
              </a:rPr>
              <a:t>a</a:t>
            </a:r>
            <a:r>
              <a:rPr sz="1000" spc="-20"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code</a:t>
            </a:r>
            <a:r>
              <a:rPr sz="1000" spc="-20" dirty="0">
                <a:latin typeface="Calibri" panose="020F0502020204030204" pitchFamily="34" charset="0"/>
                <a:cs typeface="Calibri" panose="020F0502020204030204" pitchFamily="34" charset="0"/>
              </a:rPr>
              <a:t> </a:t>
            </a:r>
            <a:r>
              <a:rPr sz="1000" spc="5" dirty="0">
                <a:latin typeface="Calibri" panose="020F0502020204030204" pitchFamily="34" charset="0"/>
                <a:cs typeface="Calibri" panose="020F0502020204030204" pitchFamily="34" charset="0"/>
              </a:rPr>
              <a:t>that</a:t>
            </a:r>
            <a:r>
              <a:rPr sz="1000" spc="-20" dirty="0">
                <a:latin typeface="Calibri" panose="020F0502020204030204" pitchFamily="34" charset="0"/>
                <a:cs typeface="Calibri" panose="020F0502020204030204" pitchFamily="34" charset="0"/>
              </a:rPr>
              <a:t> </a:t>
            </a:r>
            <a:r>
              <a:rPr sz="1000" spc="-70" dirty="0">
                <a:latin typeface="Calibri" panose="020F0502020204030204" pitchFamily="34" charset="0"/>
                <a:cs typeface="Calibri" panose="020F0502020204030204" pitchFamily="34" charset="0"/>
              </a:rPr>
              <a:t>encodes</a:t>
            </a:r>
            <a:r>
              <a:rPr sz="1000" spc="-20" dirty="0">
                <a:latin typeface="Calibri" panose="020F0502020204030204" pitchFamily="34" charset="0"/>
                <a:cs typeface="Calibri" panose="020F0502020204030204" pitchFamily="34" charset="0"/>
              </a:rPr>
              <a:t> </a:t>
            </a:r>
            <a:r>
              <a:rPr sz="1000" spc="-50" dirty="0">
                <a:latin typeface="Calibri" panose="020F0502020204030204" pitchFamily="34" charset="0"/>
                <a:cs typeface="Calibri" panose="020F0502020204030204" pitchFamily="34" charset="0"/>
              </a:rPr>
              <a:t>more</a:t>
            </a:r>
            <a:r>
              <a:rPr sz="1000" spc="-20" dirty="0">
                <a:latin typeface="Calibri" panose="020F0502020204030204" pitchFamily="34" charset="0"/>
                <a:cs typeface="Calibri" panose="020F0502020204030204" pitchFamily="34" charset="0"/>
              </a:rPr>
              <a:t> bits</a:t>
            </a:r>
            <a:r>
              <a:rPr sz="1000" spc="-15" dirty="0">
                <a:latin typeface="Calibri" panose="020F0502020204030204" pitchFamily="34" charset="0"/>
                <a:cs typeface="Calibri" panose="020F0502020204030204" pitchFamily="34" charset="0"/>
              </a:rPr>
              <a:t> </a:t>
            </a:r>
            <a:r>
              <a:rPr sz="1000" i="1" spc="-20" dirty="0">
                <a:latin typeface="Times New Roman"/>
                <a:cs typeface="Times New Roman"/>
              </a:rPr>
              <a:t>C</a:t>
            </a:r>
            <a:r>
              <a:rPr sz="1000" i="1" spc="25" dirty="0">
                <a:latin typeface="Times New Roman"/>
                <a:cs typeface="Times New Roman"/>
              </a:rPr>
              <a:t> </a:t>
            </a:r>
            <a:r>
              <a:rPr sz="1000" spc="-80" dirty="0">
                <a:latin typeface="Calibri" panose="020F0502020204030204" pitchFamily="34" charset="0"/>
                <a:cs typeface="Calibri" panose="020F0502020204030204" pitchFamily="34" charset="0"/>
              </a:rPr>
              <a:t>:</a:t>
            </a:r>
            <a:r>
              <a:rPr sz="1000" spc="-15" dirty="0">
                <a:latin typeface="Calibri" panose="020F0502020204030204" pitchFamily="34" charset="0"/>
                <a:cs typeface="Calibri" panose="020F0502020204030204" pitchFamily="34" charset="0"/>
              </a:rPr>
              <a:t> </a:t>
            </a:r>
            <a:r>
              <a:rPr sz="1000" spc="-10" dirty="0">
                <a:latin typeface="Cambria"/>
                <a:cs typeface="Cambria"/>
              </a:rPr>
              <a:t>{</a:t>
            </a:r>
            <a:r>
              <a:rPr sz="1000" spc="-10" dirty="0">
                <a:latin typeface="Calibri" panose="020F0502020204030204" pitchFamily="34" charset="0"/>
                <a:cs typeface="Calibri" panose="020F0502020204030204" pitchFamily="34" charset="0"/>
              </a:rPr>
              <a:t>0</a:t>
            </a:r>
            <a:r>
              <a:rPr sz="1000" spc="-10" dirty="0">
                <a:latin typeface="Calibri"/>
                <a:cs typeface="Calibri"/>
              </a:rPr>
              <a:t>,</a:t>
            </a:r>
            <a:r>
              <a:rPr sz="1000" spc="-60" dirty="0">
                <a:latin typeface="Calibri"/>
                <a:cs typeface="Calibri"/>
              </a:rPr>
              <a:t> </a:t>
            </a:r>
            <a:r>
              <a:rPr sz="1000" spc="15" dirty="0">
                <a:latin typeface="Calibri" panose="020F0502020204030204" pitchFamily="34" charset="0"/>
                <a:cs typeface="Calibri" panose="020F0502020204030204" pitchFamily="34" charset="0"/>
              </a:rPr>
              <a:t>1</a:t>
            </a:r>
            <a:r>
              <a:rPr sz="1000" spc="15" dirty="0">
                <a:latin typeface="Cambria"/>
                <a:cs typeface="Cambria"/>
              </a:rPr>
              <a:t>}</a:t>
            </a:r>
            <a:r>
              <a:rPr sz="1050" spc="22" baseline="27777" dirty="0">
                <a:solidFill>
                  <a:srgbClr val="D83A00"/>
                </a:solidFill>
                <a:latin typeface="Calibri"/>
                <a:cs typeface="Calibri"/>
              </a:rPr>
              <a:t>3</a:t>
            </a:r>
            <a:r>
              <a:rPr sz="1050" spc="254" baseline="27777" dirty="0">
                <a:solidFill>
                  <a:srgbClr val="D83A00"/>
                </a:solidFill>
                <a:latin typeface="Calibri"/>
                <a:cs typeface="Calibri"/>
              </a:rPr>
              <a:t> </a:t>
            </a:r>
            <a:r>
              <a:rPr sz="1000" spc="180" dirty="0">
                <a:latin typeface="Cambria"/>
                <a:cs typeface="Cambria"/>
              </a:rPr>
              <a:t>→</a:t>
            </a:r>
            <a:r>
              <a:rPr sz="1000" spc="80" dirty="0">
                <a:latin typeface="Cambria"/>
                <a:cs typeface="Cambria"/>
              </a:rPr>
              <a:t> </a:t>
            </a:r>
            <a:r>
              <a:rPr sz="1000" spc="-5" dirty="0">
                <a:latin typeface="Cambria"/>
                <a:cs typeface="Cambria"/>
              </a:rPr>
              <a:t>{</a:t>
            </a:r>
            <a:r>
              <a:rPr sz="1000" spc="-5" dirty="0">
                <a:latin typeface="Calibri" panose="020F0502020204030204" pitchFamily="34" charset="0"/>
                <a:cs typeface="Calibri" panose="020F0502020204030204" pitchFamily="34" charset="0"/>
              </a:rPr>
              <a:t>0</a:t>
            </a:r>
            <a:r>
              <a:rPr sz="1000" spc="-5" dirty="0">
                <a:latin typeface="Calibri"/>
                <a:cs typeface="Calibri"/>
              </a:rPr>
              <a:t>,</a:t>
            </a:r>
            <a:r>
              <a:rPr sz="1000" spc="-60" dirty="0">
                <a:latin typeface="Calibri"/>
                <a:cs typeface="Calibri"/>
              </a:rPr>
              <a:t> </a:t>
            </a:r>
            <a:r>
              <a:rPr sz="1000" spc="10" dirty="0">
                <a:latin typeface="Calibri" panose="020F0502020204030204" pitchFamily="34" charset="0"/>
                <a:cs typeface="Calibri" panose="020F0502020204030204" pitchFamily="34" charset="0"/>
              </a:rPr>
              <a:t>1</a:t>
            </a:r>
            <a:r>
              <a:rPr sz="1000" spc="10" dirty="0">
                <a:latin typeface="Cambria"/>
                <a:cs typeface="Cambria"/>
              </a:rPr>
              <a:t>}</a:t>
            </a:r>
            <a:r>
              <a:rPr sz="1050" i="1" spc="15" baseline="27777" dirty="0">
                <a:latin typeface="Times New Roman"/>
                <a:cs typeface="Times New Roman"/>
              </a:rPr>
              <a:t>k</a:t>
            </a:r>
            <a:endParaRPr sz="1050" baseline="27777" dirty="0">
              <a:latin typeface="Times New Roman"/>
              <a:cs typeface="Times New Roman"/>
            </a:endParaRPr>
          </a:p>
        </p:txBody>
      </p:sp>
      <p:grpSp>
        <p:nvGrpSpPr>
          <p:cNvPr id="4" name="object 4"/>
          <p:cNvGrpSpPr/>
          <p:nvPr/>
        </p:nvGrpSpPr>
        <p:grpSpPr>
          <a:xfrm>
            <a:off x="2799478" y="1291853"/>
            <a:ext cx="373380" cy="178435"/>
            <a:chOff x="2799478" y="1291853"/>
            <a:chExt cx="373380" cy="178435"/>
          </a:xfrm>
        </p:grpSpPr>
        <p:sp>
          <p:nvSpPr>
            <p:cNvPr id="5" name="object 5"/>
            <p:cNvSpPr/>
            <p:nvPr/>
          </p:nvSpPr>
          <p:spPr>
            <a:xfrm>
              <a:off x="2804558" y="1296933"/>
              <a:ext cx="363220" cy="168275"/>
            </a:xfrm>
            <a:custGeom>
              <a:avLst/>
              <a:gdLst/>
              <a:ahLst/>
              <a:cxnLst/>
              <a:rect l="l" t="t" r="r" b="b"/>
              <a:pathLst>
                <a:path w="363219" h="168275">
                  <a:moveTo>
                    <a:pt x="312091" y="0"/>
                  </a:moveTo>
                  <a:lnTo>
                    <a:pt x="50610" y="0"/>
                  </a:lnTo>
                  <a:lnTo>
                    <a:pt x="30910" y="3977"/>
                  </a:lnTo>
                  <a:lnTo>
                    <a:pt x="14823" y="14823"/>
                  </a:lnTo>
                  <a:lnTo>
                    <a:pt x="3977" y="30910"/>
                  </a:lnTo>
                  <a:lnTo>
                    <a:pt x="0" y="50610"/>
                  </a:lnTo>
                  <a:lnTo>
                    <a:pt x="0" y="117492"/>
                  </a:lnTo>
                  <a:lnTo>
                    <a:pt x="3977" y="137192"/>
                  </a:lnTo>
                  <a:lnTo>
                    <a:pt x="14823" y="153279"/>
                  </a:lnTo>
                  <a:lnTo>
                    <a:pt x="30910" y="164126"/>
                  </a:lnTo>
                  <a:lnTo>
                    <a:pt x="50610" y="168103"/>
                  </a:lnTo>
                  <a:lnTo>
                    <a:pt x="312091" y="168103"/>
                  </a:lnTo>
                  <a:lnTo>
                    <a:pt x="331791" y="164126"/>
                  </a:lnTo>
                  <a:lnTo>
                    <a:pt x="347878" y="153279"/>
                  </a:lnTo>
                  <a:lnTo>
                    <a:pt x="358724" y="137192"/>
                  </a:lnTo>
                  <a:lnTo>
                    <a:pt x="362701" y="117492"/>
                  </a:lnTo>
                  <a:lnTo>
                    <a:pt x="362701" y="50610"/>
                  </a:lnTo>
                  <a:lnTo>
                    <a:pt x="358724" y="30910"/>
                  </a:lnTo>
                  <a:lnTo>
                    <a:pt x="347878" y="14823"/>
                  </a:lnTo>
                  <a:lnTo>
                    <a:pt x="331791" y="3977"/>
                  </a:lnTo>
                  <a:lnTo>
                    <a:pt x="312091" y="0"/>
                  </a:lnTo>
                  <a:close/>
                </a:path>
              </a:pathLst>
            </a:custGeom>
            <a:solidFill>
              <a:srgbClr val="FFFFFF"/>
            </a:solidFill>
          </p:spPr>
          <p:txBody>
            <a:bodyPr wrap="square" lIns="0" tIns="0" rIns="0" bIns="0" rtlCol="0"/>
            <a:lstStyle/>
            <a:p>
              <a:endParaRPr/>
            </a:p>
          </p:txBody>
        </p:sp>
        <p:sp>
          <p:nvSpPr>
            <p:cNvPr id="6" name="object 6"/>
            <p:cNvSpPr/>
            <p:nvPr/>
          </p:nvSpPr>
          <p:spPr>
            <a:xfrm>
              <a:off x="2804558" y="1296933"/>
              <a:ext cx="363220" cy="168275"/>
            </a:xfrm>
            <a:custGeom>
              <a:avLst/>
              <a:gdLst/>
              <a:ahLst/>
              <a:cxnLst/>
              <a:rect l="l" t="t" r="r" b="b"/>
              <a:pathLst>
                <a:path w="363219" h="168275">
                  <a:moveTo>
                    <a:pt x="312091" y="0"/>
                  </a:moveTo>
                  <a:lnTo>
                    <a:pt x="50610" y="0"/>
                  </a:lnTo>
                  <a:lnTo>
                    <a:pt x="30910" y="3977"/>
                  </a:lnTo>
                  <a:lnTo>
                    <a:pt x="14823" y="14823"/>
                  </a:lnTo>
                  <a:lnTo>
                    <a:pt x="3977" y="30910"/>
                  </a:lnTo>
                  <a:lnTo>
                    <a:pt x="0" y="50610"/>
                  </a:lnTo>
                  <a:lnTo>
                    <a:pt x="0" y="117492"/>
                  </a:lnTo>
                  <a:lnTo>
                    <a:pt x="3977" y="137192"/>
                  </a:lnTo>
                  <a:lnTo>
                    <a:pt x="14823" y="153279"/>
                  </a:lnTo>
                  <a:lnTo>
                    <a:pt x="30910" y="164126"/>
                  </a:lnTo>
                  <a:lnTo>
                    <a:pt x="50610" y="168103"/>
                  </a:lnTo>
                  <a:lnTo>
                    <a:pt x="312091" y="168103"/>
                  </a:lnTo>
                  <a:lnTo>
                    <a:pt x="331791" y="164126"/>
                  </a:lnTo>
                  <a:lnTo>
                    <a:pt x="347878" y="153279"/>
                  </a:lnTo>
                  <a:lnTo>
                    <a:pt x="358724" y="137192"/>
                  </a:lnTo>
                  <a:lnTo>
                    <a:pt x="362701" y="117492"/>
                  </a:lnTo>
                  <a:lnTo>
                    <a:pt x="362701" y="50610"/>
                  </a:lnTo>
                  <a:lnTo>
                    <a:pt x="358724" y="30910"/>
                  </a:lnTo>
                  <a:lnTo>
                    <a:pt x="347878" y="14823"/>
                  </a:lnTo>
                  <a:lnTo>
                    <a:pt x="331791" y="3977"/>
                  </a:lnTo>
                  <a:lnTo>
                    <a:pt x="312091" y="0"/>
                  </a:lnTo>
                  <a:close/>
                </a:path>
              </a:pathLst>
            </a:custGeom>
            <a:ln w="10122">
              <a:solidFill>
                <a:srgbClr val="000000"/>
              </a:solidFill>
            </a:ln>
          </p:spPr>
          <p:txBody>
            <a:bodyPr wrap="square" lIns="0" tIns="0" rIns="0" bIns="0" rtlCol="0"/>
            <a:lstStyle/>
            <a:p>
              <a:endParaRPr/>
            </a:p>
          </p:txBody>
        </p:sp>
      </p:grpSp>
      <p:sp>
        <p:nvSpPr>
          <p:cNvPr id="7" name="object 7"/>
          <p:cNvSpPr txBox="1"/>
          <p:nvPr/>
        </p:nvSpPr>
        <p:spPr>
          <a:xfrm>
            <a:off x="2834030" y="1282375"/>
            <a:ext cx="304165" cy="166071"/>
          </a:xfrm>
          <a:prstGeom prst="rect">
            <a:avLst/>
          </a:prstGeom>
        </p:spPr>
        <p:txBody>
          <a:bodyPr vert="horz" wrap="square" lIns="0" tIns="12065" rIns="0" bIns="0" rtlCol="0">
            <a:spAutoFit/>
          </a:bodyPr>
          <a:lstStyle/>
          <a:p>
            <a:pPr marL="12700">
              <a:lnSpc>
                <a:spcPct val="100000"/>
              </a:lnSpc>
              <a:spcBef>
                <a:spcPts val="95"/>
              </a:spcBef>
            </a:pPr>
            <a:r>
              <a:rPr sz="1000" spc="-40" dirty="0">
                <a:latin typeface="Calibri" panose="020F0502020204030204" pitchFamily="34" charset="0"/>
                <a:cs typeface="Calibri" panose="020F0502020204030204" pitchFamily="34" charset="0"/>
              </a:rPr>
              <a:t>IKNP</a:t>
            </a:r>
            <a:endParaRPr sz="1000" dirty="0">
              <a:latin typeface="Calibri" panose="020F0502020204030204" pitchFamily="34" charset="0"/>
              <a:cs typeface="Calibri" panose="020F0502020204030204" pitchFamily="34" charset="0"/>
            </a:endParaRPr>
          </a:p>
        </p:txBody>
      </p:sp>
      <p:sp>
        <p:nvSpPr>
          <p:cNvPr id="8" name="object 8"/>
          <p:cNvSpPr txBox="1"/>
          <p:nvPr/>
        </p:nvSpPr>
        <p:spPr>
          <a:xfrm>
            <a:off x="2254186" y="1271656"/>
            <a:ext cx="380365" cy="177800"/>
          </a:xfrm>
          <a:prstGeom prst="rect">
            <a:avLst/>
          </a:prstGeom>
        </p:spPr>
        <p:txBody>
          <a:bodyPr vert="horz" wrap="square" lIns="0" tIns="12065" rIns="0" bIns="0" rtlCol="0">
            <a:spAutoFit/>
          </a:bodyPr>
          <a:lstStyle/>
          <a:p>
            <a:pPr marL="38100">
              <a:lnSpc>
                <a:spcPct val="100000"/>
              </a:lnSpc>
              <a:spcBef>
                <a:spcPts val="95"/>
              </a:spcBef>
            </a:pPr>
            <a:r>
              <a:rPr sz="1000" i="1" spc="-35" dirty="0">
                <a:latin typeface="Times New Roman"/>
                <a:cs typeface="Times New Roman"/>
              </a:rPr>
              <a:t>s</a:t>
            </a:r>
            <a:r>
              <a:rPr sz="1000" spc="-5" dirty="0">
                <a:latin typeface="Calibri"/>
                <a:cs typeface="Calibri"/>
              </a:rPr>
              <a:t>,</a:t>
            </a:r>
            <a:r>
              <a:rPr sz="1000" spc="-40" dirty="0">
                <a:latin typeface="Calibri"/>
                <a:cs typeface="Calibri"/>
              </a:rPr>
              <a:t> </a:t>
            </a:r>
            <a:r>
              <a:rPr sz="1000" spc="40" dirty="0">
                <a:latin typeface="Cambria"/>
                <a:cs typeface="Cambria"/>
              </a:rPr>
              <a:t>{</a:t>
            </a:r>
            <a:r>
              <a:rPr sz="1000" i="1" spc="-15" dirty="0">
                <a:latin typeface="Times New Roman"/>
                <a:cs typeface="Times New Roman"/>
              </a:rPr>
              <a:t>q</a:t>
            </a:r>
            <a:r>
              <a:rPr sz="1050" i="1" baseline="-11904" dirty="0">
                <a:latin typeface="Times New Roman"/>
                <a:cs typeface="Times New Roman"/>
              </a:rPr>
              <a:t>i</a:t>
            </a:r>
            <a:r>
              <a:rPr sz="1050" i="1" spc="-157" baseline="-11904" dirty="0">
                <a:latin typeface="Times New Roman"/>
                <a:cs typeface="Times New Roman"/>
              </a:rPr>
              <a:t> </a:t>
            </a:r>
            <a:r>
              <a:rPr sz="1000" spc="20" dirty="0">
                <a:latin typeface="Cambria"/>
                <a:cs typeface="Cambria"/>
              </a:rPr>
              <a:t>}</a:t>
            </a:r>
            <a:endParaRPr sz="1000">
              <a:latin typeface="Cambria"/>
              <a:cs typeface="Cambria"/>
            </a:endParaRPr>
          </a:p>
        </p:txBody>
      </p:sp>
      <p:sp>
        <p:nvSpPr>
          <p:cNvPr id="9" name="object 9"/>
          <p:cNvSpPr txBox="1"/>
          <p:nvPr/>
        </p:nvSpPr>
        <p:spPr>
          <a:xfrm>
            <a:off x="3491268" y="1269344"/>
            <a:ext cx="69850" cy="177800"/>
          </a:xfrm>
          <a:prstGeom prst="rect">
            <a:avLst/>
          </a:prstGeom>
        </p:spPr>
        <p:txBody>
          <a:bodyPr vert="horz" wrap="square" lIns="0" tIns="12065" rIns="0" bIns="0" rtlCol="0">
            <a:spAutoFit/>
          </a:bodyPr>
          <a:lstStyle/>
          <a:p>
            <a:pPr marL="12700">
              <a:lnSpc>
                <a:spcPct val="100000"/>
              </a:lnSpc>
              <a:spcBef>
                <a:spcPts val="95"/>
              </a:spcBef>
            </a:pPr>
            <a:r>
              <a:rPr sz="1000" i="1" spc="-45" dirty="0">
                <a:latin typeface="Times New Roman"/>
                <a:cs typeface="Times New Roman"/>
              </a:rPr>
              <a:t>r</a:t>
            </a:r>
            <a:endParaRPr sz="1000">
              <a:latin typeface="Times New Roman"/>
              <a:cs typeface="Times New Roman"/>
            </a:endParaRPr>
          </a:p>
        </p:txBody>
      </p:sp>
      <p:sp>
        <p:nvSpPr>
          <p:cNvPr id="10" name="object 10"/>
          <p:cNvSpPr txBox="1"/>
          <p:nvPr/>
        </p:nvSpPr>
        <p:spPr>
          <a:xfrm>
            <a:off x="3397999" y="1454091"/>
            <a:ext cx="255904" cy="177800"/>
          </a:xfrm>
          <a:prstGeom prst="rect">
            <a:avLst/>
          </a:prstGeom>
        </p:spPr>
        <p:txBody>
          <a:bodyPr vert="horz" wrap="square" lIns="0" tIns="12065" rIns="0" bIns="0" rtlCol="0">
            <a:spAutoFit/>
          </a:bodyPr>
          <a:lstStyle/>
          <a:p>
            <a:pPr marL="38100">
              <a:lnSpc>
                <a:spcPct val="100000"/>
              </a:lnSpc>
              <a:spcBef>
                <a:spcPts val="95"/>
              </a:spcBef>
            </a:pPr>
            <a:r>
              <a:rPr sz="1000" spc="40" dirty="0">
                <a:latin typeface="Cambria"/>
                <a:cs typeface="Cambria"/>
              </a:rPr>
              <a:t>{</a:t>
            </a:r>
            <a:r>
              <a:rPr sz="1000" i="1" spc="15" dirty="0">
                <a:latin typeface="Times New Roman"/>
                <a:cs typeface="Times New Roman"/>
              </a:rPr>
              <a:t>t</a:t>
            </a:r>
            <a:r>
              <a:rPr sz="1050" i="1" baseline="-11904" dirty="0">
                <a:latin typeface="Times New Roman"/>
                <a:cs typeface="Times New Roman"/>
              </a:rPr>
              <a:t>i</a:t>
            </a:r>
            <a:r>
              <a:rPr sz="1050" i="1" spc="-157" baseline="-11904" dirty="0">
                <a:latin typeface="Times New Roman"/>
                <a:cs typeface="Times New Roman"/>
              </a:rPr>
              <a:t> </a:t>
            </a:r>
            <a:r>
              <a:rPr sz="1000" spc="20" dirty="0">
                <a:latin typeface="Cambria"/>
                <a:cs typeface="Cambria"/>
              </a:rPr>
              <a:t>}</a:t>
            </a:r>
            <a:endParaRPr sz="1000">
              <a:latin typeface="Cambria"/>
              <a:cs typeface="Cambria"/>
            </a:endParaRPr>
          </a:p>
        </p:txBody>
      </p:sp>
      <p:grpSp>
        <p:nvGrpSpPr>
          <p:cNvPr id="11" name="object 11"/>
          <p:cNvGrpSpPr/>
          <p:nvPr/>
        </p:nvGrpSpPr>
        <p:grpSpPr>
          <a:xfrm>
            <a:off x="2644228" y="1350619"/>
            <a:ext cx="815340" cy="241300"/>
            <a:chOff x="2644228" y="1350619"/>
            <a:chExt cx="815340" cy="241300"/>
          </a:xfrm>
        </p:grpSpPr>
        <p:sp>
          <p:nvSpPr>
            <p:cNvPr id="12" name="object 12"/>
            <p:cNvSpPr/>
            <p:nvPr/>
          </p:nvSpPr>
          <p:spPr>
            <a:xfrm>
              <a:off x="2653211" y="1380985"/>
              <a:ext cx="146685" cy="0"/>
            </a:xfrm>
            <a:custGeom>
              <a:avLst/>
              <a:gdLst/>
              <a:ahLst/>
              <a:cxnLst/>
              <a:rect l="l" t="t" r="r" b="b"/>
              <a:pathLst>
                <a:path w="146685">
                  <a:moveTo>
                    <a:pt x="146286" y="0"/>
                  </a:moveTo>
                  <a:lnTo>
                    <a:pt x="0" y="0"/>
                  </a:lnTo>
                </a:path>
              </a:pathLst>
            </a:custGeom>
            <a:ln w="10122">
              <a:solidFill>
                <a:srgbClr val="000000"/>
              </a:solidFill>
            </a:ln>
          </p:spPr>
          <p:txBody>
            <a:bodyPr wrap="square" lIns="0" tIns="0" rIns="0" bIns="0" rtlCol="0"/>
            <a:lstStyle/>
            <a:p>
              <a:endParaRPr/>
            </a:p>
          </p:txBody>
        </p:sp>
        <p:sp>
          <p:nvSpPr>
            <p:cNvPr id="13" name="object 13"/>
            <p:cNvSpPr/>
            <p:nvPr/>
          </p:nvSpPr>
          <p:spPr>
            <a:xfrm>
              <a:off x="2648277" y="1354668"/>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4" name="object 14"/>
            <p:cNvSpPr/>
            <p:nvPr/>
          </p:nvSpPr>
          <p:spPr>
            <a:xfrm>
              <a:off x="3181305" y="1380985"/>
              <a:ext cx="278130" cy="0"/>
            </a:xfrm>
            <a:custGeom>
              <a:avLst/>
              <a:gdLst/>
              <a:ahLst/>
              <a:cxnLst/>
              <a:rect l="l" t="t" r="r" b="b"/>
              <a:pathLst>
                <a:path w="278129">
                  <a:moveTo>
                    <a:pt x="277956" y="0"/>
                  </a:moveTo>
                  <a:lnTo>
                    <a:pt x="0" y="0"/>
                  </a:lnTo>
                </a:path>
              </a:pathLst>
            </a:custGeom>
            <a:ln w="10122">
              <a:solidFill>
                <a:srgbClr val="000000"/>
              </a:solidFill>
            </a:ln>
          </p:spPr>
          <p:txBody>
            <a:bodyPr wrap="square" lIns="0" tIns="0" rIns="0" bIns="0" rtlCol="0"/>
            <a:lstStyle/>
            <a:p>
              <a:endParaRPr/>
            </a:p>
          </p:txBody>
        </p:sp>
        <p:sp>
          <p:nvSpPr>
            <p:cNvPr id="15" name="object 15"/>
            <p:cNvSpPr/>
            <p:nvPr/>
          </p:nvSpPr>
          <p:spPr>
            <a:xfrm>
              <a:off x="3176371" y="1354668"/>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6" name="object 16"/>
            <p:cNvSpPr/>
            <p:nvPr/>
          </p:nvSpPr>
          <p:spPr>
            <a:xfrm>
              <a:off x="2985909" y="1470097"/>
              <a:ext cx="393700" cy="91440"/>
            </a:xfrm>
            <a:custGeom>
              <a:avLst/>
              <a:gdLst/>
              <a:ahLst/>
              <a:cxnLst/>
              <a:rect l="l" t="t" r="r" b="b"/>
              <a:pathLst>
                <a:path w="393700" h="91440">
                  <a:moveTo>
                    <a:pt x="0" y="0"/>
                  </a:moveTo>
                  <a:lnTo>
                    <a:pt x="0" y="90889"/>
                  </a:lnTo>
                  <a:lnTo>
                    <a:pt x="393346" y="90889"/>
                  </a:lnTo>
                </a:path>
              </a:pathLst>
            </a:custGeom>
            <a:ln w="10122">
              <a:solidFill>
                <a:srgbClr val="000000"/>
              </a:solidFill>
            </a:ln>
          </p:spPr>
          <p:txBody>
            <a:bodyPr wrap="square" lIns="0" tIns="0" rIns="0" bIns="0" rtlCol="0"/>
            <a:lstStyle/>
            <a:p>
              <a:endParaRPr/>
            </a:p>
          </p:txBody>
        </p:sp>
        <p:sp>
          <p:nvSpPr>
            <p:cNvPr id="17" name="object 17"/>
            <p:cNvSpPr/>
            <p:nvPr/>
          </p:nvSpPr>
          <p:spPr>
            <a:xfrm>
              <a:off x="3359519" y="1534670"/>
              <a:ext cx="24765" cy="52705"/>
            </a:xfrm>
            <a:custGeom>
              <a:avLst/>
              <a:gdLst/>
              <a:ahLst/>
              <a:cxnLst/>
              <a:rect l="l" t="t" r="r" b="b"/>
              <a:pathLst>
                <a:path w="24764"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graphicFrame>
        <p:nvGraphicFramePr>
          <p:cNvPr id="18" name="object 18"/>
          <p:cNvGraphicFramePr>
            <a:graphicFrameLocks noGrp="1"/>
          </p:cNvGraphicFramePr>
          <p:nvPr/>
        </p:nvGraphicFramePr>
        <p:xfrm>
          <a:off x="362061" y="1108084"/>
          <a:ext cx="1642110" cy="540738"/>
        </p:xfrm>
        <a:graphic>
          <a:graphicData uri="http://schemas.openxmlformats.org/drawingml/2006/table">
            <a:tbl>
              <a:tblPr firstRow="1" bandRow="1">
                <a:tableStyleId>{2D5ABB26-0587-4C30-8999-92F81FD0307C}</a:tableStyleId>
              </a:tblPr>
              <a:tblGrid>
                <a:gridCol w="711835">
                  <a:extLst>
                    <a:ext uri="{9D8B030D-6E8A-4147-A177-3AD203B41FA5}">
                      <a16:colId xmlns:a16="http://schemas.microsoft.com/office/drawing/2014/main" val="20000"/>
                    </a:ext>
                  </a:extLst>
                </a:gridCol>
                <a:gridCol w="218440">
                  <a:extLst>
                    <a:ext uri="{9D8B030D-6E8A-4147-A177-3AD203B41FA5}">
                      <a16:colId xmlns:a16="http://schemas.microsoft.com/office/drawing/2014/main" val="20001"/>
                    </a:ext>
                  </a:extLst>
                </a:gridCol>
                <a:gridCol w="711835">
                  <a:extLst>
                    <a:ext uri="{9D8B030D-6E8A-4147-A177-3AD203B41FA5}">
                      <a16:colId xmlns:a16="http://schemas.microsoft.com/office/drawing/2014/main" val="20002"/>
                    </a:ext>
                  </a:extLst>
                </a:gridCol>
              </a:tblGrid>
              <a:tr h="106286">
                <a:tc>
                  <a:txBody>
                    <a:bodyPr/>
                    <a:lstStyle/>
                    <a:p>
                      <a:pPr marL="40005">
                        <a:lnSpc>
                          <a:spcPts val="720"/>
                        </a:lnSpc>
                      </a:pPr>
                      <a:r>
                        <a:rPr sz="700" i="1" dirty="0">
                          <a:latin typeface="Times New Roman"/>
                          <a:cs typeface="Times New Roman"/>
                        </a:rPr>
                        <a:t>q</a:t>
                      </a:r>
                      <a:r>
                        <a:rPr sz="750" baseline="-11111" dirty="0">
                          <a:latin typeface="Calibri"/>
                          <a:cs typeface="Calibri"/>
                        </a:rPr>
                        <a:t>1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(000) </a:t>
                      </a:r>
                      <a:r>
                        <a:rPr sz="700" dirty="0">
                          <a:latin typeface="Cambria"/>
                          <a:cs typeface="Cambria"/>
                        </a:rPr>
                        <a:t>∧</a:t>
                      </a:r>
                      <a:r>
                        <a:rPr sz="700" spc="5" dirty="0">
                          <a:latin typeface="Cambria"/>
                          <a:cs typeface="Cambria"/>
                        </a:rPr>
                        <a:t> </a:t>
                      </a:r>
                      <a:r>
                        <a:rPr sz="700" i="1" dirty="0">
                          <a:latin typeface="Times New Roman"/>
                          <a:cs typeface="Times New Roman"/>
                        </a:rPr>
                        <a:t>s</a:t>
                      </a:r>
                      <a:endParaRPr sz="7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R="1905" algn="ctr">
                        <a:lnSpc>
                          <a:spcPts val="720"/>
                        </a:lnSpc>
                      </a:pPr>
                      <a:r>
                        <a:rPr sz="700" spc="-20" dirty="0">
                          <a:latin typeface="Cambria"/>
                          <a:cs typeface="Cambria"/>
                        </a:rPr>
                        <a:t>·</a:t>
                      </a:r>
                      <a:r>
                        <a:rPr sz="700" spc="-10" dirty="0">
                          <a:latin typeface="Cambria"/>
                          <a:cs typeface="Cambria"/>
                        </a:rPr>
                        <a:t> </a:t>
                      </a:r>
                      <a:r>
                        <a:rPr sz="700" spc="-20" dirty="0">
                          <a:latin typeface="Cambria"/>
                          <a:cs typeface="Cambria"/>
                        </a:rPr>
                        <a:t>·</a:t>
                      </a:r>
                      <a:r>
                        <a:rPr sz="700" dirty="0">
                          <a:latin typeface="Cambria"/>
                          <a:cs typeface="Cambria"/>
                        </a:rPr>
                        <a:t> </a:t>
                      </a:r>
                      <a:r>
                        <a:rPr sz="700" spc="-20" dirty="0">
                          <a:latin typeface="Cambria"/>
                          <a:cs typeface="Cambria"/>
                        </a:rPr>
                        <a:t>·</a:t>
                      </a:r>
                      <a:endParaRPr sz="700">
                        <a:latin typeface="Cambria"/>
                        <a:cs typeface="Cambri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0005">
                        <a:lnSpc>
                          <a:spcPts val="720"/>
                        </a:lnSpc>
                      </a:pPr>
                      <a:r>
                        <a:rPr sz="700" i="1" dirty="0">
                          <a:latin typeface="Times New Roman"/>
                          <a:cs typeface="Times New Roman"/>
                        </a:rPr>
                        <a:t>q</a:t>
                      </a:r>
                      <a:r>
                        <a:rPr sz="750" baseline="-11111" dirty="0">
                          <a:latin typeface="Calibri"/>
                          <a:cs typeface="Calibri"/>
                        </a:rPr>
                        <a:t>1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(111) </a:t>
                      </a:r>
                      <a:r>
                        <a:rPr sz="700" dirty="0">
                          <a:latin typeface="Cambria"/>
                          <a:cs typeface="Cambria"/>
                        </a:rPr>
                        <a:t>∧</a:t>
                      </a:r>
                      <a:r>
                        <a:rPr sz="700" spc="5" dirty="0">
                          <a:latin typeface="Cambria"/>
                          <a:cs typeface="Cambria"/>
                        </a:rPr>
                        <a:t> </a:t>
                      </a:r>
                      <a:r>
                        <a:rPr sz="700" i="1" dirty="0">
                          <a:latin typeface="Times New Roman"/>
                          <a:cs typeface="Times New Roman"/>
                        </a:rPr>
                        <a:t>s</a:t>
                      </a:r>
                      <a:endParaRPr sz="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0"/>
                  </a:ext>
                </a:extLst>
              </a:tr>
              <a:tr h="106286">
                <a:tc>
                  <a:txBody>
                    <a:bodyPr/>
                    <a:lstStyle/>
                    <a:p>
                      <a:pPr marL="40005">
                        <a:lnSpc>
                          <a:spcPts val="720"/>
                        </a:lnSpc>
                      </a:pPr>
                      <a:r>
                        <a:rPr sz="700" i="1" dirty="0">
                          <a:latin typeface="Times New Roman"/>
                          <a:cs typeface="Times New Roman"/>
                        </a:rPr>
                        <a:t>q</a:t>
                      </a:r>
                      <a:r>
                        <a:rPr sz="750" baseline="-11111" dirty="0">
                          <a:latin typeface="Calibri"/>
                          <a:cs typeface="Calibri"/>
                        </a:rPr>
                        <a:t>2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(000) </a:t>
                      </a:r>
                      <a:r>
                        <a:rPr sz="700" dirty="0">
                          <a:latin typeface="Cambria"/>
                          <a:cs typeface="Cambria"/>
                        </a:rPr>
                        <a:t>∧</a:t>
                      </a:r>
                      <a:r>
                        <a:rPr sz="700" spc="5" dirty="0">
                          <a:latin typeface="Cambria"/>
                          <a:cs typeface="Cambria"/>
                        </a:rPr>
                        <a:t> </a:t>
                      </a:r>
                      <a:r>
                        <a:rPr sz="700" i="1" dirty="0">
                          <a:latin typeface="Times New Roman"/>
                          <a:cs typeface="Times New Roman"/>
                        </a:rPr>
                        <a:t>s</a:t>
                      </a:r>
                      <a:endParaRPr sz="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R="1905" algn="ctr">
                        <a:lnSpc>
                          <a:spcPts val="720"/>
                        </a:lnSpc>
                      </a:pPr>
                      <a:r>
                        <a:rPr sz="700" spc="-20" dirty="0">
                          <a:latin typeface="Cambria"/>
                          <a:cs typeface="Cambria"/>
                        </a:rPr>
                        <a:t>·</a:t>
                      </a:r>
                      <a:r>
                        <a:rPr sz="700" spc="-10" dirty="0">
                          <a:latin typeface="Cambria"/>
                          <a:cs typeface="Cambria"/>
                        </a:rPr>
                        <a:t> </a:t>
                      </a:r>
                      <a:r>
                        <a:rPr sz="700" spc="-20" dirty="0">
                          <a:latin typeface="Cambria"/>
                          <a:cs typeface="Cambria"/>
                        </a:rPr>
                        <a:t>·</a:t>
                      </a:r>
                      <a:r>
                        <a:rPr sz="700" dirty="0">
                          <a:latin typeface="Cambria"/>
                          <a:cs typeface="Cambria"/>
                        </a:rPr>
                        <a:t> </a:t>
                      </a:r>
                      <a:r>
                        <a:rPr sz="700" spc="-20" dirty="0">
                          <a:latin typeface="Cambria"/>
                          <a:cs typeface="Cambria"/>
                        </a:rPr>
                        <a:t>·</a:t>
                      </a:r>
                      <a:endParaRPr sz="700">
                        <a:latin typeface="Cambria"/>
                        <a:cs typeface="Cambri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0005">
                        <a:lnSpc>
                          <a:spcPts val="720"/>
                        </a:lnSpc>
                      </a:pPr>
                      <a:r>
                        <a:rPr sz="700" i="1" dirty="0">
                          <a:latin typeface="Times New Roman"/>
                          <a:cs typeface="Times New Roman"/>
                        </a:rPr>
                        <a:t>q</a:t>
                      </a:r>
                      <a:r>
                        <a:rPr sz="750" baseline="-11111" dirty="0">
                          <a:latin typeface="Calibri"/>
                          <a:cs typeface="Calibri"/>
                        </a:rPr>
                        <a:t>2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(111) </a:t>
                      </a:r>
                      <a:r>
                        <a:rPr sz="700" dirty="0">
                          <a:latin typeface="Cambria"/>
                          <a:cs typeface="Cambria"/>
                        </a:rPr>
                        <a:t>∧</a:t>
                      </a:r>
                      <a:r>
                        <a:rPr sz="700" spc="5" dirty="0">
                          <a:latin typeface="Cambria"/>
                          <a:cs typeface="Cambria"/>
                        </a:rPr>
                        <a:t> </a:t>
                      </a:r>
                      <a:r>
                        <a:rPr sz="700" i="1" dirty="0">
                          <a:latin typeface="Times New Roman"/>
                          <a:cs typeface="Times New Roman"/>
                        </a:rPr>
                        <a:t>s</a:t>
                      </a:r>
                      <a:endParaRPr sz="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1"/>
                  </a:ext>
                </a:extLst>
              </a:tr>
              <a:tr h="106273">
                <a:tc>
                  <a:txBody>
                    <a:bodyPr/>
                    <a:lstStyle/>
                    <a:p>
                      <a:pPr marL="40005">
                        <a:lnSpc>
                          <a:spcPts val="720"/>
                        </a:lnSpc>
                      </a:pPr>
                      <a:r>
                        <a:rPr sz="700" i="1" dirty="0">
                          <a:latin typeface="Times New Roman"/>
                          <a:cs typeface="Times New Roman"/>
                        </a:rPr>
                        <a:t>q</a:t>
                      </a:r>
                      <a:r>
                        <a:rPr sz="750" baseline="-11111" dirty="0">
                          <a:latin typeface="Calibri"/>
                          <a:cs typeface="Calibri"/>
                        </a:rPr>
                        <a:t>3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(000) </a:t>
                      </a:r>
                      <a:r>
                        <a:rPr sz="700" dirty="0">
                          <a:latin typeface="Cambria"/>
                          <a:cs typeface="Cambria"/>
                        </a:rPr>
                        <a:t>∧</a:t>
                      </a:r>
                      <a:r>
                        <a:rPr sz="700" spc="5" dirty="0">
                          <a:latin typeface="Cambria"/>
                          <a:cs typeface="Cambria"/>
                        </a:rPr>
                        <a:t> </a:t>
                      </a:r>
                      <a:r>
                        <a:rPr sz="700" i="1" dirty="0">
                          <a:latin typeface="Times New Roman"/>
                          <a:cs typeface="Times New Roman"/>
                        </a:rPr>
                        <a:t>s</a:t>
                      </a:r>
                      <a:endParaRPr sz="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R="1905" algn="ctr">
                        <a:lnSpc>
                          <a:spcPts val="720"/>
                        </a:lnSpc>
                      </a:pPr>
                      <a:r>
                        <a:rPr sz="700" spc="-20" dirty="0">
                          <a:latin typeface="Cambria"/>
                          <a:cs typeface="Cambria"/>
                        </a:rPr>
                        <a:t>·</a:t>
                      </a:r>
                      <a:r>
                        <a:rPr sz="700" spc="-10" dirty="0">
                          <a:latin typeface="Cambria"/>
                          <a:cs typeface="Cambria"/>
                        </a:rPr>
                        <a:t> </a:t>
                      </a:r>
                      <a:r>
                        <a:rPr sz="700" spc="-20" dirty="0">
                          <a:latin typeface="Cambria"/>
                          <a:cs typeface="Cambria"/>
                        </a:rPr>
                        <a:t>·</a:t>
                      </a:r>
                      <a:r>
                        <a:rPr sz="700" dirty="0">
                          <a:latin typeface="Cambria"/>
                          <a:cs typeface="Cambria"/>
                        </a:rPr>
                        <a:t> </a:t>
                      </a:r>
                      <a:r>
                        <a:rPr sz="700" spc="-20" dirty="0">
                          <a:latin typeface="Cambria"/>
                          <a:cs typeface="Cambria"/>
                        </a:rPr>
                        <a:t>·</a:t>
                      </a:r>
                      <a:endParaRPr sz="700">
                        <a:latin typeface="Cambria"/>
                        <a:cs typeface="Cambri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0005">
                        <a:lnSpc>
                          <a:spcPts val="720"/>
                        </a:lnSpc>
                      </a:pPr>
                      <a:r>
                        <a:rPr sz="700" i="1" dirty="0">
                          <a:latin typeface="Times New Roman"/>
                          <a:cs typeface="Times New Roman"/>
                        </a:rPr>
                        <a:t>q</a:t>
                      </a:r>
                      <a:r>
                        <a:rPr sz="750" baseline="-11111" dirty="0">
                          <a:latin typeface="Calibri"/>
                          <a:cs typeface="Calibri"/>
                        </a:rPr>
                        <a:t>3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(111) </a:t>
                      </a:r>
                      <a:r>
                        <a:rPr sz="700" dirty="0">
                          <a:latin typeface="Cambria"/>
                          <a:cs typeface="Cambria"/>
                        </a:rPr>
                        <a:t>∧</a:t>
                      </a:r>
                      <a:r>
                        <a:rPr sz="700" spc="5" dirty="0">
                          <a:latin typeface="Cambria"/>
                          <a:cs typeface="Cambria"/>
                        </a:rPr>
                        <a:t> </a:t>
                      </a:r>
                      <a:r>
                        <a:rPr sz="700" i="1" dirty="0">
                          <a:latin typeface="Times New Roman"/>
                          <a:cs typeface="Times New Roman"/>
                        </a:rPr>
                        <a:t>s</a:t>
                      </a:r>
                      <a:endParaRPr sz="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2"/>
                  </a:ext>
                </a:extLst>
              </a:tr>
              <a:tr h="87157">
                <a:tc>
                  <a:txBody>
                    <a:bodyPr/>
                    <a:lstStyle/>
                    <a:p>
                      <a:pPr marL="88265">
                        <a:lnSpc>
                          <a:spcPts val="58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T w="6350">
                      <a:solidFill>
                        <a:srgbClr val="000000"/>
                      </a:solidFill>
                      <a:prstDash val="solid"/>
                    </a:lnT>
                    <a:solidFill>
                      <a:srgbClr val="FFFFFF"/>
                    </a:solidFill>
                  </a:tcPr>
                </a:tc>
                <a:tc>
                  <a:txBody>
                    <a:bodyPr/>
                    <a:lstStyle/>
                    <a:p>
                      <a:pPr algn="ctr">
                        <a:lnSpc>
                          <a:spcPts val="58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T w="6350">
                      <a:solidFill>
                        <a:srgbClr val="000000"/>
                      </a:solidFill>
                      <a:prstDash val="solid"/>
                    </a:lnT>
                    <a:solidFill>
                      <a:srgbClr val="FFFFFF"/>
                    </a:solidFill>
                  </a:tcPr>
                </a:tc>
                <a:tc>
                  <a:txBody>
                    <a:bodyPr/>
                    <a:lstStyle/>
                    <a:p>
                      <a:pPr marL="88265">
                        <a:lnSpc>
                          <a:spcPts val="58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T w="6350">
                      <a:solidFill>
                        <a:srgbClr val="000000"/>
                      </a:solidFill>
                      <a:prstDash val="solid"/>
                    </a:lnT>
                    <a:solidFill>
                      <a:srgbClr val="FFFFFF"/>
                    </a:solidFill>
                  </a:tcPr>
                </a:tc>
                <a:extLst>
                  <a:ext uri="{0D108BD9-81ED-4DB2-BD59-A6C34878D82A}">
                    <a16:rowId xmlns:a16="http://schemas.microsoft.com/office/drawing/2014/main" val="10003"/>
                  </a:ext>
                </a:extLst>
              </a:tr>
              <a:tr h="50609">
                <a:tc>
                  <a:txBody>
                    <a:bodyPr/>
                    <a:lstStyle/>
                    <a:p>
                      <a:pPr>
                        <a:lnSpc>
                          <a:spcPct val="100000"/>
                        </a:lnSpc>
                      </a:pPr>
                      <a:endParaRPr sz="100">
                        <a:latin typeface="Times New Roman"/>
                        <a:cs typeface="Times New Roman"/>
                      </a:endParaRPr>
                    </a:p>
                  </a:txBody>
                  <a:tcPr marL="0" marR="0" marT="0" marB="0">
                    <a:lnL w="6350">
                      <a:solidFill>
                        <a:srgbClr val="000000"/>
                      </a:solidFill>
                      <a:prstDash val="solid"/>
                    </a:lnL>
                    <a:lnR w="6350">
                      <a:solidFill>
                        <a:srgbClr val="000000"/>
                      </a:solidFill>
                      <a:prstDash val="solid"/>
                    </a:lnR>
                    <a:solidFill>
                      <a:srgbClr val="FFFFFF"/>
                    </a:solidFill>
                  </a:tcPr>
                </a:tc>
                <a:tc>
                  <a:txBody>
                    <a:bodyPr/>
                    <a:lstStyle/>
                    <a:p>
                      <a:pPr>
                        <a:lnSpc>
                          <a:spcPct val="100000"/>
                        </a:lnSpc>
                      </a:pPr>
                      <a:endParaRPr sz="100">
                        <a:latin typeface="Times New Roman"/>
                        <a:cs typeface="Times New Roman"/>
                      </a:endParaRPr>
                    </a:p>
                  </a:txBody>
                  <a:tcPr marL="0" marR="0" marT="0" marB="0">
                    <a:lnL w="6350">
                      <a:solidFill>
                        <a:srgbClr val="000000"/>
                      </a:solidFill>
                      <a:prstDash val="solid"/>
                    </a:lnL>
                    <a:lnR w="6350">
                      <a:solidFill>
                        <a:srgbClr val="000000"/>
                      </a:solidFill>
                      <a:prstDash val="solid"/>
                    </a:lnR>
                    <a:solidFill>
                      <a:srgbClr val="FFFFFF"/>
                    </a:solidFill>
                  </a:tcPr>
                </a:tc>
                <a:tc>
                  <a:txBody>
                    <a:bodyPr/>
                    <a:lstStyle/>
                    <a:p>
                      <a:pPr>
                        <a:lnSpc>
                          <a:spcPct val="100000"/>
                        </a:lnSpc>
                      </a:pPr>
                      <a:endParaRPr sz="100">
                        <a:latin typeface="Times New Roman"/>
                        <a:cs typeface="Times New Roman"/>
                      </a:endParaRPr>
                    </a:p>
                  </a:txBody>
                  <a:tcPr marL="0" marR="0" marT="0" marB="0">
                    <a:lnL w="6350">
                      <a:solidFill>
                        <a:srgbClr val="000000"/>
                      </a:solidFill>
                      <a:prstDash val="solid"/>
                    </a:lnL>
                    <a:lnR w="6350">
                      <a:solidFill>
                        <a:srgbClr val="000000"/>
                      </a:solidFill>
                      <a:prstDash val="solid"/>
                    </a:lnR>
                    <a:solidFill>
                      <a:srgbClr val="FFFFFF"/>
                    </a:solidFill>
                  </a:tcPr>
                </a:tc>
                <a:extLst>
                  <a:ext uri="{0D108BD9-81ED-4DB2-BD59-A6C34878D82A}">
                    <a16:rowId xmlns:a16="http://schemas.microsoft.com/office/drawing/2014/main" val="10004"/>
                  </a:ext>
                </a:extLst>
              </a:tr>
              <a:tr h="84127">
                <a:tc>
                  <a:txBody>
                    <a:bodyPr/>
                    <a:lstStyle/>
                    <a:p>
                      <a:pPr marL="88265">
                        <a:lnSpc>
                          <a:spcPts val="54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B w="6350">
                      <a:solidFill>
                        <a:srgbClr val="000000"/>
                      </a:solidFill>
                      <a:prstDash val="solid"/>
                    </a:lnB>
                    <a:solidFill>
                      <a:srgbClr val="FFFFFF"/>
                    </a:solidFill>
                  </a:tcPr>
                </a:tc>
                <a:tc>
                  <a:txBody>
                    <a:bodyPr/>
                    <a:lstStyle/>
                    <a:p>
                      <a:pPr algn="ctr">
                        <a:lnSpc>
                          <a:spcPts val="54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B w="6350">
                      <a:solidFill>
                        <a:srgbClr val="000000"/>
                      </a:solidFill>
                      <a:prstDash val="solid"/>
                    </a:lnB>
                    <a:solidFill>
                      <a:srgbClr val="FFFFFF"/>
                    </a:solidFill>
                  </a:tcPr>
                </a:tc>
                <a:tc>
                  <a:txBody>
                    <a:bodyPr/>
                    <a:lstStyle/>
                    <a:p>
                      <a:pPr marL="88265">
                        <a:lnSpc>
                          <a:spcPts val="54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B w="6350">
                      <a:solidFill>
                        <a:srgbClr val="000000"/>
                      </a:solidFill>
                      <a:prstDash val="solid"/>
                    </a:lnB>
                    <a:solidFill>
                      <a:srgbClr val="FFFFFF"/>
                    </a:solidFill>
                  </a:tcPr>
                </a:tc>
                <a:extLst>
                  <a:ext uri="{0D108BD9-81ED-4DB2-BD59-A6C34878D82A}">
                    <a16:rowId xmlns:a16="http://schemas.microsoft.com/office/drawing/2014/main" val="10005"/>
                  </a:ext>
                </a:extLst>
              </a:tr>
            </a:tbl>
          </a:graphicData>
        </a:graphic>
      </p:graphicFrame>
      <p:sp>
        <p:nvSpPr>
          <p:cNvPr id="19" name="object 19"/>
          <p:cNvSpPr/>
          <p:nvPr/>
        </p:nvSpPr>
        <p:spPr>
          <a:xfrm>
            <a:off x="3803625" y="1108082"/>
            <a:ext cx="165100" cy="546100"/>
          </a:xfrm>
          <a:custGeom>
            <a:avLst/>
            <a:gdLst/>
            <a:ahLst/>
            <a:cxnLst/>
            <a:rect l="l" t="t" r="r" b="b"/>
            <a:pathLst>
              <a:path w="165100" h="546100">
                <a:moveTo>
                  <a:pt x="164589" y="0"/>
                </a:moveTo>
                <a:lnTo>
                  <a:pt x="0" y="0"/>
                </a:lnTo>
                <a:lnTo>
                  <a:pt x="0" y="545804"/>
                </a:lnTo>
                <a:lnTo>
                  <a:pt x="164589" y="545804"/>
                </a:lnTo>
                <a:lnTo>
                  <a:pt x="164589" y="0"/>
                </a:lnTo>
                <a:close/>
              </a:path>
            </a:pathLst>
          </a:custGeom>
          <a:solidFill>
            <a:srgbClr val="FFFFFF"/>
          </a:solidFill>
        </p:spPr>
        <p:txBody>
          <a:bodyPr wrap="square" lIns="0" tIns="0" rIns="0" bIns="0" rtlCol="0"/>
          <a:lstStyle/>
          <a:p>
            <a:endParaRPr/>
          </a:p>
        </p:txBody>
      </p:sp>
      <p:sp>
        <p:nvSpPr>
          <p:cNvPr id="20" name="object 20"/>
          <p:cNvSpPr txBox="1"/>
          <p:nvPr/>
        </p:nvSpPr>
        <p:spPr>
          <a:xfrm>
            <a:off x="3806151" y="1110615"/>
            <a:ext cx="160020" cy="106680"/>
          </a:xfrm>
          <a:prstGeom prst="rect">
            <a:avLst/>
          </a:prstGeom>
          <a:solidFill>
            <a:srgbClr val="FFFFFF"/>
          </a:solidFill>
          <a:ln w="5060">
            <a:solidFill>
              <a:srgbClr val="000000"/>
            </a:solidFill>
          </a:ln>
        </p:spPr>
        <p:txBody>
          <a:bodyPr vert="horz" wrap="square" lIns="0" tIns="0" rIns="0" bIns="0" rtlCol="0">
            <a:spAutoFit/>
          </a:bodyPr>
          <a:lstStyle/>
          <a:p>
            <a:pPr marL="40005">
              <a:lnSpc>
                <a:spcPts val="720"/>
              </a:lnSpc>
            </a:pPr>
            <a:r>
              <a:rPr sz="700" i="1" spc="55" dirty="0">
                <a:latin typeface="Times New Roman"/>
                <a:cs typeface="Times New Roman"/>
              </a:rPr>
              <a:t>t</a:t>
            </a:r>
            <a:r>
              <a:rPr sz="750" spc="82" baseline="-11111" dirty="0">
                <a:latin typeface="Calibri"/>
                <a:cs typeface="Calibri"/>
              </a:rPr>
              <a:t>1</a:t>
            </a:r>
            <a:endParaRPr sz="750" baseline="-11111">
              <a:latin typeface="Calibri"/>
              <a:cs typeface="Calibri"/>
            </a:endParaRPr>
          </a:p>
        </p:txBody>
      </p:sp>
      <p:sp>
        <p:nvSpPr>
          <p:cNvPr id="21" name="object 21"/>
          <p:cNvSpPr txBox="1"/>
          <p:nvPr/>
        </p:nvSpPr>
        <p:spPr>
          <a:xfrm>
            <a:off x="3806151" y="1216901"/>
            <a:ext cx="160020" cy="106680"/>
          </a:xfrm>
          <a:prstGeom prst="rect">
            <a:avLst/>
          </a:prstGeom>
          <a:solidFill>
            <a:srgbClr val="FFFFFF"/>
          </a:solidFill>
          <a:ln w="5060">
            <a:solidFill>
              <a:srgbClr val="000000"/>
            </a:solidFill>
          </a:ln>
        </p:spPr>
        <p:txBody>
          <a:bodyPr vert="horz" wrap="square" lIns="0" tIns="0" rIns="0" bIns="0" rtlCol="0">
            <a:spAutoFit/>
          </a:bodyPr>
          <a:lstStyle/>
          <a:p>
            <a:pPr marL="40005">
              <a:lnSpc>
                <a:spcPts val="720"/>
              </a:lnSpc>
            </a:pPr>
            <a:r>
              <a:rPr sz="700" i="1" spc="55" dirty="0">
                <a:latin typeface="Times New Roman"/>
                <a:cs typeface="Times New Roman"/>
              </a:rPr>
              <a:t>t</a:t>
            </a:r>
            <a:r>
              <a:rPr sz="750" spc="82" baseline="-11111" dirty="0">
                <a:latin typeface="Calibri"/>
                <a:cs typeface="Calibri"/>
              </a:rPr>
              <a:t>2</a:t>
            </a:r>
            <a:endParaRPr sz="750" baseline="-11111">
              <a:latin typeface="Calibri"/>
              <a:cs typeface="Calibri"/>
            </a:endParaRPr>
          </a:p>
        </p:txBody>
      </p:sp>
      <p:sp>
        <p:nvSpPr>
          <p:cNvPr id="22" name="object 22"/>
          <p:cNvSpPr/>
          <p:nvPr/>
        </p:nvSpPr>
        <p:spPr>
          <a:xfrm>
            <a:off x="3806151" y="1325715"/>
            <a:ext cx="0" cy="101600"/>
          </a:xfrm>
          <a:custGeom>
            <a:avLst/>
            <a:gdLst/>
            <a:ahLst/>
            <a:cxnLst/>
            <a:rect l="l" t="t" r="r" b="b"/>
            <a:pathLst>
              <a:path h="101600">
                <a:moveTo>
                  <a:pt x="0" y="101218"/>
                </a:moveTo>
                <a:lnTo>
                  <a:pt x="0" y="0"/>
                </a:lnTo>
              </a:path>
            </a:pathLst>
          </a:custGeom>
          <a:ln w="5060">
            <a:solidFill>
              <a:srgbClr val="000000"/>
            </a:solidFill>
          </a:ln>
        </p:spPr>
        <p:txBody>
          <a:bodyPr wrap="square" lIns="0" tIns="0" rIns="0" bIns="0" rtlCol="0"/>
          <a:lstStyle/>
          <a:p>
            <a:endParaRPr/>
          </a:p>
        </p:txBody>
      </p:sp>
      <p:sp>
        <p:nvSpPr>
          <p:cNvPr id="23" name="object 23"/>
          <p:cNvSpPr txBox="1"/>
          <p:nvPr/>
        </p:nvSpPr>
        <p:spPr>
          <a:xfrm>
            <a:off x="3808539" y="1291504"/>
            <a:ext cx="147320" cy="136525"/>
          </a:xfrm>
          <a:prstGeom prst="rect">
            <a:avLst/>
          </a:prstGeom>
        </p:spPr>
        <p:txBody>
          <a:bodyPr vert="horz" wrap="square" lIns="0" tIns="15875" rIns="0" bIns="0" rtlCol="0">
            <a:spAutoFit/>
          </a:bodyPr>
          <a:lstStyle/>
          <a:p>
            <a:pPr marL="38100">
              <a:lnSpc>
                <a:spcPct val="100000"/>
              </a:lnSpc>
              <a:spcBef>
                <a:spcPts val="125"/>
              </a:spcBef>
            </a:pPr>
            <a:r>
              <a:rPr sz="700" i="1" spc="55" dirty="0">
                <a:latin typeface="Times New Roman"/>
                <a:cs typeface="Times New Roman"/>
              </a:rPr>
              <a:t>t</a:t>
            </a:r>
            <a:r>
              <a:rPr sz="750" spc="82" baseline="-11111" dirty="0">
                <a:latin typeface="Calibri"/>
                <a:cs typeface="Calibri"/>
              </a:rPr>
              <a:t>3</a:t>
            </a:r>
            <a:endParaRPr sz="750" baseline="-11111">
              <a:latin typeface="Calibri"/>
              <a:cs typeface="Calibri"/>
            </a:endParaRPr>
          </a:p>
        </p:txBody>
      </p:sp>
      <p:sp>
        <p:nvSpPr>
          <p:cNvPr id="24" name="object 24"/>
          <p:cNvSpPr/>
          <p:nvPr/>
        </p:nvSpPr>
        <p:spPr>
          <a:xfrm>
            <a:off x="3803624" y="1325715"/>
            <a:ext cx="165100" cy="323215"/>
          </a:xfrm>
          <a:custGeom>
            <a:avLst/>
            <a:gdLst/>
            <a:ahLst/>
            <a:cxnLst/>
            <a:rect l="l" t="t" r="r" b="b"/>
            <a:pathLst>
              <a:path w="165100" h="323214">
                <a:moveTo>
                  <a:pt x="162052" y="101218"/>
                </a:moveTo>
                <a:lnTo>
                  <a:pt x="162052" y="0"/>
                </a:lnTo>
              </a:path>
              <a:path w="165100" h="323214">
                <a:moveTo>
                  <a:pt x="0" y="103746"/>
                </a:moveTo>
                <a:lnTo>
                  <a:pt x="164592" y="103746"/>
                </a:lnTo>
              </a:path>
              <a:path w="165100" h="323214">
                <a:moveTo>
                  <a:pt x="2527" y="323113"/>
                </a:moveTo>
                <a:lnTo>
                  <a:pt x="2527" y="106273"/>
                </a:lnTo>
              </a:path>
            </a:pathLst>
          </a:custGeom>
          <a:ln w="5060">
            <a:solidFill>
              <a:srgbClr val="000000"/>
            </a:solidFill>
          </a:ln>
        </p:spPr>
        <p:txBody>
          <a:bodyPr wrap="square" lIns="0" tIns="0" rIns="0" bIns="0" rtlCol="0"/>
          <a:lstStyle/>
          <a:p>
            <a:endParaRPr/>
          </a:p>
        </p:txBody>
      </p:sp>
      <p:sp>
        <p:nvSpPr>
          <p:cNvPr id="25" name="object 25"/>
          <p:cNvSpPr txBox="1"/>
          <p:nvPr/>
        </p:nvSpPr>
        <p:spPr>
          <a:xfrm>
            <a:off x="3882009" y="1412180"/>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26" name="object 26"/>
          <p:cNvSpPr txBox="1"/>
          <p:nvPr/>
        </p:nvSpPr>
        <p:spPr>
          <a:xfrm>
            <a:off x="3882009" y="1462789"/>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27" name="object 27"/>
          <p:cNvSpPr txBox="1"/>
          <p:nvPr/>
        </p:nvSpPr>
        <p:spPr>
          <a:xfrm>
            <a:off x="3882009" y="1513399"/>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28" name="object 28"/>
          <p:cNvSpPr/>
          <p:nvPr/>
        </p:nvSpPr>
        <p:spPr>
          <a:xfrm>
            <a:off x="3803624" y="1431988"/>
            <a:ext cx="165100" cy="219710"/>
          </a:xfrm>
          <a:custGeom>
            <a:avLst/>
            <a:gdLst/>
            <a:ahLst/>
            <a:cxnLst/>
            <a:rect l="l" t="t" r="r" b="b"/>
            <a:pathLst>
              <a:path w="165100" h="219710">
                <a:moveTo>
                  <a:pt x="162052" y="216839"/>
                </a:moveTo>
                <a:lnTo>
                  <a:pt x="162052" y="0"/>
                </a:lnTo>
              </a:path>
              <a:path w="165100" h="219710">
                <a:moveTo>
                  <a:pt x="0" y="219367"/>
                </a:moveTo>
                <a:lnTo>
                  <a:pt x="164592" y="219367"/>
                </a:lnTo>
              </a:path>
            </a:pathLst>
          </a:custGeom>
          <a:ln w="5060">
            <a:solidFill>
              <a:srgbClr val="000000"/>
            </a:solidFill>
          </a:ln>
        </p:spPr>
        <p:txBody>
          <a:bodyPr wrap="square" lIns="0" tIns="0" rIns="0" bIns="0" rtlCol="0"/>
          <a:lstStyle/>
          <a:p>
            <a:endParaRPr/>
          </a:p>
        </p:txBody>
      </p:sp>
      <p:sp>
        <p:nvSpPr>
          <p:cNvPr id="29" name="object 29"/>
          <p:cNvSpPr txBox="1"/>
          <p:nvPr/>
        </p:nvSpPr>
        <p:spPr>
          <a:xfrm>
            <a:off x="450176" y="1710911"/>
            <a:ext cx="3559810" cy="455930"/>
          </a:xfrm>
          <a:prstGeom prst="rect">
            <a:avLst/>
          </a:prstGeom>
        </p:spPr>
        <p:txBody>
          <a:bodyPr vert="horz" wrap="square" lIns="0" tIns="12065" rIns="0" bIns="0" rtlCol="0">
            <a:spAutoFit/>
          </a:bodyPr>
          <a:lstStyle/>
          <a:p>
            <a:pPr marL="162560" indent="-125095">
              <a:lnSpc>
                <a:spcPct val="100000"/>
              </a:lnSpc>
              <a:spcBef>
                <a:spcPts val="95"/>
              </a:spcBef>
              <a:buClr>
                <a:srgbClr val="1464B2"/>
              </a:buClr>
              <a:buSzPct val="70000"/>
              <a:buFont typeface="Cambria"/>
              <a:buChar char="►"/>
              <a:tabLst>
                <a:tab pos="163195" algn="l"/>
              </a:tabLst>
            </a:pPr>
            <a:r>
              <a:rPr sz="1000" spc="-50" dirty="0">
                <a:latin typeface="Calibri" panose="020F0502020204030204" pitchFamily="34" charset="0"/>
                <a:cs typeface="Calibri" panose="020F0502020204030204" pitchFamily="34" charset="0"/>
              </a:rPr>
              <a:t>For</a:t>
            </a:r>
            <a:r>
              <a:rPr sz="1000" spc="-20" dirty="0">
                <a:latin typeface="Calibri" panose="020F0502020204030204" pitchFamily="34" charset="0"/>
                <a:cs typeface="Calibri" panose="020F0502020204030204" pitchFamily="34" charset="0"/>
              </a:rPr>
              <a:t> </a:t>
            </a:r>
            <a:r>
              <a:rPr sz="1000" spc="-114" dirty="0">
                <a:latin typeface="Calibri" panose="020F0502020204030204" pitchFamily="34" charset="0"/>
                <a:cs typeface="Calibri" panose="020F0502020204030204" pitchFamily="34" charset="0"/>
              </a:rPr>
              <a:t>e</a:t>
            </a:r>
            <a:r>
              <a:rPr sz="1000" spc="-50" dirty="0">
                <a:latin typeface="Calibri" panose="020F0502020204030204" pitchFamily="34" charset="0"/>
                <a:cs typeface="Calibri" panose="020F0502020204030204" pitchFamily="34" charset="0"/>
              </a:rPr>
              <a:t>v</a:t>
            </a:r>
            <a:r>
              <a:rPr sz="1000" spc="-55" dirty="0">
                <a:latin typeface="Calibri" panose="020F0502020204030204" pitchFamily="34" charset="0"/>
                <a:cs typeface="Calibri" panose="020F0502020204030204" pitchFamily="34" charset="0"/>
              </a:rPr>
              <a:t>e</a:t>
            </a:r>
            <a:r>
              <a:rPr sz="1000" spc="-25" dirty="0">
                <a:latin typeface="Calibri" panose="020F0502020204030204" pitchFamily="34" charset="0"/>
                <a:cs typeface="Calibri" panose="020F0502020204030204" pitchFamily="34" charset="0"/>
              </a:rPr>
              <a:t>r</a:t>
            </a:r>
            <a:r>
              <a:rPr sz="1000" dirty="0">
                <a:latin typeface="Calibri" panose="020F0502020204030204" pitchFamily="34" charset="0"/>
                <a:cs typeface="Calibri" panose="020F0502020204030204" pitchFamily="34" charset="0"/>
              </a:rPr>
              <a:t>y</a:t>
            </a:r>
            <a:r>
              <a:rPr sz="1000" spc="-20" dirty="0">
                <a:latin typeface="Calibri" panose="020F0502020204030204" pitchFamily="34" charset="0"/>
                <a:cs typeface="Calibri" panose="020F0502020204030204" pitchFamily="34" charset="0"/>
              </a:rPr>
              <a:t> </a:t>
            </a:r>
            <a:r>
              <a:rPr sz="1000" i="1" spc="-15" dirty="0">
                <a:latin typeface="Times New Roman"/>
                <a:cs typeface="Times New Roman"/>
              </a:rPr>
              <a:t>i</a:t>
            </a:r>
            <a:r>
              <a:rPr sz="1000" spc="-60" dirty="0">
                <a:latin typeface="Calibri" panose="020F0502020204030204" pitchFamily="34" charset="0"/>
                <a:cs typeface="Calibri" panose="020F0502020204030204" pitchFamily="34" charset="0"/>
              </a:rPr>
              <a:t>:</a:t>
            </a:r>
            <a:r>
              <a:rPr sz="1000" spc="65"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can</a:t>
            </a:r>
            <a:r>
              <a:rPr sz="1000" spc="-20"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compute</a:t>
            </a:r>
            <a:r>
              <a:rPr sz="1000" spc="-20"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(8</a:t>
            </a:r>
            <a:r>
              <a:rPr sz="1000" spc="-20" dirty="0">
                <a:latin typeface="Calibri" panose="020F0502020204030204" pitchFamily="34" charset="0"/>
                <a:cs typeface="Calibri" panose="020F0502020204030204" pitchFamily="34" charset="0"/>
              </a:rPr>
              <a:t> things)</a:t>
            </a:r>
            <a:endParaRPr sz="1000" dirty="0">
              <a:latin typeface="Calibri" panose="020F0502020204030204" pitchFamily="34" charset="0"/>
              <a:cs typeface="Calibri" panose="020F0502020204030204" pitchFamily="34" charset="0"/>
            </a:endParaRPr>
          </a:p>
          <a:p>
            <a:pPr>
              <a:lnSpc>
                <a:spcPct val="100000"/>
              </a:lnSpc>
              <a:spcBef>
                <a:spcPts val="30"/>
              </a:spcBef>
            </a:pPr>
            <a:endParaRPr sz="850" dirty="0">
              <a:latin typeface="Calibri" panose="020F0502020204030204" pitchFamily="34" charset="0"/>
              <a:cs typeface="Calibri" panose="020F0502020204030204" pitchFamily="34" charset="0"/>
            </a:endParaRPr>
          </a:p>
          <a:p>
            <a:pPr marL="400685" algn="ctr">
              <a:lnSpc>
                <a:spcPct val="100000"/>
              </a:lnSpc>
              <a:tabLst>
                <a:tab pos="1371600" algn="l"/>
                <a:tab pos="2344420" algn="l"/>
                <a:tab pos="2639695" algn="l"/>
              </a:tabLst>
            </a:pPr>
            <a:r>
              <a:rPr sz="1000" i="1" spc="-20" dirty="0">
                <a:solidFill>
                  <a:srgbClr val="D83A00"/>
                </a:solidFill>
                <a:latin typeface="Times New Roman"/>
                <a:cs typeface="Times New Roman"/>
              </a:rPr>
              <a:t>q</a:t>
            </a:r>
            <a:r>
              <a:rPr sz="1050" i="1" baseline="-11904" dirty="0">
                <a:solidFill>
                  <a:srgbClr val="D83A00"/>
                </a:solidFill>
                <a:latin typeface="Times New Roman"/>
                <a:cs typeface="Times New Roman"/>
              </a:rPr>
              <a:t>i </a:t>
            </a:r>
            <a:r>
              <a:rPr sz="1050" i="1" spc="-75" baseline="-11904" dirty="0">
                <a:solidFill>
                  <a:srgbClr val="D83A00"/>
                </a:solidFill>
                <a:latin typeface="Times New Roman"/>
                <a:cs typeface="Times New Roman"/>
              </a:rPr>
              <a:t> </a:t>
            </a:r>
            <a:r>
              <a:rPr sz="1000" spc="-365" dirty="0">
                <a:solidFill>
                  <a:srgbClr val="D83A00"/>
                </a:solidFill>
                <a:latin typeface="Cambria"/>
                <a:cs typeface="Cambria"/>
              </a:rPr>
              <a:t>⊕</a:t>
            </a:r>
            <a:r>
              <a:rPr sz="1000" spc="30" dirty="0">
                <a:solidFill>
                  <a:srgbClr val="D83A00"/>
                </a:solidFill>
                <a:latin typeface="Cambria"/>
                <a:cs typeface="Cambria"/>
              </a:rPr>
              <a:t> </a:t>
            </a:r>
            <a:r>
              <a:rPr lang="en-US" sz="1000" spc="30" dirty="0">
                <a:solidFill>
                  <a:srgbClr val="D83A00"/>
                </a:solidFill>
                <a:latin typeface="Cambria"/>
                <a:cs typeface="Cambria"/>
              </a:rPr>
              <a:t> </a:t>
            </a:r>
            <a:r>
              <a:rPr sz="1000" i="1" spc="-20" dirty="0">
                <a:solidFill>
                  <a:srgbClr val="D83A00"/>
                </a:solidFill>
                <a:latin typeface="Times New Roman"/>
                <a:cs typeface="Times New Roman"/>
              </a:rPr>
              <a:t>C</a:t>
            </a:r>
            <a:r>
              <a:rPr sz="1000" spc="-30" dirty="0">
                <a:solidFill>
                  <a:srgbClr val="D83A00"/>
                </a:solidFill>
                <a:latin typeface="Calibri" panose="020F0502020204030204" pitchFamily="34" charset="0"/>
                <a:cs typeface="Calibri" panose="020F0502020204030204" pitchFamily="34" charset="0"/>
              </a:rPr>
              <a:t>(000)</a:t>
            </a:r>
            <a:r>
              <a:rPr sz="1000" spc="-95" dirty="0">
                <a:solidFill>
                  <a:srgbClr val="D83A00"/>
                </a:solidFill>
                <a:latin typeface="Calibri" panose="020F0502020204030204" pitchFamily="34" charset="0"/>
                <a:cs typeface="Calibri" panose="020F0502020204030204" pitchFamily="34" charset="0"/>
              </a:rPr>
              <a:t> </a:t>
            </a:r>
            <a:r>
              <a:rPr sz="1000" spc="60" dirty="0">
                <a:solidFill>
                  <a:srgbClr val="D83A00"/>
                </a:solidFill>
                <a:latin typeface="Cambria"/>
                <a:cs typeface="Cambria"/>
              </a:rPr>
              <a:t>∧</a:t>
            </a:r>
            <a:r>
              <a:rPr sz="1000" dirty="0">
                <a:solidFill>
                  <a:srgbClr val="D83A00"/>
                </a:solidFill>
                <a:latin typeface="Cambria"/>
                <a:cs typeface="Cambria"/>
              </a:rPr>
              <a:t> </a:t>
            </a:r>
            <a:r>
              <a:rPr sz="1000" i="1" spc="-35" dirty="0">
                <a:solidFill>
                  <a:srgbClr val="D83A00"/>
                </a:solidFill>
                <a:latin typeface="Times New Roman"/>
                <a:cs typeface="Times New Roman"/>
              </a:rPr>
              <a:t>s</a:t>
            </a:r>
            <a:r>
              <a:rPr sz="1000" spc="-5" dirty="0">
                <a:solidFill>
                  <a:srgbClr val="D83A00"/>
                </a:solidFill>
                <a:latin typeface="Calibri"/>
                <a:cs typeface="Calibri"/>
              </a:rPr>
              <a:t>,</a:t>
            </a:r>
            <a:r>
              <a:rPr sz="1000" dirty="0">
                <a:solidFill>
                  <a:srgbClr val="D83A00"/>
                </a:solidFill>
                <a:latin typeface="Calibri"/>
                <a:cs typeface="Calibri"/>
              </a:rPr>
              <a:t>	</a:t>
            </a:r>
            <a:r>
              <a:rPr sz="1000" i="1" spc="-20" dirty="0">
                <a:solidFill>
                  <a:srgbClr val="D83A00"/>
                </a:solidFill>
                <a:latin typeface="Times New Roman"/>
                <a:cs typeface="Times New Roman"/>
              </a:rPr>
              <a:t>q</a:t>
            </a:r>
            <a:r>
              <a:rPr sz="1050" i="1" baseline="-11904" dirty="0">
                <a:solidFill>
                  <a:srgbClr val="D83A00"/>
                </a:solidFill>
                <a:latin typeface="Times New Roman"/>
                <a:cs typeface="Times New Roman"/>
              </a:rPr>
              <a:t>i </a:t>
            </a:r>
            <a:r>
              <a:rPr sz="1050" i="1" spc="-75" baseline="-11904" dirty="0">
                <a:solidFill>
                  <a:srgbClr val="D83A00"/>
                </a:solidFill>
                <a:latin typeface="Times New Roman"/>
                <a:cs typeface="Times New Roman"/>
              </a:rPr>
              <a:t> </a:t>
            </a:r>
            <a:r>
              <a:rPr sz="1000" spc="-365" dirty="0">
                <a:solidFill>
                  <a:srgbClr val="D83A00"/>
                </a:solidFill>
                <a:latin typeface="Cambria"/>
                <a:cs typeface="Cambria"/>
              </a:rPr>
              <a:t>⊕</a:t>
            </a:r>
            <a:r>
              <a:rPr sz="1000" spc="30" dirty="0">
                <a:solidFill>
                  <a:srgbClr val="D83A00"/>
                </a:solidFill>
                <a:latin typeface="Cambria"/>
                <a:cs typeface="Cambria"/>
              </a:rPr>
              <a:t> </a:t>
            </a:r>
            <a:r>
              <a:rPr lang="en-US" sz="1000" spc="30" dirty="0">
                <a:solidFill>
                  <a:srgbClr val="D83A00"/>
                </a:solidFill>
                <a:latin typeface="Cambria"/>
                <a:cs typeface="Cambria"/>
              </a:rPr>
              <a:t> </a:t>
            </a:r>
            <a:r>
              <a:rPr sz="1000" i="1" spc="-20" dirty="0">
                <a:solidFill>
                  <a:srgbClr val="D83A00"/>
                </a:solidFill>
                <a:latin typeface="Times New Roman"/>
                <a:cs typeface="Times New Roman"/>
              </a:rPr>
              <a:t>C</a:t>
            </a:r>
            <a:r>
              <a:rPr sz="1000" spc="-30" dirty="0">
                <a:solidFill>
                  <a:srgbClr val="D83A00"/>
                </a:solidFill>
                <a:latin typeface="Calibri" panose="020F0502020204030204" pitchFamily="34" charset="0"/>
                <a:cs typeface="Calibri" panose="020F0502020204030204" pitchFamily="34" charset="0"/>
              </a:rPr>
              <a:t>(001)</a:t>
            </a:r>
            <a:r>
              <a:rPr sz="1000" spc="-95" dirty="0">
                <a:solidFill>
                  <a:srgbClr val="D83A00"/>
                </a:solidFill>
                <a:latin typeface="Calibri" panose="020F0502020204030204" pitchFamily="34" charset="0"/>
                <a:cs typeface="Calibri" panose="020F0502020204030204" pitchFamily="34" charset="0"/>
              </a:rPr>
              <a:t> </a:t>
            </a:r>
            <a:r>
              <a:rPr sz="1000" spc="60" dirty="0">
                <a:solidFill>
                  <a:srgbClr val="D83A00"/>
                </a:solidFill>
                <a:latin typeface="Cambria"/>
                <a:cs typeface="Cambria"/>
              </a:rPr>
              <a:t>∧</a:t>
            </a:r>
            <a:r>
              <a:rPr sz="1000" dirty="0">
                <a:solidFill>
                  <a:srgbClr val="D83A00"/>
                </a:solidFill>
                <a:latin typeface="Cambria"/>
                <a:cs typeface="Cambria"/>
              </a:rPr>
              <a:t> </a:t>
            </a:r>
            <a:r>
              <a:rPr sz="1000" i="1" spc="-35" dirty="0">
                <a:solidFill>
                  <a:srgbClr val="D83A00"/>
                </a:solidFill>
                <a:latin typeface="Times New Roman"/>
                <a:cs typeface="Times New Roman"/>
              </a:rPr>
              <a:t>s</a:t>
            </a:r>
            <a:r>
              <a:rPr sz="1000" spc="-5" dirty="0">
                <a:solidFill>
                  <a:srgbClr val="D83A00"/>
                </a:solidFill>
                <a:latin typeface="Calibri"/>
                <a:cs typeface="Calibri"/>
              </a:rPr>
              <a:t>,</a:t>
            </a:r>
            <a:r>
              <a:rPr sz="1000" dirty="0">
                <a:solidFill>
                  <a:srgbClr val="D83A00"/>
                </a:solidFill>
                <a:latin typeface="Calibri"/>
                <a:cs typeface="Calibri"/>
              </a:rPr>
              <a:t>	</a:t>
            </a:r>
            <a:r>
              <a:rPr sz="1000" spc="-5" dirty="0">
                <a:solidFill>
                  <a:srgbClr val="D83A00"/>
                </a:solidFill>
                <a:latin typeface="Calibri"/>
                <a:cs typeface="Calibri"/>
              </a:rPr>
              <a:t>.</a:t>
            </a:r>
            <a:r>
              <a:rPr sz="1000" spc="-30" dirty="0">
                <a:solidFill>
                  <a:srgbClr val="D83A00"/>
                </a:solidFill>
                <a:latin typeface="Calibri"/>
                <a:cs typeface="Calibri"/>
              </a:rPr>
              <a:t> </a:t>
            </a:r>
            <a:r>
              <a:rPr sz="1000" spc="-5" dirty="0">
                <a:solidFill>
                  <a:srgbClr val="D83A00"/>
                </a:solidFill>
                <a:latin typeface="Calibri"/>
                <a:cs typeface="Calibri"/>
              </a:rPr>
              <a:t>.</a:t>
            </a:r>
            <a:r>
              <a:rPr sz="1000" spc="-30" dirty="0">
                <a:solidFill>
                  <a:srgbClr val="D83A00"/>
                </a:solidFill>
                <a:latin typeface="Calibri"/>
                <a:cs typeface="Calibri"/>
              </a:rPr>
              <a:t> </a:t>
            </a:r>
            <a:r>
              <a:rPr sz="1000" spc="-5" dirty="0">
                <a:solidFill>
                  <a:srgbClr val="D83A00"/>
                </a:solidFill>
                <a:latin typeface="Calibri"/>
                <a:cs typeface="Calibri"/>
              </a:rPr>
              <a:t>.</a:t>
            </a:r>
            <a:r>
              <a:rPr sz="1000" dirty="0">
                <a:solidFill>
                  <a:srgbClr val="D83A00"/>
                </a:solidFill>
                <a:latin typeface="Calibri"/>
                <a:cs typeface="Calibri"/>
              </a:rPr>
              <a:t>	</a:t>
            </a:r>
            <a:r>
              <a:rPr sz="1000" i="1" spc="-20" dirty="0">
                <a:solidFill>
                  <a:srgbClr val="D83A00"/>
                </a:solidFill>
                <a:latin typeface="Times New Roman"/>
                <a:cs typeface="Times New Roman"/>
              </a:rPr>
              <a:t>q</a:t>
            </a:r>
            <a:r>
              <a:rPr sz="1050" i="1" baseline="-11904" dirty="0">
                <a:solidFill>
                  <a:srgbClr val="D83A00"/>
                </a:solidFill>
                <a:latin typeface="Times New Roman"/>
                <a:cs typeface="Times New Roman"/>
              </a:rPr>
              <a:t>i </a:t>
            </a:r>
            <a:r>
              <a:rPr sz="1050" i="1" spc="-75" baseline="-11904" dirty="0">
                <a:solidFill>
                  <a:srgbClr val="D83A00"/>
                </a:solidFill>
                <a:latin typeface="Times New Roman"/>
                <a:cs typeface="Times New Roman"/>
              </a:rPr>
              <a:t> </a:t>
            </a:r>
            <a:r>
              <a:rPr sz="1000" spc="-365" dirty="0">
                <a:solidFill>
                  <a:srgbClr val="D83A00"/>
                </a:solidFill>
                <a:latin typeface="Cambria"/>
                <a:cs typeface="Cambria"/>
              </a:rPr>
              <a:t>⊕</a:t>
            </a:r>
            <a:r>
              <a:rPr sz="1000" spc="30" dirty="0">
                <a:solidFill>
                  <a:srgbClr val="D83A00"/>
                </a:solidFill>
                <a:latin typeface="Cambria"/>
                <a:cs typeface="Cambria"/>
              </a:rPr>
              <a:t> </a:t>
            </a:r>
            <a:r>
              <a:rPr lang="en-US" sz="1000" spc="30" dirty="0">
                <a:solidFill>
                  <a:srgbClr val="D83A00"/>
                </a:solidFill>
                <a:latin typeface="Cambria"/>
                <a:cs typeface="Cambria"/>
              </a:rPr>
              <a:t> </a:t>
            </a:r>
            <a:r>
              <a:rPr sz="1000" i="1" spc="-20" dirty="0">
                <a:solidFill>
                  <a:srgbClr val="D83A00"/>
                </a:solidFill>
                <a:latin typeface="Times New Roman"/>
                <a:cs typeface="Times New Roman"/>
              </a:rPr>
              <a:t>C</a:t>
            </a:r>
            <a:r>
              <a:rPr sz="1000" spc="-30" dirty="0">
                <a:solidFill>
                  <a:srgbClr val="D83A00"/>
                </a:solidFill>
                <a:latin typeface="Calibri" panose="020F0502020204030204" pitchFamily="34" charset="0"/>
                <a:cs typeface="Calibri" panose="020F0502020204030204" pitchFamily="34" charset="0"/>
              </a:rPr>
              <a:t>(111)</a:t>
            </a:r>
            <a:r>
              <a:rPr sz="1000" spc="-95" dirty="0">
                <a:solidFill>
                  <a:srgbClr val="D83A00"/>
                </a:solidFill>
                <a:latin typeface="Calibri" panose="020F0502020204030204" pitchFamily="34" charset="0"/>
                <a:cs typeface="Calibri" panose="020F0502020204030204" pitchFamily="34" charset="0"/>
              </a:rPr>
              <a:t> </a:t>
            </a:r>
            <a:r>
              <a:rPr sz="1000" spc="60" dirty="0">
                <a:solidFill>
                  <a:srgbClr val="D83A00"/>
                </a:solidFill>
                <a:latin typeface="Cambria"/>
                <a:cs typeface="Cambria"/>
              </a:rPr>
              <a:t>∧</a:t>
            </a:r>
            <a:r>
              <a:rPr sz="1000" dirty="0">
                <a:solidFill>
                  <a:srgbClr val="D83A00"/>
                </a:solidFill>
                <a:latin typeface="Cambria"/>
                <a:cs typeface="Cambria"/>
              </a:rPr>
              <a:t> </a:t>
            </a:r>
            <a:r>
              <a:rPr sz="1000" i="1" spc="-25" dirty="0">
                <a:solidFill>
                  <a:srgbClr val="D83A00"/>
                </a:solidFill>
                <a:latin typeface="Times New Roman"/>
                <a:cs typeface="Times New Roman"/>
              </a:rPr>
              <a:t>s</a:t>
            </a:r>
            <a:endParaRPr sz="1000" dirty="0">
              <a:latin typeface="Times New Roman"/>
              <a:cs typeface="Times New Roman"/>
            </a:endParaRPr>
          </a:p>
        </p:txBody>
      </p:sp>
    </p:spTree>
  </p:cSld>
  <p:clrMapOvr>
    <a:masterClrMapping/>
  </p:clrMapOvr>
  <p:transition>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900" y="0"/>
            <a:ext cx="3490595" cy="745490"/>
          </a:xfrm>
          <a:prstGeom prst="rect">
            <a:avLst/>
          </a:prstGeom>
        </p:spPr>
        <p:txBody>
          <a:bodyPr vert="horz" wrap="square" lIns="0" tIns="151765" rIns="0" bIns="0" rtlCol="0">
            <a:spAutoFit/>
          </a:bodyPr>
          <a:lstStyle/>
          <a:p>
            <a:pPr marL="38100">
              <a:lnSpc>
                <a:spcPct val="100000"/>
              </a:lnSpc>
              <a:spcBef>
                <a:spcPts val="1195"/>
              </a:spcBef>
            </a:pPr>
            <a:r>
              <a:rPr spc="-75" dirty="0"/>
              <a:t>Generalizing</a:t>
            </a:r>
            <a:r>
              <a:rPr spc="-50" dirty="0"/>
              <a:t> </a:t>
            </a:r>
            <a:r>
              <a:rPr spc="-85" dirty="0"/>
              <a:t>IKNP:</a:t>
            </a:r>
          </a:p>
          <a:p>
            <a:pPr marL="289560">
              <a:lnSpc>
                <a:spcPct val="100000"/>
              </a:lnSpc>
              <a:spcBef>
                <a:spcPts val="434"/>
              </a:spcBef>
            </a:pPr>
            <a:r>
              <a:rPr sz="1000" spc="-40" dirty="0">
                <a:solidFill>
                  <a:srgbClr val="000000"/>
                </a:solidFill>
              </a:rPr>
              <a:t>Consider</a:t>
            </a:r>
            <a:r>
              <a:rPr sz="1000" spc="-20" dirty="0">
                <a:solidFill>
                  <a:srgbClr val="000000"/>
                </a:solidFill>
              </a:rPr>
              <a:t> </a:t>
            </a:r>
            <a:r>
              <a:rPr sz="1000" spc="-80" dirty="0">
                <a:solidFill>
                  <a:srgbClr val="000000"/>
                </a:solidFill>
              </a:rPr>
              <a:t>a</a:t>
            </a:r>
            <a:r>
              <a:rPr sz="1000" spc="-20" dirty="0">
                <a:solidFill>
                  <a:srgbClr val="000000"/>
                </a:solidFill>
              </a:rPr>
              <a:t> </a:t>
            </a:r>
            <a:r>
              <a:rPr sz="1000" spc="-65" dirty="0">
                <a:solidFill>
                  <a:srgbClr val="000000"/>
                </a:solidFill>
              </a:rPr>
              <a:t>code</a:t>
            </a:r>
            <a:r>
              <a:rPr sz="1000" spc="-20" dirty="0">
                <a:solidFill>
                  <a:srgbClr val="000000"/>
                </a:solidFill>
              </a:rPr>
              <a:t> </a:t>
            </a:r>
            <a:r>
              <a:rPr sz="1000" spc="5" dirty="0">
                <a:solidFill>
                  <a:srgbClr val="000000"/>
                </a:solidFill>
              </a:rPr>
              <a:t>that</a:t>
            </a:r>
            <a:r>
              <a:rPr sz="1000" spc="-20" dirty="0">
                <a:solidFill>
                  <a:srgbClr val="000000"/>
                </a:solidFill>
              </a:rPr>
              <a:t> </a:t>
            </a:r>
            <a:r>
              <a:rPr sz="1000" spc="-70" dirty="0">
                <a:solidFill>
                  <a:srgbClr val="000000"/>
                </a:solidFill>
              </a:rPr>
              <a:t>encodes</a:t>
            </a:r>
            <a:r>
              <a:rPr sz="1000" spc="-20" dirty="0">
                <a:solidFill>
                  <a:srgbClr val="000000"/>
                </a:solidFill>
              </a:rPr>
              <a:t> </a:t>
            </a:r>
            <a:r>
              <a:rPr sz="1000" spc="-50" dirty="0">
                <a:solidFill>
                  <a:srgbClr val="000000"/>
                </a:solidFill>
              </a:rPr>
              <a:t>more</a:t>
            </a:r>
            <a:r>
              <a:rPr sz="1000" spc="-20" dirty="0">
                <a:solidFill>
                  <a:srgbClr val="000000"/>
                </a:solidFill>
              </a:rPr>
              <a:t> bits</a:t>
            </a:r>
            <a:r>
              <a:rPr sz="1000" spc="-15" dirty="0">
                <a:solidFill>
                  <a:srgbClr val="000000"/>
                </a:solidFill>
              </a:rPr>
              <a:t> </a:t>
            </a:r>
            <a:r>
              <a:rPr sz="1000" i="1" spc="-20" dirty="0">
                <a:solidFill>
                  <a:srgbClr val="000000"/>
                </a:solidFill>
                <a:latin typeface="Times New Roman"/>
                <a:cs typeface="Times New Roman"/>
              </a:rPr>
              <a:t>C</a:t>
            </a:r>
            <a:r>
              <a:rPr sz="1000" i="1" spc="25" dirty="0">
                <a:solidFill>
                  <a:srgbClr val="000000"/>
                </a:solidFill>
                <a:latin typeface="Times New Roman"/>
                <a:cs typeface="Times New Roman"/>
              </a:rPr>
              <a:t> </a:t>
            </a:r>
            <a:r>
              <a:rPr sz="1000" spc="-80" dirty="0">
                <a:solidFill>
                  <a:srgbClr val="000000"/>
                </a:solidFill>
                <a:latin typeface="Calibri" panose="020F0502020204030204" pitchFamily="34" charset="0"/>
                <a:cs typeface="Calibri" panose="020F0502020204030204" pitchFamily="34" charset="0"/>
              </a:rPr>
              <a:t>:</a:t>
            </a:r>
            <a:r>
              <a:rPr sz="1000" spc="-15" dirty="0">
                <a:solidFill>
                  <a:srgbClr val="000000"/>
                </a:solidFill>
                <a:latin typeface="Calibri" panose="020F0502020204030204" pitchFamily="34" charset="0"/>
                <a:cs typeface="Calibri" panose="020F0502020204030204" pitchFamily="34" charset="0"/>
              </a:rPr>
              <a:t> </a:t>
            </a:r>
            <a:r>
              <a:rPr sz="1000" spc="-10" dirty="0">
                <a:solidFill>
                  <a:srgbClr val="000000"/>
                </a:solidFill>
                <a:latin typeface="Cambria"/>
                <a:cs typeface="Cambria"/>
              </a:rPr>
              <a:t>{</a:t>
            </a:r>
            <a:r>
              <a:rPr sz="1000" spc="-10" dirty="0">
                <a:solidFill>
                  <a:srgbClr val="000000"/>
                </a:solidFill>
                <a:latin typeface="Calibri" panose="020F0502020204030204" pitchFamily="34" charset="0"/>
                <a:cs typeface="Calibri" panose="020F0502020204030204" pitchFamily="34" charset="0"/>
              </a:rPr>
              <a:t>0</a:t>
            </a:r>
            <a:r>
              <a:rPr sz="1000" spc="-10" dirty="0">
                <a:solidFill>
                  <a:srgbClr val="000000"/>
                </a:solidFill>
                <a:latin typeface="Calibri"/>
                <a:cs typeface="Calibri"/>
              </a:rPr>
              <a:t>,</a:t>
            </a:r>
            <a:r>
              <a:rPr sz="1000" spc="-60" dirty="0">
                <a:solidFill>
                  <a:srgbClr val="000000"/>
                </a:solidFill>
                <a:latin typeface="Calibri"/>
                <a:cs typeface="Calibri"/>
              </a:rPr>
              <a:t> </a:t>
            </a:r>
            <a:r>
              <a:rPr sz="1000" spc="15" dirty="0">
                <a:solidFill>
                  <a:srgbClr val="000000"/>
                </a:solidFill>
                <a:latin typeface="Calibri" panose="020F0502020204030204" pitchFamily="34" charset="0"/>
                <a:cs typeface="Calibri" panose="020F0502020204030204" pitchFamily="34" charset="0"/>
              </a:rPr>
              <a:t>1</a:t>
            </a:r>
            <a:r>
              <a:rPr sz="1000" spc="15" dirty="0">
                <a:solidFill>
                  <a:srgbClr val="000000"/>
                </a:solidFill>
                <a:latin typeface="Cambria"/>
                <a:cs typeface="Cambria"/>
              </a:rPr>
              <a:t>}</a:t>
            </a:r>
            <a:r>
              <a:rPr sz="1050" spc="22" baseline="27777" dirty="0">
                <a:solidFill>
                  <a:srgbClr val="D83A00"/>
                </a:solidFill>
                <a:latin typeface="Calibri"/>
                <a:cs typeface="Calibri"/>
              </a:rPr>
              <a:t>3</a:t>
            </a:r>
            <a:r>
              <a:rPr sz="1050" spc="254" baseline="27777" dirty="0">
                <a:solidFill>
                  <a:srgbClr val="D83A00"/>
                </a:solidFill>
                <a:latin typeface="Calibri"/>
                <a:cs typeface="Calibri"/>
              </a:rPr>
              <a:t> </a:t>
            </a:r>
            <a:r>
              <a:rPr sz="1000" spc="180" dirty="0">
                <a:solidFill>
                  <a:srgbClr val="000000"/>
                </a:solidFill>
                <a:latin typeface="Cambria"/>
                <a:cs typeface="Cambria"/>
              </a:rPr>
              <a:t>→</a:t>
            </a:r>
            <a:r>
              <a:rPr sz="1000" spc="80" dirty="0">
                <a:solidFill>
                  <a:srgbClr val="000000"/>
                </a:solidFill>
                <a:latin typeface="Cambria"/>
                <a:cs typeface="Cambria"/>
              </a:rPr>
              <a:t> </a:t>
            </a:r>
            <a:r>
              <a:rPr sz="1000" spc="-5" dirty="0">
                <a:solidFill>
                  <a:srgbClr val="000000"/>
                </a:solidFill>
                <a:latin typeface="Cambria"/>
                <a:cs typeface="Cambria"/>
              </a:rPr>
              <a:t>{</a:t>
            </a:r>
            <a:r>
              <a:rPr sz="1000" spc="-5" dirty="0">
                <a:solidFill>
                  <a:srgbClr val="000000"/>
                </a:solidFill>
                <a:latin typeface="Calibri" panose="020F0502020204030204" pitchFamily="34" charset="0"/>
                <a:cs typeface="Calibri" panose="020F0502020204030204" pitchFamily="34" charset="0"/>
              </a:rPr>
              <a:t>0</a:t>
            </a:r>
            <a:r>
              <a:rPr sz="1000" spc="-5" dirty="0">
                <a:solidFill>
                  <a:srgbClr val="000000"/>
                </a:solidFill>
                <a:latin typeface="Calibri"/>
                <a:cs typeface="Calibri"/>
              </a:rPr>
              <a:t>,</a:t>
            </a:r>
            <a:r>
              <a:rPr sz="1000" spc="-60" dirty="0">
                <a:solidFill>
                  <a:srgbClr val="000000"/>
                </a:solidFill>
                <a:latin typeface="Calibri"/>
                <a:cs typeface="Calibri"/>
              </a:rPr>
              <a:t> </a:t>
            </a:r>
            <a:r>
              <a:rPr sz="1000" spc="10" dirty="0">
                <a:solidFill>
                  <a:srgbClr val="000000"/>
                </a:solidFill>
                <a:latin typeface="Calibri" panose="020F0502020204030204" pitchFamily="34" charset="0"/>
                <a:cs typeface="Calibri" panose="020F0502020204030204" pitchFamily="34" charset="0"/>
              </a:rPr>
              <a:t>1</a:t>
            </a:r>
            <a:r>
              <a:rPr sz="1000" spc="10" dirty="0">
                <a:solidFill>
                  <a:srgbClr val="000000"/>
                </a:solidFill>
                <a:latin typeface="Cambria"/>
                <a:cs typeface="Cambria"/>
              </a:rPr>
              <a:t>}</a:t>
            </a:r>
            <a:r>
              <a:rPr sz="1050" i="1" spc="15" baseline="27777" dirty="0">
                <a:solidFill>
                  <a:srgbClr val="000000"/>
                </a:solidFill>
                <a:latin typeface="Times New Roman"/>
                <a:cs typeface="Times New Roman"/>
              </a:rPr>
              <a:t>k</a:t>
            </a:r>
            <a:endParaRPr sz="1050" baseline="27777" dirty="0">
              <a:latin typeface="Times New Roman"/>
              <a:cs typeface="Times New Roman"/>
            </a:endParaRPr>
          </a:p>
        </p:txBody>
      </p:sp>
      <p:grpSp>
        <p:nvGrpSpPr>
          <p:cNvPr id="3" name="object 3"/>
          <p:cNvGrpSpPr/>
          <p:nvPr/>
        </p:nvGrpSpPr>
        <p:grpSpPr>
          <a:xfrm>
            <a:off x="2972516" y="1368041"/>
            <a:ext cx="373380" cy="178435"/>
            <a:chOff x="2972516" y="1368041"/>
            <a:chExt cx="373380" cy="178435"/>
          </a:xfrm>
        </p:grpSpPr>
        <p:sp>
          <p:nvSpPr>
            <p:cNvPr id="4" name="object 4"/>
            <p:cNvSpPr/>
            <p:nvPr/>
          </p:nvSpPr>
          <p:spPr>
            <a:xfrm>
              <a:off x="2977596" y="1373121"/>
              <a:ext cx="363220" cy="168275"/>
            </a:xfrm>
            <a:custGeom>
              <a:avLst/>
              <a:gdLst/>
              <a:ahLst/>
              <a:cxnLst/>
              <a:rect l="l" t="t" r="r" b="b"/>
              <a:pathLst>
                <a:path w="363220" h="168275">
                  <a:moveTo>
                    <a:pt x="312091" y="0"/>
                  </a:moveTo>
                  <a:lnTo>
                    <a:pt x="50610" y="0"/>
                  </a:lnTo>
                  <a:lnTo>
                    <a:pt x="30910" y="3977"/>
                  </a:lnTo>
                  <a:lnTo>
                    <a:pt x="14823" y="14823"/>
                  </a:lnTo>
                  <a:lnTo>
                    <a:pt x="3977" y="30910"/>
                  </a:lnTo>
                  <a:lnTo>
                    <a:pt x="0" y="50610"/>
                  </a:lnTo>
                  <a:lnTo>
                    <a:pt x="0" y="117492"/>
                  </a:lnTo>
                  <a:lnTo>
                    <a:pt x="3977" y="137192"/>
                  </a:lnTo>
                  <a:lnTo>
                    <a:pt x="14823" y="153279"/>
                  </a:lnTo>
                  <a:lnTo>
                    <a:pt x="30910" y="164126"/>
                  </a:lnTo>
                  <a:lnTo>
                    <a:pt x="50610" y="168103"/>
                  </a:lnTo>
                  <a:lnTo>
                    <a:pt x="312091" y="168103"/>
                  </a:lnTo>
                  <a:lnTo>
                    <a:pt x="331791" y="164126"/>
                  </a:lnTo>
                  <a:lnTo>
                    <a:pt x="347878" y="153279"/>
                  </a:lnTo>
                  <a:lnTo>
                    <a:pt x="358724" y="137192"/>
                  </a:lnTo>
                  <a:lnTo>
                    <a:pt x="362701" y="117492"/>
                  </a:lnTo>
                  <a:lnTo>
                    <a:pt x="362701" y="50610"/>
                  </a:lnTo>
                  <a:lnTo>
                    <a:pt x="358724" y="30910"/>
                  </a:lnTo>
                  <a:lnTo>
                    <a:pt x="347878" y="14823"/>
                  </a:lnTo>
                  <a:lnTo>
                    <a:pt x="331791" y="3977"/>
                  </a:lnTo>
                  <a:lnTo>
                    <a:pt x="312091" y="0"/>
                  </a:lnTo>
                  <a:close/>
                </a:path>
              </a:pathLst>
            </a:custGeom>
            <a:solidFill>
              <a:srgbClr val="FFFFFF"/>
            </a:solidFill>
          </p:spPr>
          <p:txBody>
            <a:bodyPr wrap="square" lIns="0" tIns="0" rIns="0" bIns="0" rtlCol="0"/>
            <a:lstStyle/>
            <a:p>
              <a:endParaRPr/>
            </a:p>
          </p:txBody>
        </p:sp>
        <p:sp>
          <p:nvSpPr>
            <p:cNvPr id="5" name="object 5"/>
            <p:cNvSpPr/>
            <p:nvPr/>
          </p:nvSpPr>
          <p:spPr>
            <a:xfrm>
              <a:off x="2977596" y="1373121"/>
              <a:ext cx="363220" cy="168275"/>
            </a:xfrm>
            <a:custGeom>
              <a:avLst/>
              <a:gdLst/>
              <a:ahLst/>
              <a:cxnLst/>
              <a:rect l="l" t="t" r="r" b="b"/>
              <a:pathLst>
                <a:path w="363220" h="168275">
                  <a:moveTo>
                    <a:pt x="312091" y="0"/>
                  </a:moveTo>
                  <a:lnTo>
                    <a:pt x="50610" y="0"/>
                  </a:lnTo>
                  <a:lnTo>
                    <a:pt x="30910" y="3977"/>
                  </a:lnTo>
                  <a:lnTo>
                    <a:pt x="14823" y="14823"/>
                  </a:lnTo>
                  <a:lnTo>
                    <a:pt x="3977" y="30910"/>
                  </a:lnTo>
                  <a:lnTo>
                    <a:pt x="0" y="50610"/>
                  </a:lnTo>
                  <a:lnTo>
                    <a:pt x="0" y="117492"/>
                  </a:lnTo>
                  <a:lnTo>
                    <a:pt x="3977" y="137192"/>
                  </a:lnTo>
                  <a:lnTo>
                    <a:pt x="14823" y="153279"/>
                  </a:lnTo>
                  <a:lnTo>
                    <a:pt x="30910" y="164126"/>
                  </a:lnTo>
                  <a:lnTo>
                    <a:pt x="50610" y="168103"/>
                  </a:lnTo>
                  <a:lnTo>
                    <a:pt x="312091" y="168103"/>
                  </a:lnTo>
                  <a:lnTo>
                    <a:pt x="331791" y="164126"/>
                  </a:lnTo>
                  <a:lnTo>
                    <a:pt x="347878" y="153279"/>
                  </a:lnTo>
                  <a:lnTo>
                    <a:pt x="358724" y="137192"/>
                  </a:lnTo>
                  <a:lnTo>
                    <a:pt x="362701" y="117492"/>
                  </a:lnTo>
                  <a:lnTo>
                    <a:pt x="362701" y="50610"/>
                  </a:lnTo>
                  <a:lnTo>
                    <a:pt x="358724" y="30910"/>
                  </a:lnTo>
                  <a:lnTo>
                    <a:pt x="347878" y="14823"/>
                  </a:lnTo>
                  <a:lnTo>
                    <a:pt x="331791" y="3977"/>
                  </a:lnTo>
                  <a:lnTo>
                    <a:pt x="312091" y="0"/>
                  </a:lnTo>
                  <a:close/>
                </a:path>
              </a:pathLst>
            </a:custGeom>
            <a:ln w="10122">
              <a:solidFill>
                <a:srgbClr val="000000"/>
              </a:solidFill>
            </a:ln>
          </p:spPr>
          <p:txBody>
            <a:bodyPr wrap="square" lIns="0" tIns="0" rIns="0" bIns="0" rtlCol="0"/>
            <a:lstStyle/>
            <a:p>
              <a:endParaRPr/>
            </a:p>
          </p:txBody>
        </p:sp>
      </p:grpSp>
      <p:sp>
        <p:nvSpPr>
          <p:cNvPr id="6" name="object 6"/>
          <p:cNvSpPr txBox="1"/>
          <p:nvPr/>
        </p:nvSpPr>
        <p:spPr>
          <a:xfrm>
            <a:off x="3007067" y="1358562"/>
            <a:ext cx="304165" cy="166071"/>
          </a:xfrm>
          <a:prstGeom prst="rect">
            <a:avLst/>
          </a:prstGeom>
        </p:spPr>
        <p:txBody>
          <a:bodyPr vert="horz" wrap="square" lIns="0" tIns="12065" rIns="0" bIns="0" rtlCol="0">
            <a:spAutoFit/>
          </a:bodyPr>
          <a:lstStyle/>
          <a:p>
            <a:pPr marL="12700">
              <a:lnSpc>
                <a:spcPct val="100000"/>
              </a:lnSpc>
              <a:spcBef>
                <a:spcPts val="95"/>
              </a:spcBef>
            </a:pPr>
            <a:r>
              <a:rPr sz="1000" spc="-40" dirty="0">
                <a:latin typeface="Calibri" panose="020F0502020204030204" pitchFamily="34" charset="0"/>
                <a:cs typeface="Calibri" panose="020F0502020204030204" pitchFamily="34" charset="0"/>
              </a:rPr>
              <a:t>IKNP</a:t>
            </a:r>
            <a:endParaRPr sz="1000" dirty="0">
              <a:latin typeface="Calibri" panose="020F0502020204030204" pitchFamily="34" charset="0"/>
              <a:cs typeface="Calibri" panose="020F0502020204030204" pitchFamily="34" charset="0"/>
            </a:endParaRPr>
          </a:p>
        </p:txBody>
      </p:sp>
      <p:sp>
        <p:nvSpPr>
          <p:cNvPr id="7" name="object 7"/>
          <p:cNvSpPr txBox="1"/>
          <p:nvPr/>
        </p:nvSpPr>
        <p:spPr>
          <a:xfrm>
            <a:off x="2427223" y="1347843"/>
            <a:ext cx="380365" cy="177800"/>
          </a:xfrm>
          <a:prstGeom prst="rect">
            <a:avLst/>
          </a:prstGeom>
        </p:spPr>
        <p:txBody>
          <a:bodyPr vert="horz" wrap="square" lIns="0" tIns="12065" rIns="0" bIns="0" rtlCol="0">
            <a:spAutoFit/>
          </a:bodyPr>
          <a:lstStyle/>
          <a:p>
            <a:pPr marL="38100">
              <a:lnSpc>
                <a:spcPct val="100000"/>
              </a:lnSpc>
              <a:spcBef>
                <a:spcPts val="95"/>
              </a:spcBef>
            </a:pPr>
            <a:r>
              <a:rPr sz="1000" i="1" spc="-35" dirty="0">
                <a:latin typeface="Times New Roman"/>
                <a:cs typeface="Times New Roman"/>
              </a:rPr>
              <a:t>s</a:t>
            </a:r>
            <a:r>
              <a:rPr sz="1000" spc="-5" dirty="0">
                <a:latin typeface="Calibri"/>
                <a:cs typeface="Calibri"/>
              </a:rPr>
              <a:t>,</a:t>
            </a:r>
            <a:r>
              <a:rPr sz="1000" spc="-40" dirty="0">
                <a:latin typeface="Calibri"/>
                <a:cs typeface="Calibri"/>
              </a:rPr>
              <a:t> </a:t>
            </a:r>
            <a:r>
              <a:rPr sz="1000" spc="40" dirty="0">
                <a:latin typeface="Cambria"/>
                <a:cs typeface="Cambria"/>
              </a:rPr>
              <a:t>{</a:t>
            </a:r>
            <a:r>
              <a:rPr sz="1000" i="1" spc="-15" dirty="0">
                <a:latin typeface="Times New Roman"/>
                <a:cs typeface="Times New Roman"/>
              </a:rPr>
              <a:t>q</a:t>
            </a:r>
            <a:r>
              <a:rPr sz="1050" i="1" baseline="-11904" dirty="0">
                <a:latin typeface="Times New Roman"/>
                <a:cs typeface="Times New Roman"/>
              </a:rPr>
              <a:t>i</a:t>
            </a:r>
            <a:r>
              <a:rPr sz="1050" i="1" spc="-157" baseline="-11904" dirty="0">
                <a:latin typeface="Times New Roman"/>
                <a:cs typeface="Times New Roman"/>
              </a:rPr>
              <a:t> </a:t>
            </a:r>
            <a:r>
              <a:rPr sz="1000" spc="20" dirty="0">
                <a:latin typeface="Cambria"/>
                <a:cs typeface="Cambria"/>
              </a:rPr>
              <a:t>}</a:t>
            </a:r>
            <a:endParaRPr sz="1000">
              <a:latin typeface="Cambria"/>
              <a:cs typeface="Cambria"/>
            </a:endParaRPr>
          </a:p>
        </p:txBody>
      </p:sp>
      <p:sp>
        <p:nvSpPr>
          <p:cNvPr id="8" name="object 8"/>
          <p:cNvSpPr txBox="1"/>
          <p:nvPr/>
        </p:nvSpPr>
        <p:spPr>
          <a:xfrm>
            <a:off x="3664305" y="1345532"/>
            <a:ext cx="69850" cy="177800"/>
          </a:xfrm>
          <a:prstGeom prst="rect">
            <a:avLst/>
          </a:prstGeom>
        </p:spPr>
        <p:txBody>
          <a:bodyPr vert="horz" wrap="square" lIns="0" tIns="12065" rIns="0" bIns="0" rtlCol="0">
            <a:spAutoFit/>
          </a:bodyPr>
          <a:lstStyle/>
          <a:p>
            <a:pPr marL="12700">
              <a:lnSpc>
                <a:spcPct val="100000"/>
              </a:lnSpc>
              <a:spcBef>
                <a:spcPts val="95"/>
              </a:spcBef>
            </a:pPr>
            <a:r>
              <a:rPr sz="1000" i="1" spc="-45" dirty="0">
                <a:latin typeface="Times New Roman"/>
                <a:cs typeface="Times New Roman"/>
              </a:rPr>
              <a:t>r</a:t>
            </a:r>
            <a:endParaRPr sz="1000">
              <a:latin typeface="Times New Roman"/>
              <a:cs typeface="Times New Roman"/>
            </a:endParaRPr>
          </a:p>
        </p:txBody>
      </p:sp>
      <p:sp>
        <p:nvSpPr>
          <p:cNvPr id="9" name="object 9"/>
          <p:cNvSpPr txBox="1"/>
          <p:nvPr/>
        </p:nvSpPr>
        <p:spPr>
          <a:xfrm>
            <a:off x="3571036" y="1530278"/>
            <a:ext cx="255904" cy="177800"/>
          </a:xfrm>
          <a:prstGeom prst="rect">
            <a:avLst/>
          </a:prstGeom>
        </p:spPr>
        <p:txBody>
          <a:bodyPr vert="horz" wrap="square" lIns="0" tIns="12065" rIns="0" bIns="0" rtlCol="0">
            <a:spAutoFit/>
          </a:bodyPr>
          <a:lstStyle/>
          <a:p>
            <a:pPr marL="38100">
              <a:lnSpc>
                <a:spcPct val="100000"/>
              </a:lnSpc>
              <a:spcBef>
                <a:spcPts val="95"/>
              </a:spcBef>
            </a:pPr>
            <a:r>
              <a:rPr sz="1000" spc="40" dirty="0">
                <a:latin typeface="Cambria"/>
                <a:cs typeface="Cambria"/>
              </a:rPr>
              <a:t>{</a:t>
            </a:r>
            <a:r>
              <a:rPr sz="1000" i="1" spc="20" dirty="0">
                <a:latin typeface="Times New Roman"/>
                <a:cs typeface="Times New Roman"/>
              </a:rPr>
              <a:t>t</a:t>
            </a:r>
            <a:r>
              <a:rPr sz="1050" i="1" baseline="-11904" dirty="0">
                <a:latin typeface="Times New Roman"/>
                <a:cs typeface="Times New Roman"/>
              </a:rPr>
              <a:t>i</a:t>
            </a:r>
            <a:r>
              <a:rPr sz="1050" i="1" spc="-157" baseline="-11904" dirty="0">
                <a:latin typeface="Times New Roman"/>
                <a:cs typeface="Times New Roman"/>
              </a:rPr>
              <a:t> </a:t>
            </a:r>
            <a:r>
              <a:rPr sz="1000" spc="20" dirty="0">
                <a:latin typeface="Cambria"/>
                <a:cs typeface="Cambria"/>
              </a:rPr>
              <a:t>}</a:t>
            </a:r>
            <a:endParaRPr sz="1000">
              <a:latin typeface="Cambria"/>
              <a:cs typeface="Cambria"/>
            </a:endParaRPr>
          </a:p>
        </p:txBody>
      </p:sp>
      <p:grpSp>
        <p:nvGrpSpPr>
          <p:cNvPr id="10" name="object 10"/>
          <p:cNvGrpSpPr/>
          <p:nvPr/>
        </p:nvGrpSpPr>
        <p:grpSpPr>
          <a:xfrm>
            <a:off x="2817266" y="1426806"/>
            <a:ext cx="815340" cy="241300"/>
            <a:chOff x="2817266" y="1426806"/>
            <a:chExt cx="815340" cy="241300"/>
          </a:xfrm>
        </p:grpSpPr>
        <p:sp>
          <p:nvSpPr>
            <p:cNvPr id="11" name="object 11"/>
            <p:cNvSpPr/>
            <p:nvPr/>
          </p:nvSpPr>
          <p:spPr>
            <a:xfrm>
              <a:off x="2826249" y="1457172"/>
              <a:ext cx="146685" cy="0"/>
            </a:xfrm>
            <a:custGeom>
              <a:avLst/>
              <a:gdLst/>
              <a:ahLst/>
              <a:cxnLst/>
              <a:rect l="l" t="t" r="r" b="b"/>
              <a:pathLst>
                <a:path w="146685">
                  <a:moveTo>
                    <a:pt x="146286" y="0"/>
                  </a:moveTo>
                  <a:lnTo>
                    <a:pt x="0" y="0"/>
                  </a:lnTo>
                </a:path>
              </a:pathLst>
            </a:custGeom>
            <a:ln w="10122">
              <a:solidFill>
                <a:srgbClr val="000000"/>
              </a:solidFill>
            </a:ln>
          </p:spPr>
          <p:txBody>
            <a:bodyPr wrap="square" lIns="0" tIns="0" rIns="0" bIns="0" rtlCol="0"/>
            <a:lstStyle/>
            <a:p>
              <a:endParaRPr/>
            </a:p>
          </p:txBody>
        </p:sp>
        <p:sp>
          <p:nvSpPr>
            <p:cNvPr id="12" name="object 12"/>
            <p:cNvSpPr/>
            <p:nvPr/>
          </p:nvSpPr>
          <p:spPr>
            <a:xfrm>
              <a:off x="2821314" y="1430855"/>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3" name="object 13"/>
            <p:cNvSpPr/>
            <p:nvPr/>
          </p:nvSpPr>
          <p:spPr>
            <a:xfrm>
              <a:off x="3354343" y="1457172"/>
              <a:ext cx="278130" cy="0"/>
            </a:xfrm>
            <a:custGeom>
              <a:avLst/>
              <a:gdLst/>
              <a:ahLst/>
              <a:cxnLst/>
              <a:rect l="l" t="t" r="r" b="b"/>
              <a:pathLst>
                <a:path w="278129">
                  <a:moveTo>
                    <a:pt x="277956" y="0"/>
                  </a:moveTo>
                  <a:lnTo>
                    <a:pt x="0" y="0"/>
                  </a:lnTo>
                </a:path>
              </a:pathLst>
            </a:custGeom>
            <a:ln w="10122">
              <a:solidFill>
                <a:srgbClr val="000000"/>
              </a:solidFill>
            </a:ln>
          </p:spPr>
          <p:txBody>
            <a:bodyPr wrap="square" lIns="0" tIns="0" rIns="0" bIns="0" rtlCol="0"/>
            <a:lstStyle/>
            <a:p>
              <a:endParaRPr/>
            </a:p>
          </p:txBody>
        </p:sp>
        <p:sp>
          <p:nvSpPr>
            <p:cNvPr id="14" name="object 14"/>
            <p:cNvSpPr/>
            <p:nvPr/>
          </p:nvSpPr>
          <p:spPr>
            <a:xfrm>
              <a:off x="3349408" y="1430855"/>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5" name="object 15"/>
            <p:cNvSpPr/>
            <p:nvPr/>
          </p:nvSpPr>
          <p:spPr>
            <a:xfrm>
              <a:off x="3158947" y="1546285"/>
              <a:ext cx="393700" cy="91440"/>
            </a:xfrm>
            <a:custGeom>
              <a:avLst/>
              <a:gdLst/>
              <a:ahLst/>
              <a:cxnLst/>
              <a:rect l="l" t="t" r="r" b="b"/>
              <a:pathLst>
                <a:path w="393700" h="91439">
                  <a:moveTo>
                    <a:pt x="0" y="0"/>
                  </a:moveTo>
                  <a:lnTo>
                    <a:pt x="0" y="90889"/>
                  </a:lnTo>
                  <a:lnTo>
                    <a:pt x="393346" y="90889"/>
                  </a:lnTo>
                </a:path>
              </a:pathLst>
            </a:custGeom>
            <a:ln w="10122">
              <a:solidFill>
                <a:srgbClr val="000000"/>
              </a:solidFill>
            </a:ln>
          </p:spPr>
          <p:txBody>
            <a:bodyPr wrap="square" lIns="0" tIns="0" rIns="0" bIns="0" rtlCol="0"/>
            <a:lstStyle/>
            <a:p>
              <a:endParaRPr/>
            </a:p>
          </p:txBody>
        </p:sp>
        <p:sp>
          <p:nvSpPr>
            <p:cNvPr id="16" name="object 16"/>
            <p:cNvSpPr/>
            <p:nvPr/>
          </p:nvSpPr>
          <p:spPr>
            <a:xfrm>
              <a:off x="3532556" y="1610857"/>
              <a:ext cx="24765" cy="52705"/>
            </a:xfrm>
            <a:custGeom>
              <a:avLst/>
              <a:gdLst/>
              <a:ahLst/>
              <a:cxnLst/>
              <a:rect l="l" t="t" r="r" b="b"/>
              <a:pathLst>
                <a:path w="24764"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grpSp>
        <p:nvGrpSpPr>
          <p:cNvPr id="17" name="object 17"/>
          <p:cNvGrpSpPr/>
          <p:nvPr/>
        </p:nvGrpSpPr>
        <p:grpSpPr>
          <a:xfrm>
            <a:off x="2638957" y="781689"/>
            <a:ext cx="1021080" cy="231140"/>
            <a:chOff x="2648633" y="945608"/>
            <a:chExt cx="1021080" cy="231140"/>
          </a:xfrm>
        </p:grpSpPr>
        <p:sp>
          <p:nvSpPr>
            <p:cNvPr id="18" name="object 18"/>
            <p:cNvSpPr/>
            <p:nvPr/>
          </p:nvSpPr>
          <p:spPr>
            <a:xfrm>
              <a:off x="2658755" y="955730"/>
              <a:ext cx="1000760" cy="211454"/>
            </a:xfrm>
            <a:custGeom>
              <a:avLst/>
              <a:gdLst/>
              <a:ahLst/>
              <a:cxnLst/>
              <a:rect l="l" t="t" r="r" b="b"/>
              <a:pathLst>
                <a:path w="1000760" h="211455">
                  <a:moveTo>
                    <a:pt x="1000385" y="0"/>
                  </a:moveTo>
                  <a:lnTo>
                    <a:pt x="0" y="0"/>
                  </a:lnTo>
                  <a:lnTo>
                    <a:pt x="0" y="210869"/>
                  </a:lnTo>
                  <a:lnTo>
                    <a:pt x="1000385" y="210869"/>
                  </a:lnTo>
                  <a:lnTo>
                    <a:pt x="1000385" y="0"/>
                  </a:lnTo>
                  <a:close/>
                </a:path>
              </a:pathLst>
            </a:custGeom>
            <a:solidFill>
              <a:srgbClr val="CCCCCC"/>
            </a:solidFill>
          </p:spPr>
          <p:txBody>
            <a:bodyPr wrap="square" lIns="0" tIns="0" rIns="0" bIns="0" rtlCol="0"/>
            <a:lstStyle/>
            <a:p>
              <a:endParaRPr/>
            </a:p>
          </p:txBody>
        </p:sp>
        <p:sp>
          <p:nvSpPr>
            <p:cNvPr id="19" name="object 19"/>
            <p:cNvSpPr/>
            <p:nvPr/>
          </p:nvSpPr>
          <p:spPr>
            <a:xfrm>
              <a:off x="2658755" y="955730"/>
              <a:ext cx="1000760" cy="211454"/>
            </a:xfrm>
            <a:custGeom>
              <a:avLst/>
              <a:gdLst/>
              <a:ahLst/>
              <a:cxnLst/>
              <a:rect l="l" t="t" r="r" b="b"/>
              <a:pathLst>
                <a:path w="1000760" h="211455">
                  <a:moveTo>
                    <a:pt x="0" y="210869"/>
                  </a:moveTo>
                  <a:lnTo>
                    <a:pt x="1000385" y="210869"/>
                  </a:lnTo>
                  <a:lnTo>
                    <a:pt x="1000385" y="0"/>
                  </a:lnTo>
                  <a:lnTo>
                    <a:pt x="0" y="0"/>
                  </a:lnTo>
                  <a:lnTo>
                    <a:pt x="0" y="210869"/>
                  </a:lnTo>
                  <a:close/>
                </a:path>
              </a:pathLst>
            </a:custGeom>
            <a:ln w="20244">
              <a:solidFill>
                <a:srgbClr val="999999"/>
              </a:solidFill>
            </a:ln>
          </p:spPr>
          <p:txBody>
            <a:bodyPr wrap="square" lIns="0" tIns="0" rIns="0" bIns="0" rtlCol="0"/>
            <a:lstStyle/>
            <a:p>
              <a:endParaRPr/>
            </a:p>
          </p:txBody>
        </p:sp>
      </p:grpSp>
      <p:sp>
        <p:nvSpPr>
          <p:cNvPr id="20" name="object 20"/>
          <p:cNvSpPr txBox="1"/>
          <p:nvPr/>
        </p:nvSpPr>
        <p:spPr>
          <a:xfrm>
            <a:off x="2653145" y="789653"/>
            <a:ext cx="992505" cy="166071"/>
          </a:xfrm>
          <a:prstGeom prst="rect">
            <a:avLst/>
          </a:prstGeom>
        </p:spPr>
        <p:txBody>
          <a:bodyPr vert="horz" wrap="square" lIns="0" tIns="12065" rIns="0" bIns="0" rtlCol="0">
            <a:spAutoFit/>
          </a:bodyPr>
          <a:lstStyle/>
          <a:p>
            <a:pPr marL="38100">
              <a:lnSpc>
                <a:spcPct val="100000"/>
              </a:lnSpc>
              <a:spcBef>
                <a:spcPts val="95"/>
              </a:spcBef>
            </a:pPr>
            <a:r>
              <a:rPr sz="1000" i="1" spc="15" dirty="0">
                <a:latin typeface="Times New Roman"/>
                <a:cs typeface="Times New Roman"/>
              </a:rPr>
              <a:t>t</a:t>
            </a:r>
            <a:r>
              <a:rPr sz="1050" i="1" baseline="-11904" dirty="0">
                <a:latin typeface="Times New Roman"/>
                <a:cs typeface="Times New Roman"/>
              </a:rPr>
              <a:t>i </a:t>
            </a:r>
            <a:r>
              <a:rPr sz="1050" i="1" spc="-37" baseline="-11904"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15" dirty="0">
                <a:latin typeface="Times New Roman"/>
                <a:cs typeface="Times New Roman"/>
              </a:rPr>
              <a:t>q</a:t>
            </a:r>
            <a:r>
              <a:rPr sz="1050" i="1" baseline="-11904" dirty="0">
                <a:latin typeface="Times New Roman"/>
                <a:cs typeface="Times New Roman"/>
              </a:rPr>
              <a:t>i </a:t>
            </a:r>
            <a:r>
              <a:rPr sz="1050" i="1" spc="-75" baseline="-11904" dirty="0">
                <a:latin typeface="Times New Roman"/>
                <a:cs typeface="Times New Roman"/>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25" dirty="0">
                <a:latin typeface="Times New Roman"/>
                <a:cs typeface="Times New Roman"/>
              </a:rPr>
              <a:t>C</a:t>
            </a:r>
            <a:r>
              <a:rPr lang="en-US" sz="1000" i="1" spc="-25" dirty="0">
                <a:latin typeface="Times New Roman"/>
                <a:cs typeface="Times New Roman"/>
              </a:rPr>
              <a:t> </a:t>
            </a:r>
            <a:r>
              <a:rPr sz="1000" dirty="0">
                <a:latin typeface="Calibri" panose="020F0502020204030204" pitchFamily="34" charset="0"/>
                <a:cs typeface="Calibri" panose="020F0502020204030204" pitchFamily="34" charset="0"/>
              </a:rPr>
              <a:t>(</a:t>
            </a:r>
            <a:r>
              <a:rPr sz="1000" i="1" spc="-45" dirty="0">
                <a:latin typeface="Times New Roman"/>
                <a:cs typeface="Times New Roman"/>
              </a:rPr>
              <a:t>r</a:t>
            </a:r>
            <a:r>
              <a:rPr sz="1050" i="1" spc="67" baseline="-11904" dirty="0">
                <a:latin typeface="Times New Roman"/>
                <a:cs typeface="Times New Roman"/>
              </a:rPr>
              <a:t>i</a:t>
            </a:r>
            <a:r>
              <a:rPr sz="1000" dirty="0">
                <a:latin typeface="Calibri" panose="020F0502020204030204" pitchFamily="34" charset="0"/>
                <a:cs typeface="Calibri" panose="020F0502020204030204" pitchFamily="34" charset="0"/>
              </a:rPr>
              <a:t>)</a:t>
            </a:r>
            <a:r>
              <a:rPr sz="1000" spc="-95" dirty="0">
                <a:latin typeface="Calibri" panose="020F0502020204030204" pitchFamily="34" charset="0"/>
                <a:cs typeface="Calibri" panose="020F0502020204030204" pitchFamily="34" charset="0"/>
              </a:rPr>
              <a:t> </a:t>
            </a:r>
            <a:r>
              <a:rPr sz="1000" spc="60" dirty="0">
                <a:latin typeface="Cambria"/>
                <a:cs typeface="Cambria"/>
              </a:rPr>
              <a:t>∧</a:t>
            </a:r>
            <a:r>
              <a:rPr sz="1000" dirty="0">
                <a:latin typeface="Cambria"/>
                <a:cs typeface="Cambria"/>
              </a:rPr>
              <a:t> </a:t>
            </a:r>
            <a:r>
              <a:rPr sz="1000" i="1" spc="-25" dirty="0">
                <a:latin typeface="Times New Roman"/>
                <a:cs typeface="Times New Roman"/>
              </a:rPr>
              <a:t>s</a:t>
            </a:r>
            <a:endParaRPr sz="1000" dirty="0">
              <a:latin typeface="Times New Roman"/>
              <a:cs typeface="Times New Roman"/>
            </a:endParaRPr>
          </a:p>
        </p:txBody>
      </p:sp>
      <p:graphicFrame>
        <p:nvGraphicFramePr>
          <p:cNvPr id="21" name="object 21"/>
          <p:cNvGraphicFramePr>
            <a:graphicFrameLocks noGrp="1"/>
          </p:cNvGraphicFramePr>
          <p:nvPr>
            <p:extLst>
              <p:ext uri="{D42A27DB-BD31-4B8C-83A1-F6EECF244321}">
                <p14:modId xmlns:p14="http://schemas.microsoft.com/office/powerpoint/2010/main" val="3091183012"/>
              </p:ext>
            </p:extLst>
          </p:nvPr>
        </p:nvGraphicFramePr>
        <p:xfrm>
          <a:off x="359965" y="1184271"/>
          <a:ext cx="1992628" cy="540738"/>
        </p:xfrm>
        <a:graphic>
          <a:graphicData uri="http://schemas.openxmlformats.org/drawingml/2006/table">
            <a:tbl>
              <a:tblPr firstRow="1" bandRow="1">
                <a:tableStyleId>{2D5ABB26-0587-4C30-8999-92F81FD0307C}</a:tableStyleId>
              </a:tblPr>
              <a:tblGrid>
                <a:gridCol w="887094">
                  <a:extLst>
                    <a:ext uri="{9D8B030D-6E8A-4147-A177-3AD203B41FA5}">
                      <a16:colId xmlns:a16="http://schemas.microsoft.com/office/drawing/2014/main" val="20000"/>
                    </a:ext>
                  </a:extLst>
                </a:gridCol>
                <a:gridCol w="218440">
                  <a:extLst>
                    <a:ext uri="{9D8B030D-6E8A-4147-A177-3AD203B41FA5}">
                      <a16:colId xmlns:a16="http://schemas.microsoft.com/office/drawing/2014/main" val="20001"/>
                    </a:ext>
                  </a:extLst>
                </a:gridCol>
                <a:gridCol w="887094">
                  <a:extLst>
                    <a:ext uri="{9D8B030D-6E8A-4147-A177-3AD203B41FA5}">
                      <a16:colId xmlns:a16="http://schemas.microsoft.com/office/drawing/2014/main" val="20002"/>
                    </a:ext>
                  </a:extLst>
                </a:gridCol>
              </a:tblGrid>
              <a:tr h="106286">
                <a:tc>
                  <a:txBody>
                    <a:bodyPr/>
                    <a:lstStyle/>
                    <a:p>
                      <a:pPr marL="40005">
                        <a:lnSpc>
                          <a:spcPts val="720"/>
                        </a:lnSpc>
                      </a:pPr>
                      <a:r>
                        <a:rPr sz="700" i="1" dirty="0">
                          <a:solidFill>
                            <a:srgbClr val="D83A00"/>
                          </a:solidFill>
                          <a:latin typeface="Times New Roman"/>
                          <a:cs typeface="Times New Roman"/>
                        </a:rPr>
                        <a:t>t</a:t>
                      </a:r>
                      <a:r>
                        <a:rPr sz="750" baseline="-11111" dirty="0">
                          <a:solidFill>
                            <a:srgbClr val="D83A00"/>
                          </a:solidFill>
                          <a:latin typeface="Calibri"/>
                          <a:cs typeface="Calibri"/>
                        </a:rPr>
                        <a:t>1 </a:t>
                      </a:r>
                      <a:r>
                        <a:rPr sz="750" spc="75" baseline="-11111" dirty="0">
                          <a:solidFill>
                            <a:srgbClr val="D83A00"/>
                          </a:solidFill>
                          <a:latin typeface="Calibri"/>
                          <a:cs typeface="Calibri"/>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a:t>
                      </a:r>
                      <a:r>
                        <a:rPr sz="700" i="1" spc="-5" dirty="0">
                          <a:solidFill>
                            <a:srgbClr val="D83A00"/>
                          </a:solidFill>
                          <a:latin typeface="Times New Roman"/>
                          <a:cs typeface="Times New Roman"/>
                        </a:rPr>
                        <a:t>r</a:t>
                      </a:r>
                      <a:r>
                        <a:rPr sz="750" baseline="-11111" dirty="0">
                          <a:solidFill>
                            <a:srgbClr val="D83A00"/>
                          </a:solidFill>
                          <a:latin typeface="Calibri"/>
                          <a:cs typeface="Calibri"/>
                        </a:rPr>
                        <a:t>1 </a:t>
                      </a:r>
                      <a:r>
                        <a:rPr sz="750" spc="75" baseline="-11111" dirty="0">
                          <a:solidFill>
                            <a:srgbClr val="D83A00"/>
                          </a:solidFill>
                          <a:latin typeface="Calibri"/>
                          <a:cs typeface="Calibri"/>
                        </a:rPr>
                        <a:t> </a:t>
                      </a:r>
                      <a:r>
                        <a:rPr sz="700" dirty="0">
                          <a:solidFill>
                            <a:srgbClr val="D83A00"/>
                          </a:solidFill>
                          <a:latin typeface="Cambria"/>
                          <a:cs typeface="Cambria"/>
                        </a:rPr>
                        <a:t>⊕</a:t>
                      </a:r>
                      <a:r>
                        <a:rPr sz="700" spc="25" dirty="0">
                          <a:solidFill>
                            <a:srgbClr val="D83A00"/>
                          </a:solidFill>
                          <a:latin typeface="Cambria"/>
                          <a:cs typeface="Cambria"/>
                        </a:rPr>
                        <a:t> </a:t>
                      </a:r>
                      <a:r>
                        <a:rPr sz="700" dirty="0">
                          <a:latin typeface="Calibri"/>
                          <a:cs typeface="Calibri"/>
                        </a:rPr>
                        <a:t>000) </a:t>
                      </a:r>
                      <a:r>
                        <a:rPr sz="700" dirty="0">
                          <a:latin typeface="Cambria"/>
                          <a:cs typeface="Cambria"/>
                        </a:rPr>
                        <a:t>∧</a:t>
                      </a:r>
                      <a:r>
                        <a:rPr sz="700" spc="5" dirty="0">
                          <a:latin typeface="Cambria"/>
                          <a:cs typeface="Cambria"/>
                        </a:rPr>
                        <a:t> </a:t>
                      </a:r>
                      <a:r>
                        <a:rPr sz="700" i="1" dirty="0">
                          <a:latin typeface="Times New Roman"/>
                          <a:cs typeface="Times New Roman"/>
                        </a:rPr>
                        <a:t>s</a:t>
                      </a:r>
                      <a:endParaRPr sz="7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6355">
                        <a:lnSpc>
                          <a:spcPts val="720"/>
                        </a:lnSpc>
                      </a:pPr>
                      <a:r>
                        <a:rPr sz="700" spc="-20" dirty="0">
                          <a:latin typeface="Cambria"/>
                          <a:cs typeface="Cambria"/>
                        </a:rPr>
                        <a:t>·</a:t>
                      </a:r>
                      <a:r>
                        <a:rPr sz="700" spc="-10" dirty="0">
                          <a:latin typeface="Cambria"/>
                          <a:cs typeface="Cambria"/>
                        </a:rPr>
                        <a:t> </a:t>
                      </a:r>
                      <a:r>
                        <a:rPr sz="700" spc="-20" dirty="0">
                          <a:latin typeface="Cambria"/>
                          <a:cs typeface="Cambria"/>
                        </a:rPr>
                        <a:t>·</a:t>
                      </a:r>
                      <a:r>
                        <a:rPr sz="700" dirty="0">
                          <a:latin typeface="Cambria"/>
                          <a:cs typeface="Cambria"/>
                        </a:rPr>
                        <a:t> </a:t>
                      </a:r>
                      <a:r>
                        <a:rPr sz="700" spc="-20" dirty="0">
                          <a:latin typeface="Cambria"/>
                          <a:cs typeface="Cambria"/>
                        </a:rPr>
                        <a:t>·</a:t>
                      </a:r>
                      <a:endParaRPr sz="700">
                        <a:latin typeface="Cambria"/>
                        <a:cs typeface="Cambri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0005">
                        <a:lnSpc>
                          <a:spcPts val="720"/>
                        </a:lnSpc>
                      </a:pPr>
                      <a:r>
                        <a:rPr sz="700" i="1" dirty="0">
                          <a:solidFill>
                            <a:srgbClr val="D83A00"/>
                          </a:solidFill>
                          <a:latin typeface="Times New Roman"/>
                          <a:cs typeface="Times New Roman"/>
                        </a:rPr>
                        <a:t>t</a:t>
                      </a:r>
                      <a:r>
                        <a:rPr sz="750" baseline="-11111" dirty="0">
                          <a:solidFill>
                            <a:srgbClr val="D83A00"/>
                          </a:solidFill>
                          <a:latin typeface="Calibri"/>
                          <a:cs typeface="Calibri"/>
                        </a:rPr>
                        <a:t>1 </a:t>
                      </a:r>
                      <a:r>
                        <a:rPr sz="750" spc="75" baseline="-11111" dirty="0">
                          <a:solidFill>
                            <a:srgbClr val="D83A00"/>
                          </a:solidFill>
                          <a:latin typeface="Calibri"/>
                          <a:cs typeface="Calibri"/>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a:t>
                      </a:r>
                      <a:r>
                        <a:rPr sz="700" i="1" spc="-5" dirty="0">
                          <a:solidFill>
                            <a:srgbClr val="D83A00"/>
                          </a:solidFill>
                          <a:latin typeface="Times New Roman"/>
                          <a:cs typeface="Times New Roman"/>
                        </a:rPr>
                        <a:t>r</a:t>
                      </a:r>
                      <a:r>
                        <a:rPr sz="750" baseline="-11111" dirty="0">
                          <a:solidFill>
                            <a:srgbClr val="D83A00"/>
                          </a:solidFill>
                          <a:latin typeface="Calibri"/>
                          <a:cs typeface="Calibri"/>
                        </a:rPr>
                        <a:t>1 </a:t>
                      </a:r>
                      <a:r>
                        <a:rPr sz="750" spc="75" baseline="-11111" dirty="0">
                          <a:solidFill>
                            <a:srgbClr val="D83A00"/>
                          </a:solidFill>
                          <a:latin typeface="Calibri"/>
                          <a:cs typeface="Calibri"/>
                        </a:rPr>
                        <a:t> </a:t>
                      </a:r>
                      <a:r>
                        <a:rPr sz="700" dirty="0">
                          <a:solidFill>
                            <a:srgbClr val="D83A00"/>
                          </a:solidFill>
                          <a:latin typeface="Cambria"/>
                          <a:cs typeface="Cambria"/>
                        </a:rPr>
                        <a:t>⊕</a:t>
                      </a:r>
                      <a:r>
                        <a:rPr sz="700" spc="25" dirty="0">
                          <a:solidFill>
                            <a:srgbClr val="D83A00"/>
                          </a:solidFill>
                          <a:latin typeface="Cambria"/>
                          <a:cs typeface="Cambria"/>
                        </a:rPr>
                        <a:t> </a:t>
                      </a:r>
                      <a:r>
                        <a:rPr sz="700" dirty="0">
                          <a:latin typeface="Calibri"/>
                          <a:cs typeface="Calibri"/>
                        </a:rPr>
                        <a:t>111) </a:t>
                      </a:r>
                      <a:r>
                        <a:rPr sz="700" dirty="0">
                          <a:latin typeface="Cambria"/>
                          <a:cs typeface="Cambria"/>
                        </a:rPr>
                        <a:t>∧</a:t>
                      </a:r>
                      <a:r>
                        <a:rPr sz="700" spc="5" dirty="0">
                          <a:latin typeface="Cambria"/>
                          <a:cs typeface="Cambria"/>
                        </a:rPr>
                        <a:t> </a:t>
                      </a:r>
                      <a:r>
                        <a:rPr sz="700" i="1" dirty="0">
                          <a:latin typeface="Times New Roman"/>
                          <a:cs typeface="Times New Roman"/>
                        </a:rPr>
                        <a:t>s</a:t>
                      </a:r>
                      <a:endParaRPr sz="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0"/>
                  </a:ext>
                </a:extLst>
              </a:tr>
              <a:tr h="106273">
                <a:tc>
                  <a:txBody>
                    <a:bodyPr/>
                    <a:lstStyle/>
                    <a:p>
                      <a:pPr marL="40005">
                        <a:lnSpc>
                          <a:spcPts val="720"/>
                        </a:lnSpc>
                      </a:pPr>
                      <a:r>
                        <a:rPr sz="700" i="1" dirty="0">
                          <a:solidFill>
                            <a:srgbClr val="D83A00"/>
                          </a:solidFill>
                          <a:latin typeface="Times New Roman"/>
                          <a:cs typeface="Times New Roman"/>
                        </a:rPr>
                        <a:t>t</a:t>
                      </a:r>
                      <a:r>
                        <a:rPr sz="750" baseline="-11111" dirty="0">
                          <a:solidFill>
                            <a:srgbClr val="D83A00"/>
                          </a:solidFill>
                          <a:latin typeface="Calibri"/>
                          <a:cs typeface="Calibri"/>
                        </a:rPr>
                        <a:t>2 </a:t>
                      </a:r>
                      <a:r>
                        <a:rPr sz="750" spc="75" baseline="-11111" dirty="0">
                          <a:solidFill>
                            <a:srgbClr val="D83A00"/>
                          </a:solidFill>
                          <a:latin typeface="Calibri"/>
                          <a:cs typeface="Calibri"/>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a:t>
                      </a:r>
                      <a:r>
                        <a:rPr sz="700" i="1" spc="-5" dirty="0">
                          <a:solidFill>
                            <a:srgbClr val="D83A00"/>
                          </a:solidFill>
                          <a:latin typeface="Times New Roman"/>
                          <a:cs typeface="Times New Roman"/>
                        </a:rPr>
                        <a:t>r</a:t>
                      </a:r>
                      <a:r>
                        <a:rPr sz="750" baseline="-11111" dirty="0">
                          <a:solidFill>
                            <a:srgbClr val="D83A00"/>
                          </a:solidFill>
                          <a:latin typeface="Calibri"/>
                          <a:cs typeface="Calibri"/>
                        </a:rPr>
                        <a:t>2 </a:t>
                      </a:r>
                      <a:r>
                        <a:rPr sz="750" spc="75" baseline="-11111" dirty="0">
                          <a:solidFill>
                            <a:srgbClr val="D83A00"/>
                          </a:solidFill>
                          <a:latin typeface="Calibri"/>
                          <a:cs typeface="Calibri"/>
                        </a:rPr>
                        <a:t> </a:t>
                      </a:r>
                      <a:r>
                        <a:rPr sz="700" dirty="0">
                          <a:solidFill>
                            <a:srgbClr val="D83A00"/>
                          </a:solidFill>
                          <a:latin typeface="Cambria"/>
                          <a:cs typeface="Cambria"/>
                        </a:rPr>
                        <a:t>⊕</a:t>
                      </a:r>
                      <a:r>
                        <a:rPr sz="700" spc="25" dirty="0">
                          <a:solidFill>
                            <a:srgbClr val="D83A00"/>
                          </a:solidFill>
                          <a:latin typeface="Cambria"/>
                          <a:cs typeface="Cambria"/>
                        </a:rPr>
                        <a:t> </a:t>
                      </a:r>
                      <a:r>
                        <a:rPr sz="700" dirty="0">
                          <a:latin typeface="Calibri"/>
                          <a:cs typeface="Calibri"/>
                        </a:rPr>
                        <a:t>000) </a:t>
                      </a:r>
                      <a:r>
                        <a:rPr sz="700" dirty="0">
                          <a:latin typeface="Cambria"/>
                          <a:cs typeface="Cambria"/>
                        </a:rPr>
                        <a:t>∧</a:t>
                      </a:r>
                      <a:r>
                        <a:rPr sz="700" spc="5" dirty="0">
                          <a:latin typeface="Cambria"/>
                          <a:cs typeface="Cambria"/>
                        </a:rPr>
                        <a:t> </a:t>
                      </a:r>
                      <a:r>
                        <a:rPr sz="700" i="1" dirty="0">
                          <a:latin typeface="Times New Roman"/>
                          <a:cs typeface="Times New Roman"/>
                        </a:rPr>
                        <a:t>s</a:t>
                      </a:r>
                      <a:endParaRPr sz="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6355">
                        <a:lnSpc>
                          <a:spcPts val="720"/>
                        </a:lnSpc>
                      </a:pPr>
                      <a:r>
                        <a:rPr sz="700" spc="-20" dirty="0">
                          <a:latin typeface="Cambria"/>
                          <a:cs typeface="Cambria"/>
                        </a:rPr>
                        <a:t>·</a:t>
                      </a:r>
                      <a:r>
                        <a:rPr sz="700" spc="-10" dirty="0">
                          <a:latin typeface="Cambria"/>
                          <a:cs typeface="Cambria"/>
                        </a:rPr>
                        <a:t> </a:t>
                      </a:r>
                      <a:r>
                        <a:rPr sz="700" spc="-20" dirty="0">
                          <a:latin typeface="Cambria"/>
                          <a:cs typeface="Cambria"/>
                        </a:rPr>
                        <a:t>·</a:t>
                      </a:r>
                      <a:r>
                        <a:rPr sz="700" dirty="0">
                          <a:latin typeface="Cambria"/>
                          <a:cs typeface="Cambria"/>
                        </a:rPr>
                        <a:t> </a:t>
                      </a:r>
                      <a:r>
                        <a:rPr sz="700" spc="-20" dirty="0">
                          <a:latin typeface="Cambria"/>
                          <a:cs typeface="Cambria"/>
                        </a:rPr>
                        <a:t>·</a:t>
                      </a:r>
                      <a:endParaRPr sz="700">
                        <a:latin typeface="Cambria"/>
                        <a:cs typeface="Cambri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0005">
                        <a:lnSpc>
                          <a:spcPts val="720"/>
                        </a:lnSpc>
                      </a:pPr>
                      <a:r>
                        <a:rPr sz="700" i="1" dirty="0">
                          <a:solidFill>
                            <a:srgbClr val="D83A00"/>
                          </a:solidFill>
                          <a:latin typeface="Times New Roman"/>
                          <a:cs typeface="Times New Roman"/>
                        </a:rPr>
                        <a:t>t</a:t>
                      </a:r>
                      <a:r>
                        <a:rPr sz="750" baseline="-11111" dirty="0">
                          <a:solidFill>
                            <a:srgbClr val="D83A00"/>
                          </a:solidFill>
                          <a:latin typeface="Calibri"/>
                          <a:cs typeface="Calibri"/>
                        </a:rPr>
                        <a:t>2 </a:t>
                      </a:r>
                      <a:r>
                        <a:rPr sz="750" spc="75" baseline="-11111" dirty="0">
                          <a:solidFill>
                            <a:srgbClr val="D83A00"/>
                          </a:solidFill>
                          <a:latin typeface="Calibri"/>
                          <a:cs typeface="Calibri"/>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a:t>
                      </a:r>
                      <a:r>
                        <a:rPr sz="700" i="1" spc="-5" dirty="0">
                          <a:solidFill>
                            <a:srgbClr val="D83A00"/>
                          </a:solidFill>
                          <a:latin typeface="Times New Roman"/>
                          <a:cs typeface="Times New Roman"/>
                        </a:rPr>
                        <a:t>r</a:t>
                      </a:r>
                      <a:r>
                        <a:rPr sz="750" baseline="-11111" dirty="0">
                          <a:solidFill>
                            <a:srgbClr val="D83A00"/>
                          </a:solidFill>
                          <a:latin typeface="Calibri"/>
                          <a:cs typeface="Calibri"/>
                        </a:rPr>
                        <a:t>2 </a:t>
                      </a:r>
                      <a:r>
                        <a:rPr sz="750" spc="75" baseline="-11111" dirty="0">
                          <a:solidFill>
                            <a:srgbClr val="D83A00"/>
                          </a:solidFill>
                          <a:latin typeface="Calibri"/>
                          <a:cs typeface="Calibri"/>
                        </a:rPr>
                        <a:t> </a:t>
                      </a:r>
                      <a:r>
                        <a:rPr sz="700" dirty="0">
                          <a:solidFill>
                            <a:srgbClr val="D83A00"/>
                          </a:solidFill>
                          <a:latin typeface="Cambria"/>
                          <a:cs typeface="Cambria"/>
                        </a:rPr>
                        <a:t>⊕</a:t>
                      </a:r>
                      <a:r>
                        <a:rPr sz="700" spc="25" dirty="0">
                          <a:solidFill>
                            <a:srgbClr val="D83A00"/>
                          </a:solidFill>
                          <a:latin typeface="Cambria"/>
                          <a:cs typeface="Cambria"/>
                        </a:rPr>
                        <a:t> </a:t>
                      </a:r>
                      <a:r>
                        <a:rPr sz="700" dirty="0">
                          <a:latin typeface="Calibri"/>
                          <a:cs typeface="Calibri"/>
                        </a:rPr>
                        <a:t>111) </a:t>
                      </a:r>
                      <a:r>
                        <a:rPr sz="700" dirty="0">
                          <a:latin typeface="Cambria"/>
                          <a:cs typeface="Cambria"/>
                        </a:rPr>
                        <a:t>∧</a:t>
                      </a:r>
                      <a:r>
                        <a:rPr sz="700" spc="5" dirty="0">
                          <a:latin typeface="Cambria"/>
                          <a:cs typeface="Cambria"/>
                        </a:rPr>
                        <a:t> </a:t>
                      </a:r>
                      <a:r>
                        <a:rPr sz="700" i="1" dirty="0">
                          <a:latin typeface="Times New Roman"/>
                          <a:cs typeface="Times New Roman"/>
                        </a:rPr>
                        <a:t>s</a:t>
                      </a:r>
                      <a:endParaRPr sz="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1"/>
                  </a:ext>
                </a:extLst>
              </a:tr>
              <a:tr h="106286">
                <a:tc>
                  <a:txBody>
                    <a:bodyPr/>
                    <a:lstStyle/>
                    <a:p>
                      <a:pPr marL="40005">
                        <a:lnSpc>
                          <a:spcPts val="720"/>
                        </a:lnSpc>
                      </a:pPr>
                      <a:r>
                        <a:rPr sz="700" i="1" dirty="0">
                          <a:solidFill>
                            <a:srgbClr val="D83A00"/>
                          </a:solidFill>
                          <a:latin typeface="Times New Roman"/>
                          <a:cs typeface="Times New Roman"/>
                        </a:rPr>
                        <a:t>t</a:t>
                      </a:r>
                      <a:r>
                        <a:rPr sz="750" baseline="-11111" dirty="0">
                          <a:solidFill>
                            <a:srgbClr val="D83A00"/>
                          </a:solidFill>
                          <a:latin typeface="Calibri"/>
                          <a:cs typeface="Calibri"/>
                        </a:rPr>
                        <a:t>3 </a:t>
                      </a:r>
                      <a:r>
                        <a:rPr sz="750" spc="75" baseline="-11111" dirty="0">
                          <a:solidFill>
                            <a:srgbClr val="D83A00"/>
                          </a:solidFill>
                          <a:latin typeface="Calibri"/>
                          <a:cs typeface="Calibri"/>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a:t>
                      </a:r>
                      <a:r>
                        <a:rPr sz="700" i="1" spc="-5" dirty="0">
                          <a:solidFill>
                            <a:srgbClr val="D83A00"/>
                          </a:solidFill>
                          <a:latin typeface="Times New Roman"/>
                          <a:cs typeface="Times New Roman"/>
                        </a:rPr>
                        <a:t>r</a:t>
                      </a:r>
                      <a:r>
                        <a:rPr sz="750" baseline="-11111" dirty="0">
                          <a:solidFill>
                            <a:srgbClr val="D83A00"/>
                          </a:solidFill>
                          <a:latin typeface="Calibri"/>
                          <a:cs typeface="Calibri"/>
                        </a:rPr>
                        <a:t>3 </a:t>
                      </a:r>
                      <a:r>
                        <a:rPr sz="750" spc="75" baseline="-11111" dirty="0">
                          <a:solidFill>
                            <a:srgbClr val="D83A00"/>
                          </a:solidFill>
                          <a:latin typeface="Calibri"/>
                          <a:cs typeface="Calibri"/>
                        </a:rPr>
                        <a:t> </a:t>
                      </a:r>
                      <a:r>
                        <a:rPr sz="700" dirty="0">
                          <a:solidFill>
                            <a:srgbClr val="D83A00"/>
                          </a:solidFill>
                          <a:latin typeface="Cambria"/>
                          <a:cs typeface="Cambria"/>
                        </a:rPr>
                        <a:t>⊕</a:t>
                      </a:r>
                      <a:r>
                        <a:rPr sz="700" spc="25" dirty="0">
                          <a:solidFill>
                            <a:srgbClr val="D83A00"/>
                          </a:solidFill>
                          <a:latin typeface="Cambria"/>
                          <a:cs typeface="Cambria"/>
                        </a:rPr>
                        <a:t> </a:t>
                      </a:r>
                      <a:r>
                        <a:rPr sz="700" dirty="0">
                          <a:latin typeface="Calibri"/>
                          <a:cs typeface="Calibri"/>
                        </a:rPr>
                        <a:t>111) </a:t>
                      </a:r>
                      <a:r>
                        <a:rPr sz="700" dirty="0">
                          <a:latin typeface="Cambria"/>
                          <a:cs typeface="Cambria"/>
                        </a:rPr>
                        <a:t>∧</a:t>
                      </a:r>
                      <a:r>
                        <a:rPr sz="700" spc="5" dirty="0">
                          <a:latin typeface="Cambria"/>
                          <a:cs typeface="Cambria"/>
                        </a:rPr>
                        <a:t> </a:t>
                      </a:r>
                      <a:r>
                        <a:rPr sz="700" i="1" dirty="0">
                          <a:latin typeface="Times New Roman"/>
                          <a:cs typeface="Times New Roman"/>
                        </a:rPr>
                        <a:t>s</a:t>
                      </a:r>
                      <a:endParaRPr sz="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6355">
                        <a:lnSpc>
                          <a:spcPts val="720"/>
                        </a:lnSpc>
                      </a:pPr>
                      <a:r>
                        <a:rPr sz="700" spc="-20" dirty="0">
                          <a:latin typeface="Cambria"/>
                          <a:cs typeface="Cambria"/>
                        </a:rPr>
                        <a:t>·</a:t>
                      </a:r>
                      <a:r>
                        <a:rPr sz="700" spc="-10" dirty="0">
                          <a:latin typeface="Cambria"/>
                          <a:cs typeface="Cambria"/>
                        </a:rPr>
                        <a:t> </a:t>
                      </a:r>
                      <a:r>
                        <a:rPr sz="700" spc="-20" dirty="0">
                          <a:latin typeface="Cambria"/>
                          <a:cs typeface="Cambria"/>
                        </a:rPr>
                        <a:t>·</a:t>
                      </a:r>
                      <a:r>
                        <a:rPr sz="700" dirty="0">
                          <a:latin typeface="Cambria"/>
                          <a:cs typeface="Cambria"/>
                        </a:rPr>
                        <a:t> </a:t>
                      </a:r>
                      <a:r>
                        <a:rPr sz="700" spc="-20" dirty="0">
                          <a:latin typeface="Cambria"/>
                          <a:cs typeface="Cambria"/>
                        </a:rPr>
                        <a:t>·</a:t>
                      </a:r>
                      <a:endParaRPr sz="700">
                        <a:latin typeface="Cambria"/>
                        <a:cs typeface="Cambri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0005">
                        <a:lnSpc>
                          <a:spcPts val="720"/>
                        </a:lnSpc>
                      </a:pPr>
                      <a:r>
                        <a:rPr sz="700" i="1" dirty="0">
                          <a:solidFill>
                            <a:srgbClr val="D83A00"/>
                          </a:solidFill>
                          <a:latin typeface="Times New Roman"/>
                          <a:cs typeface="Times New Roman"/>
                        </a:rPr>
                        <a:t>t</a:t>
                      </a:r>
                      <a:r>
                        <a:rPr sz="750" baseline="-11111" dirty="0">
                          <a:solidFill>
                            <a:srgbClr val="D83A00"/>
                          </a:solidFill>
                          <a:latin typeface="Calibri"/>
                          <a:cs typeface="Calibri"/>
                        </a:rPr>
                        <a:t>3 </a:t>
                      </a:r>
                      <a:r>
                        <a:rPr sz="750" spc="75" baseline="-11111" dirty="0">
                          <a:solidFill>
                            <a:srgbClr val="D83A00"/>
                          </a:solidFill>
                          <a:latin typeface="Calibri"/>
                          <a:cs typeface="Calibri"/>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a:t>
                      </a:r>
                      <a:r>
                        <a:rPr sz="700" i="1" spc="-5" dirty="0">
                          <a:solidFill>
                            <a:srgbClr val="D83A00"/>
                          </a:solidFill>
                          <a:latin typeface="Times New Roman"/>
                          <a:cs typeface="Times New Roman"/>
                        </a:rPr>
                        <a:t>r</a:t>
                      </a:r>
                      <a:r>
                        <a:rPr sz="750" baseline="-11111" dirty="0">
                          <a:solidFill>
                            <a:srgbClr val="D83A00"/>
                          </a:solidFill>
                          <a:latin typeface="Calibri"/>
                          <a:cs typeface="Calibri"/>
                        </a:rPr>
                        <a:t>3 </a:t>
                      </a:r>
                      <a:r>
                        <a:rPr sz="750" spc="75" baseline="-11111" dirty="0">
                          <a:solidFill>
                            <a:srgbClr val="D83A00"/>
                          </a:solidFill>
                          <a:latin typeface="Calibri"/>
                          <a:cs typeface="Calibri"/>
                        </a:rPr>
                        <a:t> </a:t>
                      </a:r>
                      <a:r>
                        <a:rPr sz="700" dirty="0">
                          <a:solidFill>
                            <a:srgbClr val="D83A00"/>
                          </a:solidFill>
                          <a:latin typeface="Cambria"/>
                          <a:cs typeface="Cambria"/>
                        </a:rPr>
                        <a:t>⊕</a:t>
                      </a:r>
                      <a:r>
                        <a:rPr sz="700" spc="25" dirty="0">
                          <a:solidFill>
                            <a:srgbClr val="D83A00"/>
                          </a:solidFill>
                          <a:latin typeface="Cambria"/>
                          <a:cs typeface="Cambria"/>
                        </a:rPr>
                        <a:t> </a:t>
                      </a:r>
                      <a:r>
                        <a:rPr sz="700" dirty="0">
                          <a:latin typeface="Calibri"/>
                          <a:cs typeface="Calibri"/>
                        </a:rPr>
                        <a:t>111) </a:t>
                      </a:r>
                      <a:r>
                        <a:rPr sz="700" dirty="0">
                          <a:latin typeface="Cambria"/>
                          <a:cs typeface="Cambria"/>
                        </a:rPr>
                        <a:t>∧</a:t>
                      </a:r>
                      <a:r>
                        <a:rPr sz="700" spc="5" dirty="0">
                          <a:latin typeface="Cambria"/>
                          <a:cs typeface="Cambria"/>
                        </a:rPr>
                        <a:t> </a:t>
                      </a:r>
                      <a:r>
                        <a:rPr sz="700" i="1" dirty="0">
                          <a:latin typeface="Times New Roman"/>
                          <a:cs typeface="Times New Roman"/>
                        </a:rPr>
                        <a:t>s</a:t>
                      </a:r>
                      <a:endParaRPr sz="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2"/>
                  </a:ext>
                </a:extLst>
              </a:tr>
              <a:tr h="87144">
                <a:tc>
                  <a:txBody>
                    <a:bodyPr/>
                    <a:lstStyle/>
                    <a:p>
                      <a:pPr marL="88265">
                        <a:lnSpc>
                          <a:spcPts val="58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T w="6350">
                      <a:solidFill>
                        <a:srgbClr val="000000"/>
                      </a:solidFill>
                      <a:prstDash val="solid"/>
                    </a:lnT>
                    <a:solidFill>
                      <a:srgbClr val="FFFFFF"/>
                    </a:solidFill>
                  </a:tcPr>
                </a:tc>
                <a:tc>
                  <a:txBody>
                    <a:bodyPr/>
                    <a:lstStyle/>
                    <a:p>
                      <a:pPr marL="95885">
                        <a:lnSpc>
                          <a:spcPts val="58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T w="6350">
                      <a:solidFill>
                        <a:srgbClr val="000000"/>
                      </a:solidFill>
                      <a:prstDash val="solid"/>
                    </a:lnT>
                    <a:solidFill>
                      <a:srgbClr val="FFFFFF"/>
                    </a:solidFill>
                  </a:tcPr>
                </a:tc>
                <a:tc>
                  <a:txBody>
                    <a:bodyPr/>
                    <a:lstStyle/>
                    <a:p>
                      <a:pPr marL="88265">
                        <a:lnSpc>
                          <a:spcPts val="58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T w="6350">
                      <a:solidFill>
                        <a:srgbClr val="000000"/>
                      </a:solidFill>
                      <a:prstDash val="solid"/>
                    </a:lnT>
                    <a:solidFill>
                      <a:srgbClr val="FFFFFF"/>
                    </a:solidFill>
                  </a:tcPr>
                </a:tc>
                <a:extLst>
                  <a:ext uri="{0D108BD9-81ED-4DB2-BD59-A6C34878D82A}">
                    <a16:rowId xmlns:a16="http://schemas.microsoft.com/office/drawing/2014/main" val="10003"/>
                  </a:ext>
                </a:extLst>
              </a:tr>
              <a:tr h="50609">
                <a:tc>
                  <a:txBody>
                    <a:bodyPr/>
                    <a:lstStyle/>
                    <a:p>
                      <a:pPr>
                        <a:lnSpc>
                          <a:spcPct val="100000"/>
                        </a:lnSpc>
                      </a:pPr>
                      <a:endParaRPr sz="100">
                        <a:latin typeface="Times New Roman"/>
                        <a:cs typeface="Times New Roman"/>
                      </a:endParaRPr>
                    </a:p>
                  </a:txBody>
                  <a:tcPr marL="0" marR="0" marT="0" marB="0">
                    <a:lnL w="6350">
                      <a:solidFill>
                        <a:srgbClr val="000000"/>
                      </a:solidFill>
                      <a:prstDash val="solid"/>
                    </a:lnL>
                    <a:lnR w="6350">
                      <a:solidFill>
                        <a:srgbClr val="000000"/>
                      </a:solidFill>
                      <a:prstDash val="solid"/>
                    </a:lnR>
                    <a:solidFill>
                      <a:srgbClr val="FFFFFF"/>
                    </a:solidFill>
                  </a:tcPr>
                </a:tc>
                <a:tc>
                  <a:txBody>
                    <a:bodyPr/>
                    <a:lstStyle/>
                    <a:p>
                      <a:pPr>
                        <a:lnSpc>
                          <a:spcPct val="100000"/>
                        </a:lnSpc>
                      </a:pPr>
                      <a:endParaRPr sz="100">
                        <a:latin typeface="Times New Roman"/>
                        <a:cs typeface="Times New Roman"/>
                      </a:endParaRPr>
                    </a:p>
                  </a:txBody>
                  <a:tcPr marL="0" marR="0" marT="0" marB="0">
                    <a:lnL w="6350">
                      <a:solidFill>
                        <a:srgbClr val="000000"/>
                      </a:solidFill>
                      <a:prstDash val="solid"/>
                    </a:lnL>
                    <a:lnR w="6350">
                      <a:solidFill>
                        <a:srgbClr val="000000"/>
                      </a:solidFill>
                      <a:prstDash val="solid"/>
                    </a:lnR>
                    <a:solidFill>
                      <a:srgbClr val="FFFFFF"/>
                    </a:solidFill>
                  </a:tcPr>
                </a:tc>
                <a:tc>
                  <a:txBody>
                    <a:bodyPr/>
                    <a:lstStyle/>
                    <a:p>
                      <a:pPr>
                        <a:lnSpc>
                          <a:spcPct val="100000"/>
                        </a:lnSpc>
                      </a:pPr>
                      <a:endParaRPr sz="100">
                        <a:latin typeface="Times New Roman"/>
                        <a:cs typeface="Times New Roman"/>
                      </a:endParaRPr>
                    </a:p>
                  </a:txBody>
                  <a:tcPr marL="0" marR="0" marT="0" marB="0">
                    <a:lnL w="6350">
                      <a:solidFill>
                        <a:srgbClr val="000000"/>
                      </a:solidFill>
                      <a:prstDash val="solid"/>
                    </a:lnL>
                    <a:lnR w="6350">
                      <a:solidFill>
                        <a:srgbClr val="000000"/>
                      </a:solidFill>
                      <a:prstDash val="solid"/>
                    </a:lnR>
                    <a:solidFill>
                      <a:srgbClr val="FFFFFF"/>
                    </a:solidFill>
                  </a:tcPr>
                </a:tc>
                <a:extLst>
                  <a:ext uri="{0D108BD9-81ED-4DB2-BD59-A6C34878D82A}">
                    <a16:rowId xmlns:a16="http://schemas.microsoft.com/office/drawing/2014/main" val="10004"/>
                  </a:ext>
                </a:extLst>
              </a:tr>
              <a:tr h="84140">
                <a:tc>
                  <a:txBody>
                    <a:bodyPr/>
                    <a:lstStyle/>
                    <a:p>
                      <a:pPr marL="88265">
                        <a:lnSpc>
                          <a:spcPts val="54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B w="6350">
                      <a:solidFill>
                        <a:srgbClr val="000000"/>
                      </a:solidFill>
                      <a:prstDash val="solid"/>
                    </a:lnB>
                    <a:solidFill>
                      <a:srgbClr val="FFFFFF"/>
                    </a:solidFill>
                  </a:tcPr>
                </a:tc>
                <a:tc>
                  <a:txBody>
                    <a:bodyPr/>
                    <a:lstStyle/>
                    <a:p>
                      <a:pPr marL="95885">
                        <a:lnSpc>
                          <a:spcPts val="54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B w="6350">
                      <a:solidFill>
                        <a:srgbClr val="000000"/>
                      </a:solidFill>
                      <a:prstDash val="solid"/>
                    </a:lnB>
                    <a:solidFill>
                      <a:srgbClr val="FFFFFF"/>
                    </a:solidFill>
                  </a:tcPr>
                </a:tc>
                <a:tc>
                  <a:txBody>
                    <a:bodyPr/>
                    <a:lstStyle/>
                    <a:p>
                      <a:pPr marL="88265">
                        <a:lnSpc>
                          <a:spcPts val="54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B w="6350">
                      <a:solidFill>
                        <a:srgbClr val="000000"/>
                      </a:solidFill>
                      <a:prstDash val="solid"/>
                    </a:lnB>
                    <a:solidFill>
                      <a:srgbClr val="FFFFFF"/>
                    </a:solidFill>
                  </a:tcPr>
                </a:tc>
                <a:extLst>
                  <a:ext uri="{0D108BD9-81ED-4DB2-BD59-A6C34878D82A}">
                    <a16:rowId xmlns:a16="http://schemas.microsoft.com/office/drawing/2014/main" val="10005"/>
                  </a:ext>
                </a:extLst>
              </a:tr>
            </a:tbl>
          </a:graphicData>
        </a:graphic>
      </p:graphicFrame>
      <p:sp>
        <p:nvSpPr>
          <p:cNvPr id="22" name="object 22"/>
          <p:cNvSpPr/>
          <p:nvPr/>
        </p:nvSpPr>
        <p:spPr>
          <a:xfrm>
            <a:off x="3976663" y="1184269"/>
            <a:ext cx="165100" cy="546100"/>
          </a:xfrm>
          <a:custGeom>
            <a:avLst/>
            <a:gdLst/>
            <a:ahLst/>
            <a:cxnLst/>
            <a:rect l="l" t="t" r="r" b="b"/>
            <a:pathLst>
              <a:path w="165100" h="546100">
                <a:moveTo>
                  <a:pt x="164589" y="0"/>
                </a:moveTo>
                <a:lnTo>
                  <a:pt x="0" y="0"/>
                </a:lnTo>
                <a:lnTo>
                  <a:pt x="0" y="545804"/>
                </a:lnTo>
                <a:lnTo>
                  <a:pt x="164589" y="545804"/>
                </a:lnTo>
                <a:lnTo>
                  <a:pt x="164589" y="0"/>
                </a:lnTo>
                <a:close/>
              </a:path>
            </a:pathLst>
          </a:custGeom>
          <a:solidFill>
            <a:srgbClr val="FFFFFF"/>
          </a:solidFill>
        </p:spPr>
        <p:txBody>
          <a:bodyPr wrap="square" lIns="0" tIns="0" rIns="0" bIns="0" rtlCol="0"/>
          <a:lstStyle/>
          <a:p>
            <a:endParaRPr/>
          </a:p>
        </p:txBody>
      </p:sp>
      <p:sp>
        <p:nvSpPr>
          <p:cNvPr id="23" name="object 23"/>
          <p:cNvSpPr txBox="1"/>
          <p:nvPr/>
        </p:nvSpPr>
        <p:spPr>
          <a:xfrm>
            <a:off x="3979189" y="1186802"/>
            <a:ext cx="160020" cy="106680"/>
          </a:xfrm>
          <a:prstGeom prst="rect">
            <a:avLst/>
          </a:prstGeom>
          <a:solidFill>
            <a:srgbClr val="FFFFFF"/>
          </a:solidFill>
          <a:ln w="5060">
            <a:solidFill>
              <a:srgbClr val="000000"/>
            </a:solidFill>
          </a:ln>
        </p:spPr>
        <p:txBody>
          <a:bodyPr vert="horz" wrap="square" lIns="0" tIns="0" rIns="0" bIns="0" rtlCol="0">
            <a:spAutoFit/>
          </a:bodyPr>
          <a:lstStyle/>
          <a:p>
            <a:pPr marL="40005">
              <a:lnSpc>
                <a:spcPts val="720"/>
              </a:lnSpc>
            </a:pPr>
            <a:r>
              <a:rPr sz="700" i="1" spc="55" dirty="0">
                <a:latin typeface="Times New Roman"/>
                <a:cs typeface="Times New Roman"/>
              </a:rPr>
              <a:t>t</a:t>
            </a:r>
            <a:r>
              <a:rPr sz="750" spc="82" baseline="-11111" dirty="0">
                <a:latin typeface="Calibri"/>
                <a:cs typeface="Calibri"/>
              </a:rPr>
              <a:t>1</a:t>
            </a:r>
            <a:endParaRPr sz="750" baseline="-11111">
              <a:latin typeface="Calibri"/>
              <a:cs typeface="Calibri"/>
            </a:endParaRPr>
          </a:p>
        </p:txBody>
      </p:sp>
      <p:sp>
        <p:nvSpPr>
          <p:cNvPr id="24" name="object 24"/>
          <p:cNvSpPr txBox="1"/>
          <p:nvPr/>
        </p:nvSpPr>
        <p:spPr>
          <a:xfrm>
            <a:off x="3979189" y="1293088"/>
            <a:ext cx="160020" cy="106680"/>
          </a:xfrm>
          <a:prstGeom prst="rect">
            <a:avLst/>
          </a:prstGeom>
          <a:solidFill>
            <a:srgbClr val="FFFFFF"/>
          </a:solidFill>
          <a:ln w="5060">
            <a:solidFill>
              <a:srgbClr val="000000"/>
            </a:solidFill>
          </a:ln>
        </p:spPr>
        <p:txBody>
          <a:bodyPr vert="horz" wrap="square" lIns="0" tIns="0" rIns="0" bIns="0" rtlCol="0">
            <a:spAutoFit/>
          </a:bodyPr>
          <a:lstStyle/>
          <a:p>
            <a:pPr marL="40005">
              <a:lnSpc>
                <a:spcPts val="720"/>
              </a:lnSpc>
            </a:pPr>
            <a:r>
              <a:rPr sz="700" i="1" spc="55" dirty="0">
                <a:latin typeface="Times New Roman"/>
                <a:cs typeface="Times New Roman"/>
              </a:rPr>
              <a:t>t</a:t>
            </a:r>
            <a:r>
              <a:rPr sz="750" spc="82" baseline="-11111" dirty="0">
                <a:latin typeface="Calibri"/>
                <a:cs typeface="Calibri"/>
              </a:rPr>
              <a:t>2</a:t>
            </a:r>
            <a:endParaRPr sz="750" baseline="-11111">
              <a:latin typeface="Calibri"/>
              <a:cs typeface="Calibri"/>
            </a:endParaRPr>
          </a:p>
        </p:txBody>
      </p:sp>
      <p:sp>
        <p:nvSpPr>
          <p:cNvPr id="25" name="object 25"/>
          <p:cNvSpPr/>
          <p:nvPr/>
        </p:nvSpPr>
        <p:spPr>
          <a:xfrm>
            <a:off x="3979189" y="1401889"/>
            <a:ext cx="0" cy="101600"/>
          </a:xfrm>
          <a:custGeom>
            <a:avLst/>
            <a:gdLst/>
            <a:ahLst/>
            <a:cxnLst/>
            <a:rect l="l" t="t" r="r" b="b"/>
            <a:pathLst>
              <a:path h="101600">
                <a:moveTo>
                  <a:pt x="0" y="101218"/>
                </a:moveTo>
                <a:lnTo>
                  <a:pt x="0" y="0"/>
                </a:lnTo>
              </a:path>
            </a:pathLst>
          </a:custGeom>
          <a:ln w="5060">
            <a:solidFill>
              <a:srgbClr val="000000"/>
            </a:solidFill>
          </a:ln>
        </p:spPr>
        <p:txBody>
          <a:bodyPr wrap="square" lIns="0" tIns="0" rIns="0" bIns="0" rtlCol="0"/>
          <a:lstStyle/>
          <a:p>
            <a:endParaRPr/>
          </a:p>
        </p:txBody>
      </p:sp>
      <p:sp>
        <p:nvSpPr>
          <p:cNvPr id="26" name="object 26"/>
          <p:cNvSpPr txBox="1"/>
          <p:nvPr/>
        </p:nvSpPr>
        <p:spPr>
          <a:xfrm>
            <a:off x="3981577" y="1367679"/>
            <a:ext cx="147320" cy="136525"/>
          </a:xfrm>
          <a:prstGeom prst="rect">
            <a:avLst/>
          </a:prstGeom>
        </p:spPr>
        <p:txBody>
          <a:bodyPr vert="horz" wrap="square" lIns="0" tIns="15875" rIns="0" bIns="0" rtlCol="0">
            <a:spAutoFit/>
          </a:bodyPr>
          <a:lstStyle/>
          <a:p>
            <a:pPr marL="38100">
              <a:lnSpc>
                <a:spcPct val="100000"/>
              </a:lnSpc>
              <a:spcBef>
                <a:spcPts val="125"/>
              </a:spcBef>
            </a:pPr>
            <a:r>
              <a:rPr sz="700" i="1" spc="55" dirty="0">
                <a:latin typeface="Times New Roman"/>
                <a:cs typeface="Times New Roman"/>
              </a:rPr>
              <a:t>t</a:t>
            </a:r>
            <a:r>
              <a:rPr sz="750" spc="82" baseline="-11111" dirty="0">
                <a:latin typeface="Calibri"/>
                <a:cs typeface="Calibri"/>
              </a:rPr>
              <a:t>3</a:t>
            </a:r>
            <a:endParaRPr sz="750" baseline="-11111">
              <a:latin typeface="Calibri"/>
              <a:cs typeface="Calibri"/>
            </a:endParaRPr>
          </a:p>
        </p:txBody>
      </p:sp>
      <p:sp>
        <p:nvSpPr>
          <p:cNvPr id="27" name="object 27"/>
          <p:cNvSpPr/>
          <p:nvPr/>
        </p:nvSpPr>
        <p:spPr>
          <a:xfrm>
            <a:off x="3976661" y="1401889"/>
            <a:ext cx="165100" cy="323215"/>
          </a:xfrm>
          <a:custGeom>
            <a:avLst/>
            <a:gdLst/>
            <a:ahLst/>
            <a:cxnLst/>
            <a:rect l="l" t="t" r="r" b="b"/>
            <a:pathLst>
              <a:path w="165100" h="323214">
                <a:moveTo>
                  <a:pt x="162052" y="101218"/>
                </a:moveTo>
                <a:lnTo>
                  <a:pt x="162052" y="0"/>
                </a:lnTo>
              </a:path>
              <a:path w="165100" h="323214">
                <a:moveTo>
                  <a:pt x="0" y="103759"/>
                </a:moveTo>
                <a:lnTo>
                  <a:pt x="164579" y="103759"/>
                </a:lnTo>
              </a:path>
              <a:path w="165100" h="323214">
                <a:moveTo>
                  <a:pt x="2527" y="323113"/>
                </a:moveTo>
                <a:lnTo>
                  <a:pt x="2527" y="106286"/>
                </a:lnTo>
              </a:path>
            </a:pathLst>
          </a:custGeom>
          <a:ln w="5060">
            <a:solidFill>
              <a:srgbClr val="000000"/>
            </a:solidFill>
          </a:ln>
        </p:spPr>
        <p:txBody>
          <a:bodyPr wrap="square" lIns="0" tIns="0" rIns="0" bIns="0" rtlCol="0"/>
          <a:lstStyle/>
          <a:p>
            <a:endParaRPr/>
          </a:p>
        </p:txBody>
      </p:sp>
      <p:sp>
        <p:nvSpPr>
          <p:cNvPr id="28" name="object 28"/>
          <p:cNvSpPr txBox="1"/>
          <p:nvPr/>
        </p:nvSpPr>
        <p:spPr>
          <a:xfrm>
            <a:off x="4055046" y="1488354"/>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29" name="object 29"/>
          <p:cNvSpPr txBox="1"/>
          <p:nvPr/>
        </p:nvSpPr>
        <p:spPr>
          <a:xfrm>
            <a:off x="4055046" y="1538964"/>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30" name="object 30"/>
          <p:cNvSpPr txBox="1"/>
          <p:nvPr/>
        </p:nvSpPr>
        <p:spPr>
          <a:xfrm>
            <a:off x="4055046" y="1589574"/>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31" name="object 31"/>
          <p:cNvSpPr/>
          <p:nvPr/>
        </p:nvSpPr>
        <p:spPr>
          <a:xfrm>
            <a:off x="3976661" y="1508175"/>
            <a:ext cx="165100" cy="219710"/>
          </a:xfrm>
          <a:custGeom>
            <a:avLst/>
            <a:gdLst/>
            <a:ahLst/>
            <a:cxnLst/>
            <a:rect l="l" t="t" r="r" b="b"/>
            <a:pathLst>
              <a:path w="165100" h="219710">
                <a:moveTo>
                  <a:pt x="162052" y="216827"/>
                </a:moveTo>
                <a:lnTo>
                  <a:pt x="162052" y="0"/>
                </a:lnTo>
              </a:path>
              <a:path w="165100" h="219710">
                <a:moveTo>
                  <a:pt x="0" y="219367"/>
                </a:moveTo>
                <a:lnTo>
                  <a:pt x="164579" y="219367"/>
                </a:lnTo>
              </a:path>
            </a:pathLst>
          </a:custGeom>
          <a:ln w="5060">
            <a:solidFill>
              <a:srgbClr val="000000"/>
            </a:solidFill>
          </a:ln>
        </p:spPr>
        <p:txBody>
          <a:bodyPr wrap="square" lIns="0" tIns="0" rIns="0" bIns="0" rtlCol="0"/>
          <a:lstStyle/>
          <a:p>
            <a:endParaRPr/>
          </a:p>
        </p:txBody>
      </p:sp>
      <p:sp>
        <p:nvSpPr>
          <p:cNvPr id="32" name="object 32"/>
          <p:cNvSpPr txBox="1"/>
          <p:nvPr/>
        </p:nvSpPr>
        <p:spPr>
          <a:xfrm>
            <a:off x="450176" y="1787098"/>
            <a:ext cx="3559810" cy="455930"/>
          </a:xfrm>
          <a:prstGeom prst="rect">
            <a:avLst/>
          </a:prstGeom>
        </p:spPr>
        <p:txBody>
          <a:bodyPr vert="horz" wrap="square" lIns="0" tIns="12065" rIns="0" bIns="0" rtlCol="0">
            <a:spAutoFit/>
          </a:bodyPr>
          <a:lstStyle/>
          <a:p>
            <a:pPr marL="162560" indent="-125095">
              <a:lnSpc>
                <a:spcPct val="100000"/>
              </a:lnSpc>
              <a:spcBef>
                <a:spcPts val="95"/>
              </a:spcBef>
              <a:buClr>
                <a:srgbClr val="1464B2"/>
              </a:buClr>
              <a:buSzPct val="70000"/>
              <a:buFont typeface="Cambria"/>
              <a:buChar char="►"/>
              <a:tabLst>
                <a:tab pos="163195" algn="l"/>
              </a:tabLst>
            </a:pPr>
            <a:r>
              <a:rPr sz="1000" spc="-50" dirty="0">
                <a:latin typeface="Calibri" panose="020F0502020204030204" pitchFamily="34" charset="0"/>
                <a:cs typeface="Calibri" panose="020F0502020204030204" pitchFamily="34" charset="0"/>
              </a:rPr>
              <a:t>For</a:t>
            </a:r>
            <a:r>
              <a:rPr sz="1000" spc="-20" dirty="0">
                <a:latin typeface="Calibri" panose="020F0502020204030204" pitchFamily="34" charset="0"/>
                <a:cs typeface="Calibri" panose="020F0502020204030204" pitchFamily="34" charset="0"/>
              </a:rPr>
              <a:t> </a:t>
            </a:r>
            <a:r>
              <a:rPr sz="1000" spc="-114" dirty="0">
                <a:latin typeface="Calibri" panose="020F0502020204030204" pitchFamily="34" charset="0"/>
                <a:cs typeface="Calibri" panose="020F0502020204030204" pitchFamily="34" charset="0"/>
              </a:rPr>
              <a:t>e</a:t>
            </a:r>
            <a:r>
              <a:rPr sz="1000" spc="-50" dirty="0">
                <a:latin typeface="Calibri" panose="020F0502020204030204" pitchFamily="34" charset="0"/>
                <a:cs typeface="Calibri" panose="020F0502020204030204" pitchFamily="34" charset="0"/>
              </a:rPr>
              <a:t>v</a:t>
            </a:r>
            <a:r>
              <a:rPr sz="1000" spc="-55" dirty="0">
                <a:latin typeface="Calibri" panose="020F0502020204030204" pitchFamily="34" charset="0"/>
                <a:cs typeface="Calibri" panose="020F0502020204030204" pitchFamily="34" charset="0"/>
              </a:rPr>
              <a:t>e</a:t>
            </a:r>
            <a:r>
              <a:rPr sz="1000" spc="-25" dirty="0">
                <a:latin typeface="Calibri" panose="020F0502020204030204" pitchFamily="34" charset="0"/>
                <a:cs typeface="Calibri" panose="020F0502020204030204" pitchFamily="34" charset="0"/>
              </a:rPr>
              <a:t>r</a:t>
            </a:r>
            <a:r>
              <a:rPr sz="1000" dirty="0">
                <a:latin typeface="Calibri" panose="020F0502020204030204" pitchFamily="34" charset="0"/>
                <a:cs typeface="Calibri" panose="020F0502020204030204" pitchFamily="34" charset="0"/>
              </a:rPr>
              <a:t>y</a:t>
            </a:r>
            <a:r>
              <a:rPr sz="1000" spc="-20" dirty="0">
                <a:latin typeface="Calibri" panose="020F0502020204030204" pitchFamily="34" charset="0"/>
                <a:cs typeface="Calibri" panose="020F0502020204030204" pitchFamily="34" charset="0"/>
              </a:rPr>
              <a:t> </a:t>
            </a:r>
            <a:r>
              <a:rPr sz="1000" i="1" spc="-15" dirty="0">
                <a:latin typeface="Times New Roman"/>
                <a:cs typeface="Times New Roman"/>
              </a:rPr>
              <a:t>i</a:t>
            </a:r>
            <a:r>
              <a:rPr sz="1000" spc="-60" dirty="0">
                <a:latin typeface="Calibri" panose="020F0502020204030204" pitchFamily="34" charset="0"/>
                <a:cs typeface="Calibri" panose="020F0502020204030204" pitchFamily="34" charset="0"/>
              </a:rPr>
              <a:t>:</a:t>
            </a:r>
            <a:r>
              <a:rPr sz="1000" spc="65"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can</a:t>
            </a:r>
            <a:r>
              <a:rPr sz="1000" spc="-20"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compute</a:t>
            </a:r>
            <a:r>
              <a:rPr sz="1000" spc="-20"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(8</a:t>
            </a:r>
            <a:r>
              <a:rPr sz="1000" spc="-20" dirty="0">
                <a:latin typeface="Calibri" panose="020F0502020204030204" pitchFamily="34" charset="0"/>
                <a:cs typeface="Calibri" panose="020F0502020204030204" pitchFamily="34" charset="0"/>
              </a:rPr>
              <a:t> things)</a:t>
            </a:r>
            <a:endParaRPr sz="1000" dirty="0">
              <a:latin typeface="Calibri" panose="020F0502020204030204" pitchFamily="34" charset="0"/>
              <a:cs typeface="Calibri" panose="020F0502020204030204" pitchFamily="34" charset="0"/>
            </a:endParaRPr>
          </a:p>
          <a:p>
            <a:pPr>
              <a:lnSpc>
                <a:spcPct val="100000"/>
              </a:lnSpc>
              <a:spcBef>
                <a:spcPts val="30"/>
              </a:spcBef>
            </a:pPr>
            <a:endParaRPr sz="850" dirty="0">
              <a:latin typeface="Calibri" panose="020F0502020204030204" pitchFamily="34" charset="0"/>
              <a:cs typeface="Calibri" panose="020F0502020204030204" pitchFamily="34" charset="0"/>
            </a:endParaRPr>
          </a:p>
          <a:p>
            <a:pPr marL="400685" algn="ctr">
              <a:lnSpc>
                <a:spcPct val="100000"/>
              </a:lnSpc>
              <a:tabLst>
                <a:tab pos="1371600" algn="l"/>
                <a:tab pos="2344420" algn="l"/>
                <a:tab pos="2639695" algn="l"/>
              </a:tabLst>
            </a:pPr>
            <a:r>
              <a:rPr sz="1000" i="1" spc="-20" dirty="0">
                <a:latin typeface="Times New Roman"/>
                <a:cs typeface="Times New Roman"/>
              </a:rPr>
              <a:t>q</a:t>
            </a:r>
            <a:r>
              <a:rPr sz="1050" i="1" baseline="-11904" dirty="0">
                <a:latin typeface="Times New Roman"/>
                <a:cs typeface="Times New Roman"/>
              </a:rPr>
              <a:t>i </a:t>
            </a:r>
            <a:r>
              <a:rPr sz="1050" i="1" spc="-75" baseline="-11904" dirty="0">
                <a:latin typeface="Times New Roman"/>
                <a:cs typeface="Times New Roman"/>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20" dirty="0">
                <a:latin typeface="Times New Roman"/>
                <a:cs typeface="Times New Roman"/>
              </a:rPr>
              <a:t>C</a:t>
            </a:r>
            <a:r>
              <a:rPr sz="1000" spc="-30" dirty="0">
                <a:latin typeface="Calibri" panose="020F0502020204030204" pitchFamily="34" charset="0"/>
                <a:cs typeface="Calibri" panose="020F0502020204030204" pitchFamily="34" charset="0"/>
              </a:rPr>
              <a:t>(000)</a:t>
            </a:r>
            <a:r>
              <a:rPr sz="1000" spc="-95" dirty="0">
                <a:latin typeface="Calibri" panose="020F0502020204030204" pitchFamily="34" charset="0"/>
                <a:cs typeface="Calibri" panose="020F0502020204030204" pitchFamily="34" charset="0"/>
              </a:rPr>
              <a:t> </a:t>
            </a:r>
            <a:r>
              <a:rPr sz="1000" spc="60" dirty="0">
                <a:latin typeface="Cambria"/>
                <a:cs typeface="Cambria"/>
              </a:rPr>
              <a:t>∧</a:t>
            </a:r>
            <a:r>
              <a:rPr sz="1000" dirty="0">
                <a:latin typeface="Cambria"/>
                <a:cs typeface="Cambria"/>
              </a:rPr>
              <a:t> </a:t>
            </a:r>
            <a:r>
              <a:rPr sz="1000" i="1" spc="-35" dirty="0">
                <a:latin typeface="Times New Roman"/>
                <a:cs typeface="Times New Roman"/>
              </a:rPr>
              <a:t>s</a:t>
            </a:r>
            <a:r>
              <a:rPr sz="1000" spc="-5" dirty="0">
                <a:latin typeface="Calibri"/>
                <a:cs typeface="Calibri"/>
              </a:rPr>
              <a:t>,</a:t>
            </a:r>
            <a:r>
              <a:rPr sz="1000" dirty="0">
                <a:latin typeface="Calibri"/>
                <a:cs typeface="Calibri"/>
              </a:rPr>
              <a:t>	</a:t>
            </a:r>
            <a:r>
              <a:rPr sz="1000" i="1" spc="-20" dirty="0">
                <a:latin typeface="Times New Roman"/>
                <a:cs typeface="Times New Roman"/>
              </a:rPr>
              <a:t>q</a:t>
            </a:r>
            <a:r>
              <a:rPr sz="1050" i="1" baseline="-11904" dirty="0">
                <a:latin typeface="Times New Roman"/>
                <a:cs typeface="Times New Roman"/>
              </a:rPr>
              <a:t>i </a:t>
            </a:r>
            <a:r>
              <a:rPr sz="1050" i="1" spc="-75" baseline="-11904" dirty="0">
                <a:latin typeface="Times New Roman"/>
                <a:cs typeface="Times New Roman"/>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20" dirty="0">
                <a:latin typeface="Times New Roman"/>
                <a:cs typeface="Times New Roman"/>
              </a:rPr>
              <a:t>C</a:t>
            </a:r>
            <a:r>
              <a:rPr sz="1000" spc="-30" dirty="0">
                <a:latin typeface="Calibri" panose="020F0502020204030204" pitchFamily="34" charset="0"/>
                <a:cs typeface="Calibri" panose="020F0502020204030204" pitchFamily="34" charset="0"/>
              </a:rPr>
              <a:t>(001)</a:t>
            </a:r>
            <a:r>
              <a:rPr sz="1000" spc="-95" dirty="0">
                <a:latin typeface="Calibri" panose="020F0502020204030204" pitchFamily="34" charset="0"/>
                <a:cs typeface="Calibri" panose="020F0502020204030204" pitchFamily="34" charset="0"/>
              </a:rPr>
              <a:t> </a:t>
            </a:r>
            <a:r>
              <a:rPr sz="1000" spc="60" dirty="0">
                <a:latin typeface="Cambria"/>
                <a:cs typeface="Cambria"/>
              </a:rPr>
              <a:t>∧</a:t>
            </a:r>
            <a:r>
              <a:rPr sz="1000" dirty="0">
                <a:latin typeface="Cambria"/>
                <a:cs typeface="Cambria"/>
              </a:rPr>
              <a:t> </a:t>
            </a:r>
            <a:r>
              <a:rPr sz="1000" i="1" spc="-35" dirty="0">
                <a:latin typeface="Times New Roman"/>
                <a:cs typeface="Times New Roman"/>
              </a:rPr>
              <a:t>s</a:t>
            </a:r>
            <a:r>
              <a:rPr sz="1000" spc="-5" dirty="0">
                <a:latin typeface="Calibri"/>
                <a:cs typeface="Calibri"/>
              </a:rPr>
              <a:t>,</a:t>
            </a:r>
            <a:r>
              <a:rPr sz="1000" dirty="0">
                <a:latin typeface="Calibri"/>
                <a:cs typeface="Calibri"/>
              </a:rPr>
              <a:t>	</a:t>
            </a:r>
            <a:r>
              <a:rPr sz="1000" spc="-5" dirty="0">
                <a:latin typeface="Calibri"/>
                <a:cs typeface="Calibri"/>
              </a:rPr>
              <a:t>.</a:t>
            </a:r>
            <a:r>
              <a:rPr sz="1000" spc="-30" dirty="0">
                <a:latin typeface="Calibri"/>
                <a:cs typeface="Calibri"/>
              </a:rPr>
              <a:t> </a:t>
            </a:r>
            <a:r>
              <a:rPr sz="1000" spc="-5" dirty="0">
                <a:latin typeface="Calibri"/>
                <a:cs typeface="Calibri"/>
              </a:rPr>
              <a:t>.</a:t>
            </a:r>
            <a:r>
              <a:rPr sz="1000" spc="-30" dirty="0">
                <a:latin typeface="Calibri"/>
                <a:cs typeface="Calibri"/>
              </a:rPr>
              <a:t> </a:t>
            </a:r>
            <a:r>
              <a:rPr sz="1000" spc="-5" dirty="0">
                <a:latin typeface="Calibri"/>
                <a:cs typeface="Calibri"/>
              </a:rPr>
              <a:t>.</a:t>
            </a:r>
            <a:r>
              <a:rPr sz="1000" dirty="0">
                <a:latin typeface="Calibri"/>
                <a:cs typeface="Calibri"/>
              </a:rPr>
              <a:t>	</a:t>
            </a:r>
            <a:r>
              <a:rPr sz="1000" i="1" spc="-20" dirty="0">
                <a:latin typeface="Times New Roman"/>
                <a:cs typeface="Times New Roman"/>
              </a:rPr>
              <a:t>q</a:t>
            </a:r>
            <a:r>
              <a:rPr sz="1050" i="1" baseline="-11904" dirty="0">
                <a:latin typeface="Times New Roman"/>
                <a:cs typeface="Times New Roman"/>
              </a:rPr>
              <a:t>i </a:t>
            </a:r>
            <a:r>
              <a:rPr sz="1050" i="1" spc="-75" baseline="-11904" dirty="0">
                <a:latin typeface="Times New Roman"/>
                <a:cs typeface="Times New Roman"/>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20" dirty="0">
                <a:latin typeface="Times New Roman"/>
                <a:cs typeface="Times New Roman"/>
              </a:rPr>
              <a:t>C</a:t>
            </a:r>
            <a:r>
              <a:rPr sz="1000" spc="-30" dirty="0">
                <a:latin typeface="Calibri" panose="020F0502020204030204" pitchFamily="34" charset="0"/>
                <a:cs typeface="Calibri" panose="020F0502020204030204" pitchFamily="34" charset="0"/>
              </a:rPr>
              <a:t>(111)</a:t>
            </a:r>
            <a:r>
              <a:rPr sz="1000" spc="-95" dirty="0">
                <a:latin typeface="Calibri" panose="020F0502020204030204" pitchFamily="34" charset="0"/>
                <a:cs typeface="Calibri" panose="020F0502020204030204" pitchFamily="34" charset="0"/>
              </a:rPr>
              <a:t> </a:t>
            </a:r>
            <a:r>
              <a:rPr sz="1000" spc="60" dirty="0">
                <a:latin typeface="Cambria"/>
                <a:cs typeface="Cambria"/>
              </a:rPr>
              <a:t>∧</a:t>
            </a:r>
            <a:r>
              <a:rPr sz="1000" dirty="0">
                <a:latin typeface="Cambria"/>
                <a:cs typeface="Cambria"/>
              </a:rPr>
              <a:t> </a:t>
            </a:r>
            <a:r>
              <a:rPr sz="1000" i="1" spc="-25" dirty="0">
                <a:latin typeface="Times New Roman"/>
                <a:cs typeface="Times New Roman"/>
              </a:rPr>
              <a:t>s</a:t>
            </a:r>
            <a:endParaRPr sz="1000" dirty="0">
              <a:latin typeface="Times New Roman"/>
              <a:cs typeface="Times New Roman"/>
            </a:endParaRPr>
          </a:p>
        </p:txBody>
      </p:sp>
      <p:grpSp>
        <p:nvGrpSpPr>
          <p:cNvPr id="33" name="object 17">
            <a:extLst>
              <a:ext uri="{FF2B5EF4-FFF2-40B4-BE49-F238E27FC236}">
                <a16:creationId xmlns:a16="http://schemas.microsoft.com/office/drawing/2014/main" id="{426E13FA-C0A7-404C-9B08-CCE5C2DC035F}"/>
              </a:ext>
            </a:extLst>
          </p:cNvPr>
          <p:cNvGrpSpPr/>
          <p:nvPr/>
        </p:nvGrpSpPr>
        <p:grpSpPr>
          <a:xfrm>
            <a:off x="2634698" y="1049713"/>
            <a:ext cx="1021080" cy="231140"/>
            <a:chOff x="2648633" y="945608"/>
            <a:chExt cx="1021080" cy="231140"/>
          </a:xfrm>
        </p:grpSpPr>
        <p:sp>
          <p:nvSpPr>
            <p:cNvPr id="34" name="object 18">
              <a:extLst>
                <a:ext uri="{FF2B5EF4-FFF2-40B4-BE49-F238E27FC236}">
                  <a16:creationId xmlns:a16="http://schemas.microsoft.com/office/drawing/2014/main" id="{BE0203FF-C271-41A0-8CB0-0DB04A7A4B49}"/>
                </a:ext>
              </a:extLst>
            </p:cNvPr>
            <p:cNvSpPr/>
            <p:nvPr/>
          </p:nvSpPr>
          <p:spPr>
            <a:xfrm>
              <a:off x="2658755" y="955730"/>
              <a:ext cx="1000760" cy="211454"/>
            </a:xfrm>
            <a:custGeom>
              <a:avLst/>
              <a:gdLst/>
              <a:ahLst/>
              <a:cxnLst/>
              <a:rect l="l" t="t" r="r" b="b"/>
              <a:pathLst>
                <a:path w="1000760" h="211455">
                  <a:moveTo>
                    <a:pt x="1000385" y="0"/>
                  </a:moveTo>
                  <a:lnTo>
                    <a:pt x="0" y="0"/>
                  </a:lnTo>
                  <a:lnTo>
                    <a:pt x="0" y="210869"/>
                  </a:lnTo>
                  <a:lnTo>
                    <a:pt x="1000385" y="210869"/>
                  </a:lnTo>
                  <a:lnTo>
                    <a:pt x="1000385" y="0"/>
                  </a:lnTo>
                  <a:close/>
                </a:path>
              </a:pathLst>
            </a:custGeom>
            <a:solidFill>
              <a:srgbClr val="CCCCCC"/>
            </a:solidFill>
          </p:spPr>
          <p:txBody>
            <a:bodyPr wrap="square" lIns="0" tIns="0" rIns="0" bIns="0" rtlCol="0"/>
            <a:lstStyle/>
            <a:p>
              <a:endParaRPr/>
            </a:p>
          </p:txBody>
        </p:sp>
        <p:sp>
          <p:nvSpPr>
            <p:cNvPr id="35" name="object 19">
              <a:extLst>
                <a:ext uri="{FF2B5EF4-FFF2-40B4-BE49-F238E27FC236}">
                  <a16:creationId xmlns:a16="http://schemas.microsoft.com/office/drawing/2014/main" id="{8709E516-952A-42E8-9547-1871515E8A6E}"/>
                </a:ext>
              </a:extLst>
            </p:cNvPr>
            <p:cNvSpPr/>
            <p:nvPr/>
          </p:nvSpPr>
          <p:spPr>
            <a:xfrm>
              <a:off x="2658755" y="955730"/>
              <a:ext cx="1000760" cy="211454"/>
            </a:xfrm>
            <a:custGeom>
              <a:avLst/>
              <a:gdLst/>
              <a:ahLst/>
              <a:cxnLst/>
              <a:rect l="l" t="t" r="r" b="b"/>
              <a:pathLst>
                <a:path w="1000760" h="211455">
                  <a:moveTo>
                    <a:pt x="0" y="210869"/>
                  </a:moveTo>
                  <a:lnTo>
                    <a:pt x="1000385" y="210869"/>
                  </a:lnTo>
                  <a:lnTo>
                    <a:pt x="1000385" y="0"/>
                  </a:lnTo>
                  <a:lnTo>
                    <a:pt x="0" y="0"/>
                  </a:lnTo>
                  <a:lnTo>
                    <a:pt x="0" y="210869"/>
                  </a:lnTo>
                  <a:close/>
                </a:path>
              </a:pathLst>
            </a:custGeom>
            <a:ln w="20244">
              <a:solidFill>
                <a:srgbClr val="999999"/>
              </a:solidFill>
            </a:ln>
          </p:spPr>
          <p:txBody>
            <a:bodyPr wrap="square" lIns="0" tIns="0" rIns="0" bIns="0" rtlCol="0"/>
            <a:lstStyle/>
            <a:p>
              <a:endParaRPr/>
            </a:p>
          </p:txBody>
        </p:sp>
      </p:grpSp>
      <p:sp>
        <p:nvSpPr>
          <p:cNvPr id="36" name="object 20">
            <a:extLst>
              <a:ext uri="{FF2B5EF4-FFF2-40B4-BE49-F238E27FC236}">
                <a16:creationId xmlns:a16="http://schemas.microsoft.com/office/drawing/2014/main" id="{1A10326D-E976-4CF2-8350-25889F570A92}"/>
              </a:ext>
            </a:extLst>
          </p:cNvPr>
          <p:cNvSpPr txBox="1"/>
          <p:nvPr/>
        </p:nvSpPr>
        <p:spPr>
          <a:xfrm>
            <a:off x="2648886" y="1057677"/>
            <a:ext cx="992505" cy="173766"/>
          </a:xfrm>
          <a:prstGeom prst="rect">
            <a:avLst/>
          </a:prstGeom>
        </p:spPr>
        <p:txBody>
          <a:bodyPr vert="horz" wrap="square" lIns="0" tIns="12065" rIns="0" bIns="0" rtlCol="0">
            <a:spAutoFit/>
          </a:bodyPr>
          <a:lstStyle/>
          <a:p>
            <a:pPr marL="38100">
              <a:lnSpc>
                <a:spcPct val="100000"/>
              </a:lnSpc>
              <a:spcBef>
                <a:spcPts val="95"/>
              </a:spcBef>
            </a:pPr>
            <a:r>
              <a:rPr lang="en-US" altLang="zh-CN" sz="1050" i="1" spc="-15" dirty="0">
                <a:latin typeface="Times New Roman"/>
                <a:cs typeface="Times New Roman"/>
              </a:rPr>
              <a:t>q</a:t>
            </a:r>
            <a:r>
              <a:rPr sz="1050" i="1" baseline="-11904" dirty="0">
                <a:latin typeface="Times New Roman"/>
                <a:cs typeface="Times New Roman"/>
              </a:rPr>
              <a:t>i </a:t>
            </a:r>
            <a:r>
              <a:rPr sz="1050" i="1" spc="-37" baseline="-11904"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lang="en-US" sz="1000" i="1" spc="-15" dirty="0" err="1">
                <a:latin typeface="Times New Roman"/>
                <a:cs typeface="Times New Roman"/>
              </a:rPr>
              <a:t>t</a:t>
            </a:r>
            <a:r>
              <a:rPr lang="en-US" sz="1050" i="1" baseline="-11904" dirty="0" err="1">
                <a:latin typeface="Times New Roman"/>
                <a:cs typeface="Times New Roman"/>
              </a:rPr>
              <a:t>i</a:t>
            </a:r>
            <a:r>
              <a:rPr lang="en-US" sz="1050" i="1" baseline="-11904" dirty="0">
                <a:latin typeface="Times New Roman"/>
                <a:cs typeface="Times New Roman"/>
              </a:rPr>
              <a:t> </a:t>
            </a:r>
            <a:r>
              <a:rPr lang="en-US" sz="1050" i="1" spc="-75" baseline="-11904" dirty="0">
                <a:latin typeface="Times New Roman"/>
                <a:cs typeface="Times New Roman"/>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25" dirty="0">
                <a:latin typeface="Times New Roman"/>
                <a:cs typeface="Times New Roman"/>
              </a:rPr>
              <a:t>C</a:t>
            </a:r>
            <a:r>
              <a:rPr lang="en-US" sz="1000" i="1" spc="-25" dirty="0">
                <a:latin typeface="Times New Roman"/>
                <a:cs typeface="Times New Roman"/>
              </a:rPr>
              <a:t> </a:t>
            </a:r>
            <a:r>
              <a:rPr sz="1000" dirty="0">
                <a:latin typeface="Calibri" panose="020F0502020204030204" pitchFamily="34" charset="0"/>
                <a:cs typeface="Calibri" panose="020F0502020204030204" pitchFamily="34" charset="0"/>
              </a:rPr>
              <a:t>(</a:t>
            </a:r>
            <a:r>
              <a:rPr sz="1000" i="1" spc="-45" dirty="0">
                <a:latin typeface="Times New Roman"/>
                <a:cs typeface="Times New Roman"/>
              </a:rPr>
              <a:t>r</a:t>
            </a:r>
            <a:r>
              <a:rPr sz="1050" i="1" spc="67" baseline="-11904" dirty="0">
                <a:latin typeface="Times New Roman"/>
                <a:cs typeface="Times New Roman"/>
              </a:rPr>
              <a:t>i</a:t>
            </a:r>
            <a:r>
              <a:rPr sz="1000" dirty="0">
                <a:latin typeface="Calibri" panose="020F0502020204030204" pitchFamily="34" charset="0"/>
                <a:cs typeface="Calibri" panose="020F0502020204030204" pitchFamily="34" charset="0"/>
              </a:rPr>
              <a:t>)</a:t>
            </a:r>
            <a:r>
              <a:rPr sz="1000" spc="-95" dirty="0">
                <a:latin typeface="Calibri" panose="020F0502020204030204" pitchFamily="34" charset="0"/>
                <a:cs typeface="Calibri" panose="020F0502020204030204" pitchFamily="34" charset="0"/>
              </a:rPr>
              <a:t> </a:t>
            </a:r>
            <a:r>
              <a:rPr sz="1000" spc="60" dirty="0">
                <a:latin typeface="Cambria"/>
                <a:cs typeface="Cambria"/>
              </a:rPr>
              <a:t>∧</a:t>
            </a:r>
            <a:r>
              <a:rPr sz="1000" dirty="0">
                <a:latin typeface="Cambria"/>
                <a:cs typeface="Cambria"/>
              </a:rPr>
              <a:t> </a:t>
            </a:r>
            <a:r>
              <a:rPr sz="1000" i="1" spc="-25" dirty="0">
                <a:latin typeface="Times New Roman"/>
                <a:cs typeface="Times New Roman"/>
              </a:rPr>
              <a:t>s</a:t>
            </a:r>
            <a:endParaRPr sz="1000" dirty="0">
              <a:latin typeface="Times New Roman"/>
              <a:cs typeface="Times New Roman"/>
            </a:endParaRPr>
          </a:p>
        </p:txBody>
      </p:sp>
    </p:spTree>
  </p:cSld>
  <p:clrMapOvr>
    <a:masterClrMapping/>
  </p:clrMapOvr>
  <p:transition>
    <p:cu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900" y="0"/>
            <a:ext cx="3490595" cy="745490"/>
          </a:xfrm>
          <a:prstGeom prst="rect">
            <a:avLst/>
          </a:prstGeom>
        </p:spPr>
        <p:txBody>
          <a:bodyPr vert="horz" wrap="square" lIns="0" tIns="151765" rIns="0" bIns="0" rtlCol="0">
            <a:spAutoFit/>
          </a:bodyPr>
          <a:lstStyle/>
          <a:p>
            <a:pPr marL="38100">
              <a:lnSpc>
                <a:spcPct val="100000"/>
              </a:lnSpc>
              <a:spcBef>
                <a:spcPts val="1195"/>
              </a:spcBef>
            </a:pPr>
            <a:r>
              <a:rPr spc="-75" dirty="0"/>
              <a:t>Generalizing</a:t>
            </a:r>
            <a:r>
              <a:rPr spc="-50" dirty="0"/>
              <a:t> </a:t>
            </a:r>
            <a:r>
              <a:rPr spc="-85" dirty="0"/>
              <a:t>IKNP:</a:t>
            </a:r>
          </a:p>
          <a:p>
            <a:pPr marL="289560">
              <a:lnSpc>
                <a:spcPct val="100000"/>
              </a:lnSpc>
              <a:spcBef>
                <a:spcPts val="434"/>
              </a:spcBef>
            </a:pPr>
            <a:r>
              <a:rPr sz="1000" spc="-40" dirty="0">
                <a:solidFill>
                  <a:srgbClr val="000000"/>
                </a:solidFill>
              </a:rPr>
              <a:t>Consider</a:t>
            </a:r>
            <a:r>
              <a:rPr sz="1000" spc="-20" dirty="0">
                <a:solidFill>
                  <a:srgbClr val="000000"/>
                </a:solidFill>
              </a:rPr>
              <a:t> </a:t>
            </a:r>
            <a:r>
              <a:rPr sz="1000" spc="-80" dirty="0">
                <a:solidFill>
                  <a:srgbClr val="000000"/>
                </a:solidFill>
              </a:rPr>
              <a:t>a</a:t>
            </a:r>
            <a:r>
              <a:rPr sz="1000" spc="-20" dirty="0">
                <a:solidFill>
                  <a:srgbClr val="000000"/>
                </a:solidFill>
              </a:rPr>
              <a:t> </a:t>
            </a:r>
            <a:r>
              <a:rPr sz="1000" spc="-65" dirty="0">
                <a:solidFill>
                  <a:srgbClr val="000000"/>
                </a:solidFill>
              </a:rPr>
              <a:t>code</a:t>
            </a:r>
            <a:r>
              <a:rPr sz="1000" spc="-20" dirty="0">
                <a:solidFill>
                  <a:srgbClr val="000000"/>
                </a:solidFill>
              </a:rPr>
              <a:t> </a:t>
            </a:r>
            <a:r>
              <a:rPr sz="1000" spc="5" dirty="0">
                <a:solidFill>
                  <a:srgbClr val="000000"/>
                </a:solidFill>
              </a:rPr>
              <a:t>that</a:t>
            </a:r>
            <a:r>
              <a:rPr sz="1000" spc="-20" dirty="0">
                <a:solidFill>
                  <a:srgbClr val="000000"/>
                </a:solidFill>
              </a:rPr>
              <a:t> </a:t>
            </a:r>
            <a:r>
              <a:rPr sz="1000" spc="-70" dirty="0">
                <a:solidFill>
                  <a:srgbClr val="000000"/>
                </a:solidFill>
              </a:rPr>
              <a:t>encodes</a:t>
            </a:r>
            <a:r>
              <a:rPr sz="1000" spc="-20" dirty="0">
                <a:solidFill>
                  <a:srgbClr val="000000"/>
                </a:solidFill>
              </a:rPr>
              <a:t> </a:t>
            </a:r>
            <a:r>
              <a:rPr sz="1000" spc="-50" dirty="0">
                <a:solidFill>
                  <a:srgbClr val="000000"/>
                </a:solidFill>
              </a:rPr>
              <a:t>more</a:t>
            </a:r>
            <a:r>
              <a:rPr sz="1000" spc="-20" dirty="0">
                <a:solidFill>
                  <a:srgbClr val="000000"/>
                </a:solidFill>
              </a:rPr>
              <a:t> bits</a:t>
            </a:r>
            <a:r>
              <a:rPr sz="1000" spc="-15" dirty="0">
                <a:solidFill>
                  <a:srgbClr val="000000"/>
                </a:solidFill>
              </a:rPr>
              <a:t> </a:t>
            </a:r>
            <a:r>
              <a:rPr sz="1000" i="1" spc="-20" dirty="0">
                <a:solidFill>
                  <a:srgbClr val="000000"/>
                </a:solidFill>
                <a:latin typeface="Times New Roman"/>
                <a:cs typeface="Times New Roman"/>
              </a:rPr>
              <a:t>C</a:t>
            </a:r>
            <a:r>
              <a:rPr sz="1000" i="1" spc="25" dirty="0">
                <a:solidFill>
                  <a:srgbClr val="000000"/>
                </a:solidFill>
                <a:latin typeface="Times New Roman"/>
                <a:cs typeface="Times New Roman"/>
              </a:rPr>
              <a:t> </a:t>
            </a:r>
            <a:r>
              <a:rPr sz="1000" spc="-80" dirty="0">
                <a:solidFill>
                  <a:srgbClr val="000000"/>
                </a:solidFill>
                <a:latin typeface="Calibri" panose="020F0502020204030204" pitchFamily="34" charset="0"/>
                <a:cs typeface="Calibri" panose="020F0502020204030204" pitchFamily="34" charset="0"/>
              </a:rPr>
              <a:t>:</a:t>
            </a:r>
            <a:r>
              <a:rPr sz="1000" spc="-15" dirty="0">
                <a:solidFill>
                  <a:srgbClr val="000000"/>
                </a:solidFill>
                <a:latin typeface="Calibri" panose="020F0502020204030204" pitchFamily="34" charset="0"/>
                <a:cs typeface="Calibri" panose="020F0502020204030204" pitchFamily="34" charset="0"/>
              </a:rPr>
              <a:t> </a:t>
            </a:r>
            <a:r>
              <a:rPr sz="1000" spc="-10" dirty="0">
                <a:solidFill>
                  <a:srgbClr val="000000"/>
                </a:solidFill>
                <a:latin typeface="Cambria"/>
                <a:cs typeface="Cambria"/>
              </a:rPr>
              <a:t>{</a:t>
            </a:r>
            <a:r>
              <a:rPr sz="1000" spc="-10" dirty="0">
                <a:solidFill>
                  <a:srgbClr val="000000"/>
                </a:solidFill>
                <a:latin typeface="Calibri" panose="020F0502020204030204" pitchFamily="34" charset="0"/>
                <a:cs typeface="Calibri" panose="020F0502020204030204" pitchFamily="34" charset="0"/>
              </a:rPr>
              <a:t>0</a:t>
            </a:r>
            <a:r>
              <a:rPr sz="1000" spc="-10" dirty="0">
                <a:solidFill>
                  <a:srgbClr val="000000"/>
                </a:solidFill>
                <a:latin typeface="Calibri"/>
                <a:cs typeface="Calibri"/>
              </a:rPr>
              <a:t>,</a:t>
            </a:r>
            <a:r>
              <a:rPr sz="1000" spc="-60" dirty="0">
                <a:solidFill>
                  <a:srgbClr val="000000"/>
                </a:solidFill>
                <a:latin typeface="Calibri"/>
                <a:cs typeface="Calibri"/>
              </a:rPr>
              <a:t> </a:t>
            </a:r>
            <a:r>
              <a:rPr sz="1000" spc="15" dirty="0">
                <a:solidFill>
                  <a:srgbClr val="000000"/>
                </a:solidFill>
                <a:latin typeface="Calibri" panose="020F0502020204030204" pitchFamily="34" charset="0"/>
                <a:cs typeface="Calibri" panose="020F0502020204030204" pitchFamily="34" charset="0"/>
              </a:rPr>
              <a:t>1</a:t>
            </a:r>
            <a:r>
              <a:rPr sz="1000" spc="15" dirty="0">
                <a:solidFill>
                  <a:srgbClr val="000000"/>
                </a:solidFill>
                <a:latin typeface="Cambria"/>
                <a:cs typeface="Cambria"/>
              </a:rPr>
              <a:t>}</a:t>
            </a:r>
            <a:r>
              <a:rPr sz="1050" spc="22" baseline="27777" dirty="0">
                <a:solidFill>
                  <a:srgbClr val="D83A00"/>
                </a:solidFill>
                <a:latin typeface="Calibri"/>
                <a:cs typeface="Calibri"/>
              </a:rPr>
              <a:t>3</a:t>
            </a:r>
            <a:r>
              <a:rPr sz="1050" spc="254" baseline="27777" dirty="0">
                <a:solidFill>
                  <a:srgbClr val="D83A00"/>
                </a:solidFill>
                <a:latin typeface="Calibri"/>
                <a:cs typeface="Calibri"/>
              </a:rPr>
              <a:t> </a:t>
            </a:r>
            <a:r>
              <a:rPr sz="1000" spc="180" dirty="0">
                <a:solidFill>
                  <a:srgbClr val="000000"/>
                </a:solidFill>
                <a:latin typeface="Cambria"/>
                <a:cs typeface="Cambria"/>
              </a:rPr>
              <a:t>→</a:t>
            </a:r>
            <a:r>
              <a:rPr sz="1000" spc="80" dirty="0">
                <a:solidFill>
                  <a:srgbClr val="000000"/>
                </a:solidFill>
                <a:latin typeface="Cambria"/>
                <a:cs typeface="Cambria"/>
              </a:rPr>
              <a:t> </a:t>
            </a:r>
            <a:r>
              <a:rPr sz="1000" spc="-5" dirty="0">
                <a:solidFill>
                  <a:srgbClr val="000000"/>
                </a:solidFill>
                <a:latin typeface="Cambria"/>
                <a:cs typeface="Cambria"/>
              </a:rPr>
              <a:t>{</a:t>
            </a:r>
            <a:r>
              <a:rPr sz="1000" spc="-5" dirty="0">
                <a:solidFill>
                  <a:srgbClr val="000000"/>
                </a:solidFill>
                <a:latin typeface="Calibri" panose="020F0502020204030204" pitchFamily="34" charset="0"/>
                <a:cs typeface="Calibri" panose="020F0502020204030204" pitchFamily="34" charset="0"/>
              </a:rPr>
              <a:t>0</a:t>
            </a:r>
            <a:r>
              <a:rPr sz="1000" spc="-5" dirty="0">
                <a:solidFill>
                  <a:srgbClr val="000000"/>
                </a:solidFill>
                <a:latin typeface="Calibri"/>
                <a:cs typeface="Calibri"/>
              </a:rPr>
              <a:t>,</a:t>
            </a:r>
            <a:r>
              <a:rPr sz="1000" spc="-60" dirty="0">
                <a:solidFill>
                  <a:srgbClr val="000000"/>
                </a:solidFill>
                <a:latin typeface="Calibri"/>
                <a:cs typeface="Calibri"/>
              </a:rPr>
              <a:t> </a:t>
            </a:r>
            <a:r>
              <a:rPr sz="1000" spc="10" dirty="0">
                <a:solidFill>
                  <a:srgbClr val="000000"/>
                </a:solidFill>
                <a:latin typeface="Calibri" panose="020F0502020204030204" pitchFamily="34" charset="0"/>
                <a:cs typeface="Calibri" panose="020F0502020204030204" pitchFamily="34" charset="0"/>
              </a:rPr>
              <a:t>1</a:t>
            </a:r>
            <a:r>
              <a:rPr sz="1000" spc="10" dirty="0">
                <a:solidFill>
                  <a:srgbClr val="000000"/>
                </a:solidFill>
                <a:latin typeface="Cambria"/>
                <a:cs typeface="Cambria"/>
              </a:rPr>
              <a:t>}</a:t>
            </a:r>
            <a:r>
              <a:rPr sz="1050" i="1" spc="15" baseline="27777" dirty="0">
                <a:solidFill>
                  <a:srgbClr val="000000"/>
                </a:solidFill>
                <a:latin typeface="Times New Roman"/>
                <a:cs typeface="Times New Roman"/>
              </a:rPr>
              <a:t>k</a:t>
            </a:r>
            <a:endParaRPr sz="1050" baseline="27777" dirty="0">
              <a:latin typeface="Times New Roman"/>
              <a:cs typeface="Times New Roman"/>
            </a:endParaRPr>
          </a:p>
        </p:txBody>
      </p:sp>
      <p:grpSp>
        <p:nvGrpSpPr>
          <p:cNvPr id="3" name="object 3"/>
          <p:cNvGrpSpPr/>
          <p:nvPr/>
        </p:nvGrpSpPr>
        <p:grpSpPr>
          <a:xfrm>
            <a:off x="2972516" y="1368041"/>
            <a:ext cx="373380" cy="178435"/>
            <a:chOff x="2972516" y="1368041"/>
            <a:chExt cx="373380" cy="178435"/>
          </a:xfrm>
        </p:grpSpPr>
        <p:sp>
          <p:nvSpPr>
            <p:cNvPr id="4" name="object 4"/>
            <p:cNvSpPr/>
            <p:nvPr/>
          </p:nvSpPr>
          <p:spPr>
            <a:xfrm>
              <a:off x="2977596" y="1373121"/>
              <a:ext cx="363220" cy="168275"/>
            </a:xfrm>
            <a:custGeom>
              <a:avLst/>
              <a:gdLst/>
              <a:ahLst/>
              <a:cxnLst/>
              <a:rect l="l" t="t" r="r" b="b"/>
              <a:pathLst>
                <a:path w="363220" h="168275">
                  <a:moveTo>
                    <a:pt x="312091" y="0"/>
                  </a:moveTo>
                  <a:lnTo>
                    <a:pt x="50610" y="0"/>
                  </a:lnTo>
                  <a:lnTo>
                    <a:pt x="30910" y="3977"/>
                  </a:lnTo>
                  <a:lnTo>
                    <a:pt x="14823" y="14823"/>
                  </a:lnTo>
                  <a:lnTo>
                    <a:pt x="3977" y="30910"/>
                  </a:lnTo>
                  <a:lnTo>
                    <a:pt x="0" y="50610"/>
                  </a:lnTo>
                  <a:lnTo>
                    <a:pt x="0" y="117492"/>
                  </a:lnTo>
                  <a:lnTo>
                    <a:pt x="3977" y="137192"/>
                  </a:lnTo>
                  <a:lnTo>
                    <a:pt x="14823" y="153279"/>
                  </a:lnTo>
                  <a:lnTo>
                    <a:pt x="30910" y="164126"/>
                  </a:lnTo>
                  <a:lnTo>
                    <a:pt x="50610" y="168103"/>
                  </a:lnTo>
                  <a:lnTo>
                    <a:pt x="312091" y="168103"/>
                  </a:lnTo>
                  <a:lnTo>
                    <a:pt x="331791" y="164126"/>
                  </a:lnTo>
                  <a:lnTo>
                    <a:pt x="347878" y="153279"/>
                  </a:lnTo>
                  <a:lnTo>
                    <a:pt x="358724" y="137192"/>
                  </a:lnTo>
                  <a:lnTo>
                    <a:pt x="362701" y="117492"/>
                  </a:lnTo>
                  <a:lnTo>
                    <a:pt x="362701" y="50610"/>
                  </a:lnTo>
                  <a:lnTo>
                    <a:pt x="358724" y="30910"/>
                  </a:lnTo>
                  <a:lnTo>
                    <a:pt x="347878" y="14823"/>
                  </a:lnTo>
                  <a:lnTo>
                    <a:pt x="331791" y="3977"/>
                  </a:lnTo>
                  <a:lnTo>
                    <a:pt x="312091" y="0"/>
                  </a:lnTo>
                  <a:close/>
                </a:path>
              </a:pathLst>
            </a:custGeom>
            <a:solidFill>
              <a:srgbClr val="FFFFFF"/>
            </a:solidFill>
          </p:spPr>
          <p:txBody>
            <a:bodyPr wrap="square" lIns="0" tIns="0" rIns="0" bIns="0" rtlCol="0"/>
            <a:lstStyle/>
            <a:p>
              <a:endParaRPr/>
            </a:p>
          </p:txBody>
        </p:sp>
        <p:sp>
          <p:nvSpPr>
            <p:cNvPr id="5" name="object 5"/>
            <p:cNvSpPr/>
            <p:nvPr/>
          </p:nvSpPr>
          <p:spPr>
            <a:xfrm>
              <a:off x="2977596" y="1373121"/>
              <a:ext cx="363220" cy="168275"/>
            </a:xfrm>
            <a:custGeom>
              <a:avLst/>
              <a:gdLst/>
              <a:ahLst/>
              <a:cxnLst/>
              <a:rect l="l" t="t" r="r" b="b"/>
              <a:pathLst>
                <a:path w="363220" h="168275">
                  <a:moveTo>
                    <a:pt x="312091" y="0"/>
                  </a:moveTo>
                  <a:lnTo>
                    <a:pt x="50610" y="0"/>
                  </a:lnTo>
                  <a:lnTo>
                    <a:pt x="30910" y="3977"/>
                  </a:lnTo>
                  <a:lnTo>
                    <a:pt x="14823" y="14823"/>
                  </a:lnTo>
                  <a:lnTo>
                    <a:pt x="3977" y="30910"/>
                  </a:lnTo>
                  <a:lnTo>
                    <a:pt x="0" y="50610"/>
                  </a:lnTo>
                  <a:lnTo>
                    <a:pt x="0" y="117492"/>
                  </a:lnTo>
                  <a:lnTo>
                    <a:pt x="3977" y="137192"/>
                  </a:lnTo>
                  <a:lnTo>
                    <a:pt x="14823" y="153279"/>
                  </a:lnTo>
                  <a:lnTo>
                    <a:pt x="30910" y="164126"/>
                  </a:lnTo>
                  <a:lnTo>
                    <a:pt x="50610" y="168103"/>
                  </a:lnTo>
                  <a:lnTo>
                    <a:pt x="312091" y="168103"/>
                  </a:lnTo>
                  <a:lnTo>
                    <a:pt x="331791" y="164126"/>
                  </a:lnTo>
                  <a:lnTo>
                    <a:pt x="347878" y="153279"/>
                  </a:lnTo>
                  <a:lnTo>
                    <a:pt x="358724" y="137192"/>
                  </a:lnTo>
                  <a:lnTo>
                    <a:pt x="362701" y="117492"/>
                  </a:lnTo>
                  <a:lnTo>
                    <a:pt x="362701" y="50610"/>
                  </a:lnTo>
                  <a:lnTo>
                    <a:pt x="358724" y="30910"/>
                  </a:lnTo>
                  <a:lnTo>
                    <a:pt x="347878" y="14823"/>
                  </a:lnTo>
                  <a:lnTo>
                    <a:pt x="331791" y="3977"/>
                  </a:lnTo>
                  <a:lnTo>
                    <a:pt x="312091" y="0"/>
                  </a:lnTo>
                  <a:close/>
                </a:path>
              </a:pathLst>
            </a:custGeom>
            <a:ln w="10122">
              <a:solidFill>
                <a:srgbClr val="000000"/>
              </a:solidFill>
            </a:ln>
          </p:spPr>
          <p:txBody>
            <a:bodyPr wrap="square" lIns="0" tIns="0" rIns="0" bIns="0" rtlCol="0"/>
            <a:lstStyle/>
            <a:p>
              <a:endParaRPr/>
            </a:p>
          </p:txBody>
        </p:sp>
      </p:grpSp>
      <p:sp>
        <p:nvSpPr>
          <p:cNvPr id="6" name="object 6"/>
          <p:cNvSpPr txBox="1"/>
          <p:nvPr/>
        </p:nvSpPr>
        <p:spPr>
          <a:xfrm>
            <a:off x="3007067" y="1358562"/>
            <a:ext cx="304165" cy="166071"/>
          </a:xfrm>
          <a:prstGeom prst="rect">
            <a:avLst/>
          </a:prstGeom>
        </p:spPr>
        <p:txBody>
          <a:bodyPr vert="horz" wrap="square" lIns="0" tIns="12065" rIns="0" bIns="0" rtlCol="0">
            <a:spAutoFit/>
          </a:bodyPr>
          <a:lstStyle/>
          <a:p>
            <a:pPr marL="12700">
              <a:lnSpc>
                <a:spcPct val="100000"/>
              </a:lnSpc>
              <a:spcBef>
                <a:spcPts val="95"/>
              </a:spcBef>
            </a:pPr>
            <a:r>
              <a:rPr sz="1000" spc="-40" dirty="0">
                <a:latin typeface="Calibri" panose="020F0502020204030204" pitchFamily="34" charset="0"/>
                <a:cs typeface="Calibri" panose="020F0502020204030204" pitchFamily="34" charset="0"/>
              </a:rPr>
              <a:t>IKNP</a:t>
            </a:r>
            <a:endParaRPr sz="1000" dirty="0">
              <a:latin typeface="Calibri" panose="020F0502020204030204" pitchFamily="34" charset="0"/>
              <a:cs typeface="Calibri" panose="020F0502020204030204" pitchFamily="34" charset="0"/>
            </a:endParaRPr>
          </a:p>
        </p:txBody>
      </p:sp>
      <p:sp>
        <p:nvSpPr>
          <p:cNvPr id="7" name="object 7"/>
          <p:cNvSpPr txBox="1"/>
          <p:nvPr/>
        </p:nvSpPr>
        <p:spPr>
          <a:xfrm>
            <a:off x="2427223" y="1347843"/>
            <a:ext cx="380365" cy="177800"/>
          </a:xfrm>
          <a:prstGeom prst="rect">
            <a:avLst/>
          </a:prstGeom>
        </p:spPr>
        <p:txBody>
          <a:bodyPr vert="horz" wrap="square" lIns="0" tIns="12065" rIns="0" bIns="0" rtlCol="0">
            <a:spAutoFit/>
          </a:bodyPr>
          <a:lstStyle/>
          <a:p>
            <a:pPr marL="38100">
              <a:lnSpc>
                <a:spcPct val="100000"/>
              </a:lnSpc>
              <a:spcBef>
                <a:spcPts val="95"/>
              </a:spcBef>
            </a:pPr>
            <a:r>
              <a:rPr sz="1000" i="1" spc="-35" dirty="0">
                <a:latin typeface="Times New Roman"/>
                <a:cs typeface="Times New Roman"/>
              </a:rPr>
              <a:t>s</a:t>
            </a:r>
            <a:r>
              <a:rPr sz="1000" spc="-5" dirty="0">
                <a:latin typeface="Calibri"/>
                <a:cs typeface="Calibri"/>
              </a:rPr>
              <a:t>,</a:t>
            </a:r>
            <a:r>
              <a:rPr sz="1000" spc="-40" dirty="0">
                <a:latin typeface="Calibri"/>
                <a:cs typeface="Calibri"/>
              </a:rPr>
              <a:t> </a:t>
            </a:r>
            <a:r>
              <a:rPr sz="1000" spc="40" dirty="0">
                <a:latin typeface="Cambria"/>
                <a:cs typeface="Cambria"/>
              </a:rPr>
              <a:t>{</a:t>
            </a:r>
            <a:r>
              <a:rPr sz="1000" i="1" spc="-15" dirty="0">
                <a:latin typeface="Times New Roman"/>
                <a:cs typeface="Times New Roman"/>
              </a:rPr>
              <a:t>q</a:t>
            </a:r>
            <a:r>
              <a:rPr sz="1050" i="1" baseline="-11904" dirty="0">
                <a:latin typeface="Times New Roman"/>
                <a:cs typeface="Times New Roman"/>
              </a:rPr>
              <a:t>i</a:t>
            </a:r>
            <a:r>
              <a:rPr sz="1050" i="1" spc="-157" baseline="-11904" dirty="0">
                <a:latin typeface="Times New Roman"/>
                <a:cs typeface="Times New Roman"/>
              </a:rPr>
              <a:t> </a:t>
            </a:r>
            <a:r>
              <a:rPr sz="1000" spc="20" dirty="0">
                <a:latin typeface="Cambria"/>
                <a:cs typeface="Cambria"/>
              </a:rPr>
              <a:t>}</a:t>
            </a:r>
            <a:endParaRPr sz="1000">
              <a:latin typeface="Cambria"/>
              <a:cs typeface="Cambria"/>
            </a:endParaRPr>
          </a:p>
        </p:txBody>
      </p:sp>
      <p:sp>
        <p:nvSpPr>
          <p:cNvPr id="8" name="object 8"/>
          <p:cNvSpPr txBox="1"/>
          <p:nvPr/>
        </p:nvSpPr>
        <p:spPr>
          <a:xfrm>
            <a:off x="3664305" y="1345532"/>
            <a:ext cx="69850" cy="177800"/>
          </a:xfrm>
          <a:prstGeom prst="rect">
            <a:avLst/>
          </a:prstGeom>
        </p:spPr>
        <p:txBody>
          <a:bodyPr vert="horz" wrap="square" lIns="0" tIns="12065" rIns="0" bIns="0" rtlCol="0">
            <a:spAutoFit/>
          </a:bodyPr>
          <a:lstStyle/>
          <a:p>
            <a:pPr marL="12700">
              <a:lnSpc>
                <a:spcPct val="100000"/>
              </a:lnSpc>
              <a:spcBef>
                <a:spcPts val="95"/>
              </a:spcBef>
            </a:pPr>
            <a:r>
              <a:rPr sz="1000" i="1" spc="-45" dirty="0">
                <a:latin typeface="Times New Roman"/>
                <a:cs typeface="Times New Roman"/>
              </a:rPr>
              <a:t>r</a:t>
            </a:r>
            <a:endParaRPr sz="1000">
              <a:latin typeface="Times New Roman"/>
              <a:cs typeface="Times New Roman"/>
            </a:endParaRPr>
          </a:p>
        </p:txBody>
      </p:sp>
      <p:sp>
        <p:nvSpPr>
          <p:cNvPr id="9" name="object 9"/>
          <p:cNvSpPr txBox="1"/>
          <p:nvPr/>
        </p:nvSpPr>
        <p:spPr>
          <a:xfrm>
            <a:off x="3571036" y="1530278"/>
            <a:ext cx="255904" cy="177800"/>
          </a:xfrm>
          <a:prstGeom prst="rect">
            <a:avLst/>
          </a:prstGeom>
        </p:spPr>
        <p:txBody>
          <a:bodyPr vert="horz" wrap="square" lIns="0" tIns="12065" rIns="0" bIns="0" rtlCol="0">
            <a:spAutoFit/>
          </a:bodyPr>
          <a:lstStyle/>
          <a:p>
            <a:pPr marL="38100">
              <a:lnSpc>
                <a:spcPct val="100000"/>
              </a:lnSpc>
              <a:spcBef>
                <a:spcPts val="95"/>
              </a:spcBef>
            </a:pPr>
            <a:r>
              <a:rPr sz="1000" spc="40" dirty="0">
                <a:latin typeface="Cambria"/>
                <a:cs typeface="Cambria"/>
              </a:rPr>
              <a:t>{</a:t>
            </a:r>
            <a:r>
              <a:rPr sz="1000" i="1" spc="20" dirty="0">
                <a:latin typeface="Times New Roman"/>
                <a:cs typeface="Times New Roman"/>
              </a:rPr>
              <a:t>t</a:t>
            </a:r>
            <a:r>
              <a:rPr sz="1050" i="1" baseline="-11904" dirty="0">
                <a:latin typeface="Times New Roman"/>
                <a:cs typeface="Times New Roman"/>
              </a:rPr>
              <a:t>i</a:t>
            </a:r>
            <a:r>
              <a:rPr sz="1050" i="1" spc="-157" baseline="-11904" dirty="0">
                <a:latin typeface="Times New Roman"/>
                <a:cs typeface="Times New Roman"/>
              </a:rPr>
              <a:t> </a:t>
            </a:r>
            <a:r>
              <a:rPr sz="1000" spc="20" dirty="0">
                <a:latin typeface="Cambria"/>
                <a:cs typeface="Cambria"/>
              </a:rPr>
              <a:t>}</a:t>
            </a:r>
            <a:endParaRPr sz="1000">
              <a:latin typeface="Cambria"/>
              <a:cs typeface="Cambria"/>
            </a:endParaRPr>
          </a:p>
        </p:txBody>
      </p:sp>
      <p:grpSp>
        <p:nvGrpSpPr>
          <p:cNvPr id="10" name="object 10"/>
          <p:cNvGrpSpPr/>
          <p:nvPr/>
        </p:nvGrpSpPr>
        <p:grpSpPr>
          <a:xfrm>
            <a:off x="2817266" y="1426806"/>
            <a:ext cx="815340" cy="241300"/>
            <a:chOff x="2817266" y="1426806"/>
            <a:chExt cx="815340" cy="241300"/>
          </a:xfrm>
        </p:grpSpPr>
        <p:sp>
          <p:nvSpPr>
            <p:cNvPr id="11" name="object 11"/>
            <p:cNvSpPr/>
            <p:nvPr/>
          </p:nvSpPr>
          <p:spPr>
            <a:xfrm>
              <a:off x="2826249" y="1457172"/>
              <a:ext cx="146685" cy="0"/>
            </a:xfrm>
            <a:custGeom>
              <a:avLst/>
              <a:gdLst/>
              <a:ahLst/>
              <a:cxnLst/>
              <a:rect l="l" t="t" r="r" b="b"/>
              <a:pathLst>
                <a:path w="146685">
                  <a:moveTo>
                    <a:pt x="146286" y="0"/>
                  </a:moveTo>
                  <a:lnTo>
                    <a:pt x="0" y="0"/>
                  </a:lnTo>
                </a:path>
              </a:pathLst>
            </a:custGeom>
            <a:ln w="10122">
              <a:solidFill>
                <a:srgbClr val="000000"/>
              </a:solidFill>
            </a:ln>
          </p:spPr>
          <p:txBody>
            <a:bodyPr wrap="square" lIns="0" tIns="0" rIns="0" bIns="0" rtlCol="0"/>
            <a:lstStyle/>
            <a:p>
              <a:endParaRPr/>
            </a:p>
          </p:txBody>
        </p:sp>
        <p:sp>
          <p:nvSpPr>
            <p:cNvPr id="12" name="object 12"/>
            <p:cNvSpPr/>
            <p:nvPr/>
          </p:nvSpPr>
          <p:spPr>
            <a:xfrm>
              <a:off x="2821314" y="1430855"/>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3" name="object 13"/>
            <p:cNvSpPr/>
            <p:nvPr/>
          </p:nvSpPr>
          <p:spPr>
            <a:xfrm>
              <a:off x="3354343" y="1457172"/>
              <a:ext cx="278130" cy="0"/>
            </a:xfrm>
            <a:custGeom>
              <a:avLst/>
              <a:gdLst/>
              <a:ahLst/>
              <a:cxnLst/>
              <a:rect l="l" t="t" r="r" b="b"/>
              <a:pathLst>
                <a:path w="278129">
                  <a:moveTo>
                    <a:pt x="277956" y="0"/>
                  </a:moveTo>
                  <a:lnTo>
                    <a:pt x="0" y="0"/>
                  </a:lnTo>
                </a:path>
              </a:pathLst>
            </a:custGeom>
            <a:ln w="10122">
              <a:solidFill>
                <a:srgbClr val="000000"/>
              </a:solidFill>
            </a:ln>
          </p:spPr>
          <p:txBody>
            <a:bodyPr wrap="square" lIns="0" tIns="0" rIns="0" bIns="0" rtlCol="0"/>
            <a:lstStyle/>
            <a:p>
              <a:endParaRPr/>
            </a:p>
          </p:txBody>
        </p:sp>
        <p:sp>
          <p:nvSpPr>
            <p:cNvPr id="14" name="object 14"/>
            <p:cNvSpPr/>
            <p:nvPr/>
          </p:nvSpPr>
          <p:spPr>
            <a:xfrm>
              <a:off x="3349408" y="1430855"/>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5" name="object 15"/>
            <p:cNvSpPr/>
            <p:nvPr/>
          </p:nvSpPr>
          <p:spPr>
            <a:xfrm>
              <a:off x="3158947" y="1546285"/>
              <a:ext cx="393700" cy="91440"/>
            </a:xfrm>
            <a:custGeom>
              <a:avLst/>
              <a:gdLst/>
              <a:ahLst/>
              <a:cxnLst/>
              <a:rect l="l" t="t" r="r" b="b"/>
              <a:pathLst>
                <a:path w="393700" h="91439">
                  <a:moveTo>
                    <a:pt x="0" y="0"/>
                  </a:moveTo>
                  <a:lnTo>
                    <a:pt x="0" y="90889"/>
                  </a:lnTo>
                  <a:lnTo>
                    <a:pt x="393346" y="90889"/>
                  </a:lnTo>
                </a:path>
              </a:pathLst>
            </a:custGeom>
            <a:ln w="10122">
              <a:solidFill>
                <a:srgbClr val="000000"/>
              </a:solidFill>
            </a:ln>
          </p:spPr>
          <p:txBody>
            <a:bodyPr wrap="square" lIns="0" tIns="0" rIns="0" bIns="0" rtlCol="0"/>
            <a:lstStyle/>
            <a:p>
              <a:endParaRPr/>
            </a:p>
          </p:txBody>
        </p:sp>
        <p:sp>
          <p:nvSpPr>
            <p:cNvPr id="16" name="object 16"/>
            <p:cNvSpPr/>
            <p:nvPr/>
          </p:nvSpPr>
          <p:spPr>
            <a:xfrm>
              <a:off x="3532556" y="1610857"/>
              <a:ext cx="24765" cy="52705"/>
            </a:xfrm>
            <a:custGeom>
              <a:avLst/>
              <a:gdLst/>
              <a:ahLst/>
              <a:cxnLst/>
              <a:rect l="l" t="t" r="r" b="b"/>
              <a:pathLst>
                <a:path w="24764"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grpSp>
        <p:nvGrpSpPr>
          <p:cNvPr id="17" name="object 17"/>
          <p:cNvGrpSpPr/>
          <p:nvPr/>
        </p:nvGrpSpPr>
        <p:grpSpPr>
          <a:xfrm>
            <a:off x="2648633" y="945608"/>
            <a:ext cx="1021080" cy="231140"/>
            <a:chOff x="2648633" y="945608"/>
            <a:chExt cx="1021080" cy="231140"/>
          </a:xfrm>
        </p:grpSpPr>
        <p:sp>
          <p:nvSpPr>
            <p:cNvPr id="18" name="object 18"/>
            <p:cNvSpPr/>
            <p:nvPr/>
          </p:nvSpPr>
          <p:spPr>
            <a:xfrm>
              <a:off x="2658755" y="955730"/>
              <a:ext cx="1000760" cy="211454"/>
            </a:xfrm>
            <a:custGeom>
              <a:avLst/>
              <a:gdLst/>
              <a:ahLst/>
              <a:cxnLst/>
              <a:rect l="l" t="t" r="r" b="b"/>
              <a:pathLst>
                <a:path w="1000760" h="211455">
                  <a:moveTo>
                    <a:pt x="1000385" y="0"/>
                  </a:moveTo>
                  <a:lnTo>
                    <a:pt x="0" y="0"/>
                  </a:lnTo>
                  <a:lnTo>
                    <a:pt x="0" y="210869"/>
                  </a:lnTo>
                  <a:lnTo>
                    <a:pt x="1000385" y="210869"/>
                  </a:lnTo>
                  <a:lnTo>
                    <a:pt x="1000385" y="0"/>
                  </a:lnTo>
                  <a:close/>
                </a:path>
              </a:pathLst>
            </a:custGeom>
            <a:solidFill>
              <a:srgbClr val="CCCCCC"/>
            </a:solidFill>
          </p:spPr>
          <p:txBody>
            <a:bodyPr wrap="square" lIns="0" tIns="0" rIns="0" bIns="0" rtlCol="0"/>
            <a:lstStyle/>
            <a:p>
              <a:endParaRPr/>
            </a:p>
          </p:txBody>
        </p:sp>
        <p:sp>
          <p:nvSpPr>
            <p:cNvPr id="19" name="object 19"/>
            <p:cNvSpPr/>
            <p:nvPr/>
          </p:nvSpPr>
          <p:spPr>
            <a:xfrm>
              <a:off x="2658755" y="955730"/>
              <a:ext cx="1000760" cy="211454"/>
            </a:xfrm>
            <a:custGeom>
              <a:avLst/>
              <a:gdLst/>
              <a:ahLst/>
              <a:cxnLst/>
              <a:rect l="l" t="t" r="r" b="b"/>
              <a:pathLst>
                <a:path w="1000760" h="211455">
                  <a:moveTo>
                    <a:pt x="0" y="210869"/>
                  </a:moveTo>
                  <a:lnTo>
                    <a:pt x="1000385" y="210869"/>
                  </a:lnTo>
                  <a:lnTo>
                    <a:pt x="1000385" y="0"/>
                  </a:lnTo>
                  <a:lnTo>
                    <a:pt x="0" y="0"/>
                  </a:lnTo>
                  <a:lnTo>
                    <a:pt x="0" y="210869"/>
                  </a:lnTo>
                  <a:close/>
                </a:path>
              </a:pathLst>
            </a:custGeom>
            <a:ln w="20244">
              <a:solidFill>
                <a:srgbClr val="999999"/>
              </a:solidFill>
            </a:ln>
          </p:spPr>
          <p:txBody>
            <a:bodyPr wrap="square" lIns="0" tIns="0" rIns="0" bIns="0" rtlCol="0"/>
            <a:lstStyle/>
            <a:p>
              <a:endParaRPr/>
            </a:p>
          </p:txBody>
        </p:sp>
      </p:grpSp>
      <p:sp>
        <p:nvSpPr>
          <p:cNvPr id="20" name="object 20"/>
          <p:cNvSpPr txBox="1"/>
          <p:nvPr/>
        </p:nvSpPr>
        <p:spPr>
          <a:xfrm>
            <a:off x="2662821" y="953572"/>
            <a:ext cx="992505" cy="166071"/>
          </a:xfrm>
          <a:prstGeom prst="rect">
            <a:avLst/>
          </a:prstGeom>
        </p:spPr>
        <p:txBody>
          <a:bodyPr vert="horz" wrap="square" lIns="0" tIns="12065" rIns="0" bIns="0" rtlCol="0">
            <a:spAutoFit/>
          </a:bodyPr>
          <a:lstStyle/>
          <a:p>
            <a:pPr marL="38100">
              <a:lnSpc>
                <a:spcPct val="100000"/>
              </a:lnSpc>
              <a:spcBef>
                <a:spcPts val="95"/>
              </a:spcBef>
            </a:pPr>
            <a:r>
              <a:rPr sz="1000" i="1" spc="15" dirty="0">
                <a:latin typeface="Times New Roman"/>
                <a:cs typeface="Times New Roman"/>
              </a:rPr>
              <a:t>t</a:t>
            </a:r>
            <a:r>
              <a:rPr sz="1050" i="1" baseline="-11904" dirty="0">
                <a:latin typeface="Times New Roman"/>
                <a:cs typeface="Times New Roman"/>
              </a:rPr>
              <a:t>i </a:t>
            </a:r>
            <a:r>
              <a:rPr sz="1050" i="1" spc="-37" baseline="-11904"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15" dirty="0">
                <a:latin typeface="Times New Roman"/>
                <a:cs typeface="Times New Roman"/>
              </a:rPr>
              <a:t>q</a:t>
            </a:r>
            <a:r>
              <a:rPr sz="1050" i="1" baseline="-11904" dirty="0">
                <a:latin typeface="Times New Roman"/>
                <a:cs typeface="Times New Roman"/>
              </a:rPr>
              <a:t>i </a:t>
            </a:r>
            <a:r>
              <a:rPr sz="1050" i="1" spc="-75" baseline="-11904" dirty="0">
                <a:latin typeface="Times New Roman"/>
                <a:cs typeface="Times New Roman"/>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25" dirty="0">
                <a:latin typeface="Times New Roman"/>
                <a:cs typeface="Times New Roman"/>
              </a:rPr>
              <a:t>C</a:t>
            </a:r>
            <a:r>
              <a:rPr sz="1000" dirty="0">
                <a:latin typeface="Calibri" panose="020F0502020204030204" pitchFamily="34" charset="0"/>
                <a:cs typeface="Calibri" panose="020F0502020204030204" pitchFamily="34" charset="0"/>
              </a:rPr>
              <a:t>(</a:t>
            </a:r>
            <a:r>
              <a:rPr sz="1000" i="1" spc="-45" dirty="0">
                <a:latin typeface="Times New Roman"/>
                <a:cs typeface="Times New Roman"/>
              </a:rPr>
              <a:t>r</a:t>
            </a:r>
            <a:r>
              <a:rPr sz="1050" i="1" spc="67" baseline="-11904" dirty="0">
                <a:latin typeface="Times New Roman"/>
                <a:cs typeface="Times New Roman"/>
              </a:rPr>
              <a:t>i</a:t>
            </a:r>
            <a:r>
              <a:rPr sz="1000" dirty="0">
                <a:latin typeface="Calibri" panose="020F0502020204030204" pitchFamily="34" charset="0"/>
                <a:cs typeface="Calibri" panose="020F0502020204030204" pitchFamily="34" charset="0"/>
              </a:rPr>
              <a:t>)</a:t>
            </a:r>
            <a:r>
              <a:rPr sz="1000" spc="-95" dirty="0">
                <a:latin typeface="Calibri" panose="020F0502020204030204" pitchFamily="34" charset="0"/>
                <a:cs typeface="Calibri" panose="020F0502020204030204" pitchFamily="34" charset="0"/>
              </a:rPr>
              <a:t> </a:t>
            </a:r>
            <a:r>
              <a:rPr sz="1000" spc="60" dirty="0">
                <a:latin typeface="Cambria"/>
                <a:cs typeface="Cambria"/>
              </a:rPr>
              <a:t>∧</a:t>
            </a:r>
            <a:r>
              <a:rPr sz="1000" dirty="0">
                <a:latin typeface="Cambria"/>
                <a:cs typeface="Cambria"/>
              </a:rPr>
              <a:t> </a:t>
            </a:r>
            <a:r>
              <a:rPr sz="1000" i="1" spc="-25" dirty="0">
                <a:latin typeface="Times New Roman"/>
                <a:cs typeface="Times New Roman"/>
              </a:rPr>
              <a:t>s</a:t>
            </a:r>
            <a:endParaRPr sz="1000" dirty="0">
              <a:latin typeface="Times New Roman"/>
              <a:cs typeface="Times New Roman"/>
            </a:endParaRPr>
          </a:p>
        </p:txBody>
      </p:sp>
      <p:graphicFrame>
        <p:nvGraphicFramePr>
          <p:cNvPr id="21" name="object 21"/>
          <p:cNvGraphicFramePr>
            <a:graphicFrameLocks noGrp="1"/>
          </p:cNvGraphicFramePr>
          <p:nvPr/>
        </p:nvGraphicFramePr>
        <p:xfrm>
          <a:off x="359965" y="1184271"/>
          <a:ext cx="1992628" cy="540738"/>
        </p:xfrm>
        <a:graphic>
          <a:graphicData uri="http://schemas.openxmlformats.org/drawingml/2006/table">
            <a:tbl>
              <a:tblPr firstRow="1" bandRow="1">
                <a:tableStyleId>{2D5ABB26-0587-4C30-8999-92F81FD0307C}</a:tableStyleId>
              </a:tblPr>
              <a:tblGrid>
                <a:gridCol w="887094">
                  <a:extLst>
                    <a:ext uri="{9D8B030D-6E8A-4147-A177-3AD203B41FA5}">
                      <a16:colId xmlns:a16="http://schemas.microsoft.com/office/drawing/2014/main" val="20000"/>
                    </a:ext>
                  </a:extLst>
                </a:gridCol>
                <a:gridCol w="218440">
                  <a:extLst>
                    <a:ext uri="{9D8B030D-6E8A-4147-A177-3AD203B41FA5}">
                      <a16:colId xmlns:a16="http://schemas.microsoft.com/office/drawing/2014/main" val="20001"/>
                    </a:ext>
                  </a:extLst>
                </a:gridCol>
                <a:gridCol w="887094">
                  <a:extLst>
                    <a:ext uri="{9D8B030D-6E8A-4147-A177-3AD203B41FA5}">
                      <a16:colId xmlns:a16="http://schemas.microsoft.com/office/drawing/2014/main" val="20002"/>
                    </a:ext>
                  </a:extLst>
                </a:gridCol>
              </a:tblGrid>
              <a:tr h="106286">
                <a:tc>
                  <a:txBody>
                    <a:bodyPr/>
                    <a:lstStyle/>
                    <a:p>
                      <a:pPr marL="40005">
                        <a:lnSpc>
                          <a:spcPts val="720"/>
                        </a:lnSpc>
                      </a:pPr>
                      <a:r>
                        <a:rPr sz="700" i="1" dirty="0">
                          <a:latin typeface="Times New Roman"/>
                          <a:cs typeface="Times New Roman"/>
                        </a:rPr>
                        <a:t>t</a:t>
                      </a:r>
                      <a:r>
                        <a:rPr sz="750" baseline="-11111" dirty="0">
                          <a:latin typeface="Calibri"/>
                          <a:cs typeface="Calibri"/>
                        </a:rPr>
                        <a:t>1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a:t>
                      </a:r>
                      <a:r>
                        <a:rPr sz="700" i="1" spc="-5" dirty="0">
                          <a:latin typeface="Times New Roman"/>
                          <a:cs typeface="Times New Roman"/>
                        </a:rPr>
                        <a:t>r</a:t>
                      </a:r>
                      <a:r>
                        <a:rPr sz="750" baseline="-11111" dirty="0">
                          <a:latin typeface="Calibri"/>
                          <a:cs typeface="Calibri"/>
                        </a:rPr>
                        <a:t>1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dirty="0">
                          <a:latin typeface="Calibri"/>
                          <a:cs typeface="Calibri"/>
                        </a:rPr>
                        <a:t>000) </a:t>
                      </a:r>
                      <a:r>
                        <a:rPr sz="700" dirty="0">
                          <a:latin typeface="Cambria"/>
                          <a:cs typeface="Cambria"/>
                        </a:rPr>
                        <a:t>∧</a:t>
                      </a:r>
                      <a:r>
                        <a:rPr sz="700" spc="5" dirty="0">
                          <a:latin typeface="Cambria"/>
                          <a:cs typeface="Cambria"/>
                        </a:rPr>
                        <a:t> </a:t>
                      </a:r>
                      <a:r>
                        <a:rPr sz="700" i="1" dirty="0">
                          <a:latin typeface="Times New Roman"/>
                          <a:cs typeface="Times New Roman"/>
                        </a:rPr>
                        <a:t>s</a:t>
                      </a:r>
                      <a:endParaRPr sz="7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6355">
                        <a:lnSpc>
                          <a:spcPts val="720"/>
                        </a:lnSpc>
                      </a:pPr>
                      <a:r>
                        <a:rPr sz="700" spc="-20" dirty="0">
                          <a:latin typeface="Cambria"/>
                          <a:cs typeface="Cambria"/>
                        </a:rPr>
                        <a:t>·</a:t>
                      </a:r>
                      <a:r>
                        <a:rPr sz="700" spc="-10" dirty="0">
                          <a:latin typeface="Cambria"/>
                          <a:cs typeface="Cambria"/>
                        </a:rPr>
                        <a:t> </a:t>
                      </a:r>
                      <a:r>
                        <a:rPr sz="700" spc="-20" dirty="0">
                          <a:latin typeface="Cambria"/>
                          <a:cs typeface="Cambria"/>
                        </a:rPr>
                        <a:t>·</a:t>
                      </a:r>
                      <a:r>
                        <a:rPr sz="700" dirty="0">
                          <a:latin typeface="Cambria"/>
                          <a:cs typeface="Cambria"/>
                        </a:rPr>
                        <a:t> </a:t>
                      </a:r>
                      <a:r>
                        <a:rPr sz="700" spc="-20" dirty="0">
                          <a:latin typeface="Cambria"/>
                          <a:cs typeface="Cambria"/>
                        </a:rPr>
                        <a:t>·</a:t>
                      </a:r>
                      <a:endParaRPr sz="700">
                        <a:latin typeface="Cambria"/>
                        <a:cs typeface="Cambri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0005">
                        <a:lnSpc>
                          <a:spcPts val="720"/>
                        </a:lnSpc>
                      </a:pPr>
                      <a:r>
                        <a:rPr sz="700" i="1" dirty="0">
                          <a:latin typeface="Times New Roman"/>
                          <a:cs typeface="Times New Roman"/>
                        </a:rPr>
                        <a:t>t</a:t>
                      </a:r>
                      <a:r>
                        <a:rPr sz="750" baseline="-11111" dirty="0">
                          <a:latin typeface="Calibri"/>
                          <a:cs typeface="Calibri"/>
                        </a:rPr>
                        <a:t>1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a:t>
                      </a:r>
                      <a:r>
                        <a:rPr sz="700" i="1" spc="-5" dirty="0">
                          <a:latin typeface="Times New Roman"/>
                          <a:cs typeface="Times New Roman"/>
                        </a:rPr>
                        <a:t>r</a:t>
                      </a:r>
                      <a:r>
                        <a:rPr sz="750" baseline="-11111" dirty="0">
                          <a:latin typeface="Calibri"/>
                          <a:cs typeface="Calibri"/>
                        </a:rPr>
                        <a:t>1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dirty="0">
                          <a:latin typeface="Calibri"/>
                          <a:cs typeface="Calibri"/>
                        </a:rPr>
                        <a:t>111) </a:t>
                      </a:r>
                      <a:r>
                        <a:rPr sz="700" dirty="0">
                          <a:latin typeface="Cambria"/>
                          <a:cs typeface="Cambria"/>
                        </a:rPr>
                        <a:t>∧</a:t>
                      </a:r>
                      <a:r>
                        <a:rPr sz="700" spc="5" dirty="0">
                          <a:latin typeface="Cambria"/>
                          <a:cs typeface="Cambria"/>
                        </a:rPr>
                        <a:t> </a:t>
                      </a:r>
                      <a:r>
                        <a:rPr sz="700" i="1" dirty="0">
                          <a:latin typeface="Times New Roman"/>
                          <a:cs typeface="Times New Roman"/>
                        </a:rPr>
                        <a:t>s</a:t>
                      </a:r>
                      <a:endParaRPr sz="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0"/>
                  </a:ext>
                </a:extLst>
              </a:tr>
              <a:tr h="106273">
                <a:tc>
                  <a:txBody>
                    <a:bodyPr/>
                    <a:lstStyle/>
                    <a:p>
                      <a:pPr marL="40005">
                        <a:lnSpc>
                          <a:spcPts val="720"/>
                        </a:lnSpc>
                      </a:pPr>
                      <a:r>
                        <a:rPr sz="700" i="1" dirty="0">
                          <a:latin typeface="Times New Roman"/>
                          <a:cs typeface="Times New Roman"/>
                        </a:rPr>
                        <a:t>t</a:t>
                      </a:r>
                      <a:r>
                        <a:rPr sz="750" baseline="-11111" dirty="0">
                          <a:latin typeface="Calibri"/>
                          <a:cs typeface="Calibri"/>
                        </a:rPr>
                        <a:t>2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a:t>
                      </a:r>
                      <a:r>
                        <a:rPr sz="700" i="1" spc="-5" dirty="0">
                          <a:latin typeface="Times New Roman"/>
                          <a:cs typeface="Times New Roman"/>
                        </a:rPr>
                        <a:t>r</a:t>
                      </a:r>
                      <a:r>
                        <a:rPr sz="750" baseline="-11111" dirty="0">
                          <a:latin typeface="Calibri"/>
                          <a:cs typeface="Calibri"/>
                        </a:rPr>
                        <a:t>2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dirty="0">
                          <a:latin typeface="Calibri"/>
                          <a:cs typeface="Calibri"/>
                        </a:rPr>
                        <a:t>000) </a:t>
                      </a:r>
                      <a:r>
                        <a:rPr sz="700" dirty="0">
                          <a:latin typeface="Cambria"/>
                          <a:cs typeface="Cambria"/>
                        </a:rPr>
                        <a:t>∧</a:t>
                      </a:r>
                      <a:r>
                        <a:rPr sz="700" spc="5" dirty="0">
                          <a:latin typeface="Cambria"/>
                          <a:cs typeface="Cambria"/>
                        </a:rPr>
                        <a:t> </a:t>
                      </a:r>
                      <a:r>
                        <a:rPr sz="700" i="1" dirty="0">
                          <a:latin typeface="Times New Roman"/>
                          <a:cs typeface="Times New Roman"/>
                        </a:rPr>
                        <a:t>s</a:t>
                      </a:r>
                      <a:endParaRPr sz="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6355">
                        <a:lnSpc>
                          <a:spcPts val="720"/>
                        </a:lnSpc>
                      </a:pPr>
                      <a:r>
                        <a:rPr sz="700" spc="-20" dirty="0">
                          <a:latin typeface="Cambria"/>
                          <a:cs typeface="Cambria"/>
                        </a:rPr>
                        <a:t>·</a:t>
                      </a:r>
                      <a:r>
                        <a:rPr sz="700" spc="-10" dirty="0">
                          <a:latin typeface="Cambria"/>
                          <a:cs typeface="Cambria"/>
                        </a:rPr>
                        <a:t> </a:t>
                      </a:r>
                      <a:r>
                        <a:rPr sz="700" spc="-20" dirty="0">
                          <a:latin typeface="Cambria"/>
                          <a:cs typeface="Cambria"/>
                        </a:rPr>
                        <a:t>·</a:t>
                      </a:r>
                      <a:r>
                        <a:rPr sz="700" dirty="0">
                          <a:latin typeface="Cambria"/>
                          <a:cs typeface="Cambria"/>
                        </a:rPr>
                        <a:t> </a:t>
                      </a:r>
                      <a:r>
                        <a:rPr sz="700" spc="-20" dirty="0">
                          <a:latin typeface="Cambria"/>
                          <a:cs typeface="Cambria"/>
                        </a:rPr>
                        <a:t>·</a:t>
                      </a:r>
                      <a:endParaRPr sz="700">
                        <a:latin typeface="Cambria"/>
                        <a:cs typeface="Cambri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0005">
                        <a:lnSpc>
                          <a:spcPts val="720"/>
                        </a:lnSpc>
                      </a:pPr>
                      <a:r>
                        <a:rPr sz="700" i="1" dirty="0">
                          <a:latin typeface="Times New Roman"/>
                          <a:cs typeface="Times New Roman"/>
                        </a:rPr>
                        <a:t>t</a:t>
                      </a:r>
                      <a:r>
                        <a:rPr sz="750" baseline="-11111" dirty="0">
                          <a:latin typeface="Calibri"/>
                          <a:cs typeface="Calibri"/>
                        </a:rPr>
                        <a:t>2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a:t>
                      </a:r>
                      <a:r>
                        <a:rPr sz="700" i="1" spc="-5" dirty="0">
                          <a:latin typeface="Times New Roman"/>
                          <a:cs typeface="Times New Roman"/>
                        </a:rPr>
                        <a:t>r</a:t>
                      </a:r>
                      <a:r>
                        <a:rPr sz="750" baseline="-11111" dirty="0">
                          <a:latin typeface="Calibri"/>
                          <a:cs typeface="Calibri"/>
                        </a:rPr>
                        <a:t>2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dirty="0">
                          <a:latin typeface="Calibri"/>
                          <a:cs typeface="Calibri"/>
                        </a:rPr>
                        <a:t>111) </a:t>
                      </a:r>
                      <a:r>
                        <a:rPr sz="700" dirty="0">
                          <a:latin typeface="Cambria"/>
                          <a:cs typeface="Cambria"/>
                        </a:rPr>
                        <a:t>∧</a:t>
                      </a:r>
                      <a:r>
                        <a:rPr sz="700" spc="5" dirty="0">
                          <a:latin typeface="Cambria"/>
                          <a:cs typeface="Cambria"/>
                        </a:rPr>
                        <a:t> </a:t>
                      </a:r>
                      <a:r>
                        <a:rPr sz="700" i="1" dirty="0">
                          <a:latin typeface="Times New Roman"/>
                          <a:cs typeface="Times New Roman"/>
                        </a:rPr>
                        <a:t>s</a:t>
                      </a:r>
                      <a:endParaRPr sz="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1"/>
                  </a:ext>
                </a:extLst>
              </a:tr>
              <a:tr h="106286">
                <a:tc>
                  <a:txBody>
                    <a:bodyPr/>
                    <a:lstStyle/>
                    <a:p>
                      <a:pPr marL="40005">
                        <a:lnSpc>
                          <a:spcPts val="720"/>
                        </a:lnSpc>
                      </a:pPr>
                      <a:r>
                        <a:rPr sz="700" i="1" dirty="0">
                          <a:latin typeface="Times New Roman"/>
                          <a:cs typeface="Times New Roman"/>
                        </a:rPr>
                        <a:t>t</a:t>
                      </a:r>
                      <a:r>
                        <a:rPr sz="750" baseline="-11111" dirty="0">
                          <a:latin typeface="Calibri"/>
                          <a:cs typeface="Calibri"/>
                        </a:rPr>
                        <a:t>3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a:t>
                      </a:r>
                      <a:r>
                        <a:rPr sz="700" i="1" spc="-5" dirty="0">
                          <a:latin typeface="Times New Roman"/>
                          <a:cs typeface="Times New Roman"/>
                        </a:rPr>
                        <a:t>r</a:t>
                      </a:r>
                      <a:r>
                        <a:rPr sz="750" baseline="-11111" dirty="0">
                          <a:latin typeface="Calibri"/>
                          <a:cs typeface="Calibri"/>
                        </a:rPr>
                        <a:t>3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dirty="0">
                          <a:latin typeface="Calibri"/>
                          <a:cs typeface="Calibri"/>
                        </a:rPr>
                        <a:t>111) </a:t>
                      </a:r>
                      <a:r>
                        <a:rPr sz="700" dirty="0">
                          <a:latin typeface="Cambria"/>
                          <a:cs typeface="Cambria"/>
                        </a:rPr>
                        <a:t>∧</a:t>
                      </a:r>
                      <a:r>
                        <a:rPr sz="700" spc="5" dirty="0">
                          <a:latin typeface="Cambria"/>
                          <a:cs typeface="Cambria"/>
                        </a:rPr>
                        <a:t> </a:t>
                      </a:r>
                      <a:r>
                        <a:rPr sz="700" i="1" dirty="0">
                          <a:latin typeface="Times New Roman"/>
                          <a:cs typeface="Times New Roman"/>
                        </a:rPr>
                        <a:t>s</a:t>
                      </a:r>
                      <a:endParaRPr sz="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6355">
                        <a:lnSpc>
                          <a:spcPts val="720"/>
                        </a:lnSpc>
                      </a:pPr>
                      <a:r>
                        <a:rPr sz="700" spc="-20" dirty="0">
                          <a:latin typeface="Cambria"/>
                          <a:cs typeface="Cambria"/>
                        </a:rPr>
                        <a:t>·</a:t>
                      </a:r>
                      <a:r>
                        <a:rPr sz="700" spc="-10" dirty="0">
                          <a:latin typeface="Cambria"/>
                          <a:cs typeface="Cambria"/>
                        </a:rPr>
                        <a:t> </a:t>
                      </a:r>
                      <a:r>
                        <a:rPr sz="700" spc="-20" dirty="0">
                          <a:latin typeface="Cambria"/>
                          <a:cs typeface="Cambria"/>
                        </a:rPr>
                        <a:t>·</a:t>
                      </a:r>
                      <a:r>
                        <a:rPr sz="700" dirty="0">
                          <a:latin typeface="Cambria"/>
                          <a:cs typeface="Cambria"/>
                        </a:rPr>
                        <a:t> </a:t>
                      </a:r>
                      <a:r>
                        <a:rPr sz="700" spc="-20" dirty="0">
                          <a:latin typeface="Cambria"/>
                          <a:cs typeface="Cambria"/>
                        </a:rPr>
                        <a:t>·</a:t>
                      </a:r>
                      <a:endParaRPr sz="700">
                        <a:latin typeface="Cambria"/>
                        <a:cs typeface="Cambri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0005">
                        <a:lnSpc>
                          <a:spcPts val="720"/>
                        </a:lnSpc>
                      </a:pPr>
                      <a:r>
                        <a:rPr sz="700" i="1" dirty="0">
                          <a:latin typeface="Times New Roman"/>
                          <a:cs typeface="Times New Roman"/>
                        </a:rPr>
                        <a:t>t</a:t>
                      </a:r>
                      <a:r>
                        <a:rPr sz="750" baseline="-11111" dirty="0">
                          <a:latin typeface="Calibri"/>
                          <a:cs typeface="Calibri"/>
                        </a:rPr>
                        <a:t>3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a:t>
                      </a:r>
                      <a:r>
                        <a:rPr sz="700" i="1" spc="-5" dirty="0">
                          <a:latin typeface="Times New Roman"/>
                          <a:cs typeface="Times New Roman"/>
                        </a:rPr>
                        <a:t>r</a:t>
                      </a:r>
                      <a:r>
                        <a:rPr sz="750" baseline="-11111" dirty="0">
                          <a:latin typeface="Calibri"/>
                          <a:cs typeface="Calibri"/>
                        </a:rPr>
                        <a:t>3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dirty="0">
                          <a:latin typeface="Calibri"/>
                          <a:cs typeface="Calibri"/>
                        </a:rPr>
                        <a:t>111) </a:t>
                      </a:r>
                      <a:r>
                        <a:rPr sz="700" dirty="0">
                          <a:latin typeface="Cambria"/>
                          <a:cs typeface="Cambria"/>
                        </a:rPr>
                        <a:t>∧</a:t>
                      </a:r>
                      <a:r>
                        <a:rPr sz="700" spc="5" dirty="0">
                          <a:latin typeface="Cambria"/>
                          <a:cs typeface="Cambria"/>
                        </a:rPr>
                        <a:t> </a:t>
                      </a:r>
                      <a:r>
                        <a:rPr sz="700" i="1" dirty="0">
                          <a:latin typeface="Times New Roman"/>
                          <a:cs typeface="Times New Roman"/>
                        </a:rPr>
                        <a:t>s</a:t>
                      </a:r>
                      <a:endParaRPr sz="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2"/>
                  </a:ext>
                </a:extLst>
              </a:tr>
              <a:tr h="87144">
                <a:tc>
                  <a:txBody>
                    <a:bodyPr/>
                    <a:lstStyle/>
                    <a:p>
                      <a:pPr marL="88265">
                        <a:lnSpc>
                          <a:spcPts val="58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T w="6350">
                      <a:solidFill>
                        <a:srgbClr val="000000"/>
                      </a:solidFill>
                      <a:prstDash val="solid"/>
                    </a:lnT>
                    <a:solidFill>
                      <a:srgbClr val="FFFFFF"/>
                    </a:solidFill>
                  </a:tcPr>
                </a:tc>
                <a:tc>
                  <a:txBody>
                    <a:bodyPr/>
                    <a:lstStyle/>
                    <a:p>
                      <a:pPr marL="95885">
                        <a:lnSpc>
                          <a:spcPts val="58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T w="6350">
                      <a:solidFill>
                        <a:srgbClr val="000000"/>
                      </a:solidFill>
                      <a:prstDash val="solid"/>
                    </a:lnT>
                    <a:solidFill>
                      <a:srgbClr val="FFFFFF"/>
                    </a:solidFill>
                  </a:tcPr>
                </a:tc>
                <a:tc>
                  <a:txBody>
                    <a:bodyPr/>
                    <a:lstStyle/>
                    <a:p>
                      <a:pPr marL="88265">
                        <a:lnSpc>
                          <a:spcPts val="58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T w="6350">
                      <a:solidFill>
                        <a:srgbClr val="000000"/>
                      </a:solidFill>
                      <a:prstDash val="solid"/>
                    </a:lnT>
                    <a:solidFill>
                      <a:srgbClr val="FFFFFF"/>
                    </a:solidFill>
                  </a:tcPr>
                </a:tc>
                <a:extLst>
                  <a:ext uri="{0D108BD9-81ED-4DB2-BD59-A6C34878D82A}">
                    <a16:rowId xmlns:a16="http://schemas.microsoft.com/office/drawing/2014/main" val="10003"/>
                  </a:ext>
                </a:extLst>
              </a:tr>
              <a:tr h="50609">
                <a:tc>
                  <a:txBody>
                    <a:bodyPr/>
                    <a:lstStyle/>
                    <a:p>
                      <a:pPr>
                        <a:lnSpc>
                          <a:spcPct val="100000"/>
                        </a:lnSpc>
                      </a:pPr>
                      <a:endParaRPr sz="100">
                        <a:latin typeface="Times New Roman"/>
                        <a:cs typeface="Times New Roman"/>
                      </a:endParaRPr>
                    </a:p>
                  </a:txBody>
                  <a:tcPr marL="0" marR="0" marT="0" marB="0">
                    <a:lnL w="6350">
                      <a:solidFill>
                        <a:srgbClr val="000000"/>
                      </a:solidFill>
                      <a:prstDash val="solid"/>
                    </a:lnL>
                    <a:lnR w="6350">
                      <a:solidFill>
                        <a:srgbClr val="000000"/>
                      </a:solidFill>
                      <a:prstDash val="solid"/>
                    </a:lnR>
                    <a:solidFill>
                      <a:srgbClr val="FFFFFF"/>
                    </a:solidFill>
                  </a:tcPr>
                </a:tc>
                <a:tc>
                  <a:txBody>
                    <a:bodyPr/>
                    <a:lstStyle/>
                    <a:p>
                      <a:pPr>
                        <a:lnSpc>
                          <a:spcPct val="100000"/>
                        </a:lnSpc>
                      </a:pPr>
                      <a:endParaRPr sz="100">
                        <a:latin typeface="Times New Roman"/>
                        <a:cs typeface="Times New Roman"/>
                      </a:endParaRPr>
                    </a:p>
                  </a:txBody>
                  <a:tcPr marL="0" marR="0" marT="0" marB="0">
                    <a:lnL w="6350">
                      <a:solidFill>
                        <a:srgbClr val="000000"/>
                      </a:solidFill>
                      <a:prstDash val="solid"/>
                    </a:lnL>
                    <a:lnR w="6350">
                      <a:solidFill>
                        <a:srgbClr val="000000"/>
                      </a:solidFill>
                      <a:prstDash val="solid"/>
                    </a:lnR>
                    <a:solidFill>
                      <a:srgbClr val="FFFFFF"/>
                    </a:solidFill>
                  </a:tcPr>
                </a:tc>
                <a:tc>
                  <a:txBody>
                    <a:bodyPr/>
                    <a:lstStyle/>
                    <a:p>
                      <a:pPr>
                        <a:lnSpc>
                          <a:spcPct val="100000"/>
                        </a:lnSpc>
                      </a:pPr>
                      <a:endParaRPr sz="100">
                        <a:latin typeface="Times New Roman"/>
                        <a:cs typeface="Times New Roman"/>
                      </a:endParaRPr>
                    </a:p>
                  </a:txBody>
                  <a:tcPr marL="0" marR="0" marT="0" marB="0">
                    <a:lnL w="6350">
                      <a:solidFill>
                        <a:srgbClr val="000000"/>
                      </a:solidFill>
                      <a:prstDash val="solid"/>
                    </a:lnL>
                    <a:lnR w="6350">
                      <a:solidFill>
                        <a:srgbClr val="000000"/>
                      </a:solidFill>
                      <a:prstDash val="solid"/>
                    </a:lnR>
                    <a:solidFill>
                      <a:srgbClr val="FFFFFF"/>
                    </a:solidFill>
                  </a:tcPr>
                </a:tc>
                <a:extLst>
                  <a:ext uri="{0D108BD9-81ED-4DB2-BD59-A6C34878D82A}">
                    <a16:rowId xmlns:a16="http://schemas.microsoft.com/office/drawing/2014/main" val="10004"/>
                  </a:ext>
                </a:extLst>
              </a:tr>
              <a:tr h="84140">
                <a:tc>
                  <a:txBody>
                    <a:bodyPr/>
                    <a:lstStyle/>
                    <a:p>
                      <a:pPr marL="88265">
                        <a:lnSpc>
                          <a:spcPts val="54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B w="6350">
                      <a:solidFill>
                        <a:srgbClr val="000000"/>
                      </a:solidFill>
                      <a:prstDash val="solid"/>
                    </a:lnB>
                    <a:solidFill>
                      <a:srgbClr val="FFFFFF"/>
                    </a:solidFill>
                  </a:tcPr>
                </a:tc>
                <a:tc>
                  <a:txBody>
                    <a:bodyPr/>
                    <a:lstStyle/>
                    <a:p>
                      <a:pPr marL="95885">
                        <a:lnSpc>
                          <a:spcPts val="54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B w="6350">
                      <a:solidFill>
                        <a:srgbClr val="000000"/>
                      </a:solidFill>
                      <a:prstDash val="solid"/>
                    </a:lnB>
                    <a:solidFill>
                      <a:srgbClr val="FFFFFF"/>
                    </a:solidFill>
                  </a:tcPr>
                </a:tc>
                <a:tc>
                  <a:txBody>
                    <a:bodyPr/>
                    <a:lstStyle/>
                    <a:p>
                      <a:pPr marL="88265">
                        <a:lnSpc>
                          <a:spcPts val="54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B w="6350">
                      <a:solidFill>
                        <a:srgbClr val="000000"/>
                      </a:solidFill>
                      <a:prstDash val="solid"/>
                    </a:lnB>
                    <a:solidFill>
                      <a:srgbClr val="FFFFFF"/>
                    </a:solidFill>
                  </a:tcPr>
                </a:tc>
                <a:extLst>
                  <a:ext uri="{0D108BD9-81ED-4DB2-BD59-A6C34878D82A}">
                    <a16:rowId xmlns:a16="http://schemas.microsoft.com/office/drawing/2014/main" val="10005"/>
                  </a:ext>
                </a:extLst>
              </a:tr>
            </a:tbl>
          </a:graphicData>
        </a:graphic>
      </p:graphicFrame>
      <p:sp>
        <p:nvSpPr>
          <p:cNvPr id="22" name="object 22"/>
          <p:cNvSpPr/>
          <p:nvPr/>
        </p:nvSpPr>
        <p:spPr>
          <a:xfrm>
            <a:off x="3976663" y="1184269"/>
            <a:ext cx="165100" cy="546100"/>
          </a:xfrm>
          <a:custGeom>
            <a:avLst/>
            <a:gdLst/>
            <a:ahLst/>
            <a:cxnLst/>
            <a:rect l="l" t="t" r="r" b="b"/>
            <a:pathLst>
              <a:path w="165100" h="546100">
                <a:moveTo>
                  <a:pt x="164589" y="0"/>
                </a:moveTo>
                <a:lnTo>
                  <a:pt x="0" y="0"/>
                </a:lnTo>
                <a:lnTo>
                  <a:pt x="0" y="545804"/>
                </a:lnTo>
                <a:lnTo>
                  <a:pt x="164589" y="545804"/>
                </a:lnTo>
                <a:lnTo>
                  <a:pt x="164589" y="0"/>
                </a:lnTo>
                <a:close/>
              </a:path>
            </a:pathLst>
          </a:custGeom>
          <a:solidFill>
            <a:srgbClr val="FFFFFF"/>
          </a:solidFill>
        </p:spPr>
        <p:txBody>
          <a:bodyPr wrap="square" lIns="0" tIns="0" rIns="0" bIns="0" rtlCol="0"/>
          <a:lstStyle/>
          <a:p>
            <a:endParaRPr/>
          </a:p>
        </p:txBody>
      </p:sp>
      <p:sp>
        <p:nvSpPr>
          <p:cNvPr id="23" name="object 23"/>
          <p:cNvSpPr txBox="1"/>
          <p:nvPr/>
        </p:nvSpPr>
        <p:spPr>
          <a:xfrm>
            <a:off x="3979189" y="1186802"/>
            <a:ext cx="160020" cy="106680"/>
          </a:xfrm>
          <a:prstGeom prst="rect">
            <a:avLst/>
          </a:prstGeom>
          <a:solidFill>
            <a:srgbClr val="FFFFFF"/>
          </a:solidFill>
          <a:ln w="5060">
            <a:solidFill>
              <a:srgbClr val="000000"/>
            </a:solidFill>
          </a:ln>
        </p:spPr>
        <p:txBody>
          <a:bodyPr vert="horz" wrap="square" lIns="0" tIns="0" rIns="0" bIns="0" rtlCol="0">
            <a:spAutoFit/>
          </a:bodyPr>
          <a:lstStyle/>
          <a:p>
            <a:pPr marL="40005">
              <a:lnSpc>
                <a:spcPts val="720"/>
              </a:lnSpc>
            </a:pPr>
            <a:r>
              <a:rPr sz="700" i="1" spc="55" dirty="0">
                <a:latin typeface="Times New Roman"/>
                <a:cs typeface="Times New Roman"/>
              </a:rPr>
              <a:t>t</a:t>
            </a:r>
            <a:r>
              <a:rPr sz="750" spc="82" baseline="-11111" dirty="0">
                <a:latin typeface="Calibri"/>
                <a:cs typeface="Calibri"/>
              </a:rPr>
              <a:t>1</a:t>
            </a:r>
            <a:endParaRPr sz="750" baseline="-11111">
              <a:latin typeface="Calibri"/>
              <a:cs typeface="Calibri"/>
            </a:endParaRPr>
          </a:p>
        </p:txBody>
      </p:sp>
      <p:sp>
        <p:nvSpPr>
          <p:cNvPr id="24" name="object 24"/>
          <p:cNvSpPr txBox="1"/>
          <p:nvPr/>
        </p:nvSpPr>
        <p:spPr>
          <a:xfrm>
            <a:off x="3979189" y="1293088"/>
            <a:ext cx="160020" cy="106680"/>
          </a:xfrm>
          <a:prstGeom prst="rect">
            <a:avLst/>
          </a:prstGeom>
          <a:solidFill>
            <a:srgbClr val="FFFFFF"/>
          </a:solidFill>
          <a:ln w="5060">
            <a:solidFill>
              <a:srgbClr val="000000"/>
            </a:solidFill>
          </a:ln>
        </p:spPr>
        <p:txBody>
          <a:bodyPr vert="horz" wrap="square" lIns="0" tIns="0" rIns="0" bIns="0" rtlCol="0">
            <a:spAutoFit/>
          </a:bodyPr>
          <a:lstStyle/>
          <a:p>
            <a:pPr marL="40005">
              <a:lnSpc>
                <a:spcPts val="720"/>
              </a:lnSpc>
            </a:pPr>
            <a:r>
              <a:rPr sz="700" i="1" spc="55" dirty="0">
                <a:latin typeface="Times New Roman"/>
                <a:cs typeface="Times New Roman"/>
              </a:rPr>
              <a:t>t</a:t>
            </a:r>
            <a:r>
              <a:rPr sz="750" spc="82" baseline="-11111" dirty="0">
                <a:latin typeface="Calibri"/>
                <a:cs typeface="Calibri"/>
              </a:rPr>
              <a:t>2</a:t>
            </a:r>
            <a:endParaRPr sz="750" baseline="-11111">
              <a:latin typeface="Calibri"/>
              <a:cs typeface="Calibri"/>
            </a:endParaRPr>
          </a:p>
        </p:txBody>
      </p:sp>
      <p:sp>
        <p:nvSpPr>
          <p:cNvPr id="25" name="object 25"/>
          <p:cNvSpPr/>
          <p:nvPr/>
        </p:nvSpPr>
        <p:spPr>
          <a:xfrm>
            <a:off x="3979189" y="1401889"/>
            <a:ext cx="0" cy="101600"/>
          </a:xfrm>
          <a:custGeom>
            <a:avLst/>
            <a:gdLst/>
            <a:ahLst/>
            <a:cxnLst/>
            <a:rect l="l" t="t" r="r" b="b"/>
            <a:pathLst>
              <a:path h="101600">
                <a:moveTo>
                  <a:pt x="0" y="101218"/>
                </a:moveTo>
                <a:lnTo>
                  <a:pt x="0" y="0"/>
                </a:lnTo>
              </a:path>
            </a:pathLst>
          </a:custGeom>
          <a:ln w="5060">
            <a:solidFill>
              <a:srgbClr val="000000"/>
            </a:solidFill>
          </a:ln>
        </p:spPr>
        <p:txBody>
          <a:bodyPr wrap="square" lIns="0" tIns="0" rIns="0" bIns="0" rtlCol="0"/>
          <a:lstStyle/>
          <a:p>
            <a:endParaRPr/>
          </a:p>
        </p:txBody>
      </p:sp>
      <p:sp>
        <p:nvSpPr>
          <p:cNvPr id="26" name="object 26"/>
          <p:cNvSpPr txBox="1"/>
          <p:nvPr/>
        </p:nvSpPr>
        <p:spPr>
          <a:xfrm>
            <a:off x="3981577" y="1367679"/>
            <a:ext cx="147320" cy="136525"/>
          </a:xfrm>
          <a:prstGeom prst="rect">
            <a:avLst/>
          </a:prstGeom>
        </p:spPr>
        <p:txBody>
          <a:bodyPr vert="horz" wrap="square" lIns="0" tIns="15875" rIns="0" bIns="0" rtlCol="0">
            <a:spAutoFit/>
          </a:bodyPr>
          <a:lstStyle/>
          <a:p>
            <a:pPr marL="38100">
              <a:lnSpc>
                <a:spcPct val="100000"/>
              </a:lnSpc>
              <a:spcBef>
                <a:spcPts val="125"/>
              </a:spcBef>
            </a:pPr>
            <a:r>
              <a:rPr sz="700" i="1" spc="55" dirty="0">
                <a:latin typeface="Times New Roman"/>
                <a:cs typeface="Times New Roman"/>
              </a:rPr>
              <a:t>t</a:t>
            </a:r>
            <a:r>
              <a:rPr sz="750" spc="82" baseline="-11111" dirty="0">
                <a:latin typeface="Calibri"/>
                <a:cs typeface="Calibri"/>
              </a:rPr>
              <a:t>3</a:t>
            </a:r>
            <a:endParaRPr sz="750" baseline="-11111">
              <a:latin typeface="Calibri"/>
              <a:cs typeface="Calibri"/>
            </a:endParaRPr>
          </a:p>
        </p:txBody>
      </p:sp>
      <p:sp>
        <p:nvSpPr>
          <p:cNvPr id="27" name="object 27"/>
          <p:cNvSpPr/>
          <p:nvPr/>
        </p:nvSpPr>
        <p:spPr>
          <a:xfrm>
            <a:off x="3976661" y="1401889"/>
            <a:ext cx="165100" cy="323215"/>
          </a:xfrm>
          <a:custGeom>
            <a:avLst/>
            <a:gdLst/>
            <a:ahLst/>
            <a:cxnLst/>
            <a:rect l="l" t="t" r="r" b="b"/>
            <a:pathLst>
              <a:path w="165100" h="323214">
                <a:moveTo>
                  <a:pt x="162052" y="101218"/>
                </a:moveTo>
                <a:lnTo>
                  <a:pt x="162052" y="0"/>
                </a:lnTo>
              </a:path>
              <a:path w="165100" h="323214">
                <a:moveTo>
                  <a:pt x="0" y="103759"/>
                </a:moveTo>
                <a:lnTo>
                  <a:pt x="164579" y="103759"/>
                </a:lnTo>
              </a:path>
              <a:path w="165100" h="323214">
                <a:moveTo>
                  <a:pt x="2527" y="323113"/>
                </a:moveTo>
                <a:lnTo>
                  <a:pt x="2527" y="106286"/>
                </a:lnTo>
              </a:path>
            </a:pathLst>
          </a:custGeom>
          <a:ln w="5060">
            <a:solidFill>
              <a:srgbClr val="000000"/>
            </a:solidFill>
          </a:ln>
        </p:spPr>
        <p:txBody>
          <a:bodyPr wrap="square" lIns="0" tIns="0" rIns="0" bIns="0" rtlCol="0"/>
          <a:lstStyle/>
          <a:p>
            <a:endParaRPr/>
          </a:p>
        </p:txBody>
      </p:sp>
      <p:sp>
        <p:nvSpPr>
          <p:cNvPr id="28" name="object 28"/>
          <p:cNvSpPr txBox="1"/>
          <p:nvPr/>
        </p:nvSpPr>
        <p:spPr>
          <a:xfrm>
            <a:off x="4055046" y="1488354"/>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29" name="object 29"/>
          <p:cNvSpPr txBox="1"/>
          <p:nvPr/>
        </p:nvSpPr>
        <p:spPr>
          <a:xfrm>
            <a:off x="4055046" y="1538964"/>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30" name="object 30"/>
          <p:cNvSpPr txBox="1"/>
          <p:nvPr/>
        </p:nvSpPr>
        <p:spPr>
          <a:xfrm>
            <a:off x="4055046" y="1589574"/>
            <a:ext cx="52069" cy="123752"/>
          </a:xfrm>
          <a:prstGeom prst="rect">
            <a:avLst/>
          </a:prstGeom>
        </p:spPr>
        <p:txBody>
          <a:bodyPr vert="horz" wrap="square" lIns="0" tIns="15875" rIns="0" bIns="0" rtlCol="0">
            <a:spAutoFit/>
          </a:bodyPr>
          <a:lstStyle/>
          <a:p>
            <a:pPr marL="12700">
              <a:lnSpc>
                <a:spcPct val="100000"/>
              </a:lnSpc>
              <a:spcBef>
                <a:spcPts val="125"/>
              </a:spcBef>
            </a:pPr>
            <a:r>
              <a:rPr sz="700" spc="15" dirty="0">
                <a:latin typeface="Calibri" panose="020F0502020204030204" pitchFamily="34" charset="0"/>
                <a:cs typeface="Calibri" panose="020F0502020204030204" pitchFamily="34" charset="0"/>
              </a:rPr>
              <a:t>.</a:t>
            </a:r>
            <a:endParaRPr sz="700" dirty="0">
              <a:latin typeface="Calibri" panose="020F0502020204030204" pitchFamily="34" charset="0"/>
              <a:cs typeface="Calibri" panose="020F0502020204030204" pitchFamily="34" charset="0"/>
            </a:endParaRPr>
          </a:p>
        </p:txBody>
      </p:sp>
      <p:sp>
        <p:nvSpPr>
          <p:cNvPr id="31" name="object 31"/>
          <p:cNvSpPr/>
          <p:nvPr/>
        </p:nvSpPr>
        <p:spPr>
          <a:xfrm>
            <a:off x="3976661" y="1508175"/>
            <a:ext cx="165100" cy="219710"/>
          </a:xfrm>
          <a:custGeom>
            <a:avLst/>
            <a:gdLst/>
            <a:ahLst/>
            <a:cxnLst/>
            <a:rect l="l" t="t" r="r" b="b"/>
            <a:pathLst>
              <a:path w="165100" h="219710">
                <a:moveTo>
                  <a:pt x="162052" y="216827"/>
                </a:moveTo>
                <a:lnTo>
                  <a:pt x="162052" y="0"/>
                </a:lnTo>
              </a:path>
              <a:path w="165100" h="219710">
                <a:moveTo>
                  <a:pt x="0" y="219367"/>
                </a:moveTo>
                <a:lnTo>
                  <a:pt x="164579" y="219367"/>
                </a:lnTo>
              </a:path>
            </a:pathLst>
          </a:custGeom>
          <a:ln w="5060">
            <a:solidFill>
              <a:srgbClr val="000000"/>
            </a:solidFill>
          </a:ln>
        </p:spPr>
        <p:txBody>
          <a:bodyPr wrap="square" lIns="0" tIns="0" rIns="0" bIns="0" rtlCol="0"/>
          <a:lstStyle/>
          <a:p>
            <a:endParaRPr/>
          </a:p>
        </p:txBody>
      </p:sp>
      <p:sp>
        <p:nvSpPr>
          <p:cNvPr id="32" name="object 32"/>
          <p:cNvSpPr txBox="1"/>
          <p:nvPr/>
        </p:nvSpPr>
        <p:spPr>
          <a:xfrm>
            <a:off x="424776" y="1787098"/>
            <a:ext cx="3597910" cy="883285"/>
          </a:xfrm>
          <a:prstGeom prst="rect">
            <a:avLst/>
          </a:prstGeom>
        </p:spPr>
        <p:txBody>
          <a:bodyPr vert="horz" wrap="square" lIns="0" tIns="12065" rIns="0" bIns="0" rtlCol="0">
            <a:spAutoFit/>
          </a:bodyPr>
          <a:lstStyle/>
          <a:p>
            <a:pPr marL="187960" indent="-125095">
              <a:lnSpc>
                <a:spcPct val="100000"/>
              </a:lnSpc>
              <a:spcBef>
                <a:spcPts val="95"/>
              </a:spcBef>
              <a:buClr>
                <a:srgbClr val="1464B2"/>
              </a:buClr>
              <a:buSzPct val="70000"/>
              <a:buFont typeface="Cambria"/>
              <a:buChar char="►"/>
              <a:tabLst>
                <a:tab pos="188595" algn="l"/>
              </a:tabLst>
            </a:pPr>
            <a:r>
              <a:rPr sz="1000" spc="-50" dirty="0">
                <a:latin typeface="Calibri" panose="020F0502020204030204" pitchFamily="34" charset="0"/>
                <a:cs typeface="Calibri" panose="020F0502020204030204" pitchFamily="34" charset="0"/>
              </a:rPr>
              <a:t>For</a:t>
            </a:r>
            <a:r>
              <a:rPr sz="1000" spc="-20" dirty="0">
                <a:latin typeface="Calibri" panose="020F0502020204030204" pitchFamily="34" charset="0"/>
                <a:cs typeface="Calibri" panose="020F0502020204030204" pitchFamily="34" charset="0"/>
              </a:rPr>
              <a:t> </a:t>
            </a:r>
            <a:r>
              <a:rPr sz="1000" spc="-114" dirty="0">
                <a:latin typeface="Calibri" panose="020F0502020204030204" pitchFamily="34" charset="0"/>
                <a:cs typeface="Calibri" panose="020F0502020204030204" pitchFamily="34" charset="0"/>
              </a:rPr>
              <a:t>e</a:t>
            </a:r>
            <a:r>
              <a:rPr sz="1000" spc="-50" dirty="0">
                <a:latin typeface="Calibri" panose="020F0502020204030204" pitchFamily="34" charset="0"/>
                <a:cs typeface="Calibri" panose="020F0502020204030204" pitchFamily="34" charset="0"/>
              </a:rPr>
              <a:t>v</a:t>
            </a:r>
            <a:r>
              <a:rPr sz="1000" spc="-55" dirty="0">
                <a:latin typeface="Calibri" panose="020F0502020204030204" pitchFamily="34" charset="0"/>
                <a:cs typeface="Calibri" panose="020F0502020204030204" pitchFamily="34" charset="0"/>
              </a:rPr>
              <a:t>e</a:t>
            </a:r>
            <a:r>
              <a:rPr sz="1000" spc="-25" dirty="0">
                <a:latin typeface="Calibri" panose="020F0502020204030204" pitchFamily="34" charset="0"/>
                <a:cs typeface="Calibri" panose="020F0502020204030204" pitchFamily="34" charset="0"/>
              </a:rPr>
              <a:t>r</a:t>
            </a:r>
            <a:r>
              <a:rPr sz="1000" dirty="0">
                <a:latin typeface="Calibri" panose="020F0502020204030204" pitchFamily="34" charset="0"/>
                <a:cs typeface="Calibri" panose="020F0502020204030204" pitchFamily="34" charset="0"/>
              </a:rPr>
              <a:t>y</a:t>
            </a:r>
            <a:r>
              <a:rPr sz="1000" spc="-20" dirty="0">
                <a:latin typeface="Calibri" panose="020F0502020204030204" pitchFamily="34" charset="0"/>
                <a:cs typeface="Calibri" panose="020F0502020204030204" pitchFamily="34" charset="0"/>
              </a:rPr>
              <a:t> </a:t>
            </a:r>
            <a:r>
              <a:rPr sz="1000" i="1" spc="-15" dirty="0">
                <a:latin typeface="Times New Roman"/>
                <a:cs typeface="Times New Roman"/>
              </a:rPr>
              <a:t>i</a:t>
            </a:r>
            <a:r>
              <a:rPr sz="1000" spc="-60" dirty="0">
                <a:latin typeface="Calibri" panose="020F0502020204030204" pitchFamily="34" charset="0"/>
                <a:cs typeface="Calibri" panose="020F0502020204030204" pitchFamily="34" charset="0"/>
              </a:rPr>
              <a:t>:</a:t>
            </a:r>
            <a:r>
              <a:rPr sz="1000" spc="65"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can</a:t>
            </a:r>
            <a:r>
              <a:rPr sz="1000" spc="-20"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compute</a:t>
            </a:r>
            <a:r>
              <a:rPr sz="1000" spc="-20"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(8</a:t>
            </a:r>
            <a:r>
              <a:rPr sz="1000" spc="-20" dirty="0">
                <a:latin typeface="Calibri" panose="020F0502020204030204" pitchFamily="34" charset="0"/>
                <a:cs typeface="Calibri" panose="020F0502020204030204" pitchFamily="34" charset="0"/>
              </a:rPr>
              <a:t> things)</a:t>
            </a:r>
            <a:endParaRPr sz="1000" dirty="0">
              <a:latin typeface="Calibri" panose="020F0502020204030204" pitchFamily="34" charset="0"/>
              <a:cs typeface="Calibri" panose="020F0502020204030204" pitchFamily="34" charset="0"/>
            </a:endParaRPr>
          </a:p>
          <a:p>
            <a:pPr>
              <a:lnSpc>
                <a:spcPct val="100000"/>
              </a:lnSpc>
              <a:spcBef>
                <a:spcPts val="30"/>
              </a:spcBef>
              <a:buClr>
                <a:srgbClr val="1464B2"/>
              </a:buClr>
              <a:buFont typeface="Cambria"/>
              <a:buChar char="►"/>
            </a:pPr>
            <a:endParaRPr sz="850" dirty="0">
              <a:latin typeface="Calibri" panose="020F0502020204030204" pitchFamily="34" charset="0"/>
              <a:cs typeface="Calibri" panose="020F0502020204030204" pitchFamily="34" charset="0"/>
            </a:endParaRPr>
          </a:p>
          <a:p>
            <a:pPr marL="413384" algn="ctr">
              <a:lnSpc>
                <a:spcPct val="100000"/>
              </a:lnSpc>
              <a:tabLst>
                <a:tab pos="1384300" algn="l"/>
                <a:tab pos="2357120" algn="l"/>
                <a:tab pos="2652395" algn="l"/>
              </a:tabLst>
            </a:pPr>
            <a:r>
              <a:rPr sz="1000" i="1" spc="-20" dirty="0">
                <a:latin typeface="Times New Roman"/>
                <a:cs typeface="Times New Roman"/>
              </a:rPr>
              <a:t>q</a:t>
            </a:r>
            <a:r>
              <a:rPr sz="1050" i="1" baseline="-11904" dirty="0">
                <a:latin typeface="Times New Roman"/>
                <a:cs typeface="Times New Roman"/>
              </a:rPr>
              <a:t>i </a:t>
            </a:r>
            <a:r>
              <a:rPr sz="1050" i="1" spc="-75" baseline="-11904" dirty="0">
                <a:latin typeface="Times New Roman"/>
                <a:cs typeface="Times New Roman"/>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20" dirty="0">
                <a:latin typeface="Times New Roman"/>
                <a:cs typeface="Times New Roman"/>
              </a:rPr>
              <a:t>C</a:t>
            </a:r>
            <a:r>
              <a:rPr sz="1000" spc="-30" dirty="0">
                <a:latin typeface="Calibri" panose="020F0502020204030204" pitchFamily="34" charset="0"/>
                <a:cs typeface="Calibri" panose="020F0502020204030204" pitchFamily="34" charset="0"/>
              </a:rPr>
              <a:t>(000)</a:t>
            </a:r>
            <a:r>
              <a:rPr sz="1000" spc="-95" dirty="0">
                <a:latin typeface="Calibri" panose="020F0502020204030204" pitchFamily="34" charset="0"/>
                <a:cs typeface="Calibri" panose="020F0502020204030204" pitchFamily="34" charset="0"/>
              </a:rPr>
              <a:t> </a:t>
            </a:r>
            <a:r>
              <a:rPr sz="1000" spc="60" dirty="0">
                <a:latin typeface="Cambria"/>
                <a:cs typeface="Cambria"/>
              </a:rPr>
              <a:t>∧</a:t>
            </a:r>
            <a:r>
              <a:rPr sz="1000" dirty="0">
                <a:latin typeface="Cambria"/>
                <a:cs typeface="Cambria"/>
              </a:rPr>
              <a:t> </a:t>
            </a:r>
            <a:r>
              <a:rPr sz="1000" i="1" spc="-35" dirty="0">
                <a:latin typeface="Times New Roman"/>
                <a:cs typeface="Times New Roman"/>
              </a:rPr>
              <a:t>s</a:t>
            </a:r>
            <a:r>
              <a:rPr sz="1000" spc="-5" dirty="0">
                <a:latin typeface="Calibri"/>
                <a:cs typeface="Calibri"/>
              </a:rPr>
              <a:t>,</a:t>
            </a:r>
            <a:r>
              <a:rPr sz="1000" dirty="0">
                <a:latin typeface="Calibri"/>
                <a:cs typeface="Calibri"/>
              </a:rPr>
              <a:t>	</a:t>
            </a:r>
            <a:r>
              <a:rPr sz="1000" i="1" spc="-20" dirty="0">
                <a:latin typeface="Times New Roman"/>
                <a:cs typeface="Times New Roman"/>
              </a:rPr>
              <a:t>q</a:t>
            </a:r>
            <a:r>
              <a:rPr sz="1050" i="1" baseline="-11904" dirty="0">
                <a:latin typeface="Times New Roman"/>
                <a:cs typeface="Times New Roman"/>
              </a:rPr>
              <a:t>i </a:t>
            </a:r>
            <a:r>
              <a:rPr sz="1050" i="1" spc="-75" baseline="-11904" dirty="0">
                <a:latin typeface="Times New Roman"/>
                <a:cs typeface="Times New Roman"/>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20" dirty="0">
                <a:latin typeface="Times New Roman"/>
                <a:cs typeface="Times New Roman"/>
              </a:rPr>
              <a:t>C</a:t>
            </a:r>
            <a:r>
              <a:rPr sz="1000" spc="-30" dirty="0">
                <a:latin typeface="Calibri" panose="020F0502020204030204" pitchFamily="34" charset="0"/>
                <a:cs typeface="Calibri" panose="020F0502020204030204" pitchFamily="34" charset="0"/>
              </a:rPr>
              <a:t>(001)</a:t>
            </a:r>
            <a:r>
              <a:rPr sz="1000" spc="-95" dirty="0">
                <a:latin typeface="Calibri" panose="020F0502020204030204" pitchFamily="34" charset="0"/>
                <a:cs typeface="Calibri" panose="020F0502020204030204" pitchFamily="34" charset="0"/>
              </a:rPr>
              <a:t> </a:t>
            </a:r>
            <a:r>
              <a:rPr sz="1000" spc="60" dirty="0">
                <a:latin typeface="Cambria"/>
                <a:cs typeface="Cambria"/>
              </a:rPr>
              <a:t>∧</a:t>
            </a:r>
            <a:r>
              <a:rPr sz="1000" dirty="0">
                <a:latin typeface="Cambria"/>
                <a:cs typeface="Cambria"/>
              </a:rPr>
              <a:t> </a:t>
            </a:r>
            <a:r>
              <a:rPr sz="1000" i="1" spc="-35" dirty="0">
                <a:latin typeface="Times New Roman"/>
                <a:cs typeface="Times New Roman"/>
              </a:rPr>
              <a:t>s</a:t>
            </a:r>
            <a:r>
              <a:rPr sz="1000" spc="-5" dirty="0">
                <a:latin typeface="Calibri"/>
                <a:cs typeface="Calibri"/>
              </a:rPr>
              <a:t>,</a:t>
            </a:r>
            <a:r>
              <a:rPr sz="1000" dirty="0">
                <a:latin typeface="Calibri"/>
                <a:cs typeface="Calibri"/>
              </a:rPr>
              <a:t>	</a:t>
            </a:r>
            <a:r>
              <a:rPr sz="1000" spc="-5" dirty="0">
                <a:latin typeface="Calibri"/>
                <a:cs typeface="Calibri"/>
              </a:rPr>
              <a:t>.</a:t>
            </a:r>
            <a:r>
              <a:rPr sz="1000" spc="-30" dirty="0">
                <a:latin typeface="Calibri"/>
                <a:cs typeface="Calibri"/>
              </a:rPr>
              <a:t> </a:t>
            </a:r>
            <a:r>
              <a:rPr sz="1000" spc="-5" dirty="0">
                <a:latin typeface="Calibri"/>
                <a:cs typeface="Calibri"/>
              </a:rPr>
              <a:t>.</a:t>
            </a:r>
            <a:r>
              <a:rPr sz="1000" spc="-30" dirty="0">
                <a:latin typeface="Calibri"/>
                <a:cs typeface="Calibri"/>
              </a:rPr>
              <a:t> </a:t>
            </a:r>
            <a:r>
              <a:rPr sz="1000" spc="-5" dirty="0">
                <a:latin typeface="Calibri"/>
                <a:cs typeface="Calibri"/>
              </a:rPr>
              <a:t>.</a:t>
            </a:r>
            <a:r>
              <a:rPr sz="1000" dirty="0">
                <a:latin typeface="Calibri"/>
                <a:cs typeface="Calibri"/>
              </a:rPr>
              <a:t>	</a:t>
            </a:r>
            <a:r>
              <a:rPr sz="1000" i="1" spc="-20" dirty="0">
                <a:latin typeface="Times New Roman"/>
                <a:cs typeface="Times New Roman"/>
              </a:rPr>
              <a:t>q</a:t>
            </a:r>
            <a:r>
              <a:rPr sz="1050" i="1" baseline="-11904" dirty="0">
                <a:latin typeface="Times New Roman"/>
                <a:cs typeface="Times New Roman"/>
              </a:rPr>
              <a:t>i </a:t>
            </a:r>
            <a:r>
              <a:rPr sz="1050" i="1" spc="-75" baseline="-11904" dirty="0">
                <a:latin typeface="Times New Roman"/>
                <a:cs typeface="Times New Roman"/>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20" dirty="0">
                <a:latin typeface="Times New Roman"/>
                <a:cs typeface="Times New Roman"/>
              </a:rPr>
              <a:t>C</a:t>
            </a:r>
            <a:r>
              <a:rPr sz="1000" spc="-30" dirty="0">
                <a:latin typeface="Calibri" panose="020F0502020204030204" pitchFamily="34" charset="0"/>
                <a:cs typeface="Calibri" panose="020F0502020204030204" pitchFamily="34" charset="0"/>
              </a:rPr>
              <a:t>(111)</a:t>
            </a:r>
            <a:r>
              <a:rPr sz="1000" spc="-95" dirty="0">
                <a:latin typeface="Calibri" panose="020F0502020204030204" pitchFamily="34" charset="0"/>
                <a:cs typeface="Calibri" panose="020F0502020204030204" pitchFamily="34" charset="0"/>
              </a:rPr>
              <a:t> </a:t>
            </a:r>
            <a:r>
              <a:rPr sz="1000" spc="60" dirty="0">
                <a:latin typeface="Cambria"/>
                <a:cs typeface="Cambria"/>
              </a:rPr>
              <a:t>∧</a:t>
            </a:r>
            <a:r>
              <a:rPr sz="1000" dirty="0">
                <a:latin typeface="Cambria"/>
                <a:cs typeface="Cambria"/>
              </a:rPr>
              <a:t> </a:t>
            </a:r>
            <a:r>
              <a:rPr sz="1000" i="1" spc="-25" dirty="0">
                <a:latin typeface="Times New Roman"/>
                <a:cs typeface="Times New Roman"/>
              </a:rPr>
              <a:t>s</a:t>
            </a:r>
            <a:endParaRPr sz="1000" dirty="0">
              <a:latin typeface="Times New Roman"/>
              <a:cs typeface="Times New Roman"/>
            </a:endParaRPr>
          </a:p>
          <a:p>
            <a:pPr marL="187960" indent="-125095">
              <a:lnSpc>
                <a:spcPct val="100000"/>
              </a:lnSpc>
              <a:spcBef>
                <a:spcPts val="890"/>
              </a:spcBef>
              <a:buClr>
                <a:srgbClr val="1464B2"/>
              </a:buClr>
              <a:buSzPct val="70000"/>
              <a:buFont typeface="Cambria"/>
              <a:buChar char="►"/>
              <a:tabLst>
                <a:tab pos="188595" algn="l"/>
              </a:tabLst>
            </a:pP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25" dirty="0">
                <a:latin typeface="Calibri" panose="020F0502020204030204" pitchFamily="34" charset="0"/>
                <a:cs typeface="Calibri" panose="020F0502020204030204" pitchFamily="34" charset="0"/>
              </a:rPr>
              <a:t>kn</a:t>
            </a:r>
            <a:r>
              <a:rPr sz="1000" spc="-40" dirty="0">
                <a:latin typeface="Calibri" panose="020F0502020204030204" pitchFamily="34" charset="0"/>
                <a:cs typeface="Calibri" panose="020F0502020204030204" pitchFamily="34" charset="0"/>
              </a:rPr>
              <a:t>o</a:t>
            </a:r>
            <a:r>
              <a:rPr sz="1000" spc="-55" dirty="0">
                <a:latin typeface="Calibri" panose="020F0502020204030204" pitchFamily="34" charset="0"/>
                <a:cs typeface="Calibri" panose="020F0502020204030204" pitchFamily="34" charset="0"/>
              </a:rPr>
              <a:t>ws</a:t>
            </a:r>
            <a:r>
              <a:rPr sz="1000" spc="-20" dirty="0">
                <a:latin typeface="Calibri" panose="020F0502020204030204" pitchFamily="34" charset="0"/>
                <a:cs typeface="Calibri" panose="020F0502020204030204" pitchFamily="34" charset="0"/>
              </a:rPr>
              <a:t> </a:t>
            </a:r>
            <a:r>
              <a:rPr sz="1000" spc="-114" dirty="0">
                <a:latin typeface="Calibri" panose="020F0502020204030204" pitchFamily="34" charset="0"/>
                <a:cs typeface="Calibri" panose="020F0502020204030204" pitchFamily="34" charset="0"/>
              </a:rPr>
              <a:t>e</a:t>
            </a:r>
            <a:r>
              <a:rPr sz="1000" spc="-20" dirty="0">
                <a:latin typeface="Calibri" panose="020F0502020204030204" pitchFamily="34" charset="0"/>
                <a:cs typeface="Calibri" panose="020F0502020204030204" pitchFamily="34" charset="0"/>
              </a:rPr>
              <a:t>xactly </a:t>
            </a:r>
            <a:r>
              <a:rPr sz="1000" spc="-95" dirty="0">
                <a:latin typeface="Calibri" panose="020F0502020204030204" pitchFamily="34" charset="0"/>
                <a:cs typeface="Calibri" panose="020F0502020204030204" pitchFamily="34" charset="0"/>
              </a:rPr>
              <a:t>1</a:t>
            </a:r>
            <a:r>
              <a:rPr sz="1000" spc="-20" dirty="0">
                <a:latin typeface="Calibri" panose="020F0502020204030204" pitchFamily="34" charset="0"/>
                <a:cs typeface="Calibri" panose="020F0502020204030204" pitchFamily="34" charset="0"/>
              </a:rPr>
              <a:t> </a:t>
            </a:r>
            <a:r>
              <a:rPr sz="1000" spc="-15" dirty="0">
                <a:latin typeface="Calibri" panose="020F0502020204030204" pitchFamily="34" charset="0"/>
                <a:cs typeface="Calibri" panose="020F0502020204030204" pitchFamily="34" charset="0"/>
              </a:rPr>
              <a:t>of</a:t>
            </a:r>
            <a:r>
              <a:rPr sz="1000" spc="-20" dirty="0">
                <a:latin typeface="Calibri" panose="020F0502020204030204" pitchFamily="34" charset="0"/>
                <a:cs typeface="Calibri" panose="020F0502020204030204" pitchFamily="34" charset="0"/>
              </a:rPr>
              <a:t> the </a:t>
            </a:r>
            <a:r>
              <a:rPr sz="1000" spc="-95" dirty="0">
                <a:latin typeface="Calibri" panose="020F0502020204030204" pitchFamily="34" charset="0"/>
                <a:cs typeface="Calibri" panose="020F0502020204030204" pitchFamily="34" charset="0"/>
              </a:rPr>
              <a:t>8</a:t>
            </a:r>
            <a:r>
              <a:rPr sz="1000" spc="-20" dirty="0">
                <a:latin typeface="Calibri" panose="020F0502020204030204" pitchFamily="34" charset="0"/>
                <a:cs typeface="Calibri" panose="020F0502020204030204" pitchFamily="34" charset="0"/>
              </a:rPr>
              <a:t> </a:t>
            </a:r>
            <a:r>
              <a:rPr sz="1000" spc="-55" dirty="0">
                <a:latin typeface="Calibri" panose="020F0502020204030204" pitchFamily="34" charset="0"/>
                <a:cs typeface="Calibri" panose="020F0502020204030204" pitchFamily="34" charset="0"/>
              </a:rPr>
              <a:t>values</a:t>
            </a:r>
            <a:r>
              <a:rPr sz="1000" spc="-20" dirty="0">
                <a:latin typeface="Calibri" panose="020F0502020204030204" pitchFamily="34" charset="0"/>
                <a:cs typeface="Calibri" panose="020F0502020204030204" pitchFamily="34" charset="0"/>
              </a:rPr>
              <a:t> </a:t>
            </a:r>
            <a:r>
              <a:rPr sz="1000" spc="-55" dirty="0">
                <a:latin typeface="Calibri" panose="020F0502020204030204" pitchFamily="34" charset="0"/>
                <a:cs typeface="Calibri" panose="020F0502020204030204" pitchFamily="34" charset="0"/>
              </a:rPr>
              <a:t>(</a:t>
            </a:r>
            <a:r>
              <a:rPr sz="1000" spc="-25" dirty="0">
                <a:latin typeface="Calibri" panose="020F0502020204030204" pitchFamily="34" charset="0"/>
                <a:cs typeface="Calibri" panose="020F0502020204030204" pitchFamily="34" charset="0"/>
              </a:rPr>
              <a:t>cor</a:t>
            </a:r>
            <a:r>
              <a:rPr sz="1000" spc="-30" dirty="0">
                <a:latin typeface="Calibri" panose="020F0502020204030204" pitchFamily="34" charset="0"/>
                <a:cs typeface="Calibri" panose="020F0502020204030204" pitchFamily="34" charset="0"/>
              </a:rPr>
              <a:t>r</a:t>
            </a:r>
            <a:r>
              <a:rPr sz="1000" spc="-85" dirty="0">
                <a:latin typeface="Calibri" panose="020F0502020204030204" pitchFamily="34" charset="0"/>
                <a:cs typeface="Calibri" panose="020F0502020204030204" pitchFamily="34" charset="0"/>
              </a:rPr>
              <a:t>es</a:t>
            </a:r>
            <a:r>
              <a:rPr sz="1000" spc="-80" dirty="0">
                <a:latin typeface="Calibri" panose="020F0502020204030204" pitchFamily="34" charset="0"/>
                <a:cs typeface="Calibri" panose="020F0502020204030204" pitchFamily="34" charset="0"/>
              </a:rPr>
              <a:t>p</a:t>
            </a:r>
            <a:r>
              <a:rPr sz="1000" spc="-30" dirty="0">
                <a:latin typeface="Calibri" panose="020F0502020204030204" pitchFamily="34" charset="0"/>
                <a:cs typeface="Calibri" panose="020F0502020204030204" pitchFamily="34" charset="0"/>
              </a:rPr>
              <a:t>onding</a:t>
            </a:r>
            <a:r>
              <a:rPr sz="1000" spc="-20"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to</a:t>
            </a:r>
            <a:r>
              <a:rPr sz="1000" spc="-20" dirty="0">
                <a:latin typeface="Calibri" panose="020F0502020204030204" pitchFamily="34" charset="0"/>
                <a:cs typeface="Calibri" panose="020F0502020204030204" pitchFamily="34" charset="0"/>
              </a:rPr>
              <a:t> </a:t>
            </a:r>
            <a:r>
              <a:rPr sz="1000" i="1" spc="-45" dirty="0">
                <a:latin typeface="Times New Roman"/>
                <a:cs typeface="Times New Roman"/>
              </a:rPr>
              <a:t>r</a:t>
            </a:r>
            <a:r>
              <a:rPr sz="1050" i="1" spc="67" baseline="-11904" dirty="0">
                <a:latin typeface="Times New Roman"/>
                <a:cs typeface="Times New Roman"/>
              </a:rPr>
              <a:t>i</a:t>
            </a:r>
            <a:r>
              <a:rPr sz="1000" spc="-3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a:p>
            <a:pPr marL="441325" lvl="1" indent="-109855">
              <a:lnSpc>
                <a:spcPct val="100000"/>
              </a:lnSpc>
              <a:spcBef>
                <a:spcPts val="195"/>
              </a:spcBef>
              <a:buClr>
                <a:srgbClr val="1464B2"/>
              </a:buClr>
              <a:buSzPct val="61111"/>
              <a:buFont typeface="Cambria"/>
              <a:buChar char="►"/>
              <a:tabLst>
                <a:tab pos="441325" algn="l"/>
              </a:tabLst>
            </a:pPr>
            <a:r>
              <a:rPr sz="900" spc="-30" dirty="0">
                <a:latin typeface="Calibri" panose="020F0502020204030204" pitchFamily="34" charset="0"/>
                <a:cs typeface="Calibri" panose="020F0502020204030204" pitchFamily="34" charset="0"/>
              </a:rPr>
              <a:t>Others</a:t>
            </a:r>
            <a:r>
              <a:rPr sz="900" spc="-15" dirty="0">
                <a:latin typeface="Calibri" panose="020F0502020204030204" pitchFamily="34" charset="0"/>
                <a:cs typeface="Calibri" panose="020F0502020204030204" pitchFamily="34" charset="0"/>
              </a:rPr>
              <a:t> </a:t>
            </a:r>
            <a:r>
              <a:rPr sz="900" spc="-55" dirty="0">
                <a:latin typeface="Calibri" panose="020F0502020204030204" pitchFamily="34" charset="0"/>
                <a:cs typeface="Calibri" panose="020F0502020204030204" pitchFamily="34" charset="0"/>
              </a:rPr>
              <a:t>are</a:t>
            </a:r>
            <a:r>
              <a:rPr sz="900" spc="-20" dirty="0">
                <a:latin typeface="Calibri" panose="020F0502020204030204" pitchFamily="34" charset="0"/>
                <a:cs typeface="Calibri" panose="020F0502020204030204" pitchFamily="34" charset="0"/>
              </a:rPr>
              <a:t> </a:t>
            </a:r>
            <a:r>
              <a:rPr sz="900" spc="-15" dirty="0">
                <a:latin typeface="Calibri" panose="020F0502020204030204" pitchFamily="34" charset="0"/>
                <a:cs typeface="Calibri" panose="020F0502020204030204" pitchFamily="34" charset="0"/>
              </a:rPr>
              <a:t>of</a:t>
            </a:r>
            <a:r>
              <a:rPr sz="900" spc="-10" dirty="0">
                <a:latin typeface="Calibri" panose="020F0502020204030204" pitchFamily="34" charset="0"/>
                <a:cs typeface="Calibri" panose="020F0502020204030204" pitchFamily="34" charset="0"/>
              </a:rPr>
              <a:t> </a:t>
            </a:r>
            <a:r>
              <a:rPr sz="900" spc="-20" dirty="0">
                <a:latin typeface="Calibri" panose="020F0502020204030204" pitchFamily="34" charset="0"/>
                <a:cs typeface="Calibri" panose="020F0502020204030204" pitchFamily="34" charset="0"/>
              </a:rPr>
              <a:t>the</a:t>
            </a:r>
            <a:r>
              <a:rPr sz="900" spc="-15" dirty="0">
                <a:latin typeface="Calibri" panose="020F0502020204030204" pitchFamily="34" charset="0"/>
                <a:cs typeface="Calibri" panose="020F0502020204030204" pitchFamily="34" charset="0"/>
              </a:rPr>
              <a:t> </a:t>
            </a:r>
            <a:r>
              <a:rPr sz="900" spc="-10" dirty="0">
                <a:latin typeface="Calibri" panose="020F0502020204030204" pitchFamily="34" charset="0"/>
                <a:cs typeface="Calibri" panose="020F0502020204030204" pitchFamily="34" charset="0"/>
              </a:rPr>
              <a:t>form </a:t>
            </a:r>
            <a:r>
              <a:rPr sz="900" i="1" spc="20" dirty="0">
                <a:latin typeface="Times New Roman"/>
                <a:cs typeface="Times New Roman"/>
              </a:rPr>
              <a:t>t</a:t>
            </a:r>
            <a:r>
              <a:rPr sz="900" i="1" dirty="0">
                <a:latin typeface="Times New Roman"/>
                <a:cs typeface="Times New Roman"/>
              </a:rPr>
              <a:t> </a:t>
            </a:r>
            <a:r>
              <a:rPr sz="900" spc="-330" dirty="0">
                <a:latin typeface="Cambria"/>
                <a:cs typeface="Cambria"/>
              </a:rPr>
              <a:t>⊕</a:t>
            </a:r>
            <a:r>
              <a:rPr sz="900" spc="30" dirty="0">
                <a:latin typeface="Cambria"/>
                <a:cs typeface="Cambria"/>
              </a:rPr>
              <a:t> </a:t>
            </a:r>
            <a:r>
              <a:rPr lang="en-US" sz="900" spc="30" dirty="0">
                <a:latin typeface="Cambria"/>
                <a:cs typeface="Cambria"/>
              </a:rPr>
              <a:t> </a:t>
            </a:r>
            <a:r>
              <a:rPr sz="900" i="1" spc="-50" dirty="0">
                <a:latin typeface="Times New Roman"/>
                <a:cs typeface="Times New Roman"/>
              </a:rPr>
              <a:t>c</a:t>
            </a:r>
            <a:r>
              <a:rPr sz="900" i="1" spc="-30" dirty="0">
                <a:latin typeface="Times New Roman"/>
                <a:cs typeface="Times New Roman"/>
              </a:rPr>
              <a:t> </a:t>
            </a:r>
            <a:r>
              <a:rPr sz="900" spc="55" dirty="0">
                <a:latin typeface="Cambria"/>
                <a:cs typeface="Cambria"/>
              </a:rPr>
              <a:t>∧</a:t>
            </a:r>
            <a:r>
              <a:rPr sz="900" dirty="0">
                <a:latin typeface="Cambria"/>
                <a:cs typeface="Cambria"/>
              </a:rPr>
              <a:t> </a:t>
            </a:r>
            <a:r>
              <a:rPr sz="900" i="1" spc="-25" dirty="0">
                <a:latin typeface="Times New Roman"/>
                <a:cs typeface="Times New Roman"/>
              </a:rPr>
              <a:t>s</a:t>
            </a:r>
            <a:r>
              <a:rPr sz="900" i="1" dirty="0">
                <a:latin typeface="Times New Roman"/>
                <a:cs typeface="Times New Roman"/>
              </a:rPr>
              <a:t> </a:t>
            </a:r>
            <a:r>
              <a:rPr sz="900" spc="-5" dirty="0">
                <a:latin typeface="Calibri" panose="020F0502020204030204" pitchFamily="34" charset="0"/>
                <a:cs typeface="Calibri" panose="020F0502020204030204" pitchFamily="34" charset="0"/>
              </a:rPr>
              <a:t>for</a:t>
            </a:r>
            <a:r>
              <a:rPr sz="900" spc="-15" dirty="0">
                <a:latin typeface="Calibri" panose="020F0502020204030204" pitchFamily="34" charset="0"/>
                <a:cs typeface="Calibri" panose="020F0502020204030204" pitchFamily="34" charset="0"/>
              </a:rPr>
              <a:t> </a:t>
            </a:r>
            <a:r>
              <a:rPr sz="900" spc="-20" dirty="0">
                <a:latin typeface="Calibri" panose="020F0502020204030204" pitchFamily="34" charset="0"/>
                <a:cs typeface="Calibri" panose="020F0502020204030204" pitchFamily="34" charset="0"/>
              </a:rPr>
              <a:t>known</a:t>
            </a:r>
            <a:r>
              <a:rPr sz="900" spc="-15" dirty="0">
                <a:latin typeface="Calibri" panose="020F0502020204030204" pitchFamily="34" charset="0"/>
                <a:cs typeface="Calibri" panose="020F0502020204030204" pitchFamily="34" charset="0"/>
              </a:rPr>
              <a:t> </a:t>
            </a:r>
            <a:r>
              <a:rPr sz="900" i="1" spc="20" dirty="0">
                <a:latin typeface="Times New Roman"/>
                <a:cs typeface="Times New Roman"/>
              </a:rPr>
              <a:t>t</a:t>
            </a:r>
            <a:r>
              <a:rPr sz="900" i="1" spc="-5" dirty="0">
                <a:latin typeface="Times New Roman"/>
                <a:cs typeface="Times New Roman"/>
              </a:rPr>
              <a:t> </a:t>
            </a:r>
            <a:r>
              <a:rPr sz="900" spc="-40" dirty="0">
                <a:latin typeface="Calibri" panose="020F0502020204030204" pitchFamily="34" charset="0"/>
                <a:cs typeface="Calibri" panose="020F0502020204030204" pitchFamily="34" charset="0"/>
              </a:rPr>
              <a:t>and</a:t>
            </a:r>
            <a:r>
              <a:rPr sz="900" spc="-15" dirty="0">
                <a:latin typeface="Calibri" panose="020F0502020204030204" pitchFamily="34" charset="0"/>
                <a:cs typeface="Calibri" panose="020F0502020204030204" pitchFamily="34" charset="0"/>
              </a:rPr>
              <a:t> </a:t>
            </a:r>
            <a:r>
              <a:rPr sz="900" b="1" spc="-55" dirty="0">
                <a:latin typeface="Calibri" panose="020F0502020204030204" pitchFamily="34" charset="0"/>
                <a:cs typeface="Calibri" panose="020F0502020204030204" pitchFamily="34" charset="0"/>
              </a:rPr>
              <a:t>codeword</a:t>
            </a:r>
            <a:r>
              <a:rPr sz="900" b="1" spc="-40" dirty="0">
                <a:latin typeface="Calibri" panose="020F0502020204030204" pitchFamily="34" charset="0"/>
                <a:cs typeface="Calibri" panose="020F0502020204030204" pitchFamily="34" charset="0"/>
              </a:rPr>
              <a:t> </a:t>
            </a:r>
            <a:r>
              <a:rPr sz="900" i="1" spc="-50" dirty="0">
                <a:latin typeface="Times New Roman"/>
                <a:cs typeface="Times New Roman"/>
              </a:rPr>
              <a:t>c</a:t>
            </a:r>
            <a:endParaRPr sz="900" dirty="0">
              <a:latin typeface="Times New Roman"/>
              <a:cs typeface="Times New Roman"/>
            </a:endParaRPr>
          </a:p>
        </p:txBody>
      </p:sp>
    </p:spTree>
  </p:cSld>
  <p:clrMapOvr>
    <a:masterClrMapping/>
  </p:clrMapOvr>
  <p:transition>
    <p:cu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900" y="0"/>
            <a:ext cx="3490595" cy="745490"/>
          </a:xfrm>
          <a:prstGeom prst="rect">
            <a:avLst/>
          </a:prstGeom>
        </p:spPr>
        <p:txBody>
          <a:bodyPr vert="horz" wrap="square" lIns="0" tIns="151765" rIns="0" bIns="0" rtlCol="0">
            <a:spAutoFit/>
          </a:bodyPr>
          <a:lstStyle/>
          <a:p>
            <a:pPr marL="38100">
              <a:lnSpc>
                <a:spcPct val="100000"/>
              </a:lnSpc>
              <a:spcBef>
                <a:spcPts val="1195"/>
              </a:spcBef>
            </a:pPr>
            <a:r>
              <a:rPr spc="-75" dirty="0"/>
              <a:t>Generalizing</a:t>
            </a:r>
            <a:r>
              <a:rPr spc="-60" dirty="0"/>
              <a:t> </a:t>
            </a:r>
            <a:r>
              <a:rPr spc="-85" dirty="0"/>
              <a:t>IKNP:</a:t>
            </a:r>
          </a:p>
          <a:p>
            <a:pPr marL="289560">
              <a:lnSpc>
                <a:spcPct val="100000"/>
              </a:lnSpc>
              <a:spcBef>
                <a:spcPts val="434"/>
              </a:spcBef>
            </a:pPr>
            <a:r>
              <a:rPr sz="1000" spc="-40" dirty="0">
                <a:solidFill>
                  <a:srgbClr val="000000"/>
                </a:solidFill>
              </a:rPr>
              <a:t>Consider</a:t>
            </a:r>
            <a:r>
              <a:rPr sz="1000" spc="-20" dirty="0">
                <a:solidFill>
                  <a:srgbClr val="000000"/>
                </a:solidFill>
              </a:rPr>
              <a:t> </a:t>
            </a:r>
            <a:r>
              <a:rPr sz="1000" spc="-80" dirty="0">
                <a:solidFill>
                  <a:srgbClr val="000000"/>
                </a:solidFill>
              </a:rPr>
              <a:t>a</a:t>
            </a:r>
            <a:r>
              <a:rPr sz="1000" spc="-20" dirty="0">
                <a:solidFill>
                  <a:srgbClr val="000000"/>
                </a:solidFill>
              </a:rPr>
              <a:t> </a:t>
            </a:r>
            <a:r>
              <a:rPr sz="1000" spc="-65" dirty="0">
                <a:solidFill>
                  <a:srgbClr val="000000"/>
                </a:solidFill>
              </a:rPr>
              <a:t>code</a:t>
            </a:r>
            <a:r>
              <a:rPr sz="1000" spc="-20" dirty="0">
                <a:solidFill>
                  <a:srgbClr val="000000"/>
                </a:solidFill>
              </a:rPr>
              <a:t> </a:t>
            </a:r>
            <a:r>
              <a:rPr sz="1000" spc="5" dirty="0">
                <a:solidFill>
                  <a:srgbClr val="000000"/>
                </a:solidFill>
              </a:rPr>
              <a:t>that</a:t>
            </a:r>
            <a:r>
              <a:rPr sz="1000" spc="-20" dirty="0">
                <a:solidFill>
                  <a:srgbClr val="000000"/>
                </a:solidFill>
              </a:rPr>
              <a:t> </a:t>
            </a:r>
            <a:r>
              <a:rPr sz="1000" spc="-70" dirty="0">
                <a:solidFill>
                  <a:srgbClr val="000000"/>
                </a:solidFill>
              </a:rPr>
              <a:t>encodes</a:t>
            </a:r>
            <a:r>
              <a:rPr sz="1000" spc="-20" dirty="0">
                <a:solidFill>
                  <a:srgbClr val="000000"/>
                </a:solidFill>
              </a:rPr>
              <a:t> </a:t>
            </a:r>
            <a:r>
              <a:rPr sz="1000" spc="-50" dirty="0">
                <a:solidFill>
                  <a:srgbClr val="000000"/>
                </a:solidFill>
              </a:rPr>
              <a:t>more</a:t>
            </a:r>
            <a:r>
              <a:rPr sz="1000" spc="-20" dirty="0">
                <a:solidFill>
                  <a:srgbClr val="000000"/>
                </a:solidFill>
              </a:rPr>
              <a:t> bits</a:t>
            </a:r>
            <a:r>
              <a:rPr sz="1000" spc="-15" dirty="0">
                <a:solidFill>
                  <a:srgbClr val="000000"/>
                </a:solidFill>
              </a:rPr>
              <a:t> </a:t>
            </a:r>
            <a:r>
              <a:rPr sz="1000" i="1" spc="-20" dirty="0">
                <a:solidFill>
                  <a:srgbClr val="000000"/>
                </a:solidFill>
                <a:latin typeface="Times New Roman"/>
                <a:cs typeface="Times New Roman"/>
              </a:rPr>
              <a:t>C</a:t>
            </a:r>
            <a:r>
              <a:rPr sz="1000" i="1" spc="25" dirty="0">
                <a:solidFill>
                  <a:srgbClr val="000000"/>
                </a:solidFill>
                <a:latin typeface="Times New Roman"/>
                <a:cs typeface="Times New Roman"/>
              </a:rPr>
              <a:t> </a:t>
            </a:r>
            <a:r>
              <a:rPr sz="1000" spc="-80" dirty="0">
                <a:solidFill>
                  <a:srgbClr val="000000"/>
                </a:solidFill>
                <a:latin typeface="Calibri" panose="020F0502020204030204" pitchFamily="34" charset="0"/>
                <a:cs typeface="Calibri" panose="020F0502020204030204" pitchFamily="34" charset="0"/>
              </a:rPr>
              <a:t>:</a:t>
            </a:r>
            <a:r>
              <a:rPr sz="1000" spc="-15" dirty="0">
                <a:solidFill>
                  <a:srgbClr val="000000"/>
                </a:solidFill>
                <a:latin typeface="Calibri" panose="020F0502020204030204" pitchFamily="34" charset="0"/>
                <a:cs typeface="Calibri" panose="020F0502020204030204" pitchFamily="34" charset="0"/>
              </a:rPr>
              <a:t> </a:t>
            </a:r>
            <a:r>
              <a:rPr sz="1000" spc="-10" dirty="0">
                <a:solidFill>
                  <a:srgbClr val="000000"/>
                </a:solidFill>
                <a:latin typeface="Cambria"/>
                <a:cs typeface="Cambria"/>
              </a:rPr>
              <a:t>{</a:t>
            </a:r>
            <a:r>
              <a:rPr sz="1000" spc="-10" dirty="0">
                <a:solidFill>
                  <a:srgbClr val="000000"/>
                </a:solidFill>
                <a:latin typeface="Calibri" panose="020F0502020204030204" pitchFamily="34" charset="0"/>
                <a:cs typeface="Calibri" panose="020F0502020204030204" pitchFamily="34" charset="0"/>
              </a:rPr>
              <a:t>0</a:t>
            </a:r>
            <a:r>
              <a:rPr sz="1000" spc="-10" dirty="0">
                <a:solidFill>
                  <a:srgbClr val="000000"/>
                </a:solidFill>
                <a:latin typeface="Calibri"/>
                <a:cs typeface="Calibri"/>
              </a:rPr>
              <a:t>,</a:t>
            </a:r>
            <a:r>
              <a:rPr sz="1000" spc="-60" dirty="0">
                <a:solidFill>
                  <a:srgbClr val="000000"/>
                </a:solidFill>
                <a:latin typeface="Calibri"/>
                <a:cs typeface="Calibri"/>
              </a:rPr>
              <a:t> </a:t>
            </a:r>
            <a:r>
              <a:rPr sz="1000" spc="15" dirty="0">
                <a:solidFill>
                  <a:srgbClr val="000000"/>
                </a:solidFill>
                <a:latin typeface="Calibri" panose="020F0502020204030204" pitchFamily="34" charset="0"/>
                <a:cs typeface="Calibri" panose="020F0502020204030204" pitchFamily="34" charset="0"/>
              </a:rPr>
              <a:t>1</a:t>
            </a:r>
            <a:r>
              <a:rPr sz="1000" spc="15" dirty="0">
                <a:solidFill>
                  <a:srgbClr val="000000"/>
                </a:solidFill>
                <a:latin typeface="Cambria"/>
                <a:cs typeface="Cambria"/>
              </a:rPr>
              <a:t>}</a:t>
            </a:r>
            <a:r>
              <a:rPr sz="1050" spc="22" baseline="27777" dirty="0">
                <a:solidFill>
                  <a:srgbClr val="D83A00"/>
                </a:solidFill>
                <a:latin typeface="Calibri"/>
                <a:cs typeface="Calibri"/>
              </a:rPr>
              <a:t>3</a:t>
            </a:r>
            <a:r>
              <a:rPr sz="1050" spc="254" baseline="27777" dirty="0">
                <a:solidFill>
                  <a:srgbClr val="D83A00"/>
                </a:solidFill>
                <a:latin typeface="Calibri"/>
                <a:cs typeface="Calibri"/>
              </a:rPr>
              <a:t> </a:t>
            </a:r>
            <a:r>
              <a:rPr sz="1000" spc="180" dirty="0">
                <a:solidFill>
                  <a:srgbClr val="000000"/>
                </a:solidFill>
                <a:latin typeface="Cambria"/>
                <a:cs typeface="Cambria"/>
              </a:rPr>
              <a:t>→</a:t>
            </a:r>
            <a:r>
              <a:rPr sz="1000" spc="80" dirty="0">
                <a:solidFill>
                  <a:srgbClr val="000000"/>
                </a:solidFill>
                <a:latin typeface="Cambria"/>
                <a:cs typeface="Cambria"/>
              </a:rPr>
              <a:t> </a:t>
            </a:r>
            <a:r>
              <a:rPr sz="1000" spc="-5" dirty="0">
                <a:solidFill>
                  <a:srgbClr val="000000"/>
                </a:solidFill>
                <a:latin typeface="Cambria"/>
                <a:cs typeface="Cambria"/>
              </a:rPr>
              <a:t>{</a:t>
            </a:r>
            <a:r>
              <a:rPr sz="1000" spc="-5" dirty="0">
                <a:solidFill>
                  <a:srgbClr val="000000"/>
                </a:solidFill>
                <a:latin typeface="Calibri" panose="020F0502020204030204" pitchFamily="34" charset="0"/>
                <a:cs typeface="Calibri" panose="020F0502020204030204" pitchFamily="34" charset="0"/>
              </a:rPr>
              <a:t>0</a:t>
            </a:r>
            <a:r>
              <a:rPr sz="1000" spc="-5" dirty="0">
                <a:solidFill>
                  <a:srgbClr val="000000"/>
                </a:solidFill>
                <a:latin typeface="Calibri"/>
                <a:cs typeface="Calibri"/>
              </a:rPr>
              <a:t>,</a:t>
            </a:r>
            <a:r>
              <a:rPr sz="1000" spc="-60" dirty="0">
                <a:solidFill>
                  <a:srgbClr val="000000"/>
                </a:solidFill>
                <a:latin typeface="Calibri"/>
                <a:cs typeface="Calibri"/>
              </a:rPr>
              <a:t> </a:t>
            </a:r>
            <a:r>
              <a:rPr sz="1000" spc="10" dirty="0">
                <a:solidFill>
                  <a:srgbClr val="000000"/>
                </a:solidFill>
                <a:latin typeface="Calibri" panose="020F0502020204030204" pitchFamily="34" charset="0"/>
                <a:cs typeface="Calibri" panose="020F0502020204030204" pitchFamily="34" charset="0"/>
              </a:rPr>
              <a:t>1</a:t>
            </a:r>
            <a:r>
              <a:rPr sz="1000" spc="10" dirty="0">
                <a:solidFill>
                  <a:srgbClr val="000000"/>
                </a:solidFill>
                <a:latin typeface="Cambria"/>
                <a:cs typeface="Cambria"/>
              </a:rPr>
              <a:t>}</a:t>
            </a:r>
            <a:r>
              <a:rPr sz="1050" i="1" spc="15" baseline="27777" dirty="0">
                <a:solidFill>
                  <a:srgbClr val="000000"/>
                </a:solidFill>
                <a:latin typeface="Times New Roman"/>
                <a:cs typeface="Times New Roman"/>
              </a:rPr>
              <a:t>k</a:t>
            </a:r>
            <a:endParaRPr sz="1050" baseline="27777" dirty="0">
              <a:latin typeface="Times New Roman"/>
              <a:cs typeface="Times New Roman"/>
            </a:endParaRPr>
          </a:p>
        </p:txBody>
      </p:sp>
      <p:grpSp>
        <p:nvGrpSpPr>
          <p:cNvPr id="3" name="object 3"/>
          <p:cNvGrpSpPr/>
          <p:nvPr/>
        </p:nvGrpSpPr>
        <p:grpSpPr>
          <a:xfrm>
            <a:off x="3115327" y="1368041"/>
            <a:ext cx="373380" cy="178435"/>
            <a:chOff x="3115327" y="1368041"/>
            <a:chExt cx="373380" cy="178435"/>
          </a:xfrm>
        </p:grpSpPr>
        <p:sp>
          <p:nvSpPr>
            <p:cNvPr id="4" name="object 4"/>
            <p:cNvSpPr/>
            <p:nvPr/>
          </p:nvSpPr>
          <p:spPr>
            <a:xfrm>
              <a:off x="3120407" y="1373121"/>
              <a:ext cx="363220" cy="168275"/>
            </a:xfrm>
            <a:custGeom>
              <a:avLst/>
              <a:gdLst/>
              <a:ahLst/>
              <a:cxnLst/>
              <a:rect l="l" t="t" r="r" b="b"/>
              <a:pathLst>
                <a:path w="363220" h="168275">
                  <a:moveTo>
                    <a:pt x="312091" y="0"/>
                  </a:moveTo>
                  <a:lnTo>
                    <a:pt x="50610" y="0"/>
                  </a:lnTo>
                  <a:lnTo>
                    <a:pt x="30910" y="3977"/>
                  </a:lnTo>
                  <a:lnTo>
                    <a:pt x="14823" y="14823"/>
                  </a:lnTo>
                  <a:lnTo>
                    <a:pt x="3977" y="30910"/>
                  </a:lnTo>
                  <a:lnTo>
                    <a:pt x="0" y="50610"/>
                  </a:lnTo>
                  <a:lnTo>
                    <a:pt x="0" y="117492"/>
                  </a:lnTo>
                  <a:lnTo>
                    <a:pt x="3977" y="137192"/>
                  </a:lnTo>
                  <a:lnTo>
                    <a:pt x="14823" y="153279"/>
                  </a:lnTo>
                  <a:lnTo>
                    <a:pt x="30910" y="164126"/>
                  </a:lnTo>
                  <a:lnTo>
                    <a:pt x="50610" y="168103"/>
                  </a:lnTo>
                  <a:lnTo>
                    <a:pt x="312091" y="168103"/>
                  </a:lnTo>
                  <a:lnTo>
                    <a:pt x="331791" y="164126"/>
                  </a:lnTo>
                  <a:lnTo>
                    <a:pt x="347878" y="153279"/>
                  </a:lnTo>
                  <a:lnTo>
                    <a:pt x="358724" y="137192"/>
                  </a:lnTo>
                  <a:lnTo>
                    <a:pt x="362701" y="117492"/>
                  </a:lnTo>
                  <a:lnTo>
                    <a:pt x="362701" y="50610"/>
                  </a:lnTo>
                  <a:lnTo>
                    <a:pt x="358724" y="30910"/>
                  </a:lnTo>
                  <a:lnTo>
                    <a:pt x="347878" y="14823"/>
                  </a:lnTo>
                  <a:lnTo>
                    <a:pt x="331791" y="3977"/>
                  </a:lnTo>
                  <a:lnTo>
                    <a:pt x="312091" y="0"/>
                  </a:lnTo>
                  <a:close/>
                </a:path>
              </a:pathLst>
            </a:custGeom>
            <a:solidFill>
              <a:srgbClr val="FFFFFF"/>
            </a:solidFill>
          </p:spPr>
          <p:txBody>
            <a:bodyPr wrap="square" lIns="0" tIns="0" rIns="0" bIns="0" rtlCol="0"/>
            <a:lstStyle/>
            <a:p>
              <a:endParaRPr/>
            </a:p>
          </p:txBody>
        </p:sp>
        <p:sp>
          <p:nvSpPr>
            <p:cNvPr id="5" name="object 5"/>
            <p:cNvSpPr/>
            <p:nvPr/>
          </p:nvSpPr>
          <p:spPr>
            <a:xfrm>
              <a:off x="3120407" y="1373121"/>
              <a:ext cx="363220" cy="168275"/>
            </a:xfrm>
            <a:custGeom>
              <a:avLst/>
              <a:gdLst/>
              <a:ahLst/>
              <a:cxnLst/>
              <a:rect l="l" t="t" r="r" b="b"/>
              <a:pathLst>
                <a:path w="363220" h="168275">
                  <a:moveTo>
                    <a:pt x="312091" y="0"/>
                  </a:moveTo>
                  <a:lnTo>
                    <a:pt x="50610" y="0"/>
                  </a:lnTo>
                  <a:lnTo>
                    <a:pt x="30910" y="3977"/>
                  </a:lnTo>
                  <a:lnTo>
                    <a:pt x="14823" y="14823"/>
                  </a:lnTo>
                  <a:lnTo>
                    <a:pt x="3977" y="30910"/>
                  </a:lnTo>
                  <a:lnTo>
                    <a:pt x="0" y="50610"/>
                  </a:lnTo>
                  <a:lnTo>
                    <a:pt x="0" y="117492"/>
                  </a:lnTo>
                  <a:lnTo>
                    <a:pt x="3977" y="137192"/>
                  </a:lnTo>
                  <a:lnTo>
                    <a:pt x="14823" y="153279"/>
                  </a:lnTo>
                  <a:lnTo>
                    <a:pt x="30910" y="164126"/>
                  </a:lnTo>
                  <a:lnTo>
                    <a:pt x="50610" y="168103"/>
                  </a:lnTo>
                  <a:lnTo>
                    <a:pt x="312091" y="168103"/>
                  </a:lnTo>
                  <a:lnTo>
                    <a:pt x="331791" y="164126"/>
                  </a:lnTo>
                  <a:lnTo>
                    <a:pt x="347878" y="153279"/>
                  </a:lnTo>
                  <a:lnTo>
                    <a:pt x="358724" y="137192"/>
                  </a:lnTo>
                  <a:lnTo>
                    <a:pt x="362701" y="117492"/>
                  </a:lnTo>
                  <a:lnTo>
                    <a:pt x="362701" y="50610"/>
                  </a:lnTo>
                  <a:lnTo>
                    <a:pt x="358724" y="30910"/>
                  </a:lnTo>
                  <a:lnTo>
                    <a:pt x="347878" y="14823"/>
                  </a:lnTo>
                  <a:lnTo>
                    <a:pt x="331791" y="3977"/>
                  </a:lnTo>
                  <a:lnTo>
                    <a:pt x="312091" y="0"/>
                  </a:lnTo>
                  <a:close/>
                </a:path>
              </a:pathLst>
            </a:custGeom>
            <a:ln w="10122">
              <a:solidFill>
                <a:srgbClr val="000000"/>
              </a:solidFill>
            </a:ln>
          </p:spPr>
          <p:txBody>
            <a:bodyPr wrap="square" lIns="0" tIns="0" rIns="0" bIns="0" rtlCol="0"/>
            <a:lstStyle/>
            <a:p>
              <a:endParaRPr/>
            </a:p>
          </p:txBody>
        </p:sp>
      </p:grpSp>
      <p:sp>
        <p:nvSpPr>
          <p:cNvPr id="6" name="object 6"/>
          <p:cNvSpPr txBox="1"/>
          <p:nvPr/>
        </p:nvSpPr>
        <p:spPr>
          <a:xfrm>
            <a:off x="3149879" y="1358562"/>
            <a:ext cx="304165" cy="166071"/>
          </a:xfrm>
          <a:prstGeom prst="rect">
            <a:avLst/>
          </a:prstGeom>
        </p:spPr>
        <p:txBody>
          <a:bodyPr vert="horz" wrap="square" lIns="0" tIns="12065" rIns="0" bIns="0" rtlCol="0">
            <a:spAutoFit/>
          </a:bodyPr>
          <a:lstStyle/>
          <a:p>
            <a:pPr marL="12700">
              <a:lnSpc>
                <a:spcPct val="100000"/>
              </a:lnSpc>
              <a:spcBef>
                <a:spcPts val="95"/>
              </a:spcBef>
            </a:pPr>
            <a:r>
              <a:rPr sz="1000" spc="-40" dirty="0">
                <a:latin typeface="Calibri" panose="020F0502020204030204" pitchFamily="34" charset="0"/>
                <a:cs typeface="Calibri" panose="020F0502020204030204" pitchFamily="34" charset="0"/>
              </a:rPr>
              <a:t>IKNP</a:t>
            </a:r>
            <a:endParaRPr sz="1000" dirty="0">
              <a:latin typeface="Calibri" panose="020F0502020204030204" pitchFamily="34" charset="0"/>
              <a:cs typeface="Calibri" panose="020F0502020204030204" pitchFamily="34" charset="0"/>
            </a:endParaRPr>
          </a:p>
        </p:txBody>
      </p:sp>
      <p:sp>
        <p:nvSpPr>
          <p:cNvPr id="7" name="object 7"/>
          <p:cNvSpPr txBox="1"/>
          <p:nvPr/>
        </p:nvSpPr>
        <p:spPr>
          <a:xfrm>
            <a:off x="2608135" y="1373702"/>
            <a:ext cx="46355" cy="144780"/>
          </a:xfrm>
          <a:prstGeom prst="rect">
            <a:avLst/>
          </a:prstGeom>
        </p:spPr>
        <p:txBody>
          <a:bodyPr vert="horz" wrap="square" lIns="0" tIns="0" rIns="0" bIns="0" rtlCol="0">
            <a:spAutoFit/>
          </a:bodyPr>
          <a:lstStyle/>
          <a:p>
            <a:pPr>
              <a:lnSpc>
                <a:spcPts val="1095"/>
              </a:lnSpc>
            </a:pPr>
            <a:r>
              <a:rPr sz="1000" i="1" spc="-25" dirty="0">
                <a:latin typeface="Times New Roman"/>
                <a:cs typeface="Times New Roman"/>
              </a:rPr>
              <a:t>s</a:t>
            </a:r>
            <a:endParaRPr sz="1000">
              <a:latin typeface="Times New Roman"/>
              <a:cs typeface="Times New Roman"/>
            </a:endParaRPr>
          </a:p>
        </p:txBody>
      </p:sp>
      <p:sp>
        <p:nvSpPr>
          <p:cNvPr id="8" name="object 8"/>
          <p:cNvSpPr txBox="1"/>
          <p:nvPr/>
        </p:nvSpPr>
        <p:spPr>
          <a:xfrm>
            <a:off x="2615069" y="1347843"/>
            <a:ext cx="335280" cy="177800"/>
          </a:xfrm>
          <a:prstGeom prst="rect">
            <a:avLst/>
          </a:prstGeom>
        </p:spPr>
        <p:txBody>
          <a:bodyPr vert="horz" wrap="square" lIns="0" tIns="12065" rIns="0" bIns="0" rtlCol="0">
            <a:spAutoFit/>
          </a:bodyPr>
          <a:lstStyle/>
          <a:p>
            <a:pPr marL="38100">
              <a:lnSpc>
                <a:spcPct val="100000"/>
              </a:lnSpc>
              <a:spcBef>
                <a:spcPts val="95"/>
              </a:spcBef>
            </a:pPr>
            <a:r>
              <a:rPr sz="1000" spc="-5" dirty="0">
                <a:latin typeface="Calibri"/>
                <a:cs typeface="Calibri"/>
              </a:rPr>
              <a:t>,</a:t>
            </a:r>
            <a:r>
              <a:rPr sz="1000" spc="-40" dirty="0">
                <a:latin typeface="Calibri"/>
                <a:cs typeface="Calibri"/>
              </a:rPr>
              <a:t> </a:t>
            </a:r>
            <a:r>
              <a:rPr sz="1000" spc="40" dirty="0">
                <a:latin typeface="Cambria"/>
                <a:cs typeface="Cambria"/>
              </a:rPr>
              <a:t>{</a:t>
            </a:r>
            <a:r>
              <a:rPr sz="1000" i="1" spc="-15" dirty="0">
                <a:latin typeface="Times New Roman"/>
                <a:cs typeface="Times New Roman"/>
              </a:rPr>
              <a:t>q</a:t>
            </a:r>
            <a:r>
              <a:rPr sz="1050" i="1" baseline="-11904" dirty="0">
                <a:latin typeface="Times New Roman"/>
                <a:cs typeface="Times New Roman"/>
              </a:rPr>
              <a:t>i</a:t>
            </a:r>
            <a:r>
              <a:rPr sz="1050" i="1" spc="-157" baseline="-11904" dirty="0">
                <a:latin typeface="Times New Roman"/>
                <a:cs typeface="Times New Roman"/>
              </a:rPr>
              <a:t> </a:t>
            </a:r>
            <a:r>
              <a:rPr sz="1000" spc="20" dirty="0">
                <a:latin typeface="Cambria"/>
                <a:cs typeface="Cambria"/>
              </a:rPr>
              <a:t>}</a:t>
            </a:r>
            <a:endParaRPr sz="1000">
              <a:latin typeface="Cambria"/>
              <a:cs typeface="Cambria"/>
            </a:endParaRPr>
          </a:p>
        </p:txBody>
      </p:sp>
      <p:sp>
        <p:nvSpPr>
          <p:cNvPr id="9" name="object 9"/>
          <p:cNvSpPr txBox="1"/>
          <p:nvPr/>
        </p:nvSpPr>
        <p:spPr>
          <a:xfrm>
            <a:off x="3807117" y="1345532"/>
            <a:ext cx="69850" cy="177800"/>
          </a:xfrm>
          <a:prstGeom prst="rect">
            <a:avLst/>
          </a:prstGeom>
        </p:spPr>
        <p:txBody>
          <a:bodyPr vert="horz" wrap="square" lIns="0" tIns="12065" rIns="0" bIns="0" rtlCol="0">
            <a:spAutoFit/>
          </a:bodyPr>
          <a:lstStyle/>
          <a:p>
            <a:pPr marL="12700">
              <a:lnSpc>
                <a:spcPct val="100000"/>
              </a:lnSpc>
              <a:spcBef>
                <a:spcPts val="95"/>
              </a:spcBef>
            </a:pPr>
            <a:r>
              <a:rPr sz="1000" i="1" spc="-45" dirty="0">
                <a:latin typeface="Times New Roman"/>
                <a:cs typeface="Times New Roman"/>
              </a:rPr>
              <a:t>r</a:t>
            </a:r>
            <a:endParaRPr sz="1000">
              <a:latin typeface="Times New Roman"/>
              <a:cs typeface="Times New Roman"/>
            </a:endParaRPr>
          </a:p>
        </p:txBody>
      </p:sp>
      <p:grpSp>
        <p:nvGrpSpPr>
          <p:cNvPr id="10" name="object 10"/>
          <p:cNvGrpSpPr/>
          <p:nvPr/>
        </p:nvGrpSpPr>
        <p:grpSpPr>
          <a:xfrm>
            <a:off x="2960077" y="1426806"/>
            <a:ext cx="815340" cy="241300"/>
            <a:chOff x="2960077" y="1426806"/>
            <a:chExt cx="815340" cy="241300"/>
          </a:xfrm>
        </p:grpSpPr>
        <p:sp>
          <p:nvSpPr>
            <p:cNvPr id="11" name="object 11"/>
            <p:cNvSpPr/>
            <p:nvPr/>
          </p:nvSpPr>
          <p:spPr>
            <a:xfrm>
              <a:off x="2969060" y="1457172"/>
              <a:ext cx="146685" cy="0"/>
            </a:xfrm>
            <a:custGeom>
              <a:avLst/>
              <a:gdLst/>
              <a:ahLst/>
              <a:cxnLst/>
              <a:rect l="l" t="t" r="r" b="b"/>
              <a:pathLst>
                <a:path w="146685">
                  <a:moveTo>
                    <a:pt x="146286" y="0"/>
                  </a:moveTo>
                  <a:lnTo>
                    <a:pt x="0" y="0"/>
                  </a:lnTo>
                </a:path>
              </a:pathLst>
            </a:custGeom>
            <a:ln w="10122">
              <a:solidFill>
                <a:srgbClr val="000000"/>
              </a:solidFill>
            </a:ln>
          </p:spPr>
          <p:txBody>
            <a:bodyPr wrap="square" lIns="0" tIns="0" rIns="0" bIns="0" rtlCol="0"/>
            <a:lstStyle/>
            <a:p>
              <a:endParaRPr/>
            </a:p>
          </p:txBody>
        </p:sp>
        <p:sp>
          <p:nvSpPr>
            <p:cNvPr id="12" name="object 12"/>
            <p:cNvSpPr/>
            <p:nvPr/>
          </p:nvSpPr>
          <p:spPr>
            <a:xfrm>
              <a:off x="2964126" y="1430855"/>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3" name="object 13"/>
            <p:cNvSpPr/>
            <p:nvPr/>
          </p:nvSpPr>
          <p:spPr>
            <a:xfrm>
              <a:off x="3497154" y="1457172"/>
              <a:ext cx="278130" cy="0"/>
            </a:xfrm>
            <a:custGeom>
              <a:avLst/>
              <a:gdLst/>
              <a:ahLst/>
              <a:cxnLst/>
              <a:rect l="l" t="t" r="r" b="b"/>
              <a:pathLst>
                <a:path w="278129">
                  <a:moveTo>
                    <a:pt x="277956" y="0"/>
                  </a:moveTo>
                  <a:lnTo>
                    <a:pt x="0" y="0"/>
                  </a:lnTo>
                </a:path>
              </a:pathLst>
            </a:custGeom>
            <a:ln w="10122">
              <a:solidFill>
                <a:srgbClr val="000000"/>
              </a:solidFill>
            </a:ln>
          </p:spPr>
          <p:txBody>
            <a:bodyPr wrap="square" lIns="0" tIns="0" rIns="0" bIns="0" rtlCol="0"/>
            <a:lstStyle/>
            <a:p>
              <a:endParaRPr/>
            </a:p>
          </p:txBody>
        </p:sp>
        <p:sp>
          <p:nvSpPr>
            <p:cNvPr id="14" name="object 14"/>
            <p:cNvSpPr/>
            <p:nvPr/>
          </p:nvSpPr>
          <p:spPr>
            <a:xfrm>
              <a:off x="3492220" y="1430855"/>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5" name="object 15"/>
            <p:cNvSpPr/>
            <p:nvPr/>
          </p:nvSpPr>
          <p:spPr>
            <a:xfrm>
              <a:off x="3301758" y="1546285"/>
              <a:ext cx="393700" cy="91440"/>
            </a:xfrm>
            <a:custGeom>
              <a:avLst/>
              <a:gdLst/>
              <a:ahLst/>
              <a:cxnLst/>
              <a:rect l="l" t="t" r="r" b="b"/>
              <a:pathLst>
                <a:path w="393700" h="91439">
                  <a:moveTo>
                    <a:pt x="0" y="0"/>
                  </a:moveTo>
                  <a:lnTo>
                    <a:pt x="0" y="90889"/>
                  </a:lnTo>
                  <a:lnTo>
                    <a:pt x="393346" y="90889"/>
                  </a:lnTo>
                </a:path>
              </a:pathLst>
            </a:custGeom>
            <a:ln w="10122">
              <a:solidFill>
                <a:srgbClr val="000000"/>
              </a:solidFill>
            </a:ln>
          </p:spPr>
          <p:txBody>
            <a:bodyPr wrap="square" lIns="0" tIns="0" rIns="0" bIns="0" rtlCol="0"/>
            <a:lstStyle/>
            <a:p>
              <a:endParaRPr/>
            </a:p>
          </p:txBody>
        </p:sp>
        <p:sp>
          <p:nvSpPr>
            <p:cNvPr id="16" name="object 16"/>
            <p:cNvSpPr/>
            <p:nvPr/>
          </p:nvSpPr>
          <p:spPr>
            <a:xfrm>
              <a:off x="3675367" y="1610857"/>
              <a:ext cx="24765" cy="52705"/>
            </a:xfrm>
            <a:custGeom>
              <a:avLst/>
              <a:gdLst/>
              <a:ahLst/>
              <a:cxnLst/>
              <a:rect l="l" t="t" r="r" b="b"/>
              <a:pathLst>
                <a:path w="24764"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grpSp>
        <p:nvGrpSpPr>
          <p:cNvPr id="17" name="object 17"/>
          <p:cNvGrpSpPr/>
          <p:nvPr/>
        </p:nvGrpSpPr>
        <p:grpSpPr>
          <a:xfrm>
            <a:off x="2791444" y="945608"/>
            <a:ext cx="1021080" cy="231140"/>
            <a:chOff x="2791444" y="945608"/>
            <a:chExt cx="1021080" cy="231140"/>
          </a:xfrm>
        </p:grpSpPr>
        <p:sp>
          <p:nvSpPr>
            <p:cNvPr id="18" name="object 18"/>
            <p:cNvSpPr/>
            <p:nvPr/>
          </p:nvSpPr>
          <p:spPr>
            <a:xfrm>
              <a:off x="2801566" y="955730"/>
              <a:ext cx="1000760" cy="211454"/>
            </a:xfrm>
            <a:custGeom>
              <a:avLst/>
              <a:gdLst/>
              <a:ahLst/>
              <a:cxnLst/>
              <a:rect l="l" t="t" r="r" b="b"/>
              <a:pathLst>
                <a:path w="1000760" h="211455">
                  <a:moveTo>
                    <a:pt x="1000385" y="0"/>
                  </a:moveTo>
                  <a:lnTo>
                    <a:pt x="0" y="0"/>
                  </a:lnTo>
                  <a:lnTo>
                    <a:pt x="0" y="210869"/>
                  </a:lnTo>
                  <a:lnTo>
                    <a:pt x="1000385" y="210869"/>
                  </a:lnTo>
                  <a:lnTo>
                    <a:pt x="1000385" y="0"/>
                  </a:lnTo>
                  <a:close/>
                </a:path>
              </a:pathLst>
            </a:custGeom>
            <a:solidFill>
              <a:srgbClr val="CCCCCC"/>
            </a:solidFill>
          </p:spPr>
          <p:txBody>
            <a:bodyPr wrap="square" lIns="0" tIns="0" rIns="0" bIns="0" rtlCol="0"/>
            <a:lstStyle/>
            <a:p>
              <a:endParaRPr/>
            </a:p>
          </p:txBody>
        </p:sp>
        <p:sp>
          <p:nvSpPr>
            <p:cNvPr id="19" name="object 19"/>
            <p:cNvSpPr/>
            <p:nvPr/>
          </p:nvSpPr>
          <p:spPr>
            <a:xfrm>
              <a:off x="2801566" y="955730"/>
              <a:ext cx="1000760" cy="211454"/>
            </a:xfrm>
            <a:custGeom>
              <a:avLst/>
              <a:gdLst/>
              <a:ahLst/>
              <a:cxnLst/>
              <a:rect l="l" t="t" r="r" b="b"/>
              <a:pathLst>
                <a:path w="1000760" h="211455">
                  <a:moveTo>
                    <a:pt x="0" y="210869"/>
                  </a:moveTo>
                  <a:lnTo>
                    <a:pt x="1000385" y="210869"/>
                  </a:lnTo>
                  <a:lnTo>
                    <a:pt x="1000385" y="0"/>
                  </a:lnTo>
                  <a:lnTo>
                    <a:pt x="0" y="0"/>
                  </a:lnTo>
                  <a:lnTo>
                    <a:pt x="0" y="210869"/>
                  </a:lnTo>
                  <a:close/>
                </a:path>
              </a:pathLst>
            </a:custGeom>
            <a:ln w="20244">
              <a:solidFill>
                <a:srgbClr val="999999"/>
              </a:solidFill>
            </a:ln>
          </p:spPr>
          <p:txBody>
            <a:bodyPr wrap="square" lIns="0" tIns="0" rIns="0" bIns="0" rtlCol="0"/>
            <a:lstStyle/>
            <a:p>
              <a:endParaRPr/>
            </a:p>
          </p:txBody>
        </p:sp>
      </p:grpSp>
      <p:sp>
        <p:nvSpPr>
          <p:cNvPr id="20" name="object 20"/>
          <p:cNvSpPr txBox="1"/>
          <p:nvPr/>
        </p:nvSpPr>
        <p:spPr>
          <a:xfrm>
            <a:off x="2805633" y="953572"/>
            <a:ext cx="992505" cy="166071"/>
          </a:xfrm>
          <a:prstGeom prst="rect">
            <a:avLst/>
          </a:prstGeom>
        </p:spPr>
        <p:txBody>
          <a:bodyPr vert="horz" wrap="square" lIns="0" tIns="12065" rIns="0" bIns="0" rtlCol="0">
            <a:spAutoFit/>
          </a:bodyPr>
          <a:lstStyle/>
          <a:p>
            <a:pPr marL="38100">
              <a:lnSpc>
                <a:spcPct val="100000"/>
              </a:lnSpc>
              <a:spcBef>
                <a:spcPts val="95"/>
              </a:spcBef>
            </a:pPr>
            <a:r>
              <a:rPr sz="1000" i="1" spc="15" dirty="0">
                <a:latin typeface="Times New Roman"/>
                <a:cs typeface="Times New Roman"/>
              </a:rPr>
              <a:t>t</a:t>
            </a:r>
            <a:r>
              <a:rPr sz="1050" i="1" baseline="-11904" dirty="0">
                <a:latin typeface="Times New Roman"/>
                <a:cs typeface="Times New Roman"/>
              </a:rPr>
              <a:t>i </a:t>
            </a:r>
            <a:r>
              <a:rPr sz="1050" i="1" spc="-37" baseline="-11904" dirty="0">
                <a:latin typeface="Times New Roman"/>
                <a:cs typeface="Times New Roman"/>
              </a:rPr>
              <a:t> </a:t>
            </a:r>
            <a:r>
              <a:rPr sz="1000" spc="45" dirty="0">
                <a:latin typeface="Calibri" panose="020F0502020204030204" pitchFamily="34" charset="0"/>
                <a:cs typeface="Calibri" panose="020F0502020204030204" pitchFamily="34" charset="0"/>
              </a:rPr>
              <a:t>=</a:t>
            </a:r>
            <a:r>
              <a:rPr sz="1000" spc="-35" dirty="0">
                <a:latin typeface="Calibri" panose="020F0502020204030204" pitchFamily="34" charset="0"/>
                <a:cs typeface="Calibri" panose="020F0502020204030204" pitchFamily="34" charset="0"/>
              </a:rPr>
              <a:t> </a:t>
            </a:r>
            <a:r>
              <a:rPr sz="1000" i="1" spc="-15" dirty="0">
                <a:latin typeface="Times New Roman"/>
                <a:cs typeface="Times New Roman"/>
              </a:rPr>
              <a:t>q</a:t>
            </a:r>
            <a:r>
              <a:rPr sz="1050" i="1" baseline="-11904" dirty="0">
                <a:latin typeface="Times New Roman"/>
                <a:cs typeface="Times New Roman"/>
              </a:rPr>
              <a:t>i </a:t>
            </a:r>
            <a:r>
              <a:rPr sz="1050" i="1" spc="-75" baseline="-11904" dirty="0">
                <a:latin typeface="Times New Roman"/>
                <a:cs typeface="Times New Roman"/>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25" dirty="0">
                <a:latin typeface="Times New Roman"/>
                <a:cs typeface="Times New Roman"/>
              </a:rPr>
              <a:t>C</a:t>
            </a:r>
            <a:r>
              <a:rPr lang="en-US" sz="1000" i="1" spc="-25" dirty="0">
                <a:latin typeface="Times New Roman"/>
                <a:cs typeface="Times New Roman"/>
              </a:rPr>
              <a:t> </a:t>
            </a:r>
            <a:r>
              <a:rPr sz="1000" dirty="0">
                <a:latin typeface="Calibri" panose="020F0502020204030204" pitchFamily="34" charset="0"/>
                <a:cs typeface="Calibri" panose="020F0502020204030204" pitchFamily="34" charset="0"/>
              </a:rPr>
              <a:t>(</a:t>
            </a:r>
            <a:r>
              <a:rPr sz="1000" i="1" spc="-45" dirty="0">
                <a:latin typeface="Times New Roman"/>
                <a:cs typeface="Times New Roman"/>
              </a:rPr>
              <a:t>r</a:t>
            </a:r>
            <a:r>
              <a:rPr sz="1050" i="1" spc="67" baseline="-11904" dirty="0">
                <a:latin typeface="Times New Roman"/>
                <a:cs typeface="Times New Roman"/>
              </a:rPr>
              <a:t>i</a:t>
            </a:r>
            <a:r>
              <a:rPr sz="1000" dirty="0">
                <a:latin typeface="Calibri" panose="020F0502020204030204" pitchFamily="34" charset="0"/>
                <a:cs typeface="Calibri" panose="020F0502020204030204" pitchFamily="34" charset="0"/>
              </a:rPr>
              <a:t>)</a:t>
            </a:r>
            <a:r>
              <a:rPr sz="1000" spc="-95" dirty="0">
                <a:latin typeface="Calibri" panose="020F0502020204030204" pitchFamily="34" charset="0"/>
                <a:cs typeface="Calibri" panose="020F0502020204030204" pitchFamily="34" charset="0"/>
              </a:rPr>
              <a:t> </a:t>
            </a:r>
            <a:r>
              <a:rPr sz="1000" spc="60" dirty="0">
                <a:latin typeface="Cambria"/>
                <a:cs typeface="Cambria"/>
              </a:rPr>
              <a:t>∧</a:t>
            </a:r>
            <a:r>
              <a:rPr sz="1000" dirty="0">
                <a:latin typeface="Cambria"/>
                <a:cs typeface="Cambria"/>
              </a:rPr>
              <a:t> </a:t>
            </a:r>
            <a:r>
              <a:rPr sz="1000" i="1" spc="-25" dirty="0">
                <a:latin typeface="Times New Roman"/>
                <a:cs typeface="Times New Roman"/>
              </a:rPr>
              <a:t>s</a:t>
            </a:r>
            <a:endParaRPr sz="1000" dirty="0">
              <a:latin typeface="Times New Roman"/>
              <a:cs typeface="Times New Roman"/>
            </a:endParaRPr>
          </a:p>
        </p:txBody>
      </p:sp>
      <p:graphicFrame>
        <p:nvGraphicFramePr>
          <p:cNvPr id="21" name="object 21"/>
          <p:cNvGraphicFramePr>
            <a:graphicFrameLocks noGrp="1"/>
          </p:cNvGraphicFramePr>
          <p:nvPr/>
        </p:nvGraphicFramePr>
        <p:xfrm>
          <a:off x="359965" y="1184271"/>
          <a:ext cx="2278378" cy="540738"/>
        </p:xfrm>
        <a:graphic>
          <a:graphicData uri="http://schemas.openxmlformats.org/drawingml/2006/table">
            <a:tbl>
              <a:tblPr firstRow="1" bandRow="1">
                <a:tableStyleId>{2D5ABB26-0587-4C30-8999-92F81FD0307C}</a:tableStyleId>
              </a:tblPr>
              <a:tblGrid>
                <a:gridCol w="1029969">
                  <a:extLst>
                    <a:ext uri="{9D8B030D-6E8A-4147-A177-3AD203B41FA5}">
                      <a16:colId xmlns:a16="http://schemas.microsoft.com/office/drawing/2014/main" val="20000"/>
                    </a:ext>
                  </a:extLst>
                </a:gridCol>
                <a:gridCol w="218440">
                  <a:extLst>
                    <a:ext uri="{9D8B030D-6E8A-4147-A177-3AD203B41FA5}">
                      <a16:colId xmlns:a16="http://schemas.microsoft.com/office/drawing/2014/main" val="20001"/>
                    </a:ext>
                  </a:extLst>
                </a:gridCol>
                <a:gridCol w="1029969">
                  <a:extLst>
                    <a:ext uri="{9D8B030D-6E8A-4147-A177-3AD203B41FA5}">
                      <a16:colId xmlns:a16="http://schemas.microsoft.com/office/drawing/2014/main" val="20002"/>
                    </a:ext>
                  </a:extLst>
                </a:gridCol>
              </a:tblGrid>
              <a:tr h="106286">
                <a:tc>
                  <a:txBody>
                    <a:bodyPr/>
                    <a:lstStyle/>
                    <a:p>
                      <a:pPr marL="40005">
                        <a:lnSpc>
                          <a:spcPts val="720"/>
                        </a:lnSpc>
                      </a:pPr>
                      <a:r>
                        <a:rPr sz="700" i="1" dirty="0">
                          <a:latin typeface="Times New Roman"/>
                          <a:cs typeface="Times New Roman"/>
                        </a:rPr>
                        <a:t>H</a:t>
                      </a:r>
                      <a:r>
                        <a:rPr sz="700" dirty="0">
                          <a:latin typeface="Calibri"/>
                          <a:cs typeface="Calibri"/>
                        </a:rPr>
                        <a:t>(</a:t>
                      </a:r>
                      <a:r>
                        <a:rPr sz="700" i="1" dirty="0">
                          <a:latin typeface="Times New Roman"/>
                          <a:cs typeface="Times New Roman"/>
                        </a:rPr>
                        <a:t>t</a:t>
                      </a:r>
                      <a:r>
                        <a:rPr sz="750" baseline="-11111" dirty="0">
                          <a:latin typeface="Calibri"/>
                          <a:cs typeface="Calibri"/>
                        </a:rPr>
                        <a:t>1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a:t>
                      </a:r>
                      <a:r>
                        <a:rPr sz="700" i="1" dirty="0">
                          <a:latin typeface="Times New Roman"/>
                          <a:cs typeface="Times New Roman"/>
                        </a:rPr>
                        <a:t>r</a:t>
                      </a:r>
                      <a:r>
                        <a:rPr sz="750" baseline="-11111" dirty="0">
                          <a:latin typeface="Calibri"/>
                          <a:cs typeface="Calibri"/>
                        </a:rPr>
                        <a:t>1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dirty="0">
                          <a:latin typeface="Calibri"/>
                          <a:cs typeface="Calibri"/>
                        </a:rPr>
                        <a:t>000) </a:t>
                      </a:r>
                      <a:r>
                        <a:rPr sz="700" dirty="0">
                          <a:latin typeface="Cambria"/>
                          <a:cs typeface="Cambria"/>
                        </a:rPr>
                        <a:t>∧</a:t>
                      </a:r>
                      <a:r>
                        <a:rPr sz="700" spc="5" dirty="0">
                          <a:latin typeface="Cambria"/>
                          <a:cs typeface="Cambria"/>
                        </a:rPr>
                        <a:t> </a:t>
                      </a:r>
                      <a:r>
                        <a:rPr sz="700" i="1" dirty="0">
                          <a:latin typeface="Times New Roman"/>
                          <a:cs typeface="Times New Roman"/>
                        </a:rPr>
                        <a:t>s</a:t>
                      </a:r>
                      <a:r>
                        <a:rPr sz="700" dirty="0">
                          <a:latin typeface="Calibri"/>
                          <a:cs typeface="Calibri"/>
                        </a:rPr>
                        <a:t>)</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R="1905" algn="ctr">
                        <a:lnSpc>
                          <a:spcPts val="720"/>
                        </a:lnSpc>
                      </a:pPr>
                      <a:r>
                        <a:rPr sz="700" spc="-20" dirty="0">
                          <a:latin typeface="Cambria"/>
                          <a:cs typeface="Cambria"/>
                        </a:rPr>
                        <a:t>·</a:t>
                      </a:r>
                      <a:r>
                        <a:rPr sz="700" spc="-10" dirty="0">
                          <a:latin typeface="Cambria"/>
                          <a:cs typeface="Cambria"/>
                        </a:rPr>
                        <a:t> </a:t>
                      </a:r>
                      <a:r>
                        <a:rPr sz="700" spc="-20" dirty="0">
                          <a:latin typeface="Cambria"/>
                          <a:cs typeface="Cambria"/>
                        </a:rPr>
                        <a:t>·</a:t>
                      </a:r>
                      <a:r>
                        <a:rPr sz="700" dirty="0">
                          <a:latin typeface="Cambria"/>
                          <a:cs typeface="Cambria"/>
                        </a:rPr>
                        <a:t> </a:t>
                      </a:r>
                      <a:r>
                        <a:rPr sz="700" spc="-20" dirty="0">
                          <a:latin typeface="Cambria"/>
                          <a:cs typeface="Cambria"/>
                        </a:rPr>
                        <a:t>·</a:t>
                      </a:r>
                      <a:endParaRPr sz="700">
                        <a:latin typeface="Cambria"/>
                        <a:cs typeface="Cambri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0005">
                        <a:lnSpc>
                          <a:spcPts val="720"/>
                        </a:lnSpc>
                      </a:pPr>
                      <a:r>
                        <a:rPr sz="700" i="1" dirty="0">
                          <a:latin typeface="Times New Roman"/>
                          <a:cs typeface="Times New Roman"/>
                        </a:rPr>
                        <a:t>H</a:t>
                      </a:r>
                      <a:r>
                        <a:rPr sz="700" dirty="0">
                          <a:latin typeface="Calibri"/>
                          <a:cs typeface="Calibri"/>
                        </a:rPr>
                        <a:t>(</a:t>
                      </a:r>
                      <a:r>
                        <a:rPr sz="700" i="1" dirty="0">
                          <a:latin typeface="Times New Roman"/>
                          <a:cs typeface="Times New Roman"/>
                        </a:rPr>
                        <a:t>t</a:t>
                      </a:r>
                      <a:r>
                        <a:rPr sz="750" baseline="-11111" dirty="0">
                          <a:latin typeface="Calibri"/>
                          <a:cs typeface="Calibri"/>
                        </a:rPr>
                        <a:t>1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a:t>
                      </a:r>
                      <a:r>
                        <a:rPr sz="700" i="1" spc="-5" dirty="0">
                          <a:latin typeface="Times New Roman"/>
                          <a:cs typeface="Times New Roman"/>
                        </a:rPr>
                        <a:t>r</a:t>
                      </a:r>
                      <a:r>
                        <a:rPr sz="750" baseline="-11111" dirty="0">
                          <a:latin typeface="Calibri"/>
                          <a:cs typeface="Calibri"/>
                        </a:rPr>
                        <a:t>1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dirty="0">
                          <a:latin typeface="Calibri"/>
                          <a:cs typeface="Calibri"/>
                        </a:rPr>
                        <a:t>111) </a:t>
                      </a:r>
                      <a:r>
                        <a:rPr sz="700" dirty="0">
                          <a:latin typeface="Cambria"/>
                          <a:cs typeface="Cambria"/>
                        </a:rPr>
                        <a:t>∧</a:t>
                      </a:r>
                      <a:r>
                        <a:rPr sz="700" spc="5" dirty="0">
                          <a:latin typeface="Cambria"/>
                          <a:cs typeface="Cambria"/>
                        </a:rPr>
                        <a:t> </a:t>
                      </a:r>
                      <a:r>
                        <a:rPr sz="700" i="1" dirty="0">
                          <a:latin typeface="Times New Roman"/>
                          <a:cs typeface="Times New Roman"/>
                        </a:rPr>
                        <a:t>s</a:t>
                      </a:r>
                      <a:r>
                        <a:rPr sz="700" dirty="0">
                          <a:latin typeface="Calibri"/>
                          <a:cs typeface="Calibri"/>
                        </a:rPr>
                        <a:t>)</a:t>
                      </a:r>
                      <a:endParaRPr sz="7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0"/>
                  </a:ext>
                </a:extLst>
              </a:tr>
              <a:tr h="106273">
                <a:tc>
                  <a:txBody>
                    <a:bodyPr/>
                    <a:lstStyle/>
                    <a:p>
                      <a:pPr marL="40005">
                        <a:lnSpc>
                          <a:spcPts val="720"/>
                        </a:lnSpc>
                      </a:pPr>
                      <a:r>
                        <a:rPr sz="700" i="1" dirty="0">
                          <a:latin typeface="Times New Roman"/>
                          <a:cs typeface="Times New Roman"/>
                        </a:rPr>
                        <a:t>H</a:t>
                      </a:r>
                      <a:r>
                        <a:rPr sz="700" dirty="0">
                          <a:latin typeface="Calibri"/>
                          <a:cs typeface="Calibri"/>
                        </a:rPr>
                        <a:t>(</a:t>
                      </a:r>
                      <a:r>
                        <a:rPr sz="700" i="1" dirty="0">
                          <a:latin typeface="Times New Roman"/>
                          <a:cs typeface="Times New Roman"/>
                        </a:rPr>
                        <a:t>t</a:t>
                      </a:r>
                      <a:r>
                        <a:rPr sz="750" baseline="-11111" dirty="0">
                          <a:latin typeface="Calibri"/>
                          <a:cs typeface="Calibri"/>
                        </a:rPr>
                        <a:t>2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a:t>
                      </a:r>
                      <a:r>
                        <a:rPr sz="700" i="1" dirty="0">
                          <a:latin typeface="Times New Roman"/>
                          <a:cs typeface="Times New Roman"/>
                        </a:rPr>
                        <a:t>r</a:t>
                      </a:r>
                      <a:r>
                        <a:rPr sz="750" baseline="-11111" dirty="0">
                          <a:latin typeface="Calibri"/>
                          <a:cs typeface="Calibri"/>
                        </a:rPr>
                        <a:t>2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dirty="0">
                          <a:latin typeface="Calibri"/>
                          <a:cs typeface="Calibri"/>
                        </a:rPr>
                        <a:t>000) </a:t>
                      </a:r>
                      <a:r>
                        <a:rPr sz="700" dirty="0">
                          <a:latin typeface="Cambria"/>
                          <a:cs typeface="Cambria"/>
                        </a:rPr>
                        <a:t>∧</a:t>
                      </a:r>
                      <a:r>
                        <a:rPr sz="700" spc="5" dirty="0">
                          <a:latin typeface="Cambria"/>
                          <a:cs typeface="Cambria"/>
                        </a:rPr>
                        <a:t> </a:t>
                      </a:r>
                      <a:r>
                        <a:rPr sz="700" i="1" dirty="0">
                          <a:latin typeface="Times New Roman"/>
                          <a:cs typeface="Times New Roman"/>
                        </a:rPr>
                        <a:t>s</a:t>
                      </a:r>
                      <a:r>
                        <a:rPr sz="700" dirty="0">
                          <a:latin typeface="Calibri"/>
                          <a:cs typeface="Calibri"/>
                        </a:rPr>
                        <a:t>)</a:t>
                      </a:r>
                      <a:endParaRPr sz="7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R="1905" algn="ctr">
                        <a:lnSpc>
                          <a:spcPts val="720"/>
                        </a:lnSpc>
                      </a:pPr>
                      <a:r>
                        <a:rPr sz="700" spc="-20" dirty="0">
                          <a:latin typeface="Cambria"/>
                          <a:cs typeface="Cambria"/>
                        </a:rPr>
                        <a:t>·</a:t>
                      </a:r>
                      <a:r>
                        <a:rPr sz="700" spc="-10" dirty="0">
                          <a:latin typeface="Cambria"/>
                          <a:cs typeface="Cambria"/>
                        </a:rPr>
                        <a:t> </a:t>
                      </a:r>
                      <a:r>
                        <a:rPr sz="700" spc="-20" dirty="0">
                          <a:latin typeface="Cambria"/>
                          <a:cs typeface="Cambria"/>
                        </a:rPr>
                        <a:t>·</a:t>
                      </a:r>
                      <a:r>
                        <a:rPr sz="700" dirty="0">
                          <a:latin typeface="Cambria"/>
                          <a:cs typeface="Cambria"/>
                        </a:rPr>
                        <a:t> </a:t>
                      </a:r>
                      <a:r>
                        <a:rPr sz="700" spc="-20" dirty="0">
                          <a:latin typeface="Cambria"/>
                          <a:cs typeface="Cambria"/>
                        </a:rPr>
                        <a:t>·</a:t>
                      </a:r>
                      <a:endParaRPr sz="700">
                        <a:latin typeface="Cambria"/>
                        <a:cs typeface="Cambri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0005">
                        <a:lnSpc>
                          <a:spcPts val="720"/>
                        </a:lnSpc>
                      </a:pPr>
                      <a:r>
                        <a:rPr sz="700" i="1" dirty="0">
                          <a:latin typeface="Times New Roman"/>
                          <a:cs typeface="Times New Roman"/>
                        </a:rPr>
                        <a:t>H</a:t>
                      </a:r>
                      <a:r>
                        <a:rPr sz="700" dirty="0">
                          <a:latin typeface="Calibri"/>
                          <a:cs typeface="Calibri"/>
                        </a:rPr>
                        <a:t>(</a:t>
                      </a:r>
                      <a:r>
                        <a:rPr sz="700" i="1" dirty="0">
                          <a:latin typeface="Times New Roman"/>
                          <a:cs typeface="Times New Roman"/>
                        </a:rPr>
                        <a:t>t</a:t>
                      </a:r>
                      <a:r>
                        <a:rPr sz="750" baseline="-11111" dirty="0">
                          <a:latin typeface="Calibri"/>
                          <a:cs typeface="Calibri"/>
                        </a:rPr>
                        <a:t>2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a:t>
                      </a:r>
                      <a:r>
                        <a:rPr sz="700" i="1" spc="-5" dirty="0">
                          <a:latin typeface="Times New Roman"/>
                          <a:cs typeface="Times New Roman"/>
                        </a:rPr>
                        <a:t>r</a:t>
                      </a:r>
                      <a:r>
                        <a:rPr sz="750" baseline="-11111" dirty="0">
                          <a:latin typeface="Calibri"/>
                          <a:cs typeface="Calibri"/>
                        </a:rPr>
                        <a:t>2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dirty="0">
                          <a:latin typeface="Calibri"/>
                          <a:cs typeface="Calibri"/>
                        </a:rPr>
                        <a:t>111) </a:t>
                      </a:r>
                      <a:r>
                        <a:rPr sz="700" dirty="0">
                          <a:latin typeface="Cambria"/>
                          <a:cs typeface="Cambria"/>
                        </a:rPr>
                        <a:t>∧</a:t>
                      </a:r>
                      <a:r>
                        <a:rPr sz="700" spc="5" dirty="0">
                          <a:latin typeface="Cambria"/>
                          <a:cs typeface="Cambria"/>
                        </a:rPr>
                        <a:t> </a:t>
                      </a:r>
                      <a:r>
                        <a:rPr sz="700" i="1" dirty="0">
                          <a:latin typeface="Times New Roman"/>
                          <a:cs typeface="Times New Roman"/>
                        </a:rPr>
                        <a:t>s</a:t>
                      </a:r>
                      <a:r>
                        <a:rPr sz="700" dirty="0">
                          <a:latin typeface="Calibri"/>
                          <a:cs typeface="Calibri"/>
                        </a:rPr>
                        <a:t>)</a:t>
                      </a:r>
                      <a:endParaRPr sz="7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1"/>
                  </a:ext>
                </a:extLst>
              </a:tr>
              <a:tr h="106286">
                <a:tc>
                  <a:txBody>
                    <a:bodyPr/>
                    <a:lstStyle/>
                    <a:p>
                      <a:pPr marL="40005">
                        <a:lnSpc>
                          <a:spcPts val="720"/>
                        </a:lnSpc>
                      </a:pPr>
                      <a:r>
                        <a:rPr sz="700" i="1" dirty="0">
                          <a:latin typeface="Times New Roman"/>
                          <a:cs typeface="Times New Roman"/>
                        </a:rPr>
                        <a:t>H</a:t>
                      </a:r>
                      <a:r>
                        <a:rPr sz="700" dirty="0">
                          <a:latin typeface="Calibri"/>
                          <a:cs typeface="Calibri"/>
                        </a:rPr>
                        <a:t>(</a:t>
                      </a:r>
                      <a:r>
                        <a:rPr sz="700" i="1" dirty="0">
                          <a:latin typeface="Times New Roman"/>
                          <a:cs typeface="Times New Roman"/>
                        </a:rPr>
                        <a:t>t</a:t>
                      </a:r>
                      <a:r>
                        <a:rPr sz="750" baseline="-11111" dirty="0">
                          <a:latin typeface="Calibri"/>
                          <a:cs typeface="Calibri"/>
                        </a:rPr>
                        <a:t>3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a:t>
                      </a:r>
                      <a:r>
                        <a:rPr sz="700" i="1" dirty="0">
                          <a:latin typeface="Times New Roman"/>
                          <a:cs typeface="Times New Roman"/>
                        </a:rPr>
                        <a:t>r</a:t>
                      </a:r>
                      <a:r>
                        <a:rPr sz="750" baseline="-11111" dirty="0">
                          <a:latin typeface="Calibri"/>
                          <a:cs typeface="Calibri"/>
                        </a:rPr>
                        <a:t>3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dirty="0">
                          <a:latin typeface="Calibri"/>
                          <a:cs typeface="Calibri"/>
                        </a:rPr>
                        <a:t>000) </a:t>
                      </a:r>
                      <a:r>
                        <a:rPr sz="700" dirty="0">
                          <a:latin typeface="Cambria"/>
                          <a:cs typeface="Cambria"/>
                        </a:rPr>
                        <a:t>∧</a:t>
                      </a:r>
                      <a:r>
                        <a:rPr sz="700" spc="5" dirty="0">
                          <a:latin typeface="Cambria"/>
                          <a:cs typeface="Cambria"/>
                        </a:rPr>
                        <a:t> </a:t>
                      </a:r>
                      <a:r>
                        <a:rPr sz="700" i="1" dirty="0">
                          <a:latin typeface="Times New Roman"/>
                          <a:cs typeface="Times New Roman"/>
                        </a:rPr>
                        <a:t>s</a:t>
                      </a:r>
                      <a:r>
                        <a:rPr sz="700" dirty="0">
                          <a:latin typeface="Calibri"/>
                          <a:cs typeface="Calibri"/>
                        </a:rPr>
                        <a:t>)</a:t>
                      </a:r>
                      <a:endParaRPr sz="7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R="1905" algn="ctr">
                        <a:lnSpc>
                          <a:spcPts val="720"/>
                        </a:lnSpc>
                      </a:pPr>
                      <a:r>
                        <a:rPr sz="700" spc="-20" dirty="0">
                          <a:latin typeface="Cambria"/>
                          <a:cs typeface="Cambria"/>
                        </a:rPr>
                        <a:t>·</a:t>
                      </a:r>
                      <a:r>
                        <a:rPr sz="700" spc="-10" dirty="0">
                          <a:latin typeface="Cambria"/>
                          <a:cs typeface="Cambria"/>
                        </a:rPr>
                        <a:t> </a:t>
                      </a:r>
                      <a:r>
                        <a:rPr sz="700" spc="-20" dirty="0">
                          <a:latin typeface="Cambria"/>
                          <a:cs typeface="Cambria"/>
                        </a:rPr>
                        <a:t>·</a:t>
                      </a:r>
                      <a:r>
                        <a:rPr sz="700" dirty="0">
                          <a:latin typeface="Cambria"/>
                          <a:cs typeface="Cambria"/>
                        </a:rPr>
                        <a:t> </a:t>
                      </a:r>
                      <a:r>
                        <a:rPr sz="700" spc="-20" dirty="0">
                          <a:latin typeface="Cambria"/>
                          <a:cs typeface="Cambria"/>
                        </a:rPr>
                        <a:t>·</a:t>
                      </a:r>
                      <a:endParaRPr sz="700">
                        <a:latin typeface="Cambria"/>
                        <a:cs typeface="Cambri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marL="40005">
                        <a:lnSpc>
                          <a:spcPts val="720"/>
                        </a:lnSpc>
                      </a:pPr>
                      <a:r>
                        <a:rPr sz="700" i="1" dirty="0">
                          <a:latin typeface="Times New Roman"/>
                          <a:cs typeface="Times New Roman"/>
                        </a:rPr>
                        <a:t>H</a:t>
                      </a:r>
                      <a:r>
                        <a:rPr sz="700" dirty="0">
                          <a:latin typeface="Calibri"/>
                          <a:cs typeface="Calibri"/>
                        </a:rPr>
                        <a:t>(</a:t>
                      </a:r>
                      <a:r>
                        <a:rPr sz="700" i="1" dirty="0">
                          <a:latin typeface="Times New Roman"/>
                          <a:cs typeface="Times New Roman"/>
                        </a:rPr>
                        <a:t>t</a:t>
                      </a:r>
                      <a:r>
                        <a:rPr sz="750" baseline="-11111" dirty="0">
                          <a:latin typeface="Calibri"/>
                          <a:cs typeface="Calibri"/>
                        </a:rPr>
                        <a:t>3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i="1" dirty="0">
                          <a:latin typeface="Times New Roman"/>
                          <a:cs typeface="Times New Roman"/>
                        </a:rPr>
                        <a:t>C</a:t>
                      </a:r>
                      <a:r>
                        <a:rPr sz="700" dirty="0">
                          <a:latin typeface="Calibri"/>
                          <a:cs typeface="Calibri"/>
                        </a:rPr>
                        <a:t>(</a:t>
                      </a:r>
                      <a:r>
                        <a:rPr sz="700" i="1" spc="-5" dirty="0">
                          <a:latin typeface="Times New Roman"/>
                          <a:cs typeface="Times New Roman"/>
                        </a:rPr>
                        <a:t>r</a:t>
                      </a:r>
                      <a:r>
                        <a:rPr sz="750" baseline="-11111" dirty="0">
                          <a:latin typeface="Calibri"/>
                          <a:cs typeface="Calibri"/>
                        </a:rPr>
                        <a:t>3 </a:t>
                      </a:r>
                      <a:r>
                        <a:rPr sz="750" spc="75" baseline="-11111" dirty="0">
                          <a:latin typeface="Calibri"/>
                          <a:cs typeface="Calibri"/>
                        </a:rPr>
                        <a:t> </a:t>
                      </a:r>
                      <a:r>
                        <a:rPr sz="700" dirty="0">
                          <a:latin typeface="Cambria"/>
                          <a:cs typeface="Cambria"/>
                        </a:rPr>
                        <a:t>⊕</a:t>
                      </a:r>
                      <a:r>
                        <a:rPr sz="700" spc="25" dirty="0">
                          <a:latin typeface="Cambria"/>
                          <a:cs typeface="Cambria"/>
                        </a:rPr>
                        <a:t> </a:t>
                      </a:r>
                      <a:r>
                        <a:rPr sz="700" dirty="0">
                          <a:latin typeface="Calibri"/>
                          <a:cs typeface="Calibri"/>
                        </a:rPr>
                        <a:t>111) </a:t>
                      </a:r>
                      <a:r>
                        <a:rPr sz="700" dirty="0">
                          <a:latin typeface="Cambria"/>
                          <a:cs typeface="Cambria"/>
                        </a:rPr>
                        <a:t>∧</a:t>
                      </a:r>
                      <a:r>
                        <a:rPr sz="700" spc="5" dirty="0">
                          <a:latin typeface="Cambria"/>
                          <a:cs typeface="Cambria"/>
                        </a:rPr>
                        <a:t> </a:t>
                      </a:r>
                      <a:r>
                        <a:rPr sz="700" i="1" dirty="0">
                          <a:latin typeface="Times New Roman"/>
                          <a:cs typeface="Times New Roman"/>
                        </a:rPr>
                        <a:t>s</a:t>
                      </a:r>
                      <a:r>
                        <a:rPr sz="700" dirty="0">
                          <a:latin typeface="Calibri"/>
                          <a:cs typeface="Calibri"/>
                        </a:rPr>
                        <a:t>)</a:t>
                      </a:r>
                      <a:endParaRPr sz="7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2"/>
                  </a:ext>
                </a:extLst>
              </a:tr>
              <a:tr h="87144">
                <a:tc>
                  <a:txBody>
                    <a:bodyPr/>
                    <a:lstStyle/>
                    <a:p>
                      <a:pPr marL="88265">
                        <a:lnSpc>
                          <a:spcPts val="58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T w="6350">
                      <a:solidFill>
                        <a:srgbClr val="000000"/>
                      </a:solidFill>
                      <a:prstDash val="solid"/>
                    </a:lnT>
                    <a:solidFill>
                      <a:srgbClr val="FFFFFF"/>
                    </a:solidFill>
                  </a:tcPr>
                </a:tc>
                <a:tc>
                  <a:txBody>
                    <a:bodyPr/>
                    <a:lstStyle/>
                    <a:p>
                      <a:pPr algn="ctr">
                        <a:lnSpc>
                          <a:spcPts val="58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T w="6350">
                      <a:solidFill>
                        <a:srgbClr val="000000"/>
                      </a:solidFill>
                      <a:prstDash val="solid"/>
                    </a:lnT>
                    <a:solidFill>
                      <a:srgbClr val="FFFFFF"/>
                    </a:solidFill>
                  </a:tcPr>
                </a:tc>
                <a:tc>
                  <a:txBody>
                    <a:bodyPr/>
                    <a:lstStyle/>
                    <a:p>
                      <a:pPr marL="88265">
                        <a:lnSpc>
                          <a:spcPts val="58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T w="6350">
                      <a:solidFill>
                        <a:srgbClr val="000000"/>
                      </a:solidFill>
                      <a:prstDash val="solid"/>
                    </a:lnT>
                    <a:solidFill>
                      <a:srgbClr val="FFFFFF"/>
                    </a:solidFill>
                  </a:tcPr>
                </a:tc>
                <a:extLst>
                  <a:ext uri="{0D108BD9-81ED-4DB2-BD59-A6C34878D82A}">
                    <a16:rowId xmlns:a16="http://schemas.microsoft.com/office/drawing/2014/main" val="10003"/>
                  </a:ext>
                </a:extLst>
              </a:tr>
              <a:tr h="50609">
                <a:tc>
                  <a:txBody>
                    <a:bodyPr/>
                    <a:lstStyle/>
                    <a:p>
                      <a:pPr>
                        <a:lnSpc>
                          <a:spcPct val="100000"/>
                        </a:lnSpc>
                      </a:pPr>
                      <a:endParaRPr sz="100">
                        <a:latin typeface="Times New Roman"/>
                        <a:cs typeface="Times New Roman"/>
                      </a:endParaRPr>
                    </a:p>
                  </a:txBody>
                  <a:tcPr marL="0" marR="0" marT="0" marB="0">
                    <a:lnL w="6350">
                      <a:solidFill>
                        <a:srgbClr val="000000"/>
                      </a:solidFill>
                      <a:prstDash val="solid"/>
                    </a:lnL>
                    <a:lnR w="6350">
                      <a:solidFill>
                        <a:srgbClr val="000000"/>
                      </a:solidFill>
                      <a:prstDash val="solid"/>
                    </a:lnR>
                    <a:solidFill>
                      <a:srgbClr val="FFFFFF"/>
                    </a:solidFill>
                  </a:tcPr>
                </a:tc>
                <a:tc>
                  <a:txBody>
                    <a:bodyPr/>
                    <a:lstStyle/>
                    <a:p>
                      <a:pPr>
                        <a:lnSpc>
                          <a:spcPct val="100000"/>
                        </a:lnSpc>
                      </a:pPr>
                      <a:endParaRPr sz="100">
                        <a:latin typeface="Times New Roman"/>
                        <a:cs typeface="Times New Roman"/>
                      </a:endParaRPr>
                    </a:p>
                  </a:txBody>
                  <a:tcPr marL="0" marR="0" marT="0" marB="0">
                    <a:lnL w="6350">
                      <a:solidFill>
                        <a:srgbClr val="000000"/>
                      </a:solidFill>
                      <a:prstDash val="solid"/>
                    </a:lnL>
                    <a:lnR w="6350">
                      <a:solidFill>
                        <a:srgbClr val="000000"/>
                      </a:solidFill>
                      <a:prstDash val="solid"/>
                    </a:lnR>
                    <a:solidFill>
                      <a:srgbClr val="FFFFFF"/>
                    </a:solidFill>
                  </a:tcPr>
                </a:tc>
                <a:tc>
                  <a:txBody>
                    <a:bodyPr/>
                    <a:lstStyle/>
                    <a:p>
                      <a:pPr>
                        <a:lnSpc>
                          <a:spcPct val="100000"/>
                        </a:lnSpc>
                      </a:pPr>
                      <a:endParaRPr sz="100">
                        <a:latin typeface="Times New Roman"/>
                        <a:cs typeface="Times New Roman"/>
                      </a:endParaRPr>
                    </a:p>
                  </a:txBody>
                  <a:tcPr marL="0" marR="0" marT="0" marB="0">
                    <a:lnL w="6350">
                      <a:solidFill>
                        <a:srgbClr val="000000"/>
                      </a:solidFill>
                      <a:prstDash val="solid"/>
                    </a:lnL>
                    <a:lnR w="6350">
                      <a:solidFill>
                        <a:srgbClr val="000000"/>
                      </a:solidFill>
                      <a:prstDash val="solid"/>
                    </a:lnR>
                    <a:solidFill>
                      <a:srgbClr val="FFFFFF"/>
                    </a:solidFill>
                  </a:tcPr>
                </a:tc>
                <a:extLst>
                  <a:ext uri="{0D108BD9-81ED-4DB2-BD59-A6C34878D82A}">
                    <a16:rowId xmlns:a16="http://schemas.microsoft.com/office/drawing/2014/main" val="10004"/>
                  </a:ext>
                </a:extLst>
              </a:tr>
              <a:tr h="84140">
                <a:tc>
                  <a:txBody>
                    <a:bodyPr/>
                    <a:lstStyle/>
                    <a:p>
                      <a:pPr marL="88265">
                        <a:lnSpc>
                          <a:spcPts val="54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B w="6350">
                      <a:solidFill>
                        <a:srgbClr val="000000"/>
                      </a:solidFill>
                      <a:prstDash val="solid"/>
                    </a:lnB>
                    <a:solidFill>
                      <a:srgbClr val="FFFFFF"/>
                    </a:solidFill>
                  </a:tcPr>
                </a:tc>
                <a:tc>
                  <a:txBody>
                    <a:bodyPr/>
                    <a:lstStyle/>
                    <a:p>
                      <a:pPr algn="ctr">
                        <a:lnSpc>
                          <a:spcPts val="54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B w="6350">
                      <a:solidFill>
                        <a:srgbClr val="000000"/>
                      </a:solidFill>
                      <a:prstDash val="solid"/>
                    </a:lnB>
                    <a:solidFill>
                      <a:srgbClr val="FFFFFF"/>
                    </a:solidFill>
                  </a:tcPr>
                </a:tc>
                <a:tc>
                  <a:txBody>
                    <a:bodyPr/>
                    <a:lstStyle/>
                    <a:p>
                      <a:pPr marL="88265">
                        <a:lnSpc>
                          <a:spcPts val="545"/>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B w="6350">
                      <a:solidFill>
                        <a:srgbClr val="000000"/>
                      </a:solidFill>
                      <a:prstDash val="solid"/>
                    </a:lnB>
                    <a:solidFill>
                      <a:srgbClr val="FFFFFF"/>
                    </a:solidFill>
                  </a:tcPr>
                </a:tc>
                <a:extLst>
                  <a:ext uri="{0D108BD9-81ED-4DB2-BD59-A6C34878D82A}">
                    <a16:rowId xmlns:a16="http://schemas.microsoft.com/office/drawing/2014/main" val="10005"/>
                  </a:ext>
                </a:extLst>
              </a:tr>
            </a:tbl>
          </a:graphicData>
        </a:graphic>
      </p:graphicFrame>
      <p:graphicFrame>
        <p:nvGraphicFramePr>
          <p:cNvPr id="22" name="object 22"/>
          <p:cNvGraphicFramePr>
            <a:graphicFrameLocks noGrp="1"/>
          </p:cNvGraphicFramePr>
          <p:nvPr/>
        </p:nvGraphicFramePr>
        <p:xfrm>
          <a:off x="4048705" y="1184271"/>
          <a:ext cx="300990" cy="540739"/>
        </p:xfrm>
        <a:graphic>
          <a:graphicData uri="http://schemas.openxmlformats.org/drawingml/2006/table">
            <a:tbl>
              <a:tblPr firstRow="1" bandRow="1">
                <a:tableStyleId>{2D5ABB26-0587-4C30-8999-92F81FD0307C}</a:tableStyleId>
              </a:tblPr>
              <a:tblGrid>
                <a:gridCol w="300990">
                  <a:extLst>
                    <a:ext uri="{9D8B030D-6E8A-4147-A177-3AD203B41FA5}">
                      <a16:colId xmlns:a16="http://schemas.microsoft.com/office/drawing/2014/main" val="20000"/>
                    </a:ext>
                  </a:extLst>
                </a:gridCol>
              </a:tblGrid>
              <a:tr h="106286">
                <a:tc>
                  <a:txBody>
                    <a:bodyPr/>
                    <a:lstStyle/>
                    <a:p>
                      <a:pPr algn="ctr">
                        <a:lnSpc>
                          <a:spcPts val="720"/>
                        </a:lnSpc>
                      </a:pPr>
                      <a:r>
                        <a:rPr sz="700" i="1" spc="70" dirty="0">
                          <a:latin typeface="Times New Roman"/>
                          <a:cs typeface="Times New Roman"/>
                        </a:rPr>
                        <a:t>H</a:t>
                      </a:r>
                      <a:r>
                        <a:rPr sz="700" spc="70" dirty="0">
                          <a:latin typeface="Calibri"/>
                          <a:cs typeface="Calibri"/>
                        </a:rPr>
                        <a:t>(</a:t>
                      </a:r>
                      <a:r>
                        <a:rPr sz="700" i="1" spc="70" dirty="0">
                          <a:latin typeface="Times New Roman"/>
                          <a:cs typeface="Times New Roman"/>
                        </a:rPr>
                        <a:t>t</a:t>
                      </a:r>
                      <a:r>
                        <a:rPr sz="750" spc="104" baseline="-11111" dirty="0">
                          <a:latin typeface="Calibri"/>
                          <a:cs typeface="Calibri"/>
                        </a:rPr>
                        <a:t>1</a:t>
                      </a:r>
                      <a:r>
                        <a:rPr sz="700" spc="70" dirty="0">
                          <a:latin typeface="Calibri"/>
                          <a:cs typeface="Calibri"/>
                        </a:rPr>
                        <a:t>)</a:t>
                      </a:r>
                      <a:endParaRPr sz="700" dirty="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0"/>
                  </a:ext>
                </a:extLst>
              </a:tr>
              <a:tr h="106273">
                <a:tc>
                  <a:txBody>
                    <a:bodyPr/>
                    <a:lstStyle/>
                    <a:p>
                      <a:pPr algn="ctr">
                        <a:lnSpc>
                          <a:spcPts val="720"/>
                        </a:lnSpc>
                      </a:pPr>
                      <a:r>
                        <a:rPr sz="700" i="1" spc="70" dirty="0">
                          <a:latin typeface="Times New Roman"/>
                          <a:cs typeface="Times New Roman"/>
                        </a:rPr>
                        <a:t>H</a:t>
                      </a:r>
                      <a:r>
                        <a:rPr sz="700" spc="70" dirty="0">
                          <a:latin typeface="Calibri"/>
                          <a:cs typeface="Calibri"/>
                        </a:rPr>
                        <a:t>(</a:t>
                      </a:r>
                      <a:r>
                        <a:rPr sz="700" i="1" spc="70" dirty="0">
                          <a:latin typeface="Times New Roman"/>
                          <a:cs typeface="Times New Roman"/>
                        </a:rPr>
                        <a:t>t</a:t>
                      </a:r>
                      <a:r>
                        <a:rPr sz="750" spc="104" baseline="-11111" dirty="0">
                          <a:latin typeface="Calibri"/>
                          <a:cs typeface="Calibri"/>
                        </a:rPr>
                        <a:t>2</a:t>
                      </a:r>
                      <a:r>
                        <a:rPr sz="700" spc="70" dirty="0">
                          <a:latin typeface="Calibri"/>
                          <a:cs typeface="Calibri"/>
                        </a:rPr>
                        <a:t>)</a:t>
                      </a:r>
                      <a:endParaRPr sz="7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1"/>
                  </a:ext>
                </a:extLst>
              </a:tr>
              <a:tr h="106286">
                <a:tc>
                  <a:txBody>
                    <a:bodyPr/>
                    <a:lstStyle/>
                    <a:p>
                      <a:pPr algn="ctr">
                        <a:lnSpc>
                          <a:spcPts val="720"/>
                        </a:lnSpc>
                      </a:pPr>
                      <a:r>
                        <a:rPr sz="700" i="1" spc="70" dirty="0">
                          <a:latin typeface="Times New Roman"/>
                          <a:cs typeface="Times New Roman"/>
                        </a:rPr>
                        <a:t>H</a:t>
                      </a:r>
                      <a:r>
                        <a:rPr sz="700" spc="70" dirty="0">
                          <a:latin typeface="Calibri"/>
                          <a:cs typeface="Calibri"/>
                        </a:rPr>
                        <a:t>(</a:t>
                      </a:r>
                      <a:r>
                        <a:rPr sz="700" i="1" spc="70" dirty="0">
                          <a:latin typeface="Times New Roman"/>
                          <a:cs typeface="Times New Roman"/>
                        </a:rPr>
                        <a:t>t</a:t>
                      </a:r>
                      <a:r>
                        <a:rPr sz="750" spc="104" baseline="-11111" dirty="0">
                          <a:latin typeface="Calibri"/>
                          <a:cs typeface="Calibri"/>
                        </a:rPr>
                        <a:t>3</a:t>
                      </a:r>
                      <a:r>
                        <a:rPr sz="700" spc="70" dirty="0">
                          <a:latin typeface="Calibri"/>
                          <a:cs typeface="Calibri"/>
                        </a:rPr>
                        <a:t>)</a:t>
                      </a:r>
                      <a:endParaRPr sz="7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2"/>
                  </a:ext>
                </a:extLst>
              </a:tr>
              <a:tr h="221894">
                <a:tc>
                  <a:txBody>
                    <a:bodyPr/>
                    <a:lstStyle/>
                    <a:p>
                      <a:pPr marL="88265">
                        <a:lnSpc>
                          <a:spcPts val="610"/>
                        </a:lnSpc>
                      </a:pPr>
                      <a:r>
                        <a:rPr sz="700" dirty="0">
                          <a:latin typeface="Calibri" panose="020F0502020204030204" pitchFamily="34" charset="0"/>
                          <a:cs typeface="Calibri" panose="020F0502020204030204" pitchFamily="34" charset="0"/>
                        </a:rPr>
                        <a:t>.</a:t>
                      </a:r>
                    </a:p>
                    <a:p>
                      <a:pPr marL="88265">
                        <a:lnSpc>
                          <a:spcPts val="400"/>
                        </a:lnSpc>
                      </a:pPr>
                      <a:r>
                        <a:rPr sz="700" dirty="0">
                          <a:latin typeface="Calibri" panose="020F0502020204030204" pitchFamily="34" charset="0"/>
                          <a:cs typeface="Calibri" panose="020F0502020204030204" pitchFamily="34" charset="0"/>
                        </a:rPr>
                        <a:t>.</a:t>
                      </a:r>
                    </a:p>
                    <a:p>
                      <a:pPr marL="88265">
                        <a:lnSpc>
                          <a:spcPts val="620"/>
                        </a:lnSpc>
                      </a:pPr>
                      <a:r>
                        <a:rPr sz="700" dirty="0">
                          <a:latin typeface="Calibri" panose="020F0502020204030204" pitchFamily="34" charset="0"/>
                          <a:cs typeface="Calibri" panose="020F0502020204030204" pitchFamily="34" charset="0"/>
                        </a:rPr>
                        <a:t>.</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3"/>
                  </a:ext>
                </a:extLst>
              </a:tr>
            </a:tbl>
          </a:graphicData>
        </a:graphic>
      </p:graphicFrame>
      <p:sp>
        <p:nvSpPr>
          <p:cNvPr id="23" name="object 23"/>
          <p:cNvSpPr txBox="1"/>
          <p:nvPr/>
        </p:nvSpPr>
        <p:spPr>
          <a:xfrm>
            <a:off x="386676" y="1530278"/>
            <a:ext cx="3674110" cy="1646555"/>
          </a:xfrm>
          <a:prstGeom prst="rect">
            <a:avLst/>
          </a:prstGeom>
        </p:spPr>
        <p:txBody>
          <a:bodyPr vert="horz" wrap="square" lIns="0" tIns="12065" rIns="0" bIns="0" rtlCol="0">
            <a:spAutoFit/>
          </a:bodyPr>
          <a:lstStyle/>
          <a:p>
            <a:pPr marR="121285" algn="r">
              <a:lnSpc>
                <a:spcPct val="100000"/>
              </a:lnSpc>
              <a:spcBef>
                <a:spcPts val="95"/>
              </a:spcBef>
            </a:pPr>
            <a:r>
              <a:rPr sz="1000" spc="40" dirty="0">
                <a:latin typeface="Cambria"/>
                <a:cs typeface="Cambria"/>
              </a:rPr>
              <a:t>{</a:t>
            </a:r>
            <a:r>
              <a:rPr sz="1000" i="1" spc="20" dirty="0">
                <a:latin typeface="Times New Roman"/>
                <a:cs typeface="Times New Roman"/>
              </a:rPr>
              <a:t>t</a:t>
            </a:r>
            <a:r>
              <a:rPr sz="1050" i="1" baseline="-11904" dirty="0">
                <a:latin typeface="Times New Roman"/>
                <a:cs typeface="Times New Roman"/>
              </a:rPr>
              <a:t>i</a:t>
            </a:r>
            <a:r>
              <a:rPr sz="1050" i="1" spc="-157" baseline="-11904" dirty="0">
                <a:latin typeface="Times New Roman"/>
                <a:cs typeface="Times New Roman"/>
              </a:rPr>
              <a:t> </a:t>
            </a:r>
            <a:r>
              <a:rPr sz="1000" spc="20" dirty="0">
                <a:latin typeface="Cambria"/>
                <a:cs typeface="Cambria"/>
              </a:rPr>
              <a:t>}</a:t>
            </a:r>
            <a:endParaRPr sz="1000" dirty="0">
              <a:latin typeface="Cambria"/>
              <a:cs typeface="Cambria"/>
            </a:endParaRPr>
          </a:p>
          <a:p>
            <a:pPr marL="226060" indent="-125095">
              <a:lnSpc>
                <a:spcPct val="100000"/>
              </a:lnSpc>
              <a:spcBef>
                <a:spcPts val="819"/>
              </a:spcBef>
              <a:buClr>
                <a:srgbClr val="1464B2"/>
              </a:buClr>
              <a:buSzPct val="70000"/>
              <a:buFont typeface="Cambria"/>
              <a:buChar char="►"/>
              <a:tabLst>
                <a:tab pos="226695" algn="l"/>
              </a:tabLst>
            </a:pPr>
            <a:r>
              <a:rPr sz="1000" spc="-50" dirty="0">
                <a:latin typeface="Calibri" panose="020F0502020204030204" pitchFamily="34" charset="0"/>
                <a:cs typeface="Calibri" panose="020F0502020204030204" pitchFamily="34" charset="0"/>
              </a:rPr>
              <a:t>For</a:t>
            </a:r>
            <a:r>
              <a:rPr sz="1000" spc="-20" dirty="0">
                <a:latin typeface="Calibri" panose="020F0502020204030204" pitchFamily="34" charset="0"/>
                <a:cs typeface="Calibri" panose="020F0502020204030204" pitchFamily="34" charset="0"/>
              </a:rPr>
              <a:t> </a:t>
            </a:r>
            <a:r>
              <a:rPr sz="1000" spc="-114" dirty="0">
                <a:latin typeface="Calibri" panose="020F0502020204030204" pitchFamily="34" charset="0"/>
                <a:cs typeface="Calibri" panose="020F0502020204030204" pitchFamily="34" charset="0"/>
              </a:rPr>
              <a:t>e</a:t>
            </a:r>
            <a:r>
              <a:rPr sz="1000" spc="-50" dirty="0">
                <a:latin typeface="Calibri" panose="020F0502020204030204" pitchFamily="34" charset="0"/>
                <a:cs typeface="Calibri" panose="020F0502020204030204" pitchFamily="34" charset="0"/>
              </a:rPr>
              <a:t>v</a:t>
            </a:r>
            <a:r>
              <a:rPr sz="1000" spc="-55" dirty="0">
                <a:latin typeface="Calibri" panose="020F0502020204030204" pitchFamily="34" charset="0"/>
                <a:cs typeface="Calibri" panose="020F0502020204030204" pitchFamily="34" charset="0"/>
              </a:rPr>
              <a:t>e</a:t>
            </a:r>
            <a:r>
              <a:rPr sz="1000" spc="-25" dirty="0">
                <a:latin typeface="Calibri" panose="020F0502020204030204" pitchFamily="34" charset="0"/>
                <a:cs typeface="Calibri" panose="020F0502020204030204" pitchFamily="34" charset="0"/>
              </a:rPr>
              <a:t>r</a:t>
            </a:r>
            <a:r>
              <a:rPr sz="1000" dirty="0">
                <a:latin typeface="Calibri" panose="020F0502020204030204" pitchFamily="34" charset="0"/>
                <a:cs typeface="Calibri" panose="020F0502020204030204" pitchFamily="34" charset="0"/>
              </a:rPr>
              <a:t>y</a:t>
            </a:r>
            <a:r>
              <a:rPr sz="1000" spc="-20" dirty="0">
                <a:latin typeface="Calibri" panose="020F0502020204030204" pitchFamily="34" charset="0"/>
                <a:cs typeface="Calibri" panose="020F0502020204030204" pitchFamily="34" charset="0"/>
              </a:rPr>
              <a:t> </a:t>
            </a:r>
            <a:r>
              <a:rPr sz="1000" i="1" spc="-15" dirty="0">
                <a:latin typeface="Times New Roman"/>
                <a:cs typeface="Times New Roman"/>
              </a:rPr>
              <a:t>i</a:t>
            </a:r>
            <a:r>
              <a:rPr sz="1000" spc="-60" dirty="0">
                <a:latin typeface="Calibri" panose="020F0502020204030204" pitchFamily="34" charset="0"/>
                <a:cs typeface="Calibri" panose="020F0502020204030204" pitchFamily="34" charset="0"/>
              </a:rPr>
              <a:t>:</a:t>
            </a:r>
            <a:r>
              <a:rPr sz="1000" spc="65"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Alice</a:t>
            </a:r>
            <a:r>
              <a:rPr sz="1000" spc="-2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can</a:t>
            </a:r>
            <a:r>
              <a:rPr sz="1000" spc="-20"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compute</a:t>
            </a:r>
            <a:r>
              <a:rPr sz="1000" spc="-20"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(8</a:t>
            </a:r>
            <a:r>
              <a:rPr sz="1000" spc="-20" dirty="0">
                <a:latin typeface="Calibri" panose="020F0502020204030204" pitchFamily="34" charset="0"/>
                <a:cs typeface="Calibri" panose="020F0502020204030204" pitchFamily="34" charset="0"/>
              </a:rPr>
              <a:t> things)</a:t>
            </a:r>
            <a:endParaRPr sz="1000" dirty="0">
              <a:latin typeface="Calibri" panose="020F0502020204030204" pitchFamily="34" charset="0"/>
              <a:cs typeface="Calibri" panose="020F0502020204030204" pitchFamily="34" charset="0"/>
            </a:endParaRPr>
          </a:p>
          <a:p>
            <a:pPr>
              <a:lnSpc>
                <a:spcPct val="100000"/>
              </a:lnSpc>
              <a:spcBef>
                <a:spcPts val="30"/>
              </a:spcBef>
              <a:buClr>
                <a:srgbClr val="1464B2"/>
              </a:buClr>
              <a:buFont typeface="Cambria"/>
              <a:buChar char="►"/>
            </a:pPr>
            <a:endParaRPr sz="850" dirty="0">
              <a:latin typeface="Calibri" panose="020F0502020204030204" pitchFamily="34" charset="0"/>
              <a:cs typeface="Calibri" panose="020F0502020204030204" pitchFamily="34" charset="0"/>
            </a:endParaRPr>
          </a:p>
          <a:p>
            <a:pPr marL="413384" algn="ctr">
              <a:lnSpc>
                <a:spcPct val="100000"/>
              </a:lnSpc>
              <a:tabLst>
                <a:tab pos="1384300" algn="l"/>
                <a:tab pos="2357120" algn="l"/>
                <a:tab pos="2652395" algn="l"/>
              </a:tabLst>
            </a:pPr>
            <a:r>
              <a:rPr sz="1000" i="1" spc="-20" dirty="0">
                <a:latin typeface="Times New Roman"/>
                <a:cs typeface="Times New Roman"/>
              </a:rPr>
              <a:t>q</a:t>
            </a:r>
            <a:r>
              <a:rPr sz="1050" i="1" baseline="-11904" dirty="0">
                <a:latin typeface="Times New Roman"/>
                <a:cs typeface="Times New Roman"/>
              </a:rPr>
              <a:t>i </a:t>
            </a:r>
            <a:r>
              <a:rPr sz="1050" i="1" spc="-75" baseline="-11904" dirty="0">
                <a:latin typeface="Times New Roman"/>
                <a:cs typeface="Times New Roman"/>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20" dirty="0">
                <a:latin typeface="Times New Roman"/>
                <a:cs typeface="Times New Roman"/>
              </a:rPr>
              <a:t>C</a:t>
            </a:r>
            <a:r>
              <a:rPr sz="1000" spc="-30" dirty="0">
                <a:latin typeface="Calibri" panose="020F0502020204030204" pitchFamily="34" charset="0"/>
                <a:cs typeface="Calibri" panose="020F0502020204030204" pitchFamily="34" charset="0"/>
              </a:rPr>
              <a:t>(000)</a:t>
            </a:r>
            <a:r>
              <a:rPr sz="1000" spc="-95" dirty="0">
                <a:latin typeface="Calibri" panose="020F0502020204030204" pitchFamily="34" charset="0"/>
                <a:cs typeface="Calibri" panose="020F0502020204030204" pitchFamily="34" charset="0"/>
              </a:rPr>
              <a:t> </a:t>
            </a:r>
            <a:r>
              <a:rPr sz="1000" spc="60" dirty="0">
                <a:latin typeface="Cambria"/>
                <a:cs typeface="Cambria"/>
              </a:rPr>
              <a:t>∧</a:t>
            </a:r>
            <a:r>
              <a:rPr sz="1000" dirty="0">
                <a:latin typeface="Cambria"/>
                <a:cs typeface="Cambria"/>
              </a:rPr>
              <a:t> </a:t>
            </a:r>
            <a:r>
              <a:rPr sz="1000" i="1" spc="-35" dirty="0">
                <a:latin typeface="Times New Roman"/>
                <a:cs typeface="Times New Roman"/>
              </a:rPr>
              <a:t>s</a:t>
            </a:r>
            <a:r>
              <a:rPr sz="1000" spc="-5" dirty="0">
                <a:latin typeface="Calibri"/>
                <a:cs typeface="Calibri"/>
              </a:rPr>
              <a:t>,</a:t>
            </a:r>
            <a:r>
              <a:rPr sz="1000" dirty="0">
                <a:latin typeface="Calibri"/>
                <a:cs typeface="Calibri"/>
              </a:rPr>
              <a:t>	</a:t>
            </a:r>
            <a:r>
              <a:rPr sz="1000" i="1" spc="-20" dirty="0">
                <a:latin typeface="Times New Roman"/>
                <a:cs typeface="Times New Roman"/>
              </a:rPr>
              <a:t>q</a:t>
            </a:r>
            <a:r>
              <a:rPr sz="1050" i="1" baseline="-11904" dirty="0">
                <a:latin typeface="Times New Roman"/>
                <a:cs typeface="Times New Roman"/>
              </a:rPr>
              <a:t>i </a:t>
            </a:r>
            <a:r>
              <a:rPr sz="1050" i="1" spc="-75" baseline="-11904" dirty="0">
                <a:latin typeface="Times New Roman"/>
                <a:cs typeface="Times New Roman"/>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20" dirty="0">
                <a:latin typeface="Times New Roman"/>
                <a:cs typeface="Times New Roman"/>
              </a:rPr>
              <a:t>C</a:t>
            </a:r>
            <a:r>
              <a:rPr sz="1000" spc="-30" dirty="0">
                <a:latin typeface="Calibri" panose="020F0502020204030204" pitchFamily="34" charset="0"/>
                <a:cs typeface="Calibri" panose="020F0502020204030204" pitchFamily="34" charset="0"/>
              </a:rPr>
              <a:t>(001)</a:t>
            </a:r>
            <a:r>
              <a:rPr sz="1000" spc="-95" dirty="0">
                <a:latin typeface="Calibri" panose="020F0502020204030204" pitchFamily="34" charset="0"/>
                <a:cs typeface="Calibri" panose="020F0502020204030204" pitchFamily="34" charset="0"/>
              </a:rPr>
              <a:t> </a:t>
            </a:r>
            <a:r>
              <a:rPr sz="1000" spc="60" dirty="0">
                <a:latin typeface="Cambria"/>
                <a:cs typeface="Cambria"/>
              </a:rPr>
              <a:t>∧</a:t>
            </a:r>
            <a:r>
              <a:rPr sz="1000" dirty="0">
                <a:latin typeface="Cambria"/>
                <a:cs typeface="Cambria"/>
              </a:rPr>
              <a:t> </a:t>
            </a:r>
            <a:r>
              <a:rPr sz="1000" i="1" spc="-35" dirty="0">
                <a:latin typeface="Times New Roman"/>
                <a:cs typeface="Times New Roman"/>
              </a:rPr>
              <a:t>s</a:t>
            </a:r>
            <a:r>
              <a:rPr sz="1000" spc="-5" dirty="0">
                <a:latin typeface="Calibri"/>
                <a:cs typeface="Calibri"/>
              </a:rPr>
              <a:t>,</a:t>
            </a:r>
            <a:r>
              <a:rPr sz="1000" dirty="0">
                <a:latin typeface="Calibri"/>
                <a:cs typeface="Calibri"/>
              </a:rPr>
              <a:t>	</a:t>
            </a:r>
            <a:r>
              <a:rPr sz="1000" spc="-5" dirty="0">
                <a:latin typeface="Calibri"/>
                <a:cs typeface="Calibri"/>
              </a:rPr>
              <a:t>.</a:t>
            </a:r>
            <a:r>
              <a:rPr sz="1000" spc="-30" dirty="0">
                <a:latin typeface="Calibri"/>
                <a:cs typeface="Calibri"/>
              </a:rPr>
              <a:t> </a:t>
            </a:r>
            <a:r>
              <a:rPr sz="1000" spc="-5" dirty="0">
                <a:latin typeface="Calibri"/>
                <a:cs typeface="Calibri"/>
              </a:rPr>
              <a:t>.</a:t>
            </a:r>
            <a:r>
              <a:rPr sz="1000" spc="-30" dirty="0">
                <a:latin typeface="Calibri"/>
                <a:cs typeface="Calibri"/>
              </a:rPr>
              <a:t> </a:t>
            </a:r>
            <a:r>
              <a:rPr sz="1000" spc="-5" dirty="0">
                <a:latin typeface="Calibri"/>
                <a:cs typeface="Calibri"/>
              </a:rPr>
              <a:t>.</a:t>
            </a:r>
            <a:r>
              <a:rPr sz="1000" dirty="0">
                <a:latin typeface="Calibri"/>
                <a:cs typeface="Calibri"/>
              </a:rPr>
              <a:t>	</a:t>
            </a:r>
            <a:r>
              <a:rPr sz="1000" i="1" spc="-20" dirty="0">
                <a:latin typeface="Times New Roman"/>
                <a:cs typeface="Times New Roman"/>
              </a:rPr>
              <a:t>q</a:t>
            </a:r>
            <a:r>
              <a:rPr sz="1050" i="1" baseline="-11904" dirty="0">
                <a:latin typeface="Times New Roman"/>
                <a:cs typeface="Times New Roman"/>
              </a:rPr>
              <a:t>i </a:t>
            </a:r>
            <a:r>
              <a:rPr sz="1050" i="1" spc="-75" baseline="-11904" dirty="0">
                <a:latin typeface="Times New Roman"/>
                <a:cs typeface="Times New Roman"/>
              </a:rPr>
              <a:t> </a:t>
            </a:r>
            <a:r>
              <a:rPr sz="1000" spc="-365" dirty="0">
                <a:latin typeface="Cambria"/>
                <a:cs typeface="Cambria"/>
              </a:rPr>
              <a:t>⊕</a:t>
            </a:r>
            <a:r>
              <a:rPr sz="1000" spc="30" dirty="0">
                <a:latin typeface="Cambria"/>
                <a:cs typeface="Cambria"/>
              </a:rPr>
              <a:t> </a:t>
            </a:r>
            <a:r>
              <a:rPr lang="en-US" sz="1000" spc="30" dirty="0">
                <a:latin typeface="Cambria"/>
                <a:cs typeface="Cambria"/>
              </a:rPr>
              <a:t> </a:t>
            </a:r>
            <a:r>
              <a:rPr sz="1000" i="1" spc="-20" dirty="0">
                <a:latin typeface="Times New Roman"/>
                <a:cs typeface="Times New Roman"/>
              </a:rPr>
              <a:t>C</a:t>
            </a:r>
            <a:r>
              <a:rPr sz="1000" spc="-30" dirty="0">
                <a:latin typeface="Calibri" panose="020F0502020204030204" pitchFamily="34" charset="0"/>
                <a:cs typeface="Calibri" panose="020F0502020204030204" pitchFamily="34" charset="0"/>
              </a:rPr>
              <a:t>(111)</a:t>
            </a:r>
            <a:r>
              <a:rPr sz="1000" spc="-95" dirty="0">
                <a:latin typeface="Calibri" panose="020F0502020204030204" pitchFamily="34" charset="0"/>
                <a:cs typeface="Calibri" panose="020F0502020204030204" pitchFamily="34" charset="0"/>
              </a:rPr>
              <a:t> </a:t>
            </a:r>
            <a:r>
              <a:rPr sz="1000" spc="60" dirty="0">
                <a:latin typeface="Cambria"/>
                <a:cs typeface="Cambria"/>
              </a:rPr>
              <a:t>∧</a:t>
            </a:r>
            <a:r>
              <a:rPr sz="1000" dirty="0">
                <a:latin typeface="Cambria"/>
                <a:cs typeface="Cambria"/>
              </a:rPr>
              <a:t> </a:t>
            </a:r>
            <a:r>
              <a:rPr sz="1000" i="1" spc="-25" dirty="0">
                <a:latin typeface="Times New Roman"/>
                <a:cs typeface="Times New Roman"/>
              </a:rPr>
              <a:t>s</a:t>
            </a:r>
            <a:endParaRPr sz="1000" dirty="0">
              <a:latin typeface="Times New Roman"/>
              <a:cs typeface="Times New Roman"/>
            </a:endParaRPr>
          </a:p>
          <a:p>
            <a:pPr marL="226060" indent="-125095">
              <a:lnSpc>
                <a:spcPct val="100000"/>
              </a:lnSpc>
              <a:spcBef>
                <a:spcPts val="894"/>
              </a:spcBef>
              <a:buClr>
                <a:srgbClr val="1464B2"/>
              </a:buClr>
              <a:buSzPct val="70000"/>
              <a:buFont typeface="Cambria"/>
              <a:buChar char="►"/>
              <a:tabLst>
                <a:tab pos="226695" algn="l"/>
              </a:tabLst>
            </a:pPr>
            <a:r>
              <a:rPr sz="1000" spc="-60" dirty="0">
                <a:latin typeface="Calibri" panose="020F0502020204030204" pitchFamily="34" charset="0"/>
                <a:cs typeface="Calibri" panose="020F0502020204030204" pitchFamily="34" charset="0"/>
              </a:rPr>
              <a:t>Bob</a:t>
            </a:r>
            <a:r>
              <a:rPr sz="1000" spc="-20" dirty="0">
                <a:latin typeface="Calibri" panose="020F0502020204030204" pitchFamily="34" charset="0"/>
                <a:cs typeface="Calibri" panose="020F0502020204030204" pitchFamily="34" charset="0"/>
              </a:rPr>
              <a:t> </a:t>
            </a:r>
            <a:r>
              <a:rPr sz="1000" spc="-25" dirty="0">
                <a:latin typeface="Calibri" panose="020F0502020204030204" pitchFamily="34" charset="0"/>
                <a:cs typeface="Calibri" panose="020F0502020204030204" pitchFamily="34" charset="0"/>
              </a:rPr>
              <a:t>kn</a:t>
            </a:r>
            <a:r>
              <a:rPr sz="1000" spc="-40" dirty="0">
                <a:latin typeface="Calibri" panose="020F0502020204030204" pitchFamily="34" charset="0"/>
                <a:cs typeface="Calibri" panose="020F0502020204030204" pitchFamily="34" charset="0"/>
              </a:rPr>
              <a:t>o</a:t>
            </a:r>
            <a:r>
              <a:rPr sz="1000" spc="-55" dirty="0">
                <a:latin typeface="Calibri" panose="020F0502020204030204" pitchFamily="34" charset="0"/>
                <a:cs typeface="Calibri" panose="020F0502020204030204" pitchFamily="34" charset="0"/>
              </a:rPr>
              <a:t>ws</a:t>
            </a:r>
            <a:r>
              <a:rPr sz="1000" spc="-20" dirty="0">
                <a:latin typeface="Calibri" panose="020F0502020204030204" pitchFamily="34" charset="0"/>
                <a:cs typeface="Calibri" panose="020F0502020204030204" pitchFamily="34" charset="0"/>
              </a:rPr>
              <a:t> </a:t>
            </a:r>
            <a:r>
              <a:rPr sz="1000" spc="-114" dirty="0">
                <a:latin typeface="Calibri" panose="020F0502020204030204" pitchFamily="34" charset="0"/>
                <a:cs typeface="Calibri" panose="020F0502020204030204" pitchFamily="34" charset="0"/>
              </a:rPr>
              <a:t>e</a:t>
            </a:r>
            <a:r>
              <a:rPr sz="1000" spc="-20" dirty="0">
                <a:latin typeface="Calibri" panose="020F0502020204030204" pitchFamily="34" charset="0"/>
                <a:cs typeface="Calibri" panose="020F0502020204030204" pitchFamily="34" charset="0"/>
              </a:rPr>
              <a:t>xactly </a:t>
            </a:r>
            <a:r>
              <a:rPr sz="1000" spc="-95" dirty="0">
                <a:latin typeface="Calibri" panose="020F0502020204030204" pitchFamily="34" charset="0"/>
                <a:cs typeface="Calibri" panose="020F0502020204030204" pitchFamily="34" charset="0"/>
              </a:rPr>
              <a:t>1</a:t>
            </a:r>
            <a:r>
              <a:rPr sz="1000" spc="-20" dirty="0">
                <a:latin typeface="Calibri" panose="020F0502020204030204" pitchFamily="34" charset="0"/>
                <a:cs typeface="Calibri" panose="020F0502020204030204" pitchFamily="34" charset="0"/>
              </a:rPr>
              <a:t> </a:t>
            </a:r>
            <a:r>
              <a:rPr sz="1000" spc="-15" dirty="0">
                <a:latin typeface="Calibri" panose="020F0502020204030204" pitchFamily="34" charset="0"/>
                <a:cs typeface="Calibri" panose="020F0502020204030204" pitchFamily="34" charset="0"/>
              </a:rPr>
              <a:t>of</a:t>
            </a:r>
            <a:r>
              <a:rPr sz="1000" spc="-20" dirty="0">
                <a:latin typeface="Calibri" panose="020F0502020204030204" pitchFamily="34" charset="0"/>
                <a:cs typeface="Calibri" panose="020F0502020204030204" pitchFamily="34" charset="0"/>
              </a:rPr>
              <a:t> the </a:t>
            </a:r>
            <a:r>
              <a:rPr sz="1000" spc="-95" dirty="0">
                <a:latin typeface="Calibri" panose="020F0502020204030204" pitchFamily="34" charset="0"/>
                <a:cs typeface="Calibri" panose="020F0502020204030204" pitchFamily="34" charset="0"/>
              </a:rPr>
              <a:t>8</a:t>
            </a:r>
            <a:r>
              <a:rPr sz="1000" spc="-20" dirty="0">
                <a:latin typeface="Calibri" panose="020F0502020204030204" pitchFamily="34" charset="0"/>
                <a:cs typeface="Calibri" panose="020F0502020204030204" pitchFamily="34" charset="0"/>
              </a:rPr>
              <a:t> </a:t>
            </a:r>
            <a:r>
              <a:rPr sz="1000" spc="-55" dirty="0">
                <a:latin typeface="Calibri" panose="020F0502020204030204" pitchFamily="34" charset="0"/>
                <a:cs typeface="Calibri" panose="020F0502020204030204" pitchFamily="34" charset="0"/>
              </a:rPr>
              <a:t>values</a:t>
            </a:r>
            <a:r>
              <a:rPr sz="1000" spc="-20" dirty="0">
                <a:latin typeface="Calibri" panose="020F0502020204030204" pitchFamily="34" charset="0"/>
                <a:cs typeface="Calibri" panose="020F0502020204030204" pitchFamily="34" charset="0"/>
              </a:rPr>
              <a:t> </a:t>
            </a:r>
            <a:r>
              <a:rPr sz="1000" spc="-55" dirty="0">
                <a:latin typeface="Calibri" panose="020F0502020204030204" pitchFamily="34" charset="0"/>
                <a:cs typeface="Calibri" panose="020F0502020204030204" pitchFamily="34" charset="0"/>
              </a:rPr>
              <a:t>(</a:t>
            </a:r>
            <a:r>
              <a:rPr sz="1000" spc="-25" dirty="0">
                <a:latin typeface="Calibri" panose="020F0502020204030204" pitchFamily="34" charset="0"/>
                <a:cs typeface="Calibri" panose="020F0502020204030204" pitchFamily="34" charset="0"/>
              </a:rPr>
              <a:t>cor</a:t>
            </a:r>
            <a:r>
              <a:rPr sz="1000" spc="-30" dirty="0">
                <a:latin typeface="Calibri" panose="020F0502020204030204" pitchFamily="34" charset="0"/>
                <a:cs typeface="Calibri" panose="020F0502020204030204" pitchFamily="34" charset="0"/>
              </a:rPr>
              <a:t>r</a:t>
            </a:r>
            <a:r>
              <a:rPr sz="1000" spc="-85" dirty="0">
                <a:latin typeface="Calibri" panose="020F0502020204030204" pitchFamily="34" charset="0"/>
                <a:cs typeface="Calibri" panose="020F0502020204030204" pitchFamily="34" charset="0"/>
              </a:rPr>
              <a:t>es</a:t>
            </a:r>
            <a:r>
              <a:rPr sz="1000" spc="-80" dirty="0">
                <a:latin typeface="Calibri" panose="020F0502020204030204" pitchFamily="34" charset="0"/>
                <a:cs typeface="Calibri" panose="020F0502020204030204" pitchFamily="34" charset="0"/>
              </a:rPr>
              <a:t>p</a:t>
            </a:r>
            <a:r>
              <a:rPr sz="1000" spc="-30" dirty="0">
                <a:latin typeface="Calibri" panose="020F0502020204030204" pitchFamily="34" charset="0"/>
                <a:cs typeface="Calibri" panose="020F0502020204030204" pitchFamily="34" charset="0"/>
              </a:rPr>
              <a:t>onding</a:t>
            </a:r>
            <a:r>
              <a:rPr sz="1000" spc="-20" dirty="0">
                <a:latin typeface="Calibri" panose="020F0502020204030204" pitchFamily="34" charset="0"/>
                <a:cs typeface="Calibri" panose="020F0502020204030204" pitchFamily="34" charset="0"/>
              </a:rPr>
              <a:t> </a:t>
            </a:r>
            <a:r>
              <a:rPr sz="1000" dirty="0">
                <a:latin typeface="Calibri" panose="020F0502020204030204" pitchFamily="34" charset="0"/>
                <a:cs typeface="Calibri" panose="020F0502020204030204" pitchFamily="34" charset="0"/>
              </a:rPr>
              <a:t>to</a:t>
            </a:r>
            <a:r>
              <a:rPr sz="1000" spc="-20" dirty="0">
                <a:latin typeface="Calibri" panose="020F0502020204030204" pitchFamily="34" charset="0"/>
                <a:cs typeface="Calibri" panose="020F0502020204030204" pitchFamily="34" charset="0"/>
              </a:rPr>
              <a:t> </a:t>
            </a:r>
            <a:r>
              <a:rPr sz="1000" i="1" spc="-45" dirty="0">
                <a:latin typeface="Times New Roman"/>
                <a:cs typeface="Times New Roman"/>
              </a:rPr>
              <a:t>r</a:t>
            </a:r>
            <a:r>
              <a:rPr sz="1050" i="1" spc="67" baseline="-11904" dirty="0">
                <a:latin typeface="Times New Roman"/>
                <a:cs typeface="Times New Roman"/>
              </a:rPr>
              <a:t>i</a:t>
            </a:r>
            <a:r>
              <a:rPr sz="1000" spc="-3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a:p>
            <a:pPr marL="479425" lvl="1" indent="-109855">
              <a:lnSpc>
                <a:spcPct val="100000"/>
              </a:lnSpc>
              <a:spcBef>
                <a:spcPts val="195"/>
              </a:spcBef>
              <a:buClr>
                <a:srgbClr val="1464B2"/>
              </a:buClr>
              <a:buSzPct val="61111"/>
              <a:buFont typeface="Cambria"/>
              <a:buChar char="►"/>
              <a:tabLst>
                <a:tab pos="479425" algn="l"/>
              </a:tabLst>
            </a:pPr>
            <a:r>
              <a:rPr sz="900" spc="-30" dirty="0">
                <a:latin typeface="Calibri" panose="020F0502020204030204" pitchFamily="34" charset="0"/>
                <a:cs typeface="Calibri" panose="020F0502020204030204" pitchFamily="34" charset="0"/>
              </a:rPr>
              <a:t>Others</a:t>
            </a:r>
            <a:r>
              <a:rPr sz="900" spc="-15" dirty="0">
                <a:latin typeface="Calibri" panose="020F0502020204030204" pitchFamily="34" charset="0"/>
                <a:cs typeface="Calibri" panose="020F0502020204030204" pitchFamily="34" charset="0"/>
              </a:rPr>
              <a:t> </a:t>
            </a:r>
            <a:r>
              <a:rPr sz="900" spc="-55" dirty="0">
                <a:latin typeface="Calibri" panose="020F0502020204030204" pitchFamily="34" charset="0"/>
                <a:cs typeface="Calibri" panose="020F0502020204030204" pitchFamily="34" charset="0"/>
              </a:rPr>
              <a:t>are</a:t>
            </a:r>
            <a:r>
              <a:rPr sz="900" spc="-20" dirty="0">
                <a:latin typeface="Calibri" panose="020F0502020204030204" pitchFamily="34" charset="0"/>
                <a:cs typeface="Calibri" panose="020F0502020204030204" pitchFamily="34" charset="0"/>
              </a:rPr>
              <a:t> </a:t>
            </a:r>
            <a:r>
              <a:rPr sz="900" spc="-15" dirty="0">
                <a:latin typeface="Calibri" panose="020F0502020204030204" pitchFamily="34" charset="0"/>
                <a:cs typeface="Calibri" panose="020F0502020204030204" pitchFamily="34" charset="0"/>
              </a:rPr>
              <a:t>of</a:t>
            </a:r>
            <a:r>
              <a:rPr sz="900" spc="-10" dirty="0">
                <a:latin typeface="Calibri" panose="020F0502020204030204" pitchFamily="34" charset="0"/>
                <a:cs typeface="Calibri" panose="020F0502020204030204" pitchFamily="34" charset="0"/>
              </a:rPr>
              <a:t> </a:t>
            </a:r>
            <a:r>
              <a:rPr sz="900" spc="-20" dirty="0">
                <a:latin typeface="Calibri" panose="020F0502020204030204" pitchFamily="34" charset="0"/>
                <a:cs typeface="Calibri" panose="020F0502020204030204" pitchFamily="34" charset="0"/>
              </a:rPr>
              <a:t>the</a:t>
            </a:r>
            <a:r>
              <a:rPr sz="900" spc="-15" dirty="0">
                <a:latin typeface="Calibri" panose="020F0502020204030204" pitchFamily="34" charset="0"/>
                <a:cs typeface="Calibri" panose="020F0502020204030204" pitchFamily="34" charset="0"/>
              </a:rPr>
              <a:t> </a:t>
            </a:r>
            <a:r>
              <a:rPr sz="900" spc="-10" dirty="0">
                <a:latin typeface="Calibri" panose="020F0502020204030204" pitchFamily="34" charset="0"/>
                <a:cs typeface="Calibri" panose="020F0502020204030204" pitchFamily="34" charset="0"/>
              </a:rPr>
              <a:t>form </a:t>
            </a:r>
            <a:r>
              <a:rPr sz="900" i="1" spc="20" dirty="0">
                <a:solidFill>
                  <a:srgbClr val="D83A00"/>
                </a:solidFill>
                <a:latin typeface="Times New Roman"/>
                <a:cs typeface="Times New Roman"/>
              </a:rPr>
              <a:t>t</a:t>
            </a:r>
            <a:r>
              <a:rPr sz="900" i="1" dirty="0">
                <a:solidFill>
                  <a:srgbClr val="D83A00"/>
                </a:solidFill>
                <a:latin typeface="Times New Roman"/>
                <a:cs typeface="Times New Roman"/>
              </a:rPr>
              <a:t> </a:t>
            </a:r>
            <a:r>
              <a:rPr sz="900" spc="-330" dirty="0">
                <a:solidFill>
                  <a:srgbClr val="D83A00"/>
                </a:solidFill>
                <a:latin typeface="Cambria"/>
                <a:cs typeface="Cambria"/>
              </a:rPr>
              <a:t>⊕</a:t>
            </a:r>
            <a:r>
              <a:rPr sz="900" spc="30" dirty="0">
                <a:solidFill>
                  <a:srgbClr val="D83A00"/>
                </a:solidFill>
                <a:latin typeface="Cambria"/>
                <a:cs typeface="Cambria"/>
              </a:rPr>
              <a:t> </a:t>
            </a:r>
            <a:r>
              <a:rPr lang="en-US" sz="900" spc="30" dirty="0">
                <a:solidFill>
                  <a:srgbClr val="D83A00"/>
                </a:solidFill>
                <a:latin typeface="Cambria"/>
                <a:cs typeface="Cambria"/>
              </a:rPr>
              <a:t> </a:t>
            </a:r>
            <a:r>
              <a:rPr sz="900" i="1" spc="-50" dirty="0">
                <a:solidFill>
                  <a:srgbClr val="D83A00"/>
                </a:solidFill>
                <a:latin typeface="Times New Roman"/>
                <a:cs typeface="Times New Roman"/>
              </a:rPr>
              <a:t>c</a:t>
            </a:r>
            <a:r>
              <a:rPr sz="900" i="1" spc="-30" dirty="0">
                <a:solidFill>
                  <a:srgbClr val="D83A00"/>
                </a:solidFill>
                <a:latin typeface="Times New Roman"/>
                <a:cs typeface="Times New Roman"/>
              </a:rPr>
              <a:t> </a:t>
            </a:r>
            <a:r>
              <a:rPr sz="900" spc="55" dirty="0">
                <a:solidFill>
                  <a:srgbClr val="D83A00"/>
                </a:solidFill>
                <a:latin typeface="Cambria"/>
                <a:cs typeface="Cambria"/>
              </a:rPr>
              <a:t>∧</a:t>
            </a:r>
            <a:r>
              <a:rPr sz="900" dirty="0">
                <a:solidFill>
                  <a:srgbClr val="D83A00"/>
                </a:solidFill>
                <a:latin typeface="Cambria"/>
                <a:cs typeface="Cambria"/>
              </a:rPr>
              <a:t> </a:t>
            </a:r>
            <a:r>
              <a:rPr sz="900" i="1" spc="-25" dirty="0">
                <a:solidFill>
                  <a:srgbClr val="D83A00"/>
                </a:solidFill>
                <a:latin typeface="Times New Roman"/>
                <a:cs typeface="Times New Roman"/>
              </a:rPr>
              <a:t>s</a:t>
            </a:r>
            <a:r>
              <a:rPr sz="900" i="1" dirty="0">
                <a:solidFill>
                  <a:srgbClr val="D83A00"/>
                </a:solidFill>
                <a:latin typeface="Times New Roman"/>
                <a:cs typeface="Times New Roman"/>
              </a:rPr>
              <a:t> </a:t>
            </a:r>
            <a:r>
              <a:rPr sz="900" spc="-5" dirty="0">
                <a:latin typeface="Calibri" panose="020F0502020204030204" pitchFamily="34" charset="0"/>
                <a:cs typeface="Calibri" panose="020F0502020204030204" pitchFamily="34" charset="0"/>
              </a:rPr>
              <a:t>for</a:t>
            </a:r>
            <a:r>
              <a:rPr sz="900" spc="-15" dirty="0">
                <a:latin typeface="Calibri" panose="020F0502020204030204" pitchFamily="34" charset="0"/>
                <a:cs typeface="Calibri" panose="020F0502020204030204" pitchFamily="34" charset="0"/>
              </a:rPr>
              <a:t> </a:t>
            </a:r>
            <a:r>
              <a:rPr sz="900" spc="-20" dirty="0">
                <a:latin typeface="Calibri" panose="020F0502020204030204" pitchFamily="34" charset="0"/>
                <a:cs typeface="Calibri" panose="020F0502020204030204" pitchFamily="34" charset="0"/>
              </a:rPr>
              <a:t>known</a:t>
            </a:r>
            <a:r>
              <a:rPr sz="900" spc="-15" dirty="0">
                <a:latin typeface="Calibri" panose="020F0502020204030204" pitchFamily="34" charset="0"/>
                <a:cs typeface="Calibri" panose="020F0502020204030204" pitchFamily="34" charset="0"/>
              </a:rPr>
              <a:t> </a:t>
            </a:r>
            <a:r>
              <a:rPr sz="900" i="1" spc="20" dirty="0">
                <a:latin typeface="Times New Roman"/>
                <a:cs typeface="Times New Roman"/>
              </a:rPr>
              <a:t>t</a:t>
            </a:r>
            <a:r>
              <a:rPr sz="900" i="1" spc="-5" dirty="0">
                <a:latin typeface="Times New Roman"/>
                <a:cs typeface="Times New Roman"/>
              </a:rPr>
              <a:t> </a:t>
            </a:r>
            <a:r>
              <a:rPr sz="900" spc="-40" dirty="0">
                <a:latin typeface="Calibri" panose="020F0502020204030204" pitchFamily="34" charset="0"/>
                <a:cs typeface="Calibri" panose="020F0502020204030204" pitchFamily="34" charset="0"/>
              </a:rPr>
              <a:t>and</a:t>
            </a:r>
            <a:r>
              <a:rPr sz="900" spc="-15" dirty="0">
                <a:latin typeface="Calibri" panose="020F0502020204030204" pitchFamily="34" charset="0"/>
                <a:cs typeface="Calibri" panose="020F0502020204030204" pitchFamily="34" charset="0"/>
              </a:rPr>
              <a:t> </a:t>
            </a:r>
            <a:r>
              <a:rPr sz="900" b="1" spc="-55" dirty="0">
                <a:latin typeface="Calibri" panose="020F0502020204030204" pitchFamily="34" charset="0"/>
                <a:cs typeface="Calibri" panose="020F0502020204030204" pitchFamily="34" charset="0"/>
              </a:rPr>
              <a:t>codeword</a:t>
            </a:r>
            <a:r>
              <a:rPr sz="900" b="1" spc="-40" dirty="0">
                <a:latin typeface="Calibri" panose="020F0502020204030204" pitchFamily="34" charset="0"/>
                <a:cs typeface="Calibri" panose="020F0502020204030204" pitchFamily="34" charset="0"/>
              </a:rPr>
              <a:t> </a:t>
            </a:r>
            <a:r>
              <a:rPr sz="900" i="1" spc="-50" dirty="0">
                <a:latin typeface="Times New Roman"/>
                <a:cs typeface="Times New Roman"/>
              </a:rPr>
              <a:t>c</a:t>
            </a:r>
            <a:endParaRPr sz="900" dirty="0">
              <a:latin typeface="Times New Roman"/>
              <a:cs typeface="Times New Roman"/>
            </a:endParaRPr>
          </a:p>
          <a:p>
            <a:pPr marL="226060" indent="-125095">
              <a:lnSpc>
                <a:spcPct val="100000"/>
              </a:lnSpc>
              <a:spcBef>
                <a:spcPts val="414"/>
              </a:spcBef>
              <a:buClr>
                <a:srgbClr val="1464B2"/>
              </a:buClr>
              <a:buSzPct val="70000"/>
              <a:buFont typeface="Cambria"/>
              <a:buChar char="►"/>
              <a:tabLst>
                <a:tab pos="226695" algn="l"/>
              </a:tabLst>
            </a:pPr>
            <a:r>
              <a:rPr sz="1000" spc="-5" dirty="0">
                <a:latin typeface="Calibri" panose="020F0502020204030204" pitchFamily="34" charset="0"/>
                <a:cs typeface="Calibri" panose="020F0502020204030204" pitchFamily="34" charset="0"/>
              </a:rPr>
              <a:t>In</a:t>
            </a:r>
            <a:r>
              <a:rPr sz="1000" spc="-20" dirty="0">
                <a:latin typeface="Calibri" panose="020F0502020204030204" pitchFamily="34" charset="0"/>
                <a:cs typeface="Calibri" panose="020F0502020204030204" pitchFamily="34" charset="0"/>
              </a:rPr>
              <a:t> the </a:t>
            </a:r>
            <a:r>
              <a:rPr sz="1000" spc="-35" dirty="0">
                <a:latin typeface="Calibri" panose="020F0502020204030204" pitchFamily="34" charset="0"/>
                <a:cs typeface="Calibri" panose="020F0502020204030204" pitchFamily="34" charset="0"/>
              </a:rPr>
              <a:t>random</a:t>
            </a:r>
            <a:r>
              <a:rPr sz="1000" spc="-20" dirty="0">
                <a:latin typeface="Calibri" panose="020F0502020204030204" pitchFamily="34" charset="0"/>
                <a:cs typeface="Calibri" panose="020F0502020204030204" pitchFamily="34" charset="0"/>
              </a:rPr>
              <a:t> </a:t>
            </a:r>
            <a:r>
              <a:rPr sz="1000" spc="-45" dirty="0">
                <a:latin typeface="Calibri" panose="020F0502020204030204" pitchFamily="34" charset="0"/>
                <a:cs typeface="Calibri" panose="020F0502020204030204" pitchFamily="34" charset="0"/>
              </a:rPr>
              <a:t>oracle</a:t>
            </a:r>
            <a:r>
              <a:rPr sz="1000" spc="-20" dirty="0">
                <a:latin typeface="Calibri" panose="020F0502020204030204" pitchFamily="34" charset="0"/>
                <a:cs typeface="Calibri" panose="020F0502020204030204" pitchFamily="34" charset="0"/>
              </a:rPr>
              <a:t> </a:t>
            </a:r>
            <a:r>
              <a:rPr sz="1000" spc="-55" dirty="0">
                <a:latin typeface="Calibri" panose="020F0502020204030204" pitchFamily="34" charset="0"/>
                <a:cs typeface="Calibri" panose="020F0502020204030204" pitchFamily="34" charset="0"/>
              </a:rPr>
              <a:t>m</a:t>
            </a:r>
            <a:r>
              <a:rPr sz="1000" spc="-30" dirty="0">
                <a:latin typeface="Calibri" panose="020F0502020204030204" pitchFamily="34" charset="0"/>
                <a:cs typeface="Calibri" panose="020F0502020204030204" pitchFamily="34" charset="0"/>
              </a:rPr>
              <a:t>o</a:t>
            </a:r>
            <a:r>
              <a:rPr sz="1000" spc="-45" dirty="0">
                <a:latin typeface="Calibri" panose="020F0502020204030204" pitchFamily="34" charset="0"/>
                <a:cs typeface="Calibri" panose="020F0502020204030204" pitchFamily="34" charset="0"/>
              </a:rPr>
              <a:t>del:</a:t>
            </a:r>
            <a:endParaRPr sz="1000" dirty="0">
              <a:latin typeface="Calibri" panose="020F0502020204030204" pitchFamily="34" charset="0"/>
              <a:cs typeface="Calibri" panose="020F0502020204030204" pitchFamily="34" charset="0"/>
            </a:endParaRPr>
          </a:p>
          <a:p>
            <a:pPr marL="479425" marR="304800" lvl="1" indent="-109855">
              <a:lnSpc>
                <a:spcPct val="101499"/>
              </a:lnSpc>
              <a:spcBef>
                <a:spcPts val="175"/>
              </a:spcBef>
              <a:buClr>
                <a:srgbClr val="1464B2"/>
              </a:buClr>
              <a:buSzPct val="61111"/>
              <a:buFont typeface="Cambria"/>
              <a:buChar char="►"/>
              <a:tabLst>
                <a:tab pos="479425" algn="l"/>
              </a:tabLst>
            </a:pPr>
            <a:r>
              <a:rPr sz="900" i="1" spc="5" dirty="0">
                <a:latin typeface="Times New Roman"/>
                <a:cs typeface="Times New Roman"/>
              </a:rPr>
              <a:t>H</a:t>
            </a:r>
            <a:r>
              <a:rPr sz="900" spc="5" dirty="0">
                <a:latin typeface="Sitka Subheading"/>
                <a:cs typeface="Sitka Subheading"/>
              </a:rPr>
              <a:t>(</a:t>
            </a:r>
            <a:r>
              <a:rPr sz="900" i="1" spc="5" dirty="0">
                <a:latin typeface="Times New Roman"/>
                <a:cs typeface="Times New Roman"/>
              </a:rPr>
              <a:t>t</a:t>
            </a:r>
            <a:r>
              <a:rPr sz="1050" spc="7" baseline="-11904" dirty="0">
                <a:latin typeface="Calibri"/>
                <a:cs typeface="Calibri"/>
              </a:rPr>
              <a:t>1</a:t>
            </a:r>
            <a:r>
              <a:rPr sz="1050" spc="15" baseline="-11904" dirty="0">
                <a:latin typeface="Calibri"/>
                <a:cs typeface="Calibri"/>
              </a:rPr>
              <a:t> </a:t>
            </a:r>
            <a:r>
              <a:rPr sz="900" spc="-330" dirty="0">
                <a:latin typeface="Cambria"/>
                <a:cs typeface="Cambria"/>
              </a:rPr>
              <a:t>⊕</a:t>
            </a:r>
            <a:r>
              <a:rPr sz="900" spc="25" dirty="0">
                <a:latin typeface="Cambria"/>
                <a:cs typeface="Cambria"/>
              </a:rPr>
              <a:t> </a:t>
            </a:r>
            <a:r>
              <a:rPr lang="en-US" sz="900" spc="25" dirty="0">
                <a:latin typeface="Cambria"/>
                <a:cs typeface="Cambria"/>
              </a:rPr>
              <a:t> </a:t>
            </a:r>
            <a:r>
              <a:rPr sz="900" i="1" spc="-5" dirty="0">
                <a:solidFill>
                  <a:srgbClr val="D83A00"/>
                </a:solidFill>
                <a:latin typeface="Times New Roman"/>
                <a:cs typeface="Times New Roman"/>
              </a:rPr>
              <a:t>c</a:t>
            </a:r>
            <a:r>
              <a:rPr sz="1050" spc="-7" baseline="-11904" dirty="0">
                <a:solidFill>
                  <a:srgbClr val="D83A00"/>
                </a:solidFill>
                <a:latin typeface="Calibri"/>
                <a:cs typeface="Calibri"/>
              </a:rPr>
              <a:t>1 </a:t>
            </a:r>
            <a:r>
              <a:rPr sz="900" spc="55" dirty="0">
                <a:solidFill>
                  <a:srgbClr val="D83A00"/>
                </a:solidFill>
                <a:latin typeface="Cambria"/>
                <a:cs typeface="Cambria"/>
              </a:rPr>
              <a:t>∧ </a:t>
            </a:r>
            <a:r>
              <a:rPr sz="900" i="1" spc="-15" dirty="0">
                <a:latin typeface="Times New Roman"/>
                <a:cs typeface="Times New Roman"/>
              </a:rPr>
              <a:t>s</a:t>
            </a:r>
            <a:r>
              <a:rPr sz="900" spc="-15" dirty="0">
                <a:latin typeface="Sitka Subheading"/>
                <a:cs typeface="Sitka Subheading"/>
              </a:rPr>
              <a:t>)</a:t>
            </a:r>
            <a:r>
              <a:rPr sz="900" spc="-15" dirty="0">
                <a:latin typeface="Calibri"/>
                <a:cs typeface="Calibri"/>
              </a:rPr>
              <a:t>, </a:t>
            </a:r>
            <a:r>
              <a:rPr sz="900" spc="-5" dirty="0">
                <a:latin typeface="Calibri"/>
                <a:cs typeface="Calibri"/>
              </a:rPr>
              <a:t>. . . </a:t>
            </a:r>
            <a:r>
              <a:rPr sz="900" i="1" dirty="0">
                <a:latin typeface="Times New Roman"/>
                <a:cs typeface="Times New Roman"/>
              </a:rPr>
              <a:t>H</a:t>
            </a:r>
            <a:r>
              <a:rPr sz="900" dirty="0">
                <a:latin typeface="Sitka Subheading"/>
                <a:cs typeface="Sitka Subheading"/>
              </a:rPr>
              <a:t>(</a:t>
            </a:r>
            <a:r>
              <a:rPr sz="900" i="1" dirty="0">
                <a:latin typeface="Times New Roman"/>
                <a:cs typeface="Times New Roman"/>
              </a:rPr>
              <a:t>t</a:t>
            </a:r>
            <a:r>
              <a:rPr sz="1050" i="1" baseline="-11904" dirty="0">
                <a:latin typeface="Times New Roman"/>
                <a:cs typeface="Times New Roman"/>
              </a:rPr>
              <a:t>n </a:t>
            </a:r>
            <a:r>
              <a:rPr sz="900" spc="-330" dirty="0">
                <a:latin typeface="Cambria"/>
                <a:cs typeface="Cambria"/>
              </a:rPr>
              <a:t>⊕</a:t>
            </a:r>
            <a:r>
              <a:rPr sz="900" spc="25" dirty="0">
                <a:latin typeface="Cambria"/>
                <a:cs typeface="Cambria"/>
              </a:rPr>
              <a:t> </a:t>
            </a:r>
            <a:r>
              <a:rPr lang="en-US" sz="900" spc="25" dirty="0">
                <a:latin typeface="Cambria"/>
                <a:cs typeface="Cambria"/>
              </a:rPr>
              <a:t> </a:t>
            </a:r>
            <a:r>
              <a:rPr sz="900" i="1" spc="-20" dirty="0" err="1">
                <a:solidFill>
                  <a:srgbClr val="D83A00"/>
                </a:solidFill>
                <a:latin typeface="Times New Roman"/>
                <a:cs typeface="Times New Roman"/>
              </a:rPr>
              <a:t>c</a:t>
            </a:r>
            <a:r>
              <a:rPr sz="1050" i="1" spc="-30" baseline="-11904" dirty="0" err="1">
                <a:solidFill>
                  <a:srgbClr val="D83A00"/>
                </a:solidFill>
                <a:latin typeface="Times New Roman"/>
                <a:cs typeface="Times New Roman"/>
              </a:rPr>
              <a:t>n</a:t>
            </a:r>
            <a:r>
              <a:rPr sz="1050" i="1" spc="-30" baseline="-11904" dirty="0">
                <a:solidFill>
                  <a:srgbClr val="D83A00"/>
                </a:solidFill>
                <a:latin typeface="Times New Roman"/>
                <a:cs typeface="Times New Roman"/>
              </a:rPr>
              <a:t> </a:t>
            </a:r>
            <a:r>
              <a:rPr sz="900" spc="55" dirty="0">
                <a:solidFill>
                  <a:srgbClr val="D83A00"/>
                </a:solidFill>
                <a:latin typeface="Cambria"/>
                <a:cs typeface="Cambria"/>
              </a:rPr>
              <a:t>∧ </a:t>
            </a:r>
            <a:r>
              <a:rPr sz="900" i="1" spc="-10" dirty="0">
                <a:latin typeface="Times New Roman"/>
                <a:cs typeface="Times New Roman"/>
              </a:rPr>
              <a:t>s</a:t>
            </a:r>
            <a:r>
              <a:rPr sz="900" spc="-10" dirty="0">
                <a:latin typeface="Sitka Subheading"/>
                <a:cs typeface="Sitka Subheading"/>
              </a:rPr>
              <a:t>) </a:t>
            </a:r>
            <a:r>
              <a:rPr sz="900" spc="-45" dirty="0">
                <a:latin typeface="Calibri" panose="020F0502020204030204" pitchFamily="34" charset="0"/>
                <a:cs typeface="Calibri" panose="020F0502020204030204" pitchFamily="34" charset="0"/>
              </a:rPr>
              <a:t>pseudorandom </a:t>
            </a:r>
            <a:r>
              <a:rPr sz="900" b="1" spc="-5" dirty="0">
                <a:latin typeface="Calibri" panose="020F0502020204030204" pitchFamily="34" charset="0"/>
                <a:cs typeface="Calibri" panose="020F0502020204030204" pitchFamily="34" charset="0"/>
              </a:rPr>
              <a:t>if </a:t>
            </a:r>
            <a:r>
              <a:rPr sz="900" b="1" spc="-25" dirty="0">
                <a:latin typeface="Calibri" panose="020F0502020204030204" pitchFamily="34" charset="0"/>
                <a:cs typeface="Calibri" panose="020F0502020204030204" pitchFamily="34" charset="0"/>
              </a:rPr>
              <a:t>all </a:t>
            </a:r>
            <a:r>
              <a:rPr sz="900" i="1" spc="-25" dirty="0">
                <a:latin typeface="Times New Roman"/>
                <a:cs typeface="Times New Roman"/>
              </a:rPr>
              <a:t>c</a:t>
            </a:r>
            <a:r>
              <a:rPr sz="1050" i="1" spc="-37" baseline="-11904" dirty="0">
                <a:latin typeface="Times New Roman"/>
                <a:cs typeface="Times New Roman"/>
              </a:rPr>
              <a:t>i</a:t>
            </a:r>
            <a:r>
              <a:rPr sz="1050" i="1" spc="-30" baseline="-11904" dirty="0">
                <a:latin typeface="Times New Roman"/>
                <a:cs typeface="Times New Roman"/>
              </a:rPr>
              <a:t> </a:t>
            </a:r>
            <a:r>
              <a:rPr sz="900" b="1" spc="-60" dirty="0">
                <a:latin typeface="Calibri" panose="020F0502020204030204" pitchFamily="34" charset="0"/>
                <a:cs typeface="Calibri" panose="020F0502020204030204" pitchFamily="34" charset="0"/>
              </a:rPr>
              <a:t>have </a:t>
            </a:r>
            <a:r>
              <a:rPr sz="900" b="1" spc="-250" dirty="0">
                <a:latin typeface="Calibri" panose="020F0502020204030204" pitchFamily="34" charset="0"/>
                <a:cs typeface="Calibri" panose="020F0502020204030204" pitchFamily="34" charset="0"/>
              </a:rPr>
              <a:t> </a:t>
            </a:r>
            <a:r>
              <a:rPr sz="900" b="1" spc="-45" dirty="0">
                <a:latin typeface="Calibri" panose="020F0502020204030204" pitchFamily="34" charset="0"/>
                <a:cs typeface="Calibri" panose="020F0502020204030204" pitchFamily="34" charset="0"/>
              </a:rPr>
              <a:t>Hamming</a:t>
            </a:r>
            <a:r>
              <a:rPr sz="900" b="1" spc="-40" dirty="0">
                <a:latin typeface="Calibri" panose="020F0502020204030204" pitchFamily="34" charset="0"/>
                <a:cs typeface="Calibri" panose="020F0502020204030204" pitchFamily="34" charset="0"/>
              </a:rPr>
              <a:t> </a:t>
            </a:r>
            <a:r>
              <a:rPr sz="900" b="1" spc="-85" dirty="0">
                <a:latin typeface="Calibri" panose="020F0502020204030204" pitchFamily="34" charset="0"/>
                <a:cs typeface="Calibri" panose="020F0502020204030204" pitchFamily="34" charset="0"/>
              </a:rPr>
              <a:t>w</a:t>
            </a:r>
            <a:r>
              <a:rPr sz="900" b="1" spc="-45" dirty="0">
                <a:latin typeface="Calibri" panose="020F0502020204030204" pitchFamily="34" charset="0"/>
                <a:cs typeface="Calibri" panose="020F0502020204030204" pitchFamily="34" charset="0"/>
              </a:rPr>
              <a:t>eight</a:t>
            </a:r>
            <a:r>
              <a:rPr sz="900" b="1" dirty="0">
                <a:latin typeface="Calibri" panose="020F0502020204030204" pitchFamily="34" charset="0"/>
                <a:cs typeface="Calibri" panose="020F0502020204030204" pitchFamily="34" charset="0"/>
              </a:rPr>
              <a:t> </a:t>
            </a:r>
            <a:r>
              <a:rPr sz="900" b="1" spc="-30" dirty="0">
                <a:latin typeface="Calibri" panose="020F0502020204030204" pitchFamily="34" charset="0"/>
                <a:cs typeface="Calibri" panose="020F0502020204030204" pitchFamily="34" charset="0"/>
              </a:rPr>
              <a:t> </a:t>
            </a:r>
            <a:r>
              <a:rPr sz="900" spc="70" dirty="0">
                <a:latin typeface="Cambria"/>
                <a:cs typeface="Cambria"/>
              </a:rPr>
              <a:t>≥</a:t>
            </a:r>
            <a:r>
              <a:rPr sz="900" spc="60" dirty="0">
                <a:latin typeface="Cambria"/>
                <a:cs typeface="Cambria"/>
              </a:rPr>
              <a:t> </a:t>
            </a:r>
            <a:r>
              <a:rPr sz="900" i="1" spc="25" dirty="0">
                <a:latin typeface="Calibri"/>
                <a:cs typeface="Calibri"/>
              </a:rPr>
              <a:t>λ</a:t>
            </a:r>
            <a:endParaRPr sz="900" dirty="0">
              <a:latin typeface="Calibri"/>
              <a:cs typeface="Calibri"/>
            </a:endParaRPr>
          </a:p>
        </p:txBody>
      </p:sp>
    </p:spTree>
  </p:cSld>
  <p:clrMapOvr>
    <a:masterClrMapping/>
  </p:clrMapOvr>
  <p:transition>
    <p:cu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2510790" cy="403225"/>
          </a:xfrm>
          <a:prstGeom prst="rect">
            <a:avLst/>
          </a:prstGeom>
        </p:spPr>
        <p:txBody>
          <a:bodyPr vert="horz" wrap="square" lIns="0" tIns="15875" rIns="0" bIns="0" rtlCol="0">
            <a:spAutoFit/>
          </a:bodyPr>
          <a:lstStyle/>
          <a:p>
            <a:pPr marL="12700">
              <a:lnSpc>
                <a:spcPct val="100000"/>
              </a:lnSpc>
              <a:spcBef>
                <a:spcPts val="125"/>
              </a:spcBef>
            </a:pPr>
            <a:r>
              <a:rPr spc="-75" dirty="0"/>
              <a:t>Generalizing</a:t>
            </a:r>
            <a:r>
              <a:rPr spc="-60" dirty="0"/>
              <a:t> </a:t>
            </a:r>
            <a:r>
              <a:rPr spc="-85" dirty="0"/>
              <a:t>IKNP:</a:t>
            </a:r>
          </a:p>
        </p:txBody>
      </p:sp>
      <p:grpSp>
        <p:nvGrpSpPr>
          <p:cNvPr id="3" name="object 3"/>
          <p:cNvGrpSpPr/>
          <p:nvPr/>
        </p:nvGrpSpPr>
        <p:grpSpPr>
          <a:xfrm>
            <a:off x="309193" y="624331"/>
            <a:ext cx="4040504" cy="594360"/>
            <a:chOff x="309193" y="624331"/>
            <a:chExt cx="4040504" cy="594360"/>
          </a:xfrm>
        </p:grpSpPr>
        <p:sp>
          <p:nvSpPr>
            <p:cNvPr id="4" name="object 4"/>
            <p:cNvSpPr/>
            <p:nvPr/>
          </p:nvSpPr>
          <p:spPr>
            <a:xfrm>
              <a:off x="309193" y="624331"/>
              <a:ext cx="3989704" cy="154305"/>
            </a:xfrm>
            <a:custGeom>
              <a:avLst/>
              <a:gdLst/>
              <a:ahLst/>
              <a:cxnLst/>
              <a:rect l="l" t="t" r="r" b="b"/>
              <a:pathLst>
                <a:path w="3989704" h="154304">
                  <a:moveTo>
                    <a:pt x="3938854" y="0"/>
                  </a:moveTo>
                  <a:lnTo>
                    <a:pt x="50800" y="0"/>
                  </a:lnTo>
                  <a:lnTo>
                    <a:pt x="31075" y="4008"/>
                  </a:lnTo>
                  <a:lnTo>
                    <a:pt x="14922" y="14922"/>
                  </a:lnTo>
                  <a:lnTo>
                    <a:pt x="4008" y="31075"/>
                  </a:lnTo>
                  <a:lnTo>
                    <a:pt x="0" y="50800"/>
                  </a:lnTo>
                  <a:lnTo>
                    <a:pt x="0" y="153998"/>
                  </a:lnTo>
                  <a:lnTo>
                    <a:pt x="3989654" y="153998"/>
                  </a:lnTo>
                  <a:lnTo>
                    <a:pt x="3989654" y="50800"/>
                  </a:lnTo>
                  <a:lnTo>
                    <a:pt x="3985646" y="31075"/>
                  </a:lnTo>
                  <a:lnTo>
                    <a:pt x="3974732" y="14922"/>
                  </a:lnTo>
                  <a:lnTo>
                    <a:pt x="3958579" y="4008"/>
                  </a:lnTo>
                  <a:lnTo>
                    <a:pt x="3938854" y="0"/>
                  </a:lnTo>
                  <a:close/>
                </a:path>
              </a:pathLst>
            </a:custGeom>
            <a:solidFill>
              <a:srgbClr val="DDDDDD"/>
            </a:solidFill>
          </p:spPr>
          <p:txBody>
            <a:bodyPr wrap="square" lIns="0" tIns="0" rIns="0" bIns="0" rtlCol="0"/>
            <a:lstStyle/>
            <a:p>
              <a:endParaRPr/>
            </a:p>
          </p:txBody>
        </p:sp>
        <p:pic>
          <p:nvPicPr>
            <p:cNvPr id="5" name="object 5"/>
            <p:cNvPicPr/>
            <p:nvPr/>
          </p:nvPicPr>
          <p:blipFill>
            <a:blip r:embed="rId2" cstate="print"/>
            <a:stretch>
              <a:fillRect/>
            </a:stretch>
          </p:blipFill>
          <p:spPr>
            <a:xfrm>
              <a:off x="309194" y="668553"/>
              <a:ext cx="4040454" cy="147726"/>
            </a:xfrm>
            <a:prstGeom prst="rect">
              <a:avLst/>
            </a:prstGeom>
          </p:spPr>
        </p:pic>
        <p:pic>
          <p:nvPicPr>
            <p:cNvPr id="6" name="object 6"/>
            <p:cNvPicPr/>
            <p:nvPr/>
          </p:nvPicPr>
          <p:blipFill>
            <a:blip r:embed="rId3" cstate="print"/>
            <a:stretch>
              <a:fillRect/>
            </a:stretch>
          </p:blipFill>
          <p:spPr>
            <a:xfrm>
              <a:off x="359994" y="1116926"/>
              <a:ext cx="101600" cy="101600"/>
            </a:xfrm>
            <a:prstGeom prst="rect">
              <a:avLst/>
            </a:prstGeom>
          </p:spPr>
        </p:pic>
        <p:pic>
          <p:nvPicPr>
            <p:cNvPr id="7" name="object 7"/>
            <p:cNvPicPr/>
            <p:nvPr/>
          </p:nvPicPr>
          <p:blipFill>
            <a:blip r:embed="rId4" cstate="print"/>
            <a:stretch>
              <a:fillRect/>
            </a:stretch>
          </p:blipFill>
          <p:spPr>
            <a:xfrm>
              <a:off x="410794" y="1104226"/>
              <a:ext cx="3938853" cy="114300"/>
            </a:xfrm>
            <a:prstGeom prst="rect">
              <a:avLst/>
            </a:prstGeom>
          </p:spPr>
        </p:pic>
        <p:pic>
          <p:nvPicPr>
            <p:cNvPr id="8" name="object 8"/>
            <p:cNvPicPr/>
            <p:nvPr/>
          </p:nvPicPr>
          <p:blipFill>
            <a:blip r:embed="rId5" cstate="print"/>
            <a:stretch>
              <a:fillRect/>
            </a:stretch>
          </p:blipFill>
          <p:spPr>
            <a:xfrm>
              <a:off x="4298848" y="719358"/>
              <a:ext cx="50799" cy="397568"/>
            </a:xfrm>
            <a:prstGeom prst="rect">
              <a:avLst/>
            </a:prstGeom>
          </p:spPr>
        </p:pic>
        <p:sp>
          <p:nvSpPr>
            <p:cNvPr id="9" name="object 9"/>
            <p:cNvSpPr/>
            <p:nvPr/>
          </p:nvSpPr>
          <p:spPr>
            <a:xfrm>
              <a:off x="309193" y="809951"/>
              <a:ext cx="3989704" cy="358140"/>
            </a:xfrm>
            <a:custGeom>
              <a:avLst/>
              <a:gdLst/>
              <a:ahLst/>
              <a:cxnLst/>
              <a:rect l="l" t="t" r="r" b="b"/>
              <a:pathLst>
                <a:path w="3989704" h="358140">
                  <a:moveTo>
                    <a:pt x="3989654" y="0"/>
                  </a:moveTo>
                  <a:lnTo>
                    <a:pt x="0" y="0"/>
                  </a:lnTo>
                  <a:lnTo>
                    <a:pt x="0" y="306975"/>
                  </a:lnTo>
                  <a:lnTo>
                    <a:pt x="4008" y="326700"/>
                  </a:lnTo>
                  <a:lnTo>
                    <a:pt x="14922" y="342853"/>
                  </a:lnTo>
                  <a:lnTo>
                    <a:pt x="31075" y="353767"/>
                  </a:lnTo>
                  <a:lnTo>
                    <a:pt x="50800" y="357775"/>
                  </a:lnTo>
                  <a:lnTo>
                    <a:pt x="3938854" y="357775"/>
                  </a:lnTo>
                  <a:lnTo>
                    <a:pt x="3958579" y="353767"/>
                  </a:lnTo>
                  <a:lnTo>
                    <a:pt x="3974732" y="342853"/>
                  </a:lnTo>
                  <a:lnTo>
                    <a:pt x="3985646" y="326700"/>
                  </a:lnTo>
                  <a:lnTo>
                    <a:pt x="3989654" y="306975"/>
                  </a:lnTo>
                  <a:lnTo>
                    <a:pt x="3989654" y="0"/>
                  </a:lnTo>
                  <a:close/>
                </a:path>
              </a:pathLst>
            </a:custGeom>
            <a:solidFill>
              <a:srgbClr val="EDEDED"/>
            </a:solidFill>
          </p:spPr>
          <p:txBody>
            <a:bodyPr wrap="square" lIns="0" tIns="0" rIns="0" bIns="0" rtlCol="0"/>
            <a:lstStyle/>
            <a:p>
              <a:endParaRPr/>
            </a:p>
          </p:txBody>
        </p:sp>
        <p:sp>
          <p:nvSpPr>
            <p:cNvPr id="10" name="object 10"/>
            <p:cNvSpPr/>
            <p:nvPr/>
          </p:nvSpPr>
          <p:spPr>
            <a:xfrm>
              <a:off x="4298848" y="706658"/>
              <a:ext cx="0" cy="429895"/>
            </a:xfrm>
            <a:custGeom>
              <a:avLst/>
              <a:gdLst/>
              <a:ahLst/>
              <a:cxnLst/>
              <a:rect l="l" t="t" r="r" b="b"/>
              <a:pathLst>
                <a:path h="429894">
                  <a:moveTo>
                    <a:pt x="0" y="429318"/>
                  </a:moveTo>
                  <a:lnTo>
                    <a:pt x="0" y="0"/>
                  </a:lnTo>
                </a:path>
              </a:pathLst>
            </a:custGeom>
            <a:ln w="3175">
              <a:solidFill>
                <a:srgbClr val="666666"/>
              </a:solidFill>
            </a:ln>
          </p:spPr>
          <p:txBody>
            <a:bodyPr wrap="square" lIns="0" tIns="0" rIns="0" bIns="0" rtlCol="0"/>
            <a:lstStyle/>
            <a:p>
              <a:endParaRPr/>
            </a:p>
          </p:txBody>
        </p:sp>
        <p:sp>
          <p:nvSpPr>
            <p:cNvPr id="11" name="object 11"/>
            <p:cNvSpPr/>
            <p:nvPr/>
          </p:nvSpPr>
          <p:spPr>
            <a:xfrm>
              <a:off x="4298848" y="693958"/>
              <a:ext cx="0" cy="12700"/>
            </a:xfrm>
            <a:custGeom>
              <a:avLst/>
              <a:gdLst/>
              <a:ahLst/>
              <a:cxnLst/>
              <a:rect l="l" t="t" r="r" b="b"/>
              <a:pathLst>
                <a:path h="12700">
                  <a:moveTo>
                    <a:pt x="0" y="12699"/>
                  </a:moveTo>
                  <a:lnTo>
                    <a:pt x="0" y="0"/>
                  </a:lnTo>
                </a:path>
              </a:pathLst>
            </a:custGeom>
            <a:ln w="3175">
              <a:solidFill>
                <a:srgbClr val="8C8C8C"/>
              </a:solidFill>
            </a:ln>
          </p:spPr>
          <p:txBody>
            <a:bodyPr wrap="square" lIns="0" tIns="0" rIns="0" bIns="0" rtlCol="0"/>
            <a:lstStyle/>
            <a:p>
              <a:endParaRPr/>
            </a:p>
          </p:txBody>
        </p:sp>
        <p:sp>
          <p:nvSpPr>
            <p:cNvPr id="12" name="object 12"/>
            <p:cNvSpPr/>
            <p:nvPr/>
          </p:nvSpPr>
          <p:spPr>
            <a:xfrm>
              <a:off x="4298848" y="681258"/>
              <a:ext cx="0" cy="12700"/>
            </a:xfrm>
            <a:custGeom>
              <a:avLst/>
              <a:gdLst/>
              <a:ahLst/>
              <a:cxnLst/>
              <a:rect l="l" t="t" r="r" b="b"/>
              <a:pathLst>
                <a:path h="12700">
                  <a:moveTo>
                    <a:pt x="0" y="12699"/>
                  </a:moveTo>
                  <a:lnTo>
                    <a:pt x="0" y="0"/>
                  </a:lnTo>
                </a:path>
              </a:pathLst>
            </a:custGeom>
            <a:ln w="3175">
              <a:solidFill>
                <a:srgbClr val="A5A5A5"/>
              </a:solidFill>
            </a:ln>
          </p:spPr>
          <p:txBody>
            <a:bodyPr wrap="square" lIns="0" tIns="0" rIns="0" bIns="0" rtlCol="0"/>
            <a:lstStyle/>
            <a:p>
              <a:endParaRPr/>
            </a:p>
          </p:txBody>
        </p:sp>
        <p:sp>
          <p:nvSpPr>
            <p:cNvPr id="13" name="object 13"/>
            <p:cNvSpPr/>
            <p:nvPr/>
          </p:nvSpPr>
          <p:spPr>
            <a:xfrm>
              <a:off x="4298848" y="668558"/>
              <a:ext cx="0" cy="12700"/>
            </a:xfrm>
            <a:custGeom>
              <a:avLst/>
              <a:gdLst/>
              <a:ahLst/>
              <a:cxnLst/>
              <a:rect l="l" t="t" r="r" b="b"/>
              <a:pathLst>
                <a:path h="12700">
                  <a:moveTo>
                    <a:pt x="0" y="12699"/>
                  </a:moveTo>
                  <a:lnTo>
                    <a:pt x="0" y="0"/>
                  </a:lnTo>
                </a:path>
              </a:pathLst>
            </a:custGeom>
            <a:ln w="3175">
              <a:solidFill>
                <a:srgbClr val="BFBFBF"/>
              </a:solidFill>
            </a:ln>
          </p:spPr>
          <p:txBody>
            <a:bodyPr wrap="square" lIns="0" tIns="0" rIns="0" bIns="0" rtlCol="0"/>
            <a:lstStyle/>
            <a:p>
              <a:endParaRPr/>
            </a:p>
          </p:txBody>
        </p:sp>
        <p:sp>
          <p:nvSpPr>
            <p:cNvPr id="14" name="object 14"/>
            <p:cNvSpPr/>
            <p:nvPr/>
          </p:nvSpPr>
          <p:spPr>
            <a:xfrm>
              <a:off x="4298848" y="649508"/>
              <a:ext cx="0" cy="19050"/>
            </a:xfrm>
            <a:custGeom>
              <a:avLst/>
              <a:gdLst/>
              <a:ahLst/>
              <a:cxnLst/>
              <a:rect l="l" t="t" r="r" b="b"/>
              <a:pathLst>
                <a:path h="19050">
                  <a:moveTo>
                    <a:pt x="0" y="19049"/>
                  </a:moveTo>
                  <a:lnTo>
                    <a:pt x="0" y="0"/>
                  </a:lnTo>
                </a:path>
              </a:pathLst>
            </a:custGeom>
            <a:ln w="3175">
              <a:solidFill>
                <a:srgbClr val="CCCCCC"/>
              </a:solidFill>
            </a:ln>
          </p:spPr>
          <p:txBody>
            <a:bodyPr wrap="square" lIns="0" tIns="0" rIns="0" bIns="0" rtlCol="0"/>
            <a:lstStyle/>
            <a:p>
              <a:endParaRPr/>
            </a:p>
          </p:txBody>
        </p:sp>
      </p:grpSp>
      <p:sp>
        <p:nvSpPr>
          <p:cNvPr id="15" name="object 15"/>
          <p:cNvSpPr txBox="1"/>
          <p:nvPr/>
        </p:nvSpPr>
        <p:spPr>
          <a:xfrm>
            <a:off x="283794" y="567423"/>
            <a:ext cx="3891915" cy="2701290"/>
          </a:xfrm>
          <a:prstGeom prst="rect">
            <a:avLst/>
          </a:prstGeom>
        </p:spPr>
        <p:txBody>
          <a:bodyPr vert="horz" wrap="square" lIns="0" tIns="64135" rIns="0" bIns="0" rtlCol="0">
            <a:spAutoFit/>
          </a:bodyPr>
          <a:lstStyle/>
          <a:p>
            <a:pPr marL="76200">
              <a:lnSpc>
                <a:spcPct val="100000"/>
              </a:lnSpc>
              <a:spcBef>
                <a:spcPts val="505"/>
              </a:spcBef>
            </a:pPr>
            <a:r>
              <a:rPr sz="800" spc="-35" dirty="0">
                <a:solidFill>
                  <a:srgbClr val="3E7E00"/>
                </a:solidFill>
                <a:latin typeface="Calibri" panose="020F0502020204030204" pitchFamily="34" charset="0"/>
                <a:cs typeface="Calibri" panose="020F0502020204030204" pitchFamily="34" charset="0"/>
              </a:rPr>
              <a:t>[KolesnikovKumaresan13]</a:t>
            </a:r>
            <a:endParaRPr sz="800" dirty="0">
              <a:latin typeface="Calibri" panose="020F0502020204030204" pitchFamily="34" charset="0"/>
              <a:cs typeface="Calibri" panose="020F0502020204030204" pitchFamily="34" charset="0"/>
            </a:endParaRPr>
          </a:p>
          <a:p>
            <a:pPr marL="76200" marR="137795">
              <a:lnSpc>
                <a:spcPct val="100000"/>
              </a:lnSpc>
              <a:spcBef>
                <a:spcPts val="509"/>
              </a:spcBef>
            </a:pPr>
            <a:r>
              <a:rPr sz="1000" spc="-40" dirty="0">
                <a:latin typeface="Calibri" panose="020F0502020204030204" pitchFamily="34" charset="0"/>
                <a:cs typeface="Calibri" panose="020F0502020204030204" pitchFamily="34" charset="0"/>
              </a:rPr>
              <a:t>Using</a:t>
            </a:r>
            <a:r>
              <a:rPr sz="1000" spc="-20" dirty="0">
                <a:latin typeface="Calibri" panose="020F0502020204030204" pitchFamily="34" charset="0"/>
                <a:cs typeface="Calibri" panose="020F0502020204030204" pitchFamily="34" charset="0"/>
              </a:rPr>
              <a:t> </a:t>
            </a:r>
            <a:r>
              <a:rPr sz="1000" spc="-80" dirty="0">
                <a:latin typeface="Calibri" panose="020F0502020204030204" pitchFamily="34" charset="0"/>
                <a:cs typeface="Calibri" panose="020F0502020204030204" pitchFamily="34" charset="0"/>
              </a:rPr>
              <a:t>a</a:t>
            </a:r>
            <a:r>
              <a:rPr sz="1000" spc="-20"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co</a:t>
            </a:r>
            <a:r>
              <a:rPr sz="1000" spc="-70" dirty="0">
                <a:latin typeface="Calibri" panose="020F0502020204030204" pitchFamily="34" charset="0"/>
                <a:cs typeface="Calibri" panose="020F0502020204030204" pitchFamily="34" charset="0"/>
              </a:rPr>
              <a:t>de</a:t>
            </a:r>
            <a:r>
              <a:rPr sz="1000" spc="-20" dirty="0">
                <a:latin typeface="Calibri" panose="020F0502020204030204" pitchFamily="34" charset="0"/>
                <a:cs typeface="Calibri" panose="020F0502020204030204" pitchFamily="34" charset="0"/>
              </a:rPr>
              <a:t> </a:t>
            </a:r>
            <a:r>
              <a:rPr sz="1000" i="1" spc="-20" dirty="0">
                <a:latin typeface="Times New Roman"/>
                <a:cs typeface="Times New Roman"/>
              </a:rPr>
              <a:t>C</a:t>
            </a:r>
            <a:r>
              <a:rPr sz="1000" i="1" spc="25" dirty="0">
                <a:latin typeface="Times New Roman"/>
                <a:cs typeface="Times New Roman"/>
              </a:rPr>
              <a:t> </a:t>
            </a:r>
            <a:r>
              <a:rPr sz="1000" spc="-80" dirty="0">
                <a:latin typeface="Calibri" panose="020F0502020204030204" pitchFamily="34" charset="0"/>
                <a:cs typeface="Calibri" panose="020F0502020204030204" pitchFamily="34" charset="0"/>
              </a:rPr>
              <a:t>:</a:t>
            </a:r>
            <a:r>
              <a:rPr sz="1000" spc="-15" dirty="0">
                <a:latin typeface="Calibri" panose="020F0502020204030204" pitchFamily="34" charset="0"/>
                <a:cs typeface="Calibri" panose="020F0502020204030204" pitchFamily="34" charset="0"/>
              </a:rPr>
              <a:t> </a:t>
            </a:r>
            <a:r>
              <a:rPr sz="1000" spc="40" dirty="0">
                <a:latin typeface="Cambria"/>
                <a:cs typeface="Cambria"/>
              </a:rPr>
              <a:t>{</a:t>
            </a:r>
            <a:r>
              <a:rPr sz="1000" spc="-60" dirty="0">
                <a:latin typeface="Calibri" panose="020F0502020204030204" pitchFamily="34" charset="0"/>
                <a:cs typeface="Calibri" panose="020F0502020204030204" pitchFamily="34" charset="0"/>
              </a:rPr>
              <a:t>0</a:t>
            </a:r>
            <a:r>
              <a:rPr sz="1000" spc="-5" dirty="0">
                <a:latin typeface="Calibri"/>
                <a:cs typeface="Calibri"/>
              </a:rPr>
              <a:t>,</a:t>
            </a:r>
            <a:r>
              <a:rPr sz="1000" spc="-60" dirty="0">
                <a:latin typeface="Calibri"/>
                <a:cs typeface="Calibri"/>
              </a:rPr>
              <a:t> </a:t>
            </a:r>
            <a:r>
              <a:rPr sz="1000" spc="-30" dirty="0">
                <a:latin typeface="Calibri" panose="020F0502020204030204" pitchFamily="34" charset="0"/>
                <a:cs typeface="Calibri" panose="020F0502020204030204" pitchFamily="34" charset="0"/>
              </a:rPr>
              <a:t>1</a:t>
            </a:r>
            <a:r>
              <a:rPr sz="1000" spc="60" dirty="0">
                <a:latin typeface="Cambria"/>
                <a:cs typeface="Cambria"/>
              </a:rPr>
              <a:t>}</a:t>
            </a:r>
            <a:r>
              <a:rPr sz="1050" spc="157" baseline="27777" dirty="0">
                <a:latin typeface="Calibri" panose="020F0502020204030204" pitchFamily="34" charset="0"/>
                <a:cs typeface="Calibri" panose="020F0502020204030204" pitchFamily="34" charset="0"/>
              </a:rPr>
              <a:t>ℓ</a:t>
            </a:r>
            <a:r>
              <a:rPr sz="1050" baseline="27777" dirty="0">
                <a:latin typeface="Calibri" panose="020F0502020204030204" pitchFamily="34" charset="0"/>
                <a:cs typeface="Calibri" panose="020F0502020204030204" pitchFamily="34" charset="0"/>
              </a:rPr>
              <a:t> </a:t>
            </a:r>
            <a:r>
              <a:rPr sz="1050" spc="-22" baseline="27777" dirty="0">
                <a:latin typeface="Calibri" panose="020F0502020204030204" pitchFamily="34" charset="0"/>
                <a:cs typeface="Calibri" panose="020F0502020204030204" pitchFamily="34" charset="0"/>
              </a:rPr>
              <a:t> </a:t>
            </a:r>
            <a:r>
              <a:rPr sz="1000" spc="180" dirty="0">
                <a:latin typeface="Cambria"/>
                <a:cs typeface="Cambria"/>
              </a:rPr>
              <a:t>→</a:t>
            </a:r>
            <a:r>
              <a:rPr sz="1000" spc="80" dirty="0">
                <a:latin typeface="Cambria"/>
                <a:cs typeface="Cambria"/>
              </a:rPr>
              <a:t> </a:t>
            </a:r>
            <a:r>
              <a:rPr sz="1000" spc="45" dirty="0">
                <a:latin typeface="Cambria"/>
                <a:cs typeface="Cambria"/>
              </a:rPr>
              <a:t>{</a:t>
            </a:r>
            <a:r>
              <a:rPr sz="1000" spc="-60" dirty="0">
                <a:latin typeface="Calibri" panose="020F0502020204030204" pitchFamily="34" charset="0"/>
                <a:cs typeface="Calibri" panose="020F0502020204030204" pitchFamily="34" charset="0"/>
              </a:rPr>
              <a:t>0</a:t>
            </a:r>
            <a:r>
              <a:rPr sz="1000" spc="-5" dirty="0">
                <a:latin typeface="Calibri"/>
                <a:cs typeface="Calibri"/>
              </a:rPr>
              <a:t>,</a:t>
            </a:r>
            <a:r>
              <a:rPr sz="1000" spc="-60" dirty="0">
                <a:latin typeface="Calibri"/>
                <a:cs typeface="Calibri"/>
              </a:rPr>
              <a:t> </a:t>
            </a:r>
            <a:r>
              <a:rPr sz="1000" spc="-30" dirty="0">
                <a:latin typeface="Calibri" panose="020F0502020204030204" pitchFamily="34" charset="0"/>
                <a:cs typeface="Calibri" panose="020F0502020204030204" pitchFamily="34" charset="0"/>
              </a:rPr>
              <a:t>1</a:t>
            </a:r>
            <a:r>
              <a:rPr sz="1000" spc="40" dirty="0">
                <a:latin typeface="Cambria"/>
                <a:cs typeface="Cambria"/>
              </a:rPr>
              <a:t>}</a:t>
            </a:r>
            <a:r>
              <a:rPr sz="1050" i="1" spc="37" baseline="27777" dirty="0">
                <a:latin typeface="Times New Roman"/>
                <a:cs typeface="Times New Roman"/>
              </a:rPr>
              <a:t>k</a:t>
            </a:r>
            <a:r>
              <a:rPr sz="1050" i="1" baseline="27777" dirty="0">
                <a:latin typeface="Times New Roman"/>
                <a:cs typeface="Times New Roman"/>
              </a:rPr>
              <a:t> </a:t>
            </a:r>
            <a:r>
              <a:rPr sz="1050" i="1" spc="-82" baseline="27777" dirty="0">
                <a:latin typeface="Times New Roman"/>
                <a:cs typeface="Times New Roman"/>
              </a:rPr>
              <a:t> </a:t>
            </a:r>
            <a:r>
              <a:rPr sz="1000" spc="20" dirty="0">
                <a:latin typeface="Calibri" panose="020F0502020204030204" pitchFamily="34" charset="0"/>
                <a:cs typeface="Calibri" panose="020F0502020204030204" pitchFamily="34" charset="0"/>
              </a:rPr>
              <a:t>with</a:t>
            </a:r>
            <a:r>
              <a:rPr sz="1000" spc="-20" dirty="0">
                <a:latin typeface="Calibri" panose="020F0502020204030204" pitchFamily="34" charset="0"/>
                <a:cs typeface="Calibri" panose="020F0502020204030204" pitchFamily="34" charset="0"/>
              </a:rPr>
              <a:t> </a:t>
            </a:r>
            <a:r>
              <a:rPr sz="1000" spc="-10" dirty="0">
                <a:solidFill>
                  <a:srgbClr val="D83A00"/>
                </a:solidFill>
                <a:latin typeface="Calibri" panose="020F0502020204030204" pitchFamily="34" charset="0"/>
                <a:cs typeface="Calibri" panose="020F0502020204030204" pitchFamily="34" charset="0"/>
              </a:rPr>
              <a:t>minimum</a:t>
            </a:r>
            <a:r>
              <a:rPr sz="1000" spc="-20" dirty="0">
                <a:solidFill>
                  <a:srgbClr val="D83A00"/>
                </a:solidFill>
                <a:latin typeface="Calibri" panose="020F0502020204030204" pitchFamily="34" charset="0"/>
                <a:cs typeface="Calibri" panose="020F0502020204030204" pitchFamily="34" charset="0"/>
              </a:rPr>
              <a:t> </a:t>
            </a:r>
            <a:r>
              <a:rPr sz="1000" spc="-40" dirty="0">
                <a:solidFill>
                  <a:srgbClr val="D83A00"/>
                </a:solidFill>
                <a:latin typeface="Calibri" panose="020F0502020204030204" pitchFamily="34" charset="0"/>
                <a:cs typeface="Calibri" panose="020F0502020204030204" pitchFamily="34" charset="0"/>
              </a:rPr>
              <a:t>distance</a:t>
            </a:r>
            <a:r>
              <a:rPr sz="1000" spc="-35" dirty="0">
                <a:solidFill>
                  <a:srgbClr val="D83A00"/>
                </a:solidFill>
                <a:latin typeface="Calibri" panose="020F0502020204030204" pitchFamily="34" charset="0"/>
                <a:cs typeface="Calibri" panose="020F0502020204030204" pitchFamily="34" charset="0"/>
              </a:rPr>
              <a:t> </a:t>
            </a:r>
            <a:r>
              <a:rPr sz="1000" i="1" spc="25" dirty="0">
                <a:solidFill>
                  <a:srgbClr val="D83A00"/>
                </a:solidFill>
                <a:latin typeface="Calibri"/>
                <a:cs typeface="Calibri"/>
              </a:rPr>
              <a:t>λ</a:t>
            </a:r>
            <a:r>
              <a:rPr sz="1000" i="1" spc="50" dirty="0">
                <a:solidFill>
                  <a:srgbClr val="D83A00"/>
                </a:solidFill>
                <a:latin typeface="Calibri"/>
                <a:cs typeface="Calibri"/>
              </a:rPr>
              <a:t> </a:t>
            </a:r>
            <a:r>
              <a:rPr sz="1000" spc="-25" dirty="0">
                <a:latin typeface="Calibri" panose="020F0502020204030204" pitchFamily="34" charset="0"/>
                <a:cs typeface="Calibri" panose="020F0502020204030204" pitchFamily="34" charset="0"/>
              </a:rPr>
              <a:t>gi</a:t>
            </a:r>
            <a:r>
              <a:rPr sz="1000" spc="-40" dirty="0">
                <a:latin typeface="Calibri" panose="020F0502020204030204" pitchFamily="34" charset="0"/>
                <a:cs typeface="Calibri" panose="020F0502020204030204" pitchFamily="34" charset="0"/>
              </a:rPr>
              <a:t>v</a:t>
            </a:r>
            <a:r>
              <a:rPr sz="1000" spc="-110" dirty="0">
                <a:latin typeface="Calibri" panose="020F0502020204030204" pitchFamily="34" charset="0"/>
                <a:cs typeface="Calibri" panose="020F0502020204030204" pitchFamily="34" charset="0"/>
              </a:rPr>
              <a:t>es</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y</a:t>
            </a:r>
            <a:r>
              <a:rPr sz="1000" spc="-30" dirty="0">
                <a:latin typeface="Calibri" panose="020F0502020204030204" pitchFamily="34" charset="0"/>
                <a:cs typeface="Calibri" panose="020F0502020204030204" pitchFamily="34" charset="0"/>
              </a:rPr>
              <a:t>ou  </a:t>
            </a:r>
            <a:r>
              <a:rPr sz="1000" spc="-10" dirty="0">
                <a:latin typeface="Calibri" panose="020F0502020204030204" pitchFamily="34" charset="0"/>
                <a:cs typeface="Calibri" panose="020F0502020204030204" pitchFamily="34" charset="0"/>
              </a:rPr>
              <a:t>1-out-of-</a:t>
            </a:r>
            <a:r>
              <a:rPr sz="1000" spc="-10" dirty="0">
                <a:solidFill>
                  <a:srgbClr val="D83A00"/>
                </a:solidFill>
                <a:latin typeface="Calibri" panose="020F0502020204030204" pitchFamily="34" charset="0"/>
                <a:cs typeface="Calibri" panose="020F0502020204030204" pitchFamily="34" charset="0"/>
              </a:rPr>
              <a:t>2</a:t>
            </a:r>
            <a:r>
              <a:rPr sz="1050" spc="-15" baseline="27777" dirty="0">
                <a:solidFill>
                  <a:srgbClr val="D83A00"/>
                </a:solidFill>
                <a:latin typeface="Calibri" panose="020F0502020204030204" pitchFamily="34" charset="0"/>
                <a:cs typeface="Calibri" panose="020F0502020204030204" pitchFamily="34" charset="0"/>
              </a:rPr>
              <a:t>ℓ</a:t>
            </a:r>
            <a:r>
              <a:rPr sz="1050" spc="209" baseline="27777" dirty="0">
                <a:solidFill>
                  <a:srgbClr val="D83A00"/>
                </a:solidFill>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OT</a:t>
            </a:r>
            <a:r>
              <a:rPr sz="1000" spc="-20" dirty="0">
                <a:latin typeface="Calibri" panose="020F0502020204030204" pitchFamily="34" charset="0"/>
                <a:cs typeface="Calibri" panose="020F0502020204030204" pitchFamily="34" charset="0"/>
              </a:rPr>
              <a:t> </a:t>
            </a:r>
            <a:r>
              <a:rPr sz="1000" spc="-45" dirty="0">
                <a:latin typeface="Calibri" panose="020F0502020204030204" pitchFamily="34" charset="0"/>
                <a:cs typeface="Calibri" panose="020F0502020204030204" pitchFamily="34" charset="0"/>
              </a:rPr>
              <a:t>extension</a:t>
            </a:r>
            <a:r>
              <a:rPr sz="1000" spc="-20" dirty="0">
                <a:latin typeface="Calibri" panose="020F0502020204030204" pitchFamily="34" charset="0"/>
                <a:cs typeface="Calibri" panose="020F0502020204030204" pitchFamily="34" charset="0"/>
              </a:rPr>
              <a:t> (from </a:t>
            </a:r>
            <a:r>
              <a:rPr sz="1000" i="1" spc="15" dirty="0">
                <a:latin typeface="Times New Roman"/>
                <a:cs typeface="Times New Roman"/>
              </a:rPr>
              <a:t>k</a:t>
            </a:r>
            <a:r>
              <a:rPr sz="1000" i="1" spc="-5" dirty="0">
                <a:latin typeface="Times New Roman"/>
                <a:cs typeface="Times New Roman"/>
              </a:rPr>
              <a:t> </a:t>
            </a:r>
            <a:r>
              <a:rPr sz="1000" spc="-90" dirty="0">
                <a:latin typeface="Calibri" panose="020F0502020204030204" pitchFamily="34" charset="0"/>
                <a:cs typeface="Calibri" panose="020F0502020204030204" pitchFamily="34" charset="0"/>
              </a:rPr>
              <a:t>base</a:t>
            </a:r>
            <a:r>
              <a:rPr sz="1000" spc="-15" dirty="0">
                <a:latin typeface="Calibri" panose="020F0502020204030204" pitchFamily="34" charset="0"/>
                <a:cs typeface="Calibri" panose="020F0502020204030204" pitchFamily="34" charset="0"/>
              </a:rPr>
              <a:t> </a:t>
            </a:r>
            <a:r>
              <a:rPr sz="1000" spc="-80" dirty="0">
                <a:latin typeface="Calibri" panose="020F0502020204030204" pitchFamily="34" charset="0"/>
                <a:cs typeface="Calibri" panose="020F0502020204030204" pitchFamily="34" charset="0"/>
              </a:rPr>
              <a:t>OTs)</a:t>
            </a:r>
            <a:endParaRPr sz="1000" dirty="0">
              <a:latin typeface="Calibri" panose="020F0502020204030204" pitchFamily="34" charset="0"/>
              <a:cs typeface="Calibri" panose="020F0502020204030204" pitchFamily="34" charset="0"/>
            </a:endParaRPr>
          </a:p>
          <a:p>
            <a:pPr marL="76200">
              <a:lnSpc>
                <a:spcPct val="100000"/>
              </a:lnSpc>
              <a:spcBef>
                <a:spcPts val="944"/>
              </a:spcBef>
            </a:pPr>
            <a:r>
              <a:rPr sz="800" spc="-35" dirty="0">
                <a:solidFill>
                  <a:srgbClr val="3E7E00"/>
                </a:solidFill>
                <a:latin typeface="Calibri" panose="020F0502020204030204" pitchFamily="34" charset="0"/>
                <a:cs typeface="Calibri" panose="020F0502020204030204" pitchFamily="34" charset="0"/>
              </a:rPr>
              <a:t>[KolesnikovKumaresan13]</a:t>
            </a:r>
            <a:r>
              <a:rPr sz="1000" spc="-3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a:p>
            <a:pPr marL="328930" indent="-125095">
              <a:lnSpc>
                <a:spcPct val="100000"/>
              </a:lnSpc>
              <a:spcBef>
                <a:spcPts val="295"/>
              </a:spcBef>
              <a:buClr>
                <a:srgbClr val="1464B2"/>
              </a:buClr>
              <a:buSzPct val="70000"/>
              <a:buFont typeface="Cambria"/>
              <a:buChar char="►"/>
              <a:tabLst>
                <a:tab pos="329565" algn="l"/>
              </a:tabLst>
            </a:pPr>
            <a:r>
              <a:rPr sz="1000" spc="-40" dirty="0">
                <a:latin typeface="Calibri" panose="020F0502020204030204" pitchFamily="34" charset="0"/>
                <a:cs typeface="Calibri" panose="020F0502020204030204" pitchFamily="34" charset="0"/>
              </a:rPr>
              <a:t>Walsh-Hadamard</a:t>
            </a:r>
            <a:r>
              <a:rPr sz="1000" spc="-20"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code</a:t>
            </a:r>
            <a:r>
              <a:rPr sz="1000" spc="-20" dirty="0">
                <a:latin typeface="Calibri" panose="020F0502020204030204" pitchFamily="34" charset="0"/>
                <a:cs typeface="Calibri" panose="020F0502020204030204" pitchFamily="34" charset="0"/>
              </a:rPr>
              <a:t> </a:t>
            </a:r>
            <a:r>
              <a:rPr sz="1000" i="1" spc="-20" dirty="0">
                <a:latin typeface="Times New Roman"/>
                <a:cs typeface="Times New Roman"/>
              </a:rPr>
              <a:t>C</a:t>
            </a:r>
            <a:r>
              <a:rPr sz="1000" i="1" spc="30" dirty="0">
                <a:latin typeface="Times New Roman"/>
                <a:cs typeface="Times New Roman"/>
              </a:rPr>
              <a:t> </a:t>
            </a:r>
            <a:r>
              <a:rPr sz="1000" spc="-80" dirty="0">
                <a:latin typeface="Calibri" panose="020F0502020204030204" pitchFamily="34" charset="0"/>
                <a:cs typeface="Calibri" panose="020F0502020204030204" pitchFamily="34" charset="0"/>
              </a:rPr>
              <a:t>:</a:t>
            </a:r>
            <a:r>
              <a:rPr sz="1000" spc="-15" dirty="0">
                <a:latin typeface="Calibri" panose="020F0502020204030204" pitchFamily="34" charset="0"/>
                <a:cs typeface="Calibri" panose="020F0502020204030204" pitchFamily="34" charset="0"/>
              </a:rPr>
              <a:t> </a:t>
            </a:r>
            <a:r>
              <a:rPr sz="1000" spc="-10" dirty="0">
                <a:latin typeface="Cambria"/>
                <a:cs typeface="Cambria"/>
              </a:rPr>
              <a:t>{</a:t>
            </a:r>
            <a:r>
              <a:rPr sz="1000" spc="-10" dirty="0">
                <a:latin typeface="Calibri" panose="020F0502020204030204" pitchFamily="34" charset="0"/>
                <a:cs typeface="Calibri" panose="020F0502020204030204" pitchFamily="34" charset="0"/>
              </a:rPr>
              <a:t>0</a:t>
            </a:r>
            <a:r>
              <a:rPr sz="1000" spc="-10" dirty="0">
                <a:latin typeface="Calibri"/>
                <a:cs typeface="Calibri"/>
              </a:rPr>
              <a:t>,</a:t>
            </a:r>
            <a:r>
              <a:rPr sz="1000" spc="-55" dirty="0">
                <a:latin typeface="Calibri"/>
                <a:cs typeface="Calibri"/>
              </a:rPr>
              <a:t> </a:t>
            </a:r>
            <a:r>
              <a:rPr sz="1000" spc="15" dirty="0">
                <a:latin typeface="Calibri" panose="020F0502020204030204" pitchFamily="34" charset="0"/>
                <a:cs typeface="Calibri" panose="020F0502020204030204" pitchFamily="34" charset="0"/>
              </a:rPr>
              <a:t>1</a:t>
            </a:r>
            <a:r>
              <a:rPr sz="1000" spc="15" dirty="0">
                <a:latin typeface="Cambria"/>
                <a:cs typeface="Cambria"/>
              </a:rPr>
              <a:t>}</a:t>
            </a:r>
            <a:r>
              <a:rPr sz="1050" spc="22" baseline="27777" dirty="0">
                <a:latin typeface="Calibri"/>
                <a:cs typeface="Calibri"/>
              </a:rPr>
              <a:t>8</a:t>
            </a:r>
            <a:r>
              <a:rPr sz="1050" spc="254" baseline="27777" dirty="0">
                <a:latin typeface="Calibri"/>
                <a:cs typeface="Calibri"/>
              </a:rPr>
              <a:t> </a:t>
            </a:r>
            <a:r>
              <a:rPr sz="1000" spc="180" dirty="0">
                <a:latin typeface="Cambria"/>
                <a:cs typeface="Cambria"/>
              </a:rPr>
              <a:t>→</a:t>
            </a:r>
            <a:r>
              <a:rPr sz="1000" spc="80" dirty="0">
                <a:latin typeface="Cambria"/>
                <a:cs typeface="Cambria"/>
              </a:rPr>
              <a:t> </a:t>
            </a:r>
            <a:r>
              <a:rPr sz="1000" spc="-5" dirty="0">
                <a:latin typeface="Cambria"/>
                <a:cs typeface="Cambria"/>
              </a:rPr>
              <a:t>{</a:t>
            </a:r>
            <a:r>
              <a:rPr sz="1000" spc="-5" dirty="0">
                <a:latin typeface="Calibri" panose="020F0502020204030204" pitchFamily="34" charset="0"/>
                <a:cs typeface="Calibri" panose="020F0502020204030204" pitchFamily="34" charset="0"/>
              </a:rPr>
              <a:t>0</a:t>
            </a:r>
            <a:r>
              <a:rPr sz="1000" spc="-5" dirty="0">
                <a:latin typeface="Calibri"/>
                <a:cs typeface="Calibri"/>
              </a:rPr>
              <a:t>,</a:t>
            </a:r>
            <a:r>
              <a:rPr sz="1000" spc="-55" dirty="0">
                <a:latin typeface="Calibri"/>
                <a:cs typeface="Calibri"/>
              </a:rPr>
              <a:t> </a:t>
            </a:r>
            <a:r>
              <a:rPr sz="1000" spc="25" dirty="0">
                <a:latin typeface="Calibri" panose="020F0502020204030204" pitchFamily="34" charset="0"/>
                <a:cs typeface="Calibri" panose="020F0502020204030204" pitchFamily="34" charset="0"/>
              </a:rPr>
              <a:t>1</a:t>
            </a:r>
            <a:r>
              <a:rPr sz="1000" spc="25" dirty="0">
                <a:latin typeface="Cambria"/>
                <a:cs typeface="Cambria"/>
              </a:rPr>
              <a:t>}</a:t>
            </a:r>
            <a:r>
              <a:rPr sz="1050" spc="37" baseline="27777" dirty="0">
                <a:latin typeface="Calibri"/>
                <a:cs typeface="Calibri"/>
              </a:rPr>
              <a:t>256</a:t>
            </a:r>
            <a:r>
              <a:rPr sz="1050" spc="209" baseline="27777" dirty="0">
                <a:latin typeface="Calibri"/>
                <a:cs typeface="Calibri"/>
              </a:rPr>
              <a:t> </a:t>
            </a:r>
            <a:r>
              <a:rPr sz="1000" spc="-25" dirty="0">
                <a:latin typeface="Calibri" panose="020F0502020204030204" pitchFamily="34" charset="0"/>
                <a:cs typeface="Calibri" panose="020F0502020204030204" pitchFamily="34" charset="0"/>
              </a:rPr>
              <a:t>(min.</a:t>
            </a:r>
            <a:r>
              <a:rPr sz="1000" spc="-20" dirty="0">
                <a:latin typeface="Calibri" panose="020F0502020204030204" pitchFamily="34" charset="0"/>
                <a:cs typeface="Calibri" panose="020F0502020204030204" pitchFamily="34" charset="0"/>
              </a:rPr>
              <a:t> </a:t>
            </a:r>
            <a:r>
              <a:rPr sz="1000" spc="-25" dirty="0">
                <a:latin typeface="Calibri" panose="020F0502020204030204" pitchFamily="34" charset="0"/>
                <a:cs typeface="Calibri" panose="020F0502020204030204" pitchFamily="34" charset="0"/>
              </a:rPr>
              <a:t>dist.</a:t>
            </a:r>
            <a:r>
              <a:rPr sz="1000" spc="-15" dirty="0">
                <a:latin typeface="Calibri" panose="020F0502020204030204" pitchFamily="34" charset="0"/>
                <a:cs typeface="Calibri" panose="020F0502020204030204" pitchFamily="34" charset="0"/>
              </a:rPr>
              <a:t> </a:t>
            </a:r>
            <a:r>
              <a:rPr sz="1000" spc="-80" dirty="0">
                <a:latin typeface="Calibri" panose="020F0502020204030204" pitchFamily="34" charset="0"/>
                <a:cs typeface="Calibri" panose="020F0502020204030204" pitchFamily="34" charset="0"/>
              </a:rPr>
              <a:t>128)</a:t>
            </a:r>
            <a:endParaRPr sz="1000" dirty="0">
              <a:latin typeface="Calibri" panose="020F0502020204030204" pitchFamily="34" charset="0"/>
              <a:cs typeface="Calibri" panose="020F0502020204030204" pitchFamily="34" charset="0"/>
            </a:endParaRPr>
          </a:p>
          <a:p>
            <a:pPr marL="328930" indent="-125095">
              <a:lnSpc>
                <a:spcPct val="100000"/>
              </a:lnSpc>
              <a:spcBef>
                <a:spcPts val="295"/>
              </a:spcBef>
              <a:buClr>
                <a:srgbClr val="1464B2"/>
              </a:buClr>
              <a:buSzPct val="70000"/>
              <a:buFont typeface="Cambria"/>
              <a:buChar char="►"/>
              <a:tabLst>
                <a:tab pos="329565" algn="l"/>
              </a:tabLst>
            </a:pPr>
            <a:r>
              <a:rPr sz="1000" spc="-35" dirty="0">
                <a:latin typeface="Calibri" panose="020F0502020204030204" pitchFamily="34" charset="0"/>
                <a:cs typeface="Calibri" panose="020F0502020204030204" pitchFamily="34" charset="0"/>
              </a:rPr>
              <a:t>1-out-of-256</a:t>
            </a:r>
            <a:r>
              <a:rPr sz="1000" spc="-20" dirty="0">
                <a:latin typeface="Calibri" panose="020F0502020204030204" pitchFamily="34" charset="0"/>
                <a:cs typeface="Calibri" panose="020F0502020204030204" pitchFamily="34" charset="0"/>
              </a:rPr>
              <a:t> </a:t>
            </a:r>
            <a:r>
              <a:rPr sz="1000" spc="-45" dirty="0">
                <a:latin typeface="Calibri" panose="020F0502020204030204" pitchFamily="34" charset="0"/>
                <a:cs typeface="Calibri" panose="020F0502020204030204" pitchFamily="34" charset="0"/>
              </a:rPr>
              <a:t>O</a:t>
            </a:r>
            <a:r>
              <a:rPr sz="1000" spc="-75" dirty="0">
                <a:latin typeface="Calibri" panose="020F0502020204030204" pitchFamily="34" charset="0"/>
                <a:cs typeface="Calibri" panose="020F0502020204030204" pitchFamily="34" charset="0"/>
              </a:rPr>
              <a:t>T</a:t>
            </a:r>
            <a:endParaRPr sz="1000" dirty="0">
              <a:latin typeface="Calibri" panose="020F0502020204030204" pitchFamily="34" charset="0"/>
              <a:cs typeface="Calibri" panose="020F0502020204030204" pitchFamily="34" charset="0"/>
            </a:endParaRPr>
          </a:p>
          <a:p>
            <a:pPr marL="76200">
              <a:lnSpc>
                <a:spcPct val="100000"/>
              </a:lnSpc>
              <a:spcBef>
                <a:spcPts val="890"/>
              </a:spcBef>
            </a:pPr>
            <a:r>
              <a:rPr sz="800" spc="-20" dirty="0">
                <a:solidFill>
                  <a:srgbClr val="3E7E00"/>
                </a:solidFill>
                <a:latin typeface="Calibri" panose="020F0502020204030204" pitchFamily="34" charset="0"/>
                <a:cs typeface="Calibri" panose="020F0502020204030204" pitchFamily="34" charset="0"/>
              </a:rPr>
              <a:t>[OrruOrsiniScholl16]</a:t>
            </a:r>
            <a:r>
              <a:rPr sz="1000" spc="-20"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a:p>
            <a:pPr marL="328930" indent="-125095">
              <a:lnSpc>
                <a:spcPct val="100000"/>
              </a:lnSpc>
              <a:spcBef>
                <a:spcPts val="295"/>
              </a:spcBef>
              <a:buClr>
                <a:srgbClr val="1464B2"/>
              </a:buClr>
              <a:buSzPct val="70000"/>
              <a:buFont typeface="Cambria"/>
              <a:buChar char="►"/>
              <a:tabLst>
                <a:tab pos="329565" algn="l"/>
              </a:tabLst>
            </a:pPr>
            <a:r>
              <a:rPr sz="1000" spc="-35" dirty="0">
                <a:latin typeface="Calibri" panose="020F0502020204030204" pitchFamily="34" charset="0"/>
                <a:cs typeface="Calibri" panose="020F0502020204030204" pitchFamily="34" charset="0"/>
              </a:rPr>
              <a:t>BCH</a:t>
            </a:r>
            <a:r>
              <a:rPr sz="1000" spc="-20" dirty="0">
                <a:latin typeface="Calibri" panose="020F0502020204030204" pitchFamily="34" charset="0"/>
                <a:cs typeface="Calibri" panose="020F0502020204030204" pitchFamily="34" charset="0"/>
              </a:rPr>
              <a:t> </a:t>
            </a:r>
            <a:r>
              <a:rPr sz="1000" spc="-65" dirty="0">
                <a:latin typeface="Calibri" panose="020F0502020204030204" pitchFamily="34" charset="0"/>
                <a:cs typeface="Calibri" panose="020F0502020204030204" pitchFamily="34" charset="0"/>
              </a:rPr>
              <a:t>co</a:t>
            </a:r>
            <a:r>
              <a:rPr sz="1000" spc="-70" dirty="0">
                <a:latin typeface="Calibri" panose="020F0502020204030204" pitchFamily="34" charset="0"/>
                <a:cs typeface="Calibri" panose="020F0502020204030204" pitchFamily="34" charset="0"/>
              </a:rPr>
              <a:t>de</a:t>
            </a:r>
            <a:r>
              <a:rPr sz="1000" spc="-20" dirty="0">
                <a:latin typeface="Calibri" panose="020F0502020204030204" pitchFamily="34" charset="0"/>
                <a:cs typeface="Calibri" panose="020F0502020204030204" pitchFamily="34" charset="0"/>
              </a:rPr>
              <a:t> </a:t>
            </a:r>
            <a:r>
              <a:rPr sz="1000" i="1" spc="-20" dirty="0">
                <a:latin typeface="Times New Roman"/>
                <a:cs typeface="Times New Roman"/>
              </a:rPr>
              <a:t>C</a:t>
            </a:r>
            <a:r>
              <a:rPr sz="1000" i="1" spc="25" dirty="0">
                <a:latin typeface="Times New Roman"/>
                <a:cs typeface="Times New Roman"/>
              </a:rPr>
              <a:t> </a:t>
            </a:r>
            <a:r>
              <a:rPr sz="1000" spc="-80" dirty="0">
                <a:latin typeface="Calibri" panose="020F0502020204030204" pitchFamily="34" charset="0"/>
                <a:cs typeface="Calibri" panose="020F0502020204030204" pitchFamily="34" charset="0"/>
              </a:rPr>
              <a:t>:</a:t>
            </a:r>
            <a:r>
              <a:rPr sz="1000" spc="-15" dirty="0">
                <a:latin typeface="Calibri" panose="020F0502020204030204" pitchFamily="34" charset="0"/>
                <a:cs typeface="Calibri" panose="020F0502020204030204" pitchFamily="34" charset="0"/>
              </a:rPr>
              <a:t> </a:t>
            </a:r>
            <a:r>
              <a:rPr sz="1000" spc="40" dirty="0">
                <a:latin typeface="Cambria"/>
                <a:cs typeface="Cambria"/>
              </a:rPr>
              <a:t>{</a:t>
            </a:r>
            <a:r>
              <a:rPr sz="1000" spc="-60" dirty="0">
                <a:latin typeface="Calibri" panose="020F0502020204030204" pitchFamily="34" charset="0"/>
                <a:cs typeface="Calibri" panose="020F0502020204030204" pitchFamily="34" charset="0"/>
              </a:rPr>
              <a:t>0</a:t>
            </a:r>
            <a:r>
              <a:rPr sz="1000" spc="-5" dirty="0">
                <a:latin typeface="Calibri"/>
                <a:cs typeface="Calibri"/>
              </a:rPr>
              <a:t>,</a:t>
            </a:r>
            <a:r>
              <a:rPr sz="1000" spc="-60" dirty="0">
                <a:latin typeface="Calibri"/>
                <a:cs typeface="Calibri"/>
              </a:rPr>
              <a:t> </a:t>
            </a:r>
            <a:r>
              <a:rPr sz="1000" spc="-25" dirty="0">
                <a:latin typeface="Calibri" panose="020F0502020204030204" pitchFamily="34" charset="0"/>
                <a:cs typeface="Calibri" panose="020F0502020204030204" pitchFamily="34" charset="0"/>
              </a:rPr>
              <a:t>1</a:t>
            </a:r>
            <a:r>
              <a:rPr sz="1000" spc="40" dirty="0">
                <a:latin typeface="Cambria"/>
                <a:cs typeface="Cambria"/>
              </a:rPr>
              <a:t>}</a:t>
            </a:r>
            <a:r>
              <a:rPr sz="1050" spc="60" baseline="27777" dirty="0">
                <a:latin typeface="Calibri"/>
                <a:cs typeface="Calibri"/>
              </a:rPr>
              <a:t>76</a:t>
            </a:r>
            <a:r>
              <a:rPr sz="1050" baseline="27777" dirty="0">
                <a:latin typeface="Calibri"/>
                <a:cs typeface="Calibri"/>
              </a:rPr>
              <a:t> </a:t>
            </a:r>
            <a:r>
              <a:rPr sz="1050" spc="15" baseline="27777" dirty="0">
                <a:latin typeface="Calibri"/>
                <a:cs typeface="Calibri"/>
              </a:rPr>
              <a:t> </a:t>
            </a:r>
            <a:r>
              <a:rPr sz="1000" spc="180" dirty="0">
                <a:latin typeface="Cambria"/>
                <a:cs typeface="Cambria"/>
              </a:rPr>
              <a:t>→</a:t>
            </a:r>
            <a:r>
              <a:rPr sz="1000" spc="80" dirty="0">
                <a:latin typeface="Cambria"/>
                <a:cs typeface="Cambria"/>
              </a:rPr>
              <a:t> </a:t>
            </a:r>
            <a:r>
              <a:rPr sz="1000" spc="45" dirty="0">
                <a:latin typeface="Cambria"/>
                <a:cs typeface="Cambria"/>
              </a:rPr>
              <a:t>{</a:t>
            </a:r>
            <a:r>
              <a:rPr sz="1000" spc="-60" dirty="0">
                <a:latin typeface="Calibri" panose="020F0502020204030204" pitchFamily="34" charset="0"/>
                <a:cs typeface="Calibri" panose="020F0502020204030204" pitchFamily="34" charset="0"/>
              </a:rPr>
              <a:t>0</a:t>
            </a:r>
            <a:r>
              <a:rPr sz="1000" spc="-5" dirty="0">
                <a:latin typeface="Calibri"/>
                <a:cs typeface="Calibri"/>
              </a:rPr>
              <a:t>,</a:t>
            </a:r>
            <a:r>
              <a:rPr sz="1000" spc="-60" dirty="0">
                <a:latin typeface="Calibri"/>
                <a:cs typeface="Calibri"/>
              </a:rPr>
              <a:t> </a:t>
            </a:r>
            <a:r>
              <a:rPr sz="1000" spc="-30" dirty="0">
                <a:latin typeface="Calibri" panose="020F0502020204030204" pitchFamily="34" charset="0"/>
                <a:cs typeface="Calibri" panose="020F0502020204030204" pitchFamily="34" charset="0"/>
              </a:rPr>
              <a:t>1</a:t>
            </a:r>
            <a:r>
              <a:rPr sz="1000" spc="40" dirty="0">
                <a:latin typeface="Cambria"/>
                <a:cs typeface="Cambria"/>
              </a:rPr>
              <a:t>}</a:t>
            </a:r>
            <a:r>
              <a:rPr sz="1050" spc="60" baseline="27777" dirty="0">
                <a:latin typeface="Calibri"/>
                <a:cs typeface="Calibri"/>
              </a:rPr>
              <a:t>512</a:t>
            </a:r>
            <a:r>
              <a:rPr sz="1050" baseline="27777" dirty="0">
                <a:latin typeface="Calibri"/>
                <a:cs typeface="Calibri"/>
              </a:rPr>
              <a:t> </a:t>
            </a:r>
            <a:r>
              <a:rPr sz="1050" spc="-30" baseline="27777" dirty="0">
                <a:latin typeface="Calibri"/>
                <a:cs typeface="Calibri"/>
              </a:rPr>
              <a:t> </a:t>
            </a:r>
            <a:r>
              <a:rPr sz="1000" spc="-25" dirty="0">
                <a:latin typeface="Calibri" panose="020F0502020204030204" pitchFamily="34" charset="0"/>
                <a:cs typeface="Calibri" panose="020F0502020204030204" pitchFamily="34" charset="0"/>
              </a:rPr>
              <a:t>(min.</a:t>
            </a:r>
            <a:r>
              <a:rPr sz="1000" spc="-20" dirty="0">
                <a:latin typeface="Calibri" panose="020F0502020204030204" pitchFamily="34" charset="0"/>
                <a:cs typeface="Calibri" panose="020F0502020204030204" pitchFamily="34" charset="0"/>
              </a:rPr>
              <a:t> </a:t>
            </a:r>
            <a:r>
              <a:rPr sz="1000" spc="-25" dirty="0">
                <a:latin typeface="Calibri" panose="020F0502020204030204" pitchFamily="34" charset="0"/>
                <a:cs typeface="Calibri" panose="020F0502020204030204" pitchFamily="34" charset="0"/>
              </a:rPr>
              <a:t>dist.</a:t>
            </a:r>
            <a:r>
              <a:rPr sz="1000" spc="-20" dirty="0">
                <a:latin typeface="Calibri" panose="020F0502020204030204" pitchFamily="34" charset="0"/>
                <a:cs typeface="Calibri" panose="020F0502020204030204" pitchFamily="34" charset="0"/>
              </a:rPr>
              <a:t> </a:t>
            </a:r>
            <a:r>
              <a:rPr sz="1000" spc="-80" dirty="0">
                <a:latin typeface="Calibri" panose="020F0502020204030204" pitchFamily="34" charset="0"/>
                <a:cs typeface="Calibri" panose="020F0502020204030204" pitchFamily="34" charset="0"/>
              </a:rPr>
              <a:t>171)</a:t>
            </a:r>
            <a:endParaRPr sz="1000" dirty="0">
              <a:latin typeface="Calibri" panose="020F0502020204030204" pitchFamily="34" charset="0"/>
              <a:cs typeface="Calibri" panose="020F0502020204030204" pitchFamily="34" charset="0"/>
            </a:endParaRPr>
          </a:p>
          <a:p>
            <a:pPr marL="328930" indent="-125095">
              <a:lnSpc>
                <a:spcPct val="100000"/>
              </a:lnSpc>
              <a:spcBef>
                <a:spcPts val="295"/>
              </a:spcBef>
              <a:buClr>
                <a:srgbClr val="1464B2"/>
              </a:buClr>
              <a:buSzPct val="70000"/>
              <a:buFont typeface="Cambria"/>
              <a:buChar char="►"/>
              <a:tabLst>
                <a:tab pos="329565" algn="l"/>
              </a:tabLst>
            </a:pPr>
            <a:r>
              <a:rPr sz="1000" spc="-10" dirty="0">
                <a:latin typeface="Calibri" panose="020F0502020204030204" pitchFamily="34" charset="0"/>
                <a:cs typeface="Calibri" panose="020F0502020204030204" pitchFamily="34" charset="0"/>
              </a:rPr>
              <a:t>1-out-of-2</a:t>
            </a:r>
            <a:r>
              <a:rPr sz="1050" spc="-15" baseline="27777" dirty="0">
                <a:latin typeface="Calibri"/>
                <a:cs typeface="Calibri"/>
              </a:rPr>
              <a:t>76</a:t>
            </a:r>
            <a:r>
              <a:rPr sz="1050" spc="150" baseline="27777" dirty="0">
                <a:latin typeface="Calibri"/>
                <a:cs typeface="Calibri"/>
              </a:rPr>
              <a:t> </a:t>
            </a:r>
            <a:r>
              <a:rPr sz="1000" spc="-60" dirty="0">
                <a:latin typeface="Calibri" panose="020F0502020204030204" pitchFamily="34" charset="0"/>
                <a:cs typeface="Calibri" panose="020F0502020204030204" pitchFamily="34" charset="0"/>
              </a:rPr>
              <a:t>OT</a:t>
            </a:r>
            <a:endParaRPr sz="1000" dirty="0">
              <a:latin typeface="Calibri" panose="020F0502020204030204" pitchFamily="34" charset="0"/>
              <a:cs typeface="Calibri" panose="020F0502020204030204" pitchFamily="34" charset="0"/>
            </a:endParaRPr>
          </a:p>
          <a:p>
            <a:pPr marL="76200">
              <a:lnSpc>
                <a:spcPct val="100000"/>
              </a:lnSpc>
              <a:spcBef>
                <a:spcPts val="890"/>
              </a:spcBef>
            </a:pPr>
            <a:r>
              <a:rPr sz="800" spc="-35" dirty="0">
                <a:solidFill>
                  <a:srgbClr val="3E7E00"/>
                </a:solidFill>
                <a:latin typeface="Calibri" panose="020F0502020204030204" pitchFamily="34" charset="0"/>
                <a:cs typeface="Calibri" panose="020F0502020204030204" pitchFamily="34" charset="0"/>
              </a:rPr>
              <a:t>[KolesnikovKumaresanRosulekTrieu16]</a:t>
            </a:r>
            <a:r>
              <a:rPr sz="1000" spc="-35" dirty="0">
                <a:latin typeface="Calibri" panose="020F0502020204030204" pitchFamily="34" charset="0"/>
                <a:cs typeface="Calibri" panose="020F0502020204030204" pitchFamily="34" charset="0"/>
              </a:rPr>
              <a:t>:</a:t>
            </a:r>
            <a:endParaRPr sz="1000" dirty="0">
              <a:latin typeface="Calibri" panose="020F0502020204030204" pitchFamily="34" charset="0"/>
              <a:cs typeface="Calibri" panose="020F0502020204030204" pitchFamily="34" charset="0"/>
            </a:endParaRPr>
          </a:p>
          <a:p>
            <a:pPr marL="328930" indent="-125095">
              <a:lnSpc>
                <a:spcPct val="100000"/>
              </a:lnSpc>
              <a:spcBef>
                <a:spcPts val="295"/>
              </a:spcBef>
              <a:buClr>
                <a:srgbClr val="1464B2"/>
              </a:buClr>
              <a:buSzPct val="70000"/>
              <a:buFont typeface="Cambria"/>
              <a:buChar char="►"/>
              <a:tabLst>
                <a:tab pos="329565" algn="l"/>
              </a:tabLst>
            </a:pPr>
            <a:r>
              <a:rPr sz="1000" spc="-20" dirty="0">
                <a:latin typeface="Calibri" panose="020F0502020204030204" pitchFamily="34" charset="0"/>
                <a:cs typeface="Calibri" panose="020F0502020204030204" pitchFamily="34" charset="0"/>
              </a:rPr>
              <a:t>Any </a:t>
            </a:r>
            <a:r>
              <a:rPr sz="1000" spc="-50" dirty="0">
                <a:latin typeface="Calibri" panose="020F0502020204030204" pitchFamily="34" charset="0"/>
                <a:cs typeface="Calibri" panose="020F0502020204030204" pitchFamily="34" charset="0"/>
              </a:rPr>
              <a:t>pseudorandom</a:t>
            </a:r>
            <a:r>
              <a:rPr sz="1000" spc="-20"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function</a:t>
            </a:r>
            <a:r>
              <a:rPr sz="1000" spc="-15" dirty="0">
                <a:latin typeface="Calibri" panose="020F0502020204030204" pitchFamily="34" charset="0"/>
                <a:cs typeface="Calibri" panose="020F0502020204030204" pitchFamily="34" charset="0"/>
              </a:rPr>
              <a:t> </a:t>
            </a:r>
            <a:r>
              <a:rPr sz="1000" i="1" spc="-20" dirty="0">
                <a:latin typeface="Times New Roman"/>
                <a:cs typeface="Times New Roman"/>
              </a:rPr>
              <a:t>C</a:t>
            </a:r>
            <a:r>
              <a:rPr sz="1000" i="1" spc="25" dirty="0">
                <a:latin typeface="Times New Roman"/>
                <a:cs typeface="Times New Roman"/>
              </a:rPr>
              <a:t> </a:t>
            </a:r>
            <a:r>
              <a:rPr sz="1000" spc="-80" dirty="0">
                <a:latin typeface="Calibri" panose="020F0502020204030204" pitchFamily="34" charset="0"/>
                <a:cs typeface="Calibri" panose="020F0502020204030204" pitchFamily="34" charset="0"/>
              </a:rPr>
              <a:t>:</a:t>
            </a:r>
            <a:r>
              <a:rPr sz="1000" spc="-10" dirty="0">
                <a:latin typeface="Calibri" panose="020F0502020204030204" pitchFamily="34" charset="0"/>
                <a:cs typeface="Calibri" panose="020F0502020204030204" pitchFamily="34" charset="0"/>
              </a:rPr>
              <a:t> </a:t>
            </a:r>
            <a:r>
              <a:rPr sz="1000" spc="-10" dirty="0">
                <a:latin typeface="Cambria"/>
                <a:cs typeface="Cambria"/>
              </a:rPr>
              <a:t>{</a:t>
            </a:r>
            <a:r>
              <a:rPr sz="1000" spc="-10" dirty="0">
                <a:latin typeface="Calibri" panose="020F0502020204030204" pitchFamily="34" charset="0"/>
                <a:cs typeface="Calibri" panose="020F0502020204030204" pitchFamily="34" charset="0"/>
              </a:rPr>
              <a:t>0</a:t>
            </a:r>
            <a:r>
              <a:rPr sz="1000" spc="-10" dirty="0">
                <a:latin typeface="Calibri"/>
                <a:cs typeface="Calibri"/>
              </a:rPr>
              <a:t>,</a:t>
            </a:r>
            <a:r>
              <a:rPr sz="1000" spc="-60" dirty="0">
                <a:latin typeface="Calibri"/>
                <a:cs typeface="Calibri"/>
              </a:rPr>
              <a:t> </a:t>
            </a:r>
            <a:r>
              <a:rPr sz="1000" spc="5" dirty="0">
                <a:latin typeface="Calibri" panose="020F0502020204030204" pitchFamily="34" charset="0"/>
                <a:cs typeface="Calibri" panose="020F0502020204030204" pitchFamily="34" charset="0"/>
              </a:rPr>
              <a:t>1</a:t>
            </a:r>
            <a:r>
              <a:rPr sz="1000" spc="5" dirty="0">
                <a:latin typeface="Cambria"/>
                <a:cs typeface="Cambria"/>
              </a:rPr>
              <a:t>}</a:t>
            </a:r>
            <a:r>
              <a:rPr sz="1050" spc="7" baseline="27777" dirty="0">
                <a:solidFill>
                  <a:srgbClr val="D83A00"/>
                </a:solidFill>
                <a:latin typeface="Cambria"/>
                <a:cs typeface="Cambria"/>
              </a:rPr>
              <a:t>∗</a:t>
            </a:r>
            <a:r>
              <a:rPr sz="1050" spc="30" baseline="27777" dirty="0">
                <a:solidFill>
                  <a:srgbClr val="D83A00"/>
                </a:solidFill>
                <a:latin typeface="Cambria"/>
                <a:cs typeface="Cambria"/>
              </a:rPr>
              <a:t> </a:t>
            </a:r>
            <a:r>
              <a:rPr sz="1000" spc="180" dirty="0">
                <a:latin typeface="Cambria"/>
                <a:cs typeface="Cambria"/>
              </a:rPr>
              <a:t>→</a:t>
            </a:r>
            <a:r>
              <a:rPr sz="1000" spc="85" dirty="0">
                <a:latin typeface="Cambria"/>
                <a:cs typeface="Cambria"/>
              </a:rPr>
              <a:t> </a:t>
            </a:r>
            <a:r>
              <a:rPr sz="1000" spc="-5" dirty="0">
                <a:latin typeface="Cambria"/>
                <a:cs typeface="Cambria"/>
              </a:rPr>
              <a:t>{</a:t>
            </a:r>
            <a:r>
              <a:rPr sz="1000" spc="-5" dirty="0">
                <a:latin typeface="Calibri" panose="020F0502020204030204" pitchFamily="34" charset="0"/>
                <a:cs typeface="Calibri" panose="020F0502020204030204" pitchFamily="34" charset="0"/>
              </a:rPr>
              <a:t>0</a:t>
            </a:r>
            <a:r>
              <a:rPr sz="1000" spc="-5" dirty="0">
                <a:latin typeface="Calibri"/>
                <a:cs typeface="Calibri"/>
              </a:rPr>
              <a:t>,</a:t>
            </a:r>
            <a:r>
              <a:rPr sz="1000" spc="-60" dirty="0">
                <a:latin typeface="Calibri"/>
                <a:cs typeface="Calibri"/>
              </a:rPr>
              <a:t> </a:t>
            </a:r>
            <a:r>
              <a:rPr sz="1000" spc="15" dirty="0">
                <a:latin typeface="Calibri" panose="020F0502020204030204" pitchFamily="34" charset="0"/>
                <a:cs typeface="Calibri" panose="020F0502020204030204" pitchFamily="34" charset="0"/>
              </a:rPr>
              <a:t>1</a:t>
            </a:r>
            <a:r>
              <a:rPr sz="1000" spc="15" dirty="0">
                <a:latin typeface="Cambria"/>
                <a:cs typeface="Cambria"/>
              </a:rPr>
              <a:t>}</a:t>
            </a:r>
            <a:r>
              <a:rPr sz="1050" spc="22" baseline="27777" dirty="0">
                <a:latin typeface="Cambria"/>
                <a:cs typeface="Cambria"/>
              </a:rPr>
              <a:t>∼</a:t>
            </a:r>
            <a:r>
              <a:rPr sz="1050" spc="22" baseline="27777" dirty="0">
                <a:latin typeface="Calibri"/>
                <a:cs typeface="Calibri"/>
              </a:rPr>
              <a:t>480</a:t>
            </a:r>
            <a:endParaRPr sz="1050" baseline="27777" dirty="0">
              <a:latin typeface="Calibri"/>
              <a:cs typeface="Calibri"/>
            </a:endParaRPr>
          </a:p>
          <a:p>
            <a:pPr marL="328930" indent="-125095">
              <a:lnSpc>
                <a:spcPct val="100000"/>
              </a:lnSpc>
              <a:spcBef>
                <a:spcPts val="295"/>
              </a:spcBef>
              <a:buClr>
                <a:srgbClr val="1464B2"/>
              </a:buClr>
              <a:buSzPct val="70000"/>
              <a:buFont typeface="Cambria"/>
              <a:buChar char="►"/>
              <a:tabLst>
                <a:tab pos="329565" algn="l"/>
              </a:tabLst>
            </a:pPr>
            <a:r>
              <a:rPr sz="1000" spc="-15" dirty="0">
                <a:latin typeface="Calibri" panose="020F0502020204030204" pitchFamily="34" charset="0"/>
                <a:cs typeface="Calibri" panose="020F0502020204030204" pitchFamily="34" charset="0"/>
              </a:rPr>
              <a:t>Linearity</a:t>
            </a:r>
            <a:r>
              <a:rPr sz="1000" spc="-10" dirty="0">
                <a:latin typeface="Calibri" panose="020F0502020204030204" pitchFamily="34" charset="0"/>
                <a:cs typeface="Calibri" panose="020F0502020204030204" pitchFamily="34" charset="0"/>
              </a:rPr>
              <a:t> </a:t>
            </a:r>
            <a:r>
              <a:rPr sz="1000" spc="-45" dirty="0">
                <a:latin typeface="Calibri" panose="020F0502020204030204" pitchFamily="34" charset="0"/>
                <a:cs typeface="Calibri" panose="020F0502020204030204" pitchFamily="34" charset="0"/>
              </a:rPr>
              <a:t>and</a:t>
            </a:r>
            <a:r>
              <a:rPr sz="1000" spc="-10" dirty="0">
                <a:latin typeface="Calibri" panose="020F0502020204030204" pitchFamily="34" charset="0"/>
                <a:cs typeface="Calibri" panose="020F0502020204030204" pitchFamily="34" charset="0"/>
              </a:rPr>
              <a:t> </a:t>
            </a:r>
            <a:r>
              <a:rPr sz="1000" spc="-45" dirty="0">
                <a:latin typeface="Calibri" panose="020F0502020204030204" pitchFamily="34" charset="0"/>
                <a:cs typeface="Calibri" panose="020F0502020204030204" pitchFamily="34" charset="0"/>
              </a:rPr>
              <a:t>decoding</a:t>
            </a:r>
            <a:r>
              <a:rPr sz="1000" spc="-10"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properties</a:t>
            </a:r>
            <a:r>
              <a:rPr sz="1000" spc="-10" dirty="0">
                <a:latin typeface="Calibri" panose="020F0502020204030204" pitchFamily="34" charset="0"/>
                <a:cs typeface="Calibri" panose="020F0502020204030204" pitchFamily="34" charset="0"/>
              </a:rPr>
              <a:t> not </a:t>
            </a:r>
            <a:r>
              <a:rPr sz="1000" spc="-65" dirty="0">
                <a:latin typeface="Calibri" panose="020F0502020204030204" pitchFamily="34" charset="0"/>
                <a:cs typeface="Calibri" panose="020F0502020204030204" pitchFamily="34" charset="0"/>
              </a:rPr>
              <a:t>needed</a:t>
            </a:r>
            <a:r>
              <a:rPr sz="1000" spc="-10" dirty="0">
                <a:latin typeface="Calibri" panose="020F0502020204030204" pitchFamily="34" charset="0"/>
                <a:cs typeface="Calibri" panose="020F0502020204030204" pitchFamily="34" charset="0"/>
              </a:rPr>
              <a:t> </a:t>
            </a:r>
            <a:r>
              <a:rPr sz="1000" spc="-25" dirty="0">
                <a:latin typeface="Calibri" panose="020F0502020204030204" pitchFamily="34" charset="0"/>
                <a:cs typeface="Calibri" panose="020F0502020204030204" pitchFamily="34" charset="0"/>
              </a:rPr>
              <a:t>(only</a:t>
            </a:r>
            <a:r>
              <a:rPr sz="1000" spc="-5" dirty="0">
                <a:latin typeface="Calibri" panose="020F0502020204030204" pitchFamily="34" charset="0"/>
                <a:cs typeface="Calibri" panose="020F0502020204030204" pitchFamily="34" charset="0"/>
              </a:rPr>
              <a:t> </a:t>
            </a:r>
            <a:r>
              <a:rPr sz="1000" spc="-20" dirty="0">
                <a:latin typeface="Calibri" panose="020F0502020204030204" pitchFamily="34" charset="0"/>
                <a:cs typeface="Calibri" panose="020F0502020204030204" pitchFamily="34" charset="0"/>
              </a:rPr>
              <a:t>min.</a:t>
            </a:r>
            <a:r>
              <a:rPr sz="1000" spc="-10" dirty="0">
                <a:latin typeface="Calibri" panose="020F0502020204030204" pitchFamily="34" charset="0"/>
                <a:cs typeface="Calibri" panose="020F0502020204030204" pitchFamily="34" charset="0"/>
              </a:rPr>
              <a:t> </a:t>
            </a:r>
            <a:r>
              <a:rPr sz="1000" spc="-25" dirty="0">
                <a:latin typeface="Calibri" panose="020F0502020204030204" pitchFamily="34" charset="0"/>
                <a:cs typeface="Calibri" panose="020F0502020204030204" pitchFamily="34" charset="0"/>
              </a:rPr>
              <a:t>dist.</a:t>
            </a:r>
            <a:r>
              <a:rPr sz="1000" spc="-10" dirty="0">
                <a:latin typeface="Calibri" panose="020F0502020204030204" pitchFamily="34" charset="0"/>
                <a:cs typeface="Calibri" panose="020F0502020204030204" pitchFamily="34" charset="0"/>
              </a:rPr>
              <a:t> </a:t>
            </a:r>
            <a:r>
              <a:rPr sz="1000" spc="-30" dirty="0">
                <a:latin typeface="Calibri" panose="020F0502020204030204" pitchFamily="34" charset="0"/>
                <a:cs typeface="Calibri" panose="020F0502020204030204" pitchFamily="34" charset="0"/>
              </a:rPr>
              <a:t>whp)!</a:t>
            </a:r>
            <a:endParaRPr sz="1000" dirty="0">
              <a:latin typeface="Calibri" panose="020F0502020204030204" pitchFamily="34" charset="0"/>
              <a:cs typeface="Calibri" panose="020F0502020204030204" pitchFamily="34" charset="0"/>
            </a:endParaRPr>
          </a:p>
          <a:p>
            <a:pPr marL="328930" indent="-125095">
              <a:lnSpc>
                <a:spcPct val="100000"/>
              </a:lnSpc>
              <a:spcBef>
                <a:spcPts val="295"/>
              </a:spcBef>
              <a:buClr>
                <a:srgbClr val="1464B2"/>
              </a:buClr>
              <a:buSzPct val="70000"/>
              <a:buFont typeface="Cambria"/>
              <a:buChar char="►"/>
              <a:tabLst>
                <a:tab pos="329565" algn="l"/>
              </a:tabLst>
            </a:pPr>
            <a:r>
              <a:rPr sz="1000" spc="-15" dirty="0">
                <a:latin typeface="Calibri" panose="020F0502020204030204" pitchFamily="34" charset="0"/>
                <a:cs typeface="Calibri" panose="020F0502020204030204" pitchFamily="34" charset="0"/>
              </a:rPr>
              <a:t>1-out-of-</a:t>
            </a:r>
            <a:r>
              <a:rPr sz="1000" spc="-15" dirty="0">
                <a:latin typeface="Cambria"/>
                <a:cs typeface="Cambria"/>
              </a:rPr>
              <a:t>∞ </a:t>
            </a:r>
            <a:r>
              <a:rPr sz="1000" spc="-60" dirty="0">
                <a:latin typeface="Calibri" panose="020F0502020204030204" pitchFamily="34" charset="0"/>
                <a:cs typeface="Calibri" panose="020F0502020204030204" pitchFamily="34" charset="0"/>
              </a:rPr>
              <a:t>OT</a:t>
            </a:r>
            <a:endParaRPr sz="1000" dirty="0">
              <a:latin typeface="Calibri" panose="020F0502020204030204" pitchFamily="34" charset="0"/>
              <a:cs typeface="Calibri" panose="020F0502020204030204" pitchFamily="34" charset="0"/>
            </a:endParaRPr>
          </a:p>
        </p:txBody>
      </p:sp>
    </p:spTree>
  </p:cSld>
  <p:clrMapOvr>
    <a:masterClrMapping/>
  </p:clrMapOvr>
  <p:transition>
    <p:cu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01" y="83069"/>
            <a:ext cx="1502410" cy="403225"/>
          </a:xfrm>
          <a:prstGeom prst="rect">
            <a:avLst/>
          </a:prstGeom>
        </p:spPr>
        <p:txBody>
          <a:bodyPr vert="horz" wrap="square" lIns="0" tIns="15875" rIns="0" bIns="0" rtlCol="0">
            <a:spAutoFit/>
          </a:bodyPr>
          <a:lstStyle/>
          <a:p>
            <a:pPr marL="12700">
              <a:lnSpc>
                <a:spcPct val="100000"/>
              </a:lnSpc>
              <a:spcBef>
                <a:spcPts val="125"/>
              </a:spcBef>
            </a:pPr>
            <a:r>
              <a:rPr spc="-145" dirty="0"/>
              <a:t>Persp</a:t>
            </a:r>
            <a:r>
              <a:rPr spc="-225" dirty="0"/>
              <a:t>e</a:t>
            </a:r>
            <a:r>
              <a:rPr dirty="0"/>
              <a:t>cti</a:t>
            </a:r>
            <a:r>
              <a:rPr spc="-20" dirty="0"/>
              <a:t>v</a:t>
            </a:r>
            <a:r>
              <a:rPr spc="-240" dirty="0"/>
              <a:t>e</a:t>
            </a:r>
          </a:p>
        </p:txBody>
      </p:sp>
      <p:pic>
        <p:nvPicPr>
          <p:cNvPr id="19" name="图片 18">
            <a:extLst>
              <a:ext uri="{FF2B5EF4-FFF2-40B4-BE49-F238E27FC236}">
                <a16:creationId xmlns:a16="http://schemas.microsoft.com/office/drawing/2014/main" id="{500DBBD2-ABC2-40BA-BF9D-30F8F3D6995F}"/>
              </a:ext>
            </a:extLst>
          </p:cNvPr>
          <p:cNvPicPr>
            <a:picLocks noChangeAspect="1"/>
          </p:cNvPicPr>
          <p:nvPr/>
        </p:nvPicPr>
        <p:blipFill>
          <a:blip r:embed="rId2"/>
          <a:stretch>
            <a:fillRect/>
          </a:stretch>
        </p:blipFill>
        <p:spPr>
          <a:xfrm>
            <a:off x="116801" y="815975"/>
            <a:ext cx="4482349" cy="1592773"/>
          </a:xfrm>
          <a:prstGeom prst="rect">
            <a:avLst/>
          </a:prstGeom>
        </p:spPr>
      </p:pic>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1210945" cy="403225"/>
          </a:xfrm>
          <a:prstGeom prst="rect">
            <a:avLst/>
          </a:prstGeom>
        </p:spPr>
        <p:txBody>
          <a:bodyPr vert="horz" wrap="square" lIns="0" tIns="15875" rIns="0" bIns="0" rtlCol="0">
            <a:spAutoFit/>
          </a:bodyPr>
          <a:lstStyle/>
          <a:p>
            <a:pPr marL="12700">
              <a:lnSpc>
                <a:spcPct val="100000"/>
              </a:lnSpc>
              <a:spcBef>
                <a:spcPts val="125"/>
              </a:spcBef>
            </a:pPr>
            <a:r>
              <a:rPr spc="-80" dirty="0"/>
              <a:t>O</a:t>
            </a:r>
            <a:r>
              <a:rPr spc="-160" dirty="0"/>
              <a:t>T</a:t>
            </a:r>
            <a:r>
              <a:rPr spc="-35" dirty="0"/>
              <a:t> </a:t>
            </a:r>
            <a:r>
              <a:rPr spc="40" dirty="0"/>
              <a:t>r</a:t>
            </a:r>
            <a:r>
              <a:rPr spc="-229" dirty="0"/>
              <a:t>e</a:t>
            </a:r>
            <a:r>
              <a:rPr spc="-135" dirty="0"/>
              <a:t>cap</a:t>
            </a:r>
          </a:p>
        </p:txBody>
      </p:sp>
      <p:sp>
        <p:nvSpPr>
          <p:cNvPr id="3" name="object 3"/>
          <p:cNvSpPr txBox="1"/>
          <p:nvPr/>
        </p:nvSpPr>
        <p:spPr>
          <a:xfrm>
            <a:off x="292087" y="780534"/>
            <a:ext cx="480695" cy="166071"/>
          </a:xfrm>
          <a:prstGeom prst="rect">
            <a:avLst/>
          </a:prstGeom>
        </p:spPr>
        <p:txBody>
          <a:bodyPr vert="horz" wrap="square" lIns="0" tIns="12065" rIns="0" bIns="0" rtlCol="0">
            <a:spAutoFit/>
          </a:bodyPr>
          <a:lstStyle/>
          <a:p>
            <a:pPr marL="12700">
              <a:lnSpc>
                <a:spcPct val="100000"/>
              </a:lnSpc>
              <a:spcBef>
                <a:spcPts val="95"/>
              </a:spcBef>
            </a:pPr>
            <a:r>
              <a:rPr sz="1000" spc="-45" dirty="0">
                <a:latin typeface="Calibri" panose="020F0502020204030204" pitchFamily="34" charset="0"/>
                <a:cs typeface="Calibri" panose="020F0502020204030204" pitchFamily="34" charset="0"/>
              </a:rPr>
              <a:t>O</a:t>
            </a:r>
            <a:r>
              <a:rPr sz="1000" spc="-75" dirty="0">
                <a:latin typeface="Calibri" panose="020F0502020204030204" pitchFamily="34" charset="0"/>
                <a:cs typeface="Calibri" panose="020F0502020204030204" pitchFamily="34" charset="0"/>
              </a:rPr>
              <a:t>T</a:t>
            </a:r>
            <a:r>
              <a:rPr sz="1000" spc="-20"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is</a:t>
            </a:r>
            <a:r>
              <a:rPr sz="1000" dirty="0">
                <a:latin typeface="Calibri" panose="020F0502020204030204" pitchFamily="34" charset="0"/>
                <a:cs typeface="Calibri" panose="020F0502020204030204" pitchFamily="34" charset="0"/>
              </a:rPr>
              <a:t> </a:t>
            </a:r>
            <a:r>
              <a:rPr sz="1000" spc="-5" dirty="0">
                <a:latin typeface="Calibri"/>
                <a:cs typeface="Calibri"/>
              </a:rPr>
              <a:t>.</a:t>
            </a:r>
            <a:r>
              <a:rPr sz="1000" spc="-30" dirty="0">
                <a:latin typeface="Calibri"/>
                <a:cs typeface="Calibri"/>
              </a:rPr>
              <a:t> </a:t>
            </a:r>
            <a:r>
              <a:rPr sz="1000" spc="-5" dirty="0">
                <a:latin typeface="Calibri"/>
                <a:cs typeface="Calibri"/>
              </a:rPr>
              <a:t>.</a:t>
            </a:r>
            <a:r>
              <a:rPr sz="1000" spc="-30" dirty="0">
                <a:latin typeface="Calibri"/>
                <a:cs typeface="Calibri"/>
              </a:rPr>
              <a:t> </a:t>
            </a:r>
            <a:r>
              <a:rPr sz="1000" spc="-5" dirty="0">
                <a:latin typeface="Calibri"/>
                <a:cs typeface="Calibri"/>
              </a:rPr>
              <a:t>.</a:t>
            </a:r>
            <a:endParaRPr sz="1000" dirty="0">
              <a:latin typeface="Calibri"/>
              <a:cs typeface="Calibri"/>
            </a:endParaRPr>
          </a:p>
        </p:txBody>
      </p:sp>
      <p:sp>
        <p:nvSpPr>
          <p:cNvPr id="4" name="object 4"/>
          <p:cNvSpPr txBox="1">
            <a:spLocks noGrp="1"/>
          </p:cNvSpPr>
          <p:nvPr>
            <p:ph type="body" idx="1"/>
          </p:nvPr>
        </p:nvSpPr>
        <p:spPr>
          <a:prstGeom prst="rect">
            <a:avLst/>
          </a:prstGeom>
        </p:spPr>
        <p:txBody>
          <a:bodyPr vert="horz" wrap="square" lIns="0" tIns="50165" rIns="0" bIns="0" rtlCol="0">
            <a:spAutoFit/>
          </a:bodyPr>
          <a:lstStyle/>
          <a:p>
            <a:pPr marL="162560" indent="-125095">
              <a:lnSpc>
                <a:spcPct val="100000"/>
              </a:lnSpc>
              <a:spcBef>
                <a:spcPts val="395"/>
              </a:spcBef>
              <a:buClr>
                <a:srgbClr val="1464B2"/>
              </a:buClr>
              <a:buSzPct val="70000"/>
              <a:buFont typeface="Cambria"/>
              <a:buChar char="►"/>
              <a:tabLst>
                <a:tab pos="163195" algn="l"/>
              </a:tabLst>
            </a:pPr>
            <a:r>
              <a:rPr sz="1000" spc="-65" dirty="0"/>
              <a:t>N</a:t>
            </a:r>
            <a:r>
              <a:rPr sz="1000" spc="-45" dirty="0"/>
              <a:t>e</a:t>
            </a:r>
            <a:r>
              <a:rPr sz="1000" spc="-80" dirty="0"/>
              <a:t>cessa</a:t>
            </a:r>
            <a:r>
              <a:rPr sz="1000" spc="-45" dirty="0"/>
              <a:t>r</a:t>
            </a:r>
            <a:r>
              <a:rPr sz="1000" dirty="0"/>
              <a:t>y</a:t>
            </a:r>
            <a:r>
              <a:rPr sz="1000" spc="-20" dirty="0"/>
              <a:t> </a:t>
            </a:r>
            <a:r>
              <a:rPr sz="1000" spc="-5" dirty="0"/>
              <a:t>for</a:t>
            </a:r>
            <a:r>
              <a:rPr sz="1000" spc="-20" dirty="0"/>
              <a:t> </a:t>
            </a:r>
            <a:r>
              <a:rPr sz="1000" spc="-40" dirty="0"/>
              <a:t>MPC</a:t>
            </a:r>
            <a:r>
              <a:rPr sz="1000" spc="-20" dirty="0"/>
              <a:t> </a:t>
            </a:r>
            <a:r>
              <a:rPr sz="800" spc="10" dirty="0">
                <a:solidFill>
                  <a:srgbClr val="3E7E00"/>
                </a:solidFill>
              </a:rPr>
              <a:t>[Kilian]</a:t>
            </a:r>
            <a:endParaRPr sz="800" dirty="0"/>
          </a:p>
          <a:p>
            <a:pPr marL="162560" marR="30480" indent="-125095">
              <a:lnSpc>
                <a:spcPct val="100000"/>
              </a:lnSpc>
              <a:spcBef>
                <a:spcPts val="295"/>
              </a:spcBef>
              <a:buClr>
                <a:srgbClr val="1464B2"/>
              </a:buClr>
              <a:buSzPct val="70000"/>
              <a:buFont typeface="Cambria"/>
              <a:buChar char="►"/>
              <a:tabLst>
                <a:tab pos="163195" algn="l"/>
              </a:tabLst>
            </a:pPr>
            <a:r>
              <a:rPr sz="1000" b="1" spc="-60" dirty="0">
                <a:latin typeface="Calibri" panose="020F0502020204030204" pitchFamily="34" charset="0"/>
                <a:cs typeface="Calibri" panose="020F0502020204030204" pitchFamily="34" charset="0"/>
              </a:rPr>
              <a:t>Inherently</a:t>
            </a:r>
            <a:r>
              <a:rPr sz="1000" b="1" spc="-45" dirty="0">
                <a:latin typeface="Calibri" panose="020F0502020204030204" pitchFamily="34" charset="0"/>
                <a:cs typeface="Calibri" panose="020F0502020204030204" pitchFamily="34" charset="0"/>
              </a:rPr>
              <a:t> </a:t>
            </a:r>
            <a:r>
              <a:rPr sz="1000" b="1" spc="-65" dirty="0">
                <a:latin typeface="Calibri" panose="020F0502020204030204" pitchFamily="34" charset="0"/>
                <a:cs typeface="Calibri" panose="020F0502020204030204" pitchFamily="34" charset="0"/>
              </a:rPr>
              <a:t>expensive</a:t>
            </a:r>
            <a:r>
              <a:rPr sz="1000" spc="-65" dirty="0"/>
              <a:t>:</a:t>
            </a:r>
            <a:r>
              <a:rPr sz="1000" spc="65" dirty="0"/>
              <a:t> </a:t>
            </a:r>
            <a:r>
              <a:rPr sz="1000" spc="-45" dirty="0"/>
              <a:t>impossible </a:t>
            </a:r>
            <a:r>
              <a:rPr sz="1000" spc="-254" dirty="0"/>
              <a:t> </a:t>
            </a:r>
            <a:r>
              <a:rPr sz="1000" spc="-35" dirty="0"/>
              <a:t>using</a:t>
            </a:r>
            <a:r>
              <a:rPr sz="1000" spc="-20" dirty="0"/>
              <a:t> </a:t>
            </a:r>
            <a:r>
              <a:rPr sz="1000" spc="-15" dirty="0"/>
              <a:t>only</a:t>
            </a:r>
            <a:r>
              <a:rPr sz="1000" spc="-20" dirty="0"/>
              <a:t> </a:t>
            </a:r>
            <a:r>
              <a:rPr sz="1000" spc="-60" dirty="0"/>
              <a:t>cheap</a:t>
            </a:r>
            <a:r>
              <a:rPr sz="1000" spc="-20" dirty="0"/>
              <a:t> </a:t>
            </a:r>
            <a:r>
              <a:rPr sz="1000" spc="-35" dirty="0"/>
              <a:t>c</a:t>
            </a:r>
            <a:r>
              <a:rPr sz="1000" spc="-15" dirty="0"/>
              <a:t>r</a:t>
            </a:r>
            <a:r>
              <a:rPr sz="1000" spc="-10" dirty="0"/>
              <a:t>ypto</a:t>
            </a:r>
            <a:r>
              <a:rPr sz="1000" spc="-20" dirty="0"/>
              <a:t> </a:t>
            </a:r>
            <a:r>
              <a:rPr sz="1000" spc="-30" dirty="0"/>
              <a:t>(random  </a:t>
            </a:r>
            <a:r>
              <a:rPr sz="1000" spc="-45" dirty="0"/>
              <a:t>oracle)</a:t>
            </a:r>
            <a:r>
              <a:rPr sz="1000" spc="-25" dirty="0"/>
              <a:t> </a:t>
            </a:r>
            <a:r>
              <a:rPr sz="800" spc="-30" dirty="0">
                <a:solidFill>
                  <a:srgbClr val="3E7E00"/>
                </a:solidFill>
              </a:rPr>
              <a:t>[ImpagliazzoRudich89]</a:t>
            </a:r>
            <a:endParaRPr sz="800" dirty="0">
              <a:latin typeface="Calibri" panose="020F0502020204030204" pitchFamily="34" charset="0"/>
              <a:cs typeface="Calibri" panose="020F0502020204030204" pitchFamily="34" charset="0"/>
            </a:endParaRPr>
          </a:p>
        </p:txBody>
      </p:sp>
      <p:grpSp>
        <p:nvGrpSpPr>
          <p:cNvPr id="19" name="组合 18">
            <a:extLst>
              <a:ext uri="{FF2B5EF4-FFF2-40B4-BE49-F238E27FC236}">
                <a16:creationId xmlns:a16="http://schemas.microsoft.com/office/drawing/2014/main" id="{19D40A23-D1D8-4368-A4E4-D76764009DC0}"/>
              </a:ext>
            </a:extLst>
          </p:cNvPr>
          <p:cNvGrpSpPr/>
          <p:nvPr/>
        </p:nvGrpSpPr>
        <p:grpSpPr>
          <a:xfrm>
            <a:off x="2946463" y="1041067"/>
            <a:ext cx="1371447" cy="384143"/>
            <a:chOff x="2946463" y="1041067"/>
            <a:chExt cx="1371447" cy="384143"/>
          </a:xfrm>
        </p:grpSpPr>
        <p:grpSp>
          <p:nvGrpSpPr>
            <p:cNvPr id="5" name="object 5"/>
            <p:cNvGrpSpPr/>
            <p:nvPr/>
          </p:nvGrpSpPr>
          <p:grpSpPr>
            <a:xfrm>
              <a:off x="3536167" y="1066288"/>
              <a:ext cx="332105" cy="221615"/>
              <a:chOff x="3536167" y="1066288"/>
              <a:chExt cx="332105" cy="221615"/>
            </a:xfrm>
          </p:grpSpPr>
          <p:sp>
            <p:nvSpPr>
              <p:cNvPr id="6" name="object 6"/>
              <p:cNvSpPr/>
              <p:nvPr/>
            </p:nvSpPr>
            <p:spPr>
              <a:xfrm>
                <a:off x="3543787" y="1073908"/>
                <a:ext cx="316865" cy="206375"/>
              </a:xfrm>
              <a:custGeom>
                <a:avLst/>
                <a:gdLst/>
                <a:ahLst/>
                <a:cxnLst/>
                <a:rect l="l" t="t" r="r" b="b"/>
                <a:pathLst>
                  <a:path w="316864" h="206375">
                    <a:moveTo>
                      <a:pt x="266218" y="0"/>
                    </a:moveTo>
                    <a:lnTo>
                      <a:pt x="50611" y="0"/>
                    </a:lnTo>
                    <a:lnTo>
                      <a:pt x="30911" y="3977"/>
                    </a:lnTo>
                    <a:lnTo>
                      <a:pt x="14823" y="14823"/>
                    </a:lnTo>
                    <a:lnTo>
                      <a:pt x="3977" y="30910"/>
                    </a:lnTo>
                    <a:lnTo>
                      <a:pt x="0" y="50610"/>
                    </a:lnTo>
                    <a:lnTo>
                      <a:pt x="0" y="155440"/>
                    </a:lnTo>
                    <a:lnTo>
                      <a:pt x="3977" y="175140"/>
                    </a:lnTo>
                    <a:lnTo>
                      <a:pt x="14823" y="191227"/>
                    </a:lnTo>
                    <a:lnTo>
                      <a:pt x="30911" y="202073"/>
                    </a:lnTo>
                    <a:lnTo>
                      <a:pt x="50611" y="206050"/>
                    </a:lnTo>
                    <a:lnTo>
                      <a:pt x="266218" y="206050"/>
                    </a:lnTo>
                    <a:lnTo>
                      <a:pt x="285918" y="202073"/>
                    </a:lnTo>
                    <a:lnTo>
                      <a:pt x="302005" y="191227"/>
                    </a:lnTo>
                    <a:lnTo>
                      <a:pt x="312852" y="175140"/>
                    </a:lnTo>
                    <a:lnTo>
                      <a:pt x="316829" y="155440"/>
                    </a:lnTo>
                    <a:lnTo>
                      <a:pt x="316829" y="50610"/>
                    </a:lnTo>
                    <a:lnTo>
                      <a:pt x="312852" y="30910"/>
                    </a:lnTo>
                    <a:lnTo>
                      <a:pt x="302005" y="14823"/>
                    </a:lnTo>
                    <a:lnTo>
                      <a:pt x="285918" y="3977"/>
                    </a:lnTo>
                    <a:lnTo>
                      <a:pt x="266218" y="0"/>
                    </a:lnTo>
                    <a:close/>
                  </a:path>
                </a:pathLst>
              </a:custGeom>
              <a:solidFill>
                <a:srgbClr val="FFFFFF"/>
              </a:solidFill>
            </p:spPr>
            <p:txBody>
              <a:bodyPr wrap="square" lIns="0" tIns="0" rIns="0" bIns="0" rtlCol="0"/>
              <a:lstStyle/>
              <a:p>
                <a:endParaRPr/>
              </a:p>
            </p:txBody>
          </p:sp>
          <p:sp>
            <p:nvSpPr>
              <p:cNvPr id="7" name="object 7"/>
              <p:cNvSpPr/>
              <p:nvPr/>
            </p:nvSpPr>
            <p:spPr>
              <a:xfrm>
                <a:off x="3543787" y="1073908"/>
                <a:ext cx="316865" cy="206375"/>
              </a:xfrm>
              <a:custGeom>
                <a:avLst/>
                <a:gdLst/>
                <a:ahLst/>
                <a:cxnLst/>
                <a:rect l="l" t="t" r="r" b="b"/>
                <a:pathLst>
                  <a:path w="316864" h="206375">
                    <a:moveTo>
                      <a:pt x="266218" y="0"/>
                    </a:moveTo>
                    <a:lnTo>
                      <a:pt x="50611" y="0"/>
                    </a:lnTo>
                    <a:lnTo>
                      <a:pt x="30911" y="3977"/>
                    </a:lnTo>
                    <a:lnTo>
                      <a:pt x="14823" y="14823"/>
                    </a:lnTo>
                    <a:lnTo>
                      <a:pt x="3977" y="30910"/>
                    </a:lnTo>
                    <a:lnTo>
                      <a:pt x="0" y="50610"/>
                    </a:lnTo>
                    <a:lnTo>
                      <a:pt x="0" y="155440"/>
                    </a:lnTo>
                    <a:lnTo>
                      <a:pt x="3977" y="175140"/>
                    </a:lnTo>
                    <a:lnTo>
                      <a:pt x="14823" y="191227"/>
                    </a:lnTo>
                    <a:lnTo>
                      <a:pt x="30911" y="202073"/>
                    </a:lnTo>
                    <a:lnTo>
                      <a:pt x="50611" y="206050"/>
                    </a:lnTo>
                    <a:lnTo>
                      <a:pt x="266218" y="206050"/>
                    </a:lnTo>
                    <a:lnTo>
                      <a:pt x="285918" y="202073"/>
                    </a:lnTo>
                    <a:lnTo>
                      <a:pt x="302005" y="191227"/>
                    </a:lnTo>
                    <a:lnTo>
                      <a:pt x="312852" y="175140"/>
                    </a:lnTo>
                    <a:lnTo>
                      <a:pt x="316829" y="155440"/>
                    </a:lnTo>
                    <a:lnTo>
                      <a:pt x="316829" y="50610"/>
                    </a:lnTo>
                    <a:lnTo>
                      <a:pt x="312852" y="30910"/>
                    </a:lnTo>
                    <a:lnTo>
                      <a:pt x="302005" y="14823"/>
                    </a:lnTo>
                    <a:lnTo>
                      <a:pt x="285918" y="3977"/>
                    </a:lnTo>
                    <a:lnTo>
                      <a:pt x="266218" y="0"/>
                    </a:lnTo>
                    <a:close/>
                  </a:path>
                </a:pathLst>
              </a:custGeom>
              <a:ln w="15183">
                <a:solidFill>
                  <a:srgbClr val="000000"/>
                </a:solidFill>
              </a:ln>
            </p:spPr>
            <p:txBody>
              <a:bodyPr wrap="square" lIns="0" tIns="0" rIns="0" bIns="0" rtlCol="0"/>
              <a:lstStyle/>
              <a:p>
                <a:endParaRPr/>
              </a:p>
            </p:txBody>
          </p:sp>
        </p:grpSp>
        <p:sp>
          <p:nvSpPr>
            <p:cNvPr id="8" name="object 8"/>
            <p:cNvSpPr txBox="1"/>
            <p:nvPr/>
          </p:nvSpPr>
          <p:spPr>
            <a:xfrm>
              <a:off x="3573259" y="1041067"/>
              <a:ext cx="258445" cy="232756"/>
            </a:xfrm>
            <a:prstGeom prst="rect">
              <a:avLst/>
            </a:prstGeom>
          </p:spPr>
          <p:txBody>
            <a:bodyPr vert="horz" wrap="square" lIns="0" tIns="17145" rIns="0" bIns="0" rtlCol="0">
              <a:spAutoFit/>
            </a:bodyPr>
            <a:lstStyle/>
            <a:p>
              <a:pPr marL="12700">
                <a:lnSpc>
                  <a:spcPct val="100000"/>
                </a:lnSpc>
                <a:spcBef>
                  <a:spcPts val="135"/>
                </a:spcBef>
              </a:pPr>
              <a:r>
                <a:rPr sz="1400" spc="-40" dirty="0">
                  <a:latin typeface="Calibri" panose="020F0502020204030204" pitchFamily="34" charset="0"/>
                  <a:cs typeface="Calibri" panose="020F0502020204030204" pitchFamily="34" charset="0"/>
                </a:rPr>
                <a:t>O</a:t>
              </a:r>
              <a:r>
                <a:rPr sz="1400" spc="-85" dirty="0">
                  <a:latin typeface="Calibri" panose="020F0502020204030204" pitchFamily="34" charset="0"/>
                  <a:cs typeface="Calibri" panose="020F0502020204030204" pitchFamily="34" charset="0"/>
                </a:rPr>
                <a:t>T</a:t>
              </a:r>
              <a:endParaRPr sz="1400" dirty="0">
                <a:latin typeface="Calibri" panose="020F0502020204030204" pitchFamily="34" charset="0"/>
                <a:cs typeface="Calibri" panose="020F0502020204030204" pitchFamily="34" charset="0"/>
              </a:endParaRPr>
            </a:p>
          </p:txBody>
        </p:sp>
        <p:sp>
          <p:nvSpPr>
            <p:cNvPr id="9" name="object 9"/>
            <p:cNvSpPr txBox="1"/>
            <p:nvPr/>
          </p:nvSpPr>
          <p:spPr>
            <a:xfrm>
              <a:off x="2946463" y="1055997"/>
              <a:ext cx="425450" cy="177800"/>
            </a:xfrm>
            <a:prstGeom prst="rect">
              <a:avLst/>
            </a:prstGeom>
          </p:spPr>
          <p:txBody>
            <a:bodyPr vert="horz" wrap="square" lIns="0" tIns="12065" rIns="0" bIns="0" rtlCol="0">
              <a:spAutoFit/>
            </a:bodyPr>
            <a:lstStyle/>
            <a:p>
              <a:pPr marL="38100">
                <a:lnSpc>
                  <a:spcPct val="100000"/>
                </a:lnSpc>
                <a:spcBef>
                  <a:spcPts val="95"/>
                </a:spcBef>
              </a:pPr>
              <a:r>
                <a:rPr sz="1000" i="1" spc="25" dirty="0">
                  <a:latin typeface="Times New Roman"/>
                  <a:cs typeface="Times New Roman"/>
                </a:rPr>
                <a:t>m</a:t>
              </a:r>
              <a:r>
                <a:rPr sz="1050" spc="120" baseline="-11904" dirty="0">
                  <a:latin typeface="Calibri"/>
                  <a:cs typeface="Calibri"/>
                </a:rPr>
                <a:t>0</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spc="60" baseline="-11904" dirty="0">
                  <a:latin typeface="Calibri"/>
                  <a:cs typeface="Calibri"/>
                </a:rPr>
                <a:t>1</a:t>
              </a:r>
              <a:endParaRPr sz="1050" baseline="-11904">
                <a:latin typeface="Calibri"/>
                <a:cs typeface="Calibri"/>
              </a:endParaRPr>
            </a:p>
          </p:txBody>
        </p:sp>
        <p:sp>
          <p:nvSpPr>
            <p:cNvPr id="10" name="object 10"/>
            <p:cNvSpPr txBox="1"/>
            <p:nvPr/>
          </p:nvSpPr>
          <p:spPr>
            <a:xfrm>
              <a:off x="4160532" y="1045991"/>
              <a:ext cx="120650" cy="367030"/>
            </a:xfrm>
            <a:prstGeom prst="rect">
              <a:avLst/>
            </a:prstGeom>
          </p:spPr>
          <p:txBody>
            <a:bodyPr vert="horz" wrap="square" lIns="0" tIns="12700" rIns="0" bIns="0" rtlCol="0">
              <a:spAutoFit/>
            </a:bodyPr>
            <a:lstStyle/>
            <a:p>
              <a:pPr marL="12700" marR="5080" indent="43815">
                <a:lnSpc>
                  <a:spcPct val="112000"/>
                </a:lnSpc>
                <a:spcBef>
                  <a:spcPts val="100"/>
                </a:spcBef>
              </a:pPr>
              <a:r>
                <a:rPr sz="1000" i="1" spc="-40" dirty="0">
                  <a:latin typeface="Times New Roman"/>
                  <a:cs typeface="Times New Roman"/>
                </a:rPr>
                <a:t>c  </a:t>
              </a:r>
              <a:r>
                <a:rPr sz="1000" i="1" spc="25" dirty="0">
                  <a:latin typeface="Times New Roman"/>
                  <a:cs typeface="Times New Roman"/>
                </a:rPr>
                <a:t>m</a:t>
              </a:r>
              <a:endParaRPr sz="1000">
                <a:latin typeface="Times New Roman"/>
                <a:cs typeface="Times New Roman"/>
              </a:endParaRPr>
            </a:p>
          </p:txBody>
        </p:sp>
        <p:sp>
          <p:nvSpPr>
            <p:cNvPr id="11" name="object 11"/>
            <p:cNvSpPr txBox="1"/>
            <p:nvPr/>
          </p:nvSpPr>
          <p:spPr>
            <a:xfrm>
              <a:off x="4255680" y="1288685"/>
              <a:ext cx="62230" cy="136525"/>
            </a:xfrm>
            <a:prstGeom prst="rect">
              <a:avLst/>
            </a:prstGeom>
          </p:spPr>
          <p:txBody>
            <a:bodyPr vert="horz" wrap="square" lIns="0" tIns="15875" rIns="0" bIns="0" rtlCol="0">
              <a:spAutoFit/>
            </a:bodyPr>
            <a:lstStyle/>
            <a:p>
              <a:pPr marL="12700">
                <a:lnSpc>
                  <a:spcPct val="100000"/>
                </a:lnSpc>
                <a:spcBef>
                  <a:spcPts val="125"/>
                </a:spcBef>
              </a:pPr>
              <a:r>
                <a:rPr sz="700" i="1" spc="-25" dirty="0">
                  <a:latin typeface="Times New Roman"/>
                  <a:cs typeface="Times New Roman"/>
                </a:rPr>
                <a:t>c</a:t>
              </a:r>
              <a:endParaRPr sz="700">
                <a:latin typeface="Times New Roman"/>
                <a:cs typeface="Times New Roman"/>
              </a:endParaRPr>
            </a:p>
          </p:txBody>
        </p:sp>
        <p:grpSp>
          <p:nvGrpSpPr>
            <p:cNvPr id="12" name="object 12"/>
            <p:cNvGrpSpPr/>
            <p:nvPr/>
          </p:nvGrpSpPr>
          <p:grpSpPr>
            <a:xfrm>
              <a:off x="3384534" y="1146568"/>
              <a:ext cx="788035" cy="241300"/>
              <a:chOff x="3384534" y="1146568"/>
              <a:chExt cx="788035" cy="241300"/>
            </a:xfrm>
          </p:grpSpPr>
          <p:sp>
            <p:nvSpPr>
              <p:cNvPr id="13" name="object 13"/>
              <p:cNvSpPr/>
              <p:nvPr/>
            </p:nvSpPr>
            <p:spPr>
              <a:xfrm>
                <a:off x="3384534" y="1176934"/>
                <a:ext cx="142875" cy="0"/>
              </a:xfrm>
              <a:custGeom>
                <a:avLst/>
                <a:gdLst/>
                <a:ahLst/>
                <a:cxnLst/>
                <a:rect l="l" t="t" r="r" b="b"/>
                <a:pathLst>
                  <a:path w="142875">
                    <a:moveTo>
                      <a:pt x="142678" y="0"/>
                    </a:moveTo>
                    <a:lnTo>
                      <a:pt x="0" y="0"/>
                    </a:lnTo>
                  </a:path>
                </a:pathLst>
              </a:custGeom>
              <a:ln w="10122">
                <a:solidFill>
                  <a:srgbClr val="000000"/>
                </a:solidFill>
              </a:ln>
            </p:spPr>
            <p:txBody>
              <a:bodyPr wrap="square" lIns="0" tIns="0" rIns="0" bIns="0" rtlCol="0"/>
              <a:lstStyle/>
              <a:p>
                <a:endParaRPr/>
              </a:p>
            </p:txBody>
          </p:sp>
          <p:sp>
            <p:nvSpPr>
              <p:cNvPr id="14" name="object 14"/>
              <p:cNvSpPr/>
              <p:nvPr/>
            </p:nvSpPr>
            <p:spPr>
              <a:xfrm>
                <a:off x="3507475" y="1150617"/>
                <a:ext cx="24765" cy="52705"/>
              </a:xfrm>
              <a:custGeom>
                <a:avLst/>
                <a:gdLst/>
                <a:ahLst/>
                <a:cxnLst/>
                <a:rect l="l" t="t" r="r" b="b"/>
                <a:pathLst>
                  <a:path w="24764"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sp>
            <p:nvSpPr>
              <p:cNvPr id="15" name="object 15"/>
              <p:cNvSpPr/>
              <p:nvPr/>
            </p:nvSpPr>
            <p:spPr>
              <a:xfrm>
                <a:off x="3877192" y="1176934"/>
                <a:ext cx="295910" cy="0"/>
              </a:xfrm>
              <a:custGeom>
                <a:avLst/>
                <a:gdLst/>
                <a:ahLst/>
                <a:cxnLst/>
                <a:rect l="l" t="t" r="r" b="b"/>
                <a:pathLst>
                  <a:path w="295910">
                    <a:moveTo>
                      <a:pt x="0" y="0"/>
                    </a:moveTo>
                    <a:lnTo>
                      <a:pt x="295327" y="0"/>
                    </a:lnTo>
                  </a:path>
                </a:pathLst>
              </a:custGeom>
              <a:ln w="10122">
                <a:solidFill>
                  <a:srgbClr val="000000"/>
                </a:solidFill>
              </a:ln>
            </p:spPr>
            <p:txBody>
              <a:bodyPr wrap="square" lIns="0" tIns="0" rIns="0" bIns="0" rtlCol="0"/>
              <a:lstStyle/>
              <a:p>
                <a:endParaRPr/>
              </a:p>
            </p:txBody>
          </p:sp>
          <p:sp>
            <p:nvSpPr>
              <p:cNvPr id="16" name="object 16"/>
              <p:cNvSpPr/>
              <p:nvPr/>
            </p:nvSpPr>
            <p:spPr>
              <a:xfrm>
                <a:off x="3872257" y="1150617"/>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7" name="object 17"/>
              <p:cNvSpPr/>
              <p:nvPr/>
            </p:nvSpPr>
            <p:spPr>
              <a:xfrm>
                <a:off x="3702202" y="1287551"/>
                <a:ext cx="417830" cy="69850"/>
              </a:xfrm>
              <a:custGeom>
                <a:avLst/>
                <a:gdLst/>
                <a:ahLst/>
                <a:cxnLst/>
                <a:rect l="l" t="t" r="r" b="b"/>
                <a:pathLst>
                  <a:path w="417829" h="69850">
                    <a:moveTo>
                      <a:pt x="0" y="0"/>
                    </a:moveTo>
                    <a:lnTo>
                      <a:pt x="0" y="69385"/>
                    </a:lnTo>
                    <a:lnTo>
                      <a:pt x="417342" y="69385"/>
                    </a:lnTo>
                  </a:path>
                </a:pathLst>
              </a:custGeom>
              <a:ln w="10122">
                <a:solidFill>
                  <a:srgbClr val="000000"/>
                </a:solidFill>
              </a:ln>
            </p:spPr>
            <p:txBody>
              <a:bodyPr wrap="square" lIns="0" tIns="0" rIns="0" bIns="0" rtlCol="0"/>
              <a:lstStyle/>
              <a:p>
                <a:endParaRPr/>
              </a:p>
            </p:txBody>
          </p:sp>
          <p:sp>
            <p:nvSpPr>
              <p:cNvPr id="18" name="object 18"/>
              <p:cNvSpPr/>
              <p:nvPr/>
            </p:nvSpPr>
            <p:spPr>
              <a:xfrm>
                <a:off x="4099807" y="1330619"/>
                <a:ext cx="24765" cy="52705"/>
              </a:xfrm>
              <a:custGeom>
                <a:avLst/>
                <a:gdLst/>
                <a:ahLst/>
                <a:cxnLst/>
                <a:rect l="l" t="t" r="r" b="b"/>
                <a:pathLst>
                  <a:path w="24764"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grpSp>
    </p:spTree>
  </p:cSld>
  <p:clrMapOvr>
    <a:masterClrMapping/>
  </p:clrMapOvr>
  <p:transition>
    <p:cu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6BAA06B-185C-4FE9-9842-EB149197FE78}"/>
              </a:ext>
            </a:extLst>
          </p:cNvPr>
          <p:cNvSpPr txBox="1">
            <a:spLocks noGrp="1"/>
          </p:cNvSpPr>
          <p:nvPr>
            <p:ph type="title"/>
          </p:nvPr>
        </p:nvSpPr>
        <p:spPr>
          <a:xfrm>
            <a:off x="1553845" y="1528762"/>
            <a:ext cx="1502410" cy="403225"/>
          </a:xfrm>
          <a:prstGeom prst="rect">
            <a:avLst/>
          </a:prstGeom>
        </p:spPr>
        <p:txBody>
          <a:bodyPr vert="horz" wrap="square" lIns="0" tIns="15875" rIns="0" bIns="0" rtlCol="0">
            <a:spAutoFit/>
          </a:bodyPr>
          <a:lstStyle/>
          <a:p>
            <a:pPr marL="12700">
              <a:lnSpc>
                <a:spcPct val="100000"/>
              </a:lnSpc>
              <a:spcBef>
                <a:spcPts val="125"/>
              </a:spcBef>
            </a:pPr>
            <a:r>
              <a:rPr lang="en-US" altLang="zh-CN" spc="-145" dirty="0"/>
              <a:t>Thank you!!</a:t>
            </a:r>
            <a:endParaRPr spc="-240" dirty="0"/>
          </a:p>
        </p:txBody>
      </p:sp>
    </p:spTree>
    <p:extLst>
      <p:ext uri="{BB962C8B-B14F-4D97-AF65-F5344CB8AC3E}">
        <p14:creationId xmlns:p14="http://schemas.microsoft.com/office/powerpoint/2010/main" val="3014837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069"/>
            <a:ext cx="1210945" cy="403225"/>
          </a:xfrm>
          <a:prstGeom prst="rect">
            <a:avLst/>
          </a:prstGeom>
        </p:spPr>
        <p:txBody>
          <a:bodyPr vert="horz" wrap="square" lIns="0" tIns="15875" rIns="0" bIns="0" rtlCol="0">
            <a:spAutoFit/>
          </a:bodyPr>
          <a:lstStyle/>
          <a:p>
            <a:pPr marL="12700">
              <a:lnSpc>
                <a:spcPct val="100000"/>
              </a:lnSpc>
              <a:spcBef>
                <a:spcPts val="125"/>
              </a:spcBef>
            </a:pPr>
            <a:r>
              <a:rPr spc="-80" dirty="0"/>
              <a:t>O</a:t>
            </a:r>
            <a:r>
              <a:rPr spc="-160" dirty="0"/>
              <a:t>T</a:t>
            </a:r>
            <a:r>
              <a:rPr spc="-35" dirty="0"/>
              <a:t> </a:t>
            </a:r>
            <a:r>
              <a:rPr spc="40" dirty="0"/>
              <a:t>r</a:t>
            </a:r>
            <a:r>
              <a:rPr spc="-229" dirty="0"/>
              <a:t>e</a:t>
            </a:r>
            <a:r>
              <a:rPr spc="-135" dirty="0"/>
              <a:t>cap</a:t>
            </a:r>
          </a:p>
        </p:txBody>
      </p:sp>
      <p:sp>
        <p:nvSpPr>
          <p:cNvPr id="3" name="object 3"/>
          <p:cNvSpPr txBox="1"/>
          <p:nvPr/>
        </p:nvSpPr>
        <p:spPr>
          <a:xfrm>
            <a:off x="292087" y="780534"/>
            <a:ext cx="480695" cy="166071"/>
          </a:xfrm>
          <a:prstGeom prst="rect">
            <a:avLst/>
          </a:prstGeom>
        </p:spPr>
        <p:txBody>
          <a:bodyPr vert="horz" wrap="square" lIns="0" tIns="12065" rIns="0" bIns="0" rtlCol="0">
            <a:spAutoFit/>
          </a:bodyPr>
          <a:lstStyle/>
          <a:p>
            <a:pPr marL="12700">
              <a:lnSpc>
                <a:spcPct val="100000"/>
              </a:lnSpc>
              <a:spcBef>
                <a:spcPts val="95"/>
              </a:spcBef>
            </a:pPr>
            <a:r>
              <a:rPr sz="1000" spc="-45" dirty="0">
                <a:latin typeface="Calibri" panose="020F0502020204030204" pitchFamily="34" charset="0"/>
                <a:cs typeface="Calibri" panose="020F0502020204030204" pitchFamily="34" charset="0"/>
              </a:rPr>
              <a:t>O</a:t>
            </a:r>
            <a:r>
              <a:rPr sz="1000" spc="-75" dirty="0">
                <a:latin typeface="Calibri" panose="020F0502020204030204" pitchFamily="34" charset="0"/>
                <a:cs typeface="Calibri" panose="020F0502020204030204" pitchFamily="34" charset="0"/>
              </a:rPr>
              <a:t>T</a:t>
            </a:r>
            <a:r>
              <a:rPr sz="1000" spc="-20"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is</a:t>
            </a:r>
            <a:r>
              <a:rPr sz="1000" dirty="0">
                <a:latin typeface="Calibri" panose="020F0502020204030204" pitchFamily="34" charset="0"/>
                <a:cs typeface="Calibri" panose="020F0502020204030204" pitchFamily="34" charset="0"/>
              </a:rPr>
              <a:t> </a:t>
            </a:r>
            <a:r>
              <a:rPr sz="1000" spc="-5" dirty="0">
                <a:latin typeface="Calibri"/>
                <a:cs typeface="Calibri"/>
              </a:rPr>
              <a:t>.</a:t>
            </a:r>
            <a:r>
              <a:rPr sz="1000" spc="-30" dirty="0">
                <a:latin typeface="Calibri"/>
                <a:cs typeface="Calibri"/>
              </a:rPr>
              <a:t> </a:t>
            </a:r>
            <a:r>
              <a:rPr sz="1000" spc="-5" dirty="0">
                <a:latin typeface="Calibri"/>
                <a:cs typeface="Calibri"/>
              </a:rPr>
              <a:t>.</a:t>
            </a:r>
            <a:r>
              <a:rPr sz="1000" spc="-30" dirty="0">
                <a:latin typeface="Calibri"/>
                <a:cs typeface="Calibri"/>
              </a:rPr>
              <a:t> </a:t>
            </a:r>
            <a:r>
              <a:rPr sz="1000" spc="-5" dirty="0">
                <a:latin typeface="Calibri"/>
                <a:cs typeface="Calibri"/>
              </a:rPr>
              <a:t>.</a:t>
            </a:r>
            <a:endParaRPr sz="1000" dirty="0">
              <a:latin typeface="Calibri"/>
              <a:cs typeface="Calibri"/>
            </a:endParaRPr>
          </a:p>
        </p:txBody>
      </p:sp>
      <p:sp>
        <p:nvSpPr>
          <p:cNvPr id="4" name="object 4"/>
          <p:cNvSpPr txBox="1">
            <a:spLocks noGrp="1"/>
          </p:cNvSpPr>
          <p:nvPr>
            <p:ph type="body" idx="1"/>
          </p:nvPr>
        </p:nvSpPr>
        <p:spPr>
          <a:prstGeom prst="rect">
            <a:avLst/>
          </a:prstGeom>
        </p:spPr>
        <p:txBody>
          <a:bodyPr vert="horz" wrap="square" lIns="0" tIns="50165" rIns="0" bIns="0" rtlCol="0">
            <a:spAutoFit/>
          </a:bodyPr>
          <a:lstStyle/>
          <a:p>
            <a:pPr marL="162560" indent="-125095">
              <a:lnSpc>
                <a:spcPct val="100000"/>
              </a:lnSpc>
              <a:spcBef>
                <a:spcPts val="395"/>
              </a:spcBef>
              <a:buClr>
                <a:srgbClr val="1464B2"/>
              </a:buClr>
              <a:buSzPct val="70000"/>
              <a:buFont typeface="Cambria"/>
              <a:buChar char="►"/>
              <a:tabLst>
                <a:tab pos="163195" algn="l"/>
              </a:tabLst>
            </a:pPr>
            <a:r>
              <a:rPr sz="1000" spc="-65" dirty="0"/>
              <a:t>N</a:t>
            </a:r>
            <a:r>
              <a:rPr sz="1000" spc="-45" dirty="0"/>
              <a:t>e</a:t>
            </a:r>
            <a:r>
              <a:rPr sz="1000" spc="-80" dirty="0"/>
              <a:t>cessa</a:t>
            </a:r>
            <a:r>
              <a:rPr sz="1000" spc="-45" dirty="0"/>
              <a:t>r</a:t>
            </a:r>
            <a:r>
              <a:rPr sz="1000" dirty="0"/>
              <a:t>y</a:t>
            </a:r>
            <a:r>
              <a:rPr sz="1000" spc="-20" dirty="0"/>
              <a:t> </a:t>
            </a:r>
            <a:r>
              <a:rPr sz="1000" spc="-5" dirty="0"/>
              <a:t>for</a:t>
            </a:r>
            <a:r>
              <a:rPr sz="1000" spc="-20" dirty="0"/>
              <a:t> </a:t>
            </a:r>
            <a:r>
              <a:rPr sz="1000" spc="-40" dirty="0"/>
              <a:t>MPC</a:t>
            </a:r>
            <a:r>
              <a:rPr sz="1000" spc="-20" dirty="0"/>
              <a:t> </a:t>
            </a:r>
            <a:r>
              <a:rPr sz="800" spc="10" dirty="0">
                <a:solidFill>
                  <a:srgbClr val="3E7E00"/>
                </a:solidFill>
              </a:rPr>
              <a:t>[Kilian]</a:t>
            </a:r>
            <a:endParaRPr sz="800" dirty="0"/>
          </a:p>
          <a:p>
            <a:pPr marL="162560" marR="30480" indent="-125095">
              <a:lnSpc>
                <a:spcPct val="100000"/>
              </a:lnSpc>
              <a:spcBef>
                <a:spcPts val="295"/>
              </a:spcBef>
              <a:buClr>
                <a:srgbClr val="1464B2"/>
              </a:buClr>
              <a:buSzPct val="70000"/>
              <a:buFont typeface="Cambria"/>
              <a:buChar char="►"/>
              <a:tabLst>
                <a:tab pos="163195" algn="l"/>
              </a:tabLst>
            </a:pPr>
            <a:r>
              <a:rPr sz="1000" b="1" spc="-60" dirty="0">
                <a:latin typeface="Calibri" panose="020F0502020204030204" pitchFamily="34" charset="0"/>
                <a:cs typeface="Calibri" panose="020F0502020204030204" pitchFamily="34" charset="0"/>
              </a:rPr>
              <a:t>Inherently</a:t>
            </a:r>
            <a:r>
              <a:rPr sz="1000" b="1" spc="-45" dirty="0">
                <a:latin typeface="Calibri" panose="020F0502020204030204" pitchFamily="34" charset="0"/>
                <a:cs typeface="Calibri" panose="020F0502020204030204" pitchFamily="34" charset="0"/>
              </a:rPr>
              <a:t> </a:t>
            </a:r>
            <a:r>
              <a:rPr sz="1000" b="1" spc="-65" dirty="0">
                <a:latin typeface="Calibri" panose="020F0502020204030204" pitchFamily="34" charset="0"/>
                <a:cs typeface="Calibri" panose="020F0502020204030204" pitchFamily="34" charset="0"/>
              </a:rPr>
              <a:t>expensive</a:t>
            </a:r>
            <a:r>
              <a:rPr sz="1000" spc="-65" dirty="0"/>
              <a:t>:</a:t>
            </a:r>
            <a:r>
              <a:rPr sz="1000" spc="65" dirty="0"/>
              <a:t> </a:t>
            </a:r>
            <a:r>
              <a:rPr sz="1000" spc="-45" dirty="0"/>
              <a:t>impossible </a:t>
            </a:r>
            <a:r>
              <a:rPr sz="1000" spc="-254" dirty="0"/>
              <a:t> </a:t>
            </a:r>
            <a:r>
              <a:rPr sz="1000" spc="-35" dirty="0"/>
              <a:t>using</a:t>
            </a:r>
            <a:r>
              <a:rPr sz="1000" spc="-20" dirty="0"/>
              <a:t> </a:t>
            </a:r>
            <a:r>
              <a:rPr sz="1000" spc="-15" dirty="0"/>
              <a:t>only</a:t>
            </a:r>
            <a:r>
              <a:rPr sz="1000" spc="-20" dirty="0"/>
              <a:t> </a:t>
            </a:r>
            <a:r>
              <a:rPr sz="1000" spc="-60" dirty="0"/>
              <a:t>cheap</a:t>
            </a:r>
            <a:r>
              <a:rPr sz="1000" spc="-20" dirty="0"/>
              <a:t> </a:t>
            </a:r>
            <a:r>
              <a:rPr sz="1000" spc="-35" dirty="0"/>
              <a:t>c</a:t>
            </a:r>
            <a:r>
              <a:rPr sz="1000" spc="-15" dirty="0"/>
              <a:t>r</a:t>
            </a:r>
            <a:r>
              <a:rPr sz="1000" spc="-10" dirty="0"/>
              <a:t>ypto</a:t>
            </a:r>
            <a:r>
              <a:rPr sz="1000" spc="-20" dirty="0"/>
              <a:t> </a:t>
            </a:r>
            <a:r>
              <a:rPr sz="1000" spc="-30" dirty="0"/>
              <a:t>(random  </a:t>
            </a:r>
            <a:r>
              <a:rPr sz="1000" spc="-45" dirty="0"/>
              <a:t>oracle)</a:t>
            </a:r>
            <a:r>
              <a:rPr sz="1000" spc="-25" dirty="0"/>
              <a:t> </a:t>
            </a:r>
            <a:r>
              <a:rPr sz="800" spc="-30" dirty="0">
                <a:solidFill>
                  <a:srgbClr val="3E7E00"/>
                </a:solidFill>
              </a:rPr>
              <a:t>[ImpagliazzoRudich89]</a:t>
            </a:r>
            <a:endParaRPr sz="800" dirty="0">
              <a:latin typeface="Calibri" panose="020F0502020204030204" pitchFamily="34" charset="0"/>
              <a:cs typeface="Calibri" panose="020F0502020204030204" pitchFamily="34" charset="0"/>
            </a:endParaRPr>
          </a:p>
        </p:txBody>
      </p:sp>
      <p:grpSp>
        <p:nvGrpSpPr>
          <p:cNvPr id="5" name="object 5"/>
          <p:cNvGrpSpPr/>
          <p:nvPr/>
        </p:nvGrpSpPr>
        <p:grpSpPr>
          <a:xfrm>
            <a:off x="3536167" y="1066288"/>
            <a:ext cx="332105" cy="221615"/>
            <a:chOff x="3536167" y="1066288"/>
            <a:chExt cx="332105" cy="221615"/>
          </a:xfrm>
        </p:grpSpPr>
        <p:sp>
          <p:nvSpPr>
            <p:cNvPr id="6" name="object 6"/>
            <p:cNvSpPr/>
            <p:nvPr/>
          </p:nvSpPr>
          <p:spPr>
            <a:xfrm>
              <a:off x="3543787" y="1073908"/>
              <a:ext cx="316865" cy="206375"/>
            </a:xfrm>
            <a:custGeom>
              <a:avLst/>
              <a:gdLst/>
              <a:ahLst/>
              <a:cxnLst/>
              <a:rect l="l" t="t" r="r" b="b"/>
              <a:pathLst>
                <a:path w="316864" h="206375">
                  <a:moveTo>
                    <a:pt x="266218" y="0"/>
                  </a:moveTo>
                  <a:lnTo>
                    <a:pt x="50611" y="0"/>
                  </a:lnTo>
                  <a:lnTo>
                    <a:pt x="30911" y="3977"/>
                  </a:lnTo>
                  <a:lnTo>
                    <a:pt x="14823" y="14823"/>
                  </a:lnTo>
                  <a:lnTo>
                    <a:pt x="3977" y="30910"/>
                  </a:lnTo>
                  <a:lnTo>
                    <a:pt x="0" y="50610"/>
                  </a:lnTo>
                  <a:lnTo>
                    <a:pt x="0" y="155440"/>
                  </a:lnTo>
                  <a:lnTo>
                    <a:pt x="3977" y="175140"/>
                  </a:lnTo>
                  <a:lnTo>
                    <a:pt x="14823" y="191227"/>
                  </a:lnTo>
                  <a:lnTo>
                    <a:pt x="30911" y="202073"/>
                  </a:lnTo>
                  <a:lnTo>
                    <a:pt x="50611" y="206050"/>
                  </a:lnTo>
                  <a:lnTo>
                    <a:pt x="266218" y="206050"/>
                  </a:lnTo>
                  <a:lnTo>
                    <a:pt x="285918" y="202073"/>
                  </a:lnTo>
                  <a:lnTo>
                    <a:pt x="302005" y="191227"/>
                  </a:lnTo>
                  <a:lnTo>
                    <a:pt x="312852" y="175140"/>
                  </a:lnTo>
                  <a:lnTo>
                    <a:pt x="316829" y="155440"/>
                  </a:lnTo>
                  <a:lnTo>
                    <a:pt x="316829" y="50610"/>
                  </a:lnTo>
                  <a:lnTo>
                    <a:pt x="312852" y="30910"/>
                  </a:lnTo>
                  <a:lnTo>
                    <a:pt x="302005" y="14823"/>
                  </a:lnTo>
                  <a:lnTo>
                    <a:pt x="285918" y="3977"/>
                  </a:lnTo>
                  <a:lnTo>
                    <a:pt x="266218" y="0"/>
                  </a:lnTo>
                  <a:close/>
                </a:path>
              </a:pathLst>
            </a:custGeom>
            <a:solidFill>
              <a:srgbClr val="FFFFFF"/>
            </a:solidFill>
          </p:spPr>
          <p:txBody>
            <a:bodyPr wrap="square" lIns="0" tIns="0" rIns="0" bIns="0" rtlCol="0"/>
            <a:lstStyle/>
            <a:p>
              <a:endParaRPr/>
            </a:p>
          </p:txBody>
        </p:sp>
        <p:sp>
          <p:nvSpPr>
            <p:cNvPr id="7" name="object 7"/>
            <p:cNvSpPr/>
            <p:nvPr/>
          </p:nvSpPr>
          <p:spPr>
            <a:xfrm>
              <a:off x="3543787" y="1073908"/>
              <a:ext cx="316865" cy="206375"/>
            </a:xfrm>
            <a:custGeom>
              <a:avLst/>
              <a:gdLst/>
              <a:ahLst/>
              <a:cxnLst/>
              <a:rect l="l" t="t" r="r" b="b"/>
              <a:pathLst>
                <a:path w="316864" h="206375">
                  <a:moveTo>
                    <a:pt x="266218" y="0"/>
                  </a:moveTo>
                  <a:lnTo>
                    <a:pt x="50611" y="0"/>
                  </a:lnTo>
                  <a:lnTo>
                    <a:pt x="30911" y="3977"/>
                  </a:lnTo>
                  <a:lnTo>
                    <a:pt x="14823" y="14823"/>
                  </a:lnTo>
                  <a:lnTo>
                    <a:pt x="3977" y="30910"/>
                  </a:lnTo>
                  <a:lnTo>
                    <a:pt x="0" y="50610"/>
                  </a:lnTo>
                  <a:lnTo>
                    <a:pt x="0" y="155440"/>
                  </a:lnTo>
                  <a:lnTo>
                    <a:pt x="3977" y="175140"/>
                  </a:lnTo>
                  <a:lnTo>
                    <a:pt x="14823" y="191227"/>
                  </a:lnTo>
                  <a:lnTo>
                    <a:pt x="30911" y="202073"/>
                  </a:lnTo>
                  <a:lnTo>
                    <a:pt x="50611" y="206050"/>
                  </a:lnTo>
                  <a:lnTo>
                    <a:pt x="266218" y="206050"/>
                  </a:lnTo>
                  <a:lnTo>
                    <a:pt x="285918" y="202073"/>
                  </a:lnTo>
                  <a:lnTo>
                    <a:pt x="302005" y="191227"/>
                  </a:lnTo>
                  <a:lnTo>
                    <a:pt x="312852" y="175140"/>
                  </a:lnTo>
                  <a:lnTo>
                    <a:pt x="316829" y="155440"/>
                  </a:lnTo>
                  <a:lnTo>
                    <a:pt x="316829" y="50610"/>
                  </a:lnTo>
                  <a:lnTo>
                    <a:pt x="312852" y="30910"/>
                  </a:lnTo>
                  <a:lnTo>
                    <a:pt x="302005" y="14823"/>
                  </a:lnTo>
                  <a:lnTo>
                    <a:pt x="285918" y="3977"/>
                  </a:lnTo>
                  <a:lnTo>
                    <a:pt x="266218" y="0"/>
                  </a:lnTo>
                  <a:close/>
                </a:path>
              </a:pathLst>
            </a:custGeom>
            <a:ln w="15183">
              <a:solidFill>
                <a:srgbClr val="000000"/>
              </a:solidFill>
            </a:ln>
          </p:spPr>
          <p:txBody>
            <a:bodyPr wrap="square" lIns="0" tIns="0" rIns="0" bIns="0" rtlCol="0"/>
            <a:lstStyle/>
            <a:p>
              <a:endParaRPr/>
            </a:p>
          </p:txBody>
        </p:sp>
      </p:grpSp>
      <p:sp>
        <p:nvSpPr>
          <p:cNvPr id="8" name="object 8"/>
          <p:cNvSpPr txBox="1"/>
          <p:nvPr/>
        </p:nvSpPr>
        <p:spPr>
          <a:xfrm>
            <a:off x="3573259" y="1041067"/>
            <a:ext cx="258445" cy="232756"/>
          </a:xfrm>
          <a:prstGeom prst="rect">
            <a:avLst/>
          </a:prstGeom>
        </p:spPr>
        <p:txBody>
          <a:bodyPr vert="horz" wrap="square" lIns="0" tIns="17145" rIns="0" bIns="0" rtlCol="0">
            <a:spAutoFit/>
          </a:bodyPr>
          <a:lstStyle/>
          <a:p>
            <a:pPr marL="12700">
              <a:lnSpc>
                <a:spcPct val="100000"/>
              </a:lnSpc>
              <a:spcBef>
                <a:spcPts val="135"/>
              </a:spcBef>
            </a:pPr>
            <a:r>
              <a:rPr sz="1400" spc="-40" dirty="0">
                <a:latin typeface="Calibri" panose="020F0502020204030204" pitchFamily="34" charset="0"/>
                <a:cs typeface="Calibri" panose="020F0502020204030204" pitchFamily="34" charset="0"/>
              </a:rPr>
              <a:t>O</a:t>
            </a:r>
            <a:r>
              <a:rPr sz="1400" spc="-85" dirty="0">
                <a:latin typeface="Calibri" panose="020F0502020204030204" pitchFamily="34" charset="0"/>
                <a:cs typeface="Calibri" panose="020F0502020204030204" pitchFamily="34" charset="0"/>
              </a:rPr>
              <a:t>T</a:t>
            </a:r>
            <a:endParaRPr sz="1400" dirty="0">
              <a:latin typeface="Calibri" panose="020F0502020204030204" pitchFamily="34" charset="0"/>
              <a:cs typeface="Calibri" panose="020F0502020204030204" pitchFamily="34" charset="0"/>
            </a:endParaRPr>
          </a:p>
        </p:txBody>
      </p:sp>
      <p:sp>
        <p:nvSpPr>
          <p:cNvPr id="9" name="object 9"/>
          <p:cNvSpPr txBox="1"/>
          <p:nvPr/>
        </p:nvSpPr>
        <p:spPr>
          <a:xfrm>
            <a:off x="2946463" y="1055997"/>
            <a:ext cx="425450" cy="177800"/>
          </a:xfrm>
          <a:prstGeom prst="rect">
            <a:avLst/>
          </a:prstGeom>
        </p:spPr>
        <p:txBody>
          <a:bodyPr vert="horz" wrap="square" lIns="0" tIns="12065" rIns="0" bIns="0" rtlCol="0">
            <a:spAutoFit/>
          </a:bodyPr>
          <a:lstStyle/>
          <a:p>
            <a:pPr marL="38100">
              <a:lnSpc>
                <a:spcPct val="100000"/>
              </a:lnSpc>
              <a:spcBef>
                <a:spcPts val="95"/>
              </a:spcBef>
            </a:pPr>
            <a:r>
              <a:rPr sz="1000" i="1" spc="25" dirty="0">
                <a:latin typeface="Times New Roman"/>
                <a:cs typeface="Times New Roman"/>
              </a:rPr>
              <a:t>m</a:t>
            </a:r>
            <a:r>
              <a:rPr sz="1050" spc="120" baseline="-11904" dirty="0">
                <a:latin typeface="Calibri"/>
                <a:cs typeface="Calibri"/>
              </a:rPr>
              <a:t>0</a:t>
            </a:r>
            <a:r>
              <a:rPr sz="1000" spc="-5" dirty="0">
                <a:latin typeface="Calibri"/>
                <a:cs typeface="Calibri"/>
              </a:rPr>
              <a:t>,</a:t>
            </a:r>
            <a:r>
              <a:rPr sz="1000" spc="-60" dirty="0">
                <a:latin typeface="Calibri"/>
                <a:cs typeface="Calibri"/>
              </a:rPr>
              <a:t> </a:t>
            </a:r>
            <a:r>
              <a:rPr sz="1000" i="1" spc="25" dirty="0">
                <a:latin typeface="Times New Roman"/>
                <a:cs typeface="Times New Roman"/>
              </a:rPr>
              <a:t>m</a:t>
            </a:r>
            <a:r>
              <a:rPr sz="1050" spc="60" baseline="-11904" dirty="0">
                <a:latin typeface="Calibri"/>
                <a:cs typeface="Calibri"/>
              </a:rPr>
              <a:t>1</a:t>
            </a:r>
            <a:endParaRPr sz="1050" baseline="-11904">
              <a:latin typeface="Calibri"/>
              <a:cs typeface="Calibri"/>
            </a:endParaRPr>
          </a:p>
        </p:txBody>
      </p:sp>
      <p:sp>
        <p:nvSpPr>
          <p:cNvPr id="10" name="object 10"/>
          <p:cNvSpPr txBox="1"/>
          <p:nvPr/>
        </p:nvSpPr>
        <p:spPr>
          <a:xfrm>
            <a:off x="4160532" y="1045991"/>
            <a:ext cx="120650" cy="367030"/>
          </a:xfrm>
          <a:prstGeom prst="rect">
            <a:avLst/>
          </a:prstGeom>
        </p:spPr>
        <p:txBody>
          <a:bodyPr vert="horz" wrap="square" lIns="0" tIns="12700" rIns="0" bIns="0" rtlCol="0">
            <a:spAutoFit/>
          </a:bodyPr>
          <a:lstStyle/>
          <a:p>
            <a:pPr marL="12700" marR="5080" indent="43815">
              <a:lnSpc>
                <a:spcPct val="112000"/>
              </a:lnSpc>
              <a:spcBef>
                <a:spcPts val="100"/>
              </a:spcBef>
            </a:pPr>
            <a:r>
              <a:rPr sz="1000" i="1" spc="-40" dirty="0">
                <a:latin typeface="Times New Roman"/>
                <a:cs typeface="Times New Roman"/>
              </a:rPr>
              <a:t>c  </a:t>
            </a:r>
            <a:r>
              <a:rPr sz="1000" i="1" spc="25" dirty="0">
                <a:latin typeface="Times New Roman"/>
                <a:cs typeface="Times New Roman"/>
              </a:rPr>
              <a:t>m</a:t>
            </a:r>
            <a:endParaRPr sz="1000">
              <a:latin typeface="Times New Roman"/>
              <a:cs typeface="Times New Roman"/>
            </a:endParaRPr>
          </a:p>
        </p:txBody>
      </p:sp>
      <p:sp>
        <p:nvSpPr>
          <p:cNvPr id="11" name="object 11"/>
          <p:cNvSpPr txBox="1"/>
          <p:nvPr/>
        </p:nvSpPr>
        <p:spPr>
          <a:xfrm>
            <a:off x="4255680" y="1288685"/>
            <a:ext cx="62230" cy="136525"/>
          </a:xfrm>
          <a:prstGeom prst="rect">
            <a:avLst/>
          </a:prstGeom>
        </p:spPr>
        <p:txBody>
          <a:bodyPr vert="horz" wrap="square" lIns="0" tIns="15875" rIns="0" bIns="0" rtlCol="0">
            <a:spAutoFit/>
          </a:bodyPr>
          <a:lstStyle/>
          <a:p>
            <a:pPr marL="12700">
              <a:lnSpc>
                <a:spcPct val="100000"/>
              </a:lnSpc>
              <a:spcBef>
                <a:spcPts val="125"/>
              </a:spcBef>
            </a:pPr>
            <a:r>
              <a:rPr sz="700" i="1" spc="-25" dirty="0">
                <a:latin typeface="Times New Roman"/>
                <a:cs typeface="Times New Roman"/>
              </a:rPr>
              <a:t>c</a:t>
            </a:r>
            <a:endParaRPr sz="700">
              <a:latin typeface="Times New Roman"/>
              <a:cs typeface="Times New Roman"/>
            </a:endParaRPr>
          </a:p>
        </p:txBody>
      </p:sp>
      <p:grpSp>
        <p:nvGrpSpPr>
          <p:cNvPr id="12" name="object 12"/>
          <p:cNvGrpSpPr/>
          <p:nvPr/>
        </p:nvGrpSpPr>
        <p:grpSpPr>
          <a:xfrm>
            <a:off x="3384534" y="1146568"/>
            <a:ext cx="788035" cy="241300"/>
            <a:chOff x="3384534" y="1146568"/>
            <a:chExt cx="788035" cy="241300"/>
          </a:xfrm>
        </p:grpSpPr>
        <p:sp>
          <p:nvSpPr>
            <p:cNvPr id="13" name="object 13"/>
            <p:cNvSpPr/>
            <p:nvPr/>
          </p:nvSpPr>
          <p:spPr>
            <a:xfrm>
              <a:off x="3384534" y="1176934"/>
              <a:ext cx="142875" cy="0"/>
            </a:xfrm>
            <a:custGeom>
              <a:avLst/>
              <a:gdLst/>
              <a:ahLst/>
              <a:cxnLst/>
              <a:rect l="l" t="t" r="r" b="b"/>
              <a:pathLst>
                <a:path w="142875">
                  <a:moveTo>
                    <a:pt x="142678" y="0"/>
                  </a:moveTo>
                  <a:lnTo>
                    <a:pt x="0" y="0"/>
                  </a:lnTo>
                </a:path>
              </a:pathLst>
            </a:custGeom>
            <a:ln w="10122">
              <a:solidFill>
                <a:srgbClr val="000000"/>
              </a:solidFill>
            </a:ln>
          </p:spPr>
          <p:txBody>
            <a:bodyPr wrap="square" lIns="0" tIns="0" rIns="0" bIns="0" rtlCol="0"/>
            <a:lstStyle/>
            <a:p>
              <a:endParaRPr/>
            </a:p>
          </p:txBody>
        </p:sp>
        <p:sp>
          <p:nvSpPr>
            <p:cNvPr id="14" name="object 14"/>
            <p:cNvSpPr/>
            <p:nvPr/>
          </p:nvSpPr>
          <p:spPr>
            <a:xfrm>
              <a:off x="3507475" y="1150617"/>
              <a:ext cx="24765" cy="52705"/>
            </a:xfrm>
            <a:custGeom>
              <a:avLst/>
              <a:gdLst/>
              <a:ahLst/>
              <a:cxnLst/>
              <a:rect l="l" t="t" r="r" b="b"/>
              <a:pathLst>
                <a:path w="24764"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sp>
          <p:nvSpPr>
            <p:cNvPr id="15" name="object 15"/>
            <p:cNvSpPr/>
            <p:nvPr/>
          </p:nvSpPr>
          <p:spPr>
            <a:xfrm>
              <a:off x="3877192" y="1176934"/>
              <a:ext cx="295910" cy="0"/>
            </a:xfrm>
            <a:custGeom>
              <a:avLst/>
              <a:gdLst/>
              <a:ahLst/>
              <a:cxnLst/>
              <a:rect l="l" t="t" r="r" b="b"/>
              <a:pathLst>
                <a:path w="295910">
                  <a:moveTo>
                    <a:pt x="0" y="0"/>
                  </a:moveTo>
                  <a:lnTo>
                    <a:pt x="295327" y="0"/>
                  </a:lnTo>
                </a:path>
              </a:pathLst>
            </a:custGeom>
            <a:ln w="10122">
              <a:solidFill>
                <a:srgbClr val="000000"/>
              </a:solidFill>
            </a:ln>
          </p:spPr>
          <p:txBody>
            <a:bodyPr wrap="square" lIns="0" tIns="0" rIns="0" bIns="0" rtlCol="0"/>
            <a:lstStyle/>
            <a:p>
              <a:endParaRPr/>
            </a:p>
          </p:txBody>
        </p:sp>
        <p:sp>
          <p:nvSpPr>
            <p:cNvPr id="16" name="object 16"/>
            <p:cNvSpPr/>
            <p:nvPr/>
          </p:nvSpPr>
          <p:spPr>
            <a:xfrm>
              <a:off x="3872257" y="1150617"/>
              <a:ext cx="24765" cy="52705"/>
            </a:xfrm>
            <a:custGeom>
              <a:avLst/>
              <a:gdLst/>
              <a:ahLst/>
              <a:cxnLst/>
              <a:rect l="l" t="t" r="r" b="b"/>
              <a:pathLst>
                <a:path w="24764" h="52705">
                  <a:moveTo>
                    <a:pt x="24671" y="52633"/>
                  </a:moveTo>
                  <a:lnTo>
                    <a:pt x="20816" y="44589"/>
                  </a:lnTo>
                  <a:lnTo>
                    <a:pt x="13569" y="36391"/>
                  </a:lnTo>
                  <a:lnTo>
                    <a:pt x="5705" y="29734"/>
                  </a:lnTo>
                  <a:lnTo>
                    <a:pt x="0" y="26316"/>
                  </a:lnTo>
                  <a:lnTo>
                    <a:pt x="5705" y="22898"/>
                  </a:lnTo>
                  <a:lnTo>
                    <a:pt x="13569" y="16242"/>
                  </a:lnTo>
                  <a:lnTo>
                    <a:pt x="20816" y="8044"/>
                  </a:lnTo>
                  <a:lnTo>
                    <a:pt x="24671" y="0"/>
                  </a:lnTo>
                </a:path>
              </a:pathLst>
            </a:custGeom>
            <a:ln w="8097">
              <a:solidFill>
                <a:srgbClr val="000000"/>
              </a:solidFill>
            </a:ln>
          </p:spPr>
          <p:txBody>
            <a:bodyPr wrap="square" lIns="0" tIns="0" rIns="0" bIns="0" rtlCol="0"/>
            <a:lstStyle/>
            <a:p>
              <a:endParaRPr/>
            </a:p>
          </p:txBody>
        </p:sp>
        <p:sp>
          <p:nvSpPr>
            <p:cNvPr id="17" name="object 17"/>
            <p:cNvSpPr/>
            <p:nvPr/>
          </p:nvSpPr>
          <p:spPr>
            <a:xfrm>
              <a:off x="3702202" y="1287551"/>
              <a:ext cx="417830" cy="69850"/>
            </a:xfrm>
            <a:custGeom>
              <a:avLst/>
              <a:gdLst/>
              <a:ahLst/>
              <a:cxnLst/>
              <a:rect l="l" t="t" r="r" b="b"/>
              <a:pathLst>
                <a:path w="417829" h="69850">
                  <a:moveTo>
                    <a:pt x="0" y="0"/>
                  </a:moveTo>
                  <a:lnTo>
                    <a:pt x="0" y="69385"/>
                  </a:lnTo>
                  <a:lnTo>
                    <a:pt x="417342" y="69385"/>
                  </a:lnTo>
                </a:path>
              </a:pathLst>
            </a:custGeom>
            <a:ln w="10122">
              <a:solidFill>
                <a:srgbClr val="000000"/>
              </a:solidFill>
            </a:ln>
          </p:spPr>
          <p:txBody>
            <a:bodyPr wrap="square" lIns="0" tIns="0" rIns="0" bIns="0" rtlCol="0"/>
            <a:lstStyle/>
            <a:p>
              <a:endParaRPr/>
            </a:p>
          </p:txBody>
        </p:sp>
        <p:sp>
          <p:nvSpPr>
            <p:cNvPr id="18" name="object 18"/>
            <p:cNvSpPr/>
            <p:nvPr/>
          </p:nvSpPr>
          <p:spPr>
            <a:xfrm>
              <a:off x="4099807" y="1330619"/>
              <a:ext cx="24765" cy="52705"/>
            </a:xfrm>
            <a:custGeom>
              <a:avLst/>
              <a:gdLst/>
              <a:ahLst/>
              <a:cxnLst/>
              <a:rect l="l" t="t" r="r" b="b"/>
              <a:pathLst>
                <a:path w="24764" h="52705">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ln w="8097">
              <a:solidFill>
                <a:srgbClr val="000000"/>
              </a:solidFill>
            </a:ln>
          </p:spPr>
          <p:txBody>
            <a:bodyPr wrap="square" lIns="0" tIns="0" rIns="0" bIns="0" rtlCol="0"/>
            <a:lstStyle/>
            <a:p>
              <a:endParaRPr/>
            </a:p>
          </p:txBody>
        </p:sp>
      </p:grpSp>
      <p:sp>
        <p:nvSpPr>
          <p:cNvPr id="19" name="object 19"/>
          <p:cNvSpPr txBox="1"/>
          <p:nvPr/>
        </p:nvSpPr>
        <p:spPr>
          <a:xfrm>
            <a:off x="356886" y="1729755"/>
            <a:ext cx="2211070" cy="166071"/>
          </a:xfrm>
          <a:prstGeom prst="rect">
            <a:avLst/>
          </a:prstGeom>
        </p:spPr>
        <p:txBody>
          <a:bodyPr vert="horz" wrap="square" lIns="0" tIns="12065" rIns="0" bIns="0" rtlCol="0">
            <a:spAutoFit/>
          </a:bodyPr>
          <a:lstStyle/>
          <a:p>
            <a:pPr marL="12700">
              <a:lnSpc>
                <a:spcPct val="100000"/>
              </a:lnSpc>
              <a:spcBef>
                <a:spcPts val="95"/>
              </a:spcBef>
            </a:pPr>
            <a:r>
              <a:rPr sz="1000" b="1" spc="-80" dirty="0">
                <a:solidFill>
                  <a:srgbClr val="D83A00"/>
                </a:solidFill>
                <a:latin typeface="Calibri" panose="020F0502020204030204" pitchFamily="34" charset="0"/>
                <a:cs typeface="Calibri" panose="020F0502020204030204" pitchFamily="34" charset="0"/>
              </a:rPr>
              <a:t>T</a:t>
            </a:r>
            <a:r>
              <a:rPr sz="1000" b="1" spc="-50" dirty="0">
                <a:solidFill>
                  <a:srgbClr val="D83A00"/>
                </a:solidFill>
                <a:latin typeface="Calibri" panose="020F0502020204030204" pitchFamily="34" charset="0"/>
                <a:cs typeface="Calibri" panose="020F0502020204030204" pitchFamily="34" charset="0"/>
              </a:rPr>
              <a:t>o</a:t>
            </a:r>
            <a:r>
              <a:rPr sz="1000" b="1" spc="-55" dirty="0">
                <a:solidFill>
                  <a:srgbClr val="D83A00"/>
                </a:solidFill>
                <a:latin typeface="Calibri" panose="020F0502020204030204" pitchFamily="34" charset="0"/>
                <a:cs typeface="Calibri" panose="020F0502020204030204" pitchFamily="34" charset="0"/>
              </a:rPr>
              <a:t>day’s</a:t>
            </a:r>
            <a:r>
              <a:rPr sz="1000" b="1" spc="-45" dirty="0">
                <a:solidFill>
                  <a:srgbClr val="D83A00"/>
                </a:solidFill>
                <a:latin typeface="Calibri" panose="020F0502020204030204" pitchFamily="34" charset="0"/>
                <a:cs typeface="Calibri" panose="020F0502020204030204" pitchFamily="34" charset="0"/>
              </a:rPr>
              <a:t> </a:t>
            </a:r>
            <a:r>
              <a:rPr sz="1000" b="1" spc="-75" dirty="0">
                <a:solidFill>
                  <a:srgbClr val="D83A00"/>
                </a:solidFill>
                <a:latin typeface="Calibri" panose="020F0502020204030204" pitchFamily="34" charset="0"/>
                <a:cs typeface="Calibri" panose="020F0502020204030204" pitchFamily="34" charset="0"/>
              </a:rPr>
              <a:t>agenda:</a:t>
            </a:r>
            <a:r>
              <a:rPr sz="1000" b="1" spc="35" dirty="0">
                <a:solidFill>
                  <a:srgbClr val="D83A00"/>
                </a:solidFill>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r</a:t>
            </a:r>
            <a:r>
              <a:rPr sz="1000" spc="-100" dirty="0">
                <a:latin typeface="Calibri" panose="020F0502020204030204" pitchFamily="34" charset="0"/>
                <a:cs typeface="Calibri" panose="020F0502020204030204" pitchFamily="34" charset="0"/>
              </a:rPr>
              <a:t>e</a:t>
            </a:r>
            <a:r>
              <a:rPr sz="1000" spc="-30" dirty="0">
                <a:latin typeface="Calibri" panose="020F0502020204030204" pitchFamily="34" charset="0"/>
                <a:cs typeface="Calibri" panose="020F0502020204030204" pitchFamily="34" charset="0"/>
              </a:rPr>
              <a:t>ducing</a:t>
            </a:r>
            <a:r>
              <a:rPr sz="1000" spc="-20" dirty="0">
                <a:latin typeface="Calibri" panose="020F0502020204030204" pitchFamily="34" charset="0"/>
                <a:cs typeface="Calibri" panose="020F0502020204030204" pitchFamily="34" charset="0"/>
              </a:rPr>
              <a:t> the </a:t>
            </a:r>
            <a:r>
              <a:rPr sz="1000" spc="-45" dirty="0">
                <a:latin typeface="Calibri" panose="020F0502020204030204" pitchFamily="34" charset="0"/>
                <a:cs typeface="Calibri" panose="020F0502020204030204" pitchFamily="34" charset="0"/>
              </a:rPr>
              <a:t>cost</a:t>
            </a:r>
            <a:r>
              <a:rPr sz="1000" spc="-20" dirty="0">
                <a:latin typeface="Calibri" panose="020F0502020204030204" pitchFamily="34" charset="0"/>
                <a:cs typeface="Calibri" panose="020F0502020204030204" pitchFamily="34" charset="0"/>
              </a:rPr>
              <a:t> </a:t>
            </a:r>
            <a:r>
              <a:rPr sz="1000" spc="-15" dirty="0">
                <a:latin typeface="Calibri" panose="020F0502020204030204" pitchFamily="34" charset="0"/>
                <a:cs typeface="Calibri" panose="020F0502020204030204" pitchFamily="34" charset="0"/>
              </a:rPr>
              <a:t>of</a:t>
            </a:r>
            <a:r>
              <a:rPr sz="1000" spc="-20" dirty="0">
                <a:latin typeface="Calibri" panose="020F0502020204030204" pitchFamily="34" charset="0"/>
                <a:cs typeface="Calibri" panose="020F0502020204030204" pitchFamily="34" charset="0"/>
              </a:rPr>
              <a:t> </a:t>
            </a:r>
            <a:r>
              <a:rPr sz="1000" spc="-45" dirty="0">
                <a:latin typeface="Calibri" panose="020F0502020204030204" pitchFamily="34" charset="0"/>
                <a:cs typeface="Calibri" panose="020F0502020204030204" pitchFamily="34" charset="0"/>
              </a:rPr>
              <a:t>O</a:t>
            </a:r>
            <a:r>
              <a:rPr sz="1000" spc="-75" dirty="0">
                <a:latin typeface="Calibri" panose="020F0502020204030204" pitchFamily="34" charset="0"/>
                <a:cs typeface="Calibri" panose="020F0502020204030204" pitchFamily="34" charset="0"/>
              </a:rPr>
              <a:t>T</a:t>
            </a:r>
            <a:endParaRPr sz="1000" dirty="0">
              <a:latin typeface="Calibri" panose="020F0502020204030204" pitchFamily="34" charset="0"/>
              <a:cs typeface="Calibri" panose="020F0502020204030204" pitchFamily="34" charset="0"/>
            </a:endParaRPr>
          </a:p>
        </p:txBody>
      </p:sp>
      <p:sp>
        <p:nvSpPr>
          <p:cNvPr id="20" name="object 20"/>
          <p:cNvSpPr txBox="1"/>
          <p:nvPr/>
        </p:nvSpPr>
        <p:spPr>
          <a:xfrm>
            <a:off x="356886" y="1761973"/>
            <a:ext cx="300355" cy="734060"/>
          </a:xfrm>
          <a:prstGeom prst="rect">
            <a:avLst/>
          </a:prstGeom>
        </p:spPr>
        <p:txBody>
          <a:bodyPr vert="horz" wrap="square" lIns="0" tIns="12065" rIns="0" bIns="0" rtlCol="0">
            <a:spAutoFit/>
          </a:bodyPr>
          <a:lstStyle/>
          <a:p>
            <a:pPr marL="12700">
              <a:lnSpc>
                <a:spcPct val="100000"/>
              </a:lnSpc>
              <a:spcBef>
                <a:spcPts val="95"/>
              </a:spcBef>
            </a:pPr>
            <a:r>
              <a:rPr sz="4650" spc="-430" dirty="0">
                <a:solidFill>
                  <a:srgbClr val="7F7F7F"/>
                </a:solidFill>
                <a:latin typeface="Calibri" panose="020F0502020204030204" pitchFamily="34" charset="0"/>
                <a:cs typeface="Calibri" panose="020F0502020204030204" pitchFamily="34" charset="0"/>
              </a:rPr>
              <a:t>1</a:t>
            </a:r>
            <a:endParaRPr sz="4650" dirty="0">
              <a:latin typeface="Calibri" panose="020F0502020204030204" pitchFamily="34" charset="0"/>
              <a:cs typeface="Calibri" panose="020F0502020204030204" pitchFamily="34" charset="0"/>
            </a:endParaRPr>
          </a:p>
        </p:txBody>
      </p:sp>
      <p:sp>
        <p:nvSpPr>
          <p:cNvPr id="21" name="object 21"/>
          <p:cNvSpPr txBox="1"/>
          <p:nvPr/>
        </p:nvSpPr>
        <p:spPr>
          <a:xfrm>
            <a:off x="920889" y="1999759"/>
            <a:ext cx="3106420" cy="329565"/>
          </a:xfrm>
          <a:prstGeom prst="rect">
            <a:avLst/>
          </a:prstGeom>
        </p:spPr>
        <p:txBody>
          <a:bodyPr vert="horz" wrap="square" lIns="0" tIns="12065" rIns="0" bIns="0" rtlCol="0">
            <a:spAutoFit/>
          </a:bodyPr>
          <a:lstStyle/>
          <a:p>
            <a:pPr marL="12700" marR="5080">
              <a:lnSpc>
                <a:spcPct val="100000"/>
              </a:lnSpc>
              <a:spcBef>
                <a:spcPts val="95"/>
              </a:spcBef>
            </a:pPr>
            <a:r>
              <a:rPr sz="1000" b="1" spc="-60" dirty="0">
                <a:latin typeface="Calibri" panose="020F0502020204030204" pitchFamily="34" charset="0"/>
                <a:cs typeface="Calibri" panose="020F0502020204030204" pitchFamily="34" charset="0"/>
              </a:rPr>
              <a:t>Precomputation:</a:t>
            </a:r>
            <a:r>
              <a:rPr sz="1000" b="1" spc="40" dirty="0">
                <a:latin typeface="Calibri" panose="020F0502020204030204" pitchFamily="34" charset="0"/>
                <a:cs typeface="Calibri" panose="020F0502020204030204" pitchFamily="34" charset="0"/>
              </a:rPr>
              <a:t> </a:t>
            </a:r>
            <a:r>
              <a:rPr sz="1000" spc="-60" dirty="0">
                <a:latin typeface="Calibri" panose="020F0502020204030204" pitchFamily="34" charset="0"/>
                <a:cs typeface="Calibri" panose="020F0502020204030204" pitchFamily="34" charset="0"/>
              </a:rPr>
              <a:t>can</a:t>
            </a:r>
            <a:r>
              <a:rPr sz="1000" spc="-15" dirty="0">
                <a:latin typeface="Calibri" panose="020F0502020204030204" pitchFamily="34" charset="0"/>
                <a:cs typeface="Calibri" panose="020F0502020204030204" pitchFamily="34" charset="0"/>
              </a:rPr>
              <a:t> </a:t>
            </a:r>
            <a:r>
              <a:rPr sz="1000" spc="-40" dirty="0">
                <a:latin typeface="Calibri" panose="020F0502020204030204" pitchFamily="34" charset="0"/>
                <a:cs typeface="Calibri" panose="020F0502020204030204" pitchFamily="34" charset="0"/>
              </a:rPr>
              <a:t>compute</a:t>
            </a:r>
            <a:r>
              <a:rPr sz="1000" spc="-15" dirty="0">
                <a:latin typeface="Calibri" panose="020F0502020204030204" pitchFamily="34" charset="0"/>
                <a:cs typeface="Calibri" panose="020F0502020204030204" pitchFamily="34" charset="0"/>
              </a:rPr>
              <a:t> </a:t>
            </a:r>
            <a:r>
              <a:rPr sz="1000" spc="-95" dirty="0">
                <a:latin typeface="Calibri" panose="020F0502020204030204" pitchFamily="34" charset="0"/>
                <a:cs typeface="Calibri" panose="020F0502020204030204" pitchFamily="34" charset="0"/>
              </a:rPr>
              <a:t>OTs</a:t>
            </a:r>
            <a:r>
              <a:rPr sz="1000" spc="-20" dirty="0">
                <a:latin typeface="Calibri" panose="020F0502020204030204" pitchFamily="34" charset="0"/>
                <a:cs typeface="Calibri" panose="020F0502020204030204" pitchFamily="34" charset="0"/>
              </a:rPr>
              <a:t> </a:t>
            </a:r>
            <a:r>
              <a:rPr sz="1000" spc="-75" dirty="0">
                <a:latin typeface="Calibri" panose="020F0502020204030204" pitchFamily="34" charset="0"/>
                <a:cs typeface="Calibri" panose="020F0502020204030204" pitchFamily="34" charset="0"/>
              </a:rPr>
              <a:t>even</a:t>
            </a:r>
            <a:r>
              <a:rPr sz="1000" spc="-15" dirty="0">
                <a:latin typeface="Calibri" panose="020F0502020204030204" pitchFamily="34" charset="0"/>
                <a:cs typeface="Calibri" panose="020F0502020204030204" pitchFamily="34" charset="0"/>
              </a:rPr>
              <a:t> </a:t>
            </a:r>
            <a:r>
              <a:rPr sz="1000" spc="-45" dirty="0">
                <a:latin typeface="Calibri" panose="020F0502020204030204" pitchFamily="34" charset="0"/>
                <a:cs typeface="Calibri" panose="020F0502020204030204" pitchFamily="34" charset="0"/>
              </a:rPr>
              <a:t>before</a:t>
            </a:r>
            <a:r>
              <a:rPr sz="1000" spc="-15" dirty="0">
                <a:latin typeface="Calibri" panose="020F0502020204030204" pitchFamily="34" charset="0"/>
                <a:cs typeface="Calibri" panose="020F0502020204030204" pitchFamily="34" charset="0"/>
              </a:rPr>
              <a:t> </a:t>
            </a:r>
            <a:r>
              <a:rPr sz="1000" spc="-30" dirty="0">
                <a:latin typeface="Calibri" panose="020F0502020204030204" pitchFamily="34" charset="0"/>
                <a:cs typeface="Calibri" panose="020F0502020204030204" pitchFamily="34" charset="0"/>
              </a:rPr>
              <a:t>you</a:t>
            </a:r>
            <a:r>
              <a:rPr sz="1000" spc="-20" dirty="0">
                <a:latin typeface="Calibri" panose="020F0502020204030204" pitchFamily="34" charset="0"/>
                <a:cs typeface="Calibri" panose="020F0502020204030204" pitchFamily="34" charset="0"/>
              </a:rPr>
              <a:t> </a:t>
            </a:r>
            <a:r>
              <a:rPr sz="1000" spc="-25" dirty="0">
                <a:latin typeface="Calibri" panose="020F0502020204030204" pitchFamily="34" charset="0"/>
                <a:cs typeface="Calibri" panose="020F0502020204030204" pitchFamily="34" charset="0"/>
              </a:rPr>
              <a:t>know </a:t>
            </a:r>
            <a:r>
              <a:rPr sz="1000" spc="-250" dirty="0">
                <a:latin typeface="Calibri" panose="020F0502020204030204" pitchFamily="34" charset="0"/>
                <a:cs typeface="Calibri" panose="020F0502020204030204" pitchFamily="34" charset="0"/>
              </a:rPr>
              <a:t> </a:t>
            </a:r>
            <a:r>
              <a:rPr sz="1000" spc="-20" dirty="0">
                <a:latin typeface="Calibri" panose="020F0502020204030204" pitchFamily="34" charset="0"/>
                <a:cs typeface="Calibri" panose="020F0502020204030204" pitchFamily="34" charset="0"/>
              </a:rPr>
              <a:t>your</a:t>
            </a:r>
            <a:r>
              <a:rPr sz="1000" spc="-25" dirty="0">
                <a:latin typeface="Calibri" panose="020F0502020204030204" pitchFamily="34" charset="0"/>
                <a:cs typeface="Calibri" panose="020F0502020204030204" pitchFamily="34" charset="0"/>
              </a:rPr>
              <a:t> </a:t>
            </a:r>
            <a:r>
              <a:rPr sz="1000" spc="-10" dirty="0">
                <a:latin typeface="Calibri" panose="020F0502020204030204" pitchFamily="34" charset="0"/>
                <a:cs typeface="Calibri" panose="020F0502020204030204" pitchFamily="34" charset="0"/>
              </a:rPr>
              <a:t>input!</a:t>
            </a:r>
            <a:endParaRPr sz="1000" dirty="0">
              <a:latin typeface="Calibri" panose="020F0502020204030204" pitchFamily="34" charset="0"/>
              <a:cs typeface="Calibri" panose="020F0502020204030204" pitchFamily="34" charset="0"/>
            </a:endParaRPr>
          </a:p>
        </p:txBody>
      </p:sp>
      <p:sp>
        <p:nvSpPr>
          <p:cNvPr id="22" name="object 22"/>
          <p:cNvSpPr txBox="1"/>
          <p:nvPr/>
        </p:nvSpPr>
        <p:spPr>
          <a:xfrm>
            <a:off x="356886" y="2395387"/>
            <a:ext cx="300355" cy="734060"/>
          </a:xfrm>
          <a:prstGeom prst="rect">
            <a:avLst/>
          </a:prstGeom>
        </p:spPr>
        <p:txBody>
          <a:bodyPr vert="horz" wrap="square" lIns="0" tIns="12065" rIns="0" bIns="0" rtlCol="0">
            <a:spAutoFit/>
          </a:bodyPr>
          <a:lstStyle/>
          <a:p>
            <a:pPr marL="12700">
              <a:lnSpc>
                <a:spcPct val="100000"/>
              </a:lnSpc>
              <a:spcBef>
                <a:spcPts val="95"/>
              </a:spcBef>
            </a:pPr>
            <a:r>
              <a:rPr sz="4650" spc="-430" dirty="0">
                <a:solidFill>
                  <a:srgbClr val="7F7F7F"/>
                </a:solidFill>
                <a:latin typeface="Microsoft PhagsPa" panose="020B0502040204020203" pitchFamily="34" charset="0"/>
                <a:cs typeface="Calibri" panose="020F0502020204030204" pitchFamily="34" charset="0"/>
              </a:rPr>
              <a:t>2</a:t>
            </a:r>
            <a:endParaRPr sz="4650" dirty="0">
              <a:latin typeface="Microsoft PhagsPa" panose="020B0502040204020203" pitchFamily="34" charset="0"/>
              <a:cs typeface="Calibri" panose="020F0502020204030204" pitchFamily="34" charset="0"/>
            </a:endParaRPr>
          </a:p>
        </p:txBody>
      </p:sp>
      <p:sp>
        <p:nvSpPr>
          <p:cNvPr id="23" name="object 23"/>
          <p:cNvSpPr txBox="1"/>
          <p:nvPr/>
        </p:nvSpPr>
        <p:spPr>
          <a:xfrm>
            <a:off x="920889" y="2641479"/>
            <a:ext cx="2444115" cy="332783"/>
          </a:xfrm>
          <a:prstGeom prst="rect">
            <a:avLst/>
          </a:prstGeom>
        </p:spPr>
        <p:txBody>
          <a:bodyPr vert="horz" wrap="square" lIns="0" tIns="12065" rIns="0" bIns="0" rtlCol="0">
            <a:spAutoFit/>
          </a:bodyPr>
          <a:lstStyle/>
          <a:p>
            <a:pPr marL="12700">
              <a:lnSpc>
                <a:spcPct val="100000"/>
              </a:lnSpc>
              <a:spcBef>
                <a:spcPts val="95"/>
              </a:spcBef>
            </a:pPr>
            <a:r>
              <a:rPr sz="1000" b="1" dirty="0">
                <a:latin typeface="Calibri" panose="020F0502020204030204" pitchFamily="34" charset="0"/>
                <a:cs typeface="Calibri" panose="020F0502020204030204" pitchFamily="34" charset="0"/>
              </a:rPr>
              <a:t>OT</a:t>
            </a:r>
            <a:r>
              <a:rPr sz="1000" b="1" spc="-45" dirty="0">
                <a:latin typeface="Calibri" panose="020F0502020204030204" pitchFamily="34" charset="0"/>
                <a:cs typeface="Calibri" panose="020F0502020204030204" pitchFamily="34" charset="0"/>
              </a:rPr>
              <a:t> </a:t>
            </a:r>
            <a:r>
              <a:rPr sz="1000" b="1" spc="-70" dirty="0">
                <a:latin typeface="Calibri" panose="020F0502020204030204" pitchFamily="34" charset="0"/>
                <a:cs typeface="Calibri" panose="020F0502020204030204" pitchFamily="34" charset="0"/>
              </a:rPr>
              <a:t>extension:</a:t>
            </a:r>
            <a:r>
              <a:rPr sz="1000" b="1" spc="40" dirty="0">
                <a:latin typeface="Calibri" panose="020F0502020204030204" pitchFamily="34" charset="0"/>
                <a:cs typeface="Calibri" panose="020F0502020204030204" pitchFamily="34" charset="0"/>
              </a:rPr>
              <a:t> </a:t>
            </a:r>
            <a:r>
              <a:rPr sz="1000" spc="-95" dirty="0">
                <a:latin typeface="Calibri" panose="020F0502020204030204" pitchFamily="34" charset="0"/>
                <a:cs typeface="Calibri" panose="020F0502020204030204" pitchFamily="34" charset="0"/>
              </a:rPr>
              <a:t>128</a:t>
            </a:r>
            <a:r>
              <a:rPr sz="1000" spc="-15" dirty="0">
                <a:latin typeface="Calibri" panose="020F0502020204030204" pitchFamily="34" charset="0"/>
                <a:cs typeface="Calibri" panose="020F0502020204030204" pitchFamily="34" charset="0"/>
              </a:rPr>
              <a:t> </a:t>
            </a:r>
            <a:r>
              <a:rPr sz="1000" spc="-95" dirty="0">
                <a:latin typeface="Calibri" panose="020F0502020204030204" pitchFamily="34" charset="0"/>
                <a:cs typeface="Calibri" panose="020F0502020204030204" pitchFamily="34" charset="0"/>
              </a:rPr>
              <a:t>OTs</a:t>
            </a:r>
            <a:r>
              <a:rPr sz="1000" spc="-15" dirty="0">
                <a:latin typeface="Calibri" panose="020F0502020204030204" pitchFamily="34" charset="0"/>
                <a:cs typeface="Calibri" panose="020F0502020204030204" pitchFamily="34" charset="0"/>
              </a:rPr>
              <a:t> </a:t>
            </a:r>
            <a:r>
              <a:rPr sz="1000" spc="-35" dirty="0">
                <a:latin typeface="Calibri" panose="020F0502020204030204" pitchFamily="34" charset="0"/>
                <a:cs typeface="Calibri" panose="020F0502020204030204" pitchFamily="34" charset="0"/>
              </a:rPr>
              <a:t>suffice</a:t>
            </a:r>
            <a:r>
              <a:rPr sz="1000" spc="-15" dirty="0">
                <a:latin typeface="Calibri" panose="020F0502020204030204" pitchFamily="34" charset="0"/>
                <a:cs typeface="Calibri" panose="020F0502020204030204" pitchFamily="34" charset="0"/>
              </a:rPr>
              <a:t> </a:t>
            </a:r>
            <a:r>
              <a:rPr sz="1000" spc="-5" dirty="0">
                <a:latin typeface="Calibri" panose="020F0502020204030204" pitchFamily="34" charset="0"/>
                <a:cs typeface="Calibri" panose="020F0502020204030204" pitchFamily="34" charset="0"/>
              </a:rPr>
              <a:t>for</a:t>
            </a:r>
            <a:r>
              <a:rPr sz="1000" spc="-15" dirty="0">
                <a:latin typeface="Calibri" panose="020F0502020204030204" pitchFamily="34" charset="0"/>
                <a:cs typeface="Calibri" panose="020F0502020204030204" pitchFamily="34" charset="0"/>
              </a:rPr>
              <a:t> </a:t>
            </a:r>
            <a:r>
              <a:rPr sz="1000" spc="-30" dirty="0">
                <a:latin typeface="Calibri" panose="020F0502020204030204" pitchFamily="34" charset="0"/>
                <a:cs typeface="Calibri" panose="020F0502020204030204" pitchFamily="34" charset="0"/>
              </a:rPr>
              <a:t>everything.</a:t>
            </a:r>
            <a:endParaRPr lang="en-US" sz="1000" spc="-30" dirty="0">
              <a:latin typeface="Calibri" panose="020F0502020204030204" pitchFamily="34" charset="0"/>
              <a:cs typeface="Calibri" panose="020F0502020204030204" pitchFamily="34" charset="0"/>
            </a:endParaRPr>
          </a:p>
          <a:p>
            <a:pPr marL="12700">
              <a:lnSpc>
                <a:spcPct val="100000"/>
              </a:lnSpc>
              <a:spcBef>
                <a:spcPts val="95"/>
              </a:spcBef>
            </a:pPr>
            <a:r>
              <a:rPr lang="en-US" altLang="zh-CN" sz="1000" b="1" spc="-30" dirty="0">
                <a:latin typeface="Calibri" panose="020F0502020204030204" pitchFamily="34" charset="0"/>
                <a:cs typeface="Calibri" panose="020F0502020204030204" pitchFamily="34" charset="0"/>
              </a:rPr>
              <a:t>1-of-n OT</a:t>
            </a:r>
            <a:endParaRPr lang="en-US" sz="1000" b="1" spc="-30" dirty="0">
              <a:latin typeface="Calibri" panose="020F0502020204030204" pitchFamily="34" charset="0"/>
              <a:cs typeface="Calibri" panose="020F0502020204030204" pitchFamily="34" charset="0"/>
            </a:endParaRP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24EDED-2112-4F31-86B5-68F8F1B68FD4}"/>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2809925B-978B-47A7-A910-8EC53D036E34}"/>
              </a:ext>
            </a:extLst>
          </p:cNvPr>
          <p:cNvSpPr>
            <a:spLocks noGrp="1"/>
          </p:cNvSpPr>
          <p:nvPr>
            <p:ph type="body" idx="1"/>
          </p:nvPr>
        </p:nvSpPr>
        <p:spPr/>
        <p:txBody>
          <a:bodyPr/>
          <a:lstStyle/>
          <a:p>
            <a:endParaRPr lang="zh-CN" altLang="en-US"/>
          </a:p>
        </p:txBody>
      </p:sp>
      <p:sp>
        <p:nvSpPr>
          <p:cNvPr id="4" name="object 2">
            <a:extLst>
              <a:ext uri="{FF2B5EF4-FFF2-40B4-BE49-F238E27FC236}">
                <a16:creationId xmlns:a16="http://schemas.microsoft.com/office/drawing/2014/main" id="{B5553AD1-97B7-4523-992A-294465408B10}"/>
              </a:ext>
            </a:extLst>
          </p:cNvPr>
          <p:cNvSpPr txBox="1">
            <a:spLocks/>
          </p:cNvSpPr>
          <p:nvPr/>
        </p:nvSpPr>
        <p:spPr>
          <a:xfrm>
            <a:off x="933450" y="1558521"/>
            <a:ext cx="3418206" cy="393056"/>
          </a:xfrm>
          <a:prstGeom prst="rect">
            <a:avLst/>
          </a:prstGeom>
        </p:spPr>
        <p:txBody>
          <a:bodyPr vert="horz" wrap="square" lIns="0" tIns="15875" rIns="0" bIns="0" rtlCol="0">
            <a:spAutoFit/>
          </a:bodyPr>
          <a:lstStyle>
            <a:lvl1pPr>
              <a:defRPr sz="2450" b="0" i="0">
                <a:solidFill>
                  <a:srgbClr val="666666"/>
                </a:solidFill>
                <a:latin typeface="Calibri" panose="020F0502020204030204" pitchFamily="34" charset="0"/>
                <a:ea typeface="+mj-ea"/>
                <a:cs typeface="Calibri" panose="020F0502020204030204" pitchFamily="34" charset="0"/>
              </a:defRPr>
            </a:lvl1pPr>
          </a:lstStyle>
          <a:p>
            <a:pPr marL="12700">
              <a:spcBef>
                <a:spcPts val="125"/>
              </a:spcBef>
            </a:pPr>
            <a:r>
              <a:rPr lang="en-US" kern="0" spc="-145" dirty="0"/>
              <a:t>Random Oblivious Transfer</a:t>
            </a:r>
            <a:endParaRPr lang="en-US" kern="0" spc="-240" dirty="0"/>
          </a:p>
        </p:txBody>
      </p:sp>
    </p:spTree>
    <p:extLst>
      <p:ext uri="{BB962C8B-B14F-4D97-AF65-F5344CB8AC3E}">
        <p14:creationId xmlns:p14="http://schemas.microsoft.com/office/powerpoint/2010/main" val="3184242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1857</TotalTime>
  <Words>6435</Words>
  <Application>Microsoft Office PowerPoint</Application>
  <PresentationFormat>自定义</PresentationFormat>
  <Paragraphs>1741</Paragraphs>
  <Slides>70</Slides>
  <Notes>14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70</vt:i4>
      </vt:variant>
    </vt:vector>
  </HeadingPairs>
  <TitlesOfParts>
    <vt:vector size="82" baseType="lpstr">
      <vt:lpstr>-apple-system</vt:lpstr>
      <vt:lpstr>等线</vt:lpstr>
      <vt:lpstr>SimSun</vt:lpstr>
      <vt:lpstr>Arial</vt:lpstr>
      <vt:lpstr>Calibri</vt:lpstr>
      <vt:lpstr>Cambria</vt:lpstr>
      <vt:lpstr>Cambria Math</vt:lpstr>
      <vt:lpstr>Microsoft PhagsPa</vt:lpstr>
      <vt:lpstr>Microsoft Sans Serif</vt:lpstr>
      <vt:lpstr>Sitka Subheading</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OT recap</vt:lpstr>
      <vt:lpstr>OT recap</vt:lpstr>
      <vt:lpstr>PowerPoint 演示文稿</vt:lpstr>
      <vt:lpstr>Random OT</vt:lpstr>
      <vt:lpstr>Random OT</vt:lpstr>
      <vt:lpstr>Random OT</vt:lpstr>
      <vt:lpstr>Random OT</vt:lpstr>
      <vt:lpstr>PowerPoint 演示文稿</vt:lpstr>
      <vt:lpstr>PowerPoint 演示文稿</vt:lpstr>
      <vt:lpstr>Beaver Derandomization [Beaver91]</vt:lpstr>
      <vt:lpstr>Beaver Derandomization [Beaver91]</vt:lpstr>
      <vt:lpstr>Beaver Derandomization [Beaver91]</vt:lpstr>
      <vt:lpstr>Beaver Derandomization [Beaver91]</vt:lpstr>
      <vt:lpstr>Beaver Derandomization [Beaver91]</vt:lpstr>
      <vt:lpstr>Beaver Derandomization [Beaver91]</vt:lpstr>
      <vt:lpstr>Beaver OT extension [Beaver96]</vt:lpstr>
      <vt:lpstr>Beaver OT extension [Beaver96]</vt:lpstr>
      <vt:lpstr>PowerPoint 演示文稿</vt:lpstr>
      <vt:lpstr>IKNP protocol [IshaiKilianNissimPetrank03]</vt:lpstr>
      <vt:lpstr>IKNP protocol [IshaiKilianNissimPetrank03]</vt:lpstr>
      <vt:lpstr>IKNP protocol [IshaiKilianNissimPetrank03]</vt:lpstr>
      <vt:lpstr>IKNP protocol [IshaiKilianNissimPetrank03]</vt:lpstr>
      <vt:lpstr>IKNP protocol [IshaiKilianNissimPetrank03]</vt:lpstr>
      <vt:lpstr>IKNP protocol [IshaiKilianNissimPetrank03]</vt:lpstr>
      <vt:lpstr>IKNP protocol [IshaiKilianNissimPetrank03]</vt:lpstr>
      <vt:lpstr>IKNP protocol [IshaiKilianNissimPetrank03]</vt:lpstr>
      <vt:lpstr>IKNP protocol [IshaiKilianNissimPetrank03]</vt:lpstr>
      <vt:lpstr>IKNP protocol [IshaiKilianNissimPetrank03]</vt:lpstr>
      <vt:lpstr>IKNP protocol [IshaiKilianNissimPetrank03]</vt:lpstr>
      <vt:lpstr>IKNP protocol [IshaiKilianNissimPetrank03]</vt:lpstr>
      <vt:lpstr>IKNP protocol [IshaiKilianNissimPetrank03]</vt:lpstr>
      <vt:lpstr>IKNP protocol [IshaiKilianNissimPetrank03]</vt:lpstr>
      <vt:lpstr>IKNP protocol [IshaiKilianNissimPetrank03]</vt:lpstr>
      <vt:lpstr>IKNP protocol [IshaiKilianNissimPetrank03]</vt:lpstr>
      <vt:lpstr>IKNP protocol [IshaiKilianNissimPetrank03]</vt:lpstr>
      <vt:lpstr>IKNP protocol [IshaiKilianNissimPetrank03]</vt:lpstr>
      <vt:lpstr>IKNP protocol [IshaiKilianNissimPetrank03]</vt:lpstr>
      <vt:lpstr>IKNP protocol [IshaiKilianNissimPetrank03]</vt:lpstr>
      <vt:lpstr>PowerPoint 演示文稿</vt:lpstr>
      <vt:lpstr>Generalizing IKNP [KolesnikovKumaresan13]</vt:lpstr>
      <vt:lpstr>Generalizing IKNP [KolesnikovKumaresan13]</vt:lpstr>
      <vt:lpstr>Generalizing IKNP [KolesnikovKumaresan13]</vt:lpstr>
      <vt:lpstr>Generalizing IKNP [KolesnikovKumaresan13]</vt:lpstr>
      <vt:lpstr>Generalizing IKNP [KolesnikovKumaresan13]</vt:lpstr>
      <vt:lpstr>Coding view of IKNP:</vt:lpstr>
      <vt:lpstr>Coding view of IKNP:</vt:lpstr>
      <vt:lpstr>Coding view of IKNP:</vt:lpstr>
      <vt:lpstr>Coding view of IKNP:</vt:lpstr>
      <vt:lpstr>Coding view of IKNP:</vt:lpstr>
      <vt:lpstr>Coding view of IKNP:</vt:lpstr>
      <vt:lpstr>Coding view of IKNP:</vt:lpstr>
      <vt:lpstr>Coding view of IKNP:</vt:lpstr>
      <vt:lpstr>Coding view of IKNP:</vt:lpstr>
      <vt:lpstr>Coding view of IKNP:</vt:lpstr>
      <vt:lpstr>Coding view of IKNP:</vt:lpstr>
      <vt:lpstr>Coding view of IKNP:</vt:lpstr>
      <vt:lpstr>Generalizing IKNP:</vt:lpstr>
      <vt:lpstr>Generalizing IKNP:</vt:lpstr>
      <vt:lpstr>Generalizing IKNP: Consider a code that encodes more bits C : {0, 1}3 → {0, 1}k</vt:lpstr>
      <vt:lpstr>Generalizing IKNP: Consider a code that encodes more bits C : {0, 1}3 → {0, 1}k</vt:lpstr>
      <vt:lpstr>Generalizing IKNP: Consider a code that encodes more bits C : {0, 1}3 → {0, 1}k</vt:lpstr>
      <vt:lpstr>Generalizing IKNP:</vt:lpstr>
      <vt:lpstr>Perspective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SkyTu</dc:creator>
  <cp:lastModifiedBy>涂 新宇</cp:lastModifiedBy>
  <cp:revision>84</cp:revision>
  <dcterms:created xsi:type="dcterms:W3CDTF">2021-11-14T07:49:20Z</dcterms:created>
  <dcterms:modified xsi:type="dcterms:W3CDTF">2021-11-16T10:05:05Z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2018-07-12T00:00:00Z</vt:filetime>
  </property>
  <property fmtid="{D5CDD505-2E9C-101B-9397-08002B2CF9AE}" pid="3" name="Creator">
    <vt:lpwstr>LaTeX with Beamer class</vt:lpwstr>
  </property>
  <property fmtid="{D5CDD505-2E9C-101B-9397-08002B2CF9AE}" pid="4" name="LastSaved">
    <vt:filetime>2021-11-14T00:00:00Z</vt:filetime>
  </property>
</Properties>
</file>