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11" r:id="rId2"/>
  </p:sldMasterIdLst>
  <p:notesMasterIdLst>
    <p:notesMasterId r:id="rId11"/>
  </p:notesMasterIdLst>
  <p:sldIdLst>
    <p:sldId id="256" r:id="rId3"/>
    <p:sldId id="258" r:id="rId4"/>
    <p:sldId id="261" r:id="rId5"/>
    <p:sldId id="257" r:id="rId6"/>
    <p:sldId id="260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CFC92-8130-4D7D-A2F9-644EF1595EB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CF746-092C-4509-AF02-72D1287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5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CF746-092C-4509-AF02-72D1287E8C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5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2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0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8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1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1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6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83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91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72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38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8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1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3BC2766-79E8-4B41-B113-E5B52034321F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2596713-CAEC-4ACD-85E2-79655E46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0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4EBD-870F-4896-866F-6A920B94F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ppSAT</a:t>
            </a:r>
            <a:br>
              <a:rPr lang="en-US" altLang="zh-CN" dirty="0"/>
            </a:br>
            <a:r>
              <a:rPr lang="en-US" altLang="zh-CN" sz="3600" dirty="0"/>
              <a:t>Towards Two-Party Private SAT Solving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6B7AC-5C39-4018-A725-F65F5B26B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2022 USENIX</a:t>
            </a:r>
          </a:p>
          <a:p>
            <a:r>
              <a:rPr lang="en-US" altLang="zh-CN" dirty="0"/>
              <a:t>Yale University</a:t>
            </a:r>
          </a:p>
          <a:p>
            <a:r>
              <a:rPr lang="en-US" altLang="zh-CN" dirty="0"/>
              <a:t>Northwestern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6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5FD2A-B16D-4D2C-96D5-26744895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812C8-EBA8-42AE-A49C-5FD41C07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309"/>
            <a:ext cx="6698942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生物信息学：</a:t>
            </a:r>
            <a:r>
              <a:rPr lang="en-US" altLang="zh-CN" dirty="0"/>
              <a:t>HIPP</a:t>
            </a:r>
            <a:r>
              <a:rPr lang="zh-CN" altLang="en-US" dirty="0"/>
              <a:t>单倍体模型问题</a:t>
            </a:r>
            <a:endParaRPr lang="en-US" altLang="zh-CN" dirty="0"/>
          </a:p>
          <a:p>
            <a:r>
              <a:rPr lang="zh-CN" altLang="en-US" dirty="0"/>
              <a:t>两方各持有基因组</a:t>
            </a:r>
            <a:r>
              <a:rPr lang="en-US" altLang="zh-CN" dirty="0"/>
              <a:t>G0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一个基因组</a:t>
            </a:r>
            <a:r>
              <a:rPr lang="en-US" altLang="zh-CN" dirty="0"/>
              <a:t>G</a:t>
            </a:r>
            <a:r>
              <a:rPr lang="zh-CN" altLang="en-US" dirty="0"/>
              <a:t>包含若干基因</a:t>
            </a:r>
            <a:r>
              <a:rPr lang="en-US" altLang="zh-CN" dirty="0"/>
              <a:t>g</a:t>
            </a:r>
            <a:r>
              <a:rPr lang="zh-CN" altLang="en-US" dirty="0"/>
              <a:t>，一个基因由两个单倍体</a:t>
            </a:r>
            <a:r>
              <a:rPr lang="en-US" altLang="zh-CN" dirty="0"/>
              <a:t>h0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]=h0[</a:t>
            </a:r>
            <a:r>
              <a:rPr lang="en-US" altLang="zh-CN" dirty="0" err="1"/>
              <a:t>i</a:t>
            </a:r>
            <a:r>
              <a:rPr lang="en-US" altLang="zh-CN" dirty="0"/>
              <a:t>]=h1[j]  </a:t>
            </a:r>
            <a:r>
              <a:rPr lang="zh-CN" altLang="en-US" dirty="0"/>
              <a:t>（</a:t>
            </a:r>
            <a:r>
              <a:rPr lang="en-US" altLang="zh-CN" dirty="0"/>
              <a:t>when h0[</a:t>
            </a:r>
            <a:r>
              <a:rPr lang="en-US" altLang="zh-CN" dirty="0" err="1"/>
              <a:t>i</a:t>
            </a:r>
            <a:r>
              <a:rPr lang="en-US" altLang="zh-CN" dirty="0"/>
              <a:t>]=h1[j]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]=2 </a:t>
            </a:r>
            <a:r>
              <a:rPr lang="zh-CN" altLang="en-US" dirty="0"/>
              <a:t>（</a:t>
            </a:r>
            <a:r>
              <a:rPr lang="en-US" altLang="zh-CN" dirty="0"/>
              <a:t>when h0[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≠</a:t>
            </a:r>
            <a:r>
              <a:rPr lang="en-US" altLang="zh-CN" dirty="0"/>
              <a:t>h1[j]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求最小的单倍体集合能同时表示所有基因组中基因</a:t>
            </a:r>
            <a:endParaRPr lang="en-US" altLang="zh-CN" dirty="0"/>
          </a:p>
          <a:p>
            <a:r>
              <a:rPr lang="en-US" altLang="zh-CN" dirty="0"/>
              <a:t>G = {210, 022} H = {010, 110, 001}</a:t>
            </a:r>
          </a:p>
          <a:p>
            <a:r>
              <a:rPr lang="en-US" altLang="zh-CN" dirty="0"/>
              <a:t>(010, 110) explains 210 , (010, 001) explains 022</a:t>
            </a:r>
          </a:p>
        </p:txBody>
      </p:sp>
      <p:pic>
        <p:nvPicPr>
          <p:cNvPr id="1026" name="Picture 2" descr="WinHAP: An Efficient Haplotype Phasing Algorithm Based on Scalable Sliding  Windows | PLOS ONE">
            <a:extLst>
              <a:ext uri="{FF2B5EF4-FFF2-40B4-BE49-F238E27FC236}">
                <a16:creationId xmlns:a16="http://schemas.microsoft.com/office/drawing/2014/main" id="{D8CAFCF0-A3E1-46E2-AF7E-5490D0343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4" b="8437"/>
          <a:stretch/>
        </p:blipFill>
        <p:spPr bwMode="auto">
          <a:xfrm>
            <a:off x="7687003" y="2377764"/>
            <a:ext cx="4377751" cy="38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5E756-FBCB-4EB5-8A7D-D1D9DBCD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3F7A3-A771-4E19-924F-05EA3DB8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7695"/>
          </a:xfrm>
        </p:spPr>
        <p:txBody>
          <a:bodyPr>
            <a:normAutofit/>
          </a:bodyPr>
          <a:lstStyle/>
          <a:p>
            <a:r>
              <a:rPr lang="en-US" altLang="zh-CN" dirty="0"/>
              <a:t>HIPP</a:t>
            </a:r>
            <a:r>
              <a:rPr lang="zh-CN" altLang="en-US" dirty="0"/>
              <a:t>：找到最小的</a:t>
            </a:r>
            <a:r>
              <a:rPr lang="en-US" altLang="zh-CN" dirty="0"/>
              <a:t>r</a:t>
            </a:r>
            <a:r>
              <a:rPr lang="zh-CN" altLang="en-US" dirty="0"/>
              <a:t>和相应的</a:t>
            </a:r>
            <a:r>
              <a:rPr lang="en-US" altLang="zh-CN" dirty="0"/>
              <a:t>M</a:t>
            </a:r>
            <a:r>
              <a:rPr lang="zh-CN" altLang="en-US" dirty="0"/>
              <a:t>使得</a:t>
            </a:r>
            <a:r>
              <a:rPr lang="en-US" altLang="zh-CN" dirty="0"/>
              <a:t>explain(H, G) ∧ |H| = r</a:t>
            </a:r>
          </a:p>
          <a:p>
            <a:r>
              <a:rPr lang="zh-CN" altLang="en-US" dirty="0"/>
              <a:t>可改写成</a:t>
            </a:r>
            <a:r>
              <a:rPr lang="en-US" altLang="zh-CN" dirty="0"/>
              <a:t>CNF </a:t>
            </a:r>
            <a:r>
              <a:rPr lang="zh-CN" altLang="en-US" dirty="0"/>
              <a:t>合取范式</a:t>
            </a:r>
            <a:r>
              <a:rPr lang="en-US" altLang="zh-CN" dirty="0"/>
              <a:t> φ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/>
            <a:r>
              <a:rPr lang="en-US" altLang="zh-CN" dirty="0"/>
              <a:t>G = {210, 022}</a:t>
            </a:r>
          </a:p>
          <a:p>
            <a:pPr lvl="1"/>
            <a:r>
              <a:rPr lang="en-US" altLang="zh-CN" dirty="0"/>
              <a:t>{210} -&gt; (v2 </a:t>
            </a:r>
            <a:r>
              <a:rPr lang="en-US" altLang="zh-CN" sz="2000" dirty="0"/>
              <a:t>∧ ¬v3)</a:t>
            </a:r>
          </a:p>
          <a:p>
            <a:pPr lvl="1"/>
            <a:r>
              <a:rPr lang="en-US" altLang="zh-CN" dirty="0"/>
              <a:t>{022} -&gt; (</a:t>
            </a:r>
            <a:r>
              <a:rPr lang="en-US" altLang="zh-CN" sz="2000" dirty="0"/>
              <a:t>¬v1)</a:t>
            </a:r>
          </a:p>
          <a:p>
            <a:pPr lvl="1"/>
            <a:r>
              <a:rPr lang="en-US" altLang="zh-CN" dirty="0"/>
              <a:t>G -&gt; (v2 ∧ </a:t>
            </a:r>
            <a:r>
              <a:rPr lang="en-US" altLang="zh-CN" sz="2000" dirty="0"/>
              <a:t>¬v3</a:t>
            </a:r>
            <a:r>
              <a:rPr lang="en-US" altLang="zh-CN" dirty="0"/>
              <a:t>) ∨ (</a:t>
            </a:r>
            <a:r>
              <a:rPr lang="en-US" altLang="zh-CN" sz="2000" dirty="0"/>
              <a:t>¬v1)</a:t>
            </a:r>
          </a:p>
          <a:p>
            <a:pPr lvl="1"/>
            <a:r>
              <a:rPr lang="en-US" altLang="zh-CN" dirty="0"/>
              <a:t>G -&gt; (v2 ∨ </a:t>
            </a:r>
            <a:r>
              <a:rPr lang="en-US" altLang="zh-CN" sz="2000" dirty="0"/>
              <a:t>¬v1) </a:t>
            </a:r>
            <a:r>
              <a:rPr lang="en-US" altLang="zh-CN" dirty="0"/>
              <a:t>∧ (</a:t>
            </a:r>
            <a:r>
              <a:rPr lang="en-US" altLang="zh-CN" sz="2000" dirty="0"/>
              <a:t>¬v3 </a:t>
            </a:r>
            <a:r>
              <a:rPr lang="en-US" altLang="zh-CN" dirty="0"/>
              <a:t>∨ </a:t>
            </a:r>
            <a:r>
              <a:rPr lang="en-US" altLang="zh-CN" sz="2000" dirty="0"/>
              <a:t>¬v1</a:t>
            </a:r>
            <a:r>
              <a:rPr lang="en-US" altLang="zh-CN" dirty="0"/>
              <a:t>)</a:t>
            </a:r>
            <a:endParaRPr lang="en-US" altLang="zh-CN" sz="2000" dirty="0"/>
          </a:p>
          <a:p>
            <a:r>
              <a:rPr lang="zh-CN" altLang="en-US" dirty="0"/>
              <a:t>归约</a:t>
            </a:r>
            <a:r>
              <a:rPr lang="en-US" altLang="zh-CN" dirty="0"/>
              <a:t>HIPP</a:t>
            </a:r>
            <a:r>
              <a:rPr lang="zh-CN" altLang="en-US" dirty="0"/>
              <a:t>为</a:t>
            </a:r>
            <a:r>
              <a:rPr lang="en-US" altLang="zh-CN" dirty="0"/>
              <a:t>SAT</a:t>
            </a:r>
            <a:r>
              <a:rPr lang="zh-CN" altLang="en-US" dirty="0"/>
              <a:t>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直接枚举每个基因位的复杂度为</a:t>
            </a:r>
            <a:r>
              <a:rPr lang="en-US" altLang="zh-CN" dirty="0"/>
              <a:t>2^l</a:t>
            </a:r>
            <a:r>
              <a:rPr lang="zh-CN" altLang="en-US" dirty="0"/>
              <a:t>，但实际解空间的大小不超过</a:t>
            </a:r>
            <a:r>
              <a:rPr lang="en-US" altLang="zh-CN" dirty="0"/>
              <a:t>2|G|</a:t>
            </a:r>
          </a:p>
          <a:p>
            <a:pPr marL="0" indent="0">
              <a:buNone/>
            </a:pPr>
            <a:r>
              <a:rPr lang="zh-CN" altLang="en-US" dirty="0"/>
              <a:t>因此单方下的做法：启发式搜索</a:t>
            </a:r>
            <a:r>
              <a:rPr lang="en-US" altLang="zh-CN" dirty="0"/>
              <a:t>+</a:t>
            </a:r>
            <a:r>
              <a:rPr lang="zh-CN" altLang="en-US" dirty="0"/>
              <a:t>剪枝，以尽量在解空间内搜索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DPLL</a:t>
            </a:r>
            <a:r>
              <a:rPr lang="zh-CN" altLang="en-US" dirty="0"/>
              <a:t>化简 </a:t>
            </a:r>
            <a:r>
              <a:rPr lang="en-US" altLang="zh-CN" dirty="0"/>
              <a:t>(2) </a:t>
            </a:r>
            <a:r>
              <a:rPr lang="zh-CN" altLang="en-US" dirty="0"/>
              <a:t>在搜索深度超过一定时强制返回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462F-347C-40FB-9898-8B660DBC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991898"/>
            <a:ext cx="8119369" cy="4799519"/>
          </a:xfrm>
        </p:spPr>
        <p:txBody>
          <a:bodyPr>
            <a:normAutofit/>
          </a:bodyPr>
          <a:lstStyle/>
          <a:p>
            <a:r>
              <a:rPr lang="el-GR" altLang="zh-CN" sz="2000" dirty="0"/>
              <a:t>φ(0) ≡ (</a:t>
            </a:r>
            <a:r>
              <a:rPr lang="en-US" altLang="zh-CN" sz="2000" dirty="0"/>
              <a:t>v1 ∨v2)∧(v2 ∨¬v3 ∨v4)∧(¬v1 ∨ ¬v2) ∧ (¬v1 ∨ ¬v3 ∨ ¬v4) ∧ (v1)</a:t>
            </a:r>
          </a:p>
          <a:p>
            <a:pPr lvl="1"/>
            <a:r>
              <a:rPr lang="en-US" altLang="zh-CN" sz="1600" dirty="0"/>
              <a:t>UNITSEARCH :  M &lt;- { v1 = 1 }</a:t>
            </a:r>
          </a:p>
          <a:p>
            <a:pPr lvl="1"/>
            <a:r>
              <a:rPr lang="en-US" altLang="zh-CN" sz="1600" dirty="0"/>
              <a:t>PROPAGATION : remove v1</a:t>
            </a:r>
          </a:p>
          <a:p>
            <a:r>
              <a:rPr lang="el-GR" altLang="zh-CN" sz="2000" dirty="0"/>
              <a:t>φ(1) ≡ (</a:t>
            </a:r>
            <a:r>
              <a:rPr lang="en-US" altLang="zh-CN" sz="2000" dirty="0"/>
              <a:t>v2 ∨ ¬v3 ∨ v4) ∧ (¬v2) ∧ (¬v3 ∨ ¬v4)</a:t>
            </a:r>
          </a:p>
          <a:p>
            <a:pPr lvl="1"/>
            <a:r>
              <a:rPr lang="en-US" altLang="zh-CN" sz="1600" dirty="0"/>
              <a:t>UNITSEARCH :  M &lt;- { ¬v2 = 1 }</a:t>
            </a:r>
          </a:p>
          <a:p>
            <a:pPr lvl="1"/>
            <a:r>
              <a:rPr lang="en-US" altLang="zh-CN" sz="1600" dirty="0"/>
              <a:t>PROPAGATION : remove v2</a:t>
            </a:r>
          </a:p>
          <a:p>
            <a:r>
              <a:rPr lang="el-GR" altLang="zh-CN" sz="2000" dirty="0"/>
              <a:t>φ(2) ≡ (¬</a:t>
            </a:r>
            <a:r>
              <a:rPr lang="en-US" altLang="zh-CN" sz="2000" dirty="0"/>
              <a:t>v3 ∨ v4) ∧ (¬v3 ∨ ¬v4)</a:t>
            </a:r>
          </a:p>
          <a:p>
            <a:pPr lvl="1"/>
            <a:r>
              <a:rPr lang="en-US" altLang="zh-CN" sz="1600" dirty="0"/>
              <a:t>UNITSEARCH : ⊥</a:t>
            </a:r>
          </a:p>
          <a:p>
            <a:pPr lvl="1"/>
            <a:r>
              <a:rPr lang="en-US" altLang="zh-CN" sz="1600" dirty="0"/>
              <a:t>DECISION : M &lt;- { v3 = 1 }</a:t>
            </a:r>
          </a:p>
          <a:p>
            <a:pPr lvl="1"/>
            <a:r>
              <a:rPr lang="en-US" altLang="zh-CN" sz="1600" dirty="0"/>
              <a:t>PROPAGATION : remove v3</a:t>
            </a:r>
          </a:p>
          <a:p>
            <a:r>
              <a:rPr lang="el-GR" altLang="zh-CN" sz="2000" dirty="0"/>
              <a:t>φ(3) ≡ (</a:t>
            </a:r>
            <a:r>
              <a:rPr lang="en-US" altLang="zh-CN" sz="2000" dirty="0"/>
              <a:t>v4) ∧ (¬v4)</a:t>
            </a:r>
          </a:p>
          <a:p>
            <a:pPr lvl="1"/>
            <a:r>
              <a:rPr lang="en-US" altLang="zh-CN" sz="1600" dirty="0"/>
              <a:t>UNITSEARCH : M &lt;- { v4 = 1 }</a:t>
            </a:r>
          </a:p>
          <a:p>
            <a:pPr lvl="1"/>
            <a:r>
              <a:rPr lang="en-US" altLang="zh-CN" sz="1600" dirty="0"/>
              <a:t>CHECK </a:t>
            </a:r>
            <a:r>
              <a:rPr lang="zh-CN" altLang="en-US" sz="1600" dirty="0"/>
              <a:t>：</a:t>
            </a:r>
            <a:r>
              <a:rPr lang="en-US" altLang="zh-CN" sz="1600" dirty="0"/>
              <a:t>¬v4 is unit</a:t>
            </a:r>
          </a:p>
          <a:p>
            <a:pPr lvl="1"/>
            <a:r>
              <a:rPr lang="en-US" altLang="zh-CN" sz="1600" dirty="0"/>
              <a:t>BACKTRACK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9859A0-D6EC-4CA2-96DF-EAAE675F6EA8}"/>
              </a:ext>
            </a:extLst>
          </p:cNvPr>
          <p:cNvSpPr txBox="1"/>
          <p:nvPr/>
        </p:nvSpPr>
        <p:spPr>
          <a:xfrm>
            <a:off x="5743853" y="4023912"/>
            <a:ext cx="35954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dirty="0"/>
              <a:t>φ(2) ≡ (¬</a:t>
            </a:r>
            <a:r>
              <a:rPr lang="en-US" altLang="zh-CN" sz="2000" dirty="0"/>
              <a:t>v3 ∨ v4) ∧ (¬v3 ∨ ¬v4)</a:t>
            </a:r>
          </a:p>
          <a:p>
            <a:pPr lvl="1"/>
            <a:r>
              <a:rPr lang="en-US" altLang="zh-CN" sz="1600" dirty="0"/>
              <a:t>DECISION : M &lt;- { ¬v3 = 1 }</a:t>
            </a:r>
          </a:p>
          <a:p>
            <a:pPr lvl="1"/>
            <a:r>
              <a:rPr lang="en-US" altLang="zh-CN" sz="1600" dirty="0"/>
              <a:t>PROPAGATION : remove v3 </a:t>
            </a:r>
          </a:p>
          <a:p>
            <a:pPr lvl="1"/>
            <a:r>
              <a:rPr lang="el-GR" altLang="zh-CN" sz="1600" dirty="0"/>
              <a:t>φ</a:t>
            </a:r>
            <a:r>
              <a:rPr lang="en-US" altLang="zh-CN" sz="1600" dirty="0"/>
              <a:t> = ∅ , return SAT</a:t>
            </a:r>
          </a:p>
          <a:p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8F9F3E0-1D6E-457C-884E-8587ED40E18A}"/>
              </a:ext>
            </a:extLst>
          </p:cNvPr>
          <p:cNvCxnSpPr>
            <a:cxnSpLocks/>
          </p:cNvCxnSpPr>
          <p:nvPr/>
        </p:nvCxnSpPr>
        <p:spPr>
          <a:xfrm flipV="1">
            <a:off x="3071674" y="4731798"/>
            <a:ext cx="2476870" cy="1740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>
            <a:extLst>
              <a:ext uri="{FF2B5EF4-FFF2-40B4-BE49-F238E27FC236}">
                <a16:creationId xmlns:a16="http://schemas.microsoft.com/office/drawing/2014/main" id="{98773633-ABC2-4A8E-B923-BA162913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DPLL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8E01AF-DF02-442B-A077-0C1859DB63CB}"/>
              </a:ext>
            </a:extLst>
          </p:cNvPr>
          <p:cNvSpPr txBox="1"/>
          <p:nvPr/>
        </p:nvSpPr>
        <p:spPr>
          <a:xfrm>
            <a:off x="9884546" y="1991898"/>
            <a:ext cx="23074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Steps: </a:t>
            </a:r>
          </a:p>
          <a:p>
            <a:r>
              <a:rPr lang="en-US" altLang="zh-CN" sz="2000" dirty="0"/>
              <a:t>UNITSEARCH</a:t>
            </a:r>
          </a:p>
          <a:p>
            <a:r>
              <a:rPr lang="en-US" altLang="zh-CN" sz="2000" dirty="0"/>
              <a:t>CHECK</a:t>
            </a:r>
          </a:p>
          <a:p>
            <a:r>
              <a:rPr lang="en-US" altLang="zh-CN" sz="2000" dirty="0"/>
              <a:t>PROPAGATION</a:t>
            </a:r>
          </a:p>
          <a:p>
            <a:r>
              <a:rPr lang="en-US" altLang="zh-CN" sz="2000" dirty="0"/>
              <a:t>DECISION</a:t>
            </a:r>
          </a:p>
          <a:p>
            <a:r>
              <a:rPr lang="en-US" altLang="zh-CN" sz="1800" dirty="0"/>
              <a:t>BACKTRACK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2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19BD-407F-4130-B57B-6FC451E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F3A60-DF28-4AC3-9982-1D779CF9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/>
          <a:lstStyle/>
          <a:p>
            <a:r>
              <a:rPr lang="zh-CN" altLang="en-US" dirty="0"/>
              <a:t>此前的研究建立了</a:t>
            </a:r>
            <a:r>
              <a:rPr lang="en-US" altLang="zh-CN" dirty="0"/>
              <a:t>SAT</a:t>
            </a:r>
            <a:r>
              <a:rPr lang="zh-CN" altLang="en-US" dirty="0"/>
              <a:t>模型并提出了</a:t>
            </a:r>
            <a:r>
              <a:rPr lang="en-US" altLang="zh-CN" dirty="0"/>
              <a:t>SHIP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SHIP</a:t>
            </a:r>
            <a:r>
              <a:rPr lang="zh-CN" altLang="en-US" dirty="0"/>
              <a:t>算法：</a:t>
            </a:r>
            <a:r>
              <a:rPr lang="en-US" altLang="zh-CN" dirty="0"/>
              <a:t> starts with r = 2 and increments it until φ is satisfiable</a:t>
            </a:r>
          </a:p>
          <a:p>
            <a:r>
              <a:rPr lang="pt-BR" altLang="zh-CN" dirty="0"/>
              <a:t>(i) a public </a:t>
            </a:r>
            <a:r>
              <a:rPr lang="pt-BR" altLang="zh-CN" i="1" dirty="0"/>
              <a:t>φpub</a:t>
            </a:r>
            <a:r>
              <a:rPr lang="pt-BR" altLang="zh-CN" dirty="0"/>
              <a:t> encoding |H| = r;</a:t>
            </a:r>
          </a:p>
          <a:p>
            <a:r>
              <a:rPr lang="en-US" altLang="zh-CN" dirty="0"/>
              <a:t>(ii) two independent </a:t>
            </a:r>
            <a:r>
              <a:rPr lang="en-US" altLang="zh-CN" i="1" dirty="0" err="1"/>
              <a:t>φb</a:t>
            </a:r>
            <a:r>
              <a:rPr lang="en-US" altLang="zh-CN" dirty="0"/>
              <a:t> each derived only from Gb</a:t>
            </a:r>
          </a:p>
          <a:p>
            <a:r>
              <a:rPr lang="en-US" altLang="zh-CN" dirty="0"/>
              <a:t>SAT</a:t>
            </a:r>
            <a:r>
              <a:rPr lang="zh-CN" altLang="en-US" dirty="0"/>
              <a:t>求解器求解 </a:t>
            </a:r>
            <a:r>
              <a:rPr lang="en-US" altLang="zh-CN" i="1" dirty="0"/>
              <a:t>M |= </a:t>
            </a:r>
            <a:r>
              <a:rPr lang="el-GR" altLang="zh-CN" i="1" dirty="0"/>
              <a:t>φ0 ∧ φ1 ∧ φ</a:t>
            </a:r>
            <a:r>
              <a:rPr lang="en-US" altLang="zh-CN" i="1" dirty="0"/>
              <a:t>pub</a:t>
            </a:r>
          </a:p>
          <a:p>
            <a:r>
              <a:rPr lang="zh-CN" altLang="en-US" dirty="0"/>
              <a:t>缺陷：公开 </a:t>
            </a:r>
            <a:r>
              <a:rPr lang="el-GR" altLang="zh-CN" i="1" dirty="0"/>
              <a:t>φ</a:t>
            </a:r>
            <a:r>
              <a:rPr lang="en-US" altLang="zh-CN" i="1" dirty="0"/>
              <a:t> </a:t>
            </a:r>
            <a:r>
              <a:rPr lang="zh-CN" altLang="en-US" dirty="0"/>
              <a:t>仍会泄露关于</a:t>
            </a:r>
            <a:r>
              <a:rPr lang="en-US" altLang="zh-CN" dirty="0"/>
              <a:t>G</a:t>
            </a:r>
            <a:r>
              <a:rPr lang="zh-CN" altLang="en-US" dirty="0"/>
              <a:t>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朴素的解法：两方各自用</a:t>
            </a:r>
            <a:r>
              <a:rPr lang="en-US" altLang="zh-CN" dirty="0"/>
              <a:t>DPLL</a:t>
            </a:r>
            <a:r>
              <a:rPr lang="zh-CN" altLang="en-US" dirty="0"/>
              <a:t>求出 </a:t>
            </a:r>
            <a:r>
              <a:rPr lang="en-US" altLang="zh-CN" dirty="0"/>
              <a:t>Mb </a:t>
            </a:r>
            <a:r>
              <a:rPr lang="en-US" altLang="zh-CN" i="1" dirty="0"/>
              <a:t>|= </a:t>
            </a:r>
            <a:r>
              <a:rPr lang="el-GR" altLang="zh-CN" i="1" dirty="0"/>
              <a:t>φ</a:t>
            </a:r>
            <a:r>
              <a:rPr lang="en-US" altLang="zh-CN" i="1" dirty="0"/>
              <a:t>b </a:t>
            </a:r>
            <a:r>
              <a:rPr lang="zh-CN" altLang="en-US" dirty="0"/>
              <a:t>再用</a:t>
            </a:r>
            <a:r>
              <a:rPr lang="en-US" altLang="zh-CN" dirty="0"/>
              <a:t>PSI</a:t>
            </a:r>
            <a:r>
              <a:rPr lang="zh-CN" altLang="en-US" dirty="0"/>
              <a:t>技术合并 </a:t>
            </a:r>
            <a:r>
              <a:rPr lang="en-US" altLang="zh-CN" dirty="0"/>
              <a:t>M = M0 ∩ M1</a:t>
            </a:r>
          </a:p>
          <a:p>
            <a:pPr marL="0" indent="0">
              <a:buNone/>
            </a:pPr>
            <a:r>
              <a:rPr lang="en-US" altLang="zh-CN" dirty="0" err="1"/>
              <a:t>ppSAT</a:t>
            </a:r>
            <a:r>
              <a:rPr lang="zh-CN" altLang="en-US" dirty="0"/>
              <a:t>方法：两方共同用</a:t>
            </a:r>
            <a:r>
              <a:rPr lang="en-US" altLang="zh-CN" dirty="0"/>
              <a:t>Oblivious DPLL</a:t>
            </a:r>
            <a:r>
              <a:rPr lang="zh-CN" altLang="en-US" dirty="0"/>
              <a:t>求解，交换信息帮助对方剪枝</a:t>
            </a:r>
          </a:p>
        </p:txBody>
      </p:sp>
    </p:spTree>
    <p:extLst>
      <p:ext uri="{BB962C8B-B14F-4D97-AF65-F5344CB8AC3E}">
        <p14:creationId xmlns:p14="http://schemas.microsoft.com/office/powerpoint/2010/main" val="181178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EC16-28AF-4D32-AB3A-F665808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Oblivious DPLL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3EC5B3-17CF-43D4-8B37-8CE5334E8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" y="1866776"/>
            <a:ext cx="5468645" cy="499122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ADBEF5-0B16-4EAE-A1EF-4A2BA54CB4E2}"/>
              </a:ext>
            </a:extLst>
          </p:cNvPr>
          <p:cNvSpPr txBox="1"/>
          <p:nvPr/>
        </p:nvSpPr>
        <p:spPr>
          <a:xfrm>
            <a:off x="6347534" y="3485225"/>
            <a:ext cx="521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Jointly compute : P0 and P1 employ binary garbled circuits (GC) built from oblivious transfer (OT) for one Giant Step</a:t>
            </a:r>
          </a:p>
          <a:p>
            <a:endParaRPr lang="en-US" altLang="zh-CN" dirty="0"/>
          </a:p>
          <a:p>
            <a:r>
              <a:rPr lang="en-US" altLang="zh-CN" dirty="0"/>
              <a:t>Oblivious Stack : take a secret Boolean value that dictates actually performed or simulated through a dummy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68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EA039-64CA-4A25-A7EE-2A469EA2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Heuristics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9A65D-06F0-49F9-B484-179B86F3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247970" cy="4708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启发式方法：在传统</a:t>
            </a:r>
            <a:r>
              <a:rPr lang="en-US" altLang="zh-CN" dirty="0"/>
              <a:t>DPLL</a:t>
            </a:r>
            <a:r>
              <a:rPr lang="zh-CN" altLang="en-US" dirty="0"/>
              <a:t>中是效率的关键影响因素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作者用</a:t>
            </a:r>
            <a:r>
              <a:rPr lang="en-US" altLang="zh-CN" dirty="0"/>
              <a:t>GC</a:t>
            </a:r>
            <a:r>
              <a:rPr lang="zh-CN" altLang="en-US" dirty="0"/>
              <a:t>实现了三种方法</a:t>
            </a:r>
            <a:endParaRPr lang="en-US" altLang="zh-CN" dirty="0"/>
          </a:p>
          <a:p>
            <a:r>
              <a:rPr lang="en-US" altLang="zh-CN" dirty="0"/>
              <a:t>DLIS</a:t>
            </a:r>
            <a:r>
              <a:rPr lang="zh-CN" altLang="en-US" dirty="0"/>
              <a:t>：每次选择频次最高的文字</a:t>
            </a:r>
            <a:endParaRPr lang="en-US" altLang="zh-CN" dirty="0"/>
          </a:p>
          <a:p>
            <a:r>
              <a:rPr lang="en-US" altLang="zh-CN" dirty="0"/>
              <a:t>RAND</a:t>
            </a:r>
            <a:r>
              <a:rPr lang="zh-CN" altLang="en-US" dirty="0"/>
              <a:t>：随机选择文字</a:t>
            </a:r>
            <a:endParaRPr lang="en-US" altLang="zh-CN" dirty="0"/>
          </a:p>
          <a:p>
            <a:r>
              <a:rPr lang="en-US" altLang="zh-CN" dirty="0"/>
              <a:t>Weighted-RAND</a:t>
            </a:r>
            <a:r>
              <a:rPr lang="zh-CN" altLang="en-US" dirty="0"/>
              <a:t>：根据频次随机选择文字，频次越高选中概率越大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ppSAT</a:t>
            </a:r>
            <a:r>
              <a:rPr lang="zh-CN" altLang="en-US" dirty="0"/>
              <a:t>中</a:t>
            </a:r>
            <a:r>
              <a:rPr lang="en-US" altLang="zh-CN" dirty="0"/>
              <a:t>RAND</a:t>
            </a:r>
            <a:r>
              <a:rPr lang="zh-CN" altLang="en-US" dirty="0"/>
              <a:t>的时间开销最少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53C2F-595D-4D10-9E39-9249FE88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0"/>
          <a:stretch/>
        </p:blipFill>
        <p:spPr>
          <a:xfrm>
            <a:off x="5688026" y="1896271"/>
            <a:ext cx="5680713" cy="2462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4C7C02-DE94-4B46-81C1-4054C6C2F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"/>
          <a:stretch/>
        </p:blipFill>
        <p:spPr>
          <a:xfrm>
            <a:off x="5693548" y="4520601"/>
            <a:ext cx="5675191" cy="21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5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196D-ADD4-42DD-A9DD-C60DA07D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Heuristics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05FAE-FE9E-44D3-B6FD-419F0F68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977196"/>
            <a:ext cx="9784080" cy="2240724"/>
          </a:xfrm>
        </p:spPr>
        <p:txBody>
          <a:bodyPr/>
          <a:lstStyle/>
          <a:p>
            <a:r>
              <a:rPr lang="zh-CN" altLang="en-US" dirty="0"/>
              <a:t>与明文的比较：在明文下表现较好的</a:t>
            </a:r>
            <a:r>
              <a:rPr lang="en-US" altLang="zh-CN" dirty="0"/>
              <a:t>DLIS</a:t>
            </a:r>
            <a:r>
              <a:rPr lang="zh-CN" altLang="en-US" dirty="0"/>
              <a:t>和</a:t>
            </a:r>
            <a:r>
              <a:rPr lang="en-US" altLang="zh-CN" dirty="0"/>
              <a:t>Weighted-RAND</a:t>
            </a:r>
            <a:r>
              <a:rPr lang="zh-CN" altLang="en-US" dirty="0"/>
              <a:t>，在加入</a:t>
            </a:r>
            <a:r>
              <a:rPr lang="en-US" altLang="zh-CN" dirty="0"/>
              <a:t>GC</a:t>
            </a:r>
            <a:r>
              <a:rPr lang="zh-CN" altLang="en-US" dirty="0"/>
              <a:t>和</a:t>
            </a:r>
            <a:r>
              <a:rPr lang="en-US" altLang="zh-CN" dirty="0"/>
              <a:t>OT</a:t>
            </a:r>
            <a:r>
              <a:rPr lang="zh-CN" altLang="en-US" dirty="0"/>
              <a:t>后，计算时间都大幅增加，在</a:t>
            </a:r>
            <a:r>
              <a:rPr lang="en-US" altLang="zh-CN" dirty="0" err="1"/>
              <a:t>ppSAT</a:t>
            </a:r>
            <a:r>
              <a:rPr lang="zh-CN" altLang="en-US" dirty="0"/>
              <a:t>中表现不如</a:t>
            </a:r>
            <a:r>
              <a:rPr lang="en-US" altLang="zh-CN" dirty="0"/>
              <a:t>RAND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）需要和</a:t>
            </a:r>
            <a:r>
              <a:rPr lang="en-US" altLang="zh-CN" dirty="0"/>
              <a:t>MPC</a:t>
            </a:r>
            <a:r>
              <a:rPr lang="zh-CN" altLang="en-US" dirty="0"/>
              <a:t>技术结合设计新的启发式算法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）在同态</a:t>
            </a:r>
            <a:r>
              <a:rPr lang="en-US" altLang="zh-CN" dirty="0"/>
              <a:t>GC</a:t>
            </a:r>
            <a:r>
              <a:rPr lang="zh-CN" altLang="en-US" dirty="0"/>
              <a:t>混合的</a:t>
            </a:r>
            <a:r>
              <a:rPr lang="en-US" altLang="zh-CN" dirty="0"/>
              <a:t>MPC</a:t>
            </a:r>
            <a:r>
              <a:rPr lang="zh-CN" altLang="en-US" dirty="0"/>
              <a:t>中引入</a:t>
            </a:r>
            <a:r>
              <a:rPr lang="en-US" altLang="zh-CN" dirty="0"/>
              <a:t>SAT</a:t>
            </a:r>
            <a:r>
              <a:rPr lang="zh-CN" altLang="en-US" dirty="0"/>
              <a:t>领域中前沿的</a:t>
            </a:r>
            <a:r>
              <a:rPr lang="en-US" altLang="zh-CN" dirty="0"/>
              <a:t>CDCL</a:t>
            </a:r>
            <a:r>
              <a:rPr lang="zh-CN" altLang="en-US" dirty="0"/>
              <a:t>冲突字句学习方法以减少</a:t>
            </a:r>
            <a:r>
              <a:rPr lang="en-US" altLang="zh-CN" dirty="0"/>
              <a:t>Decision</a:t>
            </a:r>
            <a:r>
              <a:rPr lang="zh-CN" altLang="en-US" dirty="0"/>
              <a:t>开销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DFDF97-F94C-4DCE-B735-CF59B48E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8"/>
          <a:stretch/>
        </p:blipFill>
        <p:spPr>
          <a:xfrm>
            <a:off x="2361200" y="1989042"/>
            <a:ext cx="6942857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362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296</TotalTime>
  <Words>765</Words>
  <Application>Microsoft Office PowerPoint</Application>
  <PresentationFormat>宽屏</PresentationFormat>
  <Paragraphs>79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带状</vt:lpstr>
      <vt:lpstr>ppSAT Towards Two-Party Private SAT Solving </vt:lpstr>
      <vt:lpstr>Background</vt:lpstr>
      <vt:lpstr>SAT MODEL</vt:lpstr>
      <vt:lpstr>DPLL</vt:lpstr>
      <vt:lpstr>SHIP</vt:lpstr>
      <vt:lpstr>Oblivious DPLL</vt:lpstr>
      <vt:lpstr>Heuristics</vt:lpstr>
      <vt:lpstr>Heuristics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xin</dc:creator>
  <cp:lastModifiedBy>lin xin</cp:lastModifiedBy>
  <cp:revision>45</cp:revision>
  <dcterms:created xsi:type="dcterms:W3CDTF">2023-03-03T01:59:55Z</dcterms:created>
  <dcterms:modified xsi:type="dcterms:W3CDTF">2023-03-03T06:56:18Z</dcterms:modified>
</cp:coreProperties>
</file>