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67" r:id="rId3"/>
    <p:sldId id="268" r:id="rId4"/>
    <p:sldId id="269" r:id="rId5"/>
    <p:sldId id="270" r:id="rId6"/>
    <p:sldId id="273" r:id="rId7"/>
    <p:sldId id="27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125C3-A57C-4F07-B1C5-D8C2E3759167}" type="datetimeFigureOut">
              <a:rPr lang="zh-CN" altLang="en-US" smtClean="0"/>
              <a:pPr/>
              <a:t>2014/5/15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A6B99E-AE06-4C89-A3E0-DB17FB4FCDA4}" type="slidenum">
              <a:rPr lang="zh-CN" altLang="en-US" smtClean="0"/>
              <a:pPr/>
              <a:t>‹#›</a:t>
            </a:fld>
            <a:endParaRPr lang="zh-CN" altLang="en-US"/>
          </a:p>
        </p:txBody>
      </p:sp>
    </p:spTree>
    <p:extLst>
      <p:ext uri="{BB962C8B-B14F-4D97-AF65-F5344CB8AC3E}">
        <p14:creationId xmlns:p14="http://schemas.microsoft.com/office/powerpoint/2010/main" val="1394027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1</a:t>
            </a:fld>
            <a:endParaRPr lang="zh-CN" altLang="en-US"/>
          </a:p>
        </p:txBody>
      </p:sp>
    </p:spTree>
    <p:extLst>
      <p:ext uri="{BB962C8B-B14F-4D97-AF65-F5344CB8AC3E}">
        <p14:creationId xmlns:p14="http://schemas.microsoft.com/office/powerpoint/2010/main" val="319988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2</a:t>
            </a:fld>
            <a:endParaRPr lang="zh-CN" altLang="en-US"/>
          </a:p>
        </p:txBody>
      </p:sp>
    </p:spTree>
    <p:extLst>
      <p:ext uri="{BB962C8B-B14F-4D97-AF65-F5344CB8AC3E}">
        <p14:creationId xmlns:p14="http://schemas.microsoft.com/office/powerpoint/2010/main" val="131872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3</a:t>
            </a:fld>
            <a:endParaRPr lang="zh-CN" altLang="en-US"/>
          </a:p>
        </p:txBody>
      </p:sp>
    </p:spTree>
    <p:extLst>
      <p:ext uri="{BB962C8B-B14F-4D97-AF65-F5344CB8AC3E}">
        <p14:creationId xmlns:p14="http://schemas.microsoft.com/office/powerpoint/2010/main" val="131872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4</a:t>
            </a:fld>
            <a:endParaRPr lang="zh-CN" altLang="en-US"/>
          </a:p>
        </p:txBody>
      </p:sp>
    </p:spTree>
    <p:extLst>
      <p:ext uri="{BB962C8B-B14F-4D97-AF65-F5344CB8AC3E}">
        <p14:creationId xmlns:p14="http://schemas.microsoft.com/office/powerpoint/2010/main" val="1318721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5</a:t>
            </a:fld>
            <a:endParaRPr lang="zh-CN" altLang="en-US"/>
          </a:p>
        </p:txBody>
      </p:sp>
    </p:spTree>
    <p:extLst>
      <p:ext uri="{BB962C8B-B14F-4D97-AF65-F5344CB8AC3E}">
        <p14:creationId xmlns:p14="http://schemas.microsoft.com/office/powerpoint/2010/main" val="1318721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7A6B99E-AE06-4C89-A3E0-DB17FB4FCDA4}" type="slidenum">
              <a:rPr lang="zh-CN" altLang="en-US" smtClean="0"/>
              <a:pPr/>
              <a:t>7</a:t>
            </a:fld>
            <a:endParaRPr lang="zh-CN" altLang="en-US"/>
          </a:p>
        </p:txBody>
      </p:sp>
    </p:spTree>
    <p:extLst>
      <p:ext uri="{BB962C8B-B14F-4D97-AF65-F5344CB8AC3E}">
        <p14:creationId xmlns:p14="http://schemas.microsoft.com/office/powerpoint/2010/main" val="147657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2136538B-E204-4558-BB82-DB3B80C41898}" type="datetime1">
              <a:rPr lang="zh-CN" altLang="en-US" smtClean="0"/>
              <a:pPr/>
              <a:t>2014/5/15</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F205C506-9AE0-4DAE-AE15-E86FDE9E5D5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F524459-B8B5-47E2-99D4-5E29EBEE751A}" type="datetime1">
              <a:rPr lang="zh-CN" altLang="en-US" smtClean="0"/>
              <a:pPr/>
              <a:t>2014/5/15</a:t>
            </a:fld>
            <a:endParaRPr lang="zh-CN" altLang="en-US"/>
          </a:p>
        </p:txBody>
      </p:sp>
      <p:sp>
        <p:nvSpPr>
          <p:cNvPr id="5" name="页脚占位符 4"/>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6" name="灯片编号占位符 5"/>
          <p:cNvSpPr>
            <a:spLocks noGrp="1"/>
          </p:cNvSpPr>
          <p:nvPr>
            <p:ph type="sldNum" sz="quarter" idx="12"/>
          </p:nvPr>
        </p:nvSpPr>
        <p:spPr/>
        <p:txBody>
          <a:bodyPr/>
          <a:lstStyle/>
          <a:p>
            <a:fld id="{F205C506-9AE0-4DAE-AE15-E86FDE9E5D5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2E1F2B4-968E-4FE1-8BF5-E9F8BE87D27D}" type="datetime1">
              <a:rPr lang="zh-CN" altLang="en-US" smtClean="0"/>
              <a:pPr/>
              <a:t>2014/5/15</a:t>
            </a:fld>
            <a:endParaRPr lang="zh-CN" altLang="en-US"/>
          </a:p>
        </p:txBody>
      </p:sp>
      <p:sp>
        <p:nvSpPr>
          <p:cNvPr id="5" name="页脚占位符 4"/>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6" name="灯片编号占位符 5"/>
          <p:cNvSpPr>
            <a:spLocks noGrp="1"/>
          </p:cNvSpPr>
          <p:nvPr>
            <p:ph type="sldNum" sz="quarter" idx="12"/>
          </p:nvPr>
        </p:nvSpPr>
        <p:spPr/>
        <p:txBody>
          <a:bodyPr/>
          <a:lstStyle/>
          <a:p>
            <a:fld id="{F205C506-9AE0-4DAE-AE15-E86FDE9E5D5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i="0" baseline="0">
                <a:solidFill>
                  <a:schemeClr val="accent1"/>
                </a:solidFill>
              </a:defRPr>
            </a:lvl1pPr>
          </a:lstStyle>
          <a:p>
            <a:r>
              <a:rPr kumimoji="0" lang="zh-CN" altLang="en-US" dirty="0" smtClean="0"/>
              <a:t>单击此处编辑母版标题样式</a:t>
            </a:r>
            <a:endParaRPr kumimoji="0" lang="en-US" dirty="0"/>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F563BC5C-756C-47C7-9A96-41AA4D5B777D}" type="datetime1">
              <a:rPr lang="zh-CN" altLang="en-US" smtClean="0"/>
              <a:pPr/>
              <a:t>2014/5/15</a:t>
            </a:fld>
            <a:endParaRPr lang="zh-CN" altLang="en-US"/>
          </a:p>
        </p:txBody>
      </p:sp>
      <p:sp>
        <p:nvSpPr>
          <p:cNvPr id="9" name="灯片编号占位符 8"/>
          <p:cNvSpPr>
            <a:spLocks noGrp="1"/>
          </p:cNvSpPr>
          <p:nvPr>
            <p:ph type="sldNum" sz="quarter" idx="15"/>
          </p:nvPr>
        </p:nvSpPr>
        <p:spPr/>
        <p:txBody>
          <a:bodyPr rtlCol="0"/>
          <a:lstStyle/>
          <a:p>
            <a:fld id="{F205C506-9AE0-4DAE-AE15-E86FDE9E5D5E}"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BE3E13B0-8022-46DE-86BF-83D1E8BF9A72}" type="datetime1">
              <a:rPr lang="zh-CN" altLang="en-US" smtClean="0"/>
              <a:pPr/>
              <a:t>2014/5/15</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F205C506-9AE0-4DAE-AE15-E86FDE9E5D5E}"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2F048C1D-D178-4E20-AE66-8B4D83E7293C}" type="datetime1">
              <a:rPr lang="zh-CN" altLang="en-US" smtClean="0"/>
              <a:pPr/>
              <a:t>2014/5/15</a:t>
            </a:fld>
            <a:endParaRPr lang="zh-CN" altLang="en-US"/>
          </a:p>
        </p:txBody>
      </p:sp>
      <p:sp>
        <p:nvSpPr>
          <p:cNvPr id="6" name="页脚占位符 5"/>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7" name="灯片编号占位符 6"/>
          <p:cNvSpPr>
            <a:spLocks noGrp="1"/>
          </p:cNvSpPr>
          <p:nvPr>
            <p:ph type="sldNum" sz="quarter" idx="12"/>
          </p:nvPr>
        </p:nvSpPr>
        <p:spPr/>
        <p:txBody>
          <a:bodyPr/>
          <a:lstStyle/>
          <a:p>
            <a:fld id="{F205C506-9AE0-4DAE-AE15-E86FDE9E5D5E}"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DB4E05D3-0CFA-4B59-81A2-20354C2B4567}" type="datetime1">
              <a:rPr lang="zh-CN" altLang="en-US" smtClean="0"/>
              <a:pPr/>
              <a:t>2014/5/15</a:t>
            </a:fld>
            <a:endParaRPr lang="zh-CN" altLang="en-US"/>
          </a:p>
        </p:txBody>
      </p:sp>
      <p:sp>
        <p:nvSpPr>
          <p:cNvPr id="8" name="页脚占位符 7"/>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9" name="灯片编号占位符 8"/>
          <p:cNvSpPr>
            <a:spLocks noGrp="1"/>
          </p:cNvSpPr>
          <p:nvPr>
            <p:ph type="sldNum" sz="quarter" idx="12"/>
          </p:nvPr>
        </p:nvSpPr>
        <p:spPr/>
        <p:txBody>
          <a:bodyPr/>
          <a:lstStyle/>
          <a:p>
            <a:fld id="{F205C506-9AE0-4DAE-AE15-E86FDE9E5D5E}"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60F63525-AAE7-4101-ADA0-B6FE16C569B6}" type="datetime1">
              <a:rPr lang="zh-CN" altLang="en-US" smtClean="0"/>
              <a:pPr/>
              <a:t>2014/5/15</a:t>
            </a:fld>
            <a:endParaRPr lang="zh-CN" altLang="en-US"/>
          </a:p>
        </p:txBody>
      </p:sp>
      <p:sp>
        <p:nvSpPr>
          <p:cNvPr id="7" name="灯片编号占位符 6"/>
          <p:cNvSpPr>
            <a:spLocks noGrp="1"/>
          </p:cNvSpPr>
          <p:nvPr>
            <p:ph type="sldNum" sz="quarter" idx="11"/>
          </p:nvPr>
        </p:nvSpPr>
        <p:spPr/>
        <p:txBody>
          <a:bodyPr rtlCol="0"/>
          <a:lstStyle/>
          <a:p>
            <a:fld id="{F205C506-9AE0-4DAE-AE15-E86FDE9E5D5E}"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00E65C-D232-4BF8-92BB-DFA133F3D65C}" type="datetime1">
              <a:rPr lang="zh-CN" altLang="en-US" smtClean="0"/>
              <a:pPr/>
              <a:t>2014/5/15</a:t>
            </a:fld>
            <a:endParaRPr lang="zh-CN" altLang="en-US"/>
          </a:p>
        </p:txBody>
      </p:sp>
      <p:sp>
        <p:nvSpPr>
          <p:cNvPr id="3" name="页脚占位符 2"/>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4" name="灯片编号占位符 3"/>
          <p:cNvSpPr>
            <a:spLocks noGrp="1"/>
          </p:cNvSpPr>
          <p:nvPr>
            <p:ph type="sldNum" sz="quarter" idx="12"/>
          </p:nvPr>
        </p:nvSpPr>
        <p:spPr/>
        <p:txBody>
          <a:bodyPr/>
          <a:lstStyle/>
          <a:p>
            <a:fld id="{F205C506-9AE0-4DAE-AE15-E86FDE9E5D5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E979429E-D02E-439A-8814-2B69671BBF15}" type="datetime1">
              <a:rPr lang="zh-CN" altLang="en-US" smtClean="0"/>
              <a:pPr/>
              <a:t>2014/5/15</a:t>
            </a:fld>
            <a:endParaRPr lang="zh-CN" altLang="en-US"/>
          </a:p>
        </p:txBody>
      </p:sp>
      <p:sp>
        <p:nvSpPr>
          <p:cNvPr id="22" name="灯片编号占位符 21"/>
          <p:cNvSpPr>
            <a:spLocks noGrp="1"/>
          </p:cNvSpPr>
          <p:nvPr>
            <p:ph type="sldNum" sz="quarter" idx="15"/>
          </p:nvPr>
        </p:nvSpPr>
        <p:spPr/>
        <p:txBody>
          <a:bodyPr rtlCol="0"/>
          <a:lstStyle/>
          <a:p>
            <a:fld id="{F205C506-9AE0-4DAE-AE15-E86FDE9E5D5E}"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4B6AF136-7989-4A0A-AEB3-313D1473CD3A}" type="datetime1">
              <a:rPr lang="zh-CN" altLang="en-US" smtClean="0"/>
              <a:pPr/>
              <a:t>2014/5/15</a:t>
            </a:fld>
            <a:endParaRPr lang="zh-CN" altLang="en-US"/>
          </a:p>
        </p:txBody>
      </p:sp>
      <p:sp>
        <p:nvSpPr>
          <p:cNvPr id="18" name="灯片编号占位符 17"/>
          <p:cNvSpPr>
            <a:spLocks noGrp="1"/>
          </p:cNvSpPr>
          <p:nvPr>
            <p:ph type="sldNum" sz="quarter" idx="11"/>
          </p:nvPr>
        </p:nvSpPr>
        <p:spPr/>
        <p:txBody>
          <a:bodyPr rtlCol="0"/>
          <a:lstStyle/>
          <a:p>
            <a:fld id="{F205C506-9AE0-4DAE-AE15-E86FDE9E5D5E}"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EF3F2A8-8625-4478-A7DC-49D84BD53F7E}" type="datetime1">
              <a:rPr lang="zh-CN" altLang="en-US" smtClean="0"/>
              <a:pPr/>
              <a:t>2014/5/15</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205C506-9AE0-4DAE-AE15-E86FDE9E5D5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28596" y="3409952"/>
            <a:ext cx="8501122" cy="733428"/>
          </a:xfrm>
        </p:spPr>
        <p:txBody>
          <a:bodyPr>
            <a:noAutofit/>
          </a:bodyPr>
          <a:lstStyle/>
          <a:p>
            <a:pPr algn="ctr"/>
            <a:r>
              <a:rPr lang="en-US" altLang="zh-CN" sz="6600" dirty="0" smtClean="0"/>
              <a:t>Lab-4</a:t>
            </a:r>
            <a:endParaRPr lang="zh-CN" altLang="en-US" sz="6600" dirty="0"/>
          </a:p>
        </p:txBody>
      </p:sp>
      <p:sp>
        <p:nvSpPr>
          <p:cNvPr id="3" name="副标题 2"/>
          <p:cNvSpPr>
            <a:spLocks noGrp="1"/>
          </p:cNvSpPr>
          <p:nvPr>
            <p:ph type="subTitle" idx="1"/>
          </p:nvPr>
        </p:nvSpPr>
        <p:spPr>
          <a:xfrm>
            <a:off x="971600" y="4786322"/>
            <a:ext cx="7920880" cy="1371600"/>
          </a:xfrm>
        </p:spPr>
        <p:txBody>
          <a:bodyPr>
            <a:normAutofit/>
          </a:bodyPr>
          <a:lstStyle/>
          <a:p>
            <a:pPr algn="ctr">
              <a:lnSpc>
                <a:spcPct val="90000"/>
              </a:lnSpc>
              <a:spcBef>
                <a:spcPct val="0"/>
              </a:spcBef>
            </a:pPr>
            <a:r>
              <a:rPr lang="zh-CN" altLang="en-US" sz="4400" dirty="0" smtClean="0">
                <a:solidFill>
                  <a:schemeClr val="accent1">
                    <a:lumMod val="75000"/>
                  </a:schemeClr>
                </a:solidFill>
                <a:latin typeface="黑体" pitchFamily="49" charset="-122"/>
                <a:ea typeface="黑体" pitchFamily="49" charset="-122"/>
              </a:rPr>
              <a:t>设计与实现</a:t>
            </a:r>
            <a:endParaRPr lang="en-US" altLang="zh-CN" sz="4400" dirty="0" smtClean="0">
              <a:solidFill>
                <a:schemeClr val="accent1">
                  <a:lumMod val="75000"/>
                </a:schemeClr>
              </a:solidFill>
              <a:latin typeface="黑体" pitchFamily="49" charset="-122"/>
              <a:ea typeface="黑体" pitchFamily="49" charset="-122"/>
            </a:endParaRPr>
          </a:p>
        </p:txBody>
      </p:sp>
      <p:sp>
        <p:nvSpPr>
          <p:cNvPr id="4" name="标题 1"/>
          <p:cNvSpPr txBox="1">
            <a:spLocks/>
          </p:cNvSpPr>
          <p:nvPr/>
        </p:nvSpPr>
        <p:spPr>
          <a:xfrm>
            <a:off x="785786" y="857232"/>
            <a:ext cx="8143932" cy="1071570"/>
          </a:xfrm>
          <a:prstGeom prst="rect">
            <a:avLst/>
          </a:prstGeom>
        </p:spPr>
        <p:txBody>
          <a:bodyPr vert="horz"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000" b="1" i="0" u="none" strike="noStrike" kern="1200" cap="small" spc="0" normalizeH="0" baseline="0" noProof="0" dirty="0" smtClean="0">
                <a:ln>
                  <a:noFill/>
                </a:ln>
                <a:solidFill>
                  <a:srgbClr val="FF0000"/>
                </a:solidFill>
                <a:effectLst/>
                <a:uLnTx/>
                <a:uFillTx/>
                <a:latin typeface="+mj-lt"/>
                <a:ea typeface="+mj-ea"/>
                <a:cs typeface="+mj-cs"/>
              </a:rPr>
              <a:t>Software</a:t>
            </a:r>
            <a:r>
              <a:rPr kumimoji="0" lang="zh-CN" altLang="en-US" sz="5000" b="1" i="0" u="none" strike="noStrike" kern="1200" cap="small" spc="0" normalizeH="0" baseline="0" noProof="0" dirty="0" smtClean="0">
                <a:ln>
                  <a:noFill/>
                </a:ln>
                <a:solidFill>
                  <a:srgbClr val="FF0000"/>
                </a:solidFill>
                <a:effectLst/>
                <a:uLnTx/>
                <a:uFillTx/>
                <a:latin typeface="+mj-lt"/>
                <a:ea typeface="+mj-ea"/>
                <a:cs typeface="+mj-cs"/>
              </a:rPr>
              <a:t> </a:t>
            </a:r>
            <a:r>
              <a:rPr kumimoji="0" lang="en-US" altLang="zh-CN" sz="5000" b="1" i="0" u="none" strike="noStrike" kern="1200" cap="small" spc="0" normalizeH="0" baseline="0" noProof="0" dirty="0" smtClean="0">
                <a:ln>
                  <a:noFill/>
                </a:ln>
                <a:solidFill>
                  <a:srgbClr val="FF0000"/>
                </a:solidFill>
                <a:effectLst/>
                <a:uLnTx/>
                <a:uFillTx/>
                <a:latin typeface="+mj-lt"/>
                <a:ea typeface="+mj-ea"/>
                <a:cs typeface="+mj-cs"/>
              </a:rPr>
              <a:t>Engineering</a:t>
            </a:r>
            <a:endParaRPr kumimoji="0" lang="zh-CN" altLang="en-US" sz="5000" b="1" i="0" u="none" strike="noStrike" kern="1200" cap="small" spc="0" normalizeH="0" baseline="0" noProof="0" dirty="0">
              <a:ln>
                <a:noFill/>
              </a:ln>
              <a:solidFill>
                <a:srgbClr val="FF0000"/>
              </a:solidFill>
              <a:effectLst/>
              <a:uLnTx/>
              <a:uFillTx/>
              <a:latin typeface="+mj-lt"/>
              <a:ea typeface="+mj-ea"/>
              <a:cs typeface="+mj-cs"/>
            </a:endParaRPr>
          </a:p>
        </p:txBody>
      </p:sp>
      <p:sp>
        <p:nvSpPr>
          <p:cNvPr id="5" name="灯片编号占位符 4"/>
          <p:cNvSpPr>
            <a:spLocks noGrp="1"/>
          </p:cNvSpPr>
          <p:nvPr>
            <p:ph type="sldNum" sz="quarter" idx="12"/>
          </p:nvPr>
        </p:nvSpPr>
        <p:spPr/>
        <p:txBody>
          <a:bodyPr/>
          <a:lstStyle/>
          <a:p>
            <a:fld id="{F205C506-9AE0-4DAE-AE15-E86FDE9E5D5E}"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基本要求</a:t>
            </a:r>
            <a:endParaRPr lang="zh-CN" altLang="en-US" sz="6000" dirty="0"/>
          </a:p>
        </p:txBody>
      </p:sp>
      <p:sp>
        <p:nvSpPr>
          <p:cNvPr id="3" name="内容占位符 2"/>
          <p:cNvSpPr>
            <a:spLocks noGrp="1"/>
          </p:cNvSpPr>
          <p:nvPr>
            <p:ph sz="quarter" idx="1"/>
          </p:nvPr>
        </p:nvSpPr>
        <p:spPr>
          <a:xfrm>
            <a:off x="457200" y="1600200"/>
            <a:ext cx="7859216" cy="5257800"/>
          </a:xfrm>
        </p:spPr>
        <p:txBody>
          <a:bodyPr>
            <a:normAutofit/>
          </a:bodyPr>
          <a:lstStyle/>
          <a:p>
            <a:r>
              <a:rPr lang="zh-CN" altLang="en-US" sz="3600" dirty="0" smtClean="0"/>
              <a:t>以小组为单位，设计并实现一个简单的背单词应用</a:t>
            </a:r>
            <a:endParaRPr lang="en-US" altLang="zh-CN" sz="3600" dirty="0" smtClean="0"/>
          </a:p>
          <a:p>
            <a:r>
              <a:rPr lang="zh-CN" altLang="en-US" sz="3600" dirty="0" smtClean="0"/>
              <a:t>针对各个模块进行单元测试。</a:t>
            </a:r>
            <a:endParaRPr lang="en-US" altLang="zh-CN" sz="3600" dirty="0" smtClean="0"/>
          </a:p>
          <a:p>
            <a:r>
              <a:rPr lang="zh-CN" altLang="en-US" sz="3600" dirty="0" smtClean="0"/>
              <a:t>具体需求参照所提供的需求文档。</a:t>
            </a:r>
            <a:endParaRPr lang="en-US" altLang="zh-CN" sz="3600" dirty="0" smtClean="0"/>
          </a:p>
          <a:p>
            <a:r>
              <a:rPr lang="zh-CN" altLang="en-US" sz="3600" dirty="0" smtClean="0"/>
              <a:t>截止时间：</a:t>
            </a:r>
            <a:r>
              <a:rPr lang="en-US" altLang="zh-CN" sz="3600" dirty="0" smtClean="0"/>
              <a:t>6</a:t>
            </a:r>
            <a:r>
              <a:rPr lang="zh-CN" altLang="en-US" sz="3600" dirty="0" smtClean="0"/>
              <a:t>月</a:t>
            </a:r>
            <a:r>
              <a:rPr lang="en-US" altLang="zh-CN" sz="3600" dirty="0" smtClean="0"/>
              <a:t>8</a:t>
            </a:r>
            <a:r>
              <a:rPr lang="zh-CN" altLang="en-US" sz="3600" dirty="0" smtClean="0"/>
              <a:t>日晚上</a:t>
            </a:r>
            <a:r>
              <a:rPr lang="en-US" altLang="zh-CN" sz="3600" dirty="0" smtClean="0"/>
              <a:t>12</a:t>
            </a:r>
            <a:r>
              <a:rPr lang="zh-CN" altLang="en-US" sz="3600" dirty="0" smtClean="0"/>
              <a:t>：</a:t>
            </a:r>
            <a:r>
              <a:rPr lang="en-US" altLang="zh-CN" sz="3600" dirty="0" smtClean="0"/>
              <a:t>00</a:t>
            </a:r>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2</a:t>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a:t>背</a:t>
            </a:r>
            <a:r>
              <a:rPr lang="zh-CN" altLang="en-US" sz="6000" dirty="0" smtClean="0"/>
              <a:t>单词应用</a:t>
            </a:r>
            <a:endParaRPr lang="zh-CN" altLang="en-US" sz="6000" dirty="0"/>
          </a:p>
        </p:txBody>
      </p:sp>
      <p:sp>
        <p:nvSpPr>
          <p:cNvPr id="3" name="内容占位符 2"/>
          <p:cNvSpPr>
            <a:spLocks noGrp="1"/>
          </p:cNvSpPr>
          <p:nvPr>
            <p:ph sz="quarter" idx="1"/>
          </p:nvPr>
        </p:nvSpPr>
        <p:spPr>
          <a:xfrm>
            <a:off x="457200" y="1600200"/>
            <a:ext cx="7859216" cy="4997152"/>
          </a:xfrm>
        </p:spPr>
        <p:txBody>
          <a:bodyPr>
            <a:normAutofit/>
          </a:bodyPr>
          <a:lstStyle/>
          <a:p>
            <a:r>
              <a:rPr lang="en-US" altLang="zh-CN" sz="3400" dirty="0" err="1" smtClean="0"/>
              <a:t>WordMaster</a:t>
            </a:r>
            <a:endParaRPr lang="en-US" altLang="zh-CN" sz="3400" dirty="0" smtClean="0"/>
          </a:p>
          <a:p>
            <a:pPr lvl="1"/>
            <a:r>
              <a:rPr lang="zh-CN" altLang="en-US" sz="2800" dirty="0"/>
              <a:t>用户能够方便地选择词库、起始单词、每次背诵的单词个数，并且通过简便的操作完成一组单词的背诵，同时能够通过简洁的操作获得当次背诵的统计信息以及整个词库背诵的统计信息</a:t>
            </a:r>
            <a:r>
              <a:rPr lang="zh-CN" altLang="en-US" sz="2800" dirty="0" smtClean="0"/>
              <a:t>。</a:t>
            </a:r>
            <a:endParaRPr lang="en-US" altLang="zh-CN" sz="2800" dirty="0" smtClean="0"/>
          </a:p>
          <a:p>
            <a:r>
              <a:rPr lang="zh-CN" altLang="en-US" sz="3400" dirty="0" smtClean="0"/>
              <a:t>运行环境</a:t>
            </a:r>
            <a:endParaRPr lang="en-US" altLang="zh-CN" sz="3400" dirty="0" smtClean="0"/>
          </a:p>
          <a:p>
            <a:pPr lvl="1"/>
            <a:r>
              <a:rPr lang="zh-CN" altLang="en-US" sz="2800" dirty="0" smtClean="0"/>
              <a:t>为一款</a:t>
            </a:r>
            <a:r>
              <a:rPr lang="en-US" altLang="zh-CN" sz="2800" dirty="0" smtClean="0"/>
              <a:t>Java Application</a:t>
            </a:r>
            <a:r>
              <a:rPr lang="zh-CN" altLang="en-US" sz="2800" dirty="0" smtClean="0"/>
              <a:t>程序，可以在装有</a:t>
            </a:r>
            <a:r>
              <a:rPr lang="en-US" altLang="zh-CN" sz="2800" dirty="0" smtClean="0"/>
              <a:t>Java</a:t>
            </a:r>
            <a:r>
              <a:rPr lang="zh-CN" altLang="en-US" sz="2800" dirty="0" smtClean="0"/>
              <a:t>虚拟机的</a:t>
            </a:r>
            <a:r>
              <a:rPr lang="en-US" altLang="zh-CN" sz="2800" dirty="0" smtClean="0"/>
              <a:t>Windows</a:t>
            </a:r>
            <a:r>
              <a:rPr lang="zh-CN" altLang="en-US" sz="2800" dirty="0" smtClean="0"/>
              <a:t>环境运行。</a:t>
            </a:r>
            <a:endParaRPr lang="en-US" altLang="zh-CN" sz="2800" dirty="0" smtClean="0"/>
          </a:p>
          <a:p>
            <a:pPr marL="0" indent="0">
              <a:buNone/>
            </a:pPr>
            <a:endParaRPr lang="en-US" altLang="zh-CN" sz="3400" dirty="0" smtClean="0"/>
          </a:p>
          <a:p>
            <a:pPr lvl="1"/>
            <a:endParaRPr lang="en-US" altLang="zh-CN" sz="3100" dirty="0" smtClean="0"/>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3</a:t>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设计要求</a:t>
            </a:r>
            <a:endParaRPr lang="zh-CN" altLang="en-US" sz="6000" dirty="0"/>
          </a:p>
        </p:txBody>
      </p:sp>
      <p:sp>
        <p:nvSpPr>
          <p:cNvPr id="3" name="内容占位符 2"/>
          <p:cNvSpPr>
            <a:spLocks noGrp="1"/>
          </p:cNvSpPr>
          <p:nvPr>
            <p:ph sz="quarter" idx="1"/>
          </p:nvPr>
        </p:nvSpPr>
        <p:spPr>
          <a:xfrm>
            <a:off x="457200" y="1600200"/>
            <a:ext cx="7859216" cy="4997152"/>
          </a:xfrm>
        </p:spPr>
        <p:txBody>
          <a:bodyPr>
            <a:normAutofit/>
          </a:bodyPr>
          <a:lstStyle/>
          <a:p>
            <a:r>
              <a:rPr lang="zh-CN" altLang="en-US" sz="3200" dirty="0" smtClean="0"/>
              <a:t>体系结构设计</a:t>
            </a:r>
            <a:endParaRPr lang="en-US" altLang="zh-CN" sz="3200" dirty="0" smtClean="0"/>
          </a:p>
          <a:p>
            <a:pPr lvl="1"/>
            <a:r>
              <a:rPr lang="zh-CN" altLang="en-US" sz="2900" dirty="0" smtClean="0"/>
              <a:t>静态结构：主要的模块、模块间接口</a:t>
            </a:r>
            <a:endParaRPr lang="en-US" altLang="zh-CN" sz="2900" dirty="0" smtClean="0"/>
          </a:p>
          <a:p>
            <a:pPr lvl="1"/>
            <a:r>
              <a:rPr lang="zh-CN" altLang="en-US" sz="2900" dirty="0" smtClean="0"/>
              <a:t>动态交互：交互顺序等</a:t>
            </a:r>
            <a:endParaRPr lang="en-US" altLang="zh-CN" sz="2900" dirty="0" smtClean="0"/>
          </a:p>
          <a:p>
            <a:pPr lvl="1"/>
            <a:r>
              <a:rPr lang="zh-CN" altLang="en-US" sz="2900" dirty="0" smtClean="0"/>
              <a:t>总体设计约束</a:t>
            </a:r>
            <a:endParaRPr lang="en-US" altLang="zh-CN" sz="2900" dirty="0" smtClean="0"/>
          </a:p>
          <a:p>
            <a:r>
              <a:rPr lang="zh-CN" altLang="en-US" sz="3200" dirty="0" smtClean="0"/>
              <a:t>模块设计：细化接口（明确操作和契约）、进行类一级的设计</a:t>
            </a:r>
            <a:endParaRPr lang="en-US" altLang="zh-CN" sz="3200" dirty="0" smtClean="0"/>
          </a:p>
          <a:p>
            <a:r>
              <a:rPr lang="zh-CN" altLang="en-US" sz="3200" dirty="0" smtClean="0"/>
              <a:t>符合面向对象设计原则，尽量使用模式，充分考虑可扩展和可修改性</a:t>
            </a:r>
            <a:endParaRPr lang="en-US" altLang="zh-CN" sz="3200" dirty="0" smtClean="0"/>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4</a:t>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6000" dirty="0" smtClean="0"/>
              <a:t>单元测试</a:t>
            </a:r>
            <a:endParaRPr lang="zh-CN" altLang="en-US" sz="6000" dirty="0"/>
          </a:p>
        </p:txBody>
      </p:sp>
      <p:sp>
        <p:nvSpPr>
          <p:cNvPr id="3" name="内容占位符 2"/>
          <p:cNvSpPr>
            <a:spLocks noGrp="1"/>
          </p:cNvSpPr>
          <p:nvPr>
            <p:ph sz="quarter" idx="1"/>
          </p:nvPr>
        </p:nvSpPr>
        <p:spPr>
          <a:xfrm>
            <a:off x="457200" y="1600200"/>
            <a:ext cx="7859216" cy="4997152"/>
          </a:xfrm>
        </p:spPr>
        <p:txBody>
          <a:bodyPr>
            <a:normAutofit/>
          </a:bodyPr>
          <a:lstStyle/>
          <a:p>
            <a:r>
              <a:rPr lang="zh-CN" altLang="en-US" sz="4000" dirty="0" smtClean="0"/>
              <a:t>进行单元测试</a:t>
            </a:r>
            <a:endParaRPr lang="en-US" altLang="zh-CN" sz="4000" dirty="0" smtClean="0"/>
          </a:p>
          <a:p>
            <a:pPr lvl="1"/>
            <a:r>
              <a:rPr lang="zh-CN" altLang="en-US" sz="2800" dirty="0" smtClean="0"/>
              <a:t>测试先行：根据设计方案编写测试用例，然后进行模块实现</a:t>
            </a:r>
            <a:endParaRPr lang="en-US" altLang="zh-CN" sz="2800" dirty="0" smtClean="0"/>
          </a:p>
          <a:p>
            <a:pPr lvl="1"/>
            <a:r>
              <a:rPr lang="zh-CN" altLang="en-US" sz="2800" dirty="0" smtClean="0"/>
              <a:t>自动化测试：使用</a:t>
            </a:r>
            <a:r>
              <a:rPr lang="en-US" altLang="zh-CN" sz="2800" dirty="0" err="1" smtClean="0"/>
              <a:t>JUnit</a:t>
            </a:r>
            <a:endParaRPr lang="en-US" altLang="zh-CN" sz="2800" dirty="0" smtClean="0"/>
          </a:p>
          <a:p>
            <a:pPr lvl="1"/>
            <a:r>
              <a:rPr lang="zh-CN" altLang="en-US" sz="2800" dirty="0"/>
              <a:t>不</a:t>
            </a:r>
            <a:r>
              <a:rPr lang="zh-CN" altLang="en-US" sz="2800" dirty="0" smtClean="0"/>
              <a:t>要求集成测试</a:t>
            </a:r>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5</a:t>
            </a:fld>
            <a:endParaRPr lang="zh-CN" altLang="en-US"/>
          </a:p>
        </p:txBody>
      </p:sp>
      <p:sp>
        <p:nvSpPr>
          <p:cNvPr id="5" name="页脚占位符 4"/>
          <p:cNvSpPr>
            <a:spLocks noGrp="1"/>
          </p:cNvSpPr>
          <p:nvPr>
            <p:ph type="ftr" sz="quarter" idx="16"/>
          </p:nvPr>
        </p:nvSpPr>
        <p:spPr/>
        <p:txBody>
          <a:bodyPr/>
          <a:lstStyle/>
          <a:p>
            <a:r>
              <a:rPr lang="en-US" altLang="zh-CN" dirty="0" smtClean="0"/>
              <a:t>Software School, </a:t>
            </a:r>
            <a:r>
              <a:rPr lang="en-US" altLang="zh-CN" dirty="0" err="1" smtClean="0"/>
              <a:t>Fudan</a:t>
            </a:r>
            <a:r>
              <a:rPr lang="en-US" altLang="zh-CN" dirty="0" smtClean="0"/>
              <a:t> University              Spring Semester, 2014</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版本控制</a:t>
            </a:r>
            <a:endParaRPr lang="zh-CN" altLang="en-US" dirty="0"/>
          </a:p>
        </p:txBody>
      </p:sp>
      <p:sp>
        <p:nvSpPr>
          <p:cNvPr id="3" name="内容占位符 2"/>
          <p:cNvSpPr>
            <a:spLocks noGrp="1"/>
          </p:cNvSpPr>
          <p:nvPr>
            <p:ph sz="quarter" idx="1"/>
          </p:nvPr>
        </p:nvSpPr>
        <p:spPr/>
        <p:txBody>
          <a:bodyPr/>
          <a:lstStyle/>
          <a:p>
            <a:r>
              <a:rPr lang="zh-CN" altLang="en-US" sz="4000" dirty="0"/>
              <a:t>使用</a:t>
            </a:r>
            <a:r>
              <a:rPr lang="en-US" altLang="zh-CN" sz="4000" dirty="0" err="1"/>
              <a:t>git</a:t>
            </a:r>
            <a:r>
              <a:rPr lang="zh-CN" altLang="en-US" sz="4000" dirty="0"/>
              <a:t>进行版本控制</a:t>
            </a:r>
            <a:endParaRPr lang="en-US" altLang="zh-CN" sz="4000" dirty="0"/>
          </a:p>
          <a:p>
            <a:pPr lvl="1"/>
            <a:r>
              <a:rPr lang="zh-CN" altLang="en-US" dirty="0" smtClean="0"/>
              <a:t>选择（</a:t>
            </a:r>
            <a:r>
              <a:rPr lang="en-US" altLang="zh-CN" dirty="0" err="1" smtClean="0"/>
              <a:t>github,bitbucket</a:t>
            </a:r>
            <a:r>
              <a:rPr lang="zh-CN" altLang="en-US" dirty="0" smtClean="0"/>
              <a:t>等）或自行架设</a:t>
            </a:r>
            <a:r>
              <a:rPr lang="en-US" altLang="zh-CN" dirty="0" err="1" smtClean="0"/>
              <a:t>git</a:t>
            </a:r>
            <a:r>
              <a:rPr lang="zh-CN" altLang="en-US" dirty="0"/>
              <a:t>服务器</a:t>
            </a:r>
            <a:endParaRPr lang="en-US" altLang="zh-CN" dirty="0" smtClean="0"/>
          </a:p>
          <a:p>
            <a:pPr lvl="1"/>
            <a:r>
              <a:rPr lang="zh-CN" altLang="en-US" dirty="0" smtClean="0"/>
              <a:t>多人协作开发，用</a:t>
            </a:r>
            <a:r>
              <a:rPr lang="en-US" altLang="zh-CN" dirty="0" err="1" smtClean="0"/>
              <a:t>git</a:t>
            </a:r>
            <a:r>
              <a:rPr lang="zh-CN" altLang="en-US" dirty="0" smtClean="0"/>
              <a:t>进行代码同步</a:t>
            </a:r>
            <a:endParaRPr lang="en-US" altLang="zh-CN" dirty="0" smtClean="0"/>
          </a:p>
          <a:p>
            <a:pPr lvl="1"/>
            <a:r>
              <a:rPr lang="zh-CN" altLang="en-US" dirty="0" smtClean="0"/>
              <a:t>认真填写提交记录</a:t>
            </a:r>
            <a:endParaRPr lang="en-US" altLang="zh-CN" dirty="0" smtClean="0"/>
          </a:p>
          <a:p>
            <a:pPr lvl="1"/>
            <a:r>
              <a:rPr lang="zh-CN" altLang="en-US" dirty="0" smtClean="0"/>
              <a:t>编写</a:t>
            </a:r>
            <a:r>
              <a:rPr lang="en-US" altLang="zh-CN" dirty="0" smtClean="0"/>
              <a:t>.</a:t>
            </a:r>
            <a:r>
              <a:rPr lang="en-US" altLang="zh-CN" dirty="0" err="1" smtClean="0"/>
              <a:t>gitignore</a:t>
            </a:r>
            <a:r>
              <a:rPr lang="zh-CN" altLang="en-US" dirty="0" smtClean="0"/>
              <a:t>，防止不必要的文件入库</a:t>
            </a:r>
            <a:endParaRPr lang="zh-CN" altLang="en-US" dirty="0"/>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6</a:t>
            </a:fld>
            <a:endParaRPr lang="zh-CN" altLang="en-US"/>
          </a:p>
        </p:txBody>
      </p:sp>
      <p:sp>
        <p:nvSpPr>
          <p:cNvPr id="5" name="页脚占位符 4"/>
          <p:cNvSpPr>
            <a:spLocks noGrp="1"/>
          </p:cNvSpPr>
          <p:nvPr>
            <p:ph type="ftr" sz="quarter" idx="16"/>
          </p:nvPr>
        </p:nvSpPr>
        <p:spPr/>
        <p:txBody>
          <a:bodyPr/>
          <a:lstStyle/>
          <a:p>
            <a:r>
              <a:rPr lang="en-US" altLang="zh-CN" smtClean="0"/>
              <a:t>Software School, Fudan University              Spring Semester, 2014</a:t>
            </a:r>
            <a:endParaRPr lang="zh-CN" altLang="en-US" dirty="0"/>
          </a:p>
        </p:txBody>
      </p:sp>
    </p:spTree>
    <p:extLst>
      <p:ext uri="{BB962C8B-B14F-4D97-AF65-F5344CB8AC3E}">
        <p14:creationId xmlns:p14="http://schemas.microsoft.com/office/powerpoint/2010/main" val="91179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5400" dirty="0" smtClean="0"/>
              <a:t>提交物说明</a:t>
            </a:r>
            <a:endParaRPr lang="zh-CN" altLang="en-US" sz="5400" dirty="0"/>
          </a:p>
        </p:txBody>
      </p:sp>
      <p:sp>
        <p:nvSpPr>
          <p:cNvPr id="3" name="内容占位符 2"/>
          <p:cNvSpPr>
            <a:spLocks noGrp="1"/>
          </p:cNvSpPr>
          <p:nvPr>
            <p:ph sz="quarter" idx="1"/>
          </p:nvPr>
        </p:nvSpPr>
        <p:spPr/>
        <p:txBody>
          <a:bodyPr>
            <a:normAutofit fontScale="85000" lnSpcReduction="20000"/>
          </a:bodyPr>
          <a:lstStyle/>
          <a:p>
            <a:r>
              <a:rPr lang="zh-CN" altLang="en-US" sz="3200" dirty="0" smtClean="0"/>
              <a:t>设计文档</a:t>
            </a:r>
            <a:endParaRPr lang="en-US" altLang="zh-CN" sz="3200" dirty="0" smtClean="0"/>
          </a:p>
          <a:p>
            <a:pPr lvl="1"/>
            <a:r>
              <a:rPr lang="zh-CN" altLang="en-US" sz="2800" dirty="0" smtClean="0"/>
              <a:t>包含体系结构和模块级设计</a:t>
            </a:r>
            <a:endParaRPr lang="en-US" altLang="zh-CN" sz="2800" dirty="0" smtClean="0"/>
          </a:p>
          <a:p>
            <a:pPr lvl="1"/>
            <a:r>
              <a:rPr lang="zh-CN" altLang="en-US" sz="2800" dirty="0" smtClean="0"/>
              <a:t>使用类图、协作图、状态机图等</a:t>
            </a:r>
            <a:r>
              <a:rPr lang="en-US" altLang="zh-CN" sz="2800" dirty="0" smtClean="0"/>
              <a:t>UML</a:t>
            </a:r>
            <a:r>
              <a:rPr lang="zh-CN" altLang="en-US" sz="2800" dirty="0" smtClean="0"/>
              <a:t>图</a:t>
            </a:r>
            <a:endParaRPr lang="en-US" altLang="zh-CN" sz="2800" dirty="0" smtClean="0"/>
          </a:p>
          <a:p>
            <a:r>
              <a:rPr lang="zh-CN" altLang="en-US" sz="3200" dirty="0" smtClean="0"/>
              <a:t>测试记录</a:t>
            </a:r>
            <a:endParaRPr lang="en-US" altLang="zh-CN" sz="3200" dirty="0" smtClean="0"/>
          </a:p>
          <a:p>
            <a:pPr lvl="1"/>
            <a:r>
              <a:rPr lang="en-US" altLang="zh-CN" sz="2800" dirty="0" err="1" smtClean="0"/>
              <a:t>JUnit</a:t>
            </a:r>
            <a:r>
              <a:rPr lang="zh-CN" altLang="en-US" sz="2800" dirty="0" smtClean="0"/>
              <a:t>测试用例及说明</a:t>
            </a:r>
            <a:endParaRPr lang="en-US" altLang="zh-CN" sz="2800" dirty="0" smtClean="0"/>
          </a:p>
          <a:p>
            <a:pPr lvl="1"/>
            <a:r>
              <a:rPr lang="zh-CN" altLang="en-US" sz="2800" dirty="0" smtClean="0"/>
              <a:t>测试结果记录和测试过程说明</a:t>
            </a:r>
            <a:endParaRPr lang="en-US" altLang="zh-CN" sz="2800" dirty="0" smtClean="0"/>
          </a:p>
          <a:p>
            <a:r>
              <a:rPr lang="zh-CN" altLang="en-US" sz="3200" dirty="0" smtClean="0"/>
              <a:t>源代码及可执行文件</a:t>
            </a:r>
            <a:endParaRPr lang="en-US" altLang="zh-CN" sz="3200" dirty="0" smtClean="0"/>
          </a:p>
          <a:p>
            <a:pPr lvl="1"/>
            <a:r>
              <a:rPr lang="zh-CN" altLang="en-US" sz="2800" dirty="0" smtClean="0"/>
              <a:t>完整源代码，包括测试用例</a:t>
            </a:r>
            <a:r>
              <a:rPr lang="zh-CN" altLang="zh-CN" sz="2800" dirty="0" smtClean="0"/>
              <a:t>。</a:t>
            </a:r>
            <a:endParaRPr lang="en-US" altLang="zh-CN" sz="2800" dirty="0" smtClean="0"/>
          </a:p>
          <a:p>
            <a:pPr lvl="1"/>
            <a:r>
              <a:rPr lang="zh-CN" altLang="en-US" sz="2800" dirty="0"/>
              <a:t>可</a:t>
            </a:r>
            <a:r>
              <a:rPr lang="zh-CN" altLang="en-US" sz="2800" dirty="0" smtClean="0"/>
              <a:t>执行</a:t>
            </a:r>
            <a:r>
              <a:rPr lang="en-US" altLang="zh-CN" sz="2800" dirty="0" smtClean="0"/>
              <a:t>jar</a:t>
            </a:r>
            <a:r>
              <a:rPr lang="zh-CN" altLang="en-US" sz="2800" dirty="0" smtClean="0"/>
              <a:t>文件</a:t>
            </a:r>
            <a:r>
              <a:rPr lang="zh-CN" altLang="en-US" sz="2800" dirty="0" smtClean="0"/>
              <a:t>。</a:t>
            </a:r>
            <a:endParaRPr lang="en-US" altLang="zh-CN" sz="2800" dirty="0" smtClean="0"/>
          </a:p>
          <a:p>
            <a:r>
              <a:rPr lang="en-US" altLang="zh-CN" sz="3100" dirty="0" err="1" smtClean="0"/>
              <a:t>git</a:t>
            </a:r>
            <a:r>
              <a:rPr lang="zh-CN" altLang="en-US" sz="3100" smtClean="0"/>
              <a:t>仓库（可以和代码一起打包）</a:t>
            </a:r>
            <a:endParaRPr lang="en-US" altLang="zh-CN" sz="3100" dirty="0" smtClean="0"/>
          </a:p>
          <a:p>
            <a:pPr lvl="1"/>
            <a:r>
              <a:rPr lang="en-US" altLang="zh-CN" sz="2800" dirty="0" smtClean="0"/>
              <a:t>.</a:t>
            </a:r>
            <a:r>
              <a:rPr lang="en-US" altLang="zh-CN" sz="2800" dirty="0" err="1" smtClean="0"/>
              <a:t>git</a:t>
            </a:r>
            <a:r>
              <a:rPr lang="zh-CN" altLang="en-US" sz="2800" dirty="0" smtClean="0"/>
              <a:t>文件夹</a:t>
            </a:r>
            <a:endParaRPr lang="en-US" altLang="zh-CN" sz="2800" dirty="0" smtClean="0"/>
          </a:p>
          <a:p>
            <a:pPr lvl="1"/>
            <a:r>
              <a:rPr lang="en-US" altLang="zh-CN" sz="2800" dirty="0" smtClean="0"/>
              <a:t>.</a:t>
            </a:r>
            <a:r>
              <a:rPr lang="en-US" altLang="zh-CN" sz="2800" dirty="0" err="1" smtClean="0"/>
              <a:t>gitignore</a:t>
            </a:r>
            <a:r>
              <a:rPr lang="zh-CN" altLang="en-US" sz="2800" dirty="0" smtClean="0"/>
              <a:t>等配置</a:t>
            </a:r>
            <a:endParaRPr lang="zh-CN" altLang="en-US" sz="2800" dirty="0"/>
          </a:p>
        </p:txBody>
      </p:sp>
      <p:sp>
        <p:nvSpPr>
          <p:cNvPr id="4" name="灯片编号占位符 3"/>
          <p:cNvSpPr>
            <a:spLocks noGrp="1"/>
          </p:cNvSpPr>
          <p:nvPr>
            <p:ph type="sldNum" sz="quarter" idx="15"/>
          </p:nvPr>
        </p:nvSpPr>
        <p:spPr/>
        <p:txBody>
          <a:bodyPr/>
          <a:lstStyle/>
          <a:p>
            <a:fld id="{F205C506-9AE0-4DAE-AE15-E86FDE9E5D5E}" type="slidenum">
              <a:rPr lang="zh-CN" altLang="en-US" smtClean="0"/>
              <a:pPr/>
              <a:t>7</a:t>
            </a:fld>
            <a:endParaRPr lang="zh-CN" altLang="en-US"/>
          </a:p>
        </p:txBody>
      </p:sp>
      <p:sp>
        <p:nvSpPr>
          <p:cNvPr id="5" name="页脚占位符 4"/>
          <p:cNvSpPr>
            <a:spLocks noGrp="1"/>
          </p:cNvSpPr>
          <p:nvPr>
            <p:ph type="ftr" sz="quarter" idx="16"/>
          </p:nvPr>
        </p:nvSpPr>
        <p:spPr/>
        <p:txBody>
          <a:bodyPr/>
          <a:lstStyle/>
          <a:p>
            <a:r>
              <a:rPr lang="en-US" altLang="zh-CN" smtClean="0"/>
              <a:t>Software School, Fudan University              Spring Semester, 2014</a:t>
            </a:r>
            <a:endParaRPr lang="zh-CN" altLang="en-US" dirty="0"/>
          </a:p>
        </p:txBody>
      </p:sp>
    </p:spTree>
    <p:extLst>
      <p:ext uri="{BB962C8B-B14F-4D97-AF65-F5344CB8AC3E}">
        <p14:creationId xmlns:p14="http://schemas.microsoft.com/office/powerpoint/2010/main" val="3443691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1429</TotalTime>
  <Words>379</Words>
  <Application>Microsoft Office PowerPoint</Application>
  <PresentationFormat>全屏显示(4:3)</PresentationFormat>
  <Paragraphs>64</Paragraphs>
  <Slides>7</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黑体</vt:lpstr>
      <vt:lpstr>华文楷体</vt:lpstr>
      <vt:lpstr>宋体</vt:lpstr>
      <vt:lpstr>Calibri</vt:lpstr>
      <vt:lpstr>Century Schoolbook</vt:lpstr>
      <vt:lpstr>Wingdings</vt:lpstr>
      <vt:lpstr>Wingdings 2</vt:lpstr>
      <vt:lpstr>凸显</vt:lpstr>
      <vt:lpstr>Lab-4</vt:lpstr>
      <vt:lpstr>基本要求</vt:lpstr>
      <vt:lpstr>背单词应用</vt:lpstr>
      <vt:lpstr>设计要求</vt:lpstr>
      <vt:lpstr>单元测试</vt:lpstr>
      <vt:lpstr>版本控制</vt:lpstr>
      <vt:lpstr>提交物说明</vt:lpstr>
    </vt:vector>
  </TitlesOfParts>
  <Company>复旦大学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px</dc:creator>
  <cp:lastModifiedBy>王海</cp:lastModifiedBy>
  <cp:revision>436</cp:revision>
  <dcterms:created xsi:type="dcterms:W3CDTF">2010-02-25T13:50:15Z</dcterms:created>
  <dcterms:modified xsi:type="dcterms:W3CDTF">2014-05-15T05:59:18Z</dcterms:modified>
</cp:coreProperties>
</file>