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5"/>
    <p:restoredTop sz="94703"/>
  </p:normalViewPr>
  <p:slideViewPr>
    <p:cSldViewPr snapToGrid="0" showGuides="1">
      <p:cViewPr varScale="1">
        <p:scale>
          <a:sx n="123" d="100"/>
          <a:sy n="123" d="100"/>
        </p:scale>
        <p:origin x="36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63E67-E044-1C48-AE86-827E1007A73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6ECA3-6388-BC4F-ABC7-6C7564F0A8B8}" type="slidenum">
              <a:rPr lang="en-US" smtClean="0"/>
              <a:t>‹#›</a:t>
            </a:fld>
            <a:endParaRPr lang="en-US"/>
          </a:p>
        </p:txBody>
      </p:sp>
    </p:spTree>
    <p:extLst>
      <p:ext uri="{BB962C8B-B14F-4D97-AF65-F5344CB8AC3E}">
        <p14:creationId xmlns:p14="http://schemas.microsoft.com/office/powerpoint/2010/main" val="286707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the bin sizes, bin orders, and the off-diagonal values.</a:t>
            </a:r>
          </a:p>
        </p:txBody>
      </p:sp>
      <p:sp>
        <p:nvSpPr>
          <p:cNvPr id="4" name="Slide Number Placeholder 3"/>
          <p:cNvSpPr>
            <a:spLocks noGrp="1"/>
          </p:cNvSpPr>
          <p:nvPr>
            <p:ph type="sldNum" sz="quarter" idx="5"/>
          </p:nvPr>
        </p:nvSpPr>
        <p:spPr/>
        <p:txBody>
          <a:bodyPr/>
          <a:lstStyle/>
          <a:p>
            <a:fld id="{2076ECA3-6388-BC4F-ABC7-6C7564F0A8B8}" type="slidenum">
              <a:rPr lang="en-US" smtClean="0"/>
              <a:t>2</a:t>
            </a:fld>
            <a:endParaRPr lang="en-US"/>
          </a:p>
        </p:txBody>
      </p:sp>
    </p:spTree>
    <p:extLst>
      <p:ext uri="{BB962C8B-B14F-4D97-AF65-F5344CB8AC3E}">
        <p14:creationId xmlns:p14="http://schemas.microsoft.com/office/powerpoint/2010/main" val="88169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1036-322A-FB5B-B1D8-BF9748936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B9A2A-67C5-88D6-2A3E-1E46C346A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FCE5E5-6BEF-D100-7167-EE6DF386B699}"/>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A9929A6F-29AF-753C-0A4C-BA828A6E8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A038D-E31C-EAF2-7201-6374782AC128}"/>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29891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789D-2D39-0285-092B-F679C245A3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E4BDD-65FB-1C45-12E7-03CA9ADAB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74EFA-BB11-BE3A-44BE-173D1173EE2A}"/>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224FA047-4B42-C8B9-1473-49637DA80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E4AA7-2AE4-726E-A27C-3842BDD07430}"/>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307449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7189F-20ED-F2FD-14C1-0D9AFA9B29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3D4769-BA06-CDA4-0A45-88D4176F7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C5879-9ACE-D38C-E9C1-F53D6DA6E99A}"/>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D1BEFC2F-8900-6D28-5BCC-E10F03AB4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70D3B-7E01-29A6-AF2B-43AFC7F02945}"/>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43321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326F-98B0-09E4-2555-DC2BE900B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195B4-B189-744E-3C52-B143CCF2F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E05D3-190B-96A2-F6D6-1F4310A06329}"/>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38A404C2-3761-712F-6806-2220880E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E8F2A-5F51-2CE5-58E5-FFFE2A788A80}"/>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402133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3CC-1E3A-F583-023B-01ECC3274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9A0048-7C03-EDCE-8672-258382DD3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AD7AD-009B-0D23-B8A1-58754C89EAAB}"/>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02B607FE-7052-2CE7-D151-4E74F505D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14D7-FAB7-F83E-273A-F24AA81786C6}"/>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65390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74A7-E0C4-ECA1-2244-833D1582A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EE3F2-F0A0-46A7-836E-541A82454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99553C-34E0-AB51-E5B8-2463987C6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2C508-E2ED-E7C4-4418-E0DCB4BDE594}"/>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6" name="Footer Placeholder 5">
            <a:extLst>
              <a:ext uri="{FF2B5EF4-FFF2-40B4-BE49-F238E27FC236}">
                <a16:creationId xmlns:a16="http://schemas.microsoft.com/office/drawing/2014/main" id="{60000142-B8E8-E5FB-426C-334A3C3CD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09350-7660-CEB0-F477-F41FD9A58C43}"/>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78763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20C2-C458-452D-9294-12697A654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F0CF73-A11D-4445-35BE-5A8857FDC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A5F48-2E7C-AE4D-A277-EB3CB4427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56E81-A400-0AF0-4902-E3A6FAD2D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45799-7E0B-480F-E460-7B111C62F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62F14-1350-42C2-D50C-E22D0A0C5195}"/>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8" name="Footer Placeholder 7">
            <a:extLst>
              <a:ext uri="{FF2B5EF4-FFF2-40B4-BE49-F238E27FC236}">
                <a16:creationId xmlns:a16="http://schemas.microsoft.com/office/drawing/2014/main" id="{222BBC08-1DD9-F023-93E2-059A27D057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2C84A-00D5-0DFA-3F8B-8B2BE26427D9}"/>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217911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15C9-E44F-364D-F3A4-BCEDCEE3A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9F74E6-99AD-269D-5095-9744F05AC7F0}"/>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4" name="Footer Placeholder 3">
            <a:extLst>
              <a:ext uri="{FF2B5EF4-FFF2-40B4-BE49-F238E27FC236}">
                <a16:creationId xmlns:a16="http://schemas.microsoft.com/office/drawing/2014/main" id="{0BF6A5B5-3E52-484B-AC76-B36033AC4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DFAD1C-3E7B-D28E-2E33-B29CA29F2166}"/>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335365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F8058-EEB3-DA94-BF22-2997FF57A9F3}"/>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3" name="Footer Placeholder 2">
            <a:extLst>
              <a:ext uri="{FF2B5EF4-FFF2-40B4-BE49-F238E27FC236}">
                <a16:creationId xmlns:a16="http://schemas.microsoft.com/office/drawing/2014/main" id="{AB5E2FF6-3A78-292F-E244-043E322A9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7B24D-2C7A-6A63-8DE2-D19898C88FBF}"/>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379892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62D-F72A-A6F8-5E4B-29E99E752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04A835-D795-8E97-CA56-4A4DF0BE6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BD03FA-895D-C342-E8D1-2A1BCD162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55ED0-200A-0C1D-3EC1-396B546B34A6}"/>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6" name="Footer Placeholder 5">
            <a:extLst>
              <a:ext uri="{FF2B5EF4-FFF2-40B4-BE49-F238E27FC236}">
                <a16:creationId xmlns:a16="http://schemas.microsoft.com/office/drawing/2014/main" id="{C6C52BA1-64B8-66CD-0EA1-4EA955046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11286-5A75-C5AE-47B1-6E33F092CF58}"/>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263340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02CD-CCE2-6751-5B7A-ACE773F23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33A90-1F98-FE61-7DC4-1597EB2E4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7937E-B56E-01BC-5AD8-2562380AE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E3C98-7FC1-6CD8-F65C-F81BF0E16768}"/>
              </a:ext>
            </a:extLst>
          </p:cNvPr>
          <p:cNvSpPr>
            <a:spLocks noGrp="1"/>
          </p:cNvSpPr>
          <p:nvPr>
            <p:ph type="dt" sz="half" idx="10"/>
          </p:nvPr>
        </p:nvSpPr>
        <p:spPr/>
        <p:txBody>
          <a:bodyPr/>
          <a:lstStyle/>
          <a:p>
            <a:fld id="{8A764214-4B21-7241-A0E5-6A36997AB5E5}" type="datetimeFigureOut">
              <a:rPr lang="en-US" smtClean="0"/>
              <a:t>1/26/24</a:t>
            </a:fld>
            <a:endParaRPr lang="en-US"/>
          </a:p>
        </p:txBody>
      </p:sp>
      <p:sp>
        <p:nvSpPr>
          <p:cNvPr id="6" name="Footer Placeholder 5">
            <a:extLst>
              <a:ext uri="{FF2B5EF4-FFF2-40B4-BE49-F238E27FC236}">
                <a16:creationId xmlns:a16="http://schemas.microsoft.com/office/drawing/2014/main" id="{6AA8FB46-E7A7-1A75-7918-EA8FCC2BB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C8251-C266-B03C-EBBB-795F065DFC5F}"/>
              </a:ext>
            </a:extLst>
          </p:cNvPr>
          <p:cNvSpPr>
            <a:spLocks noGrp="1"/>
          </p:cNvSpPr>
          <p:nvPr>
            <p:ph type="sldNum" sz="quarter" idx="12"/>
          </p:nvPr>
        </p:nvSpPr>
        <p:spPr/>
        <p:txBody>
          <a:bodyPr/>
          <a:lstStyle/>
          <a:p>
            <a:fld id="{FE97DAA7-073C-CC42-B77D-AD40F605E410}" type="slidenum">
              <a:rPr lang="en-US" smtClean="0"/>
              <a:t>‹#›</a:t>
            </a:fld>
            <a:endParaRPr lang="en-US"/>
          </a:p>
        </p:txBody>
      </p:sp>
    </p:spTree>
    <p:extLst>
      <p:ext uri="{BB962C8B-B14F-4D97-AF65-F5344CB8AC3E}">
        <p14:creationId xmlns:p14="http://schemas.microsoft.com/office/powerpoint/2010/main" val="361261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0AA8D-F021-1AE3-42F2-E3076FD4C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E0924-DA84-38B2-F5E8-D6AE3A511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4AB87-594D-D28C-2CF1-60975C750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4214-4B21-7241-A0E5-6A36997AB5E5}" type="datetimeFigureOut">
              <a:rPr lang="en-US" smtClean="0"/>
              <a:t>1/26/24</a:t>
            </a:fld>
            <a:endParaRPr lang="en-US"/>
          </a:p>
        </p:txBody>
      </p:sp>
      <p:sp>
        <p:nvSpPr>
          <p:cNvPr id="5" name="Footer Placeholder 4">
            <a:extLst>
              <a:ext uri="{FF2B5EF4-FFF2-40B4-BE49-F238E27FC236}">
                <a16:creationId xmlns:a16="http://schemas.microsoft.com/office/drawing/2014/main" id="{D51C57FB-148F-B08D-5E13-C54D408A1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39CC3-247B-74DD-AFD7-072536853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7DAA7-073C-CC42-B77D-AD40F605E410}" type="slidenum">
              <a:rPr lang="en-US" smtClean="0"/>
              <a:t>‹#›</a:t>
            </a:fld>
            <a:endParaRPr lang="en-US"/>
          </a:p>
        </p:txBody>
      </p:sp>
    </p:spTree>
    <p:extLst>
      <p:ext uri="{BB962C8B-B14F-4D97-AF65-F5344CB8AC3E}">
        <p14:creationId xmlns:p14="http://schemas.microsoft.com/office/powerpoint/2010/main" val="57698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F94-DD6F-B373-B008-38901C33A168}"/>
              </a:ext>
            </a:extLst>
          </p:cNvPr>
          <p:cNvSpPr>
            <a:spLocks noGrp="1"/>
          </p:cNvSpPr>
          <p:nvPr>
            <p:ph type="ctrTitle"/>
          </p:nvPr>
        </p:nvSpPr>
        <p:spPr/>
        <p:txBody>
          <a:bodyPr/>
          <a:lstStyle/>
          <a:p>
            <a:r>
              <a:rPr lang="en-US" dirty="0"/>
              <a:t>Peak analysis</a:t>
            </a:r>
          </a:p>
        </p:txBody>
      </p:sp>
      <p:sp>
        <p:nvSpPr>
          <p:cNvPr id="3" name="Subtitle 2">
            <a:extLst>
              <a:ext uri="{FF2B5EF4-FFF2-40B4-BE49-F238E27FC236}">
                <a16:creationId xmlns:a16="http://schemas.microsoft.com/office/drawing/2014/main" id="{BDCFA07F-21D7-B150-7280-2167191AE3CD}"/>
              </a:ext>
            </a:extLst>
          </p:cNvPr>
          <p:cNvSpPr>
            <a:spLocks noGrp="1"/>
          </p:cNvSpPr>
          <p:nvPr>
            <p:ph type="subTitle" idx="1"/>
          </p:nvPr>
        </p:nvSpPr>
        <p:spPr/>
        <p:txBody>
          <a:bodyPr/>
          <a:lstStyle/>
          <a:p>
            <a:r>
              <a:rPr lang="en-US" dirty="0"/>
              <a:t>Jan 26, 2024</a:t>
            </a:r>
          </a:p>
        </p:txBody>
      </p:sp>
    </p:spTree>
    <p:extLst>
      <p:ext uri="{BB962C8B-B14F-4D97-AF65-F5344CB8AC3E}">
        <p14:creationId xmlns:p14="http://schemas.microsoft.com/office/powerpoint/2010/main" val="162875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FF83B0BF-31E2-2B22-1FCE-14E6D40DBA92}"/>
              </a:ext>
            </a:extLst>
          </p:cNvPr>
          <p:cNvPicPr>
            <a:picLocks noChangeAspect="1"/>
          </p:cNvPicPr>
          <p:nvPr/>
        </p:nvPicPr>
        <p:blipFill>
          <a:blip r:embed="rId3"/>
          <a:stretch>
            <a:fillRect/>
          </a:stretch>
        </p:blipFill>
        <p:spPr>
          <a:xfrm>
            <a:off x="0" y="2438400"/>
            <a:ext cx="12182212" cy="2438400"/>
          </a:xfrm>
          <a:prstGeom prst="rect">
            <a:avLst/>
          </a:prstGeom>
        </p:spPr>
      </p:pic>
      <p:pic>
        <p:nvPicPr>
          <p:cNvPr id="5" name="Picture 4" descr="A graph of different colored lines&#10;&#10;Description automatically generated">
            <a:extLst>
              <a:ext uri="{FF2B5EF4-FFF2-40B4-BE49-F238E27FC236}">
                <a16:creationId xmlns:a16="http://schemas.microsoft.com/office/drawing/2014/main" id="{990636D2-FC4F-29DA-4725-C396F90E7236}"/>
              </a:ext>
            </a:extLst>
          </p:cNvPr>
          <p:cNvPicPr>
            <a:picLocks noChangeAspect="1"/>
          </p:cNvPicPr>
          <p:nvPr/>
        </p:nvPicPr>
        <p:blipFill>
          <a:blip r:embed="rId4"/>
          <a:stretch>
            <a:fillRect/>
          </a:stretch>
        </p:blipFill>
        <p:spPr>
          <a:xfrm>
            <a:off x="0" y="0"/>
            <a:ext cx="12182212" cy="2438400"/>
          </a:xfrm>
          <a:prstGeom prst="rect">
            <a:avLst/>
          </a:prstGeom>
        </p:spPr>
      </p:pic>
      <p:sp>
        <p:nvSpPr>
          <p:cNvPr id="6" name="TextBox 5">
            <a:extLst>
              <a:ext uri="{FF2B5EF4-FFF2-40B4-BE49-F238E27FC236}">
                <a16:creationId xmlns:a16="http://schemas.microsoft.com/office/drawing/2014/main" id="{21A1CFCF-EE2C-8357-4D2A-0F358597F450}"/>
              </a:ext>
            </a:extLst>
          </p:cNvPr>
          <p:cNvSpPr txBox="1"/>
          <p:nvPr/>
        </p:nvSpPr>
        <p:spPr>
          <a:xfrm>
            <a:off x="831129" y="5032664"/>
            <a:ext cx="10519954" cy="1685077"/>
          </a:xfrm>
          <a:prstGeom prst="rect">
            <a:avLst/>
          </a:prstGeom>
          <a:noFill/>
        </p:spPr>
        <p:txBody>
          <a:bodyPr wrap="square" rtlCol="0">
            <a:spAutoFit/>
          </a:bodyPr>
          <a:lstStyle/>
          <a:p>
            <a:r>
              <a:rPr lang="en-US" sz="1150" dirty="0"/>
              <a:t>1. Plots are obtained by calculating the peak score constructed between any pair of positions where there is an overlap between CTCFs and motifs.</a:t>
            </a:r>
          </a:p>
          <a:p>
            <a:r>
              <a:rPr lang="en-US" sz="1150" dirty="0"/>
              <a:t>2. There are very similar trends between new data and old data; they are almost the same.</a:t>
            </a:r>
          </a:p>
          <a:p>
            <a:r>
              <a:rPr lang="en-US" sz="1150" dirty="0"/>
              <a:t>3. Here are figures for all orientations. While the interpretation might be complex, I think there might be information about the extruder number in divergence vs. convergence. For instance, in the convergent orientation, WT has a higher maximum magnitude compared to </a:t>
            </a:r>
            <a:r>
              <a:rPr lang="en-US" sz="1150" dirty="0" err="1"/>
              <a:t>Wapl</a:t>
            </a:r>
            <a:r>
              <a:rPr lang="en-US" sz="1150" dirty="0"/>
              <a:t>. However, in the divergent orientation, this happens inversely. The high score of WT in the convergent orientation can be due to the lower collision of extruders in its lower density.</a:t>
            </a:r>
          </a:p>
          <a:p>
            <a:r>
              <a:rPr lang="en-US" sz="1150" dirty="0"/>
              <a:t>4. I expected more similarity between </a:t>
            </a:r>
            <a:r>
              <a:rPr lang="en-US" sz="1150" dirty="0" err="1"/>
              <a:t>Wapl</a:t>
            </a:r>
            <a:r>
              <a:rPr lang="en-US" sz="1150" dirty="0"/>
              <a:t> and PDS5+Nipbl, but in fact, peaks are significantly stronger in </a:t>
            </a:r>
            <a:r>
              <a:rPr lang="en-US" sz="1150" dirty="0" err="1"/>
              <a:t>Wapl</a:t>
            </a:r>
            <a:r>
              <a:rPr lang="en-US" sz="1150" dirty="0"/>
              <a:t>. The magnitude of scores in Pds5+Nipbl is almost the same as Pds5 but with a lower extension. I think this might also be relevant to the number of extruders, as we observe different behavior in their divergent vs. convergent.</a:t>
            </a:r>
          </a:p>
          <a:p>
            <a:r>
              <a:rPr lang="en-US" sz="1150" dirty="0"/>
              <a:t>5. The same similarity might be expected between WT and </a:t>
            </a:r>
            <a:r>
              <a:rPr lang="en-US" sz="1150" dirty="0" err="1"/>
              <a:t>Wapl</a:t>
            </a:r>
            <a:r>
              <a:rPr lang="en-US" sz="1150" dirty="0"/>
              <a:t> + </a:t>
            </a:r>
            <a:r>
              <a:rPr lang="en-US" sz="1150" dirty="0" err="1"/>
              <a:t>Nipbl</a:t>
            </a:r>
            <a:r>
              <a:rPr lang="en-US" sz="1150" dirty="0"/>
              <a:t>, but again, in the divergent case, the difference is more considerable.</a:t>
            </a:r>
          </a:p>
          <a:p>
            <a:r>
              <a:rPr lang="en-US" sz="1150" dirty="0"/>
              <a:t>6. Such observations (3 and 4) might suggest that </a:t>
            </a:r>
            <a:r>
              <a:rPr lang="en-US" sz="1150" dirty="0" err="1"/>
              <a:t>Wapl</a:t>
            </a:r>
            <a:r>
              <a:rPr lang="en-US" sz="1150" dirty="0"/>
              <a:t>, and to a greater extent, PDS5, might weaken the extruders' anchor on chromatin.</a:t>
            </a:r>
          </a:p>
        </p:txBody>
      </p:sp>
    </p:spTree>
    <p:extLst>
      <p:ext uri="{BB962C8B-B14F-4D97-AF65-F5344CB8AC3E}">
        <p14:creationId xmlns:p14="http://schemas.microsoft.com/office/powerpoint/2010/main" val="170902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8B14D-0D0B-40E5-092F-D35C15F1033F}"/>
              </a:ext>
            </a:extLst>
          </p:cNvPr>
          <p:cNvSpPr txBox="1"/>
          <p:nvPr/>
        </p:nvSpPr>
        <p:spPr>
          <a:xfrm>
            <a:off x="461555" y="5216434"/>
            <a:ext cx="10519954"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average distance between all CTCF (overlapping) sites is around 56 kb, but the average distance between CTCFs in the top quartile it is around 316 kb. Considering the place of the peak score maximum at 10^5.1~125 kb for WT, it means that if we only consider the top quartile motifs, we will not detect that. </a:t>
            </a:r>
          </a:p>
          <a:p>
            <a:pPr marL="285750" indent="-285750">
              <a:buFont typeface="Arial" panose="020B0604020202020204" pitchFamily="34" charset="0"/>
              <a:buChar char="•"/>
            </a:pPr>
            <a:r>
              <a:rPr lang="en-US" sz="1500" dirty="0"/>
              <a:t>Such a larger distance, on average, leads to weaker scores.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p:txBody>
      </p:sp>
      <p:pic>
        <p:nvPicPr>
          <p:cNvPr id="4" name="Picture 3" descr="A graph of different colored lines&#10;&#10;Description automatically generated">
            <a:extLst>
              <a:ext uri="{FF2B5EF4-FFF2-40B4-BE49-F238E27FC236}">
                <a16:creationId xmlns:a16="http://schemas.microsoft.com/office/drawing/2014/main" id="{0D936110-1A5B-C9AA-1D31-3943621D8CEB}"/>
              </a:ext>
            </a:extLst>
          </p:cNvPr>
          <p:cNvPicPr>
            <a:picLocks noChangeAspect="1"/>
          </p:cNvPicPr>
          <p:nvPr/>
        </p:nvPicPr>
        <p:blipFill>
          <a:blip r:embed="rId2"/>
          <a:stretch>
            <a:fillRect/>
          </a:stretch>
        </p:blipFill>
        <p:spPr>
          <a:xfrm>
            <a:off x="0" y="-5898"/>
            <a:ext cx="12228984" cy="2447762"/>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D4B5017F-8621-A3C4-172E-A80039D5266B}"/>
              </a:ext>
            </a:extLst>
          </p:cNvPr>
          <p:cNvPicPr>
            <a:picLocks noChangeAspect="1"/>
          </p:cNvPicPr>
          <p:nvPr/>
        </p:nvPicPr>
        <p:blipFill>
          <a:blip r:embed="rId3"/>
          <a:stretch>
            <a:fillRect/>
          </a:stretch>
        </p:blipFill>
        <p:spPr>
          <a:xfrm>
            <a:off x="0" y="2605268"/>
            <a:ext cx="12228984" cy="2447762"/>
          </a:xfrm>
          <a:prstGeom prst="rect">
            <a:avLst/>
          </a:prstGeom>
        </p:spPr>
      </p:pic>
    </p:spTree>
    <p:extLst>
      <p:ext uri="{BB962C8B-B14F-4D97-AF65-F5344CB8AC3E}">
        <p14:creationId xmlns:p14="http://schemas.microsoft.com/office/powerpoint/2010/main" val="31499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D1C64-BEAD-6BF7-B40D-57D531611001}"/>
              </a:ext>
            </a:extLst>
          </p:cNvPr>
          <p:cNvSpPr txBox="1"/>
          <p:nvPr/>
        </p:nvSpPr>
        <p:spPr>
          <a:xfrm>
            <a:off x="1465118" y="5309755"/>
            <a:ext cx="953885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expect the score to converge to one at a large distance. The lower score at such a range is due to the normalization procedure in "observed over expected" cases. The higher contacts of CTCF sites at peaks compensate by having lower contacts at larger distances, as the total number of contacts should be conserved. </a:t>
            </a:r>
          </a:p>
        </p:txBody>
      </p:sp>
      <p:pic>
        <p:nvPicPr>
          <p:cNvPr id="4" name="Picture 3" descr="A graph of different colored lines&#10;&#10;Description automatically generated">
            <a:extLst>
              <a:ext uri="{FF2B5EF4-FFF2-40B4-BE49-F238E27FC236}">
                <a16:creationId xmlns:a16="http://schemas.microsoft.com/office/drawing/2014/main" id="{EF597E95-4F3F-E775-DBC7-75F6CE536AD8}"/>
              </a:ext>
            </a:extLst>
          </p:cNvPr>
          <p:cNvPicPr>
            <a:picLocks noChangeAspect="1"/>
          </p:cNvPicPr>
          <p:nvPr/>
        </p:nvPicPr>
        <p:blipFill>
          <a:blip r:embed="rId2"/>
          <a:stretch>
            <a:fillRect/>
          </a:stretch>
        </p:blipFill>
        <p:spPr>
          <a:xfrm>
            <a:off x="0" y="2753591"/>
            <a:ext cx="12192340" cy="2452255"/>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E6F8DF76-B01A-A85A-FE45-CDC23A78CBD9}"/>
              </a:ext>
            </a:extLst>
          </p:cNvPr>
          <p:cNvPicPr>
            <a:picLocks noChangeAspect="1"/>
          </p:cNvPicPr>
          <p:nvPr/>
        </p:nvPicPr>
        <p:blipFill>
          <a:blip r:embed="rId3"/>
          <a:stretch>
            <a:fillRect/>
          </a:stretch>
        </p:blipFill>
        <p:spPr>
          <a:xfrm>
            <a:off x="0" y="0"/>
            <a:ext cx="12192340" cy="2452255"/>
          </a:xfrm>
          <a:prstGeom prst="rect">
            <a:avLst/>
          </a:prstGeom>
        </p:spPr>
      </p:pic>
    </p:spTree>
    <p:extLst>
      <p:ext uri="{BB962C8B-B14F-4D97-AF65-F5344CB8AC3E}">
        <p14:creationId xmlns:p14="http://schemas.microsoft.com/office/powerpoint/2010/main" val="416915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35D91D0C-840B-DE45-1D58-C9B31A03E9FF}"/>
              </a:ext>
            </a:extLst>
          </p:cNvPr>
          <p:cNvPicPr>
            <a:picLocks noChangeAspect="1"/>
          </p:cNvPicPr>
          <p:nvPr/>
        </p:nvPicPr>
        <p:blipFill>
          <a:blip r:embed="rId2"/>
          <a:stretch>
            <a:fillRect/>
          </a:stretch>
        </p:blipFill>
        <p:spPr>
          <a:xfrm>
            <a:off x="0" y="3429000"/>
            <a:ext cx="12192340" cy="2452255"/>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BD1A4AAC-2D1B-B222-3AF4-8199E1671D68}"/>
              </a:ext>
            </a:extLst>
          </p:cNvPr>
          <p:cNvPicPr>
            <a:picLocks noChangeAspect="1"/>
          </p:cNvPicPr>
          <p:nvPr/>
        </p:nvPicPr>
        <p:blipFill>
          <a:blip r:embed="rId3"/>
          <a:stretch>
            <a:fillRect/>
          </a:stretch>
        </p:blipFill>
        <p:spPr>
          <a:xfrm>
            <a:off x="-340" y="124690"/>
            <a:ext cx="12192340" cy="2452255"/>
          </a:xfrm>
          <a:prstGeom prst="rect">
            <a:avLst/>
          </a:prstGeom>
        </p:spPr>
      </p:pic>
    </p:spTree>
    <p:extLst>
      <p:ext uri="{BB962C8B-B14F-4D97-AF65-F5344CB8AC3E}">
        <p14:creationId xmlns:p14="http://schemas.microsoft.com/office/powerpoint/2010/main" val="61075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7535</TotalTime>
  <Words>416</Words>
  <Application>Microsoft Macintosh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Peak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Peak analysis</dc:title>
  <dc:creator>Hadi Rahmaninejad</dc:creator>
  <cp:lastModifiedBy>Hadi Rahmaninejad</cp:lastModifiedBy>
  <cp:revision>11</cp:revision>
  <dcterms:created xsi:type="dcterms:W3CDTF">2024-01-19T16:51:57Z</dcterms:created>
  <dcterms:modified xsi:type="dcterms:W3CDTF">2024-01-27T06:28:49Z</dcterms:modified>
</cp:coreProperties>
</file>